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769" r:id="rId2"/>
    <p:sldMasterId id="2147483775" r:id="rId3"/>
    <p:sldMasterId id="2147483793" r:id="rId4"/>
    <p:sldMasterId id="2147483811" r:id="rId5"/>
    <p:sldMasterId id="2147483825" r:id="rId6"/>
    <p:sldMasterId id="2147483839" r:id="rId7"/>
    <p:sldMasterId id="2147483851" r:id="rId8"/>
    <p:sldMasterId id="2147483865" r:id="rId9"/>
    <p:sldMasterId id="2147483880" r:id="rId10"/>
  </p:sldMasterIdLst>
  <p:notesMasterIdLst>
    <p:notesMasterId r:id="rId75"/>
  </p:notesMasterIdLst>
  <p:sldIdLst>
    <p:sldId id="395" r:id="rId11"/>
    <p:sldId id="470" r:id="rId12"/>
    <p:sldId id="406" r:id="rId13"/>
    <p:sldId id="454" r:id="rId14"/>
    <p:sldId id="431" r:id="rId15"/>
    <p:sldId id="433" r:id="rId16"/>
    <p:sldId id="420" r:id="rId17"/>
    <p:sldId id="331" r:id="rId18"/>
    <p:sldId id="359" r:id="rId19"/>
    <p:sldId id="323" r:id="rId20"/>
    <p:sldId id="368" r:id="rId21"/>
    <p:sldId id="358" r:id="rId22"/>
    <p:sldId id="367" r:id="rId23"/>
    <p:sldId id="434" r:id="rId24"/>
    <p:sldId id="435" r:id="rId25"/>
    <p:sldId id="386" r:id="rId26"/>
    <p:sldId id="436" r:id="rId27"/>
    <p:sldId id="390" r:id="rId28"/>
    <p:sldId id="381" r:id="rId29"/>
    <p:sldId id="374" r:id="rId30"/>
    <p:sldId id="379" r:id="rId31"/>
    <p:sldId id="376" r:id="rId32"/>
    <p:sldId id="319" r:id="rId33"/>
    <p:sldId id="424" r:id="rId34"/>
    <p:sldId id="425" r:id="rId35"/>
    <p:sldId id="409" r:id="rId36"/>
    <p:sldId id="382" r:id="rId37"/>
    <p:sldId id="437" r:id="rId38"/>
    <p:sldId id="317" r:id="rId39"/>
    <p:sldId id="453" r:id="rId40"/>
    <p:sldId id="389" r:id="rId41"/>
    <p:sldId id="417" r:id="rId42"/>
    <p:sldId id="418" r:id="rId43"/>
    <p:sldId id="457" r:id="rId44"/>
    <p:sldId id="456" r:id="rId45"/>
    <p:sldId id="461" r:id="rId46"/>
    <p:sldId id="427" r:id="rId47"/>
    <p:sldId id="458" r:id="rId48"/>
    <p:sldId id="459" r:id="rId49"/>
    <p:sldId id="460" r:id="rId50"/>
    <p:sldId id="430" r:id="rId51"/>
    <p:sldId id="311" r:id="rId52"/>
    <p:sldId id="312" r:id="rId53"/>
    <p:sldId id="365" r:id="rId54"/>
    <p:sldId id="439" r:id="rId55"/>
    <p:sldId id="440" r:id="rId56"/>
    <p:sldId id="462" r:id="rId57"/>
    <p:sldId id="463" r:id="rId58"/>
    <p:sldId id="464" r:id="rId59"/>
    <p:sldId id="429" r:id="rId60"/>
    <p:sldId id="465" r:id="rId61"/>
    <p:sldId id="466" r:id="rId62"/>
    <p:sldId id="467" r:id="rId63"/>
    <p:sldId id="468" r:id="rId64"/>
    <p:sldId id="444" r:id="rId65"/>
    <p:sldId id="445" r:id="rId66"/>
    <p:sldId id="447" r:id="rId67"/>
    <p:sldId id="448" r:id="rId68"/>
    <p:sldId id="388" r:id="rId69"/>
    <p:sldId id="423" r:id="rId70"/>
    <p:sldId id="421" r:id="rId71"/>
    <p:sldId id="443" r:id="rId72"/>
    <p:sldId id="441" r:id="rId73"/>
    <p:sldId id="399" r:id="rId74"/>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Verdana" pitchFamily="34" charset="0"/>
        <a:ea typeface="MS PGothic" pitchFamily="34" charset="-128"/>
        <a:cs typeface="+mn-cs"/>
      </a:defRPr>
    </a:lvl1pPr>
    <a:lvl2pPr marL="457200" algn="ctr" rtl="0" fontAlgn="base">
      <a:spcBef>
        <a:spcPct val="0"/>
      </a:spcBef>
      <a:spcAft>
        <a:spcPct val="0"/>
      </a:spcAft>
      <a:defRPr kern="1200">
        <a:solidFill>
          <a:schemeClr val="tx1"/>
        </a:solidFill>
        <a:latin typeface="Verdana" pitchFamily="34" charset="0"/>
        <a:ea typeface="MS PGothic" pitchFamily="34" charset="-128"/>
        <a:cs typeface="+mn-cs"/>
      </a:defRPr>
    </a:lvl2pPr>
    <a:lvl3pPr marL="914400" algn="ctr" rtl="0" fontAlgn="base">
      <a:spcBef>
        <a:spcPct val="0"/>
      </a:spcBef>
      <a:spcAft>
        <a:spcPct val="0"/>
      </a:spcAft>
      <a:defRPr kern="1200">
        <a:solidFill>
          <a:schemeClr val="tx1"/>
        </a:solidFill>
        <a:latin typeface="Verdana" pitchFamily="34" charset="0"/>
        <a:ea typeface="MS PGothic" pitchFamily="34" charset="-128"/>
        <a:cs typeface="+mn-cs"/>
      </a:defRPr>
    </a:lvl3pPr>
    <a:lvl4pPr marL="1371600" algn="ctr" rtl="0" fontAlgn="base">
      <a:spcBef>
        <a:spcPct val="0"/>
      </a:spcBef>
      <a:spcAft>
        <a:spcPct val="0"/>
      </a:spcAft>
      <a:defRPr kern="1200">
        <a:solidFill>
          <a:schemeClr val="tx1"/>
        </a:solidFill>
        <a:latin typeface="Verdana" pitchFamily="34" charset="0"/>
        <a:ea typeface="MS PGothic" pitchFamily="34" charset="-128"/>
        <a:cs typeface="+mn-cs"/>
      </a:defRPr>
    </a:lvl4pPr>
    <a:lvl5pPr marL="1828800" algn="ctr" rtl="0" fontAlgn="base">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FF00"/>
    <a:srgbClr val="FF3300"/>
    <a:srgbClr val="FFCCFF"/>
    <a:srgbClr val="FFCC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snapToGrid="0">
      <p:cViewPr>
        <p:scale>
          <a:sx n="50" d="100"/>
          <a:sy n="50" d="100"/>
        </p:scale>
        <p:origin x="-804"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84"/>
    </p:cViewPr>
  </p:sorterViewPr>
  <p:notesViewPr>
    <p:cSldViewPr snapToGrid="0">
      <p:cViewPr varScale="1">
        <p:scale>
          <a:sx n="40" d="100"/>
          <a:sy n="40" d="100"/>
        </p:scale>
        <p:origin x="-14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pitchFamily="-112" charset="0"/>
                <a:ea typeface="+mn-ea"/>
                <a:cs typeface="+mn-cs"/>
              </a:defRPr>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112" charset="0"/>
                <a:ea typeface="+mn-ea"/>
                <a:cs typeface="+mn-cs"/>
              </a:defRPr>
            </a:lvl1pPr>
          </a:lstStyle>
          <a:p>
            <a:pPr>
              <a:defRPr/>
            </a:pPr>
            <a:endParaRPr lang="en-US"/>
          </a:p>
        </p:txBody>
      </p:sp>
      <p:sp>
        <p:nvSpPr>
          <p:cNvPr id="4301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pitchFamily="-112" charset="0"/>
                <a:ea typeface="+mn-ea"/>
                <a:cs typeface="+mn-cs"/>
              </a:defRPr>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fld id="{41BE0363-0658-4C23-AE7C-8E250AB017F9}" type="slidenum">
              <a:rPr lang="en-US"/>
              <a:pPr/>
              <a:t>‹#›</a:t>
            </a:fld>
            <a:endParaRPr lang="en-US"/>
          </a:p>
        </p:txBody>
      </p:sp>
    </p:spTree>
    <p:extLst>
      <p:ext uri="{BB962C8B-B14F-4D97-AF65-F5344CB8AC3E}">
        <p14:creationId xmlns:p14="http://schemas.microsoft.com/office/powerpoint/2010/main" val="3302710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937FC5E-EFE3-427F-8060-F5502ED6022C}" type="slidenum">
              <a:rPr lang="en-US" sz="1200">
                <a:latin typeface="Arial" pitchFamily="34" charset="0"/>
              </a:rPr>
              <a:pPr/>
              <a:t>1</a:t>
            </a:fld>
            <a:endParaRPr lang="en-US" sz="1200">
              <a:latin typeface="Arial" pitchFamily="34" charset="0"/>
            </a:endParaRPr>
          </a:p>
        </p:txBody>
      </p:sp>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C9E8325-B95F-4B49-AE82-9CD288594CBD}" type="slidenum">
              <a:rPr lang="en-US" sz="1200">
                <a:latin typeface="Arial" pitchFamily="34" charset="0"/>
              </a:rPr>
              <a:pPr/>
              <a:t>14</a:t>
            </a:fld>
            <a:endParaRPr lang="en-US" sz="1200">
              <a:latin typeface="Arial" pitchFamily="34" charset="0"/>
            </a:endParaRPr>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pPr>
            <a:r>
              <a:rPr lang="en-GB" smtClean="0">
                <a:latin typeface="Times New Roman" pitchFamily="18" charset="0"/>
              </a:rPr>
              <a:t>These biochemical factors which influence a patient</a:t>
            </a:r>
            <a:r>
              <a:rPr lang="en-GB" altLang="en-US" smtClean="0">
                <a:latin typeface="Times New Roman" pitchFamily="18" charset="0"/>
              </a:rPr>
              <a:t>’</a:t>
            </a:r>
            <a:r>
              <a:rPr lang="en-GB" smtClean="0">
                <a:latin typeface="Times New Roman" pitchFamily="18" charset="0"/>
              </a:rPr>
              <a:t>s response to a product are subject to the genetic variation mention before.</a:t>
            </a:r>
            <a:endParaRPr lang="en-GB" sz="1000" smtClean="0">
              <a:latin typeface="Times New Roman" pitchFamily="18" charset="0"/>
            </a:endParaRPr>
          </a:p>
          <a:p>
            <a:pPr eaLnBrk="1" hangingPunct="1"/>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BBA0E046-9B88-4040-BA5C-E4719B6EAF35}" type="slidenum">
              <a:rPr lang="en-US" sz="1200">
                <a:latin typeface="Arial" pitchFamily="34" charset="0"/>
              </a:rPr>
              <a:pPr/>
              <a:t>15</a:t>
            </a:fld>
            <a:endParaRPr lang="en-US" sz="1200">
              <a:latin typeface="Arial" pitchFamily="34" charset="0"/>
            </a:endParaRPr>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pPr>
            <a:r>
              <a:rPr lang="en-GB" smtClean="0">
                <a:latin typeface="Times New Roman" pitchFamily="18" charset="0"/>
              </a:rPr>
              <a:t>These biochemical factors which influence a patient</a:t>
            </a:r>
            <a:r>
              <a:rPr lang="en-GB" altLang="en-US" smtClean="0">
                <a:latin typeface="Times New Roman" pitchFamily="18" charset="0"/>
              </a:rPr>
              <a:t>’</a:t>
            </a:r>
            <a:r>
              <a:rPr lang="en-GB" smtClean="0">
                <a:latin typeface="Times New Roman" pitchFamily="18" charset="0"/>
              </a:rPr>
              <a:t>s response to a product are subject to the genetic variation mention before.</a:t>
            </a:r>
            <a:endParaRPr lang="en-GB" sz="1000" smtClean="0">
              <a:latin typeface="Times New Roman" pitchFamily="18" charset="0"/>
            </a:endParaRPr>
          </a:p>
          <a:p>
            <a:pPr eaLnBrk="1" hangingPunct="1"/>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FAFB52DC-DA55-4190-86F5-35C8EF4882F4}" type="slidenum">
              <a:rPr lang="en-US" sz="1200">
                <a:latin typeface="Arial" pitchFamily="34" charset="0"/>
              </a:rPr>
              <a:pPr/>
              <a:t>16</a:t>
            </a:fld>
            <a:endParaRPr lang="en-US" sz="1200">
              <a:latin typeface="Arial" pitchFamily="34" charset="0"/>
            </a:endParaRPr>
          </a:p>
        </p:txBody>
      </p:sp>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A691A83B-9027-46CB-B20A-8EC5FD47654E}" type="slidenum">
              <a:rPr lang="en-US" sz="1200">
                <a:latin typeface="Arial" pitchFamily="34" charset="0"/>
              </a:rPr>
              <a:pPr/>
              <a:t>17</a:t>
            </a:fld>
            <a:endParaRPr lang="en-US" sz="1200">
              <a:latin typeface="Arial" pitchFamily="34" charset="0"/>
            </a:endParaRPr>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98299009-671D-4D9D-83B4-9BCEB38D9468}" type="slidenum">
              <a:rPr lang="en-US" sz="1200">
                <a:latin typeface="Arial" pitchFamily="34" charset="0"/>
              </a:rPr>
              <a:pPr/>
              <a:t>18</a:t>
            </a:fld>
            <a:endParaRPr lang="en-US" sz="1200">
              <a:latin typeface="Arial" pitchFamily="34" charset="0"/>
            </a:endParaRPr>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92495242-D3CE-4EDC-AC52-B5935BEF5205}" type="slidenum">
              <a:rPr lang="en-US" sz="1200">
                <a:latin typeface="Arial" pitchFamily="34" charset="0"/>
              </a:rPr>
              <a:pPr/>
              <a:t>19</a:t>
            </a:fld>
            <a:endParaRPr lang="en-US" sz="1200">
              <a:latin typeface="Arial" pitchFamily="34" charset="0"/>
            </a:endParaRPr>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Times New Roman" pitchFamily="18" charset="0"/>
              </a:rPr>
              <a:t>Figure 3 | </a:t>
            </a:r>
            <a:r>
              <a:rPr lang="en-GB" b="1" smtClean="0">
                <a:latin typeface="Times New Roman" pitchFamily="18" charset="0"/>
              </a:rPr>
              <a:t>Classic pharmacogenetic traits: polymorphisms in cytochrome P450 2D6. a </a:t>
            </a:r>
            <a:r>
              <a:rPr lang="en-GB" smtClean="0">
                <a:latin typeface="Times New Roman" pitchFamily="18" charset="0"/>
              </a:rPr>
              <a:t>| Cytochrome P450 2D6 (CYP2D6)</a:t>
            </a:r>
          </a:p>
          <a:p>
            <a:pPr eaLnBrk="1" hangingPunct="1"/>
            <a:r>
              <a:rPr lang="en-GB" smtClean="0">
                <a:latin typeface="Times New Roman" pitchFamily="18" charset="0"/>
              </a:rPr>
              <a:t>pharmacogenetics determined using the ratio of debrisoquine to its metabolite, 4-hydroxydebrisoquine, in 1,011 Swedish subjects.</a:t>
            </a:r>
          </a:p>
          <a:p>
            <a:pPr eaLnBrk="1" hangingPunct="1"/>
            <a:r>
              <a:rPr lang="en-GB" smtClean="0">
                <a:latin typeface="Times New Roman" pitchFamily="18" charset="0"/>
              </a:rPr>
              <a:t>This population sample included a group of </a:t>
            </a:r>
            <a:r>
              <a:rPr lang="en-GB" altLang="en-US" smtClean="0">
                <a:latin typeface="Times New Roman" pitchFamily="18" charset="0"/>
              </a:rPr>
              <a:t>‘</a:t>
            </a:r>
            <a:r>
              <a:rPr lang="en-GB" smtClean="0">
                <a:latin typeface="Times New Roman" pitchFamily="18" charset="0"/>
              </a:rPr>
              <a:t>poor metabolizers</a:t>
            </a:r>
            <a:r>
              <a:rPr lang="en-GB" altLang="en-US" smtClean="0">
                <a:latin typeface="Times New Roman" pitchFamily="18" charset="0"/>
              </a:rPr>
              <a:t>’</a:t>
            </a:r>
            <a:r>
              <a:rPr lang="en-GB" smtClean="0">
                <a:latin typeface="Times New Roman" pitchFamily="18" charset="0"/>
              </a:rPr>
              <a:t> (PMs), a large group of </a:t>
            </a:r>
            <a:r>
              <a:rPr lang="en-GB" altLang="en-US" smtClean="0">
                <a:latin typeface="Times New Roman" pitchFamily="18" charset="0"/>
              </a:rPr>
              <a:t>‘</a:t>
            </a:r>
            <a:r>
              <a:rPr lang="en-GB" smtClean="0">
                <a:latin typeface="Times New Roman" pitchFamily="18" charset="0"/>
              </a:rPr>
              <a:t>extensive metabolizers</a:t>
            </a:r>
            <a:r>
              <a:rPr lang="en-GB" altLang="en-US" smtClean="0">
                <a:latin typeface="Times New Roman" pitchFamily="18" charset="0"/>
              </a:rPr>
              <a:t>’</a:t>
            </a:r>
            <a:r>
              <a:rPr lang="en-GB" smtClean="0">
                <a:latin typeface="Times New Roman" pitchFamily="18" charset="0"/>
              </a:rPr>
              <a:t> (EMs) and a small</a:t>
            </a:r>
          </a:p>
          <a:p>
            <a:pPr eaLnBrk="1" hangingPunct="1"/>
            <a:r>
              <a:rPr lang="en-GB" smtClean="0">
                <a:latin typeface="Times New Roman" pitchFamily="18" charset="0"/>
              </a:rPr>
              <a:t>number of </a:t>
            </a:r>
            <a:r>
              <a:rPr lang="en-GB" altLang="en-US" smtClean="0">
                <a:latin typeface="Times New Roman" pitchFamily="18" charset="0"/>
              </a:rPr>
              <a:t>‘</a:t>
            </a:r>
            <a:r>
              <a:rPr lang="en-GB" smtClean="0">
                <a:latin typeface="Times New Roman" pitchFamily="18" charset="0"/>
              </a:rPr>
              <a:t>ultra-rapid metabolizers</a:t>
            </a:r>
            <a:r>
              <a:rPr lang="en-GB" altLang="en-US" smtClean="0">
                <a:latin typeface="Times New Roman" pitchFamily="18" charset="0"/>
              </a:rPr>
              <a:t>’</a:t>
            </a:r>
            <a:r>
              <a:rPr lang="en-GB" smtClean="0">
                <a:latin typeface="Times New Roman" pitchFamily="18" charset="0"/>
              </a:rPr>
              <a:t> (UMs). The box labelled </a:t>
            </a:r>
            <a:r>
              <a:rPr lang="en-GB" altLang="en-US" smtClean="0">
                <a:latin typeface="Times New Roman" pitchFamily="18" charset="0"/>
              </a:rPr>
              <a:t>‘</a:t>
            </a:r>
            <a:r>
              <a:rPr lang="en-GB" smtClean="0">
                <a:latin typeface="Times New Roman" pitchFamily="18" charset="0"/>
              </a:rPr>
              <a:t>cut off</a:t>
            </a:r>
            <a:r>
              <a:rPr lang="en-GB" altLang="en-US" smtClean="0">
                <a:latin typeface="Times New Roman" pitchFamily="18" charset="0"/>
              </a:rPr>
              <a:t>’</a:t>
            </a:r>
            <a:r>
              <a:rPr lang="en-GB" smtClean="0">
                <a:latin typeface="Times New Roman" pitchFamily="18" charset="0"/>
              </a:rPr>
              <a:t> indicates the cut off between data for subjects with </a:t>
            </a:r>
            <a:r>
              <a:rPr lang="en-GB" altLang="en-US" smtClean="0">
                <a:latin typeface="Times New Roman" pitchFamily="18" charset="0"/>
              </a:rPr>
              <a:t>‘</a:t>
            </a:r>
            <a:r>
              <a:rPr lang="en-GB" smtClean="0">
                <a:latin typeface="Times New Roman" pitchFamily="18" charset="0"/>
              </a:rPr>
              <a:t>poor</a:t>
            </a:r>
            <a:r>
              <a:rPr lang="en-GB" altLang="en-US" smtClean="0">
                <a:latin typeface="Times New Roman" pitchFamily="18" charset="0"/>
              </a:rPr>
              <a:t>’</a:t>
            </a:r>
            <a:endParaRPr lang="en-GB" smtClean="0">
              <a:latin typeface="Times New Roman" pitchFamily="18" charset="0"/>
            </a:endParaRPr>
          </a:p>
          <a:p>
            <a:pPr eaLnBrk="1" hangingPunct="1"/>
            <a:r>
              <a:rPr lang="en-GB" smtClean="0">
                <a:latin typeface="Times New Roman" pitchFamily="18" charset="0"/>
              </a:rPr>
              <a:t>metabolism as a result of decreased or absent CYP2D6 activity and subjects with </a:t>
            </a:r>
            <a:r>
              <a:rPr lang="en-GB" altLang="en-US" smtClean="0">
                <a:latin typeface="Times New Roman" pitchFamily="18" charset="0"/>
              </a:rPr>
              <a:t>‘</a:t>
            </a:r>
            <a:r>
              <a:rPr lang="en-GB" smtClean="0">
                <a:latin typeface="Times New Roman" pitchFamily="18" charset="0"/>
              </a:rPr>
              <a:t>extensive</a:t>
            </a:r>
            <a:r>
              <a:rPr lang="en-GB" altLang="en-US" smtClean="0">
                <a:latin typeface="Times New Roman" pitchFamily="18" charset="0"/>
              </a:rPr>
              <a:t>’</a:t>
            </a:r>
            <a:r>
              <a:rPr lang="en-GB" smtClean="0">
                <a:latin typeface="Times New Roman" pitchFamily="18" charset="0"/>
              </a:rPr>
              <a:t> metabolism. </a:t>
            </a:r>
            <a:r>
              <a:rPr lang="en-GB" b="1" smtClean="0">
                <a:latin typeface="Times New Roman" pitchFamily="18" charset="0"/>
              </a:rPr>
              <a:t>b </a:t>
            </a:r>
            <a:r>
              <a:rPr lang="en-GB" smtClean="0">
                <a:latin typeface="Times New Roman" pitchFamily="18" charset="0"/>
              </a:rPr>
              <a:t>| Roche AmpliChip</a:t>
            </a:r>
          </a:p>
          <a:p>
            <a:pPr eaLnBrk="1" hangingPunct="1"/>
            <a:r>
              <a:rPr lang="en-GB" smtClean="0">
                <a:latin typeface="Times New Roman" pitchFamily="18" charset="0"/>
              </a:rPr>
              <a:t>P450 Array. The photograph shows a device that can be used to determine genotypes for alleles of selected CYP genes —</a:t>
            </a:r>
          </a:p>
          <a:p>
            <a:pPr eaLnBrk="1" hangingPunct="1"/>
            <a:r>
              <a:rPr lang="en-GB" smtClean="0">
                <a:latin typeface="Times New Roman" pitchFamily="18" charset="0"/>
              </a:rPr>
              <a:t>including </a:t>
            </a:r>
            <a:r>
              <a:rPr lang="en-GB" i="1" smtClean="0">
                <a:latin typeface="Times New Roman" pitchFamily="18" charset="0"/>
              </a:rPr>
              <a:t>CYP2D6</a:t>
            </a:r>
            <a:r>
              <a:rPr lang="en-GB" smtClean="0">
                <a:latin typeface="Times New Roman" pitchFamily="18" charset="0"/>
              </a:rPr>
              <a:t>. The authors have used the Roche device only for purposes of illustration; it does not imply endorsement of this</a:t>
            </a:r>
          </a:p>
          <a:p>
            <a:pPr eaLnBrk="1" hangingPunct="1"/>
            <a:r>
              <a:rPr lang="en-GB" smtClean="0">
                <a:latin typeface="Times New Roman" pitchFamily="18" charset="0"/>
              </a:rPr>
              <a:t>particular technology. Part </a:t>
            </a:r>
            <a:r>
              <a:rPr lang="en-GB" b="1" smtClean="0">
                <a:latin typeface="Times New Roman" pitchFamily="18" charset="0"/>
              </a:rPr>
              <a:t>a </a:t>
            </a:r>
            <a:r>
              <a:rPr lang="en-GB" smtClean="0">
                <a:latin typeface="Times New Roman" pitchFamily="18" charset="0"/>
              </a:rPr>
              <a:t>modified with permission from REF. 20 © American Society for Clinical Pharmacology and Therapeutics</a:t>
            </a:r>
          </a:p>
          <a:p>
            <a:pPr eaLnBrk="1" hangingPunct="1"/>
            <a:r>
              <a:rPr lang="en-GB" smtClean="0">
                <a:latin typeface="Times New Roman" pitchFamily="18" charset="0"/>
              </a:rPr>
              <a:t>(1992). Part </a:t>
            </a:r>
            <a:r>
              <a:rPr lang="en-GB" b="1" smtClean="0">
                <a:latin typeface="Times New Roman" pitchFamily="18" charset="0"/>
              </a:rPr>
              <a:t>b </a:t>
            </a:r>
            <a:r>
              <a:rPr lang="en-GB" smtClean="0">
                <a:latin typeface="Times New Roman" pitchFamily="18" charset="0"/>
              </a:rPr>
              <a:t>used with the permission of Roche Diagnostics.</a:t>
            </a:r>
          </a:p>
          <a:p>
            <a:pPr eaLnBrk="1" hangingPunct="1"/>
            <a:endParaRPr lang="en-GB"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0253598F-82FF-414B-AD12-2D5D3C377C04}" type="slidenum">
              <a:rPr lang="en-US" sz="1200">
                <a:latin typeface="Arial" pitchFamily="34" charset="0"/>
              </a:rPr>
              <a:pPr/>
              <a:t>20</a:t>
            </a:fld>
            <a:endParaRPr lang="en-US" sz="1200">
              <a:latin typeface="Arial" pitchFamily="34" charset="0"/>
            </a:endParaRPr>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EF392EEA-FB2A-4A1E-B528-ADBDAF0D624F}" type="slidenum">
              <a:rPr lang="en-US" sz="1200">
                <a:latin typeface="Arial" pitchFamily="34" charset="0"/>
              </a:rPr>
              <a:pPr/>
              <a:t>21</a:t>
            </a:fld>
            <a:endParaRPr lang="en-US" sz="1200">
              <a:latin typeface="Arial" pitchFamily="34" charset="0"/>
            </a:endParaRPr>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82CE7F69-08CA-4C77-A6A2-71B7CD1CADC6}" type="slidenum">
              <a:rPr lang="en-US" sz="1200">
                <a:latin typeface="Arial" pitchFamily="34" charset="0"/>
              </a:rPr>
              <a:pPr/>
              <a:t>22</a:t>
            </a:fld>
            <a:endParaRPr lang="en-US" sz="1200">
              <a:latin typeface="Arial" pitchFamily="34" charset="0"/>
            </a:endParaRPr>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1DE79780-A4C5-479A-BFED-CC50CFED5802}" type="slidenum">
              <a:rPr lang="en-US" sz="1200">
                <a:latin typeface="Arial" pitchFamily="34" charset="0"/>
              </a:rPr>
              <a:pPr/>
              <a:t>23</a:t>
            </a:fld>
            <a:endParaRPr lang="en-US" sz="1200">
              <a:latin typeface="Arial" pitchFamily="34" charset="0"/>
            </a:endParaRPr>
          </a:p>
        </p:txBody>
      </p:sp>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a:ln/>
        </p:spPr>
      </p:sp>
      <p:sp>
        <p:nvSpPr>
          <p:cNvPr id="159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Refers to genetic differences in metabolic pathways which can affect individual responses to drugs, both in terms of therapeutic effect as well as adverse effects</a:t>
            </a:r>
          </a:p>
        </p:txBody>
      </p:sp>
      <p:sp>
        <p:nvSpPr>
          <p:cNvPr id="159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B55AB460-2309-4626-BFF8-94BB4536C8D1}" type="slidenum">
              <a:rPr lang="en-US" sz="1200">
                <a:latin typeface="Arial" pitchFamily="34" charset="0"/>
              </a:rPr>
              <a:pPr/>
              <a:t>3</a:t>
            </a:fld>
            <a:endParaRPr lang="en-US" sz="12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EAE43649-0CB2-4A22-87D8-8A10C203131F}" type="slidenum">
              <a:rPr lang="en-US" sz="1200">
                <a:latin typeface="Arial" pitchFamily="34" charset="0"/>
              </a:rPr>
              <a:pPr/>
              <a:t>26</a:t>
            </a:fld>
            <a:endParaRPr lang="en-US" sz="1200">
              <a:latin typeface="Arial" pitchFamily="34" charset="0"/>
            </a:endParaRPr>
          </a:p>
        </p:txBody>
      </p:sp>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Times New Roman" pitchFamily="18" charset="0"/>
              </a:rPr>
              <a:t>These are patients who, by virtue of a genetic polymorphism, have a lower than normal capacity to metabolize SN-38, the active metabolite of irinotecan.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C1298E77-EADC-4187-B007-7EF2DDDB5DFB}" type="slidenum">
              <a:rPr lang="en-US" sz="1200">
                <a:latin typeface="Arial" pitchFamily="34" charset="0"/>
              </a:rPr>
              <a:pPr/>
              <a:t>27</a:t>
            </a:fld>
            <a:endParaRPr lang="en-US" sz="1200">
              <a:latin typeface="Arial" pitchFamily="34" charset="0"/>
            </a:endParaRPr>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CBEFD2B-1418-4B62-A948-21E6333E3CED}" type="slidenum">
              <a:rPr lang="en-US" sz="1200">
                <a:latin typeface="Arial" pitchFamily="34" charset="0"/>
              </a:rPr>
              <a:pPr/>
              <a:t>28</a:t>
            </a:fld>
            <a:endParaRPr lang="en-US" sz="1200">
              <a:latin typeface="Arial" pitchFamily="34" charset="0"/>
            </a:endParaRPr>
          </a:p>
        </p:txBody>
      </p:sp>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pPr>
            <a:r>
              <a:rPr lang="en-GB" smtClean="0">
                <a:latin typeface="Times New Roman" pitchFamily="18" charset="0"/>
              </a:rPr>
              <a:t>These biochemical factors which influence a patient</a:t>
            </a:r>
            <a:r>
              <a:rPr lang="en-GB" altLang="en-US" smtClean="0">
                <a:latin typeface="Times New Roman" pitchFamily="18" charset="0"/>
              </a:rPr>
              <a:t>’</a:t>
            </a:r>
            <a:r>
              <a:rPr lang="en-GB" smtClean="0">
                <a:latin typeface="Times New Roman" pitchFamily="18" charset="0"/>
              </a:rPr>
              <a:t>s response to a product are subject to the genetic variation mention before.</a:t>
            </a:r>
            <a:endParaRPr lang="en-GB" sz="1000" smtClean="0">
              <a:latin typeface="Times New Roman" pitchFamily="18" charset="0"/>
            </a:endParaRPr>
          </a:p>
          <a:p>
            <a:pPr eaLnBrk="1" hangingPunct="1"/>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3373501-63B1-4627-BD75-925DCFB0954F}" type="slidenum">
              <a:rPr lang="en-US" sz="1200">
                <a:latin typeface="Arial" pitchFamily="34" charset="0"/>
              </a:rPr>
              <a:pPr/>
              <a:t>29</a:t>
            </a:fld>
            <a:endParaRPr lang="en-US" sz="1200">
              <a:latin typeface="Arial" pitchFamily="34" charset="0"/>
            </a:endParaRPr>
          </a:p>
        </p:txBody>
      </p:sp>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72506B91-3150-486B-8FD0-37189AC9ADE6}" type="slidenum">
              <a:rPr lang="en-US" sz="1200">
                <a:latin typeface="Arial" pitchFamily="34" charset="0"/>
              </a:rPr>
              <a:pPr/>
              <a:t>31</a:t>
            </a:fld>
            <a:endParaRPr lang="en-US" sz="1200">
              <a:latin typeface="Arial" pitchFamily="34" charset="0"/>
            </a:endParaRPr>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
        <p:nvSpPr>
          <p:cNvPr id="100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31DAB5AC-E911-4B82-97B6-42D5332CA298}" type="slidenum">
              <a:rPr lang="en-GB" sz="1200">
                <a:solidFill>
                  <a:srgbClr val="FF6600"/>
                </a:solidFill>
                <a:latin typeface="Arial" pitchFamily="34" charset="0"/>
              </a:rPr>
              <a:pPr/>
              <a:t>34</a:t>
            </a:fld>
            <a:endParaRPr lang="en-GB" sz="1200">
              <a:solidFill>
                <a:srgbClr val="FF6600"/>
              </a:solidFill>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61B92E76-F637-49D1-8B0D-02101ACF1DD4}" type="slidenum">
              <a:rPr lang="en-GB" sz="1200">
                <a:solidFill>
                  <a:srgbClr val="FF6600"/>
                </a:solidFill>
                <a:latin typeface="Arial" pitchFamily="34" charset="0"/>
              </a:rPr>
              <a:pPr/>
              <a:t>35</a:t>
            </a:fld>
            <a:endParaRPr lang="en-GB" sz="1200">
              <a:solidFill>
                <a:srgbClr val="FF6600"/>
              </a:solidFill>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C3BA519A-44B7-4D4B-9602-A13A7F73ADDC}" type="slidenum">
              <a:rPr lang="en-US" sz="1200">
                <a:latin typeface="Arial" pitchFamily="34" charset="0"/>
              </a:rPr>
              <a:pPr/>
              <a:t>42</a:t>
            </a:fld>
            <a:endParaRPr lang="en-US" sz="1200">
              <a:latin typeface="Arial" pitchFamily="34" charset="0"/>
            </a:endParaRPr>
          </a:p>
        </p:txBody>
      </p:sp>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E38717BD-FAC1-43CD-9EA0-F36723D920F2}" type="slidenum">
              <a:rPr lang="en-US" sz="1200">
                <a:latin typeface="Arial" pitchFamily="34" charset="0"/>
              </a:rPr>
              <a:pPr/>
              <a:t>43</a:t>
            </a:fld>
            <a:endParaRPr lang="en-US" sz="1200">
              <a:latin typeface="Arial" pitchFamily="34" charset="0"/>
            </a:endParaRPr>
          </a:p>
        </p:txBody>
      </p:sp>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29FAAFC1-C5AC-4758-A587-3FDDC5EF8B6A}" type="slidenum">
              <a:rPr lang="en-US" sz="1200">
                <a:latin typeface="Arial" pitchFamily="34" charset="0"/>
              </a:rPr>
              <a:pPr/>
              <a:t>44</a:t>
            </a:fld>
            <a:endParaRPr lang="en-US" sz="1200">
              <a:latin typeface="Arial" pitchFamily="34" charset="0"/>
            </a:endParaRPr>
          </a:p>
        </p:txBody>
      </p:sp>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sz="1000" smtClean="0">
                <a:latin typeface="Times New Roman" pitchFamily="18" charset="0"/>
              </a:rPr>
              <a:t>Figure 1 | </a:t>
            </a:r>
            <a:r>
              <a:rPr lang="en-GB" sz="1000" b="1" smtClean="0">
                <a:latin typeface="Times New Roman" pitchFamily="18" charset="0"/>
              </a:rPr>
              <a:t>Efficacy pharmacogenetics for an obesity drug. </a:t>
            </a:r>
            <a:r>
              <a:rPr lang="en-GB" sz="1000" smtClean="0">
                <a:latin typeface="Times New Roman" pitchFamily="18" charset="0"/>
              </a:rPr>
              <a:t>The graph illustrates the results of a small double-blind Phase-IIA</a:t>
            </a:r>
          </a:p>
          <a:p>
            <a:pPr eaLnBrk="1" hangingPunct="1">
              <a:lnSpc>
                <a:spcPct val="80000"/>
              </a:lnSpc>
            </a:pPr>
            <a:r>
              <a:rPr lang="en-GB" sz="1000" smtClean="0">
                <a:latin typeface="Times New Roman" pitchFamily="18" charset="0"/>
              </a:rPr>
              <a:t>efficacy clinical trial of a molecule intended for the treatment of obesity. Weight change in the 40 drug-treated patients (purple line)</a:t>
            </a:r>
          </a:p>
          <a:p>
            <a:pPr eaLnBrk="1" hangingPunct="1">
              <a:lnSpc>
                <a:spcPct val="80000"/>
              </a:lnSpc>
            </a:pPr>
            <a:r>
              <a:rPr lang="en-GB" sz="1000" smtClean="0">
                <a:latin typeface="Times New Roman" pitchFamily="18" charset="0"/>
              </a:rPr>
              <a:t>is compared with 41 placebo-treated patients (blue line) during the 2-month double-blind trial. There is an obvious hyperresponder</a:t>
            </a:r>
          </a:p>
          <a:p>
            <a:pPr eaLnBrk="1" hangingPunct="1">
              <a:lnSpc>
                <a:spcPct val="80000"/>
              </a:lnSpc>
            </a:pPr>
            <a:r>
              <a:rPr lang="en-GB" sz="1000" smtClean="0">
                <a:latin typeface="Times New Roman" pitchFamily="18" charset="0"/>
              </a:rPr>
              <a:t>subgroup in the treated patients, with patients losing as much as 9% weight during the trial. Two SNPs from two</a:t>
            </a:r>
          </a:p>
          <a:p>
            <a:pPr eaLnBrk="1" hangingPunct="1">
              <a:lnSpc>
                <a:spcPct val="80000"/>
              </a:lnSpc>
            </a:pPr>
            <a:r>
              <a:rPr lang="en-GB" sz="1000" smtClean="0">
                <a:latin typeface="Times New Roman" pitchFamily="18" charset="0"/>
              </a:rPr>
              <a:t>candidate genes that are related to the proposed mechanism of action of this molecule, and one SNP from another candidate</a:t>
            </a:r>
          </a:p>
          <a:p>
            <a:pPr eaLnBrk="1" hangingPunct="1">
              <a:lnSpc>
                <a:spcPct val="80000"/>
              </a:lnSpc>
            </a:pPr>
            <a:r>
              <a:rPr lang="en-GB" sz="1000" smtClean="0">
                <a:latin typeface="Times New Roman" pitchFamily="18" charset="0"/>
              </a:rPr>
              <a:t>gene that is thought to be implicated in theories of obesity, segregated with the hyper-responders. Each hyper-responder was</a:t>
            </a:r>
          </a:p>
          <a:p>
            <a:pPr eaLnBrk="1" hangingPunct="1">
              <a:lnSpc>
                <a:spcPct val="80000"/>
              </a:lnSpc>
            </a:pPr>
            <a:r>
              <a:rPr lang="en-GB" sz="1000" smtClean="0">
                <a:latin typeface="Times New Roman" pitchFamily="18" charset="0"/>
              </a:rPr>
              <a:t>homozygous for a single allele (labelled 2-2; light shaded section of the graph) with patients on the left side of the curves being</a:t>
            </a:r>
          </a:p>
          <a:p>
            <a:pPr eaLnBrk="1" hangingPunct="1">
              <a:lnSpc>
                <a:spcPct val="80000"/>
              </a:lnSpc>
            </a:pPr>
            <a:r>
              <a:rPr lang="en-GB" sz="1000" smtClean="0">
                <a:latin typeface="Times New Roman" pitchFamily="18" charset="0"/>
              </a:rPr>
              <a:t>more likely to be 1-1 homozygous (dark green section). Heterozygous patients (1-2; light green section) clustered in the middle. In</a:t>
            </a:r>
          </a:p>
          <a:p>
            <a:pPr eaLnBrk="1" hangingPunct="1">
              <a:lnSpc>
                <a:spcPct val="80000"/>
              </a:lnSpc>
            </a:pPr>
            <a:r>
              <a:rPr lang="en-GB" sz="1000" smtClean="0">
                <a:latin typeface="Times New Roman" pitchFamily="18" charset="0"/>
              </a:rPr>
              <a:t>this experiment, treated patients with the 2-2 genotype for any of the three SNPs on average lost ~3.3 Kg, whereas treated</a:t>
            </a:r>
          </a:p>
          <a:p>
            <a:pPr eaLnBrk="1" hangingPunct="1">
              <a:lnSpc>
                <a:spcPct val="80000"/>
              </a:lnSpc>
            </a:pPr>
            <a:r>
              <a:rPr lang="en-GB" sz="1000" smtClean="0">
                <a:latin typeface="Times New Roman" pitchFamily="18" charset="0"/>
              </a:rPr>
              <a:t>patients with the 1-1 genotype gained an average of ~1.3 Kg. This pattern reassures us that the molecule has efficacy and that</a:t>
            </a:r>
          </a:p>
          <a:p>
            <a:pPr eaLnBrk="1" hangingPunct="1">
              <a:lnSpc>
                <a:spcPct val="80000"/>
              </a:lnSpc>
            </a:pPr>
            <a:r>
              <a:rPr lang="en-GB" sz="1000" smtClean="0">
                <a:latin typeface="Times New Roman" pitchFamily="18" charset="0"/>
              </a:rPr>
              <a:t>subsequent Phase-IIB trials might be enriched by using only patients who are 1-2 heterozygous and 2-2 homozygous, with the</a:t>
            </a:r>
          </a:p>
          <a:p>
            <a:pPr eaLnBrk="1" hangingPunct="1">
              <a:lnSpc>
                <a:spcPct val="80000"/>
              </a:lnSpc>
            </a:pPr>
            <a:r>
              <a:rPr lang="en-GB" sz="1000" smtClean="0">
                <a:latin typeface="Times New Roman" pitchFamily="18" charset="0"/>
              </a:rPr>
              <a:t>exclusion of 1-1 homozygous patients. In addition, although the 1-1 subgroup might be less responsive to this specific treatment,</a:t>
            </a:r>
          </a:p>
          <a:p>
            <a:pPr eaLnBrk="1" hangingPunct="1">
              <a:lnSpc>
                <a:spcPct val="80000"/>
              </a:lnSpc>
            </a:pPr>
            <a:r>
              <a:rPr lang="en-GB" sz="1000" smtClean="0">
                <a:latin typeface="Times New Roman" pitchFamily="18" charset="0"/>
              </a:rPr>
              <a:t>this subgroup could be used in clinical trials of other obesity-drug candidates, which might subsequently allow a drug to be</a:t>
            </a:r>
          </a:p>
          <a:p>
            <a:pPr eaLnBrk="1" hangingPunct="1">
              <a:lnSpc>
                <a:spcPct val="80000"/>
              </a:lnSpc>
            </a:pPr>
            <a:r>
              <a:rPr lang="en-GB" sz="1000" smtClean="0">
                <a:latin typeface="Times New Roman" pitchFamily="18" charset="0"/>
              </a:rPr>
              <a:t>developed that is complementary to the first. </a:t>
            </a:r>
            <a:r>
              <a:rPr lang="en-GB" sz="1000" i="1" smtClean="0">
                <a:latin typeface="Times New Roman" pitchFamily="18" charset="0"/>
              </a:rPr>
              <a:t>n</a:t>
            </a:r>
            <a:r>
              <a:rPr lang="en-GB" sz="1000" smtClean="0">
                <a:latin typeface="Times New Roman" pitchFamily="18" charset="0"/>
              </a:rPr>
              <a:t>, total number of patients in study group.</a:t>
            </a:r>
          </a:p>
          <a:p>
            <a:pPr eaLnBrk="1" hangingPunct="1">
              <a:lnSpc>
                <a:spcPct val="80000"/>
              </a:lnSpc>
            </a:pPr>
            <a:endParaRPr lang="en-GB" sz="100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6CF267D0-49B8-4F11-B81B-10610F822393}" type="slidenum">
              <a:rPr lang="en-US" sz="1200">
                <a:latin typeface="Arial" pitchFamily="34" charset="0"/>
              </a:rPr>
              <a:pPr/>
              <a:t>7</a:t>
            </a:fld>
            <a:endParaRPr lang="en-US" sz="1200">
              <a:latin typeface="Arial" pitchFamily="34" charset="0"/>
            </a:endParaRPr>
          </a:p>
        </p:txBody>
      </p:sp>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7C749E11-63F4-47CD-A791-8390AA34C0F4}" type="slidenum">
              <a:rPr lang="en-GB" sz="1200">
                <a:solidFill>
                  <a:srgbClr val="000000"/>
                </a:solidFill>
                <a:latin typeface="Arial" pitchFamily="34" charset="0"/>
                <a:cs typeface="Arial" pitchFamily="34" charset="0"/>
              </a:rPr>
              <a:pPr/>
              <a:t>47</a:t>
            </a:fld>
            <a:endParaRPr lang="en-GB" sz="1200">
              <a:solidFill>
                <a:srgbClr val="000000"/>
              </a:solidFill>
              <a:latin typeface="Arial" pitchFamily="34" charset="0"/>
              <a:cs typeface="Arial" pitchFamily="34" charset="0"/>
            </a:endParaRPr>
          </a:p>
        </p:txBody>
      </p:sp>
      <p:sp>
        <p:nvSpPr>
          <p:cNvPr id="118786" name="Rectangle 2"/>
          <p:cNvSpPr>
            <a:spLocks noRot="1" noChangeArrowheads="1" noTextEdit="1"/>
          </p:cNvSpPr>
          <p:nvPr>
            <p:ph type="sldImg"/>
          </p:nvPr>
        </p:nvSpPr>
        <p:spPr>
          <a:xfrm>
            <a:off x="1131888" y="703263"/>
            <a:ext cx="4591050" cy="3443287"/>
          </a:xfrm>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sz="1400" smtClean="0">
                <a:solidFill>
                  <a:srgbClr val="FF0000"/>
                </a:solidFill>
                <a:latin typeface="Times" charset="0"/>
              </a:rPr>
              <a:t>Each study should have prediction of how many subjects per arm required in future drug efficacy trials</a:t>
            </a:r>
          </a:p>
          <a:p>
            <a:endParaRPr lang="en-GB"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C0EE1E12-1452-4D85-B878-EF673984542D}" type="slidenum">
              <a:rPr lang="en-GB" sz="1200">
                <a:solidFill>
                  <a:srgbClr val="000000"/>
                </a:solidFill>
                <a:latin typeface="Arial" pitchFamily="34" charset="0"/>
                <a:cs typeface="Arial" pitchFamily="34" charset="0"/>
              </a:rPr>
              <a:pPr/>
              <a:t>54</a:t>
            </a:fld>
            <a:endParaRPr lang="en-GB" sz="1200">
              <a:solidFill>
                <a:srgbClr val="000000"/>
              </a:solidFill>
              <a:latin typeface="Arial" pitchFamily="34" charset="0"/>
              <a:cs typeface="Arial" pitchFamily="34"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Clr>
                <a:schemeClr val="tx1"/>
              </a:buClr>
              <a:buFont typeface="Wingdings" pitchFamily="2" charset="2"/>
              <a:buChar char="ü"/>
            </a:pPr>
            <a:r>
              <a:rPr lang="en-GB" smtClean="0">
                <a:latin typeface="Times" charset="0"/>
              </a:rPr>
              <a:t> Trials designed to evaluate clinical outcomes are highly expensive and of long duration</a:t>
            </a:r>
          </a:p>
          <a:p>
            <a:pPr eaLnBrk="1" hangingPunct="1">
              <a:spcBef>
                <a:spcPct val="0"/>
              </a:spcBef>
              <a:buClr>
                <a:schemeClr val="tx1"/>
              </a:buClr>
              <a:buFont typeface="Wingdings" pitchFamily="2" charset="2"/>
              <a:buChar char="ü"/>
            </a:pPr>
            <a:r>
              <a:rPr lang="en-GB" smtClean="0">
                <a:latin typeface="Times" charset="0"/>
              </a:rPr>
              <a:t> Most programs </a:t>
            </a:r>
            <a:r>
              <a:rPr lang="en-GB" altLang="en-US" smtClean="0">
                <a:latin typeface="Times" charset="0"/>
              </a:rPr>
              <a:t>“</a:t>
            </a:r>
            <a:r>
              <a:rPr lang="en-GB" smtClean="0">
                <a:latin typeface="Times" charset="0"/>
              </a:rPr>
              <a:t>fail</a:t>
            </a:r>
            <a:r>
              <a:rPr lang="en-GB" altLang="en-US" smtClean="0">
                <a:latin typeface="Times" charset="0"/>
              </a:rPr>
              <a:t>”</a:t>
            </a:r>
            <a:r>
              <a:rPr lang="en-GB" smtClean="0">
                <a:latin typeface="Times" charset="0"/>
              </a:rPr>
              <a:t> (lack of efficacy and/or safety) with 85-90% attrition after FTIH</a:t>
            </a:r>
          </a:p>
          <a:p>
            <a:pPr eaLnBrk="1" hangingPunct="1">
              <a:spcBef>
                <a:spcPct val="0"/>
              </a:spcBef>
              <a:buClr>
                <a:schemeClr val="tx1"/>
              </a:buClr>
              <a:buFont typeface="Wingdings" pitchFamily="2" charset="2"/>
              <a:buChar char="ü"/>
            </a:pPr>
            <a:r>
              <a:rPr lang="en-GB" smtClean="0">
                <a:latin typeface="Times" charset="0"/>
              </a:rPr>
              <a:t> Pipeline are clogged with many molecules that will fail</a:t>
            </a:r>
          </a:p>
          <a:p>
            <a:pPr eaLnBrk="1" hangingPunct="1">
              <a:spcBef>
                <a:spcPct val="0"/>
              </a:spcBef>
              <a:buClr>
                <a:schemeClr val="tx1"/>
              </a:buClr>
              <a:buFont typeface="Wingdings" pitchFamily="2" charset="2"/>
              <a:buChar char="ü"/>
            </a:pPr>
            <a:r>
              <a:rPr lang="en-GB" smtClean="0">
                <a:latin typeface="Times" charset="0"/>
              </a:rPr>
              <a:t> It is critical to develop laboratory and/or physical tools to be used as an alternative outcome for (or in addition to) clinically meaningful endpoints. </a:t>
            </a:r>
          </a:p>
          <a:p>
            <a:pPr eaLnBrk="1" hangingPunct="1">
              <a:spcBef>
                <a:spcPct val="0"/>
              </a:spcBef>
              <a:buClr>
                <a:schemeClr val="tx1"/>
              </a:buClr>
              <a:buFont typeface="Wingdings" pitchFamily="2" charset="2"/>
              <a:buChar char="ü"/>
            </a:pPr>
            <a:r>
              <a:rPr lang="en-GB" smtClean="0">
                <a:latin typeface="Times" charset="0"/>
              </a:rPr>
              <a:t>PK/PD modelling are needed to aid </a:t>
            </a:r>
            <a:r>
              <a:rPr lang="en-US" smtClean="0">
                <a:latin typeface="Times" charset="0"/>
              </a:rPr>
              <a:t>PK at site of action and </a:t>
            </a:r>
            <a:r>
              <a:rPr lang="en-GB" smtClean="0">
                <a:latin typeface="Times" charset="0"/>
              </a:rPr>
              <a:t>dose selection for human studies.</a:t>
            </a:r>
          </a:p>
          <a:p>
            <a:pPr eaLnBrk="1" hangingPunct="1"/>
            <a:endParaRPr lang="en-GB"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7358C6C5-DF84-4CD8-A274-5D3C4919E07E}" type="slidenum">
              <a:rPr lang="en-US" sz="1200">
                <a:latin typeface="Arial" pitchFamily="34" charset="0"/>
              </a:rPr>
              <a:pPr/>
              <a:t>59</a:t>
            </a:fld>
            <a:endParaRPr lang="en-US" sz="1200">
              <a:latin typeface="Arial" pitchFamily="34" charset="0"/>
            </a:endParaRPr>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C17D2E74-5C25-4F6E-B9E3-4759FBB639AB}" type="slidenum">
              <a:rPr lang="en-US" sz="1200">
                <a:latin typeface="Arial" pitchFamily="34" charset="0"/>
              </a:rPr>
              <a:pPr/>
              <a:t>8</a:t>
            </a:fld>
            <a:endParaRPr lang="en-US" sz="1200">
              <a:latin typeface="Arial" pitchFamily="34" charset="0"/>
            </a:endParaRPr>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There are so many  factors that influence how a person responds to a medicine;</a:t>
            </a:r>
          </a:p>
          <a:p>
            <a:pPr eaLnBrk="1" hangingPunct="1"/>
            <a:endParaRPr lang="en-US" smtClean="0">
              <a:latin typeface="Times New Roman" pitchFamily="18" charset="0"/>
            </a:endParaRPr>
          </a:p>
          <a:p>
            <a:pPr eaLnBrk="1" hangingPunct="1">
              <a:buFontTx/>
              <a:buChar char="•"/>
            </a:pPr>
            <a:r>
              <a:rPr lang="en-US" smtClean="0">
                <a:latin typeface="Times New Roman" pitchFamily="18" charset="0"/>
              </a:rPr>
              <a:t>first, there must be a correct diagnosis of the disease</a:t>
            </a:r>
          </a:p>
          <a:p>
            <a:pPr eaLnBrk="1" hangingPunct="1">
              <a:buFontTx/>
              <a:buChar char="•"/>
            </a:pPr>
            <a:r>
              <a:rPr lang="en-US" smtClean="0">
                <a:latin typeface="Times New Roman" pitchFamily="18" charset="0"/>
              </a:rPr>
              <a:t>the appropriate dose of the medicine must be prescribed</a:t>
            </a:r>
          </a:p>
          <a:p>
            <a:pPr eaLnBrk="1" hangingPunct="1">
              <a:buFontTx/>
              <a:buChar char="•"/>
            </a:pPr>
            <a:r>
              <a:rPr lang="en-US" smtClean="0">
                <a:latin typeface="Times New Roman" pitchFamily="18" charset="0"/>
              </a:rPr>
              <a:t>we, as the patients, must follow our doctor</a:t>
            </a:r>
            <a:r>
              <a:rPr lang="ja-JP" altLang="en-US" smtClean="0">
                <a:latin typeface="Times New Roman" pitchFamily="18" charset="0"/>
              </a:rPr>
              <a:t>’</a:t>
            </a:r>
            <a:r>
              <a:rPr lang="en-US" altLang="ja-JP" smtClean="0">
                <a:latin typeface="Times New Roman" pitchFamily="18" charset="0"/>
              </a:rPr>
              <a:t>s instructions when we take the medicine prescribed</a:t>
            </a:r>
          </a:p>
          <a:p>
            <a:pPr eaLnBrk="1" hangingPunct="1">
              <a:buFontTx/>
              <a:buChar char="•"/>
            </a:pPr>
            <a:r>
              <a:rPr lang="en-US" smtClean="0">
                <a:latin typeface="Times New Roman" pitchFamily="18" charset="0"/>
              </a:rPr>
              <a:t>there may be interactions between the medicine we were prescribed for our disease with other medicines we might be taking.  Other medicines, vitamins, herbal preparations are we taking might change the way our medicine reacts in our body.  (An example of this is certain antibiotics reduce the effectiveness of oral birth control).</a:t>
            </a:r>
          </a:p>
          <a:p>
            <a:pPr eaLnBrk="1" hangingPunct="1">
              <a:buFontTx/>
              <a:buChar char="•"/>
            </a:pPr>
            <a:r>
              <a:rPr lang="en-US" smtClean="0">
                <a:latin typeface="Times New Roman" pitchFamily="18" charset="0"/>
              </a:rPr>
              <a:t>And, as if the rest of these weren</a:t>
            </a:r>
            <a:r>
              <a:rPr lang="ja-JP" altLang="en-US" smtClean="0">
                <a:latin typeface="Times New Roman" pitchFamily="18" charset="0"/>
              </a:rPr>
              <a:t>’</a:t>
            </a:r>
            <a:r>
              <a:rPr lang="en-US" altLang="ja-JP" smtClean="0">
                <a:latin typeface="Times New Roman" pitchFamily="18" charset="0"/>
              </a:rPr>
              <a:t>t enough, there may be Genetic differences between different patients that allow the medicine to work better for some than for others.</a:t>
            </a:r>
          </a:p>
          <a:p>
            <a:pPr eaLnBrk="1" hangingPunct="1">
              <a:buFontTx/>
              <a:buChar char="•"/>
            </a:pPr>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6134EA17-BA29-4742-A794-45C6D7DEF973}" type="slidenum">
              <a:rPr lang="en-US" sz="1200">
                <a:latin typeface="Arial" pitchFamily="34" charset="0"/>
              </a:rPr>
              <a:pPr/>
              <a:t>9</a:t>
            </a:fld>
            <a:endParaRPr lang="en-US" sz="1200">
              <a:latin typeface="Arial" pitchFamily="34" charset="0"/>
            </a:endParaRPr>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4FF8B1D7-DA14-468A-962F-23A04FCC394B}" type="slidenum">
              <a:rPr lang="en-US" sz="1200">
                <a:latin typeface="Arial" pitchFamily="34" charset="0"/>
              </a:rPr>
              <a:pPr/>
              <a:t>10</a:t>
            </a:fld>
            <a:endParaRPr lang="en-US" sz="1200">
              <a:latin typeface="Arial" pitchFamily="34" charset="0"/>
            </a:endParaRPr>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5B3BCC9-5B47-4D73-95F1-8D7F3FE86B08}" type="slidenum">
              <a:rPr lang="en-US" sz="1200">
                <a:latin typeface="Arial" pitchFamily="34" charset="0"/>
              </a:rPr>
              <a:pPr/>
              <a:t>11</a:t>
            </a:fld>
            <a:endParaRPr lang="en-US" sz="1200">
              <a:latin typeface="Arial" pitchFamily="34" charset="0"/>
            </a:endParaRPr>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AF97303B-D8CB-4349-B521-E69E8616AB09}" type="slidenum">
              <a:rPr lang="en-US" sz="1200">
                <a:latin typeface="Arial" pitchFamily="34" charset="0"/>
              </a:rPr>
              <a:pPr/>
              <a:t>12</a:t>
            </a:fld>
            <a:endParaRPr lang="en-US" sz="1200">
              <a:latin typeface="Arial" pitchFamily="34" charset="0"/>
            </a:endParaRPr>
          </a:p>
        </p:txBody>
      </p:sp>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C88A12B2-4404-41E6-94AB-0FA0FEB1F6A1}" type="slidenum">
              <a:rPr lang="en-US" sz="1200">
                <a:latin typeface="Arial" pitchFamily="34" charset="0"/>
              </a:rPr>
              <a:pPr/>
              <a:t>13</a:t>
            </a:fld>
            <a:endParaRPr lang="en-US" sz="1200">
              <a:latin typeface="Arial" pitchFamily="34" charset="0"/>
            </a:endParaRPr>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7762" name="Rectangle 2"/>
          <p:cNvSpPr>
            <a:spLocks noGrp="1" noChangeArrowheads="1"/>
          </p:cNvSpPr>
          <p:nvPr>
            <p:ph type="ctrTitle"/>
          </p:nvPr>
        </p:nvSpPr>
        <p:spPr>
          <a:xfrm>
            <a:off x="685800" y="685800"/>
            <a:ext cx="7772400" cy="2127250"/>
          </a:xfrm>
        </p:spPr>
        <p:txBody>
          <a:bodyPr/>
          <a:lstStyle>
            <a:lvl1pPr algn="ctr">
              <a:defRPr sz="5800"/>
            </a:lvl1pPr>
          </a:lstStyle>
          <a:p>
            <a:r>
              <a:rPr lang="en-GB"/>
              <a:t>Click to edit Master title style</a:t>
            </a:r>
          </a:p>
        </p:txBody>
      </p:sp>
      <p:sp>
        <p:nvSpPr>
          <p:cNvPr id="11776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112" charset="2"/>
              <a:buNone/>
              <a:defRPr sz="3000"/>
            </a:lvl1pPr>
          </a:lstStyle>
          <a:p>
            <a:r>
              <a:rPr lang="en-GB"/>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GB"/>
          </a:p>
        </p:txBody>
      </p:sp>
      <p:sp>
        <p:nvSpPr>
          <p:cNvPr id="9" name="Rectangle 5"/>
          <p:cNvSpPr>
            <a:spLocks noGrp="1" noChangeArrowheads="1"/>
          </p:cNvSpPr>
          <p:nvPr>
            <p:ph type="ftr" sz="quarter" idx="11"/>
          </p:nvPr>
        </p:nvSpPr>
        <p:spPr/>
        <p:txBody>
          <a:bodyPr/>
          <a:lstStyle>
            <a:lvl1pPr>
              <a:defRPr/>
            </a:lvl1pPr>
          </a:lstStyle>
          <a:p>
            <a:pPr>
              <a:defRPr/>
            </a:pPr>
            <a:endParaRPr lang="en-GB"/>
          </a:p>
        </p:txBody>
      </p:sp>
      <p:sp>
        <p:nvSpPr>
          <p:cNvPr id="10" name="Rectangle 6"/>
          <p:cNvSpPr>
            <a:spLocks noGrp="1" noChangeArrowheads="1"/>
          </p:cNvSpPr>
          <p:nvPr>
            <p:ph type="sldNum" sz="quarter" idx="12"/>
          </p:nvPr>
        </p:nvSpPr>
        <p:spPr/>
        <p:txBody>
          <a:bodyPr/>
          <a:lstStyle>
            <a:lvl1pPr>
              <a:defRPr/>
            </a:lvl1pPr>
          </a:lstStyle>
          <a:p>
            <a:fld id="{18F19A75-21F9-48AC-AC20-340EEAE67354}" type="slidenum">
              <a:rPr lang="en-GB"/>
              <a:pPr/>
              <a:t>‹#›</a:t>
            </a:fld>
            <a:endParaRPr lang="en-GB"/>
          </a:p>
        </p:txBody>
      </p:sp>
    </p:spTree>
    <p:extLst>
      <p:ext uri="{BB962C8B-B14F-4D97-AF65-F5344CB8AC3E}">
        <p14:creationId xmlns:p14="http://schemas.microsoft.com/office/powerpoint/2010/main" val="323476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3F43648-E7EC-4495-B3C0-91DE6F3C9E22}" type="slidenum">
              <a:rPr lang="en-GB"/>
              <a:pPr/>
              <a:t>‹#›</a:t>
            </a:fld>
            <a:endParaRPr lang="en-GB"/>
          </a:p>
        </p:txBody>
      </p:sp>
    </p:spTree>
    <p:extLst>
      <p:ext uri="{BB962C8B-B14F-4D97-AF65-F5344CB8AC3E}">
        <p14:creationId xmlns:p14="http://schemas.microsoft.com/office/powerpoint/2010/main" val="35360639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2757708"/>
      </p:ext>
    </p:extLst>
  </p:cSld>
  <p:clrMapOvr>
    <a:masterClrMapping/>
  </p:clrMapOvr>
  <p:transition>
    <p:cu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7150"/>
            <a:ext cx="2057400" cy="6038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7150"/>
            <a:ext cx="6019800" cy="6038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692372"/>
      </p:ext>
    </p:extLst>
  </p:cSld>
  <p:clrMapOvr>
    <a:masterClrMapping/>
  </p:clrMapOvr>
  <p:transition>
    <p:cu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20838"/>
            <a:ext cx="4038600" cy="4475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20838"/>
            <a:ext cx="4038600" cy="4475162"/>
          </a:xfrm>
        </p:spPr>
        <p:txBody>
          <a:bodyPr/>
          <a:lstStyle/>
          <a:p>
            <a:pPr lvl="0"/>
            <a:endParaRPr lang="en-GB" noProof="0" smtClean="0"/>
          </a:p>
        </p:txBody>
      </p:sp>
    </p:spTree>
    <p:extLst>
      <p:ext uri="{BB962C8B-B14F-4D97-AF65-F5344CB8AC3E}">
        <p14:creationId xmlns:p14="http://schemas.microsoft.com/office/powerpoint/2010/main" val="3723101638"/>
      </p:ext>
    </p:extLst>
  </p:cSld>
  <p:clrMapOvr>
    <a:masterClrMapping/>
  </p:clrMapOvr>
  <p:transition>
    <p:cu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1540" y="274320"/>
            <a:ext cx="7360920" cy="139446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91540" y="1748790"/>
            <a:ext cx="3611880" cy="4469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580" y="1748790"/>
            <a:ext cx="3611880" cy="4469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22090188"/>
      </p:ext>
    </p:extLst>
  </p:cSld>
  <p:clrMapOvr>
    <a:masterClrMapping/>
  </p:clrMapOvr>
  <p:transition>
    <p:cu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7"/>
          <p:cNvSpPr>
            <a:spLocks noChangeArrowheads="1"/>
          </p:cNvSpPr>
          <p:nvPr/>
        </p:nvSpPr>
        <p:spPr bwMode="auto">
          <a:xfrm>
            <a:off x="1828800" y="2543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spcBef>
                <a:spcPct val="20000"/>
              </a:spcBef>
              <a:buFontTx/>
              <a:buChar char="•"/>
            </a:pPr>
            <a:endParaRPr lang="en-GB" sz="2800">
              <a:solidFill>
                <a:srgbClr val="FF6600"/>
              </a:solidFill>
              <a:latin typeface="Arial" pitchFamily="34" charset="0"/>
            </a:endParaRPr>
          </a:p>
        </p:txBody>
      </p:sp>
    </p:spTree>
    <p:extLst>
      <p:ext uri="{BB962C8B-B14F-4D97-AF65-F5344CB8AC3E}">
        <p14:creationId xmlns:p14="http://schemas.microsoft.com/office/powerpoint/2010/main" val="3666232638"/>
      </p:ext>
    </p:extLst>
  </p:cSld>
  <p:clrMapOvr>
    <a:masterClrMapping/>
  </p:clrMapOvr>
  <p:transition>
    <p:cu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68105192"/>
      </p:ext>
    </p:extLst>
  </p:cSld>
  <p:clrMapOvr>
    <a:masterClrMapping/>
  </p:clrMapOvr>
  <p:transition>
    <p:cu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1227048"/>
      </p:ext>
    </p:extLst>
  </p:cSld>
  <p:clrMapOvr>
    <a:masterClrMapping/>
  </p:clrMapOvr>
  <p:transition>
    <p:cu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37430007"/>
      </p:ext>
    </p:extLst>
  </p:cSld>
  <p:clrMapOvr>
    <a:masterClrMapping/>
  </p:clrMapOvr>
  <p:transition>
    <p:cu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94372702"/>
      </p:ext>
    </p:extLst>
  </p:cSld>
  <p:clrMapOvr>
    <a:masterClrMapping/>
  </p:clrMapOvr>
  <p:transition>
    <p:cu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589095006"/>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021B069-DBCF-4CEE-A726-07F405FFDB79}" type="slidenum">
              <a:rPr lang="en-GB"/>
              <a:pPr/>
              <a:t>‹#›</a:t>
            </a:fld>
            <a:endParaRPr lang="en-GB"/>
          </a:p>
        </p:txBody>
      </p:sp>
    </p:spTree>
    <p:extLst>
      <p:ext uri="{BB962C8B-B14F-4D97-AF65-F5344CB8AC3E}">
        <p14:creationId xmlns:p14="http://schemas.microsoft.com/office/powerpoint/2010/main" val="31928115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986894"/>
      </p:ext>
    </p:extLst>
  </p:cSld>
  <p:clrMapOvr>
    <a:masterClrMapping/>
  </p:clrMapOvr>
  <p:transition>
    <p:cu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2237464"/>
      </p:ext>
    </p:extLst>
  </p:cSld>
  <p:clrMapOvr>
    <a:masterClrMapping/>
  </p:clrMapOvr>
  <p:transition>
    <p:cu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7037905"/>
      </p:ext>
    </p:extLst>
  </p:cSld>
  <p:clrMapOvr>
    <a:masterClrMapping/>
  </p:clrMapOvr>
  <p:transition>
    <p:cu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33301460"/>
      </p:ext>
    </p:extLst>
  </p:cSld>
  <p:clrMapOvr>
    <a:masterClrMapping/>
  </p:clrMapOvr>
  <p:transition>
    <p:cu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56538192"/>
      </p:ext>
    </p:extLst>
  </p:cSld>
  <p:clrMapOvr>
    <a:masterClrMapping/>
  </p:clrMapOvr>
  <p:transition>
    <p:cu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4244443999"/>
      </p:ext>
    </p:extLst>
  </p:cSld>
  <p:clrMapOvr>
    <a:masterClrMapping/>
  </p:clrMapOvr>
  <p:transition>
    <p:cu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984654448"/>
      </p:ext>
    </p:extLst>
  </p:cSld>
  <p:clrMapOvr>
    <a:masterClrMapping/>
  </p:clrMapOvr>
  <p:transition>
    <p:cu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546398"/>
      </p:ext>
    </p:extLst>
  </p:cSld>
  <p:clrMapOvr>
    <a:masterClrMapping/>
  </p:clrMapOvr>
  <p:transition>
    <p:cu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4650655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4122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639A4EDC-5830-4B92-886A-1FD0BC7EC177}" type="slidenum">
              <a:rPr lang="en-GB"/>
              <a:pPr/>
              <a:t>‹#›</a:t>
            </a:fld>
            <a:endParaRPr lang="en-GB"/>
          </a:p>
        </p:txBody>
      </p:sp>
    </p:spTree>
    <p:extLst>
      <p:ext uri="{BB962C8B-B14F-4D97-AF65-F5344CB8AC3E}">
        <p14:creationId xmlns:p14="http://schemas.microsoft.com/office/powerpoint/2010/main" val="42889844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608578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376945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032104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9083300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6316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068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80942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576385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87924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261815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8760C0EA-7264-454C-924B-A05F01D50765}" type="slidenum">
              <a:rPr lang="en-GB"/>
              <a:pPr/>
              <a:t>‹#›</a:t>
            </a:fld>
            <a:endParaRPr lang="en-GB"/>
          </a:p>
        </p:txBody>
      </p:sp>
    </p:spTree>
    <p:extLst>
      <p:ext uri="{BB962C8B-B14F-4D97-AF65-F5344CB8AC3E}">
        <p14:creationId xmlns:p14="http://schemas.microsoft.com/office/powerpoint/2010/main" val="2650082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48487A2-B734-47DB-B819-4DD6273905DB}" type="slidenum">
              <a:rPr lang="en-GB"/>
              <a:pPr/>
              <a:t>‹#›</a:t>
            </a:fld>
            <a:endParaRPr lang="en-GB"/>
          </a:p>
        </p:txBody>
      </p:sp>
    </p:spTree>
    <p:extLst>
      <p:ext uri="{BB962C8B-B14F-4D97-AF65-F5344CB8AC3E}">
        <p14:creationId xmlns:p14="http://schemas.microsoft.com/office/powerpoint/2010/main" val="37355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19"/>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19"/>
            <a:ext cx="4038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3142575399"/>
      </p:ext>
    </p:extLst>
  </p:cSld>
  <p:clrMapOvr>
    <a:masterClrMapping/>
  </p:clrMapOvr>
  <p:transition spd="slow">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252271"/>
      </p:ext>
    </p:extLst>
  </p:cSld>
  <p:clrMapOvr>
    <a:masterClrMapping/>
  </p:clrMapOvr>
  <p:transition spd="slow">
    <p:cover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06681417"/>
      </p:ext>
    </p:extLst>
  </p:cSld>
  <p:clrMapOvr>
    <a:masterClrMapping/>
  </p:clrMapOvr>
  <p:transition spd="slow">
    <p:cover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20838"/>
            <a:ext cx="8229600" cy="44751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4639180"/>
      </p:ext>
    </p:extLst>
  </p:cSld>
  <p:clrMapOvr>
    <a:masterClrMapping/>
  </p:clrMapOvr>
  <p:transition spd="slow">
    <p:cover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2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54078273"/>
      </p:ext>
    </p:extLst>
  </p:cSld>
  <p:clrMapOvr>
    <a:masterClrMapping/>
  </p:clrMapOvr>
  <p:transition spd="slow">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D9B9E95-E6EE-4442-98A0-39D21CFFD6DB}" type="slidenum">
              <a:rPr lang="en-GB"/>
              <a:pPr/>
              <a:t>‹#›</a:t>
            </a:fld>
            <a:endParaRPr lang="en-GB"/>
          </a:p>
        </p:txBody>
      </p:sp>
    </p:spTree>
    <p:extLst>
      <p:ext uri="{BB962C8B-B14F-4D97-AF65-F5344CB8AC3E}">
        <p14:creationId xmlns:p14="http://schemas.microsoft.com/office/powerpoint/2010/main" val="908768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7"/>
          <p:cNvSpPr>
            <a:spLocks noChangeArrowheads="1"/>
          </p:cNvSpPr>
          <p:nvPr/>
        </p:nvSpPr>
        <p:spPr bwMode="auto">
          <a:xfrm>
            <a:off x="1828800" y="2543175"/>
            <a:ext cx="9144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spcBef>
                <a:spcPct val="20000"/>
              </a:spcBef>
              <a:buFontTx/>
              <a:buChar char="•"/>
            </a:pPr>
            <a:endParaRPr lang="en-GB" sz="2800">
              <a:solidFill>
                <a:srgbClr val="FF6600"/>
              </a:solidFill>
              <a:latin typeface="Arial" pitchFamily="34" charset="0"/>
            </a:endParaRPr>
          </a:p>
        </p:txBody>
      </p:sp>
    </p:spTree>
    <p:extLst>
      <p:ext uri="{BB962C8B-B14F-4D97-AF65-F5344CB8AC3E}">
        <p14:creationId xmlns:p14="http://schemas.microsoft.com/office/powerpoint/2010/main" val="1241273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23"/>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029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32"/>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23446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2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7289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94"/>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94"/>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48048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24173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629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73"/>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43512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3397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9"/>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94"/>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3838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23"/>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763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6470A47-C8B4-4828-A2B7-1CA6F34FEE1E}" type="slidenum">
              <a:rPr lang="en-GB"/>
              <a:pPr/>
              <a:t>‹#›</a:t>
            </a:fld>
            <a:endParaRPr lang="en-GB"/>
          </a:p>
        </p:txBody>
      </p:sp>
    </p:spTree>
    <p:extLst>
      <p:ext uri="{BB962C8B-B14F-4D97-AF65-F5344CB8AC3E}">
        <p14:creationId xmlns:p14="http://schemas.microsoft.com/office/powerpoint/2010/main" val="14790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2255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95348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23"/>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23"/>
            <a:ext cx="4038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3578333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23"/>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995101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05430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23"/>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23"/>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9906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23"/>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92"/>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63648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7"/>
          <p:cNvSpPr>
            <a:spLocks noChangeArrowheads="1"/>
          </p:cNvSpPr>
          <p:nvPr/>
        </p:nvSpPr>
        <p:spPr bwMode="auto">
          <a:xfrm>
            <a:off x="1828800" y="2543175"/>
            <a:ext cx="9144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spcBef>
                <a:spcPct val="20000"/>
              </a:spcBef>
              <a:buFontTx/>
              <a:buChar char="•"/>
            </a:pPr>
            <a:endParaRPr lang="en-GB" sz="2800">
              <a:solidFill>
                <a:srgbClr val="FF6600"/>
              </a:solidFill>
              <a:latin typeface="Arial" pitchFamily="34" charset="0"/>
            </a:endParaRPr>
          </a:p>
        </p:txBody>
      </p:sp>
    </p:spTree>
    <p:extLst>
      <p:ext uri="{BB962C8B-B14F-4D97-AF65-F5344CB8AC3E}">
        <p14:creationId xmlns:p14="http://schemas.microsoft.com/office/powerpoint/2010/main" val="2564881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19"/>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3295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32"/>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110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F52FD4F-2DF1-474A-A13E-BF6A69953156}" type="slidenum">
              <a:rPr lang="en-GB"/>
              <a:pPr/>
              <a:t>‹#›</a:t>
            </a:fld>
            <a:endParaRPr lang="en-GB"/>
          </a:p>
        </p:txBody>
      </p:sp>
    </p:spTree>
    <p:extLst>
      <p:ext uri="{BB962C8B-B14F-4D97-AF65-F5344CB8AC3E}">
        <p14:creationId xmlns:p14="http://schemas.microsoft.com/office/powerpoint/2010/main" val="37193736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2352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94"/>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94"/>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73686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752374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8350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9"/>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435119"/>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0215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9"/>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94"/>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0398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19"/>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73742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4178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034516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19"/>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19"/>
            <a:ext cx="4038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89134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1AF7A0E6-87CE-4860-8E8E-D6D06E915FF1}" type="slidenum">
              <a:rPr lang="en-GB"/>
              <a:pPr/>
              <a:t>‹#›</a:t>
            </a:fld>
            <a:endParaRPr lang="en-GB"/>
          </a:p>
        </p:txBody>
      </p:sp>
    </p:spTree>
    <p:extLst>
      <p:ext uri="{BB962C8B-B14F-4D97-AF65-F5344CB8AC3E}">
        <p14:creationId xmlns:p14="http://schemas.microsoft.com/office/powerpoint/2010/main" val="31958681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19"/>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27588386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26156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19"/>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610856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19"/>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93426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1828800" y="2543175"/>
            <a:ext cx="9144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buFontTx/>
              <a:buChar char="•"/>
            </a:pPr>
            <a:endParaRPr lang="en-GB" sz="2800">
              <a:solidFill>
                <a:srgbClr val="000000"/>
              </a:solidFill>
              <a:latin typeface="Arial" pitchFamily="34" charset="0"/>
            </a:endParaRPr>
          </a:p>
        </p:txBody>
      </p:sp>
    </p:spTree>
    <p:extLst>
      <p:ext uri="{BB962C8B-B14F-4D97-AF65-F5344CB8AC3E}">
        <p14:creationId xmlns:p14="http://schemas.microsoft.com/office/powerpoint/2010/main" val="34191577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19"/>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04617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32"/>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542876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033027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94"/>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94"/>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097151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19116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AB517E3F-0223-41BE-B0C9-C4FF9B9B5B44}" type="slidenum">
              <a:rPr lang="en-GB"/>
              <a:pPr/>
              <a:t>‹#›</a:t>
            </a:fld>
            <a:endParaRPr lang="en-GB"/>
          </a:p>
        </p:txBody>
      </p:sp>
    </p:spTree>
    <p:extLst>
      <p:ext uri="{BB962C8B-B14F-4D97-AF65-F5344CB8AC3E}">
        <p14:creationId xmlns:p14="http://schemas.microsoft.com/office/powerpoint/2010/main" val="24228845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979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9"/>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435119"/>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37564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9"/>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94"/>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2066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19"/>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694253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0975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19"/>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32192713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420135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1828800" y="2543175"/>
            <a:ext cx="9144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buFontTx/>
              <a:buChar char="•"/>
            </a:pPr>
            <a:endParaRPr lang="en-GB" sz="2800">
              <a:solidFill>
                <a:srgbClr val="000000"/>
              </a:solidFill>
              <a:latin typeface="Arial" pitchFamily="34" charset="0"/>
            </a:endParaRPr>
          </a:p>
        </p:txBody>
      </p:sp>
    </p:spTree>
    <p:extLst>
      <p:ext uri="{BB962C8B-B14F-4D97-AF65-F5344CB8AC3E}">
        <p14:creationId xmlns:p14="http://schemas.microsoft.com/office/powerpoint/2010/main" val="21335493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23"/>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223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32"/>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3650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D8294B4F-2F95-48B4-9914-81ED69BCBC1B}" type="slidenum">
              <a:rPr lang="en-GB"/>
              <a:pPr/>
              <a:t>‹#›</a:t>
            </a:fld>
            <a:endParaRPr lang="en-GB"/>
          </a:p>
        </p:txBody>
      </p:sp>
    </p:spTree>
    <p:extLst>
      <p:ext uri="{BB962C8B-B14F-4D97-AF65-F5344CB8AC3E}">
        <p14:creationId xmlns:p14="http://schemas.microsoft.com/office/powerpoint/2010/main" val="3776413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2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20809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94"/>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94"/>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368722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4735288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2694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73"/>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43512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47248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9"/>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94"/>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61454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23"/>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41269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672850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23"/>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34447677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312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B146A3A-03FA-40BB-A186-34FDF4FA767E}" type="slidenum">
              <a:rPr lang="en-GB"/>
              <a:pPr/>
              <a:t>‹#›</a:t>
            </a:fld>
            <a:endParaRPr lang="en-GB"/>
          </a:p>
        </p:txBody>
      </p:sp>
    </p:spTree>
    <p:extLst>
      <p:ext uri="{BB962C8B-B14F-4D97-AF65-F5344CB8AC3E}">
        <p14:creationId xmlns:p14="http://schemas.microsoft.com/office/powerpoint/2010/main" val="1259131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1" hangingPunct="1">
              <a:buFontTx/>
              <a:buNone/>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buFontTx/>
              <a:buNone/>
              <a:defRPr/>
            </a:lvl1pPr>
          </a:lstStyle>
          <a:p>
            <a:pPr>
              <a:defRPr/>
            </a:pPr>
            <a:endParaRPr lang="en-GB"/>
          </a:p>
        </p:txBody>
      </p:sp>
      <p:sp>
        <p:nvSpPr>
          <p:cNvPr id="6" name="Rectangle 6"/>
          <p:cNvSpPr>
            <a:spLocks noGrp="1" noChangeArrowheads="1"/>
          </p:cNvSpPr>
          <p:nvPr>
            <p:ph type="sldNum" sz="quarter" idx="12"/>
          </p:nvPr>
        </p:nvSpPr>
        <p:spPr/>
        <p:txBody>
          <a:bodyPr/>
          <a:lstStyle>
            <a:lvl1pPr eaLnBrk="1" hangingPunct="1">
              <a:buFontTx/>
              <a:buNone/>
              <a:defRPr>
                <a:latin typeface="Verdana" pitchFamily="34" charset="0"/>
              </a:defRPr>
            </a:lvl1pPr>
          </a:lstStyle>
          <a:p>
            <a:fld id="{8A892490-D972-4916-AE56-FEB8AA21AAEB}" type="slidenum">
              <a:rPr lang="en-GB"/>
              <a:pPr/>
              <a:t>‹#›</a:t>
            </a:fld>
            <a:endParaRPr lang="en-GB"/>
          </a:p>
        </p:txBody>
      </p:sp>
    </p:spTree>
    <p:extLst>
      <p:ext uri="{BB962C8B-B14F-4D97-AF65-F5344CB8AC3E}">
        <p14:creationId xmlns:p14="http://schemas.microsoft.com/office/powerpoint/2010/main" val="37628956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1" hangingPunct="1">
              <a:buFontTx/>
              <a:buNone/>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buFontTx/>
              <a:buNone/>
              <a:defRPr/>
            </a:lvl1pPr>
          </a:lstStyle>
          <a:p>
            <a:pPr>
              <a:defRPr/>
            </a:pPr>
            <a:endParaRPr lang="en-GB"/>
          </a:p>
        </p:txBody>
      </p:sp>
      <p:sp>
        <p:nvSpPr>
          <p:cNvPr id="6" name="Rectangle 6"/>
          <p:cNvSpPr>
            <a:spLocks noGrp="1" noChangeArrowheads="1"/>
          </p:cNvSpPr>
          <p:nvPr>
            <p:ph type="sldNum" sz="quarter" idx="12"/>
          </p:nvPr>
        </p:nvSpPr>
        <p:spPr/>
        <p:txBody>
          <a:bodyPr/>
          <a:lstStyle>
            <a:lvl1pPr eaLnBrk="1" hangingPunct="1">
              <a:buFontTx/>
              <a:buNone/>
              <a:defRPr>
                <a:latin typeface="Verdana" pitchFamily="34" charset="0"/>
              </a:defRPr>
            </a:lvl1pPr>
          </a:lstStyle>
          <a:p>
            <a:fld id="{010E8D53-3FB1-4820-A1CB-69758F84AD50}" type="slidenum">
              <a:rPr lang="en-GB"/>
              <a:pPr/>
              <a:t>‹#›</a:t>
            </a:fld>
            <a:endParaRPr lang="en-GB"/>
          </a:p>
        </p:txBody>
      </p:sp>
    </p:spTree>
    <p:extLst>
      <p:ext uri="{BB962C8B-B14F-4D97-AF65-F5344CB8AC3E}">
        <p14:creationId xmlns:p14="http://schemas.microsoft.com/office/powerpoint/2010/main" val="3907565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buFontTx/>
              <a:buNone/>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buFontTx/>
              <a:buNone/>
              <a:defRPr/>
            </a:lvl1pPr>
          </a:lstStyle>
          <a:p>
            <a:pPr>
              <a:defRPr/>
            </a:pPr>
            <a:endParaRPr lang="en-GB"/>
          </a:p>
        </p:txBody>
      </p:sp>
      <p:sp>
        <p:nvSpPr>
          <p:cNvPr id="6" name="Rectangle 6"/>
          <p:cNvSpPr>
            <a:spLocks noGrp="1" noChangeArrowheads="1"/>
          </p:cNvSpPr>
          <p:nvPr>
            <p:ph type="sldNum" sz="quarter" idx="12"/>
          </p:nvPr>
        </p:nvSpPr>
        <p:spPr/>
        <p:txBody>
          <a:bodyPr/>
          <a:lstStyle>
            <a:lvl1pPr eaLnBrk="1" hangingPunct="1">
              <a:buFontTx/>
              <a:buNone/>
              <a:defRPr>
                <a:latin typeface="Verdana" pitchFamily="34" charset="0"/>
              </a:defRPr>
            </a:lvl1pPr>
          </a:lstStyle>
          <a:p>
            <a:fld id="{16A9B98F-1577-4E4E-AE8B-9A88188F2286}" type="slidenum">
              <a:rPr lang="en-GB"/>
              <a:pPr/>
              <a:t>‹#›</a:t>
            </a:fld>
            <a:endParaRPr lang="en-GB"/>
          </a:p>
        </p:txBody>
      </p:sp>
    </p:spTree>
    <p:extLst>
      <p:ext uri="{BB962C8B-B14F-4D97-AF65-F5344CB8AC3E}">
        <p14:creationId xmlns:p14="http://schemas.microsoft.com/office/powerpoint/2010/main" val="29890633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2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1" hangingPunct="1">
              <a:buFontTx/>
              <a:buNone/>
              <a:defRPr/>
            </a:lvl1pPr>
          </a:lstStyle>
          <a:p>
            <a:pPr>
              <a:defRPr/>
            </a:pPr>
            <a:endParaRPr lang="en-GB"/>
          </a:p>
        </p:txBody>
      </p:sp>
      <p:sp>
        <p:nvSpPr>
          <p:cNvPr id="6" name="Rectangle 5"/>
          <p:cNvSpPr>
            <a:spLocks noGrp="1" noChangeArrowheads="1"/>
          </p:cNvSpPr>
          <p:nvPr>
            <p:ph type="ftr" sz="quarter" idx="11"/>
          </p:nvPr>
        </p:nvSpPr>
        <p:spPr/>
        <p:txBody>
          <a:bodyPr/>
          <a:lstStyle>
            <a:lvl1pPr eaLnBrk="1" hangingPunct="1">
              <a:buFontTx/>
              <a:buNone/>
              <a:defRPr/>
            </a:lvl1pPr>
          </a:lstStyle>
          <a:p>
            <a:pPr>
              <a:defRPr/>
            </a:pPr>
            <a:endParaRPr lang="en-GB"/>
          </a:p>
        </p:txBody>
      </p:sp>
      <p:sp>
        <p:nvSpPr>
          <p:cNvPr id="7" name="Rectangle 6"/>
          <p:cNvSpPr>
            <a:spLocks noGrp="1" noChangeArrowheads="1"/>
          </p:cNvSpPr>
          <p:nvPr>
            <p:ph type="sldNum" sz="quarter" idx="12"/>
          </p:nvPr>
        </p:nvSpPr>
        <p:spPr/>
        <p:txBody>
          <a:bodyPr/>
          <a:lstStyle>
            <a:lvl1pPr eaLnBrk="1" hangingPunct="1">
              <a:buFontTx/>
              <a:buNone/>
              <a:defRPr>
                <a:latin typeface="Verdana" pitchFamily="34" charset="0"/>
              </a:defRPr>
            </a:lvl1pPr>
          </a:lstStyle>
          <a:p>
            <a:fld id="{BCF2EFEC-A75E-4213-8477-AC9BF2A0445D}" type="slidenum">
              <a:rPr lang="en-GB"/>
              <a:pPr/>
              <a:t>‹#›</a:t>
            </a:fld>
            <a:endParaRPr lang="en-GB"/>
          </a:p>
        </p:txBody>
      </p:sp>
    </p:spTree>
    <p:extLst>
      <p:ext uri="{BB962C8B-B14F-4D97-AF65-F5344CB8AC3E}">
        <p14:creationId xmlns:p14="http://schemas.microsoft.com/office/powerpoint/2010/main" val="702731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9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9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1" hangingPunct="1">
              <a:buFontTx/>
              <a:buNone/>
              <a:defRPr/>
            </a:lvl1pPr>
          </a:lstStyle>
          <a:p>
            <a:pPr>
              <a:defRPr/>
            </a:pPr>
            <a:endParaRPr lang="en-GB"/>
          </a:p>
        </p:txBody>
      </p:sp>
      <p:sp>
        <p:nvSpPr>
          <p:cNvPr id="8" name="Rectangle 5"/>
          <p:cNvSpPr>
            <a:spLocks noGrp="1" noChangeArrowheads="1"/>
          </p:cNvSpPr>
          <p:nvPr>
            <p:ph type="ftr" sz="quarter" idx="11"/>
          </p:nvPr>
        </p:nvSpPr>
        <p:spPr/>
        <p:txBody>
          <a:bodyPr/>
          <a:lstStyle>
            <a:lvl1pPr eaLnBrk="1" hangingPunct="1">
              <a:buFontTx/>
              <a:buNone/>
              <a:defRPr/>
            </a:lvl1pPr>
          </a:lstStyle>
          <a:p>
            <a:pPr>
              <a:defRPr/>
            </a:pPr>
            <a:endParaRPr lang="en-GB"/>
          </a:p>
        </p:txBody>
      </p:sp>
      <p:sp>
        <p:nvSpPr>
          <p:cNvPr id="9" name="Rectangle 6"/>
          <p:cNvSpPr>
            <a:spLocks noGrp="1" noChangeArrowheads="1"/>
          </p:cNvSpPr>
          <p:nvPr>
            <p:ph type="sldNum" sz="quarter" idx="12"/>
          </p:nvPr>
        </p:nvSpPr>
        <p:spPr/>
        <p:txBody>
          <a:bodyPr/>
          <a:lstStyle>
            <a:lvl1pPr eaLnBrk="1" hangingPunct="1">
              <a:buFontTx/>
              <a:buNone/>
              <a:defRPr>
                <a:latin typeface="Verdana" pitchFamily="34" charset="0"/>
              </a:defRPr>
            </a:lvl1pPr>
          </a:lstStyle>
          <a:p>
            <a:fld id="{5740AE57-CC29-477F-AC57-6B5F4300631A}" type="slidenum">
              <a:rPr lang="en-GB"/>
              <a:pPr/>
              <a:t>‹#›</a:t>
            </a:fld>
            <a:endParaRPr lang="en-GB"/>
          </a:p>
        </p:txBody>
      </p:sp>
    </p:spTree>
    <p:extLst>
      <p:ext uri="{BB962C8B-B14F-4D97-AF65-F5344CB8AC3E}">
        <p14:creationId xmlns:p14="http://schemas.microsoft.com/office/powerpoint/2010/main" val="27021022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1" hangingPunct="1">
              <a:buFontTx/>
              <a:buNone/>
              <a:defRPr/>
            </a:lvl1pPr>
          </a:lstStyle>
          <a:p>
            <a:pPr>
              <a:defRPr/>
            </a:pPr>
            <a:endParaRPr lang="en-GB"/>
          </a:p>
        </p:txBody>
      </p:sp>
      <p:sp>
        <p:nvSpPr>
          <p:cNvPr id="4" name="Rectangle 5"/>
          <p:cNvSpPr>
            <a:spLocks noGrp="1" noChangeArrowheads="1"/>
          </p:cNvSpPr>
          <p:nvPr>
            <p:ph type="ftr" sz="quarter" idx="11"/>
          </p:nvPr>
        </p:nvSpPr>
        <p:spPr/>
        <p:txBody>
          <a:bodyPr/>
          <a:lstStyle>
            <a:lvl1pPr eaLnBrk="1" hangingPunct="1">
              <a:buFontTx/>
              <a:buNone/>
              <a:defRPr/>
            </a:lvl1pPr>
          </a:lstStyle>
          <a:p>
            <a:pPr>
              <a:defRPr/>
            </a:pPr>
            <a:endParaRPr lang="en-GB"/>
          </a:p>
        </p:txBody>
      </p:sp>
      <p:sp>
        <p:nvSpPr>
          <p:cNvPr id="5" name="Rectangle 6"/>
          <p:cNvSpPr>
            <a:spLocks noGrp="1" noChangeArrowheads="1"/>
          </p:cNvSpPr>
          <p:nvPr>
            <p:ph type="sldNum" sz="quarter" idx="12"/>
          </p:nvPr>
        </p:nvSpPr>
        <p:spPr/>
        <p:txBody>
          <a:bodyPr/>
          <a:lstStyle>
            <a:lvl1pPr eaLnBrk="1" hangingPunct="1">
              <a:buFontTx/>
              <a:buNone/>
              <a:defRPr>
                <a:latin typeface="Verdana" pitchFamily="34" charset="0"/>
              </a:defRPr>
            </a:lvl1pPr>
          </a:lstStyle>
          <a:p>
            <a:fld id="{531056BA-58A0-4CF9-9212-32318BD9EC7F}" type="slidenum">
              <a:rPr lang="en-GB"/>
              <a:pPr/>
              <a:t>‹#›</a:t>
            </a:fld>
            <a:endParaRPr lang="en-GB"/>
          </a:p>
        </p:txBody>
      </p:sp>
    </p:spTree>
    <p:extLst>
      <p:ext uri="{BB962C8B-B14F-4D97-AF65-F5344CB8AC3E}">
        <p14:creationId xmlns:p14="http://schemas.microsoft.com/office/powerpoint/2010/main" val="29780429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buFontTx/>
              <a:buNone/>
              <a:defRPr/>
            </a:lvl1pPr>
          </a:lstStyle>
          <a:p>
            <a:pPr>
              <a:defRPr/>
            </a:pPr>
            <a:endParaRPr lang="en-GB"/>
          </a:p>
        </p:txBody>
      </p:sp>
      <p:sp>
        <p:nvSpPr>
          <p:cNvPr id="3" name="Rectangle 5"/>
          <p:cNvSpPr>
            <a:spLocks noGrp="1" noChangeArrowheads="1"/>
          </p:cNvSpPr>
          <p:nvPr>
            <p:ph type="ftr" sz="quarter" idx="11"/>
          </p:nvPr>
        </p:nvSpPr>
        <p:spPr/>
        <p:txBody>
          <a:bodyPr/>
          <a:lstStyle>
            <a:lvl1pPr eaLnBrk="1" hangingPunct="1">
              <a:buFontTx/>
              <a:buNone/>
              <a:defRPr/>
            </a:lvl1pPr>
          </a:lstStyle>
          <a:p>
            <a:pPr>
              <a:defRPr/>
            </a:pPr>
            <a:endParaRPr lang="en-GB"/>
          </a:p>
        </p:txBody>
      </p:sp>
      <p:sp>
        <p:nvSpPr>
          <p:cNvPr id="4" name="Rectangle 6"/>
          <p:cNvSpPr>
            <a:spLocks noGrp="1" noChangeArrowheads="1"/>
          </p:cNvSpPr>
          <p:nvPr>
            <p:ph type="sldNum" sz="quarter" idx="12"/>
          </p:nvPr>
        </p:nvSpPr>
        <p:spPr/>
        <p:txBody>
          <a:bodyPr/>
          <a:lstStyle>
            <a:lvl1pPr eaLnBrk="1" hangingPunct="1">
              <a:buFontTx/>
              <a:buNone/>
              <a:defRPr>
                <a:latin typeface="Verdana" pitchFamily="34" charset="0"/>
              </a:defRPr>
            </a:lvl1pPr>
          </a:lstStyle>
          <a:p>
            <a:fld id="{C27A24A6-EB1C-4FFE-A2C3-1F4F4772E40F}" type="slidenum">
              <a:rPr lang="en-GB"/>
              <a:pPr/>
              <a:t>‹#›</a:t>
            </a:fld>
            <a:endParaRPr lang="en-GB"/>
          </a:p>
        </p:txBody>
      </p:sp>
    </p:spTree>
    <p:extLst>
      <p:ext uri="{BB962C8B-B14F-4D97-AF65-F5344CB8AC3E}">
        <p14:creationId xmlns:p14="http://schemas.microsoft.com/office/powerpoint/2010/main" val="9205431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43512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buFontTx/>
              <a:buNone/>
              <a:defRPr/>
            </a:lvl1pPr>
          </a:lstStyle>
          <a:p>
            <a:pPr>
              <a:defRPr/>
            </a:pPr>
            <a:endParaRPr lang="en-GB"/>
          </a:p>
        </p:txBody>
      </p:sp>
      <p:sp>
        <p:nvSpPr>
          <p:cNvPr id="6" name="Rectangle 5"/>
          <p:cNvSpPr>
            <a:spLocks noGrp="1" noChangeArrowheads="1"/>
          </p:cNvSpPr>
          <p:nvPr>
            <p:ph type="ftr" sz="quarter" idx="11"/>
          </p:nvPr>
        </p:nvSpPr>
        <p:spPr/>
        <p:txBody>
          <a:bodyPr/>
          <a:lstStyle>
            <a:lvl1pPr eaLnBrk="1" hangingPunct="1">
              <a:buFontTx/>
              <a:buNone/>
              <a:defRPr/>
            </a:lvl1pPr>
          </a:lstStyle>
          <a:p>
            <a:pPr>
              <a:defRPr/>
            </a:pPr>
            <a:endParaRPr lang="en-GB"/>
          </a:p>
        </p:txBody>
      </p:sp>
      <p:sp>
        <p:nvSpPr>
          <p:cNvPr id="7" name="Rectangle 6"/>
          <p:cNvSpPr>
            <a:spLocks noGrp="1" noChangeArrowheads="1"/>
          </p:cNvSpPr>
          <p:nvPr>
            <p:ph type="sldNum" sz="quarter" idx="12"/>
          </p:nvPr>
        </p:nvSpPr>
        <p:spPr/>
        <p:txBody>
          <a:bodyPr/>
          <a:lstStyle>
            <a:lvl1pPr eaLnBrk="1" hangingPunct="1">
              <a:buFontTx/>
              <a:buNone/>
              <a:defRPr>
                <a:latin typeface="Verdana" pitchFamily="34" charset="0"/>
              </a:defRPr>
            </a:lvl1pPr>
          </a:lstStyle>
          <a:p>
            <a:fld id="{1D897715-5FC9-45C8-8477-1CAA4F7C9346}" type="slidenum">
              <a:rPr lang="en-GB"/>
              <a:pPr/>
              <a:t>‹#›</a:t>
            </a:fld>
            <a:endParaRPr lang="en-GB"/>
          </a:p>
        </p:txBody>
      </p:sp>
    </p:spTree>
    <p:extLst>
      <p:ext uri="{BB962C8B-B14F-4D97-AF65-F5344CB8AC3E}">
        <p14:creationId xmlns:p14="http://schemas.microsoft.com/office/powerpoint/2010/main" val="3043196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9"/>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9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buFontTx/>
              <a:buNone/>
              <a:defRPr/>
            </a:lvl1pPr>
          </a:lstStyle>
          <a:p>
            <a:pPr>
              <a:defRPr/>
            </a:pPr>
            <a:endParaRPr lang="en-GB"/>
          </a:p>
        </p:txBody>
      </p:sp>
      <p:sp>
        <p:nvSpPr>
          <p:cNvPr id="6" name="Rectangle 5"/>
          <p:cNvSpPr>
            <a:spLocks noGrp="1" noChangeArrowheads="1"/>
          </p:cNvSpPr>
          <p:nvPr>
            <p:ph type="ftr" sz="quarter" idx="11"/>
          </p:nvPr>
        </p:nvSpPr>
        <p:spPr/>
        <p:txBody>
          <a:bodyPr/>
          <a:lstStyle>
            <a:lvl1pPr eaLnBrk="1" hangingPunct="1">
              <a:buFontTx/>
              <a:buNone/>
              <a:defRPr/>
            </a:lvl1pPr>
          </a:lstStyle>
          <a:p>
            <a:pPr>
              <a:defRPr/>
            </a:pPr>
            <a:endParaRPr lang="en-GB"/>
          </a:p>
        </p:txBody>
      </p:sp>
      <p:sp>
        <p:nvSpPr>
          <p:cNvPr id="7" name="Rectangle 6"/>
          <p:cNvSpPr>
            <a:spLocks noGrp="1" noChangeArrowheads="1"/>
          </p:cNvSpPr>
          <p:nvPr>
            <p:ph type="sldNum" sz="quarter" idx="12"/>
          </p:nvPr>
        </p:nvSpPr>
        <p:spPr/>
        <p:txBody>
          <a:bodyPr/>
          <a:lstStyle>
            <a:lvl1pPr eaLnBrk="1" hangingPunct="1">
              <a:buFontTx/>
              <a:buNone/>
              <a:defRPr>
                <a:latin typeface="Verdana" pitchFamily="34" charset="0"/>
              </a:defRPr>
            </a:lvl1pPr>
          </a:lstStyle>
          <a:p>
            <a:fld id="{761AA9FD-EB9A-49F2-8C0A-07CCF0CEA383}" type="slidenum">
              <a:rPr lang="en-GB"/>
              <a:pPr/>
              <a:t>‹#›</a:t>
            </a:fld>
            <a:endParaRPr lang="en-GB"/>
          </a:p>
        </p:txBody>
      </p:sp>
    </p:spTree>
    <p:extLst>
      <p:ext uri="{BB962C8B-B14F-4D97-AF65-F5344CB8AC3E}">
        <p14:creationId xmlns:p14="http://schemas.microsoft.com/office/powerpoint/2010/main" val="17221349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1" hangingPunct="1">
              <a:buFontTx/>
              <a:buNone/>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buFontTx/>
              <a:buNone/>
              <a:defRPr/>
            </a:lvl1pPr>
          </a:lstStyle>
          <a:p>
            <a:pPr>
              <a:defRPr/>
            </a:pPr>
            <a:endParaRPr lang="en-GB"/>
          </a:p>
        </p:txBody>
      </p:sp>
      <p:sp>
        <p:nvSpPr>
          <p:cNvPr id="6" name="Rectangle 6"/>
          <p:cNvSpPr>
            <a:spLocks noGrp="1" noChangeArrowheads="1"/>
          </p:cNvSpPr>
          <p:nvPr>
            <p:ph type="sldNum" sz="quarter" idx="12"/>
          </p:nvPr>
        </p:nvSpPr>
        <p:spPr/>
        <p:txBody>
          <a:bodyPr/>
          <a:lstStyle>
            <a:lvl1pPr eaLnBrk="1" hangingPunct="1">
              <a:buFontTx/>
              <a:buNone/>
              <a:defRPr>
                <a:latin typeface="Verdana" pitchFamily="34" charset="0"/>
              </a:defRPr>
            </a:lvl1pPr>
          </a:lstStyle>
          <a:p>
            <a:fld id="{7967B396-378F-4A20-A04F-A2DE6E250298}" type="slidenum">
              <a:rPr lang="en-GB"/>
              <a:pPr/>
              <a:t>‹#›</a:t>
            </a:fld>
            <a:endParaRPr lang="en-GB"/>
          </a:p>
        </p:txBody>
      </p:sp>
    </p:spTree>
    <p:extLst>
      <p:ext uri="{BB962C8B-B14F-4D97-AF65-F5344CB8AC3E}">
        <p14:creationId xmlns:p14="http://schemas.microsoft.com/office/powerpoint/2010/main" val="42840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E3791E4-612F-4A6A-8639-25BDD95F6197}" type="slidenum">
              <a:rPr lang="en-GB"/>
              <a:pPr/>
              <a:t>‹#›</a:t>
            </a:fld>
            <a:endParaRPr lang="en-GB"/>
          </a:p>
        </p:txBody>
      </p:sp>
    </p:spTree>
    <p:extLst>
      <p:ext uri="{BB962C8B-B14F-4D97-AF65-F5344CB8AC3E}">
        <p14:creationId xmlns:p14="http://schemas.microsoft.com/office/powerpoint/2010/main" val="7497872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1" hangingPunct="1">
              <a:buFontTx/>
              <a:buNone/>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buFontTx/>
              <a:buNone/>
              <a:defRPr/>
            </a:lvl1pPr>
          </a:lstStyle>
          <a:p>
            <a:pPr>
              <a:defRPr/>
            </a:pPr>
            <a:endParaRPr lang="en-GB"/>
          </a:p>
        </p:txBody>
      </p:sp>
      <p:sp>
        <p:nvSpPr>
          <p:cNvPr id="6" name="Rectangle 6"/>
          <p:cNvSpPr>
            <a:spLocks noGrp="1" noChangeArrowheads="1"/>
          </p:cNvSpPr>
          <p:nvPr>
            <p:ph type="sldNum" sz="quarter" idx="12"/>
          </p:nvPr>
        </p:nvSpPr>
        <p:spPr/>
        <p:txBody>
          <a:bodyPr/>
          <a:lstStyle>
            <a:lvl1pPr eaLnBrk="1" hangingPunct="1">
              <a:buFontTx/>
              <a:buNone/>
              <a:defRPr>
                <a:latin typeface="Verdana" pitchFamily="34" charset="0"/>
              </a:defRPr>
            </a:lvl1pPr>
          </a:lstStyle>
          <a:p>
            <a:fld id="{23C16C8B-562D-45B1-9D29-852C86EE17C7}" type="slidenum">
              <a:rPr lang="en-GB"/>
              <a:pPr/>
              <a:t>‹#›</a:t>
            </a:fld>
            <a:endParaRPr lang="en-GB"/>
          </a:p>
        </p:txBody>
      </p:sp>
    </p:spTree>
    <p:extLst>
      <p:ext uri="{BB962C8B-B14F-4D97-AF65-F5344CB8AC3E}">
        <p14:creationId xmlns:p14="http://schemas.microsoft.com/office/powerpoint/2010/main" val="28666221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0" y="1233488"/>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 name="Line 5"/>
          <p:cNvSpPr>
            <a:spLocks noChangeShapeType="1"/>
          </p:cNvSpPr>
          <p:nvPr/>
        </p:nvSpPr>
        <p:spPr bwMode="auto">
          <a:xfrm>
            <a:off x="0" y="6526213"/>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 name="Line 6"/>
          <p:cNvSpPr>
            <a:spLocks noChangeShapeType="1"/>
          </p:cNvSpPr>
          <p:nvPr/>
        </p:nvSpPr>
        <p:spPr bwMode="auto">
          <a:xfrm>
            <a:off x="0" y="50927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35234" name="Rectangle 2"/>
          <p:cNvSpPr>
            <a:spLocks noGrp="1" noChangeArrowheads="1"/>
          </p:cNvSpPr>
          <p:nvPr>
            <p:ph type="ctrTitle"/>
          </p:nvPr>
        </p:nvSpPr>
        <p:spPr>
          <a:xfrm>
            <a:off x="455613" y="1443038"/>
            <a:ext cx="6399212" cy="1755775"/>
          </a:xfrm>
        </p:spPr>
        <p:txBody>
          <a:bodyPr bIns="0" anchor="t"/>
          <a:lstStyle>
            <a:lvl1pPr>
              <a:lnSpc>
                <a:spcPct val="95000"/>
              </a:lnSpc>
              <a:defRPr/>
            </a:lvl1pPr>
          </a:lstStyle>
          <a:p>
            <a:r>
              <a:rPr lang="en-US"/>
              <a:t>Click to edit Master title style</a:t>
            </a:r>
          </a:p>
        </p:txBody>
      </p:sp>
      <p:sp>
        <p:nvSpPr>
          <p:cNvPr id="735235" name="Rectangle 3"/>
          <p:cNvSpPr>
            <a:spLocks noGrp="1" noChangeArrowheads="1"/>
          </p:cNvSpPr>
          <p:nvPr>
            <p:ph type="subTitle" idx="1"/>
          </p:nvPr>
        </p:nvSpPr>
        <p:spPr>
          <a:xfrm>
            <a:off x="1406525" y="36513"/>
            <a:ext cx="6983413" cy="1106487"/>
          </a:xfrm>
        </p:spPr>
        <p:txBody>
          <a:bodyPr rIns="0" anchor="b"/>
          <a:lstStyle>
            <a:lvl1pPr>
              <a:spcBef>
                <a:spcPct val="0"/>
              </a:spcBef>
              <a:defRPr>
                <a:solidFill>
                  <a:schemeClr val="tx2"/>
                </a:solidFill>
              </a:defRPr>
            </a:lvl1pPr>
          </a:lstStyle>
          <a:p>
            <a:r>
              <a:rPr lang="en-US"/>
              <a:t>Click to edit Master subtitle style</a:t>
            </a:r>
          </a:p>
        </p:txBody>
      </p:sp>
    </p:spTree>
    <p:extLst>
      <p:ext uri="{BB962C8B-B14F-4D97-AF65-F5344CB8AC3E}">
        <p14:creationId xmlns:p14="http://schemas.microsoft.com/office/powerpoint/2010/main" val="267630245"/>
      </p:ext>
    </p:extLst>
  </p:cSld>
  <p:clrMapOvr>
    <a:masterClrMapping/>
  </p:clrMapOvr>
  <p:transition>
    <p:cu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71358418"/>
      </p:ext>
    </p:extLst>
  </p:cSld>
  <p:clrMapOvr>
    <a:masterClrMapping/>
  </p:clrMapOvr>
  <p:transition>
    <p:cu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37522513"/>
      </p:ext>
    </p:extLst>
  </p:cSld>
  <p:clrMapOvr>
    <a:masterClrMapping/>
  </p:clrMapOvr>
  <p:transition>
    <p:cu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20838"/>
            <a:ext cx="4038600" cy="4475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20838"/>
            <a:ext cx="4038600" cy="4475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97470548"/>
      </p:ext>
    </p:extLst>
  </p:cSld>
  <p:clrMapOvr>
    <a:masterClrMapping/>
  </p:clrMapOvr>
  <p:transition>
    <p:cu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12968625"/>
      </p:ext>
    </p:extLst>
  </p:cSld>
  <p:clrMapOvr>
    <a:masterClrMapping/>
  </p:clrMapOvr>
  <p:transition>
    <p:cu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23733655"/>
      </p:ext>
    </p:extLst>
  </p:cSld>
  <p:clrMapOvr>
    <a:masterClrMapping/>
  </p:clrMapOvr>
  <p:transition>
    <p:cu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735260"/>
      </p:ext>
    </p:extLst>
  </p:cSld>
  <p:clrMapOvr>
    <a:masterClrMapping/>
  </p:clrMapOvr>
  <p:transition>
    <p:cu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4558539"/>
      </p:ext>
    </p:extLst>
  </p:cSld>
  <p:clrMapOvr>
    <a:masterClrMapping/>
  </p:clrMapOvr>
  <p:transition>
    <p:cu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6559717"/>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1.jpe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image" Target="../media/image2.png"/><Relationship Id="rId2" Type="http://schemas.openxmlformats.org/officeDocument/2006/relationships/slideLayout" Target="../slideLayouts/slideLayout105.xml"/><Relationship Id="rId16" Type="http://schemas.openxmlformats.org/officeDocument/2006/relationships/image" Target="../media/image1.jpe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9.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674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Verdana" pitchFamily="-112" charset="0"/>
                <a:ea typeface="+mn-ea"/>
                <a:cs typeface="+mn-cs"/>
              </a:defRPr>
            </a:lvl1pPr>
          </a:lstStyle>
          <a:p>
            <a:pPr>
              <a:defRPr/>
            </a:pPr>
            <a:endParaRPr lang="en-GB"/>
          </a:p>
        </p:txBody>
      </p:sp>
      <p:sp>
        <p:nvSpPr>
          <p:cNvPr id="1167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Verdana" pitchFamily="-112" charset="0"/>
                <a:ea typeface="+mn-ea"/>
                <a:cs typeface="+mn-cs"/>
              </a:defRPr>
            </a:lvl1pPr>
          </a:lstStyle>
          <a:p>
            <a:pPr>
              <a:defRPr/>
            </a:pPr>
            <a:endParaRPr lang="en-GB"/>
          </a:p>
        </p:txBody>
      </p:sp>
      <p:sp>
        <p:nvSpPr>
          <p:cNvPr id="11674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B690C602-1791-4FBA-9CB8-52591C35686C}" type="slidenum">
              <a:rPr lang="en-GB"/>
              <a:pPr/>
              <a:t>‹#›</a:t>
            </a:fld>
            <a:endParaRPr lang="en-GB"/>
          </a:p>
        </p:txBody>
      </p:sp>
      <p:sp>
        <p:nvSpPr>
          <p:cNvPr id="1031" name="Rectangle 7"/>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22"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4400">
          <a:solidFill>
            <a:schemeClr val="tx2"/>
          </a:solidFill>
          <a:latin typeface="Garamond" pitchFamily="-112" charset="0"/>
          <a:ea typeface="MS PGothic" pitchFamily="34" charset="-128"/>
          <a:cs typeface="ＭＳ Ｐゴシック" pitchFamily="-112" charset="-128"/>
        </a:defRPr>
      </a:lvl2pPr>
      <a:lvl3pPr algn="l" rtl="0" eaLnBrk="0" fontAlgn="base" hangingPunct="0">
        <a:spcBef>
          <a:spcPct val="0"/>
        </a:spcBef>
        <a:spcAft>
          <a:spcPct val="0"/>
        </a:spcAft>
        <a:defRPr sz="4400">
          <a:solidFill>
            <a:schemeClr val="tx2"/>
          </a:solidFill>
          <a:latin typeface="Garamond" pitchFamily="-112" charset="0"/>
          <a:ea typeface="MS PGothic" pitchFamily="34" charset="-128"/>
          <a:cs typeface="ＭＳ Ｐゴシック" pitchFamily="-112" charset="-128"/>
        </a:defRPr>
      </a:lvl3pPr>
      <a:lvl4pPr algn="l" rtl="0" eaLnBrk="0" fontAlgn="base" hangingPunct="0">
        <a:spcBef>
          <a:spcPct val="0"/>
        </a:spcBef>
        <a:spcAft>
          <a:spcPct val="0"/>
        </a:spcAft>
        <a:defRPr sz="4400">
          <a:solidFill>
            <a:schemeClr val="tx2"/>
          </a:solidFill>
          <a:latin typeface="Garamond" pitchFamily="-112" charset="0"/>
          <a:ea typeface="MS PGothic" pitchFamily="34" charset="-128"/>
          <a:cs typeface="ＭＳ Ｐゴシック" pitchFamily="-112" charset="-128"/>
        </a:defRPr>
      </a:lvl4pPr>
      <a:lvl5pPr algn="l" rtl="0" eaLnBrk="0" fontAlgn="base" hangingPunct="0">
        <a:spcBef>
          <a:spcPct val="0"/>
        </a:spcBef>
        <a:spcAft>
          <a:spcPct val="0"/>
        </a:spcAft>
        <a:defRPr sz="4400">
          <a:solidFill>
            <a:schemeClr val="tx2"/>
          </a:solidFill>
          <a:latin typeface="Garamond" pitchFamily="-112" charset="0"/>
          <a:ea typeface="MS PGothic" pitchFamily="34" charset="-128"/>
          <a:cs typeface="ＭＳ Ｐゴシック" pitchFamily="-112" charset="-128"/>
        </a:defRPr>
      </a:lvl5pPr>
      <a:lvl6pPr marL="457200" algn="l" rtl="0" fontAlgn="base">
        <a:spcBef>
          <a:spcPct val="0"/>
        </a:spcBef>
        <a:spcAft>
          <a:spcPct val="0"/>
        </a:spcAft>
        <a:defRPr sz="4400">
          <a:solidFill>
            <a:schemeClr val="tx2"/>
          </a:solidFill>
          <a:latin typeface="Garamond" pitchFamily="-112" charset="0"/>
        </a:defRPr>
      </a:lvl6pPr>
      <a:lvl7pPr marL="914400" algn="l" rtl="0" fontAlgn="base">
        <a:spcBef>
          <a:spcPct val="0"/>
        </a:spcBef>
        <a:spcAft>
          <a:spcPct val="0"/>
        </a:spcAft>
        <a:defRPr sz="4400">
          <a:solidFill>
            <a:schemeClr val="tx2"/>
          </a:solidFill>
          <a:latin typeface="Garamond" pitchFamily="-112" charset="0"/>
        </a:defRPr>
      </a:lvl7pPr>
      <a:lvl8pPr marL="1371600" algn="l" rtl="0" fontAlgn="base">
        <a:spcBef>
          <a:spcPct val="0"/>
        </a:spcBef>
        <a:spcAft>
          <a:spcPct val="0"/>
        </a:spcAft>
        <a:defRPr sz="4400">
          <a:solidFill>
            <a:schemeClr val="tx2"/>
          </a:solidFill>
          <a:latin typeface="Garamond" pitchFamily="-112" charset="0"/>
        </a:defRPr>
      </a:lvl8pPr>
      <a:lvl9pPr marL="1828800" algn="l" rtl="0" fontAlgn="base">
        <a:spcBef>
          <a:spcPct val="0"/>
        </a:spcBef>
        <a:spcAft>
          <a:spcPct val="0"/>
        </a:spcAft>
        <a:defRPr sz="4400">
          <a:solidFill>
            <a:schemeClr val="tx2"/>
          </a:solidFill>
          <a:latin typeface="Garamond" pitchFamily="-112"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ea typeface="MS PGothic" pitchFamily="34" charset="-128"/>
        </a:defRPr>
      </a:lvl5pPr>
      <a:lvl6pPr marL="2514600" indent="-228600" algn="l" rtl="0" fontAlgn="base">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userDrawn="1"/>
        </p:nvSpPr>
        <p:spPr bwMode="auto">
          <a:xfrm>
            <a:off x="447675" y="61833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buFontTx/>
              <a:buChar char="•"/>
            </a:pPr>
            <a:endParaRPr lang="en-US">
              <a:solidFill>
                <a:srgbClr val="000000"/>
              </a:solidFill>
              <a:latin typeface="Arial" pitchFamily="34" charset="0"/>
            </a:endParaRPr>
          </a:p>
        </p:txBody>
      </p:sp>
      <p:sp>
        <p:nvSpPr>
          <p:cNvPr id="41987" name="Rectangle 3"/>
          <p:cNvSpPr>
            <a:spLocks noChangeArrowheads="1"/>
          </p:cNvSpPr>
          <p:nvPr userDrawn="1"/>
        </p:nvSpPr>
        <p:spPr bwMode="auto">
          <a:xfrm>
            <a:off x="0"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eaLnBrk="0" hangingPunct="0">
              <a:buFontTx/>
              <a:buChar char="•"/>
            </a:pPr>
            <a:endParaRPr lang="en-GB" sz="2800">
              <a:solidFill>
                <a:srgbClr val="000000"/>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6386" name="Line 5"/>
          <p:cNvSpPr>
            <a:spLocks noChangeShapeType="1"/>
          </p:cNvSpPr>
          <p:nvPr/>
        </p:nvSpPr>
        <p:spPr bwMode="auto">
          <a:xfrm>
            <a:off x="0" y="981075"/>
            <a:ext cx="9144000"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Lst>
  <p:transition spd="slow">
    <p:cover dir="ld"/>
  </p:transition>
  <p:txStyles>
    <p:titleStyle>
      <a:lvl1pPr algn="l" rtl="0" eaLnBrk="0" fontAlgn="base" hangingPunct="0">
        <a:spcBef>
          <a:spcPct val="0"/>
        </a:spcBef>
        <a:spcAft>
          <a:spcPct val="0"/>
        </a:spcAft>
        <a:defRPr sz="1600" b="1">
          <a:solidFill>
            <a:srgbClr val="3333CC"/>
          </a:solidFill>
          <a:latin typeface="+mj-lt"/>
          <a:ea typeface="MS PGothic" pitchFamily="34" charset="-128"/>
          <a:cs typeface="ＭＳ Ｐゴシック" charset="-128"/>
        </a:defRPr>
      </a:lvl1pPr>
      <a:lvl2pPr algn="l" rtl="0" eaLnBrk="0" fontAlgn="base" hangingPunct="0">
        <a:spcBef>
          <a:spcPct val="0"/>
        </a:spcBef>
        <a:spcAft>
          <a:spcPct val="0"/>
        </a:spcAft>
        <a:defRPr sz="1600" b="1">
          <a:solidFill>
            <a:srgbClr val="3333CC"/>
          </a:solidFill>
          <a:latin typeface="Arial" charset="0"/>
          <a:ea typeface="MS PGothic" pitchFamily="34" charset="-128"/>
          <a:cs typeface="ＭＳ Ｐゴシック" charset="-128"/>
        </a:defRPr>
      </a:lvl2pPr>
      <a:lvl3pPr algn="l" rtl="0" eaLnBrk="0" fontAlgn="base" hangingPunct="0">
        <a:spcBef>
          <a:spcPct val="0"/>
        </a:spcBef>
        <a:spcAft>
          <a:spcPct val="0"/>
        </a:spcAft>
        <a:defRPr sz="1600" b="1">
          <a:solidFill>
            <a:srgbClr val="3333CC"/>
          </a:solidFill>
          <a:latin typeface="Arial" charset="0"/>
          <a:ea typeface="MS PGothic" pitchFamily="34" charset="-128"/>
          <a:cs typeface="ＭＳ Ｐゴシック" charset="-128"/>
        </a:defRPr>
      </a:lvl3pPr>
      <a:lvl4pPr algn="l" rtl="0" eaLnBrk="0" fontAlgn="base" hangingPunct="0">
        <a:spcBef>
          <a:spcPct val="0"/>
        </a:spcBef>
        <a:spcAft>
          <a:spcPct val="0"/>
        </a:spcAft>
        <a:defRPr sz="1600" b="1">
          <a:solidFill>
            <a:srgbClr val="3333CC"/>
          </a:solidFill>
          <a:latin typeface="Arial" charset="0"/>
          <a:ea typeface="MS PGothic" pitchFamily="34" charset="-128"/>
          <a:cs typeface="ＭＳ Ｐゴシック" charset="-128"/>
        </a:defRPr>
      </a:lvl4pPr>
      <a:lvl5pPr algn="l" rtl="0" eaLnBrk="0" fontAlgn="base" hangingPunct="0">
        <a:spcBef>
          <a:spcPct val="0"/>
        </a:spcBef>
        <a:spcAft>
          <a:spcPct val="0"/>
        </a:spcAft>
        <a:defRPr sz="1600" b="1">
          <a:solidFill>
            <a:srgbClr val="3333CC"/>
          </a:solidFill>
          <a:latin typeface="Arial" charset="0"/>
          <a:ea typeface="MS PGothic" pitchFamily="34" charset="-128"/>
          <a:cs typeface="ＭＳ Ｐゴシック" charset="-128"/>
        </a:defRPr>
      </a:lvl5pPr>
      <a:lvl6pPr marL="457200" algn="l" rtl="0" fontAlgn="base">
        <a:spcBef>
          <a:spcPct val="0"/>
        </a:spcBef>
        <a:spcAft>
          <a:spcPct val="0"/>
        </a:spcAft>
        <a:defRPr sz="1600" b="1">
          <a:solidFill>
            <a:srgbClr val="3333CC"/>
          </a:solidFill>
          <a:latin typeface="Arial" charset="0"/>
        </a:defRPr>
      </a:lvl6pPr>
      <a:lvl7pPr marL="914400" algn="l" rtl="0" fontAlgn="base">
        <a:spcBef>
          <a:spcPct val="0"/>
        </a:spcBef>
        <a:spcAft>
          <a:spcPct val="0"/>
        </a:spcAft>
        <a:defRPr sz="1600" b="1">
          <a:solidFill>
            <a:srgbClr val="3333CC"/>
          </a:solidFill>
          <a:latin typeface="Arial" charset="0"/>
        </a:defRPr>
      </a:lvl7pPr>
      <a:lvl8pPr marL="1371600" algn="l" rtl="0" fontAlgn="base">
        <a:spcBef>
          <a:spcPct val="0"/>
        </a:spcBef>
        <a:spcAft>
          <a:spcPct val="0"/>
        </a:spcAft>
        <a:defRPr sz="1600" b="1">
          <a:solidFill>
            <a:srgbClr val="3333CC"/>
          </a:solidFill>
          <a:latin typeface="Arial" charset="0"/>
        </a:defRPr>
      </a:lvl8pPr>
      <a:lvl9pPr marL="1828800" algn="l" rtl="0" fontAlgn="base">
        <a:spcBef>
          <a:spcPct val="0"/>
        </a:spcBef>
        <a:spcAft>
          <a:spcPct val="0"/>
        </a:spcAft>
        <a:defRPr sz="1600" b="1">
          <a:solidFill>
            <a:srgbClr val="3333CC"/>
          </a:solidFill>
          <a:latin typeface="Arial" charset="0"/>
        </a:defRPr>
      </a:lvl9pPr>
    </p:titleStyle>
    <p:bodyStyle>
      <a:lvl1pPr marL="342900" indent="-342900" algn="l" rtl="0" eaLnBrk="0" fontAlgn="base" hangingPunct="0">
        <a:spcBef>
          <a:spcPct val="40000"/>
        </a:spcBef>
        <a:spcAft>
          <a:spcPct val="20000"/>
        </a:spcAft>
        <a:buClr>
          <a:schemeClr val="accent2"/>
        </a:buClr>
        <a:buFont typeface="Wingdings" pitchFamily="2" charset="2"/>
        <a:buChar char="n"/>
        <a:defRPr sz="1600">
          <a:solidFill>
            <a:schemeClr val="tx1"/>
          </a:solidFill>
          <a:latin typeface="+mn-lt"/>
          <a:ea typeface="MS PGothic" pitchFamily="34" charset="-128"/>
          <a:cs typeface="MS PGothic" pitchFamily="34" charset="-128"/>
        </a:defRPr>
      </a:lvl1pPr>
      <a:lvl2pPr marL="647700" indent="-190500" algn="l" rtl="0" eaLnBrk="0" fontAlgn="base" hangingPunct="0">
        <a:spcBef>
          <a:spcPct val="20000"/>
        </a:spcBef>
        <a:spcAft>
          <a:spcPct val="0"/>
        </a:spcAft>
        <a:buClr>
          <a:srgbClr val="003366"/>
        </a:buClr>
        <a:buChar char="–"/>
        <a:defRPr sz="1400">
          <a:solidFill>
            <a:srgbClr val="003366"/>
          </a:solidFill>
          <a:latin typeface="+mn-lt"/>
          <a:ea typeface="MS PGothic" pitchFamily="34" charset="-128"/>
          <a:cs typeface="Arial" charset="0"/>
        </a:defRPr>
      </a:lvl2pPr>
      <a:lvl3pPr marL="1143000" indent="-228600" algn="l" rtl="0" eaLnBrk="0" fontAlgn="base" hangingPunct="0">
        <a:lnSpc>
          <a:spcPct val="130000"/>
        </a:lnSpc>
        <a:spcBef>
          <a:spcPct val="20000"/>
        </a:spcBef>
        <a:spcAft>
          <a:spcPct val="0"/>
        </a:spcAft>
        <a:buClr>
          <a:srgbClr val="003366"/>
        </a:buClr>
        <a:buChar char="•"/>
        <a:defRPr sz="1600">
          <a:solidFill>
            <a:srgbClr val="003366"/>
          </a:solidFill>
          <a:latin typeface="+mn-lt"/>
          <a:ea typeface="Arial" charset="0"/>
          <a:cs typeface="Arial" charset="0"/>
        </a:defRPr>
      </a:lvl3pPr>
      <a:lvl4pPr marL="1600200" indent="-228600" algn="l" rtl="0" eaLnBrk="0" fontAlgn="base" hangingPunct="0">
        <a:lnSpc>
          <a:spcPct val="130000"/>
        </a:lnSpc>
        <a:spcBef>
          <a:spcPct val="20000"/>
        </a:spcBef>
        <a:spcAft>
          <a:spcPct val="0"/>
        </a:spcAft>
        <a:buClr>
          <a:srgbClr val="003366"/>
        </a:buClr>
        <a:buChar char="–"/>
        <a:defRPr sz="1400">
          <a:solidFill>
            <a:srgbClr val="003366"/>
          </a:solidFill>
          <a:latin typeface="+mn-lt"/>
          <a:ea typeface="Arial" charset="0"/>
          <a:cs typeface="Arial" charset="0"/>
        </a:defRPr>
      </a:lvl4pPr>
      <a:lvl5pPr marL="2057400" indent="-228600" algn="l" rtl="0" eaLnBrk="0" fontAlgn="base" hangingPunct="0">
        <a:lnSpc>
          <a:spcPct val="130000"/>
        </a:lnSpc>
        <a:spcBef>
          <a:spcPct val="20000"/>
        </a:spcBef>
        <a:spcAft>
          <a:spcPct val="0"/>
        </a:spcAft>
        <a:buClr>
          <a:srgbClr val="003366"/>
        </a:buClr>
        <a:buChar char="•"/>
        <a:defRPr sz="1400">
          <a:solidFill>
            <a:srgbClr val="003366"/>
          </a:solidFill>
          <a:latin typeface="+mn-lt"/>
          <a:ea typeface="Arial" charset="0"/>
          <a:cs typeface="Arial" charset="0"/>
        </a:defRPr>
      </a:lvl5pPr>
      <a:lvl6pPr marL="25146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6pPr>
      <a:lvl7pPr marL="29718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7pPr>
      <a:lvl8pPr marL="34290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8pPr>
      <a:lvl9pPr marL="38862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7410" name="Line 5"/>
          <p:cNvSpPr>
            <a:spLocks noChangeShapeType="1"/>
          </p:cNvSpPr>
          <p:nvPr/>
        </p:nvSpPr>
        <p:spPr bwMode="auto">
          <a:xfrm>
            <a:off x="0" y="981075"/>
            <a:ext cx="9144000"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023"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Lst>
  <p:txStyles>
    <p:titleStyle>
      <a:lvl1pPr algn="l" rtl="0" eaLnBrk="0" fontAlgn="base" hangingPunct="0">
        <a:spcBef>
          <a:spcPct val="0"/>
        </a:spcBef>
        <a:spcAft>
          <a:spcPct val="0"/>
        </a:spcAft>
        <a:defRPr sz="1600" b="1">
          <a:solidFill>
            <a:srgbClr val="3333CC"/>
          </a:solidFill>
          <a:latin typeface="+mj-lt"/>
          <a:ea typeface="MS PGothic" pitchFamily="34" charset="-128"/>
          <a:cs typeface="ＭＳ Ｐゴシック" charset="0"/>
        </a:defRPr>
      </a:lvl1pPr>
      <a:lvl2pPr algn="l" rtl="0" eaLnBrk="0" fontAlgn="base" hangingPunct="0">
        <a:spcBef>
          <a:spcPct val="0"/>
        </a:spcBef>
        <a:spcAft>
          <a:spcPct val="0"/>
        </a:spcAft>
        <a:defRPr sz="1600" b="1">
          <a:solidFill>
            <a:srgbClr val="3333CC"/>
          </a:solidFill>
          <a:latin typeface="Arial" charset="0"/>
          <a:ea typeface="MS PGothic" pitchFamily="34" charset="-128"/>
          <a:cs typeface="ＭＳ Ｐゴシック" charset="0"/>
        </a:defRPr>
      </a:lvl2pPr>
      <a:lvl3pPr algn="l" rtl="0" eaLnBrk="0" fontAlgn="base" hangingPunct="0">
        <a:spcBef>
          <a:spcPct val="0"/>
        </a:spcBef>
        <a:spcAft>
          <a:spcPct val="0"/>
        </a:spcAft>
        <a:defRPr sz="1600" b="1">
          <a:solidFill>
            <a:srgbClr val="3333CC"/>
          </a:solidFill>
          <a:latin typeface="Arial" charset="0"/>
          <a:ea typeface="MS PGothic" pitchFamily="34" charset="-128"/>
          <a:cs typeface="ＭＳ Ｐゴシック" charset="0"/>
        </a:defRPr>
      </a:lvl3pPr>
      <a:lvl4pPr algn="l" rtl="0" eaLnBrk="0" fontAlgn="base" hangingPunct="0">
        <a:spcBef>
          <a:spcPct val="0"/>
        </a:spcBef>
        <a:spcAft>
          <a:spcPct val="0"/>
        </a:spcAft>
        <a:defRPr sz="1600" b="1">
          <a:solidFill>
            <a:srgbClr val="3333CC"/>
          </a:solidFill>
          <a:latin typeface="Arial" charset="0"/>
          <a:ea typeface="MS PGothic" pitchFamily="34" charset="-128"/>
          <a:cs typeface="ＭＳ Ｐゴシック" charset="0"/>
        </a:defRPr>
      </a:lvl4pPr>
      <a:lvl5pPr algn="l" rtl="0" eaLnBrk="0" fontAlgn="base" hangingPunct="0">
        <a:spcBef>
          <a:spcPct val="0"/>
        </a:spcBef>
        <a:spcAft>
          <a:spcPct val="0"/>
        </a:spcAft>
        <a:defRPr sz="1600" b="1">
          <a:solidFill>
            <a:srgbClr val="3333CC"/>
          </a:solidFill>
          <a:latin typeface="Arial" charset="0"/>
          <a:ea typeface="MS PGothic" pitchFamily="34" charset="-128"/>
          <a:cs typeface="ＭＳ Ｐゴシック" charset="0"/>
        </a:defRPr>
      </a:lvl5pPr>
      <a:lvl6pPr marL="457200" algn="l" rtl="0" fontAlgn="base">
        <a:spcBef>
          <a:spcPct val="0"/>
        </a:spcBef>
        <a:spcAft>
          <a:spcPct val="0"/>
        </a:spcAft>
        <a:defRPr sz="1600" b="1">
          <a:solidFill>
            <a:srgbClr val="3333CC"/>
          </a:solidFill>
          <a:latin typeface="Arial" charset="0"/>
        </a:defRPr>
      </a:lvl6pPr>
      <a:lvl7pPr marL="914400" algn="l" rtl="0" fontAlgn="base">
        <a:spcBef>
          <a:spcPct val="0"/>
        </a:spcBef>
        <a:spcAft>
          <a:spcPct val="0"/>
        </a:spcAft>
        <a:defRPr sz="1600" b="1">
          <a:solidFill>
            <a:srgbClr val="3333CC"/>
          </a:solidFill>
          <a:latin typeface="Arial" charset="0"/>
        </a:defRPr>
      </a:lvl7pPr>
      <a:lvl8pPr marL="1371600" algn="l" rtl="0" fontAlgn="base">
        <a:spcBef>
          <a:spcPct val="0"/>
        </a:spcBef>
        <a:spcAft>
          <a:spcPct val="0"/>
        </a:spcAft>
        <a:defRPr sz="1600" b="1">
          <a:solidFill>
            <a:srgbClr val="3333CC"/>
          </a:solidFill>
          <a:latin typeface="Arial" charset="0"/>
        </a:defRPr>
      </a:lvl8pPr>
      <a:lvl9pPr marL="1828800" algn="l" rtl="0" fontAlgn="base">
        <a:spcBef>
          <a:spcPct val="0"/>
        </a:spcBef>
        <a:spcAft>
          <a:spcPct val="0"/>
        </a:spcAft>
        <a:defRPr sz="1600" b="1">
          <a:solidFill>
            <a:srgbClr val="3333CC"/>
          </a:solidFill>
          <a:latin typeface="Arial" charset="0"/>
        </a:defRPr>
      </a:lvl9pPr>
    </p:titleStyle>
    <p:bodyStyle>
      <a:lvl1pPr marL="342900" indent="-342900" algn="l" rtl="0" eaLnBrk="0" fontAlgn="base" hangingPunct="0">
        <a:spcBef>
          <a:spcPct val="40000"/>
        </a:spcBef>
        <a:spcAft>
          <a:spcPct val="20000"/>
        </a:spcAft>
        <a:buClr>
          <a:schemeClr val="accent2"/>
        </a:buClr>
        <a:buFont typeface="Wingdings" pitchFamily="2" charset="2"/>
        <a:buChar char="n"/>
        <a:defRPr sz="1600">
          <a:solidFill>
            <a:schemeClr val="tx1"/>
          </a:solidFill>
          <a:latin typeface="+mn-lt"/>
          <a:ea typeface="MS PGothic" pitchFamily="34" charset="-128"/>
          <a:cs typeface="MS PGothic" pitchFamily="34" charset="-128"/>
        </a:defRPr>
      </a:lvl1pPr>
      <a:lvl2pPr marL="647700" indent="-190500" algn="l" rtl="0" eaLnBrk="0" fontAlgn="base" hangingPunct="0">
        <a:spcBef>
          <a:spcPct val="20000"/>
        </a:spcBef>
        <a:spcAft>
          <a:spcPct val="0"/>
        </a:spcAft>
        <a:buClr>
          <a:srgbClr val="003366"/>
        </a:buClr>
        <a:buChar char="–"/>
        <a:defRPr sz="1400">
          <a:solidFill>
            <a:srgbClr val="003366"/>
          </a:solidFill>
          <a:latin typeface="+mn-lt"/>
          <a:ea typeface="MS PGothic" pitchFamily="34" charset="-128"/>
          <a:cs typeface="Arial" charset="0"/>
        </a:defRPr>
      </a:lvl2pPr>
      <a:lvl3pPr marL="1143000" indent="-228600" algn="l" rtl="0" eaLnBrk="0" fontAlgn="base" hangingPunct="0">
        <a:lnSpc>
          <a:spcPct val="130000"/>
        </a:lnSpc>
        <a:spcBef>
          <a:spcPct val="20000"/>
        </a:spcBef>
        <a:spcAft>
          <a:spcPct val="0"/>
        </a:spcAft>
        <a:buClr>
          <a:srgbClr val="003366"/>
        </a:buClr>
        <a:buChar char="•"/>
        <a:defRPr sz="1600">
          <a:solidFill>
            <a:srgbClr val="003366"/>
          </a:solidFill>
          <a:latin typeface="+mn-lt"/>
          <a:ea typeface="Arial" charset="0"/>
          <a:cs typeface="Arial" charset="0"/>
        </a:defRPr>
      </a:lvl3pPr>
      <a:lvl4pPr marL="1600200" indent="-228600" algn="l" rtl="0" eaLnBrk="0" fontAlgn="base" hangingPunct="0">
        <a:lnSpc>
          <a:spcPct val="130000"/>
        </a:lnSpc>
        <a:spcBef>
          <a:spcPct val="20000"/>
        </a:spcBef>
        <a:spcAft>
          <a:spcPct val="0"/>
        </a:spcAft>
        <a:buClr>
          <a:srgbClr val="003366"/>
        </a:buClr>
        <a:buChar char="–"/>
        <a:defRPr sz="1400">
          <a:solidFill>
            <a:srgbClr val="003366"/>
          </a:solidFill>
          <a:latin typeface="+mn-lt"/>
          <a:ea typeface="Arial" charset="0"/>
          <a:cs typeface="Arial" charset="0"/>
        </a:defRPr>
      </a:lvl4pPr>
      <a:lvl5pPr marL="2057400" indent="-228600" algn="l" rtl="0" eaLnBrk="0" fontAlgn="base" hangingPunct="0">
        <a:lnSpc>
          <a:spcPct val="130000"/>
        </a:lnSpc>
        <a:spcBef>
          <a:spcPct val="20000"/>
        </a:spcBef>
        <a:spcAft>
          <a:spcPct val="0"/>
        </a:spcAft>
        <a:buClr>
          <a:srgbClr val="003366"/>
        </a:buClr>
        <a:buChar char="•"/>
        <a:defRPr sz="1400">
          <a:solidFill>
            <a:srgbClr val="003366"/>
          </a:solidFill>
          <a:latin typeface="+mn-lt"/>
          <a:ea typeface="Arial" charset="0"/>
          <a:cs typeface="Arial" charset="0"/>
        </a:defRPr>
      </a:lvl5pPr>
      <a:lvl6pPr marL="25146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6pPr>
      <a:lvl7pPr marL="29718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7pPr>
      <a:lvl8pPr marL="34290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8pPr>
      <a:lvl9pPr marL="38862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9458" name="Line 5"/>
          <p:cNvSpPr>
            <a:spLocks noChangeShapeType="1"/>
          </p:cNvSpPr>
          <p:nvPr/>
        </p:nvSpPr>
        <p:spPr bwMode="auto">
          <a:xfrm>
            <a:off x="0" y="981075"/>
            <a:ext cx="9144000"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02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Lst>
  <p:txStyles>
    <p:titleStyle>
      <a:lvl1pPr algn="l" rtl="0" eaLnBrk="0" fontAlgn="base" hangingPunct="0">
        <a:spcBef>
          <a:spcPct val="0"/>
        </a:spcBef>
        <a:spcAft>
          <a:spcPct val="0"/>
        </a:spcAft>
        <a:defRPr sz="1600" b="1">
          <a:solidFill>
            <a:srgbClr val="3333CC"/>
          </a:solidFill>
          <a:latin typeface="+mj-lt"/>
          <a:ea typeface="MS PGothic" pitchFamily="34" charset="-128"/>
          <a:cs typeface="ＭＳ Ｐゴシック" charset="0"/>
        </a:defRPr>
      </a:lvl1pPr>
      <a:lvl2pPr algn="l" rtl="0" eaLnBrk="0" fontAlgn="base" hangingPunct="0">
        <a:spcBef>
          <a:spcPct val="0"/>
        </a:spcBef>
        <a:spcAft>
          <a:spcPct val="0"/>
        </a:spcAft>
        <a:defRPr sz="1600" b="1">
          <a:solidFill>
            <a:srgbClr val="3333CC"/>
          </a:solidFill>
          <a:latin typeface="Arial" charset="0"/>
          <a:ea typeface="MS PGothic" pitchFamily="34" charset="-128"/>
          <a:cs typeface="ＭＳ Ｐゴシック" charset="0"/>
        </a:defRPr>
      </a:lvl2pPr>
      <a:lvl3pPr algn="l" rtl="0" eaLnBrk="0" fontAlgn="base" hangingPunct="0">
        <a:spcBef>
          <a:spcPct val="0"/>
        </a:spcBef>
        <a:spcAft>
          <a:spcPct val="0"/>
        </a:spcAft>
        <a:defRPr sz="1600" b="1">
          <a:solidFill>
            <a:srgbClr val="3333CC"/>
          </a:solidFill>
          <a:latin typeface="Arial" charset="0"/>
          <a:ea typeface="MS PGothic" pitchFamily="34" charset="-128"/>
          <a:cs typeface="ＭＳ Ｐゴシック" charset="0"/>
        </a:defRPr>
      </a:lvl3pPr>
      <a:lvl4pPr algn="l" rtl="0" eaLnBrk="0" fontAlgn="base" hangingPunct="0">
        <a:spcBef>
          <a:spcPct val="0"/>
        </a:spcBef>
        <a:spcAft>
          <a:spcPct val="0"/>
        </a:spcAft>
        <a:defRPr sz="1600" b="1">
          <a:solidFill>
            <a:srgbClr val="3333CC"/>
          </a:solidFill>
          <a:latin typeface="Arial" charset="0"/>
          <a:ea typeface="MS PGothic" pitchFamily="34" charset="-128"/>
          <a:cs typeface="ＭＳ Ｐゴシック" charset="0"/>
        </a:defRPr>
      </a:lvl4pPr>
      <a:lvl5pPr algn="l" rtl="0" eaLnBrk="0" fontAlgn="base" hangingPunct="0">
        <a:spcBef>
          <a:spcPct val="0"/>
        </a:spcBef>
        <a:spcAft>
          <a:spcPct val="0"/>
        </a:spcAft>
        <a:defRPr sz="1600" b="1">
          <a:solidFill>
            <a:srgbClr val="3333CC"/>
          </a:solidFill>
          <a:latin typeface="Arial" charset="0"/>
          <a:ea typeface="MS PGothic" pitchFamily="34" charset="-128"/>
          <a:cs typeface="ＭＳ Ｐゴシック" charset="0"/>
        </a:defRPr>
      </a:lvl5pPr>
      <a:lvl6pPr marL="457200" algn="l" rtl="0" fontAlgn="base">
        <a:spcBef>
          <a:spcPct val="0"/>
        </a:spcBef>
        <a:spcAft>
          <a:spcPct val="0"/>
        </a:spcAft>
        <a:defRPr sz="1600" b="1">
          <a:solidFill>
            <a:srgbClr val="3333CC"/>
          </a:solidFill>
          <a:latin typeface="Arial" charset="0"/>
        </a:defRPr>
      </a:lvl6pPr>
      <a:lvl7pPr marL="914400" algn="l" rtl="0" fontAlgn="base">
        <a:spcBef>
          <a:spcPct val="0"/>
        </a:spcBef>
        <a:spcAft>
          <a:spcPct val="0"/>
        </a:spcAft>
        <a:defRPr sz="1600" b="1">
          <a:solidFill>
            <a:srgbClr val="3333CC"/>
          </a:solidFill>
          <a:latin typeface="Arial" charset="0"/>
        </a:defRPr>
      </a:lvl7pPr>
      <a:lvl8pPr marL="1371600" algn="l" rtl="0" fontAlgn="base">
        <a:spcBef>
          <a:spcPct val="0"/>
        </a:spcBef>
        <a:spcAft>
          <a:spcPct val="0"/>
        </a:spcAft>
        <a:defRPr sz="1600" b="1">
          <a:solidFill>
            <a:srgbClr val="3333CC"/>
          </a:solidFill>
          <a:latin typeface="Arial" charset="0"/>
        </a:defRPr>
      </a:lvl8pPr>
      <a:lvl9pPr marL="1828800" algn="l" rtl="0" fontAlgn="base">
        <a:spcBef>
          <a:spcPct val="0"/>
        </a:spcBef>
        <a:spcAft>
          <a:spcPct val="0"/>
        </a:spcAft>
        <a:defRPr sz="1600" b="1">
          <a:solidFill>
            <a:srgbClr val="3333CC"/>
          </a:solidFill>
          <a:latin typeface="Arial" charset="0"/>
        </a:defRPr>
      </a:lvl9pPr>
    </p:titleStyle>
    <p:bodyStyle>
      <a:lvl1pPr marL="342900" indent="-342900" algn="l" rtl="0" eaLnBrk="0" fontAlgn="base" hangingPunct="0">
        <a:spcBef>
          <a:spcPct val="40000"/>
        </a:spcBef>
        <a:spcAft>
          <a:spcPct val="20000"/>
        </a:spcAft>
        <a:buClr>
          <a:schemeClr val="accent2"/>
        </a:buClr>
        <a:buFont typeface="Wingdings" pitchFamily="2" charset="2"/>
        <a:buChar char="n"/>
        <a:defRPr sz="1600">
          <a:solidFill>
            <a:schemeClr val="tx1"/>
          </a:solidFill>
          <a:latin typeface="+mn-lt"/>
          <a:ea typeface="MS PGothic" pitchFamily="34" charset="-128"/>
          <a:cs typeface="MS PGothic" pitchFamily="34" charset="-128"/>
        </a:defRPr>
      </a:lvl1pPr>
      <a:lvl2pPr marL="647700" indent="-190500" algn="l" rtl="0" eaLnBrk="0" fontAlgn="base" hangingPunct="0">
        <a:spcBef>
          <a:spcPct val="20000"/>
        </a:spcBef>
        <a:spcAft>
          <a:spcPct val="0"/>
        </a:spcAft>
        <a:buClr>
          <a:srgbClr val="003366"/>
        </a:buClr>
        <a:buChar char="–"/>
        <a:defRPr sz="1400">
          <a:solidFill>
            <a:srgbClr val="003366"/>
          </a:solidFill>
          <a:latin typeface="+mn-lt"/>
          <a:ea typeface="MS PGothic" pitchFamily="34" charset="-128"/>
          <a:cs typeface="Arial" charset="0"/>
        </a:defRPr>
      </a:lvl2pPr>
      <a:lvl3pPr marL="1143000" indent="-228600" algn="l" rtl="0" eaLnBrk="0" fontAlgn="base" hangingPunct="0">
        <a:lnSpc>
          <a:spcPct val="130000"/>
        </a:lnSpc>
        <a:spcBef>
          <a:spcPct val="20000"/>
        </a:spcBef>
        <a:spcAft>
          <a:spcPct val="0"/>
        </a:spcAft>
        <a:buClr>
          <a:srgbClr val="003366"/>
        </a:buClr>
        <a:buChar char="•"/>
        <a:defRPr sz="1600">
          <a:solidFill>
            <a:srgbClr val="003366"/>
          </a:solidFill>
          <a:latin typeface="+mn-lt"/>
          <a:ea typeface="Arial" charset="0"/>
          <a:cs typeface="Arial" charset="0"/>
        </a:defRPr>
      </a:lvl3pPr>
      <a:lvl4pPr marL="1600200" indent="-228600" algn="l" rtl="0" eaLnBrk="0" fontAlgn="base" hangingPunct="0">
        <a:lnSpc>
          <a:spcPct val="130000"/>
        </a:lnSpc>
        <a:spcBef>
          <a:spcPct val="20000"/>
        </a:spcBef>
        <a:spcAft>
          <a:spcPct val="0"/>
        </a:spcAft>
        <a:buClr>
          <a:srgbClr val="003366"/>
        </a:buClr>
        <a:buChar char="–"/>
        <a:defRPr sz="1400">
          <a:solidFill>
            <a:srgbClr val="003366"/>
          </a:solidFill>
          <a:latin typeface="+mn-lt"/>
          <a:ea typeface="Arial" charset="0"/>
          <a:cs typeface="Arial" charset="0"/>
        </a:defRPr>
      </a:lvl4pPr>
      <a:lvl5pPr marL="2057400" indent="-228600" algn="l" rtl="0" eaLnBrk="0" fontAlgn="base" hangingPunct="0">
        <a:lnSpc>
          <a:spcPct val="130000"/>
        </a:lnSpc>
        <a:spcBef>
          <a:spcPct val="20000"/>
        </a:spcBef>
        <a:spcAft>
          <a:spcPct val="0"/>
        </a:spcAft>
        <a:buClr>
          <a:srgbClr val="003366"/>
        </a:buClr>
        <a:buChar char="•"/>
        <a:defRPr sz="1400">
          <a:solidFill>
            <a:srgbClr val="003366"/>
          </a:solidFill>
          <a:latin typeface="+mn-lt"/>
          <a:ea typeface="Arial" charset="0"/>
          <a:cs typeface="Arial" charset="0"/>
        </a:defRPr>
      </a:lvl5pPr>
      <a:lvl6pPr marL="25146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6pPr>
      <a:lvl7pPr marL="29718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7pPr>
      <a:lvl8pPr marL="34290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8pPr>
      <a:lvl9pPr marL="38862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Line 2"/>
          <p:cNvSpPr>
            <a:spLocks noChangeShapeType="1"/>
          </p:cNvSpPr>
          <p:nvPr/>
        </p:nvSpPr>
        <p:spPr bwMode="auto">
          <a:xfrm>
            <a:off x="0" y="981075"/>
            <a:ext cx="9144000" cy="0"/>
          </a:xfrm>
          <a:prstGeom prst="line">
            <a:avLst/>
          </a:prstGeom>
          <a:noFill/>
          <a:ln w="25400">
            <a:solidFill>
              <a:srgbClr val="003399"/>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025"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Lst>
  <p:timing>
    <p:tnLst>
      <p:par>
        <p:cTn id="1" dur="indefinite" restart="never" nodeType="tmRoot"/>
      </p:par>
    </p:tnLst>
  </p:timing>
  <p:txStyles>
    <p:titleStyle>
      <a:lvl1pPr algn="l" rtl="0" eaLnBrk="0" fontAlgn="base" hangingPunct="0">
        <a:spcBef>
          <a:spcPct val="0"/>
        </a:spcBef>
        <a:spcAft>
          <a:spcPct val="0"/>
        </a:spcAft>
        <a:defRPr sz="1600" b="1">
          <a:solidFill>
            <a:srgbClr val="3333CC"/>
          </a:solidFill>
          <a:latin typeface="+mj-lt"/>
          <a:ea typeface="MS PGothic" pitchFamily="34" charset="-128"/>
          <a:cs typeface="+mj-cs"/>
        </a:defRPr>
      </a:lvl1pPr>
      <a:lvl2pPr algn="l" rtl="0" eaLnBrk="0" fontAlgn="base" hangingPunct="0">
        <a:spcBef>
          <a:spcPct val="0"/>
        </a:spcBef>
        <a:spcAft>
          <a:spcPct val="0"/>
        </a:spcAft>
        <a:defRPr sz="1600" b="1">
          <a:solidFill>
            <a:srgbClr val="3333CC"/>
          </a:solidFill>
          <a:latin typeface="Arial" pitchFamily="34" charset="0"/>
          <a:ea typeface="MS PGothic" pitchFamily="34" charset="-128"/>
          <a:cs typeface="Arial" pitchFamily="34" charset="0"/>
        </a:defRPr>
      </a:lvl2pPr>
      <a:lvl3pPr algn="l" rtl="0" eaLnBrk="0" fontAlgn="base" hangingPunct="0">
        <a:spcBef>
          <a:spcPct val="0"/>
        </a:spcBef>
        <a:spcAft>
          <a:spcPct val="0"/>
        </a:spcAft>
        <a:defRPr sz="1600" b="1">
          <a:solidFill>
            <a:srgbClr val="3333CC"/>
          </a:solidFill>
          <a:latin typeface="Arial" pitchFamily="34" charset="0"/>
          <a:ea typeface="MS PGothic" pitchFamily="34" charset="-128"/>
          <a:cs typeface="Arial" pitchFamily="34" charset="0"/>
        </a:defRPr>
      </a:lvl3pPr>
      <a:lvl4pPr algn="l" rtl="0" eaLnBrk="0" fontAlgn="base" hangingPunct="0">
        <a:spcBef>
          <a:spcPct val="0"/>
        </a:spcBef>
        <a:spcAft>
          <a:spcPct val="0"/>
        </a:spcAft>
        <a:defRPr sz="1600" b="1">
          <a:solidFill>
            <a:srgbClr val="3333CC"/>
          </a:solidFill>
          <a:latin typeface="Arial" pitchFamily="34" charset="0"/>
          <a:ea typeface="MS PGothic" pitchFamily="34" charset="-128"/>
          <a:cs typeface="Arial" pitchFamily="34" charset="0"/>
        </a:defRPr>
      </a:lvl4pPr>
      <a:lvl5pPr algn="l" rtl="0" eaLnBrk="0" fontAlgn="base" hangingPunct="0">
        <a:spcBef>
          <a:spcPct val="0"/>
        </a:spcBef>
        <a:spcAft>
          <a:spcPct val="0"/>
        </a:spcAft>
        <a:defRPr sz="1600" b="1">
          <a:solidFill>
            <a:srgbClr val="3333CC"/>
          </a:solidFill>
          <a:latin typeface="Arial" pitchFamily="34" charset="0"/>
          <a:ea typeface="MS PGothic" pitchFamily="34" charset="-128"/>
          <a:cs typeface="Arial" pitchFamily="34" charset="0"/>
        </a:defRPr>
      </a:lvl5pPr>
      <a:lvl6pPr marL="457200" algn="l" rtl="0" fontAlgn="base">
        <a:spcBef>
          <a:spcPct val="0"/>
        </a:spcBef>
        <a:spcAft>
          <a:spcPct val="0"/>
        </a:spcAft>
        <a:defRPr sz="1600" b="1">
          <a:solidFill>
            <a:srgbClr val="3333CC"/>
          </a:solidFill>
          <a:latin typeface="Arial" pitchFamily="34" charset="0"/>
          <a:cs typeface="Arial" pitchFamily="34" charset="0"/>
        </a:defRPr>
      </a:lvl6pPr>
      <a:lvl7pPr marL="914400" algn="l" rtl="0" fontAlgn="base">
        <a:spcBef>
          <a:spcPct val="0"/>
        </a:spcBef>
        <a:spcAft>
          <a:spcPct val="0"/>
        </a:spcAft>
        <a:defRPr sz="1600" b="1">
          <a:solidFill>
            <a:srgbClr val="3333CC"/>
          </a:solidFill>
          <a:latin typeface="Arial" pitchFamily="34" charset="0"/>
          <a:cs typeface="Arial" pitchFamily="34" charset="0"/>
        </a:defRPr>
      </a:lvl7pPr>
      <a:lvl8pPr marL="1371600" algn="l" rtl="0" fontAlgn="base">
        <a:spcBef>
          <a:spcPct val="0"/>
        </a:spcBef>
        <a:spcAft>
          <a:spcPct val="0"/>
        </a:spcAft>
        <a:defRPr sz="1600" b="1">
          <a:solidFill>
            <a:srgbClr val="3333CC"/>
          </a:solidFill>
          <a:latin typeface="Arial" pitchFamily="34" charset="0"/>
          <a:cs typeface="Arial" pitchFamily="34" charset="0"/>
        </a:defRPr>
      </a:lvl8pPr>
      <a:lvl9pPr marL="1828800" algn="l" rtl="0" fontAlgn="base">
        <a:spcBef>
          <a:spcPct val="0"/>
        </a:spcBef>
        <a:spcAft>
          <a:spcPct val="0"/>
        </a:spcAft>
        <a:defRPr sz="1600" b="1">
          <a:solidFill>
            <a:srgbClr val="3333CC"/>
          </a:solidFill>
          <a:latin typeface="Arial" pitchFamily="34" charset="0"/>
          <a:cs typeface="Arial" pitchFamily="34" charset="0"/>
        </a:defRPr>
      </a:lvl9pPr>
    </p:titleStyle>
    <p:bodyStyle>
      <a:lvl1pPr marL="342900" indent="-342900" algn="l" rtl="0" eaLnBrk="0" fontAlgn="base" hangingPunct="0">
        <a:spcBef>
          <a:spcPct val="40000"/>
        </a:spcBef>
        <a:spcAft>
          <a:spcPct val="20000"/>
        </a:spcAft>
        <a:buClr>
          <a:schemeClr val="accent2"/>
        </a:buClr>
        <a:buFont typeface="Wingdings" pitchFamily="2" charset="2"/>
        <a:buChar char="n"/>
        <a:defRPr sz="1600">
          <a:solidFill>
            <a:schemeClr val="tx1"/>
          </a:solidFill>
          <a:latin typeface="+mn-lt"/>
          <a:ea typeface="MS PGothic" pitchFamily="34" charset="-128"/>
          <a:cs typeface="+mn-cs"/>
        </a:defRPr>
      </a:lvl1pPr>
      <a:lvl2pPr marL="647700" indent="-190500" algn="l" rtl="0" eaLnBrk="0" fontAlgn="base" hangingPunct="0">
        <a:spcBef>
          <a:spcPct val="20000"/>
        </a:spcBef>
        <a:spcAft>
          <a:spcPct val="0"/>
        </a:spcAft>
        <a:buClr>
          <a:srgbClr val="003366"/>
        </a:buClr>
        <a:buChar char="–"/>
        <a:defRPr sz="1400">
          <a:solidFill>
            <a:srgbClr val="003366"/>
          </a:solidFill>
          <a:latin typeface="+mn-lt"/>
          <a:ea typeface="Arial" charset="0"/>
          <a:cs typeface="+mn-cs"/>
        </a:defRPr>
      </a:lvl2pPr>
      <a:lvl3pPr marL="1143000" indent="-228600" algn="l" rtl="0" eaLnBrk="0" fontAlgn="base" hangingPunct="0">
        <a:lnSpc>
          <a:spcPct val="130000"/>
        </a:lnSpc>
        <a:spcBef>
          <a:spcPct val="20000"/>
        </a:spcBef>
        <a:spcAft>
          <a:spcPct val="0"/>
        </a:spcAft>
        <a:buClr>
          <a:srgbClr val="003366"/>
        </a:buClr>
        <a:buChar char="•"/>
        <a:defRPr sz="1600">
          <a:solidFill>
            <a:srgbClr val="003366"/>
          </a:solidFill>
          <a:latin typeface="+mn-lt"/>
          <a:ea typeface="Arial" charset="0"/>
          <a:cs typeface="+mn-cs"/>
        </a:defRPr>
      </a:lvl3pPr>
      <a:lvl4pPr marL="1600200" indent="-228600" algn="l" rtl="0" eaLnBrk="0" fontAlgn="base" hangingPunct="0">
        <a:lnSpc>
          <a:spcPct val="130000"/>
        </a:lnSpc>
        <a:spcBef>
          <a:spcPct val="20000"/>
        </a:spcBef>
        <a:spcAft>
          <a:spcPct val="0"/>
        </a:spcAft>
        <a:buClr>
          <a:srgbClr val="003366"/>
        </a:buClr>
        <a:buChar char="–"/>
        <a:defRPr sz="1400">
          <a:solidFill>
            <a:srgbClr val="003366"/>
          </a:solidFill>
          <a:latin typeface="+mn-lt"/>
          <a:ea typeface="Arial" charset="0"/>
          <a:cs typeface="+mn-cs"/>
        </a:defRPr>
      </a:lvl4pPr>
      <a:lvl5pPr marL="2057400" indent="-228600" algn="l" rtl="0" eaLnBrk="0" fontAlgn="base" hangingPunct="0">
        <a:lnSpc>
          <a:spcPct val="130000"/>
        </a:lnSpc>
        <a:spcBef>
          <a:spcPct val="20000"/>
        </a:spcBef>
        <a:spcAft>
          <a:spcPct val="0"/>
        </a:spcAft>
        <a:buClr>
          <a:srgbClr val="003366"/>
        </a:buClr>
        <a:buChar char="•"/>
        <a:defRPr sz="1400">
          <a:solidFill>
            <a:srgbClr val="003366"/>
          </a:solidFill>
          <a:latin typeface="+mn-lt"/>
          <a:ea typeface="Arial" charset="0"/>
          <a:cs typeface="+mn-cs"/>
        </a:defRPr>
      </a:lvl5pPr>
      <a:lvl6pPr marL="2514600" indent="-228600" algn="l" rtl="0" fontAlgn="base">
        <a:lnSpc>
          <a:spcPct val="130000"/>
        </a:lnSpc>
        <a:spcBef>
          <a:spcPct val="20000"/>
        </a:spcBef>
        <a:spcAft>
          <a:spcPct val="0"/>
        </a:spcAft>
        <a:buClr>
          <a:srgbClr val="003366"/>
        </a:buClr>
        <a:buChar char="•"/>
        <a:defRPr sz="1400">
          <a:solidFill>
            <a:srgbClr val="003366"/>
          </a:solidFill>
          <a:latin typeface="+mn-lt"/>
          <a:cs typeface="+mn-cs"/>
        </a:defRPr>
      </a:lvl6pPr>
      <a:lvl7pPr marL="2971800" indent="-228600" algn="l" rtl="0" fontAlgn="base">
        <a:lnSpc>
          <a:spcPct val="130000"/>
        </a:lnSpc>
        <a:spcBef>
          <a:spcPct val="20000"/>
        </a:spcBef>
        <a:spcAft>
          <a:spcPct val="0"/>
        </a:spcAft>
        <a:buClr>
          <a:srgbClr val="003366"/>
        </a:buClr>
        <a:buChar char="•"/>
        <a:defRPr sz="1400">
          <a:solidFill>
            <a:srgbClr val="003366"/>
          </a:solidFill>
          <a:latin typeface="+mn-lt"/>
          <a:cs typeface="+mn-cs"/>
        </a:defRPr>
      </a:lvl7pPr>
      <a:lvl8pPr marL="3429000" indent="-228600" algn="l" rtl="0" fontAlgn="base">
        <a:lnSpc>
          <a:spcPct val="130000"/>
        </a:lnSpc>
        <a:spcBef>
          <a:spcPct val="20000"/>
        </a:spcBef>
        <a:spcAft>
          <a:spcPct val="0"/>
        </a:spcAft>
        <a:buClr>
          <a:srgbClr val="003366"/>
        </a:buClr>
        <a:buChar char="•"/>
        <a:defRPr sz="1400">
          <a:solidFill>
            <a:srgbClr val="003366"/>
          </a:solidFill>
          <a:latin typeface="+mn-lt"/>
          <a:cs typeface="+mn-cs"/>
        </a:defRPr>
      </a:lvl8pPr>
      <a:lvl9pPr marL="3886200" indent="-228600" algn="l" rtl="0" fontAlgn="base">
        <a:lnSpc>
          <a:spcPct val="130000"/>
        </a:lnSpc>
        <a:spcBef>
          <a:spcPct val="20000"/>
        </a:spcBef>
        <a:spcAft>
          <a:spcPct val="0"/>
        </a:spcAft>
        <a:buClr>
          <a:srgbClr val="003366"/>
        </a:buClr>
        <a:buChar char="•"/>
        <a:defRPr sz="1400">
          <a:solidFill>
            <a:srgbClr val="0033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Line 2"/>
          <p:cNvSpPr>
            <a:spLocks noChangeShapeType="1"/>
          </p:cNvSpPr>
          <p:nvPr/>
        </p:nvSpPr>
        <p:spPr bwMode="auto">
          <a:xfrm>
            <a:off x="0" y="981075"/>
            <a:ext cx="9144000" cy="0"/>
          </a:xfrm>
          <a:prstGeom prst="line">
            <a:avLst/>
          </a:prstGeom>
          <a:noFill/>
          <a:ln w="25400">
            <a:solidFill>
              <a:srgbClr val="003399"/>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026"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Lst>
  <p:timing>
    <p:tnLst>
      <p:par>
        <p:cTn id="1" dur="indefinite" restart="never" nodeType="tmRoot"/>
      </p:par>
    </p:tnLst>
  </p:timing>
  <p:txStyles>
    <p:titleStyle>
      <a:lvl1pPr algn="l" rtl="0" eaLnBrk="0" fontAlgn="base" hangingPunct="0">
        <a:spcBef>
          <a:spcPct val="0"/>
        </a:spcBef>
        <a:spcAft>
          <a:spcPct val="0"/>
        </a:spcAft>
        <a:defRPr sz="1600" b="1">
          <a:solidFill>
            <a:srgbClr val="3333CC"/>
          </a:solidFill>
          <a:latin typeface="+mj-lt"/>
          <a:ea typeface="MS PGothic" pitchFamily="34" charset="-128"/>
          <a:cs typeface="+mj-cs"/>
        </a:defRPr>
      </a:lvl1pPr>
      <a:lvl2pPr algn="l" rtl="0" eaLnBrk="0" fontAlgn="base" hangingPunct="0">
        <a:spcBef>
          <a:spcPct val="0"/>
        </a:spcBef>
        <a:spcAft>
          <a:spcPct val="0"/>
        </a:spcAft>
        <a:defRPr sz="1600" b="1">
          <a:solidFill>
            <a:srgbClr val="3333CC"/>
          </a:solidFill>
          <a:latin typeface="Arial" pitchFamily="34" charset="0"/>
          <a:ea typeface="MS PGothic" pitchFamily="34" charset="-128"/>
          <a:cs typeface="Arial" pitchFamily="34" charset="0"/>
        </a:defRPr>
      </a:lvl2pPr>
      <a:lvl3pPr algn="l" rtl="0" eaLnBrk="0" fontAlgn="base" hangingPunct="0">
        <a:spcBef>
          <a:spcPct val="0"/>
        </a:spcBef>
        <a:spcAft>
          <a:spcPct val="0"/>
        </a:spcAft>
        <a:defRPr sz="1600" b="1">
          <a:solidFill>
            <a:srgbClr val="3333CC"/>
          </a:solidFill>
          <a:latin typeface="Arial" pitchFamily="34" charset="0"/>
          <a:ea typeface="MS PGothic" pitchFamily="34" charset="-128"/>
          <a:cs typeface="Arial" pitchFamily="34" charset="0"/>
        </a:defRPr>
      </a:lvl3pPr>
      <a:lvl4pPr algn="l" rtl="0" eaLnBrk="0" fontAlgn="base" hangingPunct="0">
        <a:spcBef>
          <a:spcPct val="0"/>
        </a:spcBef>
        <a:spcAft>
          <a:spcPct val="0"/>
        </a:spcAft>
        <a:defRPr sz="1600" b="1">
          <a:solidFill>
            <a:srgbClr val="3333CC"/>
          </a:solidFill>
          <a:latin typeface="Arial" pitchFamily="34" charset="0"/>
          <a:ea typeface="MS PGothic" pitchFamily="34" charset="-128"/>
          <a:cs typeface="Arial" pitchFamily="34" charset="0"/>
        </a:defRPr>
      </a:lvl4pPr>
      <a:lvl5pPr algn="l" rtl="0" eaLnBrk="0" fontAlgn="base" hangingPunct="0">
        <a:spcBef>
          <a:spcPct val="0"/>
        </a:spcBef>
        <a:spcAft>
          <a:spcPct val="0"/>
        </a:spcAft>
        <a:defRPr sz="1600" b="1">
          <a:solidFill>
            <a:srgbClr val="3333CC"/>
          </a:solidFill>
          <a:latin typeface="Arial" pitchFamily="34" charset="0"/>
          <a:ea typeface="MS PGothic" pitchFamily="34" charset="-128"/>
          <a:cs typeface="Arial" pitchFamily="34" charset="0"/>
        </a:defRPr>
      </a:lvl5pPr>
      <a:lvl6pPr marL="457200" algn="l" rtl="0" fontAlgn="base">
        <a:spcBef>
          <a:spcPct val="0"/>
        </a:spcBef>
        <a:spcAft>
          <a:spcPct val="0"/>
        </a:spcAft>
        <a:defRPr sz="1600" b="1">
          <a:solidFill>
            <a:srgbClr val="3333CC"/>
          </a:solidFill>
          <a:latin typeface="Arial" pitchFamily="34" charset="0"/>
          <a:cs typeface="Arial" pitchFamily="34" charset="0"/>
        </a:defRPr>
      </a:lvl6pPr>
      <a:lvl7pPr marL="914400" algn="l" rtl="0" fontAlgn="base">
        <a:spcBef>
          <a:spcPct val="0"/>
        </a:spcBef>
        <a:spcAft>
          <a:spcPct val="0"/>
        </a:spcAft>
        <a:defRPr sz="1600" b="1">
          <a:solidFill>
            <a:srgbClr val="3333CC"/>
          </a:solidFill>
          <a:latin typeface="Arial" pitchFamily="34" charset="0"/>
          <a:cs typeface="Arial" pitchFamily="34" charset="0"/>
        </a:defRPr>
      </a:lvl7pPr>
      <a:lvl8pPr marL="1371600" algn="l" rtl="0" fontAlgn="base">
        <a:spcBef>
          <a:spcPct val="0"/>
        </a:spcBef>
        <a:spcAft>
          <a:spcPct val="0"/>
        </a:spcAft>
        <a:defRPr sz="1600" b="1">
          <a:solidFill>
            <a:srgbClr val="3333CC"/>
          </a:solidFill>
          <a:latin typeface="Arial" pitchFamily="34" charset="0"/>
          <a:cs typeface="Arial" pitchFamily="34" charset="0"/>
        </a:defRPr>
      </a:lvl8pPr>
      <a:lvl9pPr marL="1828800" algn="l" rtl="0" fontAlgn="base">
        <a:spcBef>
          <a:spcPct val="0"/>
        </a:spcBef>
        <a:spcAft>
          <a:spcPct val="0"/>
        </a:spcAft>
        <a:defRPr sz="1600" b="1">
          <a:solidFill>
            <a:srgbClr val="3333CC"/>
          </a:solidFill>
          <a:latin typeface="Arial" pitchFamily="34" charset="0"/>
          <a:cs typeface="Arial" pitchFamily="34" charset="0"/>
        </a:defRPr>
      </a:lvl9pPr>
    </p:titleStyle>
    <p:bodyStyle>
      <a:lvl1pPr marL="342900" indent="-342900" algn="l" rtl="0" eaLnBrk="0" fontAlgn="base" hangingPunct="0">
        <a:spcBef>
          <a:spcPct val="40000"/>
        </a:spcBef>
        <a:spcAft>
          <a:spcPct val="20000"/>
        </a:spcAft>
        <a:buClr>
          <a:schemeClr val="accent2"/>
        </a:buClr>
        <a:buFont typeface="Wingdings" pitchFamily="2" charset="2"/>
        <a:buChar char="n"/>
        <a:defRPr sz="1600">
          <a:solidFill>
            <a:schemeClr val="tx1"/>
          </a:solidFill>
          <a:latin typeface="+mn-lt"/>
          <a:ea typeface="MS PGothic" pitchFamily="34" charset="-128"/>
          <a:cs typeface="+mn-cs"/>
        </a:defRPr>
      </a:lvl1pPr>
      <a:lvl2pPr marL="647700" indent="-190500" algn="l" rtl="0" eaLnBrk="0" fontAlgn="base" hangingPunct="0">
        <a:spcBef>
          <a:spcPct val="20000"/>
        </a:spcBef>
        <a:spcAft>
          <a:spcPct val="0"/>
        </a:spcAft>
        <a:buClr>
          <a:srgbClr val="003366"/>
        </a:buClr>
        <a:buChar char="–"/>
        <a:defRPr sz="1400">
          <a:solidFill>
            <a:srgbClr val="003366"/>
          </a:solidFill>
          <a:latin typeface="+mn-lt"/>
          <a:ea typeface="Arial" charset="0"/>
          <a:cs typeface="+mn-cs"/>
        </a:defRPr>
      </a:lvl2pPr>
      <a:lvl3pPr marL="1143000" indent="-228600" algn="l" rtl="0" eaLnBrk="0" fontAlgn="base" hangingPunct="0">
        <a:lnSpc>
          <a:spcPct val="130000"/>
        </a:lnSpc>
        <a:spcBef>
          <a:spcPct val="20000"/>
        </a:spcBef>
        <a:spcAft>
          <a:spcPct val="0"/>
        </a:spcAft>
        <a:buClr>
          <a:srgbClr val="003366"/>
        </a:buClr>
        <a:buChar char="•"/>
        <a:defRPr sz="1600">
          <a:solidFill>
            <a:srgbClr val="003366"/>
          </a:solidFill>
          <a:latin typeface="+mn-lt"/>
          <a:ea typeface="Arial" charset="0"/>
          <a:cs typeface="+mn-cs"/>
        </a:defRPr>
      </a:lvl3pPr>
      <a:lvl4pPr marL="1600200" indent="-228600" algn="l" rtl="0" eaLnBrk="0" fontAlgn="base" hangingPunct="0">
        <a:lnSpc>
          <a:spcPct val="130000"/>
        </a:lnSpc>
        <a:spcBef>
          <a:spcPct val="20000"/>
        </a:spcBef>
        <a:spcAft>
          <a:spcPct val="0"/>
        </a:spcAft>
        <a:buClr>
          <a:srgbClr val="003366"/>
        </a:buClr>
        <a:buChar char="–"/>
        <a:defRPr sz="1400">
          <a:solidFill>
            <a:srgbClr val="003366"/>
          </a:solidFill>
          <a:latin typeface="+mn-lt"/>
          <a:ea typeface="Arial" charset="0"/>
          <a:cs typeface="+mn-cs"/>
        </a:defRPr>
      </a:lvl4pPr>
      <a:lvl5pPr marL="2057400" indent="-228600" algn="l" rtl="0" eaLnBrk="0" fontAlgn="base" hangingPunct="0">
        <a:lnSpc>
          <a:spcPct val="130000"/>
        </a:lnSpc>
        <a:spcBef>
          <a:spcPct val="20000"/>
        </a:spcBef>
        <a:spcAft>
          <a:spcPct val="0"/>
        </a:spcAft>
        <a:buClr>
          <a:srgbClr val="003366"/>
        </a:buClr>
        <a:buChar char="•"/>
        <a:defRPr sz="1400">
          <a:solidFill>
            <a:srgbClr val="003366"/>
          </a:solidFill>
          <a:latin typeface="+mn-lt"/>
          <a:ea typeface="Arial" charset="0"/>
          <a:cs typeface="+mn-cs"/>
        </a:defRPr>
      </a:lvl5pPr>
      <a:lvl6pPr marL="2514600" indent="-228600" algn="l" rtl="0" fontAlgn="base">
        <a:lnSpc>
          <a:spcPct val="130000"/>
        </a:lnSpc>
        <a:spcBef>
          <a:spcPct val="20000"/>
        </a:spcBef>
        <a:spcAft>
          <a:spcPct val="0"/>
        </a:spcAft>
        <a:buClr>
          <a:srgbClr val="003366"/>
        </a:buClr>
        <a:buChar char="•"/>
        <a:defRPr sz="1400">
          <a:solidFill>
            <a:srgbClr val="003366"/>
          </a:solidFill>
          <a:latin typeface="+mn-lt"/>
          <a:cs typeface="+mn-cs"/>
        </a:defRPr>
      </a:lvl6pPr>
      <a:lvl7pPr marL="2971800" indent="-228600" algn="l" rtl="0" fontAlgn="base">
        <a:lnSpc>
          <a:spcPct val="130000"/>
        </a:lnSpc>
        <a:spcBef>
          <a:spcPct val="20000"/>
        </a:spcBef>
        <a:spcAft>
          <a:spcPct val="0"/>
        </a:spcAft>
        <a:buClr>
          <a:srgbClr val="003366"/>
        </a:buClr>
        <a:buChar char="•"/>
        <a:defRPr sz="1400">
          <a:solidFill>
            <a:srgbClr val="003366"/>
          </a:solidFill>
          <a:latin typeface="+mn-lt"/>
          <a:cs typeface="+mn-cs"/>
        </a:defRPr>
      </a:lvl7pPr>
      <a:lvl8pPr marL="3429000" indent="-228600" algn="l" rtl="0" fontAlgn="base">
        <a:lnSpc>
          <a:spcPct val="130000"/>
        </a:lnSpc>
        <a:spcBef>
          <a:spcPct val="20000"/>
        </a:spcBef>
        <a:spcAft>
          <a:spcPct val="0"/>
        </a:spcAft>
        <a:buClr>
          <a:srgbClr val="003366"/>
        </a:buClr>
        <a:buChar char="•"/>
        <a:defRPr sz="1400">
          <a:solidFill>
            <a:srgbClr val="003366"/>
          </a:solidFill>
          <a:latin typeface="+mn-lt"/>
          <a:cs typeface="+mn-cs"/>
        </a:defRPr>
      </a:lvl8pPr>
      <a:lvl9pPr marL="3886200" indent="-228600" algn="l" rtl="0" fontAlgn="base">
        <a:lnSpc>
          <a:spcPct val="130000"/>
        </a:lnSpc>
        <a:spcBef>
          <a:spcPct val="20000"/>
        </a:spcBef>
        <a:spcAft>
          <a:spcPct val="0"/>
        </a:spcAft>
        <a:buClr>
          <a:srgbClr val="003366"/>
        </a:buClr>
        <a:buChar char="•"/>
        <a:defRPr sz="1400">
          <a:solidFill>
            <a:srgbClr val="0033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buFontTx/>
              <a:buChar char="•"/>
              <a:defRPr sz="1400">
                <a:solidFill>
                  <a:srgbClr val="000000"/>
                </a:solidFill>
                <a:latin typeface="Arial" pitchFamily="34"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FontTx/>
              <a:buChar char="•"/>
              <a:defRPr sz="1400">
                <a:solidFill>
                  <a:srgbClr val="000000"/>
                </a:solidFill>
                <a:latin typeface="Arial" pitchFamily="34"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Char char="•"/>
              <a:defRPr sz="1400">
                <a:solidFill>
                  <a:srgbClr val="000000"/>
                </a:solidFill>
                <a:latin typeface="Arial" pitchFamily="34" charset="0"/>
              </a:defRPr>
            </a:lvl1pPr>
          </a:lstStyle>
          <a:p>
            <a:fld id="{07A9F28C-4C04-489A-87B4-7B2B23196583}" type="slidenum">
              <a:rPr lang="en-GB"/>
              <a:pPr/>
              <a:t>‹#›</a:t>
            </a:fld>
            <a:endParaRPr lang="en-GB"/>
          </a:p>
        </p:txBody>
      </p:sp>
      <p:sp>
        <p:nvSpPr>
          <p:cNvPr id="25607" name="Line 8"/>
          <p:cNvSpPr>
            <a:spLocks noChangeShapeType="1"/>
          </p:cNvSpPr>
          <p:nvPr userDrawn="1"/>
        </p:nvSpPr>
        <p:spPr bwMode="auto">
          <a:xfrm>
            <a:off x="0" y="981075"/>
            <a:ext cx="9144000" cy="0"/>
          </a:xfrm>
          <a:prstGeom prst="line">
            <a:avLst/>
          </a:prstGeom>
          <a:noFill/>
          <a:ln w="25400">
            <a:solidFill>
              <a:srgbClr val="003399"/>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Line 2"/>
          <p:cNvSpPr>
            <a:spLocks noChangeShapeType="1"/>
          </p:cNvSpPr>
          <p:nvPr/>
        </p:nvSpPr>
        <p:spPr bwMode="auto">
          <a:xfrm>
            <a:off x="0" y="1235075"/>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7891" name="Rectangle 3"/>
          <p:cNvSpPr>
            <a:spLocks noGrp="1" noChangeArrowheads="1"/>
          </p:cNvSpPr>
          <p:nvPr>
            <p:ph type="title"/>
          </p:nvPr>
        </p:nvSpPr>
        <p:spPr bwMode="auto">
          <a:xfrm>
            <a:off x="457200" y="57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4864" numCol="1" anchor="b" anchorCtr="0" compatLnSpc="1">
            <a:prstTxWarp prst="textNoShape">
              <a:avLst/>
            </a:prstTxWarp>
          </a:bodyPr>
          <a:lstStyle/>
          <a:p>
            <a:pPr lvl="0"/>
            <a:r>
              <a:rPr lang="en-US" smtClean="0"/>
              <a:t>Click to edit Master title style</a:t>
            </a:r>
          </a:p>
        </p:txBody>
      </p:sp>
      <p:sp>
        <p:nvSpPr>
          <p:cNvPr id="37892" name="Rectangle 4"/>
          <p:cNvSpPr>
            <a:spLocks noGrp="1" noChangeArrowheads="1"/>
          </p:cNvSpPr>
          <p:nvPr>
            <p:ph type="body" idx="1"/>
          </p:nvPr>
        </p:nvSpPr>
        <p:spPr bwMode="auto">
          <a:xfrm>
            <a:off x="457200" y="1620838"/>
            <a:ext cx="8229600"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9728"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7893" name="Picture 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04138" y="0"/>
            <a:ext cx="1439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8"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Lst>
  <p:transition>
    <p:cut/>
  </p:transition>
  <p:txStyles>
    <p:titleStyle>
      <a:lvl1pPr algn="l" rtl="0" eaLnBrk="0" fontAlgn="base" hangingPunct="0">
        <a:lnSpc>
          <a:spcPts val="4100"/>
        </a:lnSpc>
        <a:spcBef>
          <a:spcPct val="0"/>
        </a:spcBef>
        <a:spcAft>
          <a:spcPct val="0"/>
        </a:spcAft>
        <a:defRPr sz="3600" b="1">
          <a:solidFill>
            <a:schemeClr val="tx2"/>
          </a:solidFill>
          <a:latin typeface="+mj-lt"/>
          <a:ea typeface="MS PGothic" pitchFamily="34" charset="-128"/>
          <a:cs typeface="+mj-cs"/>
        </a:defRPr>
      </a:lvl1pPr>
      <a:lvl2pPr algn="l" rtl="0" eaLnBrk="0" fontAlgn="base" hangingPunct="0">
        <a:lnSpc>
          <a:spcPts val="4100"/>
        </a:lnSpc>
        <a:spcBef>
          <a:spcPct val="0"/>
        </a:spcBef>
        <a:spcAft>
          <a:spcPct val="0"/>
        </a:spcAft>
        <a:defRPr sz="3600" b="1">
          <a:solidFill>
            <a:schemeClr val="tx2"/>
          </a:solidFill>
          <a:latin typeface="Arial" charset="0"/>
          <a:ea typeface="MS PGothic" pitchFamily="34" charset="-128"/>
        </a:defRPr>
      </a:lvl2pPr>
      <a:lvl3pPr algn="l" rtl="0" eaLnBrk="0" fontAlgn="base" hangingPunct="0">
        <a:lnSpc>
          <a:spcPts val="4100"/>
        </a:lnSpc>
        <a:spcBef>
          <a:spcPct val="0"/>
        </a:spcBef>
        <a:spcAft>
          <a:spcPct val="0"/>
        </a:spcAft>
        <a:defRPr sz="3600" b="1">
          <a:solidFill>
            <a:schemeClr val="tx2"/>
          </a:solidFill>
          <a:latin typeface="Arial" charset="0"/>
          <a:ea typeface="MS PGothic" pitchFamily="34" charset="-128"/>
        </a:defRPr>
      </a:lvl3pPr>
      <a:lvl4pPr algn="l" rtl="0" eaLnBrk="0" fontAlgn="base" hangingPunct="0">
        <a:lnSpc>
          <a:spcPts val="4100"/>
        </a:lnSpc>
        <a:spcBef>
          <a:spcPct val="0"/>
        </a:spcBef>
        <a:spcAft>
          <a:spcPct val="0"/>
        </a:spcAft>
        <a:defRPr sz="3600" b="1">
          <a:solidFill>
            <a:schemeClr val="tx2"/>
          </a:solidFill>
          <a:latin typeface="Arial" charset="0"/>
          <a:ea typeface="MS PGothic" pitchFamily="34" charset="-128"/>
        </a:defRPr>
      </a:lvl4pPr>
      <a:lvl5pPr algn="l" rtl="0" eaLnBrk="0" fontAlgn="base" hangingPunct="0">
        <a:lnSpc>
          <a:spcPts val="4100"/>
        </a:lnSpc>
        <a:spcBef>
          <a:spcPct val="0"/>
        </a:spcBef>
        <a:spcAft>
          <a:spcPct val="0"/>
        </a:spcAft>
        <a:defRPr sz="3600" b="1">
          <a:solidFill>
            <a:schemeClr val="tx2"/>
          </a:solidFill>
          <a:latin typeface="Arial" charset="0"/>
          <a:ea typeface="MS PGothic" pitchFamily="34" charset="-128"/>
        </a:defRPr>
      </a:lvl5pPr>
      <a:lvl6pPr marL="457200" algn="l" rtl="0" fontAlgn="base">
        <a:lnSpc>
          <a:spcPts val="4100"/>
        </a:lnSpc>
        <a:spcBef>
          <a:spcPct val="0"/>
        </a:spcBef>
        <a:spcAft>
          <a:spcPct val="0"/>
        </a:spcAft>
        <a:defRPr sz="3600" b="1">
          <a:solidFill>
            <a:schemeClr val="tx2"/>
          </a:solidFill>
          <a:latin typeface="Arial" charset="0"/>
        </a:defRPr>
      </a:lvl6pPr>
      <a:lvl7pPr marL="914400" algn="l" rtl="0" fontAlgn="base">
        <a:lnSpc>
          <a:spcPts val="4100"/>
        </a:lnSpc>
        <a:spcBef>
          <a:spcPct val="0"/>
        </a:spcBef>
        <a:spcAft>
          <a:spcPct val="0"/>
        </a:spcAft>
        <a:defRPr sz="3600" b="1">
          <a:solidFill>
            <a:schemeClr val="tx2"/>
          </a:solidFill>
          <a:latin typeface="Arial" charset="0"/>
        </a:defRPr>
      </a:lvl7pPr>
      <a:lvl8pPr marL="1371600" algn="l" rtl="0" fontAlgn="base">
        <a:lnSpc>
          <a:spcPts val="4100"/>
        </a:lnSpc>
        <a:spcBef>
          <a:spcPct val="0"/>
        </a:spcBef>
        <a:spcAft>
          <a:spcPct val="0"/>
        </a:spcAft>
        <a:defRPr sz="3600" b="1">
          <a:solidFill>
            <a:schemeClr val="tx2"/>
          </a:solidFill>
          <a:latin typeface="Arial" charset="0"/>
        </a:defRPr>
      </a:lvl8pPr>
      <a:lvl9pPr marL="1828800" algn="l" rtl="0" fontAlgn="base">
        <a:lnSpc>
          <a:spcPts val="4100"/>
        </a:lnSpc>
        <a:spcBef>
          <a:spcPct val="0"/>
        </a:spcBef>
        <a:spcAft>
          <a:spcPct val="0"/>
        </a:spcAft>
        <a:defRPr sz="3600" b="1">
          <a:solidFill>
            <a:schemeClr val="tx2"/>
          </a:solidFill>
          <a:latin typeface="Arial" charset="0"/>
        </a:defRPr>
      </a:lvl9pPr>
    </p:titleStyle>
    <p:bodyStyle>
      <a:lvl1pPr marL="342900" indent="-342900" algn="l" rtl="0" eaLnBrk="0" fontAlgn="base" hangingPunct="0">
        <a:lnSpc>
          <a:spcPct val="95000"/>
        </a:lnSpc>
        <a:spcBef>
          <a:spcPct val="75000"/>
        </a:spcBef>
        <a:spcAft>
          <a:spcPct val="0"/>
        </a:spcAft>
        <a:defRPr sz="2600">
          <a:solidFill>
            <a:schemeClr val="tx1"/>
          </a:solidFill>
          <a:latin typeface="+mn-lt"/>
          <a:ea typeface="MS PGothic" pitchFamily="34" charset="-128"/>
          <a:cs typeface="+mn-cs"/>
        </a:defRPr>
      </a:lvl1pPr>
      <a:lvl2pPr marL="339725" indent="-225425" algn="l" rtl="0" eaLnBrk="0" fontAlgn="base" hangingPunct="0">
        <a:lnSpc>
          <a:spcPct val="95000"/>
        </a:lnSpc>
        <a:spcBef>
          <a:spcPct val="25000"/>
        </a:spcBef>
        <a:spcAft>
          <a:spcPct val="0"/>
        </a:spcAft>
        <a:buSzPct val="80000"/>
        <a:buChar char="•"/>
        <a:defRPr sz="2000">
          <a:solidFill>
            <a:schemeClr val="tx1"/>
          </a:solidFill>
          <a:latin typeface="+mn-lt"/>
          <a:ea typeface="MS PGothic" pitchFamily="34" charset="-128"/>
        </a:defRPr>
      </a:lvl2pPr>
      <a:lvl3pPr marL="795338" indent="-220663" algn="l" rtl="0" eaLnBrk="0" fontAlgn="base" hangingPunct="0">
        <a:lnSpc>
          <a:spcPct val="95000"/>
        </a:lnSpc>
        <a:spcBef>
          <a:spcPct val="25000"/>
        </a:spcBef>
        <a:spcAft>
          <a:spcPct val="0"/>
        </a:spcAft>
        <a:buChar char="–"/>
        <a:defRPr>
          <a:solidFill>
            <a:schemeClr val="tx1"/>
          </a:solidFill>
          <a:latin typeface="+mn-lt"/>
          <a:ea typeface="MS PGothic" pitchFamily="34" charset="-128"/>
        </a:defRPr>
      </a:lvl3pPr>
      <a:lvl4pPr marL="1252538" indent="-222250" algn="l" rtl="0" eaLnBrk="0" fontAlgn="base" hangingPunct="0">
        <a:lnSpc>
          <a:spcPct val="95000"/>
        </a:lnSpc>
        <a:spcBef>
          <a:spcPct val="25000"/>
        </a:spcBef>
        <a:spcAft>
          <a:spcPct val="0"/>
        </a:spcAft>
        <a:buChar char="–"/>
        <a:defRPr>
          <a:solidFill>
            <a:schemeClr val="tx1"/>
          </a:solidFill>
          <a:latin typeface="+mn-lt"/>
          <a:ea typeface="MS PGothic" pitchFamily="34" charset="-128"/>
        </a:defRPr>
      </a:lvl4pPr>
      <a:lvl5pPr marL="1709738" indent="-222250" algn="l" rtl="0" eaLnBrk="0" fontAlgn="base" hangingPunct="0">
        <a:lnSpc>
          <a:spcPct val="95000"/>
        </a:lnSpc>
        <a:spcBef>
          <a:spcPct val="25000"/>
        </a:spcBef>
        <a:spcAft>
          <a:spcPct val="0"/>
        </a:spcAft>
        <a:buChar char="–"/>
        <a:defRPr>
          <a:solidFill>
            <a:schemeClr val="tx1"/>
          </a:solidFill>
          <a:latin typeface="+mn-lt"/>
          <a:ea typeface="MS PGothic" pitchFamily="34" charset="-128"/>
        </a:defRPr>
      </a:lvl5pPr>
      <a:lvl6pPr marL="2166938" indent="-222250" algn="l" rtl="0" fontAlgn="base">
        <a:lnSpc>
          <a:spcPct val="95000"/>
        </a:lnSpc>
        <a:spcBef>
          <a:spcPct val="25000"/>
        </a:spcBef>
        <a:spcAft>
          <a:spcPct val="0"/>
        </a:spcAft>
        <a:buChar char="–"/>
        <a:defRPr>
          <a:solidFill>
            <a:schemeClr val="tx1"/>
          </a:solidFill>
          <a:latin typeface="+mn-lt"/>
        </a:defRPr>
      </a:lvl6pPr>
      <a:lvl7pPr marL="2624138" indent="-222250" algn="l" rtl="0" fontAlgn="base">
        <a:lnSpc>
          <a:spcPct val="95000"/>
        </a:lnSpc>
        <a:spcBef>
          <a:spcPct val="25000"/>
        </a:spcBef>
        <a:spcAft>
          <a:spcPct val="0"/>
        </a:spcAft>
        <a:buChar char="–"/>
        <a:defRPr>
          <a:solidFill>
            <a:schemeClr val="tx1"/>
          </a:solidFill>
          <a:latin typeface="+mn-lt"/>
        </a:defRPr>
      </a:lvl7pPr>
      <a:lvl8pPr marL="3081338" indent="-222250" algn="l" rtl="0" fontAlgn="base">
        <a:lnSpc>
          <a:spcPct val="95000"/>
        </a:lnSpc>
        <a:spcBef>
          <a:spcPct val="25000"/>
        </a:spcBef>
        <a:spcAft>
          <a:spcPct val="0"/>
        </a:spcAft>
        <a:buChar char="–"/>
        <a:defRPr>
          <a:solidFill>
            <a:schemeClr val="tx1"/>
          </a:solidFill>
          <a:latin typeface="+mn-lt"/>
        </a:defRPr>
      </a:lvl8pPr>
      <a:lvl9pPr marL="3538538" indent="-222250" algn="l" rtl="0" fontAlgn="base">
        <a:lnSpc>
          <a:spcPct val="9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9938" name="Line 5"/>
          <p:cNvSpPr>
            <a:spLocks noChangeShapeType="1"/>
          </p:cNvSpPr>
          <p:nvPr/>
        </p:nvSpPr>
        <p:spPr bwMode="auto">
          <a:xfrm>
            <a:off x="0" y="981075"/>
            <a:ext cx="9144000"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9939" name="Picture 8"/>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704138" y="0"/>
            <a:ext cx="1439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9"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1600" b="1">
          <a:solidFill>
            <a:srgbClr val="3333CC"/>
          </a:solidFill>
          <a:latin typeface="+mj-lt"/>
          <a:ea typeface="MS PGothic" pitchFamily="34" charset="-128"/>
          <a:cs typeface="+mj-cs"/>
        </a:defRPr>
      </a:lvl1pPr>
      <a:lvl2pPr algn="l" rtl="0" eaLnBrk="0" fontAlgn="base" hangingPunct="0">
        <a:spcBef>
          <a:spcPct val="0"/>
        </a:spcBef>
        <a:spcAft>
          <a:spcPct val="0"/>
        </a:spcAft>
        <a:defRPr sz="1600" b="1">
          <a:solidFill>
            <a:srgbClr val="3333CC"/>
          </a:solidFill>
          <a:latin typeface="Arial" charset="0"/>
          <a:ea typeface="MS PGothic" pitchFamily="34" charset="-128"/>
        </a:defRPr>
      </a:lvl2pPr>
      <a:lvl3pPr algn="l" rtl="0" eaLnBrk="0" fontAlgn="base" hangingPunct="0">
        <a:spcBef>
          <a:spcPct val="0"/>
        </a:spcBef>
        <a:spcAft>
          <a:spcPct val="0"/>
        </a:spcAft>
        <a:defRPr sz="1600" b="1">
          <a:solidFill>
            <a:srgbClr val="3333CC"/>
          </a:solidFill>
          <a:latin typeface="Arial" charset="0"/>
          <a:ea typeface="MS PGothic" pitchFamily="34" charset="-128"/>
        </a:defRPr>
      </a:lvl3pPr>
      <a:lvl4pPr algn="l" rtl="0" eaLnBrk="0" fontAlgn="base" hangingPunct="0">
        <a:spcBef>
          <a:spcPct val="0"/>
        </a:spcBef>
        <a:spcAft>
          <a:spcPct val="0"/>
        </a:spcAft>
        <a:defRPr sz="1600" b="1">
          <a:solidFill>
            <a:srgbClr val="3333CC"/>
          </a:solidFill>
          <a:latin typeface="Arial" charset="0"/>
          <a:ea typeface="MS PGothic" pitchFamily="34" charset="-128"/>
        </a:defRPr>
      </a:lvl4pPr>
      <a:lvl5pPr algn="l" rtl="0" eaLnBrk="0" fontAlgn="base" hangingPunct="0">
        <a:spcBef>
          <a:spcPct val="0"/>
        </a:spcBef>
        <a:spcAft>
          <a:spcPct val="0"/>
        </a:spcAft>
        <a:defRPr sz="1600" b="1">
          <a:solidFill>
            <a:srgbClr val="3333CC"/>
          </a:solidFill>
          <a:latin typeface="Arial" charset="0"/>
          <a:ea typeface="MS PGothic" pitchFamily="34" charset="-128"/>
        </a:defRPr>
      </a:lvl5pPr>
      <a:lvl6pPr marL="457200" algn="l" rtl="0" fontAlgn="base">
        <a:spcBef>
          <a:spcPct val="0"/>
        </a:spcBef>
        <a:spcAft>
          <a:spcPct val="0"/>
        </a:spcAft>
        <a:defRPr sz="1600" b="1">
          <a:solidFill>
            <a:srgbClr val="3333CC"/>
          </a:solidFill>
          <a:latin typeface="Arial" charset="0"/>
        </a:defRPr>
      </a:lvl6pPr>
      <a:lvl7pPr marL="914400" algn="l" rtl="0" fontAlgn="base">
        <a:spcBef>
          <a:spcPct val="0"/>
        </a:spcBef>
        <a:spcAft>
          <a:spcPct val="0"/>
        </a:spcAft>
        <a:defRPr sz="1600" b="1">
          <a:solidFill>
            <a:srgbClr val="3333CC"/>
          </a:solidFill>
          <a:latin typeface="Arial" charset="0"/>
        </a:defRPr>
      </a:lvl7pPr>
      <a:lvl8pPr marL="1371600" algn="l" rtl="0" fontAlgn="base">
        <a:spcBef>
          <a:spcPct val="0"/>
        </a:spcBef>
        <a:spcAft>
          <a:spcPct val="0"/>
        </a:spcAft>
        <a:defRPr sz="1600" b="1">
          <a:solidFill>
            <a:srgbClr val="3333CC"/>
          </a:solidFill>
          <a:latin typeface="Arial" charset="0"/>
        </a:defRPr>
      </a:lvl8pPr>
      <a:lvl9pPr marL="1828800" algn="l" rtl="0" fontAlgn="base">
        <a:spcBef>
          <a:spcPct val="0"/>
        </a:spcBef>
        <a:spcAft>
          <a:spcPct val="0"/>
        </a:spcAft>
        <a:defRPr sz="1600" b="1">
          <a:solidFill>
            <a:srgbClr val="3333CC"/>
          </a:solidFill>
          <a:latin typeface="Arial" charset="0"/>
        </a:defRPr>
      </a:lvl9pPr>
    </p:titleStyle>
    <p:bodyStyle>
      <a:lvl1pPr marL="342900" indent="-342900" algn="l" rtl="0" eaLnBrk="0" fontAlgn="base" hangingPunct="0">
        <a:spcBef>
          <a:spcPct val="40000"/>
        </a:spcBef>
        <a:spcAft>
          <a:spcPct val="20000"/>
        </a:spcAft>
        <a:buClr>
          <a:schemeClr val="accent2"/>
        </a:buClr>
        <a:buFont typeface="Wingdings" pitchFamily="2" charset="2"/>
        <a:buChar char="n"/>
        <a:defRPr sz="1600">
          <a:solidFill>
            <a:schemeClr val="tx1"/>
          </a:solidFill>
          <a:latin typeface="+mn-lt"/>
          <a:ea typeface="MS PGothic" pitchFamily="34" charset="-128"/>
          <a:cs typeface="+mn-cs"/>
        </a:defRPr>
      </a:lvl1pPr>
      <a:lvl2pPr marL="647700" indent="-190500" algn="l" rtl="0" eaLnBrk="0" fontAlgn="base" hangingPunct="0">
        <a:spcBef>
          <a:spcPct val="20000"/>
        </a:spcBef>
        <a:spcAft>
          <a:spcPct val="0"/>
        </a:spcAft>
        <a:buClr>
          <a:srgbClr val="003366"/>
        </a:buClr>
        <a:buChar char="–"/>
        <a:defRPr sz="1400">
          <a:solidFill>
            <a:srgbClr val="003366"/>
          </a:solidFill>
          <a:latin typeface="+mn-lt"/>
          <a:ea typeface="MS PGothic" pitchFamily="34" charset="-128"/>
          <a:cs typeface="Arial" charset="0"/>
        </a:defRPr>
      </a:lvl2pPr>
      <a:lvl3pPr marL="1143000" indent="-228600" algn="l" rtl="0" eaLnBrk="0" fontAlgn="base" hangingPunct="0">
        <a:lnSpc>
          <a:spcPct val="130000"/>
        </a:lnSpc>
        <a:spcBef>
          <a:spcPct val="20000"/>
        </a:spcBef>
        <a:spcAft>
          <a:spcPct val="0"/>
        </a:spcAft>
        <a:buClr>
          <a:srgbClr val="003366"/>
        </a:buClr>
        <a:buChar char="•"/>
        <a:defRPr sz="1600">
          <a:solidFill>
            <a:srgbClr val="003366"/>
          </a:solidFill>
          <a:latin typeface="+mn-lt"/>
          <a:ea typeface="Arial" charset="0"/>
          <a:cs typeface="Arial" charset="0"/>
        </a:defRPr>
      </a:lvl3pPr>
      <a:lvl4pPr marL="1600200" indent="-228600" algn="l" rtl="0" eaLnBrk="0" fontAlgn="base" hangingPunct="0">
        <a:lnSpc>
          <a:spcPct val="130000"/>
        </a:lnSpc>
        <a:spcBef>
          <a:spcPct val="20000"/>
        </a:spcBef>
        <a:spcAft>
          <a:spcPct val="0"/>
        </a:spcAft>
        <a:buClr>
          <a:srgbClr val="003366"/>
        </a:buClr>
        <a:buChar char="–"/>
        <a:defRPr sz="1400">
          <a:solidFill>
            <a:srgbClr val="003366"/>
          </a:solidFill>
          <a:latin typeface="+mn-lt"/>
          <a:ea typeface="Arial" charset="0"/>
          <a:cs typeface="Arial" charset="0"/>
        </a:defRPr>
      </a:lvl4pPr>
      <a:lvl5pPr marL="2057400" indent="-228600" algn="l" rtl="0" eaLnBrk="0" fontAlgn="base" hangingPunct="0">
        <a:lnSpc>
          <a:spcPct val="130000"/>
        </a:lnSpc>
        <a:spcBef>
          <a:spcPct val="20000"/>
        </a:spcBef>
        <a:spcAft>
          <a:spcPct val="0"/>
        </a:spcAft>
        <a:buClr>
          <a:srgbClr val="003366"/>
        </a:buClr>
        <a:buChar char="•"/>
        <a:defRPr sz="1400">
          <a:solidFill>
            <a:srgbClr val="003366"/>
          </a:solidFill>
          <a:latin typeface="+mn-lt"/>
          <a:ea typeface="Arial" charset="0"/>
          <a:cs typeface="Arial" charset="0"/>
        </a:defRPr>
      </a:lvl5pPr>
      <a:lvl6pPr marL="25146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6pPr>
      <a:lvl7pPr marL="29718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7pPr>
      <a:lvl8pPr marL="34290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8pPr>
      <a:lvl9pPr marL="3886200" indent="-228600" algn="l" rtl="0" fontAlgn="base">
        <a:lnSpc>
          <a:spcPct val="130000"/>
        </a:lnSpc>
        <a:spcBef>
          <a:spcPct val="20000"/>
        </a:spcBef>
        <a:spcAft>
          <a:spcPct val="0"/>
        </a:spcAft>
        <a:buClr>
          <a:srgbClr val="003366"/>
        </a:buClr>
        <a:buChar char="•"/>
        <a:defRPr sz="1400">
          <a:solidFill>
            <a:srgbClr val="003366"/>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oleObject" Target="../embeddings/oleObject3.bin"/><Relationship Id="rId4" Type="http://schemas.openxmlformats.org/officeDocument/2006/relationships/image" Target="../media/image18.wmf"/></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oleObject" Target="../embeddings/oleObject4.bin"/><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8.xml"/><Relationship Id="rId1" Type="http://schemas.openxmlformats.org/officeDocument/2006/relationships/vmlDrawing" Target="../drawings/vmlDrawing4.vml"/><Relationship Id="rId5" Type="http://schemas.openxmlformats.org/officeDocument/2006/relationships/image" Target="../media/image30.png"/><Relationship Id="rId4" Type="http://schemas.openxmlformats.org/officeDocument/2006/relationships/oleObject" Target="../embeddings/Microsoft_Excel_Chart1.xls"/></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2.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11.bin"/><Relationship Id="rId18" Type="http://schemas.openxmlformats.org/officeDocument/2006/relationships/image" Target="../media/image46.wmf"/><Relationship Id="rId3" Type="http://schemas.openxmlformats.org/officeDocument/2006/relationships/oleObject" Target="../embeddings/oleObject6.bin"/><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43.wmf"/><Relationship Id="rId17" Type="http://schemas.openxmlformats.org/officeDocument/2006/relationships/oleObject" Target="../embeddings/oleObject13.bin"/><Relationship Id="rId2" Type="http://schemas.openxmlformats.org/officeDocument/2006/relationships/slideLayout" Target="../slideLayouts/slideLayout115.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5.vml"/><Relationship Id="rId6" Type="http://schemas.openxmlformats.org/officeDocument/2006/relationships/image" Target="../media/image40.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42.wmf"/><Relationship Id="rId19" Type="http://schemas.openxmlformats.org/officeDocument/2006/relationships/oleObject" Target="../embeddings/oleObject14.bin"/><Relationship Id="rId4" Type="http://schemas.openxmlformats.org/officeDocument/2006/relationships/image" Target="../media/image39.wmf"/><Relationship Id="rId9" Type="http://schemas.openxmlformats.org/officeDocument/2006/relationships/oleObject" Target="../embeddings/oleObject9.bin"/><Relationship Id="rId14" Type="http://schemas.openxmlformats.org/officeDocument/2006/relationships/image" Target="../media/image44.wmf"/><Relationship Id="rId22" Type="http://schemas.openxmlformats.org/officeDocument/2006/relationships/image" Target="../media/image48.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15.xml"/><Relationship Id="rId1" Type="http://schemas.openxmlformats.org/officeDocument/2006/relationships/vmlDrawing" Target="../drawings/vmlDrawing6.vml"/><Relationship Id="rId5" Type="http://schemas.openxmlformats.org/officeDocument/2006/relationships/image" Target="../media/image50.png"/><Relationship Id="rId4" Type="http://schemas.openxmlformats.org/officeDocument/2006/relationships/image" Target="../media/image49.wmf"/></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24.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ctrTitle"/>
          </p:nvPr>
        </p:nvSpPr>
        <p:spPr>
          <a:xfrm>
            <a:off x="685800" y="685800"/>
            <a:ext cx="7772400" cy="1962150"/>
          </a:xfrm>
        </p:spPr>
        <p:txBody>
          <a:bodyPr/>
          <a:lstStyle/>
          <a:p>
            <a:pPr eaLnBrk="1" hangingPunct="1"/>
            <a:r>
              <a:rPr lang="en-GB" sz="6000" dirty="0" err="1" smtClean="0">
                <a:latin typeface="Arial" pitchFamily="34" charset="0"/>
                <a:cs typeface="Arial" pitchFamily="34" charset="0"/>
              </a:rPr>
              <a:t>Pharmacogenetics</a:t>
            </a:r>
            <a:endParaRPr lang="en-GB" sz="6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3376613" y="482600"/>
            <a:ext cx="2319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GB" sz="3600">
                <a:latin typeface="Arial" pitchFamily="34" charset="0"/>
              </a:rPr>
              <a:t>Objectives</a:t>
            </a:r>
          </a:p>
        </p:txBody>
      </p:sp>
      <p:sp>
        <p:nvSpPr>
          <p:cNvPr id="55298" name="Text Box 3"/>
          <p:cNvSpPr txBox="1">
            <a:spLocks noChangeArrowheads="1"/>
          </p:cNvSpPr>
          <p:nvPr/>
        </p:nvSpPr>
        <p:spPr bwMode="auto">
          <a:xfrm>
            <a:off x="600075" y="1920875"/>
            <a:ext cx="80899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buFontTx/>
              <a:buAutoNum type="arabicPeriod"/>
            </a:pPr>
            <a:r>
              <a:rPr lang="en-GB" sz="2800">
                <a:latin typeface="Arial" pitchFamily="34" charset="0"/>
              </a:rPr>
              <a:t>To understand the principles underlying the </a:t>
            </a:r>
          </a:p>
          <a:p>
            <a:pPr algn="l"/>
            <a:r>
              <a:rPr lang="en-GB" sz="2800">
                <a:latin typeface="Arial" pitchFamily="34" charset="0"/>
              </a:rPr>
              <a:t>	use of genetic information to inform prescribing</a:t>
            </a:r>
          </a:p>
          <a:p>
            <a:pPr algn="l"/>
            <a:endParaRPr lang="en-GB" sz="2800">
              <a:latin typeface="Arial" pitchFamily="34" charset="0"/>
            </a:endParaRPr>
          </a:p>
          <a:p>
            <a:pPr algn="l">
              <a:buFontTx/>
              <a:buAutoNum type="arabicPeriod" startAt="2"/>
            </a:pPr>
            <a:r>
              <a:rPr lang="en-GB" sz="2800">
                <a:latin typeface="Arial" pitchFamily="34" charset="0"/>
              </a:rPr>
              <a:t>To appreciate the present state-of-the-art and </a:t>
            </a:r>
          </a:p>
          <a:p>
            <a:pPr algn="l"/>
            <a:r>
              <a:rPr lang="en-GB" sz="2800">
                <a:latin typeface="Arial" pitchFamily="34" charset="0"/>
              </a:rPr>
              <a:t>	be aware of the hurdles to implementing </a:t>
            </a:r>
          </a:p>
          <a:p>
            <a:pPr algn="l"/>
            <a:r>
              <a:rPr lang="en-GB" sz="2800">
                <a:latin typeface="Arial" pitchFamily="34" charset="0"/>
              </a:rPr>
              <a:t>     pharmacogenetics/genomics in clinical practice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4025" y="1774825"/>
            <a:ext cx="4565650" cy="4478338"/>
          </a:xfrm>
          <a:noFill/>
        </p:spPr>
      </p:pic>
      <p:sp>
        <p:nvSpPr>
          <p:cNvPr id="57346" name="Rectangle 7"/>
          <p:cNvSpPr>
            <a:spLocks noGrp="1" noChangeArrowheads="1"/>
          </p:cNvSpPr>
          <p:nvPr>
            <p:ph type="title"/>
          </p:nvPr>
        </p:nvSpPr>
        <p:spPr>
          <a:xfrm>
            <a:off x="484188" y="0"/>
            <a:ext cx="8229600" cy="1139825"/>
          </a:xfrm>
          <a:noFill/>
        </p:spPr>
        <p:txBody>
          <a:bodyPr/>
          <a:lstStyle/>
          <a:p>
            <a:pPr algn="ctr" eaLnBrk="1" hangingPunct="1"/>
            <a:r>
              <a:rPr lang="en-GB" sz="3600" smtClean="0">
                <a:solidFill>
                  <a:schemeClr val="tx1"/>
                </a:solidFill>
                <a:latin typeface="Arial" pitchFamily="34" charset="0"/>
              </a:rPr>
              <a:t>Historical Background</a:t>
            </a:r>
          </a:p>
        </p:txBody>
      </p:sp>
      <p:sp>
        <p:nvSpPr>
          <p:cNvPr id="57347" name="Rectangle 8"/>
          <p:cNvSpPr>
            <a:spLocks noChangeArrowheads="1"/>
          </p:cNvSpPr>
          <p:nvPr/>
        </p:nvSpPr>
        <p:spPr bwMode="auto">
          <a:xfrm>
            <a:off x="2368550" y="5967413"/>
            <a:ext cx="855663" cy="346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348" name="Rectangle 9"/>
          <p:cNvSpPr>
            <a:spLocks noChangeArrowheads="1"/>
          </p:cNvSpPr>
          <p:nvPr/>
        </p:nvSpPr>
        <p:spPr bwMode="auto">
          <a:xfrm>
            <a:off x="492125" y="5956300"/>
            <a:ext cx="4408488" cy="479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a:t>Sir Archibald Garrod 1858-1936</a:t>
            </a:r>
          </a:p>
        </p:txBody>
      </p:sp>
      <p:sp>
        <p:nvSpPr>
          <p:cNvPr id="57349" name="Text Box 11"/>
          <p:cNvSpPr txBox="1">
            <a:spLocks noChangeArrowheads="1"/>
          </p:cNvSpPr>
          <p:nvPr/>
        </p:nvSpPr>
        <p:spPr bwMode="auto">
          <a:xfrm>
            <a:off x="5143500" y="2352675"/>
            <a:ext cx="40640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sz="2800"/>
              <a:t>In his 1908 Croonian </a:t>
            </a:r>
          </a:p>
          <a:p>
            <a:pPr algn="l" eaLnBrk="1" hangingPunct="1"/>
            <a:r>
              <a:rPr lang="en-GB" sz="2800"/>
              <a:t>Lecture he coined </a:t>
            </a:r>
          </a:p>
          <a:p>
            <a:pPr algn="l" eaLnBrk="1" hangingPunct="1"/>
            <a:r>
              <a:rPr lang="en-GB" sz="2800"/>
              <a:t>the phrase</a:t>
            </a:r>
          </a:p>
          <a:p>
            <a:pPr algn="l" eaLnBrk="1" hangingPunct="1"/>
            <a:endParaRPr lang="en-GB" sz="2800"/>
          </a:p>
          <a:p>
            <a:pPr algn="l" eaLnBrk="1" hangingPunct="1"/>
            <a:r>
              <a:rPr lang="en-GB" altLang="en-US" sz="2800"/>
              <a:t>“</a:t>
            </a:r>
            <a:r>
              <a:rPr lang="en-GB" sz="2800"/>
              <a:t>Chemical </a:t>
            </a:r>
          </a:p>
          <a:p>
            <a:pPr algn="l" eaLnBrk="1" hangingPunct="1"/>
            <a:r>
              <a:rPr lang="en-GB" sz="2800"/>
              <a:t>        Individuality</a:t>
            </a:r>
            <a:r>
              <a:rPr lang="en-GB" altLang="en-US" sz="2800"/>
              <a:t>”</a:t>
            </a:r>
            <a:endParaRPr lang="en-GB" sz="2800"/>
          </a:p>
          <a:p>
            <a:pPr algn="l" eaLnBrk="1" hangingPunct="1"/>
            <a:endParaRPr lang="en-GB"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AutoShape 22"/>
          <p:cNvSpPr>
            <a:spLocks noChangeArrowheads="1"/>
          </p:cNvSpPr>
          <p:nvPr/>
        </p:nvSpPr>
        <p:spPr bwMode="auto">
          <a:xfrm>
            <a:off x="434975" y="3714750"/>
            <a:ext cx="8459788" cy="347663"/>
          </a:xfrm>
          <a:prstGeom prst="rightArrow">
            <a:avLst>
              <a:gd name="adj1" fmla="val 100000"/>
              <a:gd name="adj2" fmla="val 113668"/>
            </a:avLst>
          </a:prstGeom>
          <a:solidFill>
            <a:schemeClr val="accent2"/>
          </a:solidFill>
          <a:ln w="9525">
            <a:solidFill>
              <a:schemeClr val="tx1"/>
            </a:solidFill>
            <a:miter lim="800000"/>
            <a:headEnd/>
            <a:tailEnd/>
          </a:ln>
        </p:spPr>
        <p:txBody>
          <a:bodyPr wrap="none" anchor="ctr"/>
          <a:lstStyle/>
          <a:p>
            <a:endParaRPr lang="en-US"/>
          </a:p>
        </p:txBody>
      </p:sp>
      <p:sp>
        <p:nvSpPr>
          <p:cNvPr id="59394" name="Rectangle 2"/>
          <p:cNvSpPr>
            <a:spLocks noGrp="1" noChangeArrowheads="1"/>
          </p:cNvSpPr>
          <p:nvPr>
            <p:ph type="title"/>
          </p:nvPr>
        </p:nvSpPr>
        <p:spPr>
          <a:xfrm>
            <a:off x="484188" y="0"/>
            <a:ext cx="8229600" cy="1139825"/>
          </a:xfrm>
        </p:spPr>
        <p:txBody>
          <a:bodyPr/>
          <a:lstStyle/>
          <a:p>
            <a:pPr algn="ctr" eaLnBrk="1" hangingPunct="1"/>
            <a:r>
              <a:rPr lang="en-GB" sz="3600" smtClean="0">
                <a:solidFill>
                  <a:schemeClr val="tx1"/>
                </a:solidFill>
                <a:latin typeface="Arial" pitchFamily="34" charset="0"/>
              </a:rPr>
              <a:t>Historical Background</a:t>
            </a:r>
          </a:p>
        </p:txBody>
      </p:sp>
      <p:sp>
        <p:nvSpPr>
          <p:cNvPr id="59395" name="Text Box 7"/>
          <p:cNvSpPr txBox="1">
            <a:spLocks noChangeArrowheads="1"/>
          </p:cNvSpPr>
          <p:nvPr/>
        </p:nvSpPr>
        <p:spPr bwMode="auto">
          <a:xfrm>
            <a:off x="392113" y="3709988"/>
            <a:ext cx="8139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sz="1800"/>
              <a:t>1932        1955  1957  1959 1960      1975         1980           2003</a:t>
            </a:r>
          </a:p>
        </p:txBody>
      </p:sp>
      <p:sp>
        <p:nvSpPr>
          <p:cNvPr id="59396" name="Text Box 8"/>
          <p:cNvSpPr txBox="1">
            <a:spLocks noChangeArrowheads="1"/>
          </p:cNvSpPr>
          <p:nvPr/>
        </p:nvSpPr>
        <p:spPr bwMode="auto">
          <a:xfrm>
            <a:off x="285750" y="1820863"/>
            <a:ext cx="29797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sz="1600"/>
              <a:t>Synder describes</a:t>
            </a:r>
          </a:p>
          <a:p>
            <a:pPr algn="l" eaLnBrk="1" hangingPunct="1"/>
            <a:r>
              <a:rPr lang="en-GB" sz="1600"/>
              <a:t>Phenylthiocarbamide (PTC) </a:t>
            </a:r>
          </a:p>
          <a:p>
            <a:pPr algn="l" eaLnBrk="1" hangingPunct="1"/>
            <a:r>
              <a:rPr lang="en-GB" sz="1600"/>
              <a:t>taste blindness</a:t>
            </a:r>
          </a:p>
          <a:p>
            <a:pPr algn="l" eaLnBrk="1" hangingPunct="1"/>
            <a:endParaRPr lang="en-GB" sz="1600"/>
          </a:p>
        </p:txBody>
      </p:sp>
      <p:sp>
        <p:nvSpPr>
          <p:cNvPr id="59397" name="Text Box 9"/>
          <p:cNvSpPr txBox="1">
            <a:spLocks noChangeArrowheads="1"/>
          </p:cNvSpPr>
          <p:nvPr/>
        </p:nvSpPr>
        <p:spPr bwMode="auto">
          <a:xfrm>
            <a:off x="3644900" y="1693863"/>
            <a:ext cx="25241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sz="1600"/>
              <a:t>Genetic determination </a:t>
            </a:r>
          </a:p>
          <a:p>
            <a:pPr algn="l" eaLnBrk="1" hangingPunct="1"/>
            <a:r>
              <a:rPr lang="en-GB" sz="1600"/>
              <a:t>of isoniazid acetylation</a:t>
            </a:r>
          </a:p>
          <a:p>
            <a:pPr algn="l" eaLnBrk="1" hangingPunct="1"/>
            <a:r>
              <a:rPr lang="en-GB" sz="1600"/>
              <a:t>recognised</a:t>
            </a:r>
          </a:p>
        </p:txBody>
      </p:sp>
      <p:sp>
        <p:nvSpPr>
          <p:cNvPr id="59398" name="Text Box 10"/>
          <p:cNvSpPr txBox="1">
            <a:spLocks noChangeArrowheads="1"/>
          </p:cNvSpPr>
          <p:nvPr/>
        </p:nvSpPr>
        <p:spPr bwMode="auto">
          <a:xfrm>
            <a:off x="1620838" y="2838450"/>
            <a:ext cx="2536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sz="1600"/>
              <a:t>Primaquine haemolysis</a:t>
            </a:r>
          </a:p>
          <a:p>
            <a:pPr algn="l" eaLnBrk="1" hangingPunct="1"/>
            <a:r>
              <a:rPr lang="en-GB" sz="1600"/>
              <a:t>with G6PD deficiency</a:t>
            </a:r>
          </a:p>
        </p:txBody>
      </p:sp>
      <p:sp>
        <p:nvSpPr>
          <p:cNvPr id="59399" name="Text Box 11"/>
          <p:cNvSpPr txBox="1">
            <a:spLocks noChangeArrowheads="1"/>
          </p:cNvSpPr>
          <p:nvPr/>
        </p:nvSpPr>
        <p:spPr bwMode="auto">
          <a:xfrm>
            <a:off x="2371725" y="5607050"/>
            <a:ext cx="2876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sz="1600"/>
              <a:t>Succinylcholine apnoea</a:t>
            </a:r>
          </a:p>
          <a:p>
            <a:pPr algn="l" eaLnBrk="1" hangingPunct="1"/>
            <a:r>
              <a:rPr lang="en-GB" sz="1600"/>
              <a:t>and serum cholinesterase </a:t>
            </a:r>
          </a:p>
          <a:p>
            <a:pPr algn="l" eaLnBrk="1" hangingPunct="1"/>
            <a:r>
              <a:rPr lang="en-GB" sz="1600"/>
              <a:t>deficiency</a:t>
            </a:r>
          </a:p>
        </p:txBody>
      </p:sp>
      <p:sp>
        <p:nvSpPr>
          <p:cNvPr id="59400" name="Text Box 12"/>
          <p:cNvSpPr txBox="1">
            <a:spLocks noChangeArrowheads="1"/>
          </p:cNvSpPr>
          <p:nvPr/>
        </p:nvSpPr>
        <p:spPr bwMode="auto">
          <a:xfrm>
            <a:off x="5040313" y="2379663"/>
            <a:ext cx="27400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sz="1600"/>
              <a:t>Genetic polymorphism of</a:t>
            </a:r>
          </a:p>
          <a:p>
            <a:pPr algn="l" eaLnBrk="1" hangingPunct="1"/>
            <a:r>
              <a:rPr lang="en-GB" sz="1600"/>
              <a:t>debrisoquine/sparteine</a:t>
            </a:r>
          </a:p>
          <a:p>
            <a:pPr algn="l" eaLnBrk="1" hangingPunct="1"/>
            <a:r>
              <a:rPr lang="en-GB" sz="1600"/>
              <a:t>metabolism described </a:t>
            </a:r>
          </a:p>
        </p:txBody>
      </p:sp>
      <p:sp>
        <p:nvSpPr>
          <p:cNvPr id="59401" name="Text Box 13"/>
          <p:cNvSpPr txBox="1">
            <a:spLocks noChangeArrowheads="1"/>
          </p:cNvSpPr>
          <p:nvPr/>
        </p:nvSpPr>
        <p:spPr bwMode="auto">
          <a:xfrm>
            <a:off x="5580063" y="5062538"/>
            <a:ext cx="32115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sz="1600"/>
              <a:t>Thiopurine-methyltransferase</a:t>
            </a:r>
          </a:p>
          <a:p>
            <a:pPr algn="l" eaLnBrk="1" hangingPunct="1"/>
            <a:r>
              <a:rPr lang="en-GB" sz="1600"/>
              <a:t>polymorphism reported</a:t>
            </a:r>
          </a:p>
        </p:txBody>
      </p:sp>
      <p:sp>
        <p:nvSpPr>
          <p:cNvPr id="59402" name="Text Box 14"/>
          <p:cNvSpPr txBox="1">
            <a:spLocks noChangeArrowheads="1"/>
          </p:cNvSpPr>
          <p:nvPr/>
        </p:nvSpPr>
        <p:spPr bwMode="auto">
          <a:xfrm>
            <a:off x="3044825" y="4448175"/>
            <a:ext cx="2479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altLang="en-US" sz="1800"/>
              <a:t>“</a:t>
            </a:r>
            <a:r>
              <a:rPr lang="en-GB" altLang="ja-JP" sz="1800"/>
              <a:t>Pharmacogenetics</a:t>
            </a:r>
            <a:r>
              <a:rPr lang="en-GB" altLang="en-US" sz="1800"/>
              <a:t>”</a:t>
            </a:r>
            <a:endParaRPr lang="en-GB" altLang="ja-JP" sz="1800"/>
          </a:p>
          <a:p>
            <a:pPr algn="l" eaLnBrk="1" hangingPunct="1"/>
            <a:r>
              <a:rPr lang="en-GB" sz="1800"/>
              <a:t>coined</a:t>
            </a:r>
          </a:p>
        </p:txBody>
      </p:sp>
      <p:sp>
        <p:nvSpPr>
          <p:cNvPr id="59403" name="Line 15"/>
          <p:cNvSpPr>
            <a:spLocks noChangeShapeType="1"/>
          </p:cNvSpPr>
          <p:nvPr/>
        </p:nvSpPr>
        <p:spPr bwMode="auto">
          <a:xfrm>
            <a:off x="782638" y="2743200"/>
            <a:ext cx="0" cy="895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04" name="Line 16"/>
          <p:cNvSpPr>
            <a:spLocks noChangeShapeType="1"/>
          </p:cNvSpPr>
          <p:nvPr/>
        </p:nvSpPr>
        <p:spPr bwMode="auto">
          <a:xfrm>
            <a:off x="1936750" y="3406775"/>
            <a:ext cx="0" cy="222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05" name="Line 17"/>
          <p:cNvSpPr>
            <a:spLocks noChangeShapeType="1"/>
          </p:cNvSpPr>
          <p:nvPr/>
        </p:nvSpPr>
        <p:spPr bwMode="auto">
          <a:xfrm flipV="1">
            <a:off x="2649538" y="4283075"/>
            <a:ext cx="0" cy="1241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06" name="Line 18"/>
          <p:cNvSpPr>
            <a:spLocks noChangeShapeType="1"/>
          </p:cNvSpPr>
          <p:nvPr/>
        </p:nvSpPr>
        <p:spPr bwMode="auto">
          <a:xfrm flipV="1">
            <a:off x="3482975" y="4283075"/>
            <a:ext cx="0" cy="1254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07" name="Line 19"/>
          <p:cNvSpPr>
            <a:spLocks noChangeShapeType="1"/>
          </p:cNvSpPr>
          <p:nvPr/>
        </p:nvSpPr>
        <p:spPr bwMode="auto">
          <a:xfrm>
            <a:off x="4141788" y="2522538"/>
            <a:ext cx="0" cy="1116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08" name="Line 20"/>
          <p:cNvSpPr>
            <a:spLocks noChangeShapeType="1"/>
          </p:cNvSpPr>
          <p:nvPr/>
        </p:nvSpPr>
        <p:spPr bwMode="auto">
          <a:xfrm>
            <a:off x="5180013" y="3224213"/>
            <a:ext cx="0" cy="395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09" name="Line 21"/>
          <p:cNvSpPr>
            <a:spLocks noChangeShapeType="1"/>
          </p:cNvSpPr>
          <p:nvPr/>
        </p:nvSpPr>
        <p:spPr bwMode="auto">
          <a:xfrm flipV="1">
            <a:off x="6423025" y="4225925"/>
            <a:ext cx="0" cy="7604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10" name="Text Box 23"/>
          <p:cNvSpPr txBox="1">
            <a:spLocks noChangeArrowheads="1"/>
          </p:cNvSpPr>
          <p:nvPr/>
        </p:nvSpPr>
        <p:spPr bwMode="auto">
          <a:xfrm>
            <a:off x="6900863" y="1746250"/>
            <a:ext cx="1835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1600"/>
              <a:t>Human Genome</a:t>
            </a:r>
          </a:p>
          <a:p>
            <a:pPr eaLnBrk="1" hangingPunct="1"/>
            <a:r>
              <a:rPr lang="en-GB" sz="1600"/>
              <a:t>published</a:t>
            </a:r>
          </a:p>
        </p:txBody>
      </p:sp>
      <p:sp>
        <p:nvSpPr>
          <p:cNvPr id="59411" name="Line 24"/>
          <p:cNvSpPr>
            <a:spLocks noChangeShapeType="1"/>
          </p:cNvSpPr>
          <p:nvPr/>
        </p:nvSpPr>
        <p:spPr bwMode="auto">
          <a:xfrm>
            <a:off x="7988300" y="2347913"/>
            <a:ext cx="0" cy="1281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5"/>
          <p:cNvSpPr>
            <a:spLocks noGrp="1" noChangeArrowheads="1"/>
          </p:cNvSpPr>
          <p:nvPr>
            <p:ph type="title"/>
          </p:nvPr>
        </p:nvSpPr>
        <p:spPr/>
        <p:txBody>
          <a:bodyPr/>
          <a:lstStyle/>
          <a:p>
            <a:pPr algn="ctr" eaLnBrk="1" hangingPunct="1"/>
            <a:r>
              <a:rPr lang="en-GB" sz="3600" smtClean="0">
                <a:solidFill>
                  <a:schemeClr val="tx1"/>
                </a:solidFill>
                <a:latin typeface="Verdana" pitchFamily="34" charset="0"/>
              </a:rPr>
              <a:t>Increasing interest in genetics and medicines </a:t>
            </a:r>
          </a:p>
        </p:txBody>
      </p:sp>
      <p:pic>
        <p:nvPicPr>
          <p:cNvPr id="61442"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93838" y="1862138"/>
            <a:ext cx="6450012" cy="4419600"/>
          </a:xfrm>
          <a:noFill/>
        </p:spPr>
      </p:pic>
      <p:sp>
        <p:nvSpPr>
          <p:cNvPr id="61443" name="Text Box 7"/>
          <p:cNvSpPr txBox="1">
            <a:spLocks noChangeArrowheads="1"/>
          </p:cNvSpPr>
          <p:nvPr/>
        </p:nvSpPr>
        <p:spPr bwMode="auto">
          <a:xfrm rot="-5400000">
            <a:off x="-354806" y="3748882"/>
            <a:ext cx="329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1800"/>
              <a:t>Number of papers per year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603250" y="4654550"/>
            <a:ext cx="8283575" cy="2130425"/>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112" charset="0"/>
              <a:ea typeface="+mn-ea"/>
            </a:endParaRPr>
          </a:p>
        </p:txBody>
      </p:sp>
      <p:sp>
        <p:nvSpPr>
          <p:cNvPr id="26" name="Rectangle 25"/>
          <p:cNvSpPr/>
          <p:nvPr/>
        </p:nvSpPr>
        <p:spPr bwMode="auto">
          <a:xfrm>
            <a:off x="606425" y="2300288"/>
            <a:ext cx="8283575" cy="2271712"/>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112" charset="0"/>
              <a:ea typeface="+mn-ea"/>
            </a:endParaRPr>
          </a:p>
        </p:txBody>
      </p:sp>
      <p:sp>
        <p:nvSpPr>
          <p:cNvPr id="63491" name="Rectangle 2"/>
          <p:cNvSpPr>
            <a:spLocks noChangeArrowheads="1"/>
          </p:cNvSpPr>
          <p:nvPr/>
        </p:nvSpPr>
        <p:spPr bwMode="auto">
          <a:xfrm>
            <a:off x="466725" y="265113"/>
            <a:ext cx="8337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p>
            <a:pPr algn="l" eaLnBrk="0" hangingPunct="0">
              <a:lnSpc>
                <a:spcPct val="90000"/>
              </a:lnSpc>
            </a:pPr>
            <a:r>
              <a:rPr lang="en-GB" sz="3600"/>
              <a:t>Genetic variation can influence </a:t>
            </a:r>
            <a:br>
              <a:rPr lang="en-GB" sz="3600"/>
            </a:br>
            <a:r>
              <a:rPr lang="en-GB" sz="3600"/>
              <a:t>patient response at two levels</a:t>
            </a:r>
          </a:p>
        </p:txBody>
      </p:sp>
      <p:sp>
        <p:nvSpPr>
          <p:cNvPr id="63492" name="Text Box 7"/>
          <p:cNvSpPr txBox="1">
            <a:spLocks noChangeArrowheads="1"/>
          </p:cNvSpPr>
          <p:nvPr/>
        </p:nvSpPr>
        <p:spPr bwMode="auto">
          <a:xfrm>
            <a:off x="5059363" y="2312988"/>
            <a:ext cx="180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GB" b="1">
                <a:solidFill>
                  <a:srgbClr val="000000"/>
                </a:solidFill>
                <a:latin typeface="Arial" pitchFamily="34" charset="0"/>
              </a:rPr>
              <a:t>Absorption</a:t>
            </a:r>
          </a:p>
        </p:txBody>
      </p:sp>
      <p:sp>
        <p:nvSpPr>
          <p:cNvPr id="63493" name="Rectangle 9"/>
          <p:cNvSpPr>
            <a:spLocks noChangeArrowheads="1"/>
          </p:cNvSpPr>
          <p:nvPr/>
        </p:nvSpPr>
        <p:spPr bwMode="auto">
          <a:xfrm>
            <a:off x="4746625" y="3328988"/>
            <a:ext cx="267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l" defTabSz="762000" eaLnBrk="0" hangingPunct="0"/>
            <a:r>
              <a:rPr lang="en-GB" sz="2400" b="1">
                <a:solidFill>
                  <a:srgbClr val="000000"/>
                </a:solidFill>
                <a:latin typeface="Arial" pitchFamily="34" charset="0"/>
              </a:rPr>
              <a:t>Drug metabolism</a:t>
            </a:r>
          </a:p>
        </p:txBody>
      </p:sp>
      <p:sp>
        <p:nvSpPr>
          <p:cNvPr id="63494" name="Rectangle 11"/>
          <p:cNvSpPr>
            <a:spLocks noChangeArrowheads="1"/>
          </p:cNvSpPr>
          <p:nvPr/>
        </p:nvSpPr>
        <p:spPr bwMode="auto">
          <a:xfrm>
            <a:off x="5021263" y="4684713"/>
            <a:ext cx="1906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l" defTabSz="762000" eaLnBrk="0" hangingPunct="0"/>
            <a:r>
              <a:rPr lang="en-GB" sz="2400" b="1">
                <a:solidFill>
                  <a:srgbClr val="000000"/>
                </a:solidFill>
                <a:latin typeface="Arial" pitchFamily="34" charset="0"/>
              </a:rPr>
              <a:t>Drug target</a:t>
            </a:r>
          </a:p>
        </p:txBody>
      </p:sp>
      <p:sp>
        <p:nvSpPr>
          <p:cNvPr id="63495" name="Rectangle 13"/>
          <p:cNvSpPr>
            <a:spLocks noChangeArrowheads="1"/>
          </p:cNvSpPr>
          <p:nvPr/>
        </p:nvSpPr>
        <p:spPr bwMode="auto">
          <a:xfrm>
            <a:off x="5003800" y="5153025"/>
            <a:ext cx="1997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defTabSz="762000" eaLnBrk="0" hangingPunct="0"/>
            <a:r>
              <a:rPr lang="en-GB" sz="2400" b="1">
                <a:solidFill>
                  <a:srgbClr val="000000"/>
                </a:solidFill>
                <a:latin typeface="Arial" pitchFamily="34" charset="0"/>
              </a:rPr>
              <a:t>Intermediate</a:t>
            </a:r>
          </a:p>
          <a:p>
            <a:pPr defTabSz="762000" eaLnBrk="0" hangingPunct="0"/>
            <a:r>
              <a:rPr lang="en-GB" sz="2400" b="1">
                <a:solidFill>
                  <a:srgbClr val="000000"/>
                </a:solidFill>
                <a:latin typeface="Arial" pitchFamily="34" charset="0"/>
              </a:rPr>
              <a:t>pathways</a:t>
            </a:r>
          </a:p>
        </p:txBody>
      </p:sp>
      <p:sp>
        <p:nvSpPr>
          <p:cNvPr id="63496" name="AutoShape 14"/>
          <p:cNvSpPr>
            <a:spLocks noChangeArrowheads="1"/>
          </p:cNvSpPr>
          <p:nvPr/>
        </p:nvSpPr>
        <p:spPr bwMode="auto">
          <a:xfrm rot="5400000">
            <a:off x="5888037" y="2019301"/>
            <a:ext cx="252413" cy="163512"/>
          </a:xfrm>
          <a:prstGeom prst="rightArrow">
            <a:avLst>
              <a:gd name="adj1" fmla="val 50000"/>
              <a:gd name="adj2" fmla="val 81366"/>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63497" name="Text Box 19"/>
          <p:cNvSpPr txBox="1">
            <a:spLocks noChangeArrowheads="1"/>
          </p:cNvSpPr>
          <p:nvPr/>
        </p:nvSpPr>
        <p:spPr bwMode="auto">
          <a:xfrm>
            <a:off x="4006850" y="3970338"/>
            <a:ext cx="4568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3200">
                <a:solidFill>
                  <a:srgbClr val="0000FF"/>
                </a:solidFill>
              </a:rPr>
              <a:t>Blood levels achieved</a:t>
            </a:r>
          </a:p>
        </p:txBody>
      </p:sp>
      <p:sp>
        <p:nvSpPr>
          <p:cNvPr id="63498" name="Text Box 20"/>
          <p:cNvSpPr txBox="1">
            <a:spLocks noChangeArrowheads="1"/>
          </p:cNvSpPr>
          <p:nvPr/>
        </p:nvSpPr>
        <p:spPr bwMode="auto">
          <a:xfrm>
            <a:off x="4900613" y="6170613"/>
            <a:ext cx="2141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3200">
                <a:solidFill>
                  <a:srgbClr val="0000FF"/>
                </a:solidFill>
              </a:rPr>
              <a:t>Response</a:t>
            </a:r>
          </a:p>
        </p:txBody>
      </p:sp>
      <p:sp>
        <p:nvSpPr>
          <p:cNvPr id="63499" name="Text Box 7"/>
          <p:cNvSpPr txBox="1">
            <a:spLocks noChangeArrowheads="1"/>
          </p:cNvSpPr>
          <p:nvPr/>
        </p:nvSpPr>
        <p:spPr bwMode="auto">
          <a:xfrm>
            <a:off x="5013325" y="2817813"/>
            <a:ext cx="191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GB" b="1">
                <a:solidFill>
                  <a:srgbClr val="000000"/>
                </a:solidFill>
                <a:latin typeface="Arial" pitchFamily="34" charset="0"/>
              </a:rPr>
              <a:t>Distribution</a:t>
            </a:r>
          </a:p>
        </p:txBody>
      </p:sp>
      <p:sp>
        <p:nvSpPr>
          <p:cNvPr id="63500" name="TextBox 24"/>
          <p:cNvSpPr txBox="1">
            <a:spLocks noChangeArrowheads="1"/>
          </p:cNvSpPr>
          <p:nvPr/>
        </p:nvSpPr>
        <p:spPr bwMode="auto">
          <a:xfrm>
            <a:off x="5491163" y="1524000"/>
            <a:ext cx="1027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b="1"/>
              <a:t>Drug</a:t>
            </a:r>
          </a:p>
        </p:txBody>
      </p:sp>
      <p:sp>
        <p:nvSpPr>
          <p:cNvPr id="63501" name="TextBox 27"/>
          <p:cNvSpPr txBox="1">
            <a:spLocks noChangeArrowheads="1"/>
          </p:cNvSpPr>
          <p:nvPr/>
        </p:nvSpPr>
        <p:spPr bwMode="auto">
          <a:xfrm>
            <a:off x="809625" y="3019425"/>
            <a:ext cx="333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sz="2800"/>
              <a:t>Pharmacokinetics</a:t>
            </a:r>
          </a:p>
        </p:txBody>
      </p:sp>
      <p:sp>
        <p:nvSpPr>
          <p:cNvPr id="63502" name="TextBox 28"/>
          <p:cNvSpPr txBox="1">
            <a:spLocks noChangeArrowheads="1"/>
          </p:cNvSpPr>
          <p:nvPr/>
        </p:nvSpPr>
        <p:spPr bwMode="auto">
          <a:xfrm>
            <a:off x="781050" y="4964113"/>
            <a:ext cx="3668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sz="2800"/>
              <a:t>Pharmacodynamics</a:t>
            </a:r>
          </a:p>
        </p:txBody>
      </p:sp>
      <p:sp>
        <p:nvSpPr>
          <p:cNvPr id="63503" name="AutoShape 14"/>
          <p:cNvSpPr>
            <a:spLocks noChangeArrowheads="1"/>
          </p:cNvSpPr>
          <p:nvPr/>
        </p:nvSpPr>
        <p:spPr bwMode="auto">
          <a:xfrm rot="5400000">
            <a:off x="5856287" y="3879851"/>
            <a:ext cx="252413" cy="163512"/>
          </a:xfrm>
          <a:prstGeom prst="rightArrow">
            <a:avLst>
              <a:gd name="adj1" fmla="val 50000"/>
              <a:gd name="adj2" fmla="val 81366"/>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63504" name="AutoShape 14"/>
          <p:cNvSpPr>
            <a:spLocks noChangeArrowheads="1"/>
          </p:cNvSpPr>
          <p:nvPr/>
        </p:nvSpPr>
        <p:spPr bwMode="auto">
          <a:xfrm rot="5400000">
            <a:off x="5840412" y="6035676"/>
            <a:ext cx="252413" cy="163512"/>
          </a:xfrm>
          <a:prstGeom prst="rightArrow">
            <a:avLst>
              <a:gd name="adj1" fmla="val 50000"/>
              <a:gd name="adj2" fmla="val 81366"/>
            </a:avLst>
          </a:prstGeom>
          <a:solidFill>
            <a:schemeClr val="tx1"/>
          </a:solidFill>
          <a:ln w="12700">
            <a:solidFill>
              <a:schemeClr val="tx1"/>
            </a:solid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603250" y="4654550"/>
            <a:ext cx="8283575" cy="2130425"/>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112" charset="0"/>
              <a:ea typeface="+mn-ea"/>
            </a:endParaRPr>
          </a:p>
        </p:txBody>
      </p:sp>
      <p:sp>
        <p:nvSpPr>
          <p:cNvPr id="26" name="Rectangle 25"/>
          <p:cNvSpPr/>
          <p:nvPr/>
        </p:nvSpPr>
        <p:spPr bwMode="auto">
          <a:xfrm>
            <a:off x="606425" y="2300288"/>
            <a:ext cx="8283575" cy="2271712"/>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112" charset="0"/>
              <a:ea typeface="+mn-ea"/>
            </a:endParaRPr>
          </a:p>
        </p:txBody>
      </p:sp>
      <p:sp>
        <p:nvSpPr>
          <p:cNvPr id="65539" name="Rectangle 2"/>
          <p:cNvSpPr>
            <a:spLocks noChangeArrowheads="1"/>
          </p:cNvSpPr>
          <p:nvPr/>
        </p:nvSpPr>
        <p:spPr bwMode="auto">
          <a:xfrm>
            <a:off x="466725" y="265113"/>
            <a:ext cx="8337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p>
            <a:pPr algn="l" eaLnBrk="0" hangingPunct="0">
              <a:lnSpc>
                <a:spcPct val="90000"/>
              </a:lnSpc>
            </a:pPr>
            <a:r>
              <a:rPr lang="en-GB" sz="3600"/>
              <a:t>Genetic variation can influence </a:t>
            </a:r>
            <a:br>
              <a:rPr lang="en-GB" sz="3600"/>
            </a:br>
            <a:r>
              <a:rPr lang="en-GB" sz="3600"/>
              <a:t>patient response at two levels</a:t>
            </a:r>
          </a:p>
        </p:txBody>
      </p:sp>
      <p:sp>
        <p:nvSpPr>
          <p:cNvPr id="65540" name="Text Box 7"/>
          <p:cNvSpPr txBox="1">
            <a:spLocks noChangeArrowheads="1"/>
          </p:cNvSpPr>
          <p:nvPr/>
        </p:nvSpPr>
        <p:spPr bwMode="auto">
          <a:xfrm>
            <a:off x="5059363" y="2312988"/>
            <a:ext cx="180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GB" b="1">
                <a:solidFill>
                  <a:srgbClr val="000000"/>
                </a:solidFill>
                <a:latin typeface="Arial" pitchFamily="34" charset="0"/>
              </a:rPr>
              <a:t>Absorption</a:t>
            </a:r>
          </a:p>
        </p:txBody>
      </p:sp>
      <p:sp>
        <p:nvSpPr>
          <p:cNvPr id="65541" name="Rectangle 9"/>
          <p:cNvSpPr>
            <a:spLocks noChangeArrowheads="1"/>
          </p:cNvSpPr>
          <p:nvPr/>
        </p:nvSpPr>
        <p:spPr bwMode="auto">
          <a:xfrm>
            <a:off x="4746625" y="3328988"/>
            <a:ext cx="267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l" defTabSz="762000" eaLnBrk="0" hangingPunct="0"/>
            <a:r>
              <a:rPr lang="en-GB" sz="2400" b="1">
                <a:solidFill>
                  <a:srgbClr val="000000"/>
                </a:solidFill>
                <a:latin typeface="Arial" pitchFamily="34" charset="0"/>
              </a:rPr>
              <a:t>Drug metabolism</a:t>
            </a:r>
          </a:p>
        </p:txBody>
      </p:sp>
      <p:sp>
        <p:nvSpPr>
          <p:cNvPr id="40970" name="Rectangle 11"/>
          <p:cNvSpPr>
            <a:spLocks noChangeArrowheads="1"/>
          </p:cNvSpPr>
          <p:nvPr/>
        </p:nvSpPr>
        <p:spPr bwMode="auto">
          <a:xfrm>
            <a:off x="5021263" y="4684713"/>
            <a:ext cx="1906587" cy="460375"/>
          </a:xfrm>
          <a:prstGeom prst="rect">
            <a:avLst/>
          </a:prstGeom>
          <a:noFill/>
          <a:ln w="12700">
            <a:noFill/>
            <a:miter lim="800000"/>
            <a:headEnd type="none" w="sm" len="sm"/>
            <a:tailEnd type="none" w="sm" len="sm"/>
          </a:ln>
        </p:spPr>
        <p:txBody>
          <a:bodyPr wrap="none">
            <a:spAutoFit/>
          </a:bodyPr>
          <a:lstStyle/>
          <a:p>
            <a:pPr algn="l" defTabSz="762000" eaLnBrk="0" hangingPunct="0">
              <a:defRPr/>
            </a:pPr>
            <a:r>
              <a:rPr lang="en-GB" sz="2400" b="1" dirty="0">
                <a:solidFill>
                  <a:schemeClr val="bg1">
                    <a:lumMod val="75000"/>
                  </a:schemeClr>
                </a:solidFill>
                <a:latin typeface="Arial" charset="0"/>
                <a:ea typeface="+mn-ea"/>
              </a:rPr>
              <a:t>Drug target</a:t>
            </a:r>
          </a:p>
        </p:txBody>
      </p:sp>
      <p:sp>
        <p:nvSpPr>
          <p:cNvPr id="40972" name="Rectangle 13"/>
          <p:cNvSpPr>
            <a:spLocks noChangeArrowheads="1"/>
          </p:cNvSpPr>
          <p:nvPr/>
        </p:nvSpPr>
        <p:spPr bwMode="auto">
          <a:xfrm>
            <a:off x="4995863" y="5153025"/>
            <a:ext cx="2014537" cy="831850"/>
          </a:xfrm>
          <a:prstGeom prst="rect">
            <a:avLst/>
          </a:prstGeom>
          <a:noFill/>
          <a:ln w="12700">
            <a:noFill/>
            <a:miter lim="800000"/>
            <a:headEnd type="none" w="sm" len="sm"/>
            <a:tailEnd type="none" w="sm" len="sm"/>
          </a:ln>
        </p:spPr>
        <p:txBody>
          <a:bodyPr wrap="none">
            <a:spAutoFit/>
          </a:bodyPr>
          <a:lstStyle/>
          <a:p>
            <a:pPr defTabSz="762000" eaLnBrk="0" hangingPunct="0">
              <a:defRPr/>
            </a:pPr>
            <a:r>
              <a:rPr lang="en-GB" sz="2400" b="1" dirty="0">
                <a:solidFill>
                  <a:schemeClr val="bg1">
                    <a:lumMod val="75000"/>
                  </a:schemeClr>
                </a:solidFill>
                <a:latin typeface="Arial" charset="0"/>
                <a:ea typeface="+mn-ea"/>
              </a:rPr>
              <a:t>Intermediate</a:t>
            </a:r>
          </a:p>
          <a:p>
            <a:pPr defTabSz="762000" eaLnBrk="0" hangingPunct="0">
              <a:defRPr/>
            </a:pPr>
            <a:r>
              <a:rPr lang="en-GB" sz="2400" b="1" dirty="0">
                <a:solidFill>
                  <a:schemeClr val="bg1">
                    <a:lumMod val="75000"/>
                  </a:schemeClr>
                </a:solidFill>
                <a:latin typeface="Arial" charset="0"/>
                <a:ea typeface="+mn-ea"/>
              </a:rPr>
              <a:t>pathways</a:t>
            </a:r>
          </a:p>
        </p:txBody>
      </p:sp>
      <p:sp>
        <p:nvSpPr>
          <p:cNvPr id="65544" name="AutoShape 14"/>
          <p:cNvSpPr>
            <a:spLocks noChangeArrowheads="1"/>
          </p:cNvSpPr>
          <p:nvPr/>
        </p:nvSpPr>
        <p:spPr bwMode="auto">
          <a:xfrm rot="5400000">
            <a:off x="5888037" y="2019301"/>
            <a:ext cx="252413" cy="163512"/>
          </a:xfrm>
          <a:prstGeom prst="rightArrow">
            <a:avLst>
              <a:gd name="adj1" fmla="val 50000"/>
              <a:gd name="adj2" fmla="val 81366"/>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65545" name="Text Box 19"/>
          <p:cNvSpPr txBox="1">
            <a:spLocks noChangeArrowheads="1"/>
          </p:cNvSpPr>
          <p:nvPr/>
        </p:nvSpPr>
        <p:spPr bwMode="auto">
          <a:xfrm>
            <a:off x="4006850" y="3970338"/>
            <a:ext cx="4568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3200">
                <a:solidFill>
                  <a:srgbClr val="0000FF"/>
                </a:solidFill>
              </a:rPr>
              <a:t>Blood levels achieved</a:t>
            </a:r>
          </a:p>
        </p:txBody>
      </p:sp>
      <p:sp>
        <p:nvSpPr>
          <p:cNvPr id="40978" name="Text Box 20"/>
          <p:cNvSpPr txBox="1">
            <a:spLocks noChangeArrowheads="1"/>
          </p:cNvSpPr>
          <p:nvPr/>
        </p:nvSpPr>
        <p:spPr bwMode="auto">
          <a:xfrm>
            <a:off x="4900613" y="6170613"/>
            <a:ext cx="2141537" cy="584200"/>
          </a:xfrm>
          <a:prstGeom prst="rect">
            <a:avLst/>
          </a:prstGeom>
          <a:noFill/>
          <a:ln w="9525">
            <a:noFill/>
            <a:miter lim="800000"/>
            <a:headEnd/>
            <a:tailEnd/>
          </a:ln>
        </p:spPr>
        <p:txBody>
          <a:bodyPr wrap="none">
            <a:spAutoFit/>
          </a:bodyPr>
          <a:lstStyle/>
          <a:p>
            <a:pPr>
              <a:defRPr/>
            </a:pPr>
            <a:r>
              <a:rPr lang="en-GB" sz="3200" dirty="0">
                <a:solidFill>
                  <a:schemeClr val="bg1">
                    <a:lumMod val="75000"/>
                  </a:schemeClr>
                </a:solidFill>
                <a:latin typeface="Verdana" charset="0"/>
                <a:ea typeface="+mn-ea"/>
              </a:rPr>
              <a:t>Response</a:t>
            </a:r>
          </a:p>
        </p:txBody>
      </p:sp>
      <p:sp>
        <p:nvSpPr>
          <p:cNvPr id="65547" name="Text Box 7"/>
          <p:cNvSpPr txBox="1">
            <a:spLocks noChangeArrowheads="1"/>
          </p:cNvSpPr>
          <p:nvPr/>
        </p:nvSpPr>
        <p:spPr bwMode="auto">
          <a:xfrm>
            <a:off x="5013325" y="2817813"/>
            <a:ext cx="191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GB" b="1">
                <a:solidFill>
                  <a:srgbClr val="000000"/>
                </a:solidFill>
                <a:latin typeface="Arial" pitchFamily="34" charset="0"/>
              </a:rPr>
              <a:t>Distribution</a:t>
            </a:r>
          </a:p>
        </p:txBody>
      </p:sp>
      <p:sp>
        <p:nvSpPr>
          <p:cNvPr id="65548" name="TextBox 24"/>
          <p:cNvSpPr txBox="1">
            <a:spLocks noChangeArrowheads="1"/>
          </p:cNvSpPr>
          <p:nvPr/>
        </p:nvSpPr>
        <p:spPr bwMode="auto">
          <a:xfrm>
            <a:off x="5491163" y="1524000"/>
            <a:ext cx="1027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b="1"/>
              <a:t>Drug</a:t>
            </a:r>
          </a:p>
        </p:txBody>
      </p:sp>
      <p:sp>
        <p:nvSpPr>
          <p:cNvPr id="65549" name="TextBox 27"/>
          <p:cNvSpPr txBox="1">
            <a:spLocks noChangeArrowheads="1"/>
          </p:cNvSpPr>
          <p:nvPr/>
        </p:nvSpPr>
        <p:spPr bwMode="auto">
          <a:xfrm>
            <a:off x="809625" y="3019425"/>
            <a:ext cx="333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sz="2800"/>
              <a:t>Pharmacokinetics</a:t>
            </a:r>
          </a:p>
        </p:txBody>
      </p:sp>
      <p:sp>
        <p:nvSpPr>
          <p:cNvPr id="29" name="TextBox 28"/>
          <p:cNvSpPr txBox="1"/>
          <p:nvPr/>
        </p:nvSpPr>
        <p:spPr>
          <a:xfrm>
            <a:off x="781050" y="4964113"/>
            <a:ext cx="3668713" cy="523875"/>
          </a:xfrm>
          <a:prstGeom prst="rect">
            <a:avLst/>
          </a:prstGeom>
          <a:noFill/>
        </p:spPr>
        <p:txBody>
          <a:bodyPr wrap="none">
            <a:spAutoFit/>
          </a:bodyPr>
          <a:lstStyle/>
          <a:p>
            <a:pPr>
              <a:defRPr/>
            </a:pPr>
            <a:r>
              <a:rPr lang="en-US" sz="2800" dirty="0" err="1">
                <a:solidFill>
                  <a:schemeClr val="bg1">
                    <a:lumMod val="75000"/>
                  </a:schemeClr>
                </a:solidFill>
                <a:latin typeface="Verdana" charset="0"/>
                <a:ea typeface="+mn-ea"/>
              </a:rPr>
              <a:t>Pharmacodynamics</a:t>
            </a:r>
            <a:endParaRPr lang="en-US" sz="2800" dirty="0">
              <a:solidFill>
                <a:schemeClr val="bg1">
                  <a:lumMod val="75000"/>
                </a:schemeClr>
              </a:solidFill>
              <a:latin typeface="Verdana" charset="0"/>
              <a:ea typeface="+mn-ea"/>
            </a:endParaRPr>
          </a:p>
        </p:txBody>
      </p:sp>
      <p:sp>
        <p:nvSpPr>
          <p:cNvPr id="65551" name="AutoShape 14"/>
          <p:cNvSpPr>
            <a:spLocks noChangeArrowheads="1"/>
          </p:cNvSpPr>
          <p:nvPr/>
        </p:nvSpPr>
        <p:spPr bwMode="auto">
          <a:xfrm rot="5400000">
            <a:off x="5856287" y="3879851"/>
            <a:ext cx="252413" cy="163512"/>
          </a:xfrm>
          <a:prstGeom prst="rightArrow">
            <a:avLst>
              <a:gd name="adj1" fmla="val 50000"/>
              <a:gd name="adj2" fmla="val 81366"/>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65552" name="AutoShape 14"/>
          <p:cNvSpPr>
            <a:spLocks noChangeArrowheads="1"/>
          </p:cNvSpPr>
          <p:nvPr/>
        </p:nvSpPr>
        <p:spPr bwMode="auto">
          <a:xfrm rot="5400000">
            <a:off x="5840412" y="6035676"/>
            <a:ext cx="252413" cy="163512"/>
          </a:xfrm>
          <a:prstGeom prst="rightArrow">
            <a:avLst>
              <a:gd name="adj1" fmla="val 50000"/>
              <a:gd name="adj2" fmla="val 81366"/>
            </a:avLst>
          </a:prstGeom>
          <a:solidFill>
            <a:srgbClr val="BFBFBF"/>
          </a:solidFill>
          <a:ln w="12700">
            <a:solidFill>
              <a:srgbClr val="BFBFBF"/>
            </a:solid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409575" y="1352550"/>
            <a:ext cx="8210550" cy="200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86" name="Text Box 5"/>
          <p:cNvSpPr txBox="1">
            <a:spLocks noChangeArrowheads="1"/>
          </p:cNvSpPr>
          <p:nvPr/>
        </p:nvSpPr>
        <p:spPr bwMode="auto">
          <a:xfrm>
            <a:off x="1365250" y="2589213"/>
            <a:ext cx="66309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3200"/>
              <a:t>Genetic variation can influence </a:t>
            </a:r>
          </a:p>
          <a:p>
            <a:pPr eaLnBrk="1" hangingPunct="1"/>
            <a:r>
              <a:rPr lang="en-GB" sz="3200"/>
              <a:t>drug metabolism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457200" y="258763"/>
            <a:ext cx="8229600" cy="1139825"/>
          </a:xfrm>
        </p:spPr>
        <p:txBody>
          <a:bodyPr/>
          <a:lstStyle/>
          <a:p>
            <a:pPr eaLnBrk="1" hangingPunct="1"/>
            <a:r>
              <a:rPr lang="en-US" sz="3600" smtClean="0">
                <a:solidFill>
                  <a:schemeClr val="tx1"/>
                </a:solidFill>
                <a:latin typeface="Verdana" pitchFamily="34" charset="0"/>
              </a:rPr>
              <a:t>Poor drug metabolisers can be</a:t>
            </a:r>
            <a:br>
              <a:rPr lang="en-US" sz="3600" smtClean="0">
                <a:solidFill>
                  <a:schemeClr val="tx1"/>
                </a:solidFill>
                <a:latin typeface="Verdana" pitchFamily="34" charset="0"/>
              </a:rPr>
            </a:br>
            <a:r>
              <a:rPr lang="en-US" sz="3600" smtClean="0">
                <a:solidFill>
                  <a:schemeClr val="tx1"/>
                </a:solidFill>
                <a:latin typeface="Verdana" pitchFamily="34" charset="0"/>
              </a:rPr>
              <a:t>exposed to increased blood levels </a:t>
            </a:r>
            <a:endParaRPr lang="en-GB" sz="3600" smtClean="0">
              <a:solidFill>
                <a:schemeClr val="tx1"/>
              </a:solidFill>
              <a:latin typeface="Verdana" pitchFamily="34" charset="0"/>
            </a:endParaRPr>
          </a:p>
        </p:txBody>
      </p:sp>
      <p:sp>
        <p:nvSpPr>
          <p:cNvPr id="69634" name="Line 4"/>
          <p:cNvSpPr>
            <a:spLocks noChangeShapeType="1"/>
          </p:cNvSpPr>
          <p:nvPr/>
        </p:nvSpPr>
        <p:spPr bwMode="auto">
          <a:xfrm>
            <a:off x="2049463" y="2109788"/>
            <a:ext cx="1587" cy="34702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635" name="Line 5"/>
          <p:cNvSpPr>
            <a:spLocks noChangeShapeType="1"/>
          </p:cNvSpPr>
          <p:nvPr/>
        </p:nvSpPr>
        <p:spPr bwMode="auto">
          <a:xfrm>
            <a:off x="2049463" y="5580063"/>
            <a:ext cx="6361112" cy="158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636" name="Freeform 6"/>
          <p:cNvSpPr>
            <a:spLocks/>
          </p:cNvSpPr>
          <p:nvPr/>
        </p:nvSpPr>
        <p:spPr bwMode="auto">
          <a:xfrm>
            <a:off x="2052638" y="2376488"/>
            <a:ext cx="6478587" cy="3206750"/>
          </a:xfrm>
          <a:custGeom>
            <a:avLst/>
            <a:gdLst>
              <a:gd name="T0" fmla="*/ 2147483647 w 4081"/>
              <a:gd name="T1" fmla="*/ 2147483647 h 2020"/>
              <a:gd name="T2" fmla="*/ 2147483647 w 4081"/>
              <a:gd name="T3" fmla="*/ 2147483647 h 2020"/>
              <a:gd name="T4" fmla="*/ 2147483647 w 4081"/>
              <a:gd name="T5" fmla="*/ 2147483647 h 2020"/>
              <a:gd name="T6" fmla="*/ 2147483647 w 4081"/>
              <a:gd name="T7" fmla="*/ 2147483647 h 2020"/>
              <a:gd name="T8" fmla="*/ 2147483647 w 4081"/>
              <a:gd name="T9" fmla="*/ 2147483647 h 2020"/>
              <a:gd name="T10" fmla="*/ 2147483647 w 4081"/>
              <a:gd name="T11" fmla="*/ 2147483647 h 2020"/>
              <a:gd name="T12" fmla="*/ 2147483647 w 4081"/>
              <a:gd name="T13" fmla="*/ 2147483647 h 2020"/>
              <a:gd name="T14" fmla="*/ 2147483647 w 4081"/>
              <a:gd name="T15" fmla="*/ 2147483647 h 2020"/>
              <a:gd name="T16" fmla="*/ 2147483647 w 4081"/>
              <a:gd name="T17" fmla="*/ 2147483647 h 2020"/>
              <a:gd name="T18" fmla="*/ 2147483647 w 4081"/>
              <a:gd name="T19" fmla="*/ 2147483647 h 2020"/>
              <a:gd name="T20" fmla="*/ 2147483647 w 4081"/>
              <a:gd name="T21" fmla="*/ 2147483647 h 2020"/>
              <a:gd name="T22" fmla="*/ 2147483647 w 4081"/>
              <a:gd name="T23" fmla="*/ 2147483647 h 2020"/>
              <a:gd name="T24" fmla="*/ 2147483647 w 4081"/>
              <a:gd name="T25" fmla="*/ 2147483647 h 2020"/>
              <a:gd name="T26" fmla="*/ 2147483647 w 4081"/>
              <a:gd name="T27" fmla="*/ 2147483647 h 2020"/>
              <a:gd name="T28" fmla="*/ 2147483647 w 4081"/>
              <a:gd name="T29" fmla="*/ 0 h 2020"/>
              <a:gd name="T30" fmla="*/ 2147483647 w 4081"/>
              <a:gd name="T31" fmla="*/ 2147483647 h 2020"/>
              <a:gd name="T32" fmla="*/ 2147483647 w 4081"/>
              <a:gd name="T33" fmla="*/ 2147483647 h 2020"/>
              <a:gd name="T34" fmla="*/ 2147483647 w 4081"/>
              <a:gd name="T35" fmla="*/ 2147483647 h 2020"/>
              <a:gd name="T36" fmla="*/ 2147483647 w 4081"/>
              <a:gd name="T37" fmla="*/ 2147483647 h 2020"/>
              <a:gd name="T38" fmla="*/ 2147483647 w 4081"/>
              <a:gd name="T39" fmla="*/ 2147483647 h 2020"/>
              <a:gd name="T40" fmla="*/ 2147483647 w 4081"/>
              <a:gd name="T41" fmla="*/ 2147483647 h 2020"/>
              <a:gd name="T42" fmla="*/ 2147483647 w 4081"/>
              <a:gd name="T43" fmla="*/ 2147483647 h 2020"/>
              <a:gd name="T44" fmla="*/ 2147483647 w 4081"/>
              <a:gd name="T45" fmla="*/ 2147483647 h 2020"/>
              <a:gd name="T46" fmla="*/ 2147483647 w 4081"/>
              <a:gd name="T47" fmla="*/ 2147483647 h 2020"/>
              <a:gd name="T48" fmla="*/ 2147483647 w 4081"/>
              <a:gd name="T49" fmla="*/ 2147483647 h 2020"/>
              <a:gd name="T50" fmla="*/ 2147483647 w 4081"/>
              <a:gd name="T51" fmla="*/ 2147483647 h 2020"/>
              <a:gd name="T52" fmla="*/ 2147483647 w 4081"/>
              <a:gd name="T53" fmla="*/ 2147483647 h 2020"/>
              <a:gd name="T54" fmla="*/ 2147483647 w 4081"/>
              <a:gd name="T55" fmla="*/ 2147483647 h 2020"/>
              <a:gd name="T56" fmla="*/ 2147483647 w 4081"/>
              <a:gd name="T57" fmla="*/ 2147483647 h 2020"/>
              <a:gd name="T58" fmla="*/ 2147483647 w 4081"/>
              <a:gd name="T59" fmla="*/ 2147483647 h 2020"/>
              <a:gd name="T60" fmla="*/ 2147483647 w 4081"/>
              <a:gd name="T61" fmla="*/ 2147483647 h 2020"/>
              <a:gd name="T62" fmla="*/ 2147483647 w 4081"/>
              <a:gd name="T63" fmla="*/ 2147483647 h 2020"/>
              <a:gd name="T64" fmla="*/ 2147483647 w 4081"/>
              <a:gd name="T65" fmla="*/ 2147483647 h 2020"/>
              <a:gd name="T66" fmla="*/ 2147483647 w 4081"/>
              <a:gd name="T67" fmla="*/ 2147483647 h 2020"/>
              <a:gd name="T68" fmla="*/ 2147483647 w 4081"/>
              <a:gd name="T69" fmla="*/ 2147483647 h 2020"/>
              <a:gd name="T70" fmla="*/ 2147483647 w 4081"/>
              <a:gd name="T71" fmla="*/ 2147483647 h 2020"/>
              <a:gd name="T72" fmla="*/ 2147483647 w 4081"/>
              <a:gd name="T73" fmla="*/ 2147483647 h 20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81"/>
              <a:gd name="T112" fmla="*/ 0 h 2020"/>
              <a:gd name="T113" fmla="*/ 4081 w 4081"/>
              <a:gd name="T114" fmla="*/ 2020 h 20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81" h="2020">
                <a:moveTo>
                  <a:pt x="0" y="2020"/>
                </a:moveTo>
                <a:lnTo>
                  <a:pt x="60" y="1938"/>
                </a:lnTo>
                <a:lnTo>
                  <a:pt x="118" y="1852"/>
                </a:lnTo>
                <a:lnTo>
                  <a:pt x="175" y="1766"/>
                </a:lnTo>
                <a:lnTo>
                  <a:pt x="230" y="1680"/>
                </a:lnTo>
                <a:lnTo>
                  <a:pt x="340" y="1498"/>
                </a:lnTo>
                <a:lnTo>
                  <a:pt x="448" y="1313"/>
                </a:lnTo>
                <a:lnTo>
                  <a:pt x="554" y="1129"/>
                </a:lnTo>
                <a:lnTo>
                  <a:pt x="657" y="946"/>
                </a:lnTo>
                <a:lnTo>
                  <a:pt x="707" y="855"/>
                </a:lnTo>
                <a:lnTo>
                  <a:pt x="755" y="767"/>
                </a:lnTo>
                <a:lnTo>
                  <a:pt x="803" y="681"/>
                </a:lnTo>
                <a:lnTo>
                  <a:pt x="848" y="597"/>
                </a:lnTo>
                <a:lnTo>
                  <a:pt x="884" y="539"/>
                </a:lnTo>
                <a:lnTo>
                  <a:pt x="923" y="484"/>
                </a:lnTo>
                <a:lnTo>
                  <a:pt x="968" y="429"/>
                </a:lnTo>
                <a:lnTo>
                  <a:pt x="1016" y="376"/>
                </a:lnTo>
                <a:lnTo>
                  <a:pt x="1069" y="324"/>
                </a:lnTo>
                <a:lnTo>
                  <a:pt x="1124" y="273"/>
                </a:lnTo>
                <a:lnTo>
                  <a:pt x="1184" y="228"/>
                </a:lnTo>
                <a:lnTo>
                  <a:pt x="1244" y="182"/>
                </a:lnTo>
                <a:lnTo>
                  <a:pt x="1309" y="141"/>
                </a:lnTo>
                <a:lnTo>
                  <a:pt x="1373" y="105"/>
                </a:lnTo>
                <a:lnTo>
                  <a:pt x="1440" y="74"/>
                </a:lnTo>
                <a:lnTo>
                  <a:pt x="1505" y="48"/>
                </a:lnTo>
                <a:lnTo>
                  <a:pt x="1572" y="26"/>
                </a:lnTo>
                <a:lnTo>
                  <a:pt x="1639" y="12"/>
                </a:lnTo>
                <a:lnTo>
                  <a:pt x="1673" y="5"/>
                </a:lnTo>
                <a:lnTo>
                  <a:pt x="1704" y="2"/>
                </a:lnTo>
                <a:lnTo>
                  <a:pt x="1738" y="0"/>
                </a:lnTo>
                <a:lnTo>
                  <a:pt x="1769" y="0"/>
                </a:lnTo>
                <a:lnTo>
                  <a:pt x="1821" y="2"/>
                </a:lnTo>
                <a:lnTo>
                  <a:pt x="1869" y="7"/>
                </a:lnTo>
                <a:lnTo>
                  <a:pt x="1917" y="14"/>
                </a:lnTo>
                <a:lnTo>
                  <a:pt x="1963" y="24"/>
                </a:lnTo>
                <a:lnTo>
                  <a:pt x="2008" y="34"/>
                </a:lnTo>
                <a:lnTo>
                  <a:pt x="2049" y="46"/>
                </a:lnTo>
                <a:lnTo>
                  <a:pt x="2090" y="60"/>
                </a:lnTo>
                <a:lnTo>
                  <a:pt x="2128" y="77"/>
                </a:lnTo>
                <a:lnTo>
                  <a:pt x="2202" y="110"/>
                </a:lnTo>
                <a:lnTo>
                  <a:pt x="2270" y="153"/>
                </a:lnTo>
                <a:lnTo>
                  <a:pt x="2334" y="197"/>
                </a:lnTo>
                <a:lnTo>
                  <a:pt x="2397" y="247"/>
                </a:lnTo>
                <a:lnTo>
                  <a:pt x="2454" y="297"/>
                </a:lnTo>
                <a:lnTo>
                  <a:pt x="2512" y="352"/>
                </a:lnTo>
                <a:lnTo>
                  <a:pt x="2569" y="407"/>
                </a:lnTo>
                <a:lnTo>
                  <a:pt x="2627" y="462"/>
                </a:lnTo>
                <a:lnTo>
                  <a:pt x="2684" y="520"/>
                </a:lnTo>
                <a:lnTo>
                  <a:pt x="2742" y="575"/>
                </a:lnTo>
                <a:lnTo>
                  <a:pt x="2804" y="628"/>
                </a:lnTo>
                <a:lnTo>
                  <a:pt x="2869" y="678"/>
                </a:lnTo>
                <a:lnTo>
                  <a:pt x="2924" y="719"/>
                </a:lnTo>
                <a:lnTo>
                  <a:pt x="2976" y="757"/>
                </a:lnTo>
                <a:lnTo>
                  <a:pt x="3024" y="793"/>
                </a:lnTo>
                <a:lnTo>
                  <a:pt x="3070" y="827"/>
                </a:lnTo>
                <a:lnTo>
                  <a:pt x="3113" y="860"/>
                </a:lnTo>
                <a:lnTo>
                  <a:pt x="3154" y="889"/>
                </a:lnTo>
                <a:lnTo>
                  <a:pt x="3192" y="918"/>
                </a:lnTo>
                <a:lnTo>
                  <a:pt x="3230" y="946"/>
                </a:lnTo>
                <a:lnTo>
                  <a:pt x="3298" y="994"/>
                </a:lnTo>
                <a:lnTo>
                  <a:pt x="3360" y="1042"/>
                </a:lnTo>
                <a:lnTo>
                  <a:pt x="3417" y="1085"/>
                </a:lnTo>
                <a:lnTo>
                  <a:pt x="3475" y="1129"/>
                </a:lnTo>
                <a:lnTo>
                  <a:pt x="3532" y="1169"/>
                </a:lnTo>
                <a:lnTo>
                  <a:pt x="3592" y="1212"/>
                </a:lnTo>
                <a:lnTo>
                  <a:pt x="3655" y="1260"/>
                </a:lnTo>
                <a:lnTo>
                  <a:pt x="3722" y="1311"/>
                </a:lnTo>
                <a:lnTo>
                  <a:pt x="3758" y="1337"/>
                </a:lnTo>
                <a:lnTo>
                  <a:pt x="3796" y="1366"/>
                </a:lnTo>
                <a:lnTo>
                  <a:pt x="3837" y="1395"/>
                </a:lnTo>
                <a:lnTo>
                  <a:pt x="3880" y="1428"/>
                </a:lnTo>
                <a:lnTo>
                  <a:pt x="3925" y="1462"/>
                </a:lnTo>
                <a:lnTo>
                  <a:pt x="3973" y="1498"/>
                </a:lnTo>
                <a:lnTo>
                  <a:pt x="4026" y="1536"/>
                </a:lnTo>
                <a:lnTo>
                  <a:pt x="4081" y="1577"/>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9637" name="Freeform 7"/>
          <p:cNvSpPr>
            <a:spLocks/>
          </p:cNvSpPr>
          <p:nvPr/>
        </p:nvSpPr>
        <p:spPr bwMode="auto">
          <a:xfrm>
            <a:off x="2071688" y="3616325"/>
            <a:ext cx="5451475" cy="1909763"/>
          </a:xfrm>
          <a:custGeom>
            <a:avLst/>
            <a:gdLst>
              <a:gd name="T0" fmla="*/ 0 w 3434"/>
              <a:gd name="T1" fmla="*/ 2147483647 h 1203"/>
              <a:gd name="T2" fmla="*/ 2147483647 w 3434"/>
              <a:gd name="T3" fmla="*/ 2147483647 h 1203"/>
              <a:gd name="T4" fmla="*/ 2147483647 w 3434"/>
              <a:gd name="T5" fmla="*/ 2147483647 h 1203"/>
              <a:gd name="T6" fmla="*/ 2147483647 w 3434"/>
              <a:gd name="T7" fmla="*/ 2147483647 h 1203"/>
              <a:gd name="T8" fmla="*/ 2147483647 w 3434"/>
              <a:gd name="T9" fmla="*/ 2147483647 h 1203"/>
              <a:gd name="T10" fmla="*/ 2147483647 w 3434"/>
              <a:gd name="T11" fmla="*/ 2147483647 h 1203"/>
              <a:gd name="T12" fmla="*/ 2147483647 w 3434"/>
              <a:gd name="T13" fmla="*/ 2147483647 h 1203"/>
              <a:gd name="T14" fmla="*/ 2147483647 w 3434"/>
              <a:gd name="T15" fmla="*/ 2147483647 h 1203"/>
              <a:gd name="T16" fmla="*/ 2147483647 w 3434"/>
              <a:gd name="T17" fmla="*/ 2147483647 h 1203"/>
              <a:gd name="T18" fmla="*/ 2147483647 w 3434"/>
              <a:gd name="T19" fmla="*/ 2147483647 h 1203"/>
              <a:gd name="T20" fmla="*/ 2147483647 w 3434"/>
              <a:gd name="T21" fmla="*/ 2147483647 h 1203"/>
              <a:gd name="T22" fmla="*/ 2147483647 w 3434"/>
              <a:gd name="T23" fmla="*/ 2147483647 h 1203"/>
              <a:gd name="T24" fmla="*/ 2147483647 w 3434"/>
              <a:gd name="T25" fmla="*/ 2147483647 h 1203"/>
              <a:gd name="T26" fmla="*/ 2147483647 w 3434"/>
              <a:gd name="T27" fmla="*/ 2147483647 h 1203"/>
              <a:gd name="T28" fmla="*/ 2147483647 w 3434"/>
              <a:gd name="T29" fmla="*/ 2147483647 h 1203"/>
              <a:gd name="T30" fmla="*/ 2147483647 w 3434"/>
              <a:gd name="T31" fmla="*/ 2147483647 h 1203"/>
              <a:gd name="T32" fmla="*/ 2147483647 w 3434"/>
              <a:gd name="T33" fmla="*/ 2147483647 h 1203"/>
              <a:gd name="T34" fmla="*/ 2147483647 w 3434"/>
              <a:gd name="T35" fmla="*/ 2147483647 h 1203"/>
              <a:gd name="T36" fmla="*/ 2147483647 w 3434"/>
              <a:gd name="T37" fmla="*/ 2147483647 h 1203"/>
              <a:gd name="T38" fmla="*/ 2147483647 w 3434"/>
              <a:gd name="T39" fmla="*/ 2147483647 h 1203"/>
              <a:gd name="T40" fmla="*/ 2147483647 w 3434"/>
              <a:gd name="T41" fmla="*/ 2147483647 h 1203"/>
              <a:gd name="T42" fmla="*/ 2147483647 w 3434"/>
              <a:gd name="T43" fmla="*/ 2147483647 h 1203"/>
              <a:gd name="T44" fmla="*/ 2147483647 w 3434"/>
              <a:gd name="T45" fmla="*/ 2147483647 h 1203"/>
              <a:gd name="T46" fmla="*/ 2147483647 w 3434"/>
              <a:gd name="T47" fmla="*/ 2147483647 h 1203"/>
              <a:gd name="T48" fmla="*/ 2147483647 w 3434"/>
              <a:gd name="T49" fmla="*/ 2147483647 h 1203"/>
              <a:gd name="T50" fmla="*/ 2147483647 w 3434"/>
              <a:gd name="T51" fmla="*/ 2147483647 h 1203"/>
              <a:gd name="T52" fmla="*/ 2147483647 w 3434"/>
              <a:gd name="T53" fmla="*/ 2147483647 h 1203"/>
              <a:gd name="T54" fmla="*/ 2147483647 w 3434"/>
              <a:gd name="T55" fmla="*/ 0 h 1203"/>
              <a:gd name="T56" fmla="*/ 2147483647 w 3434"/>
              <a:gd name="T57" fmla="*/ 2147483647 h 1203"/>
              <a:gd name="T58" fmla="*/ 2147483647 w 3434"/>
              <a:gd name="T59" fmla="*/ 2147483647 h 1203"/>
              <a:gd name="T60" fmla="*/ 2147483647 w 3434"/>
              <a:gd name="T61" fmla="*/ 2147483647 h 1203"/>
              <a:gd name="T62" fmla="*/ 2147483647 w 3434"/>
              <a:gd name="T63" fmla="*/ 2147483647 h 1203"/>
              <a:gd name="T64" fmla="*/ 2147483647 w 3434"/>
              <a:gd name="T65" fmla="*/ 2147483647 h 1203"/>
              <a:gd name="T66" fmla="*/ 2147483647 w 3434"/>
              <a:gd name="T67" fmla="*/ 2147483647 h 1203"/>
              <a:gd name="T68" fmla="*/ 2147483647 w 3434"/>
              <a:gd name="T69" fmla="*/ 2147483647 h 1203"/>
              <a:gd name="T70" fmla="*/ 2147483647 w 3434"/>
              <a:gd name="T71" fmla="*/ 2147483647 h 1203"/>
              <a:gd name="T72" fmla="*/ 2147483647 w 3434"/>
              <a:gd name="T73" fmla="*/ 2147483647 h 1203"/>
              <a:gd name="T74" fmla="*/ 2147483647 w 3434"/>
              <a:gd name="T75" fmla="*/ 2147483647 h 1203"/>
              <a:gd name="T76" fmla="*/ 2147483647 w 3434"/>
              <a:gd name="T77" fmla="*/ 2147483647 h 1203"/>
              <a:gd name="T78" fmla="*/ 2147483647 w 3434"/>
              <a:gd name="T79" fmla="*/ 2147483647 h 1203"/>
              <a:gd name="T80" fmla="*/ 2147483647 w 3434"/>
              <a:gd name="T81" fmla="*/ 2147483647 h 1203"/>
              <a:gd name="T82" fmla="*/ 2147483647 w 3434"/>
              <a:gd name="T83" fmla="*/ 2147483647 h 1203"/>
              <a:gd name="T84" fmla="*/ 2147483647 w 3434"/>
              <a:gd name="T85" fmla="*/ 2147483647 h 1203"/>
              <a:gd name="T86" fmla="*/ 2147483647 w 3434"/>
              <a:gd name="T87" fmla="*/ 2147483647 h 1203"/>
              <a:gd name="T88" fmla="*/ 2147483647 w 3434"/>
              <a:gd name="T89" fmla="*/ 2147483647 h 1203"/>
              <a:gd name="T90" fmla="*/ 2147483647 w 3434"/>
              <a:gd name="T91" fmla="*/ 2147483647 h 1203"/>
              <a:gd name="T92" fmla="*/ 2147483647 w 3434"/>
              <a:gd name="T93" fmla="*/ 2147483647 h 1203"/>
              <a:gd name="T94" fmla="*/ 2147483647 w 3434"/>
              <a:gd name="T95" fmla="*/ 2147483647 h 1203"/>
              <a:gd name="T96" fmla="*/ 2147483647 w 3434"/>
              <a:gd name="T97" fmla="*/ 2147483647 h 1203"/>
              <a:gd name="T98" fmla="*/ 2147483647 w 3434"/>
              <a:gd name="T99" fmla="*/ 2147483647 h 1203"/>
              <a:gd name="T100" fmla="*/ 2147483647 w 3434"/>
              <a:gd name="T101" fmla="*/ 2147483647 h 1203"/>
              <a:gd name="T102" fmla="*/ 2147483647 w 3434"/>
              <a:gd name="T103" fmla="*/ 2147483647 h 1203"/>
              <a:gd name="T104" fmla="*/ 2147483647 w 3434"/>
              <a:gd name="T105" fmla="*/ 2147483647 h 1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34"/>
              <a:gd name="T160" fmla="*/ 0 h 1203"/>
              <a:gd name="T161" fmla="*/ 3434 w 3434"/>
              <a:gd name="T162" fmla="*/ 1203 h 1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34" h="1203">
                <a:moveTo>
                  <a:pt x="0" y="1203"/>
                </a:moveTo>
                <a:lnTo>
                  <a:pt x="46" y="1167"/>
                </a:lnTo>
                <a:lnTo>
                  <a:pt x="89" y="1131"/>
                </a:lnTo>
                <a:lnTo>
                  <a:pt x="129" y="1090"/>
                </a:lnTo>
                <a:lnTo>
                  <a:pt x="173" y="1047"/>
                </a:lnTo>
                <a:lnTo>
                  <a:pt x="254" y="959"/>
                </a:lnTo>
                <a:lnTo>
                  <a:pt x="336" y="863"/>
                </a:lnTo>
                <a:lnTo>
                  <a:pt x="415" y="767"/>
                </a:lnTo>
                <a:lnTo>
                  <a:pt x="496" y="666"/>
                </a:lnTo>
                <a:lnTo>
                  <a:pt x="578" y="568"/>
                </a:lnTo>
                <a:lnTo>
                  <a:pt x="661" y="472"/>
                </a:lnTo>
                <a:lnTo>
                  <a:pt x="705" y="427"/>
                </a:lnTo>
                <a:lnTo>
                  <a:pt x="748" y="381"/>
                </a:lnTo>
                <a:lnTo>
                  <a:pt x="793" y="336"/>
                </a:lnTo>
                <a:lnTo>
                  <a:pt x="841" y="295"/>
                </a:lnTo>
                <a:lnTo>
                  <a:pt x="889" y="254"/>
                </a:lnTo>
                <a:lnTo>
                  <a:pt x="937" y="216"/>
                </a:lnTo>
                <a:lnTo>
                  <a:pt x="990" y="180"/>
                </a:lnTo>
                <a:lnTo>
                  <a:pt x="1043" y="146"/>
                </a:lnTo>
                <a:lnTo>
                  <a:pt x="1095" y="118"/>
                </a:lnTo>
                <a:lnTo>
                  <a:pt x="1153" y="89"/>
                </a:lnTo>
                <a:lnTo>
                  <a:pt x="1210" y="65"/>
                </a:lnTo>
                <a:lnTo>
                  <a:pt x="1270" y="43"/>
                </a:lnTo>
                <a:lnTo>
                  <a:pt x="1332" y="27"/>
                </a:lnTo>
                <a:lnTo>
                  <a:pt x="1397" y="15"/>
                </a:lnTo>
                <a:lnTo>
                  <a:pt x="1467" y="5"/>
                </a:lnTo>
                <a:lnTo>
                  <a:pt x="1536" y="3"/>
                </a:lnTo>
                <a:lnTo>
                  <a:pt x="1613" y="0"/>
                </a:lnTo>
                <a:lnTo>
                  <a:pt x="1685" y="5"/>
                </a:lnTo>
                <a:lnTo>
                  <a:pt x="1757" y="12"/>
                </a:lnTo>
                <a:lnTo>
                  <a:pt x="1826" y="24"/>
                </a:lnTo>
                <a:lnTo>
                  <a:pt x="1891" y="38"/>
                </a:lnTo>
                <a:lnTo>
                  <a:pt x="1956" y="55"/>
                </a:lnTo>
                <a:lnTo>
                  <a:pt x="2018" y="77"/>
                </a:lnTo>
                <a:lnTo>
                  <a:pt x="2078" y="98"/>
                </a:lnTo>
                <a:lnTo>
                  <a:pt x="2138" y="125"/>
                </a:lnTo>
                <a:lnTo>
                  <a:pt x="2193" y="153"/>
                </a:lnTo>
                <a:lnTo>
                  <a:pt x="2250" y="182"/>
                </a:lnTo>
                <a:lnTo>
                  <a:pt x="2305" y="213"/>
                </a:lnTo>
                <a:lnTo>
                  <a:pt x="2411" y="280"/>
                </a:lnTo>
                <a:lnTo>
                  <a:pt x="2516" y="350"/>
                </a:lnTo>
                <a:lnTo>
                  <a:pt x="2619" y="422"/>
                </a:lnTo>
                <a:lnTo>
                  <a:pt x="2722" y="494"/>
                </a:lnTo>
                <a:lnTo>
                  <a:pt x="2830" y="566"/>
                </a:lnTo>
                <a:lnTo>
                  <a:pt x="2938" y="633"/>
                </a:lnTo>
                <a:lnTo>
                  <a:pt x="2993" y="664"/>
                </a:lnTo>
                <a:lnTo>
                  <a:pt x="3051" y="695"/>
                </a:lnTo>
                <a:lnTo>
                  <a:pt x="3111" y="721"/>
                </a:lnTo>
                <a:lnTo>
                  <a:pt x="3171" y="748"/>
                </a:lnTo>
                <a:lnTo>
                  <a:pt x="3233" y="772"/>
                </a:lnTo>
                <a:lnTo>
                  <a:pt x="3298" y="793"/>
                </a:lnTo>
                <a:lnTo>
                  <a:pt x="3365" y="810"/>
                </a:lnTo>
                <a:lnTo>
                  <a:pt x="3434" y="82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9638" name="Rectangle 8"/>
          <p:cNvSpPr>
            <a:spLocks noChangeArrowheads="1"/>
          </p:cNvSpPr>
          <p:nvPr/>
        </p:nvSpPr>
        <p:spPr bwMode="auto">
          <a:xfrm>
            <a:off x="3240088" y="4910138"/>
            <a:ext cx="1244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GB" sz="2800">
                <a:solidFill>
                  <a:schemeClr val="tx2"/>
                </a:solidFill>
                <a:latin typeface="Arial" pitchFamily="34" charset="0"/>
              </a:rPr>
              <a:t>Efficacy</a:t>
            </a:r>
            <a:endParaRPr lang="en-GB" sz="2800">
              <a:latin typeface="Arial" pitchFamily="34" charset="0"/>
            </a:endParaRPr>
          </a:p>
        </p:txBody>
      </p:sp>
      <p:sp>
        <p:nvSpPr>
          <p:cNvPr id="69639" name="Rectangle 9"/>
          <p:cNvSpPr>
            <a:spLocks noChangeArrowheads="1"/>
          </p:cNvSpPr>
          <p:nvPr/>
        </p:nvSpPr>
        <p:spPr bwMode="auto">
          <a:xfrm>
            <a:off x="7105650" y="2216150"/>
            <a:ext cx="1204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GB" sz="2800">
                <a:solidFill>
                  <a:schemeClr val="tx2"/>
                </a:solidFill>
                <a:latin typeface="Arial" pitchFamily="34" charset="0"/>
              </a:rPr>
              <a:t>Toxicity</a:t>
            </a:r>
            <a:endParaRPr lang="en-GB" sz="2800">
              <a:latin typeface="Arial" pitchFamily="34" charset="0"/>
            </a:endParaRPr>
          </a:p>
        </p:txBody>
      </p:sp>
      <p:sp>
        <p:nvSpPr>
          <p:cNvPr id="69640" name="Rectangle 10"/>
          <p:cNvSpPr>
            <a:spLocks noChangeArrowheads="1"/>
          </p:cNvSpPr>
          <p:nvPr/>
        </p:nvSpPr>
        <p:spPr bwMode="auto">
          <a:xfrm rot="-5400000">
            <a:off x="267494" y="3420269"/>
            <a:ext cx="21351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GB" sz="2800">
                <a:latin typeface="Arial" pitchFamily="34" charset="0"/>
              </a:rPr>
              <a:t>Drug plasma </a:t>
            </a:r>
          </a:p>
          <a:p>
            <a:pPr algn="l" eaLnBrk="0" hangingPunct="0"/>
            <a:r>
              <a:rPr lang="en-GB" sz="2800">
                <a:latin typeface="Arial" pitchFamily="34" charset="0"/>
              </a:rPr>
              <a:t>concentration</a:t>
            </a:r>
          </a:p>
        </p:txBody>
      </p:sp>
      <p:sp>
        <p:nvSpPr>
          <p:cNvPr id="69641" name="Rectangle 11"/>
          <p:cNvSpPr>
            <a:spLocks noChangeArrowheads="1"/>
          </p:cNvSpPr>
          <p:nvPr/>
        </p:nvSpPr>
        <p:spPr bwMode="auto">
          <a:xfrm>
            <a:off x="2600325" y="5640388"/>
            <a:ext cx="472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GB" sz="2800">
                <a:latin typeface="Arial" pitchFamily="34" charset="0"/>
              </a:rPr>
              <a:t>Time after drug administration</a:t>
            </a:r>
          </a:p>
        </p:txBody>
      </p:sp>
      <p:sp>
        <p:nvSpPr>
          <p:cNvPr id="69642" name="Rectangle 12"/>
          <p:cNvSpPr>
            <a:spLocks noChangeArrowheads="1"/>
          </p:cNvSpPr>
          <p:nvPr/>
        </p:nvSpPr>
        <p:spPr bwMode="auto">
          <a:xfrm>
            <a:off x="5522913" y="1804988"/>
            <a:ext cx="2714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GB" sz="2800">
                <a:latin typeface="Arial" pitchFamily="34" charset="0"/>
              </a:rPr>
              <a:t>Slow metabolism</a:t>
            </a:r>
          </a:p>
        </p:txBody>
      </p:sp>
      <p:sp>
        <p:nvSpPr>
          <p:cNvPr id="69643" name="Rectangle 13"/>
          <p:cNvSpPr>
            <a:spLocks noChangeArrowheads="1"/>
          </p:cNvSpPr>
          <p:nvPr/>
        </p:nvSpPr>
        <p:spPr bwMode="auto">
          <a:xfrm>
            <a:off x="2112963" y="1804988"/>
            <a:ext cx="30622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GB" sz="2800">
                <a:latin typeface="Arial" pitchFamily="34" charset="0"/>
              </a:rPr>
              <a:t>Normal metabolism</a:t>
            </a:r>
          </a:p>
        </p:txBody>
      </p:sp>
      <p:sp>
        <p:nvSpPr>
          <p:cNvPr id="69644" name="Line 14"/>
          <p:cNvSpPr>
            <a:spLocks noChangeShapeType="1"/>
          </p:cNvSpPr>
          <p:nvPr/>
        </p:nvSpPr>
        <p:spPr bwMode="auto">
          <a:xfrm flipV="1">
            <a:off x="2093913" y="3581400"/>
            <a:ext cx="6288087" cy="14288"/>
          </a:xfrm>
          <a:prstGeom prst="line">
            <a:avLst/>
          </a:prstGeom>
          <a:noFill/>
          <a:ln w="28575">
            <a:solidFill>
              <a:schemeClr val="tx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9645" name="Line 15"/>
          <p:cNvSpPr>
            <a:spLocks noChangeShapeType="1"/>
          </p:cNvSpPr>
          <p:nvPr/>
        </p:nvSpPr>
        <p:spPr bwMode="auto">
          <a:xfrm flipV="1">
            <a:off x="2093913" y="4689475"/>
            <a:ext cx="6288087" cy="14288"/>
          </a:xfrm>
          <a:prstGeom prst="line">
            <a:avLst/>
          </a:prstGeom>
          <a:noFill/>
          <a:ln w="28575">
            <a:solidFill>
              <a:schemeClr val="tx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9646" name="Freeform 16"/>
          <p:cNvSpPr>
            <a:spLocks/>
          </p:cNvSpPr>
          <p:nvPr/>
        </p:nvSpPr>
        <p:spPr bwMode="auto">
          <a:xfrm>
            <a:off x="2819400" y="2209800"/>
            <a:ext cx="914400" cy="1600200"/>
          </a:xfrm>
          <a:custGeom>
            <a:avLst/>
            <a:gdLst>
              <a:gd name="T0" fmla="*/ 2147483647 w 614"/>
              <a:gd name="T1" fmla="*/ 0 h 887"/>
              <a:gd name="T2" fmla="*/ 2147483647 w 614"/>
              <a:gd name="T3" fmla="*/ 2147483647 h 887"/>
              <a:gd name="T4" fmla="*/ 2147483647 w 614"/>
              <a:gd name="T5" fmla="*/ 2147483647 h 887"/>
              <a:gd name="T6" fmla="*/ 2147483647 w 614"/>
              <a:gd name="T7" fmla="*/ 2147483647 h 887"/>
              <a:gd name="T8" fmla="*/ 2147483647 w 614"/>
              <a:gd name="T9" fmla="*/ 2147483647 h 887"/>
              <a:gd name="T10" fmla="*/ 2147483647 w 614"/>
              <a:gd name="T11" fmla="*/ 2147483647 h 887"/>
              <a:gd name="T12" fmla="*/ 2147483647 w 614"/>
              <a:gd name="T13" fmla="*/ 2147483647 h 887"/>
              <a:gd name="T14" fmla="*/ 2147483647 w 614"/>
              <a:gd name="T15" fmla="*/ 2147483647 h 887"/>
              <a:gd name="T16" fmla="*/ 0 60000 65536"/>
              <a:gd name="T17" fmla="*/ 0 60000 65536"/>
              <a:gd name="T18" fmla="*/ 0 60000 65536"/>
              <a:gd name="T19" fmla="*/ 0 60000 65536"/>
              <a:gd name="T20" fmla="*/ 0 60000 65536"/>
              <a:gd name="T21" fmla="*/ 0 60000 65536"/>
              <a:gd name="T22" fmla="*/ 0 60000 65536"/>
              <a:gd name="T23" fmla="*/ 0 60000 65536"/>
              <a:gd name="T24" fmla="*/ 0 w 614"/>
              <a:gd name="T25" fmla="*/ 0 h 887"/>
              <a:gd name="T26" fmla="*/ 614 w 614"/>
              <a:gd name="T27" fmla="*/ 887 h 8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4" h="887">
                <a:moveTo>
                  <a:pt x="64" y="0"/>
                </a:moveTo>
                <a:cubicBezTo>
                  <a:pt x="66" y="83"/>
                  <a:pt x="0" y="328"/>
                  <a:pt x="138" y="378"/>
                </a:cubicBezTo>
                <a:cubicBezTo>
                  <a:pt x="160" y="372"/>
                  <a:pt x="183" y="371"/>
                  <a:pt x="203" y="361"/>
                </a:cubicBezTo>
                <a:cubicBezTo>
                  <a:pt x="263" y="332"/>
                  <a:pt x="278" y="246"/>
                  <a:pt x="310" y="197"/>
                </a:cubicBezTo>
                <a:cubicBezTo>
                  <a:pt x="323" y="158"/>
                  <a:pt x="343" y="161"/>
                  <a:pt x="376" y="139"/>
                </a:cubicBezTo>
                <a:cubicBezTo>
                  <a:pt x="390" y="142"/>
                  <a:pt x="405" y="141"/>
                  <a:pt x="417" y="148"/>
                </a:cubicBezTo>
                <a:cubicBezTo>
                  <a:pt x="450" y="167"/>
                  <a:pt x="478" y="284"/>
                  <a:pt x="483" y="320"/>
                </a:cubicBezTo>
                <a:cubicBezTo>
                  <a:pt x="512" y="515"/>
                  <a:pt x="614" y="684"/>
                  <a:pt x="614" y="887"/>
                </a:cubicBezTo>
              </a:path>
            </a:pathLst>
          </a:custGeom>
          <a:noFill/>
          <a:ln w="1905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9647" name="Freeform 17"/>
          <p:cNvSpPr>
            <a:spLocks/>
          </p:cNvSpPr>
          <p:nvPr/>
        </p:nvSpPr>
        <p:spPr bwMode="auto">
          <a:xfrm>
            <a:off x="6242050" y="2217738"/>
            <a:ext cx="463550" cy="847725"/>
          </a:xfrm>
          <a:custGeom>
            <a:avLst/>
            <a:gdLst>
              <a:gd name="T0" fmla="*/ 2147483647 w 292"/>
              <a:gd name="T1" fmla="*/ 0 h 534"/>
              <a:gd name="T2" fmla="*/ 2147483647 w 292"/>
              <a:gd name="T3" fmla="*/ 2147483647 h 534"/>
              <a:gd name="T4" fmla="*/ 2147483647 w 292"/>
              <a:gd name="T5" fmla="*/ 2147483647 h 534"/>
              <a:gd name="T6" fmla="*/ 2147483647 w 292"/>
              <a:gd name="T7" fmla="*/ 2147483647 h 534"/>
              <a:gd name="T8" fmla="*/ 2147483647 w 292"/>
              <a:gd name="T9" fmla="*/ 2147483647 h 534"/>
              <a:gd name="T10" fmla="*/ 2147483647 w 292"/>
              <a:gd name="T11" fmla="*/ 2147483647 h 534"/>
              <a:gd name="T12" fmla="*/ 2147483647 w 292"/>
              <a:gd name="T13" fmla="*/ 2147483647 h 534"/>
              <a:gd name="T14" fmla="*/ 2147483647 w 292"/>
              <a:gd name="T15" fmla="*/ 2147483647 h 534"/>
              <a:gd name="T16" fmla="*/ 2147483647 w 292"/>
              <a:gd name="T17" fmla="*/ 2147483647 h 5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2"/>
              <a:gd name="T28" fmla="*/ 0 h 534"/>
              <a:gd name="T29" fmla="*/ 292 w 292"/>
              <a:gd name="T30" fmla="*/ 534 h 5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2" h="534">
                <a:moveTo>
                  <a:pt x="292" y="0"/>
                </a:moveTo>
                <a:cubicBezTo>
                  <a:pt x="194" y="14"/>
                  <a:pt x="79" y="54"/>
                  <a:pt x="21" y="140"/>
                </a:cubicBezTo>
                <a:cubicBezTo>
                  <a:pt x="16" y="156"/>
                  <a:pt x="0" y="172"/>
                  <a:pt x="5" y="189"/>
                </a:cubicBezTo>
                <a:cubicBezTo>
                  <a:pt x="34" y="294"/>
                  <a:pt x="55" y="263"/>
                  <a:pt x="177" y="271"/>
                </a:cubicBezTo>
                <a:cubicBezTo>
                  <a:pt x="196" y="274"/>
                  <a:pt x="228" y="261"/>
                  <a:pt x="235" y="279"/>
                </a:cubicBezTo>
                <a:cubicBezTo>
                  <a:pt x="267" y="367"/>
                  <a:pt x="183" y="429"/>
                  <a:pt x="120" y="460"/>
                </a:cubicBezTo>
                <a:cubicBezTo>
                  <a:pt x="97" y="483"/>
                  <a:pt x="73" y="492"/>
                  <a:pt x="46" y="510"/>
                </a:cubicBezTo>
                <a:cubicBezTo>
                  <a:pt x="40" y="514"/>
                  <a:pt x="36" y="522"/>
                  <a:pt x="29" y="526"/>
                </a:cubicBezTo>
                <a:cubicBezTo>
                  <a:pt x="22" y="530"/>
                  <a:pt x="5" y="534"/>
                  <a:pt x="5" y="534"/>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9648" name="Freeform 18"/>
          <p:cNvSpPr>
            <a:spLocks/>
          </p:cNvSpPr>
          <p:nvPr/>
        </p:nvSpPr>
        <p:spPr bwMode="auto">
          <a:xfrm>
            <a:off x="7391400" y="2590800"/>
            <a:ext cx="501650" cy="874713"/>
          </a:xfrm>
          <a:custGeom>
            <a:avLst/>
            <a:gdLst>
              <a:gd name="T0" fmla="*/ 2147483647 w 316"/>
              <a:gd name="T1" fmla="*/ 0 h 551"/>
              <a:gd name="T2" fmla="*/ 2147483647 w 316"/>
              <a:gd name="T3" fmla="*/ 2147483647 h 551"/>
              <a:gd name="T4" fmla="*/ 0 w 316"/>
              <a:gd name="T5" fmla="*/ 2147483647 h 551"/>
              <a:gd name="T6" fmla="*/ 2147483647 w 316"/>
              <a:gd name="T7" fmla="*/ 2147483647 h 551"/>
              <a:gd name="T8" fmla="*/ 2147483647 w 316"/>
              <a:gd name="T9" fmla="*/ 2147483647 h 551"/>
              <a:gd name="T10" fmla="*/ 2147483647 w 316"/>
              <a:gd name="T11" fmla="*/ 2147483647 h 551"/>
              <a:gd name="T12" fmla="*/ 2147483647 w 316"/>
              <a:gd name="T13" fmla="*/ 2147483647 h 551"/>
              <a:gd name="T14" fmla="*/ 2147483647 w 316"/>
              <a:gd name="T15" fmla="*/ 2147483647 h 551"/>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551"/>
              <a:gd name="T26" fmla="*/ 316 w 316"/>
              <a:gd name="T27" fmla="*/ 551 h 5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551">
                <a:moveTo>
                  <a:pt x="115" y="0"/>
                </a:moveTo>
                <a:cubicBezTo>
                  <a:pt x="94" y="28"/>
                  <a:pt x="74" y="49"/>
                  <a:pt x="50" y="74"/>
                </a:cubicBezTo>
                <a:cubicBezTo>
                  <a:pt x="35" y="129"/>
                  <a:pt x="10" y="173"/>
                  <a:pt x="0" y="230"/>
                </a:cubicBezTo>
                <a:cubicBezTo>
                  <a:pt x="17" y="306"/>
                  <a:pt x="38" y="279"/>
                  <a:pt x="124" y="271"/>
                </a:cubicBezTo>
                <a:cubicBezTo>
                  <a:pt x="151" y="262"/>
                  <a:pt x="171" y="247"/>
                  <a:pt x="198" y="238"/>
                </a:cubicBezTo>
                <a:cubicBezTo>
                  <a:pt x="277" y="249"/>
                  <a:pt x="243" y="241"/>
                  <a:pt x="288" y="288"/>
                </a:cubicBezTo>
                <a:cubicBezTo>
                  <a:pt x="316" y="373"/>
                  <a:pt x="304" y="454"/>
                  <a:pt x="255" y="526"/>
                </a:cubicBezTo>
                <a:cubicBezTo>
                  <a:pt x="252" y="534"/>
                  <a:pt x="247" y="551"/>
                  <a:pt x="247" y="551"/>
                </a:cubicBezTo>
              </a:path>
            </a:pathLst>
          </a:custGeom>
          <a:noFill/>
          <a:ln w="19050">
            <a:solidFill>
              <a:schemeClr val="tx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9649" name="Freeform 19"/>
          <p:cNvSpPr>
            <a:spLocks/>
          </p:cNvSpPr>
          <p:nvPr/>
        </p:nvSpPr>
        <p:spPr bwMode="auto">
          <a:xfrm>
            <a:off x="4527550" y="4762500"/>
            <a:ext cx="1343025" cy="495300"/>
          </a:xfrm>
          <a:custGeom>
            <a:avLst/>
            <a:gdLst>
              <a:gd name="T0" fmla="*/ 0 w 846"/>
              <a:gd name="T1" fmla="*/ 2147483647 h 312"/>
              <a:gd name="T2" fmla="*/ 2147483647 w 846"/>
              <a:gd name="T3" fmla="*/ 2147483647 h 312"/>
              <a:gd name="T4" fmla="*/ 2147483647 w 846"/>
              <a:gd name="T5" fmla="*/ 2147483647 h 312"/>
              <a:gd name="T6" fmla="*/ 2147483647 w 846"/>
              <a:gd name="T7" fmla="*/ 2147483647 h 312"/>
              <a:gd name="T8" fmla="*/ 2147483647 w 846"/>
              <a:gd name="T9" fmla="*/ 2147483647 h 312"/>
              <a:gd name="T10" fmla="*/ 2147483647 w 846"/>
              <a:gd name="T11" fmla="*/ 2147483647 h 312"/>
              <a:gd name="T12" fmla="*/ 2147483647 w 846"/>
              <a:gd name="T13" fmla="*/ 2147483647 h 312"/>
              <a:gd name="T14" fmla="*/ 2147483647 w 846"/>
              <a:gd name="T15" fmla="*/ 2147483647 h 312"/>
              <a:gd name="T16" fmla="*/ 2147483647 w 846"/>
              <a:gd name="T17" fmla="*/ 2147483647 h 312"/>
              <a:gd name="T18" fmla="*/ 2147483647 w 846"/>
              <a:gd name="T19" fmla="*/ 2147483647 h 312"/>
              <a:gd name="T20" fmla="*/ 2147483647 w 846"/>
              <a:gd name="T21" fmla="*/ 2147483647 h 312"/>
              <a:gd name="T22" fmla="*/ 2147483647 w 846"/>
              <a:gd name="T23" fmla="*/ 2147483647 h 312"/>
              <a:gd name="T24" fmla="*/ 2147483647 w 846"/>
              <a:gd name="T25" fmla="*/ 2147483647 h 312"/>
              <a:gd name="T26" fmla="*/ 2147483647 w 846"/>
              <a:gd name="T27" fmla="*/ 2147483647 h 312"/>
              <a:gd name="T28" fmla="*/ 2147483647 w 846"/>
              <a:gd name="T29" fmla="*/ 0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6"/>
              <a:gd name="T46" fmla="*/ 0 h 312"/>
              <a:gd name="T47" fmla="*/ 846 w 846"/>
              <a:gd name="T48" fmla="*/ 312 h 3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6" h="312">
                <a:moveTo>
                  <a:pt x="0" y="238"/>
                </a:moveTo>
                <a:cubicBezTo>
                  <a:pt x="54" y="229"/>
                  <a:pt x="75" y="213"/>
                  <a:pt x="123" y="189"/>
                </a:cubicBezTo>
                <a:cubicBezTo>
                  <a:pt x="151" y="175"/>
                  <a:pt x="149" y="184"/>
                  <a:pt x="181" y="172"/>
                </a:cubicBezTo>
                <a:cubicBezTo>
                  <a:pt x="226" y="156"/>
                  <a:pt x="264" y="140"/>
                  <a:pt x="312" y="131"/>
                </a:cubicBezTo>
                <a:cubicBezTo>
                  <a:pt x="326" y="134"/>
                  <a:pt x="340" y="136"/>
                  <a:pt x="353" y="139"/>
                </a:cubicBezTo>
                <a:cubicBezTo>
                  <a:pt x="362" y="141"/>
                  <a:pt x="378" y="139"/>
                  <a:pt x="378" y="148"/>
                </a:cubicBezTo>
                <a:cubicBezTo>
                  <a:pt x="378" y="168"/>
                  <a:pt x="342" y="200"/>
                  <a:pt x="329" y="213"/>
                </a:cubicBezTo>
                <a:cubicBezTo>
                  <a:pt x="315" y="253"/>
                  <a:pt x="289" y="294"/>
                  <a:pt x="345" y="312"/>
                </a:cubicBezTo>
                <a:cubicBezTo>
                  <a:pt x="414" y="304"/>
                  <a:pt x="432" y="286"/>
                  <a:pt x="493" y="271"/>
                </a:cubicBezTo>
                <a:cubicBezTo>
                  <a:pt x="526" y="249"/>
                  <a:pt x="568" y="229"/>
                  <a:pt x="600" y="205"/>
                </a:cubicBezTo>
                <a:cubicBezTo>
                  <a:pt x="610" y="198"/>
                  <a:pt x="616" y="187"/>
                  <a:pt x="625" y="180"/>
                </a:cubicBezTo>
                <a:cubicBezTo>
                  <a:pt x="640" y="168"/>
                  <a:pt x="658" y="158"/>
                  <a:pt x="674" y="148"/>
                </a:cubicBezTo>
                <a:cubicBezTo>
                  <a:pt x="702" y="130"/>
                  <a:pt x="749" y="113"/>
                  <a:pt x="772" y="90"/>
                </a:cubicBezTo>
                <a:cubicBezTo>
                  <a:pt x="798" y="64"/>
                  <a:pt x="808" y="45"/>
                  <a:pt x="838" y="24"/>
                </a:cubicBezTo>
                <a:cubicBezTo>
                  <a:pt x="841" y="16"/>
                  <a:pt x="846" y="0"/>
                  <a:pt x="846" y="0"/>
                </a:cubicBezTo>
              </a:path>
            </a:pathLst>
          </a:custGeom>
          <a:noFill/>
          <a:ln w="12700">
            <a:solidFill>
              <a:schemeClr val="tx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algn="ctr" eaLnBrk="1" hangingPunct="1"/>
            <a:r>
              <a:rPr lang="en-GB" sz="3600" smtClean="0">
                <a:solidFill>
                  <a:schemeClr val="tx1"/>
                </a:solidFill>
                <a:latin typeface="Verdana" pitchFamily="34" charset="0"/>
              </a:rPr>
              <a:t>When is genetic variation in </a:t>
            </a:r>
            <a:br>
              <a:rPr lang="en-GB" sz="3600" smtClean="0">
                <a:solidFill>
                  <a:schemeClr val="tx1"/>
                </a:solidFill>
                <a:latin typeface="Verdana" pitchFamily="34" charset="0"/>
              </a:rPr>
            </a:br>
            <a:r>
              <a:rPr lang="en-GB" sz="3600" smtClean="0">
                <a:solidFill>
                  <a:schemeClr val="tx1"/>
                </a:solidFill>
                <a:latin typeface="Verdana" pitchFamily="34" charset="0"/>
              </a:rPr>
              <a:t>drug metabolism important? </a:t>
            </a:r>
          </a:p>
        </p:txBody>
      </p:sp>
      <p:sp>
        <p:nvSpPr>
          <p:cNvPr id="71682" name="Rectangle 3"/>
          <p:cNvSpPr>
            <a:spLocks noGrp="1" noChangeArrowheads="1"/>
          </p:cNvSpPr>
          <p:nvPr>
            <p:ph type="body" idx="1"/>
          </p:nvPr>
        </p:nvSpPr>
        <p:spPr>
          <a:xfrm>
            <a:off x="714375" y="2200275"/>
            <a:ext cx="8229600" cy="2511425"/>
          </a:xfrm>
        </p:spPr>
        <p:txBody>
          <a:bodyPr/>
          <a:lstStyle/>
          <a:p>
            <a:pPr eaLnBrk="1" hangingPunct="1"/>
            <a:r>
              <a:rPr lang="en-GB" smtClean="0"/>
              <a:t>When the drug has a steep dose-response curve</a:t>
            </a:r>
          </a:p>
          <a:p>
            <a:pPr eaLnBrk="1" hangingPunct="1"/>
            <a:r>
              <a:rPr lang="en-GB" smtClean="0"/>
              <a:t>When the therapeutic window is narrow</a:t>
            </a:r>
          </a:p>
          <a:p>
            <a:pPr eaLnBrk="1" hangingPunct="1"/>
            <a:r>
              <a:rPr lang="en-GB" smtClean="0"/>
              <a:t>When the drug is metabolised mainly by one enzyme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5"/>
          <p:cNvSpPr>
            <a:spLocks noGrp="1" noChangeArrowheads="1"/>
          </p:cNvSpPr>
          <p:nvPr>
            <p:ph type="title"/>
          </p:nvPr>
        </p:nvSpPr>
        <p:spPr/>
        <p:txBody>
          <a:bodyPr/>
          <a:lstStyle/>
          <a:p>
            <a:pPr algn="ctr" eaLnBrk="1" hangingPunct="1"/>
            <a:r>
              <a:rPr lang="en-GB" sz="3600" smtClean="0">
                <a:solidFill>
                  <a:schemeClr val="tx1"/>
                </a:solidFill>
                <a:latin typeface="Verdana" pitchFamily="34" charset="0"/>
              </a:rPr>
              <a:t>Population distribution of metaboliser status</a:t>
            </a:r>
          </a:p>
        </p:txBody>
      </p:sp>
      <p:pic>
        <p:nvPicPr>
          <p:cNvPr id="73730"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9138" y="1730375"/>
            <a:ext cx="7940675" cy="4587875"/>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r>
              <a:rPr lang="en-GB" smtClean="0">
                <a:latin typeface="Impact" pitchFamily="34" charset="0"/>
              </a:rPr>
              <a:t>The Voltaire Challenge</a:t>
            </a:r>
          </a:p>
        </p:txBody>
      </p:sp>
      <p:sp>
        <p:nvSpPr>
          <p:cNvPr id="157698" name="Content Placeholder 2"/>
          <p:cNvSpPr>
            <a:spLocks noGrp="1"/>
          </p:cNvSpPr>
          <p:nvPr>
            <p:ph idx="1"/>
          </p:nvPr>
        </p:nvSpPr>
        <p:spPr>
          <a:xfrm>
            <a:off x="2484438" y="2925763"/>
            <a:ext cx="6408737" cy="1366837"/>
          </a:xfrm>
        </p:spPr>
        <p:txBody>
          <a:bodyPr/>
          <a:lstStyle/>
          <a:p>
            <a:pPr marL="0" indent="0">
              <a:buFontTx/>
              <a:buNone/>
            </a:pPr>
            <a:r>
              <a:rPr lang="en-GB" sz="2400" i="1" smtClean="0">
                <a:latin typeface="Arial" pitchFamily="34" charset="0"/>
                <a:cs typeface="Arial" pitchFamily="34" charset="0"/>
              </a:rPr>
              <a:t>Doctors put drugs of which they know </a:t>
            </a:r>
            <a:r>
              <a:rPr lang="en-GB" sz="2400" i="1" u="sng" smtClean="0">
                <a:latin typeface="Arial" pitchFamily="34" charset="0"/>
                <a:cs typeface="Arial" pitchFamily="34" charset="0"/>
              </a:rPr>
              <a:t>little</a:t>
            </a:r>
            <a:r>
              <a:rPr lang="en-GB" sz="2400" i="1" smtClean="0">
                <a:latin typeface="Arial" pitchFamily="34" charset="0"/>
                <a:cs typeface="Arial" pitchFamily="34" charset="0"/>
              </a:rPr>
              <a:t> </a:t>
            </a:r>
          </a:p>
          <a:p>
            <a:pPr marL="0" indent="0">
              <a:buFontTx/>
              <a:buNone/>
            </a:pPr>
            <a:r>
              <a:rPr lang="en-GB" sz="2400" i="1" smtClean="0">
                <a:latin typeface="Arial" pitchFamily="34" charset="0"/>
                <a:cs typeface="Arial" pitchFamily="34" charset="0"/>
              </a:rPr>
              <a:t>into bodies of which they know </a:t>
            </a:r>
            <a:r>
              <a:rPr lang="en-GB" sz="2400" i="1" u="sng" smtClean="0">
                <a:latin typeface="Arial" pitchFamily="34" charset="0"/>
                <a:cs typeface="Arial" pitchFamily="34" charset="0"/>
              </a:rPr>
              <a:t>less</a:t>
            </a:r>
            <a:r>
              <a:rPr lang="en-GB" sz="2400" i="1" smtClean="0">
                <a:latin typeface="Arial" pitchFamily="34" charset="0"/>
                <a:cs typeface="Arial" pitchFamily="34" charset="0"/>
              </a:rPr>
              <a:t> </a:t>
            </a:r>
          </a:p>
          <a:p>
            <a:pPr marL="0" indent="0">
              <a:buFontTx/>
              <a:buNone/>
            </a:pPr>
            <a:r>
              <a:rPr lang="en-GB" sz="2400" i="1" smtClean="0">
                <a:latin typeface="Arial" pitchFamily="34" charset="0"/>
                <a:cs typeface="Arial" pitchFamily="34" charset="0"/>
              </a:rPr>
              <a:t>for diseases of which they know </a:t>
            </a:r>
            <a:r>
              <a:rPr lang="en-GB" sz="2400" i="1" u="sng" smtClean="0">
                <a:latin typeface="Arial" pitchFamily="34" charset="0"/>
                <a:cs typeface="Arial" pitchFamily="34" charset="0"/>
              </a:rPr>
              <a:t>nothing at all</a:t>
            </a:r>
            <a:r>
              <a:rPr lang="en-GB" sz="2400" i="1" smtClean="0">
                <a:latin typeface="Arial" pitchFamily="34" charset="0"/>
                <a:cs typeface="Arial" pitchFamily="34" charset="0"/>
              </a:rPr>
              <a:t>. </a:t>
            </a:r>
          </a:p>
          <a:p>
            <a:pPr marL="0" indent="0">
              <a:buFontTx/>
              <a:buNone/>
            </a:pPr>
            <a:endParaRPr lang="en-GB" sz="2400" smtClean="0"/>
          </a:p>
        </p:txBody>
      </p:sp>
      <p:pic>
        <p:nvPicPr>
          <p:cNvPr id="28676" name="Picture 3"/>
          <p:cNvPicPr>
            <a:picLocks noChangeAspect="1" noChangeArrowheads="1"/>
          </p:cNvPicPr>
          <p:nvPr/>
        </p:nvPicPr>
        <p:blipFill>
          <a:blip r:embed="rId2">
            <a:extLst>
              <a:ext uri="{28A0092B-C50C-407E-A947-70E740481C1C}">
                <a14:useLocalDpi xmlns:a14="http://schemas.microsoft.com/office/drawing/2010/main" val="0"/>
              </a:ext>
            </a:extLst>
          </a:blip>
          <a:srcRect l="22234" r="18355"/>
          <a:stretch>
            <a:fillRect/>
          </a:stretch>
        </p:blipFill>
        <p:spPr bwMode="auto">
          <a:xfrm>
            <a:off x="280988" y="2278063"/>
            <a:ext cx="1770062" cy="298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7700" name="Rectangle 18"/>
          <p:cNvSpPr>
            <a:spLocks noChangeArrowheads="1"/>
          </p:cNvSpPr>
          <p:nvPr/>
        </p:nvSpPr>
        <p:spPr bwMode="auto">
          <a:xfrm>
            <a:off x="554038" y="5445125"/>
            <a:ext cx="1225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en-GB" sz="1200" i="1">
                <a:solidFill>
                  <a:srgbClr val="002060"/>
                </a:solidFill>
              </a:rPr>
              <a:t>1694-1778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590550" y="231775"/>
            <a:ext cx="8262938" cy="1143000"/>
          </a:xfrm>
        </p:spPr>
        <p:txBody>
          <a:bodyPr/>
          <a:lstStyle/>
          <a:p>
            <a:pPr algn="ctr" eaLnBrk="1" hangingPunct="1"/>
            <a:r>
              <a:rPr lang="en-GB" sz="3600" smtClean="0">
                <a:solidFill>
                  <a:schemeClr val="tx1"/>
                </a:solidFill>
                <a:latin typeface="Verdana" pitchFamily="34" charset="0"/>
              </a:rPr>
              <a:t>Worldwide distribution of poor drug metabolisers (CYP2D6)</a:t>
            </a:r>
          </a:p>
        </p:txBody>
      </p:sp>
      <p:pic>
        <p:nvPicPr>
          <p:cNvPr id="757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52600"/>
            <a:ext cx="829945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5779" name="Text Box 4"/>
          <p:cNvSpPr txBox="1">
            <a:spLocks noChangeArrowheads="1"/>
          </p:cNvSpPr>
          <p:nvPr/>
        </p:nvSpPr>
        <p:spPr bwMode="auto">
          <a:xfrm>
            <a:off x="4064000" y="2743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6%</a:t>
            </a:r>
          </a:p>
        </p:txBody>
      </p:sp>
      <p:sp>
        <p:nvSpPr>
          <p:cNvPr id="75780" name="Text Box 5"/>
          <p:cNvSpPr txBox="1">
            <a:spLocks noChangeArrowheads="1"/>
          </p:cNvSpPr>
          <p:nvPr/>
        </p:nvSpPr>
        <p:spPr bwMode="auto">
          <a:xfrm>
            <a:off x="4741863" y="2057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3%</a:t>
            </a:r>
          </a:p>
        </p:txBody>
      </p:sp>
      <p:sp>
        <p:nvSpPr>
          <p:cNvPr id="75781" name="Text Box 6"/>
          <p:cNvSpPr txBox="1">
            <a:spLocks noChangeArrowheads="1"/>
          </p:cNvSpPr>
          <p:nvPr/>
        </p:nvSpPr>
        <p:spPr bwMode="auto">
          <a:xfrm>
            <a:off x="5554663" y="259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9%</a:t>
            </a:r>
          </a:p>
        </p:txBody>
      </p:sp>
      <p:sp>
        <p:nvSpPr>
          <p:cNvPr id="75782" name="Text Box 7"/>
          <p:cNvSpPr txBox="1">
            <a:spLocks noChangeArrowheads="1"/>
          </p:cNvSpPr>
          <p:nvPr/>
        </p:nvSpPr>
        <p:spPr bwMode="auto">
          <a:xfrm>
            <a:off x="5892800" y="2286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6%</a:t>
            </a:r>
          </a:p>
        </p:txBody>
      </p:sp>
      <p:sp>
        <p:nvSpPr>
          <p:cNvPr id="75783" name="Text Box 8"/>
          <p:cNvSpPr txBox="1">
            <a:spLocks noChangeArrowheads="1"/>
          </p:cNvSpPr>
          <p:nvPr/>
        </p:nvSpPr>
        <p:spPr bwMode="auto">
          <a:xfrm>
            <a:off x="6705600" y="3200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1%</a:t>
            </a:r>
          </a:p>
        </p:txBody>
      </p:sp>
      <p:sp>
        <p:nvSpPr>
          <p:cNvPr id="75784" name="Text Box 9"/>
          <p:cNvSpPr txBox="1">
            <a:spLocks noChangeArrowheads="1"/>
          </p:cNvSpPr>
          <p:nvPr/>
        </p:nvSpPr>
        <p:spPr bwMode="auto">
          <a:xfrm>
            <a:off x="6164263" y="3581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7%</a:t>
            </a:r>
          </a:p>
        </p:txBody>
      </p:sp>
      <p:sp>
        <p:nvSpPr>
          <p:cNvPr id="75785" name="Text Box 10"/>
          <p:cNvSpPr txBox="1">
            <a:spLocks noChangeArrowheads="1"/>
          </p:cNvSpPr>
          <p:nvPr/>
        </p:nvSpPr>
        <p:spPr bwMode="auto">
          <a:xfrm>
            <a:off x="6840538" y="4038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2%</a:t>
            </a:r>
          </a:p>
        </p:txBody>
      </p:sp>
      <p:sp>
        <p:nvSpPr>
          <p:cNvPr id="75786" name="Text Box 11"/>
          <p:cNvSpPr txBox="1">
            <a:spLocks noChangeArrowheads="1"/>
          </p:cNvSpPr>
          <p:nvPr/>
        </p:nvSpPr>
        <p:spPr bwMode="auto">
          <a:xfrm>
            <a:off x="6840538" y="26670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10%</a:t>
            </a:r>
          </a:p>
        </p:txBody>
      </p:sp>
      <p:sp>
        <p:nvSpPr>
          <p:cNvPr id="75787" name="Text Box 12"/>
          <p:cNvSpPr txBox="1">
            <a:spLocks noChangeArrowheads="1"/>
          </p:cNvSpPr>
          <p:nvPr/>
        </p:nvSpPr>
        <p:spPr bwMode="auto">
          <a:xfrm>
            <a:off x="6164263" y="25908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7%</a:t>
            </a:r>
          </a:p>
        </p:txBody>
      </p:sp>
      <p:sp>
        <p:nvSpPr>
          <p:cNvPr id="75788" name="Text Box 13"/>
          <p:cNvSpPr txBox="1">
            <a:spLocks noChangeArrowheads="1"/>
          </p:cNvSpPr>
          <p:nvPr/>
        </p:nvSpPr>
        <p:spPr bwMode="auto">
          <a:xfrm>
            <a:off x="4808538" y="38100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4%</a:t>
            </a:r>
          </a:p>
        </p:txBody>
      </p:sp>
      <p:sp>
        <p:nvSpPr>
          <p:cNvPr id="75789" name="Text Box 14"/>
          <p:cNvSpPr txBox="1">
            <a:spLocks noChangeArrowheads="1"/>
          </p:cNvSpPr>
          <p:nvPr/>
        </p:nvSpPr>
        <p:spPr bwMode="auto">
          <a:xfrm>
            <a:off x="1084263" y="30480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1%</a:t>
            </a:r>
          </a:p>
        </p:txBody>
      </p:sp>
      <p:sp>
        <p:nvSpPr>
          <p:cNvPr id="75790" name="Text Box 15"/>
          <p:cNvSpPr txBox="1">
            <a:spLocks noChangeArrowheads="1"/>
          </p:cNvSpPr>
          <p:nvPr/>
        </p:nvSpPr>
        <p:spPr bwMode="auto">
          <a:xfrm>
            <a:off x="1354138" y="2514600"/>
            <a:ext cx="1084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0.5%</a:t>
            </a:r>
          </a:p>
        </p:txBody>
      </p:sp>
      <p:sp>
        <p:nvSpPr>
          <p:cNvPr id="75791" name="Text Box 16"/>
          <p:cNvSpPr txBox="1">
            <a:spLocks noChangeArrowheads="1"/>
          </p:cNvSpPr>
          <p:nvPr/>
        </p:nvSpPr>
        <p:spPr bwMode="auto">
          <a:xfrm>
            <a:off x="1760538" y="30480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0%</a:t>
            </a:r>
          </a:p>
        </p:txBody>
      </p:sp>
      <p:sp>
        <p:nvSpPr>
          <p:cNvPr id="75792" name="Text Box 17"/>
          <p:cNvSpPr txBox="1">
            <a:spLocks noChangeArrowheads="1"/>
          </p:cNvSpPr>
          <p:nvPr/>
        </p:nvSpPr>
        <p:spPr bwMode="auto">
          <a:xfrm>
            <a:off x="474663" y="40386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spcBef>
                <a:spcPct val="50000"/>
              </a:spcBef>
            </a:pPr>
            <a:r>
              <a:rPr lang="en-GB">
                <a:solidFill>
                  <a:srgbClr val="FF0101"/>
                </a:solidFill>
                <a:latin typeface="Times New Roman" pitchFamily="18" charset="0"/>
              </a:rPr>
              <a:t>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4638675" y="1981200"/>
            <a:ext cx="15875"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6" name="Rectangle 3"/>
          <p:cNvSpPr>
            <a:spLocks noChangeArrowheads="1"/>
          </p:cNvSpPr>
          <p:nvPr/>
        </p:nvSpPr>
        <p:spPr bwMode="auto">
          <a:xfrm>
            <a:off x="4629150" y="5857875"/>
            <a:ext cx="15875"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7" name="Rectangle 4"/>
          <p:cNvSpPr>
            <a:spLocks noGrp="1" noChangeArrowheads="1"/>
          </p:cNvSpPr>
          <p:nvPr>
            <p:ph type="title"/>
          </p:nvPr>
        </p:nvSpPr>
        <p:spPr>
          <a:xfrm>
            <a:off x="457200" y="-17463"/>
            <a:ext cx="8229600" cy="1139826"/>
          </a:xfrm>
        </p:spPr>
        <p:txBody>
          <a:bodyPr/>
          <a:lstStyle/>
          <a:p>
            <a:pPr algn="ctr" eaLnBrk="1" hangingPunct="1"/>
            <a:r>
              <a:rPr lang="en-GB" sz="3600" smtClean="0">
                <a:solidFill>
                  <a:schemeClr val="tx1"/>
                </a:solidFill>
                <a:latin typeface="Verdana" pitchFamily="34" charset="0"/>
              </a:rPr>
              <a:t>Some drugs cleared by CYP2D6</a:t>
            </a:r>
          </a:p>
        </p:txBody>
      </p:sp>
      <p:sp>
        <p:nvSpPr>
          <p:cNvPr id="77828" name="Rectangle 5"/>
          <p:cNvSpPr>
            <a:spLocks noChangeArrowheads="1"/>
          </p:cNvSpPr>
          <p:nvPr/>
        </p:nvSpPr>
        <p:spPr bwMode="auto">
          <a:xfrm>
            <a:off x="1600200" y="1638300"/>
            <a:ext cx="75438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l" eaLnBrk="0" hangingPunct="0"/>
            <a:r>
              <a:rPr lang="en-US" sz="2400">
                <a:latin typeface="Arial" pitchFamily="34" charset="0"/>
              </a:rPr>
              <a:t>ß-Adrenergic antagonists </a:t>
            </a:r>
          </a:p>
          <a:p>
            <a:pPr algn="l" eaLnBrk="0" hangingPunct="0"/>
            <a:r>
              <a:rPr lang="en-US" sz="2400">
                <a:latin typeface="Arial" pitchFamily="34" charset="0"/>
              </a:rPr>
              <a:t>e.g.metoprolol, bufuralol, propranolol</a:t>
            </a:r>
          </a:p>
          <a:p>
            <a:pPr algn="l" eaLnBrk="0" hangingPunct="0">
              <a:spcBef>
                <a:spcPct val="50000"/>
              </a:spcBef>
            </a:pPr>
            <a:r>
              <a:rPr lang="en-US" sz="2400">
                <a:latin typeface="Arial" pitchFamily="34" charset="0"/>
              </a:rPr>
              <a:t>Neuroleptics </a:t>
            </a:r>
          </a:p>
          <a:p>
            <a:pPr algn="l" eaLnBrk="0" hangingPunct="0"/>
            <a:r>
              <a:rPr lang="en-US" sz="2400">
                <a:latin typeface="Arial" pitchFamily="34" charset="0"/>
              </a:rPr>
              <a:t>e.g. haloperidol, perphenazine</a:t>
            </a:r>
          </a:p>
          <a:p>
            <a:pPr algn="l" eaLnBrk="0" hangingPunct="0">
              <a:spcBef>
                <a:spcPct val="50000"/>
              </a:spcBef>
            </a:pPr>
            <a:r>
              <a:rPr lang="en-US" sz="2400">
                <a:latin typeface="Arial" pitchFamily="34" charset="0"/>
              </a:rPr>
              <a:t>Anti-depressants</a:t>
            </a:r>
          </a:p>
          <a:p>
            <a:pPr algn="l" eaLnBrk="0" hangingPunct="0"/>
            <a:r>
              <a:rPr lang="en-US" sz="2400">
                <a:latin typeface="Arial" pitchFamily="34" charset="0"/>
              </a:rPr>
              <a:t>e.g. imipramine, amitriptyline, nortriptyline, </a:t>
            </a:r>
            <a:r>
              <a:rPr lang="en-GB" sz="2400">
                <a:latin typeface="Arial" pitchFamily="34" charset="0"/>
              </a:rPr>
              <a:t>paroxetine</a:t>
            </a:r>
            <a:r>
              <a:rPr lang="en-GB" sz="2400">
                <a:latin typeface="RealpageFRU1" charset="0"/>
              </a:rPr>
              <a:t> </a:t>
            </a:r>
            <a:r>
              <a:rPr lang="en-US" sz="2400">
                <a:latin typeface="Arial" pitchFamily="34" charset="0"/>
              </a:rPr>
              <a:t> </a:t>
            </a:r>
          </a:p>
          <a:p>
            <a:pPr algn="l" eaLnBrk="0" hangingPunct="0">
              <a:spcBef>
                <a:spcPct val="50000"/>
              </a:spcBef>
            </a:pPr>
            <a:r>
              <a:rPr lang="en-GB" sz="2400">
                <a:latin typeface="Arial" pitchFamily="34" charset="0"/>
              </a:rPr>
              <a:t>Anti-arrhythmics </a:t>
            </a:r>
          </a:p>
          <a:p>
            <a:pPr algn="l" eaLnBrk="0" hangingPunct="0"/>
            <a:r>
              <a:rPr lang="en-GB" sz="2400">
                <a:latin typeface="Arial" pitchFamily="34" charset="0"/>
              </a:rPr>
              <a:t>e.g. flecainide, encainide</a:t>
            </a:r>
            <a:endParaRPr lang="en-US" sz="2400">
              <a:latin typeface="Arial" pitchFamily="34" charset="0"/>
            </a:endParaRPr>
          </a:p>
          <a:p>
            <a:pPr algn="l" eaLnBrk="0" hangingPunct="0">
              <a:spcBef>
                <a:spcPct val="50000"/>
              </a:spcBef>
            </a:pPr>
            <a:r>
              <a:rPr lang="en-US" sz="2400">
                <a:latin typeface="Arial" pitchFamily="34" charset="0"/>
              </a:rPr>
              <a:t>Miscellaneous drugs</a:t>
            </a:r>
          </a:p>
          <a:p>
            <a:pPr algn="l" eaLnBrk="0" hangingPunct="0"/>
            <a:r>
              <a:rPr lang="en-US" sz="2400">
                <a:latin typeface="Arial" pitchFamily="34" charset="0"/>
              </a:rPr>
              <a:t>e.g. dextromethorphan, debrisoquine, sparteine, codeine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algn="ctr" eaLnBrk="1" hangingPunct="1"/>
            <a:r>
              <a:rPr lang="en-GB" sz="3600" smtClean="0">
                <a:solidFill>
                  <a:schemeClr val="tx1"/>
                </a:solidFill>
                <a:latin typeface="Verdana" pitchFamily="34" charset="0"/>
              </a:rPr>
              <a:t>CYP2D6 phenotype reduces effectiveness of codeine analgesia</a:t>
            </a:r>
          </a:p>
        </p:txBody>
      </p:sp>
      <p:pic>
        <p:nvPicPr>
          <p:cNvPr id="798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828800"/>
            <a:ext cx="2895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9875" name="Freeform 7"/>
          <p:cNvSpPr>
            <a:spLocks/>
          </p:cNvSpPr>
          <p:nvPr/>
        </p:nvSpPr>
        <p:spPr bwMode="auto">
          <a:xfrm>
            <a:off x="1541463" y="3201988"/>
            <a:ext cx="26987" cy="2422525"/>
          </a:xfrm>
          <a:custGeom>
            <a:avLst/>
            <a:gdLst>
              <a:gd name="T0" fmla="*/ 2147483647 w 17"/>
              <a:gd name="T1" fmla="*/ 2147483647 h 1526"/>
              <a:gd name="T2" fmla="*/ 2147483647 w 17"/>
              <a:gd name="T3" fmla="*/ 2147483647 h 1526"/>
              <a:gd name="T4" fmla="*/ 2147483647 w 17"/>
              <a:gd name="T5" fmla="*/ 0 h 1526"/>
              <a:gd name="T6" fmla="*/ 0 w 17"/>
              <a:gd name="T7" fmla="*/ 0 h 1526"/>
              <a:gd name="T8" fmla="*/ 0 w 17"/>
              <a:gd name="T9" fmla="*/ 2147483647 h 1526"/>
              <a:gd name="T10" fmla="*/ 2147483647 w 17"/>
              <a:gd name="T11" fmla="*/ 2147483647 h 1526"/>
              <a:gd name="T12" fmla="*/ 0 w 17"/>
              <a:gd name="T13" fmla="*/ 2147483647 h 1526"/>
              <a:gd name="T14" fmla="*/ 0 w 17"/>
              <a:gd name="T15" fmla="*/ 2147483647 h 1526"/>
              <a:gd name="T16" fmla="*/ 2147483647 w 17"/>
              <a:gd name="T17" fmla="*/ 2147483647 h 1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526"/>
              <a:gd name="T29" fmla="*/ 17 w 17"/>
              <a:gd name="T30" fmla="*/ 1526 h 1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526">
                <a:moveTo>
                  <a:pt x="9" y="1526"/>
                </a:moveTo>
                <a:lnTo>
                  <a:pt x="17" y="1520"/>
                </a:lnTo>
                <a:lnTo>
                  <a:pt x="17" y="0"/>
                </a:lnTo>
                <a:lnTo>
                  <a:pt x="0" y="0"/>
                </a:lnTo>
                <a:lnTo>
                  <a:pt x="0" y="1520"/>
                </a:lnTo>
                <a:lnTo>
                  <a:pt x="9" y="1526"/>
                </a:lnTo>
                <a:lnTo>
                  <a:pt x="0" y="1520"/>
                </a:lnTo>
                <a:lnTo>
                  <a:pt x="0" y="1526"/>
                </a:lnTo>
                <a:lnTo>
                  <a:pt x="9" y="15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876" name="Rectangle 8"/>
          <p:cNvSpPr>
            <a:spLocks noChangeArrowheads="1"/>
          </p:cNvSpPr>
          <p:nvPr/>
        </p:nvSpPr>
        <p:spPr bwMode="auto">
          <a:xfrm>
            <a:off x="1555750" y="5602288"/>
            <a:ext cx="3084513" cy="2222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7" name="Rectangle 9"/>
          <p:cNvSpPr>
            <a:spLocks noChangeArrowheads="1"/>
          </p:cNvSpPr>
          <p:nvPr/>
        </p:nvSpPr>
        <p:spPr bwMode="auto">
          <a:xfrm>
            <a:off x="1555750" y="3187700"/>
            <a:ext cx="115888" cy="2857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8" name="Rectangle 10"/>
          <p:cNvSpPr>
            <a:spLocks noChangeArrowheads="1"/>
          </p:cNvSpPr>
          <p:nvPr/>
        </p:nvSpPr>
        <p:spPr bwMode="auto">
          <a:xfrm>
            <a:off x="1555750" y="3656013"/>
            <a:ext cx="115888" cy="2857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9" name="Rectangle 11"/>
          <p:cNvSpPr>
            <a:spLocks noChangeArrowheads="1"/>
          </p:cNvSpPr>
          <p:nvPr/>
        </p:nvSpPr>
        <p:spPr bwMode="auto">
          <a:xfrm>
            <a:off x="1555750" y="4133850"/>
            <a:ext cx="115888" cy="2698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80" name="Rectangle 12"/>
          <p:cNvSpPr>
            <a:spLocks noChangeArrowheads="1"/>
          </p:cNvSpPr>
          <p:nvPr/>
        </p:nvSpPr>
        <p:spPr bwMode="auto">
          <a:xfrm>
            <a:off x="1555750" y="4600575"/>
            <a:ext cx="115888" cy="2857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81" name="Rectangle 13"/>
          <p:cNvSpPr>
            <a:spLocks noChangeArrowheads="1"/>
          </p:cNvSpPr>
          <p:nvPr/>
        </p:nvSpPr>
        <p:spPr bwMode="auto">
          <a:xfrm>
            <a:off x="1555750" y="5083175"/>
            <a:ext cx="115888" cy="2698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82" name="Rectangle 14"/>
          <p:cNvSpPr>
            <a:spLocks noChangeArrowheads="1"/>
          </p:cNvSpPr>
          <p:nvPr/>
        </p:nvSpPr>
        <p:spPr bwMode="auto">
          <a:xfrm>
            <a:off x="1249363" y="30829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10</a:t>
            </a:r>
            <a:endParaRPr lang="en-GB"/>
          </a:p>
        </p:txBody>
      </p:sp>
      <p:sp>
        <p:nvSpPr>
          <p:cNvPr id="79883" name="Rectangle 15"/>
          <p:cNvSpPr>
            <a:spLocks noChangeArrowheads="1"/>
          </p:cNvSpPr>
          <p:nvPr/>
        </p:nvSpPr>
        <p:spPr bwMode="auto">
          <a:xfrm>
            <a:off x="1370013" y="402748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6</a:t>
            </a:r>
            <a:endParaRPr lang="en-GB"/>
          </a:p>
        </p:txBody>
      </p:sp>
      <p:sp>
        <p:nvSpPr>
          <p:cNvPr id="79884" name="Rectangle 16"/>
          <p:cNvSpPr>
            <a:spLocks noChangeArrowheads="1"/>
          </p:cNvSpPr>
          <p:nvPr/>
        </p:nvSpPr>
        <p:spPr bwMode="auto">
          <a:xfrm>
            <a:off x="1370013" y="449421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4</a:t>
            </a:r>
            <a:endParaRPr lang="en-GB"/>
          </a:p>
        </p:txBody>
      </p:sp>
      <p:sp>
        <p:nvSpPr>
          <p:cNvPr id="79885" name="Rectangle 17"/>
          <p:cNvSpPr>
            <a:spLocks noChangeArrowheads="1"/>
          </p:cNvSpPr>
          <p:nvPr/>
        </p:nvSpPr>
        <p:spPr bwMode="auto">
          <a:xfrm>
            <a:off x="1370013" y="495776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2</a:t>
            </a:r>
            <a:endParaRPr lang="en-GB"/>
          </a:p>
        </p:txBody>
      </p:sp>
      <p:sp>
        <p:nvSpPr>
          <p:cNvPr id="79886" name="Rectangle 18"/>
          <p:cNvSpPr>
            <a:spLocks noChangeArrowheads="1"/>
          </p:cNvSpPr>
          <p:nvPr/>
        </p:nvSpPr>
        <p:spPr bwMode="auto">
          <a:xfrm>
            <a:off x="1370013" y="546258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0</a:t>
            </a:r>
            <a:endParaRPr lang="en-GB"/>
          </a:p>
        </p:txBody>
      </p:sp>
      <p:sp>
        <p:nvSpPr>
          <p:cNvPr id="79887" name="Rectangle 19"/>
          <p:cNvSpPr>
            <a:spLocks noChangeArrowheads="1"/>
          </p:cNvSpPr>
          <p:nvPr/>
        </p:nvSpPr>
        <p:spPr bwMode="auto">
          <a:xfrm>
            <a:off x="1370013" y="355917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8</a:t>
            </a:r>
            <a:endParaRPr lang="en-GB"/>
          </a:p>
        </p:txBody>
      </p:sp>
      <p:sp>
        <p:nvSpPr>
          <p:cNvPr id="79888" name="Rectangle 20"/>
          <p:cNvSpPr>
            <a:spLocks noChangeArrowheads="1"/>
          </p:cNvSpPr>
          <p:nvPr/>
        </p:nvSpPr>
        <p:spPr bwMode="auto">
          <a:xfrm>
            <a:off x="1787525" y="5629275"/>
            <a:ext cx="15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P</a:t>
            </a:r>
            <a:endParaRPr lang="en-GB"/>
          </a:p>
        </p:txBody>
      </p:sp>
      <p:sp>
        <p:nvSpPr>
          <p:cNvPr id="79889" name="Rectangle 21"/>
          <p:cNvSpPr>
            <a:spLocks noChangeArrowheads="1"/>
          </p:cNvSpPr>
          <p:nvPr/>
        </p:nvSpPr>
        <p:spPr bwMode="auto">
          <a:xfrm>
            <a:off x="2189163" y="56292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C</a:t>
            </a:r>
            <a:endParaRPr lang="en-GB"/>
          </a:p>
        </p:txBody>
      </p:sp>
      <p:sp>
        <p:nvSpPr>
          <p:cNvPr id="79890" name="Rectangle 22"/>
          <p:cNvSpPr>
            <a:spLocks noChangeArrowheads="1"/>
          </p:cNvSpPr>
          <p:nvPr/>
        </p:nvSpPr>
        <p:spPr bwMode="auto">
          <a:xfrm>
            <a:off x="2551113" y="5629275"/>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M</a:t>
            </a:r>
            <a:endParaRPr lang="en-GB"/>
          </a:p>
        </p:txBody>
      </p:sp>
      <p:sp>
        <p:nvSpPr>
          <p:cNvPr id="79891" name="Rectangle 23"/>
          <p:cNvSpPr>
            <a:spLocks noChangeArrowheads="1"/>
          </p:cNvSpPr>
          <p:nvPr/>
        </p:nvSpPr>
        <p:spPr bwMode="auto">
          <a:xfrm>
            <a:off x="3355975" y="5629275"/>
            <a:ext cx="15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P</a:t>
            </a:r>
            <a:endParaRPr lang="en-GB"/>
          </a:p>
        </p:txBody>
      </p:sp>
      <p:sp>
        <p:nvSpPr>
          <p:cNvPr id="79892" name="Rectangle 24"/>
          <p:cNvSpPr>
            <a:spLocks noChangeArrowheads="1"/>
          </p:cNvSpPr>
          <p:nvPr/>
        </p:nvSpPr>
        <p:spPr bwMode="auto">
          <a:xfrm>
            <a:off x="3768725" y="56292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C</a:t>
            </a:r>
            <a:endParaRPr lang="en-GB"/>
          </a:p>
        </p:txBody>
      </p:sp>
      <p:sp>
        <p:nvSpPr>
          <p:cNvPr id="79893" name="Rectangle 25"/>
          <p:cNvSpPr>
            <a:spLocks noChangeArrowheads="1"/>
          </p:cNvSpPr>
          <p:nvPr/>
        </p:nvSpPr>
        <p:spPr bwMode="auto">
          <a:xfrm>
            <a:off x="4162425" y="5629275"/>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M</a:t>
            </a:r>
            <a:endParaRPr lang="en-GB"/>
          </a:p>
        </p:txBody>
      </p:sp>
      <p:sp>
        <p:nvSpPr>
          <p:cNvPr id="79894" name="Rectangle 26"/>
          <p:cNvSpPr>
            <a:spLocks noChangeArrowheads="1"/>
          </p:cNvSpPr>
          <p:nvPr/>
        </p:nvSpPr>
        <p:spPr bwMode="auto">
          <a:xfrm>
            <a:off x="2097088" y="3062288"/>
            <a:ext cx="400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sz="2100">
                <a:solidFill>
                  <a:srgbClr val="1F1A17"/>
                </a:solidFill>
                <a:latin typeface="Arial" pitchFamily="34" charset="0"/>
              </a:rPr>
              <a:t>EM</a:t>
            </a:r>
            <a:endParaRPr lang="en-GB"/>
          </a:p>
        </p:txBody>
      </p:sp>
      <p:sp>
        <p:nvSpPr>
          <p:cNvPr id="79895" name="Rectangle 27"/>
          <p:cNvSpPr>
            <a:spLocks noChangeArrowheads="1"/>
          </p:cNvSpPr>
          <p:nvPr/>
        </p:nvSpPr>
        <p:spPr bwMode="auto">
          <a:xfrm>
            <a:off x="3676650" y="3062288"/>
            <a:ext cx="400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sz="2100">
                <a:solidFill>
                  <a:srgbClr val="1F1A17"/>
                </a:solidFill>
                <a:latin typeface="Arial" pitchFamily="34" charset="0"/>
              </a:rPr>
              <a:t>PM</a:t>
            </a:r>
            <a:endParaRPr lang="en-GB"/>
          </a:p>
        </p:txBody>
      </p:sp>
      <p:sp>
        <p:nvSpPr>
          <p:cNvPr id="79896" name="Freeform 28"/>
          <p:cNvSpPr>
            <a:spLocks/>
          </p:cNvSpPr>
          <p:nvPr/>
        </p:nvSpPr>
        <p:spPr bwMode="auto">
          <a:xfrm>
            <a:off x="1712913" y="5602288"/>
            <a:ext cx="301625" cy="22225"/>
          </a:xfrm>
          <a:custGeom>
            <a:avLst/>
            <a:gdLst>
              <a:gd name="T0" fmla="*/ 2147483647 w 190"/>
              <a:gd name="T1" fmla="*/ 2147483647 h 14"/>
              <a:gd name="T2" fmla="*/ 2147483647 w 190"/>
              <a:gd name="T3" fmla="*/ 0 h 14"/>
              <a:gd name="T4" fmla="*/ 0 w 190"/>
              <a:gd name="T5" fmla="*/ 0 h 14"/>
              <a:gd name="T6" fmla="*/ 0 w 190"/>
              <a:gd name="T7" fmla="*/ 2147483647 h 14"/>
              <a:gd name="T8" fmla="*/ 2147483647 w 190"/>
              <a:gd name="T9" fmla="*/ 2147483647 h 14"/>
              <a:gd name="T10" fmla="*/ 2147483647 w 190"/>
              <a:gd name="T11" fmla="*/ 2147483647 h 14"/>
              <a:gd name="T12" fmla="*/ 2147483647 w 190"/>
              <a:gd name="T13" fmla="*/ 2147483647 h 14"/>
              <a:gd name="T14" fmla="*/ 2147483647 w 190"/>
              <a:gd name="T15" fmla="*/ 2147483647 h 14"/>
              <a:gd name="T16" fmla="*/ 2147483647 w 19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4"/>
              <a:gd name="T29" fmla="*/ 190 w 19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4">
                <a:moveTo>
                  <a:pt x="190" y="8"/>
                </a:moveTo>
                <a:lnTo>
                  <a:pt x="181" y="0"/>
                </a:lnTo>
                <a:lnTo>
                  <a:pt x="0" y="0"/>
                </a:lnTo>
                <a:lnTo>
                  <a:pt x="0" y="14"/>
                </a:lnTo>
                <a:lnTo>
                  <a:pt x="181" y="14"/>
                </a:lnTo>
                <a:lnTo>
                  <a:pt x="190" y="8"/>
                </a:lnTo>
                <a:lnTo>
                  <a:pt x="181" y="14"/>
                </a:lnTo>
                <a:lnTo>
                  <a:pt x="190" y="14"/>
                </a:lnTo>
                <a:lnTo>
                  <a:pt x="190"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897" name="Freeform 29"/>
          <p:cNvSpPr>
            <a:spLocks/>
          </p:cNvSpPr>
          <p:nvPr/>
        </p:nvSpPr>
        <p:spPr bwMode="auto">
          <a:xfrm>
            <a:off x="1985963" y="5532438"/>
            <a:ext cx="28575" cy="82550"/>
          </a:xfrm>
          <a:custGeom>
            <a:avLst/>
            <a:gdLst>
              <a:gd name="T0" fmla="*/ 2147483647 w 18"/>
              <a:gd name="T1" fmla="*/ 0 h 52"/>
              <a:gd name="T2" fmla="*/ 0 w 18"/>
              <a:gd name="T3" fmla="*/ 2147483647 h 52"/>
              <a:gd name="T4" fmla="*/ 0 w 18"/>
              <a:gd name="T5" fmla="*/ 2147483647 h 52"/>
              <a:gd name="T6" fmla="*/ 2147483647 w 18"/>
              <a:gd name="T7" fmla="*/ 2147483647 h 52"/>
              <a:gd name="T8" fmla="*/ 2147483647 w 18"/>
              <a:gd name="T9" fmla="*/ 2147483647 h 52"/>
              <a:gd name="T10" fmla="*/ 2147483647 w 18"/>
              <a:gd name="T11" fmla="*/ 0 h 52"/>
              <a:gd name="T12" fmla="*/ 2147483647 w 18"/>
              <a:gd name="T13" fmla="*/ 2147483647 h 52"/>
              <a:gd name="T14" fmla="*/ 2147483647 w 18"/>
              <a:gd name="T15" fmla="*/ 0 h 52"/>
              <a:gd name="T16" fmla="*/ 2147483647 w 18"/>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52"/>
              <a:gd name="T29" fmla="*/ 18 w 18"/>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52">
                <a:moveTo>
                  <a:pt x="9" y="0"/>
                </a:moveTo>
                <a:lnTo>
                  <a:pt x="0" y="9"/>
                </a:lnTo>
                <a:lnTo>
                  <a:pt x="0" y="52"/>
                </a:lnTo>
                <a:lnTo>
                  <a:pt x="18" y="52"/>
                </a:lnTo>
                <a:lnTo>
                  <a:pt x="18" y="9"/>
                </a:lnTo>
                <a:lnTo>
                  <a:pt x="9" y="0"/>
                </a:lnTo>
                <a:lnTo>
                  <a:pt x="18" y="9"/>
                </a:lnTo>
                <a:lnTo>
                  <a:pt x="18" y="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898" name="Freeform 30"/>
          <p:cNvSpPr>
            <a:spLocks/>
          </p:cNvSpPr>
          <p:nvPr/>
        </p:nvSpPr>
        <p:spPr bwMode="auto">
          <a:xfrm>
            <a:off x="1698625" y="5532438"/>
            <a:ext cx="301625" cy="26987"/>
          </a:xfrm>
          <a:custGeom>
            <a:avLst/>
            <a:gdLst>
              <a:gd name="T0" fmla="*/ 0 w 190"/>
              <a:gd name="T1" fmla="*/ 2147483647 h 17"/>
              <a:gd name="T2" fmla="*/ 2147483647 w 190"/>
              <a:gd name="T3" fmla="*/ 2147483647 h 17"/>
              <a:gd name="T4" fmla="*/ 2147483647 w 190"/>
              <a:gd name="T5" fmla="*/ 2147483647 h 17"/>
              <a:gd name="T6" fmla="*/ 2147483647 w 190"/>
              <a:gd name="T7" fmla="*/ 0 h 17"/>
              <a:gd name="T8" fmla="*/ 2147483647 w 190"/>
              <a:gd name="T9" fmla="*/ 0 h 17"/>
              <a:gd name="T10" fmla="*/ 0 w 190"/>
              <a:gd name="T11" fmla="*/ 2147483647 h 17"/>
              <a:gd name="T12" fmla="*/ 2147483647 w 190"/>
              <a:gd name="T13" fmla="*/ 0 h 17"/>
              <a:gd name="T14" fmla="*/ 0 w 190"/>
              <a:gd name="T15" fmla="*/ 0 h 17"/>
              <a:gd name="T16" fmla="*/ 0 w 190"/>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7"/>
              <a:gd name="T29" fmla="*/ 190 w 19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7">
                <a:moveTo>
                  <a:pt x="0" y="9"/>
                </a:moveTo>
                <a:lnTo>
                  <a:pt x="9" y="17"/>
                </a:lnTo>
                <a:lnTo>
                  <a:pt x="190" y="17"/>
                </a:lnTo>
                <a:lnTo>
                  <a:pt x="190" y="0"/>
                </a:lnTo>
                <a:lnTo>
                  <a:pt x="9" y="0"/>
                </a:lnTo>
                <a:lnTo>
                  <a:pt x="0" y="9"/>
                </a:lnTo>
                <a:lnTo>
                  <a:pt x="9" y="0"/>
                </a:lnTo>
                <a:lnTo>
                  <a:pt x="0"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899" name="Freeform 31"/>
          <p:cNvSpPr>
            <a:spLocks/>
          </p:cNvSpPr>
          <p:nvPr/>
        </p:nvSpPr>
        <p:spPr bwMode="auto">
          <a:xfrm>
            <a:off x="1698625" y="5546725"/>
            <a:ext cx="28575" cy="77788"/>
          </a:xfrm>
          <a:custGeom>
            <a:avLst/>
            <a:gdLst>
              <a:gd name="T0" fmla="*/ 2147483647 w 18"/>
              <a:gd name="T1" fmla="*/ 2147483647 h 49"/>
              <a:gd name="T2" fmla="*/ 2147483647 w 18"/>
              <a:gd name="T3" fmla="*/ 2147483647 h 49"/>
              <a:gd name="T4" fmla="*/ 2147483647 w 18"/>
              <a:gd name="T5" fmla="*/ 0 h 49"/>
              <a:gd name="T6" fmla="*/ 0 w 18"/>
              <a:gd name="T7" fmla="*/ 0 h 49"/>
              <a:gd name="T8" fmla="*/ 0 w 18"/>
              <a:gd name="T9" fmla="*/ 2147483647 h 49"/>
              <a:gd name="T10" fmla="*/ 2147483647 w 18"/>
              <a:gd name="T11" fmla="*/ 2147483647 h 49"/>
              <a:gd name="T12" fmla="*/ 0 w 18"/>
              <a:gd name="T13" fmla="*/ 2147483647 h 49"/>
              <a:gd name="T14" fmla="*/ 0 w 18"/>
              <a:gd name="T15" fmla="*/ 2147483647 h 49"/>
              <a:gd name="T16" fmla="*/ 2147483647 w 18"/>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9"/>
              <a:gd name="T29" fmla="*/ 18 w 1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9">
                <a:moveTo>
                  <a:pt x="9" y="49"/>
                </a:moveTo>
                <a:lnTo>
                  <a:pt x="18" y="43"/>
                </a:lnTo>
                <a:lnTo>
                  <a:pt x="18" y="0"/>
                </a:lnTo>
                <a:lnTo>
                  <a:pt x="0" y="0"/>
                </a:lnTo>
                <a:lnTo>
                  <a:pt x="0" y="43"/>
                </a:lnTo>
                <a:lnTo>
                  <a:pt x="9" y="49"/>
                </a:lnTo>
                <a:lnTo>
                  <a:pt x="0" y="43"/>
                </a:lnTo>
                <a:lnTo>
                  <a:pt x="0" y="49"/>
                </a:lnTo>
                <a:lnTo>
                  <a:pt x="9"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00" name="Freeform 32"/>
          <p:cNvSpPr>
            <a:spLocks/>
          </p:cNvSpPr>
          <p:nvPr/>
        </p:nvSpPr>
        <p:spPr bwMode="auto">
          <a:xfrm>
            <a:off x="2106613" y="5602288"/>
            <a:ext cx="292100" cy="22225"/>
          </a:xfrm>
          <a:custGeom>
            <a:avLst/>
            <a:gdLst>
              <a:gd name="T0" fmla="*/ 2147483647 w 184"/>
              <a:gd name="T1" fmla="*/ 2147483647 h 14"/>
              <a:gd name="T2" fmla="*/ 2147483647 w 184"/>
              <a:gd name="T3" fmla="*/ 0 h 14"/>
              <a:gd name="T4" fmla="*/ 0 w 184"/>
              <a:gd name="T5" fmla="*/ 0 h 14"/>
              <a:gd name="T6" fmla="*/ 0 w 184"/>
              <a:gd name="T7" fmla="*/ 2147483647 h 14"/>
              <a:gd name="T8" fmla="*/ 2147483647 w 184"/>
              <a:gd name="T9" fmla="*/ 2147483647 h 14"/>
              <a:gd name="T10" fmla="*/ 2147483647 w 184"/>
              <a:gd name="T11" fmla="*/ 2147483647 h 14"/>
              <a:gd name="T12" fmla="*/ 2147483647 w 184"/>
              <a:gd name="T13" fmla="*/ 2147483647 h 14"/>
              <a:gd name="T14" fmla="*/ 2147483647 w 184"/>
              <a:gd name="T15" fmla="*/ 2147483647 h 14"/>
              <a:gd name="T16" fmla="*/ 2147483647 w 18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14"/>
              <a:gd name="T29" fmla="*/ 184 w 18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14">
                <a:moveTo>
                  <a:pt x="184" y="8"/>
                </a:moveTo>
                <a:lnTo>
                  <a:pt x="175" y="0"/>
                </a:lnTo>
                <a:lnTo>
                  <a:pt x="0" y="0"/>
                </a:lnTo>
                <a:lnTo>
                  <a:pt x="0" y="14"/>
                </a:lnTo>
                <a:lnTo>
                  <a:pt x="175" y="14"/>
                </a:lnTo>
                <a:lnTo>
                  <a:pt x="184" y="8"/>
                </a:lnTo>
                <a:lnTo>
                  <a:pt x="175" y="14"/>
                </a:lnTo>
                <a:lnTo>
                  <a:pt x="184" y="14"/>
                </a:lnTo>
                <a:lnTo>
                  <a:pt x="184"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01" name="Freeform 33"/>
          <p:cNvSpPr>
            <a:spLocks/>
          </p:cNvSpPr>
          <p:nvPr/>
        </p:nvSpPr>
        <p:spPr bwMode="auto">
          <a:xfrm>
            <a:off x="2370138" y="4262438"/>
            <a:ext cx="28575" cy="1352550"/>
          </a:xfrm>
          <a:custGeom>
            <a:avLst/>
            <a:gdLst>
              <a:gd name="T0" fmla="*/ 2147483647 w 18"/>
              <a:gd name="T1" fmla="*/ 0 h 852"/>
              <a:gd name="T2" fmla="*/ 0 w 18"/>
              <a:gd name="T3" fmla="*/ 2147483647 h 852"/>
              <a:gd name="T4" fmla="*/ 0 w 18"/>
              <a:gd name="T5" fmla="*/ 2147483647 h 852"/>
              <a:gd name="T6" fmla="*/ 2147483647 w 18"/>
              <a:gd name="T7" fmla="*/ 2147483647 h 852"/>
              <a:gd name="T8" fmla="*/ 2147483647 w 18"/>
              <a:gd name="T9" fmla="*/ 2147483647 h 852"/>
              <a:gd name="T10" fmla="*/ 2147483647 w 18"/>
              <a:gd name="T11" fmla="*/ 0 h 852"/>
              <a:gd name="T12" fmla="*/ 2147483647 w 18"/>
              <a:gd name="T13" fmla="*/ 2147483647 h 852"/>
              <a:gd name="T14" fmla="*/ 2147483647 w 18"/>
              <a:gd name="T15" fmla="*/ 0 h 852"/>
              <a:gd name="T16" fmla="*/ 2147483647 w 18"/>
              <a:gd name="T17" fmla="*/ 0 h 8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52"/>
              <a:gd name="T29" fmla="*/ 18 w 18"/>
              <a:gd name="T30" fmla="*/ 852 h 8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52">
                <a:moveTo>
                  <a:pt x="9" y="0"/>
                </a:moveTo>
                <a:lnTo>
                  <a:pt x="0" y="9"/>
                </a:lnTo>
                <a:lnTo>
                  <a:pt x="0" y="852"/>
                </a:lnTo>
                <a:lnTo>
                  <a:pt x="18" y="852"/>
                </a:lnTo>
                <a:lnTo>
                  <a:pt x="18" y="9"/>
                </a:lnTo>
                <a:lnTo>
                  <a:pt x="9" y="0"/>
                </a:lnTo>
                <a:lnTo>
                  <a:pt x="18" y="9"/>
                </a:lnTo>
                <a:lnTo>
                  <a:pt x="18" y="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02" name="Freeform 34"/>
          <p:cNvSpPr>
            <a:spLocks/>
          </p:cNvSpPr>
          <p:nvPr/>
        </p:nvSpPr>
        <p:spPr bwMode="auto">
          <a:xfrm>
            <a:off x="2092325" y="4262438"/>
            <a:ext cx="292100" cy="28575"/>
          </a:xfrm>
          <a:custGeom>
            <a:avLst/>
            <a:gdLst>
              <a:gd name="T0" fmla="*/ 0 w 184"/>
              <a:gd name="T1" fmla="*/ 2147483647 h 18"/>
              <a:gd name="T2" fmla="*/ 2147483647 w 184"/>
              <a:gd name="T3" fmla="*/ 2147483647 h 18"/>
              <a:gd name="T4" fmla="*/ 2147483647 w 184"/>
              <a:gd name="T5" fmla="*/ 2147483647 h 18"/>
              <a:gd name="T6" fmla="*/ 2147483647 w 184"/>
              <a:gd name="T7" fmla="*/ 0 h 18"/>
              <a:gd name="T8" fmla="*/ 2147483647 w 184"/>
              <a:gd name="T9" fmla="*/ 0 h 18"/>
              <a:gd name="T10" fmla="*/ 0 w 184"/>
              <a:gd name="T11" fmla="*/ 2147483647 h 18"/>
              <a:gd name="T12" fmla="*/ 2147483647 w 184"/>
              <a:gd name="T13" fmla="*/ 0 h 18"/>
              <a:gd name="T14" fmla="*/ 0 w 184"/>
              <a:gd name="T15" fmla="*/ 0 h 18"/>
              <a:gd name="T16" fmla="*/ 0 w 184"/>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18"/>
              <a:gd name="T29" fmla="*/ 184 w 18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18">
                <a:moveTo>
                  <a:pt x="0" y="9"/>
                </a:moveTo>
                <a:lnTo>
                  <a:pt x="9" y="18"/>
                </a:lnTo>
                <a:lnTo>
                  <a:pt x="184" y="18"/>
                </a:lnTo>
                <a:lnTo>
                  <a:pt x="184" y="0"/>
                </a:lnTo>
                <a:lnTo>
                  <a:pt x="9" y="0"/>
                </a:lnTo>
                <a:lnTo>
                  <a:pt x="0" y="9"/>
                </a:lnTo>
                <a:lnTo>
                  <a:pt x="9" y="0"/>
                </a:lnTo>
                <a:lnTo>
                  <a:pt x="0"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03" name="Freeform 35"/>
          <p:cNvSpPr>
            <a:spLocks/>
          </p:cNvSpPr>
          <p:nvPr/>
        </p:nvSpPr>
        <p:spPr bwMode="auto">
          <a:xfrm>
            <a:off x="2092325" y="4276725"/>
            <a:ext cx="28575" cy="1347788"/>
          </a:xfrm>
          <a:custGeom>
            <a:avLst/>
            <a:gdLst>
              <a:gd name="T0" fmla="*/ 2147483647 w 18"/>
              <a:gd name="T1" fmla="*/ 2147483647 h 849"/>
              <a:gd name="T2" fmla="*/ 2147483647 w 18"/>
              <a:gd name="T3" fmla="*/ 2147483647 h 849"/>
              <a:gd name="T4" fmla="*/ 2147483647 w 18"/>
              <a:gd name="T5" fmla="*/ 0 h 849"/>
              <a:gd name="T6" fmla="*/ 0 w 18"/>
              <a:gd name="T7" fmla="*/ 0 h 849"/>
              <a:gd name="T8" fmla="*/ 0 w 18"/>
              <a:gd name="T9" fmla="*/ 2147483647 h 849"/>
              <a:gd name="T10" fmla="*/ 2147483647 w 18"/>
              <a:gd name="T11" fmla="*/ 2147483647 h 849"/>
              <a:gd name="T12" fmla="*/ 0 w 18"/>
              <a:gd name="T13" fmla="*/ 2147483647 h 849"/>
              <a:gd name="T14" fmla="*/ 0 w 18"/>
              <a:gd name="T15" fmla="*/ 2147483647 h 849"/>
              <a:gd name="T16" fmla="*/ 2147483647 w 18"/>
              <a:gd name="T17" fmla="*/ 2147483647 h 8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49"/>
              <a:gd name="T29" fmla="*/ 18 w 18"/>
              <a:gd name="T30" fmla="*/ 849 h 8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49">
                <a:moveTo>
                  <a:pt x="9" y="849"/>
                </a:moveTo>
                <a:lnTo>
                  <a:pt x="18" y="843"/>
                </a:lnTo>
                <a:lnTo>
                  <a:pt x="18" y="0"/>
                </a:lnTo>
                <a:lnTo>
                  <a:pt x="0" y="0"/>
                </a:lnTo>
                <a:lnTo>
                  <a:pt x="0" y="843"/>
                </a:lnTo>
                <a:lnTo>
                  <a:pt x="9" y="849"/>
                </a:lnTo>
                <a:lnTo>
                  <a:pt x="0" y="843"/>
                </a:lnTo>
                <a:lnTo>
                  <a:pt x="0" y="849"/>
                </a:lnTo>
                <a:lnTo>
                  <a:pt x="9" y="8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04" name="Freeform 36"/>
          <p:cNvSpPr>
            <a:spLocks/>
          </p:cNvSpPr>
          <p:nvPr/>
        </p:nvSpPr>
        <p:spPr bwMode="auto">
          <a:xfrm>
            <a:off x="2509838" y="5602288"/>
            <a:ext cx="287337" cy="22225"/>
          </a:xfrm>
          <a:custGeom>
            <a:avLst/>
            <a:gdLst>
              <a:gd name="T0" fmla="*/ 2147483647 w 181"/>
              <a:gd name="T1" fmla="*/ 2147483647 h 14"/>
              <a:gd name="T2" fmla="*/ 2147483647 w 181"/>
              <a:gd name="T3" fmla="*/ 0 h 14"/>
              <a:gd name="T4" fmla="*/ 0 w 181"/>
              <a:gd name="T5" fmla="*/ 0 h 14"/>
              <a:gd name="T6" fmla="*/ 0 w 181"/>
              <a:gd name="T7" fmla="*/ 2147483647 h 14"/>
              <a:gd name="T8" fmla="*/ 2147483647 w 181"/>
              <a:gd name="T9" fmla="*/ 2147483647 h 14"/>
              <a:gd name="T10" fmla="*/ 2147483647 w 181"/>
              <a:gd name="T11" fmla="*/ 2147483647 h 14"/>
              <a:gd name="T12" fmla="*/ 2147483647 w 181"/>
              <a:gd name="T13" fmla="*/ 2147483647 h 14"/>
              <a:gd name="T14" fmla="*/ 2147483647 w 181"/>
              <a:gd name="T15" fmla="*/ 2147483647 h 14"/>
              <a:gd name="T16" fmla="*/ 2147483647 w 181"/>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14"/>
              <a:gd name="T29" fmla="*/ 181 w 181"/>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14">
                <a:moveTo>
                  <a:pt x="181" y="8"/>
                </a:moveTo>
                <a:lnTo>
                  <a:pt x="172" y="0"/>
                </a:lnTo>
                <a:lnTo>
                  <a:pt x="0" y="0"/>
                </a:lnTo>
                <a:lnTo>
                  <a:pt x="0" y="14"/>
                </a:lnTo>
                <a:lnTo>
                  <a:pt x="172" y="14"/>
                </a:lnTo>
                <a:lnTo>
                  <a:pt x="181" y="8"/>
                </a:lnTo>
                <a:lnTo>
                  <a:pt x="172" y="14"/>
                </a:lnTo>
                <a:lnTo>
                  <a:pt x="181" y="14"/>
                </a:lnTo>
                <a:lnTo>
                  <a:pt x="181"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05" name="Freeform 37"/>
          <p:cNvSpPr>
            <a:spLocks/>
          </p:cNvSpPr>
          <p:nvPr/>
        </p:nvSpPr>
        <p:spPr bwMode="auto">
          <a:xfrm>
            <a:off x="2768600" y="3521075"/>
            <a:ext cx="28575" cy="2093913"/>
          </a:xfrm>
          <a:custGeom>
            <a:avLst/>
            <a:gdLst>
              <a:gd name="T0" fmla="*/ 2147483647 w 18"/>
              <a:gd name="T1" fmla="*/ 0 h 1319"/>
              <a:gd name="T2" fmla="*/ 0 w 18"/>
              <a:gd name="T3" fmla="*/ 2147483647 h 1319"/>
              <a:gd name="T4" fmla="*/ 0 w 18"/>
              <a:gd name="T5" fmla="*/ 2147483647 h 1319"/>
              <a:gd name="T6" fmla="*/ 2147483647 w 18"/>
              <a:gd name="T7" fmla="*/ 2147483647 h 1319"/>
              <a:gd name="T8" fmla="*/ 2147483647 w 18"/>
              <a:gd name="T9" fmla="*/ 2147483647 h 1319"/>
              <a:gd name="T10" fmla="*/ 2147483647 w 18"/>
              <a:gd name="T11" fmla="*/ 0 h 1319"/>
              <a:gd name="T12" fmla="*/ 2147483647 w 18"/>
              <a:gd name="T13" fmla="*/ 2147483647 h 1319"/>
              <a:gd name="T14" fmla="*/ 2147483647 w 18"/>
              <a:gd name="T15" fmla="*/ 0 h 1319"/>
              <a:gd name="T16" fmla="*/ 2147483647 w 18"/>
              <a:gd name="T17" fmla="*/ 0 h 1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19"/>
              <a:gd name="T29" fmla="*/ 18 w 18"/>
              <a:gd name="T30" fmla="*/ 1319 h 13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19">
                <a:moveTo>
                  <a:pt x="9" y="0"/>
                </a:moveTo>
                <a:lnTo>
                  <a:pt x="0" y="9"/>
                </a:lnTo>
                <a:lnTo>
                  <a:pt x="0" y="1319"/>
                </a:lnTo>
                <a:lnTo>
                  <a:pt x="18" y="1319"/>
                </a:lnTo>
                <a:lnTo>
                  <a:pt x="18" y="9"/>
                </a:lnTo>
                <a:lnTo>
                  <a:pt x="9" y="0"/>
                </a:lnTo>
                <a:lnTo>
                  <a:pt x="18" y="9"/>
                </a:lnTo>
                <a:lnTo>
                  <a:pt x="18" y="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06" name="Freeform 38"/>
          <p:cNvSpPr>
            <a:spLocks/>
          </p:cNvSpPr>
          <p:nvPr/>
        </p:nvSpPr>
        <p:spPr bwMode="auto">
          <a:xfrm>
            <a:off x="2495550" y="3521075"/>
            <a:ext cx="287338" cy="28575"/>
          </a:xfrm>
          <a:custGeom>
            <a:avLst/>
            <a:gdLst>
              <a:gd name="T0" fmla="*/ 0 w 181"/>
              <a:gd name="T1" fmla="*/ 2147483647 h 18"/>
              <a:gd name="T2" fmla="*/ 2147483647 w 181"/>
              <a:gd name="T3" fmla="*/ 2147483647 h 18"/>
              <a:gd name="T4" fmla="*/ 2147483647 w 181"/>
              <a:gd name="T5" fmla="*/ 2147483647 h 18"/>
              <a:gd name="T6" fmla="*/ 2147483647 w 181"/>
              <a:gd name="T7" fmla="*/ 0 h 18"/>
              <a:gd name="T8" fmla="*/ 2147483647 w 181"/>
              <a:gd name="T9" fmla="*/ 0 h 18"/>
              <a:gd name="T10" fmla="*/ 0 w 181"/>
              <a:gd name="T11" fmla="*/ 2147483647 h 18"/>
              <a:gd name="T12" fmla="*/ 2147483647 w 181"/>
              <a:gd name="T13" fmla="*/ 0 h 18"/>
              <a:gd name="T14" fmla="*/ 0 w 181"/>
              <a:gd name="T15" fmla="*/ 0 h 18"/>
              <a:gd name="T16" fmla="*/ 0 w 181"/>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18"/>
              <a:gd name="T29" fmla="*/ 181 w 181"/>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18">
                <a:moveTo>
                  <a:pt x="0" y="9"/>
                </a:moveTo>
                <a:lnTo>
                  <a:pt x="9" y="18"/>
                </a:lnTo>
                <a:lnTo>
                  <a:pt x="181" y="18"/>
                </a:lnTo>
                <a:lnTo>
                  <a:pt x="181" y="0"/>
                </a:lnTo>
                <a:lnTo>
                  <a:pt x="9" y="0"/>
                </a:lnTo>
                <a:lnTo>
                  <a:pt x="0" y="9"/>
                </a:lnTo>
                <a:lnTo>
                  <a:pt x="9" y="0"/>
                </a:lnTo>
                <a:lnTo>
                  <a:pt x="0"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07" name="Freeform 39"/>
          <p:cNvSpPr>
            <a:spLocks/>
          </p:cNvSpPr>
          <p:nvPr/>
        </p:nvSpPr>
        <p:spPr bwMode="auto">
          <a:xfrm>
            <a:off x="2495550" y="3535363"/>
            <a:ext cx="26988" cy="2089150"/>
          </a:xfrm>
          <a:custGeom>
            <a:avLst/>
            <a:gdLst>
              <a:gd name="T0" fmla="*/ 2147483647 w 17"/>
              <a:gd name="T1" fmla="*/ 2147483647 h 1316"/>
              <a:gd name="T2" fmla="*/ 2147483647 w 17"/>
              <a:gd name="T3" fmla="*/ 2147483647 h 1316"/>
              <a:gd name="T4" fmla="*/ 2147483647 w 17"/>
              <a:gd name="T5" fmla="*/ 0 h 1316"/>
              <a:gd name="T6" fmla="*/ 0 w 17"/>
              <a:gd name="T7" fmla="*/ 0 h 1316"/>
              <a:gd name="T8" fmla="*/ 0 w 17"/>
              <a:gd name="T9" fmla="*/ 2147483647 h 1316"/>
              <a:gd name="T10" fmla="*/ 2147483647 w 17"/>
              <a:gd name="T11" fmla="*/ 2147483647 h 1316"/>
              <a:gd name="T12" fmla="*/ 0 w 17"/>
              <a:gd name="T13" fmla="*/ 2147483647 h 1316"/>
              <a:gd name="T14" fmla="*/ 0 w 17"/>
              <a:gd name="T15" fmla="*/ 2147483647 h 1316"/>
              <a:gd name="T16" fmla="*/ 2147483647 w 17"/>
              <a:gd name="T17" fmla="*/ 2147483647 h 1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316"/>
              <a:gd name="T29" fmla="*/ 17 w 17"/>
              <a:gd name="T30" fmla="*/ 1316 h 13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316">
                <a:moveTo>
                  <a:pt x="9" y="1316"/>
                </a:moveTo>
                <a:lnTo>
                  <a:pt x="17" y="1310"/>
                </a:lnTo>
                <a:lnTo>
                  <a:pt x="17" y="0"/>
                </a:lnTo>
                <a:lnTo>
                  <a:pt x="0" y="0"/>
                </a:lnTo>
                <a:lnTo>
                  <a:pt x="0" y="1310"/>
                </a:lnTo>
                <a:lnTo>
                  <a:pt x="9" y="1316"/>
                </a:lnTo>
                <a:lnTo>
                  <a:pt x="0" y="1310"/>
                </a:lnTo>
                <a:lnTo>
                  <a:pt x="0" y="1316"/>
                </a:lnTo>
                <a:lnTo>
                  <a:pt x="9" y="13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08" name="Freeform 40"/>
          <p:cNvSpPr>
            <a:spLocks/>
          </p:cNvSpPr>
          <p:nvPr/>
        </p:nvSpPr>
        <p:spPr bwMode="auto">
          <a:xfrm>
            <a:off x="3287713" y="5602288"/>
            <a:ext cx="292100" cy="22225"/>
          </a:xfrm>
          <a:custGeom>
            <a:avLst/>
            <a:gdLst>
              <a:gd name="T0" fmla="*/ 2147483647 w 184"/>
              <a:gd name="T1" fmla="*/ 2147483647 h 14"/>
              <a:gd name="T2" fmla="*/ 2147483647 w 184"/>
              <a:gd name="T3" fmla="*/ 0 h 14"/>
              <a:gd name="T4" fmla="*/ 0 w 184"/>
              <a:gd name="T5" fmla="*/ 0 h 14"/>
              <a:gd name="T6" fmla="*/ 0 w 184"/>
              <a:gd name="T7" fmla="*/ 2147483647 h 14"/>
              <a:gd name="T8" fmla="*/ 2147483647 w 184"/>
              <a:gd name="T9" fmla="*/ 2147483647 h 14"/>
              <a:gd name="T10" fmla="*/ 2147483647 w 184"/>
              <a:gd name="T11" fmla="*/ 2147483647 h 14"/>
              <a:gd name="T12" fmla="*/ 2147483647 w 184"/>
              <a:gd name="T13" fmla="*/ 2147483647 h 14"/>
              <a:gd name="T14" fmla="*/ 2147483647 w 184"/>
              <a:gd name="T15" fmla="*/ 2147483647 h 14"/>
              <a:gd name="T16" fmla="*/ 2147483647 w 18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14"/>
              <a:gd name="T29" fmla="*/ 184 w 18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14">
                <a:moveTo>
                  <a:pt x="184" y="8"/>
                </a:moveTo>
                <a:lnTo>
                  <a:pt x="175" y="0"/>
                </a:lnTo>
                <a:lnTo>
                  <a:pt x="0" y="0"/>
                </a:lnTo>
                <a:lnTo>
                  <a:pt x="0" y="14"/>
                </a:lnTo>
                <a:lnTo>
                  <a:pt x="175" y="14"/>
                </a:lnTo>
                <a:lnTo>
                  <a:pt x="184" y="8"/>
                </a:lnTo>
                <a:lnTo>
                  <a:pt x="175" y="14"/>
                </a:lnTo>
                <a:lnTo>
                  <a:pt x="184" y="14"/>
                </a:lnTo>
                <a:lnTo>
                  <a:pt x="184"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09" name="Freeform 41"/>
          <p:cNvSpPr>
            <a:spLocks/>
          </p:cNvSpPr>
          <p:nvPr/>
        </p:nvSpPr>
        <p:spPr bwMode="auto">
          <a:xfrm>
            <a:off x="3551238" y="5211763"/>
            <a:ext cx="28575" cy="403225"/>
          </a:xfrm>
          <a:custGeom>
            <a:avLst/>
            <a:gdLst>
              <a:gd name="T0" fmla="*/ 2147483647 w 18"/>
              <a:gd name="T1" fmla="*/ 0 h 254"/>
              <a:gd name="T2" fmla="*/ 0 w 18"/>
              <a:gd name="T3" fmla="*/ 2147483647 h 254"/>
              <a:gd name="T4" fmla="*/ 0 w 18"/>
              <a:gd name="T5" fmla="*/ 2147483647 h 254"/>
              <a:gd name="T6" fmla="*/ 2147483647 w 18"/>
              <a:gd name="T7" fmla="*/ 2147483647 h 254"/>
              <a:gd name="T8" fmla="*/ 2147483647 w 18"/>
              <a:gd name="T9" fmla="*/ 2147483647 h 254"/>
              <a:gd name="T10" fmla="*/ 2147483647 w 18"/>
              <a:gd name="T11" fmla="*/ 0 h 254"/>
              <a:gd name="T12" fmla="*/ 2147483647 w 18"/>
              <a:gd name="T13" fmla="*/ 2147483647 h 254"/>
              <a:gd name="T14" fmla="*/ 2147483647 w 18"/>
              <a:gd name="T15" fmla="*/ 0 h 254"/>
              <a:gd name="T16" fmla="*/ 2147483647 w 18"/>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54"/>
              <a:gd name="T29" fmla="*/ 18 w 18"/>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54">
                <a:moveTo>
                  <a:pt x="9" y="0"/>
                </a:moveTo>
                <a:lnTo>
                  <a:pt x="0" y="9"/>
                </a:lnTo>
                <a:lnTo>
                  <a:pt x="0" y="254"/>
                </a:lnTo>
                <a:lnTo>
                  <a:pt x="18" y="254"/>
                </a:lnTo>
                <a:lnTo>
                  <a:pt x="18" y="9"/>
                </a:lnTo>
                <a:lnTo>
                  <a:pt x="9" y="0"/>
                </a:lnTo>
                <a:lnTo>
                  <a:pt x="18" y="9"/>
                </a:lnTo>
                <a:lnTo>
                  <a:pt x="18" y="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10" name="Freeform 42"/>
          <p:cNvSpPr>
            <a:spLocks/>
          </p:cNvSpPr>
          <p:nvPr/>
        </p:nvSpPr>
        <p:spPr bwMode="auto">
          <a:xfrm>
            <a:off x="3278188" y="5211763"/>
            <a:ext cx="287337" cy="28575"/>
          </a:xfrm>
          <a:custGeom>
            <a:avLst/>
            <a:gdLst>
              <a:gd name="T0" fmla="*/ 0 w 181"/>
              <a:gd name="T1" fmla="*/ 2147483647 h 18"/>
              <a:gd name="T2" fmla="*/ 2147483647 w 181"/>
              <a:gd name="T3" fmla="*/ 2147483647 h 18"/>
              <a:gd name="T4" fmla="*/ 2147483647 w 181"/>
              <a:gd name="T5" fmla="*/ 2147483647 h 18"/>
              <a:gd name="T6" fmla="*/ 2147483647 w 181"/>
              <a:gd name="T7" fmla="*/ 0 h 18"/>
              <a:gd name="T8" fmla="*/ 2147483647 w 181"/>
              <a:gd name="T9" fmla="*/ 0 h 18"/>
              <a:gd name="T10" fmla="*/ 0 w 181"/>
              <a:gd name="T11" fmla="*/ 2147483647 h 18"/>
              <a:gd name="T12" fmla="*/ 2147483647 w 181"/>
              <a:gd name="T13" fmla="*/ 0 h 18"/>
              <a:gd name="T14" fmla="*/ 0 w 181"/>
              <a:gd name="T15" fmla="*/ 0 h 18"/>
              <a:gd name="T16" fmla="*/ 0 w 181"/>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18"/>
              <a:gd name="T29" fmla="*/ 181 w 181"/>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18">
                <a:moveTo>
                  <a:pt x="0" y="9"/>
                </a:moveTo>
                <a:lnTo>
                  <a:pt x="6" y="18"/>
                </a:lnTo>
                <a:lnTo>
                  <a:pt x="181" y="18"/>
                </a:lnTo>
                <a:lnTo>
                  <a:pt x="181" y="0"/>
                </a:lnTo>
                <a:lnTo>
                  <a:pt x="6" y="0"/>
                </a:lnTo>
                <a:lnTo>
                  <a:pt x="0" y="9"/>
                </a:lnTo>
                <a:lnTo>
                  <a:pt x="6" y="0"/>
                </a:lnTo>
                <a:lnTo>
                  <a:pt x="0"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11" name="Freeform 43"/>
          <p:cNvSpPr>
            <a:spLocks/>
          </p:cNvSpPr>
          <p:nvPr/>
        </p:nvSpPr>
        <p:spPr bwMode="auto">
          <a:xfrm>
            <a:off x="3278188" y="5226050"/>
            <a:ext cx="22225" cy="398463"/>
          </a:xfrm>
          <a:custGeom>
            <a:avLst/>
            <a:gdLst>
              <a:gd name="T0" fmla="*/ 2147483647 w 14"/>
              <a:gd name="T1" fmla="*/ 2147483647 h 251"/>
              <a:gd name="T2" fmla="*/ 2147483647 w 14"/>
              <a:gd name="T3" fmla="*/ 2147483647 h 251"/>
              <a:gd name="T4" fmla="*/ 2147483647 w 14"/>
              <a:gd name="T5" fmla="*/ 0 h 251"/>
              <a:gd name="T6" fmla="*/ 0 w 14"/>
              <a:gd name="T7" fmla="*/ 0 h 251"/>
              <a:gd name="T8" fmla="*/ 0 w 14"/>
              <a:gd name="T9" fmla="*/ 2147483647 h 251"/>
              <a:gd name="T10" fmla="*/ 2147483647 w 14"/>
              <a:gd name="T11" fmla="*/ 2147483647 h 251"/>
              <a:gd name="T12" fmla="*/ 0 w 14"/>
              <a:gd name="T13" fmla="*/ 2147483647 h 251"/>
              <a:gd name="T14" fmla="*/ 0 w 14"/>
              <a:gd name="T15" fmla="*/ 2147483647 h 251"/>
              <a:gd name="T16" fmla="*/ 2147483647 w 14"/>
              <a:gd name="T17" fmla="*/ 2147483647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1"/>
              <a:gd name="T29" fmla="*/ 14 w 14"/>
              <a:gd name="T30" fmla="*/ 251 h 2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1">
                <a:moveTo>
                  <a:pt x="6" y="251"/>
                </a:moveTo>
                <a:lnTo>
                  <a:pt x="14" y="245"/>
                </a:lnTo>
                <a:lnTo>
                  <a:pt x="14" y="0"/>
                </a:lnTo>
                <a:lnTo>
                  <a:pt x="0" y="0"/>
                </a:lnTo>
                <a:lnTo>
                  <a:pt x="0" y="245"/>
                </a:lnTo>
                <a:lnTo>
                  <a:pt x="6" y="251"/>
                </a:lnTo>
                <a:lnTo>
                  <a:pt x="0" y="245"/>
                </a:lnTo>
                <a:lnTo>
                  <a:pt x="0" y="251"/>
                </a:lnTo>
                <a:lnTo>
                  <a:pt x="6" y="25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12" name="Freeform 44"/>
          <p:cNvSpPr>
            <a:spLocks/>
          </p:cNvSpPr>
          <p:nvPr/>
        </p:nvSpPr>
        <p:spPr bwMode="auto">
          <a:xfrm>
            <a:off x="3698875" y="5602288"/>
            <a:ext cx="292100" cy="22225"/>
          </a:xfrm>
          <a:custGeom>
            <a:avLst/>
            <a:gdLst>
              <a:gd name="T0" fmla="*/ 2147483647 w 184"/>
              <a:gd name="T1" fmla="*/ 2147483647 h 14"/>
              <a:gd name="T2" fmla="*/ 2147483647 w 184"/>
              <a:gd name="T3" fmla="*/ 0 h 14"/>
              <a:gd name="T4" fmla="*/ 0 w 184"/>
              <a:gd name="T5" fmla="*/ 0 h 14"/>
              <a:gd name="T6" fmla="*/ 0 w 184"/>
              <a:gd name="T7" fmla="*/ 2147483647 h 14"/>
              <a:gd name="T8" fmla="*/ 2147483647 w 184"/>
              <a:gd name="T9" fmla="*/ 2147483647 h 14"/>
              <a:gd name="T10" fmla="*/ 2147483647 w 184"/>
              <a:gd name="T11" fmla="*/ 2147483647 h 14"/>
              <a:gd name="T12" fmla="*/ 2147483647 w 184"/>
              <a:gd name="T13" fmla="*/ 2147483647 h 14"/>
              <a:gd name="T14" fmla="*/ 2147483647 w 184"/>
              <a:gd name="T15" fmla="*/ 2147483647 h 14"/>
              <a:gd name="T16" fmla="*/ 2147483647 w 18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14"/>
              <a:gd name="T29" fmla="*/ 184 w 18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14">
                <a:moveTo>
                  <a:pt x="184" y="8"/>
                </a:moveTo>
                <a:lnTo>
                  <a:pt x="175" y="0"/>
                </a:lnTo>
                <a:lnTo>
                  <a:pt x="0" y="0"/>
                </a:lnTo>
                <a:lnTo>
                  <a:pt x="0" y="14"/>
                </a:lnTo>
                <a:lnTo>
                  <a:pt x="175" y="14"/>
                </a:lnTo>
                <a:lnTo>
                  <a:pt x="184" y="8"/>
                </a:lnTo>
                <a:lnTo>
                  <a:pt x="175" y="14"/>
                </a:lnTo>
                <a:lnTo>
                  <a:pt x="184" y="14"/>
                </a:lnTo>
                <a:lnTo>
                  <a:pt x="184"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13" name="Freeform 45"/>
          <p:cNvSpPr>
            <a:spLocks/>
          </p:cNvSpPr>
          <p:nvPr/>
        </p:nvSpPr>
        <p:spPr bwMode="auto">
          <a:xfrm>
            <a:off x="3963988" y="5453063"/>
            <a:ext cx="26987" cy="161925"/>
          </a:xfrm>
          <a:custGeom>
            <a:avLst/>
            <a:gdLst>
              <a:gd name="T0" fmla="*/ 2147483647 w 17"/>
              <a:gd name="T1" fmla="*/ 0 h 102"/>
              <a:gd name="T2" fmla="*/ 0 w 17"/>
              <a:gd name="T3" fmla="*/ 2147483647 h 102"/>
              <a:gd name="T4" fmla="*/ 0 w 17"/>
              <a:gd name="T5" fmla="*/ 2147483647 h 102"/>
              <a:gd name="T6" fmla="*/ 2147483647 w 17"/>
              <a:gd name="T7" fmla="*/ 2147483647 h 102"/>
              <a:gd name="T8" fmla="*/ 2147483647 w 17"/>
              <a:gd name="T9" fmla="*/ 2147483647 h 102"/>
              <a:gd name="T10" fmla="*/ 2147483647 w 17"/>
              <a:gd name="T11" fmla="*/ 0 h 102"/>
              <a:gd name="T12" fmla="*/ 2147483647 w 17"/>
              <a:gd name="T13" fmla="*/ 2147483647 h 102"/>
              <a:gd name="T14" fmla="*/ 2147483647 w 17"/>
              <a:gd name="T15" fmla="*/ 0 h 102"/>
              <a:gd name="T16" fmla="*/ 2147483647 w 1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02"/>
              <a:gd name="T29" fmla="*/ 17 w 1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02">
                <a:moveTo>
                  <a:pt x="8" y="0"/>
                </a:moveTo>
                <a:lnTo>
                  <a:pt x="0" y="9"/>
                </a:lnTo>
                <a:lnTo>
                  <a:pt x="0" y="102"/>
                </a:lnTo>
                <a:lnTo>
                  <a:pt x="17" y="102"/>
                </a:lnTo>
                <a:lnTo>
                  <a:pt x="17" y="9"/>
                </a:lnTo>
                <a:lnTo>
                  <a:pt x="8" y="0"/>
                </a:lnTo>
                <a:lnTo>
                  <a:pt x="17" y="9"/>
                </a:lnTo>
                <a:lnTo>
                  <a:pt x="17" y="0"/>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14" name="Freeform 46"/>
          <p:cNvSpPr>
            <a:spLocks/>
          </p:cNvSpPr>
          <p:nvPr/>
        </p:nvSpPr>
        <p:spPr bwMode="auto">
          <a:xfrm>
            <a:off x="3686175" y="5453063"/>
            <a:ext cx="290513" cy="28575"/>
          </a:xfrm>
          <a:custGeom>
            <a:avLst/>
            <a:gdLst>
              <a:gd name="T0" fmla="*/ 0 w 183"/>
              <a:gd name="T1" fmla="*/ 2147483647 h 18"/>
              <a:gd name="T2" fmla="*/ 2147483647 w 183"/>
              <a:gd name="T3" fmla="*/ 2147483647 h 18"/>
              <a:gd name="T4" fmla="*/ 2147483647 w 183"/>
              <a:gd name="T5" fmla="*/ 2147483647 h 18"/>
              <a:gd name="T6" fmla="*/ 2147483647 w 183"/>
              <a:gd name="T7" fmla="*/ 0 h 18"/>
              <a:gd name="T8" fmla="*/ 2147483647 w 183"/>
              <a:gd name="T9" fmla="*/ 0 h 18"/>
              <a:gd name="T10" fmla="*/ 0 w 183"/>
              <a:gd name="T11" fmla="*/ 2147483647 h 18"/>
              <a:gd name="T12" fmla="*/ 2147483647 w 183"/>
              <a:gd name="T13" fmla="*/ 0 h 18"/>
              <a:gd name="T14" fmla="*/ 0 w 183"/>
              <a:gd name="T15" fmla="*/ 0 h 18"/>
              <a:gd name="T16" fmla="*/ 0 w 183"/>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18"/>
              <a:gd name="T29" fmla="*/ 183 w 183"/>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18">
                <a:moveTo>
                  <a:pt x="0" y="9"/>
                </a:moveTo>
                <a:lnTo>
                  <a:pt x="8" y="18"/>
                </a:lnTo>
                <a:lnTo>
                  <a:pt x="183" y="18"/>
                </a:lnTo>
                <a:lnTo>
                  <a:pt x="183" y="0"/>
                </a:lnTo>
                <a:lnTo>
                  <a:pt x="8" y="0"/>
                </a:lnTo>
                <a:lnTo>
                  <a:pt x="0" y="9"/>
                </a:lnTo>
                <a:lnTo>
                  <a:pt x="8" y="0"/>
                </a:lnTo>
                <a:lnTo>
                  <a:pt x="0"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15" name="Freeform 47"/>
          <p:cNvSpPr>
            <a:spLocks/>
          </p:cNvSpPr>
          <p:nvPr/>
        </p:nvSpPr>
        <p:spPr bwMode="auto">
          <a:xfrm>
            <a:off x="3686175" y="5467350"/>
            <a:ext cx="26988" cy="157163"/>
          </a:xfrm>
          <a:custGeom>
            <a:avLst/>
            <a:gdLst>
              <a:gd name="T0" fmla="*/ 2147483647 w 17"/>
              <a:gd name="T1" fmla="*/ 2147483647 h 99"/>
              <a:gd name="T2" fmla="*/ 2147483647 w 17"/>
              <a:gd name="T3" fmla="*/ 2147483647 h 99"/>
              <a:gd name="T4" fmla="*/ 2147483647 w 17"/>
              <a:gd name="T5" fmla="*/ 0 h 99"/>
              <a:gd name="T6" fmla="*/ 0 w 17"/>
              <a:gd name="T7" fmla="*/ 0 h 99"/>
              <a:gd name="T8" fmla="*/ 0 w 17"/>
              <a:gd name="T9" fmla="*/ 2147483647 h 99"/>
              <a:gd name="T10" fmla="*/ 2147483647 w 17"/>
              <a:gd name="T11" fmla="*/ 2147483647 h 99"/>
              <a:gd name="T12" fmla="*/ 0 w 17"/>
              <a:gd name="T13" fmla="*/ 2147483647 h 99"/>
              <a:gd name="T14" fmla="*/ 0 w 17"/>
              <a:gd name="T15" fmla="*/ 2147483647 h 99"/>
              <a:gd name="T16" fmla="*/ 2147483647 w 17"/>
              <a:gd name="T17" fmla="*/ 214748364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9"/>
              <a:gd name="T29" fmla="*/ 17 w 17"/>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9">
                <a:moveTo>
                  <a:pt x="8" y="99"/>
                </a:moveTo>
                <a:lnTo>
                  <a:pt x="17" y="93"/>
                </a:lnTo>
                <a:lnTo>
                  <a:pt x="17" y="0"/>
                </a:lnTo>
                <a:lnTo>
                  <a:pt x="0" y="0"/>
                </a:lnTo>
                <a:lnTo>
                  <a:pt x="0" y="93"/>
                </a:lnTo>
                <a:lnTo>
                  <a:pt x="8" y="99"/>
                </a:lnTo>
                <a:lnTo>
                  <a:pt x="0" y="93"/>
                </a:lnTo>
                <a:lnTo>
                  <a:pt x="0" y="99"/>
                </a:lnTo>
                <a:lnTo>
                  <a:pt x="8" y="9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16" name="Freeform 48"/>
          <p:cNvSpPr>
            <a:spLocks/>
          </p:cNvSpPr>
          <p:nvPr/>
        </p:nvSpPr>
        <p:spPr bwMode="auto">
          <a:xfrm>
            <a:off x="4102100" y="5602288"/>
            <a:ext cx="287338" cy="22225"/>
          </a:xfrm>
          <a:custGeom>
            <a:avLst/>
            <a:gdLst>
              <a:gd name="T0" fmla="*/ 2147483647 w 181"/>
              <a:gd name="T1" fmla="*/ 2147483647 h 14"/>
              <a:gd name="T2" fmla="*/ 2147483647 w 181"/>
              <a:gd name="T3" fmla="*/ 0 h 14"/>
              <a:gd name="T4" fmla="*/ 0 w 181"/>
              <a:gd name="T5" fmla="*/ 0 h 14"/>
              <a:gd name="T6" fmla="*/ 0 w 181"/>
              <a:gd name="T7" fmla="*/ 2147483647 h 14"/>
              <a:gd name="T8" fmla="*/ 2147483647 w 181"/>
              <a:gd name="T9" fmla="*/ 2147483647 h 14"/>
              <a:gd name="T10" fmla="*/ 2147483647 w 181"/>
              <a:gd name="T11" fmla="*/ 2147483647 h 14"/>
              <a:gd name="T12" fmla="*/ 2147483647 w 181"/>
              <a:gd name="T13" fmla="*/ 2147483647 h 14"/>
              <a:gd name="T14" fmla="*/ 2147483647 w 181"/>
              <a:gd name="T15" fmla="*/ 2147483647 h 14"/>
              <a:gd name="T16" fmla="*/ 2147483647 w 181"/>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14"/>
              <a:gd name="T29" fmla="*/ 181 w 181"/>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14">
                <a:moveTo>
                  <a:pt x="181" y="8"/>
                </a:moveTo>
                <a:lnTo>
                  <a:pt x="172" y="0"/>
                </a:lnTo>
                <a:lnTo>
                  <a:pt x="0" y="0"/>
                </a:lnTo>
                <a:lnTo>
                  <a:pt x="0" y="14"/>
                </a:lnTo>
                <a:lnTo>
                  <a:pt x="172" y="14"/>
                </a:lnTo>
                <a:lnTo>
                  <a:pt x="181" y="8"/>
                </a:lnTo>
                <a:lnTo>
                  <a:pt x="172" y="14"/>
                </a:lnTo>
                <a:lnTo>
                  <a:pt x="181" y="14"/>
                </a:lnTo>
                <a:lnTo>
                  <a:pt x="181"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17" name="Freeform 49"/>
          <p:cNvSpPr>
            <a:spLocks/>
          </p:cNvSpPr>
          <p:nvPr/>
        </p:nvSpPr>
        <p:spPr bwMode="auto">
          <a:xfrm>
            <a:off x="4371975" y="3883025"/>
            <a:ext cx="26988" cy="1731963"/>
          </a:xfrm>
          <a:custGeom>
            <a:avLst/>
            <a:gdLst>
              <a:gd name="T0" fmla="*/ 2147483647 w 17"/>
              <a:gd name="T1" fmla="*/ 0 h 1091"/>
              <a:gd name="T2" fmla="*/ 0 w 17"/>
              <a:gd name="T3" fmla="*/ 2147483647 h 1091"/>
              <a:gd name="T4" fmla="*/ 0 w 17"/>
              <a:gd name="T5" fmla="*/ 2147483647 h 1091"/>
              <a:gd name="T6" fmla="*/ 2147483647 w 17"/>
              <a:gd name="T7" fmla="*/ 2147483647 h 1091"/>
              <a:gd name="T8" fmla="*/ 2147483647 w 17"/>
              <a:gd name="T9" fmla="*/ 2147483647 h 1091"/>
              <a:gd name="T10" fmla="*/ 2147483647 w 17"/>
              <a:gd name="T11" fmla="*/ 0 h 1091"/>
              <a:gd name="T12" fmla="*/ 2147483647 w 17"/>
              <a:gd name="T13" fmla="*/ 2147483647 h 1091"/>
              <a:gd name="T14" fmla="*/ 2147483647 w 17"/>
              <a:gd name="T15" fmla="*/ 0 h 1091"/>
              <a:gd name="T16" fmla="*/ 2147483647 w 17"/>
              <a:gd name="T17" fmla="*/ 0 h 1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091"/>
              <a:gd name="T29" fmla="*/ 17 w 17"/>
              <a:gd name="T30" fmla="*/ 1091 h 10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091">
                <a:moveTo>
                  <a:pt x="8" y="0"/>
                </a:moveTo>
                <a:lnTo>
                  <a:pt x="0" y="9"/>
                </a:lnTo>
                <a:lnTo>
                  <a:pt x="0" y="1091"/>
                </a:lnTo>
                <a:lnTo>
                  <a:pt x="17" y="1091"/>
                </a:lnTo>
                <a:lnTo>
                  <a:pt x="17" y="9"/>
                </a:lnTo>
                <a:lnTo>
                  <a:pt x="8" y="0"/>
                </a:lnTo>
                <a:lnTo>
                  <a:pt x="17" y="9"/>
                </a:lnTo>
                <a:lnTo>
                  <a:pt x="17" y="0"/>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18" name="Freeform 50"/>
          <p:cNvSpPr>
            <a:spLocks/>
          </p:cNvSpPr>
          <p:nvPr/>
        </p:nvSpPr>
        <p:spPr bwMode="auto">
          <a:xfrm>
            <a:off x="4087813" y="3883025"/>
            <a:ext cx="287337" cy="28575"/>
          </a:xfrm>
          <a:custGeom>
            <a:avLst/>
            <a:gdLst>
              <a:gd name="T0" fmla="*/ 0 w 181"/>
              <a:gd name="T1" fmla="*/ 2147483647 h 18"/>
              <a:gd name="T2" fmla="*/ 2147483647 w 181"/>
              <a:gd name="T3" fmla="*/ 2147483647 h 18"/>
              <a:gd name="T4" fmla="*/ 2147483647 w 181"/>
              <a:gd name="T5" fmla="*/ 2147483647 h 18"/>
              <a:gd name="T6" fmla="*/ 2147483647 w 181"/>
              <a:gd name="T7" fmla="*/ 0 h 18"/>
              <a:gd name="T8" fmla="*/ 2147483647 w 181"/>
              <a:gd name="T9" fmla="*/ 0 h 18"/>
              <a:gd name="T10" fmla="*/ 0 w 181"/>
              <a:gd name="T11" fmla="*/ 2147483647 h 18"/>
              <a:gd name="T12" fmla="*/ 2147483647 w 181"/>
              <a:gd name="T13" fmla="*/ 0 h 18"/>
              <a:gd name="T14" fmla="*/ 0 w 181"/>
              <a:gd name="T15" fmla="*/ 0 h 18"/>
              <a:gd name="T16" fmla="*/ 0 w 181"/>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18"/>
              <a:gd name="T29" fmla="*/ 181 w 181"/>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18">
                <a:moveTo>
                  <a:pt x="0" y="9"/>
                </a:moveTo>
                <a:lnTo>
                  <a:pt x="9" y="18"/>
                </a:lnTo>
                <a:lnTo>
                  <a:pt x="181" y="18"/>
                </a:lnTo>
                <a:lnTo>
                  <a:pt x="181" y="0"/>
                </a:lnTo>
                <a:lnTo>
                  <a:pt x="9" y="0"/>
                </a:lnTo>
                <a:lnTo>
                  <a:pt x="0" y="9"/>
                </a:lnTo>
                <a:lnTo>
                  <a:pt x="9" y="0"/>
                </a:lnTo>
                <a:lnTo>
                  <a:pt x="0"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19" name="Freeform 51"/>
          <p:cNvSpPr>
            <a:spLocks/>
          </p:cNvSpPr>
          <p:nvPr/>
        </p:nvSpPr>
        <p:spPr bwMode="auto">
          <a:xfrm>
            <a:off x="4087813" y="3897313"/>
            <a:ext cx="28575" cy="1727200"/>
          </a:xfrm>
          <a:custGeom>
            <a:avLst/>
            <a:gdLst>
              <a:gd name="T0" fmla="*/ 2147483647 w 18"/>
              <a:gd name="T1" fmla="*/ 2147483647 h 1088"/>
              <a:gd name="T2" fmla="*/ 2147483647 w 18"/>
              <a:gd name="T3" fmla="*/ 2147483647 h 1088"/>
              <a:gd name="T4" fmla="*/ 2147483647 w 18"/>
              <a:gd name="T5" fmla="*/ 0 h 1088"/>
              <a:gd name="T6" fmla="*/ 0 w 18"/>
              <a:gd name="T7" fmla="*/ 0 h 1088"/>
              <a:gd name="T8" fmla="*/ 0 w 18"/>
              <a:gd name="T9" fmla="*/ 2147483647 h 1088"/>
              <a:gd name="T10" fmla="*/ 2147483647 w 18"/>
              <a:gd name="T11" fmla="*/ 2147483647 h 1088"/>
              <a:gd name="T12" fmla="*/ 0 w 18"/>
              <a:gd name="T13" fmla="*/ 2147483647 h 1088"/>
              <a:gd name="T14" fmla="*/ 0 w 18"/>
              <a:gd name="T15" fmla="*/ 2147483647 h 1088"/>
              <a:gd name="T16" fmla="*/ 2147483647 w 18"/>
              <a:gd name="T17" fmla="*/ 2147483647 h 10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88"/>
              <a:gd name="T29" fmla="*/ 18 w 18"/>
              <a:gd name="T30" fmla="*/ 1088 h 10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88">
                <a:moveTo>
                  <a:pt x="9" y="1088"/>
                </a:moveTo>
                <a:lnTo>
                  <a:pt x="18" y="1082"/>
                </a:lnTo>
                <a:lnTo>
                  <a:pt x="18" y="0"/>
                </a:lnTo>
                <a:lnTo>
                  <a:pt x="0" y="0"/>
                </a:lnTo>
                <a:lnTo>
                  <a:pt x="0" y="1082"/>
                </a:lnTo>
                <a:lnTo>
                  <a:pt x="9" y="1088"/>
                </a:lnTo>
                <a:lnTo>
                  <a:pt x="0" y="1082"/>
                </a:lnTo>
                <a:lnTo>
                  <a:pt x="0" y="1088"/>
                </a:lnTo>
                <a:lnTo>
                  <a:pt x="9" y="108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20" name="Rectangle 52"/>
          <p:cNvSpPr>
            <a:spLocks noChangeArrowheads="1"/>
          </p:cNvSpPr>
          <p:nvPr/>
        </p:nvSpPr>
        <p:spPr bwMode="auto">
          <a:xfrm rot="-5400000">
            <a:off x="66675" y="3811588"/>
            <a:ext cx="173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100">
                <a:solidFill>
                  <a:srgbClr val="1F1A17"/>
                </a:solidFill>
                <a:latin typeface="Arial" pitchFamily="34" charset="0"/>
              </a:rPr>
              <a:t>Change in mm</a:t>
            </a:r>
          </a:p>
          <a:p>
            <a:r>
              <a:rPr lang="en-GB" sz="2100">
                <a:solidFill>
                  <a:srgbClr val="1F1A17"/>
                </a:solidFill>
                <a:latin typeface="Arial" pitchFamily="34" charset="0"/>
              </a:rPr>
              <a:t>on VAS</a:t>
            </a:r>
            <a:endParaRPr lang="en-GB"/>
          </a:p>
        </p:txBody>
      </p:sp>
      <p:sp>
        <p:nvSpPr>
          <p:cNvPr id="79921" name="Freeform 54"/>
          <p:cNvSpPr>
            <a:spLocks/>
          </p:cNvSpPr>
          <p:nvPr/>
        </p:nvSpPr>
        <p:spPr bwMode="auto">
          <a:xfrm>
            <a:off x="5729288" y="3201988"/>
            <a:ext cx="28575" cy="2413000"/>
          </a:xfrm>
          <a:custGeom>
            <a:avLst/>
            <a:gdLst>
              <a:gd name="T0" fmla="*/ 2147483647 w 18"/>
              <a:gd name="T1" fmla="*/ 2147483647 h 1520"/>
              <a:gd name="T2" fmla="*/ 2147483647 w 18"/>
              <a:gd name="T3" fmla="*/ 2147483647 h 1520"/>
              <a:gd name="T4" fmla="*/ 2147483647 w 18"/>
              <a:gd name="T5" fmla="*/ 0 h 1520"/>
              <a:gd name="T6" fmla="*/ 0 w 18"/>
              <a:gd name="T7" fmla="*/ 0 h 1520"/>
              <a:gd name="T8" fmla="*/ 0 w 18"/>
              <a:gd name="T9" fmla="*/ 2147483647 h 1520"/>
              <a:gd name="T10" fmla="*/ 2147483647 w 18"/>
              <a:gd name="T11" fmla="*/ 2147483647 h 1520"/>
              <a:gd name="T12" fmla="*/ 0 w 18"/>
              <a:gd name="T13" fmla="*/ 2147483647 h 1520"/>
              <a:gd name="T14" fmla="*/ 0 w 18"/>
              <a:gd name="T15" fmla="*/ 2147483647 h 1520"/>
              <a:gd name="T16" fmla="*/ 2147483647 w 18"/>
              <a:gd name="T17" fmla="*/ 2147483647 h 1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520"/>
              <a:gd name="T29" fmla="*/ 18 w 18"/>
              <a:gd name="T30" fmla="*/ 1520 h 15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520">
                <a:moveTo>
                  <a:pt x="9" y="1520"/>
                </a:moveTo>
                <a:lnTo>
                  <a:pt x="18" y="1512"/>
                </a:lnTo>
                <a:lnTo>
                  <a:pt x="18" y="0"/>
                </a:lnTo>
                <a:lnTo>
                  <a:pt x="0" y="0"/>
                </a:lnTo>
                <a:lnTo>
                  <a:pt x="0" y="1512"/>
                </a:lnTo>
                <a:lnTo>
                  <a:pt x="9" y="1520"/>
                </a:lnTo>
                <a:lnTo>
                  <a:pt x="0" y="1512"/>
                </a:lnTo>
                <a:lnTo>
                  <a:pt x="0" y="1520"/>
                </a:lnTo>
                <a:lnTo>
                  <a:pt x="9" y="15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22" name="Rectangle 55"/>
          <p:cNvSpPr>
            <a:spLocks noChangeArrowheads="1"/>
          </p:cNvSpPr>
          <p:nvPr/>
        </p:nvSpPr>
        <p:spPr bwMode="auto">
          <a:xfrm>
            <a:off x="5743575" y="5588000"/>
            <a:ext cx="115888" cy="2698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923" name="Rectangle 56"/>
          <p:cNvSpPr>
            <a:spLocks noChangeArrowheads="1"/>
          </p:cNvSpPr>
          <p:nvPr/>
        </p:nvSpPr>
        <p:spPr bwMode="auto">
          <a:xfrm>
            <a:off x="5743575" y="5588000"/>
            <a:ext cx="3005138" cy="2698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924" name="Rectangle 57"/>
          <p:cNvSpPr>
            <a:spLocks noChangeArrowheads="1"/>
          </p:cNvSpPr>
          <p:nvPr/>
        </p:nvSpPr>
        <p:spPr bwMode="auto">
          <a:xfrm>
            <a:off x="5743575" y="3187700"/>
            <a:ext cx="115888" cy="2857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925" name="Rectangle 58"/>
          <p:cNvSpPr>
            <a:spLocks noChangeArrowheads="1"/>
          </p:cNvSpPr>
          <p:nvPr/>
        </p:nvSpPr>
        <p:spPr bwMode="auto">
          <a:xfrm>
            <a:off x="5743575" y="3641725"/>
            <a:ext cx="115888" cy="2857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926" name="Rectangle 59"/>
          <p:cNvSpPr>
            <a:spLocks noChangeArrowheads="1"/>
          </p:cNvSpPr>
          <p:nvPr/>
        </p:nvSpPr>
        <p:spPr bwMode="auto">
          <a:xfrm>
            <a:off x="5743575" y="4133850"/>
            <a:ext cx="115888" cy="2698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927" name="Rectangle 60"/>
          <p:cNvSpPr>
            <a:spLocks noChangeArrowheads="1"/>
          </p:cNvSpPr>
          <p:nvPr/>
        </p:nvSpPr>
        <p:spPr bwMode="auto">
          <a:xfrm>
            <a:off x="5743575" y="4614863"/>
            <a:ext cx="115888" cy="2857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928" name="Rectangle 61"/>
          <p:cNvSpPr>
            <a:spLocks noChangeArrowheads="1"/>
          </p:cNvSpPr>
          <p:nvPr/>
        </p:nvSpPr>
        <p:spPr bwMode="auto">
          <a:xfrm>
            <a:off x="5743575" y="5119688"/>
            <a:ext cx="115888" cy="2857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929" name="Rectangle 62"/>
          <p:cNvSpPr>
            <a:spLocks noChangeArrowheads="1"/>
          </p:cNvSpPr>
          <p:nvPr/>
        </p:nvSpPr>
        <p:spPr bwMode="auto">
          <a:xfrm>
            <a:off x="5438775" y="30829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20</a:t>
            </a:r>
            <a:endParaRPr lang="en-GB"/>
          </a:p>
        </p:txBody>
      </p:sp>
      <p:sp>
        <p:nvSpPr>
          <p:cNvPr id="79930" name="Rectangle 63"/>
          <p:cNvSpPr>
            <a:spLocks noChangeArrowheads="1"/>
          </p:cNvSpPr>
          <p:nvPr/>
        </p:nvSpPr>
        <p:spPr bwMode="auto">
          <a:xfrm>
            <a:off x="5429250" y="406876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12</a:t>
            </a:r>
            <a:endParaRPr lang="en-GB"/>
          </a:p>
        </p:txBody>
      </p:sp>
      <p:sp>
        <p:nvSpPr>
          <p:cNvPr id="79931" name="Rectangle 64"/>
          <p:cNvSpPr>
            <a:spLocks noChangeArrowheads="1"/>
          </p:cNvSpPr>
          <p:nvPr/>
        </p:nvSpPr>
        <p:spPr bwMode="auto">
          <a:xfrm>
            <a:off x="5559425" y="449897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8</a:t>
            </a:r>
            <a:endParaRPr lang="en-GB"/>
          </a:p>
        </p:txBody>
      </p:sp>
      <p:sp>
        <p:nvSpPr>
          <p:cNvPr id="79932" name="Rectangle 65"/>
          <p:cNvSpPr>
            <a:spLocks noChangeArrowheads="1"/>
          </p:cNvSpPr>
          <p:nvPr/>
        </p:nvSpPr>
        <p:spPr bwMode="auto">
          <a:xfrm>
            <a:off x="5559425" y="49990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4</a:t>
            </a:r>
            <a:endParaRPr lang="en-GB"/>
          </a:p>
        </p:txBody>
      </p:sp>
      <p:sp>
        <p:nvSpPr>
          <p:cNvPr id="79933" name="Rectangle 66"/>
          <p:cNvSpPr>
            <a:spLocks noChangeArrowheads="1"/>
          </p:cNvSpPr>
          <p:nvPr/>
        </p:nvSpPr>
        <p:spPr bwMode="auto">
          <a:xfrm>
            <a:off x="5559425" y="550545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0</a:t>
            </a:r>
            <a:endParaRPr lang="en-GB"/>
          </a:p>
        </p:txBody>
      </p:sp>
      <p:sp>
        <p:nvSpPr>
          <p:cNvPr id="79934" name="Rectangle 67"/>
          <p:cNvSpPr>
            <a:spLocks noChangeArrowheads="1"/>
          </p:cNvSpPr>
          <p:nvPr/>
        </p:nvSpPr>
        <p:spPr bwMode="auto">
          <a:xfrm>
            <a:off x="5438775" y="353536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16</a:t>
            </a:r>
            <a:endParaRPr lang="en-GB"/>
          </a:p>
        </p:txBody>
      </p:sp>
      <p:sp>
        <p:nvSpPr>
          <p:cNvPr id="79935" name="Freeform 68"/>
          <p:cNvSpPr>
            <a:spLocks/>
          </p:cNvSpPr>
          <p:nvPr/>
        </p:nvSpPr>
        <p:spPr bwMode="auto">
          <a:xfrm>
            <a:off x="5900738" y="5588000"/>
            <a:ext cx="301625" cy="26988"/>
          </a:xfrm>
          <a:custGeom>
            <a:avLst/>
            <a:gdLst>
              <a:gd name="T0" fmla="*/ 2147483647 w 190"/>
              <a:gd name="T1" fmla="*/ 2147483647 h 17"/>
              <a:gd name="T2" fmla="*/ 2147483647 w 190"/>
              <a:gd name="T3" fmla="*/ 0 h 17"/>
              <a:gd name="T4" fmla="*/ 0 w 190"/>
              <a:gd name="T5" fmla="*/ 0 h 17"/>
              <a:gd name="T6" fmla="*/ 0 w 190"/>
              <a:gd name="T7" fmla="*/ 2147483647 h 17"/>
              <a:gd name="T8" fmla="*/ 2147483647 w 190"/>
              <a:gd name="T9" fmla="*/ 2147483647 h 17"/>
              <a:gd name="T10" fmla="*/ 2147483647 w 190"/>
              <a:gd name="T11" fmla="*/ 2147483647 h 17"/>
              <a:gd name="T12" fmla="*/ 2147483647 w 190"/>
              <a:gd name="T13" fmla="*/ 2147483647 h 17"/>
              <a:gd name="T14" fmla="*/ 2147483647 w 190"/>
              <a:gd name="T15" fmla="*/ 2147483647 h 17"/>
              <a:gd name="T16" fmla="*/ 2147483647 w 190"/>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7"/>
              <a:gd name="T29" fmla="*/ 190 w 19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7">
                <a:moveTo>
                  <a:pt x="190" y="9"/>
                </a:moveTo>
                <a:lnTo>
                  <a:pt x="181" y="0"/>
                </a:lnTo>
                <a:lnTo>
                  <a:pt x="0" y="0"/>
                </a:lnTo>
                <a:lnTo>
                  <a:pt x="0" y="17"/>
                </a:lnTo>
                <a:lnTo>
                  <a:pt x="181" y="17"/>
                </a:lnTo>
                <a:lnTo>
                  <a:pt x="190" y="9"/>
                </a:lnTo>
                <a:lnTo>
                  <a:pt x="181" y="17"/>
                </a:lnTo>
                <a:lnTo>
                  <a:pt x="190" y="17"/>
                </a:lnTo>
                <a:lnTo>
                  <a:pt x="19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36" name="Freeform 69"/>
          <p:cNvSpPr>
            <a:spLocks/>
          </p:cNvSpPr>
          <p:nvPr/>
        </p:nvSpPr>
        <p:spPr bwMode="auto">
          <a:xfrm>
            <a:off x="6173788" y="5291138"/>
            <a:ext cx="28575" cy="311150"/>
          </a:xfrm>
          <a:custGeom>
            <a:avLst/>
            <a:gdLst>
              <a:gd name="T0" fmla="*/ 2147483647 w 18"/>
              <a:gd name="T1" fmla="*/ 0 h 196"/>
              <a:gd name="T2" fmla="*/ 0 w 18"/>
              <a:gd name="T3" fmla="*/ 2147483647 h 196"/>
              <a:gd name="T4" fmla="*/ 0 w 18"/>
              <a:gd name="T5" fmla="*/ 2147483647 h 196"/>
              <a:gd name="T6" fmla="*/ 2147483647 w 18"/>
              <a:gd name="T7" fmla="*/ 2147483647 h 196"/>
              <a:gd name="T8" fmla="*/ 2147483647 w 18"/>
              <a:gd name="T9" fmla="*/ 2147483647 h 196"/>
              <a:gd name="T10" fmla="*/ 2147483647 w 18"/>
              <a:gd name="T11" fmla="*/ 0 h 196"/>
              <a:gd name="T12" fmla="*/ 2147483647 w 18"/>
              <a:gd name="T13" fmla="*/ 2147483647 h 196"/>
              <a:gd name="T14" fmla="*/ 2147483647 w 18"/>
              <a:gd name="T15" fmla="*/ 0 h 196"/>
              <a:gd name="T16" fmla="*/ 2147483647 w 18"/>
              <a:gd name="T17" fmla="*/ 0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6"/>
              <a:gd name="T29" fmla="*/ 18 w 18"/>
              <a:gd name="T30" fmla="*/ 196 h 1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6">
                <a:moveTo>
                  <a:pt x="9" y="0"/>
                </a:moveTo>
                <a:lnTo>
                  <a:pt x="0" y="9"/>
                </a:lnTo>
                <a:lnTo>
                  <a:pt x="0" y="196"/>
                </a:lnTo>
                <a:lnTo>
                  <a:pt x="18" y="196"/>
                </a:lnTo>
                <a:lnTo>
                  <a:pt x="18" y="9"/>
                </a:lnTo>
                <a:lnTo>
                  <a:pt x="9" y="0"/>
                </a:lnTo>
                <a:lnTo>
                  <a:pt x="18" y="9"/>
                </a:lnTo>
                <a:lnTo>
                  <a:pt x="18" y="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37" name="Freeform 70"/>
          <p:cNvSpPr>
            <a:spLocks/>
          </p:cNvSpPr>
          <p:nvPr/>
        </p:nvSpPr>
        <p:spPr bwMode="auto">
          <a:xfrm>
            <a:off x="5888038" y="5291138"/>
            <a:ext cx="300037" cy="28575"/>
          </a:xfrm>
          <a:custGeom>
            <a:avLst/>
            <a:gdLst>
              <a:gd name="T0" fmla="*/ 0 w 189"/>
              <a:gd name="T1" fmla="*/ 2147483647 h 18"/>
              <a:gd name="T2" fmla="*/ 2147483647 w 189"/>
              <a:gd name="T3" fmla="*/ 2147483647 h 18"/>
              <a:gd name="T4" fmla="*/ 2147483647 w 189"/>
              <a:gd name="T5" fmla="*/ 2147483647 h 18"/>
              <a:gd name="T6" fmla="*/ 2147483647 w 189"/>
              <a:gd name="T7" fmla="*/ 0 h 18"/>
              <a:gd name="T8" fmla="*/ 2147483647 w 189"/>
              <a:gd name="T9" fmla="*/ 0 h 18"/>
              <a:gd name="T10" fmla="*/ 0 w 189"/>
              <a:gd name="T11" fmla="*/ 2147483647 h 18"/>
              <a:gd name="T12" fmla="*/ 2147483647 w 189"/>
              <a:gd name="T13" fmla="*/ 0 h 18"/>
              <a:gd name="T14" fmla="*/ 0 w 189"/>
              <a:gd name="T15" fmla="*/ 0 h 18"/>
              <a:gd name="T16" fmla="*/ 0 w 18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18"/>
              <a:gd name="T29" fmla="*/ 189 w 18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18">
                <a:moveTo>
                  <a:pt x="0" y="9"/>
                </a:moveTo>
                <a:lnTo>
                  <a:pt x="8" y="18"/>
                </a:lnTo>
                <a:lnTo>
                  <a:pt x="189" y="18"/>
                </a:lnTo>
                <a:lnTo>
                  <a:pt x="189" y="0"/>
                </a:lnTo>
                <a:lnTo>
                  <a:pt x="8" y="0"/>
                </a:lnTo>
                <a:lnTo>
                  <a:pt x="0" y="9"/>
                </a:lnTo>
                <a:lnTo>
                  <a:pt x="8" y="0"/>
                </a:lnTo>
                <a:lnTo>
                  <a:pt x="0"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38" name="Freeform 71"/>
          <p:cNvSpPr>
            <a:spLocks/>
          </p:cNvSpPr>
          <p:nvPr/>
        </p:nvSpPr>
        <p:spPr bwMode="auto">
          <a:xfrm>
            <a:off x="5888038" y="5305425"/>
            <a:ext cx="26987" cy="309563"/>
          </a:xfrm>
          <a:custGeom>
            <a:avLst/>
            <a:gdLst>
              <a:gd name="T0" fmla="*/ 2147483647 w 17"/>
              <a:gd name="T1" fmla="*/ 2147483647 h 195"/>
              <a:gd name="T2" fmla="*/ 2147483647 w 17"/>
              <a:gd name="T3" fmla="*/ 2147483647 h 195"/>
              <a:gd name="T4" fmla="*/ 2147483647 w 17"/>
              <a:gd name="T5" fmla="*/ 0 h 195"/>
              <a:gd name="T6" fmla="*/ 0 w 17"/>
              <a:gd name="T7" fmla="*/ 0 h 195"/>
              <a:gd name="T8" fmla="*/ 0 w 17"/>
              <a:gd name="T9" fmla="*/ 2147483647 h 195"/>
              <a:gd name="T10" fmla="*/ 2147483647 w 17"/>
              <a:gd name="T11" fmla="*/ 2147483647 h 195"/>
              <a:gd name="T12" fmla="*/ 0 w 17"/>
              <a:gd name="T13" fmla="*/ 2147483647 h 195"/>
              <a:gd name="T14" fmla="*/ 0 w 17"/>
              <a:gd name="T15" fmla="*/ 2147483647 h 195"/>
              <a:gd name="T16" fmla="*/ 2147483647 w 17"/>
              <a:gd name="T17" fmla="*/ 2147483647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5"/>
              <a:gd name="T29" fmla="*/ 17 w 17"/>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5">
                <a:moveTo>
                  <a:pt x="8" y="195"/>
                </a:moveTo>
                <a:lnTo>
                  <a:pt x="17" y="187"/>
                </a:lnTo>
                <a:lnTo>
                  <a:pt x="17" y="0"/>
                </a:lnTo>
                <a:lnTo>
                  <a:pt x="0" y="0"/>
                </a:lnTo>
                <a:lnTo>
                  <a:pt x="0" y="187"/>
                </a:lnTo>
                <a:lnTo>
                  <a:pt x="8" y="195"/>
                </a:lnTo>
                <a:lnTo>
                  <a:pt x="0" y="187"/>
                </a:lnTo>
                <a:lnTo>
                  <a:pt x="0" y="195"/>
                </a:lnTo>
                <a:lnTo>
                  <a:pt x="8" y="19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39" name="Freeform 72"/>
          <p:cNvSpPr>
            <a:spLocks/>
          </p:cNvSpPr>
          <p:nvPr/>
        </p:nvSpPr>
        <p:spPr bwMode="auto">
          <a:xfrm>
            <a:off x="6294438" y="5588000"/>
            <a:ext cx="292100" cy="26988"/>
          </a:xfrm>
          <a:custGeom>
            <a:avLst/>
            <a:gdLst>
              <a:gd name="T0" fmla="*/ 2147483647 w 184"/>
              <a:gd name="T1" fmla="*/ 2147483647 h 17"/>
              <a:gd name="T2" fmla="*/ 2147483647 w 184"/>
              <a:gd name="T3" fmla="*/ 0 h 17"/>
              <a:gd name="T4" fmla="*/ 0 w 184"/>
              <a:gd name="T5" fmla="*/ 0 h 17"/>
              <a:gd name="T6" fmla="*/ 0 w 184"/>
              <a:gd name="T7" fmla="*/ 2147483647 h 17"/>
              <a:gd name="T8" fmla="*/ 2147483647 w 184"/>
              <a:gd name="T9" fmla="*/ 2147483647 h 17"/>
              <a:gd name="T10" fmla="*/ 2147483647 w 184"/>
              <a:gd name="T11" fmla="*/ 2147483647 h 17"/>
              <a:gd name="T12" fmla="*/ 2147483647 w 184"/>
              <a:gd name="T13" fmla="*/ 2147483647 h 17"/>
              <a:gd name="T14" fmla="*/ 2147483647 w 184"/>
              <a:gd name="T15" fmla="*/ 2147483647 h 17"/>
              <a:gd name="T16" fmla="*/ 2147483647 w 184"/>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17"/>
              <a:gd name="T29" fmla="*/ 184 w 184"/>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17">
                <a:moveTo>
                  <a:pt x="184" y="9"/>
                </a:moveTo>
                <a:lnTo>
                  <a:pt x="175" y="0"/>
                </a:lnTo>
                <a:lnTo>
                  <a:pt x="0" y="0"/>
                </a:lnTo>
                <a:lnTo>
                  <a:pt x="0" y="17"/>
                </a:lnTo>
                <a:lnTo>
                  <a:pt x="175" y="17"/>
                </a:lnTo>
                <a:lnTo>
                  <a:pt x="184" y="9"/>
                </a:lnTo>
                <a:lnTo>
                  <a:pt x="175" y="17"/>
                </a:lnTo>
                <a:lnTo>
                  <a:pt x="184" y="17"/>
                </a:lnTo>
                <a:lnTo>
                  <a:pt x="184"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40" name="Freeform 73"/>
          <p:cNvSpPr>
            <a:spLocks/>
          </p:cNvSpPr>
          <p:nvPr/>
        </p:nvSpPr>
        <p:spPr bwMode="auto">
          <a:xfrm>
            <a:off x="6559550" y="4322763"/>
            <a:ext cx="26988" cy="1279525"/>
          </a:xfrm>
          <a:custGeom>
            <a:avLst/>
            <a:gdLst>
              <a:gd name="T0" fmla="*/ 2147483647 w 17"/>
              <a:gd name="T1" fmla="*/ 0 h 806"/>
              <a:gd name="T2" fmla="*/ 0 w 17"/>
              <a:gd name="T3" fmla="*/ 2147483647 h 806"/>
              <a:gd name="T4" fmla="*/ 0 w 17"/>
              <a:gd name="T5" fmla="*/ 2147483647 h 806"/>
              <a:gd name="T6" fmla="*/ 2147483647 w 17"/>
              <a:gd name="T7" fmla="*/ 2147483647 h 806"/>
              <a:gd name="T8" fmla="*/ 2147483647 w 17"/>
              <a:gd name="T9" fmla="*/ 2147483647 h 806"/>
              <a:gd name="T10" fmla="*/ 2147483647 w 17"/>
              <a:gd name="T11" fmla="*/ 0 h 806"/>
              <a:gd name="T12" fmla="*/ 2147483647 w 17"/>
              <a:gd name="T13" fmla="*/ 2147483647 h 806"/>
              <a:gd name="T14" fmla="*/ 2147483647 w 17"/>
              <a:gd name="T15" fmla="*/ 0 h 806"/>
              <a:gd name="T16" fmla="*/ 2147483647 w 17"/>
              <a:gd name="T17" fmla="*/ 0 h 8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806"/>
              <a:gd name="T29" fmla="*/ 17 w 17"/>
              <a:gd name="T30" fmla="*/ 806 h 8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806">
                <a:moveTo>
                  <a:pt x="8" y="0"/>
                </a:moveTo>
                <a:lnTo>
                  <a:pt x="0" y="9"/>
                </a:lnTo>
                <a:lnTo>
                  <a:pt x="0" y="806"/>
                </a:lnTo>
                <a:lnTo>
                  <a:pt x="17" y="806"/>
                </a:lnTo>
                <a:lnTo>
                  <a:pt x="17" y="9"/>
                </a:lnTo>
                <a:lnTo>
                  <a:pt x="8" y="0"/>
                </a:lnTo>
                <a:lnTo>
                  <a:pt x="17" y="9"/>
                </a:lnTo>
                <a:lnTo>
                  <a:pt x="17" y="0"/>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41" name="Freeform 74"/>
          <p:cNvSpPr>
            <a:spLocks/>
          </p:cNvSpPr>
          <p:nvPr/>
        </p:nvSpPr>
        <p:spPr bwMode="auto">
          <a:xfrm>
            <a:off x="6281738" y="4322763"/>
            <a:ext cx="290512" cy="28575"/>
          </a:xfrm>
          <a:custGeom>
            <a:avLst/>
            <a:gdLst>
              <a:gd name="T0" fmla="*/ 0 w 183"/>
              <a:gd name="T1" fmla="*/ 2147483647 h 18"/>
              <a:gd name="T2" fmla="*/ 2147483647 w 183"/>
              <a:gd name="T3" fmla="*/ 2147483647 h 18"/>
              <a:gd name="T4" fmla="*/ 2147483647 w 183"/>
              <a:gd name="T5" fmla="*/ 2147483647 h 18"/>
              <a:gd name="T6" fmla="*/ 2147483647 w 183"/>
              <a:gd name="T7" fmla="*/ 0 h 18"/>
              <a:gd name="T8" fmla="*/ 2147483647 w 183"/>
              <a:gd name="T9" fmla="*/ 0 h 18"/>
              <a:gd name="T10" fmla="*/ 0 w 183"/>
              <a:gd name="T11" fmla="*/ 2147483647 h 18"/>
              <a:gd name="T12" fmla="*/ 2147483647 w 183"/>
              <a:gd name="T13" fmla="*/ 0 h 18"/>
              <a:gd name="T14" fmla="*/ 0 w 183"/>
              <a:gd name="T15" fmla="*/ 0 h 18"/>
              <a:gd name="T16" fmla="*/ 0 w 183"/>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18"/>
              <a:gd name="T29" fmla="*/ 183 w 183"/>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18">
                <a:moveTo>
                  <a:pt x="0" y="9"/>
                </a:moveTo>
                <a:lnTo>
                  <a:pt x="8" y="18"/>
                </a:lnTo>
                <a:lnTo>
                  <a:pt x="183" y="18"/>
                </a:lnTo>
                <a:lnTo>
                  <a:pt x="183" y="0"/>
                </a:lnTo>
                <a:lnTo>
                  <a:pt x="8" y="0"/>
                </a:lnTo>
                <a:lnTo>
                  <a:pt x="0" y="9"/>
                </a:lnTo>
                <a:lnTo>
                  <a:pt x="8" y="0"/>
                </a:lnTo>
                <a:lnTo>
                  <a:pt x="0"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42" name="Freeform 75"/>
          <p:cNvSpPr>
            <a:spLocks/>
          </p:cNvSpPr>
          <p:nvPr/>
        </p:nvSpPr>
        <p:spPr bwMode="auto">
          <a:xfrm>
            <a:off x="6281738" y="4337050"/>
            <a:ext cx="26987" cy="1277938"/>
          </a:xfrm>
          <a:custGeom>
            <a:avLst/>
            <a:gdLst>
              <a:gd name="T0" fmla="*/ 2147483647 w 17"/>
              <a:gd name="T1" fmla="*/ 2147483647 h 805"/>
              <a:gd name="T2" fmla="*/ 2147483647 w 17"/>
              <a:gd name="T3" fmla="*/ 2147483647 h 805"/>
              <a:gd name="T4" fmla="*/ 2147483647 w 17"/>
              <a:gd name="T5" fmla="*/ 0 h 805"/>
              <a:gd name="T6" fmla="*/ 0 w 17"/>
              <a:gd name="T7" fmla="*/ 0 h 805"/>
              <a:gd name="T8" fmla="*/ 0 w 17"/>
              <a:gd name="T9" fmla="*/ 2147483647 h 805"/>
              <a:gd name="T10" fmla="*/ 2147483647 w 17"/>
              <a:gd name="T11" fmla="*/ 2147483647 h 805"/>
              <a:gd name="T12" fmla="*/ 0 w 17"/>
              <a:gd name="T13" fmla="*/ 2147483647 h 805"/>
              <a:gd name="T14" fmla="*/ 0 w 17"/>
              <a:gd name="T15" fmla="*/ 2147483647 h 805"/>
              <a:gd name="T16" fmla="*/ 2147483647 w 17"/>
              <a:gd name="T17" fmla="*/ 2147483647 h 8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805"/>
              <a:gd name="T29" fmla="*/ 17 w 17"/>
              <a:gd name="T30" fmla="*/ 805 h 8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805">
                <a:moveTo>
                  <a:pt x="8" y="805"/>
                </a:moveTo>
                <a:lnTo>
                  <a:pt x="17" y="797"/>
                </a:lnTo>
                <a:lnTo>
                  <a:pt x="17" y="0"/>
                </a:lnTo>
                <a:lnTo>
                  <a:pt x="0" y="0"/>
                </a:lnTo>
                <a:lnTo>
                  <a:pt x="0" y="797"/>
                </a:lnTo>
                <a:lnTo>
                  <a:pt x="8" y="805"/>
                </a:lnTo>
                <a:lnTo>
                  <a:pt x="0" y="797"/>
                </a:lnTo>
                <a:lnTo>
                  <a:pt x="0" y="805"/>
                </a:lnTo>
                <a:lnTo>
                  <a:pt x="8" y="80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43" name="Freeform 76"/>
          <p:cNvSpPr>
            <a:spLocks/>
          </p:cNvSpPr>
          <p:nvPr/>
        </p:nvSpPr>
        <p:spPr bwMode="auto">
          <a:xfrm>
            <a:off x="6697663" y="5588000"/>
            <a:ext cx="287337" cy="26988"/>
          </a:xfrm>
          <a:custGeom>
            <a:avLst/>
            <a:gdLst>
              <a:gd name="T0" fmla="*/ 2147483647 w 181"/>
              <a:gd name="T1" fmla="*/ 2147483647 h 17"/>
              <a:gd name="T2" fmla="*/ 2147483647 w 181"/>
              <a:gd name="T3" fmla="*/ 0 h 17"/>
              <a:gd name="T4" fmla="*/ 0 w 181"/>
              <a:gd name="T5" fmla="*/ 0 h 17"/>
              <a:gd name="T6" fmla="*/ 0 w 181"/>
              <a:gd name="T7" fmla="*/ 2147483647 h 17"/>
              <a:gd name="T8" fmla="*/ 2147483647 w 181"/>
              <a:gd name="T9" fmla="*/ 2147483647 h 17"/>
              <a:gd name="T10" fmla="*/ 2147483647 w 181"/>
              <a:gd name="T11" fmla="*/ 2147483647 h 17"/>
              <a:gd name="T12" fmla="*/ 2147483647 w 181"/>
              <a:gd name="T13" fmla="*/ 2147483647 h 17"/>
              <a:gd name="T14" fmla="*/ 2147483647 w 181"/>
              <a:gd name="T15" fmla="*/ 2147483647 h 17"/>
              <a:gd name="T16" fmla="*/ 2147483647 w 181"/>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17"/>
              <a:gd name="T29" fmla="*/ 181 w 18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17">
                <a:moveTo>
                  <a:pt x="181" y="9"/>
                </a:moveTo>
                <a:lnTo>
                  <a:pt x="172" y="0"/>
                </a:lnTo>
                <a:lnTo>
                  <a:pt x="0" y="0"/>
                </a:lnTo>
                <a:lnTo>
                  <a:pt x="0" y="17"/>
                </a:lnTo>
                <a:lnTo>
                  <a:pt x="172" y="17"/>
                </a:lnTo>
                <a:lnTo>
                  <a:pt x="181" y="9"/>
                </a:lnTo>
                <a:lnTo>
                  <a:pt x="172" y="17"/>
                </a:lnTo>
                <a:lnTo>
                  <a:pt x="181" y="17"/>
                </a:lnTo>
                <a:lnTo>
                  <a:pt x="181"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44" name="Freeform 77"/>
          <p:cNvSpPr>
            <a:spLocks/>
          </p:cNvSpPr>
          <p:nvPr/>
        </p:nvSpPr>
        <p:spPr bwMode="auto">
          <a:xfrm>
            <a:off x="6956425" y="4189413"/>
            <a:ext cx="28575" cy="1412875"/>
          </a:xfrm>
          <a:custGeom>
            <a:avLst/>
            <a:gdLst>
              <a:gd name="T0" fmla="*/ 2147483647 w 18"/>
              <a:gd name="T1" fmla="*/ 0 h 890"/>
              <a:gd name="T2" fmla="*/ 0 w 18"/>
              <a:gd name="T3" fmla="*/ 2147483647 h 890"/>
              <a:gd name="T4" fmla="*/ 0 w 18"/>
              <a:gd name="T5" fmla="*/ 2147483647 h 890"/>
              <a:gd name="T6" fmla="*/ 2147483647 w 18"/>
              <a:gd name="T7" fmla="*/ 2147483647 h 890"/>
              <a:gd name="T8" fmla="*/ 2147483647 w 18"/>
              <a:gd name="T9" fmla="*/ 2147483647 h 890"/>
              <a:gd name="T10" fmla="*/ 2147483647 w 18"/>
              <a:gd name="T11" fmla="*/ 0 h 890"/>
              <a:gd name="T12" fmla="*/ 2147483647 w 18"/>
              <a:gd name="T13" fmla="*/ 2147483647 h 890"/>
              <a:gd name="T14" fmla="*/ 2147483647 w 18"/>
              <a:gd name="T15" fmla="*/ 0 h 890"/>
              <a:gd name="T16" fmla="*/ 2147483647 w 18"/>
              <a:gd name="T17" fmla="*/ 0 h 8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90"/>
              <a:gd name="T29" fmla="*/ 18 w 18"/>
              <a:gd name="T30" fmla="*/ 890 h 8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90">
                <a:moveTo>
                  <a:pt x="9" y="0"/>
                </a:moveTo>
                <a:lnTo>
                  <a:pt x="0" y="8"/>
                </a:lnTo>
                <a:lnTo>
                  <a:pt x="0" y="890"/>
                </a:lnTo>
                <a:lnTo>
                  <a:pt x="18" y="890"/>
                </a:lnTo>
                <a:lnTo>
                  <a:pt x="18" y="8"/>
                </a:lnTo>
                <a:lnTo>
                  <a:pt x="9" y="0"/>
                </a:lnTo>
                <a:lnTo>
                  <a:pt x="18" y="8"/>
                </a:lnTo>
                <a:lnTo>
                  <a:pt x="18" y="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45" name="Freeform 78"/>
          <p:cNvSpPr>
            <a:spLocks/>
          </p:cNvSpPr>
          <p:nvPr/>
        </p:nvSpPr>
        <p:spPr bwMode="auto">
          <a:xfrm>
            <a:off x="6683375" y="4189413"/>
            <a:ext cx="287338" cy="26987"/>
          </a:xfrm>
          <a:custGeom>
            <a:avLst/>
            <a:gdLst>
              <a:gd name="T0" fmla="*/ 0 w 181"/>
              <a:gd name="T1" fmla="*/ 2147483647 h 17"/>
              <a:gd name="T2" fmla="*/ 2147483647 w 181"/>
              <a:gd name="T3" fmla="*/ 2147483647 h 17"/>
              <a:gd name="T4" fmla="*/ 2147483647 w 181"/>
              <a:gd name="T5" fmla="*/ 2147483647 h 17"/>
              <a:gd name="T6" fmla="*/ 2147483647 w 181"/>
              <a:gd name="T7" fmla="*/ 0 h 17"/>
              <a:gd name="T8" fmla="*/ 2147483647 w 181"/>
              <a:gd name="T9" fmla="*/ 0 h 17"/>
              <a:gd name="T10" fmla="*/ 0 w 181"/>
              <a:gd name="T11" fmla="*/ 2147483647 h 17"/>
              <a:gd name="T12" fmla="*/ 2147483647 w 181"/>
              <a:gd name="T13" fmla="*/ 0 h 17"/>
              <a:gd name="T14" fmla="*/ 0 w 181"/>
              <a:gd name="T15" fmla="*/ 0 h 17"/>
              <a:gd name="T16" fmla="*/ 0 w 181"/>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17"/>
              <a:gd name="T29" fmla="*/ 181 w 18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17">
                <a:moveTo>
                  <a:pt x="0" y="8"/>
                </a:moveTo>
                <a:lnTo>
                  <a:pt x="9" y="17"/>
                </a:lnTo>
                <a:lnTo>
                  <a:pt x="181" y="17"/>
                </a:lnTo>
                <a:lnTo>
                  <a:pt x="181" y="0"/>
                </a:lnTo>
                <a:lnTo>
                  <a:pt x="9" y="0"/>
                </a:lnTo>
                <a:lnTo>
                  <a:pt x="0" y="8"/>
                </a:lnTo>
                <a:lnTo>
                  <a:pt x="9" y="0"/>
                </a:lnTo>
                <a:lnTo>
                  <a:pt x="0" y="0"/>
                </a:lnTo>
                <a:lnTo>
                  <a:pt x="0"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46" name="Freeform 79"/>
          <p:cNvSpPr>
            <a:spLocks/>
          </p:cNvSpPr>
          <p:nvPr/>
        </p:nvSpPr>
        <p:spPr bwMode="auto">
          <a:xfrm>
            <a:off x="6683375" y="4202113"/>
            <a:ext cx="28575" cy="1412875"/>
          </a:xfrm>
          <a:custGeom>
            <a:avLst/>
            <a:gdLst>
              <a:gd name="T0" fmla="*/ 2147483647 w 18"/>
              <a:gd name="T1" fmla="*/ 2147483647 h 890"/>
              <a:gd name="T2" fmla="*/ 2147483647 w 18"/>
              <a:gd name="T3" fmla="*/ 2147483647 h 890"/>
              <a:gd name="T4" fmla="*/ 2147483647 w 18"/>
              <a:gd name="T5" fmla="*/ 0 h 890"/>
              <a:gd name="T6" fmla="*/ 0 w 18"/>
              <a:gd name="T7" fmla="*/ 0 h 890"/>
              <a:gd name="T8" fmla="*/ 0 w 18"/>
              <a:gd name="T9" fmla="*/ 2147483647 h 890"/>
              <a:gd name="T10" fmla="*/ 2147483647 w 18"/>
              <a:gd name="T11" fmla="*/ 2147483647 h 890"/>
              <a:gd name="T12" fmla="*/ 0 w 18"/>
              <a:gd name="T13" fmla="*/ 2147483647 h 890"/>
              <a:gd name="T14" fmla="*/ 0 w 18"/>
              <a:gd name="T15" fmla="*/ 2147483647 h 890"/>
              <a:gd name="T16" fmla="*/ 2147483647 w 18"/>
              <a:gd name="T17" fmla="*/ 2147483647 h 8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90"/>
              <a:gd name="T29" fmla="*/ 18 w 18"/>
              <a:gd name="T30" fmla="*/ 890 h 8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90">
                <a:moveTo>
                  <a:pt x="9" y="890"/>
                </a:moveTo>
                <a:lnTo>
                  <a:pt x="18" y="882"/>
                </a:lnTo>
                <a:lnTo>
                  <a:pt x="18" y="0"/>
                </a:lnTo>
                <a:lnTo>
                  <a:pt x="0" y="0"/>
                </a:lnTo>
                <a:lnTo>
                  <a:pt x="0" y="882"/>
                </a:lnTo>
                <a:lnTo>
                  <a:pt x="9" y="890"/>
                </a:lnTo>
                <a:lnTo>
                  <a:pt x="0" y="882"/>
                </a:lnTo>
                <a:lnTo>
                  <a:pt x="0" y="890"/>
                </a:lnTo>
                <a:lnTo>
                  <a:pt x="9" y="89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47" name="Freeform 80"/>
          <p:cNvSpPr>
            <a:spLocks/>
          </p:cNvSpPr>
          <p:nvPr/>
        </p:nvSpPr>
        <p:spPr bwMode="auto">
          <a:xfrm>
            <a:off x="7888288" y="5588000"/>
            <a:ext cx="296862" cy="26988"/>
          </a:xfrm>
          <a:custGeom>
            <a:avLst/>
            <a:gdLst>
              <a:gd name="T0" fmla="*/ 2147483647 w 187"/>
              <a:gd name="T1" fmla="*/ 2147483647 h 17"/>
              <a:gd name="T2" fmla="*/ 2147483647 w 187"/>
              <a:gd name="T3" fmla="*/ 0 h 17"/>
              <a:gd name="T4" fmla="*/ 0 w 187"/>
              <a:gd name="T5" fmla="*/ 0 h 17"/>
              <a:gd name="T6" fmla="*/ 0 w 187"/>
              <a:gd name="T7" fmla="*/ 2147483647 h 17"/>
              <a:gd name="T8" fmla="*/ 2147483647 w 187"/>
              <a:gd name="T9" fmla="*/ 2147483647 h 17"/>
              <a:gd name="T10" fmla="*/ 2147483647 w 187"/>
              <a:gd name="T11" fmla="*/ 2147483647 h 17"/>
              <a:gd name="T12" fmla="*/ 2147483647 w 187"/>
              <a:gd name="T13" fmla="*/ 2147483647 h 17"/>
              <a:gd name="T14" fmla="*/ 2147483647 w 187"/>
              <a:gd name="T15" fmla="*/ 2147483647 h 17"/>
              <a:gd name="T16" fmla="*/ 2147483647 w 18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7"/>
              <a:gd name="T29" fmla="*/ 187 w 18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7">
                <a:moveTo>
                  <a:pt x="187" y="9"/>
                </a:moveTo>
                <a:lnTo>
                  <a:pt x="178" y="0"/>
                </a:lnTo>
                <a:lnTo>
                  <a:pt x="0" y="0"/>
                </a:lnTo>
                <a:lnTo>
                  <a:pt x="0" y="17"/>
                </a:lnTo>
                <a:lnTo>
                  <a:pt x="178" y="17"/>
                </a:lnTo>
                <a:lnTo>
                  <a:pt x="187" y="9"/>
                </a:lnTo>
                <a:lnTo>
                  <a:pt x="178" y="17"/>
                </a:lnTo>
                <a:lnTo>
                  <a:pt x="187" y="17"/>
                </a:lnTo>
                <a:lnTo>
                  <a:pt x="187"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48" name="Freeform 81"/>
          <p:cNvSpPr>
            <a:spLocks/>
          </p:cNvSpPr>
          <p:nvPr/>
        </p:nvSpPr>
        <p:spPr bwMode="auto">
          <a:xfrm>
            <a:off x="8156575" y="5194300"/>
            <a:ext cx="28575" cy="407988"/>
          </a:xfrm>
          <a:custGeom>
            <a:avLst/>
            <a:gdLst>
              <a:gd name="T0" fmla="*/ 2147483647 w 18"/>
              <a:gd name="T1" fmla="*/ 0 h 257"/>
              <a:gd name="T2" fmla="*/ 0 w 18"/>
              <a:gd name="T3" fmla="*/ 2147483647 h 257"/>
              <a:gd name="T4" fmla="*/ 0 w 18"/>
              <a:gd name="T5" fmla="*/ 2147483647 h 257"/>
              <a:gd name="T6" fmla="*/ 2147483647 w 18"/>
              <a:gd name="T7" fmla="*/ 2147483647 h 257"/>
              <a:gd name="T8" fmla="*/ 2147483647 w 18"/>
              <a:gd name="T9" fmla="*/ 2147483647 h 257"/>
              <a:gd name="T10" fmla="*/ 2147483647 w 18"/>
              <a:gd name="T11" fmla="*/ 0 h 257"/>
              <a:gd name="T12" fmla="*/ 2147483647 w 18"/>
              <a:gd name="T13" fmla="*/ 2147483647 h 257"/>
              <a:gd name="T14" fmla="*/ 2147483647 w 18"/>
              <a:gd name="T15" fmla="*/ 0 h 257"/>
              <a:gd name="T16" fmla="*/ 2147483647 w 18"/>
              <a:gd name="T17" fmla="*/ 0 h 2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57"/>
              <a:gd name="T29" fmla="*/ 18 w 18"/>
              <a:gd name="T30" fmla="*/ 257 h 2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57">
                <a:moveTo>
                  <a:pt x="9" y="0"/>
                </a:moveTo>
                <a:lnTo>
                  <a:pt x="0" y="9"/>
                </a:lnTo>
                <a:lnTo>
                  <a:pt x="0" y="257"/>
                </a:lnTo>
                <a:lnTo>
                  <a:pt x="18" y="257"/>
                </a:lnTo>
                <a:lnTo>
                  <a:pt x="18" y="9"/>
                </a:lnTo>
                <a:lnTo>
                  <a:pt x="9" y="0"/>
                </a:lnTo>
                <a:lnTo>
                  <a:pt x="18" y="9"/>
                </a:lnTo>
                <a:lnTo>
                  <a:pt x="18" y="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49" name="Freeform 82"/>
          <p:cNvSpPr>
            <a:spLocks/>
          </p:cNvSpPr>
          <p:nvPr/>
        </p:nvSpPr>
        <p:spPr bwMode="auto">
          <a:xfrm>
            <a:off x="7874000" y="5194300"/>
            <a:ext cx="296863" cy="26988"/>
          </a:xfrm>
          <a:custGeom>
            <a:avLst/>
            <a:gdLst>
              <a:gd name="T0" fmla="*/ 0 w 187"/>
              <a:gd name="T1" fmla="*/ 2147483647 h 17"/>
              <a:gd name="T2" fmla="*/ 2147483647 w 187"/>
              <a:gd name="T3" fmla="*/ 2147483647 h 17"/>
              <a:gd name="T4" fmla="*/ 2147483647 w 187"/>
              <a:gd name="T5" fmla="*/ 2147483647 h 17"/>
              <a:gd name="T6" fmla="*/ 2147483647 w 187"/>
              <a:gd name="T7" fmla="*/ 0 h 17"/>
              <a:gd name="T8" fmla="*/ 2147483647 w 187"/>
              <a:gd name="T9" fmla="*/ 0 h 17"/>
              <a:gd name="T10" fmla="*/ 0 w 187"/>
              <a:gd name="T11" fmla="*/ 2147483647 h 17"/>
              <a:gd name="T12" fmla="*/ 2147483647 w 187"/>
              <a:gd name="T13" fmla="*/ 0 h 17"/>
              <a:gd name="T14" fmla="*/ 0 w 187"/>
              <a:gd name="T15" fmla="*/ 0 h 17"/>
              <a:gd name="T16" fmla="*/ 0 w 18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7"/>
              <a:gd name="T29" fmla="*/ 187 w 18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7">
                <a:moveTo>
                  <a:pt x="0" y="9"/>
                </a:moveTo>
                <a:lnTo>
                  <a:pt x="9" y="17"/>
                </a:lnTo>
                <a:lnTo>
                  <a:pt x="187" y="17"/>
                </a:lnTo>
                <a:lnTo>
                  <a:pt x="187" y="0"/>
                </a:lnTo>
                <a:lnTo>
                  <a:pt x="9" y="0"/>
                </a:lnTo>
                <a:lnTo>
                  <a:pt x="0" y="9"/>
                </a:lnTo>
                <a:lnTo>
                  <a:pt x="9" y="0"/>
                </a:lnTo>
                <a:lnTo>
                  <a:pt x="0"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50" name="Freeform 83"/>
          <p:cNvSpPr>
            <a:spLocks/>
          </p:cNvSpPr>
          <p:nvPr/>
        </p:nvSpPr>
        <p:spPr bwMode="auto">
          <a:xfrm>
            <a:off x="7874000" y="5208588"/>
            <a:ext cx="28575" cy="406400"/>
          </a:xfrm>
          <a:custGeom>
            <a:avLst/>
            <a:gdLst>
              <a:gd name="T0" fmla="*/ 2147483647 w 18"/>
              <a:gd name="T1" fmla="*/ 2147483647 h 256"/>
              <a:gd name="T2" fmla="*/ 2147483647 w 18"/>
              <a:gd name="T3" fmla="*/ 2147483647 h 256"/>
              <a:gd name="T4" fmla="*/ 2147483647 w 18"/>
              <a:gd name="T5" fmla="*/ 0 h 256"/>
              <a:gd name="T6" fmla="*/ 0 w 18"/>
              <a:gd name="T7" fmla="*/ 0 h 256"/>
              <a:gd name="T8" fmla="*/ 0 w 18"/>
              <a:gd name="T9" fmla="*/ 2147483647 h 256"/>
              <a:gd name="T10" fmla="*/ 2147483647 w 18"/>
              <a:gd name="T11" fmla="*/ 2147483647 h 256"/>
              <a:gd name="T12" fmla="*/ 0 w 18"/>
              <a:gd name="T13" fmla="*/ 2147483647 h 256"/>
              <a:gd name="T14" fmla="*/ 0 w 18"/>
              <a:gd name="T15" fmla="*/ 2147483647 h 256"/>
              <a:gd name="T16" fmla="*/ 2147483647 w 18"/>
              <a:gd name="T17" fmla="*/ 2147483647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56"/>
              <a:gd name="T29" fmla="*/ 18 w 1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56">
                <a:moveTo>
                  <a:pt x="9" y="256"/>
                </a:moveTo>
                <a:lnTo>
                  <a:pt x="18" y="248"/>
                </a:lnTo>
                <a:lnTo>
                  <a:pt x="18" y="0"/>
                </a:lnTo>
                <a:lnTo>
                  <a:pt x="0" y="0"/>
                </a:lnTo>
                <a:lnTo>
                  <a:pt x="0" y="248"/>
                </a:lnTo>
                <a:lnTo>
                  <a:pt x="9" y="256"/>
                </a:lnTo>
                <a:lnTo>
                  <a:pt x="0" y="248"/>
                </a:lnTo>
                <a:lnTo>
                  <a:pt x="0" y="256"/>
                </a:lnTo>
                <a:lnTo>
                  <a:pt x="9" y="2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51" name="Freeform 84"/>
          <p:cNvSpPr>
            <a:spLocks/>
          </p:cNvSpPr>
          <p:nvPr/>
        </p:nvSpPr>
        <p:spPr bwMode="auto">
          <a:xfrm>
            <a:off x="8291513" y="5588000"/>
            <a:ext cx="285750" cy="26988"/>
          </a:xfrm>
          <a:custGeom>
            <a:avLst/>
            <a:gdLst>
              <a:gd name="T0" fmla="*/ 2147483647 w 180"/>
              <a:gd name="T1" fmla="*/ 2147483647 h 17"/>
              <a:gd name="T2" fmla="*/ 2147483647 w 180"/>
              <a:gd name="T3" fmla="*/ 0 h 17"/>
              <a:gd name="T4" fmla="*/ 0 w 180"/>
              <a:gd name="T5" fmla="*/ 0 h 17"/>
              <a:gd name="T6" fmla="*/ 0 w 180"/>
              <a:gd name="T7" fmla="*/ 2147483647 h 17"/>
              <a:gd name="T8" fmla="*/ 2147483647 w 180"/>
              <a:gd name="T9" fmla="*/ 2147483647 h 17"/>
              <a:gd name="T10" fmla="*/ 2147483647 w 180"/>
              <a:gd name="T11" fmla="*/ 2147483647 h 17"/>
              <a:gd name="T12" fmla="*/ 2147483647 w 180"/>
              <a:gd name="T13" fmla="*/ 2147483647 h 17"/>
              <a:gd name="T14" fmla="*/ 2147483647 w 180"/>
              <a:gd name="T15" fmla="*/ 2147483647 h 17"/>
              <a:gd name="T16" fmla="*/ 2147483647 w 180"/>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
              <a:gd name="T28" fmla="*/ 0 h 17"/>
              <a:gd name="T29" fmla="*/ 180 w 18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 h="17">
                <a:moveTo>
                  <a:pt x="180" y="9"/>
                </a:moveTo>
                <a:lnTo>
                  <a:pt x="172" y="0"/>
                </a:lnTo>
                <a:lnTo>
                  <a:pt x="0" y="0"/>
                </a:lnTo>
                <a:lnTo>
                  <a:pt x="0" y="17"/>
                </a:lnTo>
                <a:lnTo>
                  <a:pt x="172" y="17"/>
                </a:lnTo>
                <a:lnTo>
                  <a:pt x="180" y="9"/>
                </a:lnTo>
                <a:lnTo>
                  <a:pt x="172" y="17"/>
                </a:lnTo>
                <a:lnTo>
                  <a:pt x="180" y="17"/>
                </a:lnTo>
                <a:lnTo>
                  <a:pt x="18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52" name="Freeform 85"/>
          <p:cNvSpPr>
            <a:spLocks/>
          </p:cNvSpPr>
          <p:nvPr/>
        </p:nvSpPr>
        <p:spPr bwMode="auto">
          <a:xfrm>
            <a:off x="8550275" y="3730625"/>
            <a:ext cx="26988" cy="1871663"/>
          </a:xfrm>
          <a:custGeom>
            <a:avLst/>
            <a:gdLst>
              <a:gd name="T0" fmla="*/ 2147483647 w 17"/>
              <a:gd name="T1" fmla="*/ 0 h 1179"/>
              <a:gd name="T2" fmla="*/ 0 w 17"/>
              <a:gd name="T3" fmla="*/ 2147483647 h 1179"/>
              <a:gd name="T4" fmla="*/ 0 w 17"/>
              <a:gd name="T5" fmla="*/ 2147483647 h 1179"/>
              <a:gd name="T6" fmla="*/ 2147483647 w 17"/>
              <a:gd name="T7" fmla="*/ 2147483647 h 1179"/>
              <a:gd name="T8" fmla="*/ 2147483647 w 17"/>
              <a:gd name="T9" fmla="*/ 2147483647 h 1179"/>
              <a:gd name="T10" fmla="*/ 2147483647 w 17"/>
              <a:gd name="T11" fmla="*/ 0 h 1179"/>
              <a:gd name="T12" fmla="*/ 2147483647 w 17"/>
              <a:gd name="T13" fmla="*/ 2147483647 h 1179"/>
              <a:gd name="T14" fmla="*/ 2147483647 w 17"/>
              <a:gd name="T15" fmla="*/ 0 h 1179"/>
              <a:gd name="T16" fmla="*/ 2147483647 w 17"/>
              <a:gd name="T17" fmla="*/ 0 h 1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179"/>
              <a:gd name="T29" fmla="*/ 17 w 17"/>
              <a:gd name="T30" fmla="*/ 1179 h 11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179">
                <a:moveTo>
                  <a:pt x="9" y="0"/>
                </a:moveTo>
                <a:lnTo>
                  <a:pt x="0" y="9"/>
                </a:lnTo>
                <a:lnTo>
                  <a:pt x="0" y="1179"/>
                </a:lnTo>
                <a:lnTo>
                  <a:pt x="17" y="1179"/>
                </a:lnTo>
                <a:lnTo>
                  <a:pt x="17" y="9"/>
                </a:lnTo>
                <a:lnTo>
                  <a:pt x="9" y="0"/>
                </a:lnTo>
                <a:lnTo>
                  <a:pt x="17" y="9"/>
                </a:lnTo>
                <a:lnTo>
                  <a:pt x="17" y="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53" name="Freeform 86"/>
          <p:cNvSpPr>
            <a:spLocks/>
          </p:cNvSpPr>
          <p:nvPr/>
        </p:nvSpPr>
        <p:spPr bwMode="auto">
          <a:xfrm>
            <a:off x="8277225" y="3730625"/>
            <a:ext cx="287338" cy="22225"/>
          </a:xfrm>
          <a:custGeom>
            <a:avLst/>
            <a:gdLst>
              <a:gd name="T0" fmla="*/ 0 w 181"/>
              <a:gd name="T1" fmla="*/ 2147483647 h 14"/>
              <a:gd name="T2" fmla="*/ 2147483647 w 181"/>
              <a:gd name="T3" fmla="*/ 2147483647 h 14"/>
              <a:gd name="T4" fmla="*/ 2147483647 w 181"/>
              <a:gd name="T5" fmla="*/ 2147483647 h 14"/>
              <a:gd name="T6" fmla="*/ 2147483647 w 181"/>
              <a:gd name="T7" fmla="*/ 0 h 14"/>
              <a:gd name="T8" fmla="*/ 2147483647 w 181"/>
              <a:gd name="T9" fmla="*/ 0 h 14"/>
              <a:gd name="T10" fmla="*/ 0 w 181"/>
              <a:gd name="T11" fmla="*/ 2147483647 h 14"/>
              <a:gd name="T12" fmla="*/ 2147483647 w 181"/>
              <a:gd name="T13" fmla="*/ 0 h 14"/>
              <a:gd name="T14" fmla="*/ 0 w 181"/>
              <a:gd name="T15" fmla="*/ 0 h 14"/>
              <a:gd name="T16" fmla="*/ 0 w 181"/>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14"/>
              <a:gd name="T29" fmla="*/ 181 w 181"/>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14">
                <a:moveTo>
                  <a:pt x="0" y="9"/>
                </a:moveTo>
                <a:lnTo>
                  <a:pt x="9" y="14"/>
                </a:lnTo>
                <a:lnTo>
                  <a:pt x="181" y="14"/>
                </a:lnTo>
                <a:lnTo>
                  <a:pt x="181" y="0"/>
                </a:lnTo>
                <a:lnTo>
                  <a:pt x="9" y="0"/>
                </a:lnTo>
                <a:lnTo>
                  <a:pt x="0" y="9"/>
                </a:lnTo>
                <a:lnTo>
                  <a:pt x="9" y="0"/>
                </a:lnTo>
                <a:lnTo>
                  <a:pt x="0"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54" name="Freeform 87"/>
          <p:cNvSpPr>
            <a:spLocks/>
          </p:cNvSpPr>
          <p:nvPr/>
        </p:nvSpPr>
        <p:spPr bwMode="auto">
          <a:xfrm>
            <a:off x="8277225" y="3744913"/>
            <a:ext cx="26988" cy="1870075"/>
          </a:xfrm>
          <a:custGeom>
            <a:avLst/>
            <a:gdLst>
              <a:gd name="T0" fmla="*/ 2147483647 w 17"/>
              <a:gd name="T1" fmla="*/ 2147483647 h 1178"/>
              <a:gd name="T2" fmla="*/ 2147483647 w 17"/>
              <a:gd name="T3" fmla="*/ 2147483647 h 1178"/>
              <a:gd name="T4" fmla="*/ 2147483647 w 17"/>
              <a:gd name="T5" fmla="*/ 0 h 1178"/>
              <a:gd name="T6" fmla="*/ 0 w 17"/>
              <a:gd name="T7" fmla="*/ 0 h 1178"/>
              <a:gd name="T8" fmla="*/ 0 w 17"/>
              <a:gd name="T9" fmla="*/ 2147483647 h 1178"/>
              <a:gd name="T10" fmla="*/ 2147483647 w 17"/>
              <a:gd name="T11" fmla="*/ 2147483647 h 1178"/>
              <a:gd name="T12" fmla="*/ 0 w 17"/>
              <a:gd name="T13" fmla="*/ 2147483647 h 1178"/>
              <a:gd name="T14" fmla="*/ 0 w 17"/>
              <a:gd name="T15" fmla="*/ 2147483647 h 1178"/>
              <a:gd name="T16" fmla="*/ 2147483647 w 17"/>
              <a:gd name="T17" fmla="*/ 2147483647 h 1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178"/>
              <a:gd name="T29" fmla="*/ 17 w 17"/>
              <a:gd name="T30" fmla="*/ 1178 h 1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178">
                <a:moveTo>
                  <a:pt x="9" y="1178"/>
                </a:moveTo>
                <a:lnTo>
                  <a:pt x="17" y="1170"/>
                </a:lnTo>
                <a:lnTo>
                  <a:pt x="17" y="0"/>
                </a:lnTo>
                <a:lnTo>
                  <a:pt x="0" y="0"/>
                </a:lnTo>
                <a:lnTo>
                  <a:pt x="0" y="1170"/>
                </a:lnTo>
                <a:lnTo>
                  <a:pt x="9" y="1178"/>
                </a:lnTo>
                <a:lnTo>
                  <a:pt x="0" y="1170"/>
                </a:lnTo>
                <a:lnTo>
                  <a:pt x="0" y="1178"/>
                </a:lnTo>
                <a:lnTo>
                  <a:pt x="9" y="117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955" name="Rectangle 88"/>
          <p:cNvSpPr>
            <a:spLocks noChangeArrowheads="1"/>
          </p:cNvSpPr>
          <p:nvPr/>
        </p:nvSpPr>
        <p:spPr bwMode="auto">
          <a:xfrm>
            <a:off x="5975350" y="5616575"/>
            <a:ext cx="15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P</a:t>
            </a:r>
            <a:endParaRPr lang="en-GB"/>
          </a:p>
        </p:txBody>
      </p:sp>
      <p:sp>
        <p:nvSpPr>
          <p:cNvPr id="79956" name="Rectangle 89"/>
          <p:cNvSpPr>
            <a:spLocks noChangeArrowheads="1"/>
          </p:cNvSpPr>
          <p:nvPr/>
        </p:nvSpPr>
        <p:spPr bwMode="auto">
          <a:xfrm>
            <a:off x="6378575" y="56165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C</a:t>
            </a:r>
            <a:endParaRPr lang="en-GB"/>
          </a:p>
        </p:txBody>
      </p:sp>
      <p:sp>
        <p:nvSpPr>
          <p:cNvPr id="79957" name="Rectangle 90"/>
          <p:cNvSpPr>
            <a:spLocks noChangeArrowheads="1"/>
          </p:cNvSpPr>
          <p:nvPr/>
        </p:nvSpPr>
        <p:spPr bwMode="auto">
          <a:xfrm>
            <a:off x="6738938" y="5616575"/>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M</a:t>
            </a:r>
            <a:endParaRPr lang="en-GB"/>
          </a:p>
        </p:txBody>
      </p:sp>
      <p:sp>
        <p:nvSpPr>
          <p:cNvPr id="79958" name="Rectangle 91"/>
          <p:cNvSpPr>
            <a:spLocks noChangeArrowheads="1"/>
          </p:cNvSpPr>
          <p:nvPr/>
        </p:nvSpPr>
        <p:spPr bwMode="auto">
          <a:xfrm>
            <a:off x="7545388" y="5616575"/>
            <a:ext cx="15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P</a:t>
            </a:r>
            <a:endParaRPr lang="en-GB"/>
          </a:p>
        </p:txBody>
      </p:sp>
      <p:sp>
        <p:nvSpPr>
          <p:cNvPr id="79959" name="Rectangle 92"/>
          <p:cNvSpPr>
            <a:spLocks noChangeArrowheads="1"/>
          </p:cNvSpPr>
          <p:nvPr/>
        </p:nvSpPr>
        <p:spPr bwMode="auto">
          <a:xfrm>
            <a:off x="7958138" y="56165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C</a:t>
            </a:r>
            <a:endParaRPr lang="en-GB"/>
          </a:p>
        </p:txBody>
      </p:sp>
      <p:sp>
        <p:nvSpPr>
          <p:cNvPr id="79960" name="Rectangle 93"/>
          <p:cNvSpPr>
            <a:spLocks noChangeArrowheads="1"/>
          </p:cNvSpPr>
          <p:nvPr/>
        </p:nvSpPr>
        <p:spPr bwMode="auto">
          <a:xfrm>
            <a:off x="8351838" y="5616575"/>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solidFill>
                  <a:srgbClr val="1F1A17"/>
                </a:solidFill>
                <a:latin typeface="Arial" pitchFamily="34" charset="0"/>
              </a:rPr>
              <a:t>M</a:t>
            </a:r>
            <a:endParaRPr lang="en-GB"/>
          </a:p>
        </p:txBody>
      </p:sp>
      <p:sp>
        <p:nvSpPr>
          <p:cNvPr id="79961" name="Rectangle 94"/>
          <p:cNvSpPr>
            <a:spLocks noChangeArrowheads="1"/>
          </p:cNvSpPr>
          <p:nvPr/>
        </p:nvSpPr>
        <p:spPr bwMode="auto">
          <a:xfrm>
            <a:off x="6286500" y="3322638"/>
            <a:ext cx="400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sz="2100">
                <a:solidFill>
                  <a:srgbClr val="1F1A17"/>
                </a:solidFill>
                <a:latin typeface="Arial" pitchFamily="34" charset="0"/>
              </a:rPr>
              <a:t>EM</a:t>
            </a:r>
            <a:endParaRPr lang="en-GB"/>
          </a:p>
        </p:txBody>
      </p:sp>
      <p:sp>
        <p:nvSpPr>
          <p:cNvPr id="79962" name="Rectangle 95"/>
          <p:cNvSpPr>
            <a:spLocks noChangeArrowheads="1"/>
          </p:cNvSpPr>
          <p:nvPr/>
        </p:nvSpPr>
        <p:spPr bwMode="auto">
          <a:xfrm>
            <a:off x="7864475" y="3322638"/>
            <a:ext cx="400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sz="2100">
                <a:solidFill>
                  <a:srgbClr val="1F1A17"/>
                </a:solidFill>
                <a:latin typeface="Arial" pitchFamily="34" charset="0"/>
              </a:rPr>
              <a:t>PM</a:t>
            </a:r>
            <a:endParaRPr lang="en-GB"/>
          </a:p>
        </p:txBody>
      </p:sp>
      <p:sp>
        <p:nvSpPr>
          <p:cNvPr id="79963" name="Rectangle 98"/>
          <p:cNvSpPr>
            <a:spLocks noChangeArrowheads="1"/>
          </p:cNvSpPr>
          <p:nvPr/>
        </p:nvSpPr>
        <p:spPr bwMode="auto">
          <a:xfrm>
            <a:off x="2305050" y="2568575"/>
            <a:ext cx="152558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sz="2700">
                <a:solidFill>
                  <a:srgbClr val="1F1A17"/>
                </a:solidFill>
                <a:latin typeface="Arial" pitchFamily="34" charset="0"/>
              </a:rPr>
              <a:t>Peak pain</a:t>
            </a:r>
            <a:endParaRPr lang="en-GB"/>
          </a:p>
        </p:txBody>
      </p:sp>
      <p:sp>
        <p:nvSpPr>
          <p:cNvPr id="79964" name="Rectangle 99"/>
          <p:cNvSpPr>
            <a:spLocks noChangeArrowheads="1"/>
          </p:cNvSpPr>
          <p:nvPr/>
        </p:nvSpPr>
        <p:spPr bwMode="auto">
          <a:xfrm>
            <a:off x="6429375" y="2554288"/>
            <a:ext cx="16383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sz="2700">
                <a:solidFill>
                  <a:srgbClr val="1F1A17"/>
                </a:solidFill>
                <a:latin typeface="Arial" pitchFamily="34" charset="0"/>
              </a:rPr>
              <a:t>Discomfort</a:t>
            </a:r>
            <a:endParaRPr lang="en-GB"/>
          </a:p>
        </p:txBody>
      </p:sp>
      <p:sp>
        <p:nvSpPr>
          <p:cNvPr id="79965" name="Rectangle 100"/>
          <p:cNvSpPr>
            <a:spLocks noChangeArrowheads="1"/>
          </p:cNvSpPr>
          <p:nvPr/>
        </p:nvSpPr>
        <p:spPr bwMode="auto">
          <a:xfrm>
            <a:off x="2870200" y="6132513"/>
            <a:ext cx="4337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sz="2100">
                <a:solidFill>
                  <a:srgbClr val="1F1A17"/>
                </a:solidFill>
                <a:latin typeface="Arial" pitchFamily="34" charset="0"/>
              </a:rPr>
              <a:t>P=placebo; C=codeine; M=morphine</a:t>
            </a:r>
            <a:endParaRPr lang="en-GB"/>
          </a:p>
        </p:txBody>
      </p:sp>
      <p:sp>
        <p:nvSpPr>
          <p:cNvPr id="79966" name="Rectangle 101"/>
          <p:cNvSpPr>
            <a:spLocks noChangeArrowheads="1"/>
          </p:cNvSpPr>
          <p:nvPr/>
        </p:nvSpPr>
        <p:spPr bwMode="auto">
          <a:xfrm rot="-5400000">
            <a:off x="4225925" y="3806825"/>
            <a:ext cx="173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100">
                <a:solidFill>
                  <a:srgbClr val="1F1A17"/>
                </a:solidFill>
                <a:latin typeface="Arial" pitchFamily="34" charset="0"/>
              </a:rPr>
              <a:t>Change in mm</a:t>
            </a:r>
          </a:p>
          <a:p>
            <a:r>
              <a:rPr lang="en-GB" sz="2100">
                <a:solidFill>
                  <a:srgbClr val="1F1A17"/>
                </a:solidFill>
                <a:latin typeface="Arial" pitchFamily="34" charset="0"/>
              </a:rPr>
              <a:t>on VAS</a:t>
            </a: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4"/>
          <p:cNvSpPr txBox="1">
            <a:spLocks noChangeArrowheads="1"/>
          </p:cNvSpPr>
          <p:nvPr/>
        </p:nvSpPr>
        <p:spPr bwMode="auto">
          <a:xfrm>
            <a:off x="1460500" y="184150"/>
            <a:ext cx="6637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r>
              <a:rPr lang="en-GB" sz="3600"/>
              <a:t>Poor metaboliser status can </a:t>
            </a:r>
          </a:p>
          <a:p>
            <a:r>
              <a:rPr lang="en-GB" sz="3600"/>
              <a:t>work both ways</a:t>
            </a:r>
            <a:endParaRPr lang="en-GB" sz="2800"/>
          </a:p>
        </p:txBody>
      </p:sp>
      <p:sp>
        <p:nvSpPr>
          <p:cNvPr id="81922" name="Text Box 5"/>
          <p:cNvSpPr txBox="1">
            <a:spLocks noChangeArrowheads="1"/>
          </p:cNvSpPr>
          <p:nvPr/>
        </p:nvSpPr>
        <p:spPr bwMode="auto">
          <a:xfrm>
            <a:off x="506413" y="3321050"/>
            <a:ext cx="317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a:t>Prodrug eg codeine</a:t>
            </a:r>
          </a:p>
          <a:p>
            <a:pPr eaLnBrk="1" hangingPunct="1"/>
            <a:r>
              <a:rPr lang="en-GB"/>
              <a:t>activated by 2D6</a:t>
            </a:r>
          </a:p>
        </p:txBody>
      </p:sp>
      <p:sp>
        <p:nvSpPr>
          <p:cNvPr id="81923" name="Text Box 6"/>
          <p:cNvSpPr txBox="1">
            <a:spLocks noChangeArrowheads="1"/>
          </p:cNvSpPr>
          <p:nvPr/>
        </p:nvSpPr>
        <p:spPr bwMode="auto">
          <a:xfrm>
            <a:off x="5424488" y="3321050"/>
            <a:ext cx="15446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a:t>Risk lack </a:t>
            </a:r>
          </a:p>
          <a:p>
            <a:pPr eaLnBrk="1" hangingPunct="1"/>
            <a:r>
              <a:rPr lang="en-GB"/>
              <a:t>of effect</a:t>
            </a:r>
          </a:p>
        </p:txBody>
      </p:sp>
      <p:sp>
        <p:nvSpPr>
          <p:cNvPr id="81924" name="Text Box 8"/>
          <p:cNvSpPr txBox="1">
            <a:spLocks noChangeArrowheads="1"/>
          </p:cNvSpPr>
          <p:nvPr/>
        </p:nvSpPr>
        <p:spPr bwMode="auto">
          <a:xfrm>
            <a:off x="566738" y="4435475"/>
            <a:ext cx="2354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a:t>Active drugs </a:t>
            </a:r>
          </a:p>
          <a:p>
            <a:pPr eaLnBrk="1" hangingPunct="1"/>
            <a:r>
              <a:rPr lang="en-GB"/>
              <a:t>inactivated by</a:t>
            </a:r>
          </a:p>
          <a:p>
            <a:pPr eaLnBrk="1" hangingPunct="1"/>
            <a:r>
              <a:rPr lang="en-GB"/>
              <a:t>metabolism</a:t>
            </a:r>
          </a:p>
        </p:txBody>
      </p:sp>
      <p:sp>
        <p:nvSpPr>
          <p:cNvPr id="81925" name="Text Box 9"/>
          <p:cNvSpPr txBox="1">
            <a:spLocks noChangeArrowheads="1"/>
          </p:cNvSpPr>
          <p:nvPr/>
        </p:nvSpPr>
        <p:spPr bwMode="auto">
          <a:xfrm>
            <a:off x="5013325" y="4435475"/>
            <a:ext cx="2455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a:t>Risk of toxicity</a:t>
            </a:r>
          </a:p>
        </p:txBody>
      </p:sp>
      <p:sp>
        <p:nvSpPr>
          <p:cNvPr id="81926" name="Text Box 11"/>
          <p:cNvSpPr txBox="1">
            <a:spLocks noChangeArrowheads="1"/>
          </p:cNvSpPr>
          <p:nvPr/>
        </p:nvSpPr>
        <p:spPr bwMode="auto">
          <a:xfrm>
            <a:off x="4813300" y="2425700"/>
            <a:ext cx="278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a:t>Poor metaboliser</a:t>
            </a:r>
          </a:p>
        </p:txBody>
      </p:sp>
      <p:sp>
        <p:nvSpPr>
          <p:cNvPr id="81927" name="Line 12"/>
          <p:cNvSpPr>
            <a:spLocks noChangeShapeType="1"/>
          </p:cNvSpPr>
          <p:nvPr/>
        </p:nvSpPr>
        <p:spPr bwMode="auto">
          <a:xfrm>
            <a:off x="4502150" y="2990850"/>
            <a:ext cx="34639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z="3600" smtClean="0">
                <a:solidFill>
                  <a:srgbClr val="000000"/>
                </a:solidFill>
                <a:latin typeface="Verdana" pitchFamily="34" charset="0"/>
              </a:rPr>
              <a:t>Thiopurine S-methyltransferase (TPMT) deficiency</a:t>
            </a:r>
          </a:p>
        </p:txBody>
      </p:sp>
      <p:pic>
        <p:nvPicPr>
          <p:cNvPr id="839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825" y="3676650"/>
            <a:ext cx="8288338"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1"/>
          <p:cNvSpPr>
            <a:spLocks noChangeArrowheads="1"/>
          </p:cNvSpPr>
          <p:nvPr/>
        </p:nvSpPr>
        <p:spPr bwMode="auto">
          <a:xfrm>
            <a:off x="520700" y="1582738"/>
            <a:ext cx="84455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Metabolic anomaly that increases the risk of adverse drug effects (especially hematopoietic toxicity - leukopenia, neutropenia, anemia, thrombocytopenia, pancytopenia) in patients treated with thiopurine drugs widely used in the treatment of acute leukemia, autoimmune disorders (e.g., Crohn's disease, rheumatoid arthritis), and organ transplant recipients.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z="3600" smtClean="0">
                <a:solidFill>
                  <a:srgbClr val="000000"/>
                </a:solidFill>
                <a:latin typeface="Verdana" pitchFamily="34" charset="0"/>
              </a:rPr>
              <a:t>TPMT deficiency</a:t>
            </a:r>
          </a:p>
        </p:txBody>
      </p:sp>
      <p:pic>
        <p:nvPicPr>
          <p:cNvPr id="849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85938"/>
            <a:ext cx="85852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algn="ctr" eaLnBrk="1" hangingPunct="1"/>
            <a:r>
              <a:rPr lang="en-GB" sz="3200" smtClean="0">
                <a:solidFill>
                  <a:schemeClr val="tx1"/>
                </a:solidFill>
                <a:latin typeface="Verdana" pitchFamily="34" charset="0"/>
              </a:rPr>
              <a:t>Association of UGT1A1 genotype with drug toxicity</a:t>
            </a:r>
          </a:p>
        </p:txBody>
      </p:sp>
      <p:sp>
        <p:nvSpPr>
          <p:cNvPr id="86018" name="Rectangle 3"/>
          <p:cNvSpPr>
            <a:spLocks noGrp="1" noChangeArrowheads="1"/>
          </p:cNvSpPr>
          <p:nvPr>
            <p:ph type="body" idx="1"/>
          </p:nvPr>
        </p:nvSpPr>
        <p:spPr>
          <a:xfrm>
            <a:off x="457200" y="1755775"/>
            <a:ext cx="8229600" cy="4530725"/>
          </a:xfrm>
        </p:spPr>
        <p:txBody>
          <a:bodyPr/>
          <a:lstStyle/>
          <a:p>
            <a:pPr eaLnBrk="1" hangingPunct="1">
              <a:lnSpc>
                <a:spcPct val="90000"/>
              </a:lnSpc>
            </a:pPr>
            <a:r>
              <a:rPr lang="en-GB" sz="2000" smtClean="0"/>
              <a:t>UDP glucuronosyltransferase 1A1 (UGT1A1) is an enzyme of the glucuronidation pathway that transforms small lipophilic molecules (steroids, bilirubin, hormones, and drugs), into water-soluble, excretable metabolites.</a:t>
            </a:r>
          </a:p>
          <a:p>
            <a:pPr eaLnBrk="1" hangingPunct="1">
              <a:lnSpc>
                <a:spcPct val="90000"/>
              </a:lnSpc>
            </a:pPr>
            <a:endParaRPr lang="en-GB" sz="2000" smtClean="0"/>
          </a:p>
          <a:p>
            <a:pPr eaLnBrk="1" hangingPunct="1">
              <a:lnSpc>
                <a:spcPct val="90000"/>
              </a:lnSpc>
            </a:pPr>
            <a:r>
              <a:rPr lang="en-GB" sz="2000" smtClean="0"/>
              <a:t>UDP glucuronosyltransferase 1A1 (UGT1A1*28) genotype influences the risk of severe drug related toxicity (neutropenia) of the </a:t>
            </a:r>
            <a:r>
              <a:rPr lang="en-US" sz="2000" smtClean="0"/>
              <a:t>chemotherapy agents </a:t>
            </a:r>
            <a:r>
              <a:rPr lang="en-GB" sz="2000" smtClean="0"/>
              <a:t>irinotecan. </a:t>
            </a:r>
          </a:p>
          <a:p>
            <a:pPr eaLnBrk="1" hangingPunct="1">
              <a:lnSpc>
                <a:spcPct val="90000"/>
              </a:lnSpc>
            </a:pPr>
            <a:endParaRPr lang="en-GB" sz="2000" smtClean="0"/>
          </a:p>
          <a:p>
            <a:pPr eaLnBrk="1" hangingPunct="1">
              <a:lnSpc>
                <a:spcPct val="90000"/>
              </a:lnSpc>
            </a:pPr>
            <a:r>
              <a:rPr lang="en-GB" sz="2000" smtClean="0"/>
              <a:t>The US FDA-approved label of irinotecan has been recently revised to include UGT1A1 genotype among potential risk factors for toxicity, it is expected that UGT1A1 genotyping will be increasingly used in patients undergoing irinotecan treatment.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5"/>
          <p:cNvSpPr>
            <a:spLocks noGrp="1" noChangeArrowheads="1"/>
          </p:cNvSpPr>
          <p:nvPr>
            <p:ph type="title"/>
          </p:nvPr>
        </p:nvSpPr>
        <p:spPr>
          <a:xfrm>
            <a:off x="457200" y="23813"/>
            <a:ext cx="8229600" cy="1139825"/>
          </a:xfrm>
        </p:spPr>
        <p:txBody>
          <a:bodyPr/>
          <a:lstStyle/>
          <a:p>
            <a:pPr algn="ctr" eaLnBrk="1" hangingPunct="1"/>
            <a:r>
              <a:rPr lang="en-GB" sz="3600" smtClean="0">
                <a:solidFill>
                  <a:schemeClr val="tx1"/>
                </a:solidFill>
                <a:latin typeface="Verdana" pitchFamily="34" charset="0"/>
              </a:rPr>
              <a:t>Genes on a chip</a:t>
            </a:r>
          </a:p>
        </p:txBody>
      </p:sp>
      <p:pic>
        <p:nvPicPr>
          <p:cNvPr id="88066"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20988" y="1781175"/>
            <a:ext cx="3189287" cy="46228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603250" y="4654550"/>
            <a:ext cx="8283575" cy="2130425"/>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112" charset="0"/>
              <a:ea typeface="+mn-ea"/>
            </a:endParaRPr>
          </a:p>
        </p:txBody>
      </p:sp>
      <p:sp>
        <p:nvSpPr>
          <p:cNvPr id="26" name="Rectangle 25"/>
          <p:cNvSpPr/>
          <p:nvPr/>
        </p:nvSpPr>
        <p:spPr bwMode="auto">
          <a:xfrm>
            <a:off x="606425" y="2300288"/>
            <a:ext cx="8283575" cy="2271712"/>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112" charset="0"/>
              <a:ea typeface="+mn-ea"/>
            </a:endParaRPr>
          </a:p>
        </p:txBody>
      </p:sp>
      <p:sp>
        <p:nvSpPr>
          <p:cNvPr id="90115" name="Rectangle 2"/>
          <p:cNvSpPr>
            <a:spLocks noChangeArrowheads="1"/>
          </p:cNvSpPr>
          <p:nvPr/>
        </p:nvSpPr>
        <p:spPr bwMode="auto">
          <a:xfrm>
            <a:off x="466725" y="236538"/>
            <a:ext cx="8337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p>
            <a:pPr algn="l" eaLnBrk="0" hangingPunct="0">
              <a:lnSpc>
                <a:spcPct val="90000"/>
              </a:lnSpc>
            </a:pPr>
            <a:r>
              <a:rPr lang="en-GB" sz="3600"/>
              <a:t>Genetic variation can influence </a:t>
            </a:r>
            <a:br>
              <a:rPr lang="en-GB" sz="3600"/>
            </a:br>
            <a:r>
              <a:rPr lang="en-GB" sz="3600"/>
              <a:t>patient response at two levels</a:t>
            </a:r>
          </a:p>
        </p:txBody>
      </p:sp>
      <p:sp>
        <p:nvSpPr>
          <p:cNvPr id="90116" name="Text Box 7"/>
          <p:cNvSpPr txBox="1">
            <a:spLocks noChangeArrowheads="1"/>
          </p:cNvSpPr>
          <p:nvPr/>
        </p:nvSpPr>
        <p:spPr bwMode="auto">
          <a:xfrm>
            <a:off x="5059363" y="2312988"/>
            <a:ext cx="180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GB" b="1">
                <a:solidFill>
                  <a:srgbClr val="BFBFBF"/>
                </a:solidFill>
                <a:latin typeface="Arial" pitchFamily="34" charset="0"/>
              </a:rPr>
              <a:t>Absorption</a:t>
            </a:r>
          </a:p>
        </p:txBody>
      </p:sp>
      <p:sp>
        <p:nvSpPr>
          <p:cNvPr id="90117" name="Rectangle 9"/>
          <p:cNvSpPr>
            <a:spLocks noChangeArrowheads="1"/>
          </p:cNvSpPr>
          <p:nvPr/>
        </p:nvSpPr>
        <p:spPr bwMode="auto">
          <a:xfrm>
            <a:off x="4746625" y="3328988"/>
            <a:ext cx="267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l" defTabSz="762000" eaLnBrk="0" hangingPunct="0"/>
            <a:r>
              <a:rPr lang="en-GB" sz="2400" b="1">
                <a:solidFill>
                  <a:srgbClr val="BFBFBF"/>
                </a:solidFill>
                <a:latin typeface="Arial" pitchFamily="34" charset="0"/>
              </a:rPr>
              <a:t>Drug metabolism</a:t>
            </a:r>
          </a:p>
        </p:txBody>
      </p:sp>
      <p:sp>
        <p:nvSpPr>
          <p:cNvPr id="90118" name="Rectangle 11"/>
          <p:cNvSpPr>
            <a:spLocks noChangeArrowheads="1"/>
          </p:cNvSpPr>
          <p:nvPr/>
        </p:nvSpPr>
        <p:spPr bwMode="auto">
          <a:xfrm>
            <a:off x="5021263" y="4684713"/>
            <a:ext cx="1906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l" defTabSz="762000" eaLnBrk="0" hangingPunct="0"/>
            <a:r>
              <a:rPr lang="en-GB" sz="2400" b="1">
                <a:solidFill>
                  <a:srgbClr val="000000"/>
                </a:solidFill>
                <a:latin typeface="Arial" pitchFamily="34" charset="0"/>
              </a:rPr>
              <a:t>Drug target</a:t>
            </a:r>
          </a:p>
        </p:txBody>
      </p:sp>
      <p:sp>
        <p:nvSpPr>
          <p:cNvPr id="90119" name="Rectangle 13"/>
          <p:cNvSpPr>
            <a:spLocks noChangeArrowheads="1"/>
          </p:cNvSpPr>
          <p:nvPr/>
        </p:nvSpPr>
        <p:spPr bwMode="auto">
          <a:xfrm>
            <a:off x="5003800" y="5153025"/>
            <a:ext cx="1997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defTabSz="762000" eaLnBrk="0" hangingPunct="0"/>
            <a:r>
              <a:rPr lang="en-GB" sz="2400" b="1">
                <a:solidFill>
                  <a:srgbClr val="000000"/>
                </a:solidFill>
                <a:latin typeface="Arial" pitchFamily="34" charset="0"/>
              </a:rPr>
              <a:t>Intermediate</a:t>
            </a:r>
          </a:p>
          <a:p>
            <a:pPr defTabSz="762000" eaLnBrk="0" hangingPunct="0"/>
            <a:r>
              <a:rPr lang="en-GB" sz="2400" b="1">
                <a:solidFill>
                  <a:srgbClr val="000000"/>
                </a:solidFill>
                <a:latin typeface="Arial" pitchFamily="34" charset="0"/>
              </a:rPr>
              <a:t>pathways</a:t>
            </a:r>
          </a:p>
        </p:txBody>
      </p:sp>
      <p:sp>
        <p:nvSpPr>
          <p:cNvPr id="90120" name="AutoShape 14"/>
          <p:cNvSpPr>
            <a:spLocks noChangeArrowheads="1"/>
          </p:cNvSpPr>
          <p:nvPr/>
        </p:nvSpPr>
        <p:spPr bwMode="auto">
          <a:xfrm rot="5400000">
            <a:off x="5888037" y="2019301"/>
            <a:ext cx="252413" cy="163512"/>
          </a:xfrm>
          <a:prstGeom prst="rightArrow">
            <a:avLst>
              <a:gd name="adj1" fmla="val 50000"/>
              <a:gd name="adj2" fmla="val 81366"/>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90121" name="Text Box 19"/>
          <p:cNvSpPr txBox="1">
            <a:spLocks noChangeArrowheads="1"/>
          </p:cNvSpPr>
          <p:nvPr/>
        </p:nvSpPr>
        <p:spPr bwMode="auto">
          <a:xfrm>
            <a:off x="4006850" y="3970338"/>
            <a:ext cx="4568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3200">
                <a:solidFill>
                  <a:srgbClr val="BFBFBF"/>
                </a:solidFill>
              </a:rPr>
              <a:t>Blood levels achieved</a:t>
            </a:r>
          </a:p>
        </p:txBody>
      </p:sp>
      <p:sp>
        <p:nvSpPr>
          <p:cNvPr id="90122" name="Text Box 20"/>
          <p:cNvSpPr txBox="1">
            <a:spLocks noChangeArrowheads="1"/>
          </p:cNvSpPr>
          <p:nvPr/>
        </p:nvSpPr>
        <p:spPr bwMode="auto">
          <a:xfrm>
            <a:off x="4900613" y="6170613"/>
            <a:ext cx="2141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3200">
                <a:solidFill>
                  <a:srgbClr val="0000FF"/>
                </a:solidFill>
              </a:rPr>
              <a:t>Response</a:t>
            </a:r>
          </a:p>
        </p:txBody>
      </p:sp>
      <p:sp>
        <p:nvSpPr>
          <p:cNvPr id="90123" name="Text Box 7"/>
          <p:cNvSpPr txBox="1">
            <a:spLocks noChangeArrowheads="1"/>
          </p:cNvSpPr>
          <p:nvPr/>
        </p:nvSpPr>
        <p:spPr bwMode="auto">
          <a:xfrm>
            <a:off x="5013325" y="2817813"/>
            <a:ext cx="191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sz="2400">
                <a:solidFill>
                  <a:schemeClr val="tx1"/>
                </a:solidFill>
                <a:latin typeface="Verdana" pitchFamily="34" charset="0"/>
                <a:ea typeface="MS PGothic" pitchFamily="34" charset="-128"/>
              </a:defRPr>
            </a:lvl1pPr>
            <a:lvl2pPr marL="742950" indent="-285750" defTabSz="762000" eaLnBrk="0" hangingPunct="0">
              <a:defRPr sz="2400">
                <a:solidFill>
                  <a:schemeClr val="tx1"/>
                </a:solidFill>
                <a:latin typeface="Verdana" pitchFamily="34" charset="0"/>
                <a:ea typeface="MS PGothic" pitchFamily="34" charset="-128"/>
              </a:defRPr>
            </a:lvl2pPr>
            <a:lvl3pPr marL="1143000" indent="-228600" defTabSz="762000" eaLnBrk="0" hangingPunct="0">
              <a:defRPr sz="2400">
                <a:solidFill>
                  <a:schemeClr val="tx1"/>
                </a:solidFill>
                <a:latin typeface="Verdana" pitchFamily="34" charset="0"/>
                <a:ea typeface="MS PGothic" pitchFamily="34" charset="-128"/>
              </a:defRPr>
            </a:lvl3pPr>
            <a:lvl4pPr marL="1600200" indent="-228600" defTabSz="762000" eaLnBrk="0" hangingPunct="0">
              <a:defRPr sz="2400">
                <a:solidFill>
                  <a:schemeClr val="tx1"/>
                </a:solidFill>
                <a:latin typeface="Verdana" pitchFamily="34" charset="0"/>
                <a:ea typeface="MS PGothic" pitchFamily="34" charset="-128"/>
              </a:defRPr>
            </a:lvl4pPr>
            <a:lvl5pPr marL="2057400" indent="-228600" defTabSz="762000" eaLnBrk="0" hangingPunct="0">
              <a:defRPr sz="2400">
                <a:solidFill>
                  <a:schemeClr val="tx1"/>
                </a:solidFill>
                <a:latin typeface="Verdana" pitchFamily="34" charset="0"/>
                <a:ea typeface="MS PGothic" pitchFamily="34" charset="-128"/>
              </a:defRPr>
            </a:lvl5pPr>
            <a:lvl6pPr marL="25146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7620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GB" b="1">
                <a:solidFill>
                  <a:srgbClr val="BFBFBF"/>
                </a:solidFill>
                <a:latin typeface="Arial" pitchFamily="34" charset="0"/>
              </a:rPr>
              <a:t>Distribution</a:t>
            </a:r>
          </a:p>
        </p:txBody>
      </p:sp>
      <p:sp>
        <p:nvSpPr>
          <p:cNvPr id="90124" name="TextBox 24"/>
          <p:cNvSpPr txBox="1">
            <a:spLocks noChangeArrowheads="1"/>
          </p:cNvSpPr>
          <p:nvPr/>
        </p:nvSpPr>
        <p:spPr bwMode="auto">
          <a:xfrm>
            <a:off x="5491163" y="1524000"/>
            <a:ext cx="1027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b="1"/>
              <a:t>Drug</a:t>
            </a:r>
          </a:p>
        </p:txBody>
      </p:sp>
      <p:sp>
        <p:nvSpPr>
          <p:cNvPr id="90125" name="TextBox 27"/>
          <p:cNvSpPr txBox="1">
            <a:spLocks noChangeArrowheads="1"/>
          </p:cNvSpPr>
          <p:nvPr/>
        </p:nvSpPr>
        <p:spPr bwMode="auto">
          <a:xfrm>
            <a:off x="809625" y="3019425"/>
            <a:ext cx="333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sz="2800">
                <a:solidFill>
                  <a:srgbClr val="BFBFBF"/>
                </a:solidFill>
              </a:rPr>
              <a:t>Pharmacokinetics</a:t>
            </a:r>
          </a:p>
        </p:txBody>
      </p:sp>
      <p:sp>
        <p:nvSpPr>
          <p:cNvPr id="90126" name="TextBox 28"/>
          <p:cNvSpPr txBox="1">
            <a:spLocks noChangeArrowheads="1"/>
          </p:cNvSpPr>
          <p:nvPr/>
        </p:nvSpPr>
        <p:spPr bwMode="auto">
          <a:xfrm>
            <a:off x="781050" y="4964113"/>
            <a:ext cx="3668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sz="2800"/>
              <a:t>Pharmacodynamics</a:t>
            </a:r>
          </a:p>
        </p:txBody>
      </p:sp>
      <p:sp>
        <p:nvSpPr>
          <p:cNvPr id="90127" name="AutoShape 14"/>
          <p:cNvSpPr>
            <a:spLocks noChangeArrowheads="1"/>
          </p:cNvSpPr>
          <p:nvPr/>
        </p:nvSpPr>
        <p:spPr bwMode="auto">
          <a:xfrm rot="5400000">
            <a:off x="5856287" y="3879851"/>
            <a:ext cx="252413" cy="163512"/>
          </a:xfrm>
          <a:prstGeom prst="rightArrow">
            <a:avLst>
              <a:gd name="adj1" fmla="val 50000"/>
              <a:gd name="adj2" fmla="val 81366"/>
            </a:avLst>
          </a:prstGeom>
          <a:solidFill>
            <a:srgbClr val="BFBFBF"/>
          </a:solidFill>
          <a:ln w="12700">
            <a:solidFill>
              <a:srgbClr val="BFBFBF"/>
            </a:solidFill>
            <a:miter lim="800000"/>
            <a:headEnd type="none" w="sm" len="sm"/>
            <a:tailEnd type="none" w="sm" len="sm"/>
          </a:ln>
        </p:spPr>
        <p:txBody>
          <a:bodyPr wrap="none" anchor="ctr"/>
          <a:lstStyle/>
          <a:p>
            <a:endParaRPr lang="en-US"/>
          </a:p>
        </p:txBody>
      </p:sp>
      <p:sp>
        <p:nvSpPr>
          <p:cNvPr id="90128" name="AutoShape 14"/>
          <p:cNvSpPr>
            <a:spLocks noChangeArrowheads="1"/>
          </p:cNvSpPr>
          <p:nvPr/>
        </p:nvSpPr>
        <p:spPr bwMode="auto">
          <a:xfrm rot="5400000">
            <a:off x="5840412" y="6035676"/>
            <a:ext cx="252413" cy="163512"/>
          </a:xfrm>
          <a:prstGeom prst="rightArrow">
            <a:avLst>
              <a:gd name="adj1" fmla="val 50000"/>
              <a:gd name="adj2" fmla="val 81366"/>
            </a:avLst>
          </a:prstGeom>
          <a:solidFill>
            <a:schemeClr val="tx1"/>
          </a:solidFill>
          <a:ln w="12700">
            <a:solidFill>
              <a:schemeClr val="tx1"/>
            </a:solid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descr="04_01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1481138"/>
            <a:ext cx="4316412"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Text Box 4"/>
          <p:cNvSpPr txBox="1">
            <a:spLocks noChangeArrowheads="1"/>
          </p:cNvSpPr>
          <p:nvPr/>
        </p:nvSpPr>
        <p:spPr bwMode="auto">
          <a:xfrm>
            <a:off x="2139950" y="331788"/>
            <a:ext cx="4351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GB">
                <a:solidFill>
                  <a:schemeClr val="bg1"/>
                </a:solidFill>
                <a:latin typeface="Arial" pitchFamily="34" charset="0"/>
              </a:rPr>
              <a:t>Genetic variation in drug target</a:t>
            </a:r>
          </a:p>
        </p:txBody>
      </p:sp>
      <p:sp>
        <p:nvSpPr>
          <p:cNvPr id="92163" name="Text Box 5"/>
          <p:cNvSpPr txBox="1">
            <a:spLocks noChangeArrowheads="1"/>
          </p:cNvSpPr>
          <p:nvPr/>
        </p:nvSpPr>
        <p:spPr bwMode="auto">
          <a:xfrm>
            <a:off x="1390650" y="174625"/>
            <a:ext cx="6554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3600"/>
              <a:t>Genetic variation can affect </a:t>
            </a:r>
          </a:p>
          <a:p>
            <a:pPr eaLnBrk="1" hangingPunct="1"/>
            <a:r>
              <a:rPr lang="en-GB" sz="3600"/>
              <a:t>drug targets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96838"/>
            <a:ext cx="8686800" cy="1139825"/>
          </a:xfrm>
        </p:spPr>
        <p:txBody>
          <a:bodyPr/>
          <a:lstStyle/>
          <a:p>
            <a:pPr eaLnBrk="1" hangingPunct="1"/>
            <a:r>
              <a:rPr lang="en-GB" sz="3600" smtClean="0">
                <a:solidFill>
                  <a:schemeClr val="tx1"/>
                </a:solidFill>
                <a:latin typeface="Verdana" pitchFamily="34" charset="0"/>
              </a:rPr>
              <a:t>Nomenclature</a:t>
            </a:r>
          </a:p>
        </p:txBody>
      </p:sp>
      <p:sp>
        <p:nvSpPr>
          <p:cNvPr id="46082" name="Text Box 4"/>
          <p:cNvSpPr txBox="1">
            <a:spLocks noChangeArrowheads="1"/>
          </p:cNvSpPr>
          <p:nvPr/>
        </p:nvSpPr>
        <p:spPr bwMode="auto">
          <a:xfrm>
            <a:off x="249238" y="2414588"/>
            <a:ext cx="88947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sz="3600">
                <a:latin typeface="Arial" pitchFamily="34" charset="0"/>
              </a:rPr>
              <a:t>	P h a r m a c o g e n o m i c s    is </a:t>
            </a:r>
          </a:p>
          <a:p>
            <a:pPr algn="l" eaLnBrk="1" hangingPunct="1"/>
            <a:r>
              <a:rPr lang="en-GB" sz="3600">
                <a:latin typeface="Arial" pitchFamily="34" charset="0"/>
              </a:rPr>
              <a:t>	P h a r m a c o g e n </a:t>
            </a:r>
            <a:r>
              <a:rPr lang="en-GB" sz="3600" u="sng">
                <a:solidFill>
                  <a:srgbClr val="FF0000"/>
                </a:solidFill>
                <a:latin typeface="Arial" pitchFamily="34" charset="0"/>
              </a:rPr>
              <a:t>e  t  </a:t>
            </a:r>
            <a:r>
              <a:rPr lang="en-GB" sz="3600">
                <a:latin typeface="Arial" pitchFamily="34" charset="0"/>
              </a:rPr>
              <a:t>i c s </a:t>
            </a:r>
          </a:p>
          <a:p>
            <a:pPr algn="l" eaLnBrk="1" hangingPunct="1"/>
            <a:endParaRPr lang="en-GB" sz="3600">
              <a:latin typeface="Arial" pitchFamily="34" charset="0"/>
            </a:endParaRPr>
          </a:p>
          <a:p>
            <a:pPr algn="l" eaLnBrk="1" hangingPunct="1"/>
            <a:r>
              <a:rPr lang="en-GB" sz="3600">
                <a:latin typeface="Arial" pitchFamily="34" charset="0"/>
              </a:rPr>
              <a:t>..with two single nucleotide polymorphisms</a:t>
            </a:r>
          </a:p>
          <a:p>
            <a:pPr algn="l" eaLnBrk="1" hangingPunct="1"/>
            <a:endParaRPr lang="en-GB" sz="3600">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zh8023082726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88" y="1592263"/>
            <a:ext cx="7993062"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73025"/>
            <a:ext cx="8229600" cy="1139825"/>
          </a:xfrm>
        </p:spPr>
        <p:txBody>
          <a:bodyPr/>
          <a:lstStyle/>
          <a:p>
            <a:pPr>
              <a:defRPr/>
            </a:pPr>
            <a:r>
              <a:rPr lang="en-US" sz="3600" dirty="0" err="1" smtClean="0">
                <a:solidFill>
                  <a:srgbClr val="000000"/>
                </a:solidFill>
                <a:latin typeface="+mn-lt"/>
                <a:ea typeface="ＭＳ Ｐゴシック" pitchFamily="-112" charset="-128"/>
              </a:rPr>
              <a:t>Imatinib</a:t>
            </a:r>
            <a:r>
              <a:rPr lang="en-US" sz="3600" dirty="0" smtClean="0">
                <a:solidFill>
                  <a:srgbClr val="000000"/>
                </a:solidFill>
                <a:latin typeface="+mn-lt"/>
                <a:ea typeface="ＭＳ Ｐゴシック" pitchFamily="-112" charset="-128"/>
              </a:rPr>
              <a:t> (</a:t>
            </a:r>
            <a:r>
              <a:rPr lang="en-US" sz="3600" dirty="0" err="1" smtClean="0">
                <a:solidFill>
                  <a:srgbClr val="000000"/>
                </a:solidFill>
                <a:latin typeface="+mn-lt"/>
                <a:ea typeface="ＭＳ Ｐゴシック" pitchFamily="-112" charset="-128"/>
              </a:rPr>
              <a:t>Gleevec</a:t>
            </a:r>
            <a:r>
              <a:rPr lang="en-US" sz="3600" dirty="0" smtClean="0">
                <a:solidFill>
                  <a:srgbClr val="000000"/>
                </a:solidFill>
                <a:latin typeface="+mn-lt"/>
                <a:ea typeface="ＭＳ Ｐゴシック" pitchFamily="-112" charset="-128"/>
              </a:rPr>
              <a:t>): designer drug</a:t>
            </a:r>
            <a:endParaRPr lang="en-US" sz="3600" dirty="0">
              <a:solidFill>
                <a:srgbClr val="000000"/>
              </a:solidFill>
              <a:latin typeface="+mn-lt"/>
              <a:ea typeface="ＭＳ Ｐゴシック" pitchFamily="-112"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4"/>
          <p:cNvSpPr>
            <a:spLocks noGrp="1" noChangeArrowheads="1"/>
          </p:cNvSpPr>
          <p:nvPr>
            <p:ph type="title"/>
          </p:nvPr>
        </p:nvSpPr>
        <p:spPr>
          <a:xfrm>
            <a:off x="457200" y="277813"/>
            <a:ext cx="8534400" cy="1139825"/>
          </a:xfrm>
          <a:noFill/>
        </p:spPr>
        <p:txBody>
          <a:bodyPr/>
          <a:lstStyle/>
          <a:p>
            <a:pPr algn="ctr" eaLnBrk="1" hangingPunct="1"/>
            <a:r>
              <a:rPr lang="en-GB" sz="3600" smtClean="0">
                <a:solidFill>
                  <a:schemeClr val="tx1"/>
                </a:solidFill>
                <a:latin typeface="Verdana" pitchFamily="34" charset="0"/>
              </a:rPr>
              <a:t>Genomics can be used identify good responder subgroups in cancer</a:t>
            </a:r>
          </a:p>
        </p:txBody>
      </p:sp>
      <p:sp>
        <p:nvSpPr>
          <p:cNvPr id="95234" name="Text Box 5"/>
          <p:cNvSpPr txBox="1">
            <a:spLocks noChangeArrowheads="1"/>
          </p:cNvSpPr>
          <p:nvPr/>
        </p:nvSpPr>
        <p:spPr bwMode="auto">
          <a:xfrm>
            <a:off x="1054100" y="2284413"/>
            <a:ext cx="715803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sz="2800" b="1"/>
              <a:t>Breast cancer – Herceptin</a:t>
            </a:r>
          </a:p>
          <a:p>
            <a:pPr algn="l" eaLnBrk="1" hangingPunct="1"/>
            <a:endParaRPr lang="en-GB"/>
          </a:p>
          <a:p>
            <a:pPr algn="l" eaLnBrk="1" hangingPunct="1"/>
            <a:r>
              <a:rPr lang="en-GB"/>
              <a:t>Patients who respond best are those with tumours that overexpress the </a:t>
            </a:r>
            <a:r>
              <a:rPr lang="en-GB" i="1"/>
              <a:t>ERBB2 </a:t>
            </a:r>
            <a:r>
              <a:rPr lang="en-GB"/>
              <a:t>(also known as </a:t>
            </a:r>
            <a:r>
              <a:rPr lang="en-GB" i="1"/>
              <a:t>HER2/neu) </a:t>
            </a:r>
            <a:r>
              <a:rPr lang="en-GB"/>
              <a:t>gene</a:t>
            </a:r>
          </a:p>
          <a:p>
            <a:pPr algn="l" eaLnBrk="1" hangingPunct="1"/>
            <a:endParaRPr lang="en-GB"/>
          </a:p>
          <a:p>
            <a:pPr algn="l" eaLnBrk="1" hangingPunct="1"/>
            <a:r>
              <a:rPr lang="en-GB"/>
              <a:t>Genetic assays to select responder vs. non-responder patients</a:t>
            </a:r>
          </a:p>
          <a:p>
            <a:pPr algn="l" eaLnBrk="1" hangingPunct="1"/>
            <a:endParaRPr lang="en-GB"/>
          </a:p>
          <a:p>
            <a:pPr algn="l" eaLnBrk="1" hangingPunct="1"/>
            <a:endParaRPr lang="en-GB"/>
          </a:p>
          <a:p>
            <a:pPr algn="l" eaLnBrk="1" hangingPunct="1"/>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body" sz="half" idx="1"/>
          </p:nvPr>
        </p:nvSpPr>
        <p:spPr/>
        <p:txBody>
          <a:bodyPr/>
          <a:lstStyle/>
          <a:p>
            <a:pPr eaLnBrk="1" hangingPunct="1">
              <a:buFont typeface="Wingdings" pitchFamily="2" charset="2"/>
              <a:buNone/>
            </a:pPr>
            <a:endParaRPr lang="en-GB" sz="2400" smtClean="0"/>
          </a:p>
          <a:p>
            <a:pPr eaLnBrk="1" hangingPunct="1">
              <a:buFont typeface="Wingdings" pitchFamily="2" charset="2"/>
              <a:buNone/>
            </a:pPr>
            <a:endParaRPr lang="en-GB" sz="2400" smtClean="0"/>
          </a:p>
          <a:p>
            <a:pPr eaLnBrk="1" hangingPunct="1">
              <a:buFont typeface="Wingdings" pitchFamily="2" charset="2"/>
              <a:buNone/>
            </a:pPr>
            <a:endParaRPr lang="en-GB" sz="2400" smtClean="0"/>
          </a:p>
        </p:txBody>
      </p:sp>
      <p:graphicFrame>
        <p:nvGraphicFramePr>
          <p:cNvPr id="97282" name="Object 2"/>
          <p:cNvGraphicFramePr>
            <a:graphicFrameLocks noChangeAspect="1"/>
          </p:cNvGraphicFramePr>
          <p:nvPr/>
        </p:nvGraphicFramePr>
        <p:xfrm>
          <a:off x="352425" y="2638425"/>
          <a:ext cx="1524000" cy="4038600"/>
        </p:xfrm>
        <a:graphic>
          <a:graphicData uri="http://schemas.openxmlformats.org/presentationml/2006/ole">
            <mc:AlternateContent xmlns:mc="http://schemas.openxmlformats.org/markup-compatibility/2006">
              <mc:Choice xmlns:v="urn:schemas-microsoft-com:vml" Requires="v">
                <p:oleObj spid="_x0000_s97289" name="Clip" r:id="rId3" imgW="1930037" imgH="4794069" progId="MS_ClipArt_Gallery.2">
                  <p:embed/>
                </p:oleObj>
              </mc:Choice>
              <mc:Fallback>
                <p:oleObj name="Clip" r:id="rId3" imgW="1930037" imgH="4794069"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2638425"/>
                        <a:ext cx="15240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7283" name="Object 3"/>
          <p:cNvGraphicFramePr>
            <a:graphicFrameLocks noChangeAspect="1"/>
          </p:cNvGraphicFramePr>
          <p:nvPr/>
        </p:nvGraphicFramePr>
        <p:xfrm>
          <a:off x="4848225" y="2638425"/>
          <a:ext cx="1470025" cy="4038600"/>
        </p:xfrm>
        <a:graphic>
          <a:graphicData uri="http://schemas.openxmlformats.org/presentationml/2006/ole">
            <mc:AlternateContent xmlns:mc="http://schemas.openxmlformats.org/markup-compatibility/2006">
              <mc:Choice xmlns:v="urn:schemas-microsoft-com:vml" Requires="v">
                <p:oleObj spid="_x0000_s97290" name="Clip" r:id="rId5" imgW="1930037" imgH="4794069" progId="MS_ClipArt_Gallery.2">
                  <p:embed/>
                </p:oleObj>
              </mc:Choice>
              <mc:Fallback>
                <p:oleObj name="Clip" r:id="rId5" imgW="1930037" imgH="4794069"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225" y="2638425"/>
                        <a:ext cx="1470025"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7284" name="Text Box 5"/>
          <p:cNvSpPr txBox="1">
            <a:spLocks noChangeArrowheads="1"/>
          </p:cNvSpPr>
          <p:nvPr/>
        </p:nvSpPr>
        <p:spPr bwMode="auto">
          <a:xfrm>
            <a:off x="1266825" y="18764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spcBef>
                <a:spcPct val="50000"/>
              </a:spcBef>
            </a:pPr>
            <a:r>
              <a:rPr lang="en-US">
                <a:latin typeface="Arial" pitchFamily="34" charset="0"/>
              </a:rPr>
              <a:t>A</a:t>
            </a:r>
          </a:p>
        </p:txBody>
      </p:sp>
      <p:sp>
        <p:nvSpPr>
          <p:cNvPr id="97285" name="Text Box 6"/>
          <p:cNvSpPr txBox="1">
            <a:spLocks noChangeArrowheads="1"/>
          </p:cNvSpPr>
          <p:nvPr/>
        </p:nvSpPr>
        <p:spPr bwMode="auto">
          <a:xfrm>
            <a:off x="5762625" y="18764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spcBef>
                <a:spcPct val="50000"/>
              </a:spcBef>
            </a:pPr>
            <a:r>
              <a:rPr lang="en-US">
                <a:latin typeface="Arial" pitchFamily="34" charset="0"/>
              </a:rPr>
              <a:t>B</a:t>
            </a:r>
          </a:p>
        </p:txBody>
      </p:sp>
      <p:pic>
        <p:nvPicPr>
          <p:cNvPr id="97286" name="Picture 7" descr="MIcroarr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625" y="1600200"/>
            <a:ext cx="25146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Picture 8" descr="MIcroarr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25" y="1647825"/>
            <a:ext cx="2438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8" name="Rectangle 9"/>
          <p:cNvSpPr>
            <a:spLocks noGrp="1" noChangeArrowheads="1"/>
          </p:cNvSpPr>
          <p:nvPr>
            <p:ph type="title"/>
          </p:nvPr>
        </p:nvSpPr>
        <p:spPr>
          <a:noFill/>
        </p:spPr>
        <p:txBody>
          <a:bodyPr/>
          <a:lstStyle/>
          <a:p>
            <a:pPr algn="ctr" eaLnBrk="1" hangingPunct="1"/>
            <a:r>
              <a:rPr lang="en-GB" sz="3600" smtClean="0">
                <a:solidFill>
                  <a:schemeClr val="tx1"/>
                </a:solidFill>
                <a:latin typeface="Verdana" pitchFamily="34" charset="0"/>
              </a:rPr>
              <a:t>Genetics can be used for more accurate diagnosis of cancer type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403503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100263"/>
            <a:ext cx="8161338"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ext Box 3"/>
          <p:cNvSpPr txBox="1">
            <a:spLocks noChangeArrowheads="1"/>
          </p:cNvSpPr>
          <p:nvPr/>
        </p:nvSpPr>
        <p:spPr bwMode="auto">
          <a:xfrm>
            <a:off x="1095375" y="192088"/>
            <a:ext cx="6569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r>
              <a:rPr lang="en-GB" sz="3600"/>
              <a:t>Genetics can affect survival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29" name="Line 2"/>
          <p:cNvSpPr>
            <a:spLocks noChangeShapeType="1"/>
          </p:cNvSpPr>
          <p:nvPr/>
        </p:nvSpPr>
        <p:spPr bwMode="auto">
          <a:xfrm flipH="1">
            <a:off x="1854200" y="2228850"/>
            <a:ext cx="201613"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lIns="0" tIns="0" rIns="0" bIns="0" anchor="ctr"/>
          <a:lstStyle/>
          <a:p>
            <a:endParaRPr lang="en-GB"/>
          </a:p>
        </p:txBody>
      </p:sp>
      <p:sp>
        <p:nvSpPr>
          <p:cNvPr id="99330" name="Line 3"/>
          <p:cNvSpPr>
            <a:spLocks noChangeShapeType="1"/>
          </p:cNvSpPr>
          <p:nvPr/>
        </p:nvSpPr>
        <p:spPr bwMode="auto">
          <a:xfrm>
            <a:off x="2055813" y="1924050"/>
            <a:ext cx="4470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prstDash val="sysDot"/>
                <a:round/>
                <a:headEnd/>
                <a:tailEnd/>
              </a14:hiddenLine>
            </a:ext>
          </a:extLst>
        </p:spPr>
        <p:txBody>
          <a:bodyPr wrap="none" lIns="0" tIns="0" rIns="0" bIns="0" anchor="ctr"/>
          <a:lstStyle/>
          <a:p>
            <a:endParaRPr lang="en-GB"/>
          </a:p>
        </p:txBody>
      </p:sp>
      <p:sp>
        <p:nvSpPr>
          <p:cNvPr id="99331" name="Rectangle 5"/>
          <p:cNvSpPr>
            <a:spLocks noGrp="1" noChangeArrowheads="1"/>
          </p:cNvSpPr>
          <p:nvPr>
            <p:ph type="title"/>
          </p:nvPr>
        </p:nvSpPr>
        <p:spPr bwMode="auto">
          <a:xfrm>
            <a:off x="539750" y="285750"/>
            <a:ext cx="860425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600" smtClean="0">
                <a:solidFill>
                  <a:srgbClr val="FFFF00"/>
                </a:solidFill>
              </a:rPr>
              <a:t>Alzheimer</a:t>
            </a:r>
            <a:r>
              <a:rPr lang="en-GB" altLang="en-US" sz="3600" smtClean="0">
                <a:solidFill>
                  <a:srgbClr val="FFFF00"/>
                </a:solidFill>
              </a:rPr>
              <a:t>’</a:t>
            </a:r>
            <a:r>
              <a:rPr lang="en-GB" sz="3600" smtClean="0">
                <a:solidFill>
                  <a:srgbClr val="FFFF00"/>
                </a:solidFill>
              </a:rPr>
              <a:t>s Disease</a:t>
            </a:r>
          </a:p>
        </p:txBody>
      </p:sp>
      <p:sp>
        <p:nvSpPr>
          <p:cNvPr id="99332" name="Text Box 6"/>
          <p:cNvSpPr txBox="1">
            <a:spLocks noChangeArrowheads="1"/>
          </p:cNvSpPr>
          <p:nvPr/>
        </p:nvSpPr>
        <p:spPr bwMode="auto">
          <a:xfrm>
            <a:off x="1793875" y="6030913"/>
            <a:ext cx="65881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lnSpc>
                <a:spcPct val="95000"/>
              </a:lnSpc>
            </a:pPr>
            <a:r>
              <a:rPr lang="en-US" sz="2600">
                <a:solidFill>
                  <a:srgbClr val="FFFFFF"/>
                </a:solidFill>
                <a:latin typeface="Arial" pitchFamily="34" charset="0"/>
              </a:rPr>
              <a:t>     </a:t>
            </a:r>
            <a:r>
              <a:rPr lang="en-US" sz="2000">
                <a:solidFill>
                  <a:srgbClr val="FFFFFF"/>
                </a:solidFill>
                <a:latin typeface="Arial" pitchFamily="34" charset="0"/>
              </a:rPr>
              <a:t>0              5            10           15           20  years</a:t>
            </a:r>
          </a:p>
        </p:txBody>
      </p:sp>
      <p:sp>
        <p:nvSpPr>
          <p:cNvPr id="99333" name="Rectangle 15"/>
          <p:cNvSpPr>
            <a:spLocks noChangeArrowheads="1"/>
          </p:cNvSpPr>
          <p:nvPr/>
        </p:nvSpPr>
        <p:spPr bwMode="auto">
          <a:xfrm rot="-5400000">
            <a:off x="-735806" y="3699669"/>
            <a:ext cx="50514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95000"/>
              </a:lnSpc>
            </a:pPr>
            <a:r>
              <a:rPr lang="en-GB" sz="2400">
                <a:solidFill>
                  <a:srgbClr val="FFFFFF"/>
                </a:solidFill>
                <a:latin typeface="Arial" pitchFamily="34" charset="0"/>
              </a:rPr>
              <a:t>Cognitive Decline</a:t>
            </a:r>
            <a:endParaRPr lang="en-US" sz="2400">
              <a:solidFill>
                <a:srgbClr val="FFFFFF"/>
              </a:solidFill>
              <a:latin typeface="Arial" pitchFamily="34" charset="0"/>
            </a:endParaRPr>
          </a:p>
        </p:txBody>
      </p:sp>
      <p:sp>
        <p:nvSpPr>
          <p:cNvPr id="99334" name="Rectangle 16" descr="Large confetti"/>
          <p:cNvSpPr>
            <a:spLocks noChangeArrowheads="1"/>
          </p:cNvSpPr>
          <p:nvPr/>
        </p:nvSpPr>
        <p:spPr bwMode="auto">
          <a:xfrm>
            <a:off x="2214563" y="1928813"/>
            <a:ext cx="4714875" cy="3886200"/>
          </a:xfrm>
          <a:prstGeom prst="rect">
            <a:avLst/>
          </a:prstGeom>
          <a:pattFill prst="lgConfetti">
            <a:fgClr>
              <a:srgbClr val="DDDDDD"/>
            </a:fgClr>
            <a:bgClr>
              <a:srgbClr val="FFFFFF"/>
            </a:bgClr>
          </a:pattFill>
          <a:ln w="9525">
            <a:solidFill>
              <a:srgbClr val="969696"/>
            </a:solidFill>
            <a:miter lim="800000"/>
            <a:headEnd/>
            <a:tailEnd/>
          </a:ln>
        </p:spPr>
        <p:txBody>
          <a:bodyPr wrap="none" lIns="0" tIns="0" rIns="0" bIns="0" anchor="ctr"/>
          <a:lstStyle/>
          <a:p>
            <a:pPr eaLnBrk="0" hangingPunct="0">
              <a:spcBef>
                <a:spcPct val="20000"/>
              </a:spcBef>
            </a:pPr>
            <a:endParaRPr lang="en-GB" sz="2800">
              <a:solidFill>
                <a:srgbClr val="FF6600"/>
              </a:solidFill>
              <a:latin typeface="Arial" pitchFamily="34" charset="0"/>
            </a:endParaRPr>
          </a:p>
        </p:txBody>
      </p:sp>
      <p:sp>
        <p:nvSpPr>
          <p:cNvPr id="99335" name="Line 18"/>
          <p:cNvSpPr>
            <a:spLocks noChangeShapeType="1"/>
          </p:cNvSpPr>
          <p:nvPr/>
        </p:nvSpPr>
        <p:spPr bwMode="auto">
          <a:xfrm>
            <a:off x="6738938" y="2220913"/>
            <a:ext cx="1587" cy="35814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58386" name="Freeform 19"/>
          <p:cNvSpPr>
            <a:spLocks/>
          </p:cNvSpPr>
          <p:nvPr/>
        </p:nvSpPr>
        <p:spPr bwMode="auto">
          <a:xfrm flipH="1">
            <a:off x="5724525" y="2220913"/>
            <a:ext cx="1014413" cy="3581400"/>
          </a:xfrm>
          <a:custGeom>
            <a:avLst/>
            <a:gdLst>
              <a:gd name="T0" fmla="*/ 0 w 2815"/>
              <a:gd name="T1" fmla="*/ 2147483647 h 1899"/>
              <a:gd name="T2" fmla="*/ 2147483647 w 2815"/>
              <a:gd name="T3" fmla="*/ 2147483647 h 1899"/>
              <a:gd name="T4" fmla="*/ 2147483647 w 2815"/>
              <a:gd name="T5" fmla="*/ 2147483647 h 1899"/>
              <a:gd name="T6" fmla="*/ 2147483647 w 2815"/>
              <a:gd name="T7" fmla="*/ 2147483647 h 1899"/>
              <a:gd name="T8" fmla="*/ 2147483647 w 2815"/>
              <a:gd name="T9" fmla="*/ 2147483647 h 1899"/>
              <a:gd name="T10" fmla="*/ 2147483647 w 2815"/>
              <a:gd name="T11" fmla="*/ 2147483647 h 1899"/>
              <a:gd name="T12" fmla="*/ 2147483647 w 2815"/>
              <a:gd name="T13" fmla="*/ 2147483647 h 1899"/>
              <a:gd name="T14" fmla="*/ 2147483647 w 2815"/>
              <a:gd name="T15" fmla="*/ 0 h 1899"/>
              <a:gd name="T16" fmla="*/ 0 60000 65536"/>
              <a:gd name="T17" fmla="*/ 0 60000 65536"/>
              <a:gd name="T18" fmla="*/ 0 60000 65536"/>
              <a:gd name="T19" fmla="*/ 0 60000 65536"/>
              <a:gd name="T20" fmla="*/ 0 60000 65536"/>
              <a:gd name="T21" fmla="*/ 0 60000 65536"/>
              <a:gd name="T22" fmla="*/ 0 60000 65536"/>
              <a:gd name="T23" fmla="*/ 0 60000 65536"/>
              <a:gd name="T24" fmla="*/ 0 w 2815"/>
              <a:gd name="T25" fmla="*/ 0 h 1899"/>
              <a:gd name="T26" fmla="*/ 2815 w 2815"/>
              <a:gd name="T27" fmla="*/ 1899 h 18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5" h="1899">
                <a:moveTo>
                  <a:pt x="0" y="1899"/>
                </a:moveTo>
                <a:cubicBezTo>
                  <a:pt x="113" y="1882"/>
                  <a:pt x="462" y="1871"/>
                  <a:pt x="684" y="1798"/>
                </a:cubicBezTo>
                <a:cubicBezTo>
                  <a:pt x="906" y="1725"/>
                  <a:pt x="1154" y="1581"/>
                  <a:pt x="1332" y="1458"/>
                </a:cubicBezTo>
                <a:cubicBezTo>
                  <a:pt x="1510" y="1335"/>
                  <a:pt x="1638" y="1192"/>
                  <a:pt x="1752" y="1062"/>
                </a:cubicBezTo>
                <a:cubicBezTo>
                  <a:pt x="1866" y="932"/>
                  <a:pt x="1931" y="797"/>
                  <a:pt x="2016" y="676"/>
                </a:cubicBezTo>
                <a:lnTo>
                  <a:pt x="2184" y="424"/>
                </a:lnTo>
                <a:cubicBezTo>
                  <a:pt x="2266" y="331"/>
                  <a:pt x="2403" y="191"/>
                  <a:pt x="2508" y="120"/>
                </a:cubicBezTo>
                <a:cubicBezTo>
                  <a:pt x="2613" y="49"/>
                  <a:pt x="2751" y="25"/>
                  <a:pt x="2815" y="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GB"/>
          </a:p>
        </p:txBody>
      </p:sp>
      <p:sp>
        <p:nvSpPr>
          <p:cNvPr id="58389" name="Freeform 26"/>
          <p:cNvSpPr>
            <a:spLocks/>
          </p:cNvSpPr>
          <p:nvPr/>
        </p:nvSpPr>
        <p:spPr bwMode="auto">
          <a:xfrm>
            <a:off x="5857875" y="2143125"/>
            <a:ext cx="844550" cy="3643313"/>
          </a:xfrm>
          <a:custGeom>
            <a:avLst/>
            <a:gdLst>
              <a:gd name="T0" fmla="*/ 2147483647 w 600"/>
              <a:gd name="T1" fmla="*/ 2147483647 h 2213"/>
              <a:gd name="T2" fmla="*/ 2147483647 w 600"/>
              <a:gd name="T3" fmla="*/ 2147483647 h 2213"/>
              <a:gd name="T4" fmla="*/ 2147483647 w 600"/>
              <a:gd name="T5" fmla="*/ 2147483647 h 2213"/>
              <a:gd name="T6" fmla="*/ 2147483647 w 600"/>
              <a:gd name="T7" fmla="*/ 2147483647 h 2213"/>
              <a:gd name="T8" fmla="*/ 2147483647 w 600"/>
              <a:gd name="T9" fmla="*/ 2147483647 h 2213"/>
              <a:gd name="T10" fmla="*/ 2147483647 w 600"/>
              <a:gd name="T11" fmla="*/ 2147483647 h 2213"/>
              <a:gd name="T12" fmla="*/ 2147483647 w 600"/>
              <a:gd name="T13" fmla="*/ 2147483647 h 2213"/>
              <a:gd name="T14" fmla="*/ 2147483647 w 600"/>
              <a:gd name="T15" fmla="*/ 2147483647 h 2213"/>
              <a:gd name="T16" fmla="*/ 0 w 600"/>
              <a:gd name="T17" fmla="*/ 2147483647 h 2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2213"/>
              <a:gd name="T29" fmla="*/ 600 w 600"/>
              <a:gd name="T30" fmla="*/ 2213 h 2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2213">
                <a:moveTo>
                  <a:pt x="600" y="2213"/>
                </a:moveTo>
                <a:cubicBezTo>
                  <a:pt x="587" y="2197"/>
                  <a:pt x="547" y="2165"/>
                  <a:pt x="521" y="2119"/>
                </a:cubicBezTo>
                <a:cubicBezTo>
                  <a:pt x="492" y="2081"/>
                  <a:pt x="454" y="1990"/>
                  <a:pt x="445" y="1938"/>
                </a:cubicBezTo>
                <a:cubicBezTo>
                  <a:pt x="445" y="1938"/>
                  <a:pt x="401" y="1819"/>
                  <a:pt x="353" y="1535"/>
                </a:cubicBezTo>
                <a:cubicBezTo>
                  <a:pt x="305" y="1251"/>
                  <a:pt x="193" y="469"/>
                  <a:pt x="157" y="233"/>
                </a:cubicBezTo>
                <a:cubicBezTo>
                  <a:pt x="122" y="0"/>
                  <a:pt x="150" y="169"/>
                  <a:pt x="144" y="138"/>
                </a:cubicBezTo>
                <a:cubicBezTo>
                  <a:pt x="138" y="107"/>
                  <a:pt x="135" y="55"/>
                  <a:pt x="123" y="48"/>
                </a:cubicBezTo>
                <a:cubicBezTo>
                  <a:pt x="100" y="32"/>
                  <a:pt x="96" y="56"/>
                  <a:pt x="75" y="93"/>
                </a:cubicBezTo>
                <a:cubicBezTo>
                  <a:pt x="54" y="130"/>
                  <a:pt x="16" y="231"/>
                  <a:pt x="0" y="267"/>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GB"/>
          </a:p>
        </p:txBody>
      </p:sp>
      <p:sp>
        <p:nvSpPr>
          <p:cNvPr id="58390" name="Line 27"/>
          <p:cNvSpPr>
            <a:spLocks noChangeShapeType="1"/>
          </p:cNvSpPr>
          <p:nvPr/>
        </p:nvSpPr>
        <p:spPr bwMode="auto">
          <a:xfrm flipV="1">
            <a:off x="5786438" y="2357438"/>
            <a:ext cx="1143000" cy="0"/>
          </a:xfrm>
          <a:prstGeom prst="line">
            <a:avLst/>
          </a:prstGeom>
          <a:noFill/>
          <a:ln w="31750">
            <a:solidFill>
              <a:srgbClr val="EB13D6"/>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99339" name="Line 28"/>
          <p:cNvSpPr>
            <a:spLocks noChangeShapeType="1"/>
          </p:cNvSpPr>
          <p:nvPr/>
        </p:nvSpPr>
        <p:spPr bwMode="auto">
          <a:xfrm>
            <a:off x="5926138" y="2220913"/>
            <a:ext cx="1587" cy="35814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99340" name="Line 29"/>
          <p:cNvSpPr>
            <a:spLocks noChangeShapeType="1"/>
          </p:cNvSpPr>
          <p:nvPr/>
        </p:nvSpPr>
        <p:spPr bwMode="auto">
          <a:xfrm>
            <a:off x="6129338" y="2220913"/>
            <a:ext cx="1587" cy="35814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99341" name="Line 30"/>
          <p:cNvSpPr>
            <a:spLocks noChangeShapeType="1"/>
          </p:cNvSpPr>
          <p:nvPr/>
        </p:nvSpPr>
        <p:spPr bwMode="auto">
          <a:xfrm>
            <a:off x="6334125" y="2220913"/>
            <a:ext cx="1588" cy="35814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99342" name="Line 31"/>
          <p:cNvSpPr>
            <a:spLocks noChangeShapeType="1"/>
          </p:cNvSpPr>
          <p:nvPr/>
        </p:nvSpPr>
        <p:spPr bwMode="auto">
          <a:xfrm>
            <a:off x="6535738" y="2220913"/>
            <a:ext cx="1587" cy="35814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99343" name="Rectangle 10"/>
          <p:cNvSpPr>
            <a:spLocks noChangeArrowheads="1"/>
          </p:cNvSpPr>
          <p:nvPr/>
        </p:nvSpPr>
        <p:spPr bwMode="auto">
          <a:xfrm>
            <a:off x="2286000" y="2214563"/>
            <a:ext cx="3429000" cy="3546475"/>
          </a:xfrm>
          <a:prstGeom prst="rect">
            <a:avLst/>
          </a:prstGeom>
          <a:gradFill rotWithShape="1">
            <a:gsLst>
              <a:gs pos="0">
                <a:srgbClr val="BEF397"/>
              </a:gs>
              <a:gs pos="50000">
                <a:srgbClr val="D5F6C0"/>
              </a:gs>
              <a:gs pos="100000">
                <a:srgbClr val="EAFAE0"/>
              </a:gs>
            </a:gsLst>
            <a:lin ang="27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eaLnBrk="0" hangingPunct="0">
              <a:lnSpc>
                <a:spcPct val="95000"/>
              </a:lnSpc>
            </a:pPr>
            <a:endParaRPr lang="en-GB">
              <a:solidFill>
                <a:srgbClr val="FFFFFF"/>
              </a:solidFill>
              <a:latin typeface="Arial" pitchFamily="34" charset="0"/>
            </a:endParaRPr>
          </a:p>
        </p:txBody>
      </p:sp>
      <p:sp>
        <p:nvSpPr>
          <p:cNvPr id="99344" name="Rectangle 13"/>
          <p:cNvSpPr>
            <a:spLocks noChangeArrowheads="1"/>
          </p:cNvSpPr>
          <p:nvPr/>
        </p:nvSpPr>
        <p:spPr bwMode="auto">
          <a:xfrm>
            <a:off x="2635250" y="2786063"/>
            <a:ext cx="114617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eaLnBrk="0" hangingPunct="0">
              <a:lnSpc>
                <a:spcPct val="95000"/>
              </a:lnSpc>
            </a:pPr>
            <a:r>
              <a:rPr lang="en-GB" sz="1400">
                <a:solidFill>
                  <a:srgbClr val="000000"/>
                </a:solidFill>
                <a:latin typeface="Arial" pitchFamily="34" charset="0"/>
              </a:rPr>
              <a:t>pre-clinical AD</a:t>
            </a:r>
            <a:endParaRPr lang="en-US" sz="1400">
              <a:solidFill>
                <a:srgbClr val="000000"/>
              </a:solidFill>
              <a:latin typeface="Arial" pitchFamily="34" charset="0"/>
            </a:endParaRPr>
          </a:p>
        </p:txBody>
      </p:sp>
      <p:grpSp>
        <p:nvGrpSpPr>
          <p:cNvPr id="2" name="Group 79"/>
          <p:cNvGrpSpPr/>
          <p:nvPr/>
        </p:nvGrpSpPr>
        <p:grpSpPr>
          <a:xfrm>
            <a:off x="5715008" y="1785945"/>
            <a:ext cx="1214438" cy="357191"/>
            <a:chOff x="5715000" y="1428736"/>
            <a:chExt cx="1214438" cy="357191"/>
          </a:xfrm>
          <a:solidFill>
            <a:srgbClr val="FF0000"/>
          </a:solidFill>
        </p:grpSpPr>
        <p:sp>
          <p:nvSpPr>
            <p:cNvPr id="40970" name="Rectangle 11"/>
            <p:cNvSpPr>
              <a:spLocks noChangeArrowheads="1"/>
            </p:cNvSpPr>
            <p:nvPr/>
          </p:nvSpPr>
          <p:spPr bwMode="auto">
            <a:xfrm>
              <a:off x="5715000" y="1428736"/>
              <a:ext cx="1214438" cy="357191"/>
            </a:xfrm>
            <a:prstGeom prst="rect">
              <a:avLst/>
            </a:prstGeom>
            <a:grpFill/>
            <a:ln w="12700">
              <a:noFill/>
              <a:miter lim="800000"/>
              <a:headEnd/>
              <a:tailEnd/>
            </a:ln>
          </p:spPr>
          <p:txBody>
            <a:bodyPr wrap="none" lIns="0" tIns="0" rIns="0" bIns="0" anchor="ctr"/>
            <a:lstStyle/>
            <a:p>
              <a:pPr eaLnBrk="0" hangingPunct="0">
                <a:lnSpc>
                  <a:spcPct val="95000"/>
                </a:lnSpc>
                <a:defRPr/>
              </a:pPr>
              <a:endParaRPr lang="en-GB">
                <a:solidFill>
                  <a:srgbClr val="FFFFFF"/>
                </a:solidFill>
                <a:latin typeface="Arial" pitchFamily="34" charset="0"/>
                <a:ea typeface="ＭＳ Ｐゴシック" charset="0"/>
                <a:cs typeface="ＭＳ Ｐゴシック" charset="0"/>
              </a:endParaRPr>
            </a:p>
          </p:txBody>
        </p:sp>
        <p:sp>
          <p:nvSpPr>
            <p:cNvPr id="40973" name="Rectangle 14"/>
            <p:cNvSpPr>
              <a:spLocks noChangeArrowheads="1"/>
            </p:cNvSpPr>
            <p:nvPr/>
          </p:nvSpPr>
          <p:spPr bwMode="auto">
            <a:xfrm>
              <a:off x="5786446" y="1500174"/>
              <a:ext cx="1116012" cy="204671"/>
            </a:xfrm>
            <a:prstGeom prst="rect">
              <a:avLst/>
            </a:prstGeom>
            <a:grpFill/>
            <a:ln w="9525">
              <a:noFill/>
              <a:miter lim="800000"/>
              <a:headEnd/>
              <a:tailEnd/>
            </a:ln>
          </p:spPr>
          <p:txBody>
            <a:bodyPr lIns="0" tIns="0" rIns="0" bIns="0">
              <a:spAutoFit/>
            </a:bodyPr>
            <a:lstStyle/>
            <a:p>
              <a:pPr eaLnBrk="0" hangingPunct="0">
                <a:lnSpc>
                  <a:spcPct val="95000"/>
                </a:lnSpc>
                <a:defRPr/>
              </a:pPr>
              <a:r>
                <a:rPr lang="en-GB" sz="1400" dirty="0">
                  <a:solidFill>
                    <a:srgbClr val="000000"/>
                  </a:solidFill>
                  <a:latin typeface="Arial" pitchFamily="34" charset="0"/>
                  <a:ea typeface="ＭＳ Ｐゴシック" charset="0"/>
                  <a:cs typeface="ＭＳ Ｐゴシック" charset="0"/>
                </a:rPr>
                <a:t>Clinical AD</a:t>
              </a:r>
              <a:endParaRPr lang="en-US" sz="1400" dirty="0">
                <a:solidFill>
                  <a:srgbClr val="000000"/>
                </a:solidFill>
                <a:latin typeface="Arial" pitchFamily="34" charset="0"/>
                <a:ea typeface="ＭＳ Ｐゴシック" charset="0"/>
                <a:cs typeface="ＭＳ Ｐゴシック" charset="0"/>
              </a:endParaRPr>
            </a:p>
          </p:txBody>
        </p:sp>
      </p:grpSp>
      <p:cxnSp>
        <p:nvCxnSpPr>
          <p:cNvPr id="99346" name="Straight Connector 72"/>
          <p:cNvCxnSpPr>
            <a:cxnSpLocks noChangeShapeType="1"/>
          </p:cNvCxnSpPr>
          <p:nvPr/>
        </p:nvCxnSpPr>
        <p:spPr bwMode="auto">
          <a:xfrm>
            <a:off x="2214563" y="2214563"/>
            <a:ext cx="4714875"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cxnSp>
      <p:grpSp>
        <p:nvGrpSpPr>
          <p:cNvPr id="3" name="Group 77"/>
          <p:cNvGrpSpPr>
            <a:grpSpLocks/>
          </p:cNvGrpSpPr>
          <p:nvPr/>
        </p:nvGrpSpPr>
        <p:grpSpPr bwMode="auto">
          <a:xfrm>
            <a:off x="2286000" y="2214563"/>
            <a:ext cx="3443288" cy="3862387"/>
            <a:chOff x="2285984" y="2214554"/>
            <a:chExt cx="3443318" cy="3863145"/>
          </a:xfrm>
        </p:grpSpPr>
        <p:sp>
          <p:nvSpPr>
            <p:cNvPr id="99350" name="Right Triangle 66"/>
            <p:cNvSpPr>
              <a:spLocks noChangeArrowheads="1"/>
            </p:cNvSpPr>
            <p:nvPr/>
          </p:nvSpPr>
          <p:spPr bwMode="auto">
            <a:xfrm flipH="1">
              <a:off x="2285984" y="2214554"/>
              <a:ext cx="3443318" cy="3571900"/>
            </a:xfrm>
            <a:prstGeom prst="rtTriangle">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spcBef>
                  <a:spcPct val="20000"/>
                </a:spcBef>
                <a:buFontTx/>
                <a:buChar char="•"/>
              </a:pPr>
              <a:endParaRPr lang="en-GB" sz="2800">
                <a:solidFill>
                  <a:srgbClr val="FF6600"/>
                </a:solidFill>
                <a:latin typeface="Arial" pitchFamily="34" charset="0"/>
              </a:endParaRPr>
            </a:p>
          </p:txBody>
        </p:sp>
        <p:sp>
          <p:nvSpPr>
            <p:cNvPr id="99351" name="Rectangle 34"/>
            <p:cNvSpPr>
              <a:spLocks noChangeArrowheads="1"/>
            </p:cNvSpPr>
            <p:nvPr/>
          </p:nvSpPr>
          <p:spPr bwMode="auto">
            <a:xfrm rot="-2930153">
              <a:off x="2955853" y="4433209"/>
              <a:ext cx="2994025" cy="29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95000"/>
                </a:lnSpc>
              </a:pPr>
              <a:r>
                <a:rPr lang="en-GB" sz="2000">
                  <a:solidFill>
                    <a:srgbClr val="000000"/>
                  </a:solidFill>
                  <a:latin typeface="Arial" pitchFamily="34" charset="0"/>
                </a:rPr>
                <a:t>Amyloid accumulation</a:t>
              </a:r>
              <a:endParaRPr lang="en-US" sz="2000">
                <a:solidFill>
                  <a:srgbClr val="000000"/>
                </a:solidFill>
                <a:latin typeface="Arial" pitchFamily="34" charset="0"/>
              </a:endParaRPr>
            </a:p>
          </p:txBody>
        </p:sp>
      </p:grpSp>
      <p:sp>
        <p:nvSpPr>
          <p:cNvPr id="58395" name="Line 32"/>
          <p:cNvSpPr>
            <a:spLocks noChangeShapeType="1"/>
          </p:cNvSpPr>
          <p:nvPr/>
        </p:nvSpPr>
        <p:spPr bwMode="auto">
          <a:xfrm>
            <a:off x="4714875" y="3240088"/>
            <a:ext cx="2214563" cy="46037"/>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aphicFrame>
        <p:nvGraphicFramePr>
          <p:cNvPr id="99349" name="Object 3"/>
          <p:cNvGraphicFramePr>
            <a:graphicFrameLocks/>
          </p:cNvGraphicFramePr>
          <p:nvPr/>
        </p:nvGraphicFramePr>
        <p:xfrm>
          <a:off x="2643188" y="3071813"/>
          <a:ext cx="1103312" cy="1141412"/>
        </p:xfrm>
        <a:graphic>
          <a:graphicData uri="http://schemas.openxmlformats.org/presentationml/2006/ole">
            <mc:AlternateContent xmlns:mc="http://schemas.openxmlformats.org/markup-compatibility/2006">
              <mc:Choice xmlns:v="urn:schemas-microsoft-com:vml" Requires="v">
                <p:oleObj spid="_x0000_s99352" r:id="rId5" imgW="7087500" imgH="5189063" progId="">
                  <p:embed/>
                </p:oleObj>
              </mc:Choice>
              <mc:Fallback>
                <p:oleObj r:id="rId5" imgW="7087500" imgH="5189063" progId="">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188" y="3071813"/>
                        <a:ext cx="1103312" cy="114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8386"/>
                                        </p:tgtEl>
                                        <p:attrNameLst>
                                          <p:attrName>style.visibility</p:attrName>
                                        </p:attrNameLst>
                                      </p:cBhvr>
                                      <p:to>
                                        <p:strVal val="visible"/>
                                      </p:to>
                                    </p:set>
                                    <p:animEffect transition="in" filter="strips(downRight)">
                                      <p:cBhvr>
                                        <p:cTn id="12" dur="1000"/>
                                        <p:tgtEl>
                                          <p:spTgt spid="583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389"/>
                                        </p:tgtEl>
                                        <p:attrNameLst>
                                          <p:attrName>style.visibility</p:attrName>
                                        </p:attrNameLst>
                                      </p:cBhvr>
                                      <p:to>
                                        <p:strVal val="visible"/>
                                      </p:to>
                                    </p:set>
                                    <p:animEffect transition="in" filter="strips(downRight)">
                                      <p:cBhvr>
                                        <p:cTn id="17" dur="1000"/>
                                        <p:tgtEl>
                                          <p:spTgt spid="583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8390"/>
                                        </p:tgtEl>
                                        <p:attrNameLst>
                                          <p:attrName>style.visibility</p:attrName>
                                        </p:attrNameLst>
                                      </p:cBhvr>
                                      <p:to>
                                        <p:strVal val="visible"/>
                                      </p:to>
                                    </p:set>
                                    <p:animEffect transition="in" filter="strips(downRight)">
                                      <p:cBhvr>
                                        <p:cTn id="22" dur="1000"/>
                                        <p:tgtEl>
                                          <p:spTgt spid="583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8395"/>
                                        </p:tgtEl>
                                        <p:attrNameLst>
                                          <p:attrName>style.visibility</p:attrName>
                                        </p:attrNameLst>
                                      </p:cBhvr>
                                      <p:to>
                                        <p:strVal val="visible"/>
                                      </p:to>
                                    </p:set>
                                    <p:animEffect transition="in" filter="strips(downRight)">
                                      <p:cBhvr>
                                        <p:cTn id="27" dur="1000"/>
                                        <p:tgtEl>
                                          <p:spTgt spid="58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6" grpId="0" animBg="1"/>
      <p:bldP spid="58389" grpId="0" animBg="1"/>
      <p:bldP spid="58390" grpId="0" animBg="1"/>
      <p:bldP spid="5839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72"/>
          <p:cNvSpPr>
            <a:spLocks noChangeArrowheads="1"/>
          </p:cNvSpPr>
          <p:nvPr/>
        </p:nvSpPr>
        <p:spPr bwMode="auto">
          <a:xfrm>
            <a:off x="0" y="0"/>
            <a:ext cx="9144000" cy="6858000"/>
          </a:xfrm>
          <a:prstGeom prst="rect">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1378" name="Rectangle 2"/>
          <p:cNvSpPr>
            <a:spLocks noChangeArrowheads="1"/>
          </p:cNvSpPr>
          <p:nvPr/>
        </p:nvSpPr>
        <p:spPr bwMode="auto">
          <a:xfrm>
            <a:off x="395288" y="260350"/>
            <a:ext cx="2646362"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GB">
                <a:solidFill>
                  <a:srgbClr val="FFFF00"/>
                </a:solidFill>
                <a:latin typeface="Comic Sans MS" pitchFamily="66" charset="0"/>
              </a:rPr>
              <a:t>Control: Scan 1-Scan 2</a:t>
            </a:r>
          </a:p>
          <a:p>
            <a:r>
              <a:rPr lang="en-GB">
                <a:solidFill>
                  <a:srgbClr val="FFFF00"/>
                </a:solidFill>
                <a:latin typeface="Comic Sans MS" pitchFamily="66" charset="0"/>
              </a:rPr>
              <a:t>1 year interval</a:t>
            </a:r>
          </a:p>
        </p:txBody>
      </p:sp>
      <p:sp>
        <p:nvSpPr>
          <p:cNvPr id="101379" name="Rectangle 3"/>
          <p:cNvSpPr>
            <a:spLocks noChangeArrowheads="1"/>
          </p:cNvSpPr>
          <p:nvPr/>
        </p:nvSpPr>
        <p:spPr bwMode="auto">
          <a:xfrm>
            <a:off x="842963" y="2071688"/>
            <a:ext cx="7207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solidFill>
                <a:srgbClr val="FFFF00"/>
              </a:solidFill>
            </a:endParaRPr>
          </a:p>
        </p:txBody>
      </p:sp>
      <p:pic>
        <p:nvPicPr>
          <p:cNvPr id="10138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3502025"/>
            <a:ext cx="2808287"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1381" name="Rectangle 5"/>
          <p:cNvSpPr>
            <a:spLocks noChangeArrowheads="1"/>
          </p:cNvSpPr>
          <p:nvPr/>
        </p:nvSpPr>
        <p:spPr bwMode="auto">
          <a:xfrm>
            <a:off x="250825" y="5949950"/>
            <a:ext cx="2476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400">
                <a:solidFill>
                  <a:srgbClr val="FFFF00"/>
                </a:solidFill>
                <a:latin typeface="Comic Sans MS" pitchFamily="66" charset="0"/>
              </a:rPr>
              <a:t>Alzheimers: Scan 1-Scan 2</a:t>
            </a:r>
          </a:p>
          <a:p>
            <a:r>
              <a:rPr lang="en-GB" sz="1400">
                <a:solidFill>
                  <a:srgbClr val="FFFF00"/>
                </a:solidFill>
                <a:latin typeface="Comic Sans MS" pitchFamily="66" charset="0"/>
              </a:rPr>
              <a:t>1 year interval</a:t>
            </a:r>
          </a:p>
        </p:txBody>
      </p:sp>
      <p:sp>
        <p:nvSpPr>
          <p:cNvPr id="101382" name="Rectangle 6"/>
          <p:cNvSpPr>
            <a:spLocks noChangeArrowheads="1"/>
          </p:cNvSpPr>
          <p:nvPr/>
        </p:nvSpPr>
        <p:spPr bwMode="auto">
          <a:xfrm>
            <a:off x="684213" y="6524625"/>
            <a:ext cx="1819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a:r>
              <a:rPr lang="en-GB" sz="1600">
                <a:solidFill>
                  <a:srgbClr val="FFFFFF"/>
                </a:solidFill>
                <a:latin typeface="Comic Sans MS" pitchFamily="66" charset="0"/>
              </a:rPr>
              <a:t>(Red = issue loss)</a:t>
            </a:r>
          </a:p>
        </p:txBody>
      </p:sp>
      <p:grpSp>
        <p:nvGrpSpPr>
          <p:cNvPr id="101383" name="Group 7"/>
          <p:cNvGrpSpPr>
            <a:grpSpLocks/>
          </p:cNvGrpSpPr>
          <p:nvPr/>
        </p:nvGrpSpPr>
        <p:grpSpPr bwMode="auto">
          <a:xfrm>
            <a:off x="2987675" y="1125538"/>
            <a:ext cx="3749675" cy="2800350"/>
            <a:chOff x="1927" y="663"/>
            <a:chExt cx="2362" cy="1764"/>
          </a:xfrm>
        </p:grpSpPr>
        <p:sp>
          <p:nvSpPr>
            <p:cNvPr id="101585" name="Rectangle 8"/>
            <p:cNvSpPr>
              <a:spLocks noChangeArrowheads="1"/>
            </p:cNvSpPr>
            <p:nvPr/>
          </p:nvSpPr>
          <p:spPr bwMode="auto">
            <a:xfrm>
              <a:off x="1927" y="663"/>
              <a:ext cx="236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a:lnSpc>
                  <a:spcPct val="90000"/>
                </a:lnSpc>
              </a:pPr>
              <a:r>
                <a:rPr lang="en-GB" sz="2000" b="1">
                  <a:solidFill>
                    <a:srgbClr val="FFFF00"/>
                  </a:solidFill>
                </a:rPr>
                <a:t>Rate of  volume loss (% year)</a:t>
              </a:r>
            </a:p>
          </p:txBody>
        </p:sp>
        <p:sp>
          <p:nvSpPr>
            <p:cNvPr id="101586" name="Line 9"/>
            <p:cNvSpPr>
              <a:spLocks noChangeShapeType="1"/>
            </p:cNvSpPr>
            <p:nvPr/>
          </p:nvSpPr>
          <p:spPr bwMode="auto">
            <a:xfrm>
              <a:off x="2050" y="1071"/>
              <a:ext cx="0" cy="1123"/>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87" name="Line 10"/>
            <p:cNvSpPr>
              <a:spLocks noChangeShapeType="1"/>
            </p:cNvSpPr>
            <p:nvPr/>
          </p:nvSpPr>
          <p:spPr bwMode="auto">
            <a:xfrm>
              <a:off x="2018" y="2194"/>
              <a:ext cx="64"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88" name="Line 11"/>
            <p:cNvSpPr>
              <a:spLocks noChangeShapeType="1"/>
            </p:cNvSpPr>
            <p:nvPr/>
          </p:nvSpPr>
          <p:spPr bwMode="auto">
            <a:xfrm>
              <a:off x="2018" y="2007"/>
              <a:ext cx="64"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89" name="Line 12"/>
            <p:cNvSpPr>
              <a:spLocks noChangeShapeType="1"/>
            </p:cNvSpPr>
            <p:nvPr/>
          </p:nvSpPr>
          <p:spPr bwMode="auto">
            <a:xfrm>
              <a:off x="2018" y="1819"/>
              <a:ext cx="64"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90" name="Line 13"/>
            <p:cNvSpPr>
              <a:spLocks noChangeShapeType="1"/>
            </p:cNvSpPr>
            <p:nvPr/>
          </p:nvSpPr>
          <p:spPr bwMode="auto">
            <a:xfrm>
              <a:off x="2018" y="1633"/>
              <a:ext cx="64"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91" name="Line 14"/>
            <p:cNvSpPr>
              <a:spLocks noChangeShapeType="1"/>
            </p:cNvSpPr>
            <p:nvPr/>
          </p:nvSpPr>
          <p:spPr bwMode="auto">
            <a:xfrm>
              <a:off x="2018" y="1445"/>
              <a:ext cx="64"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92" name="Line 15"/>
            <p:cNvSpPr>
              <a:spLocks noChangeShapeType="1"/>
            </p:cNvSpPr>
            <p:nvPr/>
          </p:nvSpPr>
          <p:spPr bwMode="auto">
            <a:xfrm>
              <a:off x="2018" y="1258"/>
              <a:ext cx="64"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93" name="Line 16"/>
            <p:cNvSpPr>
              <a:spLocks noChangeShapeType="1"/>
            </p:cNvSpPr>
            <p:nvPr/>
          </p:nvSpPr>
          <p:spPr bwMode="auto">
            <a:xfrm>
              <a:off x="2018" y="1071"/>
              <a:ext cx="64"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94" name="Line 17"/>
            <p:cNvSpPr>
              <a:spLocks noChangeShapeType="1"/>
            </p:cNvSpPr>
            <p:nvPr/>
          </p:nvSpPr>
          <p:spPr bwMode="auto">
            <a:xfrm>
              <a:off x="2050" y="2007"/>
              <a:ext cx="1688"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95" name="Freeform 18"/>
            <p:cNvSpPr>
              <a:spLocks/>
            </p:cNvSpPr>
            <p:nvPr/>
          </p:nvSpPr>
          <p:spPr bwMode="auto">
            <a:xfrm>
              <a:off x="2498" y="1833"/>
              <a:ext cx="33" cy="31"/>
            </a:xfrm>
            <a:custGeom>
              <a:avLst/>
              <a:gdLst>
                <a:gd name="T0" fmla="*/ 0 w 75"/>
                <a:gd name="T1" fmla="*/ 0 h 86"/>
                <a:gd name="T2" fmla="*/ 0 w 75"/>
                <a:gd name="T3" fmla="*/ 0 h 86"/>
                <a:gd name="T4" fmla="*/ 0 w 75"/>
                <a:gd name="T5" fmla="*/ 0 h 86"/>
                <a:gd name="T6" fmla="*/ 0 w 75"/>
                <a:gd name="T7" fmla="*/ 0 h 86"/>
                <a:gd name="T8" fmla="*/ 0 w 75"/>
                <a:gd name="T9" fmla="*/ 0 h 86"/>
                <a:gd name="T10" fmla="*/ 0 60000 65536"/>
                <a:gd name="T11" fmla="*/ 0 60000 65536"/>
                <a:gd name="T12" fmla="*/ 0 60000 65536"/>
                <a:gd name="T13" fmla="*/ 0 60000 65536"/>
                <a:gd name="T14" fmla="*/ 0 60000 65536"/>
                <a:gd name="T15" fmla="*/ 0 w 75"/>
                <a:gd name="T16" fmla="*/ 0 h 86"/>
                <a:gd name="T17" fmla="*/ 75 w 75"/>
                <a:gd name="T18" fmla="*/ 86 h 86"/>
              </a:gdLst>
              <a:ahLst/>
              <a:cxnLst>
                <a:cxn ang="T10">
                  <a:pos x="T0" y="T1"/>
                </a:cxn>
                <a:cxn ang="T11">
                  <a:pos x="T2" y="T3"/>
                </a:cxn>
                <a:cxn ang="T12">
                  <a:pos x="T4" y="T5"/>
                </a:cxn>
                <a:cxn ang="T13">
                  <a:pos x="T6" y="T7"/>
                </a:cxn>
                <a:cxn ang="T14">
                  <a:pos x="T8" y="T9"/>
                </a:cxn>
              </a:cxnLst>
              <a:rect l="T15" t="T16" r="T17" b="T18"/>
              <a:pathLst>
                <a:path w="75" h="86">
                  <a:moveTo>
                    <a:pt x="37" y="0"/>
                  </a:moveTo>
                  <a:lnTo>
                    <a:pt x="74" y="42"/>
                  </a:lnTo>
                  <a:lnTo>
                    <a:pt x="37" y="85"/>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596" name="Freeform 19"/>
            <p:cNvSpPr>
              <a:spLocks/>
            </p:cNvSpPr>
            <p:nvPr/>
          </p:nvSpPr>
          <p:spPr bwMode="auto">
            <a:xfrm>
              <a:off x="2413" y="1847"/>
              <a:ext cx="33" cy="30"/>
            </a:xfrm>
            <a:custGeom>
              <a:avLst/>
              <a:gdLst>
                <a:gd name="T0" fmla="*/ 0 w 75"/>
                <a:gd name="T1" fmla="*/ 0 h 84"/>
                <a:gd name="T2" fmla="*/ 0 w 75"/>
                <a:gd name="T3" fmla="*/ 0 h 84"/>
                <a:gd name="T4" fmla="*/ 0 w 75"/>
                <a:gd name="T5" fmla="*/ 0 h 84"/>
                <a:gd name="T6" fmla="*/ 0 w 75"/>
                <a:gd name="T7" fmla="*/ 0 h 84"/>
                <a:gd name="T8" fmla="*/ 0 w 75"/>
                <a:gd name="T9" fmla="*/ 0 h 84"/>
                <a:gd name="T10" fmla="*/ 0 60000 65536"/>
                <a:gd name="T11" fmla="*/ 0 60000 65536"/>
                <a:gd name="T12" fmla="*/ 0 60000 65536"/>
                <a:gd name="T13" fmla="*/ 0 60000 65536"/>
                <a:gd name="T14" fmla="*/ 0 60000 65536"/>
                <a:gd name="T15" fmla="*/ 0 w 75"/>
                <a:gd name="T16" fmla="*/ 0 h 84"/>
                <a:gd name="T17" fmla="*/ 75 w 75"/>
                <a:gd name="T18" fmla="*/ 84 h 84"/>
              </a:gdLst>
              <a:ahLst/>
              <a:cxnLst>
                <a:cxn ang="T10">
                  <a:pos x="T0" y="T1"/>
                </a:cxn>
                <a:cxn ang="T11">
                  <a:pos x="T2" y="T3"/>
                </a:cxn>
                <a:cxn ang="T12">
                  <a:pos x="T4" y="T5"/>
                </a:cxn>
                <a:cxn ang="T13">
                  <a:pos x="T6" y="T7"/>
                </a:cxn>
                <a:cxn ang="T14">
                  <a:pos x="T8" y="T9"/>
                </a:cxn>
              </a:cxnLst>
              <a:rect l="T15" t="T16" r="T17" b="T18"/>
              <a:pathLst>
                <a:path w="75" h="84">
                  <a:moveTo>
                    <a:pt x="36" y="0"/>
                  </a:moveTo>
                  <a:lnTo>
                    <a:pt x="74" y="42"/>
                  </a:lnTo>
                  <a:lnTo>
                    <a:pt x="36" y="83"/>
                  </a:lnTo>
                  <a:lnTo>
                    <a:pt x="0" y="42"/>
                  </a:lnTo>
                  <a:lnTo>
                    <a:pt x="36" y="0"/>
                  </a:lnTo>
                </a:path>
              </a:pathLst>
            </a:custGeom>
            <a:solidFill>
              <a:srgbClr val="FAFD00"/>
            </a:solidFill>
            <a:ln w="28575" cap="rnd">
              <a:solidFill>
                <a:srgbClr val="FF0000"/>
              </a:solidFill>
              <a:round/>
              <a:headEnd/>
              <a:tailEnd/>
            </a:ln>
          </p:spPr>
          <p:txBody>
            <a:bodyPr/>
            <a:lstStyle/>
            <a:p>
              <a:endParaRPr lang="en-GB"/>
            </a:p>
          </p:txBody>
        </p:sp>
        <p:sp>
          <p:nvSpPr>
            <p:cNvPr id="101597" name="Freeform 20"/>
            <p:cNvSpPr>
              <a:spLocks/>
            </p:cNvSpPr>
            <p:nvPr/>
          </p:nvSpPr>
          <p:spPr bwMode="auto">
            <a:xfrm>
              <a:off x="2455" y="1873"/>
              <a:ext cx="34" cy="31"/>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60000 65536"/>
                <a:gd name="T11" fmla="*/ 0 60000 65536"/>
                <a:gd name="T12" fmla="*/ 0 60000 65536"/>
                <a:gd name="T13" fmla="*/ 0 60000 65536"/>
                <a:gd name="T14" fmla="*/ 0 60000 65536"/>
                <a:gd name="T15" fmla="*/ 0 w 76"/>
                <a:gd name="T16" fmla="*/ 0 h 85"/>
                <a:gd name="T17" fmla="*/ 76 w 76"/>
                <a:gd name="T18" fmla="*/ 85 h 85"/>
              </a:gdLst>
              <a:ahLst/>
              <a:cxnLst>
                <a:cxn ang="T10">
                  <a:pos x="T0" y="T1"/>
                </a:cxn>
                <a:cxn ang="T11">
                  <a:pos x="T2" y="T3"/>
                </a:cxn>
                <a:cxn ang="T12">
                  <a:pos x="T4" y="T5"/>
                </a:cxn>
                <a:cxn ang="T13">
                  <a:pos x="T6" y="T7"/>
                </a:cxn>
                <a:cxn ang="T14">
                  <a:pos x="T8" y="T9"/>
                </a:cxn>
              </a:cxnLst>
              <a:rect l="T15" t="T16" r="T17" b="T18"/>
              <a:pathLst>
                <a:path w="76" h="85">
                  <a:moveTo>
                    <a:pt x="37" y="0"/>
                  </a:moveTo>
                  <a:lnTo>
                    <a:pt x="75" y="41"/>
                  </a:lnTo>
                  <a:lnTo>
                    <a:pt x="37" y="84"/>
                  </a:lnTo>
                  <a:lnTo>
                    <a:pt x="0" y="41"/>
                  </a:lnTo>
                  <a:lnTo>
                    <a:pt x="37" y="0"/>
                  </a:lnTo>
                </a:path>
              </a:pathLst>
            </a:custGeom>
            <a:solidFill>
              <a:srgbClr val="FAFD00"/>
            </a:solidFill>
            <a:ln w="28575" cap="rnd">
              <a:solidFill>
                <a:srgbClr val="FF0000"/>
              </a:solidFill>
              <a:round/>
              <a:headEnd/>
              <a:tailEnd/>
            </a:ln>
          </p:spPr>
          <p:txBody>
            <a:bodyPr/>
            <a:lstStyle/>
            <a:p>
              <a:endParaRPr lang="en-GB"/>
            </a:p>
          </p:txBody>
        </p:sp>
        <p:sp>
          <p:nvSpPr>
            <p:cNvPr id="101598" name="Freeform 21"/>
            <p:cNvSpPr>
              <a:spLocks/>
            </p:cNvSpPr>
            <p:nvPr/>
          </p:nvSpPr>
          <p:spPr bwMode="auto">
            <a:xfrm>
              <a:off x="2287" y="1876"/>
              <a:ext cx="33" cy="31"/>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60000 65536"/>
                <a:gd name="T11" fmla="*/ 0 60000 65536"/>
                <a:gd name="T12" fmla="*/ 0 60000 65536"/>
                <a:gd name="T13" fmla="*/ 0 60000 65536"/>
                <a:gd name="T14" fmla="*/ 0 60000 65536"/>
                <a:gd name="T15" fmla="*/ 0 w 76"/>
                <a:gd name="T16" fmla="*/ 0 h 85"/>
                <a:gd name="T17" fmla="*/ 76 w 76"/>
                <a:gd name="T18" fmla="*/ 85 h 85"/>
              </a:gdLst>
              <a:ahLst/>
              <a:cxnLst>
                <a:cxn ang="T10">
                  <a:pos x="T0" y="T1"/>
                </a:cxn>
                <a:cxn ang="T11">
                  <a:pos x="T2" y="T3"/>
                </a:cxn>
                <a:cxn ang="T12">
                  <a:pos x="T4" y="T5"/>
                </a:cxn>
                <a:cxn ang="T13">
                  <a:pos x="T6" y="T7"/>
                </a:cxn>
                <a:cxn ang="T14">
                  <a:pos x="T8" y="T9"/>
                </a:cxn>
              </a:cxnLst>
              <a:rect l="T15" t="T16" r="T17" b="T18"/>
              <a:pathLst>
                <a:path w="76" h="85">
                  <a:moveTo>
                    <a:pt x="37" y="0"/>
                  </a:moveTo>
                  <a:lnTo>
                    <a:pt x="75" y="41"/>
                  </a:lnTo>
                  <a:lnTo>
                    <a:pt x="37" y="84"/>
                  </a:lnTo>
                  <a:lnTo>
                    <a:pt x="0" y="41"/>
                  </a:lnTo>
                  <a:lnTo>
                    <a:pt x="37" y="0"/>
                  </a:lnTo>
                </a:path>
              </a:pathLst>
            </a:custGeom>
            <a:solidFill>
              <a:srgbClr val="FAFD00"/>
            </a:solidFill>
            <a:ln w="28575" cap="rnd">
              <a:solidFill>
                <a:srgbClr val="FF0000"/>
              </a:solidFill>
              <a:round/>
              <a:headEnd/>
              <a:tailEnd/>
            </a:ln>
          </p:spPr>
          <p:txBody>
            <a:bodyPr/>
            <a:lstStyle/>
            <a:p>
              <a:endParaRPr lang="en-GB"/>
            </a:p>
          </p:txBody>
        </p:sp>
        <p:sp>
          <p:nvSpPr>
            <p:cNvPr id="101599" name="Freeform 22"/>
            <p:cNvSpPr>
              <a:spLocks/>
            </p:cNvSpPr>
            <p:nvPr/>
          </p:nvSpPr>
          <p:spPr bwMode="auto">
            <a:xfrm>
              <a:off x="2329" y="1908"/>
              <a:ext cx="34" cy="31"/>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60000 65536"/>
                <a:gd name="T11" fmla="*/ 0 60000 65536"/>
                <a:gd name="T12" fmla="*/ 0 60000 65536"/>
                <a:gd name="T13" fmla="*/ 0 60000 65536"/>
                <a:gd name="T14" fmla="*/ 0 60000 65536"/>
                <a:gd name="T15" fmla="*/ 0 w 76"/>
                <a:gd name="T16" fmla="*/ 0 h 85"/>
                <a:gd name="T17" fmla="*/ 76 w 76"/>
                <a:gd name="T18" fmla="*/ 85 h 85"/>
              </a:gdLst>
              <a:ahLst/>
              <a:cxnLst>
                <a:cxn ang="T10">
                  <a:pos x="T0" y="T1"/>
                </a:cxn>
                <a:cxn ang="T11">
                  <a:pos x="T2" y="T3"/>
                </a:cxn>
                <a:cxn ang="T12">
                  <a:pos x="T4" y="T5"/>
                </a:cxn>
                <a:cxn ang="T13">
                  <a:pos x="T6" y="T7"/>
                </a:cxn>
                <a:cxn ang="T14">
                  <a:pos x="T8" y="T9"/>
                </a:cxn>
              </a:cxnLst>
              <a:rect l="T15" t="T16" r="T17" b="T18"/>
              <a:pathLst>
                <a:path w="76" h="85">
                  <a:moveTo>
                    <a:pt x="37" y="0"/>
                  </a:moveTo>
                  <a:lnTo>
                    <a:pt x="75" y="42"/>
                  </a:lnTo>
                  <a:lnTo>
                    <a:pt x="37" y="84"/>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00" name="Freeform 23"/>
            <p:cNvSpPr>
              <a:spLocks/>
            </p:cNvSpPr>
            <p:nvPr/>
          </p:nvSpPr>
          <p:spPr bwMode="auto">
            <a:xfrm>
              <a:off x="2370" y="1917"/>
              <a:ext cx="35" cy="30"/>
            </a:xfrm>
            <a:custGeom>
              <a:avLst/>
              <a:gdLst>
                <a:gd name="T0" fmla="*/ 0 w 77"/>
                <a:gd name="T1" fmla="*/ 0 h 84"/>
                <a:gd name="T2" fmla="*/ 0 w 77"/>
                <a:gd name="T3" fmla="*/ 0 h 84"/>
                <a:gd name="T4" fmla="*/ 0 w 77"/>
                <a:gd name="T5" fmla="*/ 0 h 84"/>
                <a:gd name="T6" fmla="*/ 0 w 77"/>
                <a:gd name="T7" fmla="*/ 0 h 84"/>
                <a:gd name="T8" fmla="*/ 0 w 77"/>
                <a:gd name="T9" fmla="*/ 0 h 84"/>
                <a:gd name="T10" fmla="*/ 0 60000 65536"/>
                <a:gd name="T11" fmla="*/ 0 60000 65536"/>
                <a:gd name="T12" fmla="*/ 0 60000 65536"/>
                <a:gd name="T13" fmla="*/ 0 60000 65536"/>
                <a:gd name="T14" fmla="*/ 0 60000 65536"/>
                <a:gd name="T15" fmla="*/ 0 w 77"/>
                <a:gd name="T16" fmla="*/ 0 h 84"/>
                <a:gd name="T17" fmla="*/ 77 w 77"/>
                <a:gd name="T18" fmla="*/ 84 h 84"/>
              </a:gdLst>
              <a:ahLst/>
              <a:cxnLst>
                <a:cxn ang="T10">
                  <a:pos x="T0" y="T1"/>
                </a:cxn>
                <a:cxn ang="T11">
                  <a:pos x="T2" y="T3"/>
                </a:cxn>
                <a:cxn ang="T12">
                  <a:pos x="T4" y="T5"/>
                </a:cxn>
                <a:cxn ang="T13">
                  <a:pos x="T6" y="T7"/>
                </a:cxn>
                <a:cxn ang="T14">
                  <a:pos x="T8" y="T9"/>
                </a:cxn>
              </a:cxnLst>
              <a:rect l="T15" t="T16" r="T17" b="T18"/>
              <a:pathLst>
                <a:path w="77" h="84">
                  <a:moveTo>
                    <a:pt x="38" y="0"/>
                  </a:moveTo>
                  <a:lnTo>
                    <a:pt x="76" y="42"/>
                  </a:lnTo>
                  <a:lnTo>
                    <a:pt x="38" y="83"/>
                  </a:lnTo>
                  <a:lnTo>
                    <a:pt x="0" y="42"/>
                  </a:lnTo>
                  <a:lnTo>
                    <a:pt x="38" y="0"/>
                  </a:lnTo>
                </a:path>
              </a:pathLst>
            </a:custGeom>
            <a:solidFill>
              <a:srgbClr val="FAFD00"/>
            </a:solidFill>
            <a:ln w="28575" cap="rnd">
              <a:solidFill>
                <a:srgbClr val="FF0000"/>
              </a:solidFill>
              <a:round/>
              <a:headEnd/>
              <a:tailEnd/>
            </a:ln>
          </p:spPr>
          <p:txBody>
            <a:bodyPr/>
            <a:lstStyle/>
            <a:p>
              <a:endParaRPr lang="en-GB"/>
            </a:p>
          </p:txBody>
        </p:sp>
        <p:sp>
          <p:nvSpPr>
            <p:cNvPr id="101601" name="Freeform 24"/>
            <p:cNvSpPr>
              <a:spLocks/>
            </p:cNvSpPr>
            <p:nvPr/>
          </p:nvSpPr>
          <p:spPr bwMode="auto">
            <a:xfrm>
              <a:off x="2455" y="1924"/>
              <a:ext cx="34" cy="30"/>
            </a:xfrm>
            <a:custGeom>
              <a:avLst/>
              <a:gdLst>
                <a:gd name="T0" fmla="*/ 0 w 76"/>
                <a:gd name="T1" fmla="*/ 0 h 86"/>
                <a:gd name="T2" fmla="*/ 0 w 76"/>
                <a:gd name="T3" fmla="*/ 0 h 86"/>
                <a:gd name="T4" fmla="*/ 0 w 76"/>
                <a:gd name="T5" fmla="*/ 0 h 86"/>
                <a:gd name="T6" fmla="*/ 0 w 76"/>
                <a:gd name="T7" fmla="*/ 0 h 86"/>
                <a:gd name="T8" fmla="*/ 0 w 76"/>
                <a:gd name="T9" fmla="*/ 0 h 86"/>
                <a:gd name="T10" fmla="*/ 0 60000 65536"/>
                <a:gd name="T11" fmla="*/ 0 60000 65536"/>
                <a:gd name="T12" fmla="*/ 0 60000 65536"/>
                <a:gd name="T13" fmla="*/ 0 60000 65536"/>
                <a:gd name="T14" fmla="*/ 0 60000 65536"/>
                <a:gd name="T15" fmla="*/ 0 w 76"/>
                <a:gd name="T16" fmla="*/ 0 h 86"/>
                <a:gd name="T17" fmla="*/ 76 w 76"/>
                <a:gd name="T18" fmla="*/ 86 h 86"/>
              </a:gdLst>
              <a:ahLst/>
              <a:cxnLst>
                <a:cxn ang="T10">
                  <a:pos x="T0" y="T1"/>
                </a:cxn>
                <a:cxn ang="T11">
                  <a:pos x="T2" y="T3"/>
                </a:cxn>
                <a:cxn ang="T12">
                  <a:pos x="T4" y="T5"/>
                </a:cxn>
                <a:cxn ang="T13">
                  <a:pos x="T6" y="T7"/>
                </a:cxn>
                <a:cxn ang="T14">
                  <a:pos x="T8" y="T9"/>
                </a:cxn>
              </a:cxnLst>
              <a:rect l="T15" t="T16" r="T17" b="T18"/>
              <a:pathLst>
                <a:path w="76" h="86">
                  <a:moveTo>
                    <a:pt x="37" y="0"/>
                  </a:moveTo>
                  <a:lnTo>
                    <a:pt x="75" y="42"/>
                  </a:lnTo>
                  <a:lnTo>
                    <a:pt x="37" y="85"/>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02" name="Freeform 25"/>
            <p:cNvSpPr>
              <a:spLocks/>
            </p:cNvSpPr>
            <p:nvPr/>
          </p:nvSpPr>
          <p:spPr bwMode="auto">
            <a:xfrm>
              <a:off x="2540" y="1926"/>
              <a:ext cx="33" cy="30"/>
            </a:xfrm>
            <a:custGeom>
              <a:avLst/>
              <a:gdLst>
                <a:gd name="T0" fmla="*/ 0 w 76"/>
                <a:gd name="T1" fmla="*/ 0 h 84"/>
                <a:gd name="T2" fmla="*/ 0 w 76"/>
                <a:gd name="T3" fmla="*/ 0 h 84"/>
                <a:gd name="T4" fmla="*/ 0 w 76"/>
                <a:gd name="T5" fmla="*/ 0 h 84"/>
                <a:gd name="T6" fmla="*/ 0 w 76"/>
                <a:gd name="T7" fmla="*/ 0 h 84"/>
                <a:gd name="T8" fmla="*/ 0 w 76"/>
                <a:gd name="T9" fmla="*/ 0 h 84"/>
                <a:gd name="T10" fmla="*/ 0 60000 65536"/>
                <a:gd name="T11" fmla="*/ 0 60000 65536"/>
                <a:gd name="T12" fmla="*/ 0 60000 65536"/>
                <a:gd name="T13" fmla="*/ 0 60000 65536"/>
                <a:gd name="T14" fmla="*/ 0 60000 65536"/>
                <a:gd name="T15" fmla="*/ 0 w 76"/>
                <a:gd name="T16" fmla="*/ 0 h 84"/>
                <a:gd name="T17" fmla="*/ 76 w 76"/>
                <a:gd name="T18" fmla="*/ 84 h 84"/>
              </a:gdLst>
              <a:ahLst/>
              <a:cxnLst>
                <a:cxn ang="T10">
                  <a:pos x="T0" y="T1"/>
                </a:cxn>
                <a:cxn ang="T11">
                  <a:pos x="T2" y="T3"/>
                </a:cxn>
                <a:cxn ang="T12">
                  <a:pos x="T4" y="T5"/>
                </a:cxn>
                <a:cxn ang="T13">
                  <a:pos x="T6" y="T7"/>
                </a:cxn>
                <a:cxn ang="T14">
                  <a:pos x="T8" y="T9"/>
                </a:cxn>
              </a:cxnLst>
              <a:rect l="T15" t="T16" r="T17" b="T18"/>
              <a:pathLst>
                <a:path w="76" h="84">
                  <a:moveTo>
                    <a:pt x="37" y="0"/>
                  </a:moveTo>
                  <a:lnTo>
                    <a:pt x="75" y="40"/>
                  </a:lnTo>
                  <a:lnTo>
                    <a:pt x="37" y="83"/>
                  </a:lnTo>
                  <a:lnTo>
                    <a:pt x="0" y="40"/>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03" name="Freeform 26"/>
            <p:cNvSpPr>
              <a:spLocks/>
            </p:cNvSpPr>
            <p:nvPr/>
          </p:nvSpPr>
          <p:spPr bwMode="auto">
            <a:xfrm>
              <a:off x="2624" y="1929"/>
              <a:ext cx="33" cy="30"/>
            </a:xfrm>
            <a:custGeom>
              <a:avLst/>
              <a:gdLst>
                <a:gd name="T0" fmla="*/ 0 w 75"/>
                <a:gd name="T1" fmla="*/ 0 h 84"/>
                <a:gd name="T2" fmla="*/ 0 w 75"/>
                <a:gd name="T3" fmla="*/ 0 h 84"/>
                <a:gd name="T4" fmla="*/ 0 w 75"/>
                <a:gd name="T5" fmla="*/ 0 h 84"/>
                <a:gd name="T6" fmla="*/ 0 w 75"/>
                <a:gd name="T7" fmla="*/ 0 h 84"/>
                <a:gd name="T8" fmla="*/ 0 w 75"/>
                <a:gd name="T9" fmla="*/ 0 h 84"/>
                <a:gd name="T10" fmla="*/ 0 60000 65536"/>
                <a:gd name="T11" fmla="*/ 0 60000 65536"/>
                <a:gd name="T12" fmla="*/ 0 60000 65536"/>
                <a:gd name="T13" fmla="*/ 0 60000 65536"/>
                <a:gd name="T14" fmla="*/ 0 60000 65536"/>
                <a:gd name="T15" fmla="*/ 0 w 75"/>
                <a:gd name="T16" fmla="*/ 0 h 84"/>
                <a:gd name="T17" fmla="*/ 75 w 75"/>
                <a:gd name="T18" fmla="*/ 84 h 84"/>
              </a:gdLst>
              <a:ahLst/>
              <a:cxnLst>
                <a:cxn ang="T10">
                  <a:pos x="T0" y="T1"/>
                </a:cxn>
                <a:cxn ang="T11">
                  <a:pos x="T2" y="T3"/>
                </a:cxn>
                <a:cxn ang="T12">
                  <a:pos x="T4" y="T5"/>
                </a:cxn>
                <a:cxn ang="T13">
                  <a:pos x="T6" y="T7"/>
                </a:cxn>
                <a:cxn ang="T14">
                  <a:pos x="T8" y="T9"/>
                </a:cxn>
              </a:cxnLst>
              <a:rect l="T15" t="T16" r="T17" b="T18"/>
              <a:pathLst>
                <a:path w="75" h="84">
                  <a:moveTo>
                    <a:pt x="37" y="0"/>
                  </a:moveTo>
                  <a:lnTo>
                    <a:pt x="74" y="40"/>
                  </a:lnTo>
                  <a:lnTo>
                    <a:pt x="37" y="83"/>
                  </a:lnTo>
                  <a:lnTo>
                    <a:pt x="0" y="40"/>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04" name="Freeform 27"/>
            <p:cNvSpPr>
              <a:spLocks/>
            </p:cNvSpPr>
            <p:nvPr/>
          </p:nvSpPr>
          <p:spPr bwMode="auto">
            <a:xfrm>
              <a:off x="2708" y="1944"/>
              <a:ext cx="34" cy="31"/>
            </a:xfrm>
            <a:custGeom>
              <a:avLst/>
              <a:gdLst>
                <a:gd name="T0" fmla="*/ 0 w 77"/>
                <a:gd name="T1" fmla="*/ 0 h 86"/>
                <a:gd name="T2" fmla="*/ 0 w 77"/>
                <a:gd name="T3" fmla="*/ 0 h 86"/>
                <a:gd name="T4" fmla="*/ 0 w 77"/>
                <a:gd name="T5" fmla="*/ 0 h 86"/>
                <a:gd name="T6" fmla="*/ 0 w 77"/>
                <a:gd name="T7" fmla="*/ 0 h 86"/>
                <a:gd name="T8" fmla="*/ 0 w 77"/>
                <a:gd name="T9" fmla="*/ 0 h 86"/>
                <a:gd name="T10" fmla="*/ 0 60000 65536"/>
                <a:gd name="T11" fmla="*/ 0 60000 65536"/>
                <a:gd name="T12" fmla="*/ 0 60000 65536"/>
                <a:gd name="T13" fmla="*/ 0 60000 65536"/>
                <a:gd name="T14" fmla="*/ 0 60000 65536"/>
                <a:gd name="T15" fmla="*/ 0 w 77"/>
                <a:gd name="T16" fmla="*/ 0 h 86"/>
                <a:gd name="T17" fmla="*/ 77 w 77"/>
                <a:gd name="T18" fmla="*/ 86 h 86"/>
              </a:gdLst>
              <a:ahLst/>
              <a:cxnLst>
                <a:cxn ang="T10">
                  <a:pos x="T0" y="T1"/>
                </a:cxn>
                <a:cxn ang="T11">
                  <a:pos x="T2" y="T3"/>
                </a:cxn>
                <a:cxn ang="T12">
                  <a:pos x="T4" y="T5"/>
                </a:cxn>
                <a:cxn ang="T13">
                  <a:pos x="T6" y="T7"/>
                </a:cxn>
                <a:cxn ang="T14">
                  <a:pos x="T8" y="T9"/>
                </a:cxn>
              </a:cxnLst>
              <a:rect l="T15" t="T16" r="T17" b="T18"/>
              <a:pathLst>
                <a:path w="77" h="86">
                  <a:moveTo>
                    <a:pt x="38" y="0"/>
                  </a:moveTo>
                  <a:lnTo>
                    <a:pt x="76" y="42"/>
                  </a:lnTo>
                  <a:lnTo>
                    <a:pt x="38" y="85"/>
                  </a:lnTo>
                  <a:lnTo>
                    <a:pt x="0" y="42"/>
                  </a:lnTo>
                  <a:lnTo>
                    <a:pt x="38" y="0"/>
                  </a:lnTo>
                </a:path>
              </a:pathLst>
            </a:custGeom>
            <a:solidFill>
              <a:srgbClr val="FAFD00"/>
            </a:solidFill>
            <a:ln w="28575" cap="rnd">
              <a:solidFill>
                <a:srgbClr val="FF0000"/>
              </a:solidFill>
              <a:round/>
              <a:headEnd/>
              <a:tailEnd/>
            </a:ln>
          </p:spPr>
          <p:txBody>
            <a:bodyPr/>
            <a:lstStyle/>
            <a:p>
              <a:endParaRPr lang="en-GB"/>
            </a:p>
          </p:txBody>
        </p:sp>
        <p:sp>
          <p:nvSpPr>
            <p:cNvPr id="101605" name="Freeform 28"/>
            <p:cNvSpPr>
              <a:spLocks/>
            </p:cNvSpPr>
            <p:nvPr/>
          </p:nvSpPr>
          <p:spPr bwMode="auto">
            <a:xfrm>
              <a:off x="2751" y="1949"/>
              <a:ext cx="33" cy="31"/>
            </a:xfrm>
            <a:custGeom>
              <a:avLst/>
              <a:gdLst>
                <a:gd name="T0" fmla="*/ 0 w 74"/>
                <a:gd name="T1" fmla="*/ 0 h 85"/>
                <a:gd name="T2" fmla="*/ 0 w 74"/>
                <a:gd name="T3" fmla="*/ 0 h 85"/>
                <a:gd name="T4" fmla="*/ 0 w 74"/>
                <a:gd name="T5" fmla="*/ 0 h 85"/>
                <a:gd name="T6" fmla="*/ 0 w 74"/>
                <a:gd name="T7" fmla="*/ 0 h 85"/>
                <a:gd name="T8" fmla="*/ 0 w 74"/>
                <a:gd name="T9" fmla="*/ 0 h 85"/>
                <a:gd name="T10" fmla="*/ 0 60000 65536"/>
                <a:gd name="T11" fmla="*/ 0 60000 65536"/>
                <a:gd name="T12" fmla="*/ 0 60000 65536"/>
                <a:gd name="T13" fmla="*/ 0 60000 65536"/>
                <a:gd name="T14" fmla="*/ 0 60000 65536"/>
                <a:gd name="T15" fmla="*/ 0 w 74"/>
                <a:gd name="T16" fmla="*/ 0 h 85"/>
                <a:gd name="T17" fmla="*/ 74 w 74"/>
                <a:gd name="T18" fmla="*/ 85 h 85"/>
              </a:gdLst>
              <a:ahLst/>
              <a:cxnLst>
                <a:cxn ang="T10">
                  <a:pos x="T0" y="T1"/>
                </a:cxn>
                <a:cxn ang="T11">
                  <a:pos x="T2" y="T3"/>
                </a:cxn>
                <a:cxn ang="T12">
                  <a:pos x="T4" y="T5"/>
                </a:cxn>
                <a:cxn ang="T13">
                  <a:pos x="T6" y="T7"/>
                </a:cxn>
                <a:cxn ang="T14">
                  <a:pos x="T8" y="T9"/>
                </a:cxn>
              </a:cxnLst>
              <a:rect l="T15" t="T16" r="T17" b="T18"/>
              <a:pathLst>
                <a:path w="74" h="85">
                  <a:moveTo>
                    <a:pt x="37" y="0"/>
                  </a:moveTo>
                  <a:lnTo>
                    <a:pt x="73" y="41"/>
                  </a:lnTo>
                  <a:lnTo>
                    <a:pt x="37" y="84"/>
                  </a:lnTo>
                  <a:lnTo>
                    <a:pt x="0" y="41"/>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06" name="Freeform 29"/>
            <p:cNvSpPr>
              <a:spLocks/>
            </p:cNvSpPr>
            <p:nvPr/>
          </p:nvSpPr>
          <p:spPr bwMode="auto">
            <a:xfrm>
              <a:off x="2160" y="1951"/>
              <a:ext cx="33" cy="30"/>
            </a:xfrm>
            <a:custGeom>
              <a:avLst/>
              <a:gdLst>
                <a:gd name="T0" fmla="*/ 0 w 75"/>
                <a:gd name="T1" fmla="*/ 0 h 84"/>
                <a:gd name="T2" fmla="*/ 0 w 75"/>
                <a:gd name="T3" fmla="*/ 0 h 84"/>
                <a:gd name="T4" fmla="*/ 0 w 75"/>
                <a:gd name="T5" fmla="*/ 0 h 84"/>
                <a:gd name="T6" fmla="*/ 0 w 75"/>
                <a:gd name="T7" fmla="*/ 0 h 84"/>
                <a:gd name="T8" fmla="*/ 0 w 75"/>
                <a:gd name="T9" fmla="*/ 0 h 84"/>
                <a:gd name="T10" fmla="*/ 0 60000 65536"/>
                <a:gd name="T11" fmla="*/ 0 60000 65536"/>
                <a:gd name="T12" fmla="*/ 0 60000 65536"/>
                <a:gd name="T13" fmla="*/ 0 60000 65536"/>
                <a:gd name="T14" fmla="*/ 0 60000 65536"/>
                <a:gd name="T15" fmla="*/ 0 w 75"/>
                <a:gd name="T16" fmla="*/ 0 h 84"/>
                <a:gd name="T17" fmla="*/ 75 w 75"/>
                <a:gd name="T18" fmla="*/ 84 h 84"/>
              </a:gdLst>
              <a:ahLst/>
              <a:cxnLst>
                <a:cxn ang="T10">
                  <a:pos x="T0" y="T1"/>
                </a:cxn>
                <a:cxn ang="T11">
                  <a:pos x="T2" y="T3"/>
                </a:cxn>
                <a:cxn ang="T12">
                  <a:pos x="T4" y="T5"/>
                </a:cxn>
                <a:cxn ang="T13">
                  <a:pos x="T6" y="T7"/>
                </a:cxn>
                <a:cxn ang="T14">
                  <a:pos x="T8" y="T9"/>
                </a:cxn>
              </a:cxnLst>
              <a:rect l="T15" t="T16" r="T17" b="T18"/>
              <a:pathLst>
                <a:path w="75" h="84">
                  <a:moveTo>
                    <a:pt x="36" y="0"/>
                  </a:moveTo>
                  <a:lnTo>
                    <a:pt x="74" y="42"/>
                  </a:lnTo>
                  <a:lnTo>
                    <a:pt x="36" y="83"/>
                  </a:lnTo>
                  <a:lnTo>
                    <a:pt x="0" y="42"/>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07" name="Freeform 30"/>
            <p:cNvSpPr>
              <a:spLocks/>
            </p:cNvSpPr>
            <p:nvPr/>
          </p:nvSpPr>
          <p:spPr bwMode="auto">
            <a:xfrm>
              <a:off x="2244" y="1952"/>
              <a:ext cx="34" cy="31"/>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60000 65536"/>
                <a:gd name="T11" fmla="*/ 0 60000 65536"/>
                <a:gd name="T12" fmla="*/ 0 60000 65536"/>
                <a:gd name="T13" fmla="*/ 0 60000 65536"/>
                <a:gd name="T14" fmla="*/ 0 60000 65536"/>
                <a:gd name="T15" fmla="*/ 0 w 76"/>
                <a:gd name="T16" fmla="*/ 0 h 85"/>
                <a:gd name="T17" fmla="*/ 76 w 76"/>
                <a:gd name="T18" fmla="*/ 85 h 85"/>
              </a:gdLst>
              <a:ahLst/>
              <a:cxnLst>
                <a:cxn ang="T10">
                  <a:pos x="T0" y="T1"/>
                </a:cxn>
                <a:cxn ang="T11">
                  <a:pos x="T2" y="T3"/>
                </a:cxn>
                <a:cxn ang="T12">
                  <a:pos x="T4" y="T5"/>
                </a:cxn>
                <a:cxn ang="T13">
                  <a:pos x="T6" y="T7"/>
                </a:cxn>
                <a:cxn ang="T14">
                  <a:pos x="T8" y="T9"/>
                </a:cxn>
              </a:cxnLst>
              <a:rect l="T15" t="T16" r="T17" b="T18"/>
              <a:pathLst>
                <a:path w="76" h="85">
                  <a:moveTo>
                    <a:pt x="38" y="0"/>
                  </a:moveTo>
                  <a:lnTo>
                    <a:pt x="75" y="41"/>
                  </a:lnTo>
                  <a:lnTo>
                    <a:pt x="38" y="84"/>
                  </a:lnTo>
                  <a:lnTo>
                    <a:pt x="0" y="41"/>
                  </a:lnTo>
                  <a:lnTo>
                    <a:pt x="38" y="0"/>
                  </a:lnTo>
                </a:path>
              </a:pathLst>
            </a:custGeom>
            <a:solidFill>
              <a:srgbClr val="FAFD00"/>
            </a:solidFill>
            <a:ln w="28575" cap="rnd">
              <a:solidFill>
                <a:srgbClr val="FF0000"/>
              </a:solidFill>
              <a:round/>
              <a:headEnd/>
              <a:tailEnd/>
            </a:ln>
          </p:spPr>
          <p:txBody>
            <a:bodyPr/>
            <a:lstStyle/>
            <a:p>
              <a:endParaRPr lang="en-GB"/>
            </a:p>
          </p:txBody>
        </p:sp>
        <p:sp>
          <p:nvSpPr>
            <p:cNvPr id="101608" name="Freeform 31"/>
            <p:cNvSpPr>
              <a:spLocks/>
            </p:cNvSpPr>
            <p:nvPr/>
          </p:nvSpPr>
          <p:spPr bwMode="auto">
            <a:xfrm>
              <a:off x="2329" y="1957"/>
              <a:ext cx="34" cy="30"/>
            </a:xfrm>
            <a:custGeom>
              <a:avLst/>
              <a:gdLst>
                <a:gd name="T0" fmla="*/ 0 w 76"/>
                <a:gd name="T1" fmla="*/ 0 h 84"/>
                <a:gd name="T2" fmla="*/ 0 w 76"/>
                <a:gd name="T3" fmla="*/ 0 h 84"/>
                <a:gd name="T4" fmla="*/ 0 w 76"/>
                <a:gd name="T5" fmla="*/ 0 h 84"/>
                <a:gd name="T6" fmla="*/ 0 w 76"/>
                <a:gd name="T7" fmla="*/ 0 h 84"/>
                <a:gd name="T8" fmla="*/ 0 w 76"/>
                <a:gd name="T9" fmla="*/ 0 h 84"/>
                <a:gd name="T10" fmla="*/ 0 60000 65536"/>
                <a:gd name="T11" fmla="*/ 0 60000 65536"/>
                <a:gd name="T12" fmla="*/ 0 60000 65536"/>
                <a:gd name="T13" fmla="*/ 0 60000 65536"/>
                <a:gd name="T14" fmla="*/ 0 60000 65536"/>
                <a:gd name="T15" fmla="*/ 0 w 76"/>
                <a:gd name="T16" fmla="*/ 0 h 84"/>
                <a:gd name="T17" fmla="*/ 76 w 76"/>
                <a:gd name="T18" fmla="*/ 84 h 84"/>
              </a:gdLst>
              <a:ahLst/>
              <a:cxnLst>
                <a:cxn ang="T10">
                  <a:pos x="T0" y="T1"/>
                </a:cxn>
                <a:cxn ang="T11">
                  <a:pos x="T2" y="T3"/>
                </a:cxn>
                <a:cxn ang="T12">
                  <a:pos x="T4" y="T5"/>
                </a:cxn>
                <a:cxn ang="T13">
                  <a:pos x="T6" y="T7"/>
                </a:cxn>
                <a:cxn ang="T14">
                  <a:pos x="T8" y="T9"/>
                </a:cxn>
              </a:cxnLst>
              <a:rect l="T15" t="T16" r="T17" b="T18"/>
              <a:pathLst>
                <a:path w="76" h="84">
                  <a:moveTo>
                    <a:pt x="37" y="0"/>
                  </a:moveTo>
                  <a:lnTo>
                    <a:pt x="75" y="42"/>
                  </a:lnTo>
                  <a:lnTo>
                    <a:pt x="37" y="83"/>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09" name="Freeform 32"/>
            <p:cNvSpPr>
              <a:spLocks/>
            </p:cNvSpPr>
            <p:nvPr/>
          </p:nvSpPr>
          <p:spPr bwMode="auto">
            <a:xfrm>
              <a:off x="2413" y="1957"/>
              <a:ext cx="33" cy="30"/>
            </a:xfrm>
            <a:custGeom>
              <a:avLst/>
              <a:gdLst>
                <a:gd name="T0" fmla="*/ 0 w 75"/>
                <a:gd name="T1" fmla="*/ 0 h 84"/>
                <a:gd name="T2" fmla="*/ 0 w 75"/>
                <a:gd name="T3" fmla="*/ 0 h 84"/>
                <a:gd name="T4" fmla="*/ 0 w 75"/>
                <a:gd name="T5" fmla="*/ 0 h 84"/>
                <a:gd name="T6" fmla="*/ 0 w 75"/>
                <a:gd name="T7" fmla="*/ 0 h 84"/>
                <a:gd name="T8" fmla="*/ 0 w 75"/>
                <a:gd name="T9" fmla="*/ 0 h 84"/>
                <a:gd name="T10" fmla="*/ 0 60000 65536"/>
                <a:gd name="T11" fmla="*/ 0 60000 65536"/>
                <a:gd name="T12" fmla="*/ 0 60000 65536"/>
                <a:gd name="T13" fmla="*/ 0 60000 65536"/>
                <a:gd name="T14" fmla="*/ 0 60000 65536"/>
                <a:gd name="T15" fmla="*/ 0 w 75"/>
                <a:gd name="T16" fmla="*/ 0 h 84"/>
                <a:gd name="T17" fmla="*/ 75 w 75"/>
                <a:gd name="T18" fmla="*/ 84 h 84"/>
              </a:gdLst>
              <a:ahLst/>
              <a:cxnLst>
                <a:cxn ang="T10">
                  <a:pos x="T0" y="T1"/>
                </a:cxn>
                <a:cxn ang="T11">
                  <a:pos x="T2" y="T3"/>
                </a:cxn>
                <a:cxn ang="T12">
                  <a:pos x="T4" y="T5"/>
                </a:cxn>
                <a:cxn ang="T13">
                  <a:pos x="T6" y="T7"/>
                </a:cxn>
                <a:cxn ang="T14">
                  <a:pos x="T8" y="T9"/>
                </a:cxn>
              </a:cxnLst>
              <a:rect l="T15" t="T16" r="T17" b="T18"/>
              <a:pathLst>
                <a:path w="75" h="84">
                  <a:moveTo>
                    <a:pt x="36" y="0"/>
                  </a:moveTo>
                  <a:lnTo>
                    <a:pt x="74" y="42"/>
                  </a:lnTo>
                  <a:lnTo>
                    <a:pt x="36" y="83"/>
                  </a:lnTo>
                  <a:lnTo>
                    <a:pt x="0" y="42"/>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10" name="Freeform 33"/>
            <p:cNvSpPr>
              <a:spLocks/>
            </p:cNvSpPr>
            <p:nvPr/>
          </p:nvSpPr>
          <p:spPr bwMode="auto">
            <a:xfrm>
              <a:off x="2498" y="1958"/>
              <a:ext cx="33" cy="30"/>
            </a:xfrm>
            <a:custGeom>
              <a:avLst/>
              <a:gdLst>
                <a:gd name="T0" fmla="*/ 0 w 75"/>
                <a:gd name="T1" fmla="*/ 0 h 85"/>
                <a:gd name="T2" fmla="*/ 0 w 75"/>
                <a:gd name="T3" fmla="*/ 0 h 85"/>
                <a:gd name="T4" fmla="*/ 0 w 75"/>
                <a:gd name="T5" fmla="*/ 0 h 85"/>
                <a:gd name="T6" fmla="*/ 0 w 75"/>
                <a:gd name="T7" fmla="*/ 0 h 85"/>
                <a:gd name="T8" fmla="*/ 0 w 75"/>
                <a:gd name="T9" fmla="*/ 0 h 85"/>
                <a:gd name="T10" fmla="*/ 0 60000 65536"/>
                <a:gd name="T11" fmla="*/ 0 60000 65536"/>
                <a:gd name="T12" fmla="*/ 0 60000 65536"/>
                <a:gd name="T13" fmla="*/ 0 60000 65536"/>
                <a:gd name="T14" fmla="*/ 0 60000 65536"/>
                <a:gd name="T15" fmla="*/ 0 w 75"/>
                <a:gd name="T16" fmla="*/ 0 h 85"/>
                <a:gd name="T17" fmla="*/ 75 w 75"/>
                <a:gd name="T18" fmla="*/ 85 h 85"/>
              </a:gdLst>
              <a:ahLst/>
              <a:cxnLst>
                <a:cxn ang="T10">
                  <a:pos x="T0" y="T1"/>
                </a:cxn>
                <a:cxn ang="T11">
                  <a:pos x="T2" y="T3"/>
                </a:cxn>
                <a:cxn ang="T12">
                  <a:pos x="T4" y="T5"/>
                </a:cxn>
                <a:cxn ang="T13">
                  <a:pos x="T6" y="T7"/>
                </a:cxn>
                <a:cxn ang="T14">
                  <a:pos x="T8" y="T9"/>
                </a:cxn>
              </a:cxnLst>
              <a:rect l="T15" t="T16" r="T17" b="T18"/>
              <a:pathLst>
                <a:path w="75" h="85">
                  <a:moveTo>
                    <a:pt x="37" y="0"/>
                  </a:moveTo>
                  <a:lnTo>
                    <a:pt x="74" y="41"/>
                  </a:lnTo>
                  <a:lnTo>
                    <a:pt x="37" y="84"/>
                  </a:lnTo>
                  <a:lnTo>
                    <a:pt x="0" y="41"/>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11" name="Freeform 34"/>
            <p:cNvSpPr>
              <a:spLocks/>
            </p:cNvSpPr>
            <p:nvPr/>
          </p:nvSpPr>
          <p:spPr bwMode="auto">
            <a:xfrm>
              <a:off x="2581" y="1958"/>
              <a:ext cx="33" cy="31"/>
            </a:xfrm>
            <a:custGeom>
              <a:avLst/>
              <a:gdLst>
                <a:gd name="T0" fmla="*/ 0 w 75"/>
                <a:gd name="T1" fmla="*/ 0 h 86"/>
                <a:gd name="T2" fmla="*/ 0 w 75"/>
                <a:gd name="T3" fmla="*/ 0 h 86"/>
                <a:gd name="T4" fmla="*/ 0 w 75"/>
                <a:gd name="T5" fmla="*/ 0 h 86"/>
                <a:gd name="T6" fmla="*/ 0 w 75"/>
                <a:gd name="T7" fmla="*/ 0 h 86"/>
                <a:gd name="T8" fmla="*/ 0 w 75"/>
                <a:gd name="T9" fmla="*/ 0 h 86"/>
                <a:gd name="T10" fmla="*/ 0 60000 65536"/>
                <a:gd name="T11" fmla="*/ 0 60000 65536"/>
                <a:gd name="T12" fmla="*/ 0 60000 65536"/>
                <a:gd name="T13" fmla="*/ 0 60000 65536"/>
                <a:gd name="T14" fmla="*/ 0 60000 65536"/>
                <a:gd name="T15" fmla="*/ 0 w 75"/>
                <a:gd name="T16" fmla="*/ 0 h 86"/>
                <a:gd name="T17" fmla="*/ 75 w 75"/>
                <a:gd name="T18" fmla="*/ 86 h 86"/>
              </a:gdLst>
              <a:ahLst/>
              <a:cxnLst>
                <a:cxn ang="T10">
                  <a:pos x="T0" y="T1"/>
                </a:cxn>
                <a:cxn ang="T11">
                  <a:pos x="T2" y="T3"/>
                </a:cxn>
                <a:cxn ang="T12">
                  <a:pos x="T4" y="T5"/>
                </a:cxn>
                <a:cxn ang="T13">
                  <a:pos x="T6" y="T7"/>
                </a:cxn>
                <a:cxn ang="T14">
                  <a:pos x="T8" y="T9"/>
                </a:cxn>
              </a:cxnLst>
              <a:rect l="T15" t="T16" r="T17" b="T18"/>
              <a:pathLst>
                <a:path w="75" h="86">
                  <a:moveTo>
                    <a:pt x="37" y="0"/>
                  </a:moveTo>
                  <a:lnTo>
                    <a:pt x="74" y="42"/>
                  </a:lnTo>
                  <a:lnTo>
                    <a:pt x="37" y="85"/>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12" name="Freeform 35"/>
            <p:cNvSpPr>
              <a:spLocks/>
            </p:cNvSpPr>
            <p:nvPr/>
          </p:nvSpPr>
          <p:spPr bwMode="auto">
            <a:xfrm>
              <a:off x="2667" y="1963"/>
              <a:ext cx="32" cy="31"/>
            </a:xfrm>
            <a:custGeom>
              <a:avLst/>
              <a:gdLst>
                <a:gd name="T0" fmla="*/ 0 w 72"/>
                <a:gd name="T1" fmla="*/ 0 h 85"/>
                <a:gd name="T2" fmla="*/ 0 w 72"/>
                <a:gd name="T3" fmla="*/ 0 h 85"/>
                <a:gd name="T4" fmla="*/ 0 w 72"/>
                <a:gd name="T5" fmla="*/ 0 h 85"/>
                <a:gd name="T6" fmla="*/ 0 w 72"/>
                <a:gd name="T7" fmla="*/ 0 h 85"/>
                <a:gd name="T8" fmla="*/ 0 w 72"/>
                <a:gd name="T9" fmla="*/ 0 h 85"/>
                <a:gd name="T10" fmla="*/ 0 60000 65536"/>
                <a:gd name="T11" fmla="*/ 0 60000 65536"/>
                <a:gd name="T12" fmla="*/ 0 60000 65536"/>
                <a:gd name="T13" fmla="*/ 0 60000 65536"/>
                <a:gd name="T14" fmla="*/ 0 60000 65536"/>
                <a:gd name="T15" fmla="*/ 0 w 72"/>
                <a:gd name="T16" fmla="*/ 0 h 85"/>
                <a:gd name="T17" fmla="*/ 72 w 72"/>
                <a:gd name="T18" fmla="*/ 85 h 85"/>
              </a:gdLst>
              <a:ahLst/>
              <a:cxnLst>
                <a:cxn ang="T10">
                  <a:pos x="T0" y="T1"/>
                </a:cxn>
                <a:cxn ang="T11">
                  <a:pos x="T2" y="T3"/>
                </a:cxn>
                <a:cxn ang="T12">
                  <a:pos x="T4" y="T5"/>
                </a:cxn>
                <a:cxn ang="T13">
                  <a:pos x="T6" y="T7"/>
                </a:cxn>
                <a:cxn ang="T14">
                  <a:pos x="T8" y="T9"/>
                </a:cxn>
              </a:cxnLst>
              <a:rect l="T15" t="T16" r="T17" b="T18"/>
              <a:pathLst>
                <a:path w="72" h="85">
                  <a:moveTo>
                    <a:pt x="35" y="0"/>
                  </a:moveTo>
                  <a:lnTo>
                    <a:pt x="71" y="41"/>
                  </a:lnTo>
                  <a:lnTo>
                    <a:pt x="35" y="84"/>
                  </a:lnTo>
                  <a:lnTo>
                    <a:pt x="0" y="41"/>
                  </a:lnTo>
                  <a:lnTo>
                    <a:pt x="35" y="0"/>
                  </a:lnTo>
                </a:path>
              </a:pathLst>
            </a:custGeom>
            <a:solidFill>
              <a:srgbClr val="FAFD00"/>
            </a:solidFill>
            <a:ln w="28575" cap="rnd">
              <a:solidFill>
                <a:srgbClr val="FF0000"/>
              </a:solidFill>
              <a:round/>
              <a:headEnd/>
              <a:tailEnd/>
            </a:ln>
          </p:spPr>
          <p:txBody>
            <a:bodyPr/>
            <a:lstStyle/>
            <a:p>
              <a:endParaRPr lang="en-GB"/>
            </a:p>
          </p:txBody>
        </p:sp>
        <p:sp>
          <p:nvSpPr>
            <p:cNvPr id="101613" name="Freeform 36"/>
            <p:cNvSpPr>
              <a:spLocks/>
            </p:cNvSpPr>
            <p:nvPr/>
          </p:nvSpPr>
          <p:spPr bwMode="auto">
            <a:xfrm>
              <a:off x="2202" y="1970"/>
              <a:ext cx="34" cy="30"/>
            </a:xfrm>
            <a:custGeom>
              <a:avLst/>
              <a:gdLst>
                <a:gd name="T0" fmla="*/ 0 w 76"/>
                <a:gd name="T1" fmla="*/ 0 h 86"/>
                <a:gd name="T2" fmla="*/ 0 w 76"/>
                <a:gd name="T3" fmla="*/ 0 h 86"/>
                <a:gd name="T4" fmla="*/ 0 w 76"/>
                <a:gd name="T5" fmla="*/ 0 h 86"/>
                <a:gd name="T6" fmla="*/ 0 w 76"/>
                <a:gd name="T7" fmla="*/ 0 h 86"/>
                <a:gd name="T8" fmla="*/ 0 w 76"/>
                <a:gd name="T9" fmla="*/ 0 h 86"/>
                <a:gd name="T10" fmla="*/ 0 60000 65536"/>
                <a:gd name="T11" fmla="*/ 0 60000 65536"/>
                <a:gd name="T12" fmla="*/ 0 60000 65536"/>
                <a:gd name="T13" fmla="*/ 0 60000 65536"/>
                <a:gd name="T14" fmla="*/ 0 60000 65536"/>
                <a:gd name="T15" fmla="*/ 0 w 76"/>
                <a:gd name="T16" fmla="*/ 0 h 86"/>
                <a:gd name="T17" fmla="*/ 76 w 76"/>
                <a:gd name="T18" fmla="*/ 86 h 86"/>
              </a:gdLst>
              <a:ahLst/>
              <a:cxnLst>
                <a:cxn ang="T10">
                  <a:pos x="T0" y="T1"/>
                </a:cxn>
                <a:cxn ang="T11">
                  <a:pos x="T2" y="T3"/>
                </a:cxn>
                <a:cxn ang="T12">
                  <a:pos x="T4" y="T5"/>
                </a:cxn>
                <a:cxn ang="T13">
                  <a:pos x="T6" y="T7"/>
                </a:cxn>
                <a:cxn ang="T14">
                  <a:pos x="T8" y="T9"/>
                </a:cxn>
              </a:cxnLst>
              <a:rect l="T15" t="T16" r="T17" b="T18"/>
              <a:pathLst>
                <a:path w="76" h="86">
                  <a:moveTo>
                    <a:pt x="37" y="0"/>
                  </a:moveTo>
                  <a:lnTo>
                    <a:pt x="75" y="42"/>
                  </a:lnTo>
                  <a:lnTo>
                    <a:pt x="37" y="85"/>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14" name="Freeform 37"/>
            <p:cNvSpPr>
              <a:spLocks/>
            </p:cNvSpPr>
            <p:nvPr/>
          </p:nvSpPr>
          <p:spPr bwMode="auto">
            <a:xfrm>
              <a:off x="2287" y="1973"/>
              <a:ext cx="33" cy="31"/>
            </a:xfrm>
            <a:custGeom>
              <a:avLst/>
              <a:gdLst>
                <a:gd name="T0" fmla="*/ 0 w 76"/>
                <a:gd name="T1" fmla="*/ 0 h 86"/>
                <a:gd name="T2" fmla="*/ 0 w 76"/>
                <a:gd name="T3" fmla="*/ 0 h 86"/>
                <a:gd name="T4" fmla="*/ 0 w 76"/>
                <a:gd name="T5" fmla="*/ 0 h 86"/>
                <a:gd name="T6" fmla="*/ 0 w 76"/>
                <a:gd name="T7" fmla="*/ 0 h 86"/>
                <a:gd name="T8" fmla="*/ 0 w 76"/>
                <a:gd name="T9" fmla="*/ 0 h 86"/>
                <a:gd name="T10" fmla="*/ 0 60000 65536"/>
                <a:gd name="T11" fmla="*/ 0 60000 65536"/>
                <a:gd name="T12" fmla="*/ 0 60000 65536"/>
                <a:gd name="T13" fmla="*/ 0 60000 65536"/>
                <a:gd name="T14" fmla="*/ 0 60000 65536"/>
                <a:gd name="T15" fmla="*/ 0 w 76"/>
                <a:gd name="T16" fmla="*/ 0 h 86"/>
                <a:gd name="T17" fmla="*/ 76 w 76"/>
                <a:gd name="T18" fmla="*/ 86 h 86"/>
              </a:gdLst>
              <a:ahLst/>
              <a:cxnLst>
                <a:cxn ang="T10">
                  <a:pos x="T0" y="T1"/>
                </a:cxn>
                <a:cxn ang="T11">
                  <a:pos x="T2" y="T3"/>
                </a:cxn>
                <a:cxn ang="T12">
                  <a:pos x="T4" y="T5"/>
                </a:cxn>
                <a:cxn ang="T13">
                  <a:pos x="T6" y="T7"/>
                </a:cxn>
                <a:cxn ang="T14">
                  <a:pos x="T8" y="T9"/>
                </a:cxn>
              </a:cxnLst>
              <a:rect l="T15" t="T16" r="T17" b="T18"/>
              <a:pathLst>
                <a:path w="76" h="86">
                  <a:moveTo>
                    <a:pt x="37" y="0"/>
                  </a:moveTo>
                  <a:lnTo>
                    <a:pt x="75" y="42"/>
                  </a:lnTo>
                  <a:lnTo>
                    <a:pt x="37" y="85"/>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15" name="Freeform 38"/>
            <p:cNvSpPr>
              <a:spLocks/>
            </p:cNvSpPr>
            <p:nvPr/>
          </p:nvSpPr>
          <p:spPr bwMode="auto">
            <a:xfrm>
              <a:off x="2370" y="1988"/>
              <a:ext cx="35" cy="30"/>
            </a:xfrm>
            <a:custGeom>
              <a:avLst/>
              <a:gdLst>
                <a:gd name="T0" fmla="*/ 0 w 77"/>
                <a:gd name="T1" fmla="*/ 0 h 85"/>
                <a:gd name="T2" fmla="*/ 0 w 77"/>
                <a:gd name="T3" fmla="*/ 0 h 85"/>
                <a:gd name="T4" fmla="*/ 0 w 77"/>
                <a:gd name="T5" fmla="*/ 0 h 85"/>
                <a:gd name="T6" fmla="*/ 0 w 77"/>
                <a:gd name="T7" fmla="*/ 0 h 85"/>
                <a:gd name="T8" fmla="*/ 0 w 77"/>
                <a:gd name="T9" fmla="*/ 0 h 85"/>
                <a:gd name="T10" fmla="*/ 0 60000 65536"/>
                <a:gd name="T11" fmla="*/ 0 60000 65536"/>
                <a:gd name="T12" fmla="*/ 0 60000 65536"/>
                <a:gd name="T13" fmla="*/ 0 60000 65536"/>
                <a:gd name="T14" fmla="*/ 0 60000 65536"/>
                <a:gd name="T15" fmla="*/ 0 w 77"/>
                <a:gd name="T16" fmla="*/ 0 h 85"/>
                <a:gd name="T17" fmla="*/ 77 w 77"/>
                <a:gd name="T18" fmla="*/ 85 h 85"/>
              </a:gdLst>
              <a:ahLst/>
              <a:cxnLst>
                <a:cxn ang="T10">
                  <a:pos x="T0" y="T1"/>
                </a:cxn>
                <a:cxn ang="T11">
                  <a:pos x="T2" y="T3"/>
                </a:cxn>
                <a:cxn ang="T12">
                  <a:pos x="T4" y="T5"/>
                </a:cxn>
                <a:cxn ang="T13">
                  <a:pos x="T6" y="T7"/>
                </a:cxn>
                <a:cxn ang="T14">
                  <a:pos x="T8" y="T9"/>
                </a:cxn>
              </a:cxnLst>
              <a:rect l="T15" t="T16" r="T17" b="T18"/>
              <a:pathLst>
                <a:path w="77" h="85">
                  <a:moveTo>
                    <a:pt x="38" y="0"/>
                  </a:moveTo>
                  <a:lnTo>
                    <a:pt x="76" y="42"/>
                  </a:lnTo>
                  <a:lnTo>
                    <a:pt x="38" y="84"/>
                  </a:lnTo>
                  <a:lnTo>
                    <a:pt x="0" y="42"/>
                  </a:lnTo>
                  <a:lnTo>
                    <a:pt x="38" y="0"/>
                  </a:lnTo>
                </a:path>
              </a:pathLst>
            </a:custGeom>
            <a:solidFill>
              <a:srgbClr val="FAFD00"/>
            </a:solidFill>
            <a:ln w="28575" cap="rnd">
              <a:solidFill>
                <a:srgbClr val="FF0000"/>
              </a:solidFill>
              <a:round/>
              <a:headEnd/>
              <a:tailEnd/>
            </a:ln>
          </p:spPr>
          <p:txBody>
            <a:bodyPr/>
            <a:lstStyle/>
            <a:p>
              <a:endParaRPr lang="en-GB"/>
            </a:p>
          </p:txBody>
        </p:sp>
        <p:sp>
          <p:nvSpPr>
            <p:cNvPr id="101616" name="Freeform 39"/>
            <p:cNvSpPr>
              <a:spLocks/>
            </p:cNvSpPr>
            <p:nvPr/>
          </p:nvSpPr>
          <p:spPr bwMode="auto">
            <a:xfrm>
              <a:off x="2455" y="1993"/>
              <a:ext cx="34" cy="30"/>
            </a:xfrm>
            <a:custGeom>
              <a:avLst/>
              <a:gdLst>
                <a:gd name="T0" fmla="*/ 0 w 76"/>
                <a:gd name="T1" fmla="*/ 0 h 86"/>
                <a:gd name="T2" fmla="*/ 0 w 76"/>
                <a:gd name="T3" fmla="*/ 0 h 86"/>
                <a:gd name="T4" fmla="*/ 0 w 76"/>
                <a:gd name="T5" fmla="*/ 0 h 86"/>
                <a:gd name="T6" fmla="*/ 0 w 76"/>
                <a:gd name="T7" fmla="*/ 0 h 86"/>
                <a:gd name="T8" fmla="*/ 0 w 76"/>
                <a:gd name="T9" fmla="*/ 0 h 86"/>
                <a:gd name="T10" fmla="*/ 0 60000 65536"/>
                <a:gd name="T11" fmla="*/ 0 60000 65536"/>
                <a:gd name="T12" fmla="*/ 0 60000 65536"/>
                <a:gd name="T13" fmla="*/ 0 60000 65536"/>
                <a:gd name="T14" fmla="*/ 0 60000 65536"/>
                <a:gd name="T15" fmla="*/ 0 w 76"/>
                <a:gd name="T16" fmla="*/ 0 h 86"/>
                <a:gd name="T17" fmla="*/ 76 w 76"/>
                <a:gd name="T18" fmla="*/ 86 h 86"/>
              </a:gdLst>
              <a:ahLst/>
              <a:cxnLst>
                <a:cxn ang="T10">
                  <a:pos x="T0" y="T1"/>
                </a:cxn>
                <a:cxn ang="T11">
                  <a:pos x="T2" y="T3"/>
                </a:cxn>
                <a:cxn ang="T12">
                  <a:pos x="T4" y="T5"/>
                </a:cxn>
                <a:cxn ang="T13">
                  <a:pos x="T6" y="T7"/>
                </a:cxn>
                <a:cxn ang="T14">
                  <a:pos x="T8" y="T9"/>
                </a:cxn>
              </a:cxnLst>
              <a:rect l="T15" t="T16" r="T17" b="T18"/>
              <a:pathLst>
                <a:path w="76" h="86">
                  <a:moveTo>
                    <a:pt x="37" y="0"/>
                  </a:moveTo>
                  <a:lnTo>
                    <a:pt x="75" y="42"/>
                  </a:lnTo>
                  <a:lnTo>
                    <a:pt x="37" y="85"/>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17" name="Freeform 40"/>
            <p:cNvSpPr>
              <a:spLocks/>
            </p:cNvSpPr>
            <p:nvPr/>
          </p:nvSpPr>
          <p:spPr bwMode="auto">
            <a:xfrm>
              <a:off x="2540" y="1995"/>
              <a:ext cx="33" cy="31"/>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60000 65536"/>
                <a:gd name="T11" fmla="*/ 0 60000 65536"/>
                <a:gd name="T12" fmla="*/ 0 60000 65536"/>
                <a:gd name="T13" fmla="*/ 0 60000 65536"/>
                <a:gd name="T14" fmla="*/ 0 60000 65536"/>
                <a:gd name="T15" fmla="*/ 0 w 76"/>
                <a:gd name="T16" fmla="*/ 0 h 85"/>
                <a:gd name="T17" fmla="*/ 76 w 76"/>
                <a:gd name="T18" fmla="*/ 85 h 85"/>
              </a:gdLst>
              <a:ahLst/>
              <a:cxnLst>
                <a:cxn ang="T10">
                  <a:pos x="T0" y="T1"/>
                </a:cxn>
                <a:cxn ang="T11">
                  <a:pos x="T2" y="T3"/>
                </a:cxn>
                <a:cxn ang="T12">
                  <a:pos x="T4" y="T5"/>
                </a:cxn>
                <a:cxn ang="T13">
                  <a:pos x="T6" y="T7"/>
                </a:cxn>
                <a:cxn ang="T14">
                  <a:pos x="T8" y="T9"/>
                </a:cxn>
              </a:cxnLst>
              <a:rect l="T15" t="T16" r="T17" b="T18"/>
              <a:pathLst>
                <a:path w="76" h="85">
                  <a:moveTo>
                    <a:pt x="37" y="0"/>
                  </a:moveTo>
                  <a:lnTo>
                    <a:pt x="75" y="42"/>
                  </a:lnTo>
                  <a:lnTo>
                    <a:pt x="37" y="84"/>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18" name="Freeform 41"/>
            <p:cNvSpPr>
              <a:spLocks/>
            </p:cNvSpPr>
            <p:nvPr/>
          </p:nvSpPr>
          <p:spPr bwMode="auto">
            <a:xfrm>
              <a:off x="2624" y="2008"/>
              <a:ext cx="33" cy="31"/>
            </a:xfrm>
            <a:custGeom>
              <a:avLst/>
              <a:gdLst>
                <a:gd name="T0" fmla="*/ 0 w 75"/>
                <a:gd name="T1" fmla="*/ 0 h 85"/>
                <a:gd name="T2" fmla="*/ 0 w 75"/>
                <a:gd name="T3" fmla="*/ 0 h 85"/>
                <a:gd name="T4" fmla="*/ 0 w 75"/>
                <a:gd name="T5" fmla="*/ 0 h 85"/>
                <a:gd name="T6" fmla="*/ 0 w 75"/>
                <a:gd name="T7" fmla="*/ 0 h 85"/>
                <a:gd name="T8" fmla="*/ 0 w 75"/>
                <a:gd name="T9" fmla="*/ 0 h 85"/>
                <a:gd name="T10" fmla="*/ 0 60000 65536"/>
                <a:gd name="T11" fmla="*/ 0 60000 65536"/>
                <a:gd name="T12" fmla="*/ 0 60000 65536"/>
                <a:gd name="T13" fmla="*/ 0 60000 65536"/>
                <a:gd name="T14" fmla="*/ 0 60000 65536"/>
                <a:gd name="T15" fmla="*/ 0 w 75"/>
                <a:gd name="T16" fmla="*/ 0 h 85"/>
                <a:gd name="T17" fmla="*/ 75 w 75"/>
                <a:gd name="T18" fmla="*/ 85 h 85"/>
              </a:gdLst>
              <a:ahLst/>
              <a:cxnLst>
                <a:cxn ang="T10">
                  <a:pos x="T0" y="T1"/>
                </a:cxn>
                <a:cxn ang="T11">
                  <a:pos x="T2" y="T3"/>
                </a:cxn>
                <a:cxn ang="T12">
                  <a:pos x="T4" y="T5"/>
                </a:cxn>
                <a:cxn ang="T13">
                  <a:pos x="T6" y="T7"/>
                </a:cxn>
                <a:cxn ang="T14">
                  <a:pos x="T8" y="T9"/>
                </a:cxn>
              </a:cxnLst>
              <a:rect l="T15" t="T16" r="T17" b="T18"/>
              <a:pathLst>
                <a:path w="75" h="85">
                  <a:moveTo>
                    <a:pt x="37" y="0"/>
                  </a:moveTo>
                  <a:lnTo>
                    <a:pt x="74" y="42"/>
                  </a:lnTo>
                  <a:lnTo>
                    <a:pt x="37" y="84"/>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19" name="Freeform 42"/>
            <p:cNvSpPr>
              <a:spLocks/>
            </p:cNvSpPr>
            <p:nvPr/>
          </p:nvSpPr>
          <p:spPr bwMode="auto">
            <a:xfrm>
              <a:off x="2244" y="2008"/>
              <a:ext cx="34" cy="31"/>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60000 65536"/>
                <a:gd name="T11" fmla="*/ 0 60000 65536"/>
                <a:gd name="T12" fmla="*/ 0 60000 65536"/>
                <a:gd name="T13" fmla="*/ 0 60000 65536"/>
                <a:gd name="T14" fmla="*/ 0 60000 65536"/>
                <a:gd name="T15" fmla="*/ 0 w 76"/>
                <a:gd name="T16" fmla="*/ 0 h 85"/>
                <a:gd name="T17" fmla="*/ 76 w 76"/>
                <a:gd name="T18" fmla="*/ 85 h 85"/>
              </a:gdLst>
              <a:ahLst/>
              <a:cxnLst>
                <a:cxn ang="T10">
                  <a:pos x="T0" y="T1"/>
                </a:cxn>
                <a:cxn ang="T11">
                  <a:pos x="T2" y="T3"/>
                </a:cxn>
                <a:cxn ang="T12">
                  <a:pos x="T4" y="T5"/>
                </a:cxn>
                <a:cxn ang="T13">
                  <a:pos x="T6" y="T7"/>
                </a:cxn>
                <a:cxn ang="T14">
                  <a:pos x="T8" y="T9"/>
                </a:cxn>
              </a:cxnLst>
              <a:rect l="T15" t="T16" r="T17" b="T18"/>
              <a:pathLst>
                <a:path w="76" h="85">
                  <a:moveTo>
                    <a:pt x="38" y="0"/>
                  </a:moveTo>
                  <a:lnTo>
                    <a:pt x="75" y="42"/>
                  </a:lnTo>
                  <a:lnTo>
                    <a:pt x="38" y="84"/>
                  </a:lnTo>
                  <a:lnTo>
                    <a:pt x="0" y="42"/>
                  </a:lnTo>
                  <a:lnTo>
                    <a:pt x="38" y="0"/>
                  </a:lnTo>
                </a:path>
              </a:pathLst>
            </a:custGeom>
            <a:solidFill>
              <a:srgbClr val="FAFD00"/>
            </a:solidFill>
            <a:ln w="28575" cap="rnd">
              <a:solidFill>
                <a:srgbClr val="FF0000"/>
              </a:solidFill>
              <a:round/>
              <a:headEnd/>
              <a:tailEnd/>
            </a:ln>
          </p:spPr>
          <p:txBody>
            <a:bodyPr/>
            <a:lstStyle/>
            <a:p>
              <a:endParaRPr lang="en-GB"/>
            </a:p>
          </p:txBody>
        </p:sp>
        <p:sp>
          <p:nvSpPr>
            <p:cNvPr id="101620" name="Freeform 43"/>
            <p:cNvSpPr>
              <a:spLocks/>
            </p:cNvSpPr>
            <p:nvPr/>
          </p:nvSpPr>
          <p:spPr bwMode="auto">
            <a:xfrm>
              <a:off x="2329" y="2022"/>
              <a:ext cx="34" cy="31"/>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60000 65536"/>
                <a:gd name="T11" fmla="*/ 0 60000 65536"/>
                <a:gd name="T12" fmla="*/ 0 60000 65536"/>
                <a:gd name="T13" fmla="*/ 0 60000 65536"/>
                <a:gd name="T14" fmla="*/ 0 60000 65536"/>
                <a:gd name="T15" fmla="*/ 0 w 76"/>
                <a:gd name="T16" fmla="*/ 0 h 85"/>
                <a:gd name="T17" fmla="*/ 76 w 76"/>
                <a:gd name="T18" fmla="*/ 85 h 85"/>
              </a:gdLst>
              <a:ahLst/>
              <a:cxnLst>
                <a:cxn ang="T10">
                  <a:pos x="T0" y="T1"/>
                </a:cxn>
                <a:cxn ang="T11">
                  <a:pos x="T2" y="T3"/>
                </a:cxn>
                <a:cxn ang="T12">
                  <a:pos x="T4" y="T5"/>
                </a:cxn>
                <a:cxn ang="T13">
                  <a:pos x="T6" y="T7"/>
                </a:cxn>
                <a:cxn ang="T14">
                  <a:pos x="T8" y="T9"/>
                </a:cxn>
              </a:cxnLst>
              <a:rect l="T15" t="T16" r="T17" b="T18"/>
              <a:pathLst>
                <a:path w="76" h="85">
                  <a:moveTo>
                    <a:pt x="37" y="0"/>
                  </a:moveTo>
                  <a:lnTo>
                    <a:pt x="75" y="42"/>
                  </a:lnTo>
                  <a:lnTo>
                    <a:pt x="37" y="84"/>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21" name="Freeform 44"/>
            <p:cNvSpPr>
              <a:spLocks/>
            </p:cNvSpPr>
            <p:nvPr/>
          </p:nvSpPr>
          <p:spPr bwMode="auto">
            <a:xfrm>
              <a:off x="2413" y="2024"/>
              <a:ext cx="33" cy="30"/>
            </a:xfrm>
            <a:custGeom>
              <a:avLst/>
              <a:gdLst>
                <a:gd name="T0" fmla="*/ 0 w 75"/>
                <a:gd name="T1" fmla="*/ 0 h 85"/>
                <a:gd name="T2" fmla="*/ 0 w 75"/>
                <a:gd name="T3" fmla="*/ 0 h 85"/>
                <a:gd name="T4" fmla="*/ 0 w 75"/>
                <a:gd name="T5" fmla="*/ 0 h 85"/>
                <a:gd name="T6" fmla="*/ 0 w 75"/>
                <a:gd name="T7" fmla="*/ 0 h 85"/>
                <a:gd name="T8" fmla="*/ 0 w 75"/>
                <a:gd name="T9" fmla="*/ 0 h 85"/>
                <a:gd name="T10" fmla="*/ 0 60000 65536"/>
                <a:gd name="T11" fmla="*/ 0 60000 65536"/>
                <a:gd name="T12" fmla="*/ 0 60000 65536"/>
                <a:gd name="T13" fmla="*/ 0 60000 65536"/>
                <a:gd name="T14" fmla="*/ 0 60000 65536"/>
                <a:gd name="T15" fmla="*/ 0 w 75"/>
                <a:gd name="T16" fmla="*/ 0 h 85"/>
                <a:gd name="T17" fmla="*/ 75 w 75"/>
                <a:gd name="T18" fmla="*/ 85 h 85"/>
              </a:gdLst>
              <a:ahLst/>
              <a:cxnLst>
                <a:cxn ang="T10">
                  <a:pos x="T0" y="T1"/>
                </a:cxn>
                <a:cxn ang="T11">
                  <a:pos x="T2" y="T3"/>
                </a:cxn>
                <a:cxn ang="T12">
                  <a:pos x="T4" y="T5"/>
                </a:cxn>
                <a:cxn ang="T13">
                  <a:pos x="T6" y="T7"/>
                </a:cxn>
                <a:cxn ang="T14">
                  <a:pos x="T8" y="T9"/>
                </a:cxn>
              </a:cxnLst>
              <a:rect l="T15" t="T16" r="T17" b="T18"/>
              <a:pathLst>
                <a:path w="75" h="85">
                  <a:moveTo>
                    <a:pt x="36" y="0"/>
                  </a:moveTo>
                  <a:lnTo>
                    <a:pt x="74" y="42"/>
                  </a:lnTo>
                  <a:lnTo>
                    <a:pt x="36" y="84"/>
                  </a:lnTo>
                  <a:lnTo>
                    <a:pt x="0" y="42"/>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22" name="Freeform 45"/>
            <p:cNvSpPr>
              <a:spLocks/>
            </p:cNvSpPr>
            <p:nvPr/>
          </p:nvSpPr>
          <p:spPr bwMode="auto">
            <a:xfrm>
              <a:off x="2498" y="2041"/>
              <a:ext cx="33" cy="31"/>
            </a:xfrm>
            <a:custGeom>
              <a:avLst/>
              <a:gdLst>
                <a:gd name="T0" fmla="*/ 0 w 75"/>
                <a:gd name="T1" fmla="*/ 0 h 85"/>
                <a:gd name="T2" fmla="*/ 0 w 75"/>
                <a:gd name="T3" fmla="*/ 0 h 85"/>
                <a:gd name="T4" fmla="*/ 0 w 75"/>
                <a:gd name="T5" fmla="*/ 0 h 85"/>
                <a:gd name="T6" fmla="*/ 0 w 75"/>
                <a:gd name="T7" fmla="*/ 0 h 85"/>
                <a:gd name="T8" fmla="*/ 0 w 75"/>
                <a:gd name="T9" fmla="*/ 0 h 85"/>
                <a:gd name="T10" fmla="*/ 0 60000 65536"/>
                <a:gd name="T11" fmla="*/ 0 60000 65536"/>
                <a:gd name="T12" fmla="*/ 0 60000 65536"/>
                <a:gd name="T13" fmla="*/ 0 60000 65536"/>
                <a:gd name="T14" fmla="*/ 0 60000 65536"/>
                <a:gd name="T15" fmla="*/ 0 w 75"/>
                <a:gd name="T16" fmla="*/ 0 h 85"/>
                <a:gd name="T17" fmla="*/ 75 w 75"/>
                <a:gd name="T18" fmla="*/ 85 h 85"/>
              </a:gdLst>
              <a:ahLst/>
              <a:cxnLst>
                <a:cxn ang="T10">
                  <a:pos x="T0" y="T1"/>
                </a:cxn>
                <a:cxn ang="T11">
                  <a:pos x="T2" y="T3"/>
                </a:cxn>
                <a:cxn ang="T12">
                  <a:pos x="T4" y="T5"/>
                </a:cxn>
                <a:cxn ang="T13">
                  <a:pos x="T6" y="T7"/>
                </a:cxn>
                <a:cxn ang="T14">
                  <a:pos x="T8" y="T9"/>
                </a:cxn>
              </a:cxnLst>
              <a:rect l="T15" t="T16" r="T17" b="T18"/>
              <a:pathLst>
                <a:path w="75" h="85">
                  <a:moveTo>
                    <a:pt x="37" y="0"/>
                  </a:moveTo>
                  <a:lnTo>
                    <a:pt x="74" y="42"/>
                  </a:lnTo>
                  <a:lnTo>
                    <a:pt x="37" y="84"/>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23" name="Freeform 46"/>
            <p:cNvSpPr>
              <a:spLocks/>
            </p:cNvSpPr>
            <p:nvPr/>
          </p:nvSpPr>
          <p:spPr bwMode="auto">
            <a:xfrm>
              <a:off x="2455" y="2064"/>
              <a:ext cx="34" cy="31"/>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60000 65536"/>
                <a:gd name="T11" fmla="*/ 0 60000 65536"/>
                <a:gd name="T12" fmla="*/ 0 60000 65536"/>
                <a:gd name="T13" fmla="*/ 0 60000 65536"/>
                <a:gd name="T14" fmla="*/ 0 60000 65536"/>
                <a:gd name="T15" fmla="*/ 0 w 76"/>
                <a:gd name="T16" fmla="*/ 0 h 85"/>
                <a:gd name="T17" fmla="*/ 76 w 76"/>
                <a:gd name="T18" fmla="*/ 85 h 85"/>
              </a:gdLst>
              <a:ahLst/>
              <a:cxnLst>
                <a:cxn ang="T10">
                  <a:pos x="T0" y="T1"/>
                </a:cxn>
                <a:cxn ang="T11">
                  <a:pos x="T2" y="T3"/>
                </a:cxn>
                <a:cxn ang="T12">
                  <a:pos x="T4" y="T5"/>
                </a:cxn>
                <a:cxn ang="T13">
                  <a:pos x="T6" y="T7"/>
                </a:cxn>
                <a:cxn ang="T14">
                  <a:pos x="T8" y="T9"/>
                </a:cxn>
              </a:cxnLst>
              <a:rect l="T15" t="T16" r="T17" b="T18"/>
              <a:pathLst>
                <a:path w="76" h="85">
                  <a:moveTo>
                    <a:pt x="37" y="0"/>
                  </a:moveTo>
                  <a:lnTo>
                    <a:pt x="75" y="42"/>
                  </a:lnTo>
                  <a:lnTo>
                    <a:pt x="37" y="84"/>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24" name="Freeform 47"/>
            <p:cNvSpPr>
              <a:spLocks/>
            </p:cNvSpPr>
            <p:nvPr/>
          </p:nvSpPr>
          <p:spPr bwMode="auto">
            <a:xfrm>
              <a:off x="2413" y="2129"/>
              <a:ext cx="33" cy="30"/>
            </a:xfrm>
            <a:custGeom>
              <a:avLst/>
              <a:gdLst>
                <a:gd name="T0" fmla="*/ 0 w 75"/>
                <a:gd name="T1" fmla="*/ 0 h 85"/>
                <a:gd name="T2" fmla="*/ 0 w 75"/>
                <a:gd name="T3" fmla="*/ 0 h 85"/>
                <a:gd name="T4" fmla="*/ 0 w 75"/>
                <a:gd name="T5" fmla="*/ 0 h 85"/>
                <a:gd name="T6" fmla="*/ 0 w 75"/>
                <a:gd name="T7" fmla="*/ 0 h 85"/>
                <a:gd name="T8" fmla="*/ 0 w 75"/>
                <a:gd name="T9" fmla="*/ 0 h 85"/>
                <a:gd name="T10" fmla="*/ 0 60000 65536"/>
                <a:gd name="T11" fmla="*/ 0 60000 65536"/>
                <a:gd name="T12" fmla="*/ 0 60000 65536"/>
                <a:gd name="T13" fmla="*/ 0 60000 65536"/>
                <a:gd name="T14" fmla="*/ 0 60000 65536"/>
                <a:gd name="T15" fmla="*/ 0 w 75"/>
                <a:gd name="T16" fmla="*/ 0 h 85"/>
                <a:gd name="T17" fmla="*/ 75 w 75"/>
                <a:gd name="T18" fmla="*/ 85 h 85"/>
              </a:gdLst>
              <a:ahLst/>
              <a:cxnLst>
                <a:cxn ang="T10">
                  <a:pos x="T0" y="T1"/>
                </a:cxn>
                <a:cxn ang="T11">
                  <a:pos x="T2" y="T3"/>
                </a:cxn>
                <a:cxn ang="T12">
                  <a:pos x="T4" y="T5"/>
                </a:cxn>
                <a:cxn ang="T13">
                  <a:pos x="T6" y="T7"/>
                </a:cxn>
                <a:cxn ang="T14">
                  <a:pos x="T8" y="T9"/>
                </a:cxn>
              </a:cxnLst>
              <a:rect l="T15" t="T16" r="T17" b="T18"/>
              <a:pathLst>
                <a:path w="75" h="85">
                  <a:moveTo>
                    <a:pt x="36" y="0"/>
                  </a:moveTo>
                  <a:lnTo>
                    <a:pt x="74" y="42"/>
                  </a:lnTo>
                  <a:lnTo>
                    <a:pt x="36" y="84"/>
                  </a:lnTo>
                  <a:lnTo>
                    <a:pt x="0" y="42"/>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25" name="Freeform 48"/>
            <p:cNvSpPr>
              <a:spLocks/>
            </p:cNvSpPr>
            <p:nvPr/>
          </p:nvSpPr>
          <p:spPr bwMode="auto">
            <a:xfrm>
              <a:off x="2498" y="2125"/>
              <a:ext cx="33" cy="30"/>
            </a:xfrm>
            <a:custGeom>
              <a:avLst/>
              <a:gdLst>
                <a:gd name="T0" fmla="*/ 0 w 75"/>
                <a:gd name="T1" fmla="*/ 0 h 84"/>
                <a:gd name="T2" fmla="*/ 0 w 75"/>
                <a:gd name="T3" fmla="*/ 0 h 84"/>
                <a:gd name="T4" fmla="*/ 0 w 75"/>
                <a:gd name="T5" fmla="*/ 0 h 84"/>
                <a:gd name="T6" fmla="*/ 0 w 75"/>
                <a:gd name="T7" fmla="*/ 0 h 84"/>
                <a:gd name="T8" fmla="*/ 0 w 75"/>
                <a:gd name="T9" fmla="*/ 0 h 84"/>
                <a:gd name="T10" fmla="*/ 0 60000 65536"/>
                <a:gd name="T11" fmla="*/ 0 60000 65536"/>
                <a:gd name="T12" fmla="*/ 0 60000 65536"/>
                <a:gd name="T13" fmla="*/ 0 60000 65536"/>
                <a:gd name="T14" fmla="*/ 0 60000 65536"/>
                <a:gd name="T15" fmla="*/ 0 w 75"/>
                <a:gd name="T16" fmla="*/ 0 h 84"/>
                <a:gd name="T17" fmla="*/ 75 w 75"/>
                <a:gd name="T18" fmla="*/ 84 h 84"/>
              </a:gdLst>
              <a:ahLst/>
              <a:cxnLst>
                <a:cxn ang="T10">
                  <a:pos x="T0" y="T1"/>
                </a:cxn>
                <a:cxn ang="T11">
                  <a:pos x="T2" y="T3"/>
                </a:cxn>
                <a:cxn ang="T12">
                  <a:pos x="T4" y="T5"/>
                </a:cxn>
                <a:cxn ang="T13">
                  <a:pos x="T6" y="T7"/>
                </a:cxn>
                <a:cxn ang="T14">
                  <a:pos x="T8" y="T9"/>
                </a:cxn>
              </a:cxnLst>
              <a:rect l="T15" t="T16" r="T17" b="T18"/>
              <a:pathLst>
                <a:path w="75" h="84">
                  <a:moveTo>
                    <a:pt x="37" y="0"/>
                  </a:moveTo>
                  <a:lnTo>
                    <a:pt x="74" y="40"/>
                  </a:lnTo>
                  <a:lnTo>
                    <a:pt x="37" y="83"/>
                  </a:lnTo>
                  <a:lnTo>
                    <a:pt x="0" y="40"/>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26" name="Freeform 49"/>
            <p:cNvSpPr>
              <a:spLocks/>
            </p:cNvSpPr>
            <p:nvPr/>
          </p:nvSpPr>
          <p:spPr bwMode="auto">
            <a:xfrm>
              <a:off x="3299" y="1137"/>
              <a:ext cx="34" cy="31"/>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60000 65536"/>
                <a:gd name="T11" fmla="*/ 0 60000 65536"/>
                <a:gd name="T12" fmla="*/ 0 60000 65536"/>
                <a:gd name="T13" fmla="*/ 0 60000 65536"/>
                <a:gd name="T14" fmla="*/ 0 60000 65536"/>
                <a:gd name="T15" fmla="*/ 0 w 76"/>
                <a:gd name="T16" fmla="*/ 0 h 85"/>
                <a:gd name="T17" fmla="*/ 76 w 76"/>
                <a:gd name="T18" fmla="*/ 85 h 85"/>
              </a:gdLst>
              <a:ahLst/>
              <a:cxnLst>
                <a:cxn ang="T10">
                  <a:pos x="T0" y="T1"/>
                </a:cxn>
                <a:cxn ang="T11">
                  <a:pos x="T2" y="T3"/>
                </a:cxn>
                <a:cxn ang="T12">
                  <a:pos x="T4" y="T5"/>
                </a:cxn>
                <a:cxn ang="T13">
                  <a:pos x="T6" y="T7"/>
                </a:cxn>
                <a:cxn ang="T14">
                  <a:pos x="T8" y="T9"/>
                </a:cxn>
              </a:cxnLst>
              <a:rect l="T15" t="T16" r="T17" b="T18"/>
              <a:pathLst>
                <a:path w="76" h="85">
                  <a:moveTo>
                    <a:pt x="36" y="0"/>
                  </a:moveTo>
                  <a:lnTo>
                    <a:pt x="75" y="42"/>
                  </a:lnTo>
                  <a:lnTo>
                    <a:pt x="36" y="84"/>
                  </a:lnTo>
                  <a:lnTo>
                    <a:pt x="0" y="42"/>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27" name="Freeform 50"/>
            <p:cNvSpPr>
              <a:spLocks/>
            </p:cNvSpPr>
            <p:nvPr/>
          </p:nvSpPr>
          <p:spPr bwMode="auto">
            <a:xfrm>
              <a:off x="3299" y="1192"/>
              <a:ext cx="34" cy="31"/>
            </a:xfrm>
            <a:custGeom>
              <a:avLst/>
              <a:gdLst>
                <a:gd name="T0" fmla="*/ 0 w 76"/>
                <a:gd name="T1" fmla="*/ 0 h 86"/>
                <a:gd name="T2" fmla="*/ 0 w 76"/>
                <a:gd name="T3" fmla="*/ 0 h 86"/>
                <a:gd name="T4" fmla="*/ 0 w 76"/>
                <a:gd name="T5" fmla="*/ 0 h 86"/>
                <a:gd name="T6" fmla="*/ 0 w 76"/>
                <a:gd name="T7" fmla="*/ 0 h 86"/>
                <a:gd name="T8" fmla="*/ 0 w 76"/>
                <a:gd name="T9" fmla="*/ 0 h 86"/>
                <a:gd name="T10" fmla="*/ 0 60000 65536"/>
                <a:gd name="T11" fmla="*/ 0 60000 65536"/>
                <a:gd name="T12" fmla="*/ 0 60000 65536"/>
                <a:gd name="T13" fmla="*/ 0 60000 65536"/>
                <a:gd name="T14" fmla="*/ 0 60000 65536"/>
                <a:gd name="T15" fmla="*/ 0 w 76"/>
                <a:gd name="T16" fmla="*/ 0 h 86"/>
                <a:gd name="T17" fmla="*/ 76 w 76"/>
                <a:gd name="T18" fmla="*/ 86 h 86"/>
              </a:gdLst>
              <a:ahLst/>
              <a:cxnLst>
                <a:cxn ang="T10">
                  <a:pos x="T0" y="T1"/>
                </a:cxn>
                <a:cxn ang="T11">
                  <a:pos x="T2" y="T3"/>
                </a:cxn>
                <a:cxn ang="T12">
                  <a:pos x="T4" y="T5"/>
                </a:cxn>
                <a:cxn ang="T13">
                  <a:pos x="T6" y="T7"/>
                </a:cxn>
                <a:cxn ang="T14">
                  <a:pos x="T8" y="T9"/>
                </a:cxn>
              </a:cxnLst>
              <a:rect l="T15" t="T16" r="T17" b="T18"/>
              <a:pathLst>
                <a:path w="76" h="86">
                  <a:moveTo>
                    <a:pt x="36" y="0"/>
                  </a:moveTo>
                  <a:lnTo>
                    <a:pt x="75" y="42"/>
                  </a:lnTo>
                  <a:lnTo>
                    <a:pt x="36" y="85"/>
                  </a:lnTo>
                  <a:lnTo>
                    <a:pt x="0" y="42"/>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28" name="Freeform 51"/>
            <p:cNvSpPr>
              <a:spLocks/>
            </p:cNvSpPr>
            <p:nvPr/>
          </p:nvSpPr>
          <p:spPr bwMode="auto">
            <a:xfrm>
              <a:off x="3299" y="1289"/>
              <a:ext cx="34" cy="31"/>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60000 65536"/>
                <a:gd name="T11" fmla="*/ 0 60000 65536"/>
                <a:gd name="T12" fmla="*/ 0 60000 65536"/>
                <a:gd name="T13" fmla="*/ 0 60000 65536"/>
                <a:gd name="T14" fmla="*/ 0 60000 65536"/>
                <a:gd name="T15" fmla="*/ 0 w 76"/>
                <a:gd name="T16" fmla="*/ 0 h 85"/>
                <a:gd name="T17" fmla="*/ 76 w 76"/>
                <a:gd name="T18" fmla="*/ 85 h 85"/>
              </a:gdLst>
              <a:ahLst/>
              <a:cxnLst>
                <a:cxn ang="T10">
                  <a:pos x="T0" y="T1"/>
                </a:cxn>
                <a:cxn ang="T11">
                  <a:pos x="T2" y="T3"/>
                </a:cxn>
                <a:cxn ang="T12">
                  <a:pos x="T4" y="T5"/>
                </a:cxn>
                <a:cxn ang="T13">
                  <a:pos x="T6" y="T7"/>
                </a:cxn>
                <a:cxn ang="T14">
                  <a:pos x="T8" y="T9"/>
                </a:cxn>
              </a:cxnLst>
              <a:rect l="T15" t="T16" r="T17" b="T18"/>
              <a:pathLst>
                <a:path w="76" h="85">
                  <a:moveTo>
                    <a:pt x="36" y="0"/>
                  </a:moveTo>
                  <a:lnTo>
                    <a:pt x="75" y="41"/>
                  </a:lnTo>
                  <a:lnTo>
                    <a:pt x="36" y="84"/>
                  </a:lnTo>
                  <a:lnTo>
                    <a:pt x="0" y="41"/>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29" name="Freeform 52"/>
            <p:cNvSpPr>
              <a:spLocks/>
            </p:cNvSpPr>
            <p:nvPr/>
          </p:nvSpPr>
          <p:spPr bwMode="auto">
            <a:xfrm>
              <a:off x="3258" y="1402"/>
              <a:ext cx="33" cy="30"/>
            </a:xfrm>
            <a:custGeom>
              <a:avLst/>
              <a:gdLst>
                <a:gd name="T0" fmla="*/ 0 w 75"/>
                <a:gd name="T1" fmla="*/ 0 h 84"/>
                <a:gd name="T2" fmla="*/ 0 w 75"/>
                <a:gd name="T3" fmla="*/ 0 h 84"/>
                <a:gd name="T4" fmla="*/ 0 w 75"/>
                <a:gd name="T5" fmla="*/ 0 h 84"/>
                <a:gd name="T6" fmla="*/ 0 w 75"/>
                <a:gd name="T7" fmla="*/ 0 h 84"/>
                <a:gd name="T8" fmla="*/ 0 w 75"/>
                <a:gd name="T9" fmla="*/ 0 h 84"/>
                <a:gd name="T10" fmla="*/ 0 60000 65536"/>
                <a:gd name="T11" fmla="*/ 0 60000 65536"/>
                <a:gd name="T12" fmla="*/ 0 60000 65536"/>
                <a:gd name="T13" fmla="*/ 0 60000 65536"/>
                <a:gd name="T14" fmla="*/ 0 60000 65536"/>
                <a:gd name="T15" fmla="*/ 0 w 75"/>
                <a:gd name="T16" fmla="*/ 0 h 84"/>
                <a:gd name="T17" fmla="*/ 75 w 75"/>
                <a:gd name="T18" fmla="*/ 84 h 84"/>
              </a:gdLst>
              <a:ahLst/>
              <a:cxnLst>
                <a:cxn ang="T10">
                  <a:pos x="T0" y="T1"/>
                </a:cxn>
                <a:cxn ang="T11">
                  <a:pos x="T2" y="T3"/>
                </a:cxn>
                <a:cxn ang="T12">
                  <a:pos x="T4" y="T5"/>
                </a:cxn>
                <a:cxn ang="T13">
                  <a:pos x="T6" y="T7"/>
                </a:cxn>
                <a:cxn ang="T14">
                  <a:pos x="T8" y="T9"/>
                </a:cxn>
              </a:cxnLst>
              <a:rect l="T15" t="T16" r="T17" b="T18"/>
              <a:pathLst>
                <a:path w="75" h="84">
                  <a:moveTo>
                    <a:pt x="37" y="0"/>
                  </a:moveTo>
                  <a:lnTo>
                    <a:pt x="74" y="42"/>
                  </a:lnTo>
                  <a:lnTo>
                    <a:pt x="37" y="83"/>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30" name="Freeform 53"/>
            <p:cNvSpPr>
              <a:spLocks/>
            </p:cNvSpPr>
            <p:nvPr/>
          </p:nvSpPr>
          <p:spPr bwMode="auto">
            <a:xfrm>
              <a:off x="3342" y="1426"/>
              <a:ext cx="34" cy="31"/>
            </a:xfrm>
            <a:custGeom>
              <a:avLst/>
              <a:gdLst>
                <a:gd name="T0" fmla="*/ 0 w 77"/>
                <a:gd name="T1" fmla="*/ 0 h 86"/>
                <a:gd name="T2" fmla="*/ 0 w 77"/>
                <a:gd name="T3" fmla="*/ 0 h 86"/>
                <a:gd name="T4" fmla="*/ 0 w 77"/>
                <a:gd name="T5" fmla="*/ 0 h 86"/>
                <a:gd name="T6" fmla="*/ 0 w 77"/>
                <a:gd name="T7" fmla="*/ 0 h 86"/>
                <a:gd name="T8" fmla="*/ 0 w 77"/>
                <a:gd name="T9" fmla="*/ 0 h 86"/>
                <a:gd name="T10" fmla="*/ 0 60000 65536"/>
                <a:gd name="T11" fmla="*/ 0 60000 65536"/>
                <a:gd name="T12" fmla="*/ 0 60000 65536"/>
                <a:gd name="T13" fmla="*/ 0 60000 65536"/>
                <a:gd name="T14" fmla="*/ 0 60000 65536"/>
                <a:gd name="T15" fmla="*/ 0 w 77"/>
                <a:gd name="T16" fmla="*/ 0 h 86"/>
                <a:gd name="T17" fmla="*/ 77 w 77"/>
                <a:gd name="T18" fmla="*/ 86 h 86"/>
              </a:gdLst>
              <a:ahLst/>
              <a:cxnLst>
                <a:cxn ang="T10">
                  <a:pos x="T0" y="T1"/>
                </a:cxn>
                <a:cxn ang="T11">
                  <a:pos x="T2" y="T3"/>
                </a:cxn>
                <a:cxn ang="T12">
                  <a:pos x="T4" y="T5"/>
                </a:cxn>
                <a:cxn ang="T13">
                  <a:pos x="T6" y="T7"/>
                </a:cxn>
                <a:cxn ang="T14">
                  <a:pos x="T8" y="T9"/>
                </a:cxn>
              </a:cxnLst>
              <a:rect l="T15" t="T16" r="T17" b="T18"/>
              <a:pathLst>
                <a:path w="77" h="86">
                  <a:moveTo>
                    <a:pt x="38" y="0"/>
                  </a:moveTo>
                  <a:lnTo>
                    <a:pt x="76" y="42"/>
                  </a:lnTo>
                  <a:lnTo>
                    <a:pt x="38" y="85"/>
                  </a:lnTo>
                  <a:lnTo>
                    <a:pt x="0" y="42"/>
                  </a:lnTo>
                  <a:lnTo>
                    <a:pt x="38" y="0"/>
                  </a:lnTo>
                </a:path>
              </a:pathLst>
            </a:custGeom>
            <a:solidFill>
              <a:srgbClr val="FAFD00"/>
            </a:solidFill>
            <a:ln w="28575" cap="rnd">
              <a:solidFill>
                <a:srgbClr val="FF0000"/>
              </a:solidFill>
              <a:round/>
              <a:headEnd/>
              <a:tailEnd/>
            </a:ln>
          </p:spPr>
          <p:txBody>
            <a:bodyPr/>
            <a:lstStyle/>
            <a:p>
              <a:endParaRPr lang="en-GB"/>
            </a:p>
          </p:txBody>
        </p:sp>
        <p:sp>
          <p:nvSpPr>
            <p:cNvPr id="101631" name="Freeform 54"/>
            <p:cNvSpPr>
              <a:spLocks/>
            </p:cNvSpPr>
            <p:nvPr/>
          </p:nvSpPr>
          <p:spPr bwMode="auto">
            <a:xfrm>
              <a:off x="3299" y="1495"/>
              <a:ext cx="34" cy="30"/>
            </a:xfrm>
            <a:custGeom>
              <a:avLst/>
              <a:gdLst>
                <a:gd name="T0" fmla="*/ 0 w 76"/>
                <a:gd name="T1" fmla="*/ 0 h 85"/>
                <a:gd name="T2" fmla="*/ 0 w 76"/>
                <a:gd name="T3" fmla="*/ 0 h 85"/>
                <a:gd name="T4" fmla="*/ 0 w 76"/>
                <a:gd name="T5" fmla="*/ 0 h 85"/>
                <a:gd name="T6" fmla="*/ 0 w 76"/>
                <a:gd name="T7" fmla="*/ 0 h 85"/>
                <a:gd name="T8" fmla="*/ 0 w 76"/>
                <a:gd name="T9" fmla="*/ 0 h 85"/>
                <a:gd name="T10" fmla="*/ 0 60000 65536"/>
                <a:gd name="T11" fmla="*/ 0 60000 65536"/>
                <a:gd name="T12" fmla="*/ 0 60000 65536"/>
                <a:gd name="T13" fmla="*/ 0 60000 65536"/>
                <a:gd name="T14" fmla="*/ 0 60000 65536"/>
                <a:gd name="T15" fmla="*/ 0 w 76"/>
                <a:gd name="T16" fmla="*/ 0 h 85"/>
                <a:gd name="T17" fmla="*/ 76 w 76"/>
                <a:gd name="T18" fmla="*/ 85 h 85"/>
              </a:gdLst>
              <a:ahLst/>
              <a:cxnLst>
                <a:cxn ang="T10">
                  <a:pos x="T0" y="T1"/>
                </a:cxn>
                <a:cxn ang="T11">
                  <a:pos x="T2" y="T3"/>
                </a:cxn>
                <a:cxn ang="T12">
                  <a:pos x="T4" y="T5"/>
                </a:cxn>
                <a:cxn ang="T13">
                  <a:pos x="T6" y="T7"/>
                </a:cxn>
                <a:cxn ang="T14">
                  <a:pos x="T8" y="T9"/>
                </a:cxn>
              </a:cxnLst>
              <a:rect l="T15" t="T16" r="T17" b="T18"/>
              <a:pathLst>
                <a:path w="76" h="85">
                  <a:moveTo>
                    <a:pt x="36" y="0"/>
                  </a:moveTo>
                  <a:lnTo>
                    <a:pt x="75" y="42"/>
                  </a:lnTo>
                  <a:lnTo>
                    <a:pt x="36" y="84"/>
                  </a:lnTo>
                  <a:lnTo>
                    <a:pt x="0" y="42"/>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32" name="Freeform 55"/>
            <p:cNvSpPr>
              <a:spLocks/>
            </p:cNvSpPr>
            <p:nvPr/>
          </p:nvSpPr>
          <p:spPr bwMode="auto">
            <a:xfrm>
              <a:off x="3215" y="1512"/>
              <a:ext cx="32" cy="31"/>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60000 65536"/>
                <a:gd name="T11" fmla="*/ 0 60000 65536"/>
                <a:gd name="T12" fmla="*/ 0 60000 65536"/>
                <a:gd name="T13" fmla="*/ 0 60000 65536"/>
                <a:gd name="T14" fmla="*/ 0 60000 65536"/>
                <a:gd name="T15" fmla="*/ 0 w 73"/>
                <a:gd name="T16" fmla="*/ 0 h 86"/>
                <a:gd name="T17" fmla="*/ 73 w 73"/>
                <a:gd name="T18" fmla="*/ 86 h 86"/>
              </a:gdLst>
              <a:ahLst/>
              <a:cxnLst>
                <a:cxn ang="T10">
                  <a:pos x="T0" y="T1"/>
                </a:cxn>
                <a:cxn ang="T11">
                  <a:pos x="T2" y="T3"/>
                </a:cxn>
                <a:cxn ang="T12">
                  <a:pos x="T4" y="T5"/>
                </a:cxn>
                <a:cxn ang="T13">
                  <a:pos x="T6" y="T7"/>
                </a:cxn>
                <a:cxn ang="T14">
                  <a:pos x="T8" y="T9"/>
                </a:cxn>
              </a:cxnLst>
              <a:rect l="T15" t="T16" r="T17" b="T18"/>
              <a:pathLst>
                <a:path w="73" h="86">
                  <a:moveTo>
                    <a:pt x="36" y="0"/>
                  </a:moveTo>
                  <a:lnTo>
                    <a:pt x="72" y="42"/>
                  </a:lnTo>
                  <a:lnTo>
                    <a:pt x="36" y="85"/>
                  </a:lnTo>
                  <a:lnTo>
                    <a:pt x="0" y="42"/>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33" name="Freeform 56"/>
            <p:cNvSpPr>
              <a:spLocks/>
            </p:cNvSpPr>
            <p:nvPr/>
          </p:nvSpPr>
          <p:spPr bwMode="auto">
            <a:xfrm>
              <a:off x="3299" y="1514"/>
              <a:ext cx="34" cy="31"/>
            </a:xfrm>
            <a:custGeom>
              <a:avLst/>
              <a:gdLst>
                <a:gd name="T0" fmla="*/ 0 w 76"/>
                <a:gd name="T1" fmla="*/ 0 h 86"/>
                <a:gd name="T2" fmla="*/ 0 w 76"/>
                <a:gd name="T3" fmla="*/ 0 h 86"/>
                <a:gd name="T4" fmla="*/ 0 w 76"/>
                <a:gd name="T5" fmla="*/ 0 h 86"/>
                <a:gd name="T6" fmla="*/ 0 w 76"/>
                <a:gd name="T7" fmla="*/ 0 h 86"/>
                <a:gd name="T8" fmla="*/ 0 w 76"/>
                <a:gd name="T9" fmla="*/ 0 h 86"/>
                <a:gd name="T10" fmla="*/ 0 60000 65536"/>
                <a:gd name="T11" fmla="*/ 0 60000 65536"/>
                <a:gd name="T12" fmla="*/ 0 60000 65536"/>
                <a:gd name="T13" fmla="*/ 0 60000 65536"/>
                <a:gd name="T14" fmla="*/ 0 60000 65536"/>
                <a:gd name="T15" fmla="*/ 0 w 76"/>
                <a:gd name="T16" fmla="*/ 0 h 86"/>
                <a:gd name="T17" fmla="*/ 76 w 76"/>
                <a:gd name="T18" fmla="*/ 86 h 86"/>
              </a:gdLst>
              <a:ahLst/>
              <a:cxnLst>
                <a:cxn ang="T10">
                  <a:pos x="T0" y="T1"/>
                </a:cxn>
                <a:cxn ang="T11">
                  <a:pos x="T2" y="T3"/>
                </a:cxn>
                <a:cxn ang="T12">
                  <a:pos x="T4" y="T5"/>
                </a:cxn>
                <a:cxn ang="T13">
                  <a:pos x="T6" y="T7"/>
                </a:cxn>
                <a:cxn ang="T14">
                  <a:pos x="T8" y="T9"/>
                </a:cxn>
              </a:cxnLst>
              <a:rect l="T15" t="T16" r="T17" b="T18"/>
              <a:pathLst>
                <a:path w="76" h="86">
                  <a:moveTo>
                    <a:pt x="36" y="0"/>
                  </a:moveTo>
                  <a:lnTo>
                    <a:pt x="75" y="42"/>
                  </a:lnTo>
                  <a:lnTo>
                    <a:pt x="36" y="85"/>
                  </a:lnTo>
                  <a:lnTo>
                    <a:pt x="0" y="42"/>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34" name="Freeform 57"/>
            <p:cNvSpPr>
              <a:spLocks/>
            </p:cNvSpPr>
            <p:nvPr/>
          </p:nvSpPr>
          <p:spPr bwMode="auto">
            <a:xfrm>
              <a:off x="3384" y="1527"/>
              <a:ext cx="33" cy="31"/>
            </a:xfrm>
            <a:custGeom>
              <a:avLst/>
              <a:gdLst>
                <a:gd name="T0" fmla="*/ 0 w 74"/>
                <a:gd name="T1" fmla="*/ 0 h 84"/>
                <a:gd name="T2" fmla="*/ 0 w 74"/>
                <a:gd name="T3" fmla="*/ 0 h 84"/>
                <a:gd name="T4" fmla="*/ 0 w 74"/>
                <a:gd name="T5" fmla="*/ 0 h 84"/>
                <a:gd name="T6" fmla="*/ 0 w 74"/>
                <a:gd name="T7" fmla="*/ 0 h 84"/>
                <a:gd name="T8" fmla="*/ 0 w 74"/>
                <a:gd name="T9" fmla="*/ 0 h 84"/>
                <a:gd name="T10" fmla="*/ 0 60000 65536"/>
                <a:gd name="T11" fmla="*/ 0 60000 65536"/>
                <a:gd name="T12" fmla="*/ 0 60000 65536"/>
                <a:gd name="T13" fmla="*/ 0 60000 65536"/>
                <a:gd name="T14" fmla="*/ 0 60000 65536"/>
                <a:gd name="T15" fmla="*/ 0 w 74"/>
                <a:gd name="T16" fmla="*/ 0 h 84"/>
                <a:gd name="T17" fmla="*/ 74 w 74"/>
                <a:gd name="T18" fmla="*/ 84 h 84"/>
              </a:gdLst>
              <a:ahLst/>
              <a:cxnLst>
                <a:cxn ang="T10">
                  <a:pos x="T0" y="T1"/>
                </a:cxn>
                <a:cxn ang="T11">
                  <a:pos x="T2" y="T3"/>
                </a:cxn>
                <a:cxn ang="T12">
                  <a:pos x="T4" y="T5"/>
                </a:cxn>
                <a:cxn ang="T13">
                  <a:pos x="T6" y="T7"/>
                </a:cxn>
                <a:cxn ang="T14">
                  <a:pos x="T8" y="T9"/>
                </a:cxn>
              </a:cxnLst>
              <a:rect l="T15" t="T16" r="T17" b="T18"/>
              <a:pathLst>
                <a:path w="74" h="84">
                  <a:moveTo>
                    <a:pt x="37" y="0"/>
                  </a:moveTo>
                  <a:lnTo>
                    <a:pt x="73" y="42"/>
                  </a:lnTo>
                  <a:lnTo>
                    <a:pt x="37" y="83"/>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35" name="Freeform 58"/>
            <p:cNvSpPr>
              <a:spLocks/>
            </p:cNvSpPr>
            <p:nvPr/>
          </p:nvSpPr>
          <p:spPr bwMode="auto">
            <a:xfrm>
              <a:off x="3258" y="1528"/>
              <a:ext cx="33" cy="31"/>
            </a:xfrm>
            <a:custGeom>
              <a:avLst/>
              <a:gdLst>
                <a:gd name="T0" fmla="*/ 0 w 75"/>
                <a:gd name="T1" fmla="*/ 0 h 86"/>
                <a:gd name="T2" fmla="*/ 0 w 75"/>
                <a:gd name="T3" fmla="*/ 0 h 86"/>
                <a:gd name="T4" fmla="*/ 0 w 75"/>
                <a:gd name="T5" fmla="*/ 0 h 86"/>
                <a:gd name="T6" fmla="*/ 0 w 75"/>
                <a:gd name="T7" fmla="*/ 0 h 86"/>
                <a:gd name="T8" fmla="*/ 0 w 75"/>
                <a:gd name="T9" fmla="*/ 0 h 86"/>
                <a:gd name="T10" fmla="*/ 0 60000 65536"/>
                <a:gd name="T11" fmla="*/ 0 60000 65536"/>
                <a:gd name="T12" fmla="*/ 0 60000 65536"/>
                <a:gd name="T13" fmla="*/ 0 60000 65536"/>
                <a:gd name="T14" fmla="*/ 0 60000 65536"/>
                <a:gd name="T15" fmla="*/ 0 w 75"/>
                <a:gd name="T16" fmla="*/ 0 h 86"/>
                <a:gd name="T17" fmla="*/ 75 w 75"/>
                <a:gd name="T18" fmla="*/ 86 h 86"/>
              </a:gdLst>
              <a:ahLst/>
              <a:cxnLst>
                <a:cxn ang="T10">
                  <a:pos x="T0" y="T1"/>
                </a:cxn>
                <a:cxn ang="T11">
                  <a:pos x="T2" y="T3"/>
                </a:cxn>
                <a:cxn ang="T12">
                  <a:pos x="T4" y="T5"/>
                </a:cxn>
                <a:cxn ang="T13">
                  <a:pos x="T6" y="T7"/>
                </a:cxn>
                <a:cxn ang="T14">
                  <a:pos x="T8" y="T9"/>
                </a:cxn>
              </a:cxnLst>
              <a:rect l="T15" t="T16" r="T17" b="T18"/>
              <a:pathLst>
                <a:path w="75" h="86">
                  <a:moveTo>
                    <a:pt x="37" y="0"/>
                  </a:moveTo>
                  <a:lnTo>
                    <a:pt x="74" y="42"/>
                  </a:lnTo>
                  <a:lnTo>
                    <a:pt x="37" y="85"/>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36" name="Freeform 59"/>
            <p:cNvSpPr>
              <a:spLocks/>
            </p:cNvSpPr>
            <p:nvPr/>
          </p:nvSpPr>
          <p:spPr bwMode="auto">
            <a:xfrm>
              <a:off x="3342" y="1537"/>
              <a:ext cx="34" cy="31"/>
            </a:xfrm>
            <a:custGeom>
              <a:avLst/>
              <a:gdLst>
                <a:gd name="T0" fmla="*/ 0 w 77"/>
                <a:gd name="T1" fmla="*/ 0 h 86"/>
                <a:gd name="T2" fmla="*/ 0 w 77"/>
                <a:gd name="T3" fmla="*/ 0 h 86"/>
                <a:gd name="T4" fmla="*/ 0 w 77"/>
                <a:gd name="T5" fmla="*/ 0 h 86"/>
                <a:gd name="T6" fmla="*/ 0 w 77"/>
                <a:gd name="T7" fmla="*/ 0 h 86"/>
                <a:gd name="T8" fmla="*/ 0 w 77"/>
                <a:gd name="T9" fmla="*/ 0 h 86"/>
                <a:gd name="T10" fmla="*/ 0 60000 65536"/>
                <a:gd name="T11" fmla="*/ 0 60000 65536"/>
                <a:gd name="T12" fmla="*/ 0 60000 65536"/>
                <a:gd name="T13" fmla="*/ 0 60000 65536"/>
                <a:gd name="T14" fmla="*/ 0 60000 65536"/>
                <a:gd name="T15" fmla="*/ 0 w 77"/>
                <a:gd name="T16" fmla="*/ 0 h 86"/>
                <a:gd name="T17" fmla="*/ 77 w 77"/>
                <a:gd name="T18" fmla="*/ 86 h 86"/>
              </a:gdLst>
              <a:ahLst/>
              <a:cxnLst>
                <a:cxn ang="T10">
                  <a:pos x="T0" y="T1"/>
                </a:cxn>
                <a:cxn ang="T11">
                  <a:pos x="T2" y="T3"/>
                </a:cxn>
                <a:cxn ang="T12">
                  <a:pos x="T4" y="T5"/>
                </a:cxn>
                <a:cxn ang="T13">
                  <a:pos x="T6" y="T7"/>
                </a:cxn>
                <a:cxn ang="T14">
                  <a:pos x="T8" y="T9"/>
                </a:cxn>
              </a:cxnLst>
              <a:rect l="T15" t="T16" r="T17" b="T18"/>
              <a:pathLst>
                <a:path w="77" h="86">
                  <a:moveTo>
                    <a:pt x="38" y="0"/>
                  </a:moveTo>
                  <a:lnTo>
                    <a:pt x="76" y="42"/>
                  </a:lnTo>
                  <a:lnTo>
                    <a:pt x="38" y="85"/>
                  </a:lnTo>
                  <a:lnTo>
                    <a:pt x="0" y="42"/>
                  </a:lnTo>
                  <a:lnTo>
                    <a:pt x="38" y="0"/>
                  </a:lnTo>
                </a:path>
              </a:pathLst>
            </a:custGeom>
            <a:solidFill>
              <a:srgbClr val="FAFD00"/>
            </a:solidFill>
            <a:ln w="28575" cap="rnd">
              <a:solidFill>
                <a:srgbClr val="FF0000"/>
              </a:solidFill>
              <a:round/>
              <a:headEnd/>
              <a:tailEnd/>
            </a:ln>
          </p:spPr>
          <p:txBody>
            <a:bodyPr/>
            <a:lstStyle/>
            <a:p>
              <a:endParaRPr lang="en-GB"/>
            </a:p>
          </p:txBody>
        </p:sp>
        <p:sp>
          <p:nvSpPr>
            <p:cNvPr id="101637" name="Freeform 60"/>
            <p:cNvSpPr>
              <a:spLocks/>
            </p:cNvSpPr>
            <p:nvPr/>
          </p:nvSpPr>
          <p:spPr bwMode="auto">
            <a:xfrm>
              <a:off x="3299" y="1543"/>
              <a:ext cx="34" cy="31"/>
            </a:xfrm>
            <a:custGeom>
              <a:avLst/>
              <a:gdLst>
                <a:gd name="T0" fmla="*/ 0 w 76"/>
                <a:gd name="T1" fmla="*/ 0 h 86"/>
                <a:gd name="T2" fmla="*/ 0 w 76"/>
                <a:gd name="T3" fmla="*/ 0 h 86"/>
                <a:gd name="T4" fmla="*/ 0 w 76"/>
                <a:gd name="T5" fmla="*/ 0 h 86"/>
                <a:gd name="T6" fmla="*/ 0 w 76"/>
                <a:gd name="T7" fmla="*/ 0 h 86"/>
                <a:gd name="T8" fmla="*/ 0 w 76"/>
                <a:gd name="T9" fmla="*/ 0 h 86"/>
                <a:gd name="T10" fmla="*/ 0 60000 65536"/>
                <a:gd name="T11" fmla="*/ 0 60000 65536"/>
                <a:gd name="T12" fmla="*/ 0 60000 65536"/>
                <a:gd name="T13" fmla="*/ 0 60000 65536"/>
                <a:gd name="T14" fmla="*/ 0 60000 65536"/>
                <a:gd name="T15" fmla="*/ 0 w 76"/>
                <a:gd name="T16" fmla="*/ 0 h 86"/>
                <a:gd name="T17" fmla="*/ 76 w 76"/>
                <a:gd name="T18" fmla="*/ 86 h 86"/>
              </a:gdLst>
              <a:ahLst/>
              <a:cxnLst>
                <a:cxn ang="T10">
                  <a:pos x="T0" y="T1"/>
                </a:cxn>
                <a:cxn ang="T11">
                  <a:pos x="T2" y="T3"/>
                </a:cxn>
                <a:cxn ang="T12">
                  <a:pos x="T4" y="T5"/>
                </a:cxn>
                <a:cxn ang="T13">
                  <a:pos x="T6" y="T7"/>
                </a:cxn>
                <a:cxn ang="T14">
                  <a:pos x="T8" y="T9"/>
                </a:cxn>
              </a:cxnLst>
              <a:rect l="T15" t="T16" r="T17" b="T18"/>
              <a:pathLst>
                <a:path w="76" h="86">
                  <a:moveTo>
                    <a:pt x="36" y="0"/>
                  </a:moveTo>
                  <a:lnTo>
                    <a:pt x="75" y="42"/>
                  </a:lnTo>
                  <a:lnTo>
                    <a:pt x="36" y="85"/>
                  </a:lnTo>
                  <a:lnTo>
                    <a:pt x="0" y="42"/>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38" name="Freeform 61"/>
            <p:cNvSpPr>
              <a:spLocks/>
            </p:cNvSpPr>
            <p:nvPr/>
          </p:nvSpPr>
          <p:spPr bwMode="auto">
            <a:xfrm>
              <a:off x="3215" y="1545"/>
              <a:ext cx="32" cy="31"/>
            </a:xfrm>
            <a:custGeom>
              <a:avLst/>
              <a:gdLst>
                <a:gd name="T0" fmla="*/ 0 w 73"/>
                <a:gd name="T1" fmla="*/ 0 h 85"/>
                <a:gd name="T2" fmla="*/ 0 w 73"/>
                <a:gd name="T3" fmla="*/ 0 h 85"/>
                <a:gd name="T4" fmla="*/ 0 w 73"/>
                <a:gd name="T5" fmla="*/ 0 h 85"/>
                <a:gd name="T6" fmla="*/ 0 w 73"/>
                <a:gd name="T7" fmla="*/ 0 h 85"/>
                <a:gd name="T8" fmla="*/ 0 w 73"/>
                <a:gd name="T9" fmla="*/ 0 h 85"/>
                <a:gd name="T10" fmla="*/ 0 60000 65536"/>
                <a:gd name="T11" fmla="*/ 0 60000 65536"/>
                <a:gd name="T12" fmla="*/ 0 60000 65536"/>
                <a:gd name="T13" fmla="*/ 0 60000 65536"/>
                <a:gd name="T14" fmla="*/ 0 60000 65536"/>
                <a:gd name="T15" fmla="*/ 0 w 73"/>
                <a:gd name="T16" fmla="*/ 0 h 85"/>
                <a:gd name="T17" fmla="*/ 73 w 73"/>
                <a:gd name="T18" fmla="*/ 85 h 85"/>
              </a:gdLst>
              <a:ahLst/>
              <a:cxnLst>
                <a:cxn ang="T10">
                  <a:pos x="T0" y="T1"/>
                </a:cxn>
                <a:cxn ang="T11">
                  <a:pos x="T2" y="T3"/>
                </a:cxn>
                <a:cxn ang="T12">
                  <a:pos x="T4" y="T5"/>
                </a:cxn>
                <a:cxn ang="T13">
                  <a:pos x="T6" y="T7"/>
                </a:cxn>
                <a:cxn ang="T14">
                  <a:pos x="T8" y="T9"/>
                </a:cxn>
              </a:cxnLst>
              <a:rect l="T15" t="T16" r="T17" b="T18"/>
              <a:pathLst>
                <a:path w="73" h="85">
                  <a:moveTo>
                    <a:pt x="36" y="0"/>
                  </a:moveTo>
                  <a:lnTo>
                    <a:pt x="72" y="41"/>
                  </a:lnTo>
                  <a:lnTo>
                    <a:pt x="36" y="84"/>
                  </a:lnTo>
                  <a:lnTo>
                    <a:pt x="0" y="41"/>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39" name="Freeform 62"/>
            <p:cNvSpPr>
              <a:spLocks/>
            </p:cNvSpPr>
            <p:nvPr/>
          </p:nvSpPr>
          <p:spPr bwMode="auto">
            <a:xfrm>
              <a:off x="3299" y="1586"/>
              <a:ext cx="34" cy="31"/>
            </a:xfrm>
            <a:custGeom>
              <a:avLst/>
              <a:gdLst>
                <a:gd name="T0" fmla="*/ 0 w 76"/>
                <a:gd name="T1" fmla="*/ 0 h 86"/>
                <a:gd name="T2" fmla="*/ 0 w 76"/>
                <a:gd name="T3" fmla="*/ 0 h 86"/>
                <a:gd name="T4" fmla="*/ 0 w 76"/>
                <a:gd name="T5" fmla="*/ 0 h 86"/>
                <a:gd name="T6" fmla="*/ 0 w 76"/>
                <a:gd name="T7" fmla="*/ 0 h 86"/>
                <a:gd name="T8" fmla="*/ 0 w 76"/>
                <a:gd name="T9" fmla="*/ 0 h 86"/>
                <a:gd name="T10" fmla="*/ 0 60000 65536"/>
                <a:gd name="T11" fmla="*/ 0 60000 65536"/>
                <a:gd name="T12" fmla="*/ 0 60000 65536"/>
                <a:gd name="T13" fmla="*/ 0 60000 65536"/>
                <a:gd name="T14" fmla="*/ 0 60000 65536"/>
                <a:gd name="T15" fmla="*/ 0 w 76"/>
                <a:gd name="T16" fmla="*/ 0 h 86"/>
                <a:gd name="T17" fmla="*/ 76 w 76"/>
                <a:gd name="T18" fmla="*/ 86 h 86"/>
              </a:gdLst>
              <a:ahLst/>
              <a:cxnLst>
                <a:cxn ang="T10">
                  <a:pos x="T0" y="T1"/>
                </a:cxn>
                <a:cxn ang="T11">
                  <a:pos x="T2" y="T3"/>
                </a:cxn>
                <a:cxn ang="T12">
                  <a:pos x="T4" y="T5"/>
                </a:cxn>
                <a:cxn ang="T13">
                  <a:pos x="T6" y="T7"/>
                </a:cxn>
                <a:cxn ang="T14">
                  <a:pos x="T8" y="T9"/>
                </a:cxn>
              </a:cxnLst>
              <a:rect l="T15" t="T16" r="T17" b="T18"/>
              <a:pathLst>
                <a:path w="76" h="86">
                  <a:moveTo>
                    <a:pt x="36" y="0"/>
                  </a:moveTo>
                  <a:lnTo>
                    <a:pt x="75" y="42"/>
                  </a:lnTo>
                  <a:lnTo>
                    <a:pt x="36" y="85"/>
                  </a:lnTo>
                  <a:lnTo>
                    <a:pt x="0" y="42"/>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40" name="Freeform 63"/>
            <p:cNvSpPr>
              <a:spLocks/>
            </p:cNvSpPr>
            <p:nvPr/>
          </p:nvSpPr>
          <p:spPr bwMode="auto">
            <a:xfrm>
              <a:off x="3384" y="1600"/>
              <a:ext cx="33" cy="31"/>
            </a:xfrm>
            <a:custGeom>
              <a:avLst/>
              <a:gdLst>
                <a:gd name="T0" fmla="*/ 0 w 74"/>
                <a:gd name="T1" fmla="*/ 0 h 85"/>
                <a:gd name="T2" fmla="*/ 0 w 74"/>
                <a:gd name="T3" fmla="*/ 0 h 85"/>
                <a:gd name="T4" fmla="*/ 0 w 74"/>
                <a:gd name="T5" fmla="*/ 0 h 85"/>
                <a:gd name="T6" fmla="*/ 0 w 74"/>
                <a:gd name="T7" fmla="*/ 0 h 85"/>
                <a:gd name="T8" fmla="*/ 0 w 74"/>
                <a:gd name="T9" fmla="*/ 0 h 85"/>
                <a:gd name="T10" fmla="*/ 0 60000 65536"/>
                <a:gd name="T11" fmla="*/ 0 60000 65536"/>
                <a:gd name="T12" fmla="*/ 0 60000 65536"/>
                <a:gd name="T13" fmla="*/ 0 60000 65536"/>
                <a:gd name="T14" fmla="*/ 0 60000 65536"/>
                <a:gd name="T15" fmla="*/ 0 w 74"/>
                <a:gd name="T16" fmla="*/ 0 h 85"/>
                <a:gd name="T17" fmla="*/ 74 w 74"/>
                <a:gd name="T18" fmla="*/ 85 h 85"/>
              </a:gdLst>
              <a:ahLst/>
              <a:cxnLst>
                <a:cxn ang="T10">
                  <a:pos x="T0" y="T1"/>
                </a:cxn>
                <a:cxn ang="T11">
                  <a:pos x="T2" y="T3"/>
                </a:cxn>
                <a:cxn ang="T12">
                  <a:pos x="T4" y="T5"/>
                </a:cxn>
                <a:cxn ang="T13">
                  <a:pos x="T6" y="T7"/>
                </a:cxn>
                <a:cxn ang="T14">
                  <a:pos x="T8" y="T9"/>
                </a:cxn>
              </a:cxnLst>
              <a:rect l="T15" t="T16" r="T17" b="T18"/>
              <a:pathLst>
                <a:path w="74" h="85">
                  <a:moveTo>
                    <a:pt x="37" y="0"/>
                  </a:moveTo>
                  <a:lnTo>
                    <a:pt x="73" y="41"/>
                  </a:lnTo>
                  <a:lnTo>
                    <a:pt x="37" y="84"/>
                  </a:lnTo>
                  <a:lnTo>
                    <a:pt x="0" y="41"/>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41" name="Freeform 64"/>
            <p:cNvSpPr>
              <a:spLocks/>
            </p:cNvSpPr>
            <p:nvPr/>
          </p:nvSpPr>
          <p:spPr bwMode="auto">
            <a:xfrm>
              <a:off x="3258" y="1614"/>
              <a:ext cx="33" cy="31"/>
            </a:xfrm>
            <a:custGeom>
              <a:avLst/>
              <a:gdLst>
                <a:gd name="T0" fmla="*/ 0 w 75"/>
                <a:gd name="T1" fmla="*/ 0 h 85"/>
                <a:gd name="T2" fmla="*/ 0 w 75"/>
                <a:gd name="T3" fmla="*/ 0 h 85"/>
                <a:gd name="T4" fmla="*/ 0 w 75"/>
                <a:gd name="T5" fmla="*/ 0 h 85"/>
                <a:gd name="T6" fmla="*/ 0 w 75"/>
                <a:gd name="T7" fmla="*/ 0 h 85"/>
                <a:gd name="T8" fmla="*/ 0 w 75"/>
                <a:gd name="T9" fmla="*/ 0 h 85"/>
                <a:gd name="T10" fmla="*/ 0 60000 65536"/>
                <a:gd name="T11" fmla="*/ 0 60000 65536"/>
                <a:gd name="T12" fmla="*/ 0 60000 65536"/>
                <a:gd name="T13" fmla="*/ 0 60000 65536"/>
                <a:gd name="T14" fmla="*/ 0 60000 65536"/>
                <a:gd name="T15" fmla="*/ 0 w 75"/>
                <a:gd name="T16" fmla="*/ 0 h 85"/>
                <a:gd name="T17" fmla="*/ 75 w 75"/>
                <a:gd name="T18" fmla="*/ 85 h 85"/>
              </a:gdLst>
              <a:ahLst/>
              <a:cxnLst>
                <a:cxn ang="T10">
                  <a:pos x="T0" y="T1"/>
                </a:cxn>
                <a:cxn ang="T11">
                  <a:pos x="T2" y="T3"/>
                </a:cxn>
                <a:cxn ang="T12">
                  <a:pos x="T4" y="T5"/>
                </a:cxn>
                <a:cxn ang="T13">
                  <a:pos x="T6" y="T7"/>
                </a:cxn>
                <a:cxn ang="T14">
                  <a:pos x="T8" y="T9"/>
                </a:cxn>
              </a:cxnLst>
              <a:rect l="T15" t="T16" r="T17" b="T18"/>
              <a:pathLst>
                <a:path w="75" h="85">
                  <a:moveTo>
                    <a:pt x="37" y="0"/>
                  </a:moveTo>
                  <a:lnTo>
                    <a:pt x="74" y="42"/>
                  </a:lnTo>
                  <a:lnTo>
                    <a:pt x="37" y="84"/>
                  </a:lnTo>
                  <a:lnTo>
                    <a:pt x="0" y="42"/>
                  </a:lnTo>
                  <a:lnTo>
                    <a:pt x="37" y="0"/>
                  </a:lnTo>
                </a:path>
              </a:pathLst>
            </a:custGeom>
            <a:solidFill>
              <a:srgbClr val="FAFD00"/>
            </a:solidFill>
            <a:ln w="28575" cap="rnd">
              <a:solidFill>
                <a:srgbClr val="FF0000"/>
              </a:solidFill>
              <a:round/>
              <a:headEnd/>
              <a:tailEnd/>
            </a:ln>
          </p:spPr>
          <p:txBody>
            <a:bodyPr/>
            <a:lstStyle/>
            <a:p>
              <a:endParaRPr lang="en-GB"/>
            </a:p>
          </p:txBody>
        </p:sp>
        <p:sp>
          <p:nvSpPr>
            <p:cNvPr id="101642" name="Freeform 65"/>
            <p:cNvSpPr>
              <a:spLocks/>
            </p:cNvSpPr>
            <p:nvPr/>
          </p:nvSpPr>
          <p:spPr bwMode="auto">
            <a:xfrm>
              <a:off x="3342" y="1628"/>
              <a:ext cx="34" cy="31"/>
            </a:xfrm>
            <a:custGeom>
              <a:avLst/>
              <a:gdLst>
                <a:gd name="T0" fmla="*/ 0 w 77"/>
                <a:gd name="T1" fmla="*/ 0 h 86"/>
                <a:gd name="T2" fmla="*/ 0 w 77"/>
                <a:gd name="T3" fmla="*/ 0 h 86"/>
                <a:gd name="T4" fmla="*/ 0 w 77"/>
                <a:gd name="T5" fmla="*/ 0 h 86"/>
                <a:gd name="T6" fmla="*/ 0 w 77"/>
                <a:gd name="T7" fmla="*/ 0 h 86"/>
                <a:gd name="T8" fmla="*/ 0 w 77"/>
                <a:gd name="T9" fmla="*/ 0 h 86"/>
                <a:gd name="T10" fmla="*/ 0 60000 65536"/>
                <a:gd name="T11" fmla="*/ 0 60000 65536"/>
                <a:gd name="T12" fmla="*/ 0 60000 65536"/>
                <a:gd name="T13" fmla="*/ 0 60000 65536"/>
                <a:gd name="T14" fmla="*/ 0 60000 65536"/>
                <a:gd name="T15" fmla="*/ 0 w 77"/>
                <a:gd name="T16" fmla="*/ 0 h 86"/>
                <a:gd name="T17" fmla="*/ 77 w 77"/>
                <a:gd name="T18" fmla="*/ 86 h 86"/>
              </a:gdLst>
              <a:ahLst/>
              <a:cxnLst>
                <a:cxn ang="T10">
                  <a:pos x="T0" y="T1"/>
                </a:cxn>
                <a:cxn ang="T11">
                  <a:pos x="T2" y="T3"/>
                </a:cxn>
                <a:cxn ang="T12">
                  <a:pos x="T4" y="T5"/>
                </a:cxn>
                <a:cxn ang="T13">
                  <a:pos x="T6" y="T7"/>
                </a:cxn>
                <a:cxn ang="T14">
                  <a:pos x="T8" y="T9"/>
                </a:cxn>
              </a:cxnLst>
              <a:rect l="T15" t="T16" r="T17" b="T18"/>
              <a:pathLst>
                <a:path w="77" h="86">
                  <a:moveTo>
                    <a:pt x="38" y="0"/>
                  </a:moveTo>
                  <a:lnTo>
                    <a:pt x="76" y="42"/>
                  </a:lnTo>
                  <a:lnTo>
                    <a:pt x="38" y="85"/>
                  </a:lnTo>
                  <a:lnTo>
                    <a:pt x="0" y="42"/>
                  </a:lnTo>
                  <a:lnTo>
                    <a:pt x="38" y="0"/>
                  </a:lnTo>
                </a:path>
              </a:pathLst>
            </a:custGeom>
            <a:solidFill>
              <a:srgbClr val="FAFD00"/>
            </a:solidFill>
            <a:ln w="28575" cap="rnd">
              <a:solidFill>
                <a:srgbClr val="FF0000"/>
              </a:solidFill>
              <a:round/>
              <a:headEnd/>
              <a:tailEnd/>
            </a:ln>
          </p:spPr>
          <p:txBody>
            <a:bodyPr/>
            <a:lstStyle/>
            <a:p>
              <a:endParaRPr lang="en-GB"/>
            </a:p>
          </p:txBody>
        </p:sp>
        <p:sp>
          <p:nvSpPr>
            <p:cNvPr id="101643" name="Freeform 66"/>
            <p:cNvSpPr>
              <a:spLocks/>
            </p:cNvSpPr>
            <p:nvPr/>
          </p:nvSpPr>
          <p:spPr bwMode="auto">
            <a:xfrm>
              <a:off x="3215" y="1648"/>
              <a:ext cx="32" cy="31"/>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60000 65536"/>
                <a:gd name="T11" fmla="*/ 0 60000 65536"/>
                <a:gd name="T12" fmla="*/ 0 60000 65536"/>
                <a:gd name="T13" fmla="*/ 0 60000 65536"/>
                <a:gd name="T14" fmla="*/ 0 60000 65536"/>
                <a:gd name="T15" fmla="*/ 0 w 73"/>
                <a:gd name="T16" fmla="*/ 0 h 86"/>
                <a:gd name="T17" fmla="*/ 73 w 73"/>
                <a:gd name="T18" fmla="*/ 86 h 86"/>
              </a:gdLst>
              <a:ahLst/>
              <a:cxnLst>
                <a:cxn ang="T10">
                  <a:pos x="T0" y="T1"/>
                </a:cxn>
                <a:cxn ang="T11">
                  <a:pos x="T2" y="T3"/>
                </a:cxn>
                <a:cxn ang="T12">
                  <a:pos x="T4" y="T5"/>
                </a:cxn>
                <a:cxn ang="T13">
                  <a:pos x="T6" y="T7"/>
                </a:cxn>
                <a:cxn ang="T14">
                  <a:pos x="T8" y="T9"/>
                </a:cxn>
              </a:cxnLst>
              <a:rect l="T15" t="T16" r="T17" b="T18"/>
              <a:pathLst>
                <a:path w="73" h="86">
                  <a:moveTo>
                    <a:pt x="36" y="0"/>
                  </a:moveTo>
                  <a:lnTo>
                    <a:pt x="72" y="42"/>
                  </a:lnTo>
                  <a:lnTo>
                    <a:pt x="36" y="85"/>
                  </a:lnTo>
                  <a:lnTo>
                    <a:pt x="0" y="42"/>
                  </a:lnTo>
                  <a:lnTo>
                    <a:pt x="36" y="0"/>
                  </a:lnTo>
                </a:path>
              </a:pathLst>
            </a:custGeom>
            <a:solidFill>
              <a:srgbClr val="FAFD00"/>
            </a:solidFill>
            <a:ln w="28575" cap="rnd">
              <a:solidFill>
                <a:srgbClr val="FF0000"/>
              </a:solidFill>
              <a:round/>
              <a:headEnd/>
              <a:tailEnd/>
            </a:ln>
          </p:spPr>
          <p:txBody>
            <a:bodyPr/>
            <a:lstStyle/>
            <a:p>
              <a:endParaRPr lang="en-GB"/>
            </a:p>
          </p:txBody>
        </p:sp>
        <p:sp>
          <p:nvSpPr>
            <p:cNvPr id="101644" name="Rectangle 67"/>
            <p:cNvSpPr>
              <a:spLocks noChangeArrowheads="1"/>
            </p:cNvSpPr>
            <p:nvPr/>
          </p:nvSpPr>
          <p:spPr bwMode="auto">
            <a:xfrm>
              <a:off x="2109" y="2191"/>
              <a:ext cx="7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pPr algn="l" defTabSz="762000">
                <a:lnSpc>
                  <a:spcPct val="90000"/>
                </a:lnSpc>
              </a:pPr>
              <a:r>
                <a:rPr lang="en-GB" sz="2000" b="1">
                  <a:solidFill>
                    <a:srgbClr val="FFFF00"/>
                  </a:solidFill>
                </a:rPr>
                <a:t>Controls</a:t>
              </a:r>
            </a:p>
          </p:txBody>
        </p:sp>
        <p:sp>
          <p:nvSpPr>
            <p:cNvPr id="101645" name="Rectangle 68"/>
            <p:cNvSpPr>
              <a:spLocks noChangeArrowheads="1"/>
            </p:cNvSpPr>
            <p:nvPr/>
          </p:nvSpPr>
          <p:spPr bwMode="auto">
            <a:xfrm>
              <a:off x="3152" y="2191"/>
              <a:ext cx="465"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2075" tIns="46038" rIns="92075" bIns="46038">
              <a:spAutoFit/>
            </a:bodyPr>
            <a:lstStyle/>
            <a:p>
              <a:pPr algn="l" defTabSz="762000">
                <a:lnSpc>
                  <a:spcPct val="90000"/>
                </a:lnSpc>
              </a:pPr>
              <a:r>
                <a:rPr lang="en-GB" sz="2000" b="1">
                  <a:solidFill>
                    <a:srgbClr val="FFFF00"/>
                  </a:solidFill>
                </a:rPr>
                <a:t>AD</a:t>
              </a:r>
            </a:p>
          </p:txBody>
        </p:sp>
        <p:sp>
          <p:nvSpPr>
            <p:cNvPr id="101646" name="Rectangle 69"/>
            <p:cNvSpPr>
              <a:spLocks noChangeArrowheads="1"/>
            </p:cNvSpPr>
            <p:nvPr/>
          </p:nvSpPr>
          <p:spPr bwMode="auto">
            <a:xfrm>
              <a:off x="3107" y="1752"/>
              <a:ext cx="1057"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a:lnSpc>
                  <a:spcPct val="90000"/>
                </a:lnSpc>
                <a:spcBef>
                  <a:spcPct val="50000"/>
                </a:spcBef>
              </a:pPr>
              <a:r>
                <a:rPr lang="en-GB" sz="2000">
                  <a:solidFill>
                    <a:srgbClr val="FFFF00"/>
                  </a:solidFill>
                </a:rPr>
                <a:t>2.8%  </a:t>
              </a:r>
              <a:r>
                <a:rPr lang="en-US" sz="2000">
                  <a:solidFill>
                    <a:srgbClr val="FFFF00"/>
                  </a:solidFill>
                  <a:cs typeface="Arial" pitchFamily="34" charset="0"/>
                </a:rPr>
                <a:t>± </a:t>
              </a:r>
              <a:r>
                <a:rPr lang="en-GB" sz="2000">
                  <a:solidFill>
                    <a:srgbClr val="FFFF00"/>
                  </a:solidFill>
                </a:rPr>
                <a:t>1</a:t>
              </a:r>
            </a:p>
          </p:txBody>
        </p:sp>
        <p:sp>
          <p:nvSpPr>
            <p:cNvPr id="101647" name="Rectangle 70"/>
            <p:cNvSpPr>
              <a:spLocks noChangeArrowheads="1"/>
            </p:cNvSpPr>
            <p:nvPr/>
          </p:nvSpPr>
          <p:spPr bwMode="auto">
            <a:xfrm>
              <a:off x="2153" y="1193"/>
              <a:ext cx="933"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lnSpc>
                  <a:spcPct val="90000"/>
                </a:lnSpc>
              </a:pPr>
              <a:r>
                <a:rPr lang="en-GB" sz="2000">
                  <a:solidFill>
                    <a:srgbClr val="FFFF00"/>
                  </a:solidFill>
                </a:rPr>
                <a:t>0.2%  </a:t>
              </a:r>
              <a:r>
                <a:rPr lang="en-US" sz="2000">
                  <a:solidFill>
                    <a:srgbClr val="FFFF00"/>
                  </a:solidFill>
                </a:rPr>
                <a:t>±</a:t>
              </a:r>
              <a:r>
                <a:rPr lang="en-GB" sz="2000">
                  <a:solidFill>
                    <a:srgbClr val="FFFF00"/>
                  </a:solidFill>
                </a:rPr>
                <a:t> 0.3</a:t>
              </a:r>
            </a:p>
          </p:txBody>
        </p:sp>
      </p:grpSp>
      <p:grpSp>
        <p:nvGrpSpPr>
          <p:cNvPr id="101384" name="Group 71"/>
          <p:cNvGrpSpPr>
            <a:grpSpLocks noChangeAspect="1"/>
          </p:cNvGrpSpPr>
          <p:nvPr/>
        </p:nvGrpSpPr>
        <p:grpSpPr bwMode="auto">
          <a:xfrm>
            <a:off x="252413" y="1125538"/>
            <a:ext cx="2808287" cy="2433637"/>
            <a:chOff x="204" y="754"/>
            <a:chExt cx="1723" cy="1493"/>
          </a:xfrm>
        </p:grpSpPr>
        <p:sp>
          <p:nvSpPr>
            <p:cNvPr id="101583" name="AutoShape 72"/>
            <p:cNvSpPr>
              <a:spLocks noChangeAspect="1" noChangeArrowheads="1" noTextEdit="1"/>
            </p:cNvSpPr>
            <p:nvPr/>
          </p:nvSpPr>
          <p:spPr bwMode="auto">
            <a:xfrm>
              <a:off x="204" y="754"/>
              <a:ext cx="1723" cy="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01584"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754"/>
              <a:ext cx="1659" cy="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385" name="Rectangle 75"/>
          <p:cNvSpPr>
            <a:spLocks noChangeArrowheads="1"/>
          </p:cNvSpPr>
          <p:nvPr/>
        </p:nvSpPr>
        <p:spPr bwMode="auto">
          <a:xfrm rot="-5400000">
            <a:off x="4363244" y="4639469"/>
            <a:ext cx="17129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n-GB" sz="2000">
                <a:solidFill>
                  <a:srgbClr val="FFFF00"/>
                </a:solidFill>
              </a:rPr>
              <a:t>Brain Volume</a:t>
            </a:r>
          </a:p>
          <a:p>
            <a:pPr defTabSz="762000"/>
            <a:r>
              <a:rPr lang="en-GB" sz="2000">
                <a:solidFill>
                  <a:srgbClr val="FFFF00"/>
                </a:solidFill>
              </a:rPr>
              <a:t>(% change)</a:t>
            </a:r>
          </a:p>
          <a:p>
            <a:pPr defTabSz="762000"/>
            <a:endParaRPr lang="en-GB" sz="2000">
              <a:solidFill>
                <a:srgbClr val="FFFF00"/>
              </a:solidFill>
            </a:endParaRPr>
          </a:p>
        </p:txBody>
      </p:sp>
      <p:sp>
        <p:nvSpPr>
          <p:cNvPr id="101386" name="Rectangle 76"/>
          <p:cNvSpPr>
            <a:spLocks noChangeArrowheads="1"/>
          </p:cNvSpPr>
          <p:nvPr/>
        </p:nvSpPr>
        <p:spPr bwMode="auto">
          <a:xfrm>
            <a:off x="6643688" y="6338888"/>
            <a:ext cx="153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n-GB" sz="2000">
                <a:solidFill>
                  <a:srgbClr val="FFFF00"/>
                </a:solidFill>
              </a:rPr>
              <a:t>time (years)</a:t>
            </a:r>
          </a:p>
        </p:txBody>
      </p:sp>
      <p:grpSp>
        <p:nvGrpSpPr>
          <p:cNvPr id="101387" name="Group 77"/>
          <p:cNvGrpSpPr>
            <a:grpSpLocks/>
          </p:cNvGrpSpPr>
          <p:nvPr/>
        </p:nvGrpSpPr>
        <p:grpSpPr bwMode="auto">
          <a:xfrm>
            <a:off x="5357813" y="3860800"/>
            <a:ext cx="3276600" cy="2484438"/>
            <a:chOff x="4323" y="1850"/>
            <a:chExt cx="3304" cy="2953"/>
          </a:xfrm>
        </p:grpSpPr>
        <p:sp>
          <p:nvSpPr>
            <p:cNvPr id="101390" name="Rectangle 78"/>
            <p:cNvSpPr>
              <a:spLocks noChangeArrowheads="1"/>
            </p:cNvSpPr>
            <p:nvPr/>
          </p:nvSpPr>
          <p:spPr bwMode="auto">
            <a:xfrm>
              <a:off x="4805" y="1850"/>
              <a:ext cx="188"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a:r>
                <a:rPr lang="en-GB" sz="1700">
                  <a:solidFill>
                    <a:srgbClr val="FFFF00"/>
                  </a:solidFill>
                </a:rPr>
                <a:t>  </a:t>
              </a:r>
            </a:p>
          </p:txBody>
        </p:sp>
        <p:sp>
          <p:nvSpPr>
            <p:cNvPr id="101391" name="Rectangle 79"/>
            <p:cNvSpPr>
              <a:spLocks noChangeArrowheads="1"/>
            </p:cNvSpPr>
            <p:nvPr/>
          </p:nvSpPr>
          <p:spPr bwMode="auto">
            <a:xfrm>
              <a:off x="4783" y="4382"/>
              <a:ext cx="310"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n-GB" sz="1700">
                  <a:solidFill>
                    <a:srgbClr val="FFFF00"/>
                  </a:solidFill>
                </a:rPr>
                <a:t>0</a:t>
              </a:r>
            </a:p>
          </p:txBody>
        </p:sp>
        <p:sp>
          <p:nvSpPr>
            <p:cNvPr id="101392" name="Line 80"/>
            <p:cNvSpPr>
              <a:spLocks noChangeShapeType="1"/>
            </p:cNvSpPr>
            <p:nvPr/>
          </p:nvSpPr>
          <p:spPr bwMode="auto">
            <a:xfrm flipV="1">
              <a:off x="4938" y="4356"/>
              <a:ext cx="0" cy="51"/>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393" name="Rectangle 81"/>
            <p:cNvSpPr>
              <a:spLocks noChangeArrowheads="1"/>
            </p:cNvSpPr>
            <p:nvPr/>
          </p:nvSpPr>
          <p:spPr bwMode="auto">
            <a:xfrm>
              <a:off x="5628" y="4382"/>
              <a:ext cx="310"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n-GB" sz="1700">
                  <a:solidFill>
                    <a:srgbClr val="FFFF00"/>
                  </a:solidFill>
                </a:rPr>
                <a:t>2</a:t>
              </a:r>
            </a:p>
          </p:txBody>
        </p:sp>
        <p:sp>
          <p:nvSpPr>
            <p:cNvPr id="101394" name="Line 82"/>
            <p:cNvSpPr>
              <a:spLocks noChangeShapeType="1"/>
            </p:cNvSpPr>
            <p:nvPr/>
          </p:nvSpPr>
          <p:spPr bwMode="auto">
            <a:xfrm flipV="1">
              <a:off x="5783" y="4356"/>
              <a:ext cx="0" cy="51"/>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395" name="Rectangle 83"/>
            <p:cNvSpPr>
              <a:spLocks noChangeArrowheads="1"/>
            </p:cNvSpPr>
            <p:nvPr/>
          </p:nvSpPr>
          <p:spPr bwMode="auto">
            <a:xfrm>
              <a:off x="6508" y="4382"/>
              <a:ext cx="239"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a:r>
                <a:rPr lang="en-GB" sz="1700">
                  <a:solidFill>
                    <a:srgbClr val="FFFF00"/>
                  </a:solidFill>
                </a:rPr>
                <a:t>4</a:t>
              </a:r>
            </a:p>
          </p:txBody>
        </p:sp>
        <p:sp>
          <p:nvSpPr>
            <p:cNvPr id="101396" name="Line 84"/>
            <p:cNvSpPr>
              <a:spLocks noChangeShapeType="1"/>
            </p:cNvSpPr>
            <p:nvPr/>
          </p:nvSpPr>
          <p:spPr bwMode="auto">
            <a:xfrm flipV="1">
              <a:off x="6628" y="4356"/>
              <a:ext cx="0" cy="51"/>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397" name="Rectangle 85"/>
            <p:cNvSpPr>
              <a:spLocks noChangeArrowheads="1"/>
            </p:cNvSpPr>
            <p:nvPr/>
          </p:nvSpPr>
          <p:spPr bwMode="auto">
            <a:xfrm>
              <a:off x="7317" y="4382"/>
              <a:ext cx="310"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n-GB" sz="1700">
                  <a:solidFill>
                    <a:srgbClr val="FFFF00"/>
                  </a:solidFill>
                </a:rPr>
                <a:t>6</a:t>
              </a:r>
            </a:p>
          </p:txBody>
        </p:sp>
        <p:sp>
          <p:nvSpPr>
            <p:cNvPr id="101398" name="Line 86"/>
            <p:cNvSpPr>
              <a:spLocks noChangeShapeType="1"/>
            </p:cNvSpPr>
            <p:nvPr/>
          </p:nvSpPr>
          <p:spPr bwMode="auto">
            <a:xfrm flipV="1">
              <a:off x="7473" y="4356"/>
              <a:ext cx="0" cy="51"/>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399" name="Rectangle 87"/>
            <p:cNvSpPr>
              <a:spLocks noChangeArrowheads="1"/>
            </p:cNvSpPr>
            <p:nvPr/>
          </p:nvSpPr>
          <p:spPr bwMode="auto">
            <a:xfrm>
              <a:off x="4323" y="4174"/>
              <a:ext cx="50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defTabSz="762000"/>
              <a:r>
                <a:rPr lang="en-GB" sz="1700">
                  <a:solidFill>
                    <a:srgbClr val="FFFF00"/>
                  </a:solidFill>
                </a:rPr>
                <a:t>-15</a:t>
              </a:r>
            </a:p>
          </p:txBody>
        </p:sp>
        <p:sp>
          <p:nvSpPr>
            <p:cNvPr id="101400" name="Line 88"/>
            <p:cNvSpPr>
              <a:spLocks noChangeShapeType="1"/>
            </p:cNvSpPr>
            <p:nvPr/>
          </p:nvSpPr>
          <p:spPr bwMode="auto">
            <a:xfrm flipH="1">
              <a:off x="4833" y="4260"/>
              <a:ext cx="40" cy="0"/>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01" name="Rectangle 89"/>
            <p:cNvSpPr>
              <a:spLocks noChangeArrowheads="1"/>
            </p:cNvSpPr>
            <p:nvPr/>
          </p:nvSpPr>
          <p:spPr bwMode="auto">
            <a:xfrm>
              <a:off x="4325" y="3491"/>
              <a:ext cx="50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defTabSz="762000"/>
              <a:r>
                <a:rPr lang="en-GB" sz="1700">
                  <a:solidFill>
                    <a:srgbClr val="FFFF00"/>
                  </a:solidFill>
                </a:rPr>
                <a:t>-10</a:t>
              </a:r>
            </a:p>
          </p:txBody>
        </p:sp>
        <p:sp>
          <p:nvSpPr>
            <p:cNvPr id="101402" name="Line 90"/>
            <p:cNvSpPr>
              <a:spLocks noChangeShapeType="1"/>
            </p:cNvSpPr>
            <p:nvPr/>
          </p:nvSpPr>
          <p:spPr bwMode="auto">
            <a:xfrm flipH="1">
              <a:off x="4833" y="3577"/>
              <a:ext cx="40" cy="0"/>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03" name="Rectangle 91"/>
            <p:cNvSpPr>
              <a:spLocks noChangeArrowheads="1"/>
            </p:cNvSpPr>
            <p:nvPr/>
          </p:nvSpPr>
          <p:spPr bwMode="auto">
            <a:xfrm>
              <a:off x="4446" y="2808"/>
              <a:ext cx="383"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defTabSz="762000"/>
              <a:r>
                <a:rPr lang="en-GB" sz="1700">
                  <a:solidFill>
                    <a:srgbClr val="FFFF00"/>
                  </a:solidFill>
                </a:rPr>
                <a:t>-5</a:t>
              </a:r>
            </a:p>
          </p:txBody>
        </p:sp>
        <p:sp>
          <p:nvSpPr>
            <p:cNvPr id="101404" name="Line 92"/>
            <p:cNvSpPr>
              <a:spLocks noChangeShapeType="1"/>
            </p:cNvSpPr>
            <p:nvPr/>
          </p:nvSpPr>
          <p:spPr bwMode="auto">
            <a:xfrm flipH="1">
              <a:off x="4833" y="2894"/>
              <a:ext cx="40" cy="0"/>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05" name="Rectangle 93"/>
            <p:cNvSpPr>
              <a:spLocks noChangeArrowheads="1"/>
            </p:cNvSpPr>
            <p:nvPr/>
          </p:nvSpPr>
          <p:spPr bwMode="auto">
            <a:xfrm>
              <a:off x="4542" y="2127"/>
              <a:ext cx="310"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defTabSz="762000"/>
              <a:r>
                <a:rPr lang="en-GB" sz="1700">
                  <a:solidFill>
                    <a:srgbClr val="FFFF00"/>
                  </a:solidFill>
                </a:rPr>
                <a:t>0</a:t>
              </a:r>
            </a:p>
          </p:txBody>
        </p:sp>
        <p:sp>
          <p:nvSpPr>
            <p:cNvPr id="101406" name="Line 94"/>
            <p:cNvSpPr>
              <a:spLocks noChangeShapeType="1"/>
            </p:cNvSpPr>
            <p:nvPr/>
          </p:nvSpPr>
          <p:spPr bwMode="auto">
            <a:xfrm flipH="1">
              <a:off x="4833" y="2213"/>
              <a:ext cx="40" cy="0"/>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07" name="Line 95"/>
            <p:cNvSpPr>
              <a:spLocks noChangeShapeType="1"/>
            </p:cNvSpPr>
            <p:nvPr/>
          </p:nvSpPr>
          <p:spPr bwMode="auto">
            <a:xfrm flipH="1">
              <a:off x="4933" y="4356"/>
              <a:ext cx="2664" cy="0"/>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08" name="Line 96"/>
            <p:cNvSpPr>
              <a:spLocks noChangeShapeType="1"/>
            </p:cNvSpPr>
            <p:nvPr/>
          </p:nvSpPr>
          <p:spPr bwMode="auto">
            <a:xfrm flipV="1">
              <a:off x="4873" y="2097"/>
              <a:ext cx="0" cy="2259"/>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09" name="Freeform 97"/>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10" name="Freeform 98"/>
            <p:cNvSpPr>
              <a:spLocks/>
            </p:cNvSpPr>
            <p:nvPr/>
          </p:nvSpPr>
          <p:spPr bwMode="auto">
            <a:xfrm>
              <a:off x="5672" y="2220"/>
              <a:ext cx="48" cy="64"/>
            </a:xfrm>
            <a:custGeom>
              <a:avLst/>
              <a:gdLst>
                <a:gd name="T0" fmla="*/ 2 w 64"/>
                <a:gd name="T1" fmla="*/ 0 h 64"/>
                <a:gd name="T2" fmla="*/ 0 w 64"/>
                <a:gd name="T3" fmla="*/ 63 h 64"/>
                <a:gd name="T4" fmla="*/ 2 w 64"/>
                <a:gd name="T5" fmla="*/ 63 h 64"/>
                <a:gd name="T6" fmla="*/ 2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1" y="0"/>
                  </a:moveTo>
                  <a:lnTo>
                    <a:pt x="0" y="63"/>
                  </a:lnTo>
                  <a:lnTo>
                    <a:pt x="63"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11" name="Line 99"/>
            <p:cNvSpPr>
              <a:spLocks noChangeShapeType="1"/>
            </p:cNvSpPr>
            <p:nvPr/>
          </p:nvSpPr>
          <p:spPr bwMode="auto">
            <a:xfrm>
              <a:off x="4938" y="2213"/>
              <a:ext cx="757" cy="38"/>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12" name="Freeform 100"/>
            <p:cNvSpPr>
              <a:spLocks/>
            </p:cNvSpPr>
            <p:nvPr/>
          </p:nvSpPr>
          <p:spPr bwMode="auto">
            <a:xfrm>
              <a:off x="6254" y="2244"/>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2" y="0"/>
                  </a:moveTo>
                  <a:lnTo>
                    <a:pt x="0" y="63"/>
                  </a:lnTo>
                  <a:lnTo>
                    <a:pt x="63" y="63"/>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13" name="Line 101"/>
            <p:cNvSpPr>
              <a:spLocks noChangeShapeType="1"/>
            </p:cNvSpPr>
            <p:nvPr/>
          </p:nvSpPr>
          <p:spPr bwMode="auto">
            <a:xfrm>
              <a:off x="5695" y="2251"/>
              <a:ext cx="582" cy="24"/>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14" name="Freeform 102"/>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15" name="Freeform 103"/>
            <p:cNvSpPr>
              <a:spLocks/>
            </p:cNvSpPr>
            <p:nvPr/>
          </p:nvSpPr>
          <p:spPr bwMode="auto">
            <a:xfrm>
              <a:off x="5466" y="2234"/>
              <a:ext cx="47" cy="64"/>
            </a:xfrm>
            <a:custGeom>
              <a:avLst/>
              <a:gdLst>
                <a:gd name="T0" fmla="*/ 1 w 63"/>
                <a:gd name="T1" fmla="*/ 0 h 64"/>
                <a:gd name="T2" fmla="*/ 0 w 63"/>
                <a:gd name="T3" fmla="*/ 63 h 64"/>
                <a:gd name="T4" fmla="*/ 1 w 63"/>
                <a:gd name="T5" fmla="*/ 63 h 64"/>
                <a:gd name="T6" fmla="*/ 1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31" y="0"/>
                  </a:moveTo>
                  <a:lnTo>
                    <a:pt x="0" y="63"/>
                  </a:lnTo>
                  <a:lnTo>
                    <a:pt x="62"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16" name="Line 104"/>
            <p:cNvSpPr>
              <a:spLocks noChangeShapeType="1"/>
            </p:cNvSpPr>
            <p:nvPr/>
          </p:nvSpPr>
          <p:spPr bwMode="auto">
            <a:xfrm>
              <a:off x="4938" y="2213"/>
              <a:ext cx="551" cy="53"/>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17" name="Freeform 105"/>
            <p:cNvSpPr>
              <a:spLocks/>
            </p:cNvSpPr>
            <p:nvPr/>
          </p:nvSpPr>
          <p:spPr bwMode="auto">
            <a:xfrm>
              <a:off x="5935" y="2417"/>
              <a:ext cx="48" cy="64"/>
            </a:xfrm>
            <a:custGeom>
              <a:avLst/>
              <a:gdLst>
                <a:gd name="T0" fmla="*/ 2 w 64"/>
                <a:gd name="T1" fmla="*/ 0 h 64"/>
                <a:gd name="T2" fmla="*/ 0 w 64"/>
                <a:gd name="T3" fmla="*/ 63 h 64"/>
                <a:gd name="T4" fmla="*/ 2 w 64"/>
                <a:gd name="T5" fmla="*/ 63 h 64"/>
                <a:gd name="T6" fmla="*/ 2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1" y="0"/>
                  </a:moveTo>
                  <a:lnTo>
                    <a:pt x="0" y="63"/>
                  </a:lnTo>
                  <a:lnTo>
                    <a:pt x="63"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18" name="Line 106"/>
            <p:cNvSpPr>
              <a:spLocks noChangeShapeType="1"/>
            </p:cNvSpPr>
            <p:nvPr/>
          </p:nvSpPr>
          <p:spPr bwMode="auto">
            <a:xfrm>
              <a:off x="5489" y="2266"/>
              <a:ext cx="469" cy="183"/>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19" name="Freeform 107"/>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20" name="Freeform 108"/>
            <p:cNvSpPr>
              <a:spLocks/>
            </p:cNvSpPr>
            <p:nvPr/>
          </p:nvSpPr>
          <p:spPr bwMode="auto">
            <a:xfrm>
              <a:off x="5144" y="2189"/>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2" y="0"/>
                  </a:moveTo>
                  <a:lnTo>
                    <a:pt x="0" y="62"/>
                  </a:lnTo>
                  <a:lnTo>
                    <a:pt x="63" y="62"/>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21" name="Line 109"/>
            <p:cNvSpPr>
              <a:spLocks noChangeShapeType="1"/>
            </p:cNvSpPr>
            <p:nvPr/>
          </p:nvSpPr>
          <p:spPr bwMode="auto">
            <a:xfrm>
              <a:off x="4938" y="2213"/>
              <a:ext cx="229" cy="7"/>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22" name="Freeform 110"/>
            <p:cNvSpPr>
              <a:spLocks/>
            </p:cNvSpPr>
            <p:nvPr/>
          </p:nvSpPr>
          <p:spPr bwMode="auto">
            <a:xfrm>
              <a:off x="5512" y="2208"/>
              <a:ext cx="48" cy="64"/>
            </a:xfrm>
            <a:custGeom>
              <a:avLst/>
              <a:gdLst>
                <a:gd name="T0" fmla="*/ 2 w 64"/>
                <a:gd name="T1" fmla="*/ 0 h 64"/>
                <a:gd name="T2" fmla="*/ 0 w 64"/>
                <a:gd name="T3" fmla="*/ 63 h 64"/>
                <a:gd name="T4" fmla="*/ 2 w 64"/>
                <a:gd name="T5" fmla="*/ 63 h 64"/>
                <a:gd name="T6" fmla="*/ 2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2" y="0"/>
                  </a:moveTo>
                  <a:lnTo>
                    <a:pt x="0" y="63"/>
                  </a:lnTo>
                  <a:lnTo>
                    <a:pt x="63" y="63"/>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23" name="Line 111"/>
            <p:cNvSpPr>
              <a:spLocks noChangeShapeType="1"/>
            </p:cNvSpPr>
            <p:nvPr/>
          </p:nvSpPr>
          <p:spPr bwMode="auto">
            <a:xfrm>
              <a:off x="5167" y="2220"/>
              <a:ext cx="369" cy="19"/>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24" name="Freeform 112"/>
            <p:cNvSpPr>
              <a:spLocks/>
            </p:cNvSpPr>
            <p:nvPr/>
          </p:nvSpPr>
          <p:spPr bwMode="auto">
            <a:xfrm>
              <a:off x="6354" y="2246"/>
              <a:ext cx="48" cy="64"/>
            </a:xfrm>
            <a:custGeom>
              <a:avLst/>
              <a:gdLst>
                <a:gd name="T0" fmla="*/ 2 w 64"/>
                <a:gd name="T1" fmla="*/ 0 h 64"/>
                <a:gd name="T2" fmla="*/ 0 w 64"/>
                <a:gd name="T3" fmla="*/ 63 h 64"/>
                <a:gd name="T4" fmla="*/ 2 w 64"/>
                <a:gd name="T5" fmla="*/ 63 h 64"/>
                <a:gd name="T6" fmla="*/ 2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1" y="0"/>
                  </a:moveTo>
                  <a:lnTo>
                    <a:pt x="0" y="63"/>
                  </a:lnTo>
                  <a:lnTo>
                    <a:pt x="63"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25" name="Line 113"/>
            <p:cNvSpPr>
              <a:spLocks noChangeShapeType="1"/>
            </p:cNvSpPr>
            <p:nvPr/>
          </p:nvSpPr>
          <p:spPr bwMode="auto">
            <a:xfrm>
              <a:off x="5536" y="2239"/>
              <a:ext cx="841" cy="39"/>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26" name="Freeform 114"/>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27" name="Freeform 115"/>
            <p:cNvSpPr>
              <a:spLocks/>
            </p:cNvSpPr>
            <p:nvPr/>
          </p:nvSpPr>
          <p:spPr bwMode="auto">
            <a:xfrm>
              <a:off x="5165" y="2145"/>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2" y="0"/>
                  </a:moveTo>
                  <a:lnTo>
                    <a:pt x="0" y="63"/>
                  </a:lnTo>
                  <a:lnTo>
                    <a:pt x="63" y="63"/>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28" name="Line 116"/>
            <p:cNvSpPr>
              <a:spLocks noChangeShapeType="1"/>
            </p:cNvSpPr>
            <p:nvPr/>
          </p:nvSpPr>
          <p:spPr bwMode="auto">
            <a:xfrm flipV="1">
              <a:off x="4938" y="2177"/>
              <a:ext cx="251" cy="36"/>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29" name="Freeform 117"/>
            <p:cNvSpPr>
              <a:spLocks/>
            </p:cNvSpPr>
            <p:nvPr/>
          </p:nvSpPr>
          <p:spPr bwMode="auto">
            <a:xfrm>
              <a:off x="5466" y="2256"/>
              <a:ext cx="47" cy="64"/>
            </a:xfrm>
            <a:custGeom>
              <a:avLst/>
              <a:gdLst>
                <a:gd name="T0" fmla="*/ 1 w 63"/>
                <a:gd name="T1" fmla="*/ 0 h 64"/>
                <a:gd name="T2" fmla="*/ 0 w 63"/>
                <a:gd name="T3" fmla="*/ 63 h 64"/>
                <a:gd name="T4" fmla="*/ 1 w 63"/>
                <a:gd name="T5" fmla="*/ 63 h 64"/>
                <a:gd name="T6" fmla="*/ 1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31" y="0"/>
                  </a:moveTo>
                  <a:lnTo>
                    <a:pt x="0" y="63"/>
                  </a:lnTo>
                  <a:lnTo>
                    <a:pt x="62"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30" name="Line 118"/>
            <p:cNvSpPr>
              <a:spLocks noChangeShapeType="1"/>
            </p:cNvSpPr>
            <p:nvPr/>
          </p:nvSpPr>
          <p:spPr bwMode="auto">
            <a:xfrm>
              <a:off x="5189" y="2177"/>
              <a:ext cx="300" cy="110"/>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31" name="Freeform 119"/>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32" name="Freeform 120"/>
            <p:cNvSpPr>
              <a:spLocks/>
            </p:cNvSpPr>
            <p:nvPr/>
          </p:nvSpPr>
          <p:spPr bwMode="auto">
            <a:xfrm>
              <a:off x="5846" y="2292"/>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2" y="0"/>
                  </a:moveTo>
                  <a:lnTo>
                    <a:pt x="0" y="63"/>
                  </a:lnTo>
                  <a:lnTo>
                    <a:pt x="63" y="63"/>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33" name="Line 121"/>
            <p:cNvSpPr>
              <a:spLocks noChangeShapeType="1"/>
            </p:cNvSpPr>
            <p:nvPr/>
          </p:nvSpPr>
          <p:spPr bwMode="auto">
            <a:xfrm>
              <a:off x="4938" y="2213"/>
              <a:ext cx="931" cy="110"/>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34" name="Freeform 122"/>
            <p:cNvSpPr>
              <a:spLocks/>
            </p:cNvSpPr>
            <p:nvPr/>
          </p:nvSpPr>
          <p:spPr bwMode="auto">
            <a:xfrm>
              <a:off x="6218" y="2323"/>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2" y="0"/>
                  </a:moveTo>
                  <a:lnTo>
                    <a:pt x="0" y="63"/>
                  </a:lnTo>
                  <a:lnTo>
                    <a:pt x="63" y="63"/>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35" name="Line 123"/>
            <p:cNvSpPr>
              <a:spLocks noChangeShapeType="1"/>
            </p:cNvSpPr>
            <p:nvPr/>
          </p:nvSpPr>
          <p:spPr bwMode="auto">
            <a:xfrm>
              <a:off x="5869" y="2323"/>
              <a:ext cx="373" cy="32"/>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36" name="Freeform 124"/>
            <p:cNvSpPr>
              <a:spLocks/>
            </p:cNvSpPr>
            <p:nvPr/>
          </p:nvSpPr>
          <p:spPr bwMode="auto">
            <a:xfrm>
              <a:off x="6607" y="2280"/>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1" y="0"/>
                  </a:moveTo>
                  <a:lnTo>
                    <a:pt x="0" y="63"/>
                  </a:lnTo>
                  <a:lnTo>
                    <a:pt x="63"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37" name="Line 125"/>
            <p:cNvSpPr>
              <a:spLocks noChangeShapeType="1"/>
            </p:cNvSpPr>
            <p:nvPr/>
          </p:nvSpPr>
          <p:spPr bwMode="auto">
            <a:xfrm flipV="1">
              <a:off x="6242" y="2311"/>
              <a:ext cx="388" cy="44"/>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38" name="Freeform 126"/>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39" name="Freeform 127"/>
            <p:cNvSpPr>
              <a:spLocks/>
            </p:cNvSpPr>
            <p:nvPr/>
          </p:nvSpPr>
          <p:spPr bwMode="auto">
            <a:xfrm>
              <a:off x="5409" y="2268"/>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2" y="0"/>
                  </a:moveTo>
                  <a:lnTo>
                    <a:pt x="0" y="63"/>
                  </a:lnTo>
                  <a:lnTo>
                    <a:pt x="63" y="63"/>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40" name="Line 128"/>
            <p:cNvSpPr>
              <a:spLocks noChangeShapeType="1"/>
            </p:cNvSpPr>
            <p:nvPr/>
          </p:nvSpPr>
          <p:spPr bwMode="auto">
            <a:xfrm>
              <a:off x="4938" y="2213"/>
              <a:ext cx="494" cy="86"/>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41" name="Freeform 129"/>
            <p:cNvSpPr>
              <a:spLocks/>
            </p:cNvSpPr>
            <p:nvPr/>
          </p:nvSpPr>
          <p:spPr bwMode="auto">
            <a:xfrm>
              <a:off x="5649" y="2287"/>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2" y="0"/>
                  </a:moveTo>
                  <a:lnTo>
                    <a:pt x="0" y="63"/>
                  </a:lnTo>
                  <a:lnTo>
                    <a:pt x="63" y="63"/>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42" name="Line 130"/>
            <p:cNvSpPr>
              <a:spLocks noChangeShapeType="1"/>
            </p:cNvSpPr>
            <p:nvPr/>
          </p:nvSpPr>
          <p:spPr bwMode="auto">
            <a:xfrm>
              <a:off x="5432" y="2299"/>
              <a:ext cx="240" cy="20"/>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43" name="Freeform 131"/>
            <p:cNvSpPr>
              <a:spLocks/>
            </p:cNvSpPr>
            <p:nvPr/>
          </p:nvSpPr>
          <p:spPr bwMode="auto">
            <a:xfrm>
              <a:off x="6774" y="2331"/>
              <a:ext cx="46" cy="63"/>
            </a:xfrm>
            <a:custGeom>
              <a:avLst/>
              <a:gdLst>
                <a:gd name="T0" fmla="*/ 1 w 63"/>
                <a:gd name="T1" fmla="*/ 0 h 63"/>
                <a:gd name="T2" fmla="*/ 0 w 63"/>
                <a:gd name="T3" fmla="*/ 62 h 63"/>
                <a:gd name="T4" fmla="*/ 1 w 63"/>
                <a:gd name="T5" fmla="*/ 62 h 63"/>
                <a:gd name="T6" fmla="*/ 1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0" y="62"/>
                  </a:lnTo>
                  <a:lnTo>
                    <a:pt x="62"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44" name="Line 132"/>
            <p:cNvSpPr>
              <a:spLocks noChangeShapeType="1"/>
            </p:cNvSpPr>
            <p:nvPr/>
          </p:nvSpPr>
          <p:spPr bwMode="auto">
            <a:xfrm>
              <a:off x="5672" y="2319"/>
              <a:ext cx="1124" cy="43"/>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45" name="Freeform 133"/>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46" name="Freeform 134"/>
            <p:cNvSpPr>
              <a:spLocks/>
            </p:cNvSpPr>
            <p:nvPr/>
          </p:nvSpPr>
          <p:spPr bwMode="auto">
            <a:xfrm>
              <a:off x="5176" y="2218"/>
              <a:ext cx="48" cy="63"/>
            </a:xfrm>
            <a:custGeom>
              <a:avLst/>
              <a:gdLst>
                <a:gd name="T0" fmla="*/ 2 w 64"/>
                <a:gd name="T1" fmla="*/ 0 h 63"/>
                <a:gd name="T2" fmla="*/ 0 w 64"/>
                <a:gd name="T3" fmla="*/ 62 h 63"/>
                <a:gd name="T4" fmla="*/ 2 w 64"/>
                <a:gd name="T5" fmla="*/ 62 h 63"/>
                <a:gd name="T6" fmla="*/ 2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47" name="Line 135"/>
            <p:cNvSpPr>
              <a:spLocks noChangeShapeType="1"/>
            </p:cNvSpPr>
            <p:nvPr/>
          </p:nvSpPr>
          <p:spPr bwMode="auto">
            <a:xfrm>
              <a:off x="4938" y="2213"/>
              <a:ext cx="261" cy="36"/>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48" name="Freeform 136"/>
            <p:cNvSpPr>
              <a:spLocks/>
            </p:cNvSpPr>
            <p:nvPr/>
          </p:nvSpPr>
          <p:spPr bwMode="auto">
            <a:xfrm>
              <a:off x="5418"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2" y="0"/>
                  </a:moveTo>
                  <a:lnTo>
                    <a:pt x="0" y="62"/>
                  </a:lnTo>
                  <a:lnTo>
                    <a:pt x="63" y="62"/>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49" name="Line 137"/>
            <p:cNvSpPr>
              <a:spLocks noChangeShapeType="1"/>
            </p:cNvSpPr>
            <p:nvPr/>
          </p:nvSpPr>
          <p:spPr bwMode="auto">
            <a:xfrm flipV="1">
              <a:off x="5199" y="2213"/>
              <a:ext cx="242" cy="36"/>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50" name="Freeform 138"/>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51" name="Freeform 139"/>
            <p:cNvSpPr>
              <a:spLocks/>
            </p:cNvSpPr>
            <p:nvPr/>
          </p:nvSpPr>
          <p:spPr bwMode="auto">
            <a:xfrm>
              <a:off x="5232" y="2215"/>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1" y="0"/>
                  </a:moveTo>
                  <a:lnTo>
                    <a:pt x="0" y="63"/>
                  </a:lnTo>
                  <a:lnTo>
                    <a:pt x="63"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52" name="Line 140"/>
            <p:cNvSpPr>
              <a:spLocks noChangeShapeType="1"/>
            </p:cNvSpPr>
            <p:nvPr/>
          </p:nvSpPr>
          <p:spPr bwMode="auto">
            <a:xfrm>
              <a:off x="4938" y="2213"/>
              <a:ext cx="317" cy="33"/>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53" name="Freeform 141"/>
            <p:cNvSpPr>
              <a:spLocks/>
            </p:cNvSpPr>
            <p:nvPr/>
          </p:nvSpPr>
          <p:spPr bwMode="auto">
            <a:xfrm>
              <a:off x="5310" y="2172"/>
              <a:ext cx="48" cy="63"/>
            </a:xfrm>
            <a:custGeom>
              <a:avLst/>
              <a:gdLst>
                <a:gd name="T0" fmla="*/ 2 w 64"/>
                <a:gd name="T1" fmla="*/ 0 h 63"/>
                <a:gd name="T2" fmla="*/ 0 w 64"/>
                <a:gd name="T3" fmla="*/ 62 h 63"/>
                <a:gd name="T4" fmla="*/ 2 w 64"/>
                <a:gd name="T5" fmla="*/ 62 h 63"/>
                <a:gd name="T6" fmla="*/ 2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2" y="0"/>
                  </a:moveTo>
                  <a:lnTo>
                    <a:pt x="0" y="62"/>
                  </a:lnTo>
                  <a:lnTo>
                    <a:pt x="63" y="62"/>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54" name="Line 142"/>
            <p:cNvSpPr>
              <a:spLocks noChangeShapeType="1"/>
            </p:cNvSpPr>
            <p:nvPr/>
          </p:nvSpPr>
          <p:spPr bwMode="auto">
            <a:xfrm flipV="1">
              <a:off x="5255" y="2203"/>
              <a:ext cx="79" cy="43"/>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55" name="Freeform 143"/>
            <p:cNvSpPr>
              <a:spLocks/>
            </p:cNvSpPr>
            <p:nvPr/>
          </p:nvSpPr>
          <p:spPr bwMode="auto">
            <a:xfrm>
              <a:off x="5522" y="2179"/>
              <a:ext cx="47" cy="64"/>
            </a:xfrm>
            <a:custGeom>
              <a:avLst/>
              <a:gdLst>
                <a:gd name="T0" fmla="*/ 1 w 63"/>
                <a:gd name="T1" fmla="*/ 0 h 64"/>
                <a:gd name="T2" fmla="*/ 0 w 63"/>
                <a:gd name="T3" fmla="*/ 63 h 64"/>
                <a:gd name="T4" fmla="*/ 1 w 63"/>
                <a:gd name="T5" fmla="*/ 63 h 64"/>
                <a:gd name="T6" fmla="*/ 1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31" y="0"/>
                  </a:moveTo>
                  <a:lnTo>
                    <a:pt x="0" y="63"/>
                  </a:lnTo>
                  <a:lnTo>
                    <a:pt x="62"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56" name="Line 144"/>
            <p:cNvSpPr>
              <a:spLocks noChangeShapeType="1"/>
            </p:cNvSpPr>
            <p:nvPr/>
          </p:nvSpPr>
          <p:spPr bwMode="auto">
            <a:xfrm>
              <a:off x="5334" y="2203"/>
              <a:ext cx="211" cy="7"/>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57" name="Freeform 145"/>
            <p:cNvSpPr>
              <a:spLocks/>
            </p:cNvSpPr>
            <p:nvPr/>
          </p:nvSpPr>
          <p:spPr bwMode="auto">
            <a:xfrm>
              <a:off x="5752" y="2242"/>
              <a:ext cx="48" cy="63"/>
            </a:xfrm>
            <a:custGeom>
              <a:avLst/>
              <a:gdLst>
                <a:gd name="T0" fmla="*/ 2 w 64"/>
                <a:gd name="T1" fmla="*/ 0 h 63"/>
                <a:gd name="T2" fmla="*/ 0 w 64"/>
                <a:gd name="T3" fmla="*/ 62 h 63"/>
                <a:gd name="T4" fmla="*/ 2 w 64"/>
                <a:gd name="T5" fmla="*/ 62 h 63"/>
                <a:gd name="T6" fmla="*/ 2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2" y="0"/>
                  </a:moveTo>
                  <a:lnTo>
                    <a:pt x="0" y="62"/>
                  </a:lnTo>
                  <a:lnTo>
                    <a:pt x="63" y="62"/>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58" name="Line 146"/>
            <p:cNvSpPr>
              <a:spLocks noChangeShapeType="1"/>
            </p:cNvSpPr>
            <p:nvPr/>
          </p:nvSpPr>
          <p:spPr bwMode="auto">
            <a:xfrm>
              <a:off x="5545" y="2210"/>
              <a:ext cx="231" cy="63"/>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59" name="Freeform 147"/>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60" name="Freeform 148"/>
            <p:cNvSpPr>
              <a:spLocks/>
            </p:cNvSpPr>
            <p:nvPr/>
          </p:nvSpPr>
          <p:spPr bwMode="auto">
            <a:xfrm>
              <a:off x="5165" y="2179"/>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2" y="0"/>
                  </a:moveTo>
                  <a:lnTo>
                    <a:pt x="0" y="63"/>
                  </a:lnTo>
                  <a:lnTo>
                    <a:pt x="63" y="63"/>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61" name="Line 149"/>
            <p:cNvSpPr>
              <a:spLocks noChangeShapeType="1"/>
            </p:cNvSpPr>
            <p:nvPr/>
          </p:nvSpPr>
          <p:spPr bwMode="auto">
            <a:xfrm flipV="1">
              <a:off x="4938" y="2210"/>
              <a:ext cx="251" cy="3"/>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62" name="Freeform 150"/>
            <p:cNvSpPr>
              <a:spLocks/>
            </p:cNvSpPr>
            <p:nvPr/>
          </p:nvSpPr>
          <p:spPr bwMode="auto">
            <a:xfrm>
              <a:off x="5425" y="2225"/>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63" name="Line 151"/>
            <p:cNvSpPr>
              <a:spLocks noChangeShapeType="1"/>
            </p:cNvSpPr>
            <p:nvPr/>
          </p:nvSpPr>
          <p:spPr bwMode="auto">
            <a:xfrm>
              <a:off x="5189" y="2210"/>
              <a:ext cx="259" cy="46"/>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64" name="Freeform 152"/>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65" name="Freeform 153"/>
            <p:cNvSpPr>
              <a:spLocks/>
            </p:cNvSpPr>
            <p:nvPr/>
          </p:nvSpPr>
          <p:spPr bwMode="auto">
            <a:xfrm>
              <a:off x="5207" y="2194"/>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66" name="Line 154"/>
            <p:cNvSpPr>
              <a:spLocks noChangeShapeType="1"/>
            </p:cNvSpPr>
            <p:nvPr/>
          </p:nvSpPr>
          <p:spPr bwMode="auto">
            <a:xfrm>
              <a:off x="4938" y="2213"/>
              <a:ext cx="291" cy="12"/>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67" name="Freeform 155"/>
            <p:cNvSpPr>
              <a:spLocks/>
            </p:cNvSpPr>
            <p:nvPr/>
          </p:nvSpPr>
          <p:spPr bwMode="auto">
            <a:xfrm>
              <a:off x="5458" y="2249"/>
              <a:ext cx="46" cy="63"/>
            </a:xfrm>
            <a:custGeom>
              <a:avLst/>
              <a:gdLst>
                <a:gd name="T0" fmla="*/ 1 w 63"/>
                <a:gd name="T1" fmla="*/ 0 h 63"/>
                <a:gd name="T2" fmla="*/ 0 w 63"/>
                <a:gd name="T3" fmla="*/ 62 h 63"/>
                <a:gd name="T4" fmla="*/ 1 w 63"/>
                <a:gd name="T5" fmla="*/ 62 h 63"/>
                <a:gd name="T6" fmla="*/ 1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0" y="62"/>
                  </a:lnTo>
                  <a:lnTo>
                    <a:pt x="62"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68" name="Line 156"/>
            <p:cNvSpPr>
              <a:spLocks noChangeShapeType="1"/>
            </p:cNvSpPr>
            <p:nvPr/>
          </p:nvSpPr>
          <p:spPr bwMode="auto">
            <a:xfrm>
              <a:off x="5229" y="2225"/>
              <a:ext cx="252" cy="55"/>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69" name="Freeform 157"/>
            <p:cNvSpPr>
              <a:spLocks/>
            </p:cNvSpPr>
            <p:nvPr/>
          </p:nvSpPr>
          <p:spPr bwMode="auto">
            <a:xfrm>
              <a:off x="6304" y="2321"/>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2" y="0"/>
                  </a:moveTo>
                  <a:lnTo>
                    <a:pt x="0" y="63"/>
                  </a:lnTo>
                  <a:lnTo>
                    <a:pt x="63" y="63"/>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70" name="Line 158"/>
            <p:cNvSpPr>
              <a:spLocks noChangeShapeType="1"/>
            </p:cNvSpPr>
            <p:nvPr/>
          </p:nvSpPr>
          <p:spPr bwMode="auto">
            <a:xfrm>
              <a:off x="5481" y="2280"/>
              <a:ext cx="847" cy="72"/>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71" name="Freeform 159"/>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72" name="Freeform 160"/>
            <p:cNvSpPr>
              <a:spLocks/>
            </p:cNvSpPr>
            <p:nvPr/>
          </p:nvSpPr>
          <p:spPr bwMode="auto">
            <a:xfrm>
              <a:off x="5325" y="2239"/>
              <a:ext cx="47" cy="64"/>
            </a:xfrm>
            <a:custGeom>
              <a:avLst/>
              <a:gdLst>
                <a:gd name="T0" fmla="*/ 1 w 63"/>
                <a:gd name="T1" fmla="*/ 0 h 64"/>
                <a:gd name="T2" fmla="*/ 0 w 63"/>
                <a:gd name="T3" fmla="*/ 63 h 64"/>
                <a:gd name="T4" fmla="*/ 1 w 63"/>
                <a:gd name="T5" fmla="*/ 63 h 64"/>
                <a:gd name="T6" fmla="*/ 1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31" y="0"/>
                  </a:moveTo>
                  <a:lnTo>
                    <a:pt x="0" y="63"/>
                  </a:lnTo>
                  <a:lnTo>
                    <a:pt x="62"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73" name="Line 161"/>
            <p:cNvSpPr>
              <a:spLocks noChangeShapeType="1"/>
            </p:cNvSpPr>
            <p:nvPr/>
          </p:nvSpPr>
          <p:spPr bwMode="auto">
            <a:xfrm>
              <a:off x="4938" y="2213"/>
              <a:ext cx="410" cy="58"/>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74" name="Freeform 162"/>
            <p:cNvSpPr>
              <a:spLocks/>
            </p:cNvSpPr>
            <p:nvPr/>
          </p:nvSpPr>
          <p:spPr bwMode="auto">
            <a:xfrm>
              <a:off x="5700" y="2254"/>
              <a:ext cx="48" cy="63"/>
            </a:xfrm>
            <a:custGeom>
              <a:avLst/>
              <a:gdLst>
                <a:gd name="T0" fmla="*/ 2 w 64"/>
                <a:gd name="T1" fmla="*/ 0 h 63"/>
                <a:gd name="T2" fmla="*/ 0 w 64"/>
                <a:gd name="T3" fmla="*/ 62 h 63"/>
                <a:gd name="T4" fmla="*/ 2 w 64"/>
                <a:gd name="T5" fmla="*/ 62 h 63"/>
                <a:gd name="T6" fmla="*/ 2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2" y="0"/>
                  </a:moveTo>
                  <a:lnTo>
                    <a:pt x="0" y="62"/>
                  </a:lnTo>
                  <a:lnTo>
                    <a:pt x="63" y="62"/>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75" name="Line 163"/>
            <p:cNvSpPr>
              <a:spLocks noChangeShapeType="1"/>
            </p:cNvSpPr>
            <p:nvPr/>
          </p:nvSpPr>
          <p:spPr bwMode="auto">
            <a:xfrm>
              <a:off x="5348" y="2271"/>
              <a:ext cx="376" cy="14"/>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76" name="Freeform 164"/>
            <p:cNvSpPr>
              <a:spLocks/>
            </p:cNvSpPr>
            <p:nvPr/>
          </p:nvSpPr>
          <p:spPr bwMode="auto">
            <a:xfrm>
              <a:off x="6220" y="2323"/>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2" y="0"/>
                  </a:moveTo>
                  <a:lnTo>
                    <a:pt x="0" y="63"/>
                  </a:lnTo>
                  <a:lnTo>
                    <a:pt x="63" y="63"/>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77" name="Line 165"/>
            <p:cNvSpPr>
              <a:spLocks noChangeShapeType="1"/>
            </p:cNvSpPr>
            <p:nvPr/>
          </p:nvSpPr>
          <p:spPr bwMode="auto">
            <a:xfrm>
              <a:off x="5724" y="2285"/>
              <a:ext cx="519" cy="70"/>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78" name="Freeform 166"/>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79" name="Freeform 167"/>
            <p:cNvSpPr>
              <a:spLocks/>
            </p:cNvSpPr>
            <p:nvPr/>
          </p:nvSpPr>
          <p:spPr bwMode="auto">
            <a:xfrm>
              <a:off x="5643" y="2256"/>
              <a:ext cx="48" cy="64"/>
            </a:xfrm>
            <a:custGeom>
              <a:avLst/>
              <a:gdLst>
                <a:gd name="T0" fmla="*/ 2 w 64"/>
                <a:gd name="T1" fmla="*/ 0 h 64"/>
                <a:gd name="T2" fmla="*/ 0 w 64"/>
                <a:gd name="T3" fmla="*/ 63 h 64"/>
                <a:gd name="T4" fmla="*/ 2 w 64"/>
                <a:gd name="T5" fmla="*/ 63 h 64"/>
                <a:gd name="T6" fmla="*/ 2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1" y="0"/>
                  </a:moveTo>
                  <a:lnTo>
                    <a:pt x="0" y="63"/>
                  </a:lnTo>
                  <a:lnTo>
                    <a:pt x="63"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80" name="Line 168"/>
            <p:cNvSpPr>
              <a:spLocks noChangeShapeType="1"/>
            </p:cNvSpPr>
            <p:nvPr/>
          </p:nvSpPr>
          <p:spPr bwMode="auto">
            <a:xfrm>
              <a:off x="4938" y="2213"/>
              <a:ext cx="728" cy="74"/>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81" name="Freeform 169"/>
            <p:cNvSpPr>
              <a:spLocks/>
            </p:cNvSpPr>
            <p:nvPr/>
          </p:nvSpPr>
          <p:spPr bwMode="auto">
            <a:xfrm>
              <a:off x="6073" y="2213"/>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2" y="0"/>
                  </a:moveTo>
                  <a:lnTo>
                    <a:pt x="0" y="62"/>
                  </a:lnTo>
                  <a:lnTo>
                    <a:pt x="63" y="62"/>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82" name="Line 170"/>
            <p:cNvSpPr>
              <a:spLocks noChangeShapeType="1"/>
            </p:cNvSpPr>
            <p:nvPr/>
          </p:nvSpPr>
          <p:spPr bwMode="auto">
            <a:xfrm flipV="1">
              <a:off x="5666" y="2244"/>
              <a:ext cx="431" cy="43"/>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83" name="Freeform 171"/>
            <p:cNvSpPr>
              <a:spLocks/>
            </p:cNvSpPr>
            <p:nvPr/>
          </p:nvSpPr>
          <p:spPr bwMode="auto">
            <a:xfrm>
              <a:off x="6501" y="2177"/>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2" y="0"/>
                  </a:moveTo>
                  <a:lnTo>
                    <a:pt x="0" y="62"/>
                  </a:lnTo>
                  <a:lnTo>
                    <a:pt x="63" y="62"/>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84" name="Line 172"/>
            <p:cNvSpPr>
              <a:spLocks noChangeShapeType="1"/>
            </p:cNvSpPr>
            <p:nvPr/>
          </p:nvSpPr>
          <p:spPr bwMode="auto">
            <a:xfrm flipV="1">
              <a:off x="6097" y="2208"/>
              <a:ext cx="428" cy="36"/>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85" name="Freeform 173"/>
            <p:cNvSpPr>
              <a:spLocks/>
            </p:cNvSpPr>
            <p:nvPr/>
          </p:nvSpPr>
          <p:spPr bwMode="auto">
            <a:xfrm>
              <a:off x="7028" y="2239"/>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1" y="0"/>
                  </a:moveTo>
                  <a:lnTo>
                    <a:pt x="0" y="63"/>
                  </a:lnTo>
                  <a:lnTo>
                    <a:pt x="63"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86" name="Line 174"/>
            <p:cNvSpPr>
              <a:spLocks noChangeShapeType="1"/>
            </p:cNvSpPr>
            <p:nvPr/>
          </p:nvSpPr>
          <p:spPr bwMode="auto">
            <a:xfrm>
              <a:off x="6525" y="2208"/>
              <a:ext cx="525" cy="63"/>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87" name="Freeform 175"/>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88" name="Freeform 176"/>
            <p:cNvSpPr>
              <a:spLocks/>
            </p:cNvSpPr>
            <p:nvPr/>
          </p:nvSpPr>
          <p:spPr bwMode="auto">
            <a:xfrm>
              <a:off x="5280" y="2208"/>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2" y="0"/>
                  </a:moveTo>
                  <a:lnTo>
                    <a:pt x="0" y="63"/>
                  </a:lnTo>
                  <a:lnTo>
                    <a:pt x="63" y="63"/>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89" name="Line 177"/>
            <p:cNvSpPr>
              <a:spLocks noChangeShapeType="1"/>
            </p:cNvSpPr>
            <p:nvPr/>
          </p:nvSpPr>
          <p:spPr bwMode="auto">
            <a:xfrm>
              <a:off x="4938" y="2213"/>
              <a:ext cx="366" cy="26"/>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90" name="Freeform 178"/>
            <p:cNvSpPr>
              <a:spLocks/>
            </p:cNvSpPr>
            <p:nvPr/>
          </p:nvSpPr>
          <p:spPr bwMode="auto">
            <a:xfrm>
              <a:off x="5531" y="2287"/>
              <a:ext cx="47" cy="64"/>
            </a:xfrm>
            <a:custGeom>
              <a:avLst/>
              <a:gdLst>
                <a:gd name="T0" fmla="*/ 1 w 64"/>
                <a:gd name="T1" fmla="*/ 0 h 64"/>
                <a:gd name="T2" fmla="*/ 0 w 64"/>
                <a:gd name="T3" fmla="*/ 63 h 64"/>
                <a:gd name="T4" fmla="*/ 1 w 64"/>
                <a:gd name="T5" fmla="*/ 63 h 64"/>
                <a:gd name="T6" fmla="*/ 1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1" y="0"/>
                  </a:moveTo>
                  <a:lnTo>
                    <a:pt x="0" y="63"/>
                  </a:lnTo>
                  <a:lnTo>
                    <a:pt x="63"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91" name="Line 179"/>
            <p:cNvSpPr>
              <a:spLocks noChangeShapeType="1"/>
            </p:cNvSpPr>
            <p:nvPr/>
          </p:nvSpPr>
          <p:spPr bwMode="auto">
            <a:xfrm>
              <a:off x="5304" y="2239"/>
              <a:ext cx="250" cy="80"/>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92" name="Freeform 180"/>
            <p:cNvSpPr>
              <a:spLocks/>
            </p:cNvSpPr>
            <p:nvPr/>
          </p:nvSpPr>
          <p:spPr bwMode="auto">
            <a:xfrm>
              <a:off x="6531" y="2268"/>
              <a:ext cx="48" cy="64"/>
            </a:xfrm>
            <a:custGeom>
              <a:avLst/>
              <a:gdLst>
                <a:gd name="T0" fmla="*/ 2 w 64"/>
                <a:gd name="T1" fmla="*/ 0 h 64"/>
                <a:gd name="T2" fmla="*/ 0 w 64"/>
                <a:gd name="T3" fmla="*/ 63 h 64"/>
                <a:gd name="T4" fmla="*/ 2 w 64"/>
                <a:gd name="T5" fmla="*/ 63 h 64"/>
                <a:gd name="T6" fmla="*/ 2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2" y="0"/>
                  </a:moveTo>
                  <a:lnTo>
                    <a:pt x="0" y="63"/>
                  </a:lnTo>
                  <a:lnTo>
                    <a:pt x="63" y="63"/>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93" name="Line 181"/>
            <p:cNvSpPr>
              <a:spLocks noChangeShapeType="1"/>
            </p:cNvSpPr>
            <p:nvPr/>
          </p:nvSpPr>
          <p:spPr bwMode="auto">
            <a:xfrm flipV="1">
              <a:off x="5554" y="2299"/>
              <a:ext cx="1001" cy="20"/>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94" name="Freeform 182"/>
            <p:cNvSpPr>
              <a:spLocks/>
            </p:cNvSpPr>
            <p:nvPr/>
          </p:nvSpPr>
          <p:spPr bwMode="auto">
            <a:xfrm>
              <a:off x="4915" y="218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1" y="0"/>
                  </a:moveTo>
                  <a:lnTo>
                    <a:pt x="0" y="62"/>
                  </a:lnTo>
                  <a:lnTo>
                    <a:pt x="63" y="62"/>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95" name="Freeform 183"/>
            <p:cNvSpPr>
              <a:spLocks/>
            </p:cNvSpPr>
            <p:nvPr/>
          </p:nvSpPr>
          <p:spPr bwMode="auto">
            <a:xfrm>
              <a:off x="5403" y="2287"/>
              <a:ext cx="48" cy="64"/>
            </a:xfrm>
            <a:custGeom>
              <a:avLst/>
              <a:gdLst>
                <a:gd name="T0" fmla="*/ 2 w 64"/>
                <a:gd name="T1" fmla="*/ 0 h 64"/>
                <a:gd name="T2" fmla="*/ 0 w 64"/>
                <a:gd name="T3" fmla="*/ 63 h 64"/>
                <a:gd name="T4" fmla="*/ 2 w 64"/>
                <a:gd name="T5" fmla="*/ 63 h 64"/>
                <a:gd name="T6" fmla="*/ 2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1" y="0"/>
                  </a:moveTo>
                  <a:lnTo>
                    <a:pt x="0" y="63"/>
                  </a:lnTo>
                  <a:lnTo>
                    <a:pt x="63"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96" name="Line 184"/>
            <p:cNvSpPr>
              <a:spLocks noChangeShapeType="1"/>
            </p:cNvSpPr>
            <p:nvPr/>
          </p:nvSpPr>
          <p:spPr bwMode="auto">
            <a:xfrm>
              <a:off x="4938" y="2213"/>
              <a:ext cx="488" cy="106"/>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97" name="Freeform 185"/>
            <p:cNvSpPr>
              <a:spLocks/>
            </p:cNvSpPr>
            <p:nvPr/>
          </p:nvSpPr>
          <p:spPr bwMode="auto">
            <a:xfrm>
              <a:off x="5672" y="2335"/>
              <a:ext cx="48" cy="64"/>
            </a:xfrm>
            <a:custGeom>
              <a:avLst/>
              <a:gdLst>
                <a:gd name="T0" fmla="*/ 2 w 64"/>
                <a:gd name="T1" fmla="*/ 0 h 64"/>
                <a:gd name="T2" fmla="*/ 0 w 64"/>
                <a:gd name="T3" fmla="*/ 63 h 64"/>
                <a:gd name="T4" fmla="*/ 2 w 64"/>
                <a:gd name="T5" fmla="*/ 63 h 64"/>
                <a:gd name="T6" fmla="*/ 2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1" y="0"/>
                  </a:moveTo>
                  <a:lnTo>
                    <a:pt x="0" y="63"/>
                  </a:lnTo>
                  <a:lnTo>
                    <a:pt x="63" y="63"/>
                  </a:lnTo>
                  <a:lnTo>
                    <a:pt x="31"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498" name="Line 186"/>
            <p:cNvSpPr>
              <a:spLocks noChangeShapeType="1"/>
            </p:cNvSpPr>
            <p:nvPr/>
          </p:nvSpPr>
          <p:spPr bwMode="auto">
            <a:xfrm>
              <a:off x="5426" y="2319"/>
              <a:ext cx="269" cy="48"/>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499" name="Freeform 187"/>
            <p:cNvSpPr>
              <a:spLocks/>
            </p:cNvSpPr>
            <p:nvPr/>
          </p:nvSpPr>
          <p:spPr bwMode="auto">
            <a:xfrm>
              <a:off x="5769" y="2432"/>
              <a:ext cx="47" cy="63"/>
            </a:xfrm>
            <a:custGeom>
              <a:avLst/>
              <a:gdLst>
                <a:gd name="T0" fmla="*/ 1 w 64"/>
                <a:gd name="T1" fmla="*/ 0 h 63"/>
                <a:gd name="T2" fmla="*/ 0 w 64"/>
                <a:gd name="T3" fmla="*/ 62 h 63"/>
                <a:gd name="T4" fmla="*/ 1 w 64"/>
                <a:gd name="T5" fmla="*/ 62 h 63"/>
                <a:gd name="T6" fmla="*/ 1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32" y="0"/>
                  </a:moveTo>
                  <a:lnTo>
                    <a:pt x="0" y="62"/>
                  </a:lnTo>
                  <a:lnTo>
                    <a:pt x="63" y="62"/>
                  </a:lnTo>
                  <a:lnTo>
                    <a:pt x="32" y="0"/>
                  </a:lnTo>
                </a:path>
              </a:pathLst>
            </a:custGeom>
            <a:noFill/>
            <a:ln w="254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500" name="Line 188"/>
            <p:cNvSpPr>
              <a:spLocks noChangeShapeType="1"/>
            </p:cNvSpPr>
            <p:nvPr/>
          </p:nvSpPr>
          <p:spPr bwMode="auto">
            <a:xfrm>
              <a:off x="5695" y="2367"/>
              <a:ext cx="97" cy="96"/>
            </a:xfrm>
            <a:prstGeom prst="line">
              <a:avLst/>
            </a:prstGeom>
            <a:noFill/>
            <a:ln w="254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01" name="Oval 189"/>
            <p:cNvSpPr>
              <a:spLocks noChangeArrowheads="1"/>
            </p:cNvSpPr>
            <p:nvPr/>
          </p:nvSpPr>
          <p:spPr bwMode="auto">
            <a:xfrm>
              <a:off x="4921" y="2190"/>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02" name="Oval 190"/>
            <p:cNvSpPr>
              <a:spLocks noChangeArrowheads="1"/>
            </p:cNvSpPr>
            <p:nvPr/>
          </p:nvSpPr>
          <p:spPr bwMode="auto">
            <a:xfrm>
              <a:off x="5257" y="2582"/>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03" name="Line 191"/>
            <p:cNvSpPr>
              <a:spLocks noChangeShapeType="1"/>
            </p:cNvSpPr>
            <p:nvPr/>
          </p:nvSpPr>
          <p:spPr bwMode="auto">
            <a:xfrm>
              <a:off x="4938" y="2213"/>
              <a:ext cx="337" cy="392"/>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04" name="Oval 192"/>
            <p:cNvSpPr>
              <a:spLocks noChangeArrowheads="1"/>
            </p:cNvSpPr>
            <p:nvPr/>
          </p:nvSpPr>
          <p:spPr bwMode="auto">
            <a:xfrm>
              <a:off x="5475" y="2808"/>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05" name="Line 193"/>
            <p:cNvSpPr>
              <a:spLocks noChangeShapeType="1"/>
            </p:cNvSpPr>
            <p:nvPr/>
          </p:nvSpPr>
          <p:spPr bwMode="auto">
            <a:xfrm>
              <a:off x="5275" y="2605"/>
              <a:ext cx="218" cy="226"/>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06" name="Oval 194"/>
            <p:cNvSpPr>
              <a:spLocks noChangeArrowheads="1"/>
            </p:cNvSpPr>
            <p:nvPr/>
          </p:nvSpPr>
          <p:spPr bwMode="auto">
            <a:xfrm>
              <a:off x="4921" y="2190"/>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07" name="Oval 195"/>
            <p:cNvSpPr>
              <a:spLocks noChangeArrowheads="1"/>
            </p:cNvSpPr>
            <p:nvPr/>
          </p:nvSpPr>
          <p:spPr bwMode="auto">
            <a:xfrm>
              <a:off x="5358" y="2283"/>
              <a:ext cx="34" cy="47"/>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08" name="Line 196"/>
            <p:cNvSpPr>
              <a:spLocks noChangeShapeType="1"/>
            </p:cNvSpPr>
            <p:nvPr/>
          </p:nvSpPr>
          <p:spPr bwMode="auto">
            <a:xfrm>
              <a:off x="4938" y="2213"/>
              <a:ext cx="437" cy="94"/>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09" name="Oval 197"/>
            <p:cNvSpPr>
              <a:spLocks noChangeArrowheads="1"/>
            </p:cNvSpPr>
            <p:nvPr/>
          </p:nvSpPr>
          <p:spPr bwMode="auto">
            <a:xfrm>
              <a:off x="5569" y="2423"/>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10" name="Line 198"/>
            <p:cNvSpPr>
              <a:spLocks noChangeShapeType="1"/>
            </p:cNvSpPr>
            <p:nvPr/>
          </p:nvSpPr>
          <p:spPr bwMode="auto">
            <a:xfrm>
              <a:off x="5375" y="2307"/>
              <a:ext cx="211" cy="139"/>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11" name="Oval 199"/>
            <p:cNvSpPr>
              <a:spLocks noChangeArrowheads="1"/>
            </p:cNvSpPr>
            <p:nvPr/>
          </p:nvSpPr>
          <p:spPr bwMode="auto">
            <a:xfrm>
              <a:off x="6020" y="2639"/>
              <a:ext cx="34" cy="47"/>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12" name="Line 200"/>
            <p:cNvSpPr>
              <a:spLocks noChangeShapeType="1"/>
            </p:cNvSpPr>
            <p:nvPr/>
          </p:nvSpPr>
          <p:spPr bwMode="auto">
            <a:xfrm>
              <a:off x="5586" y="2446"/>
              <a:ext cx="451" cy="217"/>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13" name="Oval 201"/>
            <p:cNvSpPr>
              <a:spLocks noChangeArrowheads="1"/>
            </p:cNvSpPr>
            <p:nvPr/>
          </p:nvSpPr>
          <p:spPr bwMode="auto">
            <a:xfrm>
              <a:off x="6303" y="2801"/>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14" name="Line 202"/>
            <p:cNvSpPr>
              <a:spLocks noChangeShapeType="1"/>
            </p:cNvSpPr>
            <p:nvPr/>
          </p:nvSpPr>
          <p:spPr bwMode="auto">
            <a:xfrm>
              <a:off x="6037" y="2663"/>
              <a:ext cx="283" cy="161"/>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15" name="Oval 203"/>
            <p:cNvSpPr>
              <a:spLocks noChangeArrowheads="1"/>
            </p:cNvSpPr>
            <p:nvPr/>
          </p:nvSpPr>
          <p:spPr bwMode="auto">
            <a:xfrm>
              <a:off x="4921" y="2190"/>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16" name="Oval 204"/>
            <p:cNvSpPr>
              <a:spLocks noChangeArrowheads="1"/>
            </p:cNvSpPr>
            <p:nvPr/>
          </p:nvSpPr>
          <p:spPr bwMode="auto">
            <a:xfrm>
              <a:off x="5127" y="2312"/>
              <a:ext cx="34" cy="47"/>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17" name="Line 205"/>
            <p:cNvSpPr>
              <a:spLocks noChangeShapeType="1"/>
            </p:cNvSpPr>
            <p:nvPr/>
          </p:nvSpPr>
          <p:spPr bwMode="auto">
            <a:xfrm>
              <a:off x="4938" y="2213"/>
              <a:ext cx="206" cy="122"/>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18" name="Oval 206"/>
            <p:cNvSpPr>
              <a:spLocks noChangeArrowheads="1"/>
            </p:cNvSpPr>
            <p:nvPr/>
          </p:nvSpPr>
          <p:spPr bwMode="auto">
            <a:xfrm>
              <a:off x="5560" y="2688"/>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19" name="Line 207"/>
            <p:cNvSpPr>
              <a:spLocks noChangeShapeType="1"/>
            </p:cNvSpPr>
            <p:nvPr/>
          </p:nvSpPr>
          <p:spPr bwMode="auto">
            <a:xfrm>
              <a:off x="5144" y="2335"/>
              <a:ext cx="434" cy="376"/>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20" name="Oval 208"/>
            <p:cNvSpPr>
              <a:spLocks noChangeArrowheads="1"/>
            </p:cNvSpPr>
            <p:nvPr/>
          </p:nvSpPr>
          <p:spPr bwMode="auto">
            <a:xfrm>
              <a:off x="4921" y="2190"/>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21" name="Oval 209"/>
            <p:cNvSpPr>
              <a:spLocks noChangeArrowheads="1"/>
            </p:cNvSpPr>
            <p:nvPr/>
          </p:nvSpPr>
          <p:spPr bwMode="auto">
            <a:xfrm>
              <a:off x="5250" y="2649"/>
              <a:ext cx="35" cy="47"/>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22" name="Line 210"/>
            <p:cNvSpPr>
              <a:spLocks noChangeShapeType="1"/>
            </p:cNvSpPr>
            <p:nvPr/>
          </p:nvSpPr>
          <p:spPr bwMode="auto">
            <a:xfrm>
              <a:off x="4938" y="2213"/>
              <a:ext cx="329" cy="459"/>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23" name="Oval 211"/>
            <p:cNvSpPr>
              <a:spLocks noChangeArrowheads="1"/>
            </p:cNvSpPr>
            <p:nvPr/>
          </p:nvSpPr>
          <p:spPr bwMode="auto">
            <a:xfrm>
              <a:off x="5687" y="3412"/>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24" name="Line 212"/>
            <p:cNvSpPr>
              <a:spLocks noChangeShapeType="1"/>
            </p:cNvSpPr>
            <p:nvPr/>
          </p:nvSpPr>
          <p:spPr bwMode="auto">
            <a:xfrm>
              <a:off x="5267" y="2672"/>
              <a:ext cx="437" cy="763"/>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25" name="Oval 213"/>
            <p:cNvSpPr>
              <a:spLocks noChangeArrowheads="1"/>
            </p:cNvSpPr>
            <p:nvPr/>
          </p:nvSpPr>
          <p:spPr bwMode="auto">
            <a:xfrm>
              <a:off x="4921" y="2190"/>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26" name="Oval 214"/>
            <p:cNvSpPr>
              <a:spLocks noChangeArrowheads="1"/>
            </p:cNvSpPr>
            <p:nvPr/>
          </p:nvSpPr>
          <p:spPr bwMode="auto">
            <a:xfrm>
              <a:off x="5472" y="2844"/>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27" name="Line 215"/>
            <p:cNvSpPr>
              <a:spLocks noChangeShapeType="1"/>
            </p:cNvSpPr>
            <p:nvPr/>
          </p:nvSpPr>
          <p:spPr bwMode="auto">
            <a:xfrm>
              <a:off x="4938" y="2213"/>
              <a:ext cx="551" cy="654"/>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28" name="Oval 216"/>
            <p:cNvSpPr>
              <a:spLocks noChangeArrowheads="1"/>
            </p:cNvSpPr>
            <p:nvPr/>
          </p:nvSpPr>
          <p:spPr bwMode="auto">
            <a:xfrm>
              <a:off x="5734" y="3246"/>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29" name="Line 217"/>
            <p:cNvSpPr>
              <a:spLocks noChangeShapeType="1"/>
            </p:cNvSpPr>
            <p:nvPr/>
          </p:nvSpPr>
          <p:spPr bwMode="auto">
            <a:xfrm>
              <a:off x="5489" y="2867"/>
              <a:ext cx="262" cy="402"/>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30" name="Oval 218"/>
            <p:cNvSpPr>
              <a:spLocks noChangeArrowheads="1"/>
            </p:cNvSpPr>
            <p:nvPr/>
          </p:nvSpPr>
          <p:spPr bwMode="auto">
            <a:xfrm>
              <a:off x="5974" y="3623"/>
              <a:ext cx="34" cy="47"/>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31" name="Line 219"/>
            <p:cNvSpPr>
              <a:spLocks noChangeShapeType="1"/>
            </p:cNvSpPr>
            <p:nvPr/>
          </p:nvSpPr>
          <p:spPr bwMode="auto">
            <a:xfrm>
              <a:off x="5751" y="3269"/>
              <a:ext cx="240" cy="378"/>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32" name="Oval 220"/>
            <p:cNvSpPr>
              <a:spLocks noChangeArrowheads="1"/>
            </p:cNvSpPr>
            <p:nvPr/>
          </p:nvSpPr>
          <p:spPr bwMode="auto">
            <a:xfrm>
              <a:off x="6079" y="4011"/>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33" name="Line 221"/>
            <p:cNvSpPr>
              <a:spLocks noChangeShapeType="1"/>
            </p:cNvSpPr>
            <p:nvPr/>
          </p:nvSpPr>
          <p:spPr bwMode="auto">
            <a:xfrm>
              <a:off x="5991" y="3647"/>
              <a:ext cx="106" cy="387"/>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34" name="Oval 222"/>
            <p:cNvSpPr>
              <a:spLocks noChangeArrowheads="1"/>
            </p:cNvSpPr>
            <p:nvPr/>
          </p:nvSpPr>
          <p:spPr bwMode="auto">
            <a:xfrm>
              <a:off x="4921" y="2190"/>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35" name="Oval 223"/>
            <p:cNvSpPr>
              <a:spLocks noChangeArrowheads="1"/>
            </p:cNvSpPr>
            <p:nvPr/>
          </p:nvSpPr>
          <p:spPr bwMode="auto">
            <a:xfrm>
              <a:off x="5413" y="2529"/>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36" name="Line 224"/>
            <p:cNvSpPr>
              <a:spLocks noChangeShapeType="1"/>
            </p:cNvSpPr>
            <p:nvPr/>
          </p:nvSpPr>
          <p:spPr bwMode="auto">
            <a:xfrm>
              <a:off x="4938" y="2213"/>
              <a:ext cx="492" cy="339"/>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37" name="Oval 225"/>
            <p:cNvSpPr>
              <a:spLocks noChangeArrowheads="1"/>
            </p:cNvSpPr>
            <p:nvPr/>
          </p:nvSpPr>
          <p:spPr bwMode="auto">
            <a:xfrm>
              <a:off x="5730" y="2986"/>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38" name="Line 226"/>
            <p:cNvSpPr>
              <a:spLocks noChangeShapeType="1"/>
            </p:cNvSpPr>
            <p:nvPr/>
          </p:nvSpPr>
          <p:spPr bwMode="auto">
            <a:xfrm>
              <a:off x="5430" y="2552"/>
              <a:ext cx="317" cy="457"/>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39" name="Oval 227"/>
            <p:cNvSpPr>
              <a:spLocks noChangeArrowheads="1"/>
            </p:cNvSpPr>
            <p:nvPr/>
          </p:nvSpPr>
          <p:spPr bwMode="auto">
            <a:xfrm>
              <a:off x="5843" y="3128"/>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40" name="Line 228"/>
            <p:cNvSpPr>
              <a:spLocks noChangeShapeType="1"/>
            </p:cNvSpPr>
            <p:nvPr/>
          </p:nvSpPr>
          <p:spPr bwMode="auto">
            <a:xfrm>
              <a:off x="5747" y="3009"/>
              <a:ext cx="113" cy="142"/>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41" name="Oval 229"/>
            <p:cNvSpPr>
              <a:spLocks noChangeArrowheads="1"/>
            </p:cNvSpPr>
            <p:nvPr/>
          </p:nvSpPr>
          <p:spPr bwMode="auto">
            <a:xfrm>
              <a:off x="5932" y="3277"/>
              <a:ext cx="35" cy="47"/>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42" name="Line 230"/>
            <p:cNvSpPr>
              <a:spLocks noChangeShapeType="1"/>
            </p:cNvSpPr>
            <p:nvPr/>
          </p:nvSpPr>
          <p:spPr bwMode="auto">
            <a:xfrm>
              <a:off x="5860" y="3151"/>
              <a:ext cx="89" cy="149"/>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43" name="Oval 231"/>
            <p:cNvSpPr>
              <a:spLocks noChangeArrowheads="1"/>
            </p:cNvSpPr>
            <p:nvPr/>
          </p:nvSpPr>
          <p:spPr bwMode="auto">
            <a:xfrm>
              <a:off x="6097" y="3585"/>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44" name="Line 232"/>
            <p:cNvSpPr>
              <a:spLocks noChangeShapeType="1"/>
            </p:cNvSpPr>
            <p:nvPr/>
          </p:nvSpPr>
          <p:spPr bwMode="auto">
            <a:xfrm>
              <a:off x="5949" y="3300"/>
              <a:ext cx="165" cy="308"/>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45" name="Oval 233"/>
            <p:cNvSpPr>
              <a:spLocks noChangeArrowheads="1"/>
            </p:cNvSpPr>
            <p:nvPr/>
          </p:nvSpPr>
          <p:spPr bwMode="auto">
            <a:xfrm>
              <a:off x="6790" y="4254"/>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46" name="Line 234"/>
            <p:cNvSpPr>
              <a:spLocks noChangeShapeType="1"/>
            </p:cNvSpPr>
            <p:nvPr/>
          </p:nvSpPr>
          <p:spPr bwMode="auto">
            <a:xfrm>
              <a:off x="6114" y="3608"/>
              <a:ext cx="694" cy="669"/>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47" name="Oval 235"/>
            <p:cNvSpPr>
              <a:spLocks noChangeArrowheads="1"/>
            </p:cNvSpPr>
            <p:nvPr/>
          </p:nvSpPr>
          <p:spPr bwMode="auto">
            <a:xfrm>
              <a:off x="4921" y="2190"/>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48" name="Oval 236"/>
            <p:cNvSpPr>
              <a:spLocks noChangeArrowheads="1"/>
            </p:cNvSpPr>
            <p:nvPr/>
          </p:nvSpPr>
          <p:spPr bwMode="auto">
            <a:xfrm>
              <a:off x="5100" y="2404"/>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49" name="Line 237"/>
            <p:cNvSpPr>
              <a:spLocks noChangeShapeType="1"/>
            </p:cNvSpPr>
            <p:nvPr/>
          </p:nvSpPr>
          <p:spPr bwMode="auto">
            <a:xfrm>
              <a:off x="4938" y="2213"/>
              <a:ext cx="179" cy="214"/>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50" name="Oval 238"/>
            <p:cNvSpPr>
              <a:spLocks noChangeArrowheads="1"/>
            </p:cNvSpPr>
            <p:nvPr/>
          </p:nvSpPr>
          <p:spPr bwMode="auto">
            <a:xfrm>
              <a:off x="5479" y="2606"/>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51" name="Line 239"/>
            <p:cNvSpPr>
              <a:spLocks noChangeShapeType="1"/>
            </p:cNvSpPr>
            <p:nvPr/>
          </p:nvSpPr>
          <p:spPr bwMode="auto">
            <a:xfrm>
              <a:off x="5117" y="2427"/>
              <a:ext cx="380" cy="202"/>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52" name="Oval 240"/>
            <p:cNvSpPr>
              <a:spLocks noChangeArrowheads="1"/>
            </p:cNvSpPr>
            <p:nvPr/>
          </p:nvSpPr>
          <p:spPr bwMode="auto">
            <a:xfrm>
              <a:off x="4921" y="2190"/>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53" name="Oval 241"/>
            <p:cNvSpPr>
              <a:spLocks noChangeArrowheads="1"/>
            </p:cNvSpPr>
            <p:nvPr/>
          </p:nvSpPr>
          <p:spPr bwMode="auto">
            <a:xfrm>
              <a:off x="5322" y="2339"/>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54" name="Line 242"/>
            <p:cNvSpPr>
              <a:spLocks noChangeShapeType="1"/>
            </p:cNvSpPr>
            <p:nvPr/>
          </p:nvSpPr>
          <p:spPr bwMode="auto">
            <a:xfrm>
              <a:off x="4938" y="2213"/>
              <a:ext cx="401" cy="149"/>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55" name="Oval 243"/>
            <p:cNvSpPr>
              <a:spLocks noChangeArrowheads="1"/>
            </p:cNvSpPr>
            <p:nvPr/>
          </p:nvSpPr>
          <p:spPr bwMode="auto">
            <a:xfrm>
              <a:off x="5758" y="2841"/>
              <a:ext cx="35" cy="47"/>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56" name="Line 244"/>
            <p:cNvSpPr>
              <a:spLocks noChangeShapeType="1"/>
            </p:cNvSpPr>
            <p:nvPr/>
          </p:nvSpPr>
          <p:spPr bwMode="auto">
            <a:xfrm>
              <a:off x="5339" y="2362"/>
              <a:ext cx="437" cy="503"/>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57" name="Oval 245"/>
            <p:cNvSpPr>
              <a:spLocks noChangeArrowheads="1"/>
            </p:cNvSpPr>
            <p:nvPr/>
          </p:nvSpPr>
          <p:spPr bwMode="auto">
            <a:xfrm>
              <a:off x="4921" y="2190"/>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58" name="Oval 246"/>
            <p:cNvSpPr>
              <a:spLocks noChangeArrowheads="1"/>
            </p:cNvSpPr>
            <p:nvPr/>
          </p:nvSpPr>
          <p:spPr bwMode="auto">
            <a:xfrm>
              <a:off x="6377" y="2829"/>
              <a:ext cx="34" cy="47"/>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59" name="Line 247"/>
            <p:cNvSpPr>
              <a:spLocks noChangeShapeType="1"/>
            </p:cNvSpPr>
            <p:nvPr/>
          </p:nvSpPr>
          <p:spPr bwMode="auto">
            <a:xfrm>
              <a:off x="4938" y="2213"/>
              <a:ext cx="1456" cy="640"/>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60" name="Oval 248"/>
            <p:cNvSpPr>
              <a:spLocks noChangeArrowheads="1"/>
            </p:cNvSpPr>
            <p:nvPr/>
          </p:nvSpPr>
          <p:spPr bwMode="auto">
            <a:xfrm>
              <a:off x="6659" y="2945"/>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61" name="Line 249"/>
            <p:cNvSpPr>
              <a:spLocks noChangeShapeType="1"/>
            </p:cNvSpPr>
            <p:nvPr/>
          </p:nvSpPr>
          <p:spPr bwMode="auto">
            <a:xfrm>
              <a:off x="6394" y="2853"/>
              <a:ext cx="282" cy="115"/>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62" name="Oval 250"/>
            <p:cNvSpPr>
              <a:spLocks noChangeArrowheads="1"/>
            </p:cNvSpPr>
            <p:nvPr/>
          </p:nvSpPr>
          <p:spPr bwMode="auto">
            <a:xfrm>
              <a:off x="6813" y="3113"/>
              <a:ext cx="35" cy="47"/>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63" name="Line 251"/>
            <p:cNvSpPr>
              <a:spLocks noChangeShapeType="1"/>
            </p:cNvSpPr>
            <p:nvPr/>
          </p:nvSpPr>
          <p:spPr bwMode="auto">
            <a:xfrm>
              <a:off x="6676" y="2968"/>
              <a:ext cx="155" cy="169"/>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64" name="Oval 252"/>
            <p:cNvSpPr>
              <a:spLocks noChangeArrowheads="1"/>
            </p:cNvSpPr>
            <p:nvPr/>
          </p:nvSpPr>
          <p:spPr bwMode="auto">
            <a:xfrm>
              <a:off x="7200" y="3303"/>
              <a:ext cx="35" cy="47"/>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65" name="Line 253"/>
            <p:cNvSpPr>
              <a:spLocks noChangeShapeType="1"/>
            </p:cNvSpPr>
            <p:nvPr/>
          </p:nvSpPr>
          <p:spPr bwMode="auto">
            <a:xfrm>
              <a:off x="6831" y="3137"/>
              <a:ext cx="386" cy="190"/>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66" name="Oval 254"/>
            <p:cNvSpPr>
              <a:spLocks noChangeArrowheads="1"/>
            </p:cNvSpPr>
            <p:nvPr/>
          </p:nvSpPr>
          <p:spPr bwMode="auto">
            <a:xfrm>
              <a:off x="4921" y="2190"/>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67" name="Oval 255"/>
            <p:cNvSpPr>
              <a:spLocks noChangeArrowheads="1"/>
            </p:cNvSpPr>
            <p:nvPr/>
          </p:nvSpPr>
          <p:spPr bwMode="auto">
            <a:xfrm>
              <a:off x="5171" y="2471"/>
              <a:ext cx="35" cy="47"/>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68" name="Line 256"/>
            <p:cNvSpPr>
              <a:spLocks noChangeShapeType="1"/>
            </p:cNvSpPr>
            <p:nvPr/>
          </p:nvSpPr>
          <p:spPr bwMode="auto">
            <a:xfrm>
              <a:off x="4938" y="2213"/>
              <a:ext cx="251" cy="281"/>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69" name="Oval 257"/>
            <p:cNvSpPr>
              <a:spLocks noChangeArrowheads="1"/>
            </p:cNvSpPr>
            <p:nvPr/>
          </p:nvSpPr>
          <p:spPr bwMode="auto">
            <a:xfrm>
              <a:off x="5617" y="2635"/>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70" name="Line 258"/>
            <p:cNvSpPr>
              <a:spLocks noChangeShapeType="1"/>
            </p:cNvSpPr>
            <p:nvPr/>
          </p:nvSpPr>
          <p:spPr bwMode="auto">
            <a:xfrm>
              <a:off x="5189" y="2494"/>
              <a:ext cx="446" cy="164"/>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71" name="Oval 259"/>
            <p:cNvSpPr>
              <a:spLocks noChangeArrowheads="1"/>
            </p:cNvSpPr>
            <p:nvPr/>
          </p:nvSpPr>
          <p:spPr bwMode="auto">
            <a:xfrm>
              <a:off x="4921" y="2190"/>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72" name="Oval 260"/>
            <p:cNvSpPr>
              <a:spLocks noChangeArrowheads="1"/>
            </p:cNvSpPr>
            <p:nvPr/>
          </p:nvSpPr>
          <p:spPr bwMode="auto">
            <a:xfrm>
              <a:off x="5198" y="2324"/>
              <a:ext cx="35" cy="47"/>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73" name="Line 261"/>
            <p:cNvSpPr>
              <a:spLocks noChangeShapeType="1"/>
            </p:cNvSpPr>
            <p:nvPr/>
          </p:nvSpPr>
          <p:spPr bwMode="auto">
            <a:xfrm>
              <a:off x="4938" y="2213"/>
              <a:ext cx="277" cy="135"/>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74" name="Oval 262"/>
            <p:cNvSpPr>
              <a:spLocks noChangeArrowheads="1"/>
            </p:cNvSpPr>
            <p:nvPr/>
          </p:nvSpPr>
          <p:spPr bwMode="auto">
            <a:xfrm>
              <a:off x="5633" y="2541"/>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75" name="Line 263"/>
            <p:cNvSpPr>
              <a:spLocks noChangeShapeType="1"/>
            </p:cNvSpPr>
            <p:nvPr/>
          </p:nvSpPr>
          <p:spPr bwMode="auto">
            <a:xfrm>
              <a:off x="5215" y="2348"/>
              <a:ext cx="436" cy="216"/>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76" name="Oval 264"/>
            <p:cNvSpPr>
              <a:spLocks noChangeArrowheads="1"/>
            </p:cNvSpPr>
            <p:nvPr/>
          </p:nvSpPr>
          <p:spPr bwMode="auto">
            <a:xfrm>
              <a:off x="4921" y="2190"/>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77" name="Oval 265"/>
            <p:cNvSpPr>
              <a:spLocks noChangeArrowheads="1"/>
            </p:cNvSpPr>
            <p:nvPr/>
          </p:nvSpPr>
          <p:spPr bwMode="auto">
            <a:xfrm>
              <a:off x="5620" y="2623"/>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78" name="Line 266"/>
            <p:cNvSpPr>
              <a:spLocks noChangeShapeType="1"/>
            </p:cNvSpPr>
            <p:nvPr/>
          </p:nvSpPr>
          <p:spPr bwMode="auto">
            <a:xfrm>
              <a:off x="4938" y="2213"/>
              <a:ext cx="700" cy="433"/>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79" name="Oval 267"/>
            <p:cNvSpPr>
              <a:spLocks noChangeArrowheads="1"/>
            </p:cNvSpPr>
            <p:nvPr/>
          </p:nvSpPr>
          <p:spPr bwMode="auto">
            <a:xfrm>
              <a:off x="6009" y="3056"/>
              <a:ext cx="35"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80" name="Line 268"/>
            <p:cNvSpPr>
              <a:spLocks noChangeShapeType="1"/>
            </p:cNvSpPr>
            <p:nvPr/>
          </p:nvSpPr>
          <p:spPr bwMode="auto">
            <a:xfrm>
              <a:off x="5638" y="2646"/>
              <a:ext cx="388" cy="433"/>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1581" name="Oval 269"/>
            <p:cNvSpPr>
              <a:spLocks noChangeArrowheads="1"/>
            </p:cNvSpPr>
            <p:nvPr/>
          </p:nvSpPr>
          <p:spPr bwMode="auto">
            <a:xfrm>
              <a:off x="6475" y="3429"/>
              <a:ext cx="34" cy="46"/>
            </a:xfrm>
            <a:prstGeom prst="ellipse">
              <a:avLst/>
            </a:prstGeom>
            <a:noFill/>
            <a:ln w="25400">
              <a:solidFill>
                <a:srgbClr val="FFF10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582" name="Line 270"/>
            <p:cNvSpPr>
              <a:spLocks noChangeShapeType="1"/>
            </p:cNvSpPr>
            <p:nvPr/>
          </p:nvSpPr>
          <p:spPr bwMode="auto">
            <a:xfrm>
              <a:off x="6026" y="3079"/>
              <a:ext cx="466" cy="373"/>
            </a:xfrm>
            <a:prstGeom prst="line">
              <a:avLst/>
            </a:prstGeom>
            <a:noFill/>
            <a:ln w="25400">
              <a:solidFill>
                <a:srgbClr val="FFF10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sp>
        <p:nvSpPr>
          <p:cNvPr id="101388" name="Rectangle 271"/>
          <p:cNvSpPr>
            <a:spLocks noChangeArrowheads="1"/>
          </p:cNvSpPr>
          <p:nvPr/>
        </p:nvSpPr>
        <p:spPr bwMode="auto">
          <a:xfrm>
            <a:off x="7169150" y="3644900"/>
            <a:ext cx="1974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spcBef>
                <a:spcPct val="50000"/>
              </a:spcBef>
            </a:pPr>
            <a:r>
              <a:rPr lang="en-GB">
                <a:solidFill>
                  <a:srgbClr val="4FFAFD"/>
                </a:solidFill>
              </a:rPr>
              <a:t>Controls</a:t>
            </a:r>
          </a:p>
        </p:txBody>
      </p:sp>
      <p:sp>
        <p:nvSpPr>
          <p:cNvPr id="101389" name="Rectangle 272"/>
          <p:cNvSpPr>
            <a:spLocks noChangeArrowheads="1"/>
          </p:cNvSpPr>
          <p:nvPr/>
        </p:nvSpPr>
        <p:spPr bwMode="auto">
          <a:xfrm>
            <a:off x="5651500" y="5084763"/>
            <a:ext cx="12382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spcBef>
                <a:spcPct val="50000"/>
              </a:spcBef>
            </a:pPr>
            <a:r>
              <a:rPr lang="en-GB">
                <a:solidFill>
                  <a:srgbClr val="FFFF66"/>
                </a:solidFill>
              </a:rPr>
              <a:t>AD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ChangeArrowheads="1"/>
          </p:cNvSpPr>
          <p:nvPr/>
        </p:nvSpPr>
        <p:spPr bwMode="auto">
          <a:xfrm>
            <a:off x="323850" y="1125538"/>
            <a:ext cx="8135938" cy="53276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spcBef>
                <a:spcPct val="20000"/>
              </a:spcBef>
            </a:pPr>
            <a:endParaRPr lang="en-GB" sz="2800">
              <a:solidFill>
                <a:srgbClr val="FF6600"/>
              </a:solidFill>
              <a:latin typeface="Arial" pitchFamily="34" charset="0"/>
            </a:endParaRPr>
          </a:p>
        </p:txBody>
      </p:sp>
      <p:sp>
        <p:nvSpPr>
          <p:cNvPr id="103426" name="Line 3"/>
          <p:cNvSpPr>
            <a:spLocks noChangeShapeType="1"/>
          </p:cNvSpPr>
          <p:nvPr/>
        </p:nvSpPr>
        <p:spPr bwMode="auto">
          <a:xfrm>
            <a:off x="2817813" y="2284413"/>
            <a:ext cx="0" cy="3657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427" name="Text Box 4"/>
          <p:cNvSpPr txBox="1">
            <a:spLocks noChangeArrowheads="1"/>
          </p:cNvSpPr>
          <p:nvPr/>
        </p:nvSpPr>
        <p:spPr bwMode="auto">
          <a:xfrm rot="-5400000">
            <a:off x="-532606" y="3853656"/>
            <a:ext cx="2109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US" sz="2000" b="1">
                <a:solidFill>
                  <a:srgbClr val="000000"/>
                </a:solidFill>
                <a:latin typeface="Times" charset="0"/>
              </a:rPr>
              <a:t>Cognition MMSE</a:t>
            </a:r>
            <a:endParaRPr lang="en-US" sz="2000" b="1">
              <a:solidFill>
                <a:srgbClr val="FFFF99"/>
              </a:solidFill>
              <a:latin typeface="Times" charset="0"/>
              <a:sym typeface="Symbol" pitchFamily="18" charset="2"/>
            </a:endParaRPr>
          </a:p>
        </p:txBody>
      </p:sp>
      <p:sp>
        <p:nvSpPr>
          <p:cNvPr id="103428" name="Text Box 5"/>
          <p:cNvSpPr txBox="1">
            <a:spLocks noChangeArrowheads="1"/>
          </p:cNvSpPr>
          <p:nvPr/>
        </p:nvSpPr>
        <p:spPr bwMode="auto">
          <a:xfrm>
            <a:off x="6084888" y="6003925"/>
            <a:ext cx="163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US" sz="2000" b="1">
                <a:solidFill>
                  <a:srgbClr val="000000"/>
                </a:solidFill>
                <a:latin typeface="Times" charset="0"/>
              </a:rPr>
              <a:t>Time (5-10 y)</a:t>
            </a:r>
            <a:endParaRPr lang="en-US" b="1">
              <a:solidFill>
                <a:srgbClr val="000000"/>
              </a:solidFill>
              <a:latin typeface="Times" charset="0"/>
              <a:sym typeface="Symbol" pitchFamily="18" charset="2"/>
            </a:endParaRPr>
          </a:p>
        </p:txBody>
      </p:sp>
      <p:sp>
        <p:nvSpPr>
          <p:cNvPr id="103429" name="Line 6"/>
          <p:cNvSpPr>
            <a:spLocks noChangeShapeType="1"/>
          </p:cNvSpPr>
          <p:nvPr/>
        </p:nvSpPr>
        <p:spPr bwMode="auto">
          <a:xfrm>
            <a:off x="836613" y="5942013"/>
            <a:ext cx="6858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3430" name="Line 7"/>
          <p:cNvSpPr>
            <a:spLocks noChangeShapeType="1"/>
          </p:cNvSpPr>
          <p:nvPr/>
        </p:nvSpPr>
        <p:spPr bwMode="auto">
          <a:xfrm flipV="1">
            <a:off x="825500" y="2203450"/>
            <a:ext cx="0" cy="3733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3431" name="Text Box 8"/>
          <p:cNvSpPr txBox="1">
            <a:spLocks noChangeArrowheads="1"/>
          </p:cNvSpPr>
          <p:nvPr/>
        </p:nvSpPr>
        <p:spPr bwMode="auto">
          <a:xfrm>
            <a:off x="6323013" y="4494213"/>
            <a:ext cx="1792287" cy="466725"/>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US" b="1" u="sng">
                <a:solidFill>
                  <a:srgbClr val="008080"/>
                </a:solidFill>
                <a:latin typeface="Times" charset="0"/>
              </a:rPr>
              <a:t>fast decliner</a:t>
            </a:r>
          </a:p>
        </p:txBody>
      </p:sp>
      <p:sp>
        <p:nvSpPr>
          <p:cNvPr id="103432" name="Text Box 9"/>
          <p:cNvSpPr txBox="1">
            <a:spLocks noChangeArrowheads="1"/>
          </p:cNvSpPr>
          <p:nvPr/>
        </p:nvSpPr>
        <p:spPr bwMode="auto">
          <a:xfrm>
            <a:off x="6226175" y="2779713"/>
            <a:ext cx="1890713"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US" b="1" u="sng">
                <a:solidFill>
                  <a:srgbClr val="FF3300"/>
                </a:solidFill>
                <a:latin typeface="Times" charset="0"/>
              </a:rPr>
              <a:t>slow decliner</a:t>
            </a:r>
            <a:endParaRPr lang="en-US" u="sng">
              <a:solidFill>
                <a:srgbClr val="FF3300"/>
              </a:solidFill>
              <a:latin typeface="Times" charset="0"/>
            </a:endParaRPr>
          </a:p>
        </p:txBody>
      </p:sp>
      <p:sp>
        <p:nvSpPr>
          <p:cNvPr id="103433" name="Line 10"/>
          <p:cNvSpPr>
            <a:spLocks noChangeShapeType="1"/>
          </p:cNvSpPr>
          <p:nvPr/>
        </p:nvSpPr>
        <p:spPr bwMode="auto">
          <a:xfrm>
            <a:off x="4722813" y="2284413"/>
            <a:ext cx="0" cy="3657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434" name="Arc 11"/>
          <p:cNvSpPr>
            <a:spLocks/>
          </p:cNvSpPr>
          <p:nvPr/>
        </p:nvSpPr>
        <p:spPr bwMode="auto">
          <a:xfrm>
            <a:off x="912813" y="2290763"/>
            <a:ext cx="2409825" cy="1746250"/>
          </a:xfrm>
          <a:custGeom>
            <a:avLst/>
            <a:gdLst>
              <a:gd name="T0" fmla="*/ 0 w 20087"/>
              <a:gd name="T1" fmla="*/ 0 h 21600"/>
              <a:gd name="T2" fmla="*/ 2147483647 w 20087"/>
              <a:gd name="T3" fmla="*/ 2147483647 h 21600"/>
              <a:gd name="T4" fmla="*/ 0 w 20087"/>
              <a:gd name="T5" fmla="*/ 2147483647 h 21600"/>
              <a:gd name="T6" fmla="*/ 0 60000 65536"/>
              <a:gd name="T7" fmla="*/ 0 60000 65536"/>
              <a:gd name="T8" fmla="*/ 0 60000 65536"/>
              <a:gd name="T9" fmla="*/ 0 w 20087"/>
              <a:gd name="T10" fmla="*/ 0 h 21600"/>
              <a:gd name="T11" fmla="*/ 20087 w 20087"/>
              <a:gd name="T12" fmla="*/ 21600 h 21600"/>
            </a:gdLst>
            <a:ahLst/>
            <a:cxnLst>
              <a:cxn ang="T6">
                <a:pos x="T0" y="T1"/>
              </a:cxn>
              <a:cxn ang="T7">
                <a:pos x="T2" y="T3"/>
              </a:cxn>
              <a:cxn ang="T8">
                <a:pos x="T4" y="T5"/>
              </a:cxn>
            </a:cxnLst>
            <a:rect l="T9" t="T10" r="T11" b="T12"/>
            <a:pathLst>
              <a:path w="20087" h="21600" fill="none" extrusionOk="0">
                <a:moveTo>
                  <a:pt x="-1" y="0"/>
                </a:moveTo>
                <a:cubicBezTo>
                  <a:pt x="8864" y="0"/>
                  <a:pt x="16829" y="5416"/>
                  <a:pt x="20087" y="13660"/>
                </a:cubicBezTo>
              </a:path>
              <a:path w="20087" h="21600" stroke="0" extrusionOk="0">
                <a:moveTo>
                  <a:pt x="-1" y="0"/>
                </a:moveTo>
                <a:cubicBezTo>
                  <a:pt x="8864" y="0"/>
                  <a:pt x="16829" y="5416"/>
                  <a:pt x="20087" y="13660"/>
                </a:cubicBezTo>
                <a:lnTo>
                  <a:pt x="0" y="21600"/>
                </a:lnTo>
                <a:lnTo>
                  <a:pt x="-1" y="0"/>
                </a:lnTo>
                <a:close/>
              </a:path>
            </a:pathLst>
          </a:custGeom>
          <a:noFill/>
          <a:ln w="2857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3435" name="Arc 12"/>
          <p:cNvSpPr>
            <a:spLocks/>
          </p:cNvSpPr>
          <p:nvPr/>
        </p:nvSpPr>
        <p:spPr bwMode="auto">
          <a:xfrm rot="10800000">
            <a:off x="3275013" y="2563813"/>
            <a:ext cx="4495800" cy="2819400"/>
          </a:xfrm>
          <a:custGeom>
            <a:avLst/>
            <a:gdLst>
              <a:gd name="T0" fmla="*/ 2147483647 w 20825"/>
              <a:gd name="T1" fmla="*/ 0 h 21596"/>
              <a:gd name="T2" fmla="*/ 2147483647 w 20825"/>
              <a:gd name="T3" fmla="*/ 2147483647 h 21596"/>
              <a:gd name="T4" fmla="*/ 0 w 20825"/>
              <a:gd name="T5" fmla="*/ 2147483647 h 21596"/>
              <a:gd name="T6" fmla="*/ 0 60000 65536"/>
              <a:gd name="T7" fmla="*/ 0 60000 65536"/>
              <a:gd name="T8" fmla="*/ 0 60000 65536"/>
              <a:gd name="T9" fmla="*/ 0 w 20825"/>
              <a:gd name="T10" fmla="*/ 0 h 21596"/>
              <a:gd name="T11" fmla="*/ 20825 w 20825"/>
              <a:gd name="T12" fmla="*/ 21596 h 21596"/>
            </a:gdLst>
            <a:ahLst/>
            <a:cxnLst>
              <a:cxn ang="T6">
                <a:pos x="T0" y="T1"/>
              </a:cxn>
              <a:cxn ang="T7">
                <a:pos x="T2" y="T3"/>
              </a:cxn>
              <a:cxn ang="T8">
                <a:pos x="T4" y="T5"/>
              </a:cxn>
            </a:cxnLst>
            <a:rect l="T9" t="T10" r="T11" b="T12"/>
            <a:pathLst>
              <a:path w="20825" h="21596" fill="none" extrusionOk="0">
                <a:moveTo>
                  <a:pt x="395" y="-1"/>
                </a:moveTo>
                <a:cubicBezTo>
                  <a:pt x="9969" y="174"/>
                  <a:pt x="18285" y="6632"/>
                  <a:pt x="20826" y="15865"/>
                </a:cubicBezTo>
              </a:path>
              <a:path w="20825" h="21596" stroke="0" extrusionOk="0">
                <a:moveTo>
                  <a:pt x="395" y="-1"/>
                </a:moveTo>
                <a:cubicBezTo>
                  <a:pt x="9969" y="174"/>
                  <a:pt x="18285" y="6632"/>
                  <a:pt x="20826" y="15865"/>
                </a:cubicBezTo>
                <a:lnTo>
                  <a:pt x="0" y="21596"/>
                </a:lnTo>
                <a:lnTo>
                  <a:pt x="395" y="-1"/>
                </a:lnTo>
                <a:close/>
              </a:path>
            </a:pathLst>
          </a:custGeom>
          <a:noFill/>
          <a:ln w="2857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3436" name="Arc 13"/>
          <p:cNvSpPr>
            <a:spLocks/>
          </p:cNvSpPr>
          <p:nvPr/>
        </p:nvSpPr>
        <p:spPr bwMode="auto">
          <a:xfrm>
            <a:off x="912813" y="2284413"/>
            <a:ext cx="2713037" cy="1828800"/>
          </a:xfrm>
          <a:custGeom>
            <a:avLst/>
            <a:gdLst>
              <a:gd name="T0" fmla="*/ 2147483647 w 18300"/>
              <a:gd name="T1" fmla="*/ 0 h 21596"/>
              <a:gd name="T2" fmla="*/ 2147483647 w 18300"/>
              <a:gd name="T3" fmla="*/ 2147483647 h 21596"/>
              <a:gd name="T4" fmla="*/ 0 w 18300"/>
              <a:gd name="T5" fmla="*/ 2147483647 h 21596"/>
              <a:gd name="T6" fmla="*/ 0 60000 65536"/>
              <a:gd name="T7" fmla="*/ 0 60000 65536"/>
              <a:gd name="T8" fmla="*/ 0 60000 65536"/>
              <a:gd name="T9" fmla="*/ 0 w 18300"/>
              <a:gd name="T10" fmla="*/ 0 h 21596"/>
              <a:gd name="T11" fmla="*/ 18300 w 18300"/>
              <a:gd name="T12" fmla="*/ 21596 h 21596"/>
            </a:gdLst>
            <a:ahLst/>
            <a:cxnLst>
              <a:cxn ang="T6">
                <a:pos x="T0" y="T1"/>
              </a:cxn>
              <a:cxn ang="T7">
                <a:pos x="T2" y="T3"/>
              </a:cxn>
              <a:cxn ang="T8">
                <a:pos x="T4" y="T5"/>
              </a:cxn>
            </a:cxnLst>
            <a:rect l="T9" t="T10" r="T11" b="T12"/>
            <a:pathLst>
              <a:path w="18300" h="21596" fill="none" extrusionOk="0">
                <a:moveTo>
                  <a:pt x="395" y="-1"/>
                </a:moveTo>
                <a:cubicBezTo>
                  <a:pt x="7690" y="133"/>
                  <a:pt x="14425" y="3940"/>
                  <a:pt x="18300" y="10122"/>
                </a:cubicBezTo>
              </a:path>
              <a:path w="18300" h="21596" stroke="0" extrusionOk="0">
                <a:moveTo>
                  <a:pt x="395" y="-1"/>
                </a:moveTo>
                <a:cubicBezTo>
                  <a:pt x="7690" y="133"/>
                  <a:pt x="14425" y="3940"/>
                  <a:pt x="18300" y="10122"/>
                </a:cubicBezTo>
                <a:lnTo>
                  <a:pt x="0" y="21596"/>
                </a:lnTo>
                <a:lnTo>
                  <a:pt x="395" y="-1"/>
                </a:lnTo>
                <a:close/>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3437" name="Arc 14"/>
          <p:cNvSpPr>
            <a:spLocks/>
          </p:cNvSpPr>
          <p:nvPr/>
        </p:nvSpPr>
        <p:spPr bwMode="auto">
          <a:xfrm rot="10800000">
            <a:off x="3579813" y="2132013"/>
            <a:ext cx="3962400" cy="1828800"/>
          </a:xfrm>
          <a:custGeom>
            <a:avLst/>
            <a:gdLst>
              <a:gd name="T0" fmla="*/ 2147483647 w 18300"/>
              <a:gd name="T1" fmla="*/ 0 h 21596"/>
              <a:gd name="T2" fmla="*/ 2147483647 w 18300"/>
              <a:gd name="T3" fmla="*/ 2147483647 h 21596"/>
              <a:gd name="T4" fmla="*/ 0 w 18300"/>
              <a:gd name="T5" fmla="*/ 2147483647 h 21596"/>
              <a:gd name="T6" fmla="*/ 0 60000 65536"/>
              <a:gd name="T7" fmla="*/ 0 60000 65536"/>
              <a:gd name="T8" fmla="*/ 0 60000 65536"/>
              <a:gd name="T9" fmla="*/ 0 w 18300"/>
              <a:gd name="T10" fmla="*/ 0 h 21596"/>
              <a:gd name="T11" fmla="*/ 18300 w 18300"/>
              <a:gd name="T12" fmla="*/ 21596 h 21596"/>
            </a:gdLst>
            <a:ahLst/>
            <a:cxnLst>
              <a:cxn ang="T6">
                <a:pos x="T0" y="T1"/>
              </a:cxn>
              <a:cxn ang="T7">
                <a:pos x="T2" y="T3"/>
              </a:cxn>
              <a:cxn ang="T8">
                <a:pos x="T4" y="T5"/>
              </a:cxn>
            </a:cxnLst>
            <a:rect l="T9" t="T10" r="T11" b="T12"/>
            <a:pathLst>
              <a:path w="18300" h="21596" fill="none" extrusionOk="0">
                <a:moveTo>
                  <a:pt x="395" y="-1"/>
                </a:moveTo>
                <a:cubicBezTo>
                  <a:pt x="7690" y="133"/>
                  <a:pt x="14425" y="3940"/>
                  <a:pt x="18300" y="10122"/>
                </a:cubicBezTo>
              </a:path>
              <a:path w="18300" h="21596" stroke="0" extrusionOk="0">
                <a:moveTo>
                  <a:pt x="395" y="-1"/>
                </a:moveTo>
                <a:cubicBezTo>
                  <a:pt x="7690" y="133"/>
                  <a:pt x="14425" y="3940"/>
                  <a:pt x="18300" y="10122"/>
                </a:cubicBezTo>
                <a:lnTo>
                  <a:pt x="0" y="21596"/>
                </a:lnTo>
                <a:lnTo>
                  <a:pt x="395" y="-1"/>
                </a:lnTo>
                <a:close/>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3438" name="Line 15"/>
          <p:cNvSpPr>
            <a:spLocks noChangeShapeType="1"/>
          </p:cNvSpPr>
          <p:nvPr/>
        </p:nvSpPr>
        <p:spPr bwMode="auto">
          <a:xfrm flipH="1">
            <a:off x="2132013" y="1446213"/>
            <a:ext cx="609600" cy="7620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03439" name="Line 16"/>
          <p:cNvSpPr>
            <a:spLocks noChangeShapeType="1"/>
          </p:cNvSpPr>
          <p:nvPr/>
        </p:nvSpPr>
        <p:spPr bwMode="auto">
          <a:xfrm>
            <a:off x="3275013" y="1446213"/>
            <a:ext cx="990600" cy="22860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03440" name="Text Box 17"/>
          <p:cNvSpPr txBox="1">
            <a:spLocks noChangeArrowheads="1"/>
          </p:cNvSpPr>
          <p:nvPr/>
        </p:nvSpPr>
        <p:spPr bwMode="auto">
          <a:xfrm>
            <a:off x="2771775" y="1557338"/>
            <a:ext cx="47625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GB" sz="4000">
                <a:solidFill>
                  <a:srgbClr val="000000"/>
                </a:solidFill>
                <a:latin typeface="Arial" pitchFamily="34" charset="0"/>
              </a:rPr>
              <a:t>?</a:t>
            </a:r>
          </a:p>
        </p:txBody>
      </p:sp>
      <p:sp>
        <p:nvSpPr>
          <p:cNvPr id="103441" name="Text Box 18"/>
          <p:cNvSpPr txBox="1">
            <a:spLocks noChangeArrowheads="1"/>
          </p:cNvSpPr>
          <p:nvPr/>
        </p:nvSpPr>
        <p:spPr bwMode="auto">
          <a:xfrm>
            <a:off x="827088" y="2349500"/>
            <a:ext cx="1728787"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GB" sz="1800">
                <a:solidFill>
                  <a:srgbClr val="000099"/>
                </a:solidFill>
                <a:latin typeface="Times" charset="0"/>
              </a:rPr>
              <a:t>Diagnosis</a:t>
            </a:r>
          </a:p>
          <a:p>
            <a:pPr algn="l"/>
            <a:endParaRPr lang="en-GB" sz="1800">
              <a:solidFill>
                <a:srgbClr val="000099"/>
              </a:solidFill>
              <a:latin typeface="Times" charset="0"/>
            </a:endParaRPr>
          </a:p>
          <a:p>
            <a:pPr algn="l"/>
            <a:r>
              <a:rPr lang="en-GB" sz="1800">
                <a:solidFill>
                  <a:srgbClr val="000099"/>
                </a:solidFill>
                <a:latin typeface="Times" charset="0"/>
              </a:rPr>
              <a:t>Loss of functional independency</a:t>
            </a:r>
          </a:p>
          <a:p>
            <a:pPr algn="l"/>
            <a:endParaRPr lang="en-GB" sz="1800">
              <a:solidFill>
                <a:srgbClr val="000099"/>
              </a:solidFill>
              <a:latin typeface="Times" charset="0"/>
            </a:endParaRPr>
          </a:p>
          <a:p>
            <a:pPr algn="l"/>
            <a:r>
              <a:rPr lang="en-GB" sz="1800">
                <a:solidFill>
                  <a:srgbClr val="000099"/>
                </a:solidFill>
                <a:latin typeface="Times" charset="0"/>
              </a:rPr>
              <a:t>Behavioural problems</a:t>
            </a:r>
          </a:p>
          <a:p>
            <a:pPr algn="l"/>
            <a:endParaRPr lang="en-GB" sz="1800">
              <a:solidFill>
                <a:srgbClr val="000099"/>
              </a:solidFill>
              <a:latin typeface="Times" charset="0"/>
            </a:endParaRPr>
          </a:p>
          <a:p>
            <a:pPr algn="l"/>
            <a:r>
              <a:rPr lang="en-GB" sz="1800">
                <a:solidFill>
                  <a:srgbClr val="000099"/>
                </a:solidFill>
                <a:latin typeface="Times" charset="0"/>
              </a:rPr>
              <a:t>Nursing home placement</a:t>
            </a:r>
          </a:p>
          <a:p>
            <a:pPr algn="l"/>
            <a:endParaRPr lang="en-GB" sz="1800">
              <a:solidFill>
                <a:srgbClr val="000099"/>
              </a:solidFill>
              <a:latin typeface="Times" charset="0"/>
            </a:endParaRPr>
          </a:p>
          <a:p>
            <a:pPr algn="l"/>
            <a:r>
              <a:rPr lang="en-GB" sz="1800">
                <a:solidFill>
                  <a:srgbClr val="000099"/>
                </a:solidFill>
                <a:latin typeface="Times" charset="0"/>
              </a:rPr>
              <a:t>Death</a:t>
            </a:r>
          </a:p>
        </p:txBody>
      </p:sp>
      <p:sp>
        <p:nvSpPr>
          <p:cNvPr id="103442" name="Text Box 19"/>
          <p:cNvSpPr txBox="1">
            <a:spLocks noChangeArrowheads="1"/>
          </p:cNvSpPr>
          <p:nvPr/>
        </p:nvSpPr>
        <p:spPr bwMode="auto">
          <a:xfrm>
            <a:off x="258763" y="193675"/>
            <a:ext cx="84915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spcBef>
                <a:spcPct val="20000"/>
              </a:spcBef>
            </a:pPr>
            <a:r>
              <a:rPr lang="en-GB" sz="3600"/>
              <a:t>Genetics can affect disease severity</a:t>
            </a:r>
          </a:p>
        </p:txBody>
      </p:sp>
      <p:sp>
        <p:nvSpPr>
          <p:cNvPr id="103443" name="Text Box 20"/>
          <p:cNvSpPr txBox="1">
            <a:spLocks noChangeArrowheads="1"/>
          </p:cNvSpPr>
          <p:nvPr/>
        </p:nvSpPr>
        <p:spPr bwMode="auto">
          <a:xfrm>
            <a:off x="395288" y="1989138"/>
            <a:ext cx="4699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GB" sz="2000">
                <a:solidFill>
                  <a:srgbClr val="000000"/>
                </a:solidFill>
                <a:latin typeface="Arial" pitchFamily="34" charset="0"/>
              </a:rPr>
              <a:t>30</a:t>
            </a:r>
          </a:p>
          <a:p>
            <a:pPr algn="l"/>
            <a:endParaRPr lang="en-GB" sz="2000">
              <a:solidFill>
                <a:srgbClr val="000000"/>
              </a:solidFill>
              <a:latin typeface="Arial" pitchFamily="34" charset="0"/>
            </a:endParaRPr>
          </a:p>
          <a:p>
            <a:pPr algn="l"/>
            <a:endParaRPr lang="en-GB" sz="2000">
              <a:solidFill>
                <a:srgbClr val="000000"/>
              </a:solidFill>
              <a:latin typeface="Arial" pitchFamily="34" charset="0"/>
            </a:endParaRPr>
          </a:p>
          <a:p>
            <a:pPr algn="l"/>
            <a:endParaRPr lang="en-GB" sz="2000">
              <a:solidFill>
                <a:srgbClr val="000000"/>
              </a:solidFill>
              <a:latin typeface="Arial" pitchFamily="34" charset="0"/>
            </a:endParaRPr>
          </a:p>
          <a:p>
            <a:pPr algn="l"/>
            <a:endParaRPr lang="en-GB" sz="2000">
              <a:solidFill>
                <a:srgbClr val="000000"/>
              </a:solidFill>
              <a:latin typeface="Arial" pitchFamily="34" charset="0"/>
            </a:endParaRPr>
          </a:p>
          <a:p>
            <a:pPr algn="l"/>
            <a:endParaRPr lang="en-GB" sz="2000">
              <a:solidFill>
                <a:srgbClr val="000000"/>
              </a:solidFill>
              <a:latin typeface="Arial" pitchFamily="34" charset="0"/>
            </a:endParaRPr>
          </a:p>
          <a:p>
            <a:pPr algn="l"/>
            <a:endParaRPr lang="en-GB" sz="2000">
              <a:solidFill>
                <a:srgbClr val="000000"/>
              </a:solidFill>
              <a:latin typeface="Arial" pitchFamily="34" charset="0"/>
            </a:endParaRPr>
          </a:p>
          <a:p>
            <a:pPr algn="l"/>
            <a:endParaRPr lang="en-GB" sz="2000">
              <a:solidFill>
                <a:srgbClr val="000000"/>
              </a:solidFill>
              <a:latin typeface="Arial" pitchFamily="34" charset="0"/>
            </a:endParaRPr>
          </a:p>
          <a:p>
            <a:pPr algn="l"/>
            <a:endParaRPr lang="en-GB" sz="2000">
              <a:solidFill>
                <a:srgbClr val="000000"/>
              </a:solidFill>
              <a:latin typeface="Arial" pitchFamily="34" charset="0"/>
            </a:endParaRPr>
          </a:p>
          <a:p>
            <a:pPr algn="l"/>
            <a:endParaRPr lang="en-GB" sz="2000">
              <a:solidFill>
                <a:srgbClr val="000000"/>
              </a:solidFill>
              <a:latin typeface="Arial" pitchFamily="34" charset="0"/>
            </a:endParaRPr>
          </a:p>
          <a:p>
            <a:pPr algn="l"/>
            <a:endParaRPr lang="en-GB" sz="2000">
              <a:solidFill>
                <a:srgbClr val="000000"/>
              </a:solidFill>
              <a:latin typeface="Arial" pitchFamily="34" charset="0"/>
            </a:endParaRPr>
          </a:p>
          <a:p>
            <a:pPr algn="l"/>
            <a:endParaRPr lang="en-GB" sz="2000">
              <a:solidFill>
                <a:srgbClr val="000000"/>
              </a:solidFill>
              <a:latin typeface="Arial" pitchFamily="34" charset="0"/>
            </a:endParaRPr>
          </a:p>
          <a:p>
            <a:pPr algn="l"/>
            <a:r>
              <a:rPr lang="en-GB" sz="2000">
                <a:solidFill>
                  <a:srgbClr val="000000"/>
                </a:solidFill>
                <a:latin typeface="Arial" pitchFamily="34" charset="0"/>
              </a:rPr>
              <a:t>  0</a:t>
            </a:r>
          </a:p>
        </p:txBody>
      </p:sp>
      <p:sp>
        <p:nvSpPr>
          <p:cNvPr id="103444" name="TextBox 1"/>
          <p:cNvSpPr txBox="1">
            <a:spLocks noChangeArrowheads="1"/>
          </p:cNvSpPr>
          <p:nvPr/>
        </p:nvSpPr>
        <p:spPr bwMode="auto">
          <a:xfrm>
            <a:off x="5562600" y="1270000"/>
            <a:ext cx="2573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1800" b="1">
                <a:solidFill>
                  <a:srgbClr val="FF3300"/>
                </a:solidFill>
              </a:rPr>
              <a:t>Alzheimer Disease </a:t>
            </a:r>
            <a:endParaRPr lang="en-US" sz="18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63525"/>
            <a:ext cx="8799513"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888" y="2455863"/>
            <a:ext cx="8437562"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888" y="4486275"/>
            <a:ext cx="80962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descr="EB06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356475"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4" name="Rectangle 3"/>
          <p:cNvSpPr>
            <a:spLocks noChangeArrowheads="1"/>
          </p:cNvSpPr>
          <p:nvPr/>
        </p:nvSpPr>
        <p:spPr bwMode="auto">
          <a:xfrm>
            <a:off x="817563" y="188913"/>
            <a:ext cx="566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20000"/>
              </a:spcBef>
            </a:pPr>
            <a:r>
              <a:rPr lang="en-GB" sz="2800" b="1">
                <a:solidFill>
                  <a:srgbClr val="FFFF00"/>
                </a:solidFill>
                <a:latin typeface="Arial" pitchFamily="34" charset="0"/>
              </a:rPr>
              <a:t>ADAS-cog changes with Aricept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buFont typeface="Wingdings" charset="0"/>
              <a:buChar char="p"/>
              <a:defRPr/>
            </a:pPr>
            <a:r>
              <a:rPr lang="en-US" sz="2000" dirty="0" smtClean="0">
                <a:ea typeface="ＭＳ Ｐゴシック" pitchFamily="-112" charset="-128"/>
              </a:rPr>
              <a:t>Pharmacogenetics refers to genetic differences in metabolic pathways which can affect individual responses to drugs, both in terms of therapeutic effect as well as adverse effects</a:t>
            </a:r>
          </a:p>
          <a:p>
            <a:pPr marL="0" indent="0">
              <a:buFont typeface="Wingdings" charset="0"/>
              <a:buNone/>
              <a:defRPr/>
            </a:pPr>
            <a:endParaRPr lang="en-US" sz="2000" dirty="0" smtClean="0">
              <a:ea typeface="ＭＳ Ｐゴシック" pitchFamily="-112" charset="-128"/>
            </a:endParaRPr>
          </a:p>
          <a:p>
            <a:pPr>
              <a:buFont typeface="Wingdings" charset="0"/>
              <a:buChar char="p"/>
              <a:defRPr/>
            </a:pPr>
            <a:r>
              <a:rPr lang="en-US" sz="2000" dirty="0" smtClean="0">
                <a:ea typeface="ＭＳ Ｐゴシック" pitchFamily="-112" charset="-128"/>
              </a:rPr>
              <a:t>Pharmacogenetics is generally regarded as the study or clinical testing of genetic variation that gives rise to differing responses to drugs</a:t>
            </a:r>
          </a:p>
          <a:p>
            <a:pPr marL="0" indent="0">
              <a:buFont typeface="Wingdings" charset="0"/>
              <a:buNone/>
              <a:defRPr/>
            </a:pPr>
            <a:endParaRPr lang="en-US" sz="2000" dirty="0" smtClean="0">
              <a:ea typeface="ＭＳ Ｐゴシック" pitchFamily="-112" charset="-128"/>
            </a:endParaRPr>
          </a:p>
          <a:p>
            <a:pPr>
              <a:buFont typeface="Wingdings" charset="0"/>
              <a:buChar char="p"/>
              <a:defRPr/>
            </a:pPr>
            <a:r>
              <a:rPr lang="en-US" sz="2000" dirty="0">
                <a:ea typeface="ＭＳ Ｐゴシック" pitchFamily="-112" charset="-128"/>
              </a:rPr>
              <a:t>P</a:t>
            </a:r>
            <a:r>
              <a:rPr lang="en-US" sz="2000" dirty="0" smtClean="0">
                <a:ea typeface="ＭＳ Ｐゴシック" pitchFamily="-112" charset="-128"/>
              </a:rPr>
              <a:t>harmacogenomics is the broader application of genomic technologies to new drug discovery</a:t>
            </a:r>
            <a:endParaRPr lang="en-US" sz="2000" dirty="0">
              <a:ea typeface="ＭＳ Ｐゴシック" pitchFamily="-112"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9"/>
          <p:cNvSpPr>
            <a:spLocks noChangeArrowheads="1"/>
          </p:cNvSpPr>
          <p:nvPr/>
        </p:nvSpPr>
        <p:spPr bwMode="auto">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spcBef>
                <a:spcPct val="20000"/>
              </a:spcBef>
              <a:buFontTx/>
              <a:buChar char="•"/>
            </a:pPr>
            <a:endParaRPr lang="en-US" sz="2800">
              <a:solidFill>
                <a:srgbClr val="FF6600"/>
              </a:solidFill>
              <a:latin typeface="Arial" pitchFamily="34" charset="0"/>
            </a:endParaRPr>
          </a:p>
        </p:txBody>
      </p:sp>
      <p:graphicFrame>
        <p:nvGraphicFramePr>
          <p:cNvPr id="107522" name="Object 3"/>
          <p:cNvGraphicFramePr>
            <a:graphicFrameLocks noGrp="1" noChangeAspect="1"/>
          </p:cNvGraphicFramePr>
          <p:nvPr>
            <p:ph idx="1"/>
          </p:nvPr>
        </p:nvGraphicFramePr>
        <p:xfrm>
          <a:off x="250825" y="1150938"/>
          <a:ext cx="8893175" cy="5497512"/>
        </p:xfrm>
        <a:graphic>
          <a:graphicData uri="http://schemas.openxmlformats.org/presentationml/2006/ole">
            <mc:AlternateContent xmlns:mc="http://schemas.openxmlformats.org/markup-compatibility/2006">
              <mc:Choice xmlns:v="urn:schemas-microsoft-com:vml" Requires="v">
                <p:oleObj spid="_x0000_s107524" name="Chart" r:id="rId4" imgW="8893329" imgH="5498137" progId="Excel.Chart.8">
                  <p:embed/>
                </p:oleObj>
              </mc:Choice>
              <mc:Fallback>
                <p:oleObj name="Chart" r:id="rId4" imgW="8893329" imgH="5498137"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150938"/>
                        <a:ext cx="8893175"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3" name="Rectangle 3"/>
          <p:cNvSpPr>
            <a:spLocks noChangeArrowheads="1"/>
          </p:cNvSpPr>
          <p:nvPr/>
        </p:nvSpPr>
        <p:spPr bwMode="auto">
          <a:xfrm>
            <a:off x="395288" y="404813"/>
            <a:ext cx="6683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GB" sz="3200" b="1">
                <a:solidFill>
                  <a:srgbClr val="191966"/>
                </a:solidFill>
                <a:latin typeface="Arial" pitchFamily="34" charset="0"/>
              </a:rPr>
              <a:t>Placebo profiles in different trials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sz="3600" smtClean="0">
                <a:solidFill>
                  <a:srgbClr val="000000"/>
                </a:solidFill>
                <a:latin typeface="Verdana" pitchFamily="34" charset="0"/>
              </a:rPr>
              <a:t>Nobody is perfect</a:t>
            </a:r>
          </a:p>
        </p:txBody>
      </p:sp>
      <p:pic>
        <p:nvPicPr>
          <p:cNvPr id="4" name="Picture 3"/>
          <p:cNvPicPr>
            <a:picLocks/>
          </p:cNvPicPr>
          <p:nvPr/>
        </p:nvPicPr>
        <p:blipFill>
          <a:blip r:embed="rId2"/>
          <a:stretch>
            <a:fillRect/>
          </a:stretch>
        </p:blipFill>
        <p:spPr>
          <a:xfrm>
            <a:off x="329305" y="2010392"/>
            <a:ext cx="8756303" cy="3011752"/>
          </a:xfrm>
          <a:prstGeom prst="rect">
            <a:avLst/>
          </a:prstGeom>
          <a:scene3d>
            <a:camera prst="orthographicFront">
              <a:rot lat="0" lon="0" rev="30000"/>
            </a:camera>
            <a:lightRig rig="threePt" dir="t"/>
          </a:scene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9570" name="Picture 2" descr="SNP-Ro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442913"/>
            <a:ext cx="80772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3"/>
          <p:cNvSpPr>
            <a:spLocks noChangeArrowheads="1"/>
          </p:cNvSpPr>
          <p:nvPr/>
        </p:nvSpPr>
        <p:spPr bwMode="auto">
          <a:xfrm>
            <a:off x="228600" y="644525"/>
            <a:ext cx="6019800" cy="1709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800">
              <a:latin typeface="Arial" pitchFamily="34" charset="0"/>
            </a:endParaRPr>
          </a:p>
          <a:p>
            <a:r>
              <a:rPr lang="en-GB" sz="2400">
                <a:latin typeface="Arial" pitchFamily="34" charset="0"/>
              </a:rPr>
              <a:t>Different people can have a </a:t>
            </a:r>
          </a:p>
          <a:p>
            <a:r>
              <a:rPr lang="en-GB" sz="2400">
                <a:latin typeface="Arial" pitchFamily="34" charset="0"/>
              </a:rPr>
              <a:t>different nucleotide or base at</a:t>
            </a:r>
          </a:p>
          <a:p>
            <a:r>
              <a:rPr lang="en-GB" sz="2400">
                <a:latin typeface="Arial" pitchFamily="34" charset="0"/>
              </a:rPr>
              <a:t>a given location on chromosome</a:t>
            </a:r>
          </a:p>
        </p:txBody>
      </p:sp>
      <p:sp>
        <p:nvSpPr>
          <p:cNvPr id="109572" name="Rectangle 4"/>
          <p:cNvSpPr>
            <a:spLocks noChangeArrowheads="1"/>
          </p:cNvSpPr>
          <p:nvPr/>
        </p:nvSpPr>
        <p:spPr bwMode="auto">
          <a:xfrm>
            <a:off x="428625" y="2371725"/>
            <a:ext cx="8458200" cy="4486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2400">
              <a:latin typeface="Times New Roman" pitchFamily="18" charset="0"/>
            </a:endParaRPr>
          </a:p>
        </p:txBody>
      </p:sp>
      <p:sp>
        <p:nvSpPr>
          <p:cNvPr id="109573" name="Rectangle 5"/>
          <p:cNvSpPr>
            <a:spLocks noChangeArrowheads="1"/>
          </p:cNvSpPr>
          <p:nvPr/>
        </p:nvSpPr>
        <p:spPr bwMode="auto">
          <a:xfrm>
            <a:off x="2443163" y="2471738"/>
            <a:ext cx="285750" cy="13001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574" name="Rectangle 6"/>
          <p:cNvSpPr>
            <a:spLocks noChangeArrowheads="1"/>
          </p:cNvSpPr>
          <p:nvPr/>
        </p:nvSpPr>
        <p:spPr bwMode="auto">
          <a:xfrm>
            <a:off x="533400" y="4129088"/>
            <a:ext cx="8305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r>
              <a:rPr lang="en-GB" sz="2800">
                <a:latin typeface="Arial" pitchFamily="34" charset="0"/>
              </a:rPr>
              <a:t>What is a SNP map</a:t>
            </a:r>
          </a:p>
        </p:txBody>
      </p:sp>
      <p:grpSp>
        <p:nvGrpSpPr>
          <p:cNvPr id="109575" name="Group 7"/>
          <p:cNvGrpSpPr>
            <a:grpSpLocks/>
          </p:cNvGrpSpPr>
          <p:nvPr/>
        </p:nvGrpSpPr>
        <p:grpSpPr bwMode="auto">
          <a:xfrm>
            <a:off x="1828800" y="4967288"/>
            <a:ext cx="5867400" cy="404812"/>
            <a:chOff x="1152" y="2166"/>
            <a:chExt cx="3696" cy="255"/>
          </a:xfrm>
        </p:grpSpPr>
        <p:sp>
          <p:nvSpPr>
            <p:cNvPr id="109579" name="Line 8"/>
            <p:cNvSpPr>
              <a:spLocks noChangeShapeType="1"/>
            </p:cNvSpPr>
            <p:nvPr/>
          </p:nvSpPr>
          <p:spPr bwMode="auto">
            <a:xfrm>
              <a:off x="1152" y="2304"/>
              <a:ext cx="36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0" name="Line 9"/>
            <p:cNvSpPr>
              <a:spLocks noChangeShapeType="1"/>
            </p:cNvSpPr>
            <p:nvPr/>
          </p:nvSpPr>
          <p:spPr bwMode="auto">
            <a:xfrm>
              <a:off x="1344"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1" name="Line 10"/>
            <p:cNvSpPr>
              <a:spLocks noChangeShapeType="1"/>
            </p:cNvSpPr>
            <p:nvPr/>
          </p:nvSpPr>
          <p:spPr bwMode="auto">
            <a:xfrm>
              <a:off x="1368"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2" name="Line 11"/>
            <p:cNvSpPr>
              <a:spLocks noChangeShapeType="1"/>
            </p:cNvSpPr>
            <p:nvPr/>
          </p:nvSpPr>
          <p:spPr bwMode="auto">
            <a:xfrm>
              <a:off x="1395"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3" name="Line 12"/>
            <p:cNvSpPr>
              <a:spLocks noChangeShapeType="1"/>
            </p:cNvSpPr>
            <p:nvPr/>
          </p:nvSpPr>
          <p:spPr bwMode="auto">
            <a:xfrm>
              <a:off x="1419"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4" name="Line 13"/>
            <p:cNvSpPr>
              <a:spLocks noChangeShapeType="1"/>
            </p:cNvSpPr>
            <p:nvPr/>
          </p:nvSpPr>
          <p:spPr bwMode="auto">
            <a:xfrm>
              <a:off x="1449"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5" name="Line 14"/>
            <p:cNvSpPr>
              <a:spLocks noChangeShapeType="1"/>
            </p:cNvSpPr>
            <p:nvPr/>
          </p:nvSpPr>
          <p:spPr bwMode="auto">
            <a:xfrm>
              <a:off x="1473"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6" name="Line 15"/>
            <p:cNvSpPr>
              <a:spLocks noChangeShapeType="1"/>
            </p:cNvSpPr>
            <p:nvPr/>
          </p:nvSpPr>
          <p:spPr bwMode="auto">
            <a:xfrm>
              <a:off x="1500"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7" name="Line 16"/>
            <p:cNvSpPr>
              <a:spLocks noChangeShapeType="1"/>
            </p:cNvSpPr>
            <p:nvPr/>
          </p:nvSpPr>
          <p:spPr bwMode="auto">
            <a:xfrm>
              <a:off x="1524"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8" name="Line 17"/>
            <p:cNvSpPr>
              <a:spLocks noChangeShapeType="1"/>
            </p:cNvSpPr>
            <p:nvPr/>
          </p:nvSpPr>
          <p:spPr bwMode="auto">
            <a:xfrm>
              <a:off x="1779"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9" name="Line 18"/>
            <p:cNvSpPr>
              <a:spLocks noChangeShapeType="1"/>
            </p:cNvSpPr>
            <p:nvPr/>
          </p:nvSpPr>
          <p:spPr bwMode="auto">
            <a:xfrm>
              <a:off x="1803"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90" name="Line 19"/>
            <p:cNvSpPr>
              <a:spLocks noChangeShapeType="1"/>
            </p:cNvSpPr>
            <p:nvPr/>
          </p:nvSpPr>
          <p:spPr bwMode="auto">
            <a:xfrm>
              <a:off x="1830"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91" name="Line 20"/>
            <p:cNvSpPr>
              <a:spLocks noChangeShapeType="1"/>
            </p:cNvSpPr>
            <p:nvPr/>
          </p:nvSpPr>
          <p:spPr bwMode="auto">
            <a:xfrm>
              <a:off x="1854"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92" name="Line 21"/>
            <p:cNvSpPr>
              <a:spLocks noChangeShapeType="1"/>
            </p:cNvSpPr>
            <p:nvPr/>
          </p:nvSpPr>
          <p:spPr bwMode="auto">
            <a:xfrm>
              <a:off x="2112"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93" name="Line 22"/>
            <p:cNvSpPr>
              <a:spLocks noChangeShapeType="1"/>
            </p:cNvSpPr>
            <p:nvPr/>
          </p:nvSpPr>
          <p:spPr bwMode="auto">
            <a:xfrm>
              <a:off x="2136"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94" name="Line 23"/>
            <p:cNvSpPr>
              <a:spLocks noChangeShapeType="1"/>
            </p:cNvSpPr>
            <p:nvPr/>
          </p:nvSpPr>
          <p:spPr bwMode="auto">
            <a:xfrm>
              <a:off x="2187"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95" name="Line 24"/>
            <p:cNvSpPr>
              <a:spLocks noChangeShapeType="1"/>
            </p:cNvSpPr>
            <p:nvPr/>
          </p:nvSpPr>
          <p:spPr bwMode="auto">
            <a:xfrm>
              <a:off x="2361"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96" name="Line 25"/>
            <p:cNvSpPr>
              <a:spLocks noChangeShapeType="1"/>
            </p:cNvSpPr>
            <p:nvPr/>
          </p:nvSpPr>
          <p:spPr bwMode="auto">
            <a:xfrm>
              <a:off x="2385"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97" name="Line 26"/>
            <p:cNvSpPr>
              <a:spLocks noChangeShapeType="1"/>
            </p:cNvSpPr>
            <p:nvPr/>
          </p:nvSpPr>
          <p:spPr bwMode="auto">
            <a:xfrm>
              <a:off x="2412"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98" name="Line 27"/>
            <p:cNvSpPr>
              <a:spLocks noChangeShapeType="1"/>
            </p:cNvSpPr>
            <p:nvPr/>
          </p:nvSpPr>
          <p:spPr bwMode="auto">
            <a:xfrm>
              <a:off x="2436"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99" name="Line 28"/>
            <p:cNvSpPr>
              <a:spLocks noChangeShapeType="1"/>
            </p:cNvSpPr>
            <p:nvPr/>
          </p:nvSpPr>
          <p:spPr bwMode="auto">
            <a:xfrm>
              <a:off x="2865"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00" name="Line 29"/>
            <p:cNvSpPr>
              <a:spLocks noChangeShapeType="1"/>
            </p:cNvSpPr>
            <p:nvPr/>
          </p:nvSpPr>
          <p:spPr bwMode="auto">
            <a:xfrm>
              <a:off x="2889"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01" name="Line 30"/>
            <p:cNvSpPr>
              <a:spLocks noChangeShapeType="1"/>
            </p:cNvSpPr>
            <p:nvPr/>
          </p:nvSpPr>
          <p:spPr bwMode="auto">
            <a:xfrm>
              <a:off x="2940"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02" name="Line 31"/>
            <p:cNvSpPr>
              <a:spLocks noChangeShapeType="1"/>
            </p:cNvSpPr>
            <p:nvPr/>
          </p:nvSpPr>
          <p:spPr bwMode="auto">
            <a:xfrm>
              <a:off x="3000"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03" name="Line 32"/>
            <p:cNvSpPr>
              <a:spLocks noChangeShapeType="1"/>
            </p:cNvSpPr>
            <p:nvPr/>
          </p:nvSpPr>
          <p:spPr bwMode="auto">
            <a:xfrm>
              <a:off x="3024"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04" name="Line 33"/>
            <p:cNvSpPr>
              <a:spLocks noChangeShapeType="1"/>
            </p:cNvSpPr>
            <p:nvPr/>
          </p:nvSpPr>
          <p:spPr bwMode="auto">
            <a:xfrm>
              <a:off x="3051"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05" name="Line 34"/>
            <p:cNvSpPr>
              <a:spLocks noChangeShapeType="1"/>
            </p:cNvSpPr>
            <p:nvPr/>
          </p:nvSpPr>
          <p:spPr bwMode="auto">
            <a:xfrm>
              <a:off x="3075"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06" name="Line 35"/>
            <p:cNvSpPr>
              <a:spLocks noChangeShapeType="1"/>
            </p:cNvSpPr>
            <p:nvPr/>
          </p:nvSpPr>
          <p:spPr bwMode="auto">
            <a:xfrm>
              <a:off x="3369"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07" name="Line 36"/>
            <p:cNvSpPr>
              <a:spLocks noChangeShapeType="1"/>
            </p:cNvSpPr>
            <p:nvPr/>
          </p:nvSpPr>
          <p:spPr bwMode="auto">
            <a:xfrm>
              <a:off x="3393"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08" name="Line 37"/>
            <p:cNvSpPr>
              <a:spLocks noChangeShapeType="1"/>
            </p:cNvSpPr>
            <p:nvPr/>
          </p:nvSpPr>
          <p:spPr bwMode="auto">
            <a:xfrm>
              <a:off x="3420"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09" name="Line 38"/>
            <p:cNvSpPr>
              <a:spLocks noChangeShapeType="1"/>
            </p:cNvSpPr>
            <p:nvPr/>
          </p:nvSpPr>
          <p:spPr bwMode="auto">
            <a:xfrm>
              <a:off x="3444"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10" name="Line 39"/>
            <p:cNvSpPr>
              <a:spLocks noChangeShapeType="1"/>
            </p:cNvSpPr>
            <p:nvPr/>
          </p:nvSpPr>
          <p:spPr bwMode="auto">
            <a:xfrm>
              <a:off x="3648"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11" name="Line 40"/>
            <p:cNvSpPr>
              <a:spLocks noChangeShapeType="1"/>
            </p:cNvSpPr>
            <p:nvPr/>
          </p:nvSpPr>
          <p:spPr bwMode="auto">
            <a:xfrm>
              <a:off x="3672"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12" name="Line 41"/>
            <p:cNvSpPr>
              <a:spLocks noChangeShapeType="1"/>
            </p:cNvSpPr>
            <p:nvPr/>
          </p:nvSpPr>
          <p:spPr bwMode="auto">
            <a:xfrm>
              <a:off x="3723"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13" name="Line 42"/>
            <p:cNvSpPr>
              <a:spLocks noChangeShapeType="1"/>
            </p:cNvSpPr>
            <p:nvPr/>
          </p:nvSpPr>
          <p:spPr bwMode="auto">
            <a:xfrm>
              <a:off x="3954"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14" name="Line 43"/>
            <p:cNvSpPr>
              <a:spLocks noChangeShapeType="1"/>
            </p:cNvSpPr>
            <p:nvPr/>
          </p:nvSpPr>
          <p:spPr bwMode="auto">
            <a:xfrm>
              <a:off x="3978"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15" name="Line 44"/>
            <p:cNvSpPr>
              <a:spLocks noChangeShapeType="1"/>
            </p:cNvSpPr>
            <p:nvPr/>
          </p:nvSpPr>
          <p:spPr bwMode="auto">
            <a:xfrm>
              <a:off x="4005"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16" name="Line 45"/>
            <p:cNvSpPr>
              <a:spLocks noChangeShapeType="1"/>
            </p:cNvSpPr>
            <p:nvPr/>
          </p:nvSpPr>
          <p:spPr bwMode="auto">
            <a:xfrm>
              <a:off x="4029"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17" name="Line 46"/>
            <p:cNvSpPr>
              <a:spLocks noChangeShapeType="1"/>
            </p:cNvSpPr>
            <p:nvPr/>
          </p:nvSpPr>
          <p:spPr bwMode="auto">
            <a:xfrm>
              <a:off x="4458"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18" name="Line 47"/>
            <p:cNvSpPr>
              <a:spLocks noChangeShapeType="1"/>
            </p:cNvSpPr>
            <p:nvPr/>
          </p:nvSpPr>
          <p:spPr bwMode="auto">
            <a:xfrm>
              <a:off x="4482"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19" name="Line 48"/>
            <p:cNvSpPr>
              <a:spLocks noChangeShapeType="1"/>
            </p:cNvSpPr>
            <p:nvPr/>
          </p:nvSpPr>
          <p:spPr bwMode="auto">
            <a:xfrm>
              <a:off x="4509"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20" name="Line 49"/>
            <p:cNvSpPr>
              <a:spLocks noChangeShapeType="1"/>
            </p:cNvSpPr>
            <p:nvPr/>
          </p:nvSpPr>
          <p:spPr bwMode="auto">
            <a:xfrm>
              <a:off x="4533" y="216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21" name="Line 50"/>
            <p:cNvSpPr>
              <a:spLocks noChangeShapeType="1"/>
            </p:cNvSpPr>
            <p:nvPr/>
          </p:nvSpPr>
          <p:spPr bwMode="auto">
            <a:xfrm>
              <a:off x="4317" y="2181"/>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22" name="Line 51"/>
            <p:cNvSpPr>
              <a:spLocks noChangeShapeType="1"/>
            </p:cNvSpPr>
            <p:nvPr/>
          </p:nvSpPr>
          <p:spPr bwMode="auto">
            <a:xfrm>
              <a:off x="4341" y="2181"/>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23" name="Line 52"/>
            <p:cNvSpPr>
              <a:spLocks noChangeShapeType="1"/>
            </p:cNvSpPr>
            <p:nvPr/>
          </p:nvSpPr>
          <p:spPr bwMode="auto">
            <a:xfrm>
              <a:off x="4368" y="217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624" name="Line 53"/>
            <p:cNvSpPr>
              <a:spLocks noChangeShapeType="1"/>
            </p:cNvSpPr>
            <p:nvPr/>
          </p:nvSpPr>
          <p:spPr bwMode="auto">
            <a:xfrm>
              <a:off x="4392" y="217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09576" name="Text Box 54"/>
          <p:cNvSpPr txBox="1">
            <a:spLocks noChangeArrowheads="1"/>
          </p:cNvSpPr>
          <p:nvPr/>
        </p:nvSpPr>
        <p:spPr bwMode="auto">
          <a:xfrm>
            <a:off x="1350963" y="2546350"/>
            <a:ext cx="35544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a:latin typeface="Times New Roman" pitchFamily="18" charset="0"/>
              </a:rPr>
              <a:t>. . . G G T A A C T G . . . .</a:t>
            </a:r>
          </a:p>
          <a:p>
            <a:pPr algn="l" eaLnBrk="1" hangingPunct="1"/>
            <a:endParaRPr lang="en-GB">
              <a:latin typeface="Times New Roman" pitchFamily="18" charset="0"/>
            </a:endParaRPr>
          </a:p>
          <a:p>
            <a:pPr algn="l" eaLnBrk="1" hangingPunct="1"/>
            <a:r>
              <a:rPr lang="en-GB">
                <a:latin typeface="Times New Roman" pitchFamily="18" charset="0"/>
              </a:rPr>
              <a:t>. . . G G C A A C T G . . . . </a:t>
            </a:r>
          </a:p>
        </p:txBody>
      </p:sp>
      <p:sp>
        <p:nvSpPr>
          <p:cNvPr id="109577" name="Text Box 55"/>
          <p:cNvSpPr txBox="1">
            <a:spLocks noChangeArrowheads="1"/>
          </p:cNvSpPr>
          <p:nvPr/>
        </p:nvSpPr>
        <p:spPr bwMode="auto">
          <a:xfrm>
            <a:off x="1936750" y="5622925"/>
            <a:ext cx="546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sz="2800">
                <a:latin typeface="Arial" pitchFamily="34" charset="0"/>
              </a:rPr>
              <a:t>Location of SNPs on human DNA</a:t>
            </a:r>
          </a:p>
        </p:txBody>
      </p:sp>
      <p:sp>
        <p:nvSpPr>
          <p:cNvPr id="109578" name="Rectangle 56"/>
          <p:cNvSpPr>
            <a:spLocks noChangeArrowheads="1"/>
          </p:cNvSpPr>
          <p:nvPr/>
        </p:nvSpPr>
        <p:spPr bwMode="auto">
          <a:xfrm>
            <a:off x="255588" y="242888"/>
            <a:ext cx="3286125" cy="971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2800">
                <a:latin typeface="Arial" pitchFamily="34" charset="0"/>
              </a:rPr>
              <a:t>What is a SNP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Line 2"/>
          <p:cNvSpPr>
            <a:spLocks noChangeShapeType="1"/>
          </p:cNvSpPr>
          <p:nvPr/>
        </p:nvSpPr>
        <p:spPr bwMode="auto">
          <a:xfrm flipV="1">
            <a:off x="4821238" y="2393950"/>
            <a:ext cx="3644900" cy="14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18" name="Line 3"/>
          <p:cNvSpPr>
            <a:spLocks noChangeShapeType="1"/>
          </p:cNvSpPr>
          <p:nvPr/>
        </p:nvSpPr>
        <p:spPr bwMode="auto">
          <a:xfrm>
            <a:off x="51562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19" name="Line 4"/>
          <p:cNvSpPr>
            <a:spLocks noChangeShapeType="1"/>
          </p:cNvSpPr>
          <p:nvPr/>
        </p:nvSpPr>
        <p:spPr bwMode="auto">
          <a:xfrm>
            <a:off x="52197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0" name="Line 5"/>
          <p:cNvSpPr>
            <a:spLocks noChangeShapeType="1"/>
          </p:cNvSpPr>
          <p:nvPr/>
        </p:nvSpPr>
        <p:spPr bwMode="auto">
          <a:xfrm>
            <a:off x="52959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1" name="Line 6"/>
          <p:cNvSpPr>
            <a:spLocks noChangeShapeType="1"/>
          </p:cNvSpPr>
          <p:nvPr/>
        </p:nvSpPr>
        <p:spPr bwMode="auto">
          <a:xfrm>
            <a:off x="54483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2" name="Line 7"/>
          <p:cNvSpPr>
            <a:spLocks noChangeShapeType="1"/>
          </p:cNvSpPr>
          <p:nvPr/>
        </p:nvSpPr>
        <p:spPr bwMode="auto">
          <a:xfrm>
            <a:off x="56896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3" name="Line 8"/>
          <p:cNvSpPr>
            <a:spLocks noChangeShapeType="1"/>
          </p:cNvSpPr>
          <p:nvPr/>
        </p:nvSpPr>
        <p:spPr bwMode="auto">
          <a:xfrm>
            <a:off x="57658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4" name="Line 9"/>
          <p:cNvSpPr>
            <a:spLocks noChangeShapeType="1"/>
          </p:cNvSpPr>
          <p:nvPr/>
        </p:nvSpPr>
        <p:spPr bwMode="auto">
          <a:xfrm>
            <a:off x="58420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5" name="Line 10"/>
          <p:cNvSpPr>
            <a:spLocks noChangeShapeType="1"/>
          </p:cNvSpPr>
          <p:nvPr/>
        </p:nvSpPr>
        <p:spPr bwMode="auto">
          <a:xfrm>
            <a:off x="61087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6" name="Line 11"/>
          <p:cNvSpPr>
            <a:spLocks noChangeShapeType="1"/>
          </p:cNvSpPr>
          <p:nvPr/>
        </p:nvSpPr>
        <p:spPr bwMode="auto">
          <a:xfrm>
            <a:off x="61722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7" name="Line 12"/>
          <p:cNvSpPr>
            <a:spLocks noChangeShapeType="1"/>
          </p:cNvSpPr>
          <p:nvPr/>
        </p:nvSpPr>
        <p:spPr bwMode="auto">
          <a:xfrm>
            <a:off x="62484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8" name="Line 13"/>
          <p:cNvSpPr>
            <a:spLocks noChangeShapeType="1"/>
          </p:cNvSpPr>
          <p:nvPr/>
        </p:nvSpPr>
        <p:spPr bwMode="auto">
          <a:xfrm>
            <a:off x="63119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9" name="Line 14"/>
          <p:cNvSpPr>
            <a:spLocks noChangeShapeType="1"/>
          </p:cNvSpPr>
          <p:nvPr/>
        </p:nvSpPr>
        <p:spPr bwMode="auto">
          <a:xfrm>
            <a:off x="65786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30" name="Line 15"/>
          <p:cNvSpPr>
            <a:spLocks noChangeShapeType="1"/>
          </p:cNvSpPr>
          <p:nvPr/>
        </p:nvSpPr>
        <p:spPr bwMode="auto">
          <a:xfrm>
            <a:off x="66548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31" name="Line 16"/>
          <p:cNvSpPr>
            <a:spLocks noChangeShapeType="1"/>
          </p:cNvSpPr>
          <p:nvPr/>
        </p:nvSpPr>
        <p:spPr bwMode="auto">
          <a:xfrm>
            <a:off x="72517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32" name="Line 17"/>
          <p:cNvSpPr>
            <a:spLocks noChangeShapeType="1"/>
          </p:cNvSpPr>
          <p:nvPr/>
        </p:nvSpPr>
        <p:spPr bwMode="auto">
          <a:xfrm>
            <a:off x="73406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33" name="Line 18"/>
          <p:cNvSpPr>
            <a:spLocks noChangeShapeType="1"/>
          </p:cNvSpPr>
          <p:nvPr/>
        </p:nvSpPr>
        <p:spPr bwMode="auto">
          <a:xfrm>
            <a:off x="74168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34" name="Line 19"/>
          <p:cNvSpPr>
            <a:spLocks noChangeShapeType="1"/>
          </p:cNvSpPr>
          <p:nvPr/>
        </p:nvSpPr>
        <p:spPr bwMode="auto">
          <a:xfrm>
            <a:off x="7569200" y="24082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35" name="Line 20"/>
          <p:cNvSpPr>
            <a:spLocks noChangeShapeType="1"/>
          </p:cNvSpPr>
          <p:nvPr/>
        </p:nvSpPr>
        <p:spPr bwMode="auto">
          <a:xfrm>
            <a:off x="77216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36" name="Line 21"/>
          <p:cNvSpPr>
            <a:spLocks noChangeShapeType="1"/>
          </p:cNvSpPr>
          <p:nvPr/>
        </p:nvSpPr>
        <p:spPr bwMode="auto">
          <a:xfrm>
            <a:off x="74803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37" name="Line 22"/>
          <p:cNvSpPr>
            <a:spLocks noChangeShapeType="1"/>
          </p:cNvSpPr>
          <p:nvPr/>
        </p:nvSpPr>
        <p:spPr bwMode="auto">
          <a:xfrm>
            <a:off x="75692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38" name="Line 23"/>
          <p:cNvSpPr>
            <a:spLocks noChangeShapeType="1"/>
          </p:cNvSpPr>
          <p:nvPr/>
        </p:nvSpPr>
        <p:spPr bwMode="auto">
          <a:xfrm>
            <a:off x="76454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39" name="Line 24"/>
          <p:cNvSpPr>
            <a:spLocks noChangeShapeType="1"/>
          </p:cNvSpPr>
          <p:nvPr/>
        </p:nvSpPr>
        <p:spPr bwMode="auto">
          <a:xfrm>
            <a:off x="77978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40" name="Line 25"/>
          <p:cNvSpPr>
            <a:spLocks noChangeShapeType="1"/>
          </p:cNvSpPr>
          <p:nvPr/>
        </p:nvSpPr>
        <p:spPr bwMode="auto">
          <a:xfrm>
            <a:off x="7950200" y="2395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41" name="Line 26"/>
          <p:cNvSpPr>
            <a:spLocks noChangeShapeType="1"/>
          </p:cNvSpPr>
          <p:nvPr/>
        </p:nvSpPr>
        <p:spPr bwMode="auto">
          <a:xfrm>
            <a:off x="51562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42" name="Line 27"/>
          <p:cNvSpPr>
            <a:spLocks noChangeShapeType="1"/>
          </p:cNvSpPr>
          <p:nvPr/>
        </p:nvSpPr>
        <p:spPr bwMode="auto">
          <a:xfrm>
            <a:off x="52197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43" name="Line 28"/>
          <p:cNvSpPr>
            <a:spLocks noChangeShapeType="1"/>
          </p:cNvSpPr>
          <p:nvPr/>
        </p:nvSpPr>
        <p:spPr bwMode="auto">
          <a:xfrm>
            <a:off x="52959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44" name="Line 29"/>
          <p:cNvSpPr>
            <a:spLocks noChangeShapeType="1"/>
          </p:cNvSpPr>
          <p:nvPr/>
        </p:nvSpPr>
        <p:spPr bwMode="auto">
          <a:xfrm>
            <a:off x="54483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45" name="Line 30"/>
          <p:cNvSpPr>
            <a:spLocks noChangeShapeType="1"/>
          </p:cNvSpPr>
          <p:nvPr/>
        </p:nvSpPr>
        <p:spPr bwMode="auto">
          <a:xfrm>
            <a:off x="5689600" y="3271838"/>
            <a:ext cx="0" cy="403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46" name="Line 31"/>
          <p:cNvSpPr>
            <a:spLocks noChangeShapeType="1"/>
          </p:cNvSpPr>
          <p:nvPr/>
        </p:nvSpPr>
        <p:spPr bwMode="auto">
          <a:xfrm>
            <a:off x="5765800" y="3271838"/>
            <a:ext cx="0" cy="403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47" name="Line 32"/>
          <p:cNvSpPr>
            <a:spLocks noChangeShapeType="1"/>
          </p:cNvSpPr>
          <p:nvPr/>
        </p:nvSpPr>
        <p:spPr bwMode="auto">
          <a:xfrm>
            <a:off x="5842000" y="3271838"/>
            <a:ext cx="0" cy="403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48" name="Line 33"/>
          <p:cNvSpPr>
            <a:spLocks noChangeShapeType="1"/>
          </p:cNvSpPr>
          <p:nvPr/>
        </p:nvSpPr>
        <p:spPr bwMode="auto">
          <a:xfrm>
            <a:off x="61087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49" name="Line 34"/>
          <p:cNvSpPr>
            <a:spLocks noChangeShapeType="1"/>
          </p:cNvSpPr>
          <p:nvPr/>
        </p:nvSpPr>
        <p:spPr bwMode="auto">
          <a:xfrm>
            <a:off x="61722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50" name="Line 35"/>
          <p:cNvSpPr>
            <a:spLocks noChangeShapeType="1"/>
          </p:cNvSpPr>
          <p:nvPr/>
        </p:nvSpPr>
        <p:spPr bwMode="auto">
          <a:xfrm>
            <a:off x="62484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51" name="Line 36"/>
          <p:cNvSpPr>
            <a:spLocks noChangeShapeType="1"/>
          </p:cNvSpPr>
          <p:nvPr/>
        </p:nvSpPr>
        <p:spPr bwMode="auto">
          <a:xfrm>
            <a:off x="63119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52" name="Line 37"/>
          <p:cNvSpPr>
            <a:spLocks noChangeShapeType="1"/>
          </p:cNvSpPr>
          <p:nvPr/>
        </p:nvSpPr>
        <p:spPr bwMode="auto">
          <a:xfrm>
            <a:off x="65786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53" name="Line 38"/>
          <p:cNvSpPr>
            <a:spLocks noChangeShapeType="1"/>
          </p:cNvSpPr>
          <p:nvPr/>
        </p:nvSpPr>
        <p:spPr bwMode="auto">
          <a:xfrm>
            <a:off x="66548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54" name="Line 39"/>
          <p:cNvSpPr>
            <a:spLocks noChangeShapeType="1"/>
          </p:cNvSpPr>
          <p:nvPr/>
        </p:nvSpPr>
        <p:spPr bwMode="auto">
          <a:xfrm>
            <a:off x="7251700" y="3271838"/>
            <a:ext cx="0" cy="403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55" name="Line 40"/>
          <p:cNvSpPr>
            <a:spLocks noChangeShapeType="1"/>
          </p:cNvSpPr>
          <p:nvPr/>
        </p:nvSpPr>
        <p:spPr bwMode="auto">
          <a:xfrm>
            <a:off x="73406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56" name="Line 41"/>
          <p:cNvSpPr>
            <a:spLocks noChangeShapeType="1"/>
          </p:cNvSpPr>
          <p:nvPr/>
        </p:nvSpPr>
        <p:spPr bwMode="auto">
          <a:xfrm>
            <a:off x="74168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57" name="Line 42"/>
          <p:cNvSpPr>
            <a:spLocks noChangeShapeType="1"/>
          </p:cNvSpPr>
          <p:nvPr/>
        </p:nvSpPr>
        <p:spPr bwMode="auto">
          <a:xfrm>
            <a:off x="7569200" y="32845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58" name="Line 43"/>
          <p:cNvSpPr>
            <a:spLocks noChangeShapeType="1"/>
          </p:cNvSpPr>
          <p:nvPr/>
        </p:nvSpPr>
        <p:spPr bwMode="auto">
          <a:xfrm>
            <a:off x="77216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59" name="Line 44"/>
          <p:cNvSpPr>
            <a:spLocks noChangeShapeType="1"/>
          </p:cNvSpPr>
          <p:nvPr/>
        </p:nvSpPr>
        <p:spPr bwMode="auto">
          <a:xfrm>
            <a:off x="74803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60" name="Line 45"/>
          <p:cNvSpPr>
            <a:spLocks noChangeShapeType="1"/>
          </p:cNvSpPr>
          <p:nvPr/>
        </p:nvSpPr>
        <p:spPr bwMode="auto">
          <a:xfrm>
            <a:off x="75692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61" name="Line 46"/>
          <p:cNvSpPr>
            <a:spLocks noChangeShapeType="1"/>
          </p:cNvSpPr>
          <p:nvPr/>
        </p:nvSpPr>
        <p:spPr bwMode="auto">
          <a:xfrm>
            <a:off x="76454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62" name="Line 47"/>
          <p:cNvSpPr>
            <a:spLocks noChangeShapeType="1"/>
          </p:cNvSpPr>
          <p:nvPr/>
        </p:nvSpPr>
        <p:spPr bwMode="auto">
          <a:xfrm>
            <a:off x="7797800" y="32718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63" name="Line 48"/>
          <p:cNvSpPr>
            <a:spLocks noChangeShapeType="1"/>
          </p:cNvSpPr>
          <p:nvPr/>
        </p:nvSpPr>
        <p:spPr bwMode="auto">
          <a:xfrm>
            <a:off x="7950200" y="3271838"/>
            <a:ext cx="0" cy="403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64" name="Line 49"/>
          <p:cNvSpPr>
            <a:spLocks noChangeShapeType="1"/>
          </p:cNvSpPr>
          <p:nvPr/>
        </p:nvSpPr>
        <p:spPr bwMode="auto">
          <a:xfrm>
            <a:off x="5689600" y="45037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65" name="Line 50"/>
          <p:cNvSpPr>
            <a:spLocks noChangeShapeType="1"/>
          </p:cNvSpPr>
          <p:nvPr/>
        </p:nvSpPr>
        <p:spPr bwMode="auto">
          <a:xfrm>
            <a:off x="5765800" y="45037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66" name="Line 51"/>
          <p:cNvSpPr>
            <a:spLocks noChangeShapeType="1"/>
          </p:cNvSpPr>
          <p:nvPr/>
        </p:nvSpPr>
        <p:spPr bwMode="auto">
          <a:xfrm>
            <a:off x="5842000" y="45037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67" name="Line 52"/>
          <p:cNvSpPr>
            <a:spLocks noChangeShapeType="1"/>
          </p:cNvSpPr>
          <p:nvPr/>
        </p:nvSpPr>
        <p:spPr bwMode="auto">
          <a:xfrm>
            <a:off x="7950200" y="45037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68" name="Line 53"/>
          <p:cNvSpPr>
            <a:spLocks noChangeShapeType="1"/>
          </p:cNvSpPr>
          <p:nvPr/>
        </p:nvSpPr>
        <p:spPr bwMode="auto">
          <a:xfrm>
            <a:off x="5689600" y="5380038"/>
            <a:ext cx="0" cy="403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69" name="Line 54"/>
          <p:cNvSpPr>
            <a:spLocks noChangeShapeType="1"/>
          </p:cNvSpPr>
          <p:nvPr/>
        </p:nvSpPr>
        <p:spPr bwMode="auto">
          <a:xfrm>
            <a:off x="5765800" y="5380038"/>
            <a:ext cx="0" cy="403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70" name="Line 55"/>
          <p:cNvSpPr>
            <a:spLocks noChangeShapeType="1"/>
          </p:cNvSpPr>
          <p:nvPr/>
        </p:nvSpPr>
        <p:spPr bwMode="auto">
          <a:xfrm>
            <a:off x="5842000" y="5380038"/>
            <a:ext cx="0" cy="403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71" name="Line 56"/>
          <p:cNvSpPr>
            <a:spLocks noChangeShapeType="1"/>
          </p:cNvSpPr>
          <p:nvPr/>
        </p:nvSpPr>
        <p:spPr bwMode="auto">
          <a:xfrm>
            <a:off x="7950200" y="5380038"/>
            <a:ext cx="0" cy="403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72" name="Text Box 57"/>
          <p:cNvSpPr txBox="1">
            <a:spLocks noChangeArrowheads="1"/>
          </p:cNvSpPr>
          <p:nvPr/>
        </p:nvSpPr>
        <p:spPr bwMode="auto">
          <a:xfrm>
            <a:off x="542925" y="2155825"/>
            <a:ext cx="2759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a:latin typeface="Arial" pitchFamily="34" charset="0"/>
              </a:rPr>
              <a:t>Patients with good</a:t>
            </a:r>
          </a:p>
          <a:p>
            <a:pPr algn="l" eaLnBrk="1" hangingPunct="1"/>
            <a:r>
              <a:rPr lang="en-GB">
                <a:latin typeface="Arial" pitchFamily="34" charset="0"/>
              </a:rPr>
              <a:t>response to drug X</a:t>
            </a:r>
          </a:p>
        </p:txBody>
      </p:sp>
      <p:sp>
        <p:nvSpPr>
          <p:cNvPr id="111673" name="Text Box 58"/>
          <p:cNvSpPr txBox="1">
            <a:spLocks noChangeArrowheads="1"/>
          </p:cNvSpPr>
          <p:nvPr/>
        </p:nvSpPr>
        <p:spPr bwMode="auto">
          <a:xfrm>
            <a:off x="542925" y="3082925"/>
            <a:ext cx="2759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a:latin typeface="Arial" pitchFamily="34" charset="0"/>
              </a:rPr>
              <a:t>Patients with poor</a:t>
            </a:r>
          </a:p>
          <a:p>
            <a:pPr algn="l" eaLnBrk="1" hangingPunct="1"/>
            <a:r>
              <a:rPr lang="en-GB">
                <a:latin typeface="Arial" pitchFamily="34" charset="0"/>
              </a:rPr>
              <a:t>response to drug X</a:t>
            </a:r>
          </a:p>
        </p:txBody>
      </p:sp>
      <p:sp>
        <p:nvSpPr>
          <p:cNvPr id="111674" name="Text Box 59"/>
          <p:cNvSpPr txBox="1">
            <a:spLocks noChangeArrowheads="1"/>
          </p:cNvSpPr>
          <p:nvPr/>
        </p:nvSpPr>
        <p:spPr bwMode="auto">
          <a:xfrm>
            <a:off x="530225" y="4462463"/>
            <a:ext cx="297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a:latin typeface="Arial" pitchFamily="34" charset="0"/>
              </a:rPr>
              <a:t>Predictive of efficacy</a:t>
            </a:r>
          </a:p>
        </p:txBody>
      </p:sp>
      <p:sp>
        <p:nvSpPr>
          <p:cNvPr id="111675" name="Text Box 60"/>
          <p:cNvSpPr txBox="1">
            <a:spLocks noChangeArrowheads="1"/>
          </p:cNvSpPr>
          <p:nvPr/>
        </p:nvSpPr>
        <p:spPr bwMode="auto">
          <a:xfrm>
            <a:off x="530225" y="5148263"/>
            <a:ext cx="238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a:latin typeface="Arial" pitchFamily="34" charset="0"/>
              </a:rPr>
              <a:t>Predictive of </a:t>
            </a:r>
          </a:p>
          <a:p>
            <a:pPr algn="l" eaLnBrk="1" hangingPunct="1"/>
            <a:r>
              <a:rPr lang="en-GB">
                <a:latin typeface="Arial" pitchFamily="34" charset="0"/>
              </a:rPr>
              <a:t>a poor response</a:t>
            </a:r>
          </a:p>
        </p:txBody>
      </p:sp>
      <p:sp>
        <p:nvSpPr>
          <p:cNvPr id="111676" name="Text Box 61"/>
          <p:cNvSpPr txBox="1">
            <a:spLocks noChangeArrowheads="1"/>
          </p:cNvSpPr>
          <p:nvPr/>
        </p:nvSpPr>
        <p:spPr bwMode="auto">
          <a:xfrm>
            <a:off x="1295400" y="228600"/>
            <a:ext cx="6754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3200"/>
              <a:t>How a SNP map can be used to </a:t>
            </a:r>
          </a:p>
          <a:p>
            <a:pPr eaLnBrk="1" hangingPunct="1"/>
            <a:r>
              <a:rPr lang="en-GB" sz="3200"/>
              <a:t>predict a response to a drug</a:t>
            </a:r>
          </a:p>
        </p:txBody>
      </p:sp>
      <p:sp>
        <p:nvSpPr>
          <p:cNvPr id="111677" name="Text Box 62"/>
          <p:cNvSpPr txBox="1">
            <a:spLocks noChangeArrowheads="1"/>
          </p:cNvSpPr>
          <p:nvPr/>
        </p:nvSpPr>
        <p:spPr bwMode="auto">
          <a:xfrm>
            <a:off x="5480050" y="1752600"/>
            <a:ext cx="242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GB">
                <a:latin typeface="Arial" pitchFamily="34" charset="0"/>
              </a:rPr>
              <a:t>Genotype profile</a:t>
            </a:r>
          </a:p>
        </p:txBody>
      </p:sp>
      <p:sp>
        <p:nvSpPr>
          <p:cNvPr id="111678" name="Line 63"/>
          <p:cNvSpPr>
            <a:spLocks noChangeShapeType="1"/>
          </p:cNvSpPr>
          <p:nvPr/>
        </p:nvSpPr>
        <p:spPr bwMode="auto">
          <a:xfrm>
            <a:off x="7251700" y="4516438"/>
            <a:ext cx="0" cy="403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79" name="Line 64"/>
          <p:cNvSpPr>
            <a:spLocks noChangeShapeType="1"/>
          </p:cNvSpPr>
          <p:nvPr/>
        </p:nvSpPr>
        <p:spPr bwMode="auto">
          <a:xfrm>
            <a:off x="7251700" y="5380038"/>
            <a:ext cx="0" cy="403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80" name="Line 65"/>
          <p:cNvSpPr>
            <a:spLocks noChangeShapeType="1"/>
          </p:cNvSpPr>
          <p:nvPr/>
        </p:nvSpPr>
        <p:spPr bwMode="auto">
          <a:xfrm flipV="1">
            <a:off x="4821238" y="2787650"/>
            <a:ext cx="3644900" cy="14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81" name="Line 66"/>
          <p:cNvSpPr>
            <a:spLocks noChangeShapeType="1"/>
          </p:cNvSpPr>
          <p:nvPr/>
        </p:nvSpPr>
        <p:spPr bwMode="auto">
          <a:xfrm flipV="1">
            <a:off x="4821238" y="3244850"/>
            <a:ext cx="3644900" cy="14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82" name="Line 67"/>
          <p:cNvSpPr>
            <a:spLocks noChangeShapeType="1"/>
          </p:cNvSpPr>
          <p:nvPr/>
        </p:nvSpPr>
        <p:spPr bwMode="auto">
          <a:xfrm flipV="1">
            <a:off x="4821238" y="3651250"/>
            <a:ext cx="3644900" cy="14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83" name="Line 68"/>
          <p:cNvSpPr>
            <a:spLocks noChangeShapeType="1"/>
          </p:cNvSpPr>
          <p:nvPr/>
        </p:nvSpPr>
        <p:spPr bwMode="auto">
          <a:xfrm flipV="1">
            <a:off x="4821238" y="4502150"/>
            <a:ext cx="3644900" cy="14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84" name="Line 69"/>
          <p:cNvSpPr>
            <a:spLocks noChangeShapeType="1"/>
          </p:cNvSpPr>
          <p:nvPr/>
        </p:nvSpPr>
        <p:spPr bwMode="auto">
          <a:xfrm flipV="1">
            <a:off x="4821238" y="4908550"/>
            <a:ext cx="3644900" cy="14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85" name="Line 70"/>
          <p:cNvSpPr>
            <a:spLocks noChangeShapeType="1"/>
          </p:cNvSpPr>
          <p:nvPr/>
        </p:nvSpPr>
        <p:spPr bwMode="auto">
          <a:xfrm flipV="1">
            <a:off x="4821238" y="5353050"/>
            <a:ext cx="3644900" cy="14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86" name="Line 71"/>
          <p:cNvSpPr>
            <a:spLocks noChangeShapeType="1"/>
          </p:cNvSpPr>
          <p:nvPr/>
        </p:nvSpPr>
        <p:spPr bwMode="auto">
          <a:xfrm flipV="1">
            <a:off x="4821238" y="5772150"/>
            <a:ext cx="3644900" cy="14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87" name="Line 72"/>
          <p:cNvSpPr>
            <a:spLocks noChangeShapeType="1"/>
          </p:cNvSpPr>
          <p:nvPr/>
        </p:nvSpPr>
        <p:spPr bwMode="auto">
          <a:xfrm>
            <a:off x="3470275" y="2527300"/>
            <a:ext cx="9937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1688" name="Line 73"/>
          <p:cNvSpPr>
            <a:spLocks noChangeShapeType="1"/>
          </p:cNvSpPr>
          <p:nvPr/>
        </p:nvSpPr>
        <p:spPr bwMode="auto">
          <a:xfrm>
            <a:off x="3482975" y="3365500"/>
            <a:ext cx="9810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1689" name="Line 74"/>
          <p:cNvSpPr>
            <a:spLocks noChangeShapeType="1"/>
          </p:cNvSpPr>
          <p:nvPr/>
        </p:nvSpPr>
        <p:spPr bwMode="auto">
          <a:xfrm flipH="1">
            <a:off x="3429000" y="4706938"/>
            <a:ext cx="10493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1690" name="Line 75"/>
          <p:cNvSpPr>
            <a:spLocks noChangeShapeType="1"/>
          </p:cNvSpPr>
          <p:nvPr/>
        </p:nvSpPr>
        <p:spPr bwMode="auto">
          <a:xfrm flipH="1">
            <a:off x="3429000" y="5494338"/>
            <a:ext cx="10493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5"/>
          <p:cNvSpPr>
            <a:spLocks noGrp="1" noChangeArrowheads="1"/>
          </p:cNvSpPr>
          <p:nvPr>
            <p:ph type="title"/>
          </p:nvPr>
        </p:nvSpPr>
        <p:spPr/>
        <p:txBody>
          <a:bodyPr/>
          <a:lstStyle/>
          <a:p>
            <a:pPr algn="ctr" eaLnBrk="1" hangingPunct="1"/>
            <a:r>
              <a:rPr lang="en-GB" sz="3600" smtClean="0">
                <a:solidFill>
                  <a:schemeClr val="tx1"/>
                </a:solidFill>
                <a:latin typeface="Verdana" pitchFamily="34" charset="0"/>
              </a:rPr>
              <a:t>Distribution of weight change</a:t>
            </a:r>
            <a:br>
              <a:rPr lang="en-GB" sz="3600" smtClean="0">
                <a:solidFill>
                  <a:schemeClr val="tx1"/>
                </a:solidFill>
                <a:latin typeface="Verdana" pitchFamily="34" charset="0"/>
              </a:rPr>
            </a:br>
            <a:r>
              <a:rPr lang="en-GB" sz="3600" smtClean="0">
                <a:solidFill>
                  <a:schemeClr val="tx1"/>
                </a:solidFill>
                <a:latin typeface="Verdana" pitchFamily="34" charset="0"/>
              </a:rPr>
              <a:t> by genotype</a:t>
            </a:r>
          </a:p>
        </p:txBody>
      </p:sp>
      <p:pic>
        <p:nvPicPr>
          <p:cNvPr id="113666"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527300"/>
            <a:ext cx="8229600" cy="3724275"/>
          </a:xfrm>
          <a:noFill/>
        </p:spPr>
      </p:pic>
      <p:sp>
        <p:nvSpPr>
          <p:cNvPr id="113667" name="Text Box 7"/>
          <p:cNvSpPr txBox="1">
            <a:spLocks noChangeArrowheads="1"/>
          </p:cNvSpPr>
          <p:nvPr/>
        </p:nvSpPr>
        <p:spPr bwMode="auto">
          <a:xfrm>
            <a:off x="1000125" y="2087563"/>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1800"/>
              <a:t>Genotype 1</a:t>
            </a:r>
          </a:p>
        </p:txBody>
      </p:sp>
      <p:sp>
        <p:nvSpPr>
          <p:cNvPr id="113668" name="Text Box 10"/>
          <p:cNvSpPr txBox="1">
            <a:spLocks noChangeArrowheads="1"/>
          </p:cNvSpPr>
          <p:nvPr/>
        </p:nvSpPr>
        <p:spPr bwMode="auto">
          <a:xfrm>
            <a:off x="3240088" y="2087563"/>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1800"/>
              <a:t>Genotype 2</a:t>
            </a:r>
          </a:p>
        </p:txBody>
      </p:sp>
      <p:sp>
        <p:nvSpPr>
          <p:cNvPr id="113669" name="Text Box 11"/>
          <p:cNvSpPr txBox="1">
            <a:spLocks noChangeArrowheads="1"/>
          </p:cNvSpPr>
          <p:nvPr/>
        </p:nvSpPr>
        <p:spPr bwMode="auto">
          <a:xfrm>
            <a:off x="6042025" y="2087563"/>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1800"/>
              <a:t>Genotype 3</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dirty="0" smtClean="0">
                <a:solidFill>
                  <a:srgbClr val="000000"/>
                </a:solidFill>
                <a:latin typeface="+mn-lt"/>
                <a:ea typeface="ＭＳ Ｐゴシック" pitchFamily="-112" charset="-128"/>
              </a:rPr>
              <a:t>PK and PD variants and </a:t>
            </a:r>
            <a:br>
              <a:rPr lang="en-US" sz="3600" dirty="0" smtClean="0">
                <a:solidFill>
                  <a:srgbClr val="000000"/>
                </a:solidFill>
                <a:latin typeface="+mn-lt"/>
                <a:ea typeface="ＭＳ Ｐゴシック" pitchFamily="-112" charset="-128"/>
              </a:rPr>
            </a:br>
            <a:r>
              <a:rPr lang="en-US" sz="3600" dirty="0" smtClean="0">
                <a:solidFill>
                  <a:srgbClr val="000000"/>
                </a:solidFill>
                <a:latin typeface="+mn-lt"/>
                <a:ea typeface="ＭＳ Ｐゴシック" pitchFamily="-112" charset="-128"/>
              </a:rPr>
              <a:t>warfarin dose</a:t>
            </a:r>
            <a:endParaRPr lang="en-US" sz="3600" dirty="0">
              <a:solidFill>
                <a:srgbClr val="000000"/>
              </a:solidFill>
              <a:latin typeface="+mn-lt"/>
              <a:ea typeface="ＭＳ Ｐゴシック" pitchFamily="-112" charset="-128"/>
            </a:endParaRPr>
          </a:p>
        </p:txBody>
      </p:sp>
      <p:pic>
        <p:nvPicPr>
          <p:cNvPr id="1157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460500"/>
            <a:ext cx="879792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394700" cy="1139825"/>
          </a:xfrm>
        </p:spPr>
        <p:txBody>
          <a:bodyPr/>
          <a:lstStyle/>
          <a:p>
            <a:pPr>
              <a:defRPr/>
            </a:pPr>
            <a:r>
              <a:rPr lang="en-US" sz="3600" dirty="0" smtClean="0">
                <a:solidFill>
                  <a:srgbClr val="000000"/>
                </a:solidFill>
                <a:latin typeface="+mn-lt"/>
                <a:ea typeface="ＭＳ Ｐゴシック" pitchFamily="-112" charset="-128"/>
              </a:rPr>
              <a:t>Genomics: A powerful tool for drug target identification and validation </a:t>
            </a:r>
            <a:endParaRPr lang="en-US" sz="3600" dirty="0">
              <a:solidFill>
                <a:srgbClr val="000000"/>
              </a:solidFill>
              <a:latin typeface="+mn-lt"/>
              <a:ea typeface="ＭＳ Ｐゴシック" pitchFamily="-112" charset="-128"/>
            </a:endParaRPr>
          </a:p>
        </p:txBody>
      </p:sp>
      <p:sp>
        <p:nvSpPr>
          <p:cNvPr id="116738" name="Content Placeholder 2"/>
          <p:cNvSpPr>
            <a:spLocks noGrp="1"/>
          </p:cNvSpPr>
          <p:nvPr>
            <p:ph idx="1"/>
          </p:nvPr>
        </p:nvSpPr>
        <p:spPr/>
        <p:txBody>
          <a:bodyPr/>
          <a:lstStyle/>
          <a:p>
            <a:r>
              <a:rPr lang="en-US" smtClean="0"/>
              <a:t>7,000 rare diseases worldwide</a:t>
            </a:r>
          </a:p>
          <a:p>
            <a:r>
              <a:rPr lang="en-US" smtClean="0"/>
              <a:t>Medicines for only 80-90 of them</a:t>
            </a:r>
          </a:p>
          <a:p>
            <a:r>
              <a:rPr lang="en-US" smtClean="0"/>
              <a:t>Know the cause, have the target, can recruit the right patients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Box 2"/>
          <p:cNvSpPr txBox="1">
            <a:spLocks noChangeArrowheads="1"/>
          </p:cNvSpPr>
          <p:nvPr/>
        </p:nvSpPr>
        <p:spPr bwMode="auto">
          <a:xfrm>
            <a:off x="928688" y="0"/>
            <a:ext cx="71024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r>
              <a:rPr lang="en-GB">
                <a:solidFill>
                  <a:srgbClr val="003399"/>
                </a:solidFill>
                <a:latin typeface="Arial" pitchFamily="34" charset="0"/>
              </a:rPr>
              <a:t>Motor Neuron Disease (MND)</a:t>
            </a:r>
          </a:p>
          <a:p>
            <a:r>
              <a:rPr lang="en-GB">
                <a:solidFill>
                  <a:srgbClr val="003399"/>
                </a:solidFill>
                <a:latin typeface="Arial" pitchFamily="34" charset="0"/>
              </a:rPr>
              <a:t>Amyotrophic Lateral Sclerosis (ALS)</a:t>
            </a:r>
            <a:r>
              <a:rPr lang="en-GB">
                <a:solidFill>
                  <a:srgbClr val="FFFF00"/>
                </a:solidFill>
                <a:latin typeface="Arial" pitchFamily="34" charset="0"/>
              </a:rPr>
              <a:t>      </a:t>
            </a:r>
          </a:p>
          <a:p>
            <a:pPr algn="l">
              <a:buFontTx/>
              <a:buChar char="•"/>
            </a:pPr>
            <a:endParaRPr lang="en-GB" sz="2800" b="1">
              <a:solidFill>
                <a:srgbClr val="FFFF00"/>
              </a:solidFill>
              <a:latin typeface="Arial" pitchFamily="34" charset="0"/>
            </a:endParaRPr>
          </a:p>
        </p:txBody>
      </p:sp>
      <p:pic>
        <p:nvPicPr>
          <p:cNvPr id="117762" name="Picture 1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4997450" y="2500313"/>
            <a:ext cx="4146550" cy="2493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 Box 14"/>
          <p:cNvSpPr txBox="1">
            <a:spLocks noChangeArrowheads="1"/>
          </p:cNvSpPr>
          <p:nvPr/>
        </p:nvSpPr>
        <p:spPr bwMode="auto">
          <a:xfrm>
            <a:off x="179388" y="1052513"/>
            <a:ext cx="520382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buFontTx/>
              <a:buAutoNum type="arabicPeriod"/>
            </a:pPr>
            <a:r>
              <a:rPr lang="en-GB">
                <a:solidFill>
                  <a:srgbClr val="006699"/>
                </a:solidFill>
                <a:latin typeface="Arial" pitchFamily="34" charset="0"/>
              </a:rPr>
              <a:t>Rare</a:t>
            </a:r>
          </a:p>
          <a:p>
            <a:pPr algn="l">
              <a:buFontTx/>
              <a:buAutoNum type="arabicPeriod"/>
            </a:pPr>
            <a:endParaRPr lang="en-GB">
              <a:solidFill>
                <a:srgbClr val="006699"/>
              </a:solidFill>
              <a:latin typeface="Arial" pitchFamily="34" charset="0"/>
            </a:endParaRPr>
          </a:p>
          <a:p>
            <a:pPr algn="l">
              <a:buFontTx/>
              <a:buAutoNum type="arabicPeriod"/>
            </a:pPr>
            <a:endParaRPr lang="en-GB" sz="2800">
              <a:solidFill>
                <a:srgbClr val="006699"/>
              </a:solidFill>
              <a:latin typeface="Arial" pitchFamily="34" charset="0"/>
            </a:endParaRPr>
          </a:p>
          <a:p>
            <a:pPr algn="l">
              <a:buFontTx/>
              <a:buAutoNum type="arabicPeriod"/>
            </a:pPr>
            <a:endParaRPr lang="en-GB" sz="2800">
              <a:solidFill>
                <a:srgbClr val="006699"/>
              </a:solidFill>
              <a:latin typeface="Arial" pitchFamily="34" charset="0"/>
            </a:endParaRPr>
          </a:p>
          <a:p>
            <a:pPr algn="l">
              <a:buFontTx/>
              <a:buAutoNum type="arabicPeriod"/>
            </a:pPr>
            <a:r>
              <a:rPr lang="en-GB">
                <a:solidFill>
                  <a:srgbClr val="006699"/>
                </a:solidFill>
                <a:latin typeface="Arial" pitchFamily="34" charset="0"/>
              </a:rPr>
              <a:t>Multifactorial pathogenesis?</a:t>
            </a:r>
          </a:p>
          <a:p>
            <a:pPr algn="l">
              <a:buFontTx/>
              <a:buAutoNum type="arabicPeriod"/>
            </a:pPr>
            <a:endParaRPr lang="en-GB" sz="2800">
              <a:solidFill>
                <a:srgbClr val="006699"/>
              </a:solidFill>
              <a:latin typeface="Arial" pitchFamily="34" charset="0"/>
            </a:endParaRPr>
          </a:p>
          <a:p>
            <a:pPr algn="l">
              <a:buFontTx/>
              <a:buAutoNum type="arabicPeriod"/>
            </a:pPr>
            <a:endParaRPr lang="en-GB" sz="2800">
              <a:solidFill>
                <a:srgbClr val="006699"/>
              </a:solidFill>
              <a:latin typeface="Arial" pitchFamily="34" charset="0"/>
            </a:endParaRPr>
          </a:p>
          <a:p>
            <a:pPr algn="l">
              <a:buFontTx/>
              <a:buAutoNum type="arabicPeriod"/>
            </a:pPr>
            <a:r>
              <a:rPr lang="en-GB">
                <a:solidFill>
                  <a:srgbClr val="006699"/>
                </a:solidFill>
                <a:latin typeface="Arial" pitchFamily="34" charset="0"/>
              </a:rPr>
              <a:t>Diagnosis based on clinical features and exclusion of other diseases</a:t>
            </a:r>
          </a:p>
          <a:p>
            <a:pPr algn="l">
              <a:buFontTx/>
              <a:buAutoNum type="arabicPeriod"/>
            </a:pPr>
            <a:endParaRPr lang="en-GB">
              <a:solidFill>
                <a:srgbClr val="006699"/>
              </a:solidFill>
              <a:latin typeface="Arial" pitchFamily="34" charset="0"/>
            </a:endParaRPr>
          </a:p>
          <a:p>
            <a:pPr algn="l">
              <a:buFontTx/>
              <a:buAutoNum type="arabicPeriod"/>
            </a:pPr>
            <a:r>
              <a:rPr lang="en-GB">
                <a:solidFill>
                  <a:srgbClr val="006699"/>
                </a:solidFill>
                <a:latin typeface="Arial" pitchFamily="34" charset="0"/>
              </a:rPr>
              <a:t>Homogeneous pathological features but heterogeneous clinical findings</a:t>
            </a:r>
            <a:endParaRPr lang="en-GB" sz="2800">
              <a:solidFill>
                <a:srgbClr val="000000"/>
              </a:solidFill>
              <a:latin typeface="Arial" pitchFamily="34" charset="0"/>
            </a:endParaRPr>
          </a:p>
        </p:txBody>
      </p:sp>
      <p:sp>
        <p:nvSpPr>
          <p:cNvPr id="117764" name="Rectangle 15"/>
          <p:cNvSpPr>
            <a:spLocks noChangeArrowheads="1"/>
          </p:cNvSpPr>
          <p:nvPr/>
        </p:nvSpPr>
        <p:spPr bwMode="auto">
          <a:xfrm>
            <a:off x="611188" y="1412875"/>
            <a:ext cx="4562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GB" sz="1400">
                <a:solidFill>
                  <a:srgbClr val="000000"/>
                </a:solidFill>
                <a:latin typeface="Arial" pitchFamily="34" charset="0"/>
              </a:rPr>
              <a:t>- Incidence 1-2 per 100.000</a:t>
            </a:r>
          </a:p>
          <a:p>
            <a:pPr algn="l" eaLnBrk="0" hangingPunct="0"/>
            <a:r>
              <a:rPr lang="en-GB" sz="1400">
                <a:solidFill>
                  <a:srgbClr val="000000"/>
                </a:solidFill>
                <a:latin typeface="Arial" pitchFamily="34" charset="0"/>
              </a:rPr>
              <a:t>- Prevalence 4-6 per 100.000</a:t>
            </a:r>
          </a:p>
          <a:p>
            <a:pPr algn="l" eaLnBrk="0" hangingPunct="0"/>
            <a:r>
              <a:rPr lang="en-GB" sz="1400">
                <a:solidFill>
                  <a:srgbClr val="000000"/>
                </a:solidFill>
                <a:latin typeface="Arial" pitchFamily="34" charset="0"/>
              </a:rPr>
              <a:t>- 5000 new cases per year</a:t>
            </a:r>
          </a:p>
          <a:p>
            <a:pPr algn="l" eaLnBrk="0" hangingPunct="0"/>
            <a:r>
              <a:rPr lang="en-GB" sz="1400">
                <a:solidFill>
                  <a:srgbClr val="000000"/>
                </a:solidFill>
                <a:latin typeface="Arial" pitchFamily="34" charset="0"/>
              </a:rPr>
              <a:t>- 30.000 cases in the US</a:t>
            </a:r>
          </a:p>
        </p:txBody>
      </p:sp>
      <p:sp>
        <p:nvSpPr>
          <p:cNvPr id="117765" name="Rectangle 16"/>
          <p:cNvSpPr>
            <a:spLocks noChangeArrowheads="1"/>
          </p:cNvSpPr>
          <p:nvPr/>
        </p:nvSpPr>
        <p:spPr bwMode="auto">
          <a:xfrm>
            <a:off x="571500" y="321468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GB" sz="1400">
                <a:solidFill>
                  <a:srgbClr val="000000"/>
                </a:solidFill>
                <a:latin typeface="Arial" pitchFamily="34" charset="0"/>
              </a:rPr>
              <a:t>- Diagnosis often delayed after onset of symptoms</a:t>
            </a:r>
          </a:p>
          <a:p>
            <a:pPr algn="l" eaLnBrk="0" hangingPunct="0"/>
            <a:r>
              <a:rPr lang="en-GB" sz="1400">
                <a:solidFill>
                  <a:srgbClr val="000000"/>
                </a:solidFill>
                <a:latin typeface="Arial" pitchFamily="34" charset="0"/>
              </a:rPr>
              <a:t>- False positive and negative occur</a:t>
            </a: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5" name="Group 17"/>
          <p:cNvGraphicFramePr>
            <a:graphicFrameLocks noGrp="1"/>
          </p:cNvGraphicFramePr>
          <p:nvPr/>
        </p:nvGraphicFramePr>
        <p:xfrm>
          <a:off x="0" y="1509713"/>
          <a:ext cx="3676650" cy="3840162"/>
        </p:xfrm>
        <a:graphic>
          <a:graphicData uri="http://schemas.openxmlformats.org/drawingml/2006/table">
            <a:tbl>
              <a:tblPr/>
              <a:tblGrid>
                <a:gridCol w="3676650"/>
              </a:tblGrid>
              <a:tr h="3322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ea typeface="MS PGothic" pitchFamily="34" charset="-128"/>
                          <a:cs typeface="Arial" pitchFamily="34" charset="0"/>
                        </a:rPr>
                        <a:t>  </a:t>
                      </a:r>
                      <a:r>
                        <a:rPr kumimoji="0" lang="en-GB" sz="19400" b="0" i="0" u="none" strike="noStrike" cap="none" normalizeH="0" baseline="0" smtClean="0">
                          <a:ln>
                            <a:noFill/>
                          </a:ln>
                          <a:solidFill>
                            <a:schemeClr val="tx1"/>
                          </a:solidFill>
                          <a:effectLst/>
                          <a:latin typeface="Arial" pitchFamily="34" charset="0"/>
                          <a:ea typeface="MS PGothic" pitchFamily="34" charset="-128"/>
                          <a:cs typeface="Arial" pitchFamily="34" charset="0"/>
                        </a:rPr>
                        <a:t> </a:t>
                      </a:r>
                      <a:r>
                        <a:rPr kumimoji="0" lang="en-GB" sz="1800" b="0" i="0" u="none" strike="noStrike" cap="none" normalizeH="0" baseline="0" smtClean="0">
                          <a:ln>
                            <a:noFill/>
                          </a:ln>
                          <a:solidFill>
                            <a:schemeClr val="tx1"/>
                          </a:solidFill>
                          <a:effectLst/>
                          <a:latin typeface="Arial" pitchFamily="34" charset="0"/>
                          <a:ea typeface="MS PGothic" pitchFamily="34" charset="-128"/>
                          <a:cs typeface="Arial" pitchFamily="34" charset="0"/>
                        </a:rPr>
                        <a:t>                                                    </a:t>
                      </a:r>
                    </a:p>
                  </a:txBody>
                  <a:tcPr marT="45712" marB="45712" anchor="ctr" horzOverflow="overflow">
                    <a:lnL>
                      <a:noFill/>
                    </a:lnL>
                    <a:lnR>
                      <a:noFill/>
                    </a:lnR>
                    <a:lnT>
                      <a:noFill/>
                    </a:lnT>
                    <a:lnB>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712" marB="45712" anchor="ctr" horzOverflow="overflow">
                    <a:lnL>
                      <a:noFill/>
                    </a:lnL>
                    <a:lnR>
                      <a:noFill/>
                    </a:lnR>
                    <a:lnT>
                      <a:noFill/>
                    </a:lnT>
                    <a:lnB>
                      <a:noFill/>
                    </a:lnB>
                    <a:lnTlToBr>
                      <a:noFill/>
                    </a:lnTlToBr>
                    <a:lnBlToTr>
                      <a:noFill/>
                    </a:lnBlToTr>
                    <a:noFill/>
                  </a:tcPr>
                </a:tc>
              </a:tr>
            </a:tbl>
          </a:graphicData>
        </a:graphic>
      </p:graphicFrame>
      <p:sp>
        <p:nvSpPr>
          <p:cNvPr id="119812" name="Rectangle 18"/>
          <p:cNvSpPr>
            <a:spLocks noChangeArrowheads="1"/>
          </p:cNvSpPr>
          <p:nvPr/>
        </p:nvSpPr>
        <p:spPr bwMode="auto">
          <a:xfrm>
            <a:off x="468313" y="1227138"/>
            <a:ext cx="4033837"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342900" indent="-342900" algn="l" eaLnBrk="0" hangingPunct="0">
              <a:buFontTx/>
              <a:buChar char="•"/>
            </a:pPr>
            <a:r>
              <a:rPr lang="en-GB" sz="2000">
                <a:solidFill>
                  <a:srgbClr val="333399"/>
                </a:solidFill>
                <a:latin typeface="Arial" pitchFamily="34" charset="0"/>
              </a:rPr>
              <a:t>Large numbers of patients required due to high variability in disease progression</a:t>
            </a:r>
          </a:p>
          <a:p>
            <a:pPr marL="342900" indent="-342900" algn="l" eaLnBrk="0" hangingPunct="0">
              <a:buFontTx/>
              <a:buChar char="•"/>
            </a:pPr>
            <a:endParaRPr lang="en-GB" sz="2000">
              <a:solidFill>
                <a:srgbClr val="333399"/>
              </a:solidFill>
              <a:latin typeface="Arial" pitchFamily="34" charset="0"/>
            </a:endParaRPr>
          </a:p>
          <a:p>
            <a:pPr marL="342900" indent="-342900" algn="l" eaLnBrk="0" hangingPunct="0">
              <a:buFontTx/>
              <a:buChar char="•"/>
            </a:pPr>
            <a:r>
              <a:rPr lang="en-GB" sz="2000">
                <a:solidFill>
                  <a:srgbClr val="333399"/>
                </a:solidFill>
                <a:latin typeface="Arial" pitchFamily="34" charset="0"/>
              </a:rPr>
              <a:t>Multi-centre trials required due to low incidence/prevalence</a:t>
            </a:r>
          </a:p>
          <a:p>
            <a:pPr marL="342900" indent="-342900" algn="l" eaLnBrk="0" hangingPunct="0">
              <a:buFontTx/>
              <a:buChar char="•"/>
            </a:pPr>
            <a:endParaRPr lang="en-GB" sz="2000">
              <a:solidFill>
                <a:srgbClr val="333399"/>
              </a:solidFill>
              <a:latin typeface="Arial" pitchFamily="34" charset="0"/>
            </a:endParaRPr>
          </a:p>
          <a:p>
            <a:pPr marL="342900" indent="-342900" algn="l" eaLnBrk="0" hangingPunct="0">
              <a:buFontTx/>
              <a:buChar char="•"/>
            </a:pPr>
            <a:r>
              <a:rPr lang="en-GB" sz="2000">
                <a:solidFill>
                  <a:srgbClr val="333399"/>
                </a:solidFill>
                <a:latin typeface="Arial" pitchFamily="34" charset="0"/>
              </a:rPr>
              <a:t>Clinical assessment and survival rate as primary outcomes </a:t>
            </a:r>
          </a:p>
          <a:p>
            <a:pPr marL="342900" indent="-342900" algn="l" eaLnBrk="0" hangingPunct="0">
              <a:buFontTx/>
              <a:buChar char="•"/>
            </a:pPr>
            <a:endParaRPr lang="en-GB" sz="2000">
              <a:solidFill>
                <a:srgbClr val="333399"/>
              </a:solidFill>
              <a:latin typeface="Arial" pitchFamily="34" charset="0"/>
            </a:endParaRPr>
          </a:p>
          <a:p>
            <a:pPr marL="342900" indent="-342900" algn="l" eaLnBrk="0" hangingPunct="0">
              <a:buFontTx/>
              <a:buChar char="•"/>
            </a:pPr>
            <a:r>
              <a:rPr lang="en-GB" sz="2000">
                <a:solidFill>
                  <a:srgbClr val="333399"/>
                </a:solidFill>
                <a:latin typeface="Arial" pitchFamily="34" charset="0"/>
              </a:rPr>
              <a:t>Limited use of spirometry and muscle strength tests due to poor reliability and low sensitivity to change </a:t>
            </a:r>
          </a:p>
          <a:p>
            <a:pPr marL="342900" indent="-342900" algn="l" eaLnBrk="0" hangingPunct="0">
              <a:buFontTx/>
              <a:buChar char="•"/>
            </a:pPr>
            <a:endParaRPr lang="en-GB" sz="2000">
              <a:solidFill>
                <a:srgbClr val="333399"/>
              </a:solidFill>
              <a:latin typeface="Arial" pitchFamily="34" charset="0"/>
            </a:endParaRPr>
          </a:p>
          <a:p>
            <a:pPr marL="342900" indent="-342900" algn="l" eaLnBrk="0" hangingPunct="0">
              <a:buFontTx/>
              <a:buChar char="•"/>
            </a:pPr>
            <a:r>
              <a:rPr lang="en-GB" sz="2000">
                <a:solidFill>
                  <a:srgbClr val="333399"/>
                </a:solidFill>
                <a:latin typeface="Arial" pitchFamily="34" charset="0"/>
              </a:rPr>
              <a:t>No reliable surrogate markers available</a:t>
            </a:r>
          </a:p>
        </p:txBody>
      </p:sp>
      <p:sp>
        <p:nvSpPr>
          <p:cNvPr id="119813" name="Text Box 19"/>
          <p:cNvSpPr txBox="1">
            <a:spLocks noChangeArrowheads="1"/>
          </p:cNvSpPr>
          <p:nvPr/>
        </p:nvSpPr>
        <p:spPr bwMode="auto">
          <a:xfrm>
            <a:off x="1023938" y="639763"/>
            <a:ext cx="309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buFontTx/>
              <a:buChar char="•"/>
            </a:pPr>
            <a:endParaRPr lang="en-US" sz="2800">
              <a:solidFill>
                <a:srgbClr val="000000"/>
              </a:solidFill>
              <a:latin typeface="Arial" pitchFamily="34" charset="0"/>
            </a:endParaRPr>
          </a:p>
        </p:txBody>
      </p:sp>
      <p:sp>
        <p:nvSpPr>
          <p:cNvPr id="119814" name="Rectangle 20"/>
          <p:cNvSpPr>
            <a:spLocks noChangeArrowheads="1"/>
          </p:cNvSpPr>
          <p:nvPr/>
        </p:nvSpPr>
        <p:spPr bwMode="auto">
          <a:xfrm>
            <a:off x="684213" y="260350"/>
            <a:ext cx="6370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GB" sz="2800">
                <a:solidFill>
                  <a:srgbClr val="003399"/>
                </a:solidFill>
                <a:latin typeface="Arial" pitchFamily="34" charset="0"/>
              </a:rPr>
              <a:t>Clinical Trials in Motor Neuron Disease</a:t>
            </a:r>
          </a:p>
        </p:txBody>
      </p:sp>
      <p:grpSp>
        <p:nvGrpSpPr>
          <p:cNvPr id="119815" name="Group 23"/>
          <p:cNvGrpSpPr>
            <a:grpSpLocks/>
          </p:cNvGrpSpPr>
          <p:nvPr/>
        </p:nvGrpSpPr>
        <p:grpSpPr bwMode="auto">
          <a:xfrm>
            <a:off x="4572000" y="1773238"/>
            <a:ext cx="4105275" cy="3736975"/>
            <a:chOff x="2880" y="1026"/>
            <a:chExt cx="2586" cy="2354"/>
          </a:xfrm>
        </p:grpSpPr>
        <p:pic>
          <p:nvPicPr>
            <p:cNvPr id="119816" name="Picture 5" descr="barigrap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1026"/>
              <a:ext cx="2586" cy="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7" name="Rectangle 21"/>
            <p:cNvSpPr>
              <a:spLocks noChangeArrowheads="1"/>
            </p:cNvSpPr>
            <p:nvPr/>
          </p:nvSpPr>
          <p:spPr bwMode="auto">
            <a:xfrm>
              <a:off x="4014" y="2478"/>
              <a:ext cx="771" cy="272"/>
            </a:xfrm>
            <a:prstGeom prst="rect">
              <a:avLst/>
            </a:prstGeom>
            <a:solidFill>
              <a:schemeClr val="bg1"/>
            </a:solidFill>
            <a:ln w="9525">
              <a:solidFill>
                <a:schemeClr val="bg1"/>
              </a:solidFill>
              <a:miter lim="800000"/>
              <a:headEnd/>
              <a:tailEnd/>
            </a:ln>
          </p:spPr>
          <p:txBody>
            <a:bodyPr wrap="none" anchor="ctr"/>
            <a:lstStyle/>
            <a:p>
              <a:pPr algn="l" eaLnBrk="0" hangingPunct="0">
                <a:buFontTx/>
                <a:buChar char="•"/>
              </a:pPr>
              <a:endParaRPr lang="en-GB" sz="2800">
                <a:solidFill>
                  <a:srgbClr val="000000"/>
                </a:solidFill>
                <a:latin typeface="Arial" pitchFamily="34" charset="0"/>
              </a:endParaRPr>
            </a:p>
          </p:txBody>
        </p:sp>
        <p:sp>
          <p:nvSpPr>
            <p:cNvPr id="119818" name="Rectangle 22"/>
            <p:cNvSpPr>
              <a:spLocks noChangeArrowheads="1"/>
            </p:cNvSpPr>
            <p:nvPr/>
          </p:nvSpPr>
          <p:spPr bwMode="auto">
            <a:xfrm>
              <a:off x="4649" y="1616"/>
              <a:ext cx="771" cy="272"/>
            </a:xfrm>
            <a:prstGeom prst="rect">
              <a:avLst/>
            </a:prstGeom>
            <a:solidFill>
              <a:schemeClr val="bg1"/>
            </a:solidFill>
            <a:ln w="9525">
              <a:solidFill>
                <a:schemeClr val="bg1"/>
              </a:solidFill>
              <a:miter lim="800000"/>
              <a:headEnd/>
              <a:tailEnd/>
            </a:ln>
          </p:spPr>
          <p:txBody>
            <a:bodyPr wrap="none" anchor="ctr"/>
            <a:lstStyle/>
            <a:p>
              <a:pPr algn="l" eaLnBrk="0" hangingPunct="0">
                <a:buFontTx/>
                <a:buChar char="•"/>
              </a:pPr>
              <a:endParaRPr lang="en-GB" sz="2800">
                <a:solidFill>
                  <a:srgbClr val="000000"/>
                </a:solidFill>
                <a:latin typeface="Arial" pitchFamily="34" charset="0"/>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3" name="Group 10"/>
          <p:cNvGrpSpPr>
            <a:grpSpLocks/>
          </p:cNvGrpSpPr>
          <p:nvPr/>
        </p:nvGrpSpPr>
        <p:grpSpPr bwMode="auto">
          <a:xfrm>
            <a:off x="1042988" y="1052513"/>
            <a:ext cx="7200900" cy="5570537"/>
            <a:chOff x="1066" y="482"/>
            <a:chExt cx="4536" cy="3509"/>
          </a:xfrm>
        </p:grpSpPr>
        <p:pic>
          <p:nvPicPr>
            <p:cNvPr id="1208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 y="482"/>
              <a:ext cx="4536" cy="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Rectangle 6"/>
            <p:cNvSpPr>
              <a:spLocks noChangeArrowheads="1"/>
            </p:cNvSpPr>
            <p:nvPr/>
          </p:nvSpPr>
          <p:spPr bwMode="auto">
            <a:xfrm>
              <a:off x="1066" y="2977"/>
              <a:ext cx="4536" cy="136"/>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endParaRPr lang="en-GB" sz="2800">
                <a:solidFill>
                  <a:srgbClr val="000000"/>
                </a:solidFill>
                <a:latin typeface="Arial" pitchFamily="34" charset="0"/>
              </a:endParaRPr>
            </a:p>
          </p:txBody>
        </p:sp>
      </p:grpSp>
      <p:sp>
        <p:nvSpPr>
          <p:cNvPr id="120834" name="Rectangle 7"/>
          <p:cNvSpPr>
            <a:spLocks noChangeArrowheads="1"/>
          </p:cNvSpPr>
          <p:nvPr/>
        </p:nvSpPr>
        <p:spPr bwMode="auto">
          <a:xfrm>
            <a:off x="1979613" y="260350"/>
            <a:ext cx="359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GB" sz="2800">
                <a:solidFill>
                  <a:srgbClr val="003399"/>
                </a:solidFill>
                <a:latin typeface="Arial" pitchFamily="34" charset="0"/>
              </a:rPr>
              <a:t>Clinical Trials in MND</a:t>
            </a:r>
          </a:p>
        </p:txBody>
      </p:sp>
      <p:sp>
        <p:nvSpPr>
          <p:cNvPr id="120835" name="Text Box 8"/>
          <p:cNvSpPr txBox="1">
            <a:spLocks noChangeArrowheads="1"/>
          </p:cNvSpPr>
          <p:nvPr/>
        </p:nvSpPr>
        <p:spPr bwMode="auto">
          <a:xfrm>
            <a:off x="6227763" y="6613525"/>
            <a:ext cx="2057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buFontTx/>
              <a:buChar char="•"/>
            </a:pPr>
            <a:r>
              <a:rPr lang="en-GB" sz="1000" i="1">
                <a:solidFill>
                  <a:srgbClr val="000000"/>
                </a:solidFill>
                <a:latin typeface="Arial" pitchFamily="34" charset="0"/>
              </a:rPr>
              <a:t>Mitchell &amp; Borasio, Lancet 2007</a:t>
            </a:r>
          </a:p>
        </p:txBody>
      </p:sp>
      <p:sp>
        <p:nvSpPr>
          <p:cNvPr id="7177" name="Text Box 9"/>
          <p:cNvSpPr txBox="1">
            <a:spLocks noChangeArrowheads="1"/>
          </p:cNvSpPr>
          <p:nvPr/>
        </p:nvSpPr>
        <p:spPr bwMode="auto">
          <a:xfrm>
            <a:off x="539750" y="2852738"/>
            <a:ext cx="8064500" cy="1631950"/>
          </a:xfrm>
          <a:prstGeom prst="rect">
            <a:avLst/>
          </a:prstGeom>
          <a:solidFill>
            <a:srgbClr val="FFFFCC"/>
          </a:solidFill>
          <a:ln w="9525">
            <a:solidFill>
              <a:srgbClr val="FF3300"/>
            </a:solidFill>
            <a:miter lim="800000"/>
            <a:headEnd/>
            <a:tailEnd/>
          </a:ln>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r>
              <a:rPr lang="en-GB" sz="2000">
                <a:solidFill>
                  <a:srgbClr val="000000"/>
                </a:solidFill>
                <a:latin typeface="Arial" pitchFamily="34" charset="0"/>
              </a:rPr>
              <a:t>As yet, the only agent that has shown improved survival in ALS is riluzole</a:t>
            </a:r>
          </a:p>
          <a:p>
            <a:pPr algn="l"/>
            <a:endParaRPr lang="en-GB" sz="2000">
              <a:solidFill>
                <a:srgbClr val="000000"/>
              </a:solidFill>
              <a:latin typeface="Arial" pitchFamily="34" charset="0"/>
            </a:endParaRPr>
          </a:p>
          <a:p>
            <a:pPr algn="l"/>
            <a:r>
              <a:rPr lang="en-GB" sz="2000">
                <a:solidFill>
                  <a:srgbClr val="000000"/>
                </a:solidFill>
                <a:latin typeface="Arial" pitchFamily="34" charset="0"/>
              </a:rPr>
              <a:t>The benefit is modest, prolonging life expectation for an average of 3 months … if the drug is taken for 18 months!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box(in)">
                                      <p:cBhvr>
                                        <p:cTn id="7" dur="1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15950" y="228600"/>
            <a:ext cx="8415338" cy="914400"/>
          </a:xfrm>
          <a:extLst>
            <a:ext uri="{909E8E84-426E-40DD-AFC4-6F175D3DCCD1}">
              <a14:hiddenFill xmlns:a14="http://schemas.microsoft.com/office/drawing/2010/main">
                <a:gradFill rotWithShape="1">
                  <a:gsLst>
                    <a:gs pos="0">
                      <a:srgbClr val="000000"/>
                    </a:gs>
                    <a:gs pos="50000">
                      <a:srgbClr val="993366"/>
                    </a:gs>
                    <a:gs pos="100000">
                      <a:srgbClr val="000000"/>
                    </a:gs>
                  </a:gsLst>
                  <a:lin ang="5400000" scaled="1"/>
                </a:gradFill>
              </a14:hiddenFill>
            </a:ext>
          </a:extLst>
        </p:spPr>
        <p:txBody>
          <a:bodyPr/>
          <a:lstStyle/>
          <a:p>
            <a:pPr eaLnBrk="1" hangingPunct="1"/>
            <a:r>
              <a:rPr lang="en-GB" sz="3600" smtClean="0">
                <a:solidFill>
                  <a:srgbClr val="000000"/>
                </a:solidFill>
                <a:latin typeface="Arial" pitchFamily="34" charset="0"/>
                <a:cs typeface="Arial" pitchFamily="34" charset="0"/>
              </a:rPr>
              <a:t>Variablility in response to a PAH drug</a:t>
            </a:r>
          </a:p>
        </p:txBody>
      </p:sp>
      <p:pic>
        <p:nvPicPr>
          <p:cNvPr id="47106" name="Picture 4" descr="S11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80772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Line 5"/>
          <p:cNvSpPr>
            <a:spLocks noChangeShapeType="1"/>
          </p:cNvSpPr>
          <p:nvPr/>
        </p:nvSpPr>
        <p:spPr bwMode="auto">
          <a:xfrm>
            <a:off x="4953000" y="1828800"/>
            <a:ext cx="0" cy="388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6" name="Line 6"/>
          <p:cNvSpPr>
            <a:spLocks noChangeShapeType="1"/>
          </p:cNvSpPr>
          <p:nvPr/>
        </p:nvSpPr>
        <p:spPr bwMode="auto">
          <a:xfrm>
            <a:off x="3886200" y="1828800"/>
            <a:ext cx="0" cy="3886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09" name="Line 6"/>
          <p:cNvSpPr>
            <a:spLocks noChangeShapeType="1"/>
          </p:cNvSpPr>
          <p:nvPr/>
        </p:nvSpPr>
        <p:spPr bwMode="auto">
          <a:xfrm>
            <a:off x="468313" y="1557338"/>
            <a:ext cx="8137525"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Rectangle 1"/>
          <p:cNvSpPr/>
          <p:nvPr/>
        </p:nvSpPr>
        <p:spPr>
          <a:xfrm>
            <a:off x="6705600" y="6324600"/>
            <a:ext cx="16764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tx1"/>
                </a:solidFill>
              </a:rPr>
              <a:t>Drug</a:t>
            </a:r>
          </a:p>
        </p:txBody>
      </p:sp>
      <p:sp>
        <p:nvSpPr>
          <p:cNvPr id="10" name="Rectangle 9"/>
          <p:cNvSpPr/>
          <p:nvPr/>
        </p:nvSpPr>
        <p:spPr>
          <a:xfrm>
            <a:off x="4419600" y="6324600"/>
            <a:ext cx="16764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tx1"/>
                </a:solidFill>
              </a:rPr>
              <a:t>Placebo</a:t>
            </a:r>
          </a:p>
        </p:txBody>
      </p:sp>
      <p:sp>
        <p:nvSpPr>
          <p:cNvPr id="47112" name="Rectangle 2"/>
          <p:cNvSpPr>
            <a:spLocks noChangeArrowheads="1"/>
          </p:cNvSpPr>
          <p:nvPr/>
        </p:nvSpPr>
        <p:spPr bwMode="auto">
          <a:xfrm>
            <a:off x="461963" y="1192213"/>
            <a:ext cx="7377112" cy="3603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strips(downLeft)">
                                      <p:cBhvr>
                                        <p:cTn id="7" dur="5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strips(downLeft)">
                                      <p:cBhvr>
                                        <p:cTn id="12"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sz="3600" smtClean="0">
                <a:solidFill>
                  <a:srgbClr val="000000"/>
                </a:solidFill>
                <a:latin typeface="Verdana" pitchFamily="34" charset="0"/>
              </a:rPr>
              <a:t>Recommended schema for anti-cancer drug development</a:t>
            </a:r>
          </a:p>
        </p:txBody>
      </p:sp>
      <p:pic>
        <p:nvPicPr>
          <p:cNvPr id="1218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6175" y="1462088"/>
            <a:ext cx="68199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9"/>
          <p:cNvSpPr>
            <a:spLocks noChangeArrowheads="1"/>
          </p:cNvSpPr>
          <p:nvPr/>
        </p:nvSpPr>
        <p:spPr bwMode="auto">
          <a:xfrm>
            <a:off x="7572375" y="0"/>
            <a:ext cx="1571625" cy="6429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spcBef>
                <a:spcPct val="20000"/>
              </a:spcBef>
              <a:defRPr/>
            </a:pPr>
            <a:endParaRPr lang="en-GB" sz="2800">
              <a:solidFill>
                <a:srgbClr val="FF6600"/>
              </a:solidFill>
              <a:latin typeface="Arial" charset="0"/>
              <a:ea typeface="ＭＳ Ｐゴシック" charset="0"/>
            </a:endParaRPr>
          </a:p>
        </p:txBody>
      </p:sp>
      <p:sp>
        <p:nvSpPr>
          <p:cNvPr id="45059" name="AutoShape 4"/>
          <p:cNvSpPr>
            <a:spLocks noChangeArrowheads="1"/>
          </p:cNvSpPr>
          <p:nvPr/>
        </p:nvSpPr>
        <p:spPr bwMode="auto">
          <a:xfrm>
            <a:off x="7115175" y="2428875"/>
            <a:ext cx="1828800" cy="1066800"/>
          </a:xfrm>
          <a:prstGeom prst="chevron">
            <a:avLst>
              <a:gd name="adj" fmla="val 42857"/>
            </a:avLst>
          </a:prstGeom>
          <a:gradFill rotWithShape="0">
            <a:gsLst>
              <a:gs pos="0">
                <a:srgbClr val="100300"/>
              </a:gs>
              <a:gs pos="50000">
                <a:srgbClr val="FF3300"/>
              </a:gs>
              <a:gs pos="100000">
                <a:srgbClr val="100300"/>
              </a:gs>
            </a:gsLst>
            <a:lin ang="5400000" scaled="1"/>
          </a:gradFill>
          <a:ln w="9525">
            <a:solidFill>
              <a:schemeClr val="tx1"/>
            </a:solidFill>
            <a:miter lim="800000"/>
            <a:headEnd/>
            <a:tailEnd/>
          </a:ln>
        </p:spPr>
        <p:txBody>
          <a:bodyPr wrap="none" anchor="ctr"/>
          <a:lstStyle/>
          <a:p>
            <a:pPr eaLnBrk="0" hangingPunct="0">
              <a:spcBef>
                <a:spcPct val="20000"/>
              </a:spcBef>
              <a:defRPr/>
            </a:pPr>
            <a:endParaRPr lang="en-GB" sz="2800">
              <a:solidFill>
                <a:srgbClr val="FF6600"/>
              </a:solidFill>
              <a:latin typeface="Arial" charset="0"/>
              <a:ea typeface="ＭＳ Ｐゴシック" charset="0"/>
            </a:endParaRPr>
          </a:p>
        </p:txBody>
      </p:sp>
      <p:sp>
        <p:nvSpPr>
          <p:cNvPr id="45060" name="AutoShape 5"/>
          <p:cNvSpPr>
            <a:spLocks noChangeArrowheads="1"/>
          </p:cNvSpPr>
          <p:nvPr/>
        </p:nvSpPr>
        <p:spPr bwMode="auto">
          <a:xfrm>
            <a:off x="3000375" y="2428875"/>
            <a:ext cx="1828800" cy="1066800"/>
          </a:xfrm>
          <a:prstGeom prst="chevron">
            <a:avLst>
              <a:gd name="adj" fmla="val 42857"/>
            </a:avLst>
          </a:prstGeom>
          <a:gradFill rotWithShape="0">
            <a:gsLst>
              <a:gs pos="0">
                <a:srgbClr val="100300"/>
              </a:gs>
              <a:gs pos="50000">
                <a:srgbClr val="FF3300"/>
              </a:gs>
              <a:gs pos="100000">
                <a:srgbClr val="100300"/>
              </a:gs>
            </a:gsLst>
            <a:lin ang="5400000" scaled="1"/>
          </a:gradFill>
          <a:ln w="9525">
            <a:solidFill>
              <a:schemeClr val="tx1"/>
            </a:solidFill>
            <a:miter lim="800000"/>
            <a:headEnd/>
            <a:tailEnd/>
          </a:ln>
        </p:spPr>
        <p:txBody>
          <a:bodyPr wrap="none" anchor="ctr"/>
          <a:lstStyle/>
          <a:p>
            <a:pPr eaLnBrk="0" hangingPunct="0">
              <a:spcBef>
                <a:spcPct val="20000"/>
              </a:spcBef>
              <a:defRPr/>
            </a:pPr>
            <a:endParaRPr lang="en-GB" sz="2800">
              <a:solidFill>
                <a:srgbClr val="FF6600"/>
              </a:solidFill>
              <a:latin typeface="Arial" charset="0"/>
              <a:ea typeface="ＭＳ Ｐゴシック" charset="0"/>
            </a:endParaRPr>
          </a:p>
        </p:txBody>
      </p:sp>
      <p:sp>
        <p:nvSpPr>
          <p:cNvPr id="45061" name="AutoShape 6"/>
          <p:cNvSpPr>
            <a:spLocks noChangeArrowheads="1"/>
          </p:cNvSpPr>
          <p:nvPr/>
        </p:nvSpPr>
        <p:spPr bwMode="auto">
          <a:xfrm>
            <a:off x="4371975" y="2428875"/>
            <a:ext cx="1828800" cy="1066800"/>
          </a:xfrm>
          <a:prstGeom prst="chevron">
            <a:avLst>
              <a:gd name="adj" fmla="val 42857"/>
            </a:avLst>
          </a:prstGeom>
          <a:gradFill rotWithShape="0">
            <a:gsLst>
              <a:gs pos="0">
                <a:srgbClr val="100300"/>
              </a:gs>
              <a:gs pos="50000">
                <a:srgbClr val="FF3300"/>
              </a:gs>
              <a:gs pos="100000">
                <a:srgbClr val="100300"/>
              </a:gs>
            </a:gsLst>
            <a:lin ang="5400000" scaled="1"/>
          </a:gradFill>
          <a:ln w="9525">
            <a:solidFill>
              <a:schemeClr val="tx1"/>
            </a:solidFill>
            <a:miter lim="800000"/>
            <a:headEnd/>
            <a:tailEnd/>
          </a:ln>
        </p:spPr>
        <p:txBody>
          <a:bodyPr wrap="none" anchor="ctr"/>
          <a:lstStyle/>
          <a:p>
            <a:pPr eaLnBrk="0" hangingPunct="0">
              <a:spcBef>
                <a:spcPct val="20000"/>
              </a:spcBef>
              <a:defRPr/>
            </a:pPr>
            <a:endParaRPr lang="en-GB" sz="2800">
              <a:solidFill>
                <a:srgbClr val="FF6600"/>
              </a:solidFill>
              <a:latin typeface="Arial" charset="0"/>
              <a:ea typeface="ＭＳ Ｐゴシック" charset="0"/>
            </a:endParaRPr>
          </a:p>
        </p:txBody>
      </p:sp>
      <p:sp>
        <p:nvSpPr>
          <p:cNvPr id="45062" name="AutoShape 7"/>
          <p:cNvSpPr>
            <a:spLocks noChangeArrowheads="1"/>
          </p:cNvSpPr>
          <p:nvPr/>
        </p:nvSpPr>
        <p:spPr bwMode="auto">
          <a:xfrm>
            <a:off x="5741988" y="2428875"/>
            <a:ext cx="1828800" cy="1066800"/>
          </a:xfrm>
          <a:prstGeom prst="chevron">
            <a:avLst>
              <a:gd name="adj" fmla="val 42857"/>
            </a:avLst>
          </a:prstGeom>
          <a:gradFill rotWithShape="0">
            <a:gsLst>
              <a:gs pos="0">
                <a:srgbClr val="100300"/>
              </a:gs>
              <a:gs pos="50000">
                <a:srgbClr val="FF3300"/>
              </a:gs>
              <a:gs pos="100000">
                <a:srgbClr val="100300"/>
              </a:gs>
            </a:gsLst>
            <a:lin ang="5400000" scaled="1"/>
          </a:gradFill>
          <a:ln w="9525">
            <a:solidFill>
              <a:schemeClr val="tx1"/>
            </a:solidFill>
            <a:miter lim="800000"/>
            <a:headEnd/>
            <a:tailEnd/>
          </a:ln>
        </p:spPr>
        <p:txBody>
          <a:bodyPr wrap="none" anchor="ctr"/>
          <a:lstStyle/>
          <a:p>
            <a:pPr eaLnBrk="0" hangingPunct="0">
              <a:spcBef>
                <a:spcPct val="20000"/>
              </a:spcBef>
              <a:defRPr/>
            </a:pPr>
            <a:endParaRPr lang="en-GB" sz="2800">
              <a:solidFill>
                <a:srgbClr val="FF6600"/>
              </a:solidFill>
              <a:latin typeface="Arial" charset="0"/>
              <a:ea typeface="ＭＳ Ｐゴシック" charset="0"/>
            </a:endParaRPr>
          </a:p>
        </p:txBody>
      </p:sp>
      <p:sp>
        <p:nvSpPr>
          <p:cNvPr id="16" name="AutoShape 8"/>
          <p:cNvSpPr>
            <a:spLocks noChangeArrowheads="1"/>
          </p:cNvSpPr>
          <p:nvPr/>
        </p:nvSpPr>
        <p:spPr bwMode="auto">
          <a:xfrm>
            <a:off x="1628775" y="2428875"/>
            <a:ext cx="1828800" cy="1066800"/>
          </a:xfrm>
          <a:prstGeom prst="chevron">
            <a:avLst>
              <a:gd name="adj" fmla="val 42857"/>
            </a:avLst>
          </a:prstGeom>
          <a:gradFill rotWithShape="0">
            <a:gsLst>
              <a:gs pos="0">
                <a:schemeClr val="tx2"/>
              </a:gs>
              <a:gs pos="50000">
                <a:schemeClr val="tx2">
                  <a:gamma/>
                  <a:tint val="0"/>
                  <a:invGamma/>
                </a:schemeClr>
              </a:gs>
              <a:gs pos="100000">
                <a:schemeClr val="tx2"/>
              </a:gs>
            </a:gsLst>
            <a:lin ang="5400000" scaled="1"/>
          </a:gradFill>
          <a:ln w="9525">
            <a:solidFill>
              <a:schemeClr val="tx1"/>
            </a:solidFill>
            <a:miter lim="800000"/>
            <a:headEnd/>
            <a:tailEnd/>
          </a:ln>
          <a:effectLst/>
        </p:spPr>
        <p:txBody>
          <a:bodyPr wrap="none" anchor="ctr"/>
          <a:lstStyle/>
          <a:p>
            <a:pPr eaLnBrk="0" hangingPunct="0">
              <a:spcBef>
                <a:spcPct val="20000"/>
              </a:spcBef>
              <a:defRPr/>
            </a:pPr>
            <a:endParaRPr lang="en-GB" sz="2800">
              <a:solidFill>
                <a:srgbClr val="FF6600"/>
              </a:solidFill>
              <a:latin typeface="Arial" charset="0"/>
              <a:ea typeface="ＭＳ Ｐゴシック" charset="0"/>
            </a:endParaRPr>
          </a:p>
        </p:txBody>
      </p:sp>
      <p:sp>
        <p:nvSpPr>
          <p:cNvPr id="45064" name="Text Box 9"/>
          <p:cNvSpPr txBox="1">
            <a:spLocks noChangeArrowheads="1"/>
          </p:cNvSpPr>
          <p:nvPr/>
        </p:nvSpPr>
        <p:spPr bwMode="auto">
          <a:xfrm>
            <a:off x="2028825" y="2671763"/>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FF6600"/>
                </a:solidFill>
                <a:latin typeface="Arial" charset="0"/>
                <a:ea typeface="ＭＳ Ｐゴシック" charset="0"/>
              </a:defRPr>
            </a:lvl1pPr>
            <a:lvl2pPr marL="742950" indent="-285750">
              <a:defRPr sz="2800">
                <a:solidFill>
                  <a:srgbClr val="FF6600"/>
                </a:solidFill>
                <a:latin typeface="Arial" charset="0"/>
                <a:ea typeface="ＭＳ Ｐゴシック" charset="0"/>
              </a:defRPr>
            </a:lvl2pPr>
            <a:lvl3pPr marL="1143000" indent="-228600">
              <a:defRPr sz="2800">
                <a:solidFill>
                  <a:srgbClr val="FF6600"/>
                </a:solidFill>
                <a:latin typeface="Arial" charset="0"/>
                <a:ea typeface="ＭＳ Ｐゴシック" charset="0"/>
              </a:defRPr>
            </a:lvl3pPr>
            <a:lvl4pPr marL="1600200" indent="-228600">
              <a:defRPr sz="2800">
                <a:solidFill>
                  <a:srgbClr val="FF6600"/>
                </a:solidFill>
                <a:latin typeface="Arial" charset="0"/>
                <a:ea typeface="ＭＳ Ｐゴシック" charset="0"/>
              </a:defRPr>
            </a:lvl4pPr>
            <a:lvl5pPr marL="2057400" indent="-228600">
              <a:defRPr sz="2800">
                <a:solidFill>
                  <a:srgbClr val="FF6600"/>
                </a:solidFill>
                <a:latin typeface="Arial" charset="0"/>
                <a:ea typeface="ＭＳ Ｐゴシック" charset="0"/>
              </a:defRPr>
            </a:lvl5pPr>
            <a:lvl6pPr marL="2514600" indent="-228600" algn="ctr" eaLnBrk="0" fontAlgn="base" hangingPunct="0">
              <a:spcBef>
                <a:spcPct val="20000"/>
              </a:spcBef>
              <a:spcAft>
                <a:spcPct val="0"/>
              </a:spcAft>
              <a:buChar char="•"/>
              <a:defRPr sz="2800">
                <a:solidFill>
                  <a:srgbClr val="FF6600"/>
                </a:solidFill>
                <a:latin typeface="Arial" charset="0"/>
                <a:ea typeface="ＭＳ Ｐゴシック" charset="0"/>
              </a:defRPr>
            </a:lvl6pPr>
            <a:lvl7pPr marL="2971800" indent="-228600" algn="ctr" eaLnBrk="0" fontAlgn="base" hangingPunct="0">
              <a:spcBef>
                <a:spcPct val="20000"/>
              </a:spcBef>
              <a:spcAft>
                <a:spcPct val="0"/>
              </a:spcAft>
              <a:buChar char="•"/>
              <a:defRPr sz="2800">
                <a:solidFill>
                  <a:srgbClr val="FF6600"/>
                </a:solidFill>
                <a:latin typeface="Arial" charset="0"/>
                <a:ea typeface="ＭＳ Ｐゴシック" charset="0"/>
              </a:defRPr>
            </a:lvl7pPr>
            <a:lvl8pPr marL="3429000" indent="-228600" algn="ctr" eaLnBrk="0" fontAlgn="base" hangingPunct="0">
              <a:spcBef>
                <a:spcPct val="20000"/>
              </a:spcBef>
              <a:spcAft>
                <a:spcPct val="0"/>
              </a:spcAft>
              <a:buChar char="•"/>
              <a:defRPr sz="2800">
                <a:solidFill>
                  <a:srgbClr val="FF6600"/>
                </a:solidFill>
                <a:latin typeface="Arial" charset="0"/>
                <a:ea typeface="ＭＳ Ｐゴシック" charset="0"/>
              </a:defRPr>
            </a:lvl8pPr>
            <a:lvl9pPr marL="3886200" indent="-228600" algn="ctr" eaLnBrk="0" fontAlgn="base" hangingPunct="0">
              <a:spcBef>
                <a:spcPct val="20000"/>
              </a:spcBef>
              <a:spcAft>
                <a:spcPct val="0"/>
              </a:spcAft>
              <a:buChar char="•"/>
              <a:defRPr sz="2800">
                <a:solidFill>
                  <a:srgbClr val="FF6600"/>
                </a:solidFill>
                <a:latin typeface="Arial" charset="0"/>
                <a:ea typeface="ＭＳ Ｐゴシック" charset="0"/>
              </a:defRPr>
            </a:lvl9pPr>
          </a:lstStyle>
          <a:p>
            <a:pPr eaLnBrk="0" hangingPunct="0">
              <a:spcBef>
                <a:spcPct val="20000"/>
              </a:spcBef>
              <a:defRPr/>
            </a:pPr>
            <a:r>
              <a:rPr lang="en-GB" sz="1600" b="1" smtClean="0"/>
              <a:t>Target to Lead</a:t>
            </a:r>
          </a:p>
        </p:txBody>
      </p:sp>
      <p:sp>
        <p:nvSpPr>
          <p:cNvPr id="45065" name="Text Box 10"/>
          <p:cNvSpPr txBox="1">
            <a:spLocks noChangeArrowheads="1"/>
          </p:cNvSpPr>
          <p:nvPr/>
        </p:nvSpPr>
        <p:spPr bwMode="auto">
          <a:xfrm>
            <a:off x="3238500" y="2671763"/>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FF6600"/>
                </a:solidFill>
                <a:latin typeface="Arial" charset="0"/>
                <a:ea typeface="ＭＳ Ｐゴシック" charset="0"/>
              </a:defRPr>
            </a:lvl1pPr>
            <a:lvl2pPr marL="742950" indent="-285750">
              <a:defRPr sz="2800">
                <a:solidFill>
                  <a:srgbClr val="FF6600"/>
                </a:solidFill>
                <a:latin typeface="Arial" charset="0"/>
                <a:ea typeface="ＭＳ Ｐゴシック" charset="0"/>
              </a:defRPr>
            </a:lvl2pPr>
            <a:lvl3pPr marL="1143000" indent="-228600">
              <a:defRPr sz="2800">
                <a:solidFill>
                  <a:srgbClr val="FF6600"/>
                </a:solidFill>
                <a:latin typeface="Arial" charset="0"/>
                <a:ea typeface="ＭＳ Ｐゴシック" charset="0"/>
              </a:defRPr>
            </a:lvl3pPr>
            <a:lvl4pPr marL="1600200" indent="-228600">
              <a:defRPr sz="2800">
                <a:solidFill>
                  <a:srgbClr val="FF6600"/>
                </a:solidFill>
                <a:latin typeface="Arial" charset="0"/>
                <a:ea typeface="ＭＳ Ｐゴシック" charset="0"/>
              </a:defRPr>
            </a:lvl4pPr>
            <a:lvl5pPr marL="2057400" indent="-228600">
              <a:defRPr sz="2800">
                <a:solidFill>
                  <a:srgbClr val="FF6600"/>
                </a:solidFill>
                <a:latin typeface="Arial" charset="0"/>
                <a:ea typeface="ＭＳ Ｐゴシック" charset="0"/>
              </a:defRPr>
            </a:lvl5pPr>
            <a:lvl6pPr marL="2514600" indent="-228600" algn="ctr" eaLnBrk="0" fontAlgn="base" hangingPunct="0">
              <a:spcBef>
                <a:spcPct val="20000"/>
              </a:spcBef>
              <a:spcAft>
                <a:spcPct val="0"/>
              </a:spcAft>
              <a:buChar char="•"/>
              <a:defRPr sz="2800">
                <a:solidFill>
                  <a:srgbClr val="FF6600"/>
                </a:solidFill>
                <a:latin typeface="Arial" charset="0"/>
                <a:ea typeface="ＭＳ Ｐゴシック" charset="0"/>
              </a:defRPr>
            </a:lvl6pPr>
            <a:lvl7pPr marL="2971800" indent="-228600" algn="ctr" eaLnBrk="0" fontAlgn="base" hangingPunct="0">
              <a:spcBef>
                <a:spcPct val="20000"/>
              </a:spcBef>
              <a:spcAft>
                <a:spcPct val="0"/>
              </a:spcAft>
              <a:buChar char="•"/>
              <a:defRPr sz="2800">
                <a:solidFill>
                  <a:srgbClr val="FF6600"/>
                </a:solidFill>
                <a:latin typeface="Arial" charset="0"/>
                <a:ea typeface="ＭＳ Ｐゴシック" charset="0"/>
              </a:defRPr>
            </a:lvl7pPr>
            <a:lvl8pPr marL="3429000" indent="-228600" algn="ctr" eaLnBrk="0" fontAlgn="base" hangingPunct="0">
              <a:spcBef>
                <a:spcPct val="20000"/>
              </a:spcBef>
              <a:spcAft>
                <a:spcPct val="0"/>
              </a:spcAft>
              <a:buChar char="•"/>
              <a:defRPr sz="2800">
                <a:solidFill>
                  <a:srgbClr val="FF6600"/>
                </a:solidFill>
                <a:latin typeface="Arial" charset="0"/>
                <a:ea typeface="ＭＳ Ｐゴシック" charset="0"/>
              </a:defRPr>
            </a:lvl8pPr>
            <a:lvl9pPr marL="3886200" indent="-228600" algn="ctr" eaLnBrk="0" fontAlgn="base" hangingPunct="0">
              <a:spcBef>
                <a:spcPct val="20000"/>
              </a:spcBef>
              <a:spcAft>
                <a:spcPct val="0"/>
              </a:spcAft>
              <a:buChar char="•"/>
              <a:defRPr sz="2800">
                <a:solidFill>
                  <a:srgbClr val="FF6600"/>
                </a:solidFill>
                <a:latin typeface="Arial" charset="0"/>
                <a:ea typeface="ＭＳ Ｐゴシック" charset="0"/>
              </a:defRPr>
            </a:lvl9pPr>
          </a:lstStyle>
          <a:p>
            <a:pPr eaLnBrk="0" hangingPunct="0">
              <a:spcBef>
                <a:spcPct val="20000"/>
              </a:spcBef>
              <a:defRPr/>
            </a:pPr>
            <a:r>
              <a:rPr lang="en-GB" sz="1600" b="1" smtClean="0">
                <a:solidFill>
                  <a:srgbClr val="FFFF00"/>
                </a:solidFill>
              </a:rPr>
              <a:t>Lead to Candidate</a:t>
            </a:r>
          </a:p>
        </p:txBody>
      </p:sp>
      <p:sp>
        <p:nvSpPr>
          <p:cNvPr id="45066" name="Text Box 11"/>
          <p:cNvSpPr txBox="1">
            <a:spLocks noChangeArrowheads="1"/>
          </p:cNvSpPr>
          <p:nvPr/>
        </p:nvSpPr>
        <p:spPr bwMode="auto">
          <a:xfrm>
            <a:off x="4752975" y="2671763"/>
            <a:ext cx="12954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FF6600"/>
                </a:solidFill>
                <a:latin typeface="Arial" charset="0"/>
                <a:ea typeface="ＭＳ Ｐゴシック" charset="0"/>
              </a:defRPr>
            </a:lvl1pPr>
            <a:lvl2pPr marL="742950" indent="-285750">
              <a:defRPr sz="2800">
                <a:solidFill>
                  <a:srgbClr val="FF6600"/>
                </a:solidFill>
                <a:latin typeface="Arial" charset="0"/>
                <a:ea typeface="ＭＳ Ｐゴシック" charset="0"/>
              </a:defRPr>
            </a:lvl2pPr>
            <a:lvl3pPr marL="1143000" indent="-228600">
              <a:defRPr sz="2800">
                <a:solidFill>
                  <a:srgbClr val="FF6600"/>
                </a:solidFill>
                <a:latin typeface="Arial" charset="0"/>
                <a:ea typeface="ＭＳ Ｐゴシック" charset="0"/>
              </a:defRPr>
            </a:lvl3pPr>
            <a:lvl4pPr marL="1600200" indent="-228600">
              <a:defRPr sz="2800">
                <a:solidFill>
                  <a:srgbClr val="FF6600"/>
                </a:solidFill>
                <a:latin typeface="Arial" charset="0"/>
                <a:ea typeface="ＭＳ Ｐゴシック" charset="0"/>
              </a:defRPr>
            </a:lvl4pPr>
            <a:lvl5pPr marL="2057400" indent="-228600">
              <a:defRPr sz="2800">
                <a:solidFill>
                  <a:srgbClr val="FF6600"/>
                </a:solidFill>
                <a:latin typeface="Arial" charset="0"/>
                <a:ea typeface="ＭＳ Ｐゴシック" charset="0"/>
              </a:defRPr>
            </a:lvl5pPr>
            <a:lvl6pPr marL="2514600" indent="-228600" algn="ctr" eaLnBrk="0" fontAlgn="base" hangingPunct="0">
              <a:spcBef>
                <a:spcPct val="20000"/>
              </a:spcBef>
              <a:spcAft>
                <a:spcPct val="0"/>
              </a:spcAft>
              <a:buChar char="•"/>
              <a:defRPr sz="2800">
                <a:solidFill>
                  <a:srgbClr val="FF6600"/>
                </a:solidFill>
                <a:latin typeface="Arial" charset="0"/>
                <a:ea typeface="ＭＳ Ｐゴシック" charset="0"/>
              </a:defRPr>
            </a:lvl6pPr>
            <a:lvl7pPr marL="2971800" indent="-228600" algn="ctr" eaLnBrk="0" fontAlgn="base" hangingPunct="0">
              <a:spcBef>
                <a:spcPct val="20000"/>
              </a:spcBef>
              <a:spcAft>
                <a:spcPct val="0"/>
              </a:spcAft>
              <a:buChar char="•"/>
              <a:defRPr sz="2800">
                <a:solidFill>
                  <a:srgbClr val="FF6600"/>
                </a:solidFill>
                <a:latin typeface="Arial" charset="0"/>
                <a:ea typeface="ＭＳ Ｐゴシック" charset="0"/>
              </a:defRPr>
            </a:lvl7pPr>
            <a:lvl8pPr marL="3429000" indent="-228600" algn="ctr" eaLnBrk="0" fontAlgn="base" hangingPunct="0">
              <a:spcBef>
                <a:spcPct val="20000"/>
              </a:spcBef>
              <a:spcAft>
                <a:spcPct val="0"/>
              </a:spcAft>
              <a:buChar char="•"/>
              <a:defRPr sz="2800">
                <a:solidFill>
                  <a:srgbClr val="FF6600"/>
                </a:solidFill>
                <a:latin typeface="Arial" charset="0"/>
                <a:ea typeface="ＭＳ Ｐゴシック" charset="0"/>
              </a:defRPr>
            </a:lvl8pPr>
            <a:lvl9pPr marL="3886200" indent="-228600" algn="ctr" eaLnBrk="0" fontAlgn="base" hangingPunct="0">
              <a:spcBef>
                <a:spcPct val="20000"/>
              </a:spcBef>
              <a:spcAft>
                <a:spcPct val="0"/>
              </a:spcAft>
              <a:buChar char="•"/>
              <a:defRPr sz="2800">
                <a:solidFill>
                  <a:srgbClr val="FF6600"/>
                </a:solidFill>
                <a:latin typeface="Arial" charset="0"/>
                <a:ea typeface="ＭＳ Ｐゴシック" charset="0"/>
              </a:defRPr>
            </a:lvl9pPr>
          </a:lstStyle>
          <a:p>
            <a:pPr eaLnBrk="0" hangingPunct="0">
              <a:spcBef>
                <a:spcPct val="20000"/>
              </a:spcBef>
              <a:defRPr/>
            </a:pPr>
            <a:r>
              <a:rPr lang="en-GB" sz="1600" b="1" smtClean="0">
                <a:solidFill>
                  <a:srgbClr val="FFFF00"/>
                </a:solidFill>
              </a:rPr>
              <a:t>Safety</a:t>
            </a:r>
          </a:p>
          <a:p>
            <a:pPr eaLnBrk="0" hangingPunct="0">
              <a:spcBef>
                <a:spcPct val="20000"/>
              </a:spcBef>
              <a:defRPr/>
            </a:pPr>
            <a:r>
              <a:rPr lang="en-GB" sz="1600" b="1" smtClean="0">
                <a:solidFill>
                  <a:srgbClr val="FFFF00"/>
                </a:solidFill>
              </a:rPr>
              <a:t>&amp; Develop</a:t>
            </a:r>
          </a:p>
        </p:txBody>
      </p:sp>
      <p:sp>
        <p:nvSpPr>
          <p:cNvPr id="45067" name="Text Box 12"/>
          <p:cNvSpPr txBox="1">
            <a:spLocks noChangeArrowheads="1"/>
          </p:cNvSpPr>
          <p:nvPr/>
        </p:nvSpPr>
        <p:spPr bwMode="auto">
          <a:xfrm>
            <a:off x="6429375" y="27940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6600"/>
                </a:solidFill>
                <a:latin typeface="Arial" charset="0"/>
                <a:ea typeface="ＭＳ Ｐゴシック" charset="0"/>
              </a:defRPr>
            </a:lvl1pPr>
            <a:lvl2pPr marL="742950" indent="-285750">
              <a:defRPr sz="2800">
                <a:solidFill>
                  <a:srgbClr val="FF6600"/>
                </a:solidFill>
                <a:latin typeface="Arial" charset="0"/>
                <a:ea typeface="ＭＳ Ｐゴシック" charset="0"/>
              </a:defRPr>
            </a:lvl2pPr>
            <a:lvl3pPr marL="1143000" indent="-228600">
              <a:defRPr sz="2800">
                <a:solidFill>
                  <a:srgbClr val="FF6600"/>
                </a:solidFill>
                <a:latin typeface="Arial" charset="0"/>
                <a:ea typeface="ＭＳ Ｐゴシック" charset="0"/>
              </a:defRPr>
            </a:lvl3pPr>
            <a:lvl4pPr marL="1600200" indent="-228600">
              <a:defRPr sz="2800">
                <a:solidFill>
                  <a:srgbClr val="FF6600"/>
                </a:solidFill>
                <a:latin typeface="Arial" charset="0"/>
                <a:ea typeface="ＭＳ Ｐゴシック" charset="0"/>
              </a:defRPr>
            </a:lvl4pPr>
            <a:lvl5pPr marL="2057400" indent="-228600">
              <a:defRPr sz="2800">
                <a:solidFill>
                  <a:srgbClr val="FF6600"/>
                </a:solidFill>
                <a:latin typeface="Arial" charset="0"/>
                <a:ea typeface="ＭＳ Ｐゴシック" charset="0"/>
              </a:defRPr>
            </a:lvl5pPr>
            <a:lvl6pPr marL="2514600" indent="-228600" algn="ctr" eaLnBrk="0" fontAlgn="base" hangingPunct="0">
              <a:spcBef>
                <a:spcPct val="20000"/>
              </a:spcBef>
              <a:spcAft>
                <a:spcPct val="0"/>
              </a:spcAft>
              <a:buChar char="•"/>
              <a:defRPr sz="2800">
                <a:solidFill>
                  <a:srgbClr val="FF6600"/>
                </a:solidFill>
                <a:latin typeface="Arial" charset="0"/>
                <a:ea typeface="ＭＳ Ｐゴシック" charset="0"/>
              </a:defRPr>
            </a:lvl6pPr>
            <a:lvl7pPr marL="2971800" indent="-228600" algn="ctr" eaLnBrk="0" fontAlgn="base" hangingPunct="0">
              <a:spcBef>
                <a:spcPct val="20000"/>
              </a:spcBef>
              <a:spcAft>
                <a:spcPct val="0"/>
              </a:spcAft>
              <a:buChar char="•"/>
              <a:defRPr sz="2800">
                <a:solidFill>
                  <a:srgbClr val="FF6600"/>
                </a:solidFill>
                <a:latin typeface="Arial" charset="0"/>
                <a:ea typeface="ＭＳ Ｐゴシック" charset="0"/>
              </a:defRPr>
            </a:lvl7pPr>
            <a:lvl8pPr marL="3429000" indent="-228600" algn="ctr" eaLnBrk="0" fontAlgn="base" hangingPunct="0">
              <a:spcBef>
                <a:spcPct val="20000"/>
              </a:spcBef>
              <a:spcAft>
                <a:spcPct val="0"/>
              </a:spcAft>
              <a:buChar char="•"/>
              <a:defRPr sz="2800">
                <a:solidFill>
                  <a:srgbClr val="FF6600"/>
                </a:solidFill>
                <a:latin typeface="Arial" charset="0"/>
                <a:ea typeface="ＭＳ Ｐゴシック" charset="0"/>
              </a:defRPr>
            </a:lvl8pPr>
            <a:lvl9pPr marL="3886200" indent="-228600" algn="ctr" eaLnBrk="0" fontAlgn="base" hangingPunct="0">
              <a:spcBef>
                <a:spcPct val="20000"/>
              </a:spcBef>
              <a:spcAft>
                <a:spcPct val="0"/>
              </a:spcAft>
              <a:buChar char="•"/>
              <a:defRPr sz="2800">
                <a:solidFill>
                  <a:srgbClr val="FF6600"/>
                </a:solidFill>
                <a:latin typeface="Arial" charset="0"/>
                <a:ea typeface="ＭＳ Ｐゴシック" charset="0"/>
              </a:defRPr>
            </a:lvl9pPr>
          </a:lstStyle>
          <a:p>
            <a:pPr eaLnBrk="0" hangingPunct="0">
              <a:spcBef>
                <a:spcPct val="20000"/>
              </a:spcBef>
              <a:defRPr/>
            </a:pPr>
            <a:r>
              <a:rPr lang="en-GB" sz="1600" b="1" smtClean="0">
                <a:solidFill>
                  <a:srgbClr val="FFFF00"/>
                </a:solidFill>
              </a:rPr>
              <a:t>Phase I</a:t>
            </a:r>
          </a:p>
        </p:txBody>
      </p:sp>
      <p:sp>
        <p:nvSpPr>
          <p:cNvPr id="45068" name="Text Box 13"/>
          <p:cNvSpPr txBox="1">
            <a:spLocks noChangeArrowheads="1"/>
          </p:cNvSpPr>
          <p:nvPr/>
        </p:nvSpPr>
        <p:spPr bwMode="auto">
          <a:xfrm>
            <a:off x="7724775" y="2797175"/>
            <a:ext cx="623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6600"/>
                </a:solidFill>
                <a:latin typeface="Arial" charset="0"/>
                <a:ea typeface="ＭＳ Ｐゴシック" charset="0"/>
              </a:defRPr>
            </a:lvl1pPr>
            <a:lvl2pPr marL="742950" indent="-285750">
              <a:defRPr sz="2800">
                <a:solidFill>
                  <a:srgbClr val="FF6600"/>
                </a:solidFill>
                <a:latin typeface="Arial" charset="0"/>
                <a:ea typeface="ＭＳ Ｐゴシック" charset="0"/>
              </a:defRPr>
            </a:lvl2pPr>
            <a:lvl3pPr marL="1143000" indent="-228600">
              <a:defRPr sz="2800">
                <a:solidFill>
                  <a:srgbClr val="FF6600"/>
                </a:solidFill>
                <a:latin typeface="Arial" charset="0"/>
                <a:ea typeface="ＭＳ Ｐゴシック" charset="0"/>
              </a:defRPr>
            </a:lvl3pPr>
            <a:lvl4pPr marL="1600200" indent="-228600">
              <a:defRPr sz="2800">
                <a:solidFill>
                  <a:srgbClr val="FF6600"/>
                </a:solidFill>
                <a:latin typeface="Arial" charset="0"/>
                <a:ea typeface="ＭＳ Ｐゴシック" charset="0"/>
              </a:defRPr>
            </a:lvl4pPr>
            <a:lvl5pPr marL="2057400" indent="-228600">
              <a:defRPr sz="2800">
                <a:solidFill>
                  <a:srgbClr val="FF6600"/>
                </a:solidFill>
                <a:latin typeface="Arial" charset="0"/>
                <a:ea typeface="ＭＳ Ｐゴシック" charset="0"/>
              </a:defRPr>
            </a:lvl5pPr>
            <a:lvl6pPr marL="2514600" indent="-228600" algn="ctr" eaLnBrk="0" fontAlgn="base" hangingPunct="0">
              <a:spcBef>
                <a:spcPct val="20000"/>
              </a:spcBef>
              <a:spcAft>
                <a:spcPct val="0"/>
              </a:spcAft>
              <a:buChar char="•"/>
              <a:defRPr sz="2800">
                <a:solidFill>
                  <a:srgbClr val="FF6600"/>
                </a:solidFill>
                <a:latin typeface="Arial" charset="0"/>
                <a:ea typeface="ＭＳ Ｐゴシック" charset="0"/>
              </a:defRPr>
            </a:lvl6pPr>
            <a:lvl7pPr marL="2971800" indent="-228600" algn="ctr" eaLnBrk="0" fontAlgn="base" hangingPunct="0">
              <a:spcBef>
                <a:spcPct val="20000"/>
              </a:spcBef>
              <a:spcAft>
                <a:spcPct val="0"/>
              </a:spcAft>
              <a:buChar char="•"/>
              <a:defRPr sz="2800">
                <a:solidFill>
                  <a:srgbClr val="FF6600"/>
                </a:solidFill>
                <a:latin typeface="Arial" charset="0"/>
                <a:ea typeface="ＭＳ Ｐゴシック" charset="0"/>
              </a:defRPr>
            </a:lvl7pPr>
            <a:lvl8pPr marL="3429000" indent="-228600" algn="ctr" eaLnBrk="0" fontAlgn="base" hangingPunct="0">
              <a:spcBef>
                <a:spcPct val="20000"/>
              </a:spcBef>
              <a:spcAft>
                <a:spcPct val="0"/>
              </a:spcAft>
              <a:buChar char="•"/>
              <a:defRPr sz="2800">
                <a:solidFill>
                  <a:srgbClr val="FF6600"/>
                </a:solidFill>
                <a:latin typeface="Arial" charset="0"/>
                <a:ea typeface="ＭＳ Ｐゴシック" charset="0"/>
              </a:defRPr>
            </a:lvl8pPr>
            <a:lvl9pPr marL="3886200" indent="-228600" algn="ctr" eaLnBrk="0" fontAlgn="base" hangingPunct="0">
              <a:spcBef>
                <a:spcPct val="20000"/>
              </a:spcBef>
              <a:spcAft>
                <a:spcPct val="0"/>
              </a:spcAft>
              <a:buChar char="•"/>
              <a:defRPr sz="2800">
                <a:solidFill>
                  <a:srgbClr val="FF6600"/>
                </a:solidFill>
                <a:latin typeface="Arial" charset="0"/>
                <a:ea typeface="ＭＳ Ｐゴシック" charset="0"/>
              </a:defRPr>
            </a:lvl9pPr>
          </a:lstStyle>
          <a:p>
            <a:pPr eaLnBrk="0" hangingPunct="0">
              <a:spcBef>
                <a:spcPct val="20000"/>
              </a:spcBef>
              <a:defRPr/>
            </a:pPr>
            <a:r>
              <a:rPr lang="en-GB" sz="1600" b="1" smtClean="0">
                <a:solidFill>
                  <a:srgbClr val="FFFF00"/>
                </a:solidFill>
              </a:rPr>
              <a:t>POC</a:t>
            </a:r>
          </a:p>
        </p:txBody>
      </p:sp>
      <p:sp>
        <p:nvSpPr>
          <p:cNvPr id="22" name="AutoShape 23"/>
          <p:cNvSpPr>
            <a:spLocks noChangeArrowheads="1"/>
          </p:cNvSpPr>
          <p:nvPr/>
        </p:nvSpPr>
        <p:spPr bwMode="auto">
          <a:xfrm>
            <a:off x="292100" y="2428875"/>
            <a:ext cx="1828800" cy="1066800"/>
          </a:xfrm>
          <a:prstGeom prst="chevron">
            <a:avLst>
              <a:gd name="adj" fmla="val 42857"/>
            </a:avLst>
          </a:prstGeom>
          <a:gradFill rotWithShape="0">
            <a:gsLst>
              <a:gs pos="0">
                <a:schemeClr val="tx2"/>
              </a:gs>
              <a:gs pos="50000">
                <a:schemeClr val="tx2">
                  <a:gamma/>
                  <a:tint val="0"/>
                  <a:invGamma/>
                </a:schemeClr>
              </a:gs>
              <a:gs pos="100000">
                <a:schemeClr val="tx2"/>
              </a:gs>
            </a:gsLst>
            <a:lin ang="5400000" scaled="1"/>
          </a:gradFill>
          <a:ln w="9525">
            <a:solidFill>
              <a:schemeClr val="tx1"/>
            </a:solidFill>
            <a:miter lim="800000"/>
            <a:headEnd/>
            <a:tailEnd/>
          </a:ln>
          <a:effectLst/>
        </p:spPr>
        <p:txBody>
          <a:bodyPr wrap="none" anchor="ctr"/>
          <a:lstStyle/>
          <a:p>
            <a:pPr eaLnBrk="0" hangingPunct="0">
              <a:spcBef>
                <a:spcPct val="20000"/>
              </a:spcBef>
              <a:defRPr/>
            </a:pPr>
            <a:r>
              <a:rPr lang="en-GB" sz="1600" b="1" dirty="0">
                <a:solidFill>
                  <a:srgbClr val="FF6600"/>
                </a:solidFill>
                <a:latin typeface="Arial" charset="0"/>
                <a:ea typeface="ＭＳ Ｐゴシック" charset="0"/>
              </a:rPr>
              <a:t>Gene </a:t>
            </a:r>
          </a:p>
          <a:p>
            <a:pPr eaLnBrk="0" hangingPunct="0">
              <a:spcBef>
                <a:spcPct val="20000"/>
              </a:spcBef>
              <a:defRPr/>
            </a:pPr>
            <a:r>
              <a:rPr lang="en-GB" sz="1600" b="1" dirty="0">
                <a:solidFill>
                  <a:srgbClr val="FF6600"/>
                </a:solidFill>
                <a:latin typeface="Arial" charset="0"/>
                <a:ea typeface="ＭＳ Ｐゴシック" charset="0"/>
              </a:rPr>
              <a:t>to target</a:t>
            </a:r>
          </a:p>
        </p:txBody>
      </p:sp>
      <p:sp>
        <p:nvSpPr>
          <p:cNvPr id="45070" name="AutoShape 4"/>
          <p:cNvSpPr>
            <a:spLocks noChangeArrowheads="1"/>
          </p:cNvSpPr>
          <p:nvPr/>
        </p:nvSpPr>
        <p:spPr bwMode="auto">
          <a:xfrm>
            <a:off x="5529263" y="4214813"/>
            <a:ext cx="1828800" cy="1066800"/>
          </a:xfrm>
          <a:prstGeom prst="chevron">
            <a:avLst>
              <a:gd name="adj" fmla="val 42857"/>
            </a:avLst>
          </a:prstGeom>
          <a:gradFill rotWithShape="0">
            <a:gsLst>
              <a:gs pos="0">
                <a:srgbClr val="100300"/>
              </a:gs>
              <a:gs pos="50000">
                <a:srgbClr val="FF3300"/>
              </a:gs>
              <a:gs pos="100000">
                <a:srgbClr val="100300"/>
              </a:gs>
            </a:gsLst>
            <a:lin ang="5400000" scaled="1"/>
          </a:gradFill>
          <a:ln w="9525">
            <a:solidFill>
              <a:schemeClr val="tx1"/>
            </a:solidFill>
            <a:miter lim="800000"/>
            <a:headEnd/>
            <a:tailEnd/>
          </a:ln>
        </p:spPr>
        <p:txBody>
          <a:bodyPr wrap="none" anchor="ctr"/>
          <a:lstStyle/>
          <a:p>
            <a:pPr eaLnBrk="0" hangingPunct="0">
              <a:spcBef>
                <a:spcPct val="20000"/>
              </a:spcBef>
              <a:defRPr/>
            </a:pPr>
            <a:endParaRPr lang="en-GB" sz="2800">
              <a:solidFill>
                <a:srgbClr val="FF6600"/>
              </a:solidFill>
              <a:latin typeface="Arial" charset="0"/>
              <a:ea typeface="ＭＳ Ｐゴシック" charset="0"/>
            </a:endParaRPr>
          </a:p>
        </p:txBody>
      </p:sp>
      <p:sp>
        <p:nvSpPr>
          <p:cNvPr id="45071" name="AutoShape 5"/>
          <p:cNvSpPr>
            <a:spLocks noChangeArrowheads="1"/>
          </p:cNvSpPr>
          <p:nvPr/>
        </p:nvSpPr>
        <p:spPr bwMode="auto">
          <a:xfrm>
            <a:off x="1414463" y="4214813"/>
            <a:ext cx="1828800" cy="1066800"/>
          </a:xfrm>
          <a:prstGeom prst="chevron">
            <a:avLst>
              <a:gd name="adj" fmla="val 42857"/>
            </a:avLst>
          </a:prstGeom>
          <a:gradFill rotWithShape="0">
            <a:gsLst>
              <a:gs pos="0">
                <a:srgbClr val="100300"/>
              </a:gs>
              <a:gs pos="50000">
                <a:srgbClr val="FF3300"/>
              </a:gs>
              <a:gs pos="100000">
                <a:srgbClr val="100300"/>
              </a:gs>
            </a:gsLst>
            <a:lin ang="5400000" scaled="1"/>
          </a:gradFill>
          <a:ln w="9525">
            <a:solidFill>
              <a:schemeClr val="tx1"/>
            </a:solidFill>
            <a:miter lim="800000"/>
            <a:headEnd/>
            <a:tailEnd/>
          </a:ln>
        </p:spPr>
        <p:txBody>
          <a:bodyPr wrap="none" anchor="ctr"/>
          <a:lstStyle/>
          <a:p>
            <a:pPr eaLnBrk="0" hangingPunct="0">
              <a:spcBef>
                <a:spcPct val="20000"/>
              </a:spcBef>
              <a:defRPr/>
            </a:pPr>
            <a:endParaRPr lang="en-GB" sz="2800">
              <a:solidFill>
                <a:srgbClr val="FF6600"/>
              </a:solidFill>
              <a:latin typeface="Arial" charset="0"/>
              <a:ea typeface="ＭＳ Ｐゴシック" charset="0"/>
            </a:endParaRPr>
          </a:p>
        </p:txBody>
      </p:sp>
      <p:sp>
        <p:nvSpPr>
          <p:cNvPr id="45072" name="AutoShape 6"/>
          <p:cNvSpPr>
            <a:spLocks noChangeArrowheads="1"/>
          </p:cNvSpPr>
          <p:nvPr/>
        </p:nvSpPr>
        <p:spPr bwMode="auto">
          <a:xfrm>
            <a:off x="2786063" y="4214813"/>
            <a:ext cx="1828800" cy="1066800"/>
          </a:xfrm>
          <a:prstGeom prst="chevron">
            <a:avLst>
              <a:gd name="adj" fmla="val 42857"/>
            </a:avLst>
          </a:prstGeom>
          <a:gradFill rotWithShape="0">
            <a:gsLst>
              <a:gs pos="0">
                <a:srgbClr val="100300"/>
              </a:gs>
              <a:gs pos="50000">
                <a:srgbClr val="FF3300"/>
              </a:gs>
              <a:gs pos="100000">
                <a:srgbClr val="100300"/>
              </a:gs>
            </a:gsLst>
            <a:lin ang="5400000" scaled="1"/>
          </a:gradFill>
          <a:ln w="9525">
            <a:solidFill>
              <a:schemeClr val="tx1"/>
            </a:solidFill>
            <a:miter lim="800000"/>
            <a:headEnd/>
            <a:tailEnd/>
          </a:ln>
        </p:spPr>
        <p:txBody>
          <a:bodyPr wrap="none" anchor="ctr"/>
          <a:lstStyle/>
          <a:p>
            <a:pPr eaLnBrk="0" hangingPunct="0">
              <a:spcBef>
                <a:spcPct val="20000"/>
              </a:spcBef>
              <a:defRPr/>
            </a:pPr>
            <a:endParaRPr lang="en-GB" sz="2800">
              <a:solidFill>
                <a:srgbClr val="FF6600"/>
              </a:solidFill>
              <a:latin typeface="Arial" charset="0"/>
              <a:ea typeface="ＭＳ Ｐゴシック" charset="0"/>
            </a:endParaRPr>
          </a:p>
        </p:txBody>
      </p:sp>
      <p:sp>
        <p:nvSpPr>
          <p:cNvPr id="45073" name="AutoShape 7"/>
          <p:cNvSpPr>
            <a:spLocks noChangeArrowheads="1"/>
          </p:cNvSpPr>
          <p:nvPr/>
        </p:nvSpPr>
        <p:spPr bwMode="auto">
          <a:xfrm>
            <a:off x="4156075" y="4214813"/>
            <a:ext cx="1828800" cy="1066800"/>
          </a:xfrm>
          <a:prstGeom prst="chevron">
            <a:avLst>
              <a:gd name="adj" fmla="val 42857"/>
            </a:avLst>
          </a:prstGeom>
          <a:gradFill rotWithShape="0">
            <a:gsLst>
              <a:gs pos="0">
                <a:srgbClr val="100300"/>
              </a:gs>
              <a:gs pos="50000">
                <a:srgbClr val="FF3300"/>
              </a:gs>
              <a:gs pos="100000">
                <a:srgbClr val="100300"/>
              </a:gs>
            </a:gsLst>
            <a:lin ang="5400000" scaled="1"/>
          </a:gradFill>
          <a:ln w="9525">
            <a:solidFill>
              <a:schemeClr val="tx1"/>
            </a:solidFill>
            <a:miter lim="800000"/>
            <a:headEnd/>
            <a:tailEnd/>
          </a:ln>
        </p:spPr>
        <p:txBody>
          <a:bodyPr wrap="none" anchor="ctr"/>
          <a:lstStyle/>
          <a:p>
            <a:pPr eaLnBrk="0" hangingPunct="0">
              <a:spcBef>
                <a:spcPct val="20000"/>
              </a:spcBef>
              <a:defRPr/>
            </a:pPr>
            <a:endParaRPr lang="en-GB" sz="2800">
              <a:solidFill>
                <a:srgbClr val="FF6600"/>
              </a:solidFill>
              <a:latin typeface="Arial" charset="0"/>
              <a:ea typeface="ＭＳ Ｐゴシック" charset="0"/>
            </a:endParaRPr>
          </a:p>
        </p:txBody>
      </p:sp>
      <p:sp>
        <p:nvSpPr>
          <p:cNvPr id="45074" name="Text Box 10"/>
          <p:cNvSpPr txBox="1">
            <a:spLocks noChangeArrowheads="1"/>
          </p:cNvSpPr>
          <p:nvPr/>
        </p:nvSpPr>
        <p:spPr bwMode="auto">
          <a:xfrm>
            <a:off x="1652588" y="445770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FF6600"/>
                </a:solidFill>
                <a:latin typeface="Arial" charset="0"/>
                <a:ea typeface="ＭＳ Ｐゴシック" charset="0"/>
              </a:defRPr>
            </a:lvl1pPr>
            <a:lvl2pPr marL="742950" indent="-285750">
              <a:defRPr sz="2800">
                <a:solidFill>
                  <a:srgbClr val="FF6600"/>
                </a:solidFill>
                <a:latin typeface="Arial" charset="0"/>
                <a:ea typeface="ＭＳ Ｐゴシック" charset="0"/>
              </a:defRPr>
            </a:lvl2pPr>
            <a:lvl3pPr marL="1143000" indent="-228600">
              <a:defRPr sz="2800">
                <a:solidFill>
                  <a:srgbClr val="FF6600"/>
                </a:solidFill>
                <a:latin typeface="Arial" charset="0"/>
                <a:ea typeface="ＭＳ Ｐゴシック" charset="0"/>
              </a:defRPr>
            </a:lvl3pPr>
            <a:lvl4pPr marL="1600200" indent="-228600">
              <a:defRPr sz="2800">
                <a:solidFill>
                  <a:srgbClr val="FF6600"/>
                </a:solidFill>
                <a:latin typeface="Arial" charset="0"/>
                <a:ea typeface="ＭＳ Ｐゴシック" charset="0"/>
              </a:defRPr>
            </a:lvl4pPr>
            <a:lvl5pPr marL="2057400" indent="-228600">
              <a:defRPr sz="2800">
                <a:solidFill>
                  <a:srgbClr val="FF6600"/>
                </a:solidFill>
                <a:latin typeface="Arial" charset="0"/>
                <a:ea typeface="ＭＳ Ｐゴシック" charset="0"/>
              </a:defRPr>
            </a:lvl5pPr>
            <a:lvl6pPr marL="2514600" indent="-228600" algn="ctr" eaLnBrk="0" fontAlgn="base" hangingPunct="0">
              <a:spcBef>
                <a:spcPct val="20000"/>
              </a:spcBef>
              <a:spcAft>
                <a:spcPct val="0"/>
              </a:spcAft>
              <a:buChar char="•"/>
              <a:defRPr sz="2800">
                <a:solidFill>
                  <a:srgbClr val="FF6600"/>
                </a:solidFill>
                <a:latin typeface="Arial" charset="0"/>
                <a:ea typeface="ＭＳ Ｐゴシック" charset="0"/>
              </a:defRPr>
            </a:lvl6pPr>
            <a:lvl7pPr marL="2971800" indent="-228600" algn="ctr" eaLnBrk="0" fontAlgn="base" hangingPunct="0">
              <a:spcBef>
                <a:spcPct val="20000"/>
              </a:spcBef>
              <a:spcAft>
                <a:spcPct val="0"/>
              </a:spcAft>
              <a:buChar char="•"/>
              <a:defRPr sz="2800">
                <a:solidFill>
                  <a:srgbClr val="FF6600"/>
                </a:solidFill>
                <a:latin typeface="Arial" charset="0"/>
                <a:ea typeface="ＭＳ Ｐゴシック" charset="0"/>
              </a:defRPr>
            </a:lvl7pPr>
            <a:lvl8pPr marL="3429000" indent="-228600" algn="ctr" eaLnBrk="0" fontAlgn="base" hangingPunct="0">
              <a:spcBef>
                <a:spcPct val="20000"/>
              </a:spcBef>
              <a:spcAft>
                <a:spcPct val="0"/>
              </a:spcAft>
              <a:buChar char="•"/>
              <a:defRPr sz="2800">
                <a:solidFill>
                  <a:srgbClr val="FF6600"/>
                </a:solidFill>
                <a:latin typeface="Arial" charset="0"/>
                <a:ea typeface="ＭＳ Ｐゴシック" charset="0"/>
              </a:defRPr>
            </a:lvl8pPr>
            <a:lvl9pPr marL="3886200" indent="-228600" algn="ctr" eaLnBrk="0" fontAlgn="base" hangingPunct="0">
              <a:spcBef>
                <a:spcPct val="20000"/>
              </a:spcBef>
              <a:spcAft>
                <a:spcPct val="0"/>
              </a:spcAft>
              <a:buChar char="•"/>
              <a:defRPr sz="2800">
                <a:solidFill>
                  <a:srgbClr val="FF6600"/>
                </a:solidFill>
                <a:latin typeface="Arial" charset="0"/>
                <a:ea typeface="ＭＳ Ｐゴシック" charset="0"/>
              </a:defRPr>
            </a:lvl9pPr>
          </a:lstStyle>
          <a:p>
            <a:pPr eaLnBrk="0" hangingPunct="0">
              <a:spcBef>
                <a:spcPct val="20000"/>
              </a:spcBef>
              <a:defRPr/>
            </a:pPr>
            <a:r>
              <a:rPr lang="en-GB" sz="1600" b="1" smtClean="0">
                <a:solidFill>
                  <a:srgbClr val="FFFF00"/>
                </a:solidFill>
              </a:rPr>
              <a:t>Phase II</a:t>
            </a:r>
          </a:p>
        </p:txBody>
      </p:sp>
      <p:sp>
        <p:nvSpPr>
          <p:cNvPr id="45075" name="Text Box 11"/>
          <p:cNvSpPr txBox="1">
            <a:spLocks noChangeArrowheads="1"/>
          </p:cNvSpPr>
          <p:nvPr/>
        </p:nvSpPr>
        <p:spPr bwMode="auto">
          <a:xfrm>
            <a:off x="3167063" y="44577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FF6600"/>
                </a:solidFill>
                <a:latin typeface="Arial" charset="0"/>
                <a:ea typeface="ＭＳ Ｐゴシック" charset="0"/>
              </a:defRPr>
            </a:lvl1pPr>
            <a:lvl2pPr marL="742950" indent="-285750">
              <a:defRPr sz="2800">
                <a:solidFill>
                  <a:srgbClr val="FF6600"/>
                </a:solidFill>
                <a:latin typeface="Arial" charset="0"/>
                <a:ea typeface="ＭＳ Ｐゴシック" charset="0"/>
              </a:defRPr>
            </a:lvl2pPr>
            <a:lvl3pPr marL="1143000" indent="-228600">
              <a:defRPr sz="2800">
                <a:solidFill>
                  <a:srgbClr val="FF6600"/>
                </a:solidFill>
                <a:latin typeface="Arial" charset="0"/>
                <a:ea typeface="ＭＳ Ｐゴシック" charset="0"/>
              </a:defRPr>
            </a:lvl3pPr>
            <a:lvl4pPr marL="1600200" indent="-228600">
              <a:defRPr sz="2800">
                <a:solidFill>
                  <a:srgbClr val="FF6600"/>
                </a:solidFill>
                <a:latin typeface="Arial" charset="0"/>
                <a:ea typeface="ＭＳ Ｐゴシック" charset="0"/>
              </a:defRPr>
            </a:lvl4pPr>
            <a:lvl5pPr marL="2057400" indent="-228600">
              <a:defRPr sz="2800">
                <a:solidFill>
                  <a:srgbClr val="FF6600"/>
                </a:solidFill>
                <a:latin typeface="Arial" charset="0"/>
                <a:ea typeface="ＭＳ Ｐゴシック" charset="0"/>
              </a:defRPr>
            </a:lvl5pPr>
            <a:lvl6pPr marL="2514600" indent="-228600" algn="ctr" eaLnBrk="0" fontAlgn="base" hangingPunct="0">
              <a:spcBef>
                <a:spcPct val="20000"/>
              </a:spcBef>
              <a:spcAft>
                <a:spcPct val="0"/>
              </a:spcAft>
              <a:buChar char="•"/>
              <a:defRPr sz="2800">
                <a:solidFill>
                  <a:srgbClr val="FF6600"/>
                </a:solidFill>
                <a:latin typeface="Arial" charset="0"/>
                <a:ea typeface="ＭＳ Ｐゴシック" charset="0"/>
              </a:defRPr>
            </a:lvl6pPr>
            <a:lvl7pPr marL="2971800" indent="-228600" algn="ctr" eaLnBrk="0" fontAlgn="base" hangingPunct="0">
              <a:spcBef>
                <a:spcPct val="20000"/>
              </a:spcBef>
              <a:spcAft>
                <a:spcPct val="0"/>
              </a:spcAft>
              <a:buChar char="•"/>
              <a:defRPr sz="2800">
                <a:solidFill>
                  <a:srgbClr val="FF6600"/>
                </a:solidFill>
                <a:latin typeface="Arial" charset="0"/>
                <a:ea typeface="ＭＳ Ｐゴシック" charset="0"/>
              </a:defRPr>
            </a:lvl7pPr>
            <a:lvl8pPr marL="3429000" indent="-228600" algn="ctr" eaLnBrk="0" fontAlgn="base" hangingPunct="0">
              <a:spcBef>
                <a:spcPct val="20000"/>
              </a:spcBef>
              <a:spcAft>
                <a:spcPct val="0"/>
              </a:spcAft>
              <a:buChar char="•"/>
              <a:defRPr sz="2800">
                <a:solidFill>
                  <a:srgbClr val="FF6600"/>
                </a:solidFill>
                <a:latin typeface="Arial" charset="0"/>
                <a:ea typeface="ＭＳ Ｐゴシック" charset="0"/>
              </a:defRPr>
            </a:lvl8pPr>
            <a:lvl9pPr marL="3886200" indent="-228600" algn="ctr" eaLnBrk="0" fontAlgn="base" hangingPunct="0">
              <a:spcBef>
                <a:spcPct val="20000"/>
              </a:spcBef>
              <a:spcAft>
                <a:spcPct val="0"/>
              </a:spcAft>
              <a:buChar char="•"/>
              <a:defRPr sz="2800">
                <a:solidFill>
                  <a:srgbClr val="FF6600"/>
                </a:solidFill>
                <a:latin typeface="Arial" charset="0"/>
                <a:ea typeface="ＭＳ Ｐゴシック" charset="0"/>
              </a:defRPr>
            </a:lvl9pPr>
          </a:lstStyle>
          <a:p>
            <a:pPr eaLnBrk="0" hangingPunct="0">
              <a:spcBef>
                <a:spcPct val="20000"/>
              </a:spcBef>
              <a:defRPr/>
            </a:pPr>
            <a:r>
              <a:rPr lang="en-GB" sz="1600" b="1" smtClean="0">
                <a:solidFill>
                  <a:srgbClr val="FFFF00"/>
                </a:solidFill>
              </a:rPr>
              <a:t>Phase III</a:t>
            </a:r>
          </a:p>
        </p:txBody>
      </p:sp>
      <p:sp>
        <p:nvSpPr>
          <p:cNvPr id="45076" name="Text Box 12"/>
          <p:cNvSpPr txBox="1">
            <a:spLocks noChangeArrowheads="1"/>
          </p:cNvSpPr>
          <p:nvPr/>
        </p:nvSpPr>
        <p:spPr bwMode="auto">
          <a:xfrm>
            <a:off x="4500563" y="4429125"/>
            <a:ext cx="1382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6600"/>
                </a:solidFill>
                <a:latin typeface="Arial" charset="0"/>
                <a:ea typeface="ＭＳ Ｐゴシック" charset="0"/>
              </a:defRPr>
            </a:lvl1pPr>
            <a:lvl2pPr marL="742950" indent="-285750">
              <a:defRPr sz="2800">
                <a:solidFill>
                  <a:srgbClr val="FF6600"/>
                </a:solidFill>
                <a:latin typeface="Arial" charset="0"/>
                <a:ea typeface="ＭＳ Ｐゴシック" charset="0"/>
              </a:defRPr>
            </a:lvl2pPr>
            <a:lvl3pPr marL="1143000" indent="-228600">
              <a:defRPr sz="2800">
                <a:solidFill>
                  <a:srgbClr val="FF6600"/>
                </a:solidFill>
                <a:latin typeface="Arial" charset="0"/>
                <a:ea typeface="ＭＳ Ｐゴシック" charset="0"/>
              </a:defRPr>
            </a:lvl3pPr>
            <a:lvl4pPr marL="1600200" indent="-228600">
              <a:defRPr sz="2800">
                <a:solidFill>
                  <a:srgbClr val="FF6600"/>
                </a:solidFill>
                <a:latin typeface="Arial" charset="0"/>
                <a:ea typeface="ＭＳ Ｐゴシック" charset="0"/>
              </a:defRPr>
            </a:lvl4pPr>
            <a:lvl5pPr marL="2057400" indent="-228600">
              <a:defRPr sz="2800">
                <a:solidFill>
                  <a:srgbClr val="FF6600"/>
                </a:solidFill>
                <a:latin typeface="Arial" charset="0"/>
                <a:ea typeface="ＭＳ Ｐゴシック" charset="0"/>
              </a:defRPr>
            </a:lvl5pPr>
            <a:lvl6pPr marL="2514600" indent="-228600" algn="ctr" eaLnBrk="0" fontAlgn="base" hangingPunct="0">
              <a:spcBef>
                <a:spcPct val="20000"/>
              </a:spcBef>
              <a:spcAft>
                <a:spcPct val="0"/>
              </a:spcAft>
              <a:buChar char="•"/>
              <a:defRPr sz="2800">
                <a:solidFill>
                  <a:srgbClr val="FF6600"/>
                </a:solidFill>
                <a:latin typeface="Arial" charset="0"/>
                <a:ea typeface="ＭＳ Ｐゴシック" charset="0"/>
              </a:defRPr>
            </a:lvl6pPr>
            <a:lvl7pPr marL="2971800" indent="-228600" algn="ctr" eaLnBrk="0" fontAlgn="base" hangingPunct="0">
              <a:spcBef>
                <a:spcPct val="20000"/>
              </a:spcBef>
              <a:spcAft>
                <a:spcPct val="0"/>
              </a:spcAft>
              <a:buChar char="•"/>
              <a:defRPr sz="2800">
                <a:solidFill>
                  <a:srgbClr val="FF6600"/>
                </a:solidFill>
                <a:latin typeface="Arial" charset="0"/>
                <a:ea typeface="ＭＳ Ｐゴシック" charset="0"/>
              </a:defRPr>
            </a:lvl7pPr>
            <a:lvl8pPr marL="3429000" indent="-228600" algn="ctr" eaLnBrk="0" fontAlgn="base" hangingPunct="0">
              <a:spcBef>
                <a:spcPct val="20000"/>
              </a:spcBef>
              <a:spcAft>
                <a:spcPct val="0"/>
              </a:spcAft>
              <a:buChar char="•"/>
              <a:defRPr sz="2800">
                <a:solidFill>
                  <a:srgbClr val="FF6600"/>
                </a:solidFill>
                <a:latin typeface="Arial" charset="0"/>
                <a:ea typeface="ＭＳ Ｐゴシック" charset="0"/>
              </a:defRPr>
            </a:lvl8pPr>
            <a:lvl9pPr marL="3886200" indent="-228600" algn="ctr" eaLnBrk="0" fontAlgn="base" hangingPunct="0">
              <a:spcBef>
                <a:spcPct val="20000"/>
              </a:spcBef>
              <a:spcAft>
                <a:spcPct val="0"/>
              </a:spcAft>
              <a:buChar char="•"/>
              <a:defRPr sz="2800">
                <a:solidFill>
                  <a:srgbClr val="FF6600"/>
                </a:solidFill>
                <a:latin typeface="Arial" charset="0"/>
                <a:ea typeface="ＭＳ Ｐゴシック" charset="0"/>
              </a:defRPr>
            </a:lvl9pPr>
          </a:lstStyle>
          <a:p>
            <a:pPr eaLnBrk="0" hangingPunct="0">
              <a:spcBef>
                <a:spcPct val="20000"/>
              </a:spcBef>
              <a:defRPr/>
            </a:pPr>
            <a:r>
              <a:rPr lang="en-GB" sz="1600" b="1" smtClean="0">
                <a:solidFill>
                  <a:srgbClr val="FFFF00"/>
                </a:solidFill>
              </a:rPr>
              <a:t>Registration</a:t>
            </a:r>
          </a:p>
        </p:txBody>
      </p:sp>
      <p:sp>
        <p:nvSpPr>
          <p:cNvPr id="45077" name="Text Box 13"/>
          <p:cNvSpPr txBox="1">
            <a:spLocks noChangeArrowheads="1"/>
          </p:cNvSpPr>
          <p:nvPr/>
        </p:nvSpPr>
        <p:spPr bwMode="auto">
          <a:xfrm>
            <a:off x="5929313" y="4429125"/>
            <a:ext cx="1039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6600"/>
                </a:solidFill>
                <a:latin typeface="Arial" charset="0"/>
                <a:ea typeface="ＭＳ Ｐゴシック" charset="0"/>
              </a:defRPr>
            </a:lvl1pPr>
            <a:lvl2pPr marL="742950" indent="-285750">
              <a:defRPr sz="2800">
                <a:solidFill>
                  <a:srgbClr val="FF6600"/>
                </a:solidFill>
                <a:latin typeface="Arial" charset="0"/>
                <a:ea typeface="ＭＳ Ｐゴシック" charset="0"/>
              </a:defRPr>
            </a:lvl2pPr>
            <a:lvl3pPr marL="1143000" indent="-228600">
              <a:defRPr sz="2800">
                <a:solidFill>
                  <a:srgbClr val="FF6600"/>
                </a:solidFill>
                <a:latin typeface="Arial" charset="0"/>
                <a:ea typeface="ＭＳ Ｐゴシック" charset="0"/>
              </a:defRPr>
            </a:lvl3pPr>
            <a:lvl4pPr marL="1600200" indent="-228600">
              <a:defRPr sz="2800">
                <a:solidFill>
                  <a:srgbClr val="FF6600"/>
                </a:solidFill>
                <a:latin typeface="Arial" charset="0"/>
                <a:ea typeface="ＭＳ Ｐゴシック" charset="0"/>
              </a:defRPr>
            </a:lvl4pPr>
            <a:lvl5pPr marL="2057400" indent="-228600">
              <a:defRPr sz="2800">
                <a:solidFill>
                  <a:srgbClr val="FF6600"/>
                </a:solidFill>
                <a:latin typeface="Arial" charset="0"/>
                <a:ea typeface="ＭＳ Ｐゴシック" charset="0"/>
              </a:defRPr>
            </a:lvl5pPr>
            <a:lvl6pPr marL="2514600" indent="-228600" algn="ctr" eaLnBrk="0" fontAlgn="base" hangingPunct="0">
              <a:spcBef>
                <a:spcPct val="20000"/>
              </a:spcBef>
              <a:spcAft>
                <a:spcPct val="0"/>
              </a:spcAft>
              <a:buChar char="•"/>
              <a:defRPr sz="2800">
                <a:solidFill>
                  <a:srgbClr val="FF6600"/>
                </a:solidFill>
                <a:latin typeface="Arial" charset="0"/>
                <a:ea typeface="ＭＳ Ｐゴシック" charset="0"/>
              </a:defRPr>
            </a:lvl6pPr>
            <a:lvl7pPr marL="2971800" indent="-228600" algn="ctr" eaLnBrk="0" fontAlgn="base" hangingPunct="0">
              <a:spcBef>
                <a:spcPct val="20000"/>
              </a:spcBef>
              <a:spcAft>
                <a:spcPct val="0"/>
              </a:spcAft>
              <a:buChar char="•"/>
              <a:defRPr sz="2800">
                <a:solidFill>
                  <a:srgbClr val="FF6600"/>
                </a:solidFill>
                <a:latin typeface="Arial" charset="0"/>
                <a:ea typeface="ＭＳ Ｐゴシック" charset="0"/>
              </a:defRPr>
            </a:lvl7pPr>
            <a:lvl8pPr marL="3429000" indent="-228600" algn="ctr" eaLnBrk="0" fontAlgn="base" hangingPunct="0">
              <a:spcBef>
                <a:spcPct val="20000"/>
              </a:spcBef>
              <a:spcAft>
                <a:spcPct val="0"/>
              </a:spcAft>
              <a:buChar char="•"/>
              <a:defRPr sz="2800">
                <a:solidFill>
                  <a:srgbClr val="FF6600"/>
                </a:solidFill>
                <a:latin typeface="Arial" charset="0"/>
                <a:ea typeface="ＭＳ Ｐゴシック" charset="0"/>
              </a:defRPr>
            </a:lvl8pPr>
            <a:lvl9pPr marL="3886200" indent="-228600" algn="ctr" eaLnBrk="0" fontAlgn="base" hangingPunct="0">
              <a:spcBef>
                <a:spcPct val="20000"/>
              </a:spcBef>
              <a:spcAft>
                <a:spcPct val="0"/>
              </a:spcAft>
              <a:buChar char="•"/>
              <a:defRPr sz="2800">
                <a:solidFill>
                  <a:srgbClr val="FF6600"/>
                </a:solidFill>
                <a:latin typeface="Arial" charset="0"/>
                <a:ea typeface="ＭＳ Ｐゴシック" charset="0"/>
              </a:defRPr>
            </a:lvl9pPr>
          </a:lstStyle>
          <a:p>
            <a:pPr eaLnBrk="0" hangingPunct="0">
              <a:spcBef>
                <a:spcPct val="20000"/>
              </a:spcBef>
              <a:defRPr/>
            </a:pPr>
            <a:r>
              <a:rPr lang="en-GB" sz="1600" b="1" smtClean="0">
                <a:solidFill>
                  <a:srgbClr val="FFFF00"/>
                </a:solidFill>
              </a:rPr>
              <a:t>Phase IV</a:t>
            </a:r>
          </a:p>
        </p:txBody>
      </p:sp>
      <p:sp>
        <p:nvSpPr>
          <p:cNvPr id="45078" name="TextBox 31"/>
          <p:cNvSpPr txBox="1">
            <a:spLocks noChangeArrowheads="1"/>
          </p:cNvSpPr>
          <p:nvPr/>
        </p:nvSpPr>
        <p:spPr bwMode="auto">
          <a:xfrm>
            <a:off x="1000125" y="1857375"/>
            <a:ext cx="1296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6600"/>
                </a:solidFill>
                <a:latin typeface="Arial" charset="0"/>
                <a:ea typeface="ＭＳ Ｐゴシック" charset="0"/>
              </a:defRPr>
            </a:lvl1pPr>
            <a:lvl2pPr marL="742950" indent="-285750">
              <a:defRPr sz="2800">
                <a:solidFill>
                  <a:srgbClr val="FF6600"/>
                </a:solidFill>
                <a:latin typeface="Arial" charset="0"/>
                <a:ea typeface="ＭＳ Ｐゴシック" charset="0"/>
              </a:defRPr>
            </a:lvl2pPr>
            <a:lvl3pPr marL="1143000" indent="-228600">
              <a:defRPr sz="2800">
                <a:solidFill>
                  <a:srgbClr val="FF6600"/>
                </a:solidFill>
                <a:latin typeface="Arial" charset="0"/>
                <a:ea typeface="ＭＳ Ｐゴシック" charset="0"/>
              </a:defRPr>
            </a:lvl3pPr>
            <a:lvl4pPr marL="1600200" indent="-228600">
              <a:defRPr sz="2800">
                <a:solidFill>
                  <a:srgbClr val="FF6600"/>
                </a:solidFill>
                <a:latin typeface="Arial" charset="0"/>
                <a:ea typeface="ＭＳ Ｐゴシック" charset="0"/>
              </a:defRPr>
            </a:lvl4pPr>
            <a:lvl5pPr marL="2057400" indent="-228600">
              <a:defRPr sz="2800">
                <a:solidFill>
                  <a:srgbClr val="FF6600"/>
                </a:solidFill>
                <a:latin typeface="Arial" charset="0"/>
                <a:ea typeface="ＭＳ Ｐゴシック" charset="0"/>
              </a:defRPr>
            </a:lvl5pPr>
            <a:lvl6pPr marL="2514600" indent="-228600" algn="ctr" eaLnBrk="0" fontAlgn="base" hangingPunct="0">
              <a:spcBef>
                <a:spcPct val="20000"/>
              </a:spcBef>
              <a:spcAft>
                <a:spcPct val="0"/>
              </a:spcAft>
              <a:buChar char="•"/>
              <a:defRPr sz="2800">
                <a:solidFill>
                  <a:srgbClr val="FF6600"/>
                </a:solidFill>
                <a:latin typeface="Arial" charset="0"/>
                <a:ea typeface="ＭＳ Ｐゴシック" charset="0"/>
              </a:defRPr>
            </a:lvl6pPr>
            <a:lvl7pPr marL="2971800" indent="-228600" algn="ctr" eaLnBrk="0" fontAlgn="base" hangingPunct="0">
              <a:spcBef>
                <a:spcPct val="20000"/>
              </a:spcBef>
              <a:spcAft>
                <a:spcPct val="0"/>
              </a:spcAft>
              <a:buChar char="•"/>
              <a:defRPr sz="2800">
                <a:solidFill>
                  <a:srgbClr val="FF6600"/>
                </a:solidFill>
                <a:latin typeface="Arial" charset="0"/>
                <a:ea typeface="ＭＳ Ｐゴシック" charset="0"/>
              </a:defRPr>
            </a:lvl7pPr>
            <a:lvl8pPr marL="3429000" indent="-228600" algn="ctr" eaLnBrk="0" fontAlgn="base" hangingPunct="0">
              <a:spcBef>
                <a:spcPct val="20000"/>
              </a:spcBef>
              <a:spcAft>
                <a:spcPct val="0"/>
              </a:spcAft>
              <a:buChar char="•"/>
              <a:defRPr sz="2800">
                <a:solidFill>
                  <a:srgbClr val="FF6600"/>
                </a:solidFill>
                <a:latin typeface="Arial" charset="0"/>
                <a:ea typeface="ＭＳ Ｐゴシック" charset="0"/>
              </a:defRPr>
            </a:lvl8pPr>
            <a:lvl9pPr marL="3886200" indent="-228600" algn="ctr" eaLnBrk="0" fontAlgn="base" hangingPunct="0">
              <a:spcBef>
                <a:spcPct val="20000"/>
              </a:spcBef>
              <a:spcAft>
                <a:spcPct val="0"/>
              </a:spcAft>
              <a:buChar char="•"/>
              <a:defRPr sz="2800">
                <a:solidFill>
                  <a:srgbClr val="FF6600"/>
                </a:solidFill>
                <a:latin typeface="Arial" charset="0"/>
                <a:ea typeface="ＭＳ Ｐゴシック" charset="0"/>
              </a:defRPr>
            </a:lvl9pPr>
          </a:lstStyle>
          <a:p>
            <a:pPr eaLnBrk="0" hangingPunct="0">
              <a:spcBef>
                <a:spcPct val="20000"/>
              </a:spcBef>
              <a:defRPr/>
            </a:pPr>
            <a:r>
              <a:rPr lang="en-GB" sz="2400" smtClean="0">
                <a:solidFill>
                  <a:srgbClr val="000000"/>
                </a:solidFill>
              </a:rPr>
              <a:t>Pre-IND</a:t>
            </a:r>
          </a:p>
        </p:txBody>
      </p:sp>
      <p:sp>
        <p:nvSpPr>
          <p:cNvPr id="45079" name="TextBox 32"/>
          <p:cNvSpPr txBox="1">
            <a:spLocks noChangeArrowheads="1"/>
          </p:cNvSpPr>
          <p:nvPr/>
        </p:nvSpPr>
        <p:spPr bwMode="auto">
          <a:xfrm>
            <a:off x="5429250" y="1857375"/>
            <a:ext cx="715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6600"/>
                </a:solidFill>
                <a:latin typeface="Arial" charset="0"/>
                <a:ea typeface="ＭＳ Ｐゴシック" charset="0"/>
              </a:defRPr>
            </a:lvl1pPr>
            <a:lvl2pPr marL="742950" indent="-285750">
              <a:defRPr sz="2800">
                <a:solidFill>
                  <a:srgbClr val="FF6600"/>
                </a:solidFill>
                <a:latin typeface="Arial" charset="0"/>
                <a:ea typeface="ＭＳ Ｐゴシック" charset="0"/>
              </a:defRPr>
            </a:lvl2pPr>
            <a:lvl3pPr marL="1143000" indent="-228600">
              <a:defRPr sz="2800">
                <a:solidFill>
                  <a:srgbClr val="FF6600"/>
                </a:solidFill>
                <a:latin typeface="Arial" charset="0"/>
                <a:ea typeface="ＭＳ Ｐゴシック" charset="0"/>
              </a:defRPr>
            </a:lvl3pPr>
            <a:lvl4pPr marL="1600200" indent="-228600">
              <a:defRPr sz="2800">
                <a:solidFill>
                  <a:srgbClr val="FF6600"/>
                </a:solidFill>
                <a:latin typeface="Arial" charset="0"/>
                <a:ea typeface="ＭＳ Ｐゴシック" charset="0"/>
              </a:defRPr>
            </a:lvl4pPr>
            <a:lvl5pPr marL="2057400" indent="-228600">
              <a:defRPr sz="2800">
                <a:solidFill>
                  <a:srgbClr val="FF6600"/>
                </a:solidFill>
                <a:latin typeface="Arial" charset="0"/>
                <a:ea typeface="ＭＳ Ｐゴシック" charset="0"/>
              </a:defRPr>
            </a:lvl5pPr>
            <a:lvl6pPr marL="2514600" indent="-228600" algn="ctr" eaLnBrk="0" fontAlgn="base" hangingPunct="0">
              <a:spcBef>
                <a:spcPct val="20000"/>
              </a:spcBef>
              <a:spcAft>
                <a:spcPct val="0"/>
              </a:spcAft>
              <a:buChar char="•"/>
              <a:defRPr sz="2800">
                <a:solidFill>
                  <a:srgbClr val="FF6600"/>
                </a:solidFill>
                <a:latin typeface="Arial" charset="0"/>
                <a:ea typeface="ＭＳ Ｐゴシック" charset="0"/>
              </a:defRPr>
            </a:lvl6pPr>
            <a:lvl7pPr marL="2971800" indent="-228600" algn="ctr" eaLnBrk="0" fontAlgn="base" hangingPunct="0">
              <a:spcBef>
                <a:spcPct val="20000"/>
              </a:spcBef>
              <a:spcAft>
                <a:spcPct val="0"/>
              </a:spcAft>
              <a:buChar char="•"/>
              <a:defRPr sz="2800">
                <a:solidFill>
                  <a:srgbClr val="FF6600"/>
                </a:solidFill>
                <a:latin typeface="Arial" charset="0"/>
                <a:ea typeface="ＭＳ Ｐゴシック" charset="0"/>
              </a:defRPr>
            </a:lvl7pPr>
            <a:lvl8pPr marL="3429000" indent="-228600" algn="ctr" eaLnBrk="0" fontAlgn="base" hangingPunct="0">
              <a:spcBef>
                <a:spcPct val="20000"/>
              </a:spcBef>
              <a:spcAft>
                <a:spcPct val="0"/>
              </a:spcAft>
              <a:buChar char="•"/>
              <a:defRPr sz="2800">
                <a:solidFill>
                  <a:srgbClr val="FF6600"/>
                </a:solidFill>
                <a:latin typeface="Arial" charset="0"/>
                <a:ea typeface="ＭＳ Ｐゴシック" charset="0"/>
              </a:defRPr>
            </a:lvl8pPr>
            <a:lvl9pPr marL="3886200" indent="-228600" algn="ctr" eaLnBrk="0" fontAlgn="base" hangingPunct="0">
              <a:spcBef>
                <a:spcPct val="20000"/>
              </a:spcBef>
              <a:spcAft>
                <a:spcPct val="0"/>
              </a:spcAft>
              <a:buChar char="•"/>
              <a:defRPr sz="2800">
                <a:solidFill>
                  <a:srgbClr val="FF6600"/>
                </a:solidFill>
                <a:latin typeface="Arial" charset="0"/>
                <a:ea typeface="ＭＳ Ｐゴシック" charset="0"/>
              </a:defRPr>
            </a:lvl9pPr>
          </a:lstStyle>
          <a:p>
            <a:pPr eaLnBrk="0" hangingPunct="0">
              <a:spcBef>
                <a:spcPct val="20000"/>
              </a:spcBef>
              <a:defRPr/>
            </a:pPr>
            <a:r>
              <a:rPr lang="en-GB" sz="2400" smtClean="0">
                <a:solidFill>
                  <a:srgbClr val="000000"/>
                </a:solidFill>
              </a:rPr>
              <a:t>IND</a:t>
            </a:r>
          </a:p>
        </p:txBody>
      </p:sp>
      <p:sp>
        <p:nvSpPr>
          <p:cNvPr id="45081" name="Rectangle 17"/>
          <p:cNvSpPr>
            <a:spLocks noChangeArrowheads="1"/>
          </p:cNvSpPr>
          <p:nvPr/>
        </p:nvSpPr>
        <p:spPr bwMode="auto">
          <a:xfrm>
            <a:off x="1766888" y="260350"/>
            <a:ext cx="4289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20000"/>
              </a:spcBef>
              <a:defRPr/>
            </a:pPr>
            <a:r>
              <a:rPr lang="en-GB" sz="3600" b="1">
                <a:solidFill>
                  <a:srgbClr val="FF0000"/>
                </a:solidFill>
                <a:latin typeface="Arial" charset="0"/>
                <a:ea typeface="ＭＳ Ｐゴシック" charset="0"/>
              </a:rPr>
              <a:t>Drug Development</a:t>
            </a:r>
          </a:p>
        </p:txBody>
      </p:sp>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23906" name="Rectangle 3"/>
          <p:cNvSpPr>
            <a:spLocks noGrp="1" noChangeArrowheads="1"/>
          </p:cNvSpPr>
          <p:nvPr>
            <p:ph type="body" sz="half" idx="1"/>
          </p:nvPr>
        </p:nvSpPr>
        <p:spPr bwMode="auto">
          <a:xfrm>
            <a:off x="0" y="0"/>
            <a:ext cx="9144000" cy="6858000"/>
          </a:xfrm>
          <a:solidFill>
            <a:schemeClr val="bg1"/>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Wingdings" pitchFamily="2" charset="2"/>
              <a:buNone/>
            </a:pPr>
            <a:r>
              <a:rPr lang="en-GB" sz="1500" smtClean="0"/>
              <a:t>			</a:t>
            </a:r>
          </a:p>
        </p:txBody>
      </p:sp>
      <p:grpSp>
        <p:nvGrpSpPr>
          <p:cNvPr id="123907" name="Group 4"/>
          <p:cNvGrpSpPr>
            <a:grpSpLocks/>
          </p:cNvGrpSpPr>
          <p:nvPr/>
        </p:nvGrpSpPr>
        <p:grpSpPr bwMode="auto">
          <a:xfrm>
            <a:off x="4932363" y="2060575"/>
            <a:ext cx="3744912" cy="3671888"/>
            <a:chOff x="3600" y="1632"/>
            <a:chExt cx="2400" cy="2352"/>
          </a:xfrm>
        </p:grpSpPr>
        <p:graphicFrame>
          <p:nvGraphicFramePr>
            <p:cNvPr id="123913" name="Object 5"/>
            <p:cNvGraphicFramePr>
              <a:graphicFrameLocks noChangeAspect="1"/>
            </p:cNvGraphicFramePr>
            <p:nvPr/>
          </p:nvGraphicFramePr>
          <p:xfrm>
            <a:off x="3696" y="2592"/>
            <a:ext cx="488" cy="528"/>
          </p:xfrm>
          <a:graphic>
            <a:graphicData uri="http://schemas.openxmlformats.org/presentationml/2006/ole">
              <mc:AlternateContent xmlns:mc="http://schemas.openxmlformats.org/markup-compatibility/2006">
                <mc:Choice xmlns:v="urn:schemas-microsoft-com:vml" Requires="v">
                  <p:oleObj spid="_x0000_s123925" name="Clip" r:id="rId3" imgW="716890" imgH="892454" progId="">
                    <p:embed/>
                  </p:oleObj>
                </mc:Choice>
                <mc:Fallback>
                  <p:oleObj name="Clip" r:id="rId3" imgW="716890" imgH="892454"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2592"/>
                          <a:ext cx="488"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3914" name="Object 6"/>
            <p:cNvGraphicFramePr>
              <a:graphicFrameLocks noChangeAspect="1"/>
            </p:cNvGraphicFramePr>
            <p:nvPr/>
          </p:nvGraphicFramePr>
          <p:xfrm>
            <a:off x="4464" y="1680"/>
            <a:ext cx="550" cy="576"/>
          </p:xfrm>
          <a:graphic>
            <a:graphicData uri="http://schemas.openxmlformats.org/presentationml/2006/ole">
              <mc:AlternateContent xmlns:mc="http://schemas.openxmlformats.org/markup-compatibility/2006">
                <mc:Choice xmlns:v="urn:schemas-microsoft-com:vml" Requires="v">
                  <p:oleObj spid="_x0000_s123926" name="Clip" r:id="rId5" imgW="671170" imgH="703174" progId="">
                    <p:embed/>
                  </p:oleObj>
                </mc:Choice>
                <mc:Fallback>
                  <p:oleObj name="Clip" r:id="rId5" imgW="671170" imgH="703174"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 y="1680"/>
                          <a:ext cx="55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3915" name="Object 7"/>
            <p:cNvGraphicFramePr>
              <a:graphicFrameLocks noChangeAspect="1"/>
            </p:cNvGraphicFramePr>
            <p:nvPr/>
          </p:nvGraphicFramePr>
          <p:xfrm>
            <a:off x="3936" y="1968"/>
            <a:ext cx="624" cy="576"/>
          </p:xfrm>
          <a:graphic>
            <a:graphicData uri="http://schemas.openxmlformats.org/presentationml/2006/ole">
              <mc:AlternateContent xmlns:mc="http://schemas.openxmlformats.org/markup-compatibility/2006">
                <mc:Choice xmlns:v="urn:schemas-microsoft-com:vml" Requires="v">
                  <p:oleObj spid="_x0000_s123927" name="Clip" r:id="rId7" imgW="1920240" imgH="1769364" progId="">
                    <p:embed/>
                  </p:oleObj>
                </mc:Choice>
                <mc:Fallback>
                  <p:oleObj name="Clip" r:id="rId7" imgW="1920240" imgH="1769364" progId="">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6" y="1968"/>
                          <a:ext cx="62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3916" name="Object 8"/>
            <p:cNvGraphicFramePr>
              <a:graphicFrameLocks noChangeAspect="1"/>
            </p:cNvGraphicFramePr>
            <p:nvPr/>
          </p:nvGraphicFramePr>
          <p:xfrm>
            <a:off x="5088" y="1920"/>
            <a:ext cx="453" cy="624"/>
          </p:xfrm>
          <a:graphic>
            <a:graphicData uri="http://schemas.openxmlformats.org/presentationml/2006/ole">
              <mc:AlternateContent xmlns:mc="http://schemas.openxmlformats.org/markup-compatibility/2006">
                <mc:Choice xmlns:v="urn:schemas-microsoft-com:vml" Requires="v">
                  <p:oleObj spid="_x0000_s123928" name="Clip" r:id="rId9" imgW="654710" imgH="1167689" progId="">
                    <p:embed/>
                  </p:oleObj>
                </mc:Choice>
                <mc:Fallback>
                  <p:oleObj name="Clip" r:id="rId9" imgW="654710" imgH="1167689" progId="">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8" y="1920"/>
                          <a:ext cx="453"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3917" name="Object 9"/>
            <p:cNvGraphicFramePr>
              <a:graphicFrameLocks noChangeAspect="1"/>
            </p:cNvGraphicFramePr>
            <p:nvPr/>
          </p:nvGraphicFramePr>
          <p:xfrm>
            <a:off x="5424" y="2544"/>
            <a:ext cx="509" cy="576"/>
          </p:xfrm>
          <a:graphic>
            <a:graphicData uri="http://schemas.openxmlformats.org/presentationml/2006/ole">
              <mc:AlternateContent xmlns:mc="http://schemas.openxmlformats.org/markup-compatibility/2006">
                <mc:Choice xmlns:v="urn:schemas-microsoft-com:vml" Requires="v">
                  <p:oleObj spid="_x0000_s123929" name="Clip" r:id="rId11" imgW="1725473" imgH="2440534" progId="">
                    <p:embed/>
                  </p:oleObj>
                </mc:Choice>
                <mc:Fallback>
                  <p:oleObj name="Clip" r:id="rId11" imgW="1725473" imgH="2440534" progId="">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24" y="2544"/>
                          <a:ext cx="509"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3918" name="Object 10"/>
            <p:cNvGraphicFramePr>
              <a:graphicFrameLocks noChangeAspect="1"/>
            </p:cNvGraphicFramePr>
            <p:nvPr/>
          </p:nvGraphicFramePr>
          <p:xfrm>
            <a:off x="3936" y="3216"/>
            <a:ext cx="576" cy="500"/>
          </p:xfrm>
          <a:graphic>
            <a:graphicData uri="http://schemas.openxmlformats.org/presentationml/2006/ole">
              <mc:AlternateContent xmlns:mc="http://schemas.openxmlformats.org/markup-compatibility/2006">
                <mc:Choice xmlns:v="urn:schemas-microsoft-com:vml" Requires="v">
                  <p:oleObj spid="_x0000_s123930" name="Clip" r:id="rId13" imgW="1451153" imgH="1259129" progId="">
                    <p:embed/>
                  </p:oleObj>
                </mc:Choice>
                <mc:Fallback>
                  <p:oleObj name="Clip" r:id="rId13" imgW="1451153" imgH="1259129" progId="">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36" y="3216"/>
                          <a:ext cx="576"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3919" name="Object 11"/>
            <p:cNvGraphicFramePr>
              <a:graphicFrameLocks noChangeAspect="1"/>
            </p:cNvGraphicFramePr>
            <p:nvPr/>
          </p:nvGraphicFramePr>
          <p:xfrm>
            <a:off x="5040" y="3216"/>
            <a:ext cx="624" cy="491"/>
          </p:xfrm>
          <a:graphic>
            <a:graphicData uri="http://schemas.openxmlformats.org/presentationml/2006/ole">
              <mc:AlternateContent xmlns:mc="http://schemas.openxmlformats.org/markup-compatibility/2006">
                <mc:Choice xmlns:v="urn:schemas-microsoft-com:vml" Requires="v">
                  <p:oleObj spid="_x0000_s123931" name="Clip" r:id="rId15" imgW="1451153" imgH="1255471" progId="">
                    <p:embed/>
                  </p:oleObj>
                </mc:Choice>
                <mc:Fallback>
                  <p:oleObj name="Clip" r:id="rId15" imgW="1451153" imgH="1255471" progId="">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40" y="3216"/>
                          <a:ext cx="624"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3920" name="Object 12"/>
            <p:cNvGraphicFramePr>
              <a:graphicFrameLocks noChangeAspect="1"/>
            </p:cNvGraphicFramePr>
            <p:nvPr/>
          </p:nvGraphicFramePr>
          <p:xfrm>
            <a:off x="4512" y="3264"/>
            <a:ext cx="470" cy="672"/>
          </p:xfrm>
          <a:graphic>
            <a:graphicData uri="http://schemas.openxmlformats.org/presentationml/2006/ole">
              <mc:AlternateContent xmlns:mc="http://schemas.openxmlformats.org/markup-compatibility/2006">
                <mc:Choice xmlns:v="urn:schemas-microsoft-com:vml" Requires="v">
                  <p:oleObj spid="_x0000_s123932" name="Clip" r:id="rId17" imgW="729691" imgH="1041502" progId="">
                    <p:embed/>
                  </p:oleObj>
                </mc:Choice>
                <mc:Fallback>
                  <p:oleObj name="Clip" r:id="rId17" imgW="729691" imgH="1041502" progId="">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12" y="3264"/>
                          <a:ext cx="47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45" name="Oval 13"/>
            <p:cNvSpPr>
              <a:spLocks noChangeArrowheads="1"/>
            </p:cNvSpPr>
            <p:nvPr/>
          </p:nvSpPr>
          <p:spPr bwMode="auto">
            <a:xfrm>
              <a:off x="3600" y="1632"/>
              <a:ext cx="2400" cy="23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spcBef>
                  <a:spcPct val="20000"/>
                </a:spcBef>
                <a:buFontTx/>
                <a:buChar char="•"/>
                <a:defRPr/>
              </a:pPr>
              <a:endParaRPr lang="en-GB" sz="2800">
                <a:solidFill>
                  <a:srgbClr val="FF6600"/>
                </a:solidFill>
                <a:latin typeface="Arial" charset="0"/>
                <a:ea typeface="ＭＳ Ｐゴシック" charset="0"/>
              </a:endParaRPr>
            </a:p>
          </p:txBody>
        </p:sp>
        <p:grpSp>
          <p:nvGrpSpPr>
            <p:cNvPr id="123922" name="Group 14"/>
            <p:cNvGrpSpPr>
              <a:grpSpLocks/>
            </p:cNvGrpSpPr>
            <p:nvPr/>
          </p:nvGrpSpPr>
          <p:grpSpPr bwMode="auto">
            <a:xfrm>
              <a:off x="4464" y="2592"/>
              <a:ext cx="768" cy="672"/>
              <a:chOff x="816" y="1872"/>
              <a:chExt cx="1728" cy="1776"/>
            </a:xfrm>
          </p:grpSpPr>
          <p:graphicFrame>
            <p:nvGraphicFramePr>
              <p:cNvPr id="123923" name="Object 15"/>
              <p:cNvGraphicFramePr>
                <a:graphicFrameLocks noChangeAspect="1"/>
              </p:cNvGraphicFramePr>
              <p:nvPr/>
            </p:nvGraphicFramePr>
            <p:xfrm>
              <a:off x="960" y="2016"/>
              <a:ext cx="1381" cy="1632"/>
            </p:xfrm>
            <a:graphic>
              <a:graphicData uri="http://schemas.openxmlformats.org/presentationml/2006/ole">
                <mc:AlternateContent xmlns:mc="http://schemas.openxmlformats.org/markup-compatibility/2006">
                  <mc:Choice xmlns:v="urn:schemas-microsoft-com:vml" Requires="v">
                    <p:oleObj spid="_x0000_s123933" name="Clip" r:id="rId19" imgW="3040063" imgH="3405188" progId="">
                      <p:embed/>
                    </p:oleObj>
                  </mc:Choice>
                  <mc:Fallback>
                    <p:oleObj name="Clip" r:id="rId19" imgW="3040063" imgH="3405188" progId="">
                      <p:embed/>
                      <p:pic>
                        <p:nvPicPr>
                          <p:cNvPr id="0"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0" y="2016"/>
                            <a:ext cx="1381"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3924" name="Object 16"/>
              <p:cNvGraphicFramePr>
                <a:graphicFrameLocks noChangeAspect="1"/>
              </p:cNvGraphicFramePr>
              <p:nvPr/>
            </p:nvGraphicFramePr>
            <p:xfrm>
              <a:off x="816" y="1872"/>
              <a:ext cx="1728" cy="1200"/>
            </p:xfrm>
            <a:graphic>
              <a:graphicData uri="http://schemas.openxmlformats.org/presentationml/2006/ole">
                <mc:AlternateContent xmlns:mc="http://schemas.openxmlformats.org/markup-compatibility/2006">
                  <mc:Choice xmlns:v="urn:schemas-microsoft-com:vml" Requires="v">
                    <p:oleObj spid="_x0000_s123934" name="Clip" r:id="rId21" imgW="5851525" imgH="3519488" progId="">
                      <p:embed/>
                    </p:oleObj>
                  </mc:Choice>
                  <mc:Fallback>
                    <p:oleObj name="Clip" r:id="rId21" imgW="5851525" imgH="3519488" progId="">
                      <p:embed/>
                      <p:pic>
                        <p:nvPicPr>
                          <p:cNvPr id="0" name="Object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16" y="1872"/>
                            <a:ext cx="1728" cy="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grpSp>
      <p:sp>
        <p:nvSpPr>
          <p:cNvPr id="1039" name="Rectangle 17"/>
          <p:cNvSpPr>
            <a:spLocks noChangeArrowheads="1"/>
          </p:cNvSpPr>
          <p:nvPr/>
        </p:nvSpPr>
        <p:spPr bwMode="auto">
          <a:xfrm>
            <a:off x="1152525" y="260350"/>
            <a:ext cx="551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20000"/>
              </a:spcBef>
              <a:defRPr/>
            </a:pPr>
            <a:r>
              <a:rPr lang="en-GB" sz="2800" b="1">
                <a:solidFill>
                  <a:srgbClr val="FF0000"/>
                </a:solidFill>
                <a:latin typeface="Arial" charset="0"/>
                <a:ea typeface="ＭＳ Ｐゴシック" charset="0"/>
              </a:rPr>
              <a:t>The drug development process</a:t>
            </a:r>
          </a:p>
        </p:txBody>
      </p:sp>
      <p:sp>
        <p:nvSpPr>
          <p:cNvPr id="1040" name="Rectangle 18"/>
          <p:cNvSpPr>
            <a:spLocks noChangeArrowheads="1"/>
          </p:cNvSpPr>
          <p:nvPr/>
        </p:nvSpPr>
        <p:spPr bwMode="auto">
          <a:xfrm>
            <a:off x="684213" y="1341438"/>
            <a:ext cx="4535487"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l" eaLnBrk="0" hangingPunct="0">
              <a:spcBef>
                <a:spcPct val="20000"/>
              </a:spcBef>
              <a:buFontTx/>
              <a:buChar char="•"/>
              <a:defRPr/>
            </a:pPr>
            <a:r>
              <a:rPr lang="en-GB" sz="2400" b="1">
                <a:solidFill>
                  <a:srgbClr val="003366"/>
                </a:solidFill>
                <a:latin typeface="Arial" charset="0"/>
                <a:ea typeface="ＭＳ Ｐゴシック" charset="0"/>
              </a:rPr>
              <a:t>12,000 compounds synthesised</a:t>
            </a:r>
          </a:p>
          <a:p>
            <a:pPr lvl="1" algn="l" eaLnBrk="0" hangingPunct="0">
              <a:spcBef>
                <a:spcPct val="20000"/>
              </a:spcBef>
              <a:buFontTx/>
              <a:buChar char="•"/>
              <a:defRPr/>
            </a:pPr>
            <a:endParaRPr lang="en-GB" sz="2400" b="1">
              <a:solidFill>
                <a:srgbClr val="003366"/>
              </a:solidFill>
              <a:latin typeface="Arial" charset="0"/>
              <a:ea typeface="ＭＳ Ｐゴシック" charset="0"/>
            </a:endParaRPr>
          </a:p>
          <a:p>
            <a:pPr lvl="1" algn="l" eaLnBrk="0" hangingPunct="0">
              <a:spcBef>
                <a:spcPct val="20000"/>
              </a:spcBef>
              <a:buFontTx/>
              <a:buChar char="•"/>
              <a:defRPr/>
            </a:pPr>
            <a:r>
              <a:rPr lang="en-GB" sz="2400" b="1">
                <a:solidFill>
                  <a:srgbClr val="003366"/>
                </a:solidFill>
                <a:latin typeface="Arial" charset="0"/>
                <a:ea typeface="ＭＳ Ｐゴシック" charset="0"/>
              </a:rPr>
              <a:t>80 compounds, fully screened</a:t>
            </a:r>
          </a:p>
          <a:p>
            <a:pPr lvl="1" algn="l" eaLnBrk="0" hangingPunct="0">
              <a:spcBef>
                <a:spcPct val="20000"/>
              </a:spcBef>
              <a:buFontTx/>
              <a:buChar char="•"/>
              <a:defRPr/>
            </a:pPr>
            <a:endParaRPr lang="en-GB" sz="2400" b="1">
              <a:solidFill>
                <a:srgbClr val="003366"/>
              </a:solidFill>
              <a:latin typeface="Arial" charset="0"/>
              <a:ea typeface="ＭＳ Ｐゴシック" charset="0"/>
            </a:endParaRPr>
          </a:p>
          <a:p>
            <a:pPr lvl="1" algn="l" eaLnBrk="0" hangingPunct="0">
              <a:spcBef>
                <a:spcPct val="20000"/>
              </a:spcBef>
              <a:buFontTx/>
              <a:buChar char="•"/>
              <a:defRPr/>
            </a:pPr>
            <a:r>
              <a:rPr lang="en-GB" sz="2400" b="1">
                <a:solidFill>
                  <a:srgbClr val="003366"/>
                </a:solidFill>
                <a:latin typeface="Arial" charset="0"/>
                <a:ea typeface="ＭＳ Ｐゴシック" charset="0"/>
              </a:rPr>
              <a:t>10 compounds to man</a:t>
            </a:r>
          </a:p>
          <a:p>
            <a:pPr lvl="1" algn="l" eaLnBrk="0" hangingPunct="0">
              <a:spcBef>
                <a:spcPct val="20000"/>
              </a:spcBef>
              <a:buFontTx/>
              <a:buChar char="•"/>
              <a:defRPr/>
            </a:pPr>
            <a:endParaRPr lang="en-GB" sz="2400" b="1">
              <a:solidFill>
                <a:srgbClr val="003366"/>
              </a:solidFill>
              <a:latin typeface="Arial" charset="0"/>
              <a:ea typeface="ＭＳ Ｐゴシック" charset="0"/>
            </a:endParaRPr>
          </a:p>
          <a:p>
            <a:pPr lvl="1" algn="l" eaLnBrk="0" hangingPunct="0">
              <a:spcBef>
                <a:spcPct val="20000"/>
              </a:spcBef>
              <a:buFontTx/>
              <a:buChar char="•"/>
              <a:defRPr/>
            </a:pPr>
            <a:r>
              <a:rPr lang="en-GB" sz="2400" b="1">
                <a:solidFill>
                  <a:srgbClr val="003366"/>
                </a:solidFill>
                <a:latin typeface="Arial" charset="0"/>
                <a:ea typeface="ＭＳ Ｐゴシック" charset="0"/>
              </a:rPr>
              <a:t>4 compounds to full clinical trials</a:t>
            </a:r>
          </a:p>
          <a:p>
            <a:pPr lvl="1" algn="l" eaLnBrk="0" hangingPunct="0">
              <a:spcBef>
                <a:spcPct val="20000"/>
              </a:spcBef>
              <a:buFontTx/>
              <a:buChar char="•"/>
              <a:defRPr/>
            </a:pPr>
            <a:endParaRPr lang="en-GB" sz="2400" b="1">
              <a:solidFill>
                <a:srgbClr val="003366"/>
              </a:solidFill>
              <a:latin typeface="Arial" charset="0"/>
              <a:ea typeface="ＭＳ Ｐゴシック" charset="0"/>
            </a:endParaRPr>
          </a:p>
          <a:p>
            <a:pPr lvl="1" algn="l" eaLnBrk="0" hangingPunct="0">
              <a:spcBef>
                <a:spcPct val="20000"/>
              </a:spcBef>
              <a:defRPr/>
            </a:pPr>
            <a:r>
              <a:rPr lang="en-GB" sz="2400" b="1">
                <a:solidFill>
                  <a:srgbClr val="FF0000"/>
                </a:solidFill>
                <a:latin typeface="Arial" charset="0"/>
                <a:ea typeface="ＭＳ Ｐゴシック" charset="0"/>
              </a:rPr>
              <a:t>1 compounds to market</a:t>
            </a:r>
          </a:p>
        </p:txBody>
      </p:sp>
      <p:cxnSp>
        <p:nvCxnSpPr>
          <p:cNvPr id="123910" name="Straight Connector 19"/>
          <p:cNvCxnSpPr>
            <a:cxnSpLocks noChangeShapeType="1"/>
          </p:cNvCxnSpPr>
          <p:nvPr/>
        </p:nvCxnSpPr>
        <p:spPr bwMode="auto">
          <a:xfrm>
            <a:off x="0" y="1125538"/>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123911" name="Straight Connector 21"/>
          <p:cNvCxnSpPr>
            <a:cxnSpLocks noChangeShapeType="1"/>
          </p:cNvCxnSpPr>
          <p:nvPr/>
        </p:nvCxnSpPr>
        <p:spPr bwMode="auto">
          <a:xfrm>
            <a:off x="0" y="1196975"/>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123912" name="Straight Connector 23"/>
          <p:cNvCxnSpPr>
            <a:cxnSpLocks noChangeShapeType="1"/>
          </p:cNvCxnSpPr>
          <p:nvPr/>
        </p:nvCxnSpPr>
        <p:spPr bwMode="auto">
          <a:xfrm>
            <a:off x="0" y="1125538"/>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24930" name="Rectangle 3"/>
          <p:cNvSpPr>
            <a:spLocks noGrp="1" noChangeArrowheads="1"/>
          </p:cNvSpPr>
          <p:nvPr>
            <p:ph type="body" sz="half" idx="1"/>
          </p:nvPr>
        </p:nvSpPr>
        <p:spPr bwMode="auto">
          <a:xfrm>
            <a:off x="0" y="0"/>
            <a:ext cx="9144000" cy="6858000"/>
          </a:xfrm>
          <a:solidFill>
            <a:schemeClr val="bg1"/>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339725" lvl="1" indent="-225425" eaLnBrk="1" hangingPunct="1"/>
            <a:endParaRPr lang="en-GB" smtClean="0">
              <a:cs typeface="Arial" pitchFamily="34" charset="0"/>
            </a:endParaRPr>
          </a:p>
          <a:p>
            <a:pPr marL="339725" lvl="1" indent="-225425" eaLnBrk="1" hangingPunct="1"/>
            <a:endParaRPr lang="en-GB" smtClean="0">
              <a:cs typeface="Arial" pitchFamily="34" charset="0"/>
            </a:endParaRPr>
          </a:p>
          <a:p>
            <a:pPr marL="339725" lvl="1" indent="-225425" eaLnBrk="1" hangingPunct="1">
              <a:buFontTx/>
              <a:buNone/>
            </a:pPr>
            <a:r>
              <a:rPr lang="en-GB" sz="1600" smtClean="0">
                <a:cs typeface="Arial" pitchFamily="34" charset="0"/>
              </a:rPr>
              <a:t>				</a:t>
            </a:r>
          </a:p>
          <a:p>
            <a:pPr marL="339725" lvl="1" indent="-225425" eaLnBrk="1" hangingPunct="1">
              <a:buFontTx/>
              <a:buNone/>
            </a:pPr>
            <a:r>
              <a:rPr lang="en-GB" sz="1600" smtClean="0">
                <a:solidFill>
                  <a:srgbClr val="FF0000"/>
                </a:solidFill>
                <a:cs typeface="Arial" pitchFamily="34" charset="0"/>
              </a:rPr>
              <a:t>					</a:t>
            </a:r>
          </a:p>
        </p:txBody>
      </p:sp>
      <p:graphicFrame>
        <p:nvGraphicFramePr>
          <p:cNvPr id="124931" name="Object 4"/>
          <p:cNvGraphicFramePr>
            <a:graphicFrameLocks noChangeAspect="1"/>
          </p:cNvGraphicFramePr>
          <p:nvPr>
            <p:ph type="clipArt" sz="half" idx="2"/>
          </p:nvPr>
        </p:nvGraphicFramePr>
        <p:xfrm>
          <a:off x="5643563" y="3786188"/>
          <a:ext cx="3313112" cy="2767012"/>
        </p:xfrm>
        <a:graphic>
          <a:graphicData uri="http://schemas.openxmlformats.org/presentationml/2006/ole">
            <mc:AlternateContent xmlns:mc="http://schemas.openxmlformats.org/markup-compatibility/2006">
              <mc:Choice xmlns:v="urn:schemas-microsoft-com:vml" Requires="v">
                <p:oleObj spid="_x0000_s124937" name="Clip" r:id="rId3" imgW="1112825" imgH="906170" progId="">
                  <p:embed/>
                </p:oleObj>
              </mc:Choice>
              <mc:Fallback>
                <p:oleObj name="Clip" r:id="rId3" imgW="1112825" imgH="90617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3786188"/>
                        <a:ext cx="3313112"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Rectangle 6"/>
          <p:cNvSpPr>
            <a:spLocks noChangeArrowheads="1"/>
          </p:cNvSpPr>
          <p:nvPr/>
        </p:nvSpPr>
        <p:spPr bwMode="auto">
          <a:xfrm>
            <a:off x="1296988" y="188913"/>
            <a:ext cx="551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20000"/>
              </a:spcBef>
              <a:defRPr/>
            </a:pPr>
            <a:r>
              <a:rPr lang="en-GB" sz="2800" b="1">
                <a:solidFill>
                  <a:srgbClr val="FF0000"/>
                </a:solidFill>
                <a:latin typeface="Arial" charset="0"/>
                <a:ea typeface="ＭＳ Ｐゴシック" charset="0"/>
              </a:rPr>
              <a:t>The drug development process</a:t>
            </a:r>
          </a:p>
        </p:txBody>
      </p:sp>
      <p:sp>
        <p:nvSpPr>
          <p:cNvPr id="2054" name="Rectangle 7"/>
          <p:cNvSpPr>
            <a:spLocks noChangeArrowheads="1"/>
          </p:cNvSpPr>
          <p:nvPr/>
        </p:nvSpPr>
        <p:spPr bwMode="auto">
          <a:xfrm>
            <a:off x="1643063" y="4643438"/>
            <a:ext cx="4572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eaLnBrk="0" hangingPunct="0">
              <a:spcBef>
                <a:spcPct val="20000"/>
              </a:spcBef>
            </a:pPr>
            <a:r>
              <a:rPr lang="en-GB" sz="2800" b="1">
                <a:solidFill>
                  <a:srgbClr val="003366"/>
                </a:solidFill>
                <a:latin typeface="Arial" pitchFamily="34" charset="0"/>
              </a:rPr>
              <a:t>Total  13 years</a:t>
            </a:r>
          </a:p>
          <a:p>
            <a:pPr lvl="1" eaLnBrk="0" hangingPunct="0">
              <a:spcBef>
                <a:spcPct val="20000"/>
              </a:spcBef>
            </a:pPr>
            <a:r>
              <a:rPr lang="en-GB" sz="2800">
                <a:solidFill>
                  <a:srgbClr val="FF0000"/>
                </a:solidFill>
                <a:latin typeface="Arial" pitchFamily="34" charset="0"/>
              </a:rPr>
              <a:t>&gt; £ 1 billion</a:t>
            </a:r>
          </a:p>
        </p:txBody>
      </p:sp>
      <p:sp>
        <p:nvSpPr>
          <p:cNvPr id="2055" name="Rectangle 8"/>
          <p:cNvSpPr>
            <a:spLocks noChangeArrowheads="1"/>
          </p:cNvSpPr>
          <p:nvPr/>
        </p:nvSpPr>
        <p:spPr bwMode="auto">
          <a:xfrm>
            <a:off x="642938" y="1500188"/>
            <a:ext cx="540067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l" eaLnBrk="0" hangingPunct="0">
              <a:spcBef>
                <a:spcPct val="20000"/>
              </a:spcBef>
              <a:buFontTx/>
              <a:buChar char="•"/>
            </a:pPr>
            <a:r>
              <a:rPr lang="en-GB" sz="2800">
                <a:solidFill>
                  <a:srgbClr val="003366"/>
                </a:solidFill>
                <a:latin typeface="Arial" pitchFamily="34" charset="0"/>
              </a:rPr>
              <a:t>Pre-clinical - 4 years</a:t>
            </a:r>
          </a:p>
          <a:p>
            <a:pPr lvl="1" algn="l" eaLnBrk="0" hangingPunct="0">
              <a:spcBef>
                <a:spcPct val="20000"/>
              </a:spcBef>
              <a:buFontTx/>
              <a:buChar char="•"/>
            </a:pPr>
            <a:r>
              <a:rPr lang="en-GB" sz="2800">
                <a:solidFill>
                  <a:srgbClr val="003366"/>
                </a:solidFill>
                <a:latin typeface="Arial" pitchFamily="34" charset="0"/>
              </a:rPr>
              <a:t>Phase I – 2 years</a:t>
            </a:r>
          </a:p>
          <a:p>
            <a:pPr lvl="1" algn="l" eaLnBrk="0" hangingPunct="0">
              <a:spcBef>
                <a:spcPct val="20000"/>
              </a:spcBef>
              <a:buFontTx/>
              <a:buChar char="•"/>
            </a:pPr>
            <a:r>
              <a:rPr lang="en-GB" sz="2800">
                <a:solidFill>
                  <a:srgbClr val="003366"/>
                </a:solidFill>
                <a:latin typeface="Arial" pitchFamily="34" charset="0"/>
              </a:rPr>
              <a:t>Phase II – 2 years</a:t>
            </a:r>
          </a:p>
          <a:p>
            <a:pPr lvl="1" algn="l" eaLnBrk="0" hangingPunct="0">
              <a:spcBef>
                <a:spcPct val="20000"/>
              </a:spcBef>
              <a:buFontTx/>
              <a:buChar char="•"/>
            </a:pPr>
            <a:r>
              <a:rPr lang="en-GB" sz="2800">
                <a:solidFill>
                  <a:srgbClr val="003366"/>
                </a:solidFill>
                <a:latin typeface="Arial" pitchFamily="34" charset="0"/>
              </a:rPr>
              <a:t>Phase III – 3 year</a:t>
            </a:r>
          </a:p>
          <a:p>
            <a:pPr lvl="1" algn="l" eaLnBrk="0" hangingPunct="0">
              <a:spcBef>
                <a:spcPct val="20000"/>
              </a:spcBef>
              <a:buFontTx/>
              <a:buChar char="•"/>
            </a:pPr>
            <a:r>
              <a:rPr lang="en-GB" sz="2800">
                <a:solidFill>
                  <a:srgbClr val="003366"/>
                </a:solidFill>
                <a:latin typeface="Arial" pitchFamily="34" charset="0"/>
              </a:rPr>
              <a:t>Regulatory review – 2 years</a:t>
            </a:r>
          </a:p>
        </p:txBody>
      </p:sp>
      <p:cxnSp>
        <p:nvCxnSpPr>
          <p:cNvPr id="124935" name="Straight Connector 6"/>
          <p:cNvCxnSpPr>
            <a:cxnSpLocks noChangeShapeType="1"/>
          </p:cNvCxnSpPr>
          <p:nvPr/>
        </p:nvCxnSpPr>
        <p:spPr bwMode="auto">
          <a:xfrm>
            <a:off x="0" y="1125538"/>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pic>
        <p:nvPicPr>
          <p:cNvPr id="124936"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260350"/>
            <a:ext cx="16906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ChangeArrowheads="1"/>
          </p:cNvSpPr>
          <p:nvPr/>
        </p:nvSpPr>
        <p:spPr bwMode="auto">
          <a:xfrm>
            <a:off x="323850" y="260350"/>
            <a:ext cx="78740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54864" anchor="b"/>
          <a:lstStyle/>
          <a:p>
            <a:pPr algn="l" eaLnBrk="0" hangingPunct="0"/>
            <a:r>
              <a:rPr lang="en-GB" sz="2800" b="1">
                <a:solidFill>
                  <a:srgbClr val="003399"/>
                </a:solidFill>
                <a:latin typeface="Arial" pitchFamily="34" charset="0"/>
              </a:rPr>
              <a:t>	</a:t>
            </a:r>
            <a:r>
              <a:rPr lang="en-GB" sz="2800">
                <a:solidFill>
                  <a:srgbClr val="2D2DB9"/>
                </a:solidFill>
                <a:latin typeface="Arial" pitchFamily="34" charset="0"/>
              </a:rPr>
              <a:t>The drug development process</a:t>
            </a:r>
          </a:p>
        </p:txBody>
      </p:sp>
      <p:sp>
        <p:nvSpPr>
          <p:cNvPr id="125954" name="Text Box 3"/>
          <p:cNvSpPr txBox="1">
            <a:spLocks noChangeArrowheads="1"/>
          </p:cNvSpPr>
          <p:nvPr/>
        </p:nvSpPr>
        <p:spPr bwMode="auto">
          <a:xfrm>
            <a:off x="3567113" y="5562600"/>
            <a:ext cx="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5000"/>
              </a:lnSpc>
            </a:pPr>
            <a:endParaRPr lang="en-US" sz="1200">
              <a:solidFill>
                <a:srgbClr val="000000"/>
              </a:solidFill>
              <a:latin typeface="Arial" pitchFamily="34" charset="0"/>
            </a:endParaRPr>
          </a:p>
        </p:txBody>
      </p:sp>
      <p:sp>
        <p:nvSpPr>
          <p:cNvPr id="125955" name="Rectangle 4"/>
          <p:cNvSpPr>
            <a:spLocks noChangeArrowheads="1"/>
          </p:cNvSpPr>
          <p:nvPr/>
        </p:nvSpPr>
        <p:spPr bwMode="auto">
          <a:xfrm>
            <a:off x="900113" y="1196975"/>
            <a:ext cx="7129462" cy="5327650"/>
          </a:xfrm>
          <a:prstGeom prst="rect">
            <a:avLst/>
          </a:prstGeom>
          <a:solidFill>
            <a:srgbClr val="FFFFCC"/>
          </a:solidFill>
          <a:ln w="9525">
            <a:solidFill>
              <a:schemeClr val="tx1"/>
            </a:solidFill>
            <a:miter lim="800000"/>
            <a:headEnd/>
            <a:tailEnd/>
          </a:ln>
        </p:spPr>
        <p:txBody>
          <a:bodyPr wrap="none" anchor="ctr"/>
          <a:lstStyle/>
          <a:p>
            <a:pPr eaLnBrk="0" hangingPunct="0"/>
            <a:endParaRPr lang="en-US" sz="2800">
              <a:solidFill>
                <a:srgbClr val="000000"/>
              </a:solidFill>
              <a:latin typeface="Arial" pitchFamily="34" charset="0"/>
            </a:endParaRPr>
          </a:p>
        </p:txBody>
      </p:sp>
      <p:sp>
        <p:nvSpPr>
          <p:cNvPr id="125956" name="Text Box 5"/>
          <p:cNvSpPr txBox="1">
            <a:spLocks noChangeArrowheads="1"/>
          </p:cNvSpPr>
          <p:nvPr/>
        </p:nvSpPr>
        <p:spPr bwMode="auto">
          <a:xfrm>
            <a:off x="1833563" y="6096000"/>
            <a:ext cx="65881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a:lnSpc>
                <a:spcPct val="95000"/>
              </a:lnSpc>
            </a:pPr>
            <a:r>
              <a:rPr lang="en-US" sz="2000">
                <a:solidFill>
                  <a:srgbClr val="000000"/>
                </a:solidFill>
                <a:latin typeface="Arial" pitchFamily="34" charset="0"/>
              </a:rPr>
              <a:t>  </a:t>
            </a:r>
            <a:r>
              <a:rPr lang="en-US" sz="2600">
                <a:solidFill>
                  <a:srgbClr val="000000"/>
                </a:solidFill>
                <a:latin typeface="Arial" pitchFamily="34" charset="0"/>
              </a:rPr>
              <a:t>  </a:t>
            </a:r>
            <a:r>
              <a:rPr lang="en-US" sz="2000">
                <a:solidFill>
                  <a:srgbClr val="000000"/>
                </a:solidFill>
                <a:latin typeface="Arial" pitchFamily="34" charset="0"/>
              </a:rPr>
              <a:t>                          4                8                12   years</a:t>
            </a:r>
          </a:p>
        </p:txBody>
      </p:sp>
      <p:sp>
        <p:nvSpPr>
          <p:cNvPr id="125957" name="Line 6"/>
          <p:cNvSpPr>
            <a:spLocks noChangeShapeType="1"/>
          </p:cNvSpPr>
          <p:nvPr/>
        </p:nvSpPr>
        <p:spPr bwMode="auto">
          <a:xfrm>
            <a:off x="2884488" y="1524000"/>
            <a:ext cx="0" cy="434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58" name="Line 7"/>
          <p:cNvSpPr>
            <a:spLocks noChangeShapeType="1"/>
          </p:cNvSpPr>
          <p:nvPr/>
        </p:nvSpPr>
        <p:spPr bwMode="auto">
          <a:xfrm>
            <a:off x="2884488" y="5867400"/>
            <a:ext cx="45386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59" name="Freeform 8"/>
          <p:cNvSpPr>
            <a:spLocks/>
          </p:cNvSpPr>
          <p:nvPr/>
        </p:nvSpPr>
        <p:spPr bwMode="auto">
          <a:xfrm>
            <a:off x="2884488" y="2286000"/>
            <a:ext cx="3937000" cy="3543300"/>
          </a:xfrm>
          <a:custGeom>
            <a:avLst/>
            <a:gdLst>
              <a:gd name="T0" fmla="*/ 0 w 2790"/>
              <a:gd name="T1" fmla="*/ 2147483647 h 2232"/>
              <a:gd name="T2" fmla="*/ 2147483647 w 2790"/>
              <a:gd name="T3" fmla="*/ 2147483647 h 2232"/>
              <a:gd name="T4" fmla="*/ 2147483647 w 2790"/>
              <a:gd name="T5" fmla="*/ 2147483647 h 2232"/>
              <a:gd name="T6" fmla="*/ 2147483647 w 2790"/>
              <a:gd name="T7" fmla="*/ 2147483647 h 2232"/>
              <a:gd name="T8" fmla="*/ 2147483647 w 2790"/>
              <a:gd name="T9" fmla="*/ 2147483647 h 2232"/>
              <a:gd name="T10" fmla="*/ 2147483647 w 2790"/>
              <a:gd name="T11" fmla="*/ 2147483647 h 2232"/>
              <a:gd name="T12" fmla="*/ 2147483647 w 2790"/>
              <a:gd name="T13" fmla="*/ 2147483647 h 2232"/>
              <a:gd name="T14" fmla="*/ 2147483647 w 2790"/>
              <a:gd name="T15" fmla="*/ 0 h 2232"/>
              <a:gd name="T16" fmla="*/ 0 60000 65536"/>
              <a:gd name="T17" fmla="*/ 0 60000 65536"/>
              <a:gd name="T18" fmla="*/ 0 60000 65536"/>
              <a:gd name="T19" fmla="*/ 0 60000 65536"/>
              <a:gd name="T20" fmla="*/ 0 60000 65536"/>
              <a:gd name="T21" fmla="*/ 0 60000 65536"/>
              <a:gd name="T22" fmla="*/ 0 60000 65536"/>
              <a:gd name="T23" fmla="*/ 0 60000 65536"/>
              <a:gd name="T24" fmla="*/ 0 w 2790"/>
              <a:gd name="T25" fmla="*/ 0 h 2232"/>
              <a:gd name="T26" fmla="*/ 2790 w 2790"/>
              <a:gd name="T27" fmla="*/ 2232 h 2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90" h="2232">
                <a:moveTo>
                  <a:pt x="0" y="2232"/>
                </a:moveTo>
                <a:cubicBezTo>
                  <a:pt x="136" y="2220"/>
                  <a:pt x="586" y="2212"/>
                  <a:pt x="818" y="2162"/>
                </a:cubicBezTo>
                <a:cubicBezTo>
                  <a:pt x="1050" y="2112"/>
                  <a:pt x="1226" y="2037"/>
                  <a:pt x="1394" y="1933"/>
                </a:cubicBezTo>
                <a:cubicBezTo>
                  <a:pt x="1562" y="1829"/>
                  <a:pt x="1714" y="1698"/>
                  <a:pt x="1828" y="1539"/>
                </a:cubicBezTo>
                <a:cubicBezTo>
                  <a:pt x="1942" y="1380"/>
                  <a:pt x="2006" y="1153"/>
                  <a:pt x="2080" y="978"/>
                </a:cubicBezTo>
                <a:cubicBezTo>
                  <a:pt x="2154" y="803"/>
                  <a:pt x="2181" y="646"/>
                  <a:pt x="2246" y="513"/>
                </a:cubicBezTo>
                <a:cubicBezTo>
                  <a:pt x="2311" y="380"/>
                  <a:pt x="2376" y="267"/>
                  <a:pt x="2467" y="182"/>
                </a:cubicBezTo>
                <a:cubicBezTo>
                  <a:pt x="2558" y="97"/>
                  <a:pt x="2736" y="30"/>
                  <a:pt x="2790" y="0"/>
                </a:cubicBezTo>
              </a:path>
            </a:pathLst>
          </a:custGeom>
          <a:noFill/>
          <a:ln w="635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GB"/>
          </a:p>
        </p:txBody>
      </p:sp>
      <p:sp>
        <p:nvSpPr>
          <p:cNvPr id="125960" name="Line 9"/>
          <p:cNvSpPr>
            <a:spLocks noChangeShapeType="1"/>
          </p:cNvSpPr>
          <p:nvPr/>
        </p:nvSpPr>
        <p:spPr bwMode="auto">
          <a:xfrm>
            <a:off x="6338888" y="5867400"/>
            <a:ext cx="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61" name="Line 10"/>
          <p:cNvSpPr>
            <a:spLocks noChangeShapeType="1"/>
          </p:cNvSpPr>
          <p:nvPr/>
        </p:nvSpPr>
        <p:spPr bwMode="auto">
          <a:xfrm>
            <a:off x="7423150" y="5867400"/>
            <a:ext cx="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62" name="Line 11"/>
          <p:cNvSpPr>
            <a:spLocks noChangeShapeType="1"/>
          </p:cNvSpPr>
          <p:nvPr/>
        </p:nvSpPr>
        <p:spPr bwMode="auto">
          <a:xfrm flipH="1">
            <a:off x="2681288" y="3733800"/>
            <a:ext cx="203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63" name="Line 12"/>
          <p:cNvSpPr>
            <a:spLocks noChangeShapeType="1"/>
          </p:cNvSpPr>
          <p:nvPr/>
        </p:nvSpPr>
        <p:spPr bwMode="auto">
          <a:xfrm flipH="1">
            <a:off x="2681288" y="2590800"/>
            <a:ext cx="203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64" name="Line 13"/>
          <p:cNvSpPr>
            <a:spLocks noChangeShapeType="1"/>
          </p:cNvSpPr>
          <p:nvPr/>
        </p:nvSpPr>
        <p:spPr bwMode="auto">
          <a:xfrm flipH="1">
            <a:off x="2681288" y="1524000"/>
            <a:ext cx="203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65" name="Text Box 14"/>
          <p:cNvSpPr txBox="1">
            <a:spLocks noChangeArrowheads="1"/>
          </p:cNvSpPr>
          <p:nvPr/>
        </p:nvSpPr>
        <p:spPr bwMode="auto">
          <a:xfrm>
            <a:off x="1597025" y="2438400"/>
            <a:ext cx="1016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5000"/>
              </a:lnSpc>
            </a:pPr>
            <a:r>
              <a:rPr lang="en-US" sz="2000">
                <a:solidFill>
                  <a:srgbClr val="000000"/>
                </a:solidFill>
                <a:latin typeface="Arial" pitchFamily="34" charset="0"/>
              </a:rPr>
              <a:t>£1000 M</a:t>
            </a:r>
          </a:p>
        </p:txBody>
      </p:sp>
      <p:sp>
        <p:nvSpPr>
          <p:cNvPr id="125966" name="Line 15"/>
          <p:cNvSpPr>
            <a:spLocks noChangeShapeType="1"/>
          </p:cNvSpPr>
          <p:nvPr/>
        </p:nvSpPr>
        <p:spPr bwMode="auto">
          <a:xfrm>
            <a:off x="2884488" y="2286000"/>
            <a:ext cx="3929062"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67" name="Line 16"/>
          <p:cNvSpPr>
            <a:spLocks noChangeShapeType="1"/>
          </p:cNvSpPr>
          <p:nvPr/>
        </p:nvSpPr>
        <p:spPr bwMode="auto">
          <a:xfrm>
            <a:off x="4103688" y="2286000"/>
            <a:ext cx="0" cy="35814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68" name="Line 17"/>
          <p:cNvSpPr>
            <a:spLocks noChangeShapeType="1"/>
          </p:cNvSpPr>
          <p:nvPr/>
        </p:nvSpPr>
        <p:spPr bwMode="auto">
          <a:xfrm>
            <a:off x="4645025" y="2286000"/>
            <a:ext cx="0" cy="35814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69" name="Rectangle 18"/>
          <p:cNvSpPr>
            <a:spLocks noChangeArrowheads="1"/>
          </p:cNvSpPr>
          <p:nvPr/>
        </p:nvSpPr>
        <p:spPr bwMode="auto">
          <a:xfrm>
            <a:off x="2884488" y="1752600"/>
            <a:ext cx="1219200" cy="228600"/>
          </a:xfrm>
          <a:prstGeom prst="rect">
            <a:avLst/>
          </a:prstGeom>
          <a:solidFill>
            <a:schemeClr val="accent1"/>
          </a:solidFill>
          <a:ln w="12700">
            <a:solidFill>
              <a:schemeClr val="tx1"/>
            </a:solidFill>
            <a:miter lim="800000"/>
            <a:headEnd/>
            <a:tailEnd/>
          </a:ln>
        </p:spPr>
        <p:txBody>
          <a:bodyPr wrap="none" lIns="0" tIns="0" rIns="0" bIns="0" anchor="ctr"/>
          <a:lstStyle/>
          <a:p>
            <a:pPr eaLnBrk="0" hangingPunct="0">
              <a:lnSpc>
                <a:spcPct val="95000"/>
              </a:lnSpc>
            </a:pPr>
            <a:endParaRPr lang="en-US">
              <a:solidFill>
                <a:srgbClr val="0099FF"/>
              </a:solidFill>
              <a:latin typeface="Arial" pitchFamily="34" charset="0"/>
            </a:endParaRPr>
          </a:p>
        </p:txBody>
      </p:sp>
      <p:sp>
        <p:nvSpPr>
          <p:cNvPr id="125970" name="Rectangle 19"/>
          <p:cNvSpPr>
            <a:spLocks noChangeArrowheads="1"/>
          </p:cNvSpPr>
          <p:nvPr/>
        </p:nvSpPr>
        <p:spPr bwMode="auto">
          <a:xfrm>
            <a:off x="4103688" y="1752600"/>
            <a:ext cx="541337" cy="228600"/>
          </a:xfrm>
          <a:prstGeom prst="rect">
            <a:avLst/>
          </a:prstGeom>
          <a:solidFill>
            <a:srgbClr val="FFFF00"/>
          </a:solidFill>
          <a:ln w="12700">
            <a:solidFill>
              <a:schemeClr val="tx1"/>
            </a:solidFill>
            <a:miter lim="800000"/>
            <a:headEnd/>
            <a:tailEnd/>
          </a:ln>
        </p:spPr>
        <p:txBody>
          <a:bodyPr wrap="none" lIns="0" tIns="0" rIns="0" bIns="0" anchor="ctr"/>
          <a:lstStyle/>
          <a:p>
            <a:pPr eaLnBrk="0" hangingPunct="0">
              <a:lnSpc>
                <a:spcPct val="95000"/>
              </a:lnSpc>
            </a:pPr>
            <a:endParaRPr lang="en-US">
              <a:solidFill>
                <a:srgbClr val="0099FF"/>
              </a:solidFill>
              <a:latin typeface="Arial" pitchFamily="34" charset="0"/>
            </a:endParaRPr>
          </a:p>
        </p:txBody>
      </p:sp>
      <p:sp>
        <p:nvSpPr>
          <p:cNvPr id="125971" name="Rectangle 20"/>
          <p:cNvSpPr>
            <a:spLocks noChangeArrowheads="1"/>
          </p:cNvSpPr>
          <p:nvPr/>
        </p:nvSpPr>
        <p:spPr bwMode="auto">
          <a:xfrm>
            <a:off x="5119688" y="1752600"/>
            <a:ext cx="1219200" cy="228600"/>
          </a:xfrm>
          <a:prstGeom prst="rect">
            <a:avLst/>
          </a:prstGeom>
          <a:solidFill>
            <a:schemeClr val="accent2"/>
          </a:solidFill>
          <a:ln w="12700">
            <a:solidFill>
              <a:schemeClr val="tx1"/>
            </a:solidFill>
            <a:miter lim="800000"/>
            <a:headEnd/>
            <a:tailEnd/>
          </a:ln>
        </p:spPr>
        <p:txBody>
          <a:bodyPr wrap="none" lIns="0" tIns="0" rIns="0" bIns="0" anchor="ctr"/>
          <a:lstStyle/>
          <a:p>
            <a:pPr eaLnBrk="0" hangingPunct="0">
              <a:lnSpc>
                <a:spcPct val="95000"/>
              </a:lnSpc>
            </a:pPr>
            <a:endParaRPr lang="en-US">
              <a:solidFill>
                <a:srgbClr val="0099FF"/>
              </a:solidFill>
              <a:latin typeface="Arial" pitchFamily="34" charset="0"/>
            </a:endParaRPr>
          </a:p>
        </p:txBody>
      </p:sp>
      <p:sp>
        <p:nvSpPr>
          <p:cNvPr id="125972" name="Rectangle 21"/>
          <p:cNvSpPr>
            <a:spLocks noChangeArrowheads="1"/>
          </p:cNvSpPr>
          <p:nvPr/>
        </p:nvSpPr>
        <p:spPr bwMode="auto">
          <a:xfrm>
            <a:off x="4645025" y="1752600"/>
            <a:ext cx="542925" cy="228600"/>
          </a:xfrm>
          <a:prstGeom prst="rect">
            <a:avLst/>
          </a:prstGeom>
          <a:solidFill>
            <a:srgbClr val="FFCC00"/>
          </a:solidFill>
          <a:ln w="12700">
            <a:solidFill>
              <a:schemeClr val="tx1"/>
            </a:solidFill>
            <a:miter lim="800000"/>
            <a:headEnd/>
            <a:tailEnd/>
          </a:ln>
        </p:spPr>
        <p:txBody>
          <a:bodyPr wrap="none" lIns="0" tIns="0" rIns="0" bIns="0" anchor="ctr"/>
          <a:lstStyle/>
          <a:p>
            <a:pPr eaLnBrk="0" hangingPunct="0">
              <a:lnSpc>
                <a:spcPct val="95000"/>
              </a:lnSpc>
            </a:pPr>
            <a:endParaRPr lang="en-US">
              <a:solidFill>
                <a:srgbClr val="0099FF"/>
              </a:solidFill>
              <a:latin typeface="Arial" pitchFamily="34" charset="0"/>
            </a:endParaRPr>
          </a:p>
        </p:txBody>
      </p:sp>
      <p:sp>
        <p:nvSpPr>
          <p:cNvPr id="125973" name="Rectangle 22"/>
          <p:cNvSpPr>
            <a:spLocks noChangeArrowheads="1"/>
          </p:cNvSpPr>
          <p:nvPr/>
        </p:nvSpPr>
        <p:spPr bwMode="auto">
          <a:xfrm>
            <a:off x="6338888" y="1752600"/>
            <a:ext cx="609600" cy="228600"/>
          </a:xfrm>
          <a:prstGeom prst="rect">
            <a:avLst/>
          </a:prstGeom>
          <a:solidFill>
            <a:srgbClr val="00FF00"/>
          </a:solidFill>
          <a:ln w="12700">
            <a:solidFill>
              <a:schemeClr val="tx1"/>
            </a:solidFill>
            <a:miter lim="800000"/>
            <a:headEnd/>
            <a:tailEnd/>
          </a:ln>
        </p:spPr>
        <p:txBody>
          <a:bodyPr wrap="none" lIns="0" tIns="0" rIns="0" bIns="0" anchor="ctr"/>
          <a:lstStyle/>
          <a:p>
            <a:pPr eaLnBrk="0" hangingPunct="0">
              <a:lnSpc>
                <a:spcPct val="95000"/>
              </a:lnSpc>
            </a:pPr>
            <a:endParaRPr lang="en-US">
              <a:solidFill>
                <a:srgbClr val="0099FF"/>
              </a:solidFill>
              <a:latin typeface="Arial" pitchFamily="34" charset="0"/>
            </a:endParaRPr>
          </a:p>
        </p:txBody>
      </p:sp>
      <p:sp>
        <p:nvSpPr>
          <p:cNvPr id="125974" name="Line 23"/>
          <p:cNvSpPr>
            <a:spLocks noChangeShapeType="1"/>
          </p:cNvSpPr>
          <p:nvPr/>
        </p:nvSpPr>
        <p:spPr bwMode="auto">
          <a:xfrm>
            <a:off x="5187950" y="2286000"/>
            <a:ext cx="0" cy="35814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75" name="Line 24"/>
          <p:cNvSpPr>
            <a:spLocks noChangeShapeType="1"/>
          </p:cNvSpPr>
          <p:nvPr/>
        </p:nvSpPr>
        <p:spPr bwMode="auto">
          <a:xfrm>
            <a:off x="6338888" y="2286000"/>
            <a:ext cx="0" cy="35814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33817" name="Freeform 25"/>
          <p:cNvSpPr>
            <a:spLocks/>
          </p:cNvSpPr>
          <p:nvPr/>
        </p:nvSpPr>
        <p:spPr bwMode="auto">
          <a:xfrm>
            <a:off x="2916238" y="3213100"/>
            <a:ext cx="3887787" cy="2582863"/>
          </a:xfrm>
          <a:custGeom>
            <a:avLst/>
            <a:gdLst>
              <a:gd name="T0" fmla="*/ 0 w 2815"/>
              <a:gd name="T1" fmla="*/ 2147483647 h 1899"/>
              <a:gd name="T2" fmla="*/ 2147483647 w 2815"/>
              <a:gd name="T3" fmla="*/ 2147483647 h 1899"/>
              <a:gd name="T4" fmla="*/ 2147483647 w 2815"/>
              <a:gd name="T5" fmla="*/ 2147483647 h 1899"/>
              <a:gd name="T6" fmla="*/ 2147483647 w 2815"/>
              <a:gd name="T7" fmla="*/ 2147483647 h 1899"/>
              <a:gd name="T8" fmla="*/ 2147483647 w 2815"/>
              <a:gd name="T9" fmla="*/ 2147483647 h 1899"/>
              <a:gd name="T10" fmla="*/ 2147483647 w 2815"/>
              <a:gd name="T11" fmla="*/ 2147483647 h 1899"/>
              <a:gd name="T12" fmla="*/ 2147483647 w 2815"/>
              <a:gd name="T13" fmla="*/ 2147483647 h 1899"/>
              <a:gd name="T14" fmla="*/ 2147483647 w 2815"/>
              <a:gd name="T15" fmla="*/ 0 h 1899"/>
              <a:gd name="T16" fmla="*/ 0 60000 65536"/>
              <a:gd name="T17" fmla="*/ 0 60000 65536"/>
              <a:gd name="T18" fmla="*/ 0 60000 65536"/>
              <a:gd name="T19" fmla="*/ 0 60000 65536"/>
              <a:gd name="T20" fmla="*/ 0 60000 65536"/>
              <a:gd name="T21" fmla="*/ 0 60000 65536"/>
              <a:gd name="T22" fmla="*/ 0 60000 65536"/>
              <a:gd name="T23" fmla="*/ 0 60000 65536"/>
              <a:gd name="T24" fmla="*/ 0 w 2815"/>
              <a:gd name="T25" fmla="*/ 0 h 1899"/>
              <a:gd name="T26" fmla="*/ 2815 w 2815"/>
              <a:gd name="T27" fmla="*/ 1899 h 18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5" h="1899">
                <a:moveTo>
                  <a:pt x="0" y="1899"/>
                </a:moveTo>
                <a:cubicBezTo>
                  <a:pt x="113" y="1882"/>
                  <a:pt x="462" y="1871"/>
                  <a:pt x="684" y="1798"/>
                </a:cubicBezTo>
                <a:cubicBezTo>
                  <a:pt x="906" y="1725"/>
                  <a:pt x="1154" y="1581"/>
                  <a:pt x="1332" y="1458"/>
                </a:cubicBezTo>
                <a:cubicBezTo>
                  <a:pt x="1510" y="1335"/>
                  <a:pt x="1638" y="1192"/>
                  <a:pt x="1752" y="1062"/>
                </a:cubicBezTo>
                <a:cubicBezTo>
                  <a:pt x="1866" y="932"/>
                  <a:pt x="1931" y="797"/>
                  <a:pt x="2016" y="676"/>
                </a:cubicBezTo>
                <a:lnTo>
                  <a:pt x="2184" y="424"/>
                </a:lnTo>
                <a:cubicBezTo>
                  <a:pt x="2266" y="331"/>
                  <a:pt x="2403" y="191"/>
                  <a:pt x="2508" y="120"/>
                </a:cubicBezTo>
                <a:cubicBezTo>
                  <a:pt x="2613" y="49"/>
                  <a:pt x="2751" y="25"/>
                  <a:pt x="2815" y="0"/>
                </a:cubicBezTo>
              </a:path>
            </a:pathLst>
          </a:custGeom>
          <a:noFill/>
          <a:ln w="635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GB"/>
          </a:p>
        </p:txBody>
      </p:sp>
      <p:sp>
        <p:nvSpPr>
          <p:cNvPr id="125977" name="Rectangle 27"/>
          <p:cNvSpPr>
            <a:spLocks noChangeArrowheads="1"/>
          </p:cNvSpPr>
          <p:nvPr/>
        </p:nvSpPr>
        <p:spPr bwMode="auto">
          <a:xfrm>
            <a:off x="4140200" y="1484313"/>
            <a:ext cx="9874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eaLnBrk="0" hangingPunct="0">
              <a:lnSpc>
                <a:spcPct val="95000"/>
              </a:lnSpc>
            </a:pPr>
            <a:r>
              <a:rPr lang="en-GB">
                <a:solidFill>
                  <a:srgbClr val="000000"/>
                </a:solidFill>
                <a:latin typeface="Arial" pitchFamily="34" charset="0"/>
              </a:rPr>
              <a:t>Phase I-II</a:t>
            </a:r>
            <a:endParaRPr lang="en-US">
              <a:solidFill>
                <a:srgbClr val="000000"/>
              </a:solidFill>
              <a:latin typeface="Arial" pitchFamily="34" charset="0"/>
            </a:endParaRPr>
          </a:p>
        </p:txBody>
      </p:sp>
      <p:sp>
        <p:nvSpPr>
          <p:cNvPr id="125978" name="Rectangle 28"/>
          <p:cNvSpPr>
            <a:spLocks noChangeArrowheads="1"/>
          </p:cNvSpPr>
          <p:nvPr/>
        </p:nvSpPr>
        <p:spPr bwMode="auto">
          <a:xfrm>
            <a:off x="5292725" y="1484313"/>
            <a:ext cx="911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eaLnBrk="0" hangingPunct="0">
              <a:lnSpc>
                <a:spcPct val="95000"/>
              </a:lnSpc>
            </a:pPr>
            <a:r>
              <a:rPr lang="en-GB">
                <a:solidFill>
                  <a:srgbClr val="000000"/>
                </a:solidFill>
                <a:latin typeface="Arial" pitchFamily="34" charset="0"/>
              </a:rPr>
              <a:t>Phase III</a:t>
            </a:r>
            <a:endParaRPr lang="en-US">
              <a:solidFill>
                <a:srgbClr val="000000"/>
              </a:solidFill>
              <a:latin typeface="Arial" pitchFamily="34" charset="0"/>
            </a:endParaRPr>
          </a:p>
        </p:txBody>
      </p:sp>
      <p:sp>
        <p:nvSpPr>
          <p:cNvPr id="125979" name="Rectangle 29"/>
          <p:cNvSpPr>
            <a:spLocks noChangeArrowheads="1"/>
          </p:cNvSpPr>
          <p:nvPr/>
        </p:nvSpPr>
        <p:spPr bwMode="auto">
          <a:xfrm>
            <a:off x="6372225" y="1484313"/>
            <a:ext cx="4873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eaLnBrk="0" hangingPunct="0">
              <a:lnSpc>
                <a:spcPct val="95000"/>
              </a:lnSpc>
            </a:pPr>
            <a:r>
              <a:rPr lang="en-GB">
                <a:solidFill>
                  <a:srgbClr val="000000"/>
                </a:solidFill>
                <a:latin typeface="Arial" pitchFamily="34" charset="0"/>
              </a:rPr>
              <a:t>Reg.</a:t>
            </a:r>
            <a:endParaRPr lang="en-US">
              <a:solidFill>
                <a:srgbClr val="000000"/>
              </a:solidFill>
              <a:latin typeface="Arial" pitchFamily="34" charset="0"/>
            </a:endParaRPr>
          </a:p>
        </p:txBody>
      </p:sp>
      <p:sp>
        <p:nvSpPr>
          <p:cNvPr id="125980" name="Line 31"/>
          <p:cNvSpPr>
            <a:spLocks noChangeShapeType="1"/>
          </p:cNvSpPr>
          <p:nvPr/>
        </p:nvSpPr>
        <p:spPr bwMode="auto">
          <a:xfrm>
            <a:off x="4103688" y="5867400"/>
            <a:ext cx="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81" name="Line 32"/>
          <p:cNvSpPr>
            <a:spLocks noChangeShapeType="1"/>
          </p:cNvSpPr>
          <p:nvPr/>
        </p:nvSpPr>
        <p:spPr bwMode="auto">
          <a:xfrm>
            <a:off x="2884488" y="5867400"/>
            <a:ext cx="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82" name="Line 33"/>
          <p:cNvSpPr>
            <a:spLocks noChangeShapeType="1"/>
          </p:cNvSpPr>
          <p:nvPr/>
        </p:nvSpPr>
        <p:spPr bwMode="auto">
          <a:xfrm>
            <a:off x="5187950" y="5867400"/>
            <a:ext cx="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83" name="Line 34"/>
          <p:cNvSpPr>
            <a:spLocks noChangeShapeType="1"/>
          </p:cNvSpPr>
          <p:nvPr/>
        </p:nvSpPr>
        <p:spPr bwMode="auto">
          <a:xfrm flipH="1">
            <a:off x="2681288" y="5867400"/>
            <a:ext cx="203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84" name="Line 35"/>
          <p:cNvSpPr>
            <a:spLocks noChangeShapeType="1"/>
          </p:cNvSpPr>
          <p:nvPr/>
        </p:nvSpPr>
        <p:spPr bwMode="auto">
          <a:xfrm flipH="1">
            <a:off x="2681288" y="4876800"/>
            <a:ext cx="203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125985" name="Text Box 46"/>
          <p:cNvSpPr txBox="1">
            <a:spLocks noChangeArrowheads="1"/>
          </p:cNvSpPr>
          <p:nvPr/>
        </p:nvSpPr>
        <p:spPr bwMode="auto">
          <a:xfrm>
            <a:off x="1665288" y="5715000"/>
            <a:ext cx="1016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5000"/>
              </a:lnSpc>
            </a:pPr>
            <a:r>
              <a:rPr lang="en-US" sz="2000">
                <a:solidFill>
                  <a:srgbClr val="000000"/>
                </a:solidFill>
                <a:latin typeface="Arial" pitchFamily="34" charset="0"/>
              </a:rPr>
              <a:t>0</a:t>
            </a:r>
          </a:p>
        </p:txBody>
      </p:sp>
      <p:grpSp>
        <p:nvGrpSpPr>
          <p:cNvPr id="2" name="Group 68"/>
          <p:cNvGrpSpPr>
            <a:grpSpLocks/>
          </p:cNvGrpSpPr>
          <p:nvPr/>
        </p:nvGrpSpPr>
        <p:grpSpPr bwMode="auto">
          <a:xfrm>
            <a:off x="2916238" y="2420938"/>
            <a:ext cx="2798762" cy="1584325"/>
            <a:chOff x="2653" y="1661"/>
            <a:chExt cx="862" cy="998"/>
          </a:xfrm>
        </p:grpSpPr>
        <p:sp>
          <p:nvSpPr>
            <p:cNvPr id="125991" name="AutoShape 50"/>
            <p:cNvSpPr>
              <a:spLocks noChangeArrowheads="1"/>
            </p:cNvSpPr>
            <p:nvPr/>
          </p:nvSpPr>
          <p:spPr bwMode="auto">
            <a:xfrm>
              <a:off x="2653" y="1661"/>
              <a:ext cx="862" cy="998"/>
            </a:xfrm>
            <a:prstGeom prst="downArrowCallout">
              <a:avLst>
                <a:gd name="adj1" fmla="val 25000"/>
                <a:gd name="adj2" fmla="val 25000"/>
                <a:gd name="adj3" fmla="val 19296"/>
                <a:gd name="adj4" fmla="val 66667"/>
              </a:avLst>
            </a:prstGeom>
            <a:solidFill>
              <a:srgbClr val="FF7C80"/>
            </a:solidFill>
            <a:ln w="9525">
              <a:solidFill>
                <a:schemeClr val="tx1"/>
              </a:solidFill>
              <a:miter lim="800000"/>
              <a:headEnd/>
              <a:tailEnd/>
            </a:ln>
          </p:spPr>
          <p:txBody>
            <a:bodyPr wrap="none" anchor="ctr"/>
            <a:lstStyle/>
            <a:p>
              <a:pPr eaLnBrk="0" hangingPunct="0"/>
              <a:endParaRPr lang="en-US" sz="2000">
                <a:solidFill>
                  <a:srgbClr val="0033CC"/>
                </a:solidFill>
                <a:latin typeface="Arial" pitchFamily="34" charset="0"/>
              </a:endParaRPr>
            </a:p>
          </p:txBody>
        </p:sp>
        <p:sp>
          <p:nvSpPr>
            <p:cNvPr id="125992" name="Rectangle 26"/>
            <p:cNvSpPr>
              <a:spLocks noChangeArrowheads="1"/>
            </p:cNvSpPr>
            <p:nvPr/>
          </p:nvSpPr>
          <p:spPr bwMode="auto">
            <a:xfrm>
              <a:off x="2653" y="1706"/>
              <a:ext cx="862"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eaLnBrk="0" hangingPunct="0">
                <a:lnSpc>
                  <a:spcPct val="95000"/>
                </a:lnSpc>
              </a:pPr>
              <a:r>
                <a:rPr lang="en-GB" sz="1400" b="1">
                  <a:solidFill>
                    <a:srgbClr val="2D2DB9"/>
                  </a:solidFill>
                  <a:latin typeface="Arial" pitchFamily="34" charset="0"/>
                </a:rPr>
                <a:t>Most DD programs </a:t>
              </a:r>
              <a:r>
                <a:rPr lang="en-GB" altLang="en-US" sz="1400" b="1">
                  <a:solidFill>
                    <a:srgbClr val="2D2DB9"/>
                  </a:solidFill>
                  <a:latin typeface="Arial" pitchFamily="34" charset="0"/>
                </a:rPr>
                <a:t>‘</a:t>
              </a:r>
              <a:r>
                <a:rPr lang="en-GB" sz="1400" b="1">
                  <a:solidFill>
                    <a:srgbClr val="2D2DB9"/>
                  </a:solidFill>
                  <a:latin typeface="Arial" pitchFamily="34" charset="0"/>
                </a:rPr>
                <a:t>fail</a:t>
              </a:r>
              <a:r>
                <a:rPr lang="en-GB" altLang="en-US" sz="1400" b="1">
                  <a:solidFill>
                    <a:srgbClr val="2D2DB9"/>
                  </a:solidFill>
                  <a:latin typeface="Arial" pitchFamily="34" charset="0"/>
                </a:rPr>
                <a:t>’</a:t>
              </a:r>
              <a:r>
                <a:rPr lang="en-GB" sz="1400" b="1">
                  <a:solidFill>
                    <a:srgbClr val="2D2DB9"/>
                  </a:solidFill>
                  <a:latin typeface="Arial" pitchFamily="34" charset="0"/>
                </a:rPr>
                <a:t> in Phase I-IIa, with an attrition rate of 85-90% due to lack of safety or efficacy</a:t>
              </a:r>
              <a:endParaRPr lang="en-US" sz="1400" b="1">
                <a:solidFill>
                  <a:srgbClr val="2D2DB9"/>
                </a:solidFill>
                <a:latin typeface="Arial" pitchFamily="34" charset="0"/>
              </a:endParaRPr>
            </a:p>
          </p:txBody>
        </p:sp>
      </p:grpSp>
      <p:sp>
        <p:nvSpPr>
          <p:cNvPr id="125987" name="Rectangle 70"/>
          <p:cNvSpPr>
            <a:spLocks noChangeArrowheads="1"/>
          </p:cNvSpPr>
          <p:nvPr/>
        </p:nvSpPr>
        <p:spPr bwMode="auto">
          <a:xfrm>
            <a:off x="2987675" y="1484313"/>
            <a:ext cx="10509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eaLnBrk="0" hangingPunct="0">
              <a:lnSpc>
                <a:spcPct val="95000"/>
              </a:lnSpc>
            </a:pPr>
            <a:r>
              <a:rPr lang="en-GB">
                <a:solidFill>
                  <a:srgbClr val="000000"/>
                </a:solidFill>
                <a:latin typeface="Arial" pitchFamily="34" charset="0"/>
              </a:rPr>
              <a:t>Preclinical</a:t>
            </a:r>
            <a:endParaRPr lang="en-US">
              <a:solidFill>
                <a:srgbClr val="000000"/>
              </a:solidFill>
              <a:latin typeface="Arial" pitchFamily="34" charset="0"/>
            </a:endParaRPr>
          </a:p>
        </p:txBody>
      </p:sp>
      <p:sp>
        <p:nvSpPr>
          <p:cNvPr id="39" name="Line 51"/>
          <p:cNvSpPr>
            <a:spLocks noChangeShapeType="1"/>
          </p:cNvSpPr>
          <p:nvPr/>
        </p:nvSpPr>
        <p:spPr bwMode="auto">
          <a:xfrm>
            <a:off x="0" y="1071563"/>
            <a:ext cx="9144000" cy="0"/>
          </a:xfrm>
          <a:prstGeom prst="line">
            <a:avLst/>
          </a:prstGeom>
          <a:noFill/>
          <a:ln w="25400">
            <a:solidFill>
              <a:schemeClr val="accent1">
                <a:lumMod val="75000"/>
              </a:schemeClr>
            </a:solidFill>
            <a:round/>
            <a:headEnd/>
            <a:tailEnd/>
          </a:ln>
        </p:spPr>
        <p:txBody>
          <a:bodyPr/>
          <a:lstStyle/>
          <a:p>
            <a:pPr algn="l" eaLnBrk="0" hangingPunct="0">
              <a:defRPr/>
            </a:pPr>
            <a:endParaRPr lang="en-GB">
              <a:solidFill>
                <a:srgbClr val="000000"/>
              </a:solidFill>
              <a:latin typeface="Arial" pitchFamily="34" charset="0"/>
              <a:ea typeface="ＭＳ Ｐゴシック" charset="0"/>
            </a:endParaRPr>
          </a:p>
        </p:txBody>
      </p:sp>
      <p:pic>
        <p:nvPicPr>
          <p:cNvPr id="125989"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214313"/>
            <a:ext cx="10715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90"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260350"/>
            <a:ext cx="16906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817"/>
                                        </p:tgtEl>
                                        <p:attrNameLst>
                                          <p:attrName>style.visibility</p:attrName>
                                        </p:attrNameLst>
                                      </p:cBhvr>
                                      <p:to>
                                        <p:strVal val="visible"/>
                                      </p:to>
                                    </p:set>
                                    <p:animEffect transition="in" filter="fade">
                                      <p:cBhvr>
                                        <p:cTn id="12" dur="500"/>
                                        <p:tgtEl>
                                          <p:spTgt spid="33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5"/>
            <a:ext cx="8229600" cy="1139825"/>
          </a:xfrm>
        </p:spPr>
        <p:txBody>
          <a:bodyPr/>
          <a:lstStyle/>
          <a:p>
            <a:pPr>
              <a:defRPr/>
            </a:pPr>
            <a:r>
              <a:rPr lang="en-US" sz="3600" dirty="0" err="1" smtClean="0">
                <a:solidFill>
                  <a:srgbClr val="000000"/>
                </a:solidFill>
                <a:latin typeface="+mn-lt"/>
                <a:ea typeface="ＭＳ Ｐゴシック" pitchFamily="-112" charset="-128"/>
              </a:rPr>
              <a:t>Translocator</a:t>
            </a:r>
            <a:r>
              <a:rPr lang="en-US" sz="3600" dirty="0" smtClean="0">
                <a:solidFill>
                  <a:srgbClr val="000000"/>
                </a:solidFill>
                <a:latin typeface="+mn-lt"/>
                <a:ea typeface="ＭＳ Ｐゴシック" pitchFamily="-112" charset="-128"/>
              </a:rPr>
              <a:t> Protein</a:t>
            </a:r>
            <a:endParaRPr lang="en-US" sz="3600" dirty="0">
              <a:solidFill>
                <a:srgbClr val="000000"/>
              </a:solidFill>
              <a:latin typeface="+mn-lt"/>
              <a:ea typeface="ＭＳ Ｐゴシック" pitchFamily="-112" charset="-128"/>
            </a:endParaRPr>
          </a:p>
        </p:txBody>
      </p:sp>
      <p:pic>
        <p:nvPicPr>
          <p:cNvPr id="1280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571625"/>
            <a:ext cx="7883525"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lum bright="-28000" contrast="36000"/>
            <a:extLst>
              <a:ext uri="{28A0092B-C50C-407E-A947-70E740481C1C}">
                <a14:useLocalDpi xmlns:a14="http://schemas.microsoft.com/office/drawing/2010/main" val="0"/>
              </a:ext>
            </a:extLst>
          </a:blip>
          <a:srcRect l="54305" t="52612" r="35216" b="28685"/>
          <a:stretch>
            <a:fillRect/>
          </a:stretch>
        </p:blipFill>
        <p:spPr bwMode="auto">
          <a:xfrm>
            <a:off x="4770438" y="2628900"/>
            <a:ext cx="17430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2">
            <a:lum bright="-28000" contrast="36000"/>
            <a:extLst>
              <a:ext uri="{28A0092B-C50C-407E-A947-70E740481C1C}">
                <a14:useLocalDpi xmlns:a14="http://schemas.microsoft.com/office/drawing/2010/main" val="0"/>
              </a:ext>
            </a:extLst>
          </a:blip>
          <a:srcRect l="20575" t="52783" r="67749" b="28983"/>
          <a:stretch>
            <a:fillRect/>
          </a:stretch>
        </p:blipFill>
        <p:spPr bwMode="auto">
          <a:xfrm>
            <a:off x="2273300" y="2641600"/>
            <a:ext cx="1931988"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61950" y="3217863"/>
            <a:ext cx="1409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3000">
                <a:latin typeface="Arial" pitchFamily="34" charset="0"/>
              </a:rPr>
              <a:t>Normal</a:t>
            </a:r>
          </a:p>
          <a:p>
            <a:pPr eaLnBrk="1" hangingPunct="1"/>
            <a:r>
              <a:rPr lang="en-GB" sz="3000">
                <a:latin typeface="Arial" pitchFamily="34" charset="0"/>
              </a:rPr>
              <a:t> (80%)</a:t>
            </a:r>
          </a:p>
        </p:txBody>
      </p:sp>
      <p:sp>
        <p:nvSpPr>
          <p:cNvPr id="7" name="TextBox 8"/>
          <p:cNvSpPr txBox="1">
            <a:spLocks noChangeArrowheads="1"/>
          </p:cNvSpPr>
          <p:nvPr/>
        </p:nvSpPr>
        <p:spPr bwMode="auto">
          <a:xfrm>
            <a:off x="6702425" y="3090863"/>
            <a:ext cx="21415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3000">
                <a:latin typeface="Arial" pitchFamily="34" charset="0"/>
              </a:rPr>
              <a:t>Non binder</a:t>
            </a:r>
          </a:p>
          <a:p>
            <a:pPr eaLnBrk="1" hangingPunct="1"/>
            <a:r>
              <a:rPr lang="en-GB" sz="3000">
                <a:latin typeface="Arial" pitchFamily="34" charset="0"/>
              </a:rPr>
              <a:t>(20%)</a:t>
            </a:r>
          </a:p>
        </p:txBody>
      </p:sp>
      <p:sp>
        <p:nvSpPr>
          <p:cNvPr id="8" name="Title 1"/>
          <p:cNvSpPr>
            <a:spLocks noGrp="1"/>
          </p:cNvSpPr>
          <p:nvPr>
            <p:ph type="title"/>
          </p:nvPr>
        </p:nvSpPr>
        <p:spPr>
          <a:xfrm>
            <a:off x="457200" y="160338"/>
            <a:ext cx="8229600" cy="1143000"/>
          </a:xfrm>
        </p:spPr>
        <p:txBody>
          <a:bodyPr>
            <a:noAutofit/>
          </a:bodyPr>
          <a:lstStyle/>
          <a:p>
            <a:pPr algn="ctr">
              <a:defRPr/>
            </a:pPr>
            <a:r>
              <a:rPr lang="en-GB" sz="3600" dirty="0">
                <a:solidFill>
                  <a:srgbClr val="000000"/>
                </a:solidFill>
                <a:latin typeface="+mn-lt"/>
                <a:ea typeface="ＭＳ Ｐゴシック" pitchFamily="-112" charset="-128"/>
              </a:rPr>
              <a:t>Autoradiography: </a:t>
            </a:r>
            <a:r>
              <a:rPr lang="en-GB" sz="3600" dirty="0" smtClean="0">
                <a:solidFill>
                  <a:srgbClr val="000000"/>
                </a:solidFill>
                <a:latin typeface="+mn-lt"/>
                <a:ea typeface="ＭＳ Ｐゴシック" pitchFamily="-112" charset="-128"/>
              </a:rPr>
              <a:t/>
            </a:r>
            <a:br>
              <a:rPr lang="en-GB" sz="3600" dirty="0" smtClean="0">
                <a:solidFill>
                  <a:srgbClr val="000000"/>
                </a:solidFill>
                <a:latin typeface="+mn-lt"/>
                <a:ea typeface="ＭＳ Ｐゴシック" pitchFamily="-112" charset="-128"/>
              </a:rPr>
            </a:br>
            <a:r>
              <a:rPr lang="en-GB" sz="3600" dirty="0" smtClean="0">
                <a:solidFill>
                  <a:srgbClr val="000000"/>
                </a:solidFill>
                <a:latin typeface="+mn-lt"/>
                <a:ea typeface="ＭＳ Ｐゴシック" pitchFamily="-112" charset="-128"/>
              </a:rPr>
              <a:t>[</a:t>
            </a:r>
            <a:r>
              <a:rPr lang="en-GB" sz="3600" baseline="30000" dirty="0">
                <a:solidFill>
                  <a:srgbClr val="000000"/>
                </a:solidFill>
                <a:latin typeface="+mn-lt"/>
                <a:ea typeface="ＭＳ Ｐゴシック" pitchFamily="-112" charset="-128"/>
              </a:rPr>
              <a:t>3</a:t>
            </a:r>
            <a:r>
              <a:rPr lang="en-GB" sz="3600" dirty="0">
                <a:solidFill>
                  <a:srgbClr val="000000"/>
                </a:solidFill>
                <a:latin typeface="+mn-lt"/>
                <a:ea typeface="ＭＳ Ｐゴシック" pitchFamily="-112" charset="-128"/>
              </a:rPr>
              <a:t>H]PBR28 (0.5nM)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825"/>
            <a:ext cx="8229600" cy="1139825"/>
          </a:xfrm>
        </p:spPr>
        <p:txBody>
          <a:bodyPr>
            <a:normAutofit/>
          </a:bodyPr>
          <a:lstStyle/>
          <a:p>
            <a:pPr>
              <a:defRPr/>
            </a:pPr>
            <a:r>
              <a:rPr lang="en-US" sz="3600" dirty="0" smtClean="0">
                <a:solidFill>
                  <a:srgbClr val="000000"/>
                </a:solidFill>
                <a:latin typeface="+mn-lt"/>
                <a:ea typeface="ＭＳ Ｐゴシック" pitchFamily="-112" charset="-128"/>
                <a:cs typeface="Arial"/>
              </a:rPr>
              <a:t>Three types of binders</a:t>
            </a:r>
            <a:endParaRPr lang="en-US" sz="3600" dirty="0">
              <a:solidFill>
                <a:srgbClr val="000000"/>
              </a:solidFill>
              <a:latin typeface="+mn-lt"/>
              <a:ea typeface="ＭＳ Ｐゴシック" pitchFamily="-112" charset="-128"/>
              <a:cs typeface="Arial"/>
            </a:endParaRPr>
          </a:p>
        </p:txBody>
      </p:sp>
      <p:pic>
        <p:nvPicPr>
          <p:cNvPr id="130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716" t="7243" r="7713" b="3568"/>
          <a:stretch>
            <a:fillRect/>
          </a:stretch>
        </p:blipFill>
        <p:spPr>
          <a:xfrm>
            <a:off x="288925" y="2243138"/>
            <a:ext cx="4411663" cy="3086100"/>
          </a:xfrm>
        </p:spPr>
      </p:pic>
      <p:pic>
        <p:nvPicPr>
          <p:cNvPr id="130051" name="Picture 3"/>
          <p:cNvPicPr>
            <a:picLocks noChangeAspect="1" noChangeArrowheads="1"/>
          </p:cNvPicPr>
          <p:nvPr/>
        </p:nvPicPr>
        <p:blipFill>
          <a:blip r:embed="rId3">
            <a:extLst>
              <a:ext uri="{28A0092B-C50C-407E-A947-70E740481C1C}">
                <a14:useLocalDpi xmlns:a14="http://schemas.microsoft.com/office/drawing/2010/main" val="0"/>
              </a:ext>
            </a:extLst>
          </a:blip>
          <a:srcRect l="1941" t="7643" r="8716" b="4034"/>
          <a:stretch>
            <a:fillRect/>
          </a:stretch>
        </p:blipFill>
        <p:spPr bwMode="auto">
          <a:xfrm>
            <a:off x="4659313" y="2262188"/>
            <a:ext cx="4484687"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30052" name="Title 5"/>
          <p:cNvSpPr txBox="1">
            <a:spLocks/>
          </p:cNvSpPr>
          <p:nvPr/>
        </p:nvSpPr>
        <p:spPr bwMode="auto">
          <a:xfrm>
            <a:off x="234950" y="1489075"/>
            <a:ext cx="8669338"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Verdana" pitchFamily="34" charset="0"/>
                <a:ea typeface="MS PGothic" pitchFamily="34" charset="-128"/>
              </a:defRPr>
            </a:lvl1pPr>
            <a:lvl2pPr marL="742950" indent="-285750" defTabSz="457200" eaLnBrk="0" hangingPunct="0">
              <a:defRPr sz="2400">
                <a:solidFill>
                  <a:schemeClr val="tx1"/>
                </a:solidFill>
                <a:latin typeface="Verdana" pitchFamily="34" charset="0"/>
                <a:ea typeface="MS PGothic" pitchFamily="34" charset="-128"/>
              </a:defRPr>
            </a:lvl2pPr>
            <a:lvl3pPr marL="1143000" indent="-228600" defTabSz="457200" eaLnBrk="0" hangingPunct="0">
              <a:defRPr sz="2400">
                <a:solidFill>
                  <a:schemeClr val="tx1"/>
                </a:solidFill>
                <a:latin typeface="Verdana" pitchFamily="34" charset="0"/>
                <a:ea typeface="MS PGothic" pitchFamily="34" charset="-128"/>
              </a:defRPr>
            </a:lvl3pPr>
            <a:lvl4pPr marL="1600200" indent="-228600" defTabSz="457200" eaLnBrk="0" hangingPunct="0">
              <a:defRPr sz="2400">
                <a:solidFill>
                  <a:schemeClr val="tx1"/>
                </a:solidFill>
                <a:latin typeface="Verdana" pitchFamily="34" charset="0"/>
                <a:ea typeface="MS PGothic" pitchFamily="34" charset="-128"/>
              </a:defRPr>
            </a:lvl4pPr>
            <a:lvl5pPr marL="2057400" indent="-228600" defTabSz="457200" eaLnBrk="0" hangingPunct="0">
              <a:defRPr sz="2400">
                <a:solidFill>
                  <a:schemeClr val="tx1"/>
                </a:solidFill>
                <a:latin typeface="Verdana" pitchFamily="34" charset="0"/>
                <a:ea typeface="MS PGothic" pitchFamily="34" charset="-128"/>
              </a:defRPr>
            </a:lvl5pPr>
            <a:lvl6pPr marL="2514600" indent="-228600" algn="ctr" defTabSz="4572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defTabSz="4572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defTabSz="4572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defTabSz="4572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sz="3200">
                <a:latin typeface="Arial" pitchFamily="34" charset="0"/>
              </a:rPr>
              <a:t> </a:t>
            </a:r>
            <a:r>
              <a:rPr lang="en-GB" sz="3200" u="sng">
                <a:latin typeface="Arial" pitchFamily="34" charset="0"/>
              </a:rPr>
              <a:t>Unlabelled PBR28</a:t>
            </a:r>
            <a:r>
              <a:rPr lang="en-GB" sz="3200">
                <a:latin typeface="Arial" pitchFamily="34" charset="0"/>
              </a:rPr>
              <a:t>	          </a:t>
            </a:r>
            <a:r>
              <a:rPr lang="en-GB" sz="3200" u="sng">
                <a:latin typeface="Arial" pitchFamily="34" charset="0"/>
              </a:rPr>
              <a:t>Unlabelled PK11195</a:t>
            </a:r>
            <a:endParaRPr lang="en-US" sz="3200" u="sng">
              <a:latin typeface="Arial" pitchFamily="34" charset="0"/>
            </a:endParaRPr>
          </a:p>
        </p:txBody>
      </p:sp>
      <p:sp>
        <p:nvSpPr>
          <p:cNvPr id="130053" name="Title 1"/>
          <p:cNvSpPr txBox="1">
            <a:spLocks/>
          </p:cNvSpPr>
          <p:nvPr/>
        </p:nvSpPr>
        <p:spPr bwMode="auto">
          <a:xfrm>
            <a:off x="411163" y="5522913"/>
            <a:ext cx="4454525" cy="933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0000"/>
              </a:lnSpc>
            </a:pPr>
            <a:endParaRPr lang="en-GB" sz="2000" b="1">
              <a:solidFill>
                <a:schemeClr val="bg2"/>
              </a:solidFill>
              <a:latin typeface="Arial" pitchFamily="34" charset="0"/>
            </a:endParaRPr>
          </a:p>
          <a:p>
            <a:pPr>
              <a:lnSpc>
                <a:spcPct val="90000"/>
              </a:lnSpc>
            </a:pPr>
            <a:r>
              <a:rPr lang="en-GB" sz="2000" b="1">
                <a:solidFill>
                  <a:schemeClr val="bg2"/>
                </a:solidFill>
                <a:latin typeface="Arial" pitchFamily="34" charset="0"/>
              </a:rPr>
              <a:t>HAB	High affinity binder	(n=6)</a:t>
            </a:r>
          </a:p>
          <a:p>
            <a:pPr>
              <a:lnSpc>
                <a:spcPct val="90000"/>
              </a:lnSpc>
            </a:pPr>
            <a:r>
              <a:rPr lang="en-GB" sz="2000" b="1">
                <a:solidFill>
                  <a:srgbClr val="00CC00"/>
                </a:solidFill>
                <a:latin typeface="Arial" pitchFamily="34" charset="0"/>
              </a:rPr>
              <a:t>MAB	Mixed affinity binder	(n=4)</a:t>
            </a:r>
          </a:p>
          <a:p>
            <a:pPr>
              <a:lnSpc>
                <a:spcPct val="90000"/>
              </a:lnSpc>
            </a:pPr>
            <a:r>
              <a:rPr lang="en-GB" sz="2000" b="1">
                <a:solidFill>
                  <a:srgbClr val="FF0000"/>
                </a:solidFill>
                <a:latin typeface="Arial" pitchFamily="34" charset="0"/>
              </a:rPr>
              <a:t>LAB	Low affinity binder	(n=5)</a:t>
            </a:r>
          </a:p>
          <a:p>
            <a:pPr>
              <a:lnSpc>
                <a:spcPct val="90000"/>
              </a:lnSpc>
            </a:pPr>
            <a:endParaRPr lang="en-GB" sz="2000" b="1">
              <a:latin typeface="Arial" pitchFamily="34" charset="0"/>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3600" smtClean="0">
                <a:latin typeface="Arial" pitchFamily="34" charset="0"/>
                <a:cs typeface="Arial" pitchFamily="34" charset="0"/>
              </a:rPr>
              <a:t>TSPO polymorphism</a:t>
            </a:r>
          </a:p>
        </p:txBody>
      </p:sp>
      <p:grpSp>
        <p:nvGrpSpPr>
          <p:cNvPr id="131074" name="Group 6"/>
          <p:cNvGrpSpPr>
            <a:grpSpLocks/>
          </p:cNvGrpSpPr>
          <p:nvPr/>
        </p:nvGrpSpPr>
        <p:grpSpPr bwMode="auto">
          <a:xfrm>
            <a:off x="207963" y="2044700"/>
            <a:ext cx="6327775" cy="4322763"/>
            <a:chOff x="1281113" y="1596603"/>
            <a:chExt cx="6810497" cy="4723235"/>
          </a:xfrm>
        </p:grpSpPr>
        <p:pic>
          <p:nvPicPr>
            <p:cNvPr id="131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1596603"/>
              <a:ext cx="5376862" cy="472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Oval 5"/>
            <p:cNvSpPr>
              <a:spLocks noChangeArrowheads="1"/>
            </p:cNvSpPr>
            <p:nvPr/>
          </p:nvSpPr>
          <p:spPr bwMode="auto">
            <a:xfrm>
              <a:off x="5781675" y="3438525"/>
              <a:ext cx="190500" cy="209550"/>
            </a:xfrm>
            <a:prstGeom prst="ellipse">
              <a:avLst/>
            </a:prstGeom>
            <a:solidFill>
              <a:srgbClr val="FF3300"/>
            </a:solidFill>
            <a:ln w="9525">
              <a:solidFill>
                <a:schemeClr val="tx1"/>
              </a:solidFill>
              <a:round/>
              <a:headEnd/>
              <a:tailEnd/>
            </a:ln>
          </p:spPr>
          <p:txBody>
            <a:bodyPr/>
            <a:lstStyle/>
            <a:p>
              <a:pPr eaLnBrk="0" hangingPunct="0"/>
              <a:endParaRPr lang="en-GB"/>
            </a:p>
          </p:txBody>
        </p:sp>
        <p:cxnSp>
          <p:nvCxnSpPr>
            <p:cNvPr id="131078" name="Straight Arrow Connector 10"/>
            <p:cNvCxnSpPr>
              <a:cxnSpLocks noChangeShapeType="1"/>
            </p:cNvCxnSpPr>
            <p:nvPr/>
          </p:nvCxnSpPr>
          <p:spPr bwMode="auto">
            <a:xfrm rot="10800000" flipV="1">
              <a:off x="5867402" y="2647950"/>
              <a:ext cx="1142998" cy="904874"/>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1079" name="TextBox 12"/>
            <p:cNvSpPr txBox="1">
              <a:spLocks noChangeArrowheads="1"/>
            </p:cNvSpPr>
            <p:nvPr/>
          </p:nvSpPr>
          <p:spPr bwMode="auto">
            <a:xfrm>
              <a:off x="6962775" y="2438400"/>
              <a:ext cx="11288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r>
                <a:rPr lang="en-GB" sz="1600">
                  <a:solidFill>
                    <a:srgbClr val="FF0000"/>
                  </a:solidFill>
                  <a:latin typeface="Arial" pitchFamily="34" charset="0"/>
                </a:rPr>
                <a:t>Ala147Thr</a:t>
              </a:r>
            </a:p>
          </p:txBody>
        </p:sp>
      </p:grpSp>
      <p:sp>
        <p:nvSpPr>
          <p:cNvPr id="3" name="TextBox 2"/>
          <p:cNvSpPr txBox="1"/>
          <p:nvPr/>
        </p:nvSpPr>
        <p:spPr>
          <a:xfrm>
            <a:off x="5437188" y="3552825"/>
            <a:ext cx="3779837" cy="2678113"/>
          </a:xfrm>
          <a:prstGeom prst="rect">
            <a:avLst/>
          </a:prstGeom>
          <a:noFill/>
        </p:spPr>
        <p:txBody>
          <a:bodyPr wrap="none">
            <a:spAutoFit/>
          </a:bodyPr>
          <a:lstStyle>
            <a:lvl1pPr eaLnBrk="0" hangingPunct="0">
              <a:defRPr sz="2400">
                <a:solidFill>
                  <a:schemeClr val="tx1"/>
                </a:solidFill>
                <a:latin typeface="Verdana" pitchFamily="34" charset="0"/>
                <a:ea typeface="MS PGothic" pitchFamily="34" charset="-128"/>
              </a:defRPr>
            </a:lvl1pPr>
            <a:lvl2pPr marL="800100" indent="-34290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t>Genetic screen </a:t>
            </a:r>
            <a:r>
              <a:rPr lang="en-US" altLang="en-US"/>
              <a:t>“</a:t>
            </a:r>
            <a:r>
              <a:rPr lang="en-US"/>
              <a:t>responders</a:t>
            </a:r>
            <a:r>
              <a:rPr lang="en-US" altLang="en-US"/>
              <a:t>”</a:t>
            </a:r>
            <a:r>
              <a:rPr lang="en-US"/>
              <a:t> </a:t>
            </a:r>
          </a:p>
          <a:p>
            <a:pPr lvl="1" eaLnBrk="1" hangingPunct="1">
              <a:buFont typeface="Arial" pitchFamily="34" charset="0"/>
              <a:buChar char="•"/>
            </a:pPr>
            <a:r>
              <a:rPr lang="en-US"/>
              <a:t>PET ligands</a:t>
            </a:r>
          </a:p>
          <a:p>
            <a:pPr lvl="1" eaLnBrk="1" hangingPunct="1">
              <a:buFont typeface="Arial" pitchFamily="34" charset="0"/>
              <a:buChar char="•"/>
            </a:pPr>
            <a:r>
              <a:rPr lang="en-US"/>
              <a:t>Anxiolytic drugs</a:t>
            </a:r>
          </a:p>
          <a:p>
            <a:pPr eaLnBrk="1" hangingPunct="1"/>
            <a:endParaRPr lang="en-US"/>
          </a:p>
          <a:p>
            <a:pPr eaLnBrk="1" hangingPunct="1"/>
            <a:r>
              <a:rPr lang="en-US"/>
              <a:t>Functional significance</a:t>
            </a:r>
          </a:p>
          <a:p>
            <a:pPr eaLnBrk="1" hangingPunct="1">
              <a:buFont typeface="Arial" pitchFamily="34" charset="0"/>
              <a:buChar char="•"/>
            </a:pPr>
            <a:endParaRPr lang="en-US"/>
          </a:p>
          <a:p>
            <a:pPr eaLnBrk="1" hangingPunct="1">
              <a:buFont typeface="Arial" pitchFamily="34" charset="0"/>
              <a:buChar char="•"/>
            </a:pPr>
            <a:endParaRPr lang="en-US"/>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457200" y="-17463"/>
            <a:ext cx="8229600" cy="1139826"/>
          </a:xfrm>
        </p:spPr>
        <p:txBody>
          <a:bodyPr/>
          <a:lstStyle/>
          <a:p>
            <a:pPr algn="ctr" eaLnBrk="1" hangingPunct="1"/>
            <a:r>
              <a:rPr lang="en-GB" sz="3600" smtClean="0">
                <a:solidFill>
                  <a:schemeClr val="tx1"/>
                </a:solidFill>
                <a:latin typeface="Verdana" pitchFamily="34" charset="0"/>
              </a:rPr>
              <a:t>Hurdles to implementation</a:t>
            </a:r>
          </a:p>
        </p:txBody>
      </p:sp>
      <p:sp>
        <p:nvSpPr>
          <p:cNvPr id="132098" name="Rectangle 3"/>
          <p:cNvSpPr>
            <a:spLocks noGrp="1" noChangeArrowheads="1"/>
          </p:cNvSpPr>
          <p:nvPr>
            <p:ph type="body" idx="1"/>
          </p:nvPr>
        </p:nvSpPr>
        <p:spPr>
          <a:xfrm>
            <a:off x="720725" y="1544638"/>
            <a:ext cx="8229600" cy="4530725"/>
          </a:xfrm>
        </p:spPr>
        <p:txBody>
          <a:bodyPr/>
          <a:lstStyle/>
          <a:p>
            <a:pPr eaLnBrk="1" hangingPunct="1"/>
            <a:r>
              <a:rPr lang="en-GB" sz="2400" smtClean="0"/>
              <a:t>Physicians</a:t>
            </a:r>
          </a:p>
          <a:p>
            <a:pPr lvl="1" eaLnBrk="1" hangingPunct="1"/>
            <a:r>
              <a:rPr lang="en-GB" smtClean="0"/>
              <a:t>Education - number of variants growing</a:t>
            </a:r>
          </a:p>
          <a:p>
            <a:pPr lvl="1" eaLnBrk="1" hangingPunct="1"/>
            <a:r>
              <a:rPr lang="en-GB" smtClean="0"/>
              <a:t>Needs a laboratory test – inconvenience and associated costs</a:t>
            </a:r>
            <a:r>
              <a:rPr lang="en-US" smtClean="0"/>
              <a:t>	</a:t>
            </a:r>
            <a:endParaRPr lang="en-GB" smtClean="0"/>
          </a:p>
          <a:p>
            <a:pPr eaLnBrk="1" hangingPunct="1"/>
            <a:r>
              <a:rPr lang="en-GB" sz="2400" smtClean="0"/>
              <a:t>Regulators</a:t>
            </a:r>
          </a:p>
          <a:p>
            <a:pPr lvl="1" eaLnBrk="1" hangingPunct="1"/>
            <a:r>
              <a:rPr lang="en-US" smtClean="0"/>
              <a:t>The level of evidence required to adopt a specific genetic test as a guide to practice is not established.</a:t>
            </a:r>
            <a:endParaRPr lang="en-GB" smtClean="0"/>
          </a:p>
          <a:p>
            <a:pPr eaLnBrk="1" hangingPunct="1"/>
            <a:r>
              <a:rPr lang="en-GB" sz="2400" smtClean="0"/>
              <a:t>Pharmaceutical companies</a:t>
            </a:r>
          </a:p>
          <a:p>
            <a:pPr lvl="1" eaLnBrk="1" hangingPunct="1"/>
            <a:r>
              <a:rPr lang="en-GB" smtClean="0"/>
              <a:t>Dissects the market</a:t>
            </a:r>
          </a:p>
          <a:p>
            <a:pPr eaLnBrk="1" hangingPunct="1"/>
            <a:r>
              <a:rPr lang="en-GB" sz="2400" smtClean="0"/>
              <a:t>Patients</a:t>
            </a:r>
          </a:p>
          <a:p>
            <a:pPr lvl="1" eaLnBrk="1" hangingPunct="1"/>
            <a:r>
              <a:rPr lang="en-GB" smtClean="0"/>
              <a:t>Suspicion and sensitivity to genetic testing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z="3600" smtClean="0">
                <a:solidFill>
                  <a:schemeClr val="tx1"/>
                </a:solidFill>
                <a:latin typeface="Verdana" pitchFamily="34" charset="0"/>
              </a:rPr>
              <a:t>Response rate to drugs for different diseases</a:t>
            </a:r>
          </a:p>
        </p:txBody>
      </p:sp>
      <p:pic>
        <p:nvPicPr>
          <p:cNvPr id="4813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692275"/>
            <a:ext cx="2339975"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3"/>
          <p:cNvSpPr txBox="1">
            <a:spLocks noChangeArrowheads="1"/>
          </p:cNvSpPr>
          <p:nvPr/>
        </p:nvSpPr>
        <p:spPr bwMode="auto">
          <a:xfrm>
            <a:off x="735013" y="1792288"/>
            <a:ext cx="73787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l" eaLnBrk="1" hangingPunct="1"/>
            <a:r>
              <a:rPr lang="en-US"/>
              <a:t>Anti-depressant drugs 		38%</a:t>
            </a:r>
          </a:p>
          <a:p>
            <a:pPr algn="l" eaLnBrk="1" hangingPunct="1"/>
            <a:endParaRPr lang="en-US"/>
          </a:p>
          <a:p>
            <a:pPr algn="l" eaLnBrk="1" hangingPunct="1"/>
            <a:r>
              <a:rPr lang="en-US"/>
              <a:t>Asthma drugs 			40%</a:t>
            </a:r>
          </a:p>
          <a:p>
            <a:pPr algn="l" eaLnBrk="1" hangingPunct="1"/>
            <a:endParaRPr lang="en-US"/>
          </a:p>
          <a:p>
            <a:pPr algn="l" eaLnBrk="1" hangingPunct="1"/>
            <a:r>
              <a:rPr lang="en-US"/>
              <a:t>Diabetes drugs			43%</a:t>
            </a:r>
          </a:p>
          <a:p>
            <a:pPr algn="l" eaLnBrk="1" hangingPunct="1"/>
            <a:endParaRPr lang="en-US"/>
          </a:p>
          <a:p>
            <a:pPr algn="l" eaLnBrk="1" hangingPunct="1"/>
            <a:r>
              <a:rPr lang="en-US"/>
              <a:t>Arthritis drugs 			50%</a:t>
            </a:r>
          </a:p>
          <a:p>
            <a:pPr algn="l" eaLnBrk="1" hangingPunct="1"/>
            <a:endParaRPr lang="en-US"/>
          </a:p>
          <a:p>
            <a:pPr algn="l" eaLnBrk="1" hangingPunct="1"/>
            <a:r>
              <a:rPr lang="en-US"/>
              <a:t>Alzheimer</a:t>
            </a:r>
            <a:r>
              <a:rPr lang="ja-JP" altLang="en-US"/>
              <a:t>’</a:t>
            </a:r>
            <a:r>
              <a:rPr lang="en-US" altLang="ja-JP"/>
              <a:t>s drugs		73%</a:t>
            </a:r>
          </a:p>
          <a:p>
            <a:pPr algn="l" eaLnBrk="1" hangingPunct="1"/>
            <a:endParaRPr lang="en-US"/>
          </a:p>
          <a:p>
            <a:pPr algn="l" eaLnBrk="1" hangingPunct="1"/>
            <a:r>
              <a:rPr lang="en-US"/>
              <a:t>Cancer drugs			75%</a:t>
            </a:r>
          </a:p>
        </p:txBody>
      </p:sp>
      <p:sp>
        <p:nvSpPr>
          <p:cNvPr id="48132" name="TextBox 4"/>
          <p:cNvSpPr txBox="1">
            <a:spLocks noChangeArrowheads="1"/>
          </p:cNvSpPr>
          <p:nvPr/>
        </p:nvSpPr>
        <p:spPr bwMode="auto">
          <a:xfrm>
            <a:off x="3435350" y="6110288"/>
            <a:ext cx="5195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sz="1800"/>
              <a:t>Spear et al Clinical Trends in Mol Med 2001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sz="3600" smtClean="0">
                <a:solidFill>
                  <a:schemeClr val="tx1"/>
                </a:solidFill>
                <a:latin typeface="Verdana" pitchFamily="34" charset="0"/>
              </a:rPr>
              <a:t>Pharmacogenomics and adverse events</a:t>
            </a:r>
          </a:p>
        </p:txBody>
      </p:sp>
      <p:pic>
        <p:nvPicPr>
          <p:cNvPr id="134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8" y="1641475"/>
            <a:ext cx="8847137"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sz="3600" smtClean="0">
                <a:solidFill>
                  <a:srgbClr val="000000"/>
                </a:solidFill>
                <a:latin typeface="Verdana" pitchFamily="34" charset="0"/>
              </a:rPr>
              <a:t>Drugs with pharmacogenomic tests in label</a:t>
            </a:r>
          </a:p>
        </p:txBody>
      </p:sp>
      <p:sp>
        <p:nvSpPr>
          <p:cNvPr id="135170" name="Content Placeholder 2"/>
          <p:cNvSpPr>
            <a:spLocks noGrp="1"/>
          </p:cNvSpPr>
          <p:nvPr>
            <p:ph idx="1"/>
          </p:nvPr>
        </p:nvSpPr>
        <p:spPr>
          <a:xfrm>
            <a:off x="584200" y="1646238"/>
            <a:ext cx="8229600" cy="4530725"/>
          </a:xfrm>
        </p:spPr>
        <p:txBody>
          <a:bodyPr/>
          <a:lstStyle/>
          <a:p>
            <a:pPr>
              <a:buFont typeface="Wingdings" pitchFamily="2" charset="2"/>
              <a:buNone/>
            </a:pPr>
            <a:r>
              <a:rPr lang="en-US" sz="1800" smtClean="0"/>
              <a:t>Antiviral 		Abacavir		HLA-B*5701</a:t>
            </a:r>
          </a:p>
          <a:p>
            <a:pPr>
              <a:buFont typeface="Wingdings" pitchFamily="2" charset="2"/>
              <a:buNone/>
            </a:pPr>
            <a:r>
              <a:rPr lang="en-US" sz="1800" smtClean="0"/>
              <a:t>				Miraviroc		CCR5</a:t>
            </a:r>
          </a:p>
          <a:p>
            <a:pPr>
              <a:buFont typeface="Wingdings" pitchFamily="2" charset="2"/>
              <a:buNone/>
            </a:pPr>
            <a:endParaRPr lang="en-US" sz="1800" smtClean="0"/>
          </a:p>
          <a:p>
            <a:pPr>
              <a:buFont typeface="Wingdings" pitchFamily="2" charset="2"/>
              <a:buNone/>
            </a:pPr>
            <a:r>
              <a:rPr lang="en-US" sz="1800" smtClean="0"/>
              <a:t>Cardiology		Warfarin		2Cp, VKCOR1</a:t>
            </a:r>
          </a:p>
          <a:p>
            <a:pPr>
              <a:buFont typeface="Wingdings" pitchFamily="2" charset="2"/>
              <a:buNone/>
            </a:pPr>
            <a:endParaRPr lang="en-US" sz="1800" smtClean="0"/>
          </a:p>
          <a:p>
            <a:pPr>
              <a:buFont typeface="Wingdings" pitchFamily="2" charset="2"/>
              <a:buNone/>
            </a:pPr>
            <a:r>
              <a:rPr lang="en-US" sz="1800" smtClean="0"/>
              <a:t>Neuropharm		Carbemezepine		HLA-B*1502</a:t>
            </a:r>
          </a:p>
          <a:p>
            <a:pPr>
              <a:buFont typeface="Wingdings" pitchFamily="2" charset="2"/>
              <a:buNone/>
            </a:pPr>
            <a:endParaRPr lang="en-US" sz="1800" smtClean="0"/>
          </a:p>
          <a:p>
            <a:pPr>
              <a:buFont typeface="Wingdings" pitchFamily="2" charset="2"/>
              <a:buNone/>
            </a:pPr>
            <a:r>
              <a:rPr lang="en-US" sz="1800" smtClean="0"/>
              <a:t>Oncology		Trastuzumab		HER2</a:t>
            </a:r>
          </a:p>
          <a:p>
            <a:pPr>
              <a:buFont typeface="Wingdings" pitchFamily="2" charset="2"/>
              <a:buNone/>
            </a:pPr>
            <a:r>
              <a:rPr lang="en-US" sz="1800" smtClean="0"/>
              <a:t>				Irotecan		UGT1A*28</a:t>
            </a:r>
          </a:p>
          <a:p>
            <a:pPr>
              <a:buFont typeface="Wingdings" pitchFamily="2" charset="2"/>
              <a:buNone/>
            </a:pPr>
            <a:r>
              <a:rPr lang="en-US" sz="1800" smtClean="0"/>
              <a:t>				Azothioprine		TMPT status</a:t>
            </a:r>
          </a:p>
          <a:p>
            <a:pPr>
              <a:buFont typeface="Wingdings" pitchFamily="2" charset="2"/>
              <a:buNone/>
            </a:pPr>
            <a:r>
              <a:rPr lang="en-US" sz="1800" smtClean="0"/>
              <a:t>				Gefitinib		EGFR status</a:t>
            </a:r>
          </a:p>
          <a:p>
            <a:pPr>
              <a:buFont typeface="Wingdings" pitchFamily="2" charset="2"/>
              <a:buNone/>
            </a:pPr>
            <a:r>
              <a:rPr lang="en-US" sz="1800" smtClean="0"/>
              <a:t>				Cetuximab		KRAS status</a:t>
            </a:r>
          </a:p>
          <a:p>
            <a:pPr>
              <a:buFont typeface="Wingdings" pitchFamily="2" charset="2"/>
              <a:buNone/>
            </a:pPr>
            <a:r>
              <a:rPr lang="en-US" sz="1800" smtClean="0"/>
              <a:t>				Panitumumab</a:t>
            </a:r>
          </a:p>
          <a:p>
            <a:pPr>
              <a:buFont typeface="Wingdings" pitchFamily="2" charset="2"/>
              <a:buNone/>
            </a:pPr>
            <a:endParaRPr lang="en-US" sz="1800" smtClean="0"/>
          </a:p>
          <a:p>
            <a:pPr>
              <a:buFont typeface="Wingdings" pitchFamily="2" charset="2"/>
              <a:buNone/>
            </a:pPr>
            <a:r>
              <a:rPr lang="en-US" sz="1800" smtClean="0"/>
              <a:t>Pain 			Codeine		2D6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solidFill>
                  <a:srgbClr val="000000"/>
                </a:solidFill>
                <a:latin typeface="+mn-lt"/>
                <a:ea typeface="ＭＳ Ｐゴシック" pitchFamily="-112" charset="-128"/>
              </a:rPr>
              <a:t>Francis Collins</a:t>
            </a:r>
            <a:endParaRPr lang="en-US" sz="3600" dirty="0">
              <a:solidFill>
                <a:srgbClr val="000000"/>
              </a:solidFill>
              <a:latin typeface="+mn-lt"/>
              <a:ea typeface="ＭＳ Ｐゴシック" pitchFamily="-112" charset="-128"/>
            </a:endParaRPr>
          </a:p>
        </p:txBody>
      </p:sp>
      <p:sp>
        <p:nvSpPr>
          <p:cNvPr id="136194" name="Content Placeholder 2"/>
          <p:cNvSpPr>
            <a:spLocks noGrp="1"/>
          </p:cNvSpPr>
          <p:nvPr>
            <p:ph idx="1"/>
          </p:nvPr>
        </p:nvSpPr>
        <p:spPr>
          <a:xfrm>
            <a:off x="457200" y="1509713"/>
            <a:ext cx="8472488" cy="4530725"/>
          </a:xfrm>
        </p:spPr>
        <p:txBody>
          <a:bodyPr/>
          <a:lstStyle/>
          <a:p>
            <a:pPr marL="0" indent="0">
              <a:buFont typeface="Wingdings" pitchFamily="2" charset="2"/>
              <a:buNone/>
            </a:pPr>
            <a:r>
              <a:rPr lang="en-US" altLang="en-US" sz="2400" smtClean="0"/>
              <a:t>“</a:t>
            </a:r>
            <a:r>
              <a:rPr lang="en-US" sz="2400" smtClean="0"/>
              <a:t>The limiting factor right now is that oftentimes, if you are ready to write a prescription, you do not want to wait a week to find out the genotype before you decide whether you</a:t>
            </a:r>
            <a:r>
              <a:rPr lang="en-US" altLang="en-US" sz="2400" smtClean="0"/>
              <a:t>’</a:t>
            </a:r>
            <a:r>
              <a:rPr lang="en-US" sz="2400" smtClean="0"/>
              <a:t>ve got the right dose and the right drug. But if everybody</a:t>
            </a:r>
            <a:r>
              <a:rPr lang="en-US" altLang="en-US" sz="2400" smtClean="0"/>
              <a:t>’</a:t>
            </a:r>
            <a:r>
              <a:rPr lang="en-US" sz="2400" smtClean="0"/>
              <a:t>s DNA sequence is already in their medical record and it is simply a click of the mouse to find out all the information you need, then there is going to be a much lower barrier to beginning to incorporate that information into drug prescribing. If you have the evidence, it will be hard, I think, to say that this is not a good thing. And once you</a:t>
            </a:r>
            <a:r>
              <a:rPr lang="en-US" altLang="en-US" sz="2400" smtClean="0"/>
              <a:t>’</a:t>
            </a:r>
            <a:r>
              <a:rPr lang="en-US" sz="2400" smtClean="0"/>
              <a:t>ve got the sequence, it</a:t>
            </a:r>
            <a:r>
              <a:rPr lang="en-US" altLang="en-US" sz="2400" smtClean="0"/>
              <a:t>’</a:t>
            </a:r>
            <a:r>
              <a:rPr lang="en-US" sz="2400" smtClean="0"/>
              <a:t>s not going to be terribly expensive. And it should improve outcomes and reduce adverse events.</a:t>
            </a:r>
            <a:r>
              <a:rPr lang="en-US" altLang="en-US" sz="2400" smtClean="0"/>
              <a:t>”</a:t>
            </a:r>
            <a:endParaRPr lang="en-US" sz="24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25"/>
            <a:ext cx="8229600" cy="1139825"/>
          </a:xfrm>
        </p:spPr>
        <p:txBody>
          <a:bodyPr/>
          <a:lstStyle/>
          <a:p>
            <a:pPr>
              <a:defRPr/>
            </a:pPr>
            <a:r>
              <a:rPr lang="en-US" sz="3600" dirty="0" smtClean="0">
                <a:solidFill>
                  <a:srgbClr val="000000"/>
                </a:solidFill>
                <a:latin typeface="+mn-lt"/>
                <a:ea typeface="ＭＳ Ｐゴシック" pitchFamily="-112" charset="-128"/>
              </a:rPr>
              <a:t>Current and future </a:t>
            </a:r>
            <a:r>
              <a:rPr lang="en-US" sz="3600" dirty="0" err="1" smtClean="0">
                <a:solidFill>
                  <a:srgbClr val="000000"/>
                </a:solidFill>
                <a:latin typeface="+mn-lt"/>
                <a:ea typeface="ＭＳ Ｐゴシック" pitchFamily="-112" charset="-128"/>
              </a:rPr>
              <a:t>approachs</a:t>
            </a:r>
            <a:endParaRPr lang="en-US" sz="3600" dirty="0">
              <a:solidFill>
                <a:srgbClr val="000000"/>
              </a:solidFill>
              <a:latin typeface="+mn-lt"/>
              <a:ea typeface="ＭＳ Ｐゴシック" pitchFamily="-112" charset="-128"/>
            </a:endParaRPr>
          </a:p>
        </p:txBody>
      </p:sp>
      <p:pic>
        <p:nvPicPr>
          <p:cNvPr id="137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863" y="1514475"/>
            <a:ext cx="8521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pPr algn="ctr" eaLnBrk="1" hangingPunct="1"/>
            <a:r>
              <a:rPr lang="en-GB" sz="3600" smtClean="0">
                <a:solidFill>
                  <a:schemeClr val="tx1"/>
                </a:solidFill>
                <a:latin typeface="Verdana" pitchFamily="34" charset="0"/>
              </a:rPr>
              <a:t>References</a:t>
            </a:r>
          </a:p>
        </p:txBody>
      </p:sp>
      <p:sp>
        <p:nvSpPr>
          <p:cNvPr id="138242" name="Rectangle 3"/>
          <p:cNvSpPr>
            <a:spLocks noGrp="1" noChangeArrowheads="1"/>
          </p:cNvSpPr>
          <p:nvPr>
            <p:ph type="body" idx="1"/>
          </p:nvPr>
        </p:nvSpPr>
        <p:spPr/>
        <p:txBody>
          <a:bodyPr/>
          <a:lstStyle/>
          <a:p>
            <a:pPr eaLnBrk="1" hangingPunct="1"/>
            <a:r>
              <a:rPr lang="en-US" smtClean="0"/>
              <a:t>Roden et al Pharmacogenomics: The Genetics of Variable Drug Responses Circulation 2011; 123: 1661</a:t>
            </a:r>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p:cNvSpPr>
            <a:spLocks noChangeArrowheads="1"/>
          </p:cNvSpPr>
          <p:nvPr/>
        </p:nvSpPr>
        <p:spPr bwMode="auto">
          <a:xfrm>
            <a:off x="395288" y="1338263"/>
            <a:ext cx="8220075" cy="249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54" name="Rectangle 3"/>
          <p:cNvSpPr>
            <a:spLocks noChangeArrowheads="1"/>
          </p:cNvSpPr>
          <p:nvPr/>
        </p:nvSpPr>
        <p:spPr bwMode="auto">
          <a:xfrm>
            <a:off x="1905000" y="935038"/>
            <a:ext cx="5853113"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t>Glaxo Chief: Our Drugs Do Not Work on Most Patients	</a:t>
            </a:r>
          </a:p>
          <a:p>
            <a:r>
              <a:rPr lang="en-US" sz="2400" b="1"/>
              <a:t>by Steve Connor	</a:t>
            </a:r>
          </a:p>
          <a:p>
            <a:r>
              <a:rPr lang="en-US" sz="2400"/>
              <a:t> 	</a:t>
            </a:r>
          </a:p>
          <a:p>
            <a:r>
              <a:rPr lang="en-US" sz="2400"/>
              <a:t>A senior executive with Britain's biggest drugs company has admitted that most prescription medicines do not work on most people who take them.</a:t>
            </a:r>
          </a:p>
          <a:p>
            <a:endParaRPr lang="en-US" sz="2400"/>
          </a:p>
          <a:p>
            <a:r>
              <a:rPr lang="en-US" sz="2400" i="1"/>
              <a:t>Published on Monday, December 8, 2003 by the lndependent/UK	</a:t>
            </a:r>
          </a:p>
          <a:p>
            <a:r>
              <a:rPr lang="en-US" sz="24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7"/>
          <p:cNvSpPr>
            <a:spLocks noChangeArrowheads="1"/>
          </p:cNvSpPr>
          <p:nvPr/>
        </p:nvSpPr>
        <p:spPr bwMode="auto">
          <a:xfrm>
            <a:off x="444500" y="1331913"/>
            <a:ext cx="8202613" cy="200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02" name="Rectangle 2"/>
          <p:cNvSpPr>
            <a:spLocks noGrp="1" noChangeArrowheads="1"/>
          </p:cNvSpPr>
          <p:nvPr>
            <p:ph type="title"/>
          </p:nvPr>
        </p:nvSpPr>
        <p:spPr>
          <a:xfrm>
            <a:off x="241300" y="228600"/>
            <a:ext cx="8997950" cy="804863"/>
          </a:xfrm>
        </p:spPr>
        <p:txBody>
          <a:bodyPr/>
          <a:lstStyle/>
          <a:p>
            <a:pPr eaLnBrk="1" hangingPunct="1"/>
            <a:r>
              <a:rPr lang="en-US" sz="3600" smtClean="0">
                <a:solidFill>
                  <a:schemeClr val="tx1"/>
                </a:solidFill>
                <a:latin typeface="Arial" pitchFamily="34" charset="0"/>
              </a:rPr>
              <a:t>Factors That Influence Medicine Response</a:t>
            </a:r>
          </a:p>
        </p:txBody>
      </p:sp>
      <p:grpSp>
        <p:nvGrpSpPr>
          <p:cNvPr id="51203" name="Group 16"/>
          <p:cNvGrpSpPr>
            <a:grpSpLocks/>
          </p:cNvGrpSpPr>
          <p:nvPr/>
        </p:nvGrpSpPr>
        <p:grpSpPr bwMode="auto">
          <a:xfrm>
            <a:off x="319088" y="1270000"/>
            <a:ext cx="8748712" cy="5535613"/>
            <a:chOff x="96" y="839"/>
            <a:chExt cx="5572" cy="3370"/>
          </a:xfrm>
        </p:grpSpPr>
        <p:sp>
          <p:nvSpPr>
            <p:cNvPr id="51204" name="Oval 3"/>
            <p:cNvSpPr>
              <a:spLocks noChangeArrowheads="1"/>
            </p:cNvSpPr>
            <p:nvPr/>
          </p:nvSpPr>
          <p:spPr bwMode="auto">
            <a:xfrm>
              <a:off x="1728" y="1728"/>
              <a:ext cx="2246" cy="2481"/>
            </a:xfrm>
            <a:prstGeom prst="ellipse">
              <a:avLst/>
            </a:prstGeom>
            <a:solidFill>
              <a:srgbClr val="FFFFCC"/>
            </a:solidFill>
            <a:ln w="9525">
              <a:solidFill>
                <a:schemeClr val="tx1"/>
              </a:solidFill>
              <a:round/>
              <a:headEnd/>
              <a:tailEnd/>
            </a:ln>
          </p:spPr>
          <p:txBody>
            <a:bodyPr wrap="none" anchor="ctr"/>
            <a:lstStyle/>
            <a:p>
              <a:endParaRPr lang="en-US"/>
            </a:p>
          </p:txBody>
        </p:sp>
        <p:sp>
          <p:nvSpPr>
            <p:cNvPr id="51205" name="Text Box 4"/>
            <p:cNvSpPr txBox="1">
              <a:spLocks noChangeArrowheads="1"/>
            </p:cNvSpPr>
            <p:nvPr/>
          </p:nvSpPr>
          <p:spPr bwMode="auto">
            <a:xfrm>
              <a:off x="2064" y="2016"/>
              <a:ext cx="163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Verdana" pitchFamily="34" charset="0"/>
                  <a:ea typeface="MS PGothic" pitchFamily="34" charset="-128"/>
                </a:defRPr>
              </a:lvl9pPr>
            </a:lstStyle>
            <a:p>
              <a:r>
                <a:rPr lang="en-US" sz="2000">
                  <a:solidFill>
                    <a:srgbClr val="000000"/>
                  </a:solidFill>
                  <a:latin typeface="Arial" pitchFamily="34" charset="0"/>
                </a:rPr>
                <a:t>Patient Response to Drug</a:t>
              </a:r>
            </a:p>
          </p:txBody>
        </p:sp>
        <p:graphicFrame>
          <p:nvGraphicFramePr>
            <p:cNvPr id="51206" name="Object 2"/>
            <p:cNvGraphicFramePr>
              <a:graphicFrameLocks noChangeAspect="1"/>
            </p:cNvGraphicFramePr>
            <p:nvPr/>
          </p:nvGraphicFramePr>
          <p:xfrm>
            <a:off x="2294" y="2407"/>
            <a:ext cx="1114" cy="1592"/>
          </p:xfrm>
          <a:graphic>
            <a:graphicData uri="http://schemas.openxmlformats.org/presentationml/2006/ole">
              <mc:AlternateContent xmlns:mc="http://schemas.openxmlformats.org/markup-compatibility/2006">
                <mc:Choice xmlns:v="urn:schemas-microsoft-com:vml" Requires="v">
                  <p:oleObj spid="_x0000_s51217" name="Clip" r:id="rId4" imgW="736600" imgH="1041400" progId="MS_ClipArt_Gallery.2">
                    <p:embed/>
                  </p:oleObj>
                </mc:Choice>
                <mc:Fallback>
                  <p:oleObj name="Clip" r:id="rId4" imgW="736600" imgH="104140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 y="2407"/>
                          <a:ext cx="1114" cy="1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7" name="Line 6"/>
            <p:cNvSpPr>
              <a:spLocks noChangeShapeType="1"/>
            </p:cNvSpPr>
            <p:nvPr/>
          </p:nvSpPr>
          <p:spPr bwMode="auto">
            <a:xfrm rot="-1559499" flipH="1" flipV="1">
              <a:off x="3812" y="2154"/>
              <a:ext cx="523" cy="14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208" name="Line 7"/>
            <p:cNvSpPr>
              <a:spLocks noChangeShapeType="1"/>
            </p:cNvSpPr>
            <p:nvPr/>
          </p:nvSpPr>
          <p:spPr bwMode="auto">
            <a:xfrm rot="264248" flipH="1" flipV="1">
              <a:off x="3936" y="3264"/>
              <a:ext cx="537" cy="11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209" name="Oval 8"/>
            <p:cNvSpPr>
              <a:spLocks noChangeArrowheads="1"/>
            </p:cNvSpPr>
            <p:nvPr/>
          </p:nvSpPr>
          <p:spPr bwMode="auto">
            <a:xfrm>
              <a:off x="161" y="1607"/>
              <a:ext cx="1252" cy="778"/>
            </a:xfrm>
            <a:prstGeom prst="ellipse">
              <a:avLst/>
            </a:prstGeom>
            <a:solidFill>
              <a:schemeClr val="accent1"/>
            </a:solidFill>
            <a:ln w="9525">
              <a:solidFill>
                <a:schemeClr val="tx1"/>
              </a:solidFill>
              <a:round/>
              <a:headEnd/>
              <a:tailEnd/>
            </a:ln>
          </p:spPr>
          <p:txBody>
            <a:bodyPr wrap="none" anchor="ctr"/>
            <a:lstStyle/>
            <a:p>
              <a:pPr eaLnBrk="0" hangingPunct="0"/>
              <a:r>
                <a:rPr lang="en-US" sz="2000">
                  <a:solidFill>
                    <a:srgbClr val="000000"/>
                  </a:solidFill>
                  <a:latin typeface="Arial" pitchFamily="34" charset="0"/>
                </a:rPr>
                <a:t>Compliance</a:t>
              </a:r>
              <a:endParaRPr lang="en-US" sz="2400">
                <a:solidFill>
                  <a:srgbClr val="000000"/>
                </a:solidFill>
                <a:latin typeface="Arial" pitchFamily="34" charset="0"/>
              </a:endParaRPr>
            </a:p>
          </p:txBody>
        </p:sp>
        <p:sp>
          <p:nvSpPr>
            <p:cNvPr id="51210" name="Line 9"/>
            <p:cNvSpPr>
              <a:spLocks noChangeShapeType="1"/>
            </p:cNvSpPr>
            <p:nvPr/>
          </p:nvSpPr>
          <p:spPr bwMode="auto">
            <a:xfrm rot="2266485" flipV="1">
              <a:off x="1429" y="2098"/>
              <a:ext cx="523" cy="14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211" name="Line 10"/>
            <p:cNvSpPr>
              <a:spLocks noChangeShapeType="1"/>
            </p:cNvSpPr>
            <p:nvPr/>
          </p:nvSpPr>
          <p:spPr bwMode="auto">
            <a:xfrm rot="21335752" flipV="1">
              <a:off x="1296" y="3360"/>
              <a:ext cx="487" cy="11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212" name="Line 11"/>
            <p:cNvSpPr>
              <a:spLocks noChangeShapeType="1"/>
            </p:cNvSpPr>
            <p:nvPr/>
          </p:nvSpPr>
          <p:spPr bwMode="auto">
            <a:xfrm flipH="1">
              <a:off x="2887" y="1499"/>
              <a:ext cx="1" cy="269"/>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213" name="Oval 12"/>
            <p:cNvSpPr>
              <a:spLocks noChangeArrowheads="1"/>
            </p:cNvSpPr>
            <p:nvPr/>
          </p:nvSpPr>
          <p:spPr bwMode="auto">
            <a:xfrm>
              <a:off x="2081" y="839"/>
              <a:ext cx="1804" cy="706"/>
            </a:xfrm>
            <a:prstGeom prst="ellipse">
              <a:avLst/>
            </a:prstGeom>
            <a:solidFill>
              <a:schemeClr val="accent1"/>
            </a:solidFill>
            <a:ln w="9525">
              <a:solidFill>
                <a:schemeClr val="tx1"/>
              </a:solidFill>
              <a:round/>
              <a:headEnd/>
              <a:tailEnd/>
            </a:ln>
          </p:spPr>
          <p:txBody>
            <a:bodyPr wrap="none" anchor="ctr"/>
            <a:lstStyle/>
            <a:p>
              <a:pPr eaLnBrk="0" hangingPunct="0"/>
              <a:r>
                <a:rPr lang="en-US" sz="2000">
                  <a:solidFill>
                    <a:srgbClr val="000000"/>
                  </a:solidFill>
                  <a:latin typeface="Arial" pitchFamily="34" charset="0"/>
                </a:rPr>
                <a:t>Genetic differences </a:t>
              </a:r>
            </a:p>
            <a:p>
              <a:pPr eaLnBrk="0" hangingPunct="0"/>
              <a:r>
                <a:rPr lang="en-US" sz="2000">
                  <a:solidFill>
                    <a:srgbClr val="000000"/>
                  </a:solidFill>
                  <a:latin typeface="Arial" pitchFamily="34" charset="0"/>
                </a:rPr>
                <a:t>between patients</a:t>
              </a:r>
              <a:endParaRPr lang="en-US" sz="2400">
                <a:solidFill>
                  <a:srgbClr val="000000"/>
                </a:solidFill>
                <a:latin typeface="Arial" pitchFamily="34" charset="0"/>
              </a:endParaRPr>
            </a:p>
          </p:txBody>
        </p:sp>
        <p:sp>
          <p:nvSpPr>
            <p:cNvPr id="51214" name="Oval 13"/>
            <p:cNvSpPr>
              <a:spLocks noChangeArrowheads="1"/>
            </p:cNvSpPr>
            <p:nvPr/>
          </p:nvSpPr>
          <p:spPr bwMode="auto">
            <a:xfrm>
              <a:off x="96" y="3168"/>
              <a:ext cx="1252" cy="778"/>
            </a:xfrm>
            <a:prstGeom prst="ellipse">
              <a:avLst/>
            </a:prstGeom>
            <a:solidFill>
              <a:schemeClr val="accent1"/>
            </a:solidFill>
            <a:ln w="9525">
              <a:solidFill>
                <a:schemeClr val="tx1"/>
              </a:solidFill>
              <a:round/>
              <a:headEnd/>
              <a:tailEnd/>
            </a:ln>
          </p:spPr>
          <p:txBody>
            <a:bodyPr wrap="none" anchor="ctr"/>
            <a:lstStyle/>
            <a:p>
              <a:pPr eaLnBrk="0" hangingPunct="0"/>
              <a:r>
                <a:rPr lang="en-US" sz="2000">
                  <a:solidFill>
                    <a:srgbClr val="000000"/>
                  </a:solidFill>
                  <a:latin typeface="Arial" pitchFamily="34" charset="0"/>
                </a:rPr>
                <a:t>Diagnosis</a:t>
              </a:r>
              <a:endParaRPr lang="en-US" sz="2400">
                <a:solidFill>
                  <a:srgbClr val="000000"/>
                </a:solidFill>
                <a:latin typeface="Arial" pitchFamily="34" charset="0"/>
              </a:endParaRPr>
            </a:p>
          </p:txBody>
        </p:sp>
        <p:sp>
          <p:nvSpPr>
            <p:cNvPr id="51215" name="Oval 14"/>
            <p:cNvSpPr>
              <a:spLocks noChangeArrowheads="1"/>
            </p:cNvSpPr>
            <p:nvPr/>
          </p:nvSpPr>
          <p:spPr bwMode="auto">
            <a:xfrm>
              <a:off x="4416" y="3120"/>
              <a:ext cx="1252" cy="778"/>
            </a:xfrm>
            <a:prstGeom prst="ellipse">
              <a:avLst/>
            </a:prstGeom>
            <a:solidFill>
              <a:schemeClr val="accent1"/>
            </a:solidFill>
            <a:ln w="9525">
              <a:solidFill>
                <a:schemeClr val="tx1"/>
              </a:solidFill>
              <a:round/>
              <a:headEnd/>
              <a:tailEnd/>
            </a:ln>
          </p:spPr>
          <p:txBody>
            <a:bodyPr wrap="none" anchor="ctr"/>
            <a:lstStyle/>
            <a:p>
              <a:pPr eaLnBrk="0" hangingPunct="0"/>
              <a:r>
                <a:rPr lang="en-US" sz="2000">
                  <a:solidFill>
                    <a:srgbClr val="000000"/>
                  </a:solidFill>
                  <a:latin typeface="Arial" pitchFamily="34" charset="0"/>
                </a:rPr>
                <a:t>Dose</a:t>
              </a:r>
              <a:endParaRPr lang="en-US" sz="2400">
                <a:solidFill>
                  <a:srgbClr val="000000"/>
                </a:solidFill>
                <a:latin typeface="Arial" pitchFamily="34" charset="0"/>
              </a:endParaRPr>
            </a:p>
          </p:txBody>
        </p:sp>
        <p:sp>
          <p:nvSpPr>
            <p:cNvPr id="51216" name="Oval 15"/>
            <p:cNvSpPr>
              <a:spLocks noChangeArrowheads="1"/>
            </p:cNvSpPr>
            <p:nvPr/>
          </p:nvSpPr>
          <p:spPr bwMode="auto">
            <a:xfrm>
              <a:off x="4337" y="1691"/>
              <a:ext cx="1252" cy="850"/>
            </a:xfrm>
            <a:prstGeom prst="ellipse">
              <a:avLst/>
            </a:prstGeom>
            <a:solidFill>
              <a:schemeClr val="accent1"/>
            </a:solidFill>
            <a:ln w="9525">
              <a:solidFill>
                <a:schemeClr val="tx1"/>
              </a:solidFill>
              <a:round/>
              <a:headEnd/>
              <a:tailEnd/>
            </a:ln>
          </p:spPr>
          <p:txBody>
            <a:bodyPr wrap="none" anchor="ctr"/>
            <a:lstStyle/>
            <a:p>
              <a:pPr eaLnBrk="0" hangingPunct="0"/>
              <a:r>
                <a:rPr lang="en-US">
                  <a:solidFill>
                    <a:srgbClr val="000000"/>
                  </a:solidFill>
                  <a:latin typeface="Arial" pitchFamily="34" charset="0"/>
                </a:rPr>
                <a:t>Interactions</a:t>
              </a:r>
            </a:p>
            <a:p>
              <a:pPr eaLnBrk="0" hangingPunct="0"/>
              <a:r>
                <a:rPr lang="en-US">
                  <a:solidFill>
                    <a:srgbClr val="000000"/>
                  </a:solidFill>
                  <a:latin typeface="Arial" pitchFamily="34" charset="0"/>
                </a:rPr>
                <a:t>with other</a:t>
              </a:r>
            </a:p>
            <a:p>
              <a:pPr eaLnBrk="0" hangingPunct="0"/>
              <a:r>
                <a:rPr lang="en-US">
                  <a:solidFill>
                    <a:srgbClr val="000000"/>
                  </a:solidFill>
                  <a:latin typeface="Arial" pitchFamily="34" charset="0"/>
                </a:rPr>
                <a:t>drugs</a:t>
              </a:r>
              <a:endParaRPr lang="en-US" sz="2400">
                <a:solidFill>
                  <a:srgbClr val="000000"/>
                </a:solidFill>
                <a:latin typeface="Arial" pitchFamily="34" charset="0"/>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8"/>
          <p:cNvSpPr>
            <a:spLocks noChangeArrowheads="1"/>
          </p:cNvSpPr>
          <p:nvPr>
            <p:ph type="title"/>
          </p:nvPr>
        </p:nvSpPr>
        <p:spPr>
          <a:noFill/>
        </p:spPr>
        <p:txBody>
          <a:bodyPr/>
          <a:lstStyle/>
          <a:p>
            <a:pPr algn="ctr"/>
            <a:r>
              <a:rPr lang="en-US" sz="3600" smtClean="0">
                <a:solidFill>
                  <a:schemeClr val="tx1"/>
                </a:solidFill>
                <a:latin typeface="Arial" pitchFamily="34" charset="0"/>
              </a:rPr>
              <a:t>Pharmacogenomics</a:t>
            </a:r>
            <a:br>
              <a:rPr lang="en-US" sz="3600" smtClean="0">
                <a:solidFill>
                  <a:schemeClr val="tx1"/>
                </a:solidFill>
                <a:latin typeface="Arial" pitchFamily="34" charset="0"/>
              </a:rPr>
            </a:br>
            <a:r>
              <a:rPr lang="ja-JP" altLang="en-US" sz="3600" smtClean="0">
                <a:solidFill>
                  <a:schemeClr val="tx1"/>
                </a:solidFill>
                <a:latin typeface="Arial" pitchFamily="34" charset="0"/>
              </a:rPr>
              <a:t>“</a:t>
            </a:r>
            <a:r>
              <a:rPr lang="en-US" altLang="ja-JP" sz="3600" smtClean="0">
                <a:solidFill>
                  <a:schemeClr val="tx1"/>
                </a:solidFill>
                <a:latin typeface="Arial" pitchFamily="34" charset="0"/>
              </a:rPr>
              <a:t>Drugs by Design?</a:t>
            </a:r>
            <a:r>
              <a:rPr lang="ja-JP" altLang="en-US" sz="3600" smtClean="0">
                <a:solidFill>
                  <a:schemeClr val="tx1"/>
                </a:solidFill>
                <a:latin typeface="Arial" pitchFamily="34" charset="0"/>
              </a:rPr>
              <a:t>”</a:t>
            </a:r>
            <a:endParaRPr lang="en-US" sz="3600" smtClean="0">
              <a:solidFill>
                <a:schemeClr val="tx1"/>
              </a:solidFill>
              <a:latin typeface="Arial" pitchFamily="34" charset="0"/>
            </a:endParaRPr>
          </a:p>
        </p:txBody>
      </p:sp>
      <p:sp>
        <p:nvSpPr>
          <p:cNvPr id="122889" name="Rectangle 9"/>
          <p:cNvSpPr>
            <a:spLocks noChangeArrowheads="1"/>
          </p:cNvSpPr>
          <p:nvPr/>
        </p:nvSpPr>
        <p:spPr bwMode="auto">
          <a:xfrm>
            <a:off x="779463" y="2057400"/>
            <a:ext cx="4029075" cy="4114800"/>
          </a:xfrm>
          <a:prstGeom prst="rect">
            <a:avLst/>
          </a:prstGeom>
          <a:noFill/>
          <a:ln w="9525">
            <a:noFill/>
            <a:miter lim="800000"/>
            <a:headEnd/>
            <a:tailEnd/>
          </a:ln>
          <a:effectLst/>
        </p:spPr>
        <p:txBody>
          <a:bodyPr lIns="92075" tIns="46038" rIns="92075" bIns="46038"/>
          <a:lstStyle/>
          <a:p>
            <a:pPr marL="58738" indent="-58738" algn="l" eaLnBrk="0" hangingPunct="0">
              <a:lnSpc>
                <a:spcPct val="110000"/>
              </a:lnSpc>
              <a:spcBef>
                <a:spcPct val="20000"/>
              </a:spcBef>
              <a:spcAft>
                <a:spcPct val="35000"/>
              </a:spcAft>
              <a:buClr>
                <a:srgbClr val="FAFD00"/>
              </a:buClr>
              <a:buSzPct val="80000"/>
              <a:buFont typeface="Wingdings" pitchFamily="2" charset="2"/>
              <a:buNone/>
            </a:pPr>
            <a:r>
              <a:rPr lang="ja-JP" altLang="en-US" sz="2400">
                <a:effectLst>
                  <a:outerShdw blurRad="38100" dist="38100" dir="2700000" algn="tl">
                    <a:srgbClr val="C0C0C0"/>
                  </a:outerShdw>
                </a:effectLst>
                <a:latin typeface="Arial" pitchFamily="34" charset="0"/>
              </a:rPr>
              <a:t>“</a:t>
            </a:r>
            <a:r>
              <a:rPr lang="en-US" altLang="ja-JP" sz="2400">
                <a:effectLst>
                  <a:outerShdw blurRad="38100" dist="38100" dir="2700000" algn="tl">
                    <a:srgbClr val="C0C0C0"/>
                  </a:outerShdw>
                </a:effectLst>
                <a:latin typeface="Arial" pitchFamily="34" charset="0"/>
              </a:rPr>
              <a:t>In the very near future, primary care physicians will routinely perform genetic tests before writing a prescription because (they will) want to identify the   poor responders.</a:t>
            </a:r>
            <a:r>
              <a:rPr lang="ja-JP" altLang="en-US" sz="2400">
                <a:effectLst>
                  <a:outerShdw blurRad="38100" dist="38100" dir="2700000" algn="tl">
                    <a:srgbClr val="C0C0C0"/>
                  </a:outerShdw>
                </a:effectLst>
                <a:latin typeface="Arial" pitchFamily="34" charset="0"/>
              </a:rPr>
              <a:t>”</a:t>
            </a:r>
            <a:endParaRPr lang="en-US" altLang="ja-JP" sz="2400">
              <a:effectLst>
                <a:outerShdw blurRad="38100" dist="38100" dir="2700000" algn="tl">
                  <a:srgbClr val="C0C0C0"/>
                </a:outerShdw>
              </a:effectLst>
              <a:latin typeface="Arial" pitchFamily="34" charset="0"/>
            </a:endParaRPr>
          </a:p>
          <a:p>
            <a:pPr marL="173038" lvl="1" indent="3175" algn="l" eaLnBrk="0" hangingPunct="0">
              <a:lnSpc>
                <a:spcPct val="80000"/>
              </a:lnSpc>
              <a:spcBef>
                <a:spcPct val="20000"/>
              </a:spcBef>
              <a:buClr>
                <a:srgbClr val="FAFD00"/>
              </a:buClr>
              <a:buSzPct val="85000"/>
            </a:pPr>
            <a:endParaRPr lang="en-US" sz="2400">
              <a:effectLst>
                <a:outerShdw blurRad="38100" dist="38100" dir="2700000" algn="tl">
                  <a:srgbClr val="C0C0C0"/>
                </a:outerShdw>
              </a:effectLst>
              <a:latin typeface="Arial" pitchFamily="34" charset="0"/>
            </a:endParaRPr>
          </a:p>
          <a:p>
            <a:pPr marL="173038" lvl="1" indent="3175" algn="l" eaLnBrk="0" hangingPunct="0">
              <a:lnSpc>
                <a:spcPct val="80000"/>
              </a:lnSpc>
              <a:spcBef>
                <a:spcPct val="20000"/>
              </a:spcBef>
              <a:buClr>
                <a:srgbClr val="FAFD00"/>
              </a:buClr>
              <a:buSzPct val="85000"/>
            </a:pPr>
            <a:r>
              <a:rPr lang="en-US" sz="2400">
                <a:effectLst>
                  <a:outerShdw blurRad="38100" dist="38100" dir="2700000" algn="tl">
                    <a:srgbClr val="C0C0C0"/>
                  </a:outerShdw>
                </a:effectLst>
                <a:latin typeface="Arial" pitchFamily="34" charset="0"/>
              </a:rPr>
              <a:t>F. Collins </a:t>
            </a:r>
          </a:p>
          <a:p>
            <a:pPr marL="173038" lvl="1" indent="3175" algn="l" eaLnBrk="0" hangingPunct="0">
              <a:lnSpc>
                <a:spcPct val="80000"/>
              </a:lnSpc>
              <a:spcBef>
                <a:spcPct val="20000"/>
              </a:spcBef>
              <a:buClr>
                <a:srgbClr val="FAFD00"/>
              </a:buClr>
              <a:buSzPct val="85000"/>
            </a:pPr>
            <a:r>
              <a:rPr lang="en-US" sz="2400">
                <a:effectLst>
                  <a:outerShdw blurRad="38100" dist="38100" dir="2700000" algn="tl">
                    <a:srgbClr val="C0C0C0"/>
                  </a:outerShdw>
                </a:effectLst>
                <a:latin typeface="Arial" pitchFamily="34" charset="0"/>
              </a:rPr>
              <a:t>(AAFP Annual Meeting, 1998)</a:t>
            </a:r>
          </a:p>
          <a:p>
            <a:pPr marL="58738" indent="-58738" algn="l" eaLnBrk="0" hangingPunct="0">
              <a:spcBef>
                <a:spcPct val="20000"/>
              </a:spcBef>
              <a:buClr>
                <a:srgbClr val="FAFD00"/>
              </a:buClr>
              <a:buSzPct val="80000"/>
              <a:buFont typeface="Wingdings" pitchFamily="2" charset="2"/>
              <a:buNone/>
            </a:pPr>
            <a:endParaRPr lang="en-US" sz="2400">
              <a:effectLst>
                <a:outerShdw blurRad="38100" dist="38100" dir="2700000" algn="tl">
                  <a:srgbClr val="C0C0C0"/>
                </a:outerShdw>
              </a:effectLst>
              <a:latin typeface="Arial" pitchFamily="34" charset="0"/>
            </a:endParaRPr>
          </a:p>
        </p:txBody>
      </p:sp>
      <p:pic>
        <p:nvPicPr>
          <p:cNvPr id="53251" name="Picture 10" descr="chip"/>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84750" y="2395538"/>
            <a:ext cx="3381375" cy="3313112"/>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GSK_NPD Presentation Template">
  <a:themeElements>
    <a:clrScheme name="GSK_NPD Presentation Template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GSK_NPD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FF66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FF6600"/>
            </a:solidFill>
            <a:effectLst/>
            <a:latin typeface="Arial" charset="0"/>
          </a:defRPr>
        </a:defPPr>
      </a:lstStyle>
    </a:lnDef>
  </a:objectDefaults>
  <a:extraClrSchemeLst>
    <a:extraClrScheme>
      <a:clrScheme name="GSK_NPD Presentation Templat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GSK_NPD Presentation Template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GSK_NPD Presentation Template 3">
        <a:dk1>
          <a:srgbClr val="000000"/>
        </a:dk1>
        <a:lt1>
          <a:srgbClr val="FFFFFF"/>
        </a:lt1>
        <a:dk2>
          <a:srgbClr val="000000"/>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GSK_NPD Presentation Template 4">
        <a:dk1>
          <a:srgbClr val="000000"/>
        </a:dk1>
        <a:lt1>
          <a:srgbClr val="FFFFFF"/>
        </a:lt1>
        <a:dk2>
          <a:srgbClr val="000000"/>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GSK_NPD Presentation Template">
  <a:themeElements>
    <a:clrScheme name="GSK_NPD Presentation Template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GSK_NPD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FF66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FF6600"/>
            </a:solidFill>
            <a:effectLst/>
            <a:latin typeface="Arial" charset="0"/>
          </a:defRPr>
        </a:defPPr>
      </a:lstStyle>
    </a:lnDef>
  </a:objectDefaults>
  <a:extraClrSchemeLst>
    <a:extraClrScheme>
      <a:clrScheme name="GSK_NPD Presentation Templat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GSK_NPD Presentation Template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GSK_NPD Presentation Template 3">
        <a:dk1>
          <a:srgbClr val="000000"/>
        </a:dk1>
        <a:lt1>
          <a:srgbClr val="FFFFFF"/>
        </a:lt1>
        <a:dk2>
          <a:srgbClr val="000000"/>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GSK_NPD Presentation Template 4">
        <a:dk1>
          <a:srgbClr val="000000"/>
        </a:dk1>
        <a:lt1>
          <a:srgbClr val="FFFFFF"/>
        </a:lt1>
        <a:dk2>
          <a:srgbClr val="000000"/>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GSK_NPD Presentation Template">
  <a:themeElements>
    <a:clrScheme name="GSK_NPD Presentation Template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GSK_NPD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FF66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FF6600"/>
            </a:solidFill>
            <a:effectLst/>
            <a:latin typeface="Arial" charset="0"/>
          </a:defRPr>
        </a:defPPr>
      </a:lstStyle>
    </a:lnDef>
  </a:objectDefaults>
  <a:extraClrSchemeLst>
    <a:extraClrScheme>
      <a:clrScheme name="GSK_NPD Presentation Templat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GSK_NPD Presentation Template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GSK_NPD Presentation Template 3">
        <a:dk1>
          <a:srgbClr val="000000"/>
        </a:dk1>
        <a:lt1>
          <a:srgbClr val="FFFFFF"/>
        </a:lt1>
        <a:dk2>
          <a:srgbClr val="000000"/>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GSK_NPD Presentation Template 4">
        <a:dk1>
          <a:srgbClr val="000000"/>
        </a:dk1>
        <a:lt1>
          <a:srgbClr val="FFFFFF"/>
        </a:lt1>
        <a:dk2>
          <a:srgbClr val="000000"/>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GSK_NPD Presentation Template">
  <a:themeElements>
    <a:clrScheme name="GSK_NPD Presentation Template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GSK_NPD Presentatio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K_NPD Presentation Templat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GSK_NPD Presentation Template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GSK_NPD Presentation Template 3">
        <a:dk1>
          <a:srgbClr val="000000"/>
        </a:dk1>
        <a:lt1>
          <a:srgbClr val="FFFFFF"/>
        </a:lt1>
        <a:dk2>
          <a:srgbClr val="000000"/>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GSK_NPD Presentation Template 4">
        <a:dk1>
          <a:srgbClr val="000000"/>
        </a:dk1>
        <a:lt1>
          <a:srgbClr val="FFFFFF"/>
        </a:lt1>
        <a:dk2>
          <a:srgbClr val="000000"/>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GSK_NPD Presentation Template">
  <a:themeElements>
    <a:clrScheme name="GSK_NPD Presentation Template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GSK_NPD Presentatio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K_NPD Presentation Templat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GSK_NPD Presentation Template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GSK_NPD Presentation Template 3">
        <a:dk1>
          <a:srgbClr val="000000"/>
        </a:dk1>
        <a:lt1>
          <a:srgbClr val="FFFFFF"/>
        </a:lt1>
        <a:dk2>
          <a:srgbClr val="000000"/>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GSK_NPD Presentation Template 4">
        <a:dk1>
          <a:srgbClr val="000000"/>
        </a:dk1>
        <a:lt1>
          <a:srgbClr val="FFFFFF"/>
        </a:lt1>
        <a:dk2>
          <a:srgbClr val="000000"/>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35MM Whte Bkgrnd No Color">
  <a:themeElements>
    <a:clrScheme name="1_35MM Whte Bkgrnd No Color 1">
      <a:dk1>
        <a:srgbClr val="000000"/>
      </a:dk1>
      <a:lt1>
        <a:srgbClr val="FFFFFF"/>
      </a:lt1>
      <a:dk2>
        <a:srgbClr val="000000"/>
      </a:dk2>
      <a:lt2>
        <a:srgbClr val="000099"/>
      </a:lt2>
      <a:accent1>
        <a:srgbClr val="00FEFB"/>
      </a:accent1>
      <a:accent2>
        <a:srgbClr val="FF6333"/>
      </a:accent2>
      <a:accent3>
        <a:srgbClr val="FFFFFF"/>
      </a:accent3>
      <a:accent4>
        <a:srgbClr val="000000"/>
      </a:accent4>
      <a:accent5>
        <a:srgbClr val="AAFEFD"/>
      </a:accent5>
      <a:accent6>
        <a:srgbClr val="E7592D"/>
      </a:accent6>
      <a:hlink>
        <a:srgbClr val="B65FF9"/>
      </a:hlink>
      <a:folHlink>
        <a:srgbClr val="FAFD00"/>
      </a:folHlink>
    </a:clrScheme>
    <a:fontScheme name="1_35MM Whte Bkgrnd No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FF66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FF6600"/>
            </a:solidFill>
            <a:effectLst/>
            <a:latin typeface="Arial" charset="0"/>
          </a:defRPr>
        </a:defPPr>
      </a:lstStyle>
    </a:lnDef>
  </a:objectDefaults>
  <a:extraClrSchemeLst>
    <a:extraClrScheme>
      <a:clrScheme name="1_35MM Whte Bkgrnd No Color 1">
        <a:dk1>
          <a:srgbClr val="000000"/>
        </a:dk1>
        <a:lt1>
          <a:srgbClr val="FFFFFF"/>
        </a:lt1>
        <a:dk2>
          <a:srgbClr val="000000"/>
        </a:dk2>
        <a:lt2>
          <a:srgbClr val="000099"/>
        </a:lt2>
        <a:accent1>
          <a:srgbClr val="00FEFB"/>
        </a:accent1>
        <a:accent2>
          <a:srgbClr val="FF6333"/>
        </a:accent2>
        <a:accent3>
          <a:srgbClr val="FFFFFF"/>
        </a:accent3>
        <a:accent4>
          <a:srgbClr val="000000"/>
        </a:accent4>
        <a:accent5>
          <a:srgbClr val="AAFEFD"/>
        </a:accent5>
        <a:accent6>
          <a:srgbClr val="E7592D"/>
        </a:accent6>
        <a:hlink>
          <a:srgbClr val="B65FF9"/>
        </a:hlink>
        <a:folHlink>
          <a:srgbClr val="FAFD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GSK_NPD Presentation Template">
  <a:themeElements>
    <a:clrScheme name="GSK_NPD Presentation Template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GSK_NPD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FF66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FF6600"/>
            </a:solidFill>
            <a:effectLst/>
            <a:latin typeface="Arial" charset="0"/>
          </a:defRPr>
        </a:defPPr>
      </a:lstStyle>
    </a:lnDef>
  </a:objectDefaults>
  <a:extraClrSchemeLst>
    <a:extraClrScheme>
      <a:clrScheme name="GSK_NPD Presentation Templat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GSK_NPD Presentation Template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GSK_NPD Presentation Template 3">
        <a:dk1>
          <a:srgbClr val="000000"/>
        </a:dk1>
        <a:lt1>
          <a:srgbClr val="FFFFFF"/>
        </a:lt1>
        <a:dk2>
          <a:srgbClr val="000000"/>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GSK_NPD Presentation Template 4">
        <a:dk1>
          <a:srgbClr val="000000"/>
        </a:dk1>
        <a:lt1>
          <a:srgbClr val="FFFFFF"/>
        </a:lt1>
        <a:dk2>
          <a:srgbClr val="000000"/>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Level</Template>
  <TotalTime>17976</TotalTime>
  <Words>2518</Words>
  <Application>Microsoft Office PowerPoint</Application>
  <PresentationFormat>On-screen Show (4:3)</PresentationFormat>
  <Paragraphs>540</Paragraphs>
  <Slides>64</Slides>
  <Notes>32</Notes>
  <HiddenSlides>4</HiddenSlides>
  <MMClips>0</MMClips>
  <ScaleCrop>false</ScaleCrop>
  <HeadingPairs>
    <vt:vector size="8" baseType="variant">
      <vt:variant>
        <vt:lpstr>Fonts Used</vt:lpstr>
      </vt:variant>
      <vt:variant>
        <vt:i4>11</vt:i4>
      </vt:variant>
      <vt:variant>
        <vt:lpstr>Theme</vt:lpstr>
      </vt:variant>
      <vt:variant>
        <vt:i4>10</vt:i4>
      </vt:variant>
      <vt:variant>
        <vt:lpstr>Embedded OLE Servers</vt:lpstr>
      </vt:variant>
      <vt:variant>
        <vt:i4>3</vt:i4>
      </vt:variant>
      <vt:variant>
        <vt:lpstr>Slide Titles</vt:lpstr>
      </vt:variant>
      <vt:variant>
        <vt:i4>64</vt:i4>
      </vt:variant>
    </vt:vector>
  </HeadingPairs>
  <TitlesOfParts>
    <vt:vector size="88" baseType="lpstr">
      <vt:lpstr>Verdana</vt:lpstr>
      <vt:lpstr>MS PGothic</vt:lpstr>
      <vt:lpstr>Arial</vt:lpstr>
      <vt:lpstr>Garamond</vt:lpstr>
      <vt:lpstr>Wingdings</vt:lpstr>
      <vt:lpstr>Times New Roman</vt:lpstr>
      <vt:lpstr>Impact</vt:lpstr>
      <vt:lpstr>RealpageFRU1</vt:lpstr>
      <vt:lpstr>Comic Sans MS</vt:lpstr>
      <vt:lpstr>Times</vt:lpstr>
      <vt:lpstr>Symbol</vt:lpstr>
      <vt:lpstr>Level</vt:lpstr>
      <vt:lpstr>10_GSK_NPD Presentation Template</vt:lpstr>
      <vt:lpstr>11_GSK_NPD Presentation Template</vt:lpstr>
      <vt:lpstr>5_GSK_NPD Presentation Template</vt:lpstr>
      <vt:lpstr>8_GSK_NPD Presentation Template</vt:lpstr>
      <vt:lpstr>13_GSK_NPD Presentation Template</vt:lpstr>
      <vt:lpstr>Default Design</vt:lpstr>
      <vt:lpstr>3_35MM Whte Bkgrnd No Color</vt:lpstr>
      <vt:lpstr>6_GSK_NPD Presentation Template</vt:lpstr>
      <vt:lpstr>4_Blank Presentation</vt:lpstr>
      <vt:lpstr>Microsoft Clip Gallery</vt:lpstr>
      <vt:lpstr>Microsoft Excel Chart</vt:lpstr>
      <vt:lpstr>Clip</vt:lpstr>
      <vt:lpstr>Pharmacogenetics</vt:lpstr>
      <vt:lpstr>The Voltaire Challenge</vt:lpstr>
      <vt:lpstr>Nomenclature</vt:lpstr>
      <vt:lpstr>PowerPoint Presentation</vt:lpstr>
      <vt:lpstr>Variablility in response to a PAH drug</vt:lpstr>
      <vt:lpstr>Response rate to drugs for different diseases</vt:lpstr>
      <vt:lpstr>PowerPoint Presentation</vt:lpstr>
      <vt:lpstr>Factors That Influence Medicine Response</vt:lpstr>
      <vt:lpstr>Pharmacogenomics “Drugs by Design?”</vt:lpstr>
      <vt:lpstr>PowerPoint Presentation</vt:lpstr>
      <vt:lpstr>Historical Background</vt:lpstr>
      <vt:lpstr>Historical Background</vt:lpstr>
      <vt:lpstr>Increasing interest in genetics and medicines </vt:lpstr>
      <vt:lpstr>PowerPoint Presentation</vt:lpstr>
      <vt:lpstr>PowerPoint Presentation</vt:lpstr>
      <vt:lpstr>PowerPoint Presentation</vt:lpstr>
      <vt:lpstr>Poor drug metabolisers can be exposed to increased blood levels </vt:lpstr>
      <vt:lpstr>When is genetic variation in  drug metabolism important? </vt:lpstr>
      <vt:lpstr>Population distribution of metaboliser status</vt:lpstr>
      <vt:lpstr>Worldwide distribution of poor drug metabolisers (CYP2D6)</vt:lpstr>
      <vt:lpstr>Some drugs cleared by CYP2D6</vt:lpstr>
      <vt:lpstr>CYP2D6 phenotype reduces effectiveness of codeine analgesia</vt:lpstr>
      <vt:lpstr>PowerPoint Presentation</vt:lpstr>
      <vt:lpstr>Thiopurine S-methyltransferase (TPMT) deficiency</vt:lpstr>
      <vt:lpstr>TPMT deficiency</vt:lpstr>
      <vt:lpstr>Association of UGT1A1 genotype with drug toxicity</vt:lpstr>
      <vt:lpstr>Genes on a chip</vt:lpstr>
      <vt:lpstr>PowerPoint Presentation</vt:lpstr>
      <vt:lpstr>PowerPoint Presentation</vt:lpstr>
      <vt:lpstr>Imatinib (Gleevec): designer drug</vt:lpstr>
      <vt:lpstr>Genomics can be used identify good responder subgroups in cancer</vt:lpstr>
      <vt:lpstr>Genetics can be used for more accurate diagnosis of cancer type</vt:lpstr>
      <vt:lpstr>PowerPoint Presentation</vt:lpstr>
      <vt:lpstr>Alzheimer’s Disease</vt:lpstr>
      <vt:lpstr>PowerPoint Presentation</vt:lpstr>
      <vt:lpstr>PowerPoint Presentation</vt:lpstr>
      <vt:lpstr>PowerPoint Presentation</vt:lpstr>
      <vt:lpstr>PowerPoint Presentation</vt:lpstr>
      <vt:lpstr>PowerPoint Presentation</vt:lpstr>
      <vt:lpstr>PowerPoint Presentation</vt:lpstr>
      <vt:lpstr>Nobody is perfect</vt:lpstr>
      <vt:lpstr>PowerPoint Presentation</vt:lpstr>
      <vt:lpstr>PowerPoint Presentation</vt:lpstr>
      <vt:lpstr>Distribution of weight change  by genotype</vt:lpstr>
      <vt:lpstr>PK and PD variants and  warfarin dose</vt:lpstr>
      <vt:lpstr>Genomics: A powerful tool for drug target identification and validation </vt:lpstr>
      <vt:lpstr>PowerPoint Presentation</vt:lpstr>
      <vt:lpstr>PowerPoint Presentation</vt:lpstr>
      <vt:lpstr>PowerPoint Presentation</vt:lpstr>
      <vt:lpstr>Recommended schema for anti-cancer drug development</vt:lpstr>
      <vt:lpstr>PowerPoint Presentation</vt:lpstr>
      <vt:lpstr>PowerPoint Presentation</vt:lpstr>
      <vt:lpstr>PowerPoint Presentation</vt:lpstr>
      <vt:lpstr>PowerPoint Presentation</vt:lpstr>
      <vt:lpstr>Translocator Protein</vt:lpstr>
      <vt:lpstr>Autoradiography:  [3H]PBR28 (0.5nM)</vt:lpstr>
      <vt:lpstr>Three types of binders</vt:lpstr>
      <vt:lpstr>TSPO polymorphism</vt:lpstr>
      <vt:lpstr>Hurdles to implementation</vt:lpstr>
      <vt:lpstr>Pharmacogenomics and adverse events</vt:lpstr>
      <vt:lpstr>Drugs with pharmacogenomic tests in label</vt:lpstr>
      <vt:lpstr>Francis Collins</vt:lpstr>
      <vt:lpstr>Current and future approachs</vt:lpstr>
      <vt:lpstr>References</vt:lpstr>
    </vt:vector>
  </TitlesOfParts>
  <Company>Dell Computer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Preferred Customer</dc:creator>
  <cp:lastModifiedBy>Shiel, Nuala</cp:lastModifiedBy>
  <cp:revision>231</cp:revision>
  <dcterms:created xsi:type="dcterms:W3CDTF">2010-10-29T06:04:16Z</dcterms:created>
  <dcterms:modified xsi:type="dcterms:W3CDTF">2012-11-29T15:29:53Z</dcterms:modified>
</cp:coreProperties>
</file>