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82"/>
  </p:notesMasterIdLst>
  <p:sldIdLst>
    <p:sldId id="256" r:id="rId2"/>
    <p:sldId id="458" r:id="rId3"/>
    <p:sldId id="459" r:id="rId4"/>
    <p:sldId id="329" r:id="rId5"/>
    <p:sldId id="457" r:id="rId6"/>
    <p:sldId id="339" r:id="rId7"/>
    <p:sldId id="518" r:id="rId8"/>
    <p:sldId id="542" r:id="rId9"/>
    <p:sldId id="325" r:id="rId10"/>
    <p:sldId id="502" r:id="rId11"/>
    <p:sldId id="606" r:id="rId12"/>
    <p:sldId id="464" r:id="rId13"/>
    <p:sldId id="550" r:id="rId14"/>
    <p:sldId id="330" r:id="rId15"/>
    <p:sldId id="543" r:id="rId16"/>
    <p:sldId id="581" r:id="rId17"/>
    <p:sldId id="553" r:id="rId18"/>
    <p:sldId id="623" r:id="rId19"/>
    <p:sldId id="624" r:id="rId20"/>
    <p:sldId id="564" r:id="rId21"/>
    <p:sldId id="554" r:id="rId22"/>
    <p:sldId id="563" r:id="rId23"/>
    <p:sldId id="611" r:id="rId24"/>
    <p:sldId id="566" r:id="rId25"/>
    <p:sldId id="565" r:id="rId26"/>
    <p:sldId id="544" r:id="rId27"/>
    <p:sldId id="545" r:id="rId28"/>
    <p:sldId id="551" r:id="rId29"/>
    <p:sldId id="619" r:id="rId30"/>
    <p:sldId id="617" r:id="rId31"/>
    <p:sldId id="532" r:id="rId32"/>
    <p:sldId id="465" r:id="rId33"/>
    <p:sldId id="530" r:id="rId34"/>
    <p:sldId id="531" r:id="rId35"/>
    <p:sldId id="552" r:id="rId36"/>
    <p:sldId id="539" r:id="rId37"/>
    <p:sldId id="534" r:id="rId38"/>
    <p:sldId id="620" r:id="rId39"/>
    <p:sldId id="621" r:id="rId40"/>
    <p:sldId id="583" r:id="rId41"/>
    <p:sldId id="584" r:id="rId42"/>
    <p:sldId id="622" r:id="rId43"/>
    <p:sldId id="535" r:id="rId44"/>
    <p:sldId id="580" r:id="rId45"/>
    <p:sldId id="559" r:id="rId46"/>
    <p:sldId id="560" r:id="rId47"/>
    <p:sldId id="597" r:id="rId48"/>
    <p:sldId id="536" r:id="rId49"/>
    <p:sldId id="595" r:id="rId50"/>
    <p:sldId id="537" r:id="rId51"/>
    <p:sldId id="291" r:id="rId52"/>
    <p:sldId id="275" r:id="rId53"/>
    <p:sldId id="594" r:id="rId54"/>
    <p:sldId id="569" r:id="rId55"/>
    <p:sldId id="570" r:id="rId56"/>
    <p:sldId id="588" r:id="rId57"/>
    <p:sldId id="600" r:id="rId58"/>
    <p:sldId id="615" r:id="rId59"/>
    <p:sldId id="612" r:id="rId60"/>
    <p:sldId id="593" r:id="rId61"/>
    <p:sldId id="538" r:id="rId62"/>
    <p:sldId id="540" r:id="rId63"/>
    <p:sldId id="521" r:id="rId64"/>
    <p:sldId id="335" r:id="rId65"/>
    <p:sldId id="511" r:id="rId66"/>
    <p:sldId id="515" r:id="rId67"/>
    <p:sldId id="466" r:id="rId68"/>
    <p:sldId id="517" r:id="rId69"/>
    <p:sldId id="548" r:id="rId70"/>
    <p:sldId id="572" r:id="rId71"/>
    <p:sldId id="523" r:id="rId72"/>
    <p:sldId id="573" r:id="rId73"/>
    <p:sldId id="574" r:id="rId74"/>
    <p:sldId id="575" r:id="rId75"/>
    <p:sldId id="576" r:id="rId76"/>
    <p:sldId id="312" r:id="rId77"/>
    <p:sldId id="586" r:id="rId78"/>
    <p:sldId id="568" r:id="rId79"/>
    <p:sldId id="585" r:id="rId80"/>
    <p:sldId id="558" r:id="rId81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8" autoAdjust="0"/>
    <p:restoredTop sz="93669" autoAdjust="0"/>
  </p:normalViewPr>
  <p:slideViewPr>
    <p:cSldViewPr snapToGrid="0">
      <p:cViewPr>
        <p:scale>
          <a:sx n="50" d="100"/>
          <a:sy n="50" d="100"/>
        </p:scale>
        <p:origin x="-798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16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49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6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16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16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36E81E6-76EF-45BE-B7A3-B78AE95710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6360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44FF03-6163-4285-B10D-5172877C1873}" type="slidenum">
              <a:rPr lang="en-GB" smtClean="0">
                <a:latin typeface="Arial" pitchFamily="34" charset="0"/>
                <a:cs typeface="Arial" pitchFamily="34" charset="0"/>
              </a:rPr>
              <a:pPr/>
              <a:t>1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8C1F38-635C-46D3-A4ED-4894FE5D05DE}" type="slidenum">
              <a:rPr lang="en-GB" smtClean="0">
                <a:latin typeface="Arial" pitchFamily="34" charset="0"/>
                <a:cs typeface="Arial" pitchFamily="34" charset="0"/>
              </a:rPr>
              <a:pPr/>
              <a:t>10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B1A3B9-A382-4F24-91A8-68E77903A07A}" type="slidenum">
              <a:rPr lang="en-GB" smtClean="0">
                <a:latin typeface="Arial" pitchFamily="34" charset="0"/>
                <a:cs typeface="Arial" pitchFamily="34" charset="0"/>
              </a:rPr>
              <a:pPr/>
              <a:t>12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47FC2E-03ED-4A98-90E5-2A3695BB4A8B}" type="slidenum">
              <a:rPr lang="en-GB" smtClean="0">
                <a:latin typeface="Arial" pitchFamily="34" charset="0"/>
                <a:cs typeface="Arial" pitchFamily="34" charset="0"/>
              </a:rPr>
              <a:pPr/>
              <a:t>13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218289-A327-44B8-A9A9-CC58DD7469B6}" type="slidenum">
              <a:rPr lang="en-GB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4BF0F1-7E30-4043-9D50-D8ED3B91636A}" type="slidenum">
              <a:rPr lang="en-GB" smtClean="0">
                <a:latin typeface="Arial" pitchFamily="34" charset="0"/>
                <a:cs typeface="Arial" pitchFamily="34" charset="0"/>
              </a:rPr>
              <a:pPr/>
              <a:t>15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6529B4-D564-4131-A83B-90EEF6CEB2D0}" type="slidenum">
              <a:rPr lang="en-GB" smtClean="0">
                <a:latin typeface="Arial" pitchFamily="34" charset="0"/>
                <a:cs typeface="Arial" pitchFamily="34" charset="0"/>
              </a:rPr>
              <a:pPr/>
              <a:t>17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C35B5E-E195-4311-9109-9DF5B8E75F09}" type="slidenum">
              <a:rPr lang="en-GB" smtClean="0">
                <a:latin typeface="Arial" pitchFamily="34" charset="0"/>
                <a:cs typeface="Arial" pitchFamily="34" charset="0"/>
              </a:rPr>
              <a:pPr/>
              <a:t>18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42E35F-3B49-4D7B-AE32-AC6CD696B36F}" type="slidenum">
              <a:rPr lang="en-GB" smtClean="0">
                <a:latin typeface="Arial" pitchFamily="34" charset="0"/>
                <a:cs typeface="Arial" pitchFamily="34" charset="0"/>
              </a:rPr>
              <a:pPr/>
              <a:t>19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539789-7927-47F6-A0CD-0B019ED22257}" type="slidenum">
              <a:rPr lang="en-GB" smtClean="0">
                <a:latin typeface="Arial" pitchFamily="34" charset="0"/>
                <a:cs typeface="Arial" pitchFamily="34" charset="0"/>
              </a:rPr>
              <a:pPr/>
              <a:t>21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ED94AE-67F1-46CF-AF77-51D1BF415D3F}" type="slidenum">
              <a:rPr lang="en-GB" smtClean="0">
                <a:latin typeface="Arial" pitchFamily="34" charset="0"/>
                <a:cs typeface="Arial" pitchFamily="34" charset="0"/>
              </a:rPr>
              <a:pPr/>
              <a:t>23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216E21-372D-439A-8BD1-7676522B29B1}" type="slidenum">
              <a:rPr lang="en-GB" smtClean="0">
                <a:latin typeface="Arial" pitchFamily="34" charset="0"/>
                <a:cs typeface="Arial" pitchFamily="34" charset="0"/>
              </a:rPr>
              <a:pPr/>
              <a:t>2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18E744-4AAE-46F1-B0E7-ABAB0866A29F}" type="slidenum">
              <a:rPr lang="en-GB" smtClean="0">
                <a:latin typeface="Arial" pitchFamily="34" charset="0"/>
                <a:cs typeface="Arial" pitchFamily="34" charset="0"/>
              </a:rPr>
              <a:pPr/>
              <a:t>26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05687D-043D-40ED-8955-1B584916F25A}" type="slidenum">
              <a:rPr lang="en-GB" smtClean="0">
                <a:latin typeface="Arial" pitchFamily="34" charset="0"/>
                <a:cs typeface="Arial" pitchFamily="34" charset="0"/>
              </a:rPr>
              <a:pPr/>
              <a:t>27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94B565-FFF6-4D9D-9BFF-517DAC1AF079}" type="slidenum">
              <a:rPr lang="en-GB" smtClean="0">
                <a:latin typeface="Arial" pitchFamily="34" charset="0"/>
                <a:cs typeface="Arial" pitchFamily="34" charset="0"/>
              </a:rPr>
              <a:pPr/>
              <a:t>28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213"/>
            <a:ext cx="1588" cy="1587"/>
          </a:xfrm>
          <a:solidFill>
            <a:srgbClr val="FFFFFF"/>
          </a:solidFill>
          <a:ln/>
        </p:spPr>
      </p:sp>
      <p:sp>
        <p:nvSpPr>
          <p:cNvPr id="10854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  <a:ln/>
        </p:spPr>
        <p:txBody>
          <a:bodyPr wrap="none" anchor="ctr"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213"/>
            <a:ext cx="1588" cy="1587"/>
          </a:xfrm>
          <a:solidFill>
            <a:srgbClr val="FFFFFF"/>
          </a:solidFill>
          <a:ln/>
        </p:spPr>
      </p:sp>
      <p:sp>
        <p:nvSpPr>
          <p:cNvPr id="10957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  <a:ln/>
        </p:spPr>
        <p:txBody>
          <a:bodyPr wrap="none" anchor="ctr"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34103-8306-433E-91C0-2F080C653B5E}" type="slidenum">
              <a:rPr lang="en-GB" smtClean="0">
                <a:latin typeface="Arial" pitchFamily="34" charset="0"/>
                <a:cs typeface="Arial" pitchFamily="34" charset="0"/>
              </a:rPr>
              <a:pPr/>
              <a:t>31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9A1EEA-C601-437A-89B5-1320E8A9102E}" type="slidenum">
              <a:rPr lang="en-GB" smtClean="0">
                <a:latin typeface="Arial" pitchFamily="34" charset="0"/>
                <a:cs typeface="Arial" pitchFamily="34" charset="0"/>
              </a:rPr>
              <a:pPr/>
              <a:t>32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092231-016D-4CF8-9BD7-3C165B05D382}" type="slidenum">
              <a:rPr lang="en-GB" smtClean="0">
                <a:latin typeface="Arial" pitchFamily="34" charset="0"/>
                <a:cs typeface="Arial" pitchFamily="34" charset="0"/>
              </a:rPr>
              <a:pPr/>
              <a:t>33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EB9752-365A-43AE-8648-ABFE4B3DDEDE}" type="slidenum">
              <a:rPr lang="en-GB" smtClean="0">
                <a:latin typeface="Arial" pitchFamily="34" charset="0"/>
                <a:cs typeface="Arial" pitchFamily="34" charset="0"/>
              </a:rPr>
              <a:pPr/>
              <a:t>34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86FD04-E085-4F99-9F0C-03B105EAB121}" type="slidenum">
              <a:rPr lang="en-GB" smtClean="0">
                <a:latin typeface="Arial" pitchFamily="34" charset="0"/>
                <a:cs typeface="Arial" pitchFamily="34" charset="0"/>
              </a:rPr>
              <a:pPr/>
              <a:t>35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37666C-638D-4620-8BC7-B27D9D67FB3B}" type="slidenum">
              <a:rPr lang="en-GB" smtClean="0">
                <a:latin typeface="Arial" pitchFamily="34" charset="0"/>
                <a:cs typeface="Arial" pitchFamily="34" charset="0"/>
              </a:rPr>
              <a:pPr/>
              <a:t>3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AA73EE-7BE1-4777-BA7E-4FB15B1E5DFD}" type="slidenum">
              <a:rPr lang="en-GB" smtClean="0">
                <a:latin typeface="Arial" pitchFamily="34" charset="0"/>
                <a:cs typeface="Arial" pitchFamily="34" charset="0"/>
              </a:rPr>
              <a:pPr/>
              <a:t>36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B88129-49EC-4FF8-8E00-1E079B4CF6DE}" type="slidenum">
              <a:rPr lang="en-GB" smtClean="0">
                <a:latin typeface="Arial" pitchFamily="34" charset="0"/>
                <a:cs typeface="Arial" pitchFamily="34" charset="0"/>
              </a:rPr>
              <a:pPr/>
              <a:t>37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72F9C6-87E6-4CFC-80A7-AD7443F81E46}" type="slidenum">
              <a:rPr lang="en-GB" smtClean="0">
                <a:latin typeface="Arial" pitchFamily="34" charset="0"/>
                <a:cs typeface="Arial" pitchFamily="34" charset="0"/>
              </a:rPr>
              <a:pPr/>
              <a:t>43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8263" y="914400"/>
            <a:ext cx="4179887" cy="3135313"/>
          </a:xfrm>
          <a:solidFill>
            <a:srgbClr val="FFFFFF"/>
          </a:solidFill>
          <a:ln/>
        </p:spPr>
      </p:sp>
      <p:sp>
        <p:nvSpPr>
          <p:cNvPr id="118787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1735138"/>
          </a:xfrm>
          <a:noFill/>
          <a:ln/>
        </p:spPr>
        <p:txBody>
          <a:bodyPr lIns="0" tIns="0" rIns="0" bIns="0">
            <a:spAutoFit/>
          </a:bodyPr>
          <a:lstStyle/>
          <a:p>
            <a:pPr marL="76200" indent="-76200" eaLnBrk="1" hangingPunct="1">
              <a:lnSpc>
                <a:spcPct val="94000"/>
              </a:lnSpc>
              <a:spcBef>
                <a:spcPct val="0"/>
              </a:spcBef>
              <a:buSzPct val="45000"/>
              <a:tabLst>
                <a:tab pos="649288" algn="l"/>
                <a:tab pos="1298575" algn="l"/>
                <a:tab pos="1947863" algn="l"/>
                <a:tab pos="2597150" algn="l"/>
                <a:tab pos="3248025" algn="l"/>
                <a:tab pos="3897313" algn="l"/>
                <a:tab pos="4546600" algn="l"/>
              </a:tabLst>
            </a:pPr>
            <a:r>
              <a:rPr lang="en-GB" smtClean="0">
                <a:latin typeface="Arial" pitchFamily="34" charset="0"/>
                <a:ea typeface="Gothic"/>
                <a:cs typeface="Gothic"/>
              </a:rPr>
              <a:t>Immunohistochemical analysis of apoA-I, MPO, and proteins modified by HOCl in human atherosclerotic intima. Photomicrographs of adjacent sections of an atherosclerotic coronary artery demonstrating immunostaining for apoA-I (A), proteins modified by HOCl (B), macrophages (C), and MPO (D) are shown. Positive immunohistochemical staining is indicated by a red reaction product. HOCl-modified epitopes colocalize with extracellular apoA-I (A and B, arrows), whereas MPO staining is primarily associated with macrophages (C and D, arrowheads). Original magnification, ×100; hematoxylin counterstain.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213"/>
            <a:ext cx="1588" cy="1587"/>
          </a:xfrm>
          <a:solidFill>
            <a:srgbClr val="FFFFFF"/>
          </a:solidFill>
          <a:ln/>
        </p:spPr>
      </p:sp>
      <p:sp>
        <p:nvSpPr>
          <p:cNvPr id="1198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B4B247-EBA3-461B-9D04-21F635427C72}" type="slidenum">
              <a:rPr lang="en-GB" smtClean="0">
                <a:latin typeface="Arial" pitchFamily="34" charset="0"/>
                <a:cs typeface="Arial" pitchFamily="34" charset="0"/>
              </a:rPr>
              <a:pPr/>
              <a:t>48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7E5663-3AF5-4906-BFE3-07310FAB60BD}" type="slidenum">
              <a:rPr lang="en-GB" smtClean="0">
                <a:latin typeface="Arial" pitchFamily="34" charset="0"/>
                <a:cs typeface="Arial" pitchFamily="34" charset="0"/>
              </a:rPr>
              <a:pPr/>
              <a:t>50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C229E5-D03D-42B7-9A63-0C177F9EEB5D}" type="slidenum">
              <a:rPr lang="en-GB" smtClean="0">
                <a:latin typeface="Arial" pitchFamily="34" charset="0"/>
                <a:cs typeface="Arial" pitchFamily="34" charset="0"/>
              </a:rPr>
              <a:pPr/>
              <a:t>51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53F2C9-3AA7-43A4-85CE-88F5433405F9}" type="slidenum">
              <a:rPr lang="en-GB" smtClean="0">
                <a:latin typeface="Arial" pitchFamily="34" charset="0"/>
                <a:cs typeface="Arial" pitchFamily="34" charset="0"/>
              </a:rPr>
              <a:pPr/>
              <a:t>52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65589B-C21E-449A-A683-9D3D4DE2FA5E}" type="slidenum">
              <a:rPr lang="en-GB" smtClean="0">
                <a:latin typeface="Arial" pitchFamily="34" charset="0"/>
                <a:cs typeface="Arial" pitchFamily="34" charset="0"/>
              </a:rPr>
              <a:pPr/>
              <a:t>61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3BED0C-A50B-4367-B8A5-5153A01131D4}" type="slidenum">
              <a:rPr lang="en-GB" smtClean="0">
                <a:latin typeface="Arial" pitchFamily="34" charset="0"/>
                <a:cs typeface="Arial" pitchFamily="34" charset="0"/>
              </a:rPr>
              <a:pPr/>
              <a:t>4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4C5876-8475-4374-8403-4AE2FA9CAAF6}" type="slidenum">
              <a:rPr lang="en-GB" smtClean="0">
                <a:latin typeface="Arial" pitchFamily="34" charset="0"/>
                <a:cs typeface="Arial" pitchFamily="34" charset="0"/>
              </a:rPr>
              <a:pPr/>
              <a:t>62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952B3E-C14A-4290-B640-48B1E3D41CA2}" type="slidenum">
              <a:rPr lang="en-GB" smtClean="0">
                <a:latin typeface="Arial" pitchFamily="34" charset="0"/>
                <a:cs typeface="Arial" pitchFamily="34" charset="0"/>
              </a:rPr>
              <a:pPr/>
              <a:t>63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10D447-395C-4D9A-AF96-A2F96984CD90}" type="slidenum">
              <a:rPr lang="en-GB" smtClean="0">
                <a:latin typeface="Arial" pitchFamily="34" charset="0"/>
                <a:cs typeface="Arial" pitchFamily="34" charset="0"/>
              </a:rPr>
              <a:pPr/>
              <a:t>64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FC2ED1-80E7-4161-BCBC-75D3F1BCD344}" type="slidenum">
              <a:rPr lang="en-GB" smtClean="0">
                <a:latin typeface="Arial" pitchFamily="34" charset="0"/>
                <a:cs typeface="Arial" pitchFamily="34" charset="0"/>
              </a:rPr>
              <a:pPr/>
              <a:t>65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F2B6EA-2C21-444D-BB47-F57C26FABDF5}" type="slidenum">
              <a:rPr lang="en-GB" smtClean="0">
                <a:latin typeface="Arial" pitchFamily="34" charset="0"/>
                <a:cs typeface="Arial" pitchFamily="34" charset="0"/>
              </a:rPr>
              <a:pPr/>
              <a:t>66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F106A9-49BF-4E7F-85A2-D455BBAA8F48}" type="slidenum">
              <a:rPr lang="en-GB" smtClean="0">
                <a:latin typeface="Arial" pitchFamily="34" charset="0"/>
                <a:cs typeface="Arial" pitchFamily="34" charset="0"/>
              </a:rPr>
              <a:pPr/>
              <a:t>67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987BEE-5BCF-4CBD-89A2-71CBF6E33D81}" type="slidenum">
              <a:rPr lang="en-GB" smtClean="0">
                <a:latin typeface="Arial" pitchFamily="34" charset="0"/>
                <a:cs typeface="Arial" pitchFamily="34" charset="0"/>
              </a:rPr>
              <a:pPr/>
              <a:t>68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48AE18-7FA7-4C5A-8647-D3D973C191DA}" type="slidenum">
              <a:rPr lang="en-GB" smtClean="0">
                <a:latin typeface="Arial" pitchFamily="34" charset="0"/>
                <a:cs typeface="Arial" pitchFamily="34" charset="0"/>
              </a:rPr>
              <a:pPr/>
              <a:t>69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7351AD-F3A3-4836-9888-E061BB3B71AB}" type="slidenum">
              <a:rPr lang="en-GB" smtClean="0">
                <a:latin typeface="Arial" pitchFamily="34" charset="0"/>
                <a:cs typeface="Arial" pitchFamily="34" charset="0"/>
              </a:rPr>
              <a:pPr/>
              <a:t>70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FC4161-A4F1-41CC-A7C6-73A9485DD7C4}" type="slidenum">
              <a:rPr lang="en-GB" smtClean="0">
                <a:latin typeface="Arial" pitchFamily="34" charset="0"/>
                <a:cs typeface="Arial" pitchFamily="34" charset="0"/>
              </a:rPr>
              <a:pPr/>
              <a:t>71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932AE6-D150-4CF1-A272-DBAE1C7B011B}" type="slidenum">
              <a:rPr lang="en-GB" smtClean="0">
                <a:latin typeface="Arial" pitchFamily="34" charset="0"/>
                <a:cs typeface="Arial" pitchFamily="34" charset="0"/>
              </a:rPr>
              <a:pPr/>
              <a:t>5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520E62-37C3-479A-A64B-1C384DEE0E5D}" type="slidenum">
              <a:rPr lang="en-GB" smtClean="0">
                <a:latin typeface="Arial" pitchFamily="34" charset="0"/>
                <a:cs typeface="Arial" pitchFamily="34" charset="0"/>
              </a:rPr>
              <a:pPr/>
              <a:t>73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9B471A-8CA5-4303-A094-3F9F8298D593}" type="slidenum">
              <a:rPr lang="en-GB" smtClean="0">
                <a:latin typeface="Arial" pitchFamily="34" charset="0"/>
                <a:cs typeface="Arial" pitchFamily="34" charset="0"/>
              </a:rPr>
              <a:pPr/>
              <a:t>76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8525A5-AD51-447D-9FEA-52A44E9C0484}" type="slidenum">
              <a:rPr lang="en-GB" smtClean="0">
                <a:latin typeface="Arial" pitchFamily="34" charset="0"/>
                <a:cs typeface="Arial" pitchFamily="34" charset="0"/>
              </a:rPr>
              <a:pPr/>
              <a:t>6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6881C0-0802-44B3-83B7-C0795371994F}" type="slidenum">
              <a:rPr lang="en-GB" smtClean="0">
                <a:latin typeface="Arial" pitchFamily="34" charset="0"/>
                <a:cs typeface="Arial" pitchFamily="34" charset="0"/>
              </a:rPr>
              <a:pPr/>
              <a:t>7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92AC2-FDE0-4730-AE49-D5601299F626}" type="slidenum">
              <a:rPr lang="en-GB" smtClean="0">
                <a:latin typeface="Arial" pitchFamily="34" charset="0"/>
                <a:cs typeface="Arial" pitchFamily="34" charset="0"/>
              </a:rPr>
              <a:pPr/>
              <a:t>8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004586-60C8-478C-B6E2-F930DE2E396A}" type="slidenum">
              <a:rPr lang="en-GB" smtClean="0">
                <a:latin typeface="Arial" pitchFamily="34" charset="0"/>
                <a:cs typeface="Arial" pitchFamily="34" charset="0"/>
              </a:rPr>
              <a:pPr/>
              <a:t>9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2A956-BB0A-423B-BD18-FFB931CF0D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CB91B-A6B8-45C5-83F0-24D1AC5518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08D79-10E0-4619-B743-09356E4686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CE166-59CB-4CD3-BE6B-A209A69C06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EA420-9C9D-416B-A9CB-4E1BB01705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4771A-3683-42E8-861D-FA2B11C340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EC55A-80C0-47C2-B0FC-DBCE1957102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EC92C-E3FB-4C1A-8342-835FCAD0A1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2A372-3C8B-4642-94D6-7AB34DE091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5FC90-72DB-4FE2-A96D-4EB421CD2A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B1931-E892-435E-B5CE-04488C9E6C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0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40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40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40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9474AB8-AD4E-4FDA-93C9-7AE41DD4D7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18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504950"/>
            <a:ext cx="7772400" cy="2114550"/>
          </a:xfrm>
        </p:spPr>
        <p:txBody>
          <a:bodyPr/>
          <a:lstStyle/>
          <a:p>
            <a:pPr eaLnBrk="1" hangingPunct="1"/>
            <a:r>
              <a:rPr lang="en-US" sz="6000" dirty="0" smtClean="0"/>
              <a:t>Macrophages in atherosclerosis</a:t>
            </a:r>
            <a:endParaRPr lang="en-GB" sz="600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3025" y="4362450"/>
            <a:ext cx="6400800" cy="628650"/>
          </a:xfrm>
        </p:spPr>
        <p:txBody>
          <a:bodyPr/>
          <a:lstStyle/>
          <a:p>
            <a:pPr eaLnBrk="1" hangingPunct="1"/>
            <a:r>
              <a:rPr lang="en-US" dirty="0" smtClean="0"/>
              <a:t>Joseph J Boyle</a:t>
            </a: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Ruptured coronary plaques have more inflammation than controls</a:t>
            </a:r>
            <a:endParaRPr lang="en-GB" sz="4000" smtClean="0"/>
          </a:p>
        </p:txBody>
      </p:sp>
      <p:sp>
        <p:nvSpPr>
          <p:cNvPr id="11267" name="Rectangle 5"/>
          <p:cNvSpPr>
            <a:spLocks noChangeArrowheads="1"/>
          </p:cNvSpPr>
          <p:nvPr/>
        </p:nvSpPr>
        <p:spPr bwMode="auto">
          <a:xfrm>
            <a:off x="1127125" y="1463675"/>
            <a:ext cx="6569075" cy="5160963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8" name="AutoShape 6"/>
          <p:cNvSpPr>
            <a:spLocks noChangeAspect="1" noChangeArrowheads="1" noTextEdit="1"/>
          </p:cNvSpPr>
          <p:nvPr/>
        </p:nvSpPr>
        <p:spPr bwMode="auto">
          <a:xfrm>
            <a:off x="1687513" y="1771650"/>
            <a:ext cx="5829300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269" name="Rectangle 8" descr="Wide upward diagonal"/>
          <p:cNvSpPr>
            <a:spLocks noChangeArrowheads="1"/>
          </p:cNvSpPr>
          <p:nvPr/>
        </p:nvSpPr>
        <p:spPr bwMode="auto">
          <a:xfrm>
            <a:off x="3236913" y="2395538"/>
            <a:ext cx="765175" cy="3060700"/>
          </a:xfrm>
          <a:prstGeom prst="rect">
            <a:avLst/>
          </a:prstGeom>
          <a:pattFill prst="wdUpDiag">
            <a:fgClr>
              <a:schemeClr val="accent1"/>
            </a:fgClr>
            <a:bgClr>
              <a:srgbClr val="000000"/>
            </a:bgClr>
          </a:patt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Freeform 9"/>
          <p:cNvSpPr>
            <a:spLocks/>
          </p:cNvSpPr>
          <p:nvPr/>
        </p:nvSpPr>
        <p:spPr bwMode="auto">
          <a:xfrm>
            <a:off x="3228975" y="2387600"/>
            <a:ext cx="779463" cy="3068638"/>
          </a:xfrm>
          <a:custGeom>
            <a:avLst/>
            <a:gdLst>
              <a:gd name="T0" fmla="*/ 0 w 984"/>
              <a:gd name="T1" fmla="*/ 3068638 h 3867"/>
              <a:gd name="T2" fmla="*/ 0 w 984"/>
              <a:gd name="T3" fmla="*/ 0 h 3867"/>
              <a:gd name="T4" fmla="*/ 779463 w 984"/>
              <a:gd name="T5" fmla="*/ 0 h 3867"/>
              <a:gd name="T6" fmla="*/ 779463 w 984"/>
              <a:gd name="T7" fmla="*/ 3068638 h 3867"/>
              <a:gd name="T8" fmla="*/ 763620 w 984"/>
              <a:gd name="T9" fmla="*/ 3068638 h 3867"/>
              <a:gd name="T10" fmla="*/ 763620 w 984"/>
              <a:gd name="T11" fmla="*/ 15077 h 3867"/>
              <a:gd name="T12" fmla="*/ 15843 w 984"/>
              <a:gd name="T13" fmla="*/ 15077 h 3867"/>
              <a:gd name="T14" fmla="*/ 15843 w 984"/>
              <a:gd name="T15" fmla="*/ 3068638 h 3867"/>
              <a:gd name="T16" fmla="*/ 0 w 984"/>
              <a:gd name="T17" fmla="*/ 3068638 h 386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84"/>
              <a:gd name="T28" fmla="*/ 0 h 3867"/>
              <a:gd name="T29" fmla="*/ 984 w 984"/>
              <a:gd name="T30" fmla="*/ 3867 h 386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84" h="3867">
                <a:moveTo>
                  <a:pt x="0" y="3867"/>
                </a:moveTo>
                <a:lnTo>
                  <a:pt x="0" y="0"/>
                </a:lnTo>
                <a:lnTo>
                  <a:pt x="984" y="0"/>
                </a:lnTo>
                <a:lnTo>
                  <a:pt x="984" y="3867"/>
                </a:lnTo>
                <a:lnTo>
                  <a:pt x="964" y="3867"/>
                </a:lnTo>
                <a:lnTo>
                  <a:pt x="964" y="19"/>
                </a:lnTo>
                <a:lnTo>
                  <a:pt x="20" y="19"/>
                </a:lnTo>
                <a:lnTo>
                  <a:pt x="20" y="3867"/>
                </a:lnTo>
                <a:lnTo>
                  <a:pt x="0" y="386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271" name="Rectangle 10" descr="Wide upward diagonal"/>
          <p:cNvSpPr>
            <a:spLocks noChangeArrowheads="1"/>
          </p:cNvSpPr>
          <p:nvPr/>
        </p:nvSpPr>
        <p:spPr bwMode="auto">
          <a:xfrm>
            <a:off x="4381500" y="5059363"/>
            <a:ext cx="765175" cy="396875"/>
          </a:xfrm>
          <a:prstGeom prst="rect">
            <a:avLst/>
          </a:prstGeom>
          <a:pattFill prst="wdUpDiag">
            <a:fgClr>
              <a:schemeClr val="accent1"/>
            </a:fgClr>
            <a:bgClr>
              <a:srgbClr val="000000"/>
            </a:bgClr>
          </a:patt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2" name="Freeform 11"/>
          <p:cNvSpPr>
            <a:spLocks/>
          </p:cNvSpPr>
          <p:nvPr/>
        </p:nvSpPr>
        <p:spPr bwMode="auto">
          <a:xfrm>
            <a:off x="4373563" y="5051425"/>
            <a:ext cx="781050" cy="404813"/>
          </a:xfrm>
          <a:custGeom>
            <a:avLst/>
            <a:gdLst>
              <a:gd name="T0" fmla="*/ 0 w 984"/>
              <a:gd name="T1" fmla="*/ 404813 h 511"/>
              <a:gd name="T2" fmla="*/ 0 w 984"/>
              <a:gd name="T3" fmla="*/ 0 h 511"/>
              <a:gd name="T4" fmla="*/ 781050 w 984"/>
              <a:gd name="T5" fmla="*/ 0 h 511"/>
              <a:gd name="T6" fmla="*/ 781050 w 984"/>
              <a:gd name="T7" fmla="*/ 404813 h 511"/>
              <a:gd name="T8" fmla="*/ 765175 w 984"/>
              <a:gd name="T9" fmla="*/ 404813 h 511"/>
              <a:gd name="T10" fmla="*/ 765175 w 984"/>
              <a:gd name="T11" fmla="*/ 15052 h 511"/>
              <a:gd name="T12" fmla="*/ 15081 w 984"/>
              <a:gd name="T13" fmla="*/ 15052 h 511"/>
              <a:gd name="T14" fmla="*/ 15081 w 984"/>
              <a:gd name="T15" fmla="*/ 404813 h 511"/>
              <a:gd name="T16" fmla="*/ 0 w 984"/>
              <a:gd name="T17" fmla="*/ 404813 h 51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84"/>
              <a:gd name="T28" fmla="*/ 0 h 511"/>
              <a:gd name="T29" fmla="*/ 984 w 984"/>
              <a:gd name="T30" fmla="*/ 511 h 51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84" h="511">
                <a:moveTo>
                  <a:pt x="0" y="511"/>
                </a:moveTo>
                <a:lnTo>
                  <a:pt x="0" y="0"/>
                </a:lnTo>
                <a:lnTo>
                  <a:pt x="984" y="0"/>
                </a:lnTo>
                <a:lnTo>
                  <a:pt x="984" y="511"/>
                </a:lnTo>
                <a:lnTo>
                  <a:pt x="964" y="511"/>
                </a:lnTo>
                <a:lnTo>
                  <a:pt x="964" y="19"/>
                </a:lnTo>
                <a:lnTo>
                  <a:pt x="19" y="19"/>
                </a:lnTo>
                <a:lnTo>
                  <a:pt x="19" y="511"/>
                </a:lnTo>
                <a:lnTo>
                  <a:pt x="0" y="51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273" name="Rectangle 12" descr="Wide upward diagonal"/>
          <p:cNvSpPr>
            <a:spLocks noChangeArrowheads="1"/>
          </p:cNvSpPr>
          <p:nvPr/>
        </p:nvSpPr>
        <p:spPr bwMode="auto">
          <a:xfrm>
            <a:off x="5529263" y="4905375"/>
            <a:ext cx="765175" cy="550863"/>
          </a:xfrm>
          <a:prstGeom prst="rect">
            <a:avLst/>
          </a:prstGeom>
          <a:pattFill prst="wdUpDiag">
            <a:fgClr>
              <a:srgbClr val="000000"/>
            </a:fgClr>
            <a:bgClr>
              <a:srgbClr val="FFFFFF"/>
            </a:bgClr>
          </a:patt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4" name="Freeform 13"/>
          <p:cNvSpPr>
            <a:spLocks/>
          </p:cNvSpPr>
          <p:nvPr/>
        </p:nvSpPr>
        <p:spPr bwMode="auto">
          <a:xfrm>
            <a:off x="5521325" y="4899025"/>
            <a:ext cx="781050" cy="557213"/>
          </a:xfrm>
          <a:custGeom>
            <a:avLst/>
            <a:gdLst>
              <a:gd name="T0" fmla="*/ 0 w 984"/>
              <a:gd name="T1" fmla="*/ 557213 h 704"/>
              <a:gd name="T2" fmla="*/ 0 w 984"/>
              <a:gd name="T3" fmla="*/ 0 h 704"/>
              <a:gd name="T4" fmla="*/ 781050 w 984"/>
              <a:gd name="T5" fmla="*/ 0 h 704"/>
              <a:gd name="T6" fmla="*/ 781050 w 984"/>
              <a:gd name="T7" fmla="*/ 557213 h 704"/>
              <a:gd name="T8" fmla="*/ 765175 w 984"/>
              <a:gd name="T9" fmla="*/ 557213 h 704"/>
              <a:gd name="T10" fmla="*/ 765175 w 984"/>
              <a:gd name="T11" fmla="*/ 15830 h 704"/>
              <a:gd name="T12" fmla="*/ 15875 w 984"/>
              <a:gd name="T13" fmla="*/ 15830 h 704"/>
              <a:gd name="T14" fmla="*/ 15875 w 984"/>
              <a:gd name="T15" fmla="*/ 557213 h 704"/>
              <a:gd name="T16" fmla="*/ 0 w 984"/>
              <a:gd name="T17" fmla="*/ 557213 h 70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84"/>
              <a:gd name="T28" fmla="*/ 0 h 704"/>
              <a:gd name="T29" fmla="*/ 984 w 984"/>
              <a:gd name="T30" fmla="*/ 704 h 70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84" h="704">
                <a:moveTo>
                  <a:pt x="0" y="704"/>
                </a:moveTo>
                <a:lnTo>
                  <a:pt x="0" y="0"/>
                </a:lnTo>
                <a:lnTo>
                  <a:pt x="984" y="0"/>
                </a:lnTo>
                <a:lnTo>
                  <a:pt x="984" y="704"/>
                </a:lnTo>
                <a:lnTo>
                  <a:pt x="964" y="704"/>
                </a:lnTo>
                <a:lnTo>
                  <a:pt x="964" y="20"/>
                </a:lnTo>
                <a:lnTo>
                  <a:pt x="20" y="20"/>
                </a:lnTo>
                <a:lnTo>
                  <a:pt x="20" y="704"/>
                </a:lnTo>
                <a:lnTo>
                  <a:pt x="0" y="70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275" name="Rectangle 14"/>
          <p:cNvSpPr>
            <a:spLocks noChangeArrowheads="1"/>
          </p:cNvSpPr>
          <p:nvPr/>
        </p:nvSpPr>
        <p:spPr bwMode="auto">
          <a:xfrm>
            <a:off x="2463800" y="5449888"/>
            <a:ext cx="4594225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6" name="Rectangle 15"/>
          <p:cNvSpPr>
            <a:spLocks noChangeArrowheads="1"/>
          </p:cNvSpPr>
          <p:nvPr/>
        </p:nvSpPr>
        <p:spPr bwMode="auto">
          <a:xfrm>
            <a:off x="2463800" y="5295900"/>
            <a:ext cx="38100" cy="158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7" name="Rectangle 16"/>
          <p:cNvSpPr>
            <a:spLocks noChangeArrowheads="1"/>
          </p:cNvSpPr>
          <p:nvPr/>
        </p:nvSpPr>
        <p:spPr bwMode="auto">
          <a:xfrm>
            <a:off x="2463800" y="4991100"/>
            <a:ext cx="38100" cy="142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8" name="Rectangle 17"/>
          <p:cNvSpPr>
            <a:spLocks noChangeArrowheads="1"/>
          </p:cNvSpPr>
          <p:nvPr/>
        </p:nvSpPr>
        <p:spPr bwMode="auto">
          <a:xfrm>
            <a:off x="2463800" y="4683125"/>
            <a:ext cx="38100" cy="158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9" name="Rectangle 18"/>
          <p:cNvSpPr>
            <a:spLocks noChangeArrowheads="1"/>
          </p:cNvSpPr>
          <p:nvPr/>
        </p:nvSpPr>
        <p:spPr bwMode="auto">
          <a:xfrm>
            <a:off x="2463800" y="4376738"/>
            <a:ext cx="38100" cy="158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0" name="Rectangle 19"/>
          <p:cNvSpPr>
            <a:spLocks noChangeArrowheads="1"/>
          </p:cNvSpPr>
          <p:nvPr/>
        </p:nvSpPr>
        <p:spPr bwMode="auto">
          <a:xfrm>
            <a:off x="2463800" y="4071938"/>
            <a:ext cx="38100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1" name="Rectangle 20"/>
          <p:cNvSpPr>
            <a:spLocks noChangeArrowheads="1"/>
          </p:cNvSpPr>
          <p:nvPr/>
        </p:nvSpPr>
        <p:spPr bwMode="auto">
          <a:xfrm>
            <a:off x="2463800" y="3765550"/>
            <a:ext cx="38100" cy="158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2" name="Rectangle 21"/>
          <p:cNvSpPr>
            <a:spLocks noChangeArrowheads="1"/>
          </p:cNvSpPr>
          <p:nvPr/>
        </p:nvSpPr>
        <p:spPr bwMode="auto">
          <a:xfrm>
            <a:off x="2463800" y="3459163"/>
            <a:ext cx="38100" cy="158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3" name="Rectangle 22"/>
          <p:cNvSpPr>
            <a:spLocks noChangeArrowheads="1"/>
          </p:cNvSpPr>
          <p:nvPr/>
        </p:nvSpPr>
        <p:spPr bwMode="auto">
          <a:xfrm>
            <a:off x="2463800" y="3152775"/>
            <a:ext cx="38100" cy="142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4" name="Rectangle 23"/>
          <p:cNvSpPr>
            <a:spLocks noChangeArrowheads="1"/>
          </p:cNvSpPr>
          <p:nvPr/>
        </p:nvSpPr>
        <p:spPr bwMode="auto">
          <a:xfrm>
            <a:off x="2463800" y="2846388"/>
            <a:ext cx="38100" cy="158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5" name="Rectangle 24"/>
          <p:cNvSpPr>
            <a:spLocks noChangeArrowheads="1"/>
          </p:cNvSpPr>
          <p:nvPr/>
        </p:nvSpPr>
        <p:spPr bwMode="auto">
          <a:xfrm>
            <a:off x="2463800" y="2540000"/>
            <a:ext cx="38100" cy="158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6" name="Rectangle 25"/>
          <p:cNvSpPr>
            <a:spLocks noChangeArrowheads="1"/>
          </p:cNvSpPr>
          <p:nvPr/>
        </p:nvSpPr>
        <p:spPr bwMode="auto">
          <a:xfrm>
            <a:off x="2463800" y="5449888"/>
            <a:ext cx="682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7" name="Rectangle 26"/>
          <p:cNvSpPr>
            <a:spLocks noChangeArrowheads="1"/>
          </p:cNvSpPr>
          <p:nvPr/>
        </p:nvSpPr>
        <p:spPr bwMode="auto">
          <a:xfrm>
            <a:off x="2463800" y="5143500"/>
            <a:ext cx="68263" cy="158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8" name="Rectangle 27"/>
          <p:cNvSpPr>
            <a:spLocks noChangeArrowheads="1"/>
          </p:cNvSpPr>
          <p:nvPr/>
        </p:nvSpPr>
        <p:spPr bwMode="auto">
          <a:xfrm>
            <a:off x="2463800" y="4837113"/>
            <a:ext cx="68263" cy="158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9" name="Rectangle 28"/>
          <p:cNvSpPr>
            <a:spLocks noChangeArrowheads="1"/>
          </p:cNvSpPr>
          <p:nvPr/>
        </p:nvSpPr>
        <p:spPr bwMode="auto">
          <a:xfrm>
            <a:off x="2463800" y="4530725"/>
            <a:ext cx="68263" cy="142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90" name="Rectangle 29"/>
          <p:cNvSpPr>
            <a:spLocks noChangeArrowheads="1"/>
          </p:cNvSpPr>
          <p:nvPr/>
        </p:nvSpPr>
        <p:spPr bwMode="auto">
          <a:xfrm>
            <a:off x="2463800" y="4224338"/>
            <a:ext cx="68263" cy="158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91" name="Rectangle 30"/>
          <p:cNvSpPr>
            <a:spLocks noChangeArrowheads="1"/>
          </p:cNvSpPr>
          <p:nvPr/>
        </p:nvSpPr>
        <p:spPr bwMode="auto">
          <a:xfrm>
            <a:off x="2463800" y="3917950"/>
            <a:ext cx="68263" cy="158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92" name="Rectangle 31"/>
          <p:cNvSpPr>
            <a:spLocks noChangeArrowheads="1"/>
          </p:cNvSpPr>
          <p:nvPr/>
        </p:nvSpPr>
        <p:spPr bwMode="auto">
          <a:xfrm>
            <a:off x="2463800" y="3613150"/>
            <a:ext cx="68263" cy="142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93" name="Rectangle 32"/>
          <p:cNvSpPr>
            <a:spLocks noChangeArrowheads="1"/>
          </p:cNvSpPr>
          <p:nvPr/>
        </p:nvSpPr>
        <p:spPr bwMode="auto">
          <a:xfrm>
            <a:off x="2463800" y="3305175"/>
            <a:ext cx="68263" cy="158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94" name="Rectangle 33"/>
          <p:cNvSpPr>
            <a:spLocks noChangeArrowheads="1"/>
          </p:cNvSpPr>
          <p:nvPr/>
        </p:nvSpPr>
        <p:spPr bwMode="auto">
          <a:xfrm>
            <a:off x="2463800" y="2998788"/>
            <a:ext cx="68263" cy="158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95" name="Rectangle 34"/>
          <p:cNvSpPr>
            <a:spLocks noChangeArrowheads="1"/>
          </p:cNvSpPr>
          <p:nvPr/>
        </p:nvSpPr>
        <p:spPr bwMode="auto">
          <a:xfrm>
            <a:off x="2463800" y="2693988"/>
            <a:ext cx="682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96" name="Rectangle 35"/>
          <p:cNvSpPr>
            <a:spLocks noChangeArrowheads="1"/>
          </p:cNvSpPr>
          <p:nvPr/>
        </p:nvSpPr>
        <p:spPr bwMode="auto">
          <a:xfrm>
            <a:off x="2463800" y="2387600"/>
            <a:ext cx="68263" cy="158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97" name="Rectangle 36"/>
          <p:cNvSpPr>
            <a:spLocks noChangeArrowheads="1"/>
          </p:cNvSpPr>
          <p:nvPr/>
        </p:nvSpPr>
        <p:spPr bwMode="auto">
          <a:xfrm>
            <a:off x="2463800" y="2387600"/>
            <a:ext cx="14288" cy="30765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98" name="Rectangle 37"/>
          <p:cNvSpPr>
            <a:spLocks noChangeArrowheads="1"/>
          </p:cNvSpPr>
          <p:nvPr/>
        </p:nvSpPr>
        <p:spPr bwMode="auto">
          <a:xfrm>
            <a:off x="3227388" y="5489575"/>
            <a:ext cx="13573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GB" sz="1500">
                <a:solidFill>
                  <a:srgbClr val="000000"/>
                </a:solidFill>
              </a:rPr>
              <a:t>Coronary thrombosis (autopsy)</a:t>
            </a:r>
            <a:endParaRPr lang="en-GB"/>
          </a:p>
        </p:txBody>
      </p:sp>
      <p:sp>
        <p:nvSpPr>
          <p:cNvPr id="11299" name="Rectangle 38"/>
          <p:cNvSpPr>
            <a:spLocks noChangeArrowheads="1"/>
          </p:cNvSpPr>
          <p:nvPr/>
        </p:nvSpPr>
        <p:spPr bwMode="auto">
          <a:xfrm>
            <a:off x="4451350" y="5548313"/>
            <a:ext cx="795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rgbClr val="000000"/>
                </a:solidFill>
              </a:rPr>
              <a:t>Control</a:t>
            </a:r>
          </a:p>
          <a:p>
            <a:r>
              <a:rPr lang="en-US" sz="1500">
                <a:solidFill>
                  <a:srgbClr val="000000"/>
                </a:solidFill>
              </a:rPr>
              <a:t>(autopsy)</a:t>
            </a:r>
            <a:endParaRPr lang="en-GB"/>
          </a:p>
        </p:txBody>
      </p:sp>
      <p:sp>
        <p:nvSpPr>
          <p:cNvPr id="11300" name="Rectangle 39"/>
          <p:cNvSpPr>
            <a:spLocks noChangeArrowheads="1"/>
          </p:cNvSpPr>
          <p:nvPr/>
        </p:nvSpPr>
        <p:spPr bwMode="auto">
          <a:xfrm>
            <a:off x="5535613" y="5548313"/>
            <a:ext cx="154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rgbClr val="000000"/>
                </a:solidFill>
              </a:rPr>
              <a:t>Severe IHD</a:t>
            </a:r>
          </a:p>
          <a:p>
            <a:r>
              <a:rPr lang="en-GB" sz="1500">
                <a:solidFill>
                  <a:srgbClr val="000000"/>
                </a:solidFill>
              </a:rPr>
              <a:t>(Cardiac explants)</a:t>
            </a:r>
            <a:endParaRPr lang="en-GB"/>
          </a:p>
        </p:txBody>
      </p:sp>
      <p:sp>
        <p:nvSpPr>
          <p:cNvPr id="11301" name="Rectangle 40"/>
          <p:cNvSpPr>
            <a:spLocks noChangeArrowheads="1"/>
          </p:cNvSpPr>
          <p:nvPr/>
        </p:nvSpPr>
        <p:spPr bwMode="auto">
          <a:xfrm>
            <a:off x="2273300" y="5346700"/>
            <a:ext cx="1063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rgbClr val="000000"/>
                </a:solidFill>
              </a:rPr>
              <a:t>0</a:t>
            </a:r>
            <a:endParaRPr lang="en-GB"/>
          </a:p>
        </p:txBody>
      </p:sp>
      <p:sp>
        <p:nvSpPr>
          <p:cNvPr id="11302" name="Rectangle 41"/>
          <p:cNvSpPr>
            <a:spLocks noChangeArrowheads="1"/>
          </p:cNvSpPr>
          <p:nvPr/>
        </p:nvSpPr>
        <p:spPr bwMode="auto">
          <a:xfrm>
            <a:off x="2168525" y="5040313"/>
            <a:ext cx="2127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rgbClr val="000000"/>
                </a:solidFill>
              </a:rPr>
              <a:t>10</a:t>
            </a:r>
            <a:endParaRPr lang="en-GB"/>
          </a:p>
        </p:txBody>
      </p:sp>
      <p:sp>
        <p:nvSpPr>
          <p:cNvPr id="11303" name="Rectangle 42"/>
          <p:cNvSpPr>
            <a:spLocks noChangeArrowheads="1"/>
          </p:cNvSpPr>
          <p:nvPr/>
        </p:nvSpPr>
        <p:spPr bwMode="auto">
          <a:xfrm>
            <a:off x="2168525" y="4735513"/>
            <a:ext cx="2127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rgbClr val="000000"/>
                </a:solidFill>
              </a:rPr>
              <a:t>20</a:t>
            </a:r>
            <a:endParaRPr lang="en-GB"/>
          </a:p>
        </p:txBody>
      </p:sp>
      <p:sp>
        <p:nvSpPr>
          <p:cNvPr id="11304" name="Rectangle 43"/>
          <p:cNvSpPr>
            <a:spLocks noChangeArrowheads="1"/>
          </p:cNvSpPr>
          <p:nvPr/>
        </p:nvSpPr>
        <p:spPr bwMode="auto">
          <a:xfrm>
            <a:off x="2168525" y="4429125"/>
            <a:ext cx="2127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rgbClr val="000000"/>
                </a:solidFill>
              </a:rPr>
              <a:t>30</a:t>
            </a:r>
            <a:endParaRPr lang="en-GB"/>
          </a:p>
        </p:txBody>
      </p:sp>
      <p:sp>
        <p:nvSpPr>
          <p:cNvPr id="11305" name="Rectangle 44"/>
          <p:cNvSpPr>
            <a:spLocks noChangeArrowheads="1"/>
          </p:cNvSpPr>
          <p:nvPr/>
        </p:nvSpPr>
        <p:spPr bwMode="auto">
          <a:xfrm>
            <a:off x="2168525" y="4122738"/>
            <a:ext cx="2127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rgbClr val="000000"/>
                </a:solidFill>
              </a:rPr>
              <a:t>40</a:t>
            </a:r>
            <a:endParaRPr lang="en-GB"/>
          </a:p>
        </p:txBody>
      </p:sp>
      <p:sp>
        <p:nvSpPr>
          <p:cNvPr id="11306" name="Rectangle 45"/>
          <p:cNvSpPr>
            <a:spLocks noChangeArrowheads="1"/>
          </p:cNvSpPr>
          <p:nvPr/>
        </p:nvSpPr>
        <p:spPr bwMode="auto">
          <a:xfrm>
            <a:off x="2168525" y="3817938"/>
            <a:ext cx="2127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rgbClr val="000000"/>
                </a:solidFill>
              </a:rPr>
              <a:t>50</a:t>
            </a:r>
            <a:endParaRPr lang="en-GB"/>
          </a:p>
        </p:txBody>
      </p:sp>
      <p:sp>
        <p:nvSpPr>
          <p:cNvPr id="11307" name="Rectangle 46"/>
          <p:cNvSpPr>
            <a:spLocks noChangeArrowheads="1"/>
          </p:cNvSpPr>
          <p:nvPr/>
        </p:nvSpPr>
        <p:spPr bwMode="auto">
          <a:xfrm>
            <a:off x="2168525" y="3511550"/>
            <a:ext cx="2127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rgbClr val="000000"/>
                </a:solidFill>
              </a:rPr>
              <a:t>60</a:t>
            </a:r>
            <a:endParaRPr lang="en-GB"/>
          </a:p>
        </p:txBody>
      </p:sp>
      <p:sp>
        <p:nvSpPr>
          <p:cNvPr id="11308" name="Rectangle 47"/>
          <p:cNvSpPr>
            <a:spLocks noChangeArrowheads="1"/>
          </p:cNvSpPr>
          <p:nvPr/>
        </p:nvSpPr>
        <p:spPr bwMode="auto">
          <a:xfrm>
            <a:off x="2168525" y="3201988"/>
            <a:ext cx="2127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rgbClr val="000000"/>
                </a:solidFill>
              </a:rPr>
              <a:t>70</a:t>
            </a:r>
            <a:endParaRPr lang="en-GB"/>
          </a:p>
        </p:txBody>
      </p:sp>
      <p:sp>
        <p:nvSpPr>
          <p:cNvPr id="11309" name="Rectangle 48"/>
          <p:cNvSpPr>
            <a:spLocks noChangeArrowheads="1"/>
          </p:cNvSpPr>
          <p:nvPr/>
        </p:nvSpPr>
        <p:spPr bwMode="auto">
          <a:xfrm>
            <a:off x="2168525" y="2897188"/>
            <a:ext cx="2127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rgbClr val="000000"/>
                </a:solidFill>
              </a:rPr>
              <a:t>80</a:t>
            </a:r>
            <a:endParaRPr lang="en-GB"/>
          </a:p>
        </p:txBody>
      </p:sp>
      <p:sp>
        <p:nvSpPr>
          <p:cNvPr id="11310" name="Rectangle 49"/>
          <p:cNvSpPr>
            <a:spLocks noChangeArrowheads="1"/>
          </p:cNvSpPr>
          <p:nvPr/>
        </p:nvSpPr>
        <p:spPr bwMode="auto">
          <a:xfrm>
            <a:off x="2168525" y="2590800"/>
            <a:ext cx="2127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rgbClr val="000000"/>
                </a:solidFill>
              </a:rPr>
              <a:t>90</a:t>
            </a:r>
            <a:endParaRPr lang="en-GB"/>
          </a:p>
        </p:txBody>
      </p:sp>
      <p:sp>
        <p:nvSpPr>
          <p:cNvPr id="11311" name="Rectangle 50"/>
          <p:cNvSpPr>
            <a:spLocks noChangeArrowheads="1"/>
          </p:cNvSpPr>
          <p:nvPr/>
        </p:nvSpPr>
        <p:spPr bwMode="auto">
          <a:xfrm>
            <a:off x="2063750" y="2284413"/>
            <a:ext cx="3190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500">
                <a:solidFill>
                  <a:srgbClr val="000000"/>
                </a:solidFill>
              </a:rPr>
              <a:t>100</a:t>
            </a:r>
            <a:endParaRPr lang="en-GB"/>
          </a:p>
        </p:txBody>
      </p:sp>
      <p:sp>
        <p:nvSpPr>
          <p:cNvPr id="11312" name="Rectangle 51"/>
          <p:cNvSpPr>
            <a:spLocks noChangeArrowheads="1"/>
          </p:cNvSpPr>
          <p:nvPr/>
        </p:nvSpPr>
        <p:spPr bwMode="auto">
          <a:xfrm>
            <a:off x="4575175" y="6267450"/>
            <a:ext cx="163830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700">
                <a:solidFill>
                  <a:srgbClr val="000000"/>
                </a:solidFill>
              </a:rPr>
              <a:t>Source of plaque</a:t>
            </a:r>
            <a:endParaRPr lang="en-GB"/>
          </a:p>
        </p:txBody>
      </p:sp>
      <p:sp>
        <p:nvSpPr>
          <p:cNvPr id="11313" name="Rectangle 52"/>
          <p:cNvSpPr>
            <a:spLocks noChangeArrowheads="1"/>
          </p:cNvSpPr>
          <p:nvPr/>
        </p:nvSpPr>
        <p:spPr bwMode="auto">
          <a:xfrm rot="-5400000">
            <a:off x="141288" y="3575050"/>
            <a:ext cx="32893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GB" sz="1700">
                <a:solidFill>
                  <a:srgbClr val="000000"/>
                </a:solidFill>
              </a:rPr>
              <a:t>% of plaques with inflammation of superficial cap / shoulder</a:t>
            </a:r>
            <a:endParaRPr lang="en-GB"/>
          </a:p>
        </p:txBody>
      </p:sp>
      <p:sp>
        <p:nvSpPr>
          <p:cNvPr id="11314" name="Text Box 56"/>
          <p:cNvSpPr txBox="1">
            <a:spLocks noChangeArrowheads="1"/>
          </p:cNvSpPr>
          <p:nvPr/>
        </p:nvSpPr>
        <p:spPr bwMode="auto">
          <a:xfrm>
            <a:off x="3152775" y="1960563"/>
            <a:ext cx="1450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00000"/>
                </a:solidFill>
              </a:rPr>
              <a:t>P&lt;0.05</a:t>
            </a:r>
            <a:endParaRPr lang="en-GB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2291" name="Picture 3" descr="nm1102-1257-F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88" y="1928813"/>
            <a:ext cx="6096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Questions</a:t>
            </a:r>
            <a:endParaRPr lang="en-GB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eaLnBrk="1" hangingPunct="1"/>
            <a:r>
              <a:rPr lang="en-US" smtClean="0"/>
              <a:t>Why are there increased macrophages in atherosclerotic plaques ?</a:t>
            </a:r>
          </a:p>
          <a:p>
            <a:pPr eaLnBrk="1" hangingPunct="1"/>
            <a:r>
              <a:rPr lang="en-US" smtClean="0"/>
              <a:t>Are they doing anything to promote plaque rupture ?</a:t>
            </a:r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Why ?</a:t>
            </a:r>
            <a:endParaRPr lang="en-GB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/>
              <a:t>Hyperlipidaemia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</p:spPr>
        <p:txBody>
          <a:bodyPr/>
          <a:lstStyle/>
          <a:p>
            <a:pPr eaLnBrk="1" hangingPunct="1"/>
            <a:r>
              <a:rPr lang="en-US" sz="2800" smtClean="0"/>
              <a:t>LDL ‘bad guy’’ cholesterol rich</a:t>
            </a:r>
          </a:p>
          <a:p>
            <a:pPr lvl="1" eaLnBrk="1" hangingPunct="1"/>
            <a:r>
              <a:rPr lang="en-US" sz="2400" smtClean="0"/>
              <a:t>Carries cholesterol from liver to tissues (including arteries)</a:t>
            </a:r>
          </a:p>
          <a:p>
            <a:pPr eaLnBrk="1" hangingPunct="1"/>
            <a:r>
              <a:rPr lang="en-US" sz="2800" smtClean="0"/>
              <a:t>Oxidised LDL dangerous version</a:t>
            </a:r>
          </a:p>
          <a:p>
            <a:pPr lvl="1" eaLnBrk="1" hangingPunct="1"/>
            <a:r>
              <a:rPr lang="en-US" sz="2400" smtClean="0"/>
              <a:t>inflammation</a:t>
            </a:r>
          </a:p>
          <a:p>
            <a:pPr lvl="1" eaLnBrk="1" hangingPunct="1"/>
            <a:r>
              <a:rPr lang="en-US" sz="2400" smtClean="0"/>
              <a:t>endothelial damage</a:t>
            </a:r>
          </a:p>
          <a:p>
            <a:pPr lvl="1" eaLnBrk="1" hangingPunct="1"/>
            <a:r>
              <a:rPr lang="en-US" sz="2400" smtClean="0"/>
              <a:t>vascular smooth muscle cell death</a:t>
            </a:r>
          </a:p>
          <a:p>
            <a:pPr eaLnBrk="1" hangingPunct="1"/>
            <a:r>
              <a:rPr lang="en-US" sz="2800" smtClean="0"/>
              <a:t>HDL ‘good guy’ </a:t>
            </a:r>
          </a:p>
          <a:p>
            <a:pPr lvl="1" eaLnBrk="1" hangingPunct="1"/>
            <a:r>
              <a:rPr lang="en-US" sz="2400" smtClean="0"/>
              <a:t>reverse cholesterol transport</a:t>
            </a:r>
          </a:p>
          <a:p>
            <a:pPr lvl="1" eaLnBrk="1" hangingPunct="1"/>
            <a:r>
              <a:rPr lang="en-US" sz="2400" smtClean="0"/>
              <a:t>Carries cholesterol from tissues (including arteries ) to liver </a:t>
            </a:r>
          </a:p>
          <a:p>
            <a:pPr lvl="2" eaLnBrk="1" hangingPunct="1"/>
            <a:r>
              <a:rPr lang="en-US" sz="2000" smtClean="0"/>
              <a:t>Converted to bile acids</a:t>
            </a:r>
          </a:p>
          <a:p>
            <a:pPr lvl="2" eaLnBrk="1" hangingPunct="1"/>
            <a:r>
              <a:rPr lang="en-US" sz="2000" smtClean="0"/>
              <a:t>Catabolised</a:t>
            </a:r>
          </a:p>
          <a:p>
            <a:pPr lvl="2" eaLnBrk="1" hangingPunct="1"/>
            <a:r>
              <a:rPr lang="en-US" sz="2000" smtClean="0"/>
              <a:t>Downregulates its own synthesis (negative feedback)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/>
            <a:r>
              <a:rPr lang="en-GB" b="1" i="1" smtClean="0">
                <a:solidFill>
                  <a:srgbClr val="FFFF00"/>
                </a:solidFill>
              </a:rPr>
              <a:t>Low Density Lipoprotein</a:t>
            </a:r>
          </a:p>
        </p:txBody>
      </p:sp>
      <p:pic>
        <p:nvPicPr>
          <p:cNvPr id="16387" name="Picture 3" descr="LDL diagr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219200"/>
            <a:ext cx="5867400" cy="509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Lipoprotein structure (HDL)</a:t>
            </a:r>
          </a:p>
        </p:txBody>
      </p:sp>
      <p:pic>
        <p:nvPicPr>
          <p:cNvPr id="17411" name="Content Placeholder 3" descr="image HD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2009" t="19888" r="21107" b="21712"/>
          <a:stretch>
            <a:fillRect/>
          </a:stretch>
        </p:blipFill>
        <p:spPr>
          <a:xfrm>
            <a:off x="1481138" y="1571625"/>
            <a:ext cx="7662862" cy="4500563"/>
          </a:xfrm>
        </p:spPr>
      </p:pic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3571875" y="5786438"/>
            <a:ext cx="20716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Polar headgroups</a:t>
            </a:r>
          </a:p>
        </p:txBody>
      </p:sp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285750" y="3929063"/>
            <a:ext cx="1428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Hydrophobic tails</a:t>
            </a:r>
          </a:p>
        </p:txBody>
      </p:sp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0" y="2571750"/>
            <a:ext cx="2071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Protein helices for structural integrity</a:t>
            </a:r>
          </a:p>
        </p:txBody>
      </p:sp>
      <p:sp>
        <p:nvSpPr>
          <p:cNvPr id="17415" name="TextBox 8"/>
          <p:cNvSpPr txBox="1">
            <a:spLocks noChangeArrowheads="1"/>
          </p:cNvSpPr>
          <p:nvPr/>
        </p:nvSpPr>
        <p:spPr bwMode="auto">
          <a:xfrm>
            <a:off x="6858000" y="2500313"/>
            <a:ext cx="20716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Addressograph proteins for docking</a:t>
            </a:r>
          </a:p>
        </p:txBody>
      </p:sp>
      <p:sp>
        <p:nvSpPr>
          <p:cNvPr id="17416" name="TextBox 9"/>
          <p:cNvSpPr txBox="1">
            <a:spLocks noChangeArrowheads="1"/>
          </p:cNvSpPr>
          <p:nvPr/>
        </p:nvSpPr>
        <p:spPr bwMode="auto">
          <a:xfrm>
            <a:off x="4000500" y="1571625"/>
            <a:ext cx="2071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Polar headgroups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LDL</a:t>
            </a:r>
          </a:p>
          <a:p>
            <a:pPr lvl="1" eaLnBrk="1" hangingPunct="1"/>
            <a:r>
              <a:rPr lang="en-GB" smtClean="0"/>
              <a:t>ApoE – docks to LDL-R</a:t>
            </a:r>
          </a:p>
          <a:p>
            <a:pPr eaLnBrk="1" hangingPunct="1"/>
            <a:r>
              <a:rPr lang="en-GB" smtClean="0"/>
              <a:t>HDL</a:t>
            </a:r>
          </a:p>
          <a:p>
            <a:pPr lvl="1" eaLnBrk="1" hangingPunct="1"/>
            <a:r>
              <a:rPr lang="en-GB" smtClean="0"/>
              <a:t>ApoA – docks to ABC cholesterol exporter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229600" cy="708025"/>
          </a:xfrm>
        </p:spPr>
        <p:txBody>
          <a:bodyPr/>
          <a:lstStyle/>
          <a:p>
            <a:r>
              <a:rPr lang="en-US" sz="4000" smtClean="0"/>
              <a:t>Brown &amp; Goldstein</a:t>
            </a:r>
            <a:endParaRPr lang="en-GB" sz="4000" smtClean="0"/>
          </a:p>
        </p:txBody>
      </p:sp>
      <p:sp>
        <p:nvSpPr>
          <p:cNvPr id="28467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85750" y="714375"/>
            <a:ext cx="8643938" cy="2357438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400" dirty="0" err="1" smtClean="0"/>
              <a:t>Lipidologists</a:t>
            </a:r>
            <a:endParaRPr lang="en-US" sz="2400" dirty="0" smtClean="0"/>
          </a:p>
          <a:p>
            <a:pPr>
              <a:defRPr/>
            </a:pPr>
            <a:r>
              <a:rPr lang="en-US" sz="2400" dirty="0" smtClean="0"/>
              <a:t>Treating patients mostly children) with familial </a:t>
            </a:r>
            <a:r>
              <a:rPr lang="en-US" sz="2400" dirty="0" err="1" smtClean="0"/>
              <a:t>hypercholesterolaemia</a:t>
            </a:r>
            <a:r>
              <a:rPr lang="en-US" sz="2400" dirty="0" smtClean="0"/>
              <a:t> in 1970s</a:t>
            </a:r>
          </a:p>
          <a:p>
            <a:pPr>
              <a:defRPr/>
            </a:pPr>
            <a:r>
              <a:rPr lang="en-US" sz="2400" dirty="0" smtClean="0"/>
              <a:t>Genetic disease causing high LDL, severe atherosclerosis, fatal myocardial infarction in teens </a:t>
            </a:r>
          </a:p>
          <a:p>
            <a:pPr>
              <a:defRPr/>
            </a:pPr>
            <a:r>
              <a:rPr lang="en-US" sz="2400" dirty="0" smtClean="0"/>
              <a:t>Hunted </a:t>
            </a:r>
            <a:r>
              <a:rPr lang="en-US" sz="2400" dirty="0"/>
              <a:t>for </a:t>
            </a:r>
            <a:r>
              <a:rPr lang="en-US" sz="2400" dirty="0" smtClean="0"/>
              <a:t>causative gene</a:t>
            </a:r>
          </a:p>
          <a:p>
            <a:pPr>
              <a:buFontTx/>
              <a:buNone/>
              <a:defRPr/>
            </a:pPr>
            <a:endParaRPr lang="en-US" sz="2400" dirty="0"/>
          </a:p>
          <a:p>
            <a:pPr>
              <a:defRPr/>
            </a:pPr>
            <a:endParaRPr lang="en-GB" sz="2400" dirty="0"/>
          </a:p>
        </p:txBody>
      </p:sp>
      <p:sp>
        <p:nvSpPr>
          <p:cNvPr id="19460" name="Text Box 8"/>
          <p:cNvSpPr txBox="1">
            <a:spLocks noChangeArrowheads="1"/>
          </p:cNvSpPr>
          <p:nvPr/>
        </p:nvSpPr>
        <p:spPr bwMode="auto">
          <a:xfrm>
            <a:off x="500063" y="3278188"/>
            <a:ext cx="9445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Brown</a:t>
            </a:r>
            <a:endParaRPr lang="en-GB"/>
          </a:p>
        </p:txBody>
      </p:sp>
      <p:sp>
        <p:nvSpPr>
          <p:cNvPr id="19461" name="Text Box 9"/>
          <p:cNvSpPr txBox="1">
            <a:spLocks noChangeArrowheads="1"/>
          </p:cNvSpPr>
          <p:nvPr/>
        </p:nvSpPr>
        <p:spPr bwMode="auto">
          <a:xfrm>
            <a:off x="2000250" y="3278188"/>
            <a:ext cx="15255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Goldstein</a:t>
            </a:r>
            <a:endParaRPr lang="en-GB"/>
          </a:p>
        </p:txBody>
      </p:sp>
      <p:pic>
        <p:nvPicPr>
          <p:cNvPr id="19462" name="Picture 11" descr="4-s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3643313"/>
            <a:ext cx="3184525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4" descr="3-s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50" y="3643313"/>
            <a:ext cx="2084388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6" descr="P2180508"/>
          <p:cNvPicPr>
            <a:picLocks noChangeAspect="1" noChangeArrowheads="1"/>
          </p:cNvPicPr>
          <p:nvPr/>
        </p:nvPicPr>
        <p:blipFill>
          <a:blip r:embed="rId5" cstate="print"/>
          <a:srcRect l="23170" r="6586" b="42435"/>
          <a:stretch>
            <a:fillRect/>
          </a:stretch>
        </p:blipFill>
        <p:spPr bwMode="auto">
          <a:xfrm>
            <a:off x="6572250" y="3643313"/>
            <a:ext cx="2286000" cy="13890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9465" name="TextBox 9"/>
          <p:cNvSpPr txBox="1">
            <a:spLocks noChangeArrowheads="1"/>
          </p:cNvSpPr>
          <p:nvPr/>
        </p:nvSpPr>
        <p:spPr bwMode="auto">
          <a:xfrm>
            <a:off x="7143750" y="3286125"/>
            <a:ext cx="1214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Foam cell</a:t>
            </a:r>
          </a:p>
        </p:txBody>
      </p:sp>
      <p:sp>
        <p:nvSpPr>
          <p:cNvPr id="19466" name="TextBox 10"/>
          <p:cNvSpPr txBox="1">
            <a:spLocks noChangeArrowheads="1"/>
          </p:cNvSpPr>
          <p:nvPr/>
        </p:nvSpPr>
        <p:spPr bwMode="auto">
          <a:xfrm>
            <a:off x="4071938" y="3214688"/>
            <a:ext cx="15160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/>
              <a:t>Xanthoma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14625" y="1397000"/>
            <a:ext cx="6429375" cy="525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smtClean="0"/>
              <a:t>Gene encoded a receptor for LDL</a:t>
            </a:r>
          </a:p>
          <a:p>
            <a:pPr>
              <a:lnSpc>
                <a:spcPct val="80000"/>
              </a:lnSpc>
            </a:pPr>
            <a:r>
              <a:rPr lang="en-US" sz="2800" smtClean="0"/>
              <a:t>Nobel Prize for Medicine 1985</a:t>
            </a:r>
          </a:p>
          <a:p>
            <a:pPr>
              <a:lnSpc>
                <a:spcPct val="80000"/>
              </a:lnSpc>
            </a:pPr>
            <a:r>
              <a:rPr lang="en-US" sz="2800" smtClean="0"/>
              <a:t>LDLR mediates negative feedback control of cholesterol production</a:t>
            </a:r>
          </a:p>
          <a:p>
            <a:pPr>
              <a:lnSpc>
                <a:spcPct val="80000"/>
              </a:lnSpc>
            </a:pPr>
            <a:r>
              <a:rPr lang="en-US" sz="2800" smtClean="0"/>
              <a:t>Proposed a second LDL receptor - </a:t>
            </a:r>
            <a:r>
              <a:rPr lang="en-US" sz="2800" i="1" smtClean="0"/>
              <a:t>not under feedback control</a:t>
            </a:r>
            <a:r>
              <a:rPr lang="en-US" sz="2800" smtClean="0"/>
              <a:t> - in atherosclerotic lesions</a:t>
            </a:r>
          </a:p>
          <a:p>
            <a:pPr>
              <a:lnSpc>
                <a:spcPct val="80000"/>
              </a:lnSpc>
            </a:pPr>
            <a:r>
              <a:rPr lang="en-US" sz="2800" smtClean="0"/>
              <a:t>Called ‘scavenger’ since it hoovers up extra LDL</a:t>
            </a:r>
          </a:p>
          <a:p>
            <a:pPr>
              <a:lnSpc>
                <a:spcPct val="80000"/>
              </a:lnSpc>
            </a:pPr>
            <a:r>
              <a:rPr lang="en-US" sz="2800" smtClean="0"/>
              <a:t>Actually a family of ‘scavenger receptors’ mainly in macrophages</a:t>
            </a:r>
          </a:p>
          <a:p>
            <a:pPr>
              <a:lnSpc>
                <a:spcPct val="80000"/>
              </a:lnSpc>
            </a:pPr>
            <a:endParaRPr lang="en-GB" sz="2800" smtClean="0"/>
          </a:p>
        </p:txBody>
      </p:sp>
      <p:sp>
        <p:nvSpPr>
          <p:cNvPr id="20483" name="Rectangle 6"/>
          <p:cNvSpPr>
            <a:spLocks noGrp="1" noChangeArrowheads="1"/>
          </p:cNvSpPr>
          <p:nvPr>
            <p:ph type="title"/>
          </p:nvPr>
        </p:nvSpPr>
        <p:spPr>
          <a:xfrm>
            <a:off x="442913" y="0"/>
            <a:ext cx="8229600" cy="1143000"/>
          </a:xfrm>
        </p:spPr>
        <p:txBody>
          <a:bodyPr/>
          <a:lstStyle/>
          <a:p>
            <a:r>
              <a:rPr lang="en-US" sz="4800" smtClean="0"/>
              <a:t>Brown &amp; Goldstein</a:t>
            </a:r>
            <a:endParaRPr lang="en-GB" sz="4800" smtClean="0"/>
          </a:p>
        </p:txBody>
      </p:sp>
      <p:pic>
        <p:nvPicPr>
          <p:cNvPr id="20484" name="Picture 13" descr="4a-s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8688"/>
            <a:ext cx="25717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5" name="Group 6"/>
          <p:cNvGrpSpPr>
            <a:grpSpLocks/>
          </p:cNvGrpSpPr>
          <p:nvPr/>
        </p:nvGrpSpPr>
        <p:grpSpPr bwMode="auto">
          <a:xfrm>
            <a:off x="142875" y="3857625"/>
            <a:ext cx="2857500" cy="2214563"/>
            <a:chOff x="714348" y="1250124"/>
            <a:chExt cx="7216268" cy="5536885"/>
          </a:xfrm>
        </p:grpSpPr>
        <p:sp>
          <p:nvSpPr>
            <p:cNvPr id="20487" name="Freeform 29"/>
            <p:cNvSpPr>
              <a:spLocks/>
            </p:cNvSpPr>
            <p:nvPr/>
          </p:nvSpPr>
          <p:spPr bwMode="auto">
            <a:xfrm>
              <a:off x="714348" y="1857364"/>
              <a:ext cx="7216268" cy="4929645"/>
            </a:xfrm>
            <a:custGeom>
              <a:avLst/>
              <a:gdLst>
                <a:gd name="T0" fmla="*/ 317 w 702"/>
                <a:gd name="T1" fmla="*/ 5 h 698"/>
                <a:gd name="T2" fmla="*/ 230 w 702"/>
                <a:gd name="T3" fmla="*/ 41 h 698"/>
                <a:gd name="T4" fmla="*/ 164 w 702"/>
                <a:gd name="T5" fmla="*/ 59 h 698"/>
                <a:gd name="T6" fmla="*/ 128 w 702"/>
                <a:gd name="T7" fmla="*/ 77 h 698"/>
                <a:gd name="T8" fmla="*/ 41 w 702"/>
                <a:gd name="T9" fmla="*/ 173 h 698"/>
                <a:gd name="T10" fmla="*/ 20 w 702"/>
                <a:gd name="T11" fmla="*/ 251 h 698"/>
                <a:gd name="T12" fmla="*/ 2 w 702"/>
                <a:gd name="T13" fmla="*/ 305 h 698"/>
                <a:gd name="T14" fmla="*/ 8 w 702"/>
                <a:gd name="T15" fmla="*/ 410 h 698"/>
                <a:gd name="T16" fmla="*/ 20 w 702"/>
                <a:gd name="T17" fmla="*/ 482 h 698"/>
                <a:gd name="T18" fmla="*/ 32 w 702"/>
                <a:gd name="T19" fmla="*/ 515 h 698"/>
                <a:gd name="T20" fmla="*/ 47 w 702"/>
                <a:gd name="T21" fmla="*/ 536 h 698"/>
                <a:gd name="T22" fmla="*/ 86 w 702"/>
                <a:gd name="T23" fmla="*/ 581 h 698"/>
                <a:gd name="T24" fmla="*/ 155 w 702"/>
                <a:gd name="T25" fmla="*/ 626 h 698"/>
                <a:gd name="T26" fmla="*/ 209 w 702"/>
                <a:gd name="T27" fmla="*/ 662 h 698"/>
                <a:gd name="T28" fmla="*/ 266 w 702"/>
                <a:gd name="T29" fmla="*/ 692 h 698"/>
                <a:gd name="T30" fmla="*/ 338 w 702"/>
                <a:gd name="T31" fmla="*/ 695 h 698"/>
                <a:gd name="T32" fmla="*/ 461 w 702"/>
                <a:gd name="T33" fmla="*/ 674 h 698"/>
                <a:gd name="T34" fmla="*/ 515 w 702"/>
                <a:gd name="T35" fmla="*/ 656 h 698"/>
                <a:gd name="T36" fmla="*/ 551 w 702"/>
                <a:gd name="T37" fmla="*/ 611 h 698"/>
                <a:gd name="T38" fmla="*/ 596 w 702"/>
                <a:gd name="T39" fmla="*/ 581 h 698"/>
                <a:gd name="T40" fmla="*/ 656 w 702"/>
                <a:gd name="T41" fmla="*/ 521 h 698"/>
                <a:gd name="T42" fmla="*/ 674 w 702"/>
                <a:gd name="T43" fmla="*/ 464 h 698"/>
                <a:gd name="T44" fmla="*/ 683 w 702"/>
                <a:gd name="T45" fmla="*/ 344 h 698"/>
                <a:gd name="T46" fmla="*/ 698 w 702"/>
                <a:gd name="T47" fmla="*/ 269 h 698"/>
                <a:gd name="T48" fmla="*/ 659 w 702"/>
                <a:gd name="T49" fmla="*/ 221 h 698"/>
                <a:gd name="T50" fmla="*/ 635 w 702"/>
                <a:gd name="T51" fmla="*/ 167 h 698"/>
                <a:gd name="T52" fmla="*/ 608 w 702"/>
                <a:gd name="T53" fmla="*/ 110 h 698"/>
                <a:gd name="T54" fmla="*/ 554 w 702"/>
                <a:gd name="T55" fmla="*/ 74 h 698"/>
                <a:gd name="T56" fmla="*/ 476 w 702"/>
                <a:gd name="T57" fmla="*/ 32 h 698"/>
                <a:gd name="T58" fmla="*/ 413 w 702"/>
                <a:gd name="T59" fmla="*/ 20 h 698"/>
                <a:gd name="T60" fmla="*/ 338 w 702"/>
                <a:gd name="T61" fmla="*/ 8 h 698"/>
                <a:gd name="T62" fmla="*/ 317 w 702"/>
                <a:gd name="T63" fmla="*/ 5 h 69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02"/>
                <a:gd name="T97" fmla="*/ 0 h 698"/>
                <a:gd name="T98" fmla="*/ 702 w 702"/>
                <a:gd name="T99" fmla="*/ 698 h 69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02" h="698">
                  <a:moveTo>
                    <a:pt x="317" y="5"/>
                  </a:moveTo>
                  <a:cubicBezTo>
                    <a:pt x="299" y="10"/>
                    <a:pt x="255" y="32"/>
                    <a:pt x="230" y="41"/>
                  </a:cubicBezTo>
                  <a:cubicBezTo>
                    <a:pt x="205" y="50"/>
                    <a:pt x="181" y="53"/>
                    <a:pt x="164" y="59"/>
                  </a:cubicBezTo>
                  <a:cubicBezTo>
                    <a:pt x="147" y="65"/>
                    <a:pt x="148" y="58"/>
                    <a:pt x="128" y="77"/>
                  </a:cubicBezTo>
                  <a:cubicBezTo>
                    <a:pt x="108" y="96"/>
                    <a:pt x="59" y="144"/>
                    <a:pt x="41" y="173"/>
                  </a:cubicBezTo>
                  <a:cubicBezTo>
                    <a:pt x="23" y="202"/>
                    <a:pt x="26" y="229"/>
                    <a:pt x="20" y="251"/>
                  </a:cubicBezTo>
                  <a:cubicBezTo>
                    <a:pt x="14" y="273"/>
                    <a:pt x="4" y="279"/>
                    <a:pt x="2" y="305"/>
                  </a:cubicBezTo>
                  <a:cubicBezTo>
                    <a:pt x="0" y="331"/>
                    <a:pt x="5" y="381"/>
                    <a:pt x="8" y="410"/>
                  </a:cubicBezTo>
                  <a:cubicBezTo>
                    <a:pt x="11" y="439"/>
                    <a:pt x="16" y="465"/>
                    <a:pt x="20" y="482"/>
                  </a:cubicBezTo>
                  <a:cubicBezTo>
                    <a:pt x="24" y="499"/>
                    <a:pt x="28" y="506"/>
                    <a:pt x="32" y="515"/>
                  </a:cubicBezTo>
                  <a:cubicBezTo>
                    <a:pt x="36" y="524"/>
                    <a:pt x="38" y="525"/>
                    <a:pt x="47" y="536"/>
                  </a:cubicBezTo>
                  <a:cubicBezTo>
                    <a:pt x="56" y="547"/>
                    <a:pt x="68" y="566"/>
                    <a:pt x="86" y="581"/>
                  </a:cubicBezTo>
                  <a:cubicBezTo>
                    <a:pt x="104" y="596"/>
                    <a:pt x="134" y="613"/>
                    <a:pt x="155" y="626"/>
                  </a:cubicBezTo>
                  <a:cubicBezTo>
                    <a:pt x="176" y="639"/>
                    <a:pt x="190" y="651"/>
                    <a:pt x="209" y="662"/>
                  </a:cubicBezTo>
                  <a:cubicBezTo>
                    <a:pt x="228" y="673"/>
                    <a:pt x="245" y="687"/>
                    <a:pt x="266" y="692"/>
                  </a:cubicBezTo>
                  <a:cubicBezTo>
                    <a:pt x="287" y="697"/>
                    <a:pt x="306" y="698"/>
                    <a:pt x="338" y="695"/>
                  </a:cubicBezTo>
                  <a:cubicBezTo>
                    <a:pt x="370" y="692"/>
                    <a:pt x="432" y="680"/>
                    <a:pt x="461" y="674"/>
                  </a:cubicBezTo>
                  <a:cubicBezTo>
                    <a:pt x="490" y="668"/>
                    <a:pt x="500" y="666"/>
                    <a:pt x="515" y="656"/>
                  </a:cubicBezTo>
                  <a:cubicBezTo>
                    <a:pt x="530" y="646"/>
                    <a:pt x="538" y="623"/>
                    <a:pt x="551" y="611"/>
                  </a:cubicBezTo>
                  <a:cubicBezTo>
                    <a:pt x="564" y="599"/>
                    <a:pt x="578" y="596"/>
                    <a:pt x="596" y="581"/>
                  </a:cubicBezTo>
                  <a:cubicBezTo>
                    <a:pt x="614" y="566"/>
                    <a:pt x="643" y="541"/>
                    <a:pt x="656" y="521"/>
                  </a:cubicBezTo>
                  <a:cubicBezTo>
                    <a:pt x="669" y="501"/>
                    <a:pt x="670" y="493"/>
                    <a:pt x="674" y="464"/>
                  </a:cubicBezTo>
                  <a:cubicBezTo>
                    <a:pt x="678" y="435"/>
                    <a:pt x="679" y="376"/>
                    <a:pt x="683" y="344"/>
                  </a:cubicBezTo>
                  <a:cubicBezTo>
                    <a:pt x="687" y="312"/>
                    <a:pt x="702" y="289"/>
                    <a:pt x="698" y="269"/>
                  </a:cubicBezTo>
                  <a:cubicBezTo>
                    <a:pt x="694" y="249"/>
                    <a:pt x="670" y="238"/>
                    <a:pt x="659" y="221"/>
                  </a:cubicBezTo>
                  <a:cubicBezTo>
                    <a:pt x="648" y="204"/>
                    <a:pt x="643" y="185"/>
                    <a:pt x="635" y="167"/>
                  </a:cubicBezTo>
                  <a:cubicBezTo>
                    <a:pt x="627" y="149"/>
                    <a:pt x="622" y="125"/>
                    <a:pt x="608" y="110"/>
                  </a:cubicBezTo>
                  <a:cubicBezTo>
                    <a:pt x="594" y="95"/>
                    <a:pt x="576" y="87"/>
                    <a:pt x="554" y="74"/>
                  </a:cubicBezTo>
                  <a:cubicBezTo>
                    <a:pt x="532" y="61"/>
                    <a:pt x="499" y="41"/>
                    <a:pt x="476" y="32"/>
                  </a:cubicBezTo>
                  <a:cubicBezTo>
                    <a:pt x="453" y="23"/>
                    <a:pt x="436" y="24"/>
                    <a:pt x="413" y="20"/>
                  </a:cubicBezTo>
                  <a:cubicBezTo>
                    <a:pt x="390" y="16"/>
                    <a:pt x="356" y="10"/>
                    <a:pt x="338" y="8"/>
                  </a:cubicBezTo>
                  <a:cubicBezTo>
                    <a:pt x="320" y="6"/>
                    <a:pt x="335" y="0"/>
                    <a:pt x="317" y="5"/>
                  </a:cubicBezTo>
                  <a:close/>
                </a:path>
              </a:pathLst>
            </a:cu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30"/>
            <p:cNvSpPr>
              <a:spLocks/>
            </p:cNvSpPr>
            <p:nvPr/>
          </p:nvSpPr>
          <p:spPr bwMode="auto">
            <a:xfrm rot="13263289">
              <a:off x="1139306" y="3179103"/>
              <a:ext cx="4891026" cy="2901408"/>
            </a:xfrm>
            <a:custGeom>
              <a:avLst/>
              <a:gdLst/>
              <a:ahLst/>
              <a:cxnLst>
                <a:cxn ang="0">
                  <a:pos x="287" y="225"/>
                </a:cxn>
                <a:cxn ang="0">
                  <a:pos x="239" y="255"/>
                </a:cxn>
                <a:cxn ang="0">
                  <a:pos x="224" y="333"/>
                </a:cxn>
                <a:cxn ang="0">
                  <a:pos x="218" y="375"/>
                </a:cxn>
                <a:cxn ang="0">
                  <a:pos x="176" y="408"/>
                </a:cxn>
                <a:cxn ang="0">
                  <a:pos x="122" y="408"/>
                </a:cxn>
                <a:cxn ang="0">
                  <a:pos x="65" y="381"/>
                </a:cxn>
                <a:cxn ang="0">
                  <a:pos x="17" y="318"/>
                </a:cxn>
                <a:cxn ang="0">
                  <a:pos x="5" y="237"/>
                </a:cxn>
                <a:cxn ang="0">
                  <a:pos x="50" y="120"/>
                </a:cxn>
                <a:cxn ang="0">
                  <a:pos x="116" y="54"/>
                </a:cxn>
                <a:cxn ang="0">
                  <a:pos x="191" y="15"/>
                </a:cxn>
                <a:cxn ang="0">
                  <a:pos x="275" y="0"/>
                </a:cxn>
                <a:cxn ang="0">
                  <a:pos x="350" y="15"/>
                </a:cxn>
                <a:cxn ang="0">
                  <a:pos x="401" y="48"/>
                </a:cxn>
                <a:cxn ang="0">
                  <a:pos x="431" y="114"/>
                </a:cxn>
                <a:cxn ang="0">
                  <a:pos x="416" y="186"/>
                </a:cxn>
                <a:cxn ang="0">
                  <a:pos x="395" y="222"/>
                </a:cxn>
                <a:cxn ang="0">
                  <a:pos x="371" y="228"/>
                </a:cxn>
                <a:cxn ang="0">
                  <a:pos x="344" y="228"/>
                </a:cxn>
                <a:cxn ang="0">
                  <a:pos x="287" y="225"/>
                </a:cxn>
              </a:cxnLst>
              <a:rect l="0" t="0" r="r" b="b"/>
              <a:pathLst>
                <a:path w="434" h="413">
                  <a:moveTo>
                    <a:pt x="287" y="225"/>
                  </a:moveTo>
                  <a:cubicBezTo>
                    <a:pt x="270" y="229"/>
                    <a:pt x="250" y="237"/>
                    <a:pt x="239" y="255"/>
                  </a:cubicBezTo>
                  <a:cubicBezTo>
                    <a:pt x="228" y="273"/>
                    <a:pt x="228" y="313"/>
                    <a:pt x="224" y="333"/>
                  </a:cubicBezTo>
                  <a:cubicBezTo>
                    <a:pt x="220" y="353"/>
                    <a:pt x="226" y="363"/>
                    <a:pt x="218" y="375"/>
                  </a:cubicBezTo>
                  <a:cubicBezTo>
                    <a:pt x="210" y="387"/>
                    <a:pt x="192" y="403"/>
                    <a:pt x="176" y="408"/>
                  </a:cubicBezTo>
                  <a:cubicBezTo>
                    <a:pt x="160" y="413"/>
                    <a:pt x="140" y="412"/>
                    <a:pt x="122" y="408"/>
                  </a:cubicBezTo>
                  <a:cubicBezTo>
                    <a:pt x="104" y="404"/>
                    <a:pt x="82" y="396"/>
                    <a:pt x="65" y="381"/>
                  </a:cubicBezTo>
                  <a:cubicBezTo>
                    <a:pt x="48" y="366"/>
                    <a:pt x="27" y="342"/>
                    <a:pt x="17" y="318"/>
                  </a:cubicBezTo>
                  <a:cubicBezTo>
                    <a:pt x="7" y="294"/>
                    <a:pt x="0" y="270"/>
                    <a:pt x="5" y="237"/>
                  </a:cubicBezTo>
                  <a:cubicBezTo>
                    <a:pt x="10" y="204"/>
                    <a:pt x="32" y="150"/>
                    <a:pt x="50" y="120"/>
                  </a:cubicBezTo>
                  <a:cubicBezTo>
                    <a:pt x="68" y="90"/>
                    <a:pt x="93" y="71"/>
                    <a:pt x="116" y="54"/>
                  </a:cubicBezTo>
                  <a:cubicBezTo>
                    <a:pt x="139" y="37"/>
                    <a:pt x="165" y="24"/>
                    <a:pt x="191" y="15"/>
                  </a:cubicBezTo>
                  <a:cubicBezTo>
                    <a:pt x="217" y="6"/>
                    <a:pt x="249" y="0"/>
                    <a:pt x="275" y="0"/>
                  </a:cubicBezTo>
                  <a:cubicBezTo>
                    <a:pt x="301" y="0"/>
                    <a:pt x="329" y="7"/>
                    <a:pt x="350" y="15"/>
                  </a:cubicBezTo>
                  <a:cubicBezTo>
                    <a:pt x="371" y="23"/>
                    <a:pt x="388" y="32"/>
                    <a:pt x="401" y="48"/>
                  </a:cubicBezTo>
                  <a:cubicBezTo>
                    <a:pt x="414" y="64"/>
                    <a:pt x="428" y="91"/>
                    <a:pt x="431" y="114"/>
                  </a:cubicBezTo>
                  <a:cubicBezTo>
                    <a:pt x="434" y="137"/>
                    <a:pt x="422" y="168"/>
                    <a:pt x="416" y="186"/>
                  </a:cubicBezTo>
                  <a:cubicBezTo>
                    <a:pt x="410" y="204"/>
                    <a:pt x="402" y="215"/>
                    <a:pt x="395" y="222"/>
                  </a:cubicBezTo>
                  <a:cubicBezTo>
                    <a:pt x="388" y="229"/>
                    <a:pt x="379" y="227"/>
                    <a:pt x="371" y="228"/>
                  </a:cubicBezTo>
                  <a:cubicBezTo>
                    <a:pt x="363" y="229"/>
                    <a:pt x="355" y="228"/>
                    <a:pt x="344" y="228"/>
                  </a:cubicBezTo>
                  <a:cubicBezTo>
                    <a:pt x="333" y="228"/>
                    <a:pt x="304" y="221"/>
                    <a:pt x="287" y="22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grpSp>
          <p:nvGrpSpPr>
            <p:cNvPr id="3" name="Group 17"/>
            <p:cNvGrpSpPr/>
            <p:nvPr/>
          </p:nvGrpSpPr>
          <p:grpSpPr>
            <a:xfrm>
              <a:off x="3214680" y="2143116"/>
              <a:ext cx="3985934" cy="3429359"/>
              <a:chOff x="2800646" y="2799873"/>
              <a:chExt cx="3674541" cy="3429359"/>
            </a:xfrm>
            <a:solidFill>
              <a:srgbClr val="FFFF00"/>
            </a:solidFill>
          </p:grpSpPr>
          <p:sp>
            <p:nvSpPr>
              <p:cNvPr id="15" name="Oval 14"/>
              <p:cNvSpPr>
                <a:spLocks noChangeArrowheads="1"/>
              </p:cNvSpPr>
              <p:nvPr/>
            </p:nvSpPr>
            <p:spPr bwMode="auto">
              <a:xfrm>
                <a:off x="2800646" y="3246828"/>
                <a:ext cx="481453" cy="571839"/>
              </a:xfrm>
              <a:prstGeom prst="ellips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solidFill>
                    <a:srgbClr val="FFFF00"/>
                  </a:solidFill>
                </a:endParaRPr>
              </a:p>
            </p:txBody>
          </p:sp>
          <p:sp>
            <p:nvSpPr>
              <p:cNvPr id="16" name="Oval 15"/>
              <p:cNvSpPr>
                <a:spLocks noChangeArrowheads="1"/>
              </p:cNvSpPr>
              <p:nvPr/>
            </p:nvSpPr>
            <p:spPr bwMode="auto">
              <a:xfrm>
                <a:off x="3901902" y="3772657"/>
                <a:ext cx="481453" cy="571839"/>
              </a:xfrm>
              <a:prstGeom prst="ellips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solidFill>
                    <a:srgbClr val="FFFF00"/>
                  </a:solidFill>
                </a:endParaRPr>
              </a:p>
            </p:txBody>
          </p:sp>
          <p:sp>
            <p:nvSpPr>
              <p:cNvPr id="17" name="Oval 16"/>
              <p:cNvSpPr>
                <a:spLocks noChangeArrowheads="1"/>
              </p:cNvSpPr>
              <p:nvPr/>
            </p:nvSpPr>
            <p:spPr bwMode="auto">
              <a:xfrm>
                <a:off x="3907436" y="2799873"/>
                <a:ext cx="481453" cy="571839"/>
              </a:xfrm>
              <a:prstGeom prst="ellips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solidFill>
                    <a:srgbClr val="FFFF00"/>
                  </a:solidFill>
                </a:endParaRPr>
              </a:p>
            </p:txBody>
          </p:sp>
          <p:sp>
            <p:nvSpPr>
              <p:cNvPr id="18" name="Oval 17"/>
              <p:cNvSpPr>
                <a:spLocks noChangeArrowheads="1"/>
              </p:cNvSpPr>
              <p:nvPr/>
            </p:nvSpPr>
            <p:spPr bwMode="auto">
              <a:xfrm>
                <a:off x="5180244" y="5448736"/>
                <a:ext cx="481453" cy="571839"/>
              </a:xfrm>
              <a:prstGeom prst="ellips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solidFill>
                    <a:srgbClr val="FFFF00"/>
                  </a:solidFill>
                </a:endParaRPr>
              </a:p>
            </p:txBody>
          </p:sp>
          <p:sp>
            <p:nvSpPr>
              <p:cNvPr id="19" name="Oval 18"/>
              <p:cNvSpPr>
                <a:spLocks noChangeArrowheads="1"/>
              </p:cNvSpPr>
              <p:nvPr/>
            </p:nvSpPr>
            <p:spPr bwMode="auto">
              <a:xfrm>
                <a:off x="5097235" y="4055290"/>
                <a:ext cx="481453" cy="571839"/>
              </a:xfrm>
              <a:prstGeom prst="ellips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solidFill>
                    <a:srgbClr val="FFFF00"/>
                  </a:solidFill>
                </a:endParaRPr>
              </a:p>
            </p:txBody>
          </p:sp>
          <p:sp>
            <p:nvSpPr>
              <p:cNvPr id="20" name="Oval 19"/>
              <p:cNvSpPr>
                <a:spLocks noChangeArrowheads="1"/>
              </p:cNvSpPr>
              <p:nvPr/>
            </p:nvSpPr>
            <p:spPr bwMode="auto">
              <a:xfrm>
                <a:off x="5678299" y="5001781"/>
                <a:ext cx="481453" cy="571839"/>
              </a:xfrm>
              <a:prstGeom prst="ellips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solidFill>
                    <a:srgbClr val="FFFF00"/>
                  </a:solidFill>
                </a:endParaRPr>
              </a:p>
            </p:txBody>
          </p:sp>
          <p:sp>
            <p:nvSpPr>
              <p:cNvPr id="21" name="Oval 20"/>
              <p:cNvSpPr>
                <a:spLocks noChangeArrowheads="1"/>
              </p:cNvSpPr>
              <p:nvPr/>
            </p:nvSpPr>
            <p:spPr bwMode="auto">
              <a:xfrm>
                <a:off x="4853741" y="3200818"/>
                <a:ext cx="481453" cy="571839"/>
              </a:xfrm>
              <a:prstGeom prst="ellips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solidFill>
                    <a:srgbClr val="FFFF00"/>
                  </a:solidFill>
                </a:endParaRPr>
              </a:p>
            </p:txBody>
          </p:sp>
          <p:sp>
            <p:nvSpPr>
              <p:cNvPr id="22" name="Oval 21"/>
              <p:cNvSpPr>
                <a:spLocks noChangeArrowheads="1"/>
              </p:cNvSpPr>
              <p:nvPr/>
            </p:nvSpPr>
            <p:spPr bwMode="auto">
              <a:xfrm>
                <a:off x="5993734" y="3825240"/>
                <a:ext cx="481453" cy="571839"/>
              </a:xfrm>
              <a:prstGeom prst="ellips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solidFill>
                    <a:srgbClr val="FFFF00"/>
                  </a:solidFill>
                </a:endParaRPr>
              </a:p>
            </p:txBody>
          </p:sp>
          <p:sp>
            <p:nvSpPr>
              <p:cNvPr id="23" name="Oval 22"/>
              <p:cNvSpPr>
                <a:spLocks noChangeArrowheads="1"/>
              </p:cNvSpPr>
              <p:nvPr/>
            </p:nvSpPr>
            <p:spPr bwMode="auto">
              <a:xfrm>
                <a:off x="5961786" y="5657393"/>
                <a:ext cx="481453" cy="571839"/>
              </a:xfrm>
              <a:prstGeom prst="ellips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solidFill>
                    <a:srgbClr val="FFFF00"/>
                  </a:solidFill>
                </a:endParaRPr>
              </a:p>
            </p:txBody>
          </p:sp>
          <p:sp>
            <p:nvSpPr>
              <p:cNvPr id="24" name="Oval 23"/>
              <p:cNvSpPr>
                <a:spLocks noChangeArrowheads="1"/>
              </p:cNvSpPr>
              <p:nvPr/>
            </p:nvSpPr>
            <p:spPr bwMode="auto">
              <a:xfrm>
                <a:off x="2998217" y="3871443"/>
                <a:ext cx="481453" cy="571839"/>
              </a:xfrm>
              <a:prstGeom prst="ellips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solidFill>
                    <a:srgbClr val="FFFF00"/>
                  </a:solidFill>
                </a:endParaRPr>
              </a:p>
            </p:txBody>
          </p:sp>
          <p:sp>
            <p:nvSpPr>
              <p:cNvPr id="25" name="Oval 24"/>
              <p:cNvSpPr>
                <a:spLocks noChangeArrowheads="1"/>
              </p:cNvSpPr>
              <p:nvPr/>
            </p:nvSpPr>
            <p:spPr bwMode="auto">
              <a:xfrm>
                <a:off x="4969954" y="4837460"/>
                <a:ext cx="481453" cy="571839"/>
              </a:xfrm>
              <a:prstGeom prst="ellipse">
                <a:avLst/>
              </a:pr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358053" y="1643065"/>
              <a:ext cx="72163" cy="11430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0491" name="TextBox 11"/>
            <p:cNvSpPr txBox="1">
              <a:spLocks noChangeArrowheads="1"/>
            </p:cNvSpPr>
            <p:nvPr/>
          </p:nvSpPr>
          <p:spPr bwMode="auto">
            <a:xfrm>
              <a:off x="1529153" y="1444970"/>
              <a:ext cx="1710889" cy="1769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4000" b="1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20492" name="TextBox 12"/>
            <p:cNvSpPr txBox="1">
              <a:spLocks noChangeArrowheads="1"/>
            </p:cNvSpPr>
            <p:nvPr/>
          </p:nvSpPr>
          <p:spPr bwMode="auto">
            <a:xfrm>
              <a:off x="714348" y="1571612"/>
              <a:ext cx="1643073" cy="923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GB"/>
                <a:t>LDLR</a:t>
              </a:r>
            </a:p>
          </p:txBody>
        </p:sp>
        <p:sp>
          <p:nvSpPr>
            <p:cNvPr id="14" name="Curved Down Arrow 13"/>
            <p:cNvSpPr/>
            <p:nvPr/>
          </p:nvSpPr>
          <p:spPr>
            <a:xfrm rot="16200000" flipH="1">
              <a:off x="3071708" y="1927607"/>
              <a:ext cx="2000423" cy="645454"/>
            </a:xfrm>
            <a:prstGeom prst="curvedDown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20486" name="TextBox 25"/>
          <p:cNvSpPr txBox="1">
            <a:spLocks noChangeArrowheads="1"/>
          </p:cNvSpPr>
          <p:nvPr/>
        </p:nvSpPr>
        <p:spPr bwMode="auto">
          <a:xfrm>
            <a:off x="1217613" y="3857625"/>
            <a:ext cx="6778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4000" b="1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2703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Learning Objectives</a:t>
            </a:r>
            <a:endParaRPr lang="en-GB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81125"/>
            <a:ext cx="8686800" cy="4525963"/>
          </a:xfrm>
        </p:spPr>
        <p:txBody>
          <a:bodyPr/>
          <a:lstStyle/>
          <a:p>
            <a:pPr eaLnBrk="1" hangingPunct="1"/>
            <a:r>
              <a:rPr lang="en-US" smtClean="0"/>
              <a:t>1. know the origins of macrophages in atherosclerotic plaques</a:t>
            </a:r>
          </a:p>
          <a:p>
            <a:pPr eaLnBrk="1" hangingPunct="1"/>
            <a:r>
              <a:rPr lang="en-US" smtClean="0"/>
              <a:t>2. know the functions of macrophages in atherosclerotic plaques</a:t>
            </a:r>
          </a:p>
          <a:p>
            <a:pPr eaLnBrk="1" hangingPunct="1"/>
            <a:r>
              <a:rPr lang="en-US" smtClean="0"/>
              <a:t>3. understand the differences between stable and unstable atherosclerotic plaques</a:t>
            </a:r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SREBP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88" y="1417638"/>
            <a:ext cx="8482012" cy="4525962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GB" dirty="0" err="1" smtClean="0"/>
              <a:t>HMGCoA</a:t>
            </a:r>
            <a:r>
              <a:rPr lang="en-GB" dirty="0" smtClean="0"/>
              <a:t> </a:t>
            </a:r>
            <a:r>
              <a:rPr lang="en-GB" dirty="0" err="1" smtClean="0"/>
              <a:t>reductase</a:t>
            </a:r>
            <a:r>
              <a:rPr lang="en-GB" dirty="0" smtClean="0"/>
              <a:t> is the rate limiting step of cholesterol synthesis</a:t>
            </a:r>
          </a:p>
          <a:p>
            <a:pPr>
              <a:defRPr/>
            </a:pPr>
            <a:r>
              <a:rPr lang="en-GB" dirty="0" err="1" smtClean="0"/>
              <a:t>Statins</a:t>
            </a:r>
            <a:r>
              <a:rPr lang="en-GB" dirty="0" smtClean="0"/>
              <a:t> work by inhibiting </a:t>
            </a:r>
            <a:r>
              <a:rPr lang="en-GB" dirty="0" err="1" smtClean="0"/>
              <a:t>HMGCoA</a:t>
            </a:r>
            <a:r>
              <a:rPr lang="en-GB" dirty="0" smtClean="0"/>
              <a:t> </a:t>
            </a:r>
            <a:r>
              <a:rPr lang="en-GB" dirty="0" err="1" smtClean="0"/>
              <a:t>reductase</a:t>
            </a:r>
            <a:endParaRPr lang="en-GB" dirty="0" smtClean="0"/>
          </a:p>
          <a:p>
            <a:pPr>
              <a:defRPr/>
            </a:pPr>
            <a:r>
              <a:rPr lang="en-GB" dirty="0" smtClean="0"/>
              <a:t>SREBP sterol response element binding protein</a:t>
            </a:r>
          </a:p>
          <a:p>
            <a:pPr>
              <a:defRPr/>
            </a:pPr>
            <a:r>
              <a:rPr lang="en-GB" dirty="0" smtClean="0"/>
              <a:t>SREBP are activated by low cholesterol</a:t>
            </a:r>
          </a:p>
          <a:p>
            <a:pPr>
              <a:defRPr/>
            </a:pPr>
            <a:r>
              <a:rPr lang="en-GB" dirty="0" smtClean="0"/>
              <a:t>SREBP dock with enhancer element of selected genes – those that increase cholesterol</a:t>
            </a:r>
          </a:p>
          <a:p>
            <a:pPr lvl="1">
              <a:defRPr/>
            </a:pPr>
            <a:r>
              <a:rPr lang="en-GB" i="1" dirty="0" err="1" smtClean="0"/>
              <a:t>hmgcr</a:t>
            </a:r>
            <a:endParaRPr lang="en-GB" i="1" dirty="0" smtClean="0"/>
          </a:p>
          <a:p>
            <a:pPr lvl="1">
              <a:defRPr/>
            </a:pPr>
            <a:r>
              <a:rPr lang="en-GB" i="1" dirty="0" err="1" smtClean="0"/>
              <a:t>ldlr</a:t>
            </a:r>
            <a:endParaRPr lang="en-GB" i="1" dirty="0" smtClean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SREBP - cholesterol feedback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311275"/>
            <a:ext cx="8229600" cy="4525963"/>
          </a:xfrm>
        </p:spPr>
        <p:txBody>
          <a:bodyPr/>
          <a:lstStyle/>
          <a:p>
            <a:pPr eaLnBrk="1" hangingPunct="1"/>
            <a:r>
              <a:rPr lang="en-GB" smtClean="0"/>
              <a:t>SREBP – like a steroid hormone receptor but for liver cholesterol</a:t>
            </a:r>
          </a:p>
          <a:p>
            <a:pPr eaLnBrk="1" hangingPunct="1"/>
            <a:r>
              <a:rPr lang="en-GB" smtClean="0"/>
              <a:t>Suppresses gene for HMGCoA reductase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r>
              <a:rPr lang="en-GB" smtClean="0"/>
              <a:t>Normal cholesterol homeostasis</a:t>
            </a:r>
          </a:p>
        </p:txBody>
      </p:sp>
      <p:grpSp>
        <p:nvGrpSpPr>
          <p:cNvPr id="23555" name="Group 60"/>
          <p:cNvGrpSpPr>
            <a:grpSpLocks/>
          </p:cNvGrpSpPr>
          <p:nvPr/>
        </p:nvGrpSpPr>
        <p:grpSpPr bwMode="auto">
          <a:xfrm>
            <a:off x="152400" y="1347788"/>
            <a:ext cx="8734425" cy="5510212"/>
            <a:chOff x="151691" y="359838"/>
            <a:chExt cx="8735497" cy="5510196"/>
          </a:xfrm>
        </p:grpSpPr>
        <p:sp>
          <p:nvSpPr>
            <p:cNvPr id="59" name="Rectangle 58"/>
            <p:cNvSpPr/>
            <p:nvPr/>
          </p:nvSpPr>
          <p:spPr>
            <a:xfrm rot="1200000">
              <a:off x="3641444" y="5004850"/>
              <a:ext cx="46044" cy="781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7" name="Rectangle 56"/>
            <p:cNvSpPr/>
            <p:nvPr/>
          </p:nvSpPr>
          <p:spPr>
            <a:xfrm rot="1200000">
              <a:off x="4076473" y="3139542"/>
              <a:ext cx="44455" cy="782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8" name="Rectangle 57"/>
            <p:cNvSpPr/>
            <p:nvPr/>
          </p:nvSpPr>
          <p:spPr>
            <a:xfrm rot="20400000" flipH="1">
              <a:off x="4405126" y="3139542"/>
              <a:ext cx="46043" cy="782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616041" y="2650593"/>
              <a:ext cx="649368" cy="460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8" name="Curved Left Arrow 47"/>
            <p:cNvSpPr/>
            <p:nvPr/>
          </p:nvSpPr>
          <p:spPr>
            <a:xfrm rot="8334914" flipH="1">
              <a:off x="6581855" y="359838"/>
              <a:ext cx="631903" cy="5329222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5" name="Right Arrow 34"/>
            <p:cNvSpPr/>
            <p:nvPr/>
          </p:nvSpPr>
          <p:spPr>
            <a:xfrm>
              <a:off x="1437724" y="1356785"/>
              <a:ext cx="4936144" cy="17303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23562" name="Group 5"/>
            <p:cNvGrpSpPr>
              <a:grpSpLocks/>
            </p:cNvGrpSpPr>
            <p:nvPr/>
          </p:nvGrpSpPr>
          <p:grpSpPr bwMode="auto">
            <a:xfrm>
              <a:off x="3943396" y="2435651"/>
              <a:ext cx="785818" cy="785818"/>
              <a:chOff x="3357554" y="2571744"/>
              <a:chExt cx="785818" cy="785818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3357264" y="2572375"/>
                <a:ext cx="714462" cy="78581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3604" name="TextBox 4"/>
              <p:cNvSpPr txBox="1">
                <a:spLocks noChangeArrowheads="1"/>
              </p:cNvSpPr>
              <p:nvPr/>
            </p:nvSpPr>
            <p:spPr bwMode="auto">
              <a:xfrm>
                <a:off x="3357554" y="2786058"/>
                <a:ext cx="7858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/>
                  <a:t>SREBP</a:t>
                </a:r>
              </a:p>
            </p:txBody>
          </p:sp>
        </p:grpSp>
        <p:grpSp>
          <p:nvGrpSpPr>
            <p:cNvPr id="23563" name="Group 9"/>
            <p:cNvGrpSpPr>
              <a:grpSpLocks/>
            </p:cNvGrpSpPr>
            <p:nvPr/>
          </p:nvGrpSpPr>
          <p:grpSpPr bwMode="auto">
            <a:xfrm>
              <a:off x="714348" y="4929198"/>
              <a:ext cx="7572428" cy="940836"/>
              <a:chOff x="714348" y="4500570"/>
              <a:chExt cx="7572428" cy="940836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713735" y="5071520"/>
                <a:ext cx="7573304" cy="1587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5400000" flipH="1" flipV="1">
                <a:off x="5357779" y="4785770"/>
                <a:ext cx="571498" cy="317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5643528" y="4500022"/>
                <a:ext cx="2572066" cy="158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602" name="TextBox 10"/>
              <p:cNvSpPr txBox="1">
                <a:spLocks noChangeArrowheads="1"/>
              </p:cNvSpPr>
              <p:nvPr/>
            </p:nvSpPr>
            <p:spPr bwMode="auto">
              <a:xfrm>
                <a:off x="5643570" y="5072074"/>
                <a:ext cx="14287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i="1"/>
                  <a:t>hmgcr</a:t>
                </a:r>
              </a:p>
            </p:txBody>
          </p:sp>
        </p:grpSp>
        <p:grpSp>
          <p:nvGrpSpPr>
            <p:cNvPr id="23564" name="Group 11"/>
            <p:cNvGrpSpPr>
              <a:grpSpLocks/>
            </p:cNvGrpSpPr>
            <p:nvPr/>
          </p:nvGrpSpPr>
          <p:grpSpPr bwMode="auto">
            <a:xfrm>
              <a:off x="3500430" y="4572008"/>
              <a:ext cx="785818" cy="785818"/>
              <a:chOff x="3357554" y="2571744"/>
              <a:chExt cx="785818" cy="785818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3357264" y="2571199"/>
                <a:ext cx="714462" cy="78581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3598" name="TextBox 13"/>
              <p:cNvSpPr txBox="1">
                <a:spLocks noChangeArrowheads="1"/>
              </p:cNvSpPr>
              <p:nvPr/>
            </p:nvSpPr>
            <p:spPr bwMode="auto">
              <a:xfrm>
                <a:off x="3357554" y="2786058"/>
                <a:ext cx="7858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/>
                  <a:t>SREBP</a:t>
                </a:r>
              </a:p>
            </p:txBody>
          </p:sp>
        </p:grpSp>
        <p:grpSp>
          <p:nvGrpSpPr>
            <p:cNvPr id="23565" name="Group 17"/>
            <p:cNvGrpSpPr>
              <a:grpSpLocks/>
            </p:cNvGrpSpPr>
            <p:nvPr/>
          </p:nvGrpSpPr>
          <p:grpSpPr bwMode="auto">
            <a:xfrm>
              <a:off x="3500430" y="5143512"/>
              <a:ext cx="714380" cy="357190"/>
              <a:chOff x="2000232" y="4143380"/>
              <a:chExt cx="785818" cy="357190"/>
            </a:xfrm>
          </p:grpSpPr>
          <p:sp>
            <p:nvSpPr>
              <p:cNvPr id="16" name="Moon 15"/>
              <p:cNvSpPr/>
              <p:nvPr/>
            </p:nvSpPr>
            <p:spPr>
              <a:xfrm rot="16200000">
                <a:off x="2214275" y="3928467"/>
                <a:ext cx="357187" cy="785909"/>
              </a:xfrm>
              <a:prstGeom prst="moon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071517" y="4357141"/>
                <a:ext cx="642699" cy="14287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sp>
          <p:nvSpPr>
            <p:cNvPr id="23566" name="TextBox 18"/>
            <p:cNvSpPr txBox="1">
              <a:spLocks noChangeArrowheads="1"/>
            </p:cNvSpPr>
            <p:nvPr/>
          </p:nvSpPr>
          <p:spPr bwMode="auto">
            <a:xfrm>
              <a:off x="1714480" y="4857760"/>
              <a:ext cx="171451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/>
                <a:t>Enhancer chromatin</a:t>
              </a:r>
            </a:p>
          </p:txBody>
        </p:sp>
        <p:sp>
          <p:nvSpPr>
            <p:cNvPr id="23567" name="TextBox 19"/>
            <p:cNvSpPr txBox="1">
              <a:spLocks noChangeArrowheads="1"/>
            </p:cNvSpPr>
            <p:nvPr/>
          </p:nvSpPr>
          <p:spPr bwMode="auto">
            <a:xfrm>
              <a:off x="471706" y="1285713"/>
              <a:ext cx="10715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/>
                <a:t>Acetate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214107" y="1071036"/>
              <a:ext cx="2757825" cy="6429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solidFill>
                  <a:schemeClr val="bg1"/>
                </a:solidFill>
              </a:endParaRPr>
            </a:p>
          </p:txBody>
        </p:sp>
        <p:grpSp>
          <p:nvGrpSpPr>
            <p:cNvPr id="23569" name="Group 25"/>
            <p:cNvGrpSpPr>
              <a:grpSpLocks/>
            </p:cNvGrpSpPr>
            <p:nvPr/>
          </p:nvGrpSpPr>
          <p:grpSpPr bwMode="auto">
            <a:xfrm>
              <a:off x="6536544" y="1143000"/>
              <a:ext cx="1071570" cy="586001"/>
              <a:chOff x="642910" y="2973945"/>
              <a:chExt cx="739971" cy="383617"/>
            </a:xfrm>
          </p:grpSpPr>
          <p:sp>
            <p:nvSpPr>
              <p:cNvPr id="22" name="Hexagon 21"/>
              <p:cNvSpPr/>
              <p:nvPr/>
            </p:nvSpPr>
            <p:spPr>
              <a:xfrm rot="5400000">
                <a:off x="642261" y="3143139"/>
                <a:ext cx="214081" cy="213794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3" name="Hexagon 22"/>
              <p:cNvSpPr/>
              <p:nvPr/>
            </p:nvSpPr>
            <p:spPr>
              <a:xfrm rot="5400000">
                <a:off x="856603" y="3142591"/>
                <a:ext cx="214081" cy="214891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4" name="Hexagon 23"/>
              <p:cNvSpPr/>
              <p:nvPr/>
            </p:nvSpPr>
            <p:spPr>
              <a:xfrm rot="5400000">
                <a:off x="964049" y="2973196"/>
                <a:ext cx="214081" cy="214891"/>
              </a:xfrm>
              <a:prstGeom prst="hexagon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5" name="Regular Pentagon 24"/>
              <p:cNvSpPr/>
              <p:nvPr/>
            </p:nvSpPr>
            <p:spPr>
              <a:xfrm rot="5400000">
                <a:off x="1181252" y="2986471"/>
                <a:ext cx="198493" cy="203927"/>
              </a:xfrm>
              <a:prstGeom prst="pentagon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grpSp>
          <p:nvGrpSpPr>
            <p:cNvPr id="23570" name="Group 36"/>
            <p:cNvGrpSpPr>
              <a:grpSpLocks/>
            </p:cNvGrpSpPr>
            <p:nvPr/>
          </p:nvGrpSpPr>
          <p:grpSpPr bwMode="auto">
            <a:xfrm>
              <a:off x="428596" y="2516138"/>
              <a:ext cx="1114680" cy="1024154"/>
              <a:chOff x="1884323" y="2516138"/>
              <a:chExt cx="1114680" cy="1024154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83677" y="2515657"/>
                <a:ext cx="1114562" cy="102393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grpSp>
            <p:nvGrpSpPr>
              <p:cNvPr id="23585" name="Group 27"/>
              <p:cNvGrpSpPr>
                <a:grpSpLocks/>
              </p:cNvGrpSpPr>
              <p:nvPr/>
            </p:nvGrpSpPr>
            <p:grpSpPr bwMode="auto">
              <a:xfrm>
                <a:off x="1927432" y="2569938"/>
                <a:ext cx="1071570" cy="586001"/>
                <a:chOff x="642910" y="2973945"/>
                <a:chExt cx="739971" cy="383617"/>
              </a:xfrm>
            </p:grpSpPr>
            <p:sp>
              <p:nvSpPr>
                <p:cNvPr id="29" name="Hexagon 28"/>
                <p:cNvSpPr/>
                <p:nvPr/>
              </p:nvSpPr>
              <p:spPr>
                <a:xfrm rot="5400000">
                  <a:off x="642153" y="3143283"/>
                  <a:ext cx="214081" cy="213794"/>
                </a:xfrm>
                <a:prstGeom prst="hexagon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30" name="Hexagon 29"/>
                <p:cNvSpPr/>
                <p:nvPr/>
              </p:nvSpPr>
              <p:spPr>
                <a:xfrm rot="5400000">
                  <a:off x="856496" y="3142735"/>
                  <a:ext cx="214081" cy="214891"/>
                </a:xfrm>
                <a:prstGeom prst="hexagon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31" name="Hexagon 30"/>
                <p:cNvSpPr/>
                <p:nvPr/>
              </p:nvSpPr>
              <p:spPr>
                <a:xfrm rot="5400000">
                  <a:off x="963941" y="2973340"/>
                  <a:ext cx="214081" cy="214891"/>
                </a:xfrm>
                <a:prstGeom prst="hexagon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dirty="0">
                    <a:solidFill>
                      <a:srgbClr val="FFFF00"/>
                    </a:solidFill>
                  </a:endParaRPr>
                </a:p>
              </p:txBody>
            </p:sp>
            <p:sp>
              <p:nvSpPr>
                <p:cNvPr id="32" name="Regular Pentagon 31"/>
                <p:cNvSpPr/>
                <p:nvPr/>
              </p:nvSpPr>
              <p:spPr>
                <a:xfrm rot="5400000">
                  <a:off x="1181144" y="2986616"/>
                  <a:ext cx="198493" cy="203927"/>
                </a:xfrm>
                <a:prstGeom prst="pentagon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</p:grpSp>
          <p:sp>
            <p:nvSpPr>
              <p:cNvPr id="23586" name="TextBox 32"/>
              <p:cNvSpPr txBox="1">
                <a:spLocks noChangeArrowheads="1"/>
              </p:cNvSpPr>
              <p:nvPr/>
            </p:nvSpPr>
            <p:spPr bwMode="auto">
              <a:xfrm>
                <a:off x="2154046" y="3170960"/>
                <a:ext cx="7397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>
                    <a:solidFill>
                      <a:schemeClr val="bg1"/>
                    </a:solidFill>
                  </a:rPr>
                  <a:t>SCAP</a:t>
                </a:r>
              </a:p>
            </p:txBody>
          </p:sp>
        </p:grpSp>
        <p:sp>
          <p:nvSpPr>
            <p:cNvPr id="23571" name="TextBox 33"/>
            <p:cNvSpPr txBox="1">
              <a:spLocks noChangeArrowheads="1"/>
            </p:cNvSpPr>
            <p:nvPr/>
          </p:nvSpPr>
          <p:spPr bwMode="auto">
            <a:xfrm>
              <a:off x="2214545" y="1068320"/>
              <a:ext cx="287236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</a:rPr>
                <a:t>Cholesterol synthesis r.l.s.</a:t>
              </a:r>
            </a:p>
            <a:p>
              <a:r>
                <a:rPr lang="en-GB">
                  <a:solidFill>
                    <a:schemeClr val="bg1"/>
                  </a:solidFill>
                </a:rPr>
                <a:t>HMG-CoA reductase (</a:t>
              </a:r>
              <a:r>
                <a:rPr lang="en-GB" i="1">
                  <a:solidFill>
                    <a:schemeClr val="bg1"/>
                  </a:solidFill>
                </a:rPr>
                <a:t>hmgcr</a:t>
              </a:r>
              <a:r>
                <a:rPr lang="en-GB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23572" name="TextBox 35"/>
            <p:cNvSpPr txBox="1">
              <a:spLocks noChangeArrowheads="1"/>
            </p:cNvSpPr>
            <p:nvPr/>
          </p:nvSpPr>
          <p:spPr bwMode="auto">
            <a:xfrm>
              <a:off x="7543487" y="1285713"/>
              <a:ext cx="13437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/>
                <a:t>Cholesterol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018820" y="2515657"/>
              <a:ext cx="1114562" cy="102393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37" name="Group 27"/>
            <p:cNvGrpSpPr/>
            <p:nvPr/>
          </p:nvGrpSpPr>
          <p:grpSpPr>
            <a:xfrm>
              <a:off x="2061523" y="2569938"/>
              <a:ext cx="1071570" cy="586001"/>
              <a:chOff x="642910" y="2973945"/>
              <a:chExt cx="739971" cy="383617"/>
            </a:xfrm>
            <a:solidFill>
              <a:schemeClr val="tx1"/>
            </a:solidFill>
          </p:grpSpPr>
          <p:sp>
            <p:nvSpPr>
              <p:cNvPr id="42" name="Hexagon 41"/>
              <p:cNvSpPr/>
              <p:nvPr/>
            </p:nvSpPr>
            <p:spPr>
              <a:xfrm rot="5400000">
                <a:off x="642910" y="3143248"/>
                <a:ext cx="214314" cy="214314"/>
              </a:xfrm>
              <a:prstGeom prst="hexagon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43" name="Hexagon 42"/>
              <p:cNvSpPr/>
              <p:nvPr/>
            </p:nvSpPr>
            <p:spPr>
              <a:xfrm rot="5400000">
                <a:off x="857224" y="3143248"/>
                <a:ext cx="214314" cy="214314"/>
              </a:xfrm>
              <a:prstGeom prst="hexagon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44" name="Hexagon 43"/>
              <p:cNvSpPr/>
              <p:nvPr/>
            </p:nvSpPr>
            <p:spPr>
              <a:xfrm rot="5400000">
                <a:off x="964381" y="2973945"/>
                <a:ext cx="214314" cy="214314"/>
              </a:xfrm>
              <a:prstGeom prst="hexagon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45" name="Regular Pentagon 44"/>
              <p:cNvSpPr/>
              <p:nvPr/>
            </p:nvSpPr>
            <p:spPr>
              <a:xfrm rot="5400000">
                <a:off x="1181185" y="2986564"/>
                <a:ext cx="199206" cy="204187"/>
              </a:xfrm>
              <a:prstGeom prst="pentagon">
                <a:avLst/>
              </a:prstGeom>
              <a:grp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sp>
          <p:nvSpPr>
            <p:cNvPr id="23575" name="TextBox 40"/>
            <p:cNvSpPr txBox="1">
              <a:spLocks noChangeArrowheads="1"/>
            </p:cNvSpPr>
            <p:nvPr/>
          </p:nvSpPr>
          <p:spPr bwMode="auto">
            <a:xfrm>
              <a:off x="2288137" y="3170960"/>
              <a:ext cx="73970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>
                  <a:solidFill>
                    <a:schemeClr val="bg1"/>
                  </a:solidFill>
                </a:rPr>
                <a:t>SCAP</a:t>
              </a:r>
            </a:p>
          </p:txBody>
        </p:sp>
        <p:sp>
          <p:nvSpPr>
            <p:cNvPr id="47" name="Curved Left Arrow 46"/>
            <p:cNvSpPr/>
            <p:nvPr/>
          </p:nvSpPr>
          <p:spPr>
            <a:xfrm>
              <a:off x="4395600" y="3155417"/>
              <a:ext cx="293723" cy="1865308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577" name="TextBox 48"/>
            <p:cNvSpPr txBox="1">
              <a:spLocks noChangeArrowheads="1"/>
            </p:cNvSpPr>
            <p:nvPr/>
          </p:nvSpPr>
          <p:spPr bwMode="auto">
            <a:xfrm>
              <a:off x="5406501" y="2776618"/>
              <a:ext cx="154154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/>
                <a:t>More HMG-CoA reductase</a:t>
              </a:r>
            </a:p>
          </p:txBody>
        </p:sp>
        <p:sp>
          <p:nvSpPr>
            <p:cNvPr id="23578" name="TextBox 49"/>
            <p:cNvSpPr txBox="1">
              <a:spLocks noChangeArrowheads="1"/>
            </p:cNvSpPr>
            <p:nvPr/>
          </p:nvSpPr>
          <p:spPr bwMode="auto">
            <a:xfrm>
              <a:off x="1887451" y="1869807"/>
              <a:ext cx="154154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/>
                <a:t>Cholesterol deficiency</a:t>
              </a:r>
            </a:p>
          </p:txBody>
        </p:sp>
        <p:pic>
          <p:nvPicPr>
            <p:cNvPr id="23579" name="Picture 2" descr="C:\Documents and Settings\JBoyle\local settings\Content.IE5\L1IFOTCC\MCj04242080000[1].wm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8126684">
              <a:off x="3204338" y="2561201"/>
              <a:ext cx="942081" cy="1189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80" name="TextBox 51"/>
            <p:cNvSpPr txBox="1">
              <a:spLocks noChangeArrowheads="1"/>
            </p:cNvSpPr>
            <p:nvPr/>
          </p:nvSpPr>
          <p:spPr bwMode="auto">
            <a:xfrm>
              <a:off x="321640" y="1869807"/>
              <a:ext cx="154154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/>
                <a:t>Cholesterol sufficiency</a:t>
              </a:r>
            </a:p>
          </p:txBody>
        </p:sp>
        <p:sp>
          <p:nvSpPr>
            <p:cNvPr id="23581" name="TextBox 54"/>
            <p:cNvSpPr txBox="1">
              <a:spLocks noChangeArrowheads="1"/>
            </p:cNvSpPr>
            <p:nvPr/>
          </p:nvSpPr>
          <p:spPr bwMode="auto">
            <a:xfrm>
              <a:off x="151691" y="3906219"/>
              <a:ext cx="525481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/>
                <a:t>SREBP = sterol regulatory enhancer binding protein</a:t>
              </a:r>
            </a:p>
            <a:p>
              <a:r>
                <a:rPr lang="en-GB"/>
                <a:t>SCAP = SREBP cytosol associated protein</a:t>
              </a:r>
            </a:p>
          </p:txBody>
        </p:sp>
        <p:sp>
          <p:nvSpPr>
            <p:cNvPr id="56" name="Right Arrow 55"/>
            <p:cNvSpPr/>
            <p:nvPr/>
          </p:nvSpPr>
          <p:spPr>
            <a:xfrm>
              <a:off x="3233407" y="2650593"/>
              <a:ext cx="195286" cy="67944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0" name="Rectangle 59"/>
            <p:cNvSpPr/>
            <p:nvPr/>
          </p:nvSpPr>
          <p:spPr>
            <a:xfrm rot="20400000" flipH="1">
              <a:off x="3971685" y="5004850"/>
              <a:ext cx="46044" cy="781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Feedback</a:t>
            </a:r>
          </a:p>
        </p:txBody>
      </p:sp>
      <p:grpSp>
        <p:nvGrpSpPr>
          <p:cNvPr id="24579" name="Group 9"/>
          <p:cNvGrpSpPr>
            <a:grpSpLocks/>
          </p:cNvGrpSpPr>
          <p:nvPr/>
        </p:nvGrpSpPr>
        <p:grpSpPr bwMode="auto">
          <a:xfrm>
            <a:off x="642938" y="2643188"/>
            <a:ext cx="2214562" cy="2500312"/>
            <a:chOff x="642910" y="2643182"/>
            <a:chExt cx="2214578" cy="2500330"/>
          </a:xfrm>
        </p:grpSpPr>
        <p:sp>
          <p:nvSpPr>
            <p:cNvPr id="24593" name="TextBox 3"/>
            <p:cNvSpPr txBox="1">
              <a:spLocks noChangeArrowheads="1"/>
            </p:cNvSpPr>
            <p:nvPr/>
          </p:nvSpPr>
          <p:spPr bwMode="auto">
            <a:xfrm>
              <a:off x="642910" y="3429000"/>
              <a:ext cx="64294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4800"/>
                <a:t>A</a:t>
              </a:r>
            </a:p>
          </p:txBody>
        </p:sp>
        <p:sp>
          <p:nvSpPr>
            <p:cNvPr id="24594" name="TextBox 4"/>
            <p:cNvSpPr txBox="1">
              <a:spLocks noChangeArrowheads="1"/>
            </p:cNvSpPr>
            <p:nvPr/>
          </p:nvSpPr>
          <p:spPr bwMode="auto">
            <a:xfrm>
              <a:off x="2214546" y="3429000"/>
              <a:ext cx="64294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4800"/>
                <a:t>B</a:t>
              </a:r>
            </a:p>
          </p:txBody>
        </p:sp>
        <p:sp>
          <p:nvSpPr>
            <p:cNvPr id="6" name="Curved Up Arrow 5"/>
            <p:cNvSpPr/>
            <p:nvPr/>
          </p:nvSpPr>
          <p:spPr>
            <a:xfrm>
              <a:off x="857224" y="4286256"/>
              <a:ext cx="1857388" cy="857256"/>
            </a:xfrm>
            <a:prstGeom prst="curvedUp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" name="Curved Up Arrow 8"/>
            <p:cNvSpPr/>
            <p:nvPr/>
          </p:nvSpPr>
          <p:spPr>
            <a:xfrm flipH="1" flipV="1">
              <a:off x="785786" y="2643182"/>
              <a:ext cx="1857388" cy="857256"/>
            </a:xfrm>
            <a:prstGeom prst="curvedUp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4580" name="Group 10"/>
          <p:cNvGrpSpPr>
            <a:grpSpLocks/>
          </p:cNvGrpSpPr>
          <p:nvPr/>
        </p:nvGrpSpPr>
        <p:grpSpPr bwMode="auto">
          <a:xfrm>
            <a:off x="5786438" y="2643188"/>
            <a:ext cx="2214562" cy="2500312"/>
            <a:chOff x="642910" y="2643182"/>
            <a:chExt cx="2214578" cy="2500330"/>
          </a:xfrm>
        </p:grpSpPr>
        <p:sp>
          <p:nvSpPr>
            <p:cNvPr id="24589" name="TextBox 11"/>
            <p:cNvSpPr txBox="1">
              <a:spLocks noChangeArrowheads="1"/>
            </p:cNvSpPr>
            <p:nvPr/>
          </p:nvSpPr>
          <p:spPr bwMode="auto">
            <a:xfrm>
              <a:off x="642910" y="3429000"/>
              <a:ext cx="64294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4800"/>
                <a:t>A</a:t>
              </a:r>
            </a:p>
          </p:txBody>
        </p:sp>
        <p:sp>
          <p:nvSpPr>
            <p:cNvPr id="24590" name="TextBox 12"/>
            <p:cNvSpPr txBox="1">
              <a:spLocks noChangeArrowheads="1"/>
            </p:cNvSpPr>
            <p:nvPr/>
          </p:nvSpPr>
          <p:spPr bwMode="auto">
            <a:xfrm>
              <a:off x="2214546" y="3429000"/>
              <a:ext cx="64294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4800"/>
                <a:t>B</a:t>
              </a:r>
            </a:p>
          </p:txBody>
        </p:sp>
        <p:sp>
          <p:nvSpPr>
            <p:cNvPr id="14" name="Curved Up Arrow 13"/>
            <p:cNvSpPr/>
            <p:nvPr/>
          </p:nvSpPr>
          <p:spPr>
            <a:xfrm>
              <a:off x="857224" y="4286256"/>
              <a:ext cx="1857388" cy="857256"/>
            </a:xfrm>
            <a:prstGeom prst="curvedUp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Curved Up Arrow 14"/>
            <p:cNvSpPr/>
            <p:nvPr/>
          </p:nvSpPr>
          <p:spPr>
            <a:xfrm flipH="1" flipV="1">
              <a:off x="785786" y="2643182"/>
              <a:ext cx="1857388" cy="857256"/>
            </a:xfrm>
            <a:prstGeom prst="curvedUp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24581" name="TextBox 15"/>
          <p:cNvSpPr txBox="1">
            <a:spLocks noChangeArrowheads="1"/>
          </p:cNvSpPr>
          <p:nvPr/>
        </p:nvSpPr>
        <p:spPr bwMode="auto">
          <a:xfrm>
            <a:off x="1000125" y="1714500"/>
            <a:ext cx="16430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/>
              <a:t>Positive</a:t>
            </a:r>
          </a:p>
        </p:txBody>
      </p:sp>
      <p:sp>
        <p:nvSpPr>
          <p:cNvPr id="24582" name="TextBox 16"/>
          <p:cNvSpPr txBox="1">
            <a:spLocks noChangeArrowheads="1"/>
          </p:cNvSpPr>
          <p:nvPr/>
        </p:nvSpPr>
        <p:spPr bwMode="auto">
          <a:xfrm>
            <a:off x="6072188" y="1714500"/>
            <a:ext cx="1857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/>
              <a:t>Negative</a:t>
            </a:r>
          </a:p>
        </p:txBody>
      </p:sp>
      <p:sp>
        <p:nvSpPr>
          <p:cNvPr id="24583" name="TextBox 19"/>
          <p:cNvSpPr txBox="1">
            <a:spLocks noChangeArrowheads="1"/>
          </p:cNvSpPr>
          <p:nvPr/>
        </p:nvSpPr>
        <p:spPr bwMode="auto">
          <a:xfrm>
            <a:off x="357188" y="5357813"/>
            <a:ext cx="29289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600"/>
              <a:t>Exponential tendency</a:t>
            </a:r>
          </a:p>
        </p:txBody>
      </p:sp>
      <p:sp>
        <p:nvSpPr>
          <p:cNvPr id="24584" name="TextBox 20"/>
          <p:cNvSpPr txBox="1">
            <a:spLocks noChangeArrowheads="1"/>
          </p:cNvSpPr>
          <p:nvPr/>
        </p:nvSpPr>
        <p:spPr bwMode="auto">
          <a:xfrm>
            <a:off x="5429250" y="5357813"/>
            <a:ext cx="2928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600"/>
              <a:t>Stabilising tendency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rot="5400000" flipH="1" flipV="1">
            <a:off x="2786063" y="3787775"/>
            <a:ext cx="573088" cy="15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 flipH="1" flipV="1">
            <a:off x="169863" y="3787775"/>
            <a:ext cx="573088" cy="15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 flipH="1" flipV="1">
            <a:off x="8081169" y="3813969"/>
            <a:ext cx="574675" cy="15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5142706" y="3813969"/>
            <a:ext cx="574675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Liver</a:t>
            </a:r>
          </a:p>
        </p:txBody>
      </p:sp>
      <p:grpSp>
        <p:nvGrpSpPr>
          <p:cNvPr id="25603" name="Group 17"/>
          <p:cNvGrpSpPr>
            <a:grpSpLocks/>
          </p:cNvGrpSpPr>
          <p:nvPr/>
        </p:nvGrpSpPr>
        <p:grpSpPr bwMode="auto">
          <a:xfrm>
            <a:off x="866775" y="1635125"/>
            <a:ext cx="6118225" cy="4770438"/>
            <a:chOff x="866762" y="1635891"/>
            <a:chExt cx="6117794" cy="4768992"/>
          </a:xfrm>
        </p:grpSpPr>
        <p:sp>
          <p:nvSpPr>
            <p:cNvPr id="25604" name="TextBox 3"/>
            <p:cNvSpPr txBox="1">
              <a:spLocks noChangeArrowheads="1"/>
            </p:cNvSpPr>
            <p:nvPr/>
          </p:nvSpPr>
          <p:spPr bwMode="auto">
            <a:xfrm>
              <a:off x="1074198" y="3070519"/>
              <a:ext cx="2444482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2800"/>
                <a:t>Intracellular cholesterol</a:t>
              </a:r>
            </a:p>
          </p:txBody>
        </p:sp>
        <p:sp>
          <p:nvSpPr>
            <p:cNvPr id="25605" name="TextBox 4"/>
            <p:cNvSpPr txBox="1">
              <a:spLocks noChangeArrowheads="1"/>
            </p:cNvSpPr>
            <p:nvPr/>
          </p:nvSpPr>
          <p:spPr bwMode="auto">
            <a:xfrm>
              <a:off x="3845072" y="5694363"/>
              <a:ext cx="185738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2800"/>
                <a:t>SREBP</a:t>
              </a:r>
            </a:p>
          </p:txBody>
        </p:sp>
        <p:sp>
          <p:nvSpPr>
            <p:cNvPr id="6" name="Curved Up Arrow 5"/>
            <p:cNvSpPr/>
            <p:nvPr/>
          </p:nvSpPr>
          <p:spPr>
            <a:xfrm rot="17076964">
              <a:off x="4699893" y="4120221"/>
              <a:ext cx="3293065" cy="1276260"/>
            </a:xfrm>
            <a:prstGeom prst="curvedUp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rot="5400000" flipH="1" flipV="1">
              <a:off x="5526607" y="3141178"/>
              <a:ext cx="574501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5400000">
              <a:off x="1018424" y="3598240"/>
              <a:ext cx="574501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09" name="TextBox 11"/>
            <p:cNvSpPr txBox="1">
              <a:spLocks noChangeArrowheads="1"/>
            </p:cNvSpPr>
            <p:nvPr/>
          </p:nvSpPr>
          <p:spPr bwMode="auto">
            <a:xfrm>
              <a:off x="3955009" y="2648025"/>
              <a:ext cx="1857388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2800"/>
                <a:t>HMGCoA Reductase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rot="16200000" flipV="1">
              <a:off x="3850325" y="5980356"/>
              <a:ext cx="574501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urved Up Arrow 15"/>
            <p:cNvSpPr/>
            <p:nvPr/>
          </p:nvSpPr>
          <p:spPr>
            <a:xfrm rot="2503644">
              <a:off x="866762" y="4854365"/>
              <a:ext cx="3293831" cy="1277551"/>
            </a:xfrm>
            <a:prstGeom prst="curvedUp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Curved Up Arrow 16"/>
            <p:cNvSpPr/>
            <p:nvPr/>
          </p:nvSpPr>
          <p:spPr>
            <a:xfrm rot="10330460">
              <a:off x="1947774" y="1635891"/>
              <a:ext cx="3293830" cy="1277551"/>
            </a:xfrm>
            <a:prstGeom prst="curvedUp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Content Placeholder 3" descr="image srebp ldlr s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4874" r="15555" b="4533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41338" y="0"/>
            <a:ext cx="7772400" cy="685800"/>
          </a:xfrm>
        </p:spPr>
        <p:txBody>
          <a:bodyPr/>
          <a:lstStyle/>
          <a:p>
            <a:pPr eaLnBrk="1" hangingPunct="1"/>
            <a:r>
              <a:rPr lang="en-US" smtClean="0"/>
              <a:t>LDL Oxidation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69925"/>
            <a:ext cx="9144000" cy="5335588"/>
          </a:xfrm>
        </p:spPr>
        <p:txBody>
          <a:bodyPr/>
          <a:lstStyle/>
          <a:p>
            <a:pPr eaLnBrk="1" hangingPunct="1"/>
            <a:r>
              <a:rPr lang="en-US" sz="2800" smtClean="0"/>
              <a:t>Site unclear</a:t>
            </a:r>
          </a:p>
          <a:p>
            <a:pPr lvl="1" eaLnBrk="1" hangingPunct="1"/>
            <a:r>
              <a:rPr lang="en-US" sz="2400" smtClean="0">
                <a:solidFill>
                  <a:schemeClr val="tx2"/>
                </a:solidFill>
              </a:rPr>
              <a:t>Extracellular matrix of intima</a:t>
            </a:r>
          </a:p>
          <a:p>
            <a:pPr lvl="1" eaLnBrk="1" hangingPunct="1"/>
            <a:r>
              <a:rPr lang="en-US" sz="2400" smtClean="0">
                <a:solidFill>
                  <a:schemeClr val="tx2"/>
                </a:solidFill>
              </a:rPr>
              <a:t>Within activated macrophages </a:t>
            </a:r>
          </a:p>
          <a:p>
            <a:pPr eaLnBrk="1" hangingPunct="1"/>
            <a:r>
              <a:rPr lang="en-US" sz="2800" smtClean="0"/>
              <a:t>Large number of different forms, difficult to characterise precisely</a:t>
            </a:r>
          </a:p>
          <a:p>
            <a:pPr lvl="1" eaLnBrk="1" hangingPunct="1"/>
            <a:r>
              <a:rPr lang="en-US" sz="2400" smtClean="0">
                <a:solidFill>
                  <a:schemeClr val="tx2"/>
                </a:solidFill>
              </a:rPr>
              <a:t>POVPC</a:t>
            </a:r>
          </a:p>
          <a:p>
            <a:pPr lvl="1" eaLnBrk="1" hangingPunct="1"/>
            <a:r>
              <a:rPr lang="en-US" sz="2400" smtClean="0">
                <a:solidFill>
                  <a:schemeClr val="tx2"/>
                </a:solidFill>
              </a:rPr>
              <a:t>HNE-Lysyl</a:t>
            </a:r>
          </a:p>
          <a:p>
            <a:pPr eaLnBrk="1" hangingPunct="1"/>
            <a:r>
              <a:rPr lang="en-US" sz="2800" smtClean="0"/>
              <a:t>Phagocytosed by macrophages </a:t>
            </a:r>
          </a:p>
          <a:p>
            <a:pPr lvl="1" eaLnBrk="1" hangingPunct="1"/>
            <a:r>
              <a:rPr lang="en-US" sz="2400" smtClean="0">
                <a:solidFill>
                  <a:schemeClr val="tx2"/>
                </a:solidFill>
              </a:rPr>
              <a:t>Generates Foam cells</a:t>
            </a:r>
          </a:p>
          <a:p>
            <a:pPr lvl="1" eaLnBrk="1" hangingPunct="1"/>
            <a:r>
              <a:rPr lang="en-US" sz="2400" smtClean="0">
                <a:solidFill>
                  <a:schemeClr val="tx2"/>
                </a:solidFill>
              </a:rPr>
              <a:t>Via Scavenger receptors MSRA, CD36 and others</a:t>
            </a:r>
          </a:p>
          <a:p>
            <a:pPr lvl="1" eaLnBrk="1" hangingPunct="1"/>
            <a:r>
              <a:rPr lang="en-US" sz="2400" smtClean="0">
                <a:solidFill>
                  <a:schemeClr val="tx2"/>
                </a:solidFill>
              </a:rPr>
              <a:t>CD36 </a:t>
            </a:r>
            <a:r>
              <a:rPr lang="en-US" sz="2400" smtClean="0">
                <a:solidFill>
                  <a:schemeClr val="tx2"/>
                </a:solidFill>
                <a:sym typeface="Symbol" pitchFamily="18" charset="2"/>
              </a:rPr>
              <a:t> </a:t>
            </a:r>
            <a:r>
              <a:rPr lang="en-US" sz="2400" smtClean="0">
                <a:solidFill>
                  <a:schemeClr val="tx2"/>
                </a:solidFill>
              </a:rPr>
              <a:t>PPAR-gamma (via PGJ2) </a:t>
            </a:r>
            <a:r>
              <a:rPr lang="en-US" sz="2400" smtClean="0">
                <a:solidFill>
                  <a:schemeClr val="tx2"/>
                </a:solidFill>
                <a:sym typeface="Symbol" pitchFamily="18" charset="2"/>
              </a:rPr>
              <a:t></a:t>
            </a:r>
            <a:r>
              <a:rPr lang="en-US" sz="2400" smtClean="0">
                <a:solidFill>
                  <a:schemeClr val="tx2"/>
                </a:solidFill>
              </a:rPr>
              <a:t> gene transcription</a:t>
            </a:r>
          </a:p>
          <a:p>
            <a:pPr lvl="1" eaLnBrk="1" hangingPunct="1"/>
            <a:endParaRPr lang="en-US" sz="240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767263" y="2468563"/>
            <a:ext cx="4645025" cy="590550"/>
          </a:xfrm>
        </p:spPr>
        <p:txBody>
          <a:bodyPr/>
          <a:lstStyle/>
          <a:p>
            <a:pPr algn="l" eaLnBrk="1" hangingPunct="1"/>
            <a:r>
              <a:rPr lang="en-GB" sz="2400" smtClean="0"/>
              <a:t>Oxidised LDL – human plaques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82750"/>
            <a:ext cx="4441825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33825"/>
            <a:ext cx="444182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4470400" y="6267450"/>
            <a:ext cx="490537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GB" sz="2400">
                <a:solidFill>
                  <a:schemeClr val="tx2"/>
                </a:solidFill>
              </a:rPr>
              <a:t>Oxidised LDL – rabbit plaques</a:t>
            </a: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0" y="27622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>
                <a:solidFill>
                  <a:schemeClr val="tx2"/>
                </a:solidFill>
              </a:rPr>
              <a:t>Immunohistochemistry detects oxidised LDL in plaques – associated with macrophages</a:t>
            </a:r>
            <a:endParaRPr lang="en-GB" sz="4000">
              <a:solidFill>
                <a:schemeClr val="tx2"/>
              </a:solidFill>
            </a:endParaRPr>
          </a:p>
        </p:txBody>
      </p:sp>
      <p:grpSp>
        <p:nvGrpSpPr>
          <p:cNvPr id="28679" name="Group 31"/>
          <p:cNvGrpSpPr>
            <a:grpSpLocks/>
          </p:cNvGrpSpPr>
          <p:nvPr/>
        </p:nvGrpSpPr>
        <p:grpSpPr bwMode="auto">
          <a:xfrm>
            <a:off x="8156575" y="4116388"/>
            <a:ext cx="665163" cy="387350"/>
            <a:chOff x="4178" y="2328"/>
            <a:chExt cx="419" cy="244"/>
          </a:xfrm>
        </p:grpSpPr>
        <p:sp>
          <p:nvSpPr>
            <p:cNvPr id="28697" name="Oval 12"/>
            <p:cNvSpPr>
              <a:spLocks noChangeArrowheads="1"/>
            </p:cNvSpPr>
            <p:nvPr/>
          </p:nvSpPr>
          <p:spPr bwMode="auto">
            <a:xfrm>
              <a:off x="4178" y="2328"/>
              <a:ext cx="344" cy="2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8" name="Text Box 13"/>
            <p:cNvSpPr txBox="1">
              <a:spLocks noChangeArrowheads="1"/>
            </p:cNvSpPr>
            <p:nvPr/>
          </p:nvSpPr>
          <p:spPr bwMode="auto">
            <a:xfrm>
              <a:off x="4178" y="2364"/>
              <a:ext cx="41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Dye</a:t>
              </a:r>
              <a:endParaRPr lang="en-GB" sz="1200"/>
            </a:p>
          </p:txBody>
        </p:sp>
      </p:grpSp>
      <p:grpSp>
        <p:nvGrpSpPr>
          <p:cNvPr id="28680" name="Group 14"/>
          <p:cNvGrpSpPr>
            <a:grpSpLocks/>
          </p:cNvGrpSpPr>
          <p:nvPr/>
        </p:nvGrpSpPr>
        <p:grpSpPr bwMode="auto">
          <a:xfrm>
            <a:off x="8316913" y="4498975"/>
            <a:ext cx="228600" cy="433388"/>
            <a:chOff x="3648" y="2976"/>
            <a:chExt cx="384" cy="576"/>
          </a:xfrm>
        </p:grpSpPr>
        <p:sp>
          <p:nvSpPr>
            <p:cNvPr id="28694" name="Line 15"/>
            <p:cNvSpPr>
              <a:spLocks noChangeShapeType="1"/>
            </p:cNvSpPr>
            <p:nvPr/>
          </p:nvSpPr>
          <p:spPr bwMode="auto">
            <a:xfrm>
              <a:off x="3840" y="2976"/>
              <a:ext cx="0" cy="411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5" name="Line 16"/>
            <p:cNvSpPr>
              <a:spLocks noChangeShapeType="1"/>
            </p:cNvSpPr>
            <p:nvPr/>
          </p:nvSpPr>
          <p:spPr bwMode="auto">
            <a:xfrm>
              <a:off x="3840" y="3360"/>
              <a:ext cx="192" cy="19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96" name="Line 17"/>
            <p:cNvSpPr>
              <a:spLocks noChangeShapeType="1"/>
            </p:cNvSpPr>
            <p:nvPr/>
          </p:nvSpPr>
          <p:spPr bwMode="auto">
            <a:xfrm flipH="1">
              <a:off x="3648" y="3360"/>
              <a:ext cx="192" cy="19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8681" name="Group 18"/>
          <p:cNvGrpSpPr>
            <a:grpSpLocks/>
          </p:cNvGrpSpPr>
          <p:nvPr/>
        </p:nvGrpSpPr>
        <p:grpSpPr bwMode="auto">
          <a:xfrm>
            <a:off x="5851525" y="4924425"/>
            <a:ext cx="2670175" cy="160338"/>
            <a:chOff x="192" y="3696"/>
            <a:chExt cx="5424" cy="336"/>
          </a:xfrm>
        </p:grpSpPr>
        <p:sp>
          <p:nvSpPr>
            <p:cNvPr id="28682" name="Rectangle 19"/>
            <p:cNvSpPr>
              <a:spLocks noChangeArrowheads="1"/>
            </p:cNvSpPr>
            <p:nvPr/>
          </p:nvSpPr>
          <p:spPr bwMode="auto">
            <a:xfrm>
              <a:off x="192" y="3936"/>
              <a:ext cx="5424" cy="9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3" name="Rectangle 20"/>
            <p:cNvSpPr>
              <a:spLocks noChangeArrowheads="1"/>
            </p:cNvSpPr>
            <p:nvPr/>
          </p:nvSpPr>
          <p:spPr bwMode="auto">
            <a:xfrm>
              <a:off x="624" y="3792"/>
              <a:ext cx="240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4" name="AutoShape 21"/>
            <p:cNvSpPr>
              <a:spLocks noChangeArrowheads="1"/>
            </p:cNvSpPr>
            <p:nvPr/>
          </p:nvSpPr>
          <p:spPr bwMode="auto">
            <a:xfrm>
              <a:off x="960" y="3792"/>
              <a:ext cx="384" cy="192"/>
            </a:xfrm>
            <a:prstGeom prst="parallelogram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5" name="AutoShape 22"/>
            <p:cNvSpPr>
              <a:spLocks noChangeArrowheads="1"/>
            </p:cNvSpPr>
            <p:nvPr/>
          </p:nvSpPr>
          <p:spPr bwMode="auto">
            <a:xfrm>
              <a:off x="1440" y="3792"/>
              <a:ext cx="240" cy="144"/>
            </a:xfrm>
            <a:custGeom>
              <a:avLst/>
              <a:gdLst>
                <a:gd name="T0" fmla="*/ 2 w 21600"/>
                <a:gd name="T1" fmla="*/ 0 h 21600"/>
                <a:gd name="T2" fmla="*/ 1 w 21600"/>
                <a:gd name="T3" fmla="*/ 1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6" name="AutoShape 23"/>
            <p:cNvSpPr>
              <a:spLocks noChangeArrowheads="1"/>
            </p:cNvSpPr>
            <p:nvPr/>
          </p:nvSpPr>
          <p:spPr bwMode="auto">
            <a:xfrm>
              <a:off x="1776" y="3744"/>
              <a:ext cx="240" cy="240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7" name="AutoShape 24"/>
            <p:cNvSpPr>
              <a:spLocks noChangeArrowheads="1"/>
            </p:cNvSpPr>
            <p:nvPr/>
          </p:nvSpPr>
          <p:spPr bwMode="auto">
            <a:xfrm>
              <a:off x="2400" y="3792"/>
              <a:ext cx="240" cy="192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8" name="AutoShape 25"/>
            <p:cNvSpPr>
              <a:spLocks noChangeArrowheads="1"/>
            </p:cNvSpPr>
            <p:nvPr/>
          </p:nvSpPr>
          <p:spPr bwMode="auto">
            <a:xfrm>
              <a:off x="2832" y="3744"/>
              <a:ext cx="240" cy="192"/>
            </a:xfrm>
            <a:prstGeom prst="octagon">
              <a:avLst>
                <a:gd name="adj" fmla="val 292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9" name="AutoShape 26"/>
            <p:cNvSpPr>
              <a:spLocks noChangeArrowheads="1"/>
            </p:cNvSpPr>
            <p:nvPr/>
          </p:nvSpPr>
          <p:spPr bwMode="auto">
            <a:xfrm>
              <a:off x="3312" y="3792"/>
              <a:ext cx="288" cy="192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0" name="AutoShape 27"/>
            <p:cNvSpPr>
              <a:spLocks noChangeArrowheads="1"/>
            </p:cNvSpPr>
            <p:nvPr/>
          </p:nvSpPr>
          <p:spPr bwMode="auto">
            <a:xfrm>
              <a:off x="3744" y="3792"/>
              <a:ext cx="288" cy="240"/>
            </a:xfrm>
            <a:prstGeom prst="pentagon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1" name="AutoShape 28"/>
            <p:cNvSpPr>
              <a:spLocks noChangeArrowheads="1"/>
            </p:cNvSpPr>
            <p:nvPr/>
          </p:nvSpPr>
          <p:spPr bwMode="auto">
            <a:xfrm>
              <a:off x="4176" y="3744"/>
              <a:ext cx="336" cy="240"/>
            </a:xfrm>
            <a:prstGeom prst="smileyFace">
              <a:avLst>
                <a:gd name="adj" fmla="val 46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2" name="AutoShape 29"/>
            <p:cNvSpPr>
              <a:spLocks noChangeArrowheads="1"/>
            </p:cNvSpPr>
            <p:nvPr/>
          </p:nvSpPr>
          <p:spPr bwMode="auto">
            <a:xfrm>
              <a:off x="4608" y="3696"/>
              <a:ext cx="240" cy="288"/>
            </a:xfrm>
            <a:prstGeom prst="moon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3" name="AutoShape 30"/>
            <p:cNvSpPr>
              <a:spLocks noChangeArrowheads="1"/>
            </p:cNvSpPr>
            <p:nvPr/>
          </p:nvSpPr>
          <p:spPr bwMode="auto">
            <a:xfrm>
              <a:off x="5088" y="3744"/>
              <a:ext cx="384" cy="288"/>
            </a:xfrm>
            <a:prstGeom prst="sun">
              <a:avLst>
                <a:gd name="adj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How ?</a:t>
            </a:r>
            <a:endParaRPr lang="en-GB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29350"/>
            <a:ext cx="20955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8050" y="6029325"/>
            <a:ext cx="18859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46350" y="992188"/>
            <a:ext cx="4052888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 Box 4"/>
          <p:cNvSpPr txBox="1">
            <a:spLocks noChangeArrowheads="1"/>
          </p:cNvSpPr>
          <p:nvPr/>
        </p:nvSpPr>
        <p:spPr bwMode="auto">
          <a:xfrm>
            <a:off x="179388" y="6678613"/>
            <a:ext cx="8783637" cy="11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800">
                <a:latin typeface="Sans Serif" pitchFamily="16" charset="0"/>
              </a:rPr>
              <a:t>Copyright ©2007 American Heart Association</a:t>
            </a:r>
          </a:p>
        </p:txBody>
      </p:sp>
      <p:sp>
        <p:nvSpPr>
          <p:cNvPr id="30726" name="Text Box 5"/>
          <p:cNvSpPr txBox="1">
            <a:spLocks noChangeArrowheads="1"/>
          </p:cNvSpPr>
          <p:nvPr/>
        </p:nvSpPr>
        <p:spPr bwMode="auto">
          <a:xfrm>
            <a:off x="2546350" y="5973763"/>
            <a:ext cx="6588125" cy="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1">
                <a:latin typeface="Sans Serif" pitchFamily="16" charset="0"/>
              </a:rPr>
              <a:t>Tabas, I. et al. Circulation 2007;116:1832-1844</a:t>
            </a:r>
          </a:p>
        </p:txBody>
      </p:sp>
      <p:sp>
        <p:nvSpPr>
          <p:cNvPr id="30727" name="Text Box 6"/>
          <p:cNvSpPr txBox="1">
            <a:spLocks noChangeArrowheads="1"/>
          </p:cNvSpPr>
          <p:nvPr/>
        </p:nvSpPr>
        <p:spPr bwMode="auto">
          <a:xfrm>
            <a:off x="179388" y="179388"/>
            <a:ext cx="8783637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b="1">
                <a:latin typeface="Sans Serif" pitchFamily="16" charset="0"/>
              </a:rPr>
              <a:t>ApoB lipoproteins retained in the intima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28638" y="0"/>
            <a:ext cx="8229600" cy="677863"/>
          </a:xfrm>
        </p:spPr>
        <p:txBody>
          <a:bodyPr/>
          <a:lstStyle/>
          <a:p>
            <a:pPr eaLnBrk="1" hangingPunct="1"/>
            <a:r>
              <a:rPr lang="en-US" sz="4000" smtClean="0"/>
              <a:t>Flow of lecture</a:t>
            </a:r>
            <a:endParaRPr lang="en-GB" sz="4000" smtClean="0"/>
          </a:p>
        </p:txBody>
      </p:sp>
      <p:grpSp>
        <p:nvGrpSpPr>
          <p:cNvPr id="5123" name="Group 21"/>
          <p:cNvGrpSpPr>
            <a:grpSpLocks/>
          </p:cNvGrpSpPr>
          <p:nvPr/>
        </p:nvGrpSpPr>
        <p:grpSpPr bwMode="auto">
          <a:xfrm>
            <a:off x="3679825" y="900113"/>
            <a:ext cx="2168525" cy="5749925"/>
            <a:chOff x="2300" y="430"/>
            <a:chExt cx="1366" cy="3622"/>
          </a:xfrm>
        </p:grpSpPr>
        <p:grpSp>
          <p:nvGrpSpPr>
            <p:cNvPr id="5128" name="Group 7"/>
            <p:cNvGrpSpPr>
              <a:grpSpLocks/>
            </p:cNvGrpSpPr>
            <p:nvPr/>
          </p:nvGrpSpPr>
          <p:grpSpPr bwMode="auto">
            <a:xfrm>
              <a:off x="2478" y="430"/>
              <a:ext cx="1188" cy="577"/>
              <a:chOff x="2478" y="430"/>
              <a:chExt cx="1188" cy="577"/>
            </a:xfrm>
          </p:grpSpPr>
          <p:sp>
            <p:nvSpPr>
              <p:cNvPr id="5141" name="Oval 4"/>
              <p:cNvSpPr>
                <a:spLocks noChangeArrowheads="1"/>
              </p:cNvSpPr>
              <p:nvPr/>
            </p:nvSpPr>
            <p:spPr bwMode="auto">
              <a:xfrm>
                <a:off x="2478" y="430"/>
                <a:ext cx="943" cy="57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2" name="Text Box 5"/>
              <p:cNvSpPr txBox="1">
                <a:spLocks noChangeArrowheads="1"/>
              </p:cNvSpPr>
              <p:nvPr/>
            </p:nvSpPr>
            <p:spPr bwMode="auto">
              <a:xfrm>
                <a:off x="2633" y="503"/>
                <a:ext cx="1033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rgbClr val="000000"/>
                    </a:solidFill>
                  </a:rPr>
                  <a:t>Unstable plaques</a:t>
                </a:r>
                <a:endParaRPr lang="en-GB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129" name="AutoShape 6"/>
            <p:cNvSpPr>
              <a:spLocks noChangeArrowheads="1"/>
            </p:cNvSpPr>
            <p:nvPr/>
          </p:nvSpPr>
          <p:spPr bwMode="auto">
            <a:xfrm>
              <a:off x="2779" y="1052"/>
              <a:ext cx="320" cy="301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grpSp>
          <p:nvGrpSpPr>
            <p:cNvPr id="5130" name="Group 11"/>
            <p:cNvGrpSpPr>
              <a:grpSpLocks/>
            </p:cNvGrpSpPr>
            <p:nvPr/>
          </p:nvGrpSpPr>
          <p:grpSpPr bwMode="auto">
            <a:xfrm>
              <a:off x="2309" y="1367"/>
              <a:ext cx="1254" cy="577"/>
              <a:chOff x="2309" y="1367"/>
              <a:chExt cx="1254" cy="577"/>
            </a:xfrm>
          </p:grpSpPr>
          <p:sp>
            <p:nvSpPr>
              <p:cNvPr id="5139" name="Oval 9"/>
              <p:cNvSpPr>
                <a:spLocks noChangeArrowheads="1"/>
              </p:cNvSpPr>
              <p:nvPr/>
            </p:nvSpPr>
            <p:spPr bwMode="auto">
              <a:xfrm>
                <a:off x="2309" y="1367"/>
                <a:ext cx="1254" cy="57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0" name="Text Box 10"/>
              <p:cNvSpPr txBox="1">
                <a:spLocks noChangeArrowheads="1"/>
              </p:cNvSpPr>
              <p:nvPr/>
            </p:nvSpPr>
            <p:spPr bwMode="auto">
              <a:xfrm>
                <a:off x="2464" y="1440"/>
                <a:ext cx="1033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rgbClr val="000000"/>
                    </a:solidFill>
                  </a:rPr>
                  <a:t>Increased macrophages</a:t>
                </a:r>
                <a:endParaRPr lang="en-GB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131" name="AutoShape 12"/>
            <p:cNvSpPr>
              <a:spLocks noChangeArrowheads="1"/>
            </p:cNvSpPr>
            <p:nvPr/>
          </p:nvSpPr>
          <p:spPr bwMode="auto">
            <a:xfrm>
              <a:off x="2802" y="1971"/>
              <a:ext cx="320" cy="301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  <p:grpSp>
          <p:nvGrpSpPr>
            <p:cNvPr id="5132" name="Group 14"/>
            <p:cNvGrpSpPr>
              <a:grpSpLocks/>
            </p:cNvGrpSpPr>
            <p:nvPr/>
          </p:nvGrpSpPr>
          <p:grpSpPr bwMode="auto">
            <a:xfrm>
              <a:off x="2314" y="2286"/>
              <a:ext cx="1254" cy="719"/>
              <a:chOff x="2309" y="1367"/>
              <a:chExt cx="1254" cy="577"/>
            </a:xfrm>
          </p:grpSpPr>
          <p:sp>
            <p:nvSpPr>
              <p:cNvPr id="5137" name="Oval 15"/>
              <p:cNvSpPr>
                <a:spLocks noChangeArrowheads="1"/>
              </p:cNvSpPr>
              <p:nvPr/>
            </p:nvSpPr>
            <p:spPr bwMode="auto">
              <a:xfrm>
                <a:off x="2309" y="1367"/>
                <a:ext cx="1254" cy="57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8" name="Text Box 16"/>
              <p:cNvSpPr txBox="1">
                <a:spLocks noChangeArrowheads="1"/>
              </p:cNvSpPr>
              <p:nvPr/>
            </p:nvSpPr>
            <p:spPr bwMode="auto">
              <a:xfrm>
                <a:off x="2464" y="1440"/>
                <a:ext cx="1033" cy="4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rgbClr val="000000"/>
                    </a:solidFill>
                  </a:rPr>
                  <a:t>Reasons for increased macrophages</a:t>
                </a:r>
                <a:endParaRPr lang="en-GB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133" name="Group 17"/>
            <p:cNvGrpSpPr>
              <a:grpSpLocks/>
            </p:cNvGrpSpPr>
            <p:nvPr/>
          </p:nvGrpSpPr>
          <p:grpSpPr bwMode="auto">
            <a:xfrm>
              <a:off x="2300" y="3333"/>
              <a:ext cx="1254" cy="719"/>
              <a:chOff x="2309" y="1367"/>
              <a:chExt cx="1254" cy="577"/>
            </a:xfrm>
          </p:grpSpPr>
          <p:sp>
            <p:nvSpPr>
              <p:cNvPr id="5135" name="Oval 18"/>
              <p:cNvSpPr>
                <a:spLocks noChangeArrowheads="1"/>
              </p:cNvSpPr>
              <p:nvPr/>
            </p:nvSpPr>
            <p:spPr bwMode="auto">
              <a:xfrm>
                <a:off x="2309" y="1367"/>
                <a:ext cx="1254" cy="57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36" name="Text Box 19"/>
              <p:cNvSpPr txBox="1">
                <a:spLocks noChangeArrowheads="1"/>
              </p:cNvSpPr>
              <p:nvPr/>
            </p:nvSpPr>
            <p:spPr bwMode="auto">
              <a:xfrm>
                <a:off x="2464" y="1440"/>
                <a:ext cx="1033" cy="4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rgbClr val="000000"/>
                    </a:solidFill>
                  </a:rPr>
                  <a:t>Effects of increased macrophages</a:t>
                </a:r>
                <a:endParaRPr lang="en-GB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134" name="AutoShape 20"/>
            <p:cNvSpPr>
              <a:spLocks noChangeArrowheads="1"/>
            </p:cNvSpPr>
            <p:nvPr/>
          </p:nvSpPr>
          <p:spPr bwMode="auto">
            <a:xfrm>
              <a:off x="2780" y="3018"/>
              <a:ext cx="320" cy="301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/>
            </a:p>
          </p:txBody>
        </p:sp>
      </p:grpSp>
      <p:sp>
        <p:nvSpPr>
          <p:cNvPr id="5124" name="Text Box 22"/>
          <p:cNvSpPr txBox="1">
            <a:spLocks noChangeArrowheads="1"/>
          </p:cNvSpPr>
          <p:nvPr/>
        </p:nvSpPr>
        <p:spPr bwMode="auto">
          <a:xfrm>
            <a:off x="6516688" y="696913"/>
            <a:ext cx="15668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Learning objectives</a:t>
            </a:r>
            <a:endParaRPr lang="en-GB"/>
          </a:p>
        </p:txBody>
      </p:sp>
      <p:sp>
        <p:nvSpPr>
          <p:cNvPr id="5125" name="Text Box 23"/>
          <p:cNvSpPr txBox="1">
            <a:spLocks noChangeArrowheads="1"/>
          </p:cNvSpPr>
          <p:nvPr/>
        </p:nvSpPr>
        <p:spPr bwMode="auto">
          <a:xfrm>
            <a:off x="6654800" y="6305550"/>
            <a:ext cx="15668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Summary</a:t>
            </a:r>
            <a:endParaRPr lang="en-GB"/>
          </a:p>
        </p:txBody>
      </p:sp>
      <p:sp>
        <p:nvSpPr>
          <p:cNvPr id="5126" name="Line 24"/>
          <p:cNvSpPr>
            <a:spLocks noChangeShapeType="1"/>
          </p:cNvSpPr>
          <p:nvPr/>
        </p:nvSpPr>
        <p:spPr bwMode="auto">
          <a:xfrm flipH="1">
            <a:off x="5427663" y="1016000"/>
            <a:ext cx="1131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5127" name="Line 25"/>
          <p:cNvSpPr>
            <a:spLocks noChangeShapeType="1"/>
          </p:cNvSpPr>
          <p:nvPr/>
        </p:nvSpPr>
        <p:spPr bwMode="auto">
          <a:xfrm flipH="1">
            <a:off x="5537200" y="6496050"/>
            <a:ext cx="1131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29350"/>
            <a:ext cx="20955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8050" y="6029325"/>
            <a:ext cx="18859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98613" y="992188"/>
            <a:ext cx="5946775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179388" y="6678613"/>
            <a:ext cx="8783637" cy="11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800">
                <a:latin typeface="Sans Serif" pitchFamily="16" charset="0"/>
              </a:rPr>
              <a:t>Copyright ©2007 American Heart Association</a:t>
            </a:r>
          </a:p>
        </p:txBody>
      </p:sp>
      <p:sp>
        <p:nvSpPr>
          <p:cNvPr id="31750" name="Text Box 5"/>
          <p:cNvSpPr txBox="1">
            <a:spLocks noChangeArrowheads="1"/>
          </p:cNvSpPr>
          <p:nvPr/>
        </p:nvSpPr>
        <p:spPr bwMode="auto">
          <a:xfrm>
            <a:off x="1598613" y="5973763"/>
            <a:ext cx="6588125" cy="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1">
                <a:latin typeface="Sans Serif" pitchFamily="16" charset="0"/>
              </a:rPr>
              <a:t>Tabas, I. et al. Circulation 2007;116:1832-1844</a:t>
            </a:r>
          </a:p>
        </p:txBody>
      </p:sp>
      <p:sp>
        <p:nvSpPr>
          <p:cNvPr id="31751" name="Text Box 6"/>
          <p:cNvSpPr txBox="1">
            <a:spLocks noChangeArrowheads="1"/>
          </p:cNvSpPr>
          <p:nvPr/>
        </p:nvSpPr>
        <p:spPr bwMode="auto">
          <a:xfrm>
            <a:off x="179388" y="179388"/>
            <a:ext cx="8783637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b="1">
                <a:latin typeface="Sans Serif" pitchFamily="16" charset="0"/>
              </a:rPr>
              <a:t>Therapeutic implications of the Response-to-Retention model of atherogenesis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87363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Origins of macrophages in atherosclerotic plaques</a:t>
            </a:r>
            <a:endParaRPr lang="en-GB" sz="4000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08088"/>
            <a:ext cx="9144000" cy="56499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smtClean="0"/>
              <a:t>From peripheral blood monocytes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>
                <a:solidFill>
                  <a:schemeClr val="tx2"/>
                </a:solidFill>
              </a:rPr>
              <a:t>bind to endothelium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>
                <a:solidFill>
                  <a:schemeClr val="tx2"/>
                </a:solidFill>
              </a:rPr>
              <a:t>emigrate into plaque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>
                <a:solidFill>
                  <a:schemeClr val="tx2"/>
                </a:solidFill>
              </a:rPr>
              <a:t>differentiate to macrophages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Differentiation accompanied by shape change and altered transcriptome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>
                <a:solidFill>
                  <a:schemeClr val="tx2"/>
                </a:solidFill>
              </a:rPr>
              <a:t>Monocyte-macrophage transcriptome change dominated by genes regulated by transcription factor NF</a:t>
            </a:r>
            <a:r>
              <a:rPr lang="en-US" sz="2000" smtClean="0">
                <a:solidFill>
                  <a:schemeClr val="tx2"/>
                </a:solidFill>
                <a:latin typeface="Symbol" pitchFamily="18" charset="2"/>
              </a:rPr>
              <a:t>k</a:t>
            </a:r>
            <a:r>
              <a:rPr lang="en-US" sz="2000" smtClean="0">
                <a:solidFill>
                  <a:schemeClr val="tx2"/>
                </a:solidFill>
              </a:rPr>
              <a:t>B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Mice with reduced Mice with knockouts for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>
                <a:solidFill>
                  <a:schemeClr val="tx2"/>
                </a:solidFill>
              </a:rPr>
              <a:t>VCAM-1 monocyte chemoattractant protein-1 (MCP-1) or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>
                <a:solidFill>
                  <a:schemeClr val="tx2"/>
                </a:solidFill>
              </a:rPr>
              <a:t>MCP-1 receptor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>
                <a:solidFill>
                  <a:schemeClr val="tx2"/>
                </a:solidFill>
              </a:rPr>
              <a:t> reduced atherosclerosis and reduced plaque macrophages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Endothelium as portal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>
                <a:solidFill>
                  <a:schemeClr val="tx2"/>
                </a:solidFill>
              </a:rPr>
              <a:t>Early plaques – arterial endothelium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>
                <a:solidFill>
                  <a:schemeClr val="tx2"/>
                </a:solidFill>
              </a:rPr>
              <a:t>Advanced plaques – capillary endothelium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>
                <a:solidFill>
                  <a:schemeClr val="tx2"/>
                </a:solidFill>
              </a:rPr>
              <a:t>Exit also </a:t>
            </a:r>
            <a:r>
              <a:rPr lang="en-US" sz="2000" smtClean="0">
                <a:solidFill>
                  <a:schemeClr val="tx2"/>
                </a:solidFill>
                <a:cs typeface="Arial" pitchFamily="34" charset="0"/>
              </a:rPr>
              <a:t>→ </a:t>
            </a:r>
            <a:r>
              <a:rPr lang="en-US" sz="2000" smtClean="0">
                <a:solidFill>
                  <a:schemeClr val="tx2"/>
                </a:solidFill>
              </a:rPr>
              <a:t>plaque resolution</a:t>
            </a:r>
          </a:p>
          <a:p>
            <a:pPr eaLnBrk="1" hangingPunct="1">
              <a:lnSpc>
                <a:spcPct val="90000"/>
              </a:lnSpc>
            </a:pPr>
            <a:endParaRPr lang="en-GB" sz="240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Plaque macrophages</a:t>
            </a:r>
            <a:endParaRPr lang="en-GB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70038"/>
            <a:ext cx="8686800" cy="4525962"/>
          </a:xfrm>
        </p:spPr>
        <p:txBody>
          <a:bodyPr/>
          <a:lstStyle/>
          <a:p>
            <a:pPr eaLnBrk="1" hangingPunct="1"/>
            <a:r>
              <a:rPr lang="en-US" smtClean="0"/>
              <a:t>Recruited as monocytes (MCP-1)</a:t>
            </a:r>
          </a:p>
          <a:p>
            <a:pPr eaLnBrk="1" hangingPunct="1"/>
            <a:r>
              <a:rPr lang="en-US" smtClean="0"/>
              <a:t>Monocytes adhere to endothelium (VCAM-1)</a:t>
            </a:r>
          </a:p>
          <a:p>
            <a:pPr eaLnBrk="1" hangingPunct="1"/>
            <a:r>
              <a:rPr lang="en-US" smtClean="0"/>
              <a:t>Monocytes transmigrate through endothelium</a:t>
            </a:r>
          </a:p>
          <a:p>
            <a:pPr eaLnBrk="1" hangingPunct="1"/>
            <a:r>
              <a:rPr lang="en-US" smtClean="0"/>
              <a:t>Monocytes differentiate to macrophages</a:t>
            </a:r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/>
            <a:r>
              <a:rPr lang="en-US" sz="4000" smtClean="0"/>
              <a:t>Monocyte-macrophage differentiation occurs </a:t>
            </a:r>
            <a:r>
              <a:rPr lang="en-US" sz="4000" i="1" smtClean="0"/>
              <a:t>after</a:t>
            </a:r>
            <a:r>
              <a:rPr lang="en-US" sz="4000" smtClean="0"/>
              <a:t> transendothelial migration</a:t>
            </a:r>
            <a:endParaRPr lang="en-GB" sz="4000" smtClean="0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3400" y="1538288"/>
            <a:ext cx="5310188" cy="458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0" y="6278563"/>
            <a:ext cx="78279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/>
              <a:t>The macrophage foam cell as a target for therapeutic intervention</a:t>
            </a:r>
          </a:p>
          <a:p>
            <a:r>
              <a:rPr lang="en-GB" sz="1400"/>
              <a:t>Andrew C. Li &amp; Christopher K. Glass </a:t>
            </a:r>
            <a:r>
              <a:rPr lang="en-GB" sz="1400" i="1"/>
              <a:t>Nature Medicine</a:t>
            </a:r>
            <a:r>
              <a:rPr lang="en-GB" sz="1400"/>
              <a:t>  </a:t>
            </a:r>
            <a:r>
              <a:rPr lang="en-GB" sz="1400" b="1"/>
              <a:t>8</a:t>
            </a:r>
            <a:r>
              <a:rPr lang="en-GB" sz="1400"/>
              <a:t>, 1235 - 1242 (2002)</a:t>
            </a:r>
            <a:r>
              <a:rPr lang="en-GB"/>
              <a:t> </a:t>
            </a:r>
            <a:r>
              <a:rPr lang="en-GB" sz="14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nature01323-f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65275"/>
            <a:ext cx="9144000" cy="470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6477000" y="6491288"/>
            <a:ext cx="24526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P. Libby, Nature 2002</a:t>
            </a:r>
            <a:endParaRPr lang="en-GB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4000" smtClean="0"/>
              <a:t>Cartoon of macrophages in atherosclerosis</a:t>
            </a:r>
            <a:endParaRPr lang="en-GB" sz="4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What do plaque macrophages do ?</a:t>
            </a:r>
            <a:endParaRPr lang="en-GB" sz="4000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pPr eaLnBrk="1" hangingPunct="1"/>
            <a:r>
              <a:rPr lang="en-US" smtClean="0"/>
              <a:t>Macrophage functions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9144000" cy="5715000"/>
          </a:xfrm>
        </p:spPr>
        <p:txBody>
          <a:bodyPr/>
          <a:lstStyle/>
          <a:p>
            <a:pPr eaLnBrk="1" hangingPunct="1"/>
            <a:r>
              <a:rPr lang="en-US" smtClean="0"/>
              <a:t>Monocytes differentiate to macrophages and foam cells</a:t>
            </a:r>
          </a:p>
          <a:p>
            <a:pPr lvl="1" eaLnBrk="1" hangingPunct="1"/>
            <a:r>
              <a:rPr lang="en-US" smtClean="0">
                <a:solidFill>
                  <a:schemeClr val="tx2"/>
                </a:solidFill>
              </a:rPr>
              <a:t>oxidise / modify lipoproteins</a:t>
            </a:r>
          </a:p>
          <a:p>
            <a:pPr lvl="1" eaLnBrk="1" hangingPunct="1"/>
            <a:r>
              <a:rPr lang="en-US" smtClean="0">
                <a:solidFill>
                  <a:schemeClr val="tx2"/>
                </a:solidFill>
              </a:rPr>
              <a:t>phagocytose modified lipoproteins</a:t>
            </a:r>
          </a:p>
          <a:p>
            <a:pPr lvl="1" eaLnBrk="1" hangingPunct="1"/>
            <a:r>
              <a:rPr lang="en-US" smtClean="0">
                <a:solidFill>
                  <a:schemeClr val="tx2"/>
                </a:solidFill>
              </a:rPr>
              <a:t>activated by modified lipoproteins</a:t>
            </a:r>
          </a:p>
          <a:p>
            <a:pPr lvl="1" eaLnBrk="1" hangingPunct="1"/>
            <a:r>
              <a:rPr lang="en-US" smtClean="0">
                <a:solidFill>
                  <a:schemeClr val="tx2"/>
                </a:solidFill>
              </a:rPr>
              <a:t>may help export lipoproteins back out of the plaque</a:t>
            </a:r>
          </a:p>
          <a:p>
            <a:pPr eaLnBrk="1" hangingPunct="1"/>
            <a:r>
              <a:rPr lang="en-US" smtClean="0"/>
              <a:t>Degrade collagen</a:t>
            </a:r>
          </a:p>
          <a:p>
            <a:pPr eaLnBrk="1" hangingPunct="1"/>
            <a:r>
              <a:rPr lang="en-US" smtClean="0"/>
              <a:t>die by apoptosis</a:t>
            </a:r>
          </a:p>
          <a:p>
            <a:pPr eaLnBrk="1" hangingPunct="1"/>
            <a:r>
              <a:rPr lang="en-US" smtClean="0"/>
              <a:t>secrete growth factors </a:t>
            </a:r>
          </a:p>
          <a:p>
            <a:pPr eaLnBrk="1" hangingPunct="1"/>
            <a:r>
              <a:rPr lang="en-US" smtClean="0"/>
              <a:t>secrete inflammatory mediators</a:t>
            </a:r>
          </a:p>
          <a:p>
            <a:pPr eaLnBrk="1" hangingPunct="1"/>
            <a:r>
              <a:rPr lang="en-US" smtClean="0"/>
              <a:t>secrete pro-apoptotic molecules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Conceptual overview of macrophages</a:t>
            </a:r>
            <a:endParaRPr lang="en-GB" sz="4000" smtClean="0"/>
          </a:p>
        </p:txBody>
      </p:sp>
      <p:sp>
        <p:nvSpPr>
          <p:cNvPr id="38915" name="Oval 3"/>
          <p:cNvSpPr>
            <a:spLocks noChangeArrowheads="1"/>
          </p:cNvSpPr>
          <p:nvPr/>
        </p:nvSpPr>
        <p:spPr bwMode="auto">
          <a:xfrm>
            <a:off x="2382838" y="860425"/>
            <a:ext cx="4640262" cy="4722813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6" name="Oval 4"/>
          <p:cNvSpPr>
            <a:spLocks noChangeArrowheads="1"/>
          </p:cNvSpPr>
          <p:nvPr/>
        </p:nvSpPr>
        <p:spPr bwMode="auto">
          <a:xfrm>
            <a:off x="3863975" y="2135188"/>
            <a:ext cx="4640263" cy="4722812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7" name="Oval 5"/>
          <p:cNvSpPr>
            <a:spLocks noChangeArrowheads="1"/>
          </p:cNvSpPr>
          <p:nvPr/>
        </p:nvSpPr>
        <p:spPr bwMode="auto">
          <a:xfrm>
            <a:off x="615950" y="2135188"/>
            <a:ext cx="4813300" cy="4722812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3546475" y="1484313"/>
            <a:ext cx="24796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/>
              <a:t>Clearance</a:t>
            </a:r>
            <a:endParaRPr lang="en-GB" sz="2800"/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647700" y="3841750"/>
            <a:ext cx="24796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/>
              <a:t>Tissue bystander damage but bacteriocidal</a:t>
            </a:r>
            <a:endParaRPr lang="en-GB" sz="2800"/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6538913" y="4878388"/>
            <a:ext cx="16351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/>
              <a:t>Tissue Repair</a:t>
            </a:r>
            <a:endParaRPr lang="en-GB" sz="2800"/>
          </a:p>
        </p:txBody>
      </p:sp>
      <p:sp>
        <p:nvSpPr>
          <p:cNvPr id="38921" name="AutoShape 9"/>
          <p:cNvSpPr>
            <a:spLocks noChangeArrowheads="1"/>
          </p:cNvSpPr>
          <p:nvPr/>
        </p:nvSpPr>
        <p:spPr bwMode="auto">
          <a:xfrm rot="-2278640">
            <a:off x="2192338" y="2944813"/>
            <a:ext cx="2263775" cy="290512"/>
          </a:xfrm>
          <a:prstGeom prst="rightArrow">
            <a:avLst>
              <a:gd name="adj1" fmla="val 50000"/>
              <a:gd name="adj2" fmla="val 19480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AutoShape 10"/>
          <p:cNvSpPr>
            <a:spLocks noChangeArrowheads="1"/>
          </p:cNvSpPr>
          <p:nvPr/>
        </p:nvSpPr>
        <p:spPr bwMode="auto">
          <a:xfrm rot="3193906" flipV="1">
            <a:off x="4810919" y="3199606"/>
            <a:ext cx="2263775" cy="290513"/>
          </a:xfrm>
          <a:prstGeom prst="rightArrow">
            <a:avLst>
              <a:gd name="adj1" fmla="val 50000"/>
              <a:gd name="adj2" fmla="val 19480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/>
              <a:t>Atherosclerosis involves inappropriate activation of wound-healing programs</a:t>
            </a:r>
            <a:endParaRPr lang="en-GB" dirty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After a wound (e.g. dog bite), priorities are:</a:t>
            </a:r>
          </a:p>
          <a:p>
            <a:pPr lvl="1"/>
            <a:r>
              <a:rPr lang="en-GB" smtClean="0"/>
              <a:t>Hemostasis</a:t>
            </a:r>
          </a:p>
          <a:p>
            <a:pPr lvl="1"/>
            <a:r>
              <a:rPr lang="en-GB" smtClean="0"/>
              <a:t>Asepsis</a:t>
            </a:r>
          </a:p>
          <a:p>
            <a:pPr lvl="1"/>
            <a:r>
              <a:rPr lang="en-GB" smtClean="0"/>
              <a:t>Debris clearance</a:t>
            </a:r>
          </a:p>
          <a:p>
            <a:pPr lvl="1"/>
            <a:r>
              <a:rPr lang="en-GB" smtClean="0"/>
              <a:t>Encouragement of new growth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Asepsis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Pathogen sensors</a:t>
            </a:r>
          </a:p>
          <a:p>
            <a:r>
              <a:rPr lang="en-GB" smtClean="0"/>
              <a:t>Activated by non-self lipids</a:t>
            </a:r>
          </a:p>
          <a:p>
            <a:r>
              <a:rPr lang="en-GB" smtClean="0"/>
              <a:t>Cross-activated by OxLDL</a:t>
            </a:r>
          </a:p>
          <a:p>
            <a:r>
              <a:rPr lang="en-GB" smtClean="0"/>
              <a:t>Stimulate macrophage respiratory burst</a:t>
            </a:r>
          </a:p>
          <a:p>
            <a:r>
              <a:rPr lang="en-GB" smtClean="0"/>
              <a:t>Further oxidises LDL</a:t>
            </a:r>
          </a:p>
          <a:p>
            <a:r>
              <a:rPr lang="en-GB" smtClean="0"/>
              <a:t>Vicious cycle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41338" y="304800"/>
            <a:ext cx="7772400" cy="533400"/>
          </a:xfrm>
        </p:spPr>
        <p:txBody>
          <a:bodyPr/>
          <a:lstStyle/>
          <a:p>
            <a:pPr eaLnBrk="1" hangingPunct="1"/>
            <a:r>
              <a:rPr lang="en-US" smtClean="0"/>
              <a:t>Theories Of Atherogenesis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1338" y="1066800"/>
            <a:ext cx="7772400" cy="4114800"/>
          </a:xfrm>
        </p:spPr>
        <p:txBody>
          <a:bodyPr/>
          <a:lstStyle/>
          <a:p>
            <a:pPr eaLnBrk="1" hangingPunct="1"/>
            <a:r>
              <a:rPr lang="en-US" smtClean="0"/>
              <a:t>Mechanism Uncertain</a:t>
            </a:r>
          </a:p>
          <a:p>
            <a:pPr eaLnBrk="1" hangingPunct="1"/>
            <a:r>
              <a:rPr lang="en-US" smtClean="0"/>
              <a:t>Insudation Hypothesis (1852)</a:t>
            </a:r>
          </a:p>
          <a:p>
            <a:pPr eaLnBrk="1" hangingPunct="1"/>
            <a:r>
              <a:rPr lang="en-US" smtClean="0"/>
              <a:t>Thrombogenic Hypothesis (1852)</a:t>
            </a:r>
          </a:p>
          <a:p>
            <a:pPr eaLnBrk="1" hangingPunct="1"/>
            <a:r>
              <a:rPr lang="en-US" smtClean="0"/>
              <a:t>Response To Injury Hypothesis (1972)</a:t>
            </a:r>
          </a:p>
          <a:p>
            <a:pPr eaLnBrk="1" hangingPunct="1"/>
            <a:r>
              <a:rPr lang="en-US" smtClean="0"/>
              <a:t>Endothelial Dysfunction Hypothesis (1980)</a:t>
            </a:r>
          </a:p>
          <a:p>
            <a:pPr eaLnBrk="1" hangingPunct="1"/>
            <a:r>
              <a:rPr lang="en-US" smtClean="0"/>
              <a:t>Inflammation Hypothesis (1999)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/>
              <a:t>Scavenger receptors evolved to deal with bacteria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GB" dirty="0" smtClean="0"/>
              <a:t>Inflammatory cells have a series of rapid response receptors for pathogens</a:t>
            </a:r>
          </a:p>
          <a:p>
            <a:pPr>
              <a:defRPr/>
            </a:pPr>
            <a:r>
              <a:rPr lang="en-GB" dirty="0" smtClean="0"/>
              <a:t>Bacteria can rapidly evolve mutated proteins</a:t>
            </a:r>
          </a:p>
          <a:p>
            <a:pPr>
              <a:defRPr/>
            </a:pPr>
            <a:r>
              <a:rPr lang="en-GB" dirty="0" smtClean="0"/>
              <a:t>Bacteria cannot rapidly evolve new lipids</a:t>
            </a:r>
          </a:p>
          <a:p>
            <a:pPr>
              <a:defRPr/>
            </a:pPr>
            <a:r>
              <a:rPr lang="en-GB" dirty="0" smtClean="0"/>
              <a:t>Pathogen pattern recognition receptors (PRRs) largely recognise lipids because bacteria cannot change these</a:t>
            </a:r>
          </a:p>
          <a:p>
            <a:pPr>
              <a:defRPr/>
            </a:pPr>
            <a:r>
              <a:rPr lang="en-GB" dirty="0" smtClean="0"/>
              <a:t>These do not bind to self-lipids, but do bind to most others</a:t>
            </a:r>
          </a:p>
          <a:p>
            <a:pPr>
              <a:defRPr/>
            </a:pPr>
            <a:r>
              <a:rPr lang="en-GB" dirty="0" smtClean="0"/>
              <a:t>Modified self-lipids also bind to scavenger receptors</a:t>
            </a:r>
          </a:p>
          <a:p>
            <a:pPr>
              <a:defRPr/>
            </a:pPr>
            <a:endParaRPr lang="en-GB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Binding patterns – specific scavenger receptors /PRRS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GB" dirty="0" smtClean="0"/>
              <a:t>MSRA (CD204)</a:t>
            </a:r>
          </a:p>
          <a:p>
            <a:pPr lvl="1">
              <a:defRPr/>
            </a:pPr>
            <a:r>
              <a:rPr lang="en-GB" dirty="0" smtClean="0"/>
              <a:t>Cu-Ox-LDL</a:t>
            </a:r>
          </a:p>
          <a:p>
            <a:pPr lvl="1">
              <a:defRPr/>
            </a:pPr>
            <a:r>
              <a:rPr lang="en-GB" dirty="0" smtClean="0"/>
              <a:t>Acetylated-LDL</a:t>
            </a:r>
          </a:p>
          <a:p>
            <a:pPr lvl="1">
              <a:defRPr/>
            </a:pPr>
            <a:r>
              <a:rPr lang="en-GB" dirty="0" smtClean="0"/>
              <a:t>Gram-positive organisms</a:t>
            </a:r>
          </a:p>
          <a:p>
            <a:pPr>
              <a:defRPr/>
            </a:pPr>
            <a:r>
              <a:rPr lang="en-GB" dirty="0" smtClean="0"/>
              <a:t>MSRB (CD36)</a:t>
            </a:r>
          </a:p>
          <a:p>
            <a:pPr lvl="1">
              <a:defRPr/>
            </a:pPr>
            <a:r>
              <a:rPr lang="en-GB" dirty="0" smtClean="0"/>
              <a:t>HOCL-modified LDL</a:t>
            </a:r>
          </a:p>
          <a:p>
            <a:pPr lvl="1">
              <a:defRPr/>
            </a:pPr>
            <a:r>
              <a:rPr lang="en-GB" dirty="0" err="1" smtClean="0"/>
              <a:t>Peroxynitrite</a:t>
            </a:r>
            <a:r>
              <a:rPr lang="en-GB" dirty="0" smtClean="0"/>
              <a:t>-modified LDL</a:t>
            </a:r>
          </a:p>
          <a:p>
            <a:pPr lvl="1">
              <a:defRPr/>
            </a:pPr>
            <a:r>
              <a:rPr lang="en-GB" b="1" dirty="0" smtClean="0"/>
              <a:t>Not </a:t>
            </a:r>
            <a:r>
              <a:rPr lang="en-GB" dirty="0" smtClean="0"/>
              <a:t>acetylated LDL</a:t>
            </a:r>
          </a:p>
          <a:p>
            <a:pPr>
              <a:defRPr/>
            </a:pPr>
            <a:r>
              <a:rPr lang="en-GB" dirty="0" smtClean="0"/>
              <a:t>TLR4 / CD14</a:t>
            </a:r>
          </a:p>
          <a:p>
            <a:pPr lvl="1">
              <a:defRPr/>
            </a:pPr>
            <a:r>
              <a:rPr lang="en-GB" dirty="0" smtClean="0"/>
              <a:t>Gram negative </a:t>
            </a:r>
            <a:r>
              <a:rPr lang="en-GB" dirty="0" err="1" smtClean="0"/>
              <a:t>lipopolysaccharide</a:t>
            </a:r>
            <a:endParaRPr lang="en-GB" dirty="0" smtClean="0"/>
          </a:p>
          <a:p>
            <a:pPr lvl="1">
              <a:defRPr/>
            </a:pPr>
            <a:r>
              <a:rPr lang="en-GB" dirty="0" smtClean="0"/>
              <a:t>May bind to some oxidised lipids and promote atherosclerosis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Hemostasis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Normal – cessation of blood loss from wound</a:t>
            </a:r>
          </a:p>
          <a:p>
            <a:r>
              <a:rPr lang="en-GB" smtClean="0"/>
              <a:t>Abnormal - Plaque rupture and thrombosis</a:t>
            </a:r>
          </a:p>
          <a:p>
            <a:pPr lvl="1"/>
            <a:r>
              <a:rPr lang="en-GB" smtClean="0"/>
              <a:t>Tissue factor (activates thrombin)</a:t>
            </a:r>
          </a:p>
          <a:p>
            <a:pPr lvl="1"/>
            <a:r>
              <a:rPr lang="en-GB" smtClean="0"/>
              <a:t>Collagen (activates platelets)</a:t>
            </a:r>
          </a:p>
          <a:p>
            <a:pPr lvl="1"/>
            <a:r>
              <a:rPr lang="en-GB" smtClean="0"/>
              <a:t>Plaque stepwise growth by recruitment of thrombi</a:t>
            </a:r>
          </a:p>
          <a:p>
            <a:pPr lvl="1"/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043488"/>
          </a:xfrm>
        </p:spPr>
        <p:txBody>
          <a:bodyPr/>
          <a:lstStyle/>
          <a:p>
            <a:pPr eaLnBrk="1" hangingPunct="1"/>
            <a:r>
              <a:rPr lang="en-US" b="1" i="1" smtClean="0">
                <a:solidFill>
                  <a:srgbClr val="FFFF00"/>
                </a:solidFill>
              </a:rPr>
              <a:t>NADPH Oxidase</a:t>
            </a:r>
          </a:p>
          <a:p>
            <a:pPr lvl="1" eaLnBrk="1" hangingPunct="1"/>
            <a:r>
              <a:rPr lang="en-US" smtClean="0">
                <a:solidFill>
                  <a:schemeClr val="tx2"/>
                </a:solidFill>
              </a:rPr>
              <a:t>superoxide O</a:t>
            </a:r>
            <a:r>
              <a:rPr lang="en-US" baseline="-25000" smtClean="0">
                <a:solidFill>
                  <a:schemeClr val="tx2"/>
                </a:solidFill>
              </a:rPr>
              <a:t>2</a:t>
            </a:r>
            <a:r>
              <a:rPr lang="en-US" baseline="30000" smtClean="0">
                <a:solidFill>
                  <a:schemeClr val="tx2"/>
                </a:solidFill>
              </a:rPr>
              <a:t>-</a:t>
            </a:r>
            <a:r>
              <a:rPr lang="en-US" smtClean="0">
                <a:solidFill>
                  <a:schemeClr val="tx2"/>
                </a:solidFill>
              </a:rPr>
              <a:t> ·</a:t>
            </a:r>
          </a:p>
          <a:p>
            <a:pPr lvl="1" eaLnBrk="1" hangingPunct="1"/>
            <a:r>
              <a:rPr lang="en-US" smtClean="0">
                <a:solidFill>
                  <a:schemeClr val="tx2"/>
                </a:solidFill>
              </a:rPr>
              <a:t>Other (ROS) derived from superoxide </a:t>
            </a:r>
          </a:p>
          <a:p>
            <a:pPr lvl="1" eaLnBrk="1" hangingPunct="1"/>
            <a:r>
              <a:rPr lang="en-US" smtClean="0">
                <a:solidFill>
                  <a:schemeClr val="tx2"/>
                </a:solidFill>
                <a:sym typeface="Symbol" pitchFamily="18" charset="2"/>
              </a:rPr>
              <a:t> </a:t>
            </a:r>
            <a:r>
              <a:rPr lang="en-US" smtClean="0">
                <a:solidFill>
                  <a:schemeClr val="tx2"/>
                </a:solidFill>
              </a:rPr>
              <a:t>hydrogen peroxide H</a:t>
            </a:r>
            <a:r>
              <a:rPr lang="en-US" baseline="-25000" smtClean="0">
                <a:solidFill>
                  <a:schemeClr val="tx2"/>
                </a:solidFill>
              </a:rPr>
              <a:t>2</a:t>
            </a:r>
            <a:r>
              <a:rPr lang="en-US" smtClean="0">
                <a:solidFill>
                  <a:schemeClr val="tx2"/>
                </a:solidFill>
              </a:rPr>
              <a:t>O</a:t>
            </a:r>
            <a:r>
              <a:rPr lang="en-US" b="1" baseline="-25000" smtClean="0">
                <a:solidFill>
                  <a:schemeClr val="tx2"/>
                </a:solidFill>
              </a:rPr>
              <a:t>2</a:t>
            </a:r>
          </a:p>
          <a:p>
            <a:pPr eaLnBrk="1" hangingPunct="1"/>
            <a:r>
              <a:rPr lang="en-US" b="1" i="1" smtClean="0">
                <a:solidFill>
                  <a:srgbClr val="FFFF00"/>
                </a:solidFill>
              </a:rPr>
              <a:t>Inducible nitric oxide synthase (iNOS)</a:t>
            </a:r>
          </a:p>
          <a:p>
            <a:pPr lvl="1" eaLnBrk="1" hangingPunct="1"/>
            <a:r>
              <a:rPr lang="en-US" smtClean="0">
                <a:solidFill>
                  <a:schemeClr val="tx2"/>
                </a:solidFill>
              </a:rPr>
              <a:t>High concentrations of free radical NO nitric oxide</a:t>
            </a:r>
          </a:p>
          <a:p>
            <a:pPr eaLnBrk="1" hangingPunct="1"/>
            <a:r>
              <a:rPr lang="en-US" b="1" i="1" smtClean="0">
                <a:solidFill>
                  <a:srgbClr val="FFFF00"/>
                </a:solidFill>
              </a:rPr>
              <a:t>Myeloperoxidase </a:t>
            </a:r>
          </a:p>
          <a:p>
            <a:pPr lvl="1" eaLnBrk="1" hangingPunct="1"/>
            <a:r>
              <a:rPr lang="en-US" smtClean="0">
                <a:solidFill>
                  <a:schemeClr val="tx2"/>
                </a:solidFill>
              </a:rPr>
              <a:t>HOCl hypochlorous acid (bleach) from ROS + Cl</a:t>
            </a:r>
            <a:r>
              <a:rPr lang="en-US" baseline="30000" smtClean="0">
                <a:solidFill>
                  <a:schemeClr val="tx2"/>
                </a:solidFill>
              </a:rPr>
              <a:t>-</a:t>
            </a:r>
          </a:p>
          <a:p>
            <a:pPr lvl="1" eaLnBrk="1" hangingPunct="1"/>
            <a:r>
              <a:rPr lang="en-US" smtClean="0">
                <a:solidFill>
                  <a:schemeClr val="tx2"/>
                </a:solidFill>
              </a:rPr>
              <a:t>HONOO Peroxynitrite (NO-adduct) from ROS + NO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b="1" i="1" smtClean="0"/>
              <a:t>Macrophages have oxidative enzymes</a:t>
            </a:r>
            <a:endParaRPr lang="en-GB" b="1" i="1" smtClean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245225"/>
            <a:ext cx="2133600" cy="476250"/>
          </a:xfrm>
          <a:noFill/>
        </p:spPr>
        <p:txBody>
          <a:bodyPr/>
          <a:lstStyle/>
          <a:p>
            <a:pPr algn="l"/>
            <a:r>
              <a:rPr lang="en-GB" altLang="en-GB" smtClean="0">
                <a:latin typeface="Arial" pitchFamily="34" charset="0"/>
                <a:cs typeface="Arial" pitchFamily="34" charset="0"/>
              </a:rPr>
              <a:t>© Imperial College London</a:t>
            </a:r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124200" y="6245225"/>
            <a:ext cx="2895600" cy="476250"/>
          </a:xfrm>
          <a:noFill/>
        </p:spPr>
        <p:txBody>
          <a:bodyPr/>
          <a:lstStyle/>
          <a:p>
            <a:pPr algn="ctr"/>
            <a:r>
              <a:rPr lang="en-US" altLang="en-US" smtClean="0">
                <a:latin typeface="Arial" pitchFamily="34" charset="0"/>
                <a:cs typeface="Arial" pitchFamily="34" charset="0"/>
              </a:rPr>
              <a:t>Page </a:t>
            </a:r>
            <a:fld id="{0CE5F410-AD78-4F79-8DBF-2B971A2B181E}" type="slidenum">
              <a:rPr lang="en-US" altLang="en-US" smtClean="0">
                <a:latin typeface="Arial" pitchFamily="34" charset="0"/>
                <a:cs typeface="Arial" pitchFamily="34" charset="0"/>
              </a:rPr>
              <a:pPr algn="ctr"/>
              <a:t>44</a:t>
            </a:fld>
            <a:endParaRPr lang="en-US" alt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43963" cy="908050"/>
          </a:xfrm>
        </p:spPr>
        <p:txBody>
          <a:bodyPr/>
          <a:lstStyle/>
          <a:p>
            <a:r>
              <a:rPr lang="en-US" sz="2600" smtClean="0"/>
              <a:t>Generation of reactive oxygen and nitrogen species (RONS) cascade</a:t>
            </a:r>
            <a:endParaRPr lang="en-GB" sz="2600" smtClean="0"/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1082675" y="3068638"/>
            <a:ext cx="71913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O</a:t>
            </a:r>
            <a:r>
              <a:rPr lang="en-US" sz="2400" baseline="-25000"/>
              <a:t>2</a:t>
            </a:r>
            <a:endParaRPr lang="en-GB" sz="2400" baseline="-25000"/>
          </a:p>
        </p:txBody>
      </p:sp>
      <p:sp>
        <p:nvSpPr>
          <p:cNvPr id="46086" name="Line 5"/>
          <p:cNvSpPr>
            <a:spLocks noChangeShapeType="1"/>
          </p:cNvSpPr>
          <p:nvPr/>
        </p:nvSpPr>
        <p:spPr bwMode="auto">
          <a:xfrm>
            <a:off x="1981200" y="3440113"/>
            <a:ext cx="630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46087" name="Text Box 6"/>
          <p:cNvSpPr txBox="1">
            <a:spLocks noChangeArrowheads="1"/>
          </p:cNvSpPr>
          <p:nvPr/>
        </p:nvSpPr>
        <p:spPr bwMode="auto">
          <a:xfrm>
            <a:off x="2700338" y="3068638"/>
            <a:ext cx="116681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C1616"/>
                </a:solidFill>
              </a:rPr>
              <a:t>O</a:t>
            </a:r>
            <a:r>
              <a:rPr lang="en-US" sz="2400" baseline="-25000">
                <a:solidFill>
                  <a:srgbClr val="FC1616"/>
                </a:solidFill>
              </a:rPr>
              <a:t>2</a:t>
            </a:r>
            <a:r>
              <a:rPr lang="en-US" sz="2400" baseline="30000">
                <a:solidFill>
                  <a:srgbClr val="FC1616"/>
                </a:solidFill>
              </a:rPr>
              <a:t>-</a:t>
            </a:r>
            <a:r>
              <a:rPr lang="en-US" sz="2400">
                <a:solidFill>
                  <a:srgbClr val="FC1616"/>
                </a:solidFill>
              </a:rPr>
              <a:t>.</a:t>
            </a:r>
            <a:endParaRPr lang="en-GB" sz="2400">
              <a:solidFill>
                <a:srgbClr val="FC1616"/>
              </a:solidFill>
            </a:endParaRPr>
          </a:p>
        </p:txBody>
      </p:sp>
      <p:sp>
        <p:nvSpPr>
          <p:cNvPr id="46088" name="Text Box 7"/>
          <p:cNvSpPr txBox="1">
            <a:spLocks noChangeArrowheads="1"/>
          </p:cNvSpPr>
          <p:nvPr/>
        </p:nvSpPr>
        <p:spPr bwMode="auto">
          <a:xfrm>
            <a:off x="4140200" y="3141663"/>
            <a:ext cx="11684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C000"/>
                </a:solidFill>
              </a:rPr>
              <a:t>H</a:t>
            </a:r>
            <a:r>
              <a:rPr lang="en-US" sz="2400" baseline="-25000">
                <a:solidFill>
                  <a:srgbClr val="FFC000"/>
                </a:solidFill>
              </a:rPr>
              <a:t>2</a:t>
            </a:r>
            <a:r>
              <a:rPr lang="en-US" sz="2400">
                <a:solidFill>
                  <a:srgbClr val="FFC000"/>
                </a:solidFill>
              </a:rPr>
              <a:t>O</a:t>
            </a:r>
            <a:r>
              <a:rPr lang="en-US" sz="2400" baseline="-25000">
                <a:solidFill>
                  <a:srgbClr val="FFC000"/>
                </a:solidFill>
              </a:rPr>
              <a:t>2</a:t>
            </a:r>
            <a:endParaRPr lang="en-GB" sz="2400">
              <a:solidFill>
                <a:srgbClr val="FFC000"/>
              </a:solidFill>
            </a:endParaRPr>
          </a:p>
        </p:txBody>
      </p:sp>
      <p:sp>
        <p:nvSpPr>
          <p:cNvPr id="46089" name="Line 8"/>
          <p:cNvSpPr>
            <a:spLocks noChangeShapeType="1"/>
          </p:cNvSpPr>
          <p:nvPr/>
        </p:nvSpPr>
        <p:spPr bwMode="auto">
          <a:xfrm>
            <a:off x="4941888" y="3325813"/>
            <a:ext cx="1076325" cy="1611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46090" name="Text Box 9"/>
          <p:cNvSpPr txBox="1">
            <a:spLocks noChangeArrowheads="1"/>
          </p:cNvSpPr>
          <p:nvPr/>
        </p:nvSpPr>
        <p:spPr bwMode="auto">
          <a:xfrm>
            <a:off x="6018213" y="4689475"/>
            <a:ext cx="1976437" cy="455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accent1"/>
                </a:solidFill>
              </a:rPr>
              <a:t>H</a:t>
            </a:r>
            <a:r>
              <a:rPr lang="en-US" sz="2400" baseline="-25000">
                <a:solidFill>
                  <a:schemeClr val="accent1"/>
                </a:solidFill>
              </a:rPr>
              <a:t>2</a:t>
            </a:r>
            <a:r>
              <a:rPr lang="en-US" sz="2400">
                <a:solidFill>
                  <a:schemeClr val="accent1"/>
                </a:solidFill>
              </a:rPr>
              <a:t>O</a:t>
            </a:r>
            <a:r>
              <a:rPr lang="en-US" sz="2400" baseline="-25000">
                <a:solidFill>
                  <a:schemeClr val="accent1"/>
                </a:solidFill>
              </a:rPr>
              <a:t> </a:t>
            </a:r>
            <a:r>
              <a:rPr lang="en-US" sz="2400">
                <a:solidFill>
                  <a:schemeClr val="accent1"/>
                </a:solidFill>
              </a:rPr>
              <a:t>+ </a:t>
            </a:r>
            <a:r>
              <a:rPr lang="en-US" sz="2400"/>
              <a:t>O</a:t>
            </a:r>
            <a:r>
              <a:rPr lang="en-US" sz="2400" baseline="-25000"/>
              <a:t>2</a:t>
            </a:r>
            <a:endParaRPr lang="en-GB" sz="2400" baseline="-25000"/>
          </a:p>
        </p:txBody>
      </p:sp>
      <p:sp>
        <p:nvSpPr>
          <p:cNvPr id="46091" name="Line 10"/>
          <p:cNvSpPr>
            <a:spLocks noChangeShapeType="1"/>
          </p:cNvSpPr>
          <p:nvPr/>
        </p:nvSpPr>
        <p:spPr bwMode="auto">
          <a:xfrm flipV="1">
            <a:off x="4941888" y="2087563"/>
            <a:ext cx="719137" cy="1238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46092" name="Text Box 11"/>
          <p:cNvSpPr txBox="1">
            <a:spLocks noChangeArrowheads="1"/>
          </p:cNvSpPr>
          <p:nvPr/>
        </p:nvSpPr>
        <p:spPr bwMode="auto">
          <a:xfrm>
            <a:off x="6588125" y="3213100"/>
            <a:ext cx="19748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C1616"/>
                </a:solidFill>
              </a:rPr>
              <a:t>HOCl</a:t>
            </a:r>
            <a:endParaRPr lang="en-GB" sz="2400" baseline="-25000">
              <a:solidFill>
                <a:srgbClr val="FC1616"/>
              </a:solidFill>
            </a:endParaRPr>
          </a:p>
        </p:txBody>
      </p:sp>
      <p:sp>
        <p:nvSpPr>
          <p:cNvPr id="46093" name="Line 12"/>
          <p:cNvSpPr>
            <a:spLocks noChangeShapeType="1"/>
          </p:cNvSpPr>
          <p:nvPr/>
        </p:nvSpPr>
        <p:spPr bwMode="auto">
          <a:xfrm>
            <a:off x="4941888" y="3325813"/>
            <a:ext cx="1704975" cy="247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46094" name="Text Box 13"/>
          <p:cNvSpPr txBox="1">
            <a:spLocks noChangeArrowheads="1"/>
          </p:cNvSpPr>
          <p:nvPr/>
        </p:nvSpPr>
        <p:spPr bwMode="auto">
          <a:xfrm>
            <a:off x="5568950" y="1590675"/>
            <a:ext cx="1976438" cy="455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C1616"/>
                </a:solidFill>
              </a:rPr>
              <a:t>HONOO</a:t>
            </a:r>
            <a:r>
              <a:rPr lang="en-US" sz="2400" baseline="30000">
                <a:solidFill>
                  <a:srgbClr val="FC1616"/>
                </a:solidFill>
              </a:rPr>
              <a:t>-</a:t>
            </a:r>
            <a:r>
              <a:rPr lang="en-US" sz="2400">
                <a:solidFill>
                  <a:srgbClr val="FC1616"/>
                </a:solidFill>
              </a:rPr>
              <a:t>.</a:t>
            </a:r>
            <a:endParaRPr lang="en-GB" sz="2400" baseline="-25000">
              <a:solidFill>
                <a:srgbClr val="FC1616"/>
              </a:solidFill>
            </a:endParaRPr>
          </a:p>
        </p:txBody>
      </p:sp>
      <p:grpSp>
        <p:nvGrpSpPr>
          <p:cNvPr id="46095" name="Group 14"/>
          <p:cNvGrpSpPr>
            <a:grpSpLocks/>
          </p:cNvGrpSpPr>
          <p:nvPr/>
        </p:nvGrpSpPr>
        <p:grpSpPr bwMode="auto">
          <a:xfrm>
            <a:off x="1712913" y="2447925"/>
            <a:ext cx="1077912" cy="992188"/>
            <a:chOff x="2789" y="1071"/>
            <a:chExt cx="545" cy="363"/>
          </a:xfrm>
        </p:grpSpPr>
        <p:sp>
          <p:nvSpPr>
            <p:cNvPr id="46123" name="Oval 15"/>
            <p:cNvSpPr>
              <a:spLocks noChangeArrowheads="1"/>
            </p:cNvSpPr>
            <p:nvPr/>
          </p:nvSpPr>
          <p:spPr bwMode="auto">
            <a:xfrm>
              <a:off x="2789" y="1071"/>
              <a:ext cx="545" cy="363"/>
            </a:xfrm>
            <a:prstGeom prst="ellipse">
              <a:avLst/>
            </a:prstGeom>
            <a:solidFill>
              <a:srgbClr val="00CCFF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24" name="Text Box 16"/>
            <p:cNvSpPr txBox="1">
              <a:spLocks noChangeArrowheads="1"/>
            </p:cNvSpPr>
            <p:nvPr/>
          </p:nvSpPr>
          <p:spPr bwMode="auto">
            <a:xfrm>
              <a:off x="2835" y="1117"/>
              <a:ext cx="499" cy="1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/>
                <a:t>Phox</a:t>
              </a:r>
              <a:endParaRPr lang="en-GB" sz="2400"/>
            </a:p>
          </p:txBody>
        </p:sp>
      </p:grpSp>
      <p:grpSp>
        <p:nvGrpSpPr>
          <p:cNvPr id="46096" name="Group 17"/>
          <p:cNvGrpSpPr>
            <a:grpSpLocks/>
          </p:cNvGrpSpPr>
          <p:nvPr/>
        </p:nvGrpSpPr>
        <p:grpSpPr bwMode="auto">
          <a:xfrm>
            <a:off x="3238500" y="2447925"/>
            <a:ext cx="1077913" cy="992188"/>
            <a:chOff x="2789" y="1071"/>
            <a:chExt cx="545" cy="363"/>
          </a:xfrm>
        </p:grpSpPr>
        <p:sp>
          <p:nvSpPr>
            <p:cNvPr id="46121" name="Oval 18"/>
            <p:cNvSpPr>
              <a:spLocks noChangeArrowheads="1"/>
            </p:cNvSpPr>
            <p:nvPr/>
          </p:nvSpPr>
          <p:spPr bwMode="auto">
            <a:xfrm>
              <a:off x="2789" y="1071"/>
              <a:ext cx="545" cy="363"/>
            </a:xfrm>
            <a:prstGeom prst="ellipse">
              <a:avLst/>
            </a:prstGeom>
            <a:solidFill>
              <a:srgbClr val="00CCFF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22" name="Text Box 19"/>
            <p:cNvSpPr txBox="1">
              <a:spLocks noChangeArrowheads="1"/>
            </p:cNvSpPr>
            <p:nvPr/>
          </p:nvSpPr>
          <p:spPr bwMode="auto">
            <a:xfrm>
              <a:off x="2835" y="1117"/>
              <a:ext cx="499" cy="1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/>
                <a:t>SOD</a:t>
              </a:r>
              <a:endParaRPr lang="en-GB" sz="2400"/>
            </a:p>
          </p:txBody>
        </p:sp>
      </p:grpSp>
      <p:grpSp>
        <p:nvGrpSpPr>
          <p:cNvPr id="46097" name="Group 20"/>
          <p:cNvGrpSpPr>
            <a:grpSpLocks/>
          </p:cNvGrpSpPr>
          <p:nvPr/>
        </p:nvGrpSpPr>
        <p:grpSpPr bwMode="auto">
          <a:xfrm>
            <a:off x="5211763" y="2459038"/>
            <a:ext cx="1077912" cy="992187"/>
            <a:chOff x="2789" y="1071"/>
            <a:chExt cx="545" cy="363"/>
          </a:xfrm>
        </p:grpSpPr>
        <p:sp>
          <p:nvSpPr>
            <p:cNvPr id="46119" name="Oval 21"/>
            <p:cNvSpPr>
              <a:spLocks noChangeArrowheads="1"/>
            </p:cNvSpPr>
            <p:nvPr/>
          </p:nvSpPr>
          <p:spPr bwMode="auto">
            <a:xfrm>
              <a:off x="2789" y="1071"/>
              <a:ext cx="545" cy="363"/>
            </a:xfrm>
            <a:prstGeom prst="ellipse">
              <a:avLst/>
            </a:prstGeom>
            <a:solidFill>
              <a:srgbClr val="00CCFF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20" name="Text Box 22"/>
            <p:cNvSpPr txBox="1">
              <a:spLocks noChangeArrowheads="1"/>
            </p:cNvSpPr>
            <p:nvPr/>
          </p:nvSpPr>
          <p:spPr bwMode="auto">
            <a:xfrm>
              <a:off x="2835" y="1117"/>
              <a:ext cx="499" cy="1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/>
                <a:t>MPO</a:t>
              </a:r>
              <a:endParaRPr lang="en-GB" sz="2400"/>
            </a:p>
          </p:txBody>
        </p:sp>
      </p:grpSp>
      <p:grpSp>
        <p:nvGrpSpPr>
          <p:cNvPr id="46098" name="Group 23"/>
          <p:cNvGrpSpPr>
            <a:grpSpLocks/>
          </p:cNvGrpSpPr>
          <p:nvPr/>
        </p:nvGrpSpPr>
        <p:grpSpPr bwMode="auto">
          <a:xfrm>
            <a:off x="5580063" y="4005263"/>
            <a:ext cx="1998662" cy="620712"/>
            <a:chOff x="2018" y="1570"/>
            <a:chExt cx="1009" cy="227"/>
          </a:xfrm>
        </p:grpSpPr>
        <p:sp>
          <p:nvSpPr>
            <p:cNvPr id="46117" name="Oval 24"/>
            <p:cNvSpPr>
              <a:spLocks noChangeArrowheads="1"/>
            </p:cNvSpPr>
            <p:nvPr/>
          </p:nvSpPr>
          <p:spPr bwMode="auto">
            <a:xfrm>
              <a:off x="2018" y="1570"/>
              <a:ext cx="953" cy="227"/>
            </a:xfrm>
            <a:prstGeom prst="ellipse">
              <a:avLst/>
            </a:prstGeom>
            <a:solidFill>
              <a:srgbClr val="00CCFF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8" name="Text Box 25"/>
            <p:cNvSpPr txBox="1">
              <a:spLocks noChangeArrowheads="1"/>
            </p:cNvSpPr>
            <p:nvPr/>
          </p:nvSpPr>
          <p:spPr bwMode="auto">
            <a:xfrm>
              <a:off x="2154" y="1570"/>
              <a:ext cx="873" cy="1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/>
                <a:t>Catalase</a:t>
              </a:r>
              <a:endParaRPr lang="en-GB" sz="2400"/>
            </a:p>
          </p:txBody>
        </p:sp>
      </p:grpSp>
      <p:sp>
        <p:nvSpPr>
          <p:cNvPr id="46099" name="Line 26"/>
          <p:cNvSpPr>
            <a:spLocks noChangeShapeType="1"/>
          </p:cNvSpPr>
          <p:nvPr/>
        </p:nvSpPr>
        <p:spPr bwMode="auto">
          <a:xfrm>
            <a:off x="3506788" y="3440113"/>
            <a:ext cx="630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grpSp>
        <p:nvGrpSpPr>
          <p:cNvPr id="46100" name="Group 27"/>
          <p:cNvGrpSpPr>
            <a:grpSpLocks/>
          </p:cNvGrpSpPr>
          <p:nvPr/>
        </p:nvGrpSpPr>
        <p:grpSpPr bwMode="auto">
          <a:xfrm>
            <a:off x="2874963" y="1341438"/>
            <a:ext cx="1079500" cy="620712"/>
            <a:chOff x="2789" y="1071"/>
            <a:chExt cx="545" cy="363"/>
          </a:xfrm>
        </p:grpSpPr>
        <p:sp>
          <p:nvSpPr>
            <p:cNvPr id="46115" name="Oval 28"/>
            <p:cNvSpPr>
              <a:spLocks noChangeArrowheads="1"/>
            </p:cNvSpPr>
            <p:nvPr/>
          </p:nvSpPr>
          <p:spPr bwMode="auto">
            <a:xfrm>
              <a:off x="2789" y="1071"/>
              <a:ext cx="545" cy="363"/>
            </a:xfrm>
            <a:prstGeom prst="ellipse">
              <a:avLst/>
            </a:prstGeom>
            <a:solidFill>
              <a:srgbClr val="00CCFF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6" name="Text Box 29"/>
            <p:cNvSpPr txBox="1">
              <a:spLocks noChangeArrowheads="1"/>
            </p:cNvSpPr>
            <p:nvPr/>
          </p:nvSpPr>
          <p:spPr bwMode="auto">
            <a:xfrm>
              <a:off x="2835" y="1117"/>
              <a:ext cx="499" cy="2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/>
                <a:t>iNOS</a:t>
              </a:r>
              <a:endParaRPr lang="en-GB" sz="2400"/>
            </a:p>
          </p:txBody>
        </p:sp>
      </p:grpSp>
      <p:sp>
        <p:nvSpPr>
          <p:cNvPr id="46101" name="Text Box 30"/>
          <p:cNvSpPr txBox="1">
            <a:spLocks noChangeArrowheads="1"/>
          </p:cNvSpPr>
          <p:nvPr/>
        </p:nvSpPr>
        <p:spPr bwMode="auto">
          <a:xfrm>
            <a:off x="4224338" y="1838325"/>
            <a:ext cx="134778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NO.</a:t>
            </a:r>
            <a:endParaRPr lang="en-GB" sz="2400" baseline="-25000"/>
          </a:p>
        </p:txBody>
      </p:sp>
      <p:sp>
        <p:nvSpPr>
          <p:cNvPr id="46102" name="Arc 31"/>
          <p:cNvSpPr>
            <a:spLocks/>
          </p:cNvSpPr>
          <p:nvPr/>
        </p:nvSpPr>
        <p:spPr bwMode="auto">
          <a:xfrm rot="2638947" flipV="1">
            <a:off x="4814888" y="1893888"/>
            <a:ext cx="538162" cy="989012"/>
          </a:xfrm>
          <a:custGeom>
            <a:avLst/>
            <a:gdLst>
              <a:gd name="T0" fmla="*/ 0 w 21600"/>
              <a:gd name="T1" fmla="*/ 0 h 21600"/>
              <a:gd name="T2" fmla="*/ 538162 w 21600"/>
              <a:gd name="T3" fmla="*/ 989012 h 21600"/>
              <a:gd name="T4" fmla="*/ 0 w 21600"/>
              <a:gd name="T5" fmla="*/ 989012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6103" name="Arc 32"/>
          <p:cNvSpPr>
            <a:spLocks/>
          </p:cNvSpPr>
          <p:nvPr/>
        </p:nvSpPr>
        <p:spPr bwMode="auto">
          <a:xfrm>
            <a:off x="3954463" y="1590675"/>
            <a:ext cx="628650" cy="371475"/>
          </a:xfrm>
          <a:custGeom>
            <a:avLst/>
            <a:gdLst>
              <a:gd name="T0" fmla="*/ 0 w 21600"/>
              <a:gd name="T1" fmla="*/ 0 h 21600"/>
              <a:gd name="T2" fmla="*/ 628650 w 21600"/>
              <a:gd name="T3" fmla="*/ 371475 h 21600"/>
              <a:gd name="T4" fmla="*/ 0 w 21600"/>
              <a:gd name="T5" fmla="*/ 371475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 type="none" w="lg" len="lg"/>
            <a:tailEnd type="stealth" w="lg" len="lg"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46104" name="Group 33"/>
          <p:cNvGrpSpPr>
            <a:grpSpLocks/>
          </p:cNvGrpSpPr>
          <p:nvPr/>
        </p:nvGrpSpPr>
        <p:grpSpPr bwMode="auto">
          <a:xfrm>
            <a:off x="147638" y="4905375"/>
            <a:ext cx="5160962" cy="1200150"/>
            <a:chOff x="0" y="1480"/>
            <a:chExt cx="1519" cy="756"/>
          </a:xfrm>
        </p:grpSpPr>
        <p:sp>
          <p:nvSpPr>
            <p:cNvPr id="46111" name="Text Box 34"/>
            <p:cNvSpPr txBox="1">
              <a:spLocks noChangeArrowheads="1"/>
            </p:cNvSpPr>
            <p:nvPr/>
          </p:nvSpPr>
          <p:spPr bwMode="auto">
            <a:xfrm>
              <a:off x="0" y="1480"/>
              <a:ext cx="1519" cy="75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Safe</a:t>
              </a:r>
            </a:p>
            <a:p>
              <a:pPr>
                <a:spcBef>
                  <a:spcPct val="50000"/>
                </a:spcBef>
              </a:pPr>
              <a:r>
                <a:rPr lang="en-US"/>
                <a:t>Highly sterilising but highly damaging</a:t>
              </a:r>
            </a:p>
            <a:p>
              <a:pPr>
                <a:spcBef>
                  <a:spcPct val="50000"/>
                </a:spcBef>
              </a:pPr>
              <a:r>
                <a:rPr lang="en-US"/>
                <a:t>Intermediate</a:t>
              </a:r>
              <a:endParaRPr lang="en-GB"/>
            </a:p>
          </p:txBody>
        </p:sp>
        <p:sp>
          <p:nvSpPr>
            <p:cNvPr id="46112" name="Rectangle 35"/>
            <p:cNvSpPr>
              <a:spLocks noChangeArrowheads="1"/>
            </p:cNvSpPr>
            <p:nvPr/>
          </p:nvSpPr>
          <p:spPr bwMode="auto">
            <a:xfrm>
              <a:off x="461" y="2069"/>
              <a:ext cx="363" cy="91"/>
            </a:xfrm>
            <a:prstGeom prst="rect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3" name="Rectangle 36"/>
            <p:cNvSpPr>
              <a:spLocks noChangeArrowheads="1"/>
            </p:cNvSpPr>
            <p:nvPr/>
          </p:nvSpPr>
          <p:spPr bwMode="auto">
            <a:xfrm>
              <a:off x="1059" y="1820"/>
              <a:ext cx="363" cy="91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4" name="Rectangle 37"/>
            <p:cNvSpPr>
              <a:spLocks noChangeArrowheads="1"/>
            </p:cNvSpPr>
            <p:nvPr/>
          </p:nvSpPr>
          <p:spPr bwMode="auto">
            <a:xfrm>
              <a:off x="204" y="1570"/>
              <a:ext cx="363" cy="91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105" name="Line 39"/>
          <p:cNvSpPr>
            <a:spLocks noChangeShapeType="1"/>
          </p:cNvSpPr>
          <p:nvPr/>
        </p:nvSpPr>
        <p:spPr bwMode="auto">
          <a:xfrm flipH="1">
            <a:off x="4427538" y="3644900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GB"/>
          </a:p>
        </p:txBody>
      </p:sp>
      <p:sp>
        <p:nvSpPr>
          <p:cNvPr id="46106" name="Text Box 40"/>
          <p:cNvSpPr txBox="1">
            <a:spLocks noChangeArrowheads="1"/>
          </p:cNvSpPr>
          <p:nvPr/>
        </p:nvSpPr>
        <p:spPr bwMode="auto">
          <a:xfrm>
            <a:off x="3419475" y="4076700"/>
            <a:ext cx="19748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C1616"/>
                </a:solidFill>
              </a:rPr>
              <a:t>·OH</a:t>
            </a:r>
            <a:endParaRPr lang="en-GB" sz="2400" baseline="30000">
              <a:solidFill>
                <a:srgbClr val="FC1616"/>
              </a:solidFill>
            </a:endParaRPr>
          </a:p>
        </p:txBody>
      </p:sp>
      <p:sp>
        <p:nvSpPr>
          <p:cNvPr id="46107" name="Text Box 41"/>
          <p:cNvSpPr txBox="1">
            <a:spLocks noChangeArrowheads="1"/>
          </p:cNvSpPr>
          <p:nvPr/>
        </p:nvSpPr>
        <p:spPr bwMode="auto">
          <a:xfrm>
            <a:off x="3851275" y="3716338"/>
            <a:ext cx="792163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Fe</a:t>
            </a:r>
            <a:r>
              <a:rPr lang="en-US" baseline="30000"/>
              <a:t>2+</a:t>
            </a:r>
            <a:endParaRPr lang="en-GB" baseline="30000"/>
          </a:p>
        </p:txBody>
      </p:sp>
      <p:sp>
        <p:nvSpPr>
          <p:cNvPr id="46108" name="TextBox 41"/>
          <p:cNvSpPr txBox="1">
            <a:spLocks noChangeArrowheads="1"/>
          </p:cNvSpPr>
          <p:nvPr/>
        </p:nvSpPr>
        <p:spPr bwMode="auto">
          <a:xfrm>
            <a:off x="457200" y="1341438"/>
            <a:ext cx="152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Inflammatory stimuli</a:t>
            </a:r>
          </a:p>
        </p:txBody>
      </p:sp>
      <p:sp>
        <p:nvSpPr>
          <p:cNvPr id="43" name="Right Arrow 42"/>
          <p:cNvSpPr/>
          <p:nvPr/>
        </p:nvSpPr>
        <p:spPr>
          <a:xfrm>
            <a:off x="1887538" y="1590675"/>
            <a:ext cx="987425" cy="139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4" name="Right Arrow 43"/>
          <p:cNvSpPr/>
          <p:nvPr/>
        </p:nvSpPr>
        <p:spPr>
          <a:xfrm rot="3171798">
            <a:off x="1133475" y="2068513"/>
            <a:ext cx="987425" cy="139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" y="5943600"/>
            <a:ext cx="9107488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0900" y="979488"/>
            <a:ext cx="4906963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2120900" y="5972175"/>
            <a:ext cx="391795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7000"/>
              </a:lnSpc>
              <a:buClr>
                <a:srgbClr val="000000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en-GB" sz="1100" b="1">
                <a:solidFill>
                  <a:srgbClr val="000000"/>
                </a:solidFill>
              </a:rPr>
              <a:t>Bergt C. et.al. PNAS 2004;101:13032-13037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98425" y="6613525"/>
            <a:ext cx="4930775" cy="10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76200" indent="-76200">
              <a:lnSpc>
                <a:spcPct val="94000"/>
              </a:lnSpc>
              <a:buClr>
                <a:srgbClr val="000000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</a:pPr>
            <a:r>
              <a:rPr lang="en-GB" sz="700">
                <a:solidFill>
                  <a:srgbClr val="000000"/>
                </a:solidFill>
              </a:rPr>
              <a:t>©2004 by National Academy of Sciences</a:t>
            </a:r>
          </a:p>
        </p:txBody>
      </p:sp>
      <p:sp>
        <p:nvSpPr>
          <p:cNvPr id="47110" name="Text Box 1"/>
          <p:cNvSpPr txBox="1">
            <a:spLocks noChangeArrowheads="1"/>
          </p:cNvSpPr>
          <p:nvPr/>
        </p:nvSpPr>
        <p:spPr bwMode="auto">
          <a:xfrm>
            <a:off x="0" y="6129338"/>
            <a:ext cx="8494713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7000"/>
              </a:lnSpc>
              <a:buClr>
                <a:srgbClr val="000000"/>
              </a:buClr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GB" sz="1500" b="1">
                <a:solidFill>
                  <a:srgbClr val="000000"/>
                </a:solidFill>
              </a:rPr>
              <a:t>Immunohistochemical analysis of apoA-I, MPO, and proteins modified by HOCl in human atherosclerotic intima</a:t>
            </a:r>
          </a:p>
        </p:txBody>
      </p:sp>
      <p:sp>
        <p:nvSpPr>
          <p:cNvPr id="47111" name="TextBox 6"/>
          <p:cNvSpPr txBox="1">
            <a:spLocks noChangeArrowheads="1"/>
          </p:cNvSpPr>
          <p:nvPr/>
        </p:nvSpPr>
        <p:spPr bwMode="auto">
          <a:xfrm>
            <a:off x="434975" y="0"/>
            <a:ext cx="696753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/>
              <a:t>Macrophage-mediated oxidfative damage in atherosclerosis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88075"/>
            <a:ext cx="20955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8050" y="6029325"/>
            <a:ext cx="18859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68575" y="992188"/>
            <a:ext cx="4005263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Text Box 4"/>
          <p:cNvSpPr txBox="1">
            <a:spLocks noChangeArrowheads="1"/>
          </p:cNvSpPr>
          <p:nvPr/>
        </p:nvSpPr>
        <p:spPr bwMode="auto">
          <a:xfrm>
            <a:off x="179388" y="6678613"/>
            <a:ext cx="8783637" cy="11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800">
                <a:latin typeface="Sans Serif" pitchFamily="16" charset="0"/>
              </a:rPr>
              <a:t>Copyright ©2004 American Heart Association</a:t>
            </a:r>
          </a:p>
        </p:txBody>
      </p:sp>
      <p:sp>
        <p:nvSpPr>
          <p:cNvPr id="48134" name="Text Box 5"/>
          <p:cNvSpPr txBox="1">
            <a:spLocks noChangeArrowheads="1"/>
          </p:cNvSpPr>
          <p:nvPr/>
        </p:nvSpPr>
        <p:spPr bwMode="auto">
          <a:xfrm>
            <a:off x="2568575" y="5973763"/>
            <a:ext cx="6588125" cy="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200" b="1">
                <a:latin typeface="Sans Serif" pitchFamily="16" charset="0"/>
              </a:rPr>
              <a:t>Sugiyama, S. et al. Arterioscler Thromb Vasc Biol 2004;24:1309-1314</a:t>
            </a:r>
          </a:p>
        </p:txBody>
      </p:sp>
      <p:sp>
        <p:nvSpPr>
          <p:cNvPr id="48135" name="Text Box 6"/>
          <p:cNvSpPr txBox="1">
            <a:spLocks noChangeArrowheads="1"/>
          </p:cNvSpPr>
          <p:nvPr/>
        </p:nvSpPr>
        <p:spPr bwMode="auto">
          <a:xfrm>
            <a:off x="179388" y="179388"/>
            <a:ext cx="8783637" cy="96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>
              <a:lnSpc>
                <a:spcPct val="97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b="1">
                <a:latin typeface="Sans Serif" pitchFamily="16" charset="0"/>
              </a:rPr>
              <a:t>A, Western blotting of MPO in human neutrophils (upper middle lane), fresh monocytes (upper right and lower left lane), human serum-treated macrophages (M{phi}, lower middle lane), and GM-CSF-treated macrophages (M{phi}, lower right lane)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/>
              <a:t>Unexpected result – MPO is protective for atherosclerosis in mice</a:t>
            </a:r>
            <a:endParaRPr lang="en-GB" dirty="0"/>
          </a:p>
        </p:txBody>
      </p:sp>
      <p:pic>
        <p:nvPicPr>
          <p:cNvPr id="49155" name="Content Placeholder 3" descr="MPO ather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98650" y="2357438"/>
            <a:ext cx="5346700" cy="30099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76313"/>
          </a:xfrm>
        </p:spPr>
        <p:txBody>
          <a:bodyPr/>
          <a:lstStyle/>
          <a:p>
            <a:pPr eaLnBrk="1" hangingPunct="1"/>
            <a:r>
              <a:rPr lang="en-US" smtClean="0"/>
              <a:t>Macrophages - Clearance</a:t>
            </a:r>
            <a:endParaRPr lang="en-GB" smtClean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7963" y="1446213"/>
            <a:ext cx="8936037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Pathogens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Pathogen pattern recognition receptors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Oxidised lipoproteins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Macrophage scavenger receptor 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CD36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Apoptotic (dead) cells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Phosphatidylserine receptor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Haemoglobin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>
                <a:solidFill>
                  <a:schemeClr val="tx2"/>
                </a:solidFill>
              </a:rPr>
              <a:t>CD163</a:t>
            </a:r>
            <a:endParaRPr lang="en-GB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Clearance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Scavenger receptors</a:t>
            </a:r>
          </a:p>
          <a:p>
            <a:r>
              <a:rPr lang="en-GB" smtClean="0"/>
              <a:t>MSR-A (CD204) </a:t>
            </a:r>
          </a:p>
          <a:p>
            <a:r>
              <a:rPr lang="en-GB" smtClean="0"/>
              <a:t>MSR-B CD36 (CD36)</a:t>
            </a:r>
          </a:p>
          <a:p>
            <a:r>
              <a:rPr lang="en-GB" smtClean="0"/>
              <a:t>MSR-J (CD163)</a:t>
            </a:r>
          </a:p>
          <a:p>
            <a:r>
              <a:rPr lang="en-GB" smtClean="0"/>
              <a:t>Phosphatidylserine receptor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77863" y="0"/>
            <a:ext cx="7772400" cy="609600"/>
          </a:xfrm>
        </p:spPr>
        <p:txBody>
          <a:bodyPr/>
          <a:lstStyle/>
          <a:p>
            <a:pPr eaLnBrk="1" hangingPunct="1"/>
            <a:r>
              <a:rPr lang="en-GB" b="1" i="1" smtClean="0"/>
              <a:t>Unstable plaques</a:t>
            </a:r>
            <a:endParaRPr lang="en-US" b="1" i="1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82700"/>
            <a:ext cx="9144000" cy="5097463"/>
          </a:xfrm>
        </p:spPr>
        <p:txBody>
          <a:bodyPr/>
          <a:lstStyle/>
          <a:p>
            <a:pPr eaLnBrk="1" hangingPunct="1"/>
            <a:r>
              <a:rPr lang="en-GB" b="1" smtClean="0"/>
              <a:t>Acute coronary syndromes</a:t>
            </a:r>
            <a:endParaRPr lang="en-GB" smtClean="0"/>
          </a:p>
          <a:p>
            <a:pPr lvl="1" eaLnBrk="1" hangingPunct="1"/>
            <a:r>
              <a:rPr lang="en-GB" smtClean="0">
                <a:solidFill>
                  <a:schemeClr val="tx2"/>
                </a:solidFill>
              </a:rPr>
              <a:t>myocardial infarction</a:t>
            </a:r>
          </a:p>
          <a:p>
            <a:pPr lvl="1" eaLnBrk="1" hangingPunct="1"/>
            <a:r>
              <a:rPr lang="en-GB" smtClean="0">
                <a:solidFill>
                  <a:schemeClr val="tx2"/>
                </a:solidFill>
              </a:rPr>
              <a:t>unstable angina</a:t>
            </a:r>
            <a:endParaRPr lang="en-GB" b="1" smtClean="0">
              <a:solidFill>
                <a:schemeClr val="tx2"/>
              </a:solidFill>
            </a:endParaRPr>
          </a:p>
          <a:p>
            <a:pPr eaLnBrk="1" hangingPunct="1"/>
            <a:r>
              <a:rPr lang="en-GB" b="1" smtClean="0"/>
              <a:t>Structure</a:t>
            </a:r>
            <a:endParaRPr lang="en-GB" smtClean="0"/>
          </a:p>
          <a:p>
            <a:pPr lvl="1" eaLnBrk="1" hangingPunct="1"/>
            <a:r>
              <a:rPr lang="en-GB" smtClean="0">
                <a:solidFill>
                  <a:schemeClr val="tx2"/>
                </a:solidFill>
              </a:rPr>
              <a:t>large lipid cores</a:t>
            </a:r>
          </a:p>
          <a:p>
            <a:pPr lvl="1" eaLnBrk="1" hangingPunct="1"/>
            <a:r>
              <a:rPr lang="en-GB" smtClean="0">
                <a:solidFill>
                  <a:schemeClr val="tx2"/>
                </a:solidFill>
              </a:rPr>
              <a:t>thin fibrous cap</a:t>
            </a:r>
          </a:p>
          <a:p>
            <a:pPr lvl="1" eaLnBrk="1" hangingPunct="1"/>
            <a:r>
              <a:rPr lang="en-US" smtClean="0">
                <a:solidFill>
                  <a:schemeClr val="tx2"/>
                </a:solidFill>
              </a:rPr>
              <a:t>Few vascular smooth muscle cells</a:t>
            </a:r>
            <a:endParaRPr lang="en-GB" smtClean="0">
              <a:solidFill>
                <a:schemeClr val="tx2"/>
              </a:solidFill>
            </a:endParaRPr>
          </a:p>
          <a:p>
            <a:pPr lvl="1" eaLnBrk="1" hangingPunct="1"/>
            <a:r>
              <a:rPr lang="en-GB" smtClean="0">
                <a:solidFill>
                  <a:schemeClr val="tx2"/>
                </a:solidFill>
              </a:rPr>
              <a:t>prominent inflammatory infiltrate with many macrophages</a:t>
            </a:r>
          </a:p>
          <a:p>
            <a:pPr eaLnBrk="1" hangingPunct="1"/>
            <a:endParaRPr lang="en-GB" smtClean="0">
              <a:solidFill>
                <a:schemeClr val="tx2"/>
              </a:solidFill>
            </a:endParaRP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556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Macrophage scavenger receptors</a:t>
            </a:r>
            <a:endParaRPr lang="en-GB" sz="4000" smtClean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3800"/>
            <a:ext cx="9144000" cy="5664200"/>
          </a:xfrm>
        </p:spPr>
        <p:txBody>
          <a:bodyPr/>
          <a:lstStyle/>
          <a:p>
            <a:pPr eaLnBrk="1" hangingPunct="1"/>
            <a:r>
              <a:rPr lang="en-US" sz="2800" smtClean="0"/>
              <a:t>Bind modified forms of LDL e.g. Oxidised LDL </a:t>
            </a:r>
          </a:p>
          <a:p>
            <a:pPr eaLnBrk="1" hangingPunct="1"/>
            <a:r>
              <a:rPr lang="en-US" sz="2800" smtClean="0"/>
              <a:t>Also bind LDL modified by several other forms of modification – </a:t>
            </a:r>
          </a:p>
          <a:p>
            <a:pPr lvl="1" eaLnBrk="1" hangingPunct="1"/>
            <a:r>
              <a:rPr lang="en-US" sz="2400" smtClean="0">
                <a:solidFill>
                  <a:schemeClr val="tx2"/>
                </a:solidFill>
              </a:rPr>
              <a:t>NO-modification</a:t>
            </a:r>
          </a:p>
          <a:p>
            <a:pPr lvl="1" eaLnBrk="1" hangingPunct="1"/>
            <a:r>
              <a:rPr lang="en-US" sz="2400" smtClean="0">
                <a:solidFill>
                  <a:schemeClr val="tx2"/>
                </a:solidFill>
              </a:rPr>
              <a:t>HOCl-modification, </a:t>
            </a:r>
          </a:p>
          <a:p>
            <a:pPr lvl="1" eaLnBrk="1" hangingPunct="1"/>
            <a:r>
              <a:rPr lang="en-US" sz="2400" smtClean="0">
                <a:solidFill>
                  <a:schemeClr val="tx2"/>
                </a:solidFill>
              </a:rPr>
              <a:t>enzymatic removal of sugars</a:t>
            </a:r>
          </a:p>
          <a:p>
            <a:pPr lvl="1" eaLnBrk="1" hangingPunct="1"/>
            <a:r>
              <a:rPr lang="en-US" sz="2400" smtClean="0">
                <a:solidFill>
                  <a:schemeClr val="tx2"/>
                </a:solidFill>
              </a:rPr>
              <a:t>partial proteolytic digestion</a:t>
            </a:r>
          </a:p>
          <a:p>
            <a:pPr eaLnBrk="1" hangingPunct="1"/>
            <a:r>
              <a:rPr lang="en-US" sz="2800" smtClean="0"/>
              <a:t>May stimulate macrophages</a:t>
            </a:r>
          </a:p>
          <a:p>
            <a:pPr eaLnBrk="1" hangingPunct="1"/>
            <a:r>
              <a:rPr lang="en-US" sz="2800" smtClean="0"/>
              <a:t>Via PGJ2 ligation of transcription factor peroxisome proleration activation receptor (PPAR</a:t>
            </a:r>
            <a:r>
              <a:rPr lang="en-US" sz="2800" smtClean="0">
                <a:latin typeface="Symbol" pitchFamily="18" charset="2"/>
              </a:rPr>
              <a:t>g</a:t>
            </a:r>
            <a:r>
              <a:rPr lang="en-US" sz="2800" smtClean="0"/>
              <a:t>)</a:t>
            </a:r>
          </a:p>
          <a:p>
            <a:pPr eaLnBrk="1" hangingPunct="1"/>
            <a:r>
              <a:rPr lang="en-US" sz="2800" smtClean="0"/>
              <a:t>High uptake pathway </a:t>
            </a:r>
            <a:r>
              <a:rPr lang="en-US" sz="2800" smtClean="0">
                <a:sym typeface="Symbol" pitchFamily="18" charset="2"/>
              </a:rPr>
              <a:t></a:t>
            </a:r>
            <a:r>
              <a:rPr lang="en-US" sz="2800" smtClean="0"/>
              <a:t> foam cells</a:t>
            </a:r>
            <a:endParaRPr lang="en-GB" sz="2800" smtClean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6" descr="P21805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9500" y="4183063"/>
            <a:ext cx="3254375" cy="2413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3251" name="Picture 7" descr="P21805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1088" y="1731963"/>
            <a:ext cx="3254375" cy="2427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3252" name="Picture 8" descr="P21805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52588" y="4154488"/>
            <a:ext cx="3254375" cy="2441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3253" name="Picture 10" descr="Monocyt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54175" y="1728788"/>
            <a:ext cx="3254375" cy="2441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3254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</p:spPr>
        <p:txBody>
          <a:bodyPr/>
          <a:lstStyle/>
          <a:p>
            <a:pPr eaLnBrk="1" hangingPunct="1"/>
            <a:r>
              <a:rPr lang="en-US" sz="4000" smtClean="0"/>
              <a:t>Plaque monocytes eat cholesterol and become macrophages and foam cells</a:t>
            </a:r>
            <a:endParaRPr lang="en-GB" sz="4000" smtClean="0"/>
          </a:p>
        </p:txBody>
      </p:sp>
      <p:sp>
        <p:nvSpPr>
          <p:cNvPr id="53255" name="Text Box 12"/>
          <p:cNvSpPr txBox="1">
            <a:spLocks noChangeArrowheads="1"/>
          </p:cNvSpPr>
          <p:nvPr/>
        </p:nvSpPr>
        <p:spPr bwMode="auto">
          <a:xfrm>
            <a:off x="1676400" y="1371600"/>
            <a:ext cx="441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All - CD68 monocyte macrophage marker </a:t>
            </a:r>
            <a:endParaRPr lang="en-GB"/>
          </a:p>
        </p:txBody>
      </p:sp>
      <p:grpSp>
        <p:nvGrpSpPr>
          <p:cNvPr id="53256" name="Group 13"/>
          <p:cNvGrpSpPr>
            <a:grpSpLocks/>
          </p:cNvGrpSpPr>
          <p:nvPr/>
        </p:nvGrpSpPr>
        <p:grpSpPr bwMode="auto">
          <a:xfrm>
            <a:off x="7181850" y="3787775"/>
            <a:ext cx="914400" cy="320675"/>
            <a:chOff x="2352" y="2390"/>
            <a:chExt cx="576" cy="202"/>
          </a:xfrm>
        </p:grpSpPr>
        <p:sp>
          <p:nvSpPr>
            <p:cNvPr id="53266" name="Rectangle 14"/>
            <p:cNvSpPr>
              <a:spLocks noChangeArrowheads="1"/>
            </p:cNvSpPr>
            <p:nvPr/>
          </p:nvSpPr>
          <p:spPr bwMode="auto">
            <a:xfrm>
              <a:off x="2352" y="2544"/>
              <a:ext cx="576" cy="4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7" name="Text Box 15"/>
            <p:cNvSpPr txBox="1">
              <a:spLocks noChangeArrowheads="1"/>
            </p:cNvSpPr>
            <p:nvPr/>
          </p:nvSpPr>
          <p:spPr bwMode="auto">
            <a:xfrm>
              <a:off x="2430" y="2390"/>
              <a:ext cx="4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</a:rPr>
                <a:t>100</a:t>
              </a:r>
              <a:r>
                <a:rPr lang="en-US" sz="1200">
                  <a:solidFill>
                    <a:srgbClr val="000000"/>
                  </a:solidFill>
                  <a:latin typeface="Symbol" pitchFamily="18" charset="2"/>
                </a:rPr>
                <a:t>m</a:t>
              </a:r>
              <a:r>
                <a:rPr lang="en-US" sz="1200">
                  <a:solidFill>
                    <a:srgbClr val="000000"/>
                  </a:solidFill>
                </a:rPr>
                <a:t>m</a:t>
              </a:r>
              <a:endParaRPr lang="en-GB" sz="1200">
                <a:solidFill>
                  <a:srgbClr val="000000"/>
                </a:solidFill>
              </a:endParaRPr>
            </a:p>
          </p:txBody>
        </p:sp>
      </p:grpSp>
      <p:grpSp>
        <p:nvGrpSpPr>
          <p:cNvPr id="53257" name="Group 16"/>
          <p:cNvGrpSpPr>
            <a:grpSpLocks/>
          </p:cNvGrpSpPr>
          <p:nvPr/>
        </p:nvGrpSpPr>
        <p:grpSpPr bwMode="auto">
          <a:xfrm>
            <a:off x="3952875" y="3781425"/>
            <a:ext cx="914400" cy="320675"/>
            <a:chOff x="2352" y="2390"/>
            <a:chExt cx="576" cy="202"/>
          </a:xfrm>
        </p:grpSpPr>
        <p:sp>
          <p:nvSpPr>
            <p:cNvPr id="53264" name="Rectangle 17"/>
            <p:cNvSpPr>
              <a:spLocks noChangeArrowheads="1"/>
            </p:cNvSpPr>
            <p:nvPr/>
          </p:nvSpPr>
          <p:spPr bwMode="auto">
            <a:xfrm>
              <a:off x="2352" y="2544"/>
              <a:ext cx="576" cy="4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5" name="Text Box 18"/>
            <p:cNvSpPr txBox="1">
              <a:spLocks noChangeArrowheads="1"/>
            </p:cNvSpPr>
            <p:nvPr/>
          </p:nvSpPr>
          <p:spPr bwMode="auto">
            <a:xfrm>
              <a:off x="2430" y="2390"/>
              <a:ext cx="4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</a:rPr>
                <a:t>100</a:t>
              </a:r>
              <a:r>
                <a:rPr lang="en-US" sz="1200">
                  <a:solidFill>
                    <a:srgbClr val="000000"/>
                  </a:solidFill>
                  <a:latin typeface="Symbol" pitchFamily="18" charset="2"/>
                </a:rPr>
                <a:t>m</a:t>
              </a:r>
              <a:r>
                <a:rPr lang="en-US" sz="1200">
                  <a:solidFill>
                    <a:srgbClr val="000000"/>
                  </a:solidFill>
                </a:rPr>
                <a:t>m</a:t>
              </a:r>
              <a:endParaRPr lang="en-GB" sz="1200">
                <a:solidFill>
                  <a:srgbClr val="000000"/>
                </a:solidFill>
              </a:endParaRPr>
            </a:p>
          </p:txBody>
        </p:sp>
      </p:grpSp>
      <p:grpSp>
        <p:nvGrpSpPr>
          <p:cNvPr id="53258" name="Group 19"/>
          <p:cNvGrpSpPr>
            <a:grpSpLocks/>
          </p:cNvGrpSpPr>
          <p:nvPr/>
        </p:nvGrpSpPr>
        <p:grpSpPr bwMode="auto">
          <a:xfrm>
            <a:off x="3937000" y="6203950"/>
            <a:ext cx="914400" cy="320675"/>
            <a:chOff x="2352" y="2390"/>
            <a:chExt cx="576" cy="202"/>
          </a:xfrm>
        </p:grpSpPr>
        <p:sp>
          <p:nvSpPr>
            <p:cNvPr id="53262" name="Rectangle 20"/>
            <p:cNvSpPr>
              <a:spLocks noChangeArrowheads="1"/>
            </p:cNvSpPr>
            <p:nvPr/>
          </p:nvSpPr>
          <p:spPr bwMode="auto">
            <a:xfrm>
              <a:off x="2352" y="2544"/>
              <a:ext cx="576" cy="4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3" name="Text Box 21"/>
            <p:cNvSpPr txBox="1">
              <a:spLocks noChangeArrowheads="1"/>
            </p:cNvSpPr>
            <p:nvPr/>
          </p:nvSpPr>
          <p:spPr bwMode="auto">
            <a:xfrm>
              <a:off x="2430" y="2390"/>
              <a:ext cx="4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</a:rPr>
                <a:t>100</a:t>
              </a:r>
              <a:r>
                <a:rPr lang="en-US" sz="1200">
                  <a:solidFill>
                    <a:srgbClr val="000000"/>
                  </a:solidFill>
                  <a:latin typeface="Symbol" pitchFamily="18" charset="2"/>
                </a:rPr>
                <a:t>m</a:t>
              </a:r>
              <a:r>
                <a:rPr lang="en-US" sz="1200">
                  <a:solidFill>
                    <a:srgbClr val="000000"/>
                  </a:solidFill>
                </a:rPr>
                <a:t>m</a:t>
              </a:r>
              <a:endParaRPr lang="en-GB" sz="1200">
                <a:solidFill>
                  <a:srgbClr val="000000"/>
                </a:solidFill>
              </a:endParaRPr>
            </a:p>
          </p:txBody>
        </p:sp>
      </p:grpSp>
      <p:grpSp>
        <p:nvGrpSpPr>
          <p:cNvPr id="53259" name="Group 22"/>
          <p:cNvGrpSpPr>
            <a:grpSpLocks/>
          </p:cNvGrpSpPr>
          <p:nvPr/>
        </p:nvGrpSpPr>
        <p:grpSpPr bwMode="auto">
          <a:xfrm>
            <a:off x="7175500" y="6161088"/>
            <a:ext cx="914400" cy="320675"/>
            <a:chOff x="2352" y="2390"/>
            <a:chExt cx="576" cy="202"/>
          </a:xfrm>
        </p:grpSpPr>
        <p:sp>
          <p:nvSpPr>
            <p:cNvPr id="53260" name="Rectangle 23"/>
            <p:cNvSpPr>
              <a:spLocks noChangeArrowheads="1"/>
            </p:cNvSpPr>
            <p:nvPr/>
          </p:nvSpPr>
          <p:spPr bwMode="auto">
            <a:xfrm>
              <a:off x="2352" y="2544"/>
              <a:ext cx="576" cy="4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1" name="Text Box 24"/>
            <p:cNvSpPr txBox="1">
              <a:spLocks noChangeArrowheads="1"/>
            </p:cNvSpPr>
            <p:nvPr/>
          </p:nvSpPr>
          <p:spPr bwMode="auto">
            <a:xfrm>
              <a:off x="2430" y="2390"/>
              <a:ext cx="4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</a:rPr>
                <a:t>100</a:t>
              </a:r>
              <a:r>
                <a:rPr lang="en-US" sz="1200">
                  <a:solidFill>
                    <a:srgbClr val="000000"/>
                  </a:solidFill>
                  <a:latin typeface="Symbol" pitchFamily="18" charset="2"/>
                </a:rPr>
                <a:t>m</a:t>
              </a:r>
              <a:r>
                <a:rPr lang="en-US" sz="1200">
                  <a:solidFill>
                    <a:srgbClr val="000000"/>
                  </a:solidFill>
                </a:rPr>
                <a:t>m</a:t>
              </a:r>
              <a:endParaRPr lang="en-GB" sz="120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3" descr="P21805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5425" y="1658938"/>
            <a:ext cx="6508750" cy="488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Macrophages surround areas of free cholesterol in atherosclerosis</a:t>
            </a:r>
            <a:endParaRPr lang="en-GB" sz="4000" smtClean="0"/>
          </a:p>
        </p:txBody>
      </p:sp>
      <p:sp>
        <p:nvSpPr>
          <p:cNvPr id="54276" name="Text Box 8"/>
          <p:cNvSpPr txBox="1">
            <a:spLocks noChangeArrowheads="1"/>
          </p:cNvSpPr>
          <p:nvPr/>
        </p:nvSpPr>
        <p:spPr bwMode="auto">
          <a:xfrm>
            <a:off x="1512888" y="1679575"/>
            <a:ext cx="4038600" cy="376238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CD68 Macrophage Molecule = Brown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4277" name="AutoShape 9"/>
          <p:cNvSpPr>
            <a:spLocks noChangeArrowheads="1"/>
          </p:cNvSpPr>
          <p:nvPr/>
        </p:nvSpPr>
        <p:spPr bwMode="auto">
          <a:xfrm>
            <a:off x="6386513" y="2932113"/>
            <a:ext cx="493712" cy="246062"/>
          </a:xfrm>
          <a:prstGeom prst="leftArrow">
            <a:avLst>
              <a:gd name="adj1" fmla="val 50000"/>
              <a:gd name="adj2" fmla="val 50161"/>
            </a:avLst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8" name="Text Box 10"/>
          <p:cNvSpPr txBox="1">
            <a:spLocks noChangeArrowheads="1"/>
          </p:cNvSpPr>
          <p:nvPr/>
        </p:nvSpPr>
        <p:spPr bwMode="auto">
          <a:xfrm>
            <a:off x="6862763" y="2892425"/>
            <a:ext cx="7159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Mac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4279" name="Line 11"/>
          <p:cNvSpPr>
            <a:spLocks noChangeShapeType="1"/>
          </p:cNvSpPr>
          <p:nvPr/>
        </p:nvSpPr>
        <p:spPr bwMode="auto">
          <a:xfrm flipV="1">
            <a:off x="1030288" y="3497263"/>
            <a:ext cx="2743200" cy="6969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54280" name="Text Box 12"/>
          <p:cNvSpPr txBox="1">
            <a:spLocks noChangeArrowheads="1"/>
          </p:cNvSpPr>
          <p:nvPr/>
        </p:nvSpPr>
        <p:spPr bwMode="auto">
          <a:xfrm>
            <a:off x="188913" y="4194175"/>
            <a:ext cx="1392237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Cholesterol</a:t>
            </a:r>
          </a:p>
          <a:p>
            <a:pPr>
              <a:spcBef>
                <a:spcPct val="50000"/>
              </a:spcBef>
            </a:pPr>
            <a:r>
              <a:rPr lang="en-US"/>
              <a:t>Crystal</a:t>
            </a:r>
            <a:endParaRPr lang="en-GB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Molecular mechanisms in foam cell activation</a:t>
            </a:r>
          </a:p>
        </p:txBody>
      </p:sp>
      <p:grpSp>
        <p:nvGrpSpPr>
          <p:cNvPr id="55299" name="Group 3094"/>
          <p:cNvGrpSpPr>
            <a:grpSpLocks/>
          </p:cNvGrpSpPr>
          <p:nvPr/>
        </p:nvGrpSpPr>
        <p:grpSpPr bwMode="auto">
          <a:xfrm>
            <a:off x="0" y="2500313"/>
            <a:ext cx="9144000" cy="439737"/>
            <a:chOff x="0" y="2399"/>
            <a:chExt cx="5760" cy="277"/>
          </a:xfrm>
        </p:grpSpPr>
        <p:grpSp>
          <p:nvGrpSpPr>
            <p:cNvPr id="55316" name="Group 1694"/>
            <p:cNvGrpSpPr>
              <a:grpSpLocks noChangeAspect="1"/>
            </p:cNvGrpSpPr>
            <p:nvPr/>
          </p:nvGrpSpPr>
          <p:grpSpPr bwMode="auto">
            <a:xfrm>
              <a:off x="-4" y="2408"/>
              <a:ext cx="2887" cy="268"/>
              <a:chOff x="-6" y="1595"/>
              <a:chExt cx="5739" cy="534"/>
            </a:xfrm>
          </p:grpSpPr>
          <p:grpSp>
            <p:nvGrpSpPr>
              <p:cNvPr id="56012" name="Group 1695"/>
              <p:cNvGrpSpPr>
                <a:grpSpLocks noChangeAspect="1"/>
              </p:cNvGrpSpPr>
              <p:nvPr/>
            </p:nvGrpSpPr>
            <p:grpSpPr bwMode="auto">
              <a:xfrm>
                <a:off x="-6" y="1599"/>
                <a:ext cx="2622" cy="530"/>
                <a:chOff x="554" y="1395"/>
                <a:chExt cx="2622" cy="530"/>
              </a:xfrm>
            </p:grpSpPr>
            <p:grpSp>
              <p:nvGrpSpPr>
                <p:cNvPr id="56388" name="Group 1696"/>
                <p:cNvGrpSpPr>
                  <a:grpSpLocks noChangeAspect="1"/>
                </p:cNvGrpSpPr>
                <p:nvPr/>
              </p:nvGrpSpPr>
              <p:grpSpPr bwMode="auto">
                <a:xfrm>
                  <a:off x="554" y="1397"/>
                  <a:ext cx="1310" cy="528"/>
                  <a:chOff x="554" y="1397"/>
                  <a:chExt cx="1310" cy="528"/>
                </a:xfrm>
              </p:grpSpPr>
              <p:grpSp>
                <p:nvGrpSpPr>
                  <p:cNvPr id="56548" name="Group 169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210" y="1397"/>
                    <a:ext cx="654" cy="527"/>
                    <a:chOff x="1210" y="1397"/>
                    <a:chExt cx="654" cy="527"/>
                  </a:xfrm>
                </p:grpSpPr>
                <p:grpSp>
                  <p:nvGrpSpPr>
                    <p:cNvPr id="56628" name="Group 169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7"/>
                      <a:ext cx="326" cy="526"/>
                      <a:chOff x="1210" y="1397"/>
                      <a:chExt cx="326" cy="526"/>
                    </a:xfrm>
                  </p:grpSpPr>
                  <p:grpSp>
                    <p:nvGrpSpPr>
                      <p:cNvPr id="56668" name="Group 169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163" cy="524"/>
                        <a:chOff x="1210" y="1399"/>
                        <a:chExt cx="163" cy="524"/>
                      </a:xfrm>
                    </p:grpSpPr>
                    <p:grpSp>
                      <p:nvGrpSpPr>
                        <p:cNvPr id="56688" name="Group 1700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6698" name="Group 1701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703" name="Rectangle 1702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704" name="Rectangle 1703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705" name="Oval 170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6699" name="Group 1705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700" name="Rectangle 170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701" name="Rectangle 1707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702" name="Oval 1708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grpSp>
                      <p:nvGrpSpPr>
                        <p:cNvPr id="56689" name="Group 1709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92" y="1400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6690" name="Group 1710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695" name="Rectangle 171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96" name="Rectangle 1712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97" name="Oval 1713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6691" name="Group 1714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692" name="Rectangle 171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93" name="Rectangle 171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94" name="Oval 1717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56669" name="Group 171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373" y="1397"/>
                        <a:ext cx="163" cy="524"/>
                        <a:chOff x="1210" y="1399"/>
                        <a:chExt cx="163" cy="524"/>
                      </a:xfrm>
                    </p:grpSpPr>
                    <p:grpSp>
                      <p:nvGrpSpPr>
                        <p:cNvPr id="56670" name="Group 1719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6680" name="Group 1720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685" name="Rectangle 172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86" name="Rectangle 1722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87" name="Oval 1723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6681" name="Group 1724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682" name="Rectangle 172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83" name="Rectangle 172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84" name="Oval 1727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grpSp>
                      <p:nvGrpSpPr>
                        <p:cNvPr id="56671" name="Group 1728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92" y="1400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6672" name="Group 1729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677" name="Rectangle 173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78" name="Rectangle 173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79" name="Oval 1732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6673" name="Group 1733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674" name="Rectangle 173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75" name="Rectangle 173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76" name="Oval 173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56629" name="Group 173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538" y="1398"/>
                      <a:ext cx="326" cy="526"/>
                      <a:chOff x="1210" y="1397"/>
                      <a:chExt cx="326" cy="526"/>
                    </a:xfrm>
                  </p:grpSpPr>
                  <p:grpSp>
                    <p:nvGrpSpPr>
                      <p:cNvPr id="56630" name="Group 173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163" cy="524"/>
                        <a:chOff x="1210" y="1399"/>
                        <a:chExt cx="163" cy="524"/>
                      </a:xfrm>
                    </p:grpSpPr>
                    <p:grpSp>
                      <p:nvGrpSpPr>
                        <p:cNvPr id="56650" name="Group 1739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6660" name="Group 1740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665" name="Rectangle 174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66" name="Rectangle 1742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67" name="Oval 1743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6661" name="Group 1744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662" name="Rectangle 174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63" name="Rectangle 174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64" name="Oval 1747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grpSp>
                      <p:nvGrpSpPr>
                        <p:cNvPr id="56651" name="Group 1748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92" y="1400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6652" name="Group 1749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657" name="Rectangle 175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58" name="Rectangle 175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59" name="Oval 1752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6653" name="Group 1753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654" name="Rectangle 175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55" name="Rectangle 175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56" name="Oval 175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56631" name="Group 1757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373" y="1397"/>
                        <a:ext cx="163" cy="524"/>
                        <a:chOff x="1210" y="1399"/>
                        <a:chExt cx="163" cy="524"/>
                      </a:xfrm>
                    </p:grpSpPr>
                    <p:grpSp>
                      <p:nvGrpSpPr>
                        <p:cNvPr id="56632" name="Group 1758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6642" name="Group 1759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647" name="Rectangle 176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48" name="Rectangle 176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49" name="Oval 1762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6643" name="Group 1763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644" name="Rectangle 176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45" name="Rectangle 176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46" name="Oval 176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grpSp>
                      <p:nvGrpSpPr>
                        <p:cNvPr id="56633" name="Group 1767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92" y="1400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6634" name="Group 1768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639" name="Rectangle 176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40" name="Rectangle 177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41" name="Oval 177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6635" name="Group 1772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636" name="Rectangle 1773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37" name="Rectangle 177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38" name="Oval 177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</p:grpSp>
                </p:grpSp>
              </p:grpSp>
              <p:grpSp>
                <p:nvGrpSpPr>
                  <p:cNvPr id="56549" name="Group 177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54" y="1398"/>
                    <a:ext cx="654" cy="527"/>
                    <a:chOff x="1210" y="1397"/>
                    <a:chExt cx="654" cy="527"/>
                  </a:xfrm>
                </p:grpSpPr>
                <p:grpSp>
                  <p:nvGrpSpPr>
                    <p:cNvPr id="56550" name="Group 177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7"/>
                      <a:ext cx="326" cy="526"/>
                      <a:chOff x="1210" y="1397"/>
                      <a:chExt cx="326" cy="526"/>
                    </a:xfrm>
                  </p:grpSpPr>
                  <p:grpSp>
                    <p:nvGrpSpPr>
                      <p:cNvPr id="56590" name="Group 177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163" cy="524"/>
                        <a:chOff x="1210" y="1399"/>
                        <a:chExt cx="163" cy="524"/>
                      </a:xfrm>
                    </p:grpSpPr>
                    <p:grpSp>
                      <p:nvGrpSpPr>
                        <p:cNvPr id="56610" name="Group 1779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6620" name="Group 1780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625" name="Rectangle 178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26" name="Rectangle 1782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27" name="Oval 1783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6621" name="Group 1784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622" name="Rectangle 178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23" name="Rectangle 178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24" name="Oval 1787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grpSp>
                      <p:nvGrpSpPr>
                        <p:cNvPr id="56611" name="Group 1788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92" y="1400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6612" name="Group 1789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617" name="Rectangle 179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18" name="Rectangle 179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19" name="Oval 1792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6613" name="Group 1793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614" name="Rectangle 179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15" name="Rectangle 179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16" name="Oval 179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56591" name="Group 1797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373" y="1397"/>
                        <a:ext cx="163" cy="524"/>
                        <a:chOff x="1210" y="1399"/>
                        <a:chExt cx="163" cy="524"/>
                      </a:xfrm>
                    </p:grpSpPr>
                    <p:grpSp>
                      <p:nvGrpSpPr>
                        <p:cNvPr id="56592" name="Group 1798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6602" name="Group 1799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607" name="Rectangle 180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08" name="Rectangle 180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09" name="Oval 1802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6603" name="Group 1803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604" name="Rectangle 180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05" name="Rectangle 180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06" name="Oval 180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grpSp>
                      <p:nvGrpSpPr>
                        <p:cNvPr id="56593" name="Group 1807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92" y="1400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6594" name="Group 1808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599" name="Rectangle 180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00" name="Rectangle 181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601" name="Oval 181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6595" name="Group 1812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596" name="Rectangle 1813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97" name="Rectangle 181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98" name="Oval 181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56551" name="Group 1816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538" y="1398"/>
                      <a:ext cx="326" cy="526"/>
                      <a:chOff x="1210" y="1397"/>
                      <a:chExt cx="326" cy="526"/>
                    </a:xfrm>
                  </p:grpSpPr>
                  <p:grpSp>
                    <p:nvGrpSpPr>
                      <p:cNvPr id="56552" name="Group 1817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163" cy="524"/>
                        <a:chOff x="1210" y="1399"/>
                        <a:chExt cx="163" cy="524"/>
                      </a:xfrm>
                    </p:grpSpPr>
                    <p:grpSp>
                      <p:nvGrpSpPr>
                        <p:cNvPr id="56572" name="Group 1818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6582" name="Group 1819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587" name="Rectangle 182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88" name="Rectangle 182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89" name="Oval 1822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6583" name="Group 1823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584" name="Rectangle 182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85" name="Rectangle 182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86" name="Oval 182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grpSp>
                      <p:nvGrpSpPr>
                        <p:cNvPr id="56573" name="Group 1827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92" y="1400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6574" name="Group 1828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579" name="Rectangle 182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80" name="Rectangle 183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81" name="Oval 183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6575" name="Group 1832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576" name="Rectangle 1833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77" name="Rectangle 183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78" name="Oval 183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56553" name="Group 183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373" y="1397"/>
                        <a:ext cx="163" cy="524"/>
                        <a:chOff x="1210" y="1399"/>
                        <a:chExt cx="163" cy="524"/>
                      </a:xfrm>
                    </p:grpSpPr>
                    <p:grpSp>
                      <p:nvGrpSpPr>
                        <p:cNvPr id="56554" name="Group 1837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6564" name="Group 1838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569" name="Rectangle 183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70" name="Rectangle 184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71" name="Oval 184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6565" name="Group 1842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566" name="Rectangle 1843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67" name="Rectangle 184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68" name="Oval 184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grpSp>
                      <p:nvGrpSpPr>
                        <p:cNvPr id="56555" name="Group 1846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92" y="1400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6556" name="Group 1847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561" name="Rectangle 1848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62" name="Rectangle 184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63" name="Oval 185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6557" name="Group 1851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558" name="Rectangle 1852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59" name="Rectangle 1853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60" name="Oval 185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</p:grpSp>
                </p:grpSp>
              </p:grpSp>
            </p:grpSp>
            <p:grpSp>
              <p:nvGrpSpPr>
                <p:cNvPr id="56389" name="Group 1855"/>
                <p:cNvGrpSpPr>
                  <a:grpSpLocks noChangeAspect="1"/>
                </p:cNvGrpSpPr>
                <p:nvPr/>
              </p:nvGrpSpPr>
              <p:grpSpPr bwMode="auto">
                <a:xfrm>
                  <a:off x="1866" y="1395"/>
                  <a:ext cx="1310" cy="528"/>
                  <a:chOff x="554" y="1397"/>
                  <a:chExt cx="1310" cy="528"/>
                </a:xfrm>
              </p:grpSpPr>
              <p:grpSp>
                <p:nvGrpSpPr>
                  <p:cNvPr id="56390" name="Group 18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210" y="1397"/>
                    <a:ext cx="654" cy="527"/>
                    <a:chOff x="1210" y="1397"/>
                    <a:chExt cx="654" cy="527"/>
                  </a:xfrm>
                </p:grpSpPr>
                <p:grpSp>
                  <p:nvGrpSpPr>
                    <p:cNvPr id="56470" name="Group 18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7"/>
                      <a:ext cx="326" cy="526"/>
                      <a:chOff x="1210" y="1397"/>
                      <a:chExt cx="326" cy="526"/>
                    </a:xfrm>
                  </p:grpSpPr>
                  <p:grpSp>
                    <p:nvGrpSpPr>
                      <p:cNvPr id="56510" name="Group 185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163" cy="524"/>
                        <a:chOff x="1210" y="1399"/>
                        <a:chExt cx="163" cy="524"/>
                      </a:xfrm>
                    </p:grpSpPr>
                    <p:grpSp>
                      <p:nvGrpSpPr>
                        <p:cNvPr id="56530" name="Group 1859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6540" name="Group 1860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545" name="Rectangle 186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46" name="Rectangle 1862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47" name="Oval 1863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6541" name="Group 1864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542" name="Rectangle 186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43" name="Rectangle 186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44" name="Oval 1867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grpSp>
                      <p:nvGrpSpPr>
                        <p:cNvPr id="56531" name="Group 1868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92" y="1400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6532" name="Group 1869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537" name="Rectangle 187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38" name="Rectangle 187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39" name="Oval 1872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6533" name="Group 1873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534" name="Rectangle 187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35" name="Rectangle 187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36" name="Oval 187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56511" name="Group 1877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373" y="1397"/>
                        <a:ext cx="163" cy="524"/>
                        <a:chOff x="1210" y="1399"/>
                        <a:chExt cx="163" cy="524"/>
                      </a:xfrm>
                    </p:grpSpPr>
                    <p:grpSp>
                      <p:nvGrpSpPr>
                        <p:cNvPr id="56512" name="Group 1878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6522" name="Group 1879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527" name="Rectangle 188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28" name="Rectangle 188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29" name="Oval 1882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6523" name="Group 1883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524" name="Rectangle 188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25" name="Rectangle 188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26" name="Oval 188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grpSp>
                      <p:nvGrpSpPr>
                        <p:cNvPr id="56513" name="Group 1887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92" y="1400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6514" name="Group 1888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519" name="Rectangle 188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20" name="Rectangle 189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21" name="Oval 189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6515" name="Group 1892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516" name="Rectangle 1893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17" name="Rectangle 189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18" name="Oval 189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56471" name="Group 1896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538" y="1398"/>
                      <a:ext cx="326" cy="526"/>
                      <a:chOff x="1210" y="1397"/>
                      <a:chExt cx="326" cy="526"/>
                    </a:xfrm>
                  </p:grpSpPr>
                  <p:grpSp>
                    <p:nvGrpSpPr>
                      <p:cNvPr id="56472" name="Group 1897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163" cy="524"/>
                        <a:chOff x="1210" y="1399"/>
                        <a:chExt cx="163" cy="524"/>
                      </a:xfrm>
                    </p:grpSpPr>
                    <p:grpSp>
                      <p:nvGrpSpPr>
                        <p:cNvPr id="56492" name="Group 1898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6502" name="Group 1899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507" name="Rectangle 190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08" name="Rectangle 190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09" name="Oval 1902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6503" name="Group 1903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504" name="Rectangle 190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05" name="Rectangle 190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06" name="Oval 190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grpSp>
                      <p:nvGrpSpPr>
                        <p:cNvPr id="56493" name="Group 1907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92" y="1400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6494" name="Group 1908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499" name="Rectangle 190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00" name="Rectangle 191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501" name="Oval 191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6495" name="Group 1912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496" name="Rectangle 1913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97" name="Rectangle 191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98" name="Oval 191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56473" name="Group 191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373" y="1397"/>
                        <a:ext cx="163" cy="524"/>
                        <a:chOff x="1210" y="1399"/>
                        <a:chExt cx="163" cy="524"/>
                      </a:xfrm>
                    </p:grpSpPr>
                    <p:grpSp>
                      <p:nvGrpSpPr>
                        <p:cNvPr id="56474" name="Group 1917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6484" name="Group 1918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489" name="Rectangle 191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90" name="Rectangle 192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91" name="Oval 192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6485" name="Group 1922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486" name="Rectangle 1923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87" name="Rectangle 192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88" name="Oval 192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grpSp>
                      <p:nvGrpSpPr>
                        <p:cNvPr id="56475" name="Group 1926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92" y="1400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6476" name="Group 1927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481" name="Rectangle 1928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82" name="Rectangle 192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83" name="Oval 193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6477" name="Group 1931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478" name="Rectangle 1932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79" name="Rectangle 1933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80" name="Oval 193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</p:grpSp>
                </p:grpSp>
              </p:grpSp>
              <p:grpSp>
                <p:nvGrpSpPr>
                  <p:cNvPr id="56391" name="Group 193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54" y="1398"/>
                    <a:ext cx="654" cy="527"/>
                    <a:chOff x="1210" y="1397"/>
                    <a:chExt cx="654" cy="527"/>
                  </a:xfrm>
                </p:grpSpPr>
                <p:grpSp>
                  <p:nvGrpSpPr>
                    <p:cNvPr id="56392" name="Group 1936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7"/>
                      <a:ext cx="326" cy="526"/>
                      <a:chOff x="1210" y="1397"/>
                      <a:chExt cx="326" cy="526"/>
                    </a:xfrm>
                  </p:grpSpPr>
                  <p:grpSp>
                    <p:nvGrpSpPr>
                      <p:cNvPr id="56432" name="Group 1937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163" cy="524"/>
                        <a:chOff x="1210" y="1399"/>
                        <a:chExt cx="163" cy="524"/>
                      </a:xfrm>
                    </p:grpSpPr>
                    <p:grpSp>
                      <p:nvGrpSpPr>
                        <p:cNvPr id="56452" name="Group 1938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6462" name="Group 1939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467" name="Rectangle 194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68" name="Rectangle 194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69" name="Oval 1942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6463" name="Group 1943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464" name="Rectangle 194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65" name="Rectangle 194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66" name="Oval 194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grpSp>
                      <p:nvGrpSpPr>
                        <p:cNvPr id="56453" name="Group 1947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92" y="1400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6454" name="Group 1948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459" name="Rectangle 194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60" name="Rectangle 195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61" name="Oval 195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6455" name="Group 1952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456" name="Rectangle 1953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57" name="Rectangle 195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58" name="Oval 195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56433" name="Group 195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373" y="1397"/>
                        <a:ext cx="163" cy="524"/>
                        <a:chOff x="1210" y="1399"/>
                        <a:chExt cx="163" cy="524"/>
                      </a:xfrm>
                    </p:grpSpPr>
                    <p:grpSp>
                      <p:nvGrpSpPr>
                        <p:cNvPr id="56434" name="Group 1957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6444" name="Group 1958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449" name="Rectangle 195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50" name="Rectangle 196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51" name="Oval 196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6445" name="Group 1962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446" name="Rectangle 1963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47" name="Rectangle 196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48" name="Oval 196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grpSp>
                      <p:nvGrpSpPr>
                        <p:cNvPr id="56435" name="Group 1966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92" y="1400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6436" name="Group 1967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441" name="Rectangle 1968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42" name="Rectangle 196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43" name="Oval 197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6437" name="Group 1971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438" name="Rectangle 1972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39" name="Rectangle 1973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40" name="Oval 197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56393" name="Group 1975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538" y="1398"/>
                      <a:ext cx="326" cy="526"/>
                      <a:chOff x="1210" y="1397"/>
                      <a:chExt cx="326" cy="526"/>
                    </a:xfrm>
                  </p:grpSpPr>
                  <p:grpSp>
                    <p:nvGrpSpPr>
                      <p:cNvPr id="56394" name="Group 197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163" cy="524"/>
                        <a:chOff x="1210" y="1399"/>
                        <a:chExt cx="163" cy="524"/>
                      </a:xfrm>
                    </p:grpSpPr>
                    <p:grpSp>
                      <p:nvGrpSpPr>
                        <p:cNvPr id="56414" name="Group 1977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6424" name="Group 1978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429" name="Rectangle 197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30" name="Rectangle 198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31" name="Oval 198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6425" name="Group 1982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426" name="Rectangle 1983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27" name="Rectangle 198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28" name="Oval 198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grpSp>
                      <p:nvGrpSpPr>
                        <p:cNvPr id="56415" name="Group 1986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92" y="1400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6416" name="Group 1987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421" name="Rectangle 1988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22" name="Rectangle 198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23" name="Oval 199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6417" name="Group 1991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418" name="Rectangle 1992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19" name="Rectangle 1993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20" name="Oval 199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56395" name="Group 199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373" y="1397"/>
                        <a:ext cx="163" cy="524"/>
                        <a:chOff x="1210" y="1399"/>
                        <a:chExt cx="163" cy="524"/>
                      </a:xfrm>
                    </p:grpSpPr>
                    <p:grpSp>
                      <p:nvGrpSpPr>
                        <p:cNvPr id="56396" name="Group 1996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6406" name="Group 1997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411" name="Rectangle 1998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12" name="Rectangle 199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13" name="Oval 200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6407" name="Group 2001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408" name="Rectangle 2002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09" name="Rectangle 2003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10" name="Oval 200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grpSp>
                      <p:nvGrpSpPr>
                        <p:cNvPr id="56397" name="Group 2005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92" y="1400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6398" name="Group 2006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403" name="Rectangle 2007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04" name="Rectangle 2008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05" name="Oval 200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6399" name="Group 2010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400" name="Rectangle 201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01" name="Rectangle 2012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402" name="Oval 2013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</p:grpSp>
                </p:grpSp>
              </p:grpSp>
            </p:grpSp>
          </p:grpSp>
          <p:grpSp>
            <p:nvGrpSpPr>
              <p:cNvPr id="56013" name="Group 2014"/>
              <p:cNvGrpSpPr>
                <a:grpSpLocks noChangeAspect="1"/>
              </p:cNvGrpSpPr>
              <p:nvPr/>
            </p:nvGrpSpPr>
            <p:grpSpPr bwMode="auto">
              <a:xfrm>
                <a:off x="2622" y="1599"/>
                <a:ext cx="1310" cy="528"/>
                <a:chOff x="554" y="1397"/>
                <a:chExt cx="1310" cy="528"/>
              </a:xfrm>
            </p:grpSpPr>
            <p:grpSp>
              <p:nvGrpSpPr>
                <p:cNvPr id="56230" name="Group 2015"/>
                <p:cNvGrpSpPr>
                  <a:grpSpLocks noChangeAspect="1"/>
                </p:cNvGrpSpPr>
                <p:nvPr/>
              </p:nvGrpSpPr>
              <p:grpSpPr bwMode="auto">
                <a:xfrm>
                  <a:off x="1210" y="1397"/>
                  <a:ext cx="654" cy="527"/>
                  <a:chOff x="1210" y="1397"/>
                  <a:chExt cx="654" cy="527"/>
                </a:xfrm>
              </p:grpSpPr>
              <p:grpSp>
                <p:nvGrpSpPr>
                  <p:cNvPr id="56310" name="Group 201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210" y="1397"/>
                    <a:ext cx="326" cy="526"/>
                    <a:chOff x="1210" y="1397"/>
                    <a:chExt cx="326" cy="526"/>
                  </a:xfrm>
                </p:grpSpPr>
                <p:grpSp>
                  <p:nvGrpSpPr>
                    <p:cNvPr id="56350" name="Group 201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9"/>
                      <a:ext cx="163" cy="524"/>
                      <a:chOff x="1210" y="1399"/>
                      <a:chExt cx="163" cy="524"/>
                    </a:xfrm>
                  </p:grpSpPr>
                  <p:grpSp>
                    <p:nvGrpSpPr>
                      <p:cNvPr id="56370" name="Group 201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1" cy="523"/>
                        <a:chOff x="1210" y="1399"/>
                        <a:chExt cx="81" cy="523"/>
                      </a:xfrm>
                    </p:grpSpPr>
                    <p:grpSp>
                      <p:nvGrpSpPr>
                        <p:cNvPr id="56380" name="Group 2019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6385" name="Rectangle 2020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86" name="Rectangle 2021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87" name="Oval 2022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56381" name="Group 2023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flipV="1">
                          <a:off x="1211" y="1658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6382" name="Rectangle 2024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83" name="Rectangle 2025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84" name="Oval 2026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56371" name="Group 2027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92" y="1400"/>
                        <a:ext cx="81" cy="523"/>
                        <a:chOff x="1210" y="1399"/>
                        <a:chExt cx="81" cy="523"/>
                      </a:xfrm>
                    </p:grpSpPr>
                    <p:grpSp>
                      <p:nvGrpSpPr>
                        <p:cNvPr id="56372" name="Group 2028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6377" name="Rectangle 2029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78" name="Rectangle 2030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79" name="Oval 2031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56373" name="Group 203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flipV="1">
                          <a:off x="1211" y="1658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6374" name="Rectangle 2033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75" name="Rectangle 2034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76" name="Oval 2035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56351" name="Group 2036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373" y="1397"/>
                      <a:ext cx="163" cy="524"/>
                      <a:chOff x="1210" y="1399"/>
                      <a:chExt cx="163" cy="524"/>
                    </a:xfrm>
                  </p:grpSpPr>
                  <p:grpSp>
                    <p:nvGrpSpPr>
                      <p:cNvPr id="56352" name="Group 2037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1" cy="523"/>
                        <a:chOff x="1210" y="1399"/>
                        <a:chExt cx="81" cy="523"/>
                      </a:xfrm>
                    </p:grpSpPr>
                    <p:grpSp>
                      <p:nvGrpSpPr>
                        <p:cNvPr id="56362" name="Group 2038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6367" name="Rectangle 2039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68" name="Rectangle 2040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69" name="Oval 2041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56363" name="Group 204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flipV="1">
                          <a:off x="1211" y="1658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6364" name="Rectangle 2043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65" name="Rectangle 2044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66" name="Oval 2045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56353" name="Group 204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92" y="1400"/>
                        <a:ext cx="81" cy="523"/>
                        <a:chOff x="1210" y="1399"/>
                        <a:chExt cx="81" cy="523"/>
                      </a:xfrm>
                    </p:grpSpPr>
                    <p:grpSp>
                      <p:nvGrpSpPr>
                        <p:cNvPr id="56354" name="Group 2047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6359" name="Rectangle 2048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60" name="Rectangle 2049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61" name="Oval 2050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56355" name="Group 205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flipV="1">
                          <a:off x="1211" y="1658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6356" name="Rectangle 2052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57" name="Rectangle 2053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58" name="Oval 2054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56311" name="Group 205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538" y="1398"/>
                    <a:ext cx="326" cy="526"/>
                    <a:chOff x="1210" y="1397"/>
                    <a:chExt cx="326" cy="526"/>
                  </a:xfrm>
                </p:grpSpPr>
                <p:grpSp>
                  <p:nvGrpSpPr>
                    <p:cNvPr id="56312" name="Group 2056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9"/>
                      <a:ext cx="163" cy="524"/>
                      <a:chOff x="1210" y="1399"/>
                      <a:chExt cx="163" cy="524"/>
                    </a:xfrm>
                  </p:grpSpPr>
                  <p:grpSp>
                    <p:nvGrpSpPr>
                      <p:cNvPr id="56332" name="Group 2057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1" cy="523"/>
                        <a:chOff x="1210" y="1399"/>
                        <a:chExt cx="81" cy="523"/>
                      </a:xfrm>
                    </p:grpSpPr>
                    <p:grpSp>
                      <p:nvGrpSpPr>
                        <p:cNvPr id="56342" name="Group 2058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6347" name="Rectangle 2059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48" name="Rectangle 2060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49" name="Oval 2061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56343" name="Group 206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flipV="1">
                          <a:off x="1211" y="1658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6344" name="Rectangle 2063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45" name="Rectangle 2064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46" name="Oval 2065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56333" name="Group 206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92" y="1400"/>
                        <a:ext cx="81" cy="523"/>
                        <a:chOff x="1210" y="1399"/>
                        <a:chExt cx="81" cy="523"/>
                      </a:xfrm>
                    </p:grpSpPr>
                    <p:grpSp>
                      <p:nvGrpSpPr>
                        <p:cNvPr id="56334" name="Group 2067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6339" name="Rectangle 2068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40" name="Rectangle 2069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41" name="Oval 2070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56335" name="Group 207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flipV="1">
                          <a:off x="1211" y="1658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6336" name="Rectangle 2072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37" name="Rectangle 2073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38" name="Oval 2074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56313" name="Group 2075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373" y="1397"/>
                      <a:ext cx="163" cy="524"/>
                      <a:chOff x="1210" y="1399"/>
                      <a:chExt cx="163" cy="524"/>
                    </a:xfrm>
                  </p:grpSpPr>
                  <p:grpSp>
                    <p:nvGrpSpPr>
                      <p:cNvPr id="56314" name="Group 207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1" cy="523"/>
                        <a:chOff x="1210" y="1399"/>
                        <a:chExt cx="81" cy="523"/>
                      </a:xfrm>
                    </p:grpSpPr>
                    <p:grpSp>
                      <p:nvGrpSpPr>
                        <p:cNvPr id="56324" name="Group 2077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6329" name="Rectangle 2078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30" name="Rectangle 2079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31" name="Oval 2080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56325" name="Group 208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flipV="1">
                          <a:off x="1211" y="1658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6326" name="Rectangle 2082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27" name="Rectangle 2083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28" name="Oval 2084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56315" name="Group 208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92" y="1400"/>
                        <a:ext cx="81" cy="523"/>
                        <a:chOff x="1210" y="1399"/>
                        <a:chExt cx="81" cy="523"/>
                      </a:xfrm>
                    </p:grpSpPr>
                    <p:grpSp>
                      <p:nvGrpSpPr>
                        <p:cNvPr id="56316" name="Group 2086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6321" name="Rectangle 2087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22" name="Rectangle 2088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23" name="Oval 2089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56317" name="Group 2090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flipV="1">
                          <a:off x="1211" y="1658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6318" name="Rectangle 2091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19" name="Rectangle 2092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20" name="Oval 2093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</p:grpSp>
            </p:grpSp>
            <p:grpSp>
              <p:nvGrpSpPr>
                <p:cNvPr id="56231" name="Group 2094"/>
                <p:cNvGrpSpPr>
                  <a:grpSpLocks noChangeAspect="1"/>
                </p:cNvGrpSpPr>
                <p:nvPr/>
              </p:nvGrpSpPr>
              <p:grpSpPr bwMode="auto">
                <a:xfrm>
                  <a:off x="554" y="1398"/>
                  <a:ext cx="654" cy="527"/>
                  <a:chOff x="1210" y="1397"/>
                  <a:chExt cx="654" cy="527"/>
                </a:xfrm>
              </p:grpSpPr>
              <p:grpSp>
                <p:nvGrpSpPr>
                  <p:cNvPr id="56232" name="Group 209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210" y="1397"/>
                    <a:ext cx="326" cy="526"/>
                    <a:chOff x="1210" y="1397"/>
                    <a:chExt cx="326" cy="526"/>
                  </a:xfrm>
                </p:grpSpPr>
                <p:grpSp>
                  <p:nvGrpSpPr>
                    <p:cNvPr id="56272" name="Group 2096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9"/>
                      <a:ext cx="163" cy="524"/>
                      <a:chOff x="1210" y="1399"/>
                      <a:chExt cx="163" cy="524"/>
                    </a:xfrm>
                  </p:grpSpPr>
                  <p:grpSp>
                    <p:nvGrpSpPr>
                      <p:cNvPr id="56292" name="Group 2097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1" cy="523"/>
                        <a:chOff x="1210" y="1399"/>
                        <a:chExt cx="81" cy="523"/>
                      </a:xfrm>
                    </p:grpSpPr>
                    <p:grpSp>
                      <p:nvGrpSpPr>
                        <p:cNvPr id="56302" name="Group 2098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6307" name="Rectangle 2099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08" name="Rectangle 2100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09" name="Oval 2101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56303" name="Group 210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flipV="1">
                          <a:off x="1211" y="1658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6304" name="Rectangle 2103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05" name="Rectangle 2104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06" name="Oval 2105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56293" name="Group 210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92" y="1400"/>
                        <a:ext cx="81" cy="523"/>
                        <a:chOff x="1210" y="1399"/>
                        <a:chExt cx="81" cy="523"/>
                      </a:xfrm>
                    </p:grpSpPr>
                    <p:grpSp>
                      <p:nvGrpSpPr>
                        <p:cNvPr id="56294" name="Group 2107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6299" name="Rectangle 2108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00" name="Rectangle 2109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301" name="Oval 2110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56295" name="Group 211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flipV="1">
                          <a:off x="1211" y="1658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6296" name="Rectangle 2112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297" name="Rectangle 2113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298" name="Oval 2114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56273" name="Group 2115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373" y="1397"/>
                      <a:ext cx="163" cy="524"/>
                      <a:chOff x="1210" y="1399"/>
                      <a:chExt cx="163" cy="524"/>
                    </a:xfrm>
                  </p:grpSpPr>
                  <p:grpSp>
                    <p:nvGrpSpPr>
                      <p:cNvPr id="56274" name="Group 211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1" cy="523"/>
                        <a:chOff x="1210" y="1399"/>
                        <a:chExt cx="81" cy="523"/>
                      </a:xfrm>
                    </p:grpSpPr>
                    <p:grpSp>
                      <p:nvGrpSpPr>
                        <p:cNvPr id="56284" name="Group 2117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6289" name="Rectangle 2118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290" name="Rectangle 2119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291" name="Oval 2120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56285" name="Group 212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flipV="1">
                          <a:off x="1211" y="1658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6286" name="Rectangle 2122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287" name="Rectangle 2123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288" name="Oval 2124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56275" name="Group 212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92" y="1400"/>
                        <a:ext cx="81" cy="523"/>
                        <a:chOff x="1210" y="1399"/>
                        <a:chExt cx="81" cy="523"/>
                      </a:xfrm>
                    </p:grpSpPr>
                    <p:grpSp>
                      <p:nvGrpSpPr>
                        <p:cNvPr id="56276" name="Group 2126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6281" name="Rectangle 2127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282" name="Rectangle 2128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283" name="Oval 2129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56277" name="Group 2130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flipV="1">
                          <a:off x="1211" y="1658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6278" name="Rectangle 2131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279" name="Rectangle 2132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280" name="Oval 2133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56233" name="Group 213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538" y="1398"/>
                    <a:ext cx="326" cy="526"/>
                    <a:chOff x="1210" y="1397"/>
                    <a:chExt cx="326" cy="526"/>
                  </a:xfrm>
                </p:grpSpPr>
                <p:grpSp>
                  <p:nvGrpSpPr>
                    <p:cNvPr id="56234" name="Group 2135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9"/>
                      <a:ext cx="163" cy="524"/>
                      <a:chOff x="1210" y="1399"/>
                      <a:chExt cx="163" cy="524"/>
                    </a:xfrm>
                  </p:grpSpPr>
                  <p:grpSp>
                    <p:nvGrpSpPr>
                      <p:cNvPr id="56254" name="Group 213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1" cy="523"/>
                        <a:chOff x="1210" y="1399"/>
                        <a:chExt cx="81" cy="523"/>
                      </a:xfrm>
                    </p:grpSpPr>
                    <p:grpSp>
                      <p:nvGrpSpPr>
                        <p:cNvPr id="56264" name="Group 2137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6269" name="Rectangle 2138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270" name="Rectangle 2139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271" name="Oval 2140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56265" name="Group 214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flipV="1">
                          <a:off x="1211" y="1658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6266" name="Rectangle 2142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267" name="Rectangle 2143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268" name="Oval 2144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56255" name="Group 214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92" y="1400"/>
                        <a:ext cx="81" cy="523"/>
                        <a:chOff x="1210" y="1399"/>
                        <a:chExt cx="81" cy="523"/>
                      </a:xfrm>
                    </p:grpSpPr>
                    <p:grpSp>
                      <p:nvGrpSpPr>
                        <p:cNvPr id="56256" name="Group 2146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6261" name="Rectangle 2147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262" name="Rectangle 2148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263" name="Oval 2149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56257" name="Group 2150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flipV="1">
                          <a:off x="1211" y="1658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6258" name="Rectangle 2151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259" name="Rectangle 2152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260" name="Oval 2153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56235" name="Group 215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373" y="1397"/>
                      <a:ext cx="163" cy="524"/>
                      <a:chOff x="1210" y="1399"/>
                      <a:chExt cx="163" cy="524"/>
                    </a:xfrm>
                  </p:grpSpPr>
                  <p:grpSp>
                    <p:nvGrpSpPr>
                      <p:cNvPr id="56236" name="Group 215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1" cy="523"/>
                        <a:chOff x="1210" y="1399"/>
                        <a:chExt cx="81" cy="523"/>
                      </a:xfrm>
                    </p:grpSpPr>
                    <p:grpSp>
                      <p:nvGrpSpPr>
                        <p:cNvPr id="56246" name="Group 2156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6251" name="Rectangle 2157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252" name="Rectangle 2158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253" name="Oval 2159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56247" name="Group 2160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flipV="1">
                          <a:off x="1211" y="1658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6248" name="Rectangle 2161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249" name="Rectangle 2162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250" name="Oval 2163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56237" name="Group 216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92" y="1400"/>
                        <a:ext cx="81" cy="523"/>
                        <a:chOff x="1210" y="1399"/>
                        <a:chExt cx="81" cy="523"/>
                      </a:xfrm>
                    </p:grpSpPr>
                    <p:grpSp>
                      <p:nvGrpSpPr>
                        <p:cNvPr id="56238" name="Group 2165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6243" name="Rectangle 2166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244" name="Rectangle 2167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245" name="Oval 2168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56239" name="Group 2169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flipV="1">
                          <a:off x="1211" y="1658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6240" name="Rectangle 2170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241" name="Rectangle 2171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6242" name="Oval 2172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</p:grpSp>
            </p:grpSp>
          </p:grpSp>
          <p:grpSp>
            <p:nvGrpSpPr>
              <p:cNvPr id="56014" name="Group 2173"/>
              <p:cNvGrpSpPr>
                <a:grpSpLocks noChangeAspect="1"/>
              </p:cNvGrpSpPr>
              <p:nvPr/>
            </p:nvGrpSpPr>
            <p:grpSpPr bwMode="auto">
              <a:xfrm>
                <a:off x="4590" y="1597"/>
                <a:ext cx="654" cy="527"/>
                <a:chOff x="1210" y="1397"/>
                <a:chExt cx="654" cy="527"/>
              </a:xfrm>
            </p:grpSpPr>
            <p:grpSp>
              <p:nvGrpSpPr>
                <p:cNvPr id="56152" name="Group 2174"/>
                <p:cNvGrpSpPr>
                  <a:grpSpLocks noChangeAspect="1"/>
                </p:cNvGrpSpPr>
                <p:nvPr/>
              </p:nvGrpSpPr>
              <p:grpSpPr bwMode="auto">
                <a:xfrm>
                  <a:off x="1210" y="1397"/>
                  <a:ext cx="326" cy="526"/>
                  <a:chOff x="1210" y="1397"/>
                  <a:chExt cx="326" cy="526"/>
                </a:xfrm>
              </p:grpSpPr>
              <p:grpSp>
                <p:nvGrpSpPr>
                  <p:cNvPr id="56192" name="Group 217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210" y="1399"/>
                    <a:ext cx="163" cy="524"/>
                    <a:chOff x="1210" y="1399"/>
                    <a:chExt cx="163" cy="524"/>
                  </a:xfrm>
                </p:grpSpPr>
                <p:grpSp>
                  <p:nvGrpSpPr>
                    <p:cNvPr id="56212" name="Group 2176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9"/>
                      <a:ext cx="81" cy="523"/>
                      <a:chOff x="1210" y="1399"/>
                      <a:chExt cx="81" cy="523"/>
                    </a:xfrm>
                  </p:grpSpPr>
                  <p:grpSp>
                    <p:nvGrpSpPr>
                      <p:cNvPr id="56222" name="Group 2177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6227" name="Rectangle 217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228" name="Rectangle 2179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229" name="Oval 2180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56223" name="Group 218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flipV="1">
                        <a:off x="1211" y="1658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6224" name="Rectangle 218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225" name="Rectangle 218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226" name="Oval 218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56213" name="Group 2185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92" y="1400"/>
                      <a:ext cx="81" cy="523"/>
                      <a:chOff x="1210" y="1399"/>
                      <a:chExt cx="81" cy="523"/>
                    </a:xfrm>
                  </p:grpSpPr>
                  <p:grpSp>
                    <p:nvGrpSpPr>
                      <p:cNvPr id="56214" name="Group 218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6219" name="Rectangle 218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220" name="Rectangle 218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221" name="Oval 2189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56215" name="Group 219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flipV="1">
                        <a:off x="1211" y="1658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6216" name="Rectangle 2191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217" name="Rectangle 219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218" name="Oval 219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56193" name="Group 219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373" y="1397"/>
                    <a:ext cx="163" cy="524"/>
                    <a:chOff x="1210" y="1399"/>
                    <a:chExt cx="163" cy="524"/>
                  </a:xfrm>
                </p:grpSpPr>
                <p:grpSp>
                  <p:nvGrpSpPr>
                    <p:cNvPr id="56194" name="Group 2195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9"/>
                      <a:ext cx="81" cy="523"/>
                      <a:chOff x="1210" y="1399"/>
                      <a:chExt cx="81" cy="523"/>
                    </a:xfrm>
                  </p:grpSpPr>
                  <p:grpSp>
                    <p:nvGrpSpPr>
                      <p:cNvPr id="56204" name="Group 219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6209" name="Rectangle 219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210" name="Rectangle 219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211" name="Oval 2199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56205" name="Group 220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flipV="1">
                        <a:off x="1211" y="1658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6206" name="Rectangle 2201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207" name="Rectangle 220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208" name="Oval 220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56195" name="Group 220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92" y="1400"/>
                      <a:ext cx="81" cy="523"/>
                      <a:chOff x="1210" y="1399"/>
                      <a:chExt cx="81" cy="523"/>
                    </a:xfrm>
                  </p:grpSpPr>
                  <p:grpSp>
                    <p:nvGrpSpPr>
                      <p:cNvPr id="56196" name="Group 220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6201" name="Rectangle 220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202" name="Rectangle 220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203" name="Oval 220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56197" name="Group 220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flipV="1">
                        <a:off x="1211" y="1658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6198" name="Rectangle 2210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99" name="Rectangle 2211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200" name="Oval 221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56153" name="Group 2213"/>
                <p:cNvGrpSpPr>
                  <a:grpSpLocks noChangeAspect="1"/>
                </p:cNvGrpSpPr>
                <p:nvPr/>
              </p:nvGrpSpPr>
              <p:grpSpPr bwMode="auto">
                <a:xfrm>
                  <a:off x="1538" y="1398"/>
                  <a:ext cx="326" cy="526"/>
                  <a:chOff x="1210" y="1397"/>
                  <a:chExt cx="326" cy="526"/>
                </a:xfrm>
              </p:grpSpPr>
              <p:grpSp>
                <p:nvGrpSpPr>
                  <p:cNvPr id="56154" name="Group 221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210" y="1399"/>
                    <a:ext cx="163" cy="524"/>
                    <a:chOff x="1210" y="1399"/>
                    <a:chExt cx="163" cy="524"/>
                  </a:xfrm>
                </p:grpSpPr>
                <p:grpSp>
                  <p:nvGrpSpPr>
                    <p:cNvPr id="56174" name="Group 2215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9"/>
                      <a:ext cx="81" cy="523"/>
                      <a:chOff x="1210" y="1399"/>
                      <a:chExt cx="81" cy="523"/>
                    </a:xfrm>
                  </p:grpSpPr>
                  <p:grpSp>
                    <p:nvGrpSpPr>
                      <p:cNvPr id="56184" name="Group 221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6189" name="Rectangle 221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90" name="Rectangle 221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91" name="Oval 2219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56185" name="Group 222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flipV="1">
                        <a:off x="1211" y="1658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6186" name="Rectangle 2221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87" name="Rectangle 222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88" name="Oval 222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56175" name="Group 222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92" y="1400"/>
                      <a:ext cx="81" cy="523"/>
                      <a:chOff x="1210" y="1399"/>
                      <a:chExt cx="81" cy="523"/>
                    </a:xfrm>
                  </p:grpSpPr>
                  <p:grpSp>
                    <p:nvGrpSpPr>
                      <p:cNvPr id="56176" name="Group 222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6181" name="Rectangle 222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82" name="Rectangle 222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83" name="Oval 222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56177" name="Group 222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flipV="1">
                        <a:off x="1211" y="1658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6178" name="Rectangle 2230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79" name="Rectangle 2231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80" name="Oval 223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56155" name="Group 223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373" y="1397"/>
                    <a:ext cx="163" cy="524"/>
                    <a:chOff x="1210" y="1399"/>
                    <a:chExt cx="163" cy="524"/>
                  </a:xfrm>
                </p:grpSpPr>
                <p:grpSp>
                  <p:nvGrpSpPr>
                    <p:cNvPr id="56156" name="Group 223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9"/>
                      <a:ext cx="81" cy="523"/>
                      <a:chOff x="1210" y="1399"/>
                      <a:chExt cx="81" cy="523"/>
                    </a:xfrm>
                  </p:grpSpPr>
                  <p:grpSp>
                    <p:nvGrpSpPr>
                      <p:cNvPr id="56166" name="Group 223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6171" name="Rectangle 223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72" name="Rectangle 223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73" name="Oval 223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56167" name="Group 223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flipV="1">
                        <a:off x="1211" y="1658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6168" name="Rectangle 2240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69" name="Rectangle 2241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70" name="Oval 224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56157" name="Group 224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92" y="1400"/>
                      <a:ext cx="81" cy="523"/>
                      <a:chOff x="1210" y="1399"/>
                      <a:chExt cx="81" cy="523"/>
                    </a:xfrm>
                  </p:grpSpPr>
                  <p:grpSp>
                    <p:nvGrpSpPr>
                      <p:cNvPr id="56158" name="Group 224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6163" name="Rectangle 224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64" name="Rectangle 224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65" name="Oval 224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56159" name="Group 224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flipV="1">
                        <a:off x="1211" y="1658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6160" name="Rectangle 2249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61" name="Rectangle 2250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62" name="Oval 2251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56015" name="Group 2252"/>
              <p:cNvGrpSpPr>
                <a:grpSpLocks noChangeAspect="1"/>
              </p:cNvGrpSpPr>
              <p:nvPr/>
            </p:nvGrpSpPr>
            <p:grpSpPr bwMode="auto">
              <a:xfrm>
                <a:off x="3934" y="1598"/>
                <a:ext cx="654" cy="527"/>
                <a:chOff x="1210" y="1397"/>
                <a:chExt cx="654" cy="527"/>
              </a:xfrm>
            </p:grpSpPr>
            <p:grpSp>
              <p:nvGrpSpPr>
                <p:cNvPr id="56074" name="Group 2253"/>
                <p:cNvGrpSpPr>
                  <a:grpSpLocks noChangeAspect="1"/>
                </p:cNvGrpSpPr>
                <p:nvPr/>
              </p:nvGrpSpPr>
              <p:grpSpPr bwMode="auto">
                <a:xfrm>
                  <a:off x="1210" y="1397"/>
                  <a:ext cx="326" cy="526"/>
                  <a:chOff x="1210" y="1397"/>
                  <a:chExt cx="326" cy="526"/>
                </a:xfrm>
              </p:grpSpPr>
              <p:grpSp>
                <p:nvGrpSpPr>
                  <p:cNvPr id="56114" name="Group 225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210" y="1399"/>
                    <a:ext cx="163" cy="524"/>
                    <a:chOff x="1210" y="1399"/>
                    <a:chExt cx="163" cy="524"/>
                  </a:xfrm>
                </p:grpSpPr>
                <p:grpSp>
                  <p:nvGrpSpPr>
                    <p:cNvPr id="56134" name="Group 2255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9"/>
                      <a:ext cx="81" cy="523"/>
                      <a:chOff x="1210" y="1399"/>
                      <a:chExt cx="81" cy="523"/>
                    </a:xfrm>
                  </p:grpSpPr>
                  <p:grpSp>
                    <p:nvGrpSpPr>
                      <p:cNvPr id="56144" name="Group 225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6149" name="Rectangle 225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50" name="Rectangle 225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51" name="Oval 2259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56145" name="Group 226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flipV="1">
                        <a:off x="1211" y="1658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6146" name="Rectangle 2261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47" name="Rectangle 226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48" name="Oval 226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56135" name="Group 22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92" y="1400"/>
                      <a:ext cx="81" cy="523"/>
                      <a:chOff x="1210" y="1399"/>
                      <a:chExt cx="81" cy="523"/>
                    </a:xfrm>
                  </p:grpSpPr>
                  <p:grpSp>
                    <p:nvGrpSpPr>
                      <p:cNvPr id="56136" name="Group 226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6141" name="Rectangle 226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42" name="Rectangle 226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43" name="Oval 226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56137" name="Group 226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flipV="1">
                        <a:off x="1211" y="1658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6138" name="Rectangle 2270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39" name="Rectangle 2271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40" name="Oval 227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56115" name="Group 227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373" y="1397"/>
                    <a:ext cx="163" cy="524"/>
                    <a:chOff x="1210" y="1399"/>
                    <a:chExt cx="163" cy="524"/>
                  </a:xfrm>
                </p:grpSpPr>
                <p:grpSp>
                  <p:nvGrpSpPr>
                    <p:cNvPr id="56116" name="Group 227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9"/>
                      <a:ext cx="81" cy="523"/>
                      <a:chOff x="1210" y="1399"/>
                      <a:chExt cx="81" cy="523"/>
                    </a:xfrm>
                  </p:grpSpPr>
                  <p:grpSp>
                    <p:nvGrpSpPr>
                      <p:cNvPr id="56126" name="Group 227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6131" name="Rectangle 227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32" name="Rectangle 227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33" name="Oval 227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56127" name="Group 227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flipV="1">
                        <a:off x="1211" y="1658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6128" name="Rectangle 2280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29" name="Rectangle 2281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30" name="Oval 228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56117" name="Group 228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92" y="1400"/>
                      <a:ext cx="81" cy="523"/>
                      <a:chOff x="1210" y="1399"/>
                      <a:chExt cx="81" cy="523"/>
                    </a:xfrm>
                  </p:grpSpPr>
                  <p:grpSp>
                    <p:nvGrpSpPr>
                      <p:cNvPr id="56118" name="Group 228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6123" name="Rectangle 228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24" name="Rectangle 228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25" name="Oval 228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56119" name="Group 228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flipV="1">
                        <a:off x="1211" y="1658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6120" name="Rectangle 2289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21" name="Rectangle 2290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22" name="Oval 2291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56075" name="Group 2292"/>
                <p:cNvGrpSpPr>
                  <a:grpSpLocks noChangeAspect="1"/>
                </p:cNvGrpSpPr>
                <p:nvPr/>
              </p:nvGrpSpPr>
              <p:grpSpPr bwMode="auto">
                <a:xfrm>
                  <a:off x="1538" y="1398"/>
                  <a:ext cx="326" cy="526"/>
                  <a:chOff x="1210" y="1397"/>
                  <a:chExt cx="326" cy="526"/>
                </a:xfrm>
              </p:grpSpPr>
              <p:grpSp>
                <p:nvGrpSpPr>
                  <p:cNvPr id="56076" name="Group 229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210" y="1399"/>
                    <a:ext cx="163" cy="524"/>
                    <a:chOff x="1210" y="1399"/>
                    <a:chExt cx="163" cy="524"/>
                  </a:xfrm>
                </p:grpSpPr>
                <p:grpSp>
                  <p:nvGrpSpPr>
                    <p:cNvPr id="56096" name="Group 229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9"/>
                      <a:ext cx="81" cy="523"/>
                      <a:chOff x="1210" y="1399"/>
                      <a:chExt cx="81" cy="523"/>
                    </a:xfrm>
                  </p:grpSpPr>
                  <p:grpSp>
                    <p:nvGrpSpPr>
                      <p:cNvPr id="56106" name="Group 229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6111" name="Rectangle 229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12" name="Rectangle 229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13" name="Oval 229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56107" name="Group 229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flipV="1">
                        <a:off x="1211" y="1658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6108" name="Rectangle 2300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09" name="Rectangle 2301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10" name="Oval 230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56097" name="Group 230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92" y="1400"/>
                      <a:ext cx="81" cy="523"/>
                      <a:chOff x="1210" y="1399"/>
                      <a:chExt cx="81" cy="523"/>
                    </a:xfrm>
                  </p:grpSpPr>
                  <p:grpSp>
                    <p:nvGrpSpPr>
                      <p:cNvPr id="56098" name="Group 230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6103" name="Rectangle 230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04" name="Rectangle 230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05" name="Oval 230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56099" name="Group 230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flipV="1">
                        <a:off x="1211" y="1658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6100" name="Rectangle 2309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01" name="Rectangle 2310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102" name="Oval 2311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56077" name="Group 231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373" y="1397"/>
                    <a:ext cx="163" cy="524"/>
                    <a:chOff x="1210" y="1399"/>
                    <a:chExt cx="163" cy="524"/>
                  </a:xfrm>
                </p:grpSpPr>
                <p:grpSp>
                  <p:nvGrpSpPr>
                    <p:cNvPr id="56078" name="Group 231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9"/>
                      <a:ext cx="81" cy="523"/>
                      <a:chOff x="1210" y="1399"/>
                      <a:chExt cx="81" cy="523"/>
                    </a:xfrm>
                  </p:grpSpPr>
                  <p:grpSp>
                    <p:nvGrpSpPr>
                      <p:cNvPr id="56088" name="Group 231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6093" name="Rectangle 231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094" name="Rectangle 231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095" name="Oval 231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56089" name="Group 231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flipV="1">
                        <a:off x="1211" y="1658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6090" name="Rectangle 2319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091" name="Rectangle 2320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092" name="Oval 2321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56079" name="Group 232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92" y="1400"/>
                      <a:ext cx="81" cy="523"/>
                      <a:chOff x="1210" y="1399"/>
                      <a:chExt cx="81" cy="523"/>
                    </a:xfrm>
                  </p:grpSpPr>
                  <p:grpSp>
                    <p:nvGrpSpPr>
                      <p:cNvPr id="56080" name="Group 232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6085" name="Rectangle 232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086" name="Rectangle 232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087" name="Oval 232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56081" name="Group 2327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flipV="1">
                        <a:off x="1211" y="1658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6082" name="Rectangle 232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083" name="Rectangle 2329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6084" name="Oval 2330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56016" name="Group 2331"/>
              <p:cNvGrpSpPr>
                <a:grpSpLocks noChangeAspect="1"/>
              </p:cNvGrpSpPr>
              <p:nvPr/>
            </p:nvGrpSpPr>
            <p:grpSpPr bwMode="auto">
              <a:xfrm>
                <a:off x="5242" y="1595"/>
                <a:ext cx="326" cy="526"/>
                <a:chOff x="1210" y="1397"/>
                <a:chExt cx="326" cy="526"/>
              </a:xfrm>
            </p:grpSpPr>
            <p:grpSp>
              <p:nvGrpSpPr>
                <p:cNvPr id="56036" name="Group 2332"/>
                <p:cNvGrpSpPr>
                  <a:grpSpLocks noChangeAspect="1"/>
                </p:cNvGrpSpPr>
                <p:nvPr/>
              </p:nvGrpSpPr>
              <p:grpSpPr bwMode="auto">
                <a:xfrm>
                  <a:off x="1210" y="1399"/>
                  <a:ext cx="163" cy="524"/>
                  <a:chOff x="1210" y="1399"/>
                  <a:chExt cx="163" cy="524"/>
                </a:xfrm>
              </p:grpSpPr>
              <p:grpSp>
                <p:nvGrpSpPr>
                  <p:cNvPr id="56056" name="Group 233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210" y="1399"/>
                    <a:ext cx="81" cy="523"/>
                    <a:chOff x="1210" y="1399"/>
                    <a:chExt cx="81" cy="523"/>
                  </a:xfrm>
                </p:grpSpPr>
                <p:grpSp>
                  <p:nvGrpSpPr>
                    <p:cNvPr id="56066" name="Group 233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9"/>
                      <a:ext cx="80" cy="264"/>
                      <a:chOff x="1216" y="1399"/>
                      <a:chExt cx="823" cy="2595"/>
                    </a:xfrm>
                  </p:grpSpPr>
                  <p:sp>
                    <p:nvSpPr>
                      <p:cNvPr id="56071" name="Rectangle 233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51" y="2156"/>
                        <a:ext cx="92" cy="18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072" name="Rectangle 233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497" y="2148"/>
                        <a:ext cx="92" cy="18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073" name="Oval 233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216" y="1399"/>
                        <a:ext cx="823" cy="832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6067" name="Group 2338"/>
                    <p:cNvGrpSpPr>
                      <a:grpSpLocks noChangeAspect="1"/>
                    </p:cNvGrpSpPr>
                    <p:nvPr/>
                  </p:nvGrpSpPr>
                  <p:grpSpPr bwMode="auto">
                    <a:xfrm flipV="1">
                      <a:off x="1211" y="1658"/>
                      <a:ext cx="80" cy="264"/>
                      <a:chOff x="1216" y="1399"/>
                      <a:chExt cx="823" cy="2595"/>
                    </a:xfrm>
                  </p:grpSpPr>
                  <p:sp>
                    <p:nvSpPr>
                      <p:cNvPr id="56068" name="Rectangle 233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51" y="2156"/>
                        <a:ext cx="92" cy="18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069" name="Rectangle 234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497" y="2148"/>
                        <a:ext cx="92" cy="18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070" name="Oval 234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216" y="1399"/>
                        <a:ext cx="823" cy="832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56057" name="Group 234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292" y="1400"/>
                    <a:ext cx="81" cy="523"/>
                    <a:chOff x="1210" y="1399"/>
                    <a:chExt cx="81" cy="523"/>
                  </a:xfrm>
                </p:grpSpPr>
                <p:grpSp>
                  <p:nvGrpSpPr>
                    <p:cNvPr id="56058" name="Group 234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9"/>
                      <a:ext cx="80" cy="264"/>
                      <a:chOff x="1216" y="1399"/>
                      <a:chExt cx="823" cy="2595"/>
                    </a:xfrm>
                  </p:grpSpPr>
                  <p:sp>
                    <p:nvSpPr>
                      <p:cNvPr id="56063" name="Rectangle 234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51" y="2156"/>
                        <a:ext cx="92" cy="18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064" name="Rectangle 234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497" y="2148"/>
                        <a:ext cx="92" cy="18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065" name="Oval 234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216" y="1399"/>
                        <a:ext cx="823" cy="832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6059" name="Group 2347"/>
                    <p:cNvGrpSpPr>
                      <a:grpSpLocks noChangeAspect="1"/>
                    </p:cNvGrpSpPr>
                    <p:nvPr/>
                  </p:nvGrpSpPr>
                  <p:grpSpPr bwMode="auto">
                    <a:xfrm flipV="1">
                      <a:off x="1211" y="1658"/>
                      <a:ext cx="80" cy="264"/>
                      <a:chOff x="1216" y="1399"/>
                      <a:chExt cx="823" cy="2595"/>
                    </a:xfrm>
                  </p:grpSpPr>
                  <p:sp>
                    <p:nvSpPr>
                      <p:cNvPr id="56060" name="Rectangle 234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51" y="2156"/>
                        <a:ext cx="92" cy="18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061" name="Rectangle 234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497" y="2148"/>
                        <a:ext cx="92" cy="18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062" name="Oval 235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216" y="1399"/>
                        <a:ext cx="823" cy="832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56037" name="Group 2351"/>
                <p:cNvGrpSpPr>
                  <a:grpSpLocks noChangeAspect="1"/>
                </p:cNvGrpSpPr>
                <p:nvPr/>
              </p:nvGrpSpPr>
              <p:grpSpPr bwMode="auto">
                <a:xfrm>
                  <a:off x="1373" y="1397"/>
                  <a:ext cx="163" cy="524"/>
                  <a:chOff x="1210" y="1399"/>
                  <a:chExt cx="163" cy="524"/>
                </a:xfrm>
              </p:grpSpPr>
              <p:grpSp>
                <p:nvGrpSpPr>
                  <p:cNvPr id="56038" name="Group 235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210" y="1399"/>
                    <a:ext cx="81" cy="523"/>
                    <a:chOff x="1210" y="1399"/>
                    <a:chExt cx="81" cy="523"/>
                  </a:xfrm>
                </p:grpSpPr>
                <p:grpSp>
                  <p:nvGrpSpPr>
                    <p:cNvPr id="56048" name="Group 235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9"/>
                      <a:ext cx="80" cy="264"/>
                      <a:chOff x="1216" y="1399"/>
                      <a:chExt cx="823" cy="2595"/>
                    </a:xfrm>
                  </p:grpSpPr>
                  <p:sp>
                    <p:nvSpPr>
                      <p:cNvPr id="56053" name="Rectangle 235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51" y="2156"/>
                        <a:ext cx="92" cy="18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054" name="Rectangle 235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497" y="2148"/>
                        <a:ext cx="92" cy="18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055" name="Oval 235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216" y="1399"/>
                        <a:ext cx="823" cy="832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6049" name="Group 2357"/>
                    <p:cNvGrpSpPr>
                      <a:grpSpLocks noChangeAspect="1"/>
                    </p:cNvGrpSpPr>
                    <p:nvPr/>
                  </p:nvGrpSpPr>
                  <p:grpSpPr bwMode="auto">
                    <a:xfrm flipV="1">
                      <a:off x="1211" y="1658"/>
                      <a:ext cx="80" cy="264"/>
                      <a:chOff x="1216" y="1399"/>
                      <a:chExt cx="823" cy="2595"/>
                    </a:xfrm>
                  </p:grpSpPr>
                  <p:sp>
                    <p:nvSpPr>
                      <p:cNvPr id="56050" name="Rectangle 23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51" y="2156"/>
                        <a:ext cx="92" cy="18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051" name="Rectangle 23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497" y="2148"/>
                        <a:ext cx="92" cy="18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052" name="Oval 236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216" y="1399"/>
                        <a:ext cx="823" cy="832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56039" name="Group 236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292" y="1400"/>
                    <a:ext cx="81" cy="523"/>
                    <a:chOff x="1210" y="1399"/>
                    <a:chExt cx="81" cy="523"/>
                  </a:xfrm>
                </p:grpSpPr>
                <p:grpSp>
                  <p:nvGrpSpPr>
                    <p:cNvPr id="56040" name="Group 236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9"/>
                      <a:ext cx="80" cy="264"/>
                      <a:chOff x="1216" y="1399"/>
                      <a:chExt cx="823" cy="2595"/>
                    </a:xfrm>
                  </p:grpSpPr>
                  <p:sp>
                    <p:nvSpPr>
                      <p:cNvPr id="56045" name="Rectangle 236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51" y="2156"/>
                        <a:ext cx="92" cy="18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046" name="Rectangle 236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497" y="2148"/>
                        <a:ext cx="92" cy="18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047" name="Oval 23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216" y="1399"/>
                        <a:ext cx="823" cy="832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6041" name="Group 2366"/>
                    <p:cNvGrpSpPr>
                      <a:grpSpLocks noChangeAspect="1"/>
                    </p:cNvGrpSpPr>
                    <p:nvPr/>
                  </p:nvGrpSpPr>
                  <p:grpSpPr bwMode="auto">
                    <a:xfrm flipV="1">
                      <a:off x="1211" y="1658"/>
                      <a:ext cx="80" cy="264"/>
                      <a:chOff x="1216" y="1399"/>
                      <a:chExt cx="823" cy="2595"/>
                    </a:xfrm>
                  </p:grpSpPr>
                  <p:sp>
                    <p:nvSpPr>
                      <p:cNvPr id="56042" name="Rectangle 236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51" y="2156"/>
                        <a:ext cx="92" cy="18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043" name="Rectangle 23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497" y="2148"/>
                        <a:ext cx="92" cy="18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6044" name="Oval 23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216" y="1399"/>
                        <a:ext cx="823" cy="832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56017" name="Group 2370"/>
              <p:cNvGrpSpPr>
                <a:grpSpLocks noChangeAspect="1"/>
              </p:cNvGrpSpPr>
              <p:nvPr/>
            </p:nvGrpSpPr>
            <p:grpSpPr bwMode="auto">
              <a:xfrm>
                <a:off x="5570" y="1598"/>
                <a:ext cx="163" cy="524"/>
                <a:chOff x="1210" y="1399"/>
                <a:chExt cx="163" cy="524"/>
              </a:xfrm>
            </p:grpSpPr>
            <p:grpSp>
              <p:nvGrpSpPr>
                <p:cNvPr id="56018" name="Group 2371"/>
                <p:cNvGrpSpPr>
                  <a:grpSpLocks noChangeAspect="1"/>
                </p:cNvGrpSpPr>
                <p:nvPr/>
              </p:nvGrpSpPr>
              <p:grpSpPr bwMode="auto">
                <a:xfrm>
                  <a:off x="1210" y="1399"/>
                  <a:ext cx="81" cy="523"/>
                  <a:chOff x="1210" y="1399"/>
                  <a:chExt cx="81" cy="523"/>
                </a:xfrm>
              </p:grpSpPr>
              <p:grpSp>
                <p:nvGrpSpPr>
                  <p:cNvPr id="56028" name="Group 237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210" y="1399"/>
                    <a:ext cx="80" cy="264"/>
                    <a:chOff x="1216" y="1399"/>
                    <a:chExt cx="823" cy="2595"/>
                  </a:xfrm>
                </p:grpSpPr>
                <p:sp>
                  <p:nvSpPr>
                    <p:cNvPr id="56033" name="Rectangle 237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51" y="2156"/>
                      <a:ext cx="92" cy="1838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034" name="Rectangle 237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497" y="2148"/>
                      <a:ext cx="92" cy="1838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035" name="Oval 237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216" y="1399"/>
                      <a:ext cx="823" cy="83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6029" name="Group 2376"/>
                  <p:cNvGrpSpPr>
                    <a:grpSpLocks noChangeAspect="1"/>
                  </p:cNvGrpSpPr>
                  <p:nvPr/>
                </p:nvGrpSpPr>
                <p:grpSpPr bwMode="auto">
                  <a:xfrm flipV="1">
                    <a:off x="1211" y="1658"/>
                    <a:ext cx="80" cy="264"/>
                    <a:chOff x="1216" y="1399"/>
                    <a:chExt cx="823" cy="2595"/>
                  </a:xfrm>
                </p:grpSpPr>
                <p:sp>
                  <p:nvSpPr>
                    <p:cNvPr id="56030" name="Rectangle 237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51" y="2156"/>
                      <a:ext cx="92" cy="1838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031" name="Rectangle 237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497" y="2148"/>
                      <a:ext cx="92" cy="1838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032" name="Oval 237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216" y="1399"/>
                      <a:ext cx="823" cy="83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56019" name="Group 2380"/>
                <p:cNvGrpSpPr>
                  <a:grpSpLocks noChangeAspect="1"/>
                </p:cNvGrpSpPr>
                <p:nvPr/>
              </p:nvGrpSpPr>
              <p:grpSpPr bwMode="auto">
                <a:xfrm>
                  <a:off x="1292" y="1400"/>
                  <a:ext cx="81" cy="523"/>
                  <a:chOff x="1210" y="1399"/>
                  <a:chExt cx="81" cy="523"/>
                </a:xfrm>
              </p:grpSpPr>
              <p:grpSp>
                <p:nvGrpSpPr>
                  <p:cNvPr id="56020" name="Group 238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210" y="1399"/>
                    <a:ext cx="80" cy="264"/>
                    <a:chOff x="1216" y="1399"/>
                    <a:chExt cx="823" cy="2595"/>
                  </a:xfrm>
                </p:grpSpPr>
                <p:sp>
                  <p:nvSpPr>
                    <p:cNvPr id="56025" name="Rectangle 238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51" y="2156"/>
                      <a:ext cx="92" cy="1838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026" name="Rectangle 23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497" y="2148"/>
                      <a:ext cx="92" cy="1838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027" name="Oval 238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216" y="1399"/>
                      <a:ext cx="823" cy="83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6021" name="Group 2385"/>
                  <p:cNvGrpSpPr>
                    <a:grpSpLocks noChangeAspect="1"/>
                  </p:cNvGrpSpPr>
                  <p:nvPr/>
                </p:nvGrpSpPr>
                <p:grpSpPr bwMode="auto">
                  <a:xfrm flipV="1">
                    <a:off x="1211" y="1658"/>
                    <a:ext cx="80" cy="264"/>
                    <a:chOff x="1216" y="1399"/>
                    <a:chExt cx="823" cy="2595"/>
                  </a:xfrm>
                </p:grpSpPr>
                <p:sp>
                  <p:nvSpPr>
                    <p:cNvPr id="56022" name="Rectangle 238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51" y="2156"/>
                      <a:ext cx="92" cy="1838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023" name="Rectangle 238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497" y="2148"/>
                      <a:ext cx="92" cy="1838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024" name="Oval 238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216" y="1399"/>
                      <a:ext cx="823" cy="83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55317" name="Group 2389"/>
            <p:cNvGrpSpPr>
              <a:grpSpLocks noChangeAspect="1"/>
            </p:cNvGrpSpPr>
            <p:nvPr/>
          </p:nvGrpSpPr>
          <p:grpSpPr bwMode="auto">
            <a:xfrm>
              <a:off x="2870" y="2399"/>
              <a:ext cx="2887" cy="268"/>
              <a:chOff x="-6" y="1595"/>
              <a:chExt cx="5739" cy="534"/>
            </a:xfrm>
          </p:grpSpPr>
          <p:grpSp>
            <p:nvGrpSpPr>
              <p:cNvPr id="55318" name="Group 2390"/>
              <p:cNvGrpSpPr>
                <a:grpSpLocks noChangeAspect="1"/>
              </p:cNvGrpSpPr>
              <p:nvPr/>
            </p:nvGrpSpPr>
            <p:grpSpPr bwMode="auto">
              <a:xfrm>
                <a:off x="-6" y="1599"/>
                <a:ext cx="2622" cy="530"/>
                <a:chOff x="554" y="1395"/>
                <a:chExt cx="2622" cy="530"/>
              </a:xfrm>
            </p:grpSpPr>
            <p:grpSp>
              <p:nvGrpSpPr>
                <p:cNvPr id="55694" name="Group 2391"/>
                <p:cNvGrpSpPr>
                  <a:grpSpLocks noChangeAspect="1"/>
                </p:cNvGrpSpPr>
                <p:nvPr/>
              </p:nvGrpSpPr>
              <p:grpSpPr bwMode="auto">
                <a:xfrm>
                  <a:off x="554" y="1397"/>
                  <a:ext cx="1310" cy="528"/>
                  <a:chOff x="554" y="1397"/>
                  <a:chExt cx="1310" cy="528"/>
                </a:xfrm>
              </p:grpSpPr>
              <p:grpSp>
                <p:nvGrpSpPr>
                  <p:cNvPr id="55854" name="Group 239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210" y="1397"/>
                    <a:ext cx="654" cy="527"/>
                    <a:chOff x="1210" y="1397"/>
                    <a:chExt cx="654" cy="527"/>
                  </a:xfrm>
                </p:grpSpPr>
                <p:grpSp>
                  <p:nvGrpSpPr>
                    <p:cNvPr id="55934" name="Group 2393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7"/>
                      <a:ext cx="326" cy="526"/>
                      <a:chOff x="1210" y="1397"/>
                      <a:chExt cx="326" cy="526"/>
                    </a:xfrm>
                  </p:grpSpPr>
                  <p:grpSp>
                    <p:nvGrpSpPr>
                      <p:cNvPr id="55974" name="Group 239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163" cy="524"/>
                        <a:chOff x="1210" y="1399"/>
                        <a:chExt cx="163" cy="524"/>
                      </a:xfrm>
                    </p:grpSpPr>
                    <p:grpSp>
                      <p:nvGrpSpPr>
                        <p:cNvPr id="55994" name="Group 2395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6004" name="Group 2396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009" name="Rectangle 2397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010" name="Rectangle 2398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011" name="Oval 239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6005" name="Group 2400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006" name="Rectangle 240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007" name="Rectangle 2402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008" name="Oval 2403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grpSp>
                      <p:nvGrpSpPr>
                        <p:cNvPr id="55995" name="Group 2404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92" y="1400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5996" name="Group 2405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6001" name="Rectangle 240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002" name="Rectangle 2407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003" name="Oval 2408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5997" name="Group 2409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998" name="Rectangle 241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99" name="Rectangle 241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6000" name="Oval 2412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55975" name="Group 241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373" y="1397"/>
                        <a:ext cx="163" cy="524"/>
                        <a:chOff x="1210" y="1399"/>
                        <a:chExt cx="163" cy="524"/>
                      </a:xfrm>
                    </p:grpSpPr>
                    <p:grpSp>
                      <p:nvGrpSpPr>
                        <p:cNvPr id="55976" name="Group 2414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5986" name="Group 2415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991" name="Rectangle 241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92" name="Rectangle 2417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93" name="Oval 2418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5987" name="Group 2419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988" name="Rectangle 242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89" name="Rectangle 242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90" name="Oval 2422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grpSp>
                      <p:nvGrpSpPr>
                        <p:cNvPr id="55977" name="Group 2423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92" y="1400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5978" name="Group 2424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983" name="Rectangle 242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84" name="Rectangle 242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85" name="Oval 2427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5979" name="Group 2428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980" name="Rectangle 242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81" name="Rectangle 243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82" name="Oval 243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55935" name="Group 243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538" y="1398"/>
                      <a:ext cx="326" cy="526"/>
                      <a:chOff x="1210" y="1397"/>
                      <a:chExt cx="326" cy="526"/>
                    </a:xfrm>
                  </p:grpSpPr>
                  <p:grpSp>
                    <p:nvGrpSpPr>
                      <p:cNvPr id="55936" name="Group 243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163" cy="524"/>
                        <a:chOff x="1210" y="1399"/>
                        <a:chExt cx="163" cy="524"/>
                      </a:xfrm>
                    </p:grpSpPr>
                    <p:grpSp>
                      <p:nvGrpSpPr>
                        <p:cNvPr id="55956" name="Group 2434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5966" name="Group 2435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971" name="Rectangle 243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72" name="Rectangle 2437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73" name="Oval 2438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5967" name="Group 2439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968" name="Rectangle 244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69" name="Rectangle 244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70" name="Oval 2442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grpSp>
                      <p:nvGrpSpPr>
                        <p:cNvPr id="55957" name="Group 2443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92" y="1400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5958" name="Group 2444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963" name="Rectangle 244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64" name="Rectangle 244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65" name="Oval 2447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5959" name="Group 2448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960" name="Rectangle 244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61" name="Rectangle 245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62" name="Oval 245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55937" name="Group 245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373" y="1397"/>
                        <a:ext cx="163" cy="524"/>
                        <a:chOff x="1210" y="1399"/>
                        <a:chExt cx="163" cy="524"/>
                      </a:xfrm>
                    </p:grpSpPr>
                    <p:grpSp>
                      <p:nvGrpSpPr>
                        <p:cNvPr id="55938" name="Group 2453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5948" name="Group 2454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953" name="Rectangle 245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54" name="Rectangle 245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55" name="Oval 2457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5949" name="Group 2458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950" name="Rectangle 245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51" name="Rectangle 246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52" name="Oval 246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grpSp>
                      <p:nvGrpSpPr>
                        <p:cNvPr id="55939" name="Group 246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92" y="1400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5940" name="Group 2463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945" name="Rectangle 246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46" name="Rectangle 246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47" name="Oval 246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5941" name="Group 2467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942" name="Rectangle 2468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43" name="Rectangle 246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44" name="Oval 247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</p:grpSp>
                </p:grpSp>
              </p:grpSp>
              <p:grpSp>
                <p:nvGrpSpPr>
                  <p:cNvPr id="55855" name="Group 24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54" y="1398"/>
                    <a:ext cx="654" cy="527"/>
                    <a:chOff x="1210" y="1397"/>
                    <a:chExt cx="654" cy="527"/>
                  </a:xfrm>
                </p:grpSpPr>
                <p:grpSp>
                  <p:nvGrpSpPr>
                    <p:cNvPr id="55856" name="Group 24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7"/>
                      <a:ext cx="326" cy="526"/>
                      <a:chOff x="1210" y="1397"/>
                      <a:chExt cx="326" cy="526"/>
                    </a:xfrm>
                  </p:grpSpPr>
                  <p:grpSp>
                    <p:nvGrpSpPr>
                      <p:cNvPr id="55896" name="Group 247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163" cy="524"/>
                        <a:chOff x="1210" y="1399"/>
                        <a:chExt cx="163" cy="524"/>
                      </a:xfrm>
                    </p:grpSpPr>
                    <p:grpSp>
                      <p:nvGrpSpPr>
                        <p:cNvPr id="55916" name="Group 2474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5926" name="Group 2475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931" name="Rectangle 247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32" name="Rectangle 2477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33" name="Oval 2478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5927" name="Group 2479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928" name="Rectangle 248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29" name="Rectangle 248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30" name="Oval 2482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grpSp>
                      <p:nvGrpSpPr>
                        <p:cNvPr id="55917" name="Group 2483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92" y="1400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5918" name="Group 2484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923" name="Rectangle 248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24" name="Rectangle 248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25" name="Oval 2487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5919" name="Group 2488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920" name="Rectangle 248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21" name="Rectangle 249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22" name="Oval 249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55897" name="Group 249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373" y="1397"/>
                        <a:ext cx="163" cy="524"/>
                        <a:chOff x="1210" y="1399"/>
                        <a:chExt cx="163" cy="524"/>
                      </a:xfrm>
                    </p:grpSpPr>
                    <p:grpSp>
                      <p:nvGrpSpPr>
                        <p:cNvPr id="55898" name="Group 2493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5908" name="Group 2494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913" name="Rectangle 249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14" name="Rectangle 249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15" name="Oval 2497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5909" name="Group 2498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910" name="Rectangle 249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11" name="Rectangle 250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12" name="Oval 250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grpSp>
                      <p:nvGrpSpPr>
                        <p:cNvPr id="55899" name="Group 250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92" y="1400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5900" name="Group 2503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905" name="Rectangle 250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06" name="Rectangle 250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07" name="Oval 250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5901" name="Group 2507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902" name="Rectangle 2508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03" name="Rectangle 250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904" name="Oval 251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55857" name="Group 251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538" y="1398"/>
                      <a:ext cx="326" cy="526"/>
                      <a:chOff x="1210" y="1397"/>
                      <a:chExt cx="326" cy="526"/>
                    </a:xfrm>
                  </p:grpSpPr>
                  <p:grpSp>
                    <p:nvGrpSpPr>
                      <p:cNvPr id="55858" name="Group 251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163" cy="524"/>
                        <a:chOff x="1210" y="1399"/>
                        <a:chExt cx="163" cy="524"/>
                      </a:xfrm>
                    </p:grpSpPr>
                    <p:grpSp>
                      <p:nvGrpSpPr>
                        <p:cNvPr id="55878" name="Group 2513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5888" name="Group 2514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893" name="Rectangle 251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94" name="Rectangle 251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95" name="Oval 2517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5889" name="Group 2518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890" name="Rectangle 251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91" name="Rectangle 252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92" name="Oval 252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grpSp>
                      <p:nvGrpSpPr>
                        <p:cNvPr id="55879" name="Group 252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92" y="1400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5880" name="Group 2523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885" name="Rectangle 252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86" name="Rectangle 252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87" name="Oval 252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5881" name="Group 2527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882" name="Rectangle 2528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83" name="Rectangle 252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84" name="Oval 253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55859" name="Group 253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373" y="1397"/>
                        <a:ext cx="163" cy="524"/>
                        <a:chOff x="1210" y="1399"/>
                        <a:chExt cx="163" cy="524"/>
                      </a:xfrm>
                    </p:grpSpPr>
                    <p:grpSp>
                      <p:nvGrpSpPr>
                        <p:cNvPr id="55860" name="Group 253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5870" name="Group 2533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875" name="Rectangle 253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76" name="Rectangle 253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77" name="Oval 253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5871" name="Group 2537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872" name="Rectangle 2538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73" name="Rectangle 253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74" name="Oval 254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grpSp>
                      <p:nvGrpSpPr>
                        <p:cNvPr id="55861" name="Group 254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92" y="1400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5862" name="Group 2542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867" name="Rectangle 2543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68" name="Rectangle 254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69" name="Oval 254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5863" name="Group 2546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864" name="Rectangle 2547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65" name="Rectangle 2548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66" name="Oval 254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</p:grpSp>
                </p:grpSp>
              </p:grpSp>
            </p:grpSp>
            <p:grpSp>
              <p:nvGrpSpPr>
                <p:cNvPr id="55695" name="Group 2550"/>
                <p:cNvGrpSpPr>
                  <a:grpSpLocks noChangeAspect="1"/>
                </p:cNvGrpSpPr>
                <p:nvPr/>
              </p:nvGrpSpPr>
              <p:grpSpPr bwMode="auto">
                <a:xfrm>
                  <a:off x="1866" y="1395"/>
                  <a:ext cx="1310" cy="528"/>
                  <a:chOff x="554" y="1397"/>
                  <a:chExt cx="1310" cy="528"/>
                </a:xfrm>
              </p:grpSpPr>
              <p:grpSp>
                <p:nvGrpSpPr>
                  <p:cNvPr id="55696" name="Group 255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210" y="1397"/>
                    <a:ext cx="654" cy="527"/>
                    <a:chOff x="1210" y="1397"/>
                    <a:chExt cx="654" cy="527"/>
                  </a:xfrm>
                </p:grpSpPr>
                <p:grpSp>
                  <p:nvGrpSpPr>
                    <p:cNvPr id="55776" name="Group 255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7"/>
                      <a:ext cx="326" cy="526"/>
                      <a:chOff x="1210" y="1397"/>
                      <a:chExt cx="326" cy="526"/>
                    </a:xfrm>
                  </p:grpSpPr>
                  <p:grpSp>
                    <p:nvGrpSpPr>
                      <p:cNvPr id="55816" name="Group 255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163" cy="524"/>
                        <a:chOff x="1210" y="1399"/>
                        <a:chExt cx="163" cy="524"/>
                      </a:xfrm>
                    </p:grpSpPr>
                    <p:grpSp>
                      <p:nvGrpSpPr>
                        <p:cNvPr id="55836" name="Group 2554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5846" name="Group 2555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851" name="Rectangle 255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52" name="Rectangle 2557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53" name="Oval 2558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5847" name="Group 2559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848" name="Rectangle 256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49" name="Rectangle 256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50" name="Oval 2562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grpSp>
                      <p:nvGrpSpPr>
                        <p:cNvPr id="55837" name="Group 2563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92" y="1400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5838" name="Group 2564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843" name="Rectangle 256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44" name="Rectangle 256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45" name="Oval 2567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5839" name="Group 2568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840" name="Rectangle 256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41" name="Rectangle 257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42" name="Oval 257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55817" name="Group 257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373" y="1397"/>
                        <a:ext cx="163" cy="524"/>
                        <a:chOff x="1210" y="1399"/>
                        <a:chExt cx="163" cy="524"/>
                      </a:xfrm>
                    </p:grpSpPr>
                    <p:grpSp>
                      <p:nvGrpSpPr>
                        <p:cNvPr id="55818" name="Group 2573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5828" name="Group 2574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833" name="Rectangle 257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34" name="Rectangle 257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35" name="Oval 2577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5829" name="Group 2578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830" name="Rectangle 257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31" name="Rectangle 258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32" name="Oval 258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grpSp>
                      <p:nvGrpSpPr>
                        <p:cNvPr id="55819" name="Group 258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92" y="1400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5820" name="Group 2583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825" name="Rectangle 258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26" name="Rectangle 258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27" name="Oval 258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5821" name="Group 2587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822" name="Rectangle 2588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23" name="Rectangle 258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24" name="Oval 259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55777" name="Group 259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538" y="1398"/>
                      <a:ext cx="326" cy="526"/>
                      <a:chOff x="1210" y="1397"/>
                      <a:chExt cx="326" cy="526"/>
                    </a:xfrm>
                  </p:grpSpPr>
                  <p:grpSp>
                    <p:nvGrpSpPr>
                      <p:cNvPr id="55778" name="Group 259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163" cy="524"/>
                        <a:chOff x="1210" y="1399"/>
                        <a:chExt cx="163" cy="524"/>
                      </a:xfrm>
                    </p:grpSpPr>
                    <p:grpSp>
                      <p:nvGrpSpPr>
                        <p:cNvPr id="55798" name="Group 2593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5808" name="Group 2594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813" name="Rectangle 259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14" name="Rectangle 259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15" name="Oval 2597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5809" name="Group 2598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810" name="Rectangle 259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11" name="Rectangle 260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12" name="Oval 260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grpSp>
                      <p:nvGrpSpPr>
                        <p:cNvPr id="55799" name="Group 260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92" y="1400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5800" name="Group 2603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805" name="Rectangle 260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06" name="Rectangle 260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07" name="Oval 260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5801" name="Group 2607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802" name="Rectangle 2608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03" name="Rectangle 260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804" name="Oval 261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55779" name="Group 261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373" y="1397"/>
                        <a:ext cx="163" cy="524"/>
                        <a:chOff x="1210" y="1399"/>
                        <a:chExt cx="163" cy="524"/>
                      </a:xfrm>
                    </p:grpSpPr>
                    <p:grpSp>
                      <p:nvGrpSpPr>
                        <p:cNvPr id="55780" name="Group 261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5790" name="Group 2613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795" name="Rectangle 261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96" name="Rectangle 261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97" name="Oval 261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5791" name="Group 2617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792" name="Rectangle 2618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93" name="Rectangle 261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94" name="Oval 262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grpSp>
                      <p:nvGrpSpPr>
                        <p:cNvPr id="55781" name="Group 262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92" y="1400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5782" name="Group 2622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787" name="Rectangle 2623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88" name="Rectangle 262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89" name="Oval 262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5783" name="Group 2626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784" name="Rectangle 2627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85" name="Rectangle 2628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86" name="Oval 262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</p:grpSp>
                </p:grpSp>
              </p:grpSp>
              <p:grpSp>
                <p:nvGrpSpPr>
                  <p:cNvPr id="55697" name="Group 263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54" y="1398"/>
                    <a:ext cx="654" cy="527"/>
                    <a:chOff x="1210" y="1397"/>
                    <a:chExt cx="654" cy="527"/>
                  </a:xfrm>
                </p:grpSpPr>
                <p:grpSp>
                  <p:nvGrpSpPr>
                    <p:cNvPr id="55698" name="Group 263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7"/>
                      <a:ext cx="326" cy="526"/>
                      <a:chOff x="1210" y="1397"/>
                      <a:chExt cx="326" cy="526"/>
                    </a:xfrm>
                  </p:grpSpPr>
                  <p:grpSp>
                    <p:nvGrpSpPr>
                      <p:cNvPr id="55738" name="Group 263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163" cy="524"/>
                        <a:chOff x="1210" y="1399"/>
                        <a:chExt cx="163" cy="524"/>
                      </a:xfrm>
                    </p:grpSpPr>
                    <p:grpSp>
                      <p:nvGrpSpPr>
                        <p:cNvPr id="55758" name="Group 2633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5768" name="Group 2634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773" name="Rectangle 263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74" name="Rectangle 263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75" name="Oval 2637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5769" name="Group 2638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770" name="Rectangle 263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71" name="Rectangle 264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72" name="Oval 264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grpSp>
                      <p:nvGrpSpPr>
                        <p:cNvPr id="55759" name="Group 264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92" y="1400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5760" name="Group 2643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765" name="Rectangle 264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66" name="Rectangle 264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67" name="Oval 264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5761" name="Group 2647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762" name="Rectangle 2648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63" name="Rectangle 264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64" name="Oval 265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55739" name="Group 265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373" y="1397"/>
                        <a:ext cx="163" cy="524"/>
                        <a:chOff x="1210" y="1399"/>
                        <a:chExt cx="163" cy="524"/>
                      </a:xfrm>
                    </p:grpSpPr>
                    <p:grpSp>
                      <p:nvGrpSpPr>
                        <p:cNvPr id="55740" name="Group 265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5750" name="Group 2653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755" name="Rectangle 265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56" name="Rectangle 265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57" name="Oval 265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5751" name="Group 2657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752" name="Rectangle 2658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53" name="Rectangle 265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54" name="Oval 266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grpSp>
                      <p:nvGrpSpPr>
                        <p:cNvPr id="55741" name="Group 266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92" y="1400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5742" name="Group 2662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747" name="Rectangle 2663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48" name="Rectangle 266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49" name="Oval 266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5743" name="Group 2666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744" name="Rectangle 2667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45" name="Rectangle 2668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46" name="Oval 266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55699" name="Group 267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538" y="1398"/>
                      <a:ext cx="326" cy="526"/>
                      <a:chOff x="1210" y="1397"/>
                      <a:chExt cx="326" cy="526"/>
                    </a:xfrm>
                  </p:grpSpPr>
                  <p:grpSp>
                    <p:nvGrpSpPr>
                      <p:cNvPr id="55700" name="Group 267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163" cy="524"/>
                        <a:chOff x="1210" y="1399"/>
                        <a:chExt cx="163" cy="524"/>
                      </a:xfrm>
                    </p:grpSpPr>
                    <p:grpSp>
                      <p:nvGrpSpPr>
                        <p:cNvPr id="55720" name="Group 267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5730" name="Group 2673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735" name="Rectangle 267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36" name="Rectangle 267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37" name="Oval 267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5731" name="Group 2677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732" name="Rectangle 2678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33" name="Rectangle 267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34" name="Oval 268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grpSp>
                      <p:nvGrpSpPr>
                        <p:cNvPr id="55721" name="Group 268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92" y="1400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5722" name="Group 2682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727" name="Rectangle 2683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28" name="Rectangle 268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29" name="Oval 268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5723" name="Group 2686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724" name="Rectangle 2687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25" name="Rectangle 2688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26" name="Oval 268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55701" name="Group 269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373" y="1397"/>
                        <a:ext cx="163" cy="524"/>
                        <a:chOff x="1210" y="1399"/>
                        <a:chExt cx="163" cy="524"/>
                      </a:xfrm>
                    </p:grpSpPr>
                    <p:grpSp>
                      <p:nvGrpSpPr>
                        <p:cNvPr id="55702" name="Group 269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5712" name="Group 2692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717" name="Rectangle 2693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18" name="Rectangle 269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19" name="Oval 2695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5713" name="Group 2696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714" name="Rectangle 2697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15" name="Rectangle 2698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16" name="Oval 269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  <p:grpSp>
                      <p:nvGrpSpPr>
                        <p:cNvPr id="55703" name="Group 2700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92" y="1400"/>
                          <a:ext cx="81" cy="523"/>
                          <a:chOff x="1210" y="1399"/>
                          <a:chExt cx="81" cy="523"/>
                        </a:xfrm>
                      </p:grpSpPr>
                      <p:grpSp>
                        <p:nvGrpSpPr>
                          <p:cNvPr id="55704" name="Group 2701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1210" y="1399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709" name="Rectangle 2702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10" name="Rectangle 2703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11" name="Oval 2704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grpSp>
                        <p:nvGrpSpPr>
                          <p:cNvPr id="55705" name="Group 2705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 flipV="1">
                            <a:off x="1211" y="1658"/>
                            <a:ext cx="80" cy="264"/>
                            <a:chOff x="1216" y="1399"/>
                            <a:chExt cx="823" cy="2595"/>
                          </a:xfrm>
                        </p:grpSpPr>
                        <p:sp>
                          <p:nvSpPr>
                            <p:cNvPr id="55706" name="Rectangle 2706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651" y="2156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07" name="Rectangle 2707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497" y="2148"/>
                              <a:ext cx="92" cy="1838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55708" name="Oval 2708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1216" y="1399"/>
                              <a:ext cx="823" cy="832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</p:grpSp>
                  </p:grpSp>
                </p:grpSp>
              </p:grpSp>
            </p:grpSp>
          </p:grpSp>
          <p:grpSp>
            <p:nvGrpSpPr>
              <p:cNvPr id="55319" name="Group 2709"/>
              <p:cNvGrpSpPr>
                <a:grpSpLocks noChangeAspect="1"/>
              </p:cNvGrpSpPr>
              <p:nvPr/>
            </p:nvGrpSpPr>
            <p:grpSpPr bwMode="auto">
              <a:xfrm>
                <a:off x="2622" y="1599"/>
                <a:ext cx="1310" cy="528"/>
                <a:chOff x="554" y="1397"/>
                <a:chExt cx="1310" cy="528"/>
              </a:xfrm>
            </p:grpSpPr>
            <p:grpSp>
              <p:nvGrpSpPr>
                <p:cNvPr id="55536" name="Group 2710"/>
                <p:cNvGrpSpPr>
                  <a:grpSpLocks noChangeAspect="1"/>
                </p:cNvGrpSpPr>
                <p:nvPr/>
              </p:nvGrpSpPr>
              <p:grpSpPr bwMode="auto">
                <a:xfrm>
                  <a:off x="1210" y="1397"/>
                  <a:ext cx="654" cy="527"/>
                  <a:chOff x="1210" y="1397"/>
                  <a:chExt cx="654" cy="527"/>
                </a:xfrm>
              </p:grpSpPr>
              <p:grpSp>
                <p:nvGrpSpPr>
                  <p:cNvPr id="55616" name="Group 271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210" y="1397"/>
                    <a:ext cx="326" cy="526"/>
                    <a:chOff x="1210" y="1397"/>
                    <a:chExt cx="326" cy="526"/>
                  </a:xfrm>
                </p:grpSpPr>
                <p:grpSp>
                  <p:nvGrpSpPr>
                    <p:cNvPr id="55656" name="Group 271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9"/>
                      <a:ext cx="163" cy="524"/>
                      <a:chOff x="1210" y="1399"/>
                      <a:chExt cx="163" cy="524"/>
                    </a:xfrm>
                  </p:grpSpPr>
                  <p:grpSp>
                    <p:nvGrpSpPr>
                      <p:cNvPr id="55676" name="Group 271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1" cy="523"/>
                        <a:chOff x="1210" y="1399"/>
                        <a:chExt cx="81" cy="523"/>
                      </a:xfrm>
                    </p:grpSpPr>
                    <p:grpSp>
                      <p:nvGrpSpPr>
                        <p:cNvPr id="55686" name="Group 2714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5691" name="Rectangle 2715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92" name="Rectangle 2716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93" name="Oval 2717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55687" name="Group 2718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flipV="1">
                          <a:off x="1211" y="1658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5688" name="Rectangle 2719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89" name="Rectangle 2720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90" name="Oval 2721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55677" name="Group 272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92" y="1400"/>
                        <a:ext cx="81" cy="523"/>
                        <a:chOff x="1210" y="1399"/>
                        <a:chExt cx="81" cy="523"/>
                      </a:xfrm>
                    </p:grpSpPr>
                    <p:grpSp>
                      <p:nvGrpSpPr>
                        <p:cNvPr id="55678" name="Group 2723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5683" name="Rectangle 2724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84" name="Rectangle 2725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85" name="Oval 2726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55679" name="Group 2727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flipV="1">
                          <a:off x="1211" y="1658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5680" name="Rectangle 2728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81" name="Rectangle 2729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82" name="Oval 2730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55657" name="Group 273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373" y="1397"/>
                      <a:ext cx="163" cy="524"/>
                      <a:chOff x="1210" y="1399"/>
                      <a:chExt cx="163" cy="524"/>
                    </a:xfrm>
                  </p:grpSpPr>
                  <p:grpSp>
                    <p:nvGrpSpPr>
                      <p:cNvPr id="55658" name="Group 273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1" cy="523"/>
                        <a:chOff x="1210" y="1399"/>
                        <a:chExt cx="81" cy="523"/>
                      </a:xfrm>
                    </p:grpSpPr>
                    <p:grpSp>
                      <p:nvGrpSpPr>
                        <p:cNvPr id="55668" name="Group 2733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5673" name="Rectangle 2734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74" name="Rectangle 2735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75" name="Oval 2736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55669" name="Group 2737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flipV="1">
                          <a:off x="1211" y="1658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5670" name="Rectangle 2738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71" name="Rectangle 2739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72" name="Oval 2740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55659" name="Group 274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92" y="1400"/>
                        <a:ext cx="81" cy="523"/>
                        <a:chOff x="1210" y="1399"/>
                        <a:chExt cx="81" cy="523"/>
                      </a:xfrm>
                    </p:grpSpPr>
                    <p:grpSp>
                      <p:nvGrpSpPr>
                        <p:cNvPr id="55660" name="Group 274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5665" name="Rectangle 2743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66" name="Rectangle 2744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67" name="Oval 2745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55661" name="Group 2746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flipV="1">
                          <a:off x="1211" y="1658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5662" name="Rectangle 2747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63" name="Rectangle 2748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64" name="Oval 2749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55617" name="Group 275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538" y="1398"/>
                    <a:ext cx="326" cy="526"/>
                    <a:chOff x="1210" y="1397"/>
                    <a:chExt cx="326" cy="526"/>
                  </a:xfrm>
                </p:grpSpPr>
                <p:grpSp>
                  <p:nvGrpSpPr>
                    <p:cNvPr id="55618" name="Group 275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9"/>
                      <a:ext cx="163" cy="524"/>
                      <a:chOff x="1210" y="1399"/>
                      <a:chExt cx="163" cy="524"/>
                    </a:xfrm>
                  </p:grpSpPr>
                  <p:grpSp>
                    <p:nvGrpSpPr>
                      <p:cNvPr id="55638" name="Group 275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1" cy="523"/>
                        <a:chOff x="1210" y="1399"/>
                        <a:chExt cx="81" cy="523"/>
                      </a:xfrm>
                    </p:grpSpPr>
                    <p:grpSp>
                      <p:nvGrpSpPr>
                        <p:cNvPr id="55648" name="Group 2753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5653" name="Rectangle 2754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54" name="Rectangle 2755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55" name="Oval 2756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55649" name="Group 2757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flipV="1">
                          <a:off x="1211" y="1658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5650" name="Rectangle 2758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51" name="Rectangle 2759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52" name="Oval 2760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55639" name="Group 276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92" y="1400"/>
                        <a:ext cx="81" cy="523"/>
                        <a:chOff x="1210" y="1399"/>
                        <a:chExt cx="81" cy="523"/>
                      </a:xfrm>
                    </p:grpSpPr>
                    <p:grpSp>
                      <p:nvGrpSpPr>
                        <p:cNvPr id="55640" name="Group 276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5645" name="Rectangle 2763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46" name="Rectangle 2764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47" name="Oval 2765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55641" name="Group 2766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flipV="1">
                          <a:off x="1211" y="1658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5642" name="Rectangle 2767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43" name="Rectangle 2768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44" name="Oval 2769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55619" name="Group 277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373" y="1397"/>
                      <a:ext cx="163" cy="524"/>
                      <a:chOff x="1210" y="1399"/>
                      <a:chExt cx="163" cy="524"/>
                    </a:xfrm>
                  </p:grpSpPr>
                  <p:grpSp>
                    <p:nvGrpSpPr>
                      <p:cNvPr id="55620" name="Group 277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1" cy="523"/>
                        <a:chOff x="1210" y="1399"/>
                        <a:chExt cx="81" cy="523"/>
                      </a:xfrm>
                    </p:grpSpPr>
                    <p:grpSp>
                      <p:nvGrpSpPr>
                        <p:cNvPr id="55630" name="Group 277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5635" name="Rectangle 2773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36" name="Rectangle 2774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37" name="Oval 2775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55631" name="Group 2776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flipV="1">
                          <a:off x="1211" y="1658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5632" name="Rectangle 2777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33" name="Rectangle 2778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34" name="Oval 2779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55621" name="Group 278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92" y="1400"/>
                        <a:ext cx="81" cy="523"/>
                        <a:chOff x="1210" y="1399"/>
                        <a:chExt cx="81" cy="523"/>
                      </a:xfrm>
                    </p:grpSpPr>
                    <p:grpSp>
                      <p:nvGrpSpPr>
                        <p:cNvPr id="55622" name="Group 278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5627" name="Rectangle 2782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28" name="Rectangle 2783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29" name="Oval 2784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55623" name="Group 2785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flipV="1">
                          <a:off x="1211" y="1658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5624" name="Rectangle 2786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25" name="Rectangle 2787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26" name="Oval 2788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</p:grpSp>
            </p:grpSp>
            <p:grpSp>
              <p:nvGrpSpPr>
                <p:cNvPr id="55537" name="Group 2789"/>
                <p:cNvGrpSpPr>
                  <a:grpSpLocks noChangeAspect="1"/>
                </p:cNvGrpSpPr>
                <p:nvPr/>
              </p:nvGrpSpPr>
              <p:grpSpPr bwMode="auto">
                <a:xfrm>
                  <a:off x="554" y="1398"/>
                  <a:ext cx="654" cy="527"/>
                  <a:chOff x="1210" y="1397"/>
                  <a:chExt cx="654" cy="527"/>
                </a:xfrm>
              </p:grpSpPr>
              <p:grpSp>
                <p:nvGrpSpPr>
                  <p:cNvPr id="55538" name="Group 279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210" y="1397"/>
                    <a:ext cx="326" cy="526"/>
                    <a:chOff x="1210" y="1397"/>
                    <a:chExt cx="326" cy="526"/>
                  </a:xfrm>
                </p:grpSpPr>
                <p:grpSp>
                  <p:nvGrpSpPr>
                    <p:cNvPr id="55578" name="Group 279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9"/>
                      <a:ext cx="163" cy="524"/>
                      <a:chOff x="1210" y="1399"/>
                      <a:chExt cx="163" cy="524"/>
                    </a:xfrm>
                  </p:grpSpPr>
                  <p:grpSp>
                    <p:nvGrpSpPr>
                      <p:cNvPr id="55598" name="Group 279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1" cy="523"/>
                        <a:chOff x="1210" y="1399"/>
                        <a:chExt cx="81" cy="523"/>
                      </a:xfrm>
                    </p:grpSpPr>
                    <p:grpSp>
                      <p:nvGrpSpPr>
                        <p:cNvPr id="55608" name="Group 2793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5613" name="Rectangle 2794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14" name="Rectangle 2795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15" name="Oval 2796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55609" name="Group 2797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flipV="1">
                          <a:off x="1211" y="1658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5610" name="Rectangle 2798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11" name="Rectangle 2799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12" name="Oval 2800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55599" name="Group 280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92" y="1400"/>
                        <a:ext cx="81" cy="523"/>
                        <a:chOff x="1210" y="1399"/>
                        <a:chExt cx="81" cy="523"/>
                      </a:xfrm>
                    </p:grpSpPr>
                    <p:grpSp>
                      <p:nvGrpSpPr>
                        <p:cNvPr id="55600" name="Group 280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5605" name="Rectangle 2803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06" name="Rectangle 2804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07" name="Oval 2805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55601" name="Group 2806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flipV="1">
                          <a:off x="1211" y="1658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5602" name="Rectangle 2807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03" name="Rectangle 2808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604" name="Oval 2809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55579" name="Group 281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373" y="1397"/>
                      <a:ext cx="163" cy="524"/>
                      <a:chOff x="1210" y="1399"/>
                      <a:chExt cx="163" cy="524"/>
                    </a:xfrm>
                  </p:grpSpPr>
                  <p:grpSp>
                    <p:nvGrpSpPr>
                      <p:cNvPr id="55580" name="Group 281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1" cy="523"/>
                        <a:chOff x="1210" y="1399"/>
                        <a:chExt cx="81" cy="523"/>
                      </a:xfrm>
                    </p:grpSpPr>
                    <p:grpSp>
                      <p:nvGrpSpPr>
                        <p:cNvPr id="55590" name="Group 281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5595" name="Rectangle 2813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596" name="Rectangle 2814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597" name="Oval 2815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55591" name="Group 2816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flipV="1">
                          <a:off x="1211" y="1658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5592" name="Rectangle 2817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593" name="Rectangle 2818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594" name="Oval 2819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55581" name="Group 282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92" y="1400"/>
                        <a:ext cx="81" cy="523"/>
                        <a:chOff x="1210" y="1399"/>
                        <a:chExt cx="81" cy="523"/>
                      </a:xfrm>
                    </p:grpSpPr>
                    <p:grpSp>
                      <p:nvGrpSpPr>
                        <p:cNvPr id="55582" name="Group 282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5587" name="Rectangle 2822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588" name="Rectangle 2823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589" name="Oval 2824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55583" name="Group 2825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flipV="1">
                          <a:off x="1211" y="1658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5584" name="Rectangle 2826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585" name="Rectangle 2827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586" name="Oval 2828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55539" name="Group 282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538" y="1398"/>
                    <a:ext cx="326" cy="526"/>
                    <a:chOff x="1210" y="1397"/>
                    <a:chExt cx="326" cy="526"/>
                  </a:xfrm>
                </p:grpSpPr>
                <p:grpSp>
                  <p:nvGrpSpPr>
                    <p:cNvPr id="55540" name="Group 283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9"/>
                      <a:ext cx="163" cy="524"/>
                      <a:chOff x="1210" y="1399"/>
                      <a:chExt cx="163" cy="524"/>
                    </a:xfrm>
                  </p:grpSpPr>
                  <p:grpSp>
                    <p:nvGrpSpPr>
                      <p:cNvPr id="55560" name="Group 283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1" cy="523"/>
                        <a:chOff x="1210" y="1399"/>
                        <a:chExt cx="81" cy="523"/>
                      </a:xfrm>
                    </p:grpSpPr>
                    <p:grpSp>
                      <p:nvGrpSpPr>
                        <p:cNvPr id="55570" name="Group 2832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5575" name="Rectangle 2833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576" name="Rectangle 2834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577" name="Oval 2835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55571" name="Group 2836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flipV="1">
                          <a:off x="1211" y="1658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5572" name="Rectangle 2837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573" name="Rectangle 2838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574" name="Oval 2839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55561" name="Group 284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92" y="1400"/>
                        <a:ext cx="81" cy="523"/>
                        <a:chOff x="1210" y="1399"/>
                        <a:chExt cx="81" cy="523"/>
                      </a:xfrm>
                    </p:grpSpPr>
                    <p:grpSp>
                      <p:nvGrpSpPr>
                        <p:cNvPr id="55562" name="Group 284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5567" name="Rectangle 2842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568" name="Rectangle 2843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569" name="Oval 2844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55563" name="Group 2845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flipV="1">
                          <a:off x="1211" y="1658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5564" name="Rectangle 2846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565" name="Rectangle 2847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566" name="Oval 2848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55541" name="Group 284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373" y="1397"/>
                      <a:ext cx="163" cy="524"/>
                      <a:chOff x="1210" y="1399"/>
                      <a:chExt cx="163" cy="524"/>
                    </a:xfrm>
                  </p:grpSpPr>
                  <p:grpSp>
                    <p:nvGrpSpPr>
                      <p:cNvPr id="55542" name="Group 285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1" cy="523"/>
                        <a:chOff x="1210" y="1399"/>
                        <a:chExt cx="81" cy="523"/>
                      </a:xfrm>
                    </p:grpSpPr>
                    <p:grpSp>
                      <p:nvGrpSpPr>
                        <p:cNvPr id="55552" name="Group 2851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5557" name="Rectangle 2852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558" name="Rectangle 2853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559" name="Oval 2854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55553" name="Group 2855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flipV="1">
                          <a:off x="1211" y="1658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5554" name="Rectangle 2856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555" name="Rectangle 2857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556" name="Oval 2858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grpSp>
                    <p:nvGrpSpPr>
                      <p:cNvPr id="55543" name="Group 285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92" y="1400"/>
                        <a:ext cx="81" cy="523"/>
                        <a:chOff x="1210" y="1399"/>
                        <a:chExt cx="81" cy="523"/>
                      </a:xfrm>
                    </p:grpSpPr>
                    <p:grpSp>
                      <p:nvGrpSpPr>
                        <p:cNvPr id="55544" name="Group 2860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210" y="1399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5549" name="Rectangle 2861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550" name="Rectangle 2862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551" name="Oval 2863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55545" name="Group 2864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 flipV="1">
                          <a:off x="1211" y="1658"/>
                          <a:ext cx="80" cy="264"/>
                          <a:chOff x="1216" y="1399"/>
                          <a:chExt cx="823" cy="2595"/>
                        </a:xfrm>
                      </p:grpSpPr>
                      <p:sp>
                        <p:nvSpPr>
                          <p:cNvPr id="55546" name="Rectangle 2865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651" y="2156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547" name="Rectangle 2866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497" y="2148"/>
                            <a:ext cx="92" cy="1838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55548" name="Oval 2867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216" y="1399"/>
                            <a:ext cx="823" cy="832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</p:grpSp>
            </p:grpSp>
          </p:grpSp>
          <p:grpSp>
            <p:nvGrpSpPr>
              <p:cNvPr id="55320" name="Group 2868"/>
              <p:cNvGrpSpPr>
                <a:grpSpLocks noChangeAspect="1"/>
              </p:cNvGrpSpPr>
              <p:nvPr/>
            </p:nvGrpSpPr>
            <p:grpSpPr bwMode="auto">
              <a:xfrm>
                <a:off x="4590" y="1597"/>
                <a:ext cx="654" cy="527"/>
                <a:chOff x="1210" y="1397"/>
                <a:chExt cx="654" cy="527"/>
              </a:xfrm>
            </p:grpSpPr>
            <p:grpSp>
              <p:nvGrpSpPr>
                <p:cNvPr id="55458" name="Group 2869"/>
                <p:cNvGrpSpPr>
                  <a:grpSpLocks noChangeAspect="1"/>
                </p:cNvGrpSpPr>
                <p:nvPr/>
              </p:nvGrpSpPr>
              <p:grpSpPr bwMode="auto">
                <a:xfrm>
                  <a:off x="1210" y="1397"/>
                  <a:ext cx="326" cy="526"/>
                  <a:chOff x="1210" y="1397"/>
                  <a:chExt cx="326" cy="526"/>
                </a:xfrm>
              </p:grpSpPr>
              <p:grpSp>
                <p:nvGrpSpPr>
                  <p:cNvPr id="55498" name="Group 287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210" y="1399"/>
                    <a:ext cx="163" cy="524"/>
                    <a:chOff x="1210" y="1399"/>
                    <a:chExt cx="163" cy="524"/>
                  </a:xfrm>
                </p:grpSpPr>
                <p:grpSp>
                  <p:nvGrpSpPr>
                    <p:cNvPr id="55518" name="Group 287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9"/>
                      <a:ext cx="81" cy="523"/>
                      <a:chOff x="1210" y="1399"/>
                      <a:chExt cx="81" cy="523"/>
                    </a:xfrm>
                  </p:grpSpPr>
                  <p:grpSp>
                    <p:nvGrpSpPr>
                      <p:cNvPr id="55528" name="Group 287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5533" name="Rectangle 287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534" name="Rectangle 287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535" name="Oval 287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55529" name="Group 2876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flipV="1">
                        <a:off x="1211" y="1658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5530" name="Rectangle 287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531" name="Rectangle 287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532" name="Oval 2879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55519" name="Group 288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92" y="1400"/>
                      <a:ext cx="81" cy="523"/>
                      <a:chOff x="1210" y="1399"/>
                      <a:chExt cx="81" cy="523"/>
                    </a:xfrm>
                  </p:grpSpPr>
                  <p:grpSp>
                    <p:nvGrpSpPr>
                      <p:cNvPr id="55520" name="Group 288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5525" name="Rectangle 288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526" name="Rectangle 288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527" name="Oval 288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55521" name="Group 288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flipV="1">
                        <a:off x="1211" y="1658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5522" name="Rectangle 288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523" name="Rectangle 288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524" name="Oval 288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55499" name="Group 288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373" y="1397"/>
                    <a:ext cx="163" cy="524"/>
                    <a:chOff x="1210" y="1399"/>
                    <a:chExt cx="163" cy="524"/>
                  </a:xfrm>
                </p:grpSpPr>
                <p:grpSp>
                  <p:nvGrpSpPr>
                    <p:cNvPr id="55500" name="Group 289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9"/>
                      <a:ext cx="81" cy="523"/>
                      <a:chOff x="1210" y="1399"/>
                      <a:chExt cx="81" cy="523"/>
                    </a:xfrm>
                  </p:grpSpPr>
                  <p:grpSp>
                    <p:nvGrpSpPr>
                      <p:cNvPr id="55510" name="Group 289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5515" name="Rectangle 289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516" name="Rectangle 289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517" name="Oval 289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55511" name="Group 289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flipV="1">
                        <a:off x="1211" y="1658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5512" name="Rectangle 289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513" name="Rectangle 289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514" name="Oval 289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55501" name="Group 289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92" y="1400"/>
                      <a:ext cx="81" cy="523"/>
                      <a:chOff x="1210" y="1399"/>
                      <a:chExt cx="81" cy="523"/>
                    </a:xfrm>
                  </p:grpSpPr>
                  <p:grpSp>
                    <p:nvGrpSpPr>
                      <p:cNvPr id="55502" name="Group 290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5507" name="Rectangle 2901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508" name="Rectangle 290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509" name="Oval 290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55503" name="Group 290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flipV="1">
                        <a:off x="1211" y="1658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5504" name="Rectangle 290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505" name="Rectangle 290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506" name="Oval 290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55459" name="Group 2908"/>
                <p:cNvGrpSpPr>
                  <a:grpSpLocks noChangeAspect="1"/>
                </p:cNvGrpSpPr>
                <p:nvPr/>
              </p:nvGrpSpPr>
              <p:grpSpPr bwMode="auto">
                <a:xfrm>
                  <a:off x="1538" y="1398"/>
                  <a:ext cx="326" cy="526"/>
                  <a:chOff x="1210" y="1397"/>
                  <a:chExt cx="326" cy="526"/>
                </a:xfrm>
              </p:grpSpPr>
              <p:grpSp>
                <p:nvGrpSpPr>
                  <p:cNvPr id="55460" name="Group 290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210" y="1399"/>
                    <a:ext cx="163" cy="524"/>
                    <a:chOff x="1210" y="1399"/>
                    <a:chExt cx="163" cy="524"/>
                  </a:xfrm>
                </p:grpSpPr>
                <p:grpSp>
                  <p:nvGrpSpPr>
                    <p:cNvPr id="55480" name="Group 291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9"/>
                      <a:ext cx="81" cy="523"/>
                      <a:chOff x="1210" y="1399"/>
                      <a:chExt cx="81" cy="523"/>
                    </a:xfrm>
                  </p:grpSpPr>
                  <p:grpSp>
                    <p:nvGrpSpPr>
                      <p:cNvPr id="55490" name="Group 291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5495" name="Rectangle 291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96" name="Rectangle 291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97" name="Oval 291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55491" name="Group 291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flipV="1">
                        <a:off x="1211" y="1658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5492" name="Rectangle 291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93" name="Rectangle 291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94" name="Oval 291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55481" name="Group 291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92" y="1400"/>
                      <a:ext cx="81" cy="523"/>
                      <a:chOff x="1210" y="1399"/>
                      <a:chExt cx="81" cy="523"/>
                    </a:xfrm>
                  </p:grpSpPr>
                  <p:grpSp>
                    <p:nvGrpSpPr>
                      <p:cNvPr id="55482" name="Group 292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5487" name="Rectangle 2921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88" name="Rectangle 292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89" name="Oval 292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55483" name="Group 292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flipV="1">
                        <a:off x="1211" y="1658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5484" name="Rectangle 292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85" name="Rectangle 292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86" name="Oval 292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55461" name="Group 292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373" y="1397"/>
                    <a:ext cx="163" cy="524"/>
                    <a:chOff x="1210" y="1399"/>
                    <a:chExt cx="163" cy="524"/>
                  </a:xfrm>
                </p:grpSpPr>
                <p:grpSp>
                  <p:nvGrpSpPr>
                    <p:cNvPr id="55462" name="Group 292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9"/>
                      <a:ext cx="81" cy="523"/>
                      <a:chOff x="1210" y="1399"/>
                      <a:chExt cx="81" cy="523"/>
                    </a:xfrm>
                  </p:grpSpPr>
                  <p:grpSp>
                    <p:nvGrpSpPr>
                      <p:cNvPr id="55472" name="Group 293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5477" name="Rectangle 2931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78" name="Rectangle 293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79" name="Oval 293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55473" name="Group 293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flipV="1">
                        <a:off x="1211" y="1658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5474" name="Rectangle 293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75" name="Rectangle 293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76" name="Oval 293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55463" name="Group 293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92" y="1400"/>
                      <a:ext cx="81" cy="523"/>
                      <a:chOff x="1210" y="1399"/>
                      <a:chExt cx="81" cy="523"/>
                    </a:xfrm>
                  </p:grpSpPr>
                  <p:grpSp>
                    <p:nvGrpSpPr>
                      <p:cNvPr id="55464" name="Group 293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5469" name="Rectangle 2940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70" name="Rectangle 2941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71" name="Oval 294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55465" name="Group 294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flipV="1">
                        <a:off x="1211" y="1658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5466" name="Rectangle 294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67" name="Rectangle 294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68" name="Oval 294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55321" name="Group 2947"/>
              <p:cNvGrpSpPr>
                <a:grpSpLocks noChangeAspect="1"/>
              </p:cNvGrpSpPr>
              <p:nvPr/>
            </p:nvGrpSpPr>
            <p:grpSpPr bwMode="auto">
              <a:xfrm>
                <a:off x="3934" y="1598"/>
                <a:ext cx="654" cy="527"/>
                <a:chOff x="1210" y="1397"/>
                <a:chExt cx="654" cy="527"/>
              </a:xfrm>
            </p:grpSpPr>
            <p:grpSp>
              <p:nvGrpSpPr>
                <p:cNvPr id="55380" name="Group 2948"/>
                <p:cNvGrpSpPr>
                  <a:grpSpLocks noChangeAspect="1"/>
                </p:cNvGrpSpPr>
                <p:nvPr/>
              </p:nvGrpSpPr>
              <p:grpSpPr bwMode="auto">
                <a:xfrm>
                  <a:off x="1210" y="1397"/>
                  <a:ext cx="326" cy="526"/>
                  <a:chOff x="1210" y="1397"/>
                  <a:chExt cx="326" cy="526"/>
                </a:xfrm>
              </p:grpSpPr>
              <p:grpSp>
                <p:nvGrpSpPr>
                  <p:cNvPr id="55420" name="Group 294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210" y="1399"/>
                    <a:ext cx="163" cy="524"/>
                    <a:chOff x="1210" y="1399"/>
                    <a:chExt cx="163" cy="524"/>
                  </a:xfrm>
                </p:grpSpPr>
                <p:grpSp>
                  <p:nvGrpSpPr>
                    <p:cNvPr id="55440" name="Group 295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9"/>
                      <a:ext cx="81" cy="523"/>
                      <a:chOff x="1210" y="1399"/>
                      <a:chExt cx="81" cy="523"/>
                    </a:xfrm>
                  </p:grpSpPr>
                  <p:grpSp>
                    <p:nvGrpSpPr>
                      <p:cNvPr id="55450" name="Group 2951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5455" name="Rectangle 295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56" name="Rectangle 295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57" name="Oval 295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55451" name="Group 295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flipV="1">
                        <a:off x="1211" y="1658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5452" name="Rectangle 295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53" name="Rectangle 295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54" name="Oval 2958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55441" name="Group 295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92" y="1400"/>
                      <a:ext cx="81" cy="523"/>
                      <a:chOff x="1210" y="1399"/>
                      <a:chExt cx="81" cy="523"/>
                    </a:xfrm>
                  </p:grpSpPr>
                  <p:grpSp>
                    <p:nvGrpSpPr>
                      <p:cNvPr id="55442" name="Group 296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5447" name="Rectangle 2961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48" name="Rectangle 296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49" name="Oval 296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55443" name="Group 296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flipV="1">
                        <a:off x="1211" y="1658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5444" name="Rectangle 296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45" name="Rectangle 296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46" name="Oval 296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55421" name="Group 296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373" y="1397"/>
                    <a:ext cx="163" cy="524"/>
                    <a:chOff x="1210" y="1399"/>
                    <a:chExt cx="163" cy="524"/>
                  </a:xfrm>
                </p:grpSpPr>
                <p:grpSp>
                  <p:nvGrpSpPr>
                    <p:cNvPr id="55422" name="Group 296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9"/>
                      <a:ext cx="81" cy="523"/>
                      <a:chOff x="1210" y="1399"/>
                      <a:chExt cx="81" cy="523"/>
                    </a:xfrm>
                  </p:grpSpPr>
                  <p:grpSp>
                    <p:nvGrpSpPr>
                      <p:cNvPr id="55432" name="Group 297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5437" name="Rectangle 2971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38" name="Rectangle 297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39" name="Oval 297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55433" name="Group 297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flipV="1">
                        <a:off x="1211" y="1658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5434" name="Rectangle 297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35" name="Rectangle 297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36" name="Oval 297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55423" name="Group 297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92" y="1400"/>
                      <a:ext cx="81" cy="523"/>
                      <a:chOff x="1210" y="1399"/>
                      <a:chExt cx="81" cy="523"/>
                    </a:xfrm>
                  </p:grpSpPr>
                  <p:grpSp>
                    <p:nvGrpSpPr>
                      <p:cNvPr id="55424" name="Group 297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5429" name="Rectangle 2980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30" name="Rectangle 2981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31" name="Oval 298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55425" name="Group 298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flipV="1">
                        <a:off x="1211" y="1658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5426" name="Rectangle 298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27" name="Rectangle 298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28" name="Oval 298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55381" name="Group 2987"/>
                <p:cNvGrpSpPr>
                  <a:grpSpLocks noChangeAspect="1"/>
                </p:cNvGrpSpPr>
                <p:nvPr/>
              </p:nvGrpSpPr>
              <p:grpSpPr bwMode="auto">
                <a:xfrm>
                  <a:off x="1538" y="1398"/>
                  <a:ext cx="326" cy="526"/>
                  <a:chOff x="1210" y="1397"/>
                  <a:chExt cx="326" cy="526"/>
                </a:xfrm>
              </p:grpSpPr>
              <p:grpSp>
                <p:nvGrpSpPr>
                  <p:cNvPr id="55382" name="Group 298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210" y="1399"/>
                    <a:ext cx="163" cy="524"/>
                    <a:chOff x="1210" y="1399"/>
                    <a:chExt cx="163" cy="524"/>
                  </a:xfrm>
                </p:grpSpPr>
                <p:grpSp>
                  <p:nvGrpSpPr>
                    <p:cNvPr id="55402" name="Group 298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9"/>
                      <a:ext cx="81" cy="523"/>
                      <a:chOff x="1210" y="1399"/>
                      <a:chExt cx="81" cy="523"/>
                    </a:xfrm>
                  </p:grpSpPr>
                  <p:grpSp>
                    <p:nvGrpSpPr>
                      <p:cNvPr id="55412" name="Group 2990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5417" name="Rectangle 2991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18" name="Rectangle 299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19" name="Oval 299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55413" name="Group 2994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flipV="1">
                        <a:off x="1211" y="1658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5414" name="Rectangle 299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15" name="Rectangle 299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16" name="Oval 299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55403" name="Group 299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92" y="1400"/>
                      <a:ext cx="81" cy="523"/>
                      <a:chOff x="1210" y="1399"/>
                      <a:chExt cx="81" cy="523"/>
                    </a:xfrm>
                  </p:grpSpPr>
                  <p:grpSp>
                    <p:nvGrpSpPr>
                      <p:cNvPr id="55404" name="Group 299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5409" name="Rectangle 3000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10" name="Rectangle 3001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11" name="Oval 300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55405" name="Group 300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flipV="1">
                        <a:off x="1211" y="1658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5406" name="Rectangle 300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07" name="Rectangle 300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08" name="Oval 300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55383" name="Group 300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373" y="1397"/>
                    <a:ext cx="163" cy="524"/>
                    <a:chOff x="1210" y="1399"/>
                    <a:chExt cx="163" cy="524"/>
                  </a:xfrm>
                </p:grpSpPr>
                <p:grpSp>
                  <p:nvGrpSpPr>
                    <p:cNvPr id="55384" name="Group 300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9"/>
                      <a:ext cx="81" cy="523"/>
                      <a:chOff x="1210" y="1399"/>
                      <a:chExt cx="81" cy="523"/>
                    </a:xfrm>
                  </p:grpSpPr>
                  <p:grpSp>
                    <p:nvGrpSpPr>
                      <p:cNvPr id="55394" name="Group 3009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5399" name="Rectangle 3010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00" name="Rectangle 3011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401" name="Oval 3012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55395" name="Group 301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flipV="1">
                        <a:off x="1211" y="1658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5396" name="Rectangle 301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397" name="Rectangle 301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398" name="Oval 301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55385" name="Group 301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92" y="1400"/>
                      <a:ext cx="81" cy="523"/>
                      <a:chOff x="1210" y="1399"/>
                      <a:chExt cx="81" cy="523"/>
                    </a:xfrm>
                  </p:grpSpPr>
                  <p:grpSp>
                    <p:nvGrpSpPr>
                      <p:cNvPr id="55386" name="Group 301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1210" y="1399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5391" name="Rectangle 3019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392" name="Rectangle 3020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393" name="Oval 3021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55387" name="Group 302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 flipV="1">
                        <a:off x="1211" y="1658"/>
                        <a:ext cx="80" cy="264"/>
                        <a:chOff x="1216" y="1399"/>
                        <a:chExt cx="823" cy="2595"/>
                      </a:xfrm>
                    </p:grpSpPr>
                    <p:sp>
                      <p:nvSpPr>
                        <p:cNvPr id="55388" name="Rectangle 302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651" y="2156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389" name="Rectangle 302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497" y="2148"/>
                          <a:ext cx="92" cy="1838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55390" name="Oval 302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1216" y="1399"/>
                          <a:ext cx="823" cy="832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55322" name="Group 3026"/>
              <p:cNvGrpSpPr>
                <a:grpSpLocks noChangeAspect="1"/>
              </p:cNvGrpSpPr>
              <p:nvPr/>
            </p:nvGrpSpPr>
            <p:grpSpPr bwMode="auto">
              <a:xfrm>
                <a:off x="5242" y="1595"/>
                <a:ext cx="326" cy="526"/>
                <a:chOff x="1210" y="1397"/>
                <a:chExt cx="326" cy="526"/>
              </a:xfrm>
            </p:grpSpPr>
            <p:grpSp>
              <p:nvGrpSpPr>
                <p:cNvPr id="55342" name="Group 3027"/>
                <p:cNvGrpSpPr>
                  <a:grpSpLocks noChangeAspect="1"/>
                </p:cNvGrpSpPr>
                <p:nvPr/>
              </p:nvGrpSpPr>
              <p:grpSpPr bwMode="auto">
                <a:xfrm>
                  <a:off x="1210" y="1399"/>
                  <a:ext cx="163" cy="524"/>
                  <a:chOff x="1210" y="1399"/>
                  <a:chExt cx="163" cy="524"/>
                </a:xfrm>
              </p:grpSpPr>
              <p:grpSp>
                <p:nvGrpSpPr>
                  <p:cNvPr id="55362" name="Group 302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210" y="1399"/>
                    <a:ext cx="81" cy="523"/>
                    <a:chOff x="1210" y="1399"/>
                    <a:chExt cx="81" cy="523"/>
                  </a:xfrm>
                </p:grpSpPr>
                <p:grpSp>
                  <p:nvGrpSpPr>
                    <p:cNvPr id="55372" name="Group 302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9"/>
                      <a:ext cx="80" cy="264"/>
                      <a:chOff x="1216" y="1399"/>
                      <a:chExt cx="823" cy="2595"/>
                    </a:xfrm>
                  </p:grpSpPr>
                  <p:sp>
                    <p:nvSpPr>
                      <p:cNvPr id="55377" name="Rectangle 303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51" y="2156"/>
                        <a:ext cx="92" cy="18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5378" name="Rectangle 303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497" y="2148"/>
                        <a:ext cx="92" cy="18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5379" name="Oval 303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216" y="1399"/>
                        <a:ext cx="823" cy="832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5373" name="Group 3033"/>
                    <p:cNvGrpSpPr>
                      <a:grpSpLocks noChangeAspect="1"/>
                    </p:cNvGrpSpPr>
                    <p:nvPr/>
                  </p:nvGrpSpPr>
                  <p:grpSpPr bwMode="auto">
                    <a:xfrm flipV="1">
                      <a:off x="1211" y="1658"/>
                      <a:ext cx="80" cy="264"/>
                      <a:chOff x="1216" y="1399"/>
                      <a:chExt cx="823" cy="2595"/>
                    </a:xfrm>
                  </p:grpSpPr>
                  <p:sp>
                    <p:nvSpPr>
                      <p:cNvPr id="55374" name="Rectangle 303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51" y="2156"/>
                        <a:ext cx="92" cy="18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5375" name="Rectangle 303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497" y="2148"/>
                        <a:ext cx="92" cy="18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5376" name="Oval 303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216" y="1399"/>
                        <a:ext cx="823" cy="832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55363" name="Group 303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292" y="1400"/>
                    <a:ext cx="81" cy="523"/>
                    <a:chOff x="1210" y="1399"/>
                    <a:chExt cx="81" cy="523"/>
                  </a:xfrm>
                </p:grpSpPr>
                <p:grpSp>
                  <p:nvGrpSpPr>
                    <p:cNvPr id="55364" name="Group 303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9"/>
                      <a:ext cx="80" cy="264"/>
                      <a:chOff x="1216" y="1399"/>
                      <a:chExt cx="823" cy="2595"/>
                    </a:xfrm>
                  </p:grpSpPr>
                  <p:sp>
                    <p:nvSpPr>
                      <p:cNvPr id="55369" name="Rectangle 303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51" y="2156"/>
                        <a:ext cx="92" cy="18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5370" name="Rectangle 304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497" y="2148"/>
                        <a:ext cx="92" cy="18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5371" name="Oval 304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216" y="1399"/>
                        <a:ext cx="823" cy="832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5365" name="Group 3042"/>
                    <p:cNvGrpSpPr>
                      <a:grpSpLocks noChangeAspect="1"/>
                    </p:cNvGrpSpPr>
                    <p:nvPr/>
                  </p:nvGrpSpPr>
                  <p:grpSpPr bwMode="auto">
                    <a:xfrm flipV="1">
                      <a:off x="1211" y="1658"/>
                      <a:ext cx="80" cy="264"/>
                      <a:chOff x="1216" y="1399"/>
                      <a:chExt cx="823" cy="2595"/>
                    </a:xfrm>
                  </p:grpSpPr>
                  <p:sp>
                    <p:nvSpPr>
                      <p:cNvPr id="55366" name="Rectangle 304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51" y="2156"/>
                        <a:ext cx="92" cy="18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5367" name="Rectangle 304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497" y="2148"/>
                        <a:ext cx="92" cy="18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5368" name="Oval 304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216" y="1399"/>
                        <a:ext cx="823" cy="832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55343" name="Group 3046"/>
                <p:cNvGrpSpPr>
                  <a:grpSpLocks noChangeAspect="1"/>
                </p:cNvGrpSpPr>
                <p:nvPr/>
              </p:nvGrpSpPr>
              <p:grpSpPr bwMode="auto">
                <a:xfrm>
                  <a:off x="1373" y="1397"/>
                  <a:ext cx="163" cy="524"/>
                  <a:chOff x="1210" y="1399"/>
                  <a:chExt cx="163" cy="524"/>
                </a:xfrm>
              </p:grpSpPr>
              <p:grpSp>
                <p:nvGrpSpPr>
                  <p:cNvPr id="55344" name="Group 304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210" y="1399"/>
                    <a:ext cx="81" cy="523"/>
                    <a:chOff x="1210" y="1399"/>
                    <a:chExt cx="81" cy="523"/>
                  </a:xfrm>
                </p:grpSpPr>
                <p:grpSp>
                  <p:nvGrpSpPr>
                    <p:cNvPr id="55354" name="Group 304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9"/>
                      <a:ext cx="80" cy="264"/>
                      <a:chOff x="1216" y="1399"/>
                      <a:chExt cx="823" cy="2595"/>
                    </a:xfrm>
                  </p:grpSpPr>
                  <p:sp>
                    <p:nvSpPr>
                      <p:cNvPr id="55359" name="Rectangle 304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51" y="2156"/>
                        <a:ext cx="92" cy="18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5360" name="Rectangle 305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497" y="2148"/>
                        <a:ext cx="92" cy="18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5361" name="Oval 305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216" y="1399"/>
                        <a:ext cx="823" cy="832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5355" name="Group 3052"/>
                    <p:cNvGrpSpPr>
                      <a:grpSpLocks noChangeAspect="1"/>
                    </p:cNvGrpSpPr>
                    <p:nvPr/>
                  </p:nvGrpSpPr>
                  <p:grpSpPr bwMode="auto">
                    <a:xfrm flipV="1">
                      <a:off x="1211" y="1658"/>
                      <a:ext cx="80" cy="264"/>
                      <a:chOff x="1216" y="1399"/>
                      <a:chExt cx="823" cy="2595"/>
                    </a:xfrm>
                  </p:grpSpPr>
                  <p:sp>
                    <p:nvSpPr>
                      <p:cNvPr id="55356" name="Rectangle 305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51" y="2156"/>
                        <a:ext cx="92" cy="18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5357" name="Rectangle 305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497" y="2148"/>
                        <a:ext cx="92" cy="18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5358" name="Oval 305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216" y="1399"/>
                        <a:ext cx="823" cy="832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55345" name="Group 30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292" y="1400"/>
                    <a:ext cx="81" cy="523"/>
                    <a:chOff x="1210" y="1399"/>
                    <a:chExt cx="81" cy="523"/>
                  </a:xfrm>
                </p:grpSpPr>
                <p:grpSp>
                  <p:nvGrpSpPr>
                    <p:cNvPr id="55346" name="Group 30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210" y="1399"/>
                      <a:ext cx="80" cy="264"/>
                      <a:chOff x="1216" y="1399"/>
                      <a:chExt cx="823" cy="2595"/>
                    </a:xfrm>
                  </p:grpSpPr>
                  <p:sp>
                    <p:nvSpPr>
                      <p:cNvPr id="55351" name="Rectangle 30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51" y="2156"/>
                        <a:ext cx="92" cy="18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5352" name="Rectangle 30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497" y="2148"/>
                        <a:ext cx="92" cy="18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5353" name="Oval 306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216" y="1399"/>
                        <a:ext cx="823" cy="832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55347" name="Group 3061"/>
                    <p:cNvGrpSpPr>
                      <a:grpSpLocks noChangeAspect="1"/>
                    </p:cNvGrpSpPr>
                    <p:nvPr/>
                  </p:nvGrpSpPr>
                  <p:grpSpPr bwMode="auto">
                    <a:xfrm flipV="1">
                      <a:off x="1211" y="1658"/>
                      <a:ext cx="80" cy="264"/>
                      <a:chOff x="1216" y="1399"/>
                      <a:chExt cx="823" cy="2595"/>
                    </a:xfrm>
                  </p:grpSpPr>
                  <p:sp>
                    <p:nvSpPr>
                      <p:cNvPr id="55348" name="Rectangle 30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51" y="2156"/>
                        <a:ext cx="92" cy="18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5349" name="Rectangle 306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497" y="2148"/>
                        <a:ext cx="92" cy="18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5350" name="Oval 306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216" y="1399"/>
                        <a:ext cx="823" cy="832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55323" name="Group 3065"/>
              <p:cNvGrpSpPr>
                <a:grpSpLocks noChangeAspect="1"/>
              </p:cNvGrpSpPr>
              <p:nvPr/>
            </p:nvGrpSpPr>
            <p:grpSpPr bwMode="auto">
              <a:xfrm>
                <a:off x="5570" y="1598"/>
                <a:ext cx="163" cy="524"/>
                <a:chOff x="1210" y="1399"/>
                <a:chExt cx="163" cy="524"/>
              </a:xfrm>
            </p:grpSpPr>
            <p:grpSp>
              <p:nvGrpSpPr>
                <p:cNvPr id="55324" name="Group 3066"/>
                <p:cNvGrpSpPr>
                  <a:grpSpLocks noChangeAspect="1"/>
                </p:cNvGrpSpPr>
                <p:nvPr/>
              </p:nvGrpSpPr>
              <p:grpSpPr bwMode="auto">
                <a:xfrm>
                  <a:off x="1210" y="1399"/>
                  <a:ext cx="81" cy="523"/>
                  <a:chOff x="1210" y="1399"/>
                  <a:chExt cx="81" cy="523"/>
                </a:xfrm>
              </p:grpSpPr>
              <p:grpSp>
                <p:nvGrpSpPr>
                  <p:cNvPr id="55334" name="Group 306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210" y="1399"/>
                    <a:ext cx="80" cy="264"/>
                    <a:chOff x="1216" y="1399"/>
                    <a:chExt cx="823" cy="2595"/>
                  </a:xfrm>
                </p:grpSpPr>
                <p:sp>
                  <p:nvSpPr>
                    <p:cNvPr id="55339" name="Rectangle 306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51" y="2156"/>
                      <a:ext cx="92" cy="1838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340" name="Rectangle 306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497" y="2148"/>
                      <a:ext cx="92" cy="1838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341" name="Oval 307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216" y="1399"/>
                      <a:ext cx="823" cy="83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5335" name="Group 3071"/>
                  <p:cNvGrpSpPr>
                    <a:grpSpLocks noChangeAspect="1"/>
                  </p:cNvGrpSpPr>
                  <p:nvPr/>
                </p:nvGrpSpPr>
                <p:grpSpPr bwMode="auto">
                  <a:xfrm flipV="1">
                    <a:off x="1211" y="1658"/>
                    <a:ext cx="80" cy="264"/>
                    <a:chOff x="1216" y="1399"/>
                    <a:chExt cx="823" cy="2595"/>
                  </a:xfrm>
                </p:grpSpPr>
                <p:sp>
                  <p:nvSpPr>
                    <p:cNvPr id="55336" name="Rectangle 307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51" y="2156"/>
                      <a:ext cx="92" cy="1838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337" name="Rectangle 307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497" y="2148"/>
                      <a:ext cx="92" cy="1838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338" name="Oval 307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216" y="1399"/>
                      <a:ext cx="823" cy="83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55325" name="Group 3075"/>
                <p:cNvGrpSpPr>
                  <a:grpSpLocks noChangeAspect="1"/>
                </p:cNvGrpSpPr>
                <p:nvPr/>
              </p:nvGrpSpPr>
              <p:grpSpPr bwMode="auto">
                <a:xfrm>
                  <a:off x="1292" y="1400"/>
                  <a:ext cx="81" cy="523"/>
                  <a:chOff x="1210" y="1399"/>
                  <a:chExt cx="81" cy="523"/>
                </a:xfrm>
              </p:grpSpPr>
              <p:grpSp>
                <p:nvGrpSpPr>
                  <p:cNvPr id="55326" name="Group 307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210" y="1399"/>
                    <a:ext cx="80" cy="264"/>
                    <a:chOff x="1216" y="1399"/>
                    <a:chExt cx="823" cy="2595"/>
                  </a:xfrm>
                </p:grpSpPr>
                <p:sp>
                  <p:nvSpPr>
                    <p:cNvPr id="55331" name="Rectangle 307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51" y="2156"/>
                      <a:ext cx="92" cy="1838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332" name="Rectangle 307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497" y="2148"/>
                      <a:ext cx="92" cy="1838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333" name="Oval 307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216" y="1399"/>
                      <a:ext cx="823" cy="83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55327" name="Group 3080"/>
                  <p:cNvGrpSpPr>
                    <a:grpSpLocks noChangeAspect="1"/>
                  </p:cNvGrpSpPr>
                  <p:nvPr/>
                </p:nvGrpSpPr>
                <p:grpSpPr bwMode="auto">
                  <a:xfrm flipV="1">
                    <a:off x="1211" y="1658"/>
                    <a:ext cx="80" cy="264"/>
                    <a:chOff x="1216" y="1399"/>
                    <a:chExt cx="823" cy="2595"/>
                  </a:xfrm>
                </p:grpSpPr>
                <p:sp>
                  <p:nvSpPr>
                    <p:cNvPr id="55328" name="Rectangle 308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51" y="2156"/>
                      <a:ext cx="92" cy="1838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329" name="Rectangle 308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497" y="2148"/>
                      <a:ext cx="92" cy="1838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330" name="Oval 308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216" y="1399"/>
                      <a:ext cx="823" cy="832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</p:grpSp>
      <p:sp>
        <p:nvSpPr>
          <p:cNvPr id="1395" name="Rectangle 1394"/>
          <p:cNvSpPr/>
          <p:nvPr/>
        </p:nvSpPr>
        <p:spPr>
          <a:xfrm>
            <a:off x="5286375" y="2071688"/>
            <a:ext cx="142875" cy="12858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96" name="Bent Arrow 1395"/>
          <p:cNvSpPr/>
          <p:nvPr/>
        </p:nvSpPr>
        <p:spPr>
          <a:xfrm rot="10800000">
            <a:off x="4714875" y="3429000"/>
            <a:ext cx="714375" cy="642938"/>
          </a:xfrm>
          <a:prstGeom prst="bentArrow">
            <a:avLst/>
          </a:prstGeom>
          <a:solidFill>
            <a:srgbClr val="5403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55302" name="TextBox 1396"/>
          <p:cNvSpPr txBox="1">
            <a:spLocks noChangeArrowheads="1"/>
          </p:cNvSpPr>
          <p:nvPr/>
        </p:nvSpPr>
        <p:spPr bwMode="auto">
          <a:xfrm>
            <a:off x="357188" y="3357563"/>
            <a:ext cx="24288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Cholesterol overload</a:t>
            </a:r>
          </a:p>
          <a:p>
            <a:r>
              <a:rPr lang="en-GB"/>
              <a:t>Oxysterols</a:t>
            </a:r>
          </a:p>
          <a:p>
            <a:r>
              <a:rPr lang="en-GB"/>
              <a:t>Oxidised fatty acids</a:t>
            </a:r>
          </a:p>
        </p:txBody>
      </p:sp>
      <p:sp>
        <p:nvSpPr>
          <p:cNvPr id="1398" name="Oval 1397"/>
          <p:cNvSpPr/>
          <p:nvPr/>
        </p:nvSpPr>
        <p:spPr>
          <a:xfrm>
            <a:off x="2887663" y="3286125"/>
            <a:ext cx="1827212" cy="1285875"/>
          </a:xfrm>
          <a:prstGeom prst="ellipse">
            <a:avLst/>
          </a:prstGeom>
          <a:solidFill>
            <a:srgbClr val="5403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99" name="Right Arrow 1398"/>
          <p:cNvSpPr/>
          <p:nvPr/>
        </p:nvSpPr>
        <p:spPr>
          <a:xfrm flipH="1">
            <a:off x="2214563" y="3714750"/>
            <a:ext cx="688975" cy="306388"/>
          </a:xfrm>
          <a:prstGeom prst="rightArrow">
            <a:avLst/>
          </a:prstGeom>
          <a:solidFill>
            <a:srgbClr val="5403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00" name="TextBox 1399"/>
          <p:cNvSpPr txBox="1"/>
          <p:nvPr/>
        </p:nvSpPr>
        <p:spPr>
          <a:xfrm>
            <a:off x="3090863" y="3500438"/>
            <a:ext cx="1624012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Phagocytosis</a:t>
            </a:r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Lysosomal</a:t>
            </a:r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degradation</a:t>
            </a:r>
          </a:p>
        </p:txBody>
      </p:sp>
      <p:sp>
        <p:nvSpPr>
          <p:cNvPr id="55306" name="TextBox 1400"/>
          <p:cNvSpPr txBox="1">
            <a:spLocks noChangeArrowheads="1"/>
          </p:cNvSpPr>
          <p:nvPr/>
        </p:nvSpPr>
        <p:spPr bwMode="auto">
          <a:xfrm>
            <a:off x="5500688" y="2071688"/>
            <a:ext cx="2357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Scavenger receptors</a:t>
            </a:r>
          </a:p>
        </p:txBody>
      </p:sp>
      <p:sp>
        <p:nvSpPr>
          <p:cNvPr id="1402" name="Bent Arrow 1401"/>
          <p:cNvSpPr/>
          <p:nvPr/>
        </p:nvSpPr>
        <p:spPr>
          <a:xfrm rot="5400000">
            <a:off x="5876131" y="2696370"/>
            <a:ext cx="714375" cy="1465262"/>
          </a:xfrm>
          <a:prstGeom prst="ben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403" name="Rectangle 1402"/>
          <p:cNvSpPr/>
          <p:nvPr/>
        </p:nvSpPr>
        <p:spPr>
          <a:xfrm>
            <a:off x="6286500" y="3786188"/>
            <a:ext cx="2357438" cy="6429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5309" name="TextBox 1403"/>
          <p:cNvSpPr txBox="1">
            <a:spLocks noChangeArrowheads="1"/>
          </p:cNvSpPr>
          <p:nvPr/>
        </p:nvSpPr>
        <p:spPr bwMode="auto">
          <a:xfrm>
            <a:off x="6286500" y="3786188"/>
            <a:ext cx="23574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Pathogen sensing signals (False alarm )</a:t>
            </a:r>
          </a:p>
        </p:txBody>
      </p:sp>
      <p:sp>
        <p:nvSpPr>
          <p:cNvPr id="1405" name="Rectangle 1404"/>
          <p:cNvSpPr/>
          <p:nvPr/>
        </p:nvSpPr>
        <p:spPr>
          <a:xfrm>
            <a:off x="6273800" y="4786313"/>
            <a:ext cx="1165225" cy="35718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5311" name="TextBox 1405"/>
          <p:cNvSpPr txBox="1">
            <a:spLocks noChangeArrowheads="1"/>
          </p:cNvSpPr>
          <p:nvPr/>
        </p:nvSpPr>
        <p:spPr bwMode="auto">
          <a:xfrm>
            <a:off x="6273800" y="4786313"/>
            <a:ext cx="10715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/>
              <a:t>Kinases</a:t>
            </a:r>
          </a:p>
        </p:txBody>
      </p:sp>
      <p:sp>
        <p:nvSpPr>
          <p:cNvPr id="1407" name="Down Arrow 1406"/>
          <p:cNvSpPr/>
          <p:nvPr/>
        </p:nvSpPr>
        <p:spPr>
          <a:xfrm>
            <a:off x="6619875" y="4500563"/>
            <a:ext cx="296863" cy="28575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08" name="Down Arrow 1407"/>
          <p:cNvSpPr/>
          <p:nvPr/>
        </p:nvSpPr>
        <p:spPr>
          <a:xfrm>
            <a:off x="1071563" y="4286250"/>
            <a:ext cx="295275" cy="285750"/>
          </a:xfrm>
          <a:prstGeom prst="downArrow">
            <a:avLst/>
          </a:prstGeom>
          <a:solidFill>
            <a:srgbClr val="5403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09" name="Rectangle 1408"/>
          <p:cNvSpPr/>
          <p:nvPr/>
        </p:nvSpPr>
        <p:spPr>
          <a:xfrm>
            <a:off x="642938" y="4643438"/>
            <a:ext cx="2060575" cy="646112"/>
          </a:xfrm>
          <a:prstGeom prst="rect">
            <a:avLst/>
          </a:prstGeom>
          <a:solidFill>
            <a:srgbClr val="5403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40" name="TextBox 1439"/>
          <p:cNvSpPr txBox="1"/>
          <p:nvPr/>
        </p:nvSpPr>
        <p:spPr>
          <a:xfrm>
            <a:off x="635000" y="4643438"/>
            <a:ext cx="225266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</a:rPr>
              <a:t>Nuclear receptors</a:t>
            </a:r>
          </a:p>
          <a:p>
            <a:pPr algn="ctr">
              <a:defRPr/>
            </a:pPr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LXR </a:t>
            </a:r>
            <a:r>
              <a:rPr lang="en-GB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PPAR</a:t>
            </a:r>
            <a:r>
              <a:rPr lang="en-GB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Symbol" pitchFamily="18" charset="2"/>
              </a:rPr>
              <a:t>g</a:t>
            </a:r>
            <a:endParaRPr lang="en-GB" dirty="0">
              <a:solidFill>
                <a:schemeClr val="tx1">
                  <a:lumMod val="60000"/>
                  <a:lumOff val="40000"/>
                </a:schemeClr>
              </a:solidFill>
              <a:latin typeface="Symbol" pitchFamily="18" charset="2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ABCA1 and ABCG1 transporters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Cholesterol membrane pumps</a:t>
            </a:r>
          </a:p>
          <a:p>
            <a:r>
              <a:rPr lang="en-GB" smtClean="0"/>
              <a:t>ATP-driven</a:t>
            </a:r>
          </a:p>
          <a:p>
            <a:r>
              <a:rPr lang="en-GB" smtClean="0"/>
              <a:t>Dock with HDL</a:t>
            </a:r>
          </a:p>
          <a:p>
            <a:r>
              <a:rPr lang="en-GB" smtClean="0"/>
              <a:t>Upregulated by cholesterol overload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ABCA and ABCG transporters</a:t>
            </a:r>
          </a:p>
        </p:txBody>
      </p:sp>
      <p:sp>
        <p:nvSpPr>
          <p:cNvPr id="58371" name="Freeform 29"/>
          <p:cNvSpPr>
            <a:spLocks/>
          </p:cNvSpPr>
          <p:nvPr/>
        </p:nvSpPr>
        <p:spPr bwMode="auto">
          <a:xfrm>
            <a:off x="457200" y="2625725"/>
            <a:ext cx="7807325" cy="4144963"/>
          </a:xfrm>
          <a:custGeom>
            <a:avLst/>
            <a:gdLst>
              <a:gd name="T0" fmla="*/ 317 w 702"/>
              <a:gd name="T1" fmla="*/ 5 h 698"/>
              <a:gd name="T2" fmla="*/ 230 w 702"/>
              <a:gd name="T3" fmla="*/ 41 h 698"/>
              <a:gd name="T4" fmla="*/ 164 w 702"/>
              <a:gd name="T5" fmla="*/ 59 h 698"/>
              <a:gd name="T6" fmla="*/ 128 w 702"/>
              <a:gd name="T7" fmla="*/ 77 h 698"/>
              <a:gd name="T8" fmla="*/ 41 w 702"/>
              <a:gd name="T9" fmla="*/ 173 h 698"/>
              <a:gd name="T10" fmla="*/ 20 w 702"/>
              <a:gd name="T11" fmla="*/ 251 h 698"/>
              <a:gd name="T12" fmla="*/ 2 w 702"/>
              <a:gd name="T13" fmla="*/ 305 h 698"/>
              <a:gd name="T14" fmla="*/ 8 w 702"/>
              <a:gd name="T15" fmla="*/ 410 h 698"/>
              <a:gd name="T16" fmla="*/ 20 w 702"/>
              <a:gd name="T17" fmla="*/ 482 h 698"/>
              <a:gd name="T18" fmla="*/ 32 w 702"/>
              <a:gd name="T19" fmla="*/ 515 h 698"/>
              <a:gd name="T20" fmla="*/ 47 w 702"/>
              <a:gd name="T21" fmla="*/ 536 h 698"/>
              <a:gd name="T22" fmla="*/ 86 w 702"/>
              <a:gd name="T23" fmla="*/ 581 h 698"/>
              <a:gd name="T24" fmla="*/ 155 w 702"/>
              <a:gd name="T25" fmla="*/ 626 h 698"/>
              <a:gd name="T26" fmla="*/ 209 w 702"/>
              <a:gd name="T27" fmla="*/ 662 h 698"/>
              <a:gd name="T28" fmla="*/ 266 w 702"/>
              <a:gd name="T29" fmla="*/ 692 h 698"/>
              <a:gd name="T30" fmla="*/ 338 w 702"/>
              <a:gd name="T31" fmla="*/ 695 h 698"/>
              <a:gd name="T32" fmla="*/ 461 w 702"/>
              <a:gd name="T33" fmla="*/ 674 h 698"/>
              <a:gd name="T34" fmla="*/ 515 w 702"/>
              <a:gd name="T35" fmla="*/ 656 h 698"/>
              <a:gd name="T36" fmla="*/ 551 w 702"/>
              <a:gd name="T37" fmla="*/ 611 h 698"/>
              <a:gd name="T38" fmla="*/ 596 w 702"/>
              <a:gd name="T39" fmla="*/ 581 h 698"/>
              <a:gd name="T40" fmla="*/ 656 w 702"/>
              <a:gd name="T41" fmla="*/ 521 h 698"/>
              <a:gd name="T42" fmla="*/ 674 w 702"/>
              <a:gd name="T43" fmla="*/ 464 h 698"/>
              <a:gd name="T44" fmla="*/ 683 w 702"/>
              <a:gd name="T45" fmla="*/ 344 h 698"/>
              <a:gd name="T46" fmla="*/ 698 w 702"/>
              <a:gd name="T47" fmla="*/ 269 h 698"/>
              <a:gd name="T48" fmla="*/ 659 w 702"/>
              <a:gd name="T49" fmla="*/ 221 h 698"/>
              <a:gd name="T50" fmla="*/ 635 w 702"/>
              <a:gd name="T51" fmla="*/ 167 h 698"/>
              <a:gd name="T52" fmla="*/ 608 w 702"/>
              <a:gd name="T53" fmla="*/ 110 h 698"/>
              <a:gd name="T54" fmla="*/ 554 w 702"/>
              <a:gd name="T55" fmla="*/ 74 h 698"/>
              <a:gd name="T56" fmla="*/ 476 w 702"/>
              <a:gd name="T57" fmla="*/ 32 h 698"/>
              <a:gd name="T58" fmla="*/ 413 w 702"/>
              <a:gd name="T59" fmla="*/ 20 h 698"/>
              <a:gd name="T60" fmla="*/ 338 w 702"/>
              <a:gd name="T61" fmla="*/ 8 h 698"/>
              <a:gd name="T62" fmla="*/ 317 w 702"/>
              <a:gd name="T63" fmla="*/ 5 h 6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702"/>
              <a:gd name="T97" fmla="*/ 0 h 698"/>
              <a:gd name="T98" fmla="*/ 702 w 702"/>
              <a:gd name="T99" fmla="*/ 698 h 69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702" h="698">
                <a:moveTo>
                  <a:pt x="317" y="5"/>
                </a:moveTo>
                <a:cubicBezTo>
                  <a:pt x="299" y="10"/>
                  <a:pt x="255" y="32"/>
                  <a:pt x="230" y="41"/>
                </a:cubicBezTo>
                <a:cubicBezTo>
                  <a:pt x="205" y="50"/>
                  <a:pt x="181" y="53"/>
                  <a:pt x="164" y="59"/>
                </a:cubicBezTo>
                <a:cubicBezTo>
                  <a:pt x="147" y="65"/>
                  <a:pt x="148" y="58"/>
                  <a:pt x="128" y="77"/>
                </a:cubicBezTo>
                <a:cubicBezTo>
                  <a:pt x="108" y="96"/>
                  <a:pt x="59" y="144"/>
                  <a:pt x="41" y="173"/>
                </a:cubicBezTo>
                <a:cubicBezTo>
                  <a:pt x="23" y="202"/>
                  <a:pt x="26" y="229"/>
                  <a:pt x="20" y="251"/>
                </a:cubicBezTo>
                <a:cubicBezTo>
                  <a:pt x="14" y="273"/>
                  <a:pt x="4" y="279"/>
                  <a:pt x="2" y="305"/>
                </a:cubicBezTo>
                <a:cubicBezTo>
                  <a:pt x="0" y="331"/>
                  <a:pt x="5" y="381"/>
                  <a:pt x="8" y="410"/>
                </a:cubicBezTo>
                <a:cubicBezTo>
                  <a:pt x="11" y="439"/>
                  <a:pt x="16" y="465"/>
                  <a:pt x="20" y="482"/>
                </a:cubicBezTo>
                <a:cubicBezTo>
                  <a:pt x="24" y="499"/>
                  <a:pt x="28" y="506"/>
                  <a:pt x="32" y="515"/>
                </a:cubicBezTo>
                <a:cubicBezTo>
                  <a:pt x="36" y="524"/>
                  <a:pt x="38" y="525"/>
                  <a:pt x="47" y="536"/>
                </a:cubicBezTo>
                <a:cubicBezTo>
                  <a:pt x="56" y="547"/>
                  <a:pt x="68" y="566"/>
                  <a:pt x="86" y="581"/>
                </a:cubicBezTo>
                <a:cubicBezTo>
                  <a:pt x="104" y="596"/>
                  <a:pt x="134" y="613"/>
                  <a:pt x="155" y="626"/>
                </a:cubicBezTo>
                <a:cubicBezTo>
                  <a:pt x="176" y="639"/>
                  <a:pt x="190" y="651"/>
                  <a:pt x="209" y="662"/>
                </a:cubicBezTo>
                <a:cubicBezTo>
                  <a:pt x="228" y="673"/>
                  <a:pt x="245" y="687"/>
                  <a:pt x="266" y="692"/>
                </a:cubicBezTo>
                <a:cubicBezTo>
                  <a:pt x="287" y="697"/>
                  <a:pt x="306" y="698"/>
                  <a:pt x="338" y="695"/>
                </a:cubicBezTo>
                <a:cubicBezTo>
                  <a:pt x="370" y="692"/>
                  <a:pt x="432" y="680"/>
                  <a:pt x="461" y="674"/>
                </a:cubicBezTo>
                <a:cubicBezTo>
                  <a:pt x="490" y="668"/>
                  <a:pt x="500" y="666"/>
                  <a:pt x="515" y="656"/>
                </a:cubicBezTo>
                <a:cubicBezTo>
                  <a:pt x="530" y="646"/>
                  <a:pt x="538" y="623"/>
                  <a:pt x="551" y="611"/>
                </a:cubicBezTo>
                <a:cubicBezTo>
                  <a:pt x="564" y="599"/>
                  <a:pt x="578" y="596"/>
                  <a:pt x="596" y="581"/>
                </a:cubicBezTo>
                <a:cubicBezTo>
                  <a:pt x="614" y="566"/>
                  <a:pt x="643" y="541"/>
                  <a:pt x="656" y="521"/>
                </a:cubicBezTo>
                <a:cubicBezTo>
                  <a:pt x="669" y="501"/>
                  <a:pt x="670" y="493"/>
                  <a:pt x="674" y="464"/>
                </a:cubicBezTo>
                <a:cubicBezTo>
                  <a:pt x="678" y="435"/>
                  <a:pt x="679" y="376"/>
                  <a:pt x="683" y="344"/>
                </a:cubicBezTo>
                <a:cubicBezTo>
                  <a:pt x="687" y="312"/>
                  <a:pt x="702" y="289"/>
                  <a:pt x="698" y="269"/>
                </a:cubicBezTo>
                <a:cubicBezTo>
                  <a:pt x="694" y="249"/>
                  <a:pt x="670" y="238"/>
                  <a:pt x="659" y="221"/>
                </a:cubicBezTo>
                <a:cubicBezTo>
                  <a:pt x="648" y="204"/>
                  <a:pt x="643" y="185"/>
                  <a:pt x="635" y="167"/>
                </a:cubicBezTo>
                <a:cubicBezTo>
                  <a:pt x="627" y="149"/>
                  <a:pt x="622" y="125"/>
                  <a:pt x="608" y="110"/>
                </a:cubicBezTo>
                <a:cubicBezTo>
                  <a:pt x="594" y="95"/>
                  <a:pt x="576" y="87"/>
                  <a:pt x="554" y="74"/>
                </a:cubicBezTo>
                <a:cubicBezTo>
                  <a:pt x="532" y="61"/>
                  <a:pt x="499" y="41"/>
                  <a:pt x="476" y="32"/>
                </a:cubicBezTo>
                <a:cubicBezTo>
                  <a:pt x="453" y="23"/>
                  <a:pt x="436" y="24"/>
                  <a:pt x="413" y="20"/>
                </a:cubicBezTo>
                <a:cubicBezTo>
                  <a:pt x="390" y="16"/>
                  <a:pt x="356" y="10"/>
                  <a:pt x="338" y="8"/>
                </a:cubicBezTo>
                <a:cubicBezTo>
                  <a:pt x="320" y="6"/>
                  <a:pt x="335" y="0"/>
                  <a:pt x="317" y="5"/>
                </a:cubicBez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" name="Freeform 30"/>
          <p:cNvSpPr>
            <a:spLocks/>
          </p:cNvSpPr>
          <p:nvPr/>
        </p:nvSpPr>
        <p:spPr bwMode="auto">
          <a:xfrm rot="13263289">
            <a:off x="1079500" y="3622675"/>
            <a:ext cx="4527550" cy="2795588"/>
          </a:xfrm>
          <a:custGeom>
            <a:avLst/>
            <a:gdLst/>
            <a:ahLst/>
            <a:cxnLst>
              <a:cxn ang="0">
                <a:pos x="287" y="225"/>
              </a:cxn>
              <a:cxn ang="0">
                <a:pos x="239" y="255"/>
              </a:cxn>
              <a:cxn ang="0">
                <a:pos x="224" y="333"/>
              </a:cxn>
              <a:cxn ang="0">
                <a:pos x="218" y="375"/>
              </a:cxn>
              <a:cxn ang="0">
                <a:pos x="176" y="408"/>
              </a:cxn>
              <a:cxn ang="0">
                <a:pos x="122" y="408"/>
              </a:cxn>
              <a:cxn ang="0">
                <a:pos x="65" y="381"/>
              </a:cxn>
              <a:cxn ang="0">
                <a:pos x="17" y="318"/>
              </a:cxn>
              <a:cxn ang="0">
                <a:pos x="5" y="237"/>
              </a:cxn>
              <a:cxn ang="0">
                <a:pos x="50" y="120"/>
              </a:cxn>
              <a:cxn ang="0">
                <a:pos x="116" y="54"/>
              </a:cxn>
              <a:cxn ang="0">
                <a:pos x="191" y="15"/>
              </a:cxn>
              <a:cxn ang="0">
                <a:pos x="275" y="0"/>
              </a:cxn>
              <a:cxn ang="0">
                <a:pos x="350" y="15"/>
              </a:cxn>
              <a:cxn ang="0">
                <a:pos x="401" y="48"/>
              </a:cxn>
              <a:cxn ang="0">
                <a:pos x="431" y="114"/>
              </a:cxn>
              <a:cxn ang="0">
                <a:pos x="416" y="186"/>
              </a:cxn>
              <a:cxn ang="0">
                <a:pos x="395" y="222"/>
              </a:cxn>
              <a:cxn ang="0">
                <a:pos x="371" y="228"/>
              </a:cxn>
              <a:cxn ang="0">
                <a:pos x="344" y="228"/>
              </a:cxn>
              <a:cxn ang="0">
                <a:pos x="287" y="225"/>
              </a:cxn>
            </a:cxnLst>
            <a:rect l="0" t="0" r="r" b="b"/>
            <a:pathLst>
              <a:path w="434" h="413">
                <a:moveTo>
                  <a:pt x="287" y="225"/>
                </a:moveTo>
                <a:cubicBezTo>
                  <a:pt x="270" y="229"/>
                  <a:pt x="250" y="237"/>
                  <a:pt x="239" y="255"/>
                </a:cubicBezTo>
                <a:cubicBezTo>
                  <a:pt x="228" y="273"/>
                  <a:pt x="228" y="313"/>
                  <a:pt x="224" y="333"/>
                </a:cubicBezTo>
                <a:cubicBezTo>
                  <a:pt x="220" y="353"/>
                  <a:pt x="226" y="363"/>
                  <a:pt x="218" y="375"/>
                </a:cubicBezTo>
                <a:cubicBezTo>
                  <a:pt x="210" y="387"/>
                  <a:pt x="192" y="403"/>
                  <a:pt x="176" y="408"/>
                </a:cubicBezTo>
                <a:cubicBezTo>
                  <a:pt x="160" y="413"/>
                  <a:pt x="140" y="412"/>
                  <a:pt x="122" y="408"/>
                </a:cubicBezTo>
                <a:cubicBezTo>
                  <a:pt x="104" y="404"/>
                  <a:pt x="82" y="396"/>
                  <a:pt x="65" y="381"/>
                </a:cubicBezTo>
                <a:cubicBezTo>
                  <a:pt x="48" y="366"/>
                  <a:pt x="27" y="342"/>
                  <a:pt x="17" y="318"/>
                </a:cubicBezTo>
                <a:cubicBezTo>
                  <a:pt x="7" y="294"/>
                  <a:pt x="0" y="270"/>
                  <a:pt x="5" y="237"/>
                </a:cubicBezTo>
                <a:cubicBezTo>
                  <a:pt x="10" y="204"/>
                  <a:pt x="32" y="150"/>
                  <a:pt x="50" y="120"/>
                </a:cubicBezTo>
                <a:cubicBezTo>
                  <a:pt x="68" y="90"/>
                  <a:pt x="93" y="71"/>
                  <a:pt x="116" y="54"/>
                </a:cubicBezTo>
                <a:cubicBezTo>
                  <a:pt x="139" y="37"/>
                  <a:pt x="165" y="24"/>
                  <a:pt x="191" y="15"/>
                </a:cubicBezTo>
                <a:cubicBezTo>
                  <a:pt x="217" y="6"/>
                  <a:pt x="249" y="0"/>
                  <a:pt x="275" y="0"/>
                </a:cubicBezTo>
                <a:cubicBezTo>
                  <a:pt x="301" y="0"/>
                  <a:pt x="329" y="7"/>
                  <a:pt x="350" y="15"/>
                </a:cubicBezTo>
                <a:cubicBezTo>
                  <a:pt x="371" y="23"/>
                  <a:pt x="388" y="32"/>
                  <a:pt x="401" y="48"/>
                </a:cubicBezTo>
                <a:cubicBezTo>
                  <a:pt x="414" y="64"/>
                  <a:pt x="428" y="91"/>
                  <a:pt x="431" y="114"/>
                </a:cubicBezTo>
                <a:cubicBezTo>
                  <a:pt x="434" y="137"/>
                  <a:pt x="422" y="168"/>
                  <a:pt x="416" y="186"/>
                </a:cubicBezTo>
                <a:cubicBezTo>
                  <a:pt x="410" y="204"/>
                  <a:pt x="402" y="215"/>
                  <a:pt x="395" y="222"/>
                </a:cubicBezTo>
                <a:cubicBezTo>
                  <a:pt x="388" y="229"/>
                  <a:pt x="379" y="227"/>
                  <a:pt x="371" y="228"/>
                </a:cubicBezTo>
                <a:cubicBezTo>
                  <a:pt x="363" y="229"/>
                  <a:pt x="355" y="228"/>
                  <a:pt x="344" y="228"/>
                </a:cubicBezTo>
                <a:cubicBezTo>
                  <a:pt x="333" y="228"/>
                  <a:pt x="304" y="221"/>
                  <a:pt x="287" y="225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grpSp>
        <p:nvGrpSpPr>
          <p:cNvPr id="3" name="Group 17"/>
          <p:cNvGrpSpPr/>
          <p:nvPr/>
        </p:nvGrpSpPr>
        <p:grpSpPr>
          <a:xfrm>
            <a:off x="3273107" y="3163912"/>
            <a:ext cx="4312825" cy="3026544"/>
            <a:chOff x="2800646" y="3200818"/>
            <a:chExt cx="3674541" cy="3600253"/>
          </a:xfrm>
          <a:solidFill>
            <a:srgbClr val="FFFF00"/>
          </a:solidFill>
        </p:grpSpPr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2800646" y="3246828"/>
              <a:ext cx="481453" cy="571839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4217337" y="3907143"/>
              <a:ext cx="481453" cy="571839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4698791" y="6229232"/>
              <a:ext cx="481453" cy="571839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5180244" y="5448736"/>
              <a:ext cx="481453" cy="571839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5097235" y="4055290"/>
              <a:ext cx="481453" cy="571839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5678299" y="5001781"/>
              <a:ext cx="481453" cy="571839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4853741" y="3200818"/>
              <a:ext cx="481453" cy="571839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5993734" y="3825240"/>
              <a:ext cx="481453" cy="571839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5961786" y="5657393"/>
              <a:ext cx="481453" cy="571839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998217" y="3871443"/>
              <a:ext cx="481453" cy="571839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4969954" y="4837460"/>
              <a:ext cx="481453" cy="571839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solidFill>
                  <a:srgbClr val="FFFF00"/>
                </a:solidFill>
              </a:endParaRPr>
            </a:p>
          </p:txBody>
        </p:sp>
      </p:grpSp>
      <p:sp>
        <p:nvSpPr>
          <p:cNvPr id="58374" name="TextBox 23"/>
          <p:cNvSpPr txBox="1">
            <a:spLocks noChangeArrowheads="1"/>
          </p:cNvSpPr>
          <p:nvPr/>
        </p:nvSpPr>
        <p:spPr bwMode="auto">
          <a:xfrm>
            <a:off x="1752600" y="2181225"/>
            <a:ext cx="177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/>
              <a:t>ABCA</a:t>
            </a:r>
          </a:p>
          <a:p>
            <a:pPr algn="r"/>
            <a:r>
              <a:rPr lang="en-GB"/>
              <a:t>ABCG</a:t>
            </a:r>
          </a:p>
        </p:txBody>
      </p:sp>
      <p:grpSp>
        <p:nvGrpSpPr>
          <p:cNvPr id="58375" name="Group 40"/>
          <p:cNvGrpSpPr>
            <a:grpSpLocks/>
          </p:cNvGrpSpPr>
          <p:nvPr/>
        </p:nvGrpSpPr>
        <p:grpSpPr bwMode="auto">
          <a:xfrm>
            <a:off x="3530600" y="2552700"/>
            <a:ext cx="731838" cy="512763"/>
            <a:chOff x="3234454" y="1745449"/>
            <a:chExt cx="731520" cy="514213"/>
          </a:xfrm>
        </p:grpSpPr>
        <p:sp>
          <p:nvSpPr>
            <p:cNvPr id="37" name="Oval 36"/>
            <p:cNvSpPr/>
            <p:nvPr/>
          </p:nvSpPr>
          <p:spPr>
            <a:xfrm>
              <a:off x="3234454" y="1745449"/>
              <a:ext cx="731520" cy="183079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8" name="Oval 37"/>
            <p:cNvSpPr/>
            <p:nvPr/>
          </p:nvSpPr>
          <p:spPr>
            <a:xfrm>
              <a:off x="3234454" y="2076583"/>
              <a:ext cx="731520" cy="183079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234454" y="1820273"/>
              <a:ext cx="731520" cy="348645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837442" y="2168918"/>
              <a:ext cx="46018" cy="445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25" name="Curved Down Arrow 24"/>
          <p:cNvSpPr/>
          <p:nvPr/>
        </p:nvSpPr>
        <p:spPr>
          <a:xfrm rot="5400000" flipH="1" flipV="1">
            <a:off x="3359944" y="2569369"/>
            <a:ext cx="1681163" cy="695325"/>
          </a:xfrm>
          <a:prstGeom prst="curved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58377" name="TextBox 41"/>
          <p:cNvSpPr txBox="1">
            <a:spLocks noChangeArrowheads="1"/>
          </p:cNvSpPr>
          <p:nvPr/>
        </p:nvSpPr>
        <p:spPr bwMode="auto">
          <a:xfrm>
            <a:off x="4279900" y="3163888"/>
            <a:ext cx="1468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solidFill>
                  <a:srgbClr val="FFFF00"/>
                </a:solidFill>
              </a:rPr>
              <a:t>cholesterol</a:t>
            </a:r>
          </a:p>
        </p:txBody>
      </p:sp>
      <p:sp>
        <p:nvSpPr>
          <p:cNvPr id="43" name="Oval 42"/>
          <p:cNvSpPr/>
          <p:nvPr/>
        </p:nvSpPr>
        <p:spPr>
          <a:xfrm>
            <a:off x="4638675" y="1730375"/>
            <a:ext cx="952500" cy="900113"/>
          </a:xfrm>
          <a:prstGeom prst="ellipse">
            <a:avLst/>
          </a:prstGeom>
          <a:solidFill>
            <a:srgbClr val="5403F7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4" name="Right Arrow 43"/>
          <p:cNvSpPr/>
          <p:nvPr/>
        </p:nvSpPr>
        <p:spPr>
          <a:xfrm>
            <a:off x="5683250" y="2076450"/>
            <a:ext cx="1338263" cy="152400"/>
          </a:xfrm>
          <a:prstGeom prst="rightArrow">
            <a:avLst/>
          </a:prstGeom>
          <a:solidFill>
            <a:srgbClr val="5403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8380" name="TextBox 44"/>
          <p:cNvSpPr txBox="1">
            <a:spLocks noChangeArrowheads="1"/>
          </p:cNvSpPr>
          <p:nvPr/>
        </p:nvSpPr>
        <p:spPr bwMode="auto">
          <a:xfrm>
            <a:off x="7085013" y="1995488"/>
            <a:ext cx="927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Liver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/>
              <a:t>Oxidised forms of cholesterol are toxic and inflammatory</a:t>
            </a:r>
            <a:endParaRPr lang="en-GB" dirty="0"/>
          </a:p>
        </p:txBody>
      </p:sp>
      <p:pic>
        <p:nvPicPr>
          <p:cNvPr id="59395" name="Picture 4" descr="oxycholest"/>
          <p:cNvPicPr>
            <a:picLocks noChangeAspect="1" noChangeArrowheads="1"/>
          </p:cNvPicPr>
          <p:nvPr/>
        </p:nvPicPr>
        <p:blipFill>
          <a:blip r:embed="rId2" cstate="print"/>
          <a:srcRect r="48921" b="72656"/>
          <a:stretch>
            <a:fillRect/>
          </a:stretch>
        </p:blipFill>
        <p:spPr bwMode="auto">
          <a:xfrm>
            <a:off x="292100" y="3168650"/>
            <a:ext cx="2982913" cy="16383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pic>
        <p:nvPicPr>
          <p:cNvPr id="59396" name="Picture 3" descr="oxycholest"/>
          <p:cNvPicPr>
            <a:picLocks noChangeAspect="1" noChangeArrowheads="1"/>
          </p:cNvPicPr>
          <p:nvPr/>
        </p:nvPicPr>
        <p:blipFill>
          <a:blip r:embed="rId2" cstate="print"/>
          <a:srcRect t="34709" r="48921" b="39722"/>
          <a:stretch>
            <a:fillRect/>
          </a:stretch>
        </p:blipFill>
        <p:spPr bwMode="auto">
          <a:xfrm>
            <a:off x="5446713" y="1417638"/>
            <a:ext cx="2982912" cy="153193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ight Arrow 4"/>
          <p:cNvSpPr/>
          <p:nvPr/>
        </p:nvSpPr>
        <p:spPr>
          <a:xfrm>
            <a:off x="3640138" y="3767138"/>
            <a:ext cx="992187" cy="5826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9398" name="TextBox 5"/>
          <p:cNvSpPr txBox="1">
            <a:spLocks noChangeArrowheads="1"/>
          </p:cNvSpPr>
          <p:nvPr/>
        </p:nvSpPr>
        <p:spPr bwMode="auto">
          <a:xfrm>
            <a:off x="3640138" y="3341688"/>
            <a:ext cx="862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/>
              <a:t>ROS</a:t>
            </a:r>
          </a:p>
        </p:txBody>
      </p:sp>
      <p:pic>
        <p:nvPicPr>
          <p:cNvPr id="59399" name="Picture 4" descr="oxycholest"/>
          <p:cNvPicPr>
            <a:picLocks noChangeAspect="1" noChangeArrowheads="1"/>
          </p:cNvPicPr>
          <p:nvPr/>
        </p:nvPicPr>
        <p:blipFill>
          <a:blip r:embed="rId2" cstate="print"/>
          <a:srcRect l="49667" t="73874"/>
          <a:stretch>
            <a:fillRect/>
          </a:stretch>
        </p:blipFill>
        <p:spPr bwMode="auto">
          <a:xfrm>
            <a:off x="5446713" y="3341688"/>
            <a:ext cx="2940050" cy="156686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pic>
        <p:nvPicPr>
          <p:cNvPr id="59400" name="Picture 4" descr="oxycholest"/>
          <p:cNvPicPr>
            <a:picLocks noChangeAspect="1" noChangeArrowheads="1"/>
          </p:cNvPicPr>
          <p:nvPr/>
        </p:nvPicPr>
        <p:blipFill>
          <a:blip r:embed="rId2" cstate="print"/>
          <a:srcRect t="74232" r="49513"/>
          <a:stretch>
            <a:fillRect/>
          </a:stretch>
        </p:blipFill>
        <p:spPr bwMode="auto">
          <a:xfrm>
            <a:off x="5738813" y="5164138"/>
            <a:ext cx="2947987" cy="154463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59401" name="TextBox 8"/>
          <p:cNvSpPr txBox="1">
            <a:spLocks noChangeArrowheads="1"/>
          </p:cNvSpPr>
          <p:nvPr/>
        </p:nvSpPr>
        <p:spPr bwMode="auto">
          <a:xfrm>
            <a:off x="6918325" y="2286000"/>
            <a:ext cx="1768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000000"/>
                </a:solidFill>
              </a:rPr>
              <a:t>24,25 epoxy-</a:t>
            </a:r>
          </a:p>
        </p:txBody>
      </p:sp>
      <p:sp>
        <p:nvSpPr>
          <p:cNvPr id="59402" name="TextBox 9"/>
          <p:cNvSpPr txBox="1">
            <a:spLocks noChangeArrowheads="1"/>
          </p:cNvSpPr>
          <p:nvPr/>
        </p:nvSpPr>
        <p:spPr bwMode="auto">
          <a:xfrm>
            <a:off x="7070725" y="4538663"/>
            <a:ext cx="1768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000000"/>
                </a:solidFill>
              </a:rPr>
              <a:t>5,6 epoxy-</a:t>
            </a:r>
          </a:p>
        </p:txBody>
      </p:sp>
      <p:sp>
        <p:nvSpPr>
          <p:cNvPr id="59403" name="TextBox 10"/>
          <p:cNvSpPr txBox="1">
            <a:spLocks noChangeArrowheads="1"/>
          </p:cNvSpPr>
          <p:nvPr/>
        </p:nvSpPr>
        <p:spPr bwMode="auto">
          <a:xfrm>
            <a:off x="7385050" y="6153150"/>
            <a:ext cx="1766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000000"/>
                </a:solidFill>
              </a:rPr>
              <a:t>7-keto-</a:t>
            </a:r>
          </a:p>
        </p:txBody>
      </p:sp>
      <p:sp>
        <p:nvSpPr>
          <p:cNvPr id="59404" name="TextBox 11"/>
          <p:cNvSpPr txBox="1">
            <a:spLocks noChangeArrowheads="1"/>
          </p:cNvSpPr>
          <p:nvPr/>
        </p:nvSpPr>
        <p:spPr bwMode="auto">
          <a:xfrm>
            <a:off x="762000" y="2798763"/>
            <a:ext cx="17637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/>
              <a:t>Cholesterol</a:t>
            </a:r>
          </a:p>
        </p:txBody>
      </p:sp>
      <p:sp>
        <p:nvSpPr>
          <p:cNvPr id="13" name="Oval 12"/>
          <p:cNvSpPr/>
          <p:nvPr/>
        </p:nvSpPr>
        <p:spPr>
          <a:xfrm>
            <a:off x="7567613" y="1417638"/>
            <a:ext cx="601662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6056313" y="4538663"/>
            <a:ext cx="601662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6657975" y="6203950"/>
            <a:ext cx="600075" cy="5048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 descr="cb200455_f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1714500"/>
            <a:ext cx="5214938" cy="470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GB" sz="440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Cartoon of nuclear receptors in macrophages in atherosclerosis</a:t>
            </a:r>
            <a:endParaRPr lang="en-GB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6" descr="Cov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35050"/>
            <a:ext cx="7620000" cy="47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317500" y="15875"/>
            <a:ext cx="79375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en-US" sz="2800" dirty="0">
                <a:solidFill>
                  <a:schemeClr val="tx1">
                    <a:lumMod val="60000"/>
                    <a:lumOff val="40000"/>
                  </a:schemeClr>
                </a:solidFill>
                <a:sym typeface="Arial" charset="0"/>
              </a:rPr>
              <a:t>Role of PPAR[alpha] and LXRs in macrophage cholesterol trafficking </a:t>
            </a: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317500" y="6032500"/>
            <a:ext cx="79375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en-US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Arial" charset="0"/>
              </a:rPr>
              <a:t> Biochemical Society Transactions          www.biochemsoctrans.org          Biochem. Soc. Trans. (2006) 34, 1128-1131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/>
              <a:t>Foam cell formation requires positive feedback via PPAR-</a:t>
            </a:r>
            <a:r>
              <a:rPr lang="en-GB" dirty="0" smtClean="0">
                <a:latin typeface="Symbol" pitchFamily="18" charset="2"/>
              </a:rPr>
              <a:t>g</a:t>
            </a:r>
            <a:endParaRPr lang="en-GB" dirty="0">
              <a:latin typeface="Symbol" pitchFamily="18" charset="2"/>
            </a:endParaRPr>
          </a:p>
        </p:txBody>
      </p:sp>
      <p:grpSp>
        <p:nvGrpSpPr>
          <p:cNvPr id="62467" name="Group 17"/>
          <p:cNvGrpSpPr>
            <a:grpSpLocks/>
          </p:cNvGrpSpPr>
          <p:nvPr/>
        </p:nvGrpSpPr>
        <p:grpSpPr bwMode="auto">
          <a:xfrm>
            <a:off x="1074738" y="1301750"/>
            <a:ext cx="5746750" cy="5684838"/>
            <a:chOff x="870251" y="954426"/>
            <a:chExt cx="5747548" cy="5684488"/>
          </a:xfrm>
        </p:grpSpPr>
        <p:sp>
          <p:nvSpPr>
            <p:cNvPr id="62468" name="TextBox 3"/>
            <p:cNvSpPr txBox="1">
              <a:spLocks noChangeArrowheads="1"/>
            </p:cNvSpPr>
            <p:nvPr/>
          </p:nvSpPr>
          <p:spPr bwMode="auto">
            <a:xfrm>
              <a:off x="1074198" y="3070519"/>
              <a:ext cx="2444482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2800"/>
                <a:t>Intracellular PGJ2</a:t>
              </a:r>
            </a:p>
          </p:txBody>
        </p:sp>
        <p:sp>
          <p:nvSpPr>
            <p:cNvPr id="62469" name="TextBox 4"/>
            <p:cNvSpPr txBox="1">
              <a:spLocks noChangeArrowheads="1"/>
            </p:cNvSpPr>
            <p:nvPr/>
          </p:nvSpPr>
          <p:spPr bwMode="auto">
            <a:xfrm>
              <a:off x="3026315" y="5037390"/>
              <a:ext cx="1857388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2800"/>
                <a:t>Activates PPAR</a:t>
              </a:r>
              <a:r>
                <a:rPr lang="en-GB" sz="2800">
                  <a:latin typeface="Symbol" pitchFamily="18" charset="2"/>
                </a:rPr>
                <a:t>g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rot="5400000" flipH="1" flipV="1">
              <a:off x="4595894" y="1704474"/>
              <a:ext cx="57464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rot="16200000" flipV="1">
              <a:off x="1020347" y="3428393"/>
              <a:ext cx="57464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472" name="TextBox 8"/>
            <p:cNvSpPr txBox="1">
              <a:spLocks noChangeArrowheads="1"/>
            </p:cNvSpPr>
            <p:nvPr/>
          </p:nvSpPr>
          <p:spPr bwMode="auto">
            <a:xfrm>
              <a:off x="4760411" y="3621016"/>
              <a:ext cx="185738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GB" sz="2800"/>
                <a:t>CD36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rot="16200000" flipV="1">
              <a:off x="4859455" y="3907788"/>
              <a:ext cx="57464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urved Up Arrow 10"/>
            <p:cNvSpPr/>
            <p:nvPr/>
          </p:nvSpPr>
          <p:spPr>
            <a:xfrm rot="18759431">
              <a:off x="4439722" y="4746627"/>
              <a:ext cx="2749381" cy="1035194"/>
            </a:xfrm>
            <a:prstGeom prst="curvedUp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3" name="Curved Up Arrow 12"/>
            <p:cNvSpPr/>
            <p:nvPr/>
          </p:nvSpPr>
          <p:spPr>
            <a:xfrm rot="3027888">
              <a:off x="745890" y="4493436"/>
              <a:ext cx="2750968" cy="1035194"/>
            </a:xfrm>
            <a:prstGeom prst="curvedUp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4" name="Curved Up Arrow 13"/>
            <p:cNvSpPr/>
            <p:nvPr/>
          </p:nvSpPr>
          <p:spPr>
            <a:xfrm rot="14559294">
              <a:off x="4660415" y="1811519"/>
              <a:ext cx="2749381" cy="1035194"/>
            </a:xfrm>
            <a:prstGeom prst="curvedUp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2477" name="TextBox 14"/>
            <p:cNvSpPr txBox="1">
              <a:spLocks noChangeArrowheads="1"/>
            </p:cNvSpPr>
            <p:nvPr/>
          </p:nvSpPr>
          <p:spPr bwMode="auto">
            <a:xfrm>
              <a:off x="2589986" y="1212503"/>
              <a:ext cx="2170425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GB" sz="2800"/>
                <a:t>OxLDL phagocytosis</a:t>
              </a:r>
            </a:p>
          </p:txBody>
        </p:sp>
        <p:sp>
          <p:nvSpPr>
            <p:cNvPr id="16" name="Curved Up Arrow 15"/>
            <p:cNvSpPr/>
            <p:nvPr/>
          </p:nvSpPr>
          <p:spPr>
            <a:xfrm rot="8489864">
              <a:off x="870251" y="1475094"/>
              <a:ext cx="2749932" cy="1034986"/>
            </a:xfrm>
            <a:prstGeom prst="curvedUp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solidFill>
                  <a:schemeClr val="tx1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rot="16200000" flipV="1">
              <a:off x="4472052" y="5323751"/>
              <a:ext cx="57464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41338" y="0"/>
            <a:ext cx="7772400" cy="838200"/>
          </a:xfrm>
        </p:spPr>
        <p:txBody>
          <a:bodyPr/>
          <a:lstStyle/>
          <a:p>
            <a:pPr eaLnBrk="1" hangingPunct="1"/>
            <a:r>
              <a:rPr lang="en-US" smtClean="0"/>
              <a:t>Plaque Rupture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8138" y="1371600"/>
            <a:ext cx="8534400" cy="3276600"/>
          </a:xfrm>
        </p:spPr>
        <p:txBody>
          <a:bodyPr/>
          <a:lstStyle/>
          <a:p>
            <a:pPr eaLnBrk="1" hangingPunct="1"/>
            <a:r>
              <a:rPr lang="en-US" smtClean="0"/>
              <a:t>Cause thrombosis</a:t>
            </a:r>
          </a:p>
          <a:p>
            <a:pPr eaLnBrk="1" hangingPunct="1"/>
            <a:r>
              <a:rPr lang="en-US" smtClean="0"/>
              <a:t>Exposes blood to macrophage debris in plaque centre</a:t>
            </a:r>
          </a:p>
          <a:p>
            <a:pPr eaLnBrk="1" hangingPunct="1"/>
            <a:r>
              <a:rPr lang="en-US" smtClean="0"/>
              <a:t>Macrophages rich in tissue factor - procoagulant</a:t>
            </a:r>
          </a:p>
          <a:p>
            <a:pPr eaLnBrk="1" hangingPunct="1"/>
            <a:r>
              <a:rPr lang="en-US" smtClean="0"/>
              <a:t>Collagen exposed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ctrTitle"/>
          </p:nvPr>
        </p:nvSpPr>
        <p:spPr>
          <a:xfrm>
            <a:off x="500063" y="0"/>
            <a:ext cx="7772400" cy="1470025"/>
          </a:xfrm>
        </p:spPr>
        <p:txBody>
          <a:bodyPr/>
          <a:lstStyle/>
          <a:p>
            <a:r>
              <a:rPr lang="en-GB" smtClean="0"/>
              <a:t>PPARs control atherosclerosis</a:t>
            </a:r>
          </a:p>
        </p:txBody>
      </p:sp>
      <p:pic>
        <p:nvPicPr>
          <p:cNvPr id="63491" name="Picture 3" descr="JCI0418730_f1.jpg"/>
          <p:cNvPicPr>
            <a:picLocks noChangeAspect="1"/>
          </p:cNvPicPr>
          <p:nvPr/>
        </p:nvPicPr>
        <p:blipFill>
          <a:blip r:embed="rId2" cstate="print"/>
          <a:srcRect r="44212" b="50000"/>
          <a:stretch>
            <a:fillRect/>
          </a:stretch>
        </p:blipFill>
        <p:spPr bwMode="auto">
          <a:xfrm>
            <a:off x="2384425" y="1951038"/>
            <a:ext cx="3500438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Macrophages - Tissue Repair</a:t>
            </a:r>
            <a:endParaRPr lang="en-GB" smtClean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9088" y="1322388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Platelet derived growth factor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Vascular smooth muscle cell survival and cell division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Fibroblast growth factor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Smooth muscle cells survival, cell division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Transforming growth factor beta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Increased collagen synthesis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Vascular endothelial growth factor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New capillary formation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Macrophage growth factors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4114800"/>
          </a:xfrm>
        </p:spPr>
        <p:txBody>
          <a:bodyPr/>
          <a:lstStyle/>
          <a:p>
            <a:pPr eaLnBrk="1" hangingPunct="1"/>
            <a:r>
              <a:rPr lang="en-US" smtClean="0"/>
              <a:t>Vascular endothelial growth factor (VEGF)</a:t>
            </a:r>
          </a:p>
          <a:p>
            <a:pPr eaLnBrk="1" hangingPunct="1"/>
            <a:r>
              <a:rPr lang="en-US" smtClean="0"/>
              <a:t>Platelet derived growth factor (PDGF)</a:t>
            </a:r>
          </a:p>
          <a:p>
            <a:pPr eaLnBrk="1" hangingPunct="1"/>
            <a:r>
              <a:rPr lang="en-US" smtClean="0"/>
              <a:t>Fibroblast growth factor (FGF)</a:t>
            </a:r>
          </a:p>
          <a:p>
            <a:pPr eaLnBrk="1" hangingPunct="1"/>
            <a:r>
              <a:rPr lang="en-US" smtClean="0"/>
              <a:t>Platelet derived endothelial cell growth factor (PDECGF) </a:t>
            </a:r>
            <a:r>
              <a:rPr lang="en-US" smtClean="0">
                <a:sym typeface="Symbol" pitchFamily="18" charset="2"/>
              </a:rPr>
              <a:t> </a:t>
            </a:r>
            <a:r>
              <a:rPr lang="en-US" smtClean="0"/>
              <a:t>angiogenic</a:t>
            </a:r>
          </a:p>
          <a:p>
            <a:pPr eaLnBrk="1" hangingPunct="1"/>
            <a:r>
              <a:rPr lang="en-US" smtClean="0"/>
              <a:t>Transforming growth factor-beta (TGF-</a:t>
            </a:r>
            <a:r>
              <a:rPr lang="en-US" smtClean="0">
                <a:latin typeface="Symbol" pitchFamily="18" charset="2"/>
              </a:rPr>
              <a:t>b</a:t>
            </a:r>
            <a:r>
              <a:rPr lang="en-US" smtClean="0"/>
              <a:t>)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0"/>
            <a:ext cx="8229600" cy="809625"/>
          </a:xfrm>
        </p:spPr>
        <p:txBody>
          <a:bodyPr/>
          <a:lstStyle/>
          <a:p>
            <a:pPr eaLnBrk="1" hangingPunct="1"/>
            <a:r>
              <a:rPr lang="en-US" smtClean="0"/>
              <a:t>PDGF</a:t>
            </a:r>
            <a:endParaRPr lang="en-GB" smtClean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8288" y="815975"/>
            <a:ext cx="8875712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Platelet derived growth factor 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PDGF AA, AB, BB dimers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Secreted by macrophages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Macrophages secrete Il-1 which triggers PDGF release from VSMCs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PDGF activates transmembrane tyrosyl kinase receptors (classical growth factor receptor) activating phospholipase-C gamma and phosphoinositide-3-kinase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Potent chemoattractant for VSMCs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mitogen, stimulates matrix synthesis, survival factor,</a:t>
            </a:r>
            <a:endParaRPr lang="en-GB" sz="2800" smtClean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685800"/>
          </a:xfrm>
        </p:spPr>
        <p:txBody>
          <a:bodyPr/>
          <a:lstStyle/>
          <a:p>
            <a:pPr eaLnBrk="1" hangingPunct="1"/>
            <a:r>
              <a:rPr lang="en-US" smtClean="0"/>
              <a:t>Macrophages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4191000"/>
          </a:xfrm>
        </p:spPr>
        <p:txBody>
          <a:bodyPr/>
          <a:lstStyle/>
          <a:p>
            <a:pPr eaLnBrk="1" hangingPunct="1"/>
            <a:r>
              <a:rPr lang="en-US" smtClean="0"/>
              <a:t>Recruitment requires Monocyte chemotactic factor 1 (MCP-1) (a chemokine) </a:t>
            </a:r>
          </a:p>
          <a:p>
            <a:pPr eaLnBrk="1" hangingPunct="1"/>
            <a:r>
              <a:rPr lang="en-US" smtClean="0"/>
              <a:t>Endothelial Attachment [intercellular adhesion molecule-1 (ICAM-1) and vascular adhesion molecule (VCAM-1) for adhesion]</a:t>
            </a:r>
          </a:p>
          <a:p>
            <a:pPr eaLnBrk="1" hangingPunct="1"/>
            <a:r>
              <a:rPr lang="en-US" smtClean="0"/>
              <a:t>Transendothelial migration – has an effect on monocyte-macrophage differentiation itself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108075"/>
            <a:ext cx="8882063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Intrinsic (Hageman) and Extrinsic (Tissue Factor) pathways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Macrophages are a rich source of tissue factor, which activates the </a:t>
            </a:r>
            <a:r>
              <a:rPr lang="en-US" b="1" smtClean="0"/>
              <a:t>tissue factor</a:t>
            </a:r>
            <a:r>
              <a:rPr lang="en-US" smtClean="0"/>
              <a:t> pathway in plaque rupture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CD40L activates macrophage CD40 upregulating Tissue Factor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CD40L – TNF homologue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CD40 – TNFR homologue</a:t>
            </a:r>
            <a:endParaRPr lang="en-GB" smtClean="0"/>
          </a:p>
        </p:txBody>
      </p:sp>
      <p:grpSp>
        <p:nvGrpSpPr>
          <p:cNvPr id="68611" name="Group 5"/>
          <p:cNvGrpSpPr>
            <a:grpSpLocks/>
          </p:cNvGrpSpPr>
          <p:nvPr/>
        </p:nvGrpSpPr>
        <p:grpSpPr bwMode="auto">
          <a:xfrm>
            <a:off x="6889750" y="3546475"/>
            <a:ext cx="2254250" cy="3311525"/>
            <a:chOff x="724" y="1260"/>
            <a:chExt cx="1200" cy="1685"/>
          </a:xfrm>
        </p:grpSpPr>
        <p:pic>
          <p:nvPicPr>
            <p:cNvPr id="68616" name="Picture 6" descr="0016f4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4" y="1260"/>
              <a:ext cx="1200" cy="8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68617" name="Picture 7" descr="0016f4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4" y="2105"/>
              <a:ext cx="1200" cy="8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</p:grpSp>
      <p:sp>
        <p:nvSpPr>
          <p:cNvPr id="68612" name="Text Box 8"/>
          <p:cNvSpPr txBox="1">
            <a:spLocks noChangeArrowheads="1"/>
          </p:cNvSpPr>
          <p:nvPr/>
        </p:nvSpPr>
        <p:spPr bwMode="auto">
          <a:xfrm>
            <a:off x="6821488" y="3498850"/>
            <a:ext cx="9715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00"/>
                </a:solidFill>
              </a:rPr>
              <a:t>CD68</a:t>
            </a:r>
          </a:p>
        </p:txBody>
      </p:sp>
      <p:sp>
        <p:nvSpPr>
          <p:cNvPr id="68613" name="Text Box 9"/>
          <p:cNvSpPr txBox="1">
            <a:spLocks noChangeArrowheads="1"/>
          </p:cNvSpPr>
          <p:nvPr/>
        </p:nvSpPr>
        <p:spPr bwMode="auto">
          <a:xfrm>
            <a:off x="6800850" y="5160963"/>
            <a:ext cx="145097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>
                <a:solidFill>
                  <a:srgbClr val="000000"/>
                </a:solidFill>
              </a:rPr>
              <a:t>Tissue Factor</a:t>
            </a:r>
          </a:p>
        </p:txBody>
      </p:sp>
      <p:sp>
        <p:nvSpPr>
          <p:cNvPr id="68614" name="Text Box 10"/>
          <p:cNvSpPr txBox="1">
            <a:spLocks noChangeArrowheads="1"/>
          </p:cNvSpPr>
          <p:nvPr/>
        </p:nvSpPr>
        <p:spPr bwMode="auto">
          <a:xfrm>
            <a:off x="3192463" y="6491288"/>
            <a:ext cx="33829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Moreno </a:t>
            </a:r>
            <a:r>
              <a:rPr lang="en-US" i="1"/>
              <a:t>et.al.</a:t>
            </a:r>
            <a:r>
              <a:rPr lang="en-US"/>
              <a:t> Circulation 1996</a:t>
            </a:r>
            <a:endParaRPr lang="en-GB"/>
          </a:p>
        </p:txBody>
      </p:sp>
      <p:sp>
        <p:nvSpPr>
          <p:cNvPr id="68615" name="Rectangle 11"/>
          <p:cNvSpPr>
            <a:spLocks noChangeArrowheads="1"/>
          </p:cNvSpPr>
          <p:nvPr/>
        </p:nvSpPr>
        <p:spPr bwMode="auto">
          <a:xfrm>
            <a:off x="428625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>
                <a:solidFill>
                  <a:schemeClr val="tx2"/>
                </a:solidFill>
              </a:rPr>
              <a:t>Plaque macrophages regulate coagulation</a:t>
            </a:r>
            <a:endParaRPr lang="en-GB" sz="40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Matrix Lysis</a:t>
            </a:r>
            <a:endParaRPr lang="en-GB" smtClean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Macrophage-induced VSMC apoptosis</a:t>
            </a:r>
            <a:endParaRPr lang="en-GB" sz="4000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31925"/>
            <a:ext cx="91440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VSMC apoptosis is increased in atherosclerotic plaques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Fewer VSMCs in ruptured than unruptured plaques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VSMCs are the main cell type that synthesise collagen in plaques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TNF-</a:t>
            </a:r>
            <a:r>
              <a:rPr lang="en-US" smtClean="0">
                <a:latin typeface="Symbol" pitchFamily="18" charset="2"/>
              </a:rPr>
              <a:t>a</a:t>
            </a:r>
            <a:r>
              <a:rPr lang="en-US" smtClean="0"/>
              <a:t>, IFN-</a:t>
            </a:r>
            <a:r>
              <a:rPr lang="en-US" smtClean="0">
                <a:latin typeface="Symbol" pitchFamily="18" charset="2"/>
              </a:rPr>
              <a:t>g</a:t>
            </a:r>
            <a:r>
              <a:rPr lang="en-US" smtClean="0"/>
              <a:t>, IL-1 in synergistic combination induce VSMC apoptosis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Do macrophages induce VSMC apoptosis ?</a:t>
            </a:r>
            <a:endParaRPr lang="en-GB" smtClean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Macrophages die in plaques by a regulated process called apoptosis</a:t>
            </a:r>
            <a:endParaRPr lang="en-GB" sz="4000" smtClean="0"/>
          </a:p>
        </p:txBody>
      </p:sp>
      <p:sp>
        <p:nvSpPr>
          <p:cNvPr id="71683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0" y="4276725"/>
            <a:ext cx="9144000" cy="2276475"/>
          </a:xfrm>
        </p:spPr>
        <p:txBody>
          <a:bodyPr/>
          <a:lstStyle/>
          <a:p>
            <a:pPr eaLnBrk="1" hangingPunct="1"/>
            <a:r>
              <a:rPr lang="en-US" smtClean="0"/>
              <a:t>Contributes to necrotic core formation</a:t>
            </a:r>
          </a:p>
          <a:p>
            <a:pPr eaLnBrk="1" hangingPunct="1"/>
            <a:r>
              <a:rPr lang="en-US" smtClean="0"/>
              <a:t>Liberates scavenged oxidised cholesterol in free form</a:t>
            </a:r>
          </a:p>
          <a:p>
            <a:pPr eaLnBrk="1" hangingPunct="1"/>
            <a:r>
              <a:rPr lang="en-US" smtClean="0"/>
              <a:t>Generates free tissue factor</a:t>
            </a:r>
            <a:endParaRPr lang="en-GB" smtClean="0"/>
          </a:p>
        </p:txBody>
      </p:sp>
      <p:grpSp>
        <p:nvGrpSpPr>
          <p:cNvPr id="71684" name="Group 3"/>
          <p:cNvGrpSpPr>
            <a:grpSpLocks/>
          </p:cNvGrpSpPr>
          <p:nvPr/>
        </p:nvGrpSpPr>
        <p:grpSpPr bwMode="auto">
          <a:xfrm>
            <a:off x="292100" y="1765300"/>
            <a:ext cx="7699375" cy="2514600"/>
            <a:chOff x="137" y="1232"/>
            <a:chExt cx="5325" cy="2004"/>
          </a:xfrm>
        </p:grpSpPr>
        <p:pic>
          <p:nvPicPr>
            <p:cNvPr id="71687" name="Picture 4" descr="P112 TUNEL Neg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7" y="1232"/>
              <a:ext cx="2673" cy="2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688" name="Picture 5" descr="P112 TUNEL Pos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08" y="1242"/>
              <a:ext cx="2654" cy="1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1685" name="Text Box 6"/>
          <p:cNvSpPr txBox="1">
            <a:spLocks noChangeArrowheads="1"/>
          </p:cNvSpPr>
          <p:nvPr/>
        </p:nvSpPr>
        <p:spPr bwMode="auto">
          <a:xfrm>
            <a:off x="1609725" y="1435100"/>
            <a:ext cx="1916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Blue = nuclei</a:t>
            </a:r>
            <a:endParaRPr lang="en-GB"/>
          </a:p>
        </p:txBody>
      </p:sp>
      <p:sp>
        <p:nvSpPr>
          <p:cNvPr id="71686" name="Text Box 7"/>
          <p:cNvSpPr txBox="1">
            <a:spLocks noChangeArrowheads="1"/>
          </p:cNvSpPr>
          <p:nvPr/>
        </p:nvSpPr>
        <p:spPr bwMode="auto">
          <a:xfrm>
            <a:off x="4010025" y="1457325"/>
            <a:ext cx="5133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Green = dead cells with cleaved DNA (TUNEL)</a:t>
            </a:r>
            <a:endParaRPr lang="en-GB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1775"/>
            <a:ext cx="9144000" cy="712788"/>
          </a:xfrm>
        </p:spPr>
        <p:txBody>
          <a:bodyPr/>
          <a:lstStyle/>
          <a:p>
            <a:pPr eaLnBrk="1" hangingPunct="1"/>
            <a:r>
              <a:rPr lang="en-US" sz="4000" smtClean="0"/>
              <a:t>Macrophages interact with T-lymphocytes in atherosclerosis</a:t>
            </a:r>
            <a:endParaRPr lang="en-GB" sz="4000" smtClean="0"/>
          </a:p>
        </p:txBody>
      </p:sp>
      <p:grpSp>
        <p:nvGrpSpPr>
          <p:cNvPr id="72707" name="Group 35"/>
          <p:cNvGrpSpPr>
            <a:grpSpLocks/>
          </p:cNvGrpSpPr>
          <p:nvPr/>
        </p:nvGrpSpPr>
        <p:grpSpPr bwMode="auto">
          <a:xfrm>
            <a:off x="2433638" y="2133600"/>
            <a:ext cx="4198937" cy="1544638"/>
            <a:chOff x="1424" y="1143"/>
            <a:chExt cx="2645" cy="973"/>
          </a:xfrm>
        </p:grpSpPr>
        <p:sp>
          <p:nvSpPr>
            <p:cNvPr id="72732" name="Oval 7"/>
            <p:cNvSpPr>
              <a:spLocks noChangeArrowheads="1"/>
            </p:cNvSpPr>
            <p:nvPr/>
          </p:nvSpPr>
          <p:spPr bwMode="auto">
            <a:xfrm>
              <a:off x="1424" y="1299"/>
              <a:ext cx="755" cy="67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33" name="Oval 8"/>
            <p:cNvSpPr>
              <a:spLocks noChangeArrowheads="1"/>
            </p:cNvSpPr>
            <p:nvPr/>
          </p:nvSpPr>
          <p:spPr bwMode="auto">
            <a:xfrm>
              <a:off x="1458" y="1332"/>
              <a:ext cx="656" cy="57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34" name="Text Box 9"/>
            <p:cNvSpPr txBox="1">
              <a:spLocks noChangeArrowheads="1"/>
            </p:cNvSpPr>
            <p:nvPr/>
          </p:nvSpPr>
          <p:spPr bwMode="auto">
            <a:xfrm>
              <a:off x="1582" y="1501"/>
              <a:ext cx="638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T</a:t>
              </a:r>
              <a:r>
                <a:rPr lang="en-US" baseline="-25000"/>
                <a:t>h1</a:t>
              </a:r>
              <a:endParaRPr lang="en-GB" baseline="-25000"/>
            </a:p>
          </p:txBody>
        </p:sp>
        <p:sp>
          <p:nvSpPr>
            <p:cNvPr id="72735" name="AutoShape 10"/>
            <p:cNvSpPr>
              <a:spLocks noChangeArrowheads="1"/>
            </p:cNvSpPr>
            <p:nvPr/>
          </p:nvSpPr>
          <p:spPr bwMode="auto">
            <a:xfrm>
              <a:off x="2267" y="1363"/>
              <a:ext cx="631" cy="137"/>
            </a:xfrm>
            <a:prstGeom prst="rightArrow">
              <a:avLst>
                <a:gd name="adj1" fmla="val 50000"/>
                <a:gd name="adj2" fmla="val 11514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36" name="AutoShape 11"/>
            <p:cNvSpPr>
              <a:spLocks noChangeArrowheads="1"/>
            </p:cNvSpPr>
            <p:nvPr/>
          </p:nvSpPr>
          <p:spPr bwMode="auto">
            <a:xfrm flipH="1">
              <a:off x="2254" y="1751"/>
              <a:ext cx="631" cy="137"/>
            </a:xfrm>
            <a:prstGeom prst="rightArrow">
              <a:avLst>
                <a:gd name="adj1" fmla="val 50000"/>
                <a:gd name="adj2" fmla="val 11514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2737" name="Group 12"/>
            <p:cNvGrpSpPr>
              <a:grpSpLocks/>
            </p:cNvGrpSpPr>
            <p:nvPr/>
          </p:nvGrpSpPr>
          <p:grpSpPr bwMode="auto">
            <a:xfrm>
              <a:off x="2977" y="1167"/>
              <a:ext cx="1092" cy="949"/>
              <a:chOff x="3883" y="2592"/>
              <a:chExt cx="1256" cy="1388"/>
            </a:xfrm>
          </p:grpSpPr>
          <p:sp>
            <p:nvSpPr>
              <p:cNvPr id="72740" name="Oval 13"/>
              <p:cNvSpPr>
                <a:spLocks noChangeArrowheads="1"/>
              </p:cNvSpPr>
              <p:nvPr/>
            </p:nvSpPr>
            <p:spPr bwMode="auto">
              <a:xfrm rot="5400000" flipH="1">
                <a:off x="3817" y="2658"/>
                <a:ext cx="1388" cy="125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41" name="Oval 14"/>
              <p:cNvSpPr>
                <a:spLocks noChangeArrowheads="1"/>
              </p:cNvSpPr>
              <p:nvPr/>
            </p:nvSpPr>
            <p:spPr bwMode="auto">
              <a:xfrm rot="5400000" flipH="1">
                <a:off x="4370" y="2928"/>
                <a:ext cx="747" cy="716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42" name="Oval 15"/>
              <p:cNvSpPr>
                <a:spLocks noChangeArrowheads="1"/>
              </p:cNvSpPr>
              <p:nvPr/>
            </p:nvSpPr>
            <p:spPr bwMode="auto">
              <a:xfrm rot="5400000" flipH="1">
                <a:off x="4224" y="3108"/>
                <a:ext cx="605" cy="359"/>
              </a:xfrm>
              <a:prstGeom prst="ellipse">
                <a:avLst/>
              </a:prstGeom>
              <a:solidFill>
                <a:schemeClr val="tx1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43" name="Oval 16"/>
              <p:cNvSpPr>
                <a:spLocks noChangeArrowheads="1"/>
              </p:cNvSpPr>
              <p:nvPr/>
            </p:nvSpPr>
            <p:spPr bwMode="auto">
              <a:xfrm rot="5400000" flipH="1">
                <a:off x="4368" y="3590"/>
                <a:ext cx="104" cy="105"/>
              </a:xfrm>
              <a:prstGeom prst="ellipse">
                <a:avLst/>
              </a:prstGeom>
              <a:solidFill>
                <a:srgbClr val="FF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44" name="Oval 17"/>
              <p:cNvSpPr>
                <a:spLocks noChangeArrowheads="1"/>
              </p:cNvSpPr>
              <p:nvPr/>
            </p:nvSpPr>
            <p:spPr bwMode="auto">
              <a:xfrm rot="5400000" flipH="1">
                <a:off x="4217" y="3216"/>
                <a:ext cx="105" cy="105"/>
              </a:xfrm>
              <a:prstGeom prst="ellipse">
                <a:avLst/>
              </a:prstGeom>
              <a:solidFill>
                <a:srgbClr val="FF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45" name="Oval 18"/>
              <p:cNvSpPr>
                <a:spLocks noChangeArrowheads="1"/>
              </p:cNvSpPr>
              <p:nvPr/>
            </p:nvSpPr>
            <p:spPr bwMode="auto">
              <a:xfrm rot="5400000" flipH="1">
                <a:off x="4218" y="2948"/>
                <a:ext cx="104" cy="105"/>
              </a:xfrm>
              <a:prstGeom prst="ellipse">
                <a:avLst/>
              </a:prstGeom>
              <a:solidFill>
                <a:srgbClr val="FF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46" name="Oval 19"/>
              <p:cNvSpPr>
                <a:spLocks noChangeArrowheads="1"/>
              </p:cNvSpPr>
              <p:nvPr/>
            </p:nvSpPr>
            <p:spPr bwMode="auto">
              <a:xfrm rot="5400000" flipH="1">
                <a:off x="4314" y="3430"/>
                <a:ext cx="105" cy="107"/>
              </a:xfrm>
              <a:prstGeom prst="ellipse">
                <a:avLst/>
              </a:prstGeom>
              <a:solidFill>
                <a:srgbClr val="FF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47" name="Oval 20"/>
              <p:cNvSpPr>
                <a:spLocks noChangeArrowheads="1"/>
              </p:cNvSpPr>
              <p:nvPr/>
            </p:nvSpPr>
            <p:spPr bwMode="auto">
              <a:xfrm rot="5400000" flipH="1">
                <a:off x="4217" y="3644"/>
                <a:ext cx="105" cy="105"/>
              </a:xfrm>
              <a:prstGeom prst="ellipse">
                <a:avLst/>
              </a:prstGeom>
              <a:solidFill>
                <a:srgbClr val="FF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48" name="Oval 21"/>
              <p:cNvSpPr>
                <a:spLocks noChangeArrowheads="1"/>
              </p:cNvSpPr>
              <p:nvPr/>
            </p:nvSpPr>
            <p:spPr bwMode="auto">
              <a:xfrm rot="5400000" flipH="1">
                <a:off x="4458" y="2736"/>
                <a:ext cx="105" cy="104"/>
              </a:xfrm>
              <a:prstGeom prst="ellipse">
                <a:avLst/>
              </a:prstGeom>
              <a:solidFill>
                <a:srgbClr val="FF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49" name="Oval 22"/>
              <p:cNvSpPr>
                <a:spLocks noChangeArrowheads="1"/>
              </p:cNvSpPr>
              <p:nvPr/>
            </p:nvSpPr>
            <p:spPr bwMode="auto">
              <a:xfrm rot="5400000" flipH="1">
                <a:off x="4170" y="2789"/>
                <a:ext cx="105" cy="105"/>
              </a:xfrm>
              <a:prstGeom prst="ellipse">
                <a:avLst/>
              </a:prstGeom>
              <a:solidFill>
                <a:srgbClr val="FF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50" name="Oval 23"/>
              <p:cNvSpPr>
                <a:spLocks noChangeArrowheads="1"/>
              </p:cNvSpPr>
              <p:nvPr/>
            </p:nvSpPr>
            <p:spPr bwMode="auto">
              <a:xfrm rot="5400000" flipH="1">
                <a:off x="4459" y="3751"/>
                <a:ext cx="104" cy="104"/>
              </a:xfrm>
              <a:prstGeom prst="ellipse">
                <a:avLst/>
              </a:prstGeom>
              <a:solidFill>
                <a:srgbClr val="FF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51" name="Rectangle 24"/>
              <p:cNvSpPr>
                <a:spLocks noChangeArrowheads="1"/>
              </p:cNvSpPr>
              <p:nvPr/>
            </p:nvSpPr>
            <p:spPr bwMode="auto">
              <a:xfrm rot="10800000" flipH="1" flipV="1">
                <a:off x="4290" y="3120"/>
                <a:ext cx="667" cy="4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73025" tIns="36512" rIns="73025" bIns="36512">
                <a:spAutoFit/>
              </a:bodyPr>
              <a:lstStyle/>
              <a:p>
                <a:pPr defTabSz="487363" eaLnBrk="0" hangingPunct="0">
                  <a:spcBef>
                    <a:spcPct val="50000"/>
                  </a:spcBef>
                </a:pPr>
                <a:r>
                  <a:rPr lang="en-GB" sz="2400" b="1">
                    <a:solidFill>
                      <a:schemeClr val="bg2"/>
                    </a:solidFill>
                    <a:latin typeface="Times New Roman" pitchFamily="18" charset="0"/>
                  </a:rPr>
                  <a:t>M</a:t>
                </a:r>
                <a:r>
                  <a:rPr lang="en-GB" sz="2400" b="1">
                    <a:solidFill>
                      <a:schemeClr val="bg2"/>
                    </a:solidFill>
                    <a:latin typeface="Symbol" pitchFamily="18" charset="2"/>
                  </a:rPr>
                  <a:t>f</a:t>
                </a:r>
                <a:endParaRPr lang="en-GB" sz="2400" b="1">
                  <a:solidFill>
                    <a:schemeClr val="hlink"/>
                  </a:solidFill>
                  <a:latin typeface="Symbol" pitchFamily="18" charset="2"/>
                </a:endParaRPr>
              </a:p>
            </p:txBody>
          </p:sp>
          <p:sp>
            <p:nvSpPr>
              <p:cNvPr id="72752" name="Oval 25"/>
              <p:cNvSpPr>
                <a:spLocks noChangeArrowheads="1"/>
              </p:cNvSpPr>
              <p:nvPr/>
            </p:nvSpPr>
            <p:spPr bwMode="auto">
              <a:xfrm rot="5400000" flipH="1">
                <a:off x="4085" y="3066"/>
                <a:ext cx="105" cy="105"/>
              </a:xfrm>
              <a:prstGeom prst="ellipse">
                <a:avLst/>
              </a:prstGeom>
              <a:solidFill>
                <a:srgbClr val="FF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53" name="Oval 26"/>
              <p:cNvSpPr>
                <a:spLocks noChangeArrowheads="1"/>
              </p:cNvSpPr>
              <p:nvPr/>
            </p:nvSpPr>
            <p:spPr bwMode="auto">
              <a:xfrm rot="5400000" flipH="1">
                <a:off x="3979" y="3198"/>
                <a:ext cx="105" cy="105"/>
              </a:xfrm>
              <a:prstGeom prst="ellipse">
                <a:avLst/>
              </a:prstGeom>
              <a:solidFill>
                <a:srgbClr val="FF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54" name="Oval 27"/>
              <p:cNvSpPr>
                <a:spLocks noChangeArrowheads="1"/>
              </p:cNvSpPr>
              <p:nvPr/>
            </p:nvSpPr>
            <p:spPr bwMode="auto">
              <a:xfrm rot="5400000" flipH="1">
                <a:off x="4076" y="3421"/>
                <a:ext cx="105" cy="105"/>
              </a:xfrm>
              <a:prstGeom prst="ellipse">
                <a:avLst/>
              </a:prstGeom>
              <a:solidFill>
                <a:srgbClr val="FF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2738" name="Text Box 33"/>
            <p:cNvSpPr txBox="1">
              <a:spLocks noChangeArrowheads="1"/>
            </p:cNvSpPr>
            <p:nvPr/>
          </p:nvSpPr>
          <p:spPr bwMode="auto">
            <a:xfrm>
              <a:off x="2442" y="1143"/>
              <a:ext cx="219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400" b="1"/>
                <a:t>+</a:t>
              </a:r>
            </a:p>
          </p:txBody>
        </p:sp>
        <p:sp>
          <p:nvSpPr>
            <p:cNvPr id="72739" name="Text Box 34"/>
            <p:cNvSpPr txBox="1">
              <a:spLocks noChangeArrowheads="1"/>
            </p:cNvSpPr>
            <p:nvPr/>
          </p:nvSpPr>
          <p:spPr bwMode="auto">
            <a:xfrm>
              <a:off x="2510" y="1778"/>
              <a:ext cx="219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400" b="1"/>
                <a:t>+</a:t>
              </a:r>
            </a:p>
          </p:txBody>
        </p:sp>
      </p:grpSp>
      <p:grpSp>
        <p:nvGrpSpPr>
          <p:cNvPr id="72708" name="Group 63"/>
          <p:cNvGrpSpPr>
            <a:grpSpLocks/>
          </p:cNvGrpSpPr>
          <p:nvPr/>
        </p:nvGrpSpPr>
        <p:grpSpPr bwMode="auto">
          <a:xfrm>
            <a:off x="2354263" y="4645025"/>
            <a:ext cx="4198937" cy="1506538"/>
            <a:chOff x="1465" y="2396"/>
            <a:chExt cx="2645" cy="949"/>
          </a:xfrm>
        </p:grpSpPr>
        <p:sp>
          <p:nvSpPr>
            <p:cNvPr id="72709" name="Oval 37"/>
            <p:cNvSpPr>
              <a:spLocks noChangeArrowheads="1"/>
            </p:cNvSpPr>
            <p:nvPr/>
          </p:nvSpPr>
          <p:spPr bwMode="auto">
            <a:xfrm>
              <a:off x="1465" y="2528"/>
              <a:ext cx="755" cy="67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0" name="Oval 38"/>
            <p:cNvSpPr>
              <a:spLocks noChangeArrowheads="1"/>
            </p:cNvSpPr>
            <p:nvPr/>
          </p:nvSpPr>
          <p:spPr bwMode="auto">
            <a:xfrm>
              <a:off x="1499" y="2561"/>
              <a:ext cx="656" cy="57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1" name="Text Box 39"/>
            <p:cNvSpPr txBox="1">
              <a:spLocks noChangeArrowheads="1"/>
            </p:cNvSpPr>
            <p:nvPr/>
          </p:nvSpPr>
          <p:spPr bwMode="auto">
            <a:xfrm>
              <a:off x="1623" y="2730"/>
              <a:ext cx="638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T</a:t>
              </a:r>
              <a:r>
                <a:rPr lang="en-US" baseline="-25000"/>
                <a:t>reg</a:t>
              </a:r>
              <a:endParaRPr lang="en-GB" baseline="-25000"/>
            </a:p>
          </p:txBody>
        </p:sp>
        <p:sp>
          <p:nvSpPr>
            <p:cNvPr id="72712" name="AutoShape 40"/>
            <p:cNvSpPr>
              <a:spLocks noChangeArrowheads="1"/>
            </p:cNvSpPr>
            <p:nvPr/>
          </p:nvSpPr>
          <p:spPr bwMode="auto">
            <a:xfrm>
              <a:off x="2308" y="2592"/>
              <a:ext cx="631" cy="137"/>
            </a:xfrm>
            <a:prstGeom prst="rightArrow">
              <a:avLst>
                <a:gd name="adj1" fmla="val 50000"/>
                <a:gd name="adj2" fmla="val 11514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3" name="AutoShape 41"/>
            <p:cNvSpPr>
              <a:spLocks noChangeArrowheads="1"/>
            </p:cNvSpPr>
            <p:nvPr/>
          </p:nvSpPr>
          <p:spPr bwMode="auto">
            <a:xfrm flipH="1">
              <a:off x="2295" y="2980"/>
              <a:ext cx="631" cy="137"/>
            </a:xfrm>
            <a:prstGeom prst="rightArrow">
              <a:avLst>
                <a:gd name="adj1" fmla="val 50000"/>
                <a:gd name="adj2" fmla="val 11514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2714" name="Group 42"/>
            <p:cNvGrpSpPr>
              <a:grpSpLocks/>
            </p:cNvGrpSpPr>
            <p:nvPr/>
          </p:nvGrpSpPr>
          <p:grpSpPr bwMode="auto">
            <a:xfrm>
              <a:off x="3018" y="2396"/>
              <a:ext cx="1092" cy="949"/>
              <a:chOff x="3883" y="2592"/>
              <a:chExt cx="1256" cy="1388"/>
            </a:xfrm>
          </p:grpSpPr>
          <p:sp>
            <p:nvSpPr>
              <p:cNvPr id="72717" name="Oval 43"/>
              <p:cNvSpPr>
                <a:spLocks noChangeArrowheads="1"/>
              </p:cNvSpPr>
              <p:nvPr/>
            </p:nvSpPr>
            <p:spPr bwMode="auto">
              <a:xfrm rot="5400000" flipH="1">
                <a:off x="3817" y="2658"/>
                <a:ext cx="1388" cy="1256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18" name="Oval 44"/>
              <p:cNvSpPr>
                <a:spLocks noChangeArrowheads="1"/>
              </p:cNvSpPr>
              <p:nvPr/>
            </p:nvSpPr>
            <p:spPr bwMode="auto">
              <a:xfrm rot="5400000" flipH="1">
                <a:off x="4370" y="2928"/>
                <a:ext cx="747" cy="716"/>
              </a:xfrm>
              <a:prstGeom prst="ellipse">
                <a:avLst/>
              </a:prstGeom>
              <a:solidFill>
                <a:srgbClr val="0000FF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19" name="Oval 45"/>
              <p:cNvSpPr>
                <a:spLocks noChangeArrowheads="1"/>
              </p:cNvSpPr>
              <p:nvPr/>
            </p:nvSpPr>
            <p:spPr bwMode="auto">
              <a:xfrm rot="5400000" flipH="1">
                <a:off x="4224" y="3108"/>
                <a:ext cx="605" cy="359"/>
              </a:xfrm>
              <a:prstGeom prst="ellipse">
                <a:avLst/>
              </a:prstGeom>
              <a:solidFill>
                <a:schemeClr val="tx1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0" name="Oval 46"/>
              <p:cNvSpPr>
                <a:spLocks noChangeArrowheads="1"/>
              </p:cNvSpPr>
              <p:nvPr/>
            </p:nvSpPr>
            <p:spPr bwMode="auto">
              <a:xfrm rot="5400000" flipH="1">
                <a:off x="4368" y="3590"/>
                <a:ext cx="104" cy="105"/>
              </a:xfrm>
              <a:prstGeom prst="ellipse">
                <a:avLst/>
              </a:prstGeom>
              <a:solidFill>
                <a:srgbClr val="FF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1" name="Oval 47"/>
              <p:cNvSpPr>
                <a:spLocks noChangeArrowheads="1"/>
              </p:cNvSpPr>
              <p:nvPr/>
            </p:nvSpPr>
            <p:spPr bwMode="auto">
              <a:xfrm rot="5400000" flipH="1">
                <a:off x="4217" y="3216"/>
                <a:ext cx="105" cy="105"/>
              </a:xfrm>
              <a:prstGeom prst="ellipse">
                <a:avLst/>
              </a:prstGeom>
              <a:solidFill>
                <a:srgbClr val="FF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2" name="Oval 48"/>
              <p:cNvSpPr>
                <a:spLocks noChangeArrowheads="1"/>
              </p:cNvSpPr>
              <p:nvPr/>
            </p:nvSpPr>
            <p:spPr bwMode="auto">
              <a:xfrm rot="5400000" flipH="1">
                <a:off x="4218" y="2948"/>
                <a:ext cx="104" cy="105"/>
              </a:xfrm>
              <a:prstGeom prst="ellipse">
                <a:avLst/>
              </a:prstGeom>
              <a:solidFill>
                <a:srgbClr val="FF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3" name="Oval 49"/>
              <p:cNvSpPr>
                <a:spLocks noChangeArrowheads="1"/>
              </p:cNvSpPr>
              <p:nvPr/>
            </p:nvSpPr>
            <p:spPr bwMode="auto">
              <a:xfrm rot="5400000" flipH="1">
                <a:off x="4314" y="3430"/>
                <a:ext cx="105" cy="107"/>
              </a:xfrm>
              <a:prstGeom prst="ellipse">
                <a:avLst/>
              </a:prstGeom>
              <a:solidFill>
                <a:srgbClr val="FF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4" name="Oval 50"/>
              <p:cNvSpPr>
                <a:spLocks noChangeArrowheads="1"/>
              </p:cNvSpPr>
              <p:nvPr/>
            </p:nvSpPr>
            <p:spPr bwMode="auto">
              <a:xfrm rot="5400000" flipH="1">
                <a:off x="4217" y="3644"/>
                <a:ext cx="105" cy="105"/>
              </a:xfrm>
              <a:prstGeom prst="ellipse">
                <a:avLst/>
              </a:prstGeom>
              <a:solidFill>
                <a:srgbClr val="FF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5" name="Oval 51"/>
              <p:cNvSpPr>
                <a:spLocks noChangeArrowheads="1"/>
              </p:cNvSpPr>
              <p:nvPr/>
            </p:nvSpPr>
            <p:spPr bwMode="auto">
              <a:xfrm rot="5400000" flipH="1">
                <a:off x="4458" y="2736"/>
                <a:ext cx="105" cy="104"/>
              </a:xfrm>
              <a:prstGeom prst="ellipse">
                <a:avLst/>
              </a:prstGeom>
              <a:solidFill>
                <a:srgbClr val="FF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6" name="Oval 52"/>
              <p:cNvSpPr>
                <a:spLocks noChangeArrowheads="1"/>
              </p:cNvSpPr>
              <p:nvPr/>
            </p:nvSpPr>
            <p:spPr bwMode="auto">
              <a:xfrm rot="5400000" flipH="1">
                <a:off x="4170" y="2789"/>
                <a:ext cx="105" cy="105"/>
              </a:xfrm>
              <a:prstGeom prst="ellipse">
                <a:avLst/>
              </a:prstGeom>
              <a:solidFill>
                <a:srgbClr val="FF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7" name="Oval 53"/>
              <p:cNvSpPr>
                <a:spLocks noChangeArrowheads="1"/>
              </p:cNvSpPr>
              <p:nvPr/>
            </p:nvSpPr>
            <p:spPr bwMode="auto">
              <a:xfrm rot="5400000" flipH="1">
                <a:off x="4459" y="3751"/>
                <a:ext cx="104" cy="104"/>
              </a:xfrm>
              <a:prstGeom prst="ellipse">
                <a:avLst/>
              </a:prstGeom>
              <a:solidFill>
                <a:srgbClr val="FF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8" name="Rectangle 54"/>
              <p:cNvSpPr>
                <a:spLocks noChangeArrowheads="1"/>
              </p:cNvSpPr>
              <p:nvPr/>
            </p:nvSpPr>
            <p:spPr bwMode="auto">
              <a:xfrm rot="10800000" flipH="1" flipV="1">
                <a:off x="4290" y="3120"/>
                <a:ext cx="667" cy="4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73025" tIns="36512" rIns="73025" bIns="36512">
                <a:spAutoFit/>
              </a:bodyPr>
              <a:lstStyle/>
              <a:p>
                <a:pPr defTabSz="487363" eaLnBrk="0" hangingPunct="0">
                  <a:spcBef>
                    <a:spcPct val="50000"/>
                  </a:spcBef>
                </a:pPr>
                <a:r>
                  <a:rPr lang="en-GB" sz="2400" b="1">
                    <a:solidFill>
                      <a:schemeClr val="bg2"/>
                    </a:solidFill>
                    <a:latin typeface="Times New Roman" pitchFamily="18" charset="0"/>
                  </a:rPr>
                  <a:t>M</a:t>
                </a:r>
                <a:r>
                  <a:rPr lang="en-GB" sz="2400" b="1">
                    <a:solidFill>
                      <a:schemeClr val="bg2"/>
                    </a:solidFill>
                    <a:latin typeface="Symbol" pitchFamily="18" charset="2"/>
                  </a:rPr>
                  <a:t>f</a:t>
                </a:r>
                <a:endParaRPr lang="en-GB" sz="2400" b="1">
                  <a:solidFill>
                    <a:schemeClr val="hlink"/>
                  </a:solidFill>
                  <a:latin typeface="Symbol" pitchFamily="18" charset="2"/>
                </a:endParaRPr>
              </a:p>
            </p:txBody>
          </p:sp>
          <p:sp>
            <p:nvSpPr>
              <p:cNvPr id="72729" name="Oval 55"/>
              <p:cNvSpPr>
                <a:spLocks noChangeArrowheads="1"/>
              </p:cNvSpPr>
              <p:nvPr/>
            </p:nvSpPr>
            <p:spPr bwMode="auto">
              <a:xfrm rot="5400000" flipH="1">
                <a:off x="4085" y="3066"/>
                <a:ext cx="105" cy="105"/>
              </a:xfrm>
              <a:prstGeom prst="ellipse">
                <a:avLst/>
              </a:prstGeom>
              <a:solidFill>
                <a:srgbClr val="FF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30" name="Oval 56"/>
              <p:cNvSpPr>
                <a:spLocks noChangeArrowheads="1"/>
              </p:cNvSpPr>
              <p:nvPr/>
            </p:nvSpPr>
            <p:spPr bwMode="auto">
              <a:xfrm rot="5400000" flipH="1">
                <a:off x="3979" y="3198"/>
                <a:ext cx="105" cy="105"/>
              </a:xfrm>
              <a:prstGeom prst="ellipse">
                <a:avLst/>
              </a:prstGeom>
              <a:solidFill>
                <a:srgbClr val="FF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31" name="Oval 57"/>
              <p:cNvSpPr>
                <a:spLocks noChangeArrowheads="1"/>
              </p:cNvSpPr>
              <p:nvPr/>
            </p:nvSpPr>
            <p:spPr bwMode="auto">
              <a:xfrm rot="5400000" flipH="1">
                <a:off x="4076" y="3421"/>
                <a:ext cx="105" cy="105"/>
              </a:xfrm>
              <a:prstGeom prst="ellipse">
                <a:avLst/>
              </a:prstGeom>
              <a:solidFill>
                <a:srgbClr val="FF33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2715" name="Text Box 58"/>
            <p:cNvSpPr txBox="1">
              <a:spLocks noChangeArrowheads="1"/>
            </p:cNvSpPr>
            <p:nvPr/>
          </p:nvSpPr>
          <p:spPr bwMode="auto">
            <a:xfrm>
              <a:off x="2492" y="3031"/>
              <a:ext cx="39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400" b="1"/>
                <a:t>?-</a:t>
              </a:r>
            </a:p>
          </p:txBody>
        </p:sp>
        <p:sp>
          <p:nvSpPr>
            <p:cNvPr id="72716" name="Text Box 62"/>
            <p:cNvSpPr txBox="1">
              <a:spLocks noChangeArrowheads="1"/>
            </p:cNvSpPr>
            <p:nvPr/>
          </p:nvSpPr>
          <p:spPr bwMode="auto">
            <a:xfrm>
              <a:off x="2405" y="2396"/>
              <a:ext cx="393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400" b="1"/>
                <a:t>-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41338" y="0"/>
            <a:ext cx="7772400" cy="609600"/>
          </a:xfrm>
        </p:spPr>
        <p:txBody>
          <a:bodyPr/>
          <a:lstStyle/>
          <a:p>
            <a:pPr eaLnBrk="1" hangingPunct="1"/>
            <a:r>
              <a:rPr lang="en-US" smtClean="0"/>
              <a:t>Plaques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3581400"/>
          </a:xfrm>
        </p:spPr>
        <p:txBody>
          <a:bodyPr/>
          <a:lstStyle/>
          <a:p>
            <a:pPr eaLnBrk="1" hangingPunct="1"/>
            <a:r>
              <a:rPr lang="en-GB" b="1" smtClean="0"/>
              <a:t>Stable versus unstable.</a:t>
            </a:r>
          </a:p>
          <a:p>
            <a:pPr eaLnBrk="1" hangingPunct="1"/>
            <a:r>
              <a:rPr lang="en-GB" b="1" smtClean="0"/>
              <a:t>Unstable plaques have more inflammation</a:t>
            </a:r>
            <a:endParaRPr lang="en-GB" smtClean="0"/>
          </a:p>
          <a:p>
            <a:pPr eaLnBrk="1" hangingPunct="1"/>
            <a:r>
              <a:rPr lang="en-GB" b="1" smtClean="0"/>
              <a:t>Stable plaques</a:t>
            </a:r>
            <a:r>
              <a:rPr lang="en-GB" smtClean="0"/>
              <a:t> </a:t>
            </a:r>
          </a:p>
          <a:p>
            <a:pPr lvl="1" eaLnBrk="1" hangingPunct="1"/>
            <a:r>
              <a:rPr lang="en-GB" smtClean="0"/>
              <a:t>cause </a:t>
            </a:r>
            <a:r>
              <a:rPr lang="en-GB" b="1" smtClean="0"/>
              <a:t>chronic stable angina</a:t>
            </a:r>
            <a:r>
              <a:rPr lang="en-GB" smtClean="0"/>
              <a:t> by progressive stenosis</a:t>
            </a:r>
          </a:p>
          <a:p>
            <a:pPr lvl="1" eaLnBrk="1" hangingPunct="1"/>
            <a:r>
              <a:rPr lang="en-GB" smtClean="0"/>
              <a:t>extreme (critical, &gt;95%) narrowing, shear may provoke de-endothelialisation and acute coronary syndrome.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figure 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989138"/>
            <a:ext cx="3902075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 descr="figure 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1989138"/>
            <a:ext cx="3902075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1619250" y="5661025"/>
            <a:ext cx="589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i="1"/>
              <a:t>Van der Wal et al 1999 Cardiovascular Research 41:334</a:t>
            </a: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1527175" y="1495425"/>
            <a:ext cx="156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Macrophages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5724525" y="1493838"/>
            <a:ext cx="1085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Collagen</a:t>
            </a:r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Macrophage Collagenolysis</a:t>
            </a:r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92163"/>
          </a:xfrm>
        </p:spPr>
        <p:txBody>
          <a:bodyPr/>
          <a:lstStyle/>
          <a:p>
            <a:pPr eaLnBrk="1" hangingPunct="1"/>
            <a:r>
              <a:rPr lang="en-US" smtClean="0"/>
              <a:t>Macrophage Collagenases</a:t>
            </a:r>
            <a:endParaRPr lang="en-GB" smtClean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6225" y="914400"/>
            <a:ext cx="8650288" cy="5943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Matrix metalloproteases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MMP-1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MMP-2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MMP-9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MMP-14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MMP-1, MMP-2, MMP-9 cleave collagen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Inhibited by TIMPs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TIMP-1 overexpression reduces atherosclerotic tissue weakening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Catalytic site contains Zn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Activate each other by proteolysis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MT-MMPs are transmembrane proteins that activate other MMPs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357188" y="0"/>
            <a:ext cx="8229600" cy="1143000"/>
          </a:xfrm>
        </p:spPr>
        <p:txBody>
          <a:bodyPr/>
          <a:lstStyle/>
          <a:p>
            <a:r>
              <a:rPr lang="en-GB" smtClean="0"/>
              <a:t>Matrix metalloproteinases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88" y="1214438"/>
            <a:ext cx="8229600" cy="5286375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GB" dirty="0" smtClean="0"/>
              <a:t>Matrix </a:t>
            </a:r>
            <a:r>
              <a:rPr lang="en-GB" dirty="0" err="1" smtClean="0"/>
              <a:t>metalloproteinases</a:t>
            </a:r>
            <a:endParaRPr lang="en-GB" dirty="0" smtClean="0"/>
          </a:p>
          <a:p>
            <a:pPr>
              <a:defRPr/>
            </a:pPr>
            <a:r>
              <a:rPr lang="en-GB" dirty="0" smtClean="0"/>
              <a:t>Family of homologous Zn-based proteases</a:t>
            </a:r>
          </a:p>
          <a:p>
            <a:pPr>
              <a:defRPr/>
            </a:pPr>
            <a:r>
              <a:rPr lang="en-GB" dirty="0" smtClean="0"/>
              <a:t>Cascade : each member can be </a:t>
            </a:r>
            <a:r>
              <a:rPr lang="en-GB" dirty="0" err="1" smtClean="0"/>
              <a:t>proteolytically</a:t>
            </a:r>
            <a:r>
              <a:rPr lang="en-GB" dirty="0" smtClean="0"/>
              <a:t> activated by other MMPs</a:t>
            </a:r>
          </a:p>
          <a:p>
            <a:pPr>
              <a:defRPr/>
            </a:pPr>
            <a:r>
              <a:rPr lang="en-GB" dirty="0" smtClean="0"/>
              <a:t>Cascade top (regulator): membrane-type metalloproteinase (MT-MMP) MMP-14</a:t>
            </a:r>
          </a:p>
          <a:p>
            <a:pPr>
              <a:defRPr/>
            </a:pPr>
            <a:r>
              <a:rPr lang="en-GB" dirty="0" err="1" smtClean="0"/>
              <a:t>Collagenases</a:t>
            </a:r>
            <a:r>
              <a:rPr lang="en-GB" dirty="0" smtClean="0"/>
              <a:t> (</a:t>
            </a:r>
            <a:r>
              <a:rPr lang="en-GB" dirty="0" err="1" smtClean="0"/>
              <a:t>effector</a:t>
            </a:r>
            <a:r>
              <a:rPr lang="en-GB" dirty="0" smtClean="0"/>
              <a:t>): MMP-1, MMP-3, MMP-9</a:t>
            </a:r>
          </a:p>
          <a:p>
            <a:pPr>
              <a:defRPr/>
            </a:pPr>
            <a:r>
              <a:rPr lang="en-GB" dirty="0" smtClean="0"/>
              <a:t>Tissue inhibitors of matrix </a:t>
            </a:r>
            <a:r>
              <a:rPr lang="en-GB" dirty="0" err="1" smtClean="0"/>
              <a:t>metalloproteinases</a:t>
            </a:r>
            <a:r>
              <a:rPr lang="en-GB" dirty="0" smtClean="0"/>
              <a:t> </a:t>
            </a:r>
          </a:p>
          <a:p>
            <a:pPr lvl="1">
              <a:defRPr/>
            </a:pPr>
            <a:r>
              <a:rPr lang="en-GB" dirty="0" smtClean="0"/>
              <a:t>(TIMPS) </a:t>
            </a:r>
          </a:p>
          <a:p>
            <a:pPr lvl="1">
              <a:defRPr/>
            </a:pPr>
            <a:r>
              <a:rPr lang="en-GB" dirty="0" smtClean="0"/>
              <a:t>family of endogenous inhibitors</a:t>
            </a:r>
          </a:p>
          <a:p>
            <a:pPr lvl="1">
              <a:defRPr/>
            </a:pPr>
            <a:r>
              <a:rPr lang="en-GB" dirty="0" smtClean="0"/>
              <a:t>Safety system</a:t>
            </a:r>
          </a:p>
          <a:p>
            <a:pPr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Collagenase (MMP-1) activation</a:t>
            </a:r>
          </a:p>
        </p:txBody>
      </p:sp>
      <p:pic>
        <p:nvPicPr>
          <p:cNvPr id="76803" name="Content Placeholder 3" descr="image active MMP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7496" t="13574" r="15691" b="12241"/>
          <a:stretch>
            <a:fillRect/>
          </a:stretch>
        </p:blipFill>
        <p:spPr>
          <a:xfrm>
            <a:off x="4857750" y="2446338"/>
            <a:ext cx="3797300" cy="2411412"/>
          </a:xfrm>
        </p:spPr>
      </p:pic>
      <p:pic>
        <p:nvPicPr>
          <p:cNvPr id="76804" name="Picture 4" descr="image pro-MMP1.jpg"/>
          <p:cNvPicPr>
            <a:picLocks noChangeAspect="1"/>
          </p:cNvPicPr>
          <p:nvPr/>
        </p:nvPicPr>
        <p:blipFill>
          <a:blip r:embed="rId4" cstate="print"/>
          <a:srcRect l="6250" t="28680" r="38281" b="5762"/>
          <a:stretch>
            <a:fillRect/>
          </a:stretch>
        </p:blipFill>
        <p:spPr bwMode="auto">
          <a:xfrm>
            <a:off x="214313" y="2286000"/>
            <a:ext cx="3857625" cy="26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ght Arrow 5"/>
          <p:cNvSpPr/>
          <p:nvPr/>
        </p:nvSpPr>
        <p:spPr>
          <a:xfrm>
            <a:off x="4214813" y="2928938"/>
            <a:ext cx="500062" cy="1285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Right Arrow 6"/>
          <p:cNvSpPr/>
          <p:nvPr/>
        </p:nvSpPr>
        <p:spPr>
          <a:xfrm rot="13703487">
            <a:off x="5049837" y="2663826"/>
            <a:ext cx="354013" cy="106362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Right Arrow 7"/>
          <p:cNvSpPr/>
          <p:nvPr/>
        </p:nvSpPr>
        <p:spPr>
          <a:xfrm rot="8553766" flipH="1">
            <a:off x="6902450" y="2663825"/>
            <a:ext cx="355600" cy="106363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Right Arrow 8"/>
          <p:cNvSpPr/>
          <p:nvPr/>
        </p:nvSpPr>
        <p:spPr>
          <a:xfrm rot="14038092" flipH="1" flipV="1">
            <a:off x="6707982" y="4502943"/>
            <a:ext cx="355600" cy="106363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ight Arrow 9"/>
          <p:cNvSpPr/>
          <p:nvPr/>
        </p:nvSpPr>
        <p:spPr>
          <a:xfrm rot="18725713" flipH="1">
            <a:off x="4891881" y="4529932"/>
            <a:ext cx="354013" cy="10795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Isosceles Triangle 10"/>
          <p:cNvSpPr/>
          <p:nvPr/>
        </p:nvSpPr>
        <p:spPr>
          <a:xfrm rot="13345344">
            <a:off x="8169275" y="2676525"/>
            <a:ext cx="220663" cy="38258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/>
              <a:t>Plaque macrophages drive a MMP cascade</a:t>
            </a:r>
            <a:endParaRPr lang="en-GB" dirty="0"/>
          </a:p>
        </p:txBody>
      </p:sp>
      <p:sp>
        <p:nvSpPr>
          <p:cNvPr id="77827" name="TextBox 9"/>
          <p:cNvSpPr txBox="1">
            <a:spLocks noChangeArrowheads="1"/>
          </p:cNvSpPr>
          <p:nvPr/>
        </p:nvSpPr>
        <p:spPr bwMode="auto">
          <a:xfrm>
            <a:off x="1643063" y="2844800"/>
            <a:ext cx="10715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/>
              <a:t>MMP1</a:t>
            </a:r>
          </a:p>
        </p:txBody>
      </p:sp>
      <p:sp>
        <p:nvSpPr>
          <p:cNvPr id="77828" name="TextBox 10"/>
          <p:cNvSpPr txBox="1">
            <a:spLocks noChangeArrowheads="1"/>
          </p:cNvSpPr>
          <p:nvPr/>
        </p:nvSpPr>
        <p:spPr bwMode="auto">
          <a:xfrm>
            <a:off x="3498850" y="2873375"/>
            <a:ext cx="10715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/>
              <a:t>MMP3</a:t>
            </a:r>
          </a:p>
        </p:txBody>
      </p:sp>
      <p:sp>
        <p:nvSpPr>
          <p:cNvPr id="77829" name="TextBox 11"/>
          <p:cNvSpPr txBox="1">
            <a:spLocks noChangeArrowheads="1"/>
          </p:cNvSpPr>
          <p:nvPr/>
        </p:nvSpPr>
        <p:spPr bwMode="auto">
          <a:xfrm>
            <a:off x="5351463" y="2873375"/>
            <a:ext cx="10715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/>
              <a:t>MMP9</a:t>
            </a:r>
          </a:p>
        </p:txBody>
      </p:sp>
      <p:grpSp>
        <p:nvGrpSpPr>
          <p:cNvPr id="77830" name="Group 20"/>
          <p:cNvGrpSpPr>
            <a:grpSpLocks/>
          </p:cNvGrpSpPr>
          <p:nvPr/>
        </p:nvGrpSpPr>
        <p:grpSpPr bwMode="auto">
          <a:xfrm>
            <a:off x="1500188" y="3201988"/>
            <a:ext cx="1214437" cy="1643062"/>
            <a:chOff x="1285852" y="4000504"/>
            <a:chExt cx="1214446" cy="1643074"/>
          </a:xfrm>
        </p:grpSpPr>
        <p:grpSp>
          <p:nvGrpSpPr>
            <p:cNvPr id="77870" name="Group 18"/>
            <p:cNvGrpSpPr>
              <a:grpSpLocks/>
            </p:cNvGrpSpPr>
            <p:nvPr/>
          </p:nvGrpSpPr>
          <p:grpSpPr bwMode="auto">
            <a:xfrm>
              <a:off x="1285852" y="5029583"/>
              <a:ext cx="1201634" cy="613995"/>
              <a:chOff x="1185467" y="4714884"/>
              <a:chExt cx="1201634" cy="613995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1744271" y="4714513"/>
                <a:ext cx="642942" cy="5715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4" name="Pie 13"/>
              <p:cNvSpPr/>
              <p:nvPr/>
            </p:nvSpPr>
            <p:spPr>
              <a:xfrm rot="13619665">
                <a:off x="1185467" y="4757375"/>
                <a:ext cx="571504" cy="571504"/>
              </a:xfrm>
              <a:prstGeom prst="pi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7871" name="Group 17"/>
            <p:cNvGrpSpPr>
              <a:grpSpLocks/>
            </p:cNvGrpSpPr>
            <p:nvPr/>
          </p:nvGrpSpPr>
          <p:grpSpPr bwMode="auto">
            <a:xfrm>
              <a:off x="1285852" y="4000504"/>
              <a:ext cx="1214446" cy="571504"/>
              <a:chOff x="857224" y="4000504"/>
              <a:chExt cx="1214446" cy="571504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1428728" y="4000504"/>
                <a:ext cx="642942" cy="5715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857224" y="4000504"/>
                <a:ext cx="571504" cy="5715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sp>
          <p:nvSpPr>
            <p:cNvPr id="20" name="Down Arrow 19"/>
            <p:cNvSpPr/>
            <p:nvPr/>
          </p:nvSpPr>
          <p:spPr>
            <a:xfrm>
              <a:off x="1785918" y="4643446"/>
              <a:ext cx="142876" cy="428628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77831" name="Group 21"/>
          <p:cNvGrpSpPr>
            <a:grpSpLocks/>
          </p:cNvGrpSpPr>
          <p:nvPr/>
        </p:nvGrpSpPr>
        <p:grpSpPr bwMode="auto">
          <a:xfrm>
            <a:off x="3498850" y="3159125"/>
            <a:ext cx="1214438" cy="1643063"/>
            <a:chOff x="1285852" y="4000504"/>
            <a:chExt cx="1214446" cy="1643074"/>
          </a:xfrm>
        </p:grpSpPr>
        <p:grpSp>
          <p:nvGrpSpPr>
            <p:cNvPr id="77863" name="Group 18"/>
            <p:cNvGrpSpPr>
              <a:grpSpLocks/>
            </p:cNvGrpSpPr>
            <p:nvPr/>
          </p:nvGrpSpPr>
          <p:grpSpPr bwMode="auto">
            <a:xfrm>
              <a:off x="1285852" y="5029583"/>
              <a:ext cx="1201634" cy="613995"/>
              <a:chOff x="1185467" y="4714884"/>
              <a:chExt cx="1201634" cy="613995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1744271" y="4714512"/>
                <a:ext cx="642942" cy="5715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9" name="Pie 28"/>
              <p:cNvSpPr/>
              <p:nvPr/>
            </p:nvSpPr>
            <p:spPr>
              <a:xfrm rot="13619665">
                <a:off x="1185467" y="4757375"/>
                <a:ext cx="571504" cy="571504"/>
              </a:xfrm>
              <a:prstGeom prst="pi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7864" name="Group 17"/>
            <p:cNvGrpSpPr>
              <a:grpSpLocks/>
            </p:cNvGrpSpPr>
            <p:nvPr/>
          </p:nvGrpSpPr>
          <p:grpSpPr bwMode="auto">
            <a:xfrm>
              <a:off x="1285852" y="4000504"/>
              <a:ext cx="1214446" cy="571504"/>
              <a:chOff x="857224" y="4000504"/>
              <a:chExt cx="1214446" cy="571504"/>
            </a:xfrm>
          </p:grpSpPr>
          <p:sp>
            <p:nvSpPr>
              <p:cNvPr id="26" name="Oval 3"/>
              <p:cNvSpPr/>
              <p:nvPr/>
            </p:nvSpPr>
            <p:spPr>
              <a:xfrm>
                <a:off x="1428728" y="4000504"/>
                <a:ext cx="642942" cy="5715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857224" y="4000504"/>
                <a:ext cx="571504" cy="5715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sp>
          <p:nvSpPr>
            <p:cNvPr id="25" name="Down Arrow 24"/>
            <p:cNvSpPr/>
            <p:nvPr/>
          </p:nvSpPr>
          <p:spPr>
            <a:xfrm>
              <a:off x="1785918" y="4643446"/>
              <a:ext cx="142876" cy="428628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77832" name="Group 29"/>
          <p:cNvGrpSpPr>
            <a:grpSpLocks/>
          </p:cNvGrpSpPr>
          <p:nvPr/>
        </p:nvGrpSpPr>
        <p:grpSpPr bwMode="auto">
          <a:xfrm>
            <a:off x="5208588" y="3159125"/>
            <a:ext cx="1214437" cy="1643063"/>
            <a:chOff x="1285852" y="4000504"/>
            <a:chExt cx="1214446" cy="1643074"/>
          </a:xfrm>
        </p:grpSpPr>
        <p:grpSp>
          <p:nvGrpSpPr>
            <p:cNvPr id="77856" name="Group 18"/>
            <p:cNvGrpSpPr>
              <a:grpSpLocks/>
            </p:cNvGrpSpPr>
            <p:nvPr/>
          </p:nvGrpSpPr>
          <p:grpSpPr bwMode="auto">
            <a:xfrm>
              <a:off x="1285852" y="5029583"/>
              <a:ext cx="1201634" cy="613995"/>
              <a:chOff x="1185467" y="4714884"/>
              <a:chExt cx="1201634" cy="613995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1744271" y="4714512"/>
                <a:ext cx="642942" cy="5715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7" name="Pie 36"/>
              <p:cNvSpPr/>
              <p:nvPr/>
            </p:nvSpPr>
            <p:spPr>
              <a:xfrm rot="13619665">
                <a:off x="1185467" y="4757375"/>
                <a:ext cx="571504" cy="571504"/>
              </a:xfrm>
              <a:prstGeom prst="pi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77857" name="Group 17"/>
            <p:cNvGrpSpPr>
              <a:grpSpLocks/>
            </p:cNvGrpSpPr>
            <p:nvPr/>
          </p:nvGrpSpPr>
          <p:grpSpPr bwMode="auto">
            <a:xfrm>
              <a:off x="1285852" y="4000504"/>
              <a:ext cx="1214446" cy="571504"/>
              <a:chOff x="857224" y="4000504"/>
              <a:chExt cx="1214446" cy="571504"/>
            </a:xfrm>
          </p:grpSpPr>
          <p:sp>
            <p:nvSpPr>
              <p:cNvPr id="34" name="Oval 3"/>
              <p:cNvSpPr/>
              <p:nvPr/>
            </p:nvSpPr>
            <p:spPr>
              <a:xfrm>
                <a:off x="1428728" y="4000504"/>
                <a:ext cx="642942" cy="57150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857224" y="4000504"/>
                <a:ext cx="571504" cy="57150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sp>
          <p:nvSpPr>
            <p:cNvPr id="33" name="Down Arrow 32"/>
            <p:cNvSpPr/>
            <p:nvPr/>
          </p:nvSpPr>
          <p:spPr>
            <a:xfrm>
              <a:off x="1785918" y="4643446"/>
              <a:ext cx="142876" cy="428628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77833" name="Group 28"/>
          <p:cNvGrpSpPr>
            <a:grpSpLocks/>
          </p:cNvGrpSpPr>
          <p:nvPr/>
        </p:nvGrpSpPr>
        <p:grpSpPr bwMode="auto">
          <a:xfrm>
            <a:off x="1846263" y="1200150"/>
            <a:ext cx="1652587" cy="1073150"/>
            <a:chOff x="2655" y="2752"/>
            <a:chExt cx="1041" cy="676"/>
          </a:xfrm>
        </p:grpSpPr>
        <p:sp>
          <p:nvSpPr>
            <p:cNvPr id="77843" name="Freeform 29"/>
            <p:cNvSpPr>
              <a:spLocks/>
            </p:cNvSpPr>
            <p:nvPr/>
          </p:nvSpPr>
          <p:spPr bwMode="auto">
            <a:xfrm>
              <a:off x="2655" y="2752"/>
              <a:ext cx="1041" cy="676"/>
            </a:xfrm>
            <a:custGeom>
              <a:avLst/>
              <a:gdLst>
                <a:gd name="T0" fmla="*/ 317 w 702"/>
                <a:gd name="T1" fmla="*/ 5 h 698"/>
                <a:gd name="T2" fmla="*/ 230 w 702"/>
                <a:gd name="T3" fmla="*/ 41 h 698"/>
                <a:gd name="T4" fmla="*/ 164 w 702"/>
                <a:gd name="T5" fmla="*/ 59 h 698"/>
                <a:gd name="T6" fmla="*/ 128 w 702"/>
                <a:gd name="T7" fmla="*/ 77 h 698"/>
                <a:gd name="T8" fmla="*/ 41 w 702"/>
                <a:gd name="T9" fmla="*/ 173 h 698"/>
                <a:gd name="T10" fmla="*/ 20 w 702"/>
                <a:gd name="T11" fmla="*/ 251 h 698"/>
                <a:gd name="T12" fmla="*/ 2 w 702"/>
                <a:gd name="T13" fmla="*/ 305 h 698"/>
                <a:gd name="T14" fmla="*/ 8 w 702"/>
                <a:gd name="T15" fmla="*/ 410 h 698"/>
                <a:gd name="T16" fmla="*/ 20 w 702"/>
                <a:gd name="T17" fmla="*/ 482 h 698"/>
                <a:gd name="T18" fmla="*/ 32 w 702"/>
                <a:gd name="T19" fmla="*/ 515 h 698"/>
                <a:gd name="T20" fmla="*/ 47 w 702"/>
                <a:gd name="T21" fmla="*/ 536 h 698"/>
                <a:gd name="T22" fmla="*/ 86 w 702"/>
                <a:gd name="T23" fmla="*/ 581 h 698"/>
                <a:gd name="T24" fmla="*/ 155 w 702"/>
                <a:gd name="T25" fmla="*/ 626 h 698"/>
                <a:gd name="T26" fmla="*/ 209 w 702"/>
                <a:gd name="T27" fmla="*/ 662 h 698"/>
                <a:gd name="T28" fmla="*/ 266 w 702"/>
                <a:gd name="T29" fmla="*/ 692 h 698"/>
                <a:gd name="T30" fmla="*/ 338 w 702"/>
                <a:gd name="T31" fmla="*/ 695 h 698"/>
                <a:gd name="T32" fmla="*/ 461 w 702"/>
                <a:gd name="T33" fmla="*/ 674 h 698"/>
                <a:gd name="T34" fmla="*/ 515 w 702"/>
                <a:gd name="T35" fmla="*/ 656 h 698"/>
                <a:gd name="T36" fmla="*/ 551 w 702"/>
                <a:gd name="T37" fmla="*/ 611 h 698"/>
                <a:gd name="T38" fmla="*/ 596 w 702"/>
                <a:gd name="T39" fmla="*/ 581 h 698"/>
                <a:gd name="T40" fmla="*/ 656 w 702"/>
                <a:gd name="T41" fmla="*/ 521 h 698"/>
                <a:gd name="T42" fmla="*/ 674 w 702"/>
                <a:gd name="T43" fmla="*/ 464 h 698"/>
                <a:gd name="T44" fmla="*/ 683 w 702"/>
                <a:gd name="T45" fmla="*/ 344 h 698"/>
                <a:gd name="T46" fmla="*/ 698 w 702"/>
                <a:gd name="T47" fmla="*/ 269 h 698"/>
                <a:gd name="T48" fmla="*/ 659 w 702"/>
                <a:gd name="T49" fmla="*/ 221 h 698"/>
                <a:gd name="T50" fmla="*/ 635 w 702"/>
                <a:gd name="T51" fmla="*/ 167 h 698"/>
                <a:gd name="T52" fmla="*/ 608 w 702"/>
                <a:gd name="T53" fmla="*/ 110 h 698"/>
                <a:gd name="T54" fmla="*/ 554 w 702"/>
                <a:gd name="T55" fmla="*/ 74 h 698"/>
                <a:gd name="T56" fmla="*/ 476 w 702"/>
                <a:gd name="T57" fmla="*/ 32 h 698"/>
                <a:gd name="T58" fmla="*/ 413 w 702"/>
                <a:gd name="T59" fmla="*/ 20 h 698"/>
                <a:gd name="T60" fmla="*/ 338 w 702"/>
                <a:gd name="T61" fmla="*/ 8 h 698"/>
                <a:gd name="T62" fmla="*/ 317 w 702"/>
                <a:gd name="T63" fmla="*/ 5 h 69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02"/>
                <a:gd name="T97" fmla="*/ 0 h 698"/>
                <a:gd name="T98" fmla="*/ 702 w 702"/>
                <a:gd name="T99" fmla="*/ 698 h 69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02" h="698">
                  <a:moveTo>
                    <a:pt x="317" y="5"/>
                  </a:moveTo>
                  <a:cubicBezTo>
                    <a:pt x="299" y="10"/>
                    <a:pt x="255" y="32"/>
                    <a:pt x="230" y="41"/>
                  </a:cubicBezTo>
                  <a:cubicBezTo>
                    <a:pt x="205" y="50"/>
                    <a:pt x="181" y="53"/>
                    <a:pt x="164" y="59"/>
                  </a:cubicBezTo>
                  <a:cubicBezTo>
                    <a:pt x="147" y="65"/>
                    <a:pt x="148" y="58"/>
                    <a:pt x="128" y="77"/>
                  </a:cubicBezTo>
                  <a:cubicBezTo>
                    <a:pt x="108" y="96"/>
                    <a:pt x="59" y="144"/>
                    <a:pt x="41" y="173"/>
                  </a:cubicBezTo>
                  <a:cubicBezTo>
                    <a:pt x="23" y="202"/>
                    <a:pt x="26" y="229"/>
                    <a:pt x="20" y="251"/>
                  </a:cubicBezTo>
                  <a:cubicBezTo>
                    <a:pt x="14" y="273"/>
                    <a:pt x="4" y="279"/>
                    <a:pt x="2" y="305"/>
                  </a:cubicBezTo>
                  <a:cubicBezTo>
                    <a:pt x="0" y="331"/>
                    <a:pt x="5" y="381"/>
                    <a:pt x="8" y="410"/>
                  </a:cubicBezTo>
                  <a:cubicBezTo>
                    <a:pt x="11" y="439"/>
                    <a:pt x="16" y="465"/>
                    <a:pt x="20" y="482"/>
                  </a:cubicBezTo>
                  <a:cubicBezTo>
                    <a:pt x="24" y="499"/>
                    <a:pt x="28" y="506"/>
                    <a:pt x="32" y="515"/>
                  </a:cubicBezTo>
                  <a:cubicBezTo>
                    <a:pt x="36" y="524"/>
                    <a:pt x="38" y="525"/>
                    <a:pt x="47" y="536"/>
                  </a:cubicBezTo>
                  <a:cubicBezTo>
                    <a:pt x="56" y="547"/>
                    <a:pt x="68" y="566"/>
                    <a:pt x="86" y="581"/>
                  </a:cubicBezTo>
                  <a:cubicBezTo>
                    <a:pt x="104" y="596"/>
                    <a:pt x="134" y="613"/>
                    <a:pt x="155" y="626"/>
                  </a:cubicBezTo>
                  <a:cubicBezTo>
                    <a:pt x="176" y="639"/>
                    <a:pt x="190" y="651"/>
                    <a:pt x="209" y="662"/>
                  </a:cubicBezTo>
                  <a:cubicBezTo>
                    <a:pt x="228" y="673"/>
                    <a:pt x="245" y="687"/>
                    <a:pt x="266" y="692"/>
                  </a:cubicBezTo>
                  <a:cubicBezTo>
                    <a:pt x="287" y="697"/>
                    <a:pt x="306" y="698"/>
                    <a:pt x="338" y="695"/>
                  </a:cubicBezTo>
                  <a:cubicBezTo>
                    <a:pt x="370" y="692"/>
                    <a:pt x="432" y="680"/>
                    <a:pt x="461" y="674"/>
                  </a:cubicBezTo>
                  <a:cubicBezTo>
                    <a:pt x="490" y="668"/>
                    <a:pt x="500" y="666"/>
                    <a:pt x="515" y="656"/>
                  </a:cubicBezTo>
                  <a:cubicBezTo>
                    <a:pt x="530" y="646"/>
                    <a:pt x="538" y="623"/>
                    <a:pt x="551" y="611"/>
                  </a:cubicBezTo>
                  <a:cubicBezTo>
                    <a:pt x="564" y="599"/>
                    <a:pt x="578" y="596"/>
                    <a:pt x="596" y="581"/>
                  </a:cubicBezTo>
                  <a:cubicBezTo>
                    <a:pt x="614" y="566"/>
                    <a:pt x="643" y="541"/>
                    <a:pt x="656" y="521"/>
                  </a:cubicBezTo>
                  <a:cubicBezTo>
                    <a:pt x="669" y="501"/>
                    <a:pt x="670" y="493"/>
                    <a:pt x="674" y="464"/>
                  </a:cubicBezTo>
                  <a:cubicBezTo>
                    <a:pt x="678" y="435"/>
                    <a:pt x="679" y="376"/>
                    <a:pt x="683" y="344"/>
                  </a:cubicBezTo>
                  <a:cubicBezTo>
                    <a:pt x="687" y="312"/>
                    <a:pt x="702" y="289"/>
                    <a:pt x="698" y="269"/>
                  </a:cubicBezTo>
                  <a:cubicBezTo>
                    <a:pt x="694" y="249"/>
                    <a:pt x="670" y="238"/>
                    <a:pt x="659" y="221"/>
                  </a:cubicBezTo>
                  <a:cubicBezTo>
                    <a:pt x="648" y="204"/>
                    <a:pt x="643" y="185"/>
                    <a:pt x="635" y="167"/>
                  </a:cubicBezTo>
                  <a:cubicBezTo>
                    <a:pt x="627" y="149"/>
                    <a:pt x="622" y="125"/>
                    <a:pt x="608" y="110"/>
                  </a:cubicBezTo>
                  <a:cubicBezTo>
                    <a:pt x="594" y="95"/>
                    <a:pt x="576" y="87"/>
                    <a:pt x="554" y="74"/>
                  </a:cubicBezTo>
                  <a:cubicBezTo>
                    <a:pt x="532" y="61"/>
                    <a:pt x="499" y="41"/>
                    <a:pt x="476" y="32"/>
                  </a:cubicBezTo>
                  <a:cubicBezTo>
                    <a:pt x="453" y="23"/>
                    <a:pt x="436" y="24"/>
                    <a:pt x="413" y="20"/>
                  </a:cubicBezTo>
                  <a:cubicBezTo>
                    <a:pt x="390" y="16"/>
                    <a:pt x="356" y="10"/>
                    <a:pt x="338" y="8"/>
                  </a:cubicBezTo>
                  <a:cubicBezTo>
                    <a:pt x="320" y="6"/>
                    <a:pt x="335" y="0"/>
                    <a:pt x="317" y="5"/>
                  </a:cubicBezTo>
                  <a:close/>
                </a:path>
              </a:pathLst>
            </a:custGeom>
            <a:blipFill dpi="0" rotWithShape="1">
              <a:blip r:embed="rId2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Freeform 30"/>
            <p:cNvSpPr>
              <a:spLocks/>
            </p:cNvSpPr>
            <p:nvPr/>
          </p:nvSpPr>
          <p:spPr bwMode="auto">
            <a:xfrm rot="13263289">
              <a:off x="2743" y="3027"/>
              <a:ext cx="413" cy="293"/>
            </a:xfrm>
            <a:custGeom>
              <a:avLst/>
              <a:gdLst/>
              <a:ahLst/>
              <a:cxnLst>
                <a:cxn ang="0">
                  <a:pos x="287" y="225"/>
                </a:cxn>
                <a:cxn ang="0">
                  <a:pos x="239" y="255"/>
                </a:cxn>
                <a:cxn ang="0">
                  <a:pos x="224" y="333"/>
                </a:cxn>
                <a:cxn ang="0">
                  <a:pos x="218" y="375"/>
                </a:cxn>
                <a:cxn ang="0">
                  <a:pos x="176" y="408"/>
                </a:cxn>
                <a:cxn ang="0">
                  <a:pos x="122" y="408"/>
                </a:cxn>
                <a:cxn ang="0">
                  <a:pos x="65" y="381"/>
                </a:cxn>
                <a:cxn ang="0">
                  <a:pos x="17" y="318"/>
                </a:cxn>
                <a:cxn ang="0">
                  <a:pos x="5" y="237"/>
                </a:cxn>
                <a:cxn ang="0">
                  <a:pos x="50" y="120"/>
                </a:cxn>
                <a:cxn ang="0">
                  <a:pos x="116" y="54"/>
                </a:cxn>
                <a:cxn ang="0">
                  <a:pos x="191" y="15"/>
                </a:cxn>
                <a:cxn ang="0">
                  <a:pos x="275" y="0"/>
                </a:cxn>
                <a:cxn ang="0">
                  <a:pos x="350" y="15"/>
                </a:cxn>
                <a:cxn ang="0">
                  <a:pos x="401" y="48"/>
                </a:cxn>
                <a:cxn ang="0">
                  <a:pos x="431" y="114"/>
                </a:cxn>
                <a:cxn ang="0">
                  <a:pos x="416" y="186"/>
                </a:cxn>
                <a:cxn ang="0">
                  <a:pos x="395" y="222"/>
                </a:cxn>
                <a:cxn ang="0">
                  <a:pos x="371" y="228"/>
                </a:cxn>
                <a:cxn ang="0">
                  <a:pos x="344" y="228"/>
                </a:cxn>
                <a:cxn ang="0">
                  <a:pos x="287" y="225"/>
                </a:cxn>
              </a:cxnLst>
              <a:rect l="0" t="0" r="r" b="b"/>
              <a:pathLst>
                <a:path w="434" h="413">
                  <a:moveTo>
                    <a:pt x="287" y="225"/>
                  </a:moveTo>
                  <a:cubicBezTo>
                    <a:pt x="270" y="229"/>
                    <a:pt x="250" y="237"/>
                    <a:pt x="239" y="255"/>
                  </a:cubicBezTo>
                  <a:cubicBezTo>
                    <a:pt x="228" y="273"/>
                    <a:pt x="228" y="313"/>
                    <a:pt x="224" y="333"/>
                  </a:cubicBezTo>
                  <a:cubicBezTo>
                    <a:pt x="220" y="353"/>
                    <a:pt x="226" y="363"/>
                    <a:pt x="218" y="375"/>
                  </a:cubicBezTo>
                  <a:cubicBezTo>
                    <a:pt x="210" y="387"/>
                    <a:pt x="192" y="403"/>
                    <a:pt x="176" y="408"/>
                  </a:cubicBezTo>
                  <a:cubicBezTo>
                    <a:pt x="160" y="413"/>
                    <a:pt x="140" y="412"/>
                    <a:pt x="122" y="408"/>
                  </a:cubicBezTo>
                  <a:cubicBezTo>
                    <a:pt x="104" y="404"/>
                    <a:pt x="82" y="396"/>
                    <a:pt x="65" y="381"/>
                  </a:cubicBezTo>
                  <a:cubicBezTo>
                    <a:pt x="48" y="366"/>
                    <a:pt x="27" y="342"/>
                    <a:pt x="17" y="318"/>
                  </a:cubicBezTo>
                  <a:cubicBezTo>
                    <a:pt x="7" y="294"/>
                    <a:pt x="0" y="270"/>
                    <a:pt x="5" y="237"/>
                  </a:cubicBezTo>
                  <a:cubicBezTo>
                    <a:pt x="10" y="204"/>
                    <a:pt x="32" y="150"/>
                    <a:pt x="50" y="120"/>
                  </a:cubicBezTo>
                  <a:cubicBezTo>
                    <a:pt x="68" y="90"/>
                    <a:pt x="93" y="71"/>
                    <a:pt x="116" y="54"/>
                  </a:cubicBezTo>
                  <a:cubicBezTo>
                    <a:pt x="139" y="37"/>
                    <a:pt x="165" y="24"/>
                    <a:pt x="191" y="15"/>
                  </a:cubicBezTo>
                  <a:cubicBezTo>
                    <a:pt x="217" y="6"/>
                    <a:pt x="249" y="0"/>
                    <a:pt x="275" y="0"/>
                  </a:cubicBezTo>
                  <a:cubicBezTo>
                    <a:pt x="301" y="0"/>
                    <a:pt x="329" y="7"/>
                    <a:pt x="350" y="15"/>
                  </a:cubicBezTo>
                  <a:cubicBezTo>
                    <a:pt x="371" y="23"/>
                    <a:pt x="388" y="32"/>
                    <a:pt x="401" y="48"/>
                  </a:cubicBezTo>
                  <a:cubicBezTo>
                    <a:pt x="414" y="64"/>
                    <a:pt x="428" y="91"/>
                    <a:pt x="431" y="114"/>
                  </a:cubicBezTo>
                  <a:cubicBezTo>
                    <a:pt x="434" y="137"/>
                    <a:pt x="422" y="168"/>
                    <a:pt x="416" y="186"/>
                  </a:cubicBezTo>
                  <a:cubicBezTo>
                    <a:pt x="410" y="204"/>
                    <a:pt x="402" y="215"/>
                    <a:pt x="395" y="222"/>
                  </a:cubicBezTo>
                  <a:cubicBezTo>
                    <a:pt x="388" y="229"/>
                    <a:pt x="379" y="227"/>
                    <a:pt x="371" y="228"/>
                  </a:cubicBezTo>
                  <a:cubicBezTo>
                    <a:pt x="363" y="229"/>
                    <a:pt x="355" y="228"/>
                    <a:pt x="344" y="228"/>
                  </a:cubicBezTo>
                  <a:cubicBezTo>
                    <a:pt x="333" y="228"/>
                    <a:pt x="304" y="221"/>
                    <a:pt x="287" y="225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77845" name="Oval 31"/>
            <p:cNvSpPr>
              <a:spLocks noChangeArrowheads="1"/>
            </p:cNvSpPr>
            <p:nvPr/>
          </p:nvSpPr>
          <p:spPr bwMode="auto">
            <a:xfrm>
              <a:off x="2906" y="2922"/>
              <a:ext cx="87" cy="87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46" name="Oval 32"/>
            <p:cNvSpPr>
              <a:spLocks noChangeArrowheads="1"/>
            </p:cNvSpPr>
            <p:nvPr/>
          </p:nvSpPr>
          <p:spPr bwMode="auto">
            <a:xfrm>
              <a:off x="3105" y="3002"/>
              <a:ext cx="87" cy="87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47" name="Oval 33"/>
            <p:cNvSpPr>
              <a:spLocks noChangeArrowheads="1"/>
            </p:cNvSpPr>
            <p:nvPr/>
          </p:nvSpPr>
          <p:spPr bwMode="auto">
            <a:xfrm>
              <a:off x="3106" y="2854"/>
              <a:ext cx="87" cy="87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48" name="Oval 34"/>
            <p:cNvSpPr>
              <a:spLocks noChangeArrowheads="1"/>
            </p:cNvSpPr>
            <p:nvPr/>
          </p:nvSpPr>
          <p:spPr bwMode="auto">
            <a:xfrm>
              <a:off x="3336" y="3257"/>
              <a:ext cx="87" cy="87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49" name="Oval 35"/>
            <p:cNvSpPr>
              <a:spLocks noChangeArrowheads="1"/>
            </p:cNvSpPr>
            <p:nvPr/>
          </p:nvSpPr>
          <p:spPr bwMode="auto">
            <a:xfrm>
              <a:off x="3321" y="3045"/>
              <a:ext cx="87" cy="87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50" name="Oval 36"/>
            <p:cNvSpPr>
              <a:spLocks noChangeArrowheads="1"/>
            </p:cNvSpPr>
            <p:nvPr/>
          </p:nvSpPr>
          <p:spPr bwMode="auto">
            <a:xfrm>
              <a:off x="3426" y="3189"/>
              <a:ext cx="87" cy="87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51" name="Oval 37"/>
            <p:cNvSpPr>
              <a:spLocks noChangeArrowheads="1"/>
            </p:cNvSpPr>
            <p:nvPr/>
          </p:nvSpPr>
          <p:spPr bwMode="auto">
            <a:xfrm>
              <a:off x="3277" y="2915"/>
              <a:ext cx="87" cy="87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52" name="Oval 38"/>
            <p:cNvSpPr>
              <a:spLocks noChangeArrowheads="1"/>
            </p:cNvSpPr>
            <p:nvPr/>
          </p:nvSpPr>
          <p:spPr bwMode="auto">
            <a:xfrm>
              <a:off x="3483" y="3010"/>
              <a:ext cx="87" cy="87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53" name="Oval 39"/>
            <p:cNvSpPr>
              <a:spLocks noChangeArrowheads="1"/>
            </p:cNvSpPr>
            <p:nvPr/>
          </p:nvSpPr>
          <p:spPr bwMode="auto">
            <a:xfrm>
              <a:off x="3201" y="3098"/>
              <a:ext cx="87" cy="87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54" name="Oval 40"/>
            <p:cNvSpPr>
              <a:spLocks noChangeArrowheads="1"/>
            </p:cNvSpPr>
            <p:nvPr/>
          </p:nvSpPr>
          <p:spPr bwMode="auto">
            <a:xfrm>
              <a:off x="3186" y="3273"/>
              <a:ext cx="87" cy="87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55" name="Oval 41"/>
            <p:cNvSpPr>
              <a:spLocks noChangeArrowheads="1"/>
            </p:cNvSpPr>
            <p:nvPr/>
          </p:nvSpPr>
          <p:spPr bwMode="auto">
            <a:xfrm>
              <a:off x="3298" y="3164"/>
              <a:ext cx="87" cy="87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7834" name="Group 7"/>
          <p:cNvGrpSpPr>
            <a:grpSpLocks/>
          </p:cNvGrpSpPr>
          <p:nvPr/>
        </p:nvGrpSpPr>
        <p:grpSpPr bwMode="auto">
          <a:xfrm>
            <a:off x="3427413" y="1416050"/>
            <a:ext cx="1000125" cy="571500"/>
            <a:chOff x="4357686" y="2428868"/>
            <a:chExt cx="1000132" cy="571504"/>
          </a:xfrm>
        </p:grpSpPr>
        <p:sp>
          <p:nvSpPr>
            <p:cNvPr id="6" name="Pie 5"/>
            <p:cNvSpPr/>
            <p:nvPr/>
          </p:nvSpPr>
          <p:spPr>
            <a:xfrm rot="2149698">
              <a:off x="4786314" y="2428868"/>
              <a:ext cx="571504" cy="571504"/>
            </a:xfrm>
            <a:prstGeom prst="pi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357686" y="2643183"/>
              <a:ext cx="500065" cy="1428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>
                <a:solidFill>
                  <a:srgbClr val="FF0000"/>
                </a:solidFill>
              </a:endParaRPr>
            </a:p>
          </p:txBody>
        </p:sp>
      </p:grpSp>
      <p:sp>
        <p:nvSpPr>
          <p:cNvPr id="77835" name="TextBox 37"/>
          <p:cNvSpPr txBox="1">
            <a:spLocks noChangeArrowheads="1"/>
          </p:cNvSpPr>
          <p:nvPr/>
        </p:nvSpPr>
        <p:spPr bwMode="auto">
          <a:xfrm>
            <a:off x="4427538" y="1344613"/>
            <a:ext cx="1714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MMP14</a:t>
            </a:r>
          </a:p>
          <a:p>
            <a:r>
              <a:rPr lang="en-GB"/>
              <a:t>MT1-MMP</a:t>
            </a:r>
          </a:p>
        </p:txBody>
      </p:sp>
      <p:sp>
        <p:nvSpPr>
          <p:cNvPr id="53" name="Down Arrow 52"/>
          <p:cNvSpPr/>
          <p:nvPr/>
        </p:nvSpPr>
        <p:spPr>
          <a:xfrm rot="2700000">
            <a:off x="2998788" y="2109788"/>
            <a:ext cx="142875" cy="100012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4" name="Down Arrow 53"/>
          <p:cNvSpPr/>
          <p:nvPr/>
        </p:nvSpPr>
        <p:spPr>
          <a:xfrm>
            <a:off x="3998913" y="2444750"/>
            <a:ext cx="142875" cy="42862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5" name="Down Arrow 54"/>
          <p:cNvSpPr/>
          <p:nvPr/>
        </p:nvSpPr>
        <p:spPr>
          <a:xfrm rot="18900000" flipH="1">
            <a:off x="4970463" y="2085975"/>
            <a:ext cx="142875" cy="100012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7" name="Right Arrow 56"/>
          <p:cNvSpPr/>
          <p:nvPr/>
        </p:nvSpPr>
        <p:spPr>
          <a:xfrm>
            <a:off x="5780088" y="1609725"/>
            <a:ext cx="1916112" cy="1635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8" name="Right Arrow 57"/>
          <p:cNvSpPr/>
          <p:nvPr/>
        </p:nvSpPr>
        <p:spPr>
          <a:xfrm rot="5400000">
            <a:off x="6819901" y="2541587"/>
            <a:ext cx="1916112" cy="1635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Evidence for role of MMPs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63" y="1357313"/>
            <a:ext cx="8229600" cy="5211762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GB" dirty="0" smtClean="0"/>
              <a:t>It is possible to delete single genes from mice to examine their function in disease </a:t>
            </a:r>
            <a:r>
              <a:rPr lang="en-GB" i="1" dirty="0" smtClean="0"/>
              <a:t>in vivo </a:t>
            </a:r>
            <a:r>
              <a:rPr lang="en-GB" dirty="0" smtClean="0"/>
              <a:t>(knockout mice)</a:t>
            </a:r>
          </a:p>
          <a:p>
            <a:pPr>
              <a:defRPr/>
            </a:pPr>
            <a:r>
              <a:rPr lang="en-GB" i="1" dirty="0" err="1" smtClean="0"/>
              <a:t>Ldlr</a:t>
            </a:r>
            <a:r>
              <a:rPr lang="en-GB" i="1" dirty="0" smtClean="0"/>
              <a:t> </a:t>
            </a:r>
            <a:r>
              <a:rPr lang="en-GB" dirty="0" smtClean="0"/>
              <a:t>knockout mice – familial </a:t>
            </a:r>
            <a:r>
              <a:rPr lang="en-GB" dirty="0" err="1" smtClean="0"/>
              <a:t>hypercholesterolaemia</a:t>
            </a:r>
            <a:endParaRPr lang="en-GB" dirty="0" smtClean="0"/>
          </a:p>
          <a:p>
            <a:pPr>
              <a:defRPr/>
            </a:pPr>
            <a:r>
              <a:rPr lang="en-GB" i="1" dirty="0" err="1" smtClean="0"/>
              <a:t>Apoe</a:t>
            </a:r>
            <a:r>
              <a:rPr lang="en-GB" i="1" dirty="0" smtClean="0"/>
              <a:t> </a:t>
            </a:r>
            <a:r>
              <a:rPr lang="en-GB" dirty="0" smtClean="0"/>
              <a:t>knockout – loss of LDLR </a:t>
            </a:r>
            <a:r>
              <a:rPr lang="en-GB" dirty="0" err="1" smtClean="0"/>
              <a:t>ligand</a:t>
            </a:r>
            <a:r>
              <a:rPr lang="en-GB" dirty="0" smtClean="0"/>
              <a:t> – related phenotype</a:t>
            </a:r>
          </a:p>
          <a:p>
            <a:pPr>
              <a:defRPr/>
            </a:pPr>
            <a:r>
              <a:rPr lang="en-GB" i="1" dirty="0" err="1" smtClean="0"/>
              <a:t>Ldlr</a:t>
            </a:r>
            <a:r>
              <a:rPr lang="en-GB" i="1" dirty="0" smtClean="0"/>
              <a:t> </a:t>
            </a:r>
            <a:r>
              <a:rPr lang="en-GB" dirty="0" smtClean="0"/>
              <a:t>and </a:t>
            </a:r>
            <a:r>
              <a:rPr lang="en-GB" i="1" dirty="0" err="1" smtClean="0"/>
              <a:t>Apoe</a:t>
            </a:r>
            <a:r>
              <a:rPr lang="en-GB" i="1" dirty="0" smtClean="0"/>
              <a:t> </a:t>
            </a:r>
            <a:r>
              <a:rPr lang="en-GB" dirty="0" smtClean="0"/>
              <a:t>models have more collagen in plaques (stronger and less rupture-prone) if also knockout for:</a:t>
            </a:r>
          </a:p>
          <a:p>
            <a:pPr lvl="1">
              <a:defRPr/>
            </a:pPr>
            <a:r>
              <a:rPr lang="en-GB" i="1" dirty="0" smtClean="0"/>
              <a:t>Mmp14</a:t>
            </a:r>
            <a:endParaRPr lang="en-GB" dirty="0" smtClean="0"/>
          </a:p>
          <a:p>
            <a:pPr lvl="1">
              <a:defRPr/>
            </a:pPr>
            <a:r>
              <a:rPr lang="en-GB" i="1" dirty="0" smtClean="0"/>
              <a:t>Mmp13</a:t>
            </a:r>
          </a:p>
          <a:p>
            <a:pPr lvl="1">
              <a:defRPr/>
            </a:pPr>
            <a:r>
              <a:rPr lang="en-GB" i="1" dirty="0" smtClean="0"/>
              <a:t>Mmp9</a:t>
            </a:r>
          </a:p>
          <a:p>
            <a:pPr>
              <a:defRPr/>
            </a:pPr>
            <a:r>
              <a:rPr lang="en-GB" i="1" dirty="0" smtClean="0"/>
              <a:t>Timp1</a:t>
            </a:r>
            <a:r>
              <a:rPr lang="en-GB" dirty="0" smtClean="0"/>
              <a:t> </a:t>
            </a:r>
            <a:r>
              <a:rPr lang="en-GB" dirty="0" err="1" smtClean="0"/>
              <a:t>overexpressing</a:t>
            </a:r>
            <a:r>
              <a:rPr lang="en-GB" dirty="0" smtClean="0"/>
              <a:t> mice – also more collagen in plaques (stronger and less rupture-prone)</a:t>
            </a:r>
          </a:p>
          <a:p>
            <a:pPr>
              <a:defRPr/>
            </a:pPr>
            <a:r>
              <a:rPr lang="en-GB" dirty="0" smtClean="0"/>
              <a:t>Caveat : people are different to mice </a:t>
            </a:r>
          </a:p>
          <a:p>
            <a:pPr>
              <a:defRPr/>
            </a:pPr>
            <a:r>
              <a:rPr lang="en-GB" dirty="0" smtClean="0"/>
              <a:t>Drug companies are now developing pharmacological inhibitors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0"/>
            <a:ext cx="8229600" cy="635000"/>
          </a:xfrm>
        </p:spPr>
        <p:txBody>
          <a:bodyPr/>
          <a:lstStyle/>
          <a:p>
            <a:pPr eaLnBrk="1" hangingPunct="1"/>
            <a:r>
              <a:rPr lang="en-US" sz="4000" smtClean="0"/>
              <a:t>Summary</a:t>
            </a:r>
            <a:endParaRPr lang="en-GB" sz="4000" smtClean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14375"/>
            <a:ext cx="9144000" cy="5237163"/>
          </a:xfrm>
        </p:spPr>
        <p:txBody>
          <a:bodyPr/>
          <a:lstStyle/>
          <a:p>
            <a:pPr eaLnBrk="1" hangingPunct="1"/>
            <a:r>
              <a:rPr lang="en-US" smtClean="0"/>
              <a:t>1. macrophages in atherosclerotic plaques are from monocytes via endothelium</a:t>
            </a:r>
          </a:p>
          <a:p>
            <a:pPr eaLnBrk="1" hangingPunct="1"/>
            <a:r>
              <a:rPr lang="en-US" smtClean="0"/>
              <a:t>2. macrophages in atherosclerotic plaques lyse matrix via MMPs, secrete free radicals, oxidise LDL, are activated by oxidised LDL, phagocytose, release growth factors, express tissue factor and kill other cells</a:t>
            </a:r>
          </a:p>
          <a:p>
            <a:pPr eaLnBrk="1" hangingPunct="1"/>
            <a:r>
              <a:rPr lang="en-US" smtClean="0"/>
              <a:t>3. unstable atherosclerotic plaques are rupture-prone and contain increased macrophages</a:t>
            </a:r>
            <a:endParaRPr lang="en-GB" smtClean="0"/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/>
              <a:t>How (we think at the moment) a foam cell works</a:t>
            </a:r>
            <a:endParaRPr lang="en-GB" dirty="0"/>
          </a:p>
        </p:txBody>
      </p:sp>
      <p:sp>
        <p:nvSpPr>
          <p:cNvPr id="808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Response to cholesterol overload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en-GB" dirty="0" smtClean="0"/>
              <a:t>Occupation of low-affinity cholesterol receptors</a:t>
            </a:r>
          </a:p>
          <a:p>
            <a:pPr lvl="1">
              <a:defRPr/>
            </a:pPr>
            <a:r>
              <a:rPr lang="en-GB" dirty="0" smtClean="0"/>
              <a:t>Shuts down cholesterol synthesis</a:t>
            </a:r>
          </a:p>
          <a:p>
            <a:pPr lvl="1">
              <a:defRPr/>
            </a:pPr>
            <a:r>
              <a:rPr lang="en-GB" dirty="0" smtClean="0"/>
              <a:t>Shuts down LDL-receptors</a:t>
            </a:r>
          </a:p>
          <a:p>
            <a:pPr lvl="1">
              <a:defRPr/>
            </a:pPr>
            <a:r>
              <a:rPr lang="en-GB" dirty="0" smtClean="0"/>
              <a:t>Increases cholesterol efflux</a:t>
            </a:r>
          </a:p>
          <a:p>
            <a:pPr lvl="1">
              <a:defRPr/>
            </a:pPr>
            <a:r>
              <a:rPr lang="en-GB" dirty="0" smtClean="0"/>
              <a:t>Reduces inflammation</a:t>
            </a:r>
          </a:p>
          <a:p>
            <a:pPr>
              <a:defRPr/>
            </a:pPr>
            <a:r>
              <a:rPr lang="en-GB" dirty="0" smtClean="0"/>
              <a:t>Stress response to stiffened endoplasmic reticulum</a:t>
            </a:r>
          </a:p>
          <a:p>
            <a:pPr>
              <a:defRPr/>
            </a:pPr>
            <a:r>
              <a:rPr lang="en-GB" dirty="0" smtClean="0"/>
              <a:t>If this fails, the cell dies</a:t>
            </a:r>
          </a:p>
          <a:p>
            <a:pPr>
              <a:defRPr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PPAR</a:t>
            </a:r>
            <a:r>
              <a:rPr lang="en-GB" smtClean="0">
                <a:latin typeface="Symbol" pitchFamily="18" charset="2"/>
              </a:rPr>
              <a:t>g</a:t>
            </a:r>
            <a:r>
              <a:rPr lang="en-GB" smtClean="0"/>
              <a:t>-CD36 positive feedback loop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89050"/>
            <a:ext cx="9144000" cy="530701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GB" dirty="0" smtClean="0"/>
              <a:t>PPAR</a:t>
            </a:r>
            <a:r>
              <a:rPr lang="en-GB" dirty="0" smtClean="0">
                <a:latin typeface="Symbol" pitchFamily="18" charset="2"/>
              </a:rPr>
              <a:t>g</a:t>
            </a:r>
            <a:r>
              <a:rPr lang="en-GB" dirty="0" smtClean="0"/>
              <a:t>-CD36 positive feedback loop drives foam cell formation</a:t>
            </a:r>
          </a:p>
          <a:p>
            <a:pPr>
              <a:defRPr/>
            </a:pPr>
            <a:r>
              <a:rPr lang="en-GB" dirty="0" smtClean="0"/>
              <a:t>CD36 admits </a:t>
            </a:r>
            <a:r>
              <a:rPr lang="en-GB" dirty="0" err="1" smtClean="0"/>
              <a:t>oxLDL</a:t>
            </a:r>
            <a:r>
              <a:rPr lang="en-GB" dirty="0" smtClean="0"/>
              <a:t> in to the cell</a:t>
            </a:r>
          </a:p>
          <a:p>
            <a:pPr>
              <a:defRPr/>
            </a:pPr>
            <a:r>
              <a:rPr lang="en-GB" dirty="0" err="1" smtClean="0"/>
              <a:t>Phagocytosed</a:t>
            </a:r>
            <a:r>
              <a:rPr lang="en-GB" dirty="0" smtClean="0"/>
              <a:t> </a:t>
            </a:r>
            <a:r>
              <a:rPr lang="en-GB" dirty="0" err="1" smtClean="0"/>
              <a:t>oxLDL</a:t>
            </a:r>
            <a:r>
              <a:rPr lang="en-GB" dirty="0" smtClean="0"/>
              <a:t> is molecularly dismembered in the </a:t>
            </a:r>
            <a:r>
              <a:rPr lang="en-GB" dirty="0" err="1" smtClean="0"/>
              <a:t>lysosome</a:t>
            </a:r>
            <a:endParaRPr lang="en-GB" dirty="0" smtClean="0"/>
          </a:p>
          <a:p>
            <a:pPr>
              <a:defRPr/>
            </a:pPr>
            <a:r>
              <a:rPr lang="en-GB" dirty="0" smtClean="0"/>
              <a:t>Releases oxidised fatty </a:t>
            </a:r>
            <a:r>
              <a:rPr lang="en-GB" dirty="0" err="1" smtClean="0"/>
              <a:t>acyl</a:t>
            </a:r>
            <a:r>
              <a:rPr lang="en-GB" dirty="0" smtClean="0"/>
              <a:t> tails</a:t>
            </a:r>
          </a:p>
          <a:p>
            <a:pPr>
              <a:defRPr/>
            </a:pPr>
            <a:r>
              <a:rPr lang="en-GB" dirty="0" smtClean="0"/>
              <a:t>One is prostaglandin J2 (PGJ2)</a:t>
            </a:r>
          </a:p>
          <a:p>
            <a:pPr>
              <a:defRPr/>
            </a:pPr>
            <a:r>
              <a:rPr lang="en-GB" dirty="0" smtClean="0"/>
              <a:t>PGJ2 binds to and </a:t>
            </a:r>
            <a:r>
              <a:rPr lang="en-GB" dirty="0" err="1" smtClean="0"/>
              <a:t>actiavtes</a:t>
            </a:r>
            <a:r>
              <a:rPr lang="en-GB" dirty="0" smtClean="0"/>
              <a:t> </a:t>
            </a:r>
            <a:r>
              <a:rPr lang="en-GB" dirty="0" err="1" smtClean="0"/>
              <a:t>PPAR</a:t>
            </a:r>
            <a:r>
              <a:rPr lang="en-GB" dirty="0" err="1" smtClean="0">
                <a:latin typeface="Symbol" pitchFamily="18" charset="2"/>
              </a:rPr>
              <a:t>g</a:t>
            </a:r>
            <a:endParaRPr lang="en-GB" dirty="0" smtClean="0">
              <a:latin typeface="Symbol" pitchFamily="18" charset="2"/>
            </a:endParaRPr>
          </a:p>
          <a:p>
            <a:pPr>
              <a:defRPr/>
            </a:pPr>
            <a:r>
              <a:rPr lang="en-GB" dirty="0" err="1" smtClean="0"/>
              <a:t>PPAR</a:t>
            </a:r>
            <a:r>
              <a:rPr lang="en-GB" dirty="0" err="1" smtClean="0">
                <a:latin typeface="Symbol" pitchFamily="18" charset="2"/>
              </a:rPr>
              <a:t>g</a:t>
            </a:r>
            <a:r>
              <a:rPr lang="en-GB" dirty="0" smtClean="0"/>
              <a:t> </a:t>
            </a:r>
            <a:r>
              <a:rPr lang="en-GB" dirty="0" err="1" smtClean="0"/>
              <a:t>upregulates</a:t>
            </a:r>
            <a:r>
              <a:rPr lang="en-GB" dirty="0" smtClean="0"/>
              <a:t> CD36</a:t>
            </a:r>
          </a:p>
          <a:p>
            <a:pPr>
              <a:defRPr/>
            </a:pPr>
            <a:r>
              <a:rPr lang="en-GB" dirty="0" smtClean="0"/>
              <a:t>This increases </a:t>
            </a:r>
            <a:r>
              <a:rPr lang="en-GB" dirty="0" err="1" smtClean="0"/>
              <a:t>OxLDL</a:t>
            </a:r>
            <a:r>
              <a:rPr lang="en-GB" dirty="0" smtClean="0"/>
              <a:t> entry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endParaRPr lang="en-GB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3600" b="1" i="1" smtClean="0"/>
              <a:t>Characteristics of vulnerable and stable plaques</a:t>
            </a:r>
          </a:p>
        </p:txBody>
      </p:sp>
      <p:pic>
        <p:nvPicPr>
          <p:cNvPr id="10243" name="Picture 3" descr="plaque stabil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9388" y="1968500"/>
            <a:ext cx="372427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Stable &amp; unstable plaques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316163"/>
            <a:ext cx="511492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6" descr="Cov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35050"/>
            <a:ext cx="7620000" cy="47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534988" y="5561013"/>
            <a:ext cx="79375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en-US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  <a:sym typeface="Arial" charset="0"/>
              </a:rPr>
              <a:t> Figure 1 Role of PPAR[alpha] and LXRs in macrophage cholesterol trafficking </a:t>
            </a: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317500" y="6032500"/>
            <a:ext cx="79375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en-US" sz="1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  <a:sym typeface="Arial" charset="0"/>
              </a:rPr>
              <a:t> Biochemical Society Transactions          www.biochemsoctrans.org          Biochem. Soc. Trans. (2006) 34, 1128-1131 </a:t>
            </a:r>
          </a:p>
        </p:txBody>
      </p:sp>
      <p:sp>
        <p:nvSpPr>
          <p:cNvPr id="83973" name="TextBox 4"/>
          <p:cNvSpPr txBox="1">
            <a:spLocks noChangeArrowheads="1"/>
          </p:cNvSpPr>
          <p:nvPr/>
        </p:nvSpPr>
        <p:spPr bwMode="auto">
          <a:xfrm>
            <a:off x="231775" y="319088"/>
            <a:ext cx="849153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/>
              <a:t>LXRs in macrophages in atherosclerosis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2"/>
          <p:cNvSpPr txBox="1">
            <a:spLocks noChangeArrowheads="1"/>
          </p:cNvSpPr>
          <p:nvPr/>
        </p:nvSpPr>
        <p:spPr bwMode="auto">
          <a:xfrm>
            <a:off x="571500" y="0"/>
            <a:ext cx="85725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>
                <a:solidFill>
                  <a:schemeClr val="tx2"/>
                </a:solidFill>
              </a:rPr>
              <a:t>Fatal Coronary Plaque Ruptures (unstable plaques) are associated With Macrophage Inflammation</a:t>
            </a:r>
          </a:p>
          <a:p>
            <a:pPr algn="ctr" eaLnBrk="0" hangingPunct="0">
              <a:spcBef>
                <a:spcPct val="50000"/>
              </a:spcBef>
            </a:pPr>
            <a:endParaRPr lang="en-US" sz="28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6375400" y="6400800"/>
            <a:ext cx="276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400">
                <a:solidFill>
                  <a:schemeClr val="tx2"/>
                </a:solidFill>
                <a:latin typeface="Times New Roman" pitchFamily="18" charset="0"/>
              </a:rPr>
              <a:t>J.Pathol. 1997</a:t>
            </a:r>
          </a:p>
        </p:txBody>
      </p:sp>
      <p:graphicFrame>
        <p:nvGraphicFramePr>
          <p:cNvPr id="1026" name="Object 4">
            <a:hlinkClick r:id="" action="ppaction://ole?verb=0"/>
          </p:cNvPr>
          <p:cNvGraphicFramePr>
            <a:graphicFrameLocks/>
          </p:cNvGraphicFramePr>
          <p:nvPr/>
        </p:nvGraphicFramePr>
        <p:xfrm>
          <a:off x="4273550" y="2085975"/>
          <a:ext cx="4870450" cy="429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Image" r:id="rId4" imgW="10165902" imgH="7621736" progId="">
                  <p:embed/>
                </p:oleObj>
              </mc:Choice>
              <mc:Fallback>
                <p:oleObj name="Image" r:id="rId4" imgW="10165902" imgH="7621736" progId="">
                  <p:embed/>
                  <p:pic>
                    <p:nvPicPr>
                      <p:cNvPr id="0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lum bright="-20000" contrast="2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3550" y="2085975"/>
                        <a:ext cx="4870450" cy="4297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5">
            <a:hlinkClick r:id="" action="ppaction://ole?verb=0"/>
          </p:cNvPr>
          <p:cNvGraphicFramePr>
            <a:graphicFrameLocks/>
          </p:cNvGraphicFramePr>
          <p:nvPr/>
        </p:nvGraphicFramePr>
        <p:xfrm>
          <a:off x="0" y="2085975"/>
          <a:ext cx="4273550" cy="429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Image" r:id="rId6" imgW="10165902" imgH="7621736" progId="">
                  <p:embed/>
                </p:oleObj>
              </mc:Choice>
              <mc:Fallback>
                <p:oleObj name="Image" r:id="rId6" imgW="10165902" imgH="7621736" progId="">
                  <p:embed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lum bright="-20000" contrast="2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85975"/>
                        <a:ext cx="4273550" cy="4297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1724025" y="1354138"/>
            <a:ext cx="11398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1">
                <a:latin typeface="Times New Roman" pitchFamily="18" charset="0"/>
              </a:rPr>
              <a:t>x4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6296025" y="1354138"/>
            <a:ext cx="16033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1">
                <a:latin typeface="Times New Roman" pitchFamily="18" charset="0"/>
              </a:rPr>
              <a:t>x40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032" name="AutoShape 8"/>
          <p:cNvSpPr>
            <a:spLocks noChangeArrowheads="1"/>
          </p:cNvSpPr>
          <p:nvPr/>
        </p:nvSpPr>
        <p:spPr bwMode="auto">
          <a:xfrm rot="-9132449">
            <a:off x="5080000" y="3487738"/>
            <a:ext cx="1084263" cy="228600"/>
          </a:xfrm>
          <a:prstGeom prst="leftArrow">
            <a:avLst>
              <a:gd name="adj1" fmla="val 50000"/>
              <a:gd name="adj2" fmla="val 118576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AutoShape 9"/>
          <p:cNvSpPr>
            <a:spLocks noChangeArrowheads="1"/>
          </p:cNvSpPr>
          <p:nvPr/>
        </p:nvSpPr>
        <p:spPr bwMode="auto">
          <a:xfrm rot="1913188">
            <a:off x="2641600" y="4402138"/>
            <a:ext cx="1084263" cy="228600"/>
          </a:xfrm>
          <a:prstGeom prst="leftArrow">
            <a:avLst>
              <a:gd name="adj1" fmla="val 50000"/>
              <a:gd name="adj2" fmla="val 118576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0" y="2070100"/>
            <a:ext cx="2657475" cy="376238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H&amp;E – General stain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4275138" y="2074863"/>
            <a:ext cx="2657475" cy="376237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H&amp;E – General stain</a:t>
            </a:r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1036" name="Group 12"/>
          <p:cNvGrpSpPr>
            <a:grpSpLocks/>
          </p:cNvGrpSpPr>
          <p:nvPr/>
        </p:nvGrpSpPr>
        <p:grpSpPr bwMode="auto">
          <a:xfrm>
            <a:off x="7999413" y="5884863"/>
            <a:ext cx="914400" cy="320675"/>
            <a:chOff x="2352" y="2390"/>
            <a:chExt cx="576" cy="202"/>
          </a:xfrm>
        </p:grpSpPr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2352" y="2544"/>
              <a:ext cx="576" cy="4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1" name="Text Box 14"/>
            <p:cNvSpPr txBox="1">
              <a:spLocks noChangeArrowheads="1"/>
            </p:cNvSpPr>
            <p:nvPr/>
          </p:nvSpPr>
          <p:spPr bwMode="auto">
            <a:xfrm>
              <a:off x="2430" y="2390"/>
              <a:ext cx="4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</a:rPr>
                <a:t>100</a:t>
              </a:r>
              <a:r>
                <a:rPr lang="en-US" sz="1200">
                  <a:solidFill>
                    <a:srgbClr val="000000"/>
                  </a:solidFill>
                  <a:latin typeface="Symbol" pitchFamily="18" charset="2"/>
                </a:rPr>
                <a:t>m</a:t>
              </a:r>
              <a:r>
                <a:rPr lang="en-US" sz="1200">
                  <a:solidFill>
                    <a:srgbClr val="000000"/>
                  </a:solidFill>
                </a:rPr>
                <a:t>m</a:t>
              </a:r>
              <a:endParaRPr lang="en-GB" sz="1200">
                <a:solidFill>
                  <a:srgbClr val="000000"/>
                </a:solidFill>
              </a:endParaRPr>
            </a:p>
          </p:txBody>
        </p:sp>
      </p:grpSp>
      <p:grpSp>
        <p:nvGrpSpPr>
          <p:cNvPr id="1037" name="Group 15"/>
          <p:cNvGrpSpPr>
            <a:grpSpLocks/>
          </p:cNvGrpSpPr>
          <p:nvPr/>
        </p:nvGrpSpPr>
        <p:grpSpPr bwMode="auto">
          <a:xfrm>
            <a:off x="3282950" y="5900738"/>
            <a:ext cx="914400" cy="320675"/>
            <a:chOff x="2352" y="2390"/>
            <a:chExt cx="576" cy="202"/>
          </a:xfrm>
        </p:grpSpPr>
        <p:sp>
          <p:nvSpPr>
            <p:cNvPr id="1038" name="Rectangle 16"/>
            <p:cNvSpPr>
              <a:spLocks noChangeArrowheads="1"/>
            </p:cNvSpPr>
            <p:nvPr/>
          </p:nvSpPr>
          <p:spPr bwMode="auto">
            <a:xfrm>
              <a:off x="2352" y="2544"/>
              <a:ext cx="576" cy="4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9" name="Text Box 17"/>
            <p:cNvSpPr txBox="1">
              <a:spLocks noChangeArrowheads="1"/>
            </p:cNvSpPr>
            <p:nvPr/>
          </p:nvSpPr>
          <p:spPr bwMode="auto">
            <a:xfrm>
              <a:off x="2430" y="2390"/>
              <a:ext cx="4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</a:rPr>
                <a:t>1mm</a:t>
              </a:r>
              <a:endParaRPr lang="en-GB" sz="120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jection">
  <a:themeElements>
    <a:clrScheme name="Projection 13">
      <a:dk1>
        <a:srgbClr val="003366"/>
      </a:dk1>
      <a:lt1>
        <a:srgbClr val="FFFF00"/>
      </a:lt1>
      <a:dk2>
        <a:srgbClr val="000099"/>
      </a:dk2>
      <a:lt2>
        <a:srgbClr val="FFFFFF"/>
      </a:lt2>
      <a:accent1>
        <a:srgbClr val="FFFFFF"/>
      </a:accent1>
      <a:accent2>
        <a:srgbClr val="00B000"/>
      </a:accent2>
      <a:accent3>
        <a:srgbClr val="AAAACA"/>
      </a:accent3>
      <a:accent4>
        <a:srgbClr val="DADA00"/>
      </a:accent4>
      <a:accent5>
        <a:srgbClr val="FFFFFF"/>
      </a:accent5>
      <a:accent6>
        <a:srgbClr val="009F00"/>
      </a:accent6>
      <a:hlink>
        <a:srgbClr val="66CCFF"/>
      </a:hlink>
      <a:folHlink>
        <a:srgbClr val="FFE701"/>
      </a:folHlink>
    </a:clrScheme>
    <a:fontScheme name="Projec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c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c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c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c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c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c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c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c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c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c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c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ction 13">
        <a:dk1>
          <a:srgbClr val="003366"/>
        </a:dk1>
        <a:lt1>
          <a:srgbClr val="FFFF00"/>
        </a:lt1>
        <a:dk2>
          <a:srgbClr val="000099"/>
        </a:dk2>
        <a:lt2>
          <a:srgbClr val="FFFFFF"/>
        </a:lt2>
        <a:accent1>
          <a:srgbClr val="FFFFFF"/>
        </a:accent1>
        <a:accent2>
          <a:srgbClr val="00B000"/>
        </a:accent2>
        <a:accent3>
          <a:srgbClr val="AAAACA"/>
        </a:accent3>
        <a:accent4>
          <a:srgbClr val="DADA00"/>
        </a:accent4>
        <a:accent5>
          <a:srgbClr val="FFFFFF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Immunopathology</Template>
  <TotalTime>1296</TotalTime>
  <Words>2444</Words>
  <Application>Microsoft Office PowerPoint</Application>
  <PresentationFormat>On-screen Show (4:3)</PresentationFormat>
  <Paragraphs>543</Paragraphs>
  <Slides>80</Slides>
  <Notes>51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2" baseType="lpstr">
      <vt:lpstr>Projection</vt:lpstr>
      <vt:lpstr>Image</vt:lpstr>
      <vt:lpstr>Macrophages in atherosclerosis</vt:lpstr>
      <vt:lpstr>Learning Objectives</vt:lpstr>
      <vt:lpstr>Flow of lecture</vt:lpstr>
      <vt:lpstr>Theories Of Atherogenesis</vt:lpstr>
      <vt:lpstr>Unstable plaques</vt:lpstr>
      <vt:lpstr>Plaque Rupture</vt:lpstr>
      <vt:lpstr>Plaques</vt:lpstr>
      <vt:lpstr>Characteristics of vulnerable and stable plaques</vt:lpstr>
      <vt:lpstr>PowerPoint Presentation</vt:lpstr>
      <vt:lpstr>Ruptured coronary plaques have more inflammation than controls</vt:lpstr>
      <vt:lpstr>PowerPoint Presentation</vt:lpstr>
      <vt:lpstr>Questions</vt:lpstr>
      <vt:lpstr>Why ?</vt:lpstr>
      <vt:lpstr>Hyperlipidaemia</vt:lpstr>
      <vt:lpstr>Low Density Lipoprotein</vt:lpstr>
      <vt:lpstr>Lipoprotein structure (HDL)</vt:lpstr>
      <vt:lpstr>PowerPoint Presentation</vt:lpstr>
      <vt:lpstr>Brown &amp; Goldstein</vt:lpstr>
      <vt:lpstr>Brown &amp; Goldstein</vt:lpstr>
      <vt:lpstr>SREBP</vt:lpstr>
      <vt:lpstr>SREBP - cholesterol feedback</vt:lpstr>
      <vt:lpstr>Normal cholesterol homeostasis</vt:lpstr>
      <vt:lpstr>Feedback</vt:lpstr>
      <vt:lpstr>Liver</vt:lpstr>
      <vt:lpstr>PowerPoint Presentation</vt:lpstr>
      <vt:lpstr>LDL Oxidation</vt:lpstr>
      <vt:lpstr>Oxidised LDL – human plaques</vt:lpstr>
      <vt:lpstr>How ?</vt:lpstr>
      <vt:lpstr>PowerPoint Presentation</vt:lpstr>
      <vt:lpstr>PowerPoint Presentation</vt:lpstr>
      <vt:lpstr>Origins of macrophages in atherosclerotic plaques</vt:lpstr>
      <vt:lpstr>Plaque macrophages</vt:lpstr>
      <vt:lpstr>Monocyte-macrophage differentiation occurs after transendothelial migration</vt:lpstr>
      <vt:lpstr>Cartoon of macrophages in atherosclerosis</vt:lpstr>
      <vt:lpstr>What do plaque macrophages do ?</vt:lpstr>
      <vt:lpstr>Macrophage functions</vt:lpstr>
      <vt:lpstr>Conceptual overview of macrophages</vt:lpstr>
      <vt:lpstr>Atherosclerosis involves inappropriate activation of wound-healing programs</vt:lpstr>
      <vt:lpstr>Asepsis</vt:lpstr>
      <vt:lpstr>Scavenger receptors evolved to deal with bacteria</vt:lpstr>
      <vt:lpstr>Binding patterns – specific scavenger receptors /PRRS</vt:lpstr>
      <vt:lpstr>Hemostasis</vt:lpstr>
      <vt:lpstr>Macrophages have oxidative enzymes</vt:lpstr>
      <vt:lpstr>Generation of reactive oxygen and nitrogen species (RONS) cascade</vt:lpstr>
      <vt:lpstr>PowerPoint Presentation</vt:lpstr>
      <vt:lpstr>PowerPoint Presentation</vt:lpstr>
      <vt:lpstr>Unexpected result – MPO is protective for atherosclerosis in mice</vt:lpstr>
      <vt:lpstr>Macrophages - Clearance</vt:lpstr>
      <vt:lpstr>Clearance</vt:lpstr>
      <vt:lpstr>Macrophage scavenger receptors</vt:lpstr>
      <vt:lpstr>Plaque monocytes eat cholesterol and become macrophages and foam cells</vt:lpstr>
      <vt:lpstr>Macrophages surround areas of free cholesterol in atherosclerosis</vt:lpstr>
      <vt:lpstr>Molecular mechanisms in foam cell activation</vt:lpstr>
      <vt:lpstr>ABCA1 and ABCG1 transporters</vt:lpstr>
      <vt:lpstr>ABCA and ABCG transporters</vt:lpstr>
      <vt:lpstr>Oxidised forms of cholesterol are toxic and inflammatory</vt:lpstr>
      <vt:lpstr>PowerPoint Presentation</vt:lpstr>
      <vt:lpstr>PowerPoint Presentation</vt:lpstr>
      <vt:lpstr>Foam cell formation requires positive feedback via PPAR-g</vt:lpstr>
      <vt:lpstr>PPARs control atherosclerosis</vt:lpstr>
      <vt:lpstr>Macrophages - Tissue Repair</vt:lpstr>
      <vt:lpstr>Macrophage growth factors</vt:lpstr>
      <vt:lpstr>PDGF</vt:lpstr>
      <vt:lpstr>Macrophages</vt:lpstr>
      <vt:lpstr>PowerPoint Presentation</vt:lpstr>
      <vt:lpstr>Matrix Lysis</vt:lpstr>
      <vt:lpstr>Macrophage-induced VSMC apoptosis</vt:lpstr>
      <vt:lpstr>Macrophages die in plaques by a regulated process called apoptosis</vt:lpstr>
      <vt:lpstr>Macrophages interact with T-lymphocytes in atherosclerosis</vt:lpstr>
      <vt:lpstr>Macrophage Collagenolysis</vt:lpstr>
      <vt:lpstr>Macrophage Collagenases</vt:lpstr>
      <vt:lpstr>Matrix metalloproteinases</vt:lpstr>
      <vt:lpstr>Collagenase (MMP-1) activation</vt:lpstr>
      <vt:lpstr>Plaque macrophages drive a MMP cascade</vt:lpstr>
      <vt:lpstr>Evidence for role of MMPs</vt:lpstr>
      <vt:lpstr>Summary</vt:lpstr>
      <vt:lpstr>How (we think at the moment) a foam cell works</vt:lpstr>
      <vt:lpstr>Response to cholesterol overload</vt:lpstr>
      <vt:lpstr>PPARg-CD36 positive feedback loop</vt:lpstr>
      <vt:lpstr>PowerPoint Presentation</vt:lpstr>
    </vt:vector>
  </TitlesOfParts>
  <Company>Imperial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Atherosclerosis Pathology</dc:title>
  <dc:creator>JJBoyle</dc:creator>
  <cp:lastModifiedBy>Shiel, Nuala</cp:lastModifiedBy>
  <cp:revision>211</cp:revision>
  <dcterms:created xsi:type="dcterms:W3CDTF">2004-02-16T11:45:25Z</dcterms:created>
  <dcterms:modified xsi:type="dcterms:W3CDTF">2012-11-15T13:31:21Z</dcterms:modified>
</cp:coreProperties>
</file>