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66" r:id="rId2"/>
    <p:sldId id="442" r:id="rId3"/>
    <p:sldId id="381" r:id="rId4"/>
    <p:sldId id="383" r:id="rId5"/>
    <p:sldId id="424" r:id="rId6"/>
    <p:sldId id="400" r:id="rId7"/>
    <p:sldId id="401" r:id="rId8"/>
    <p:sldId id="404" r:id="rId9"/>
    <p:sldId id="405" r:id="rId10"/>
    <p:sldId id="407" r:id="rId11"/>
    <p:sldId id="367" r:id="rId12"/>
    <p:sldId id="444" r:id="rId13"/>
    <p:sldId id="420" r:id="rId14"/>
    <p:sldId id="421" r:id="rId15"/>
    <p:sldId id="428" r:id="rId16"/>
    <p:sldId id="443" r:id="rId17"/>
    <p:sldId id="439" r:id="rId18"/>
    <p:sldId id="419" r:id="rId19"/>
    <p:sldId id="425" r:id="rId20"/>
    <p:sldId id="427" r:id="rId21"/>
    <p:sldId id="429" r:id="rId22"/>
    <p:sldId id="418" r:id="rId23"/>
    <p:sldId id="423" r:id="rId24"/>
    <p:sldId id="430" r:id="rId25"/>
    <p:sldId id="426" r:id="rId26"/>
    <p:sldId id="369" r:id="rId27"/>
    <p:sldId id="386" r:id="rId28"/>
    <p:sldId id="440" r:id="rId29"/>
    <p:sldId id="415" r:id="rId30"/>
    <p:sldId id="403" r:id="rId31"/>
    <p:sldId id="431" r:id="rId32"/>
    <p:sldId id="432" r:id="rId33"/>
    <p:sldId id="433" r:id="rId34"/>
    <p:sldId id="438" r:id="rId35"/>
    <p:sldId id="441" r:id="rId36"/>
    <p:sldId id="321" r:id="rId37"/>
  </p:sldIdLst>
  <p:sldSz cx="9144000" cy="6858000" type="screen4x3"/>
  <p:notesSz cx="6669088" cy="9928225"/>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933027"/>
    <a:srgbClr val="C2C2C2"/>
    <a:srgbClr val="040404"/>
    <a:srgbClr val="6E6E6F"/>
    <a:srgbClr val="DC0217"/>
    <a:srgbClr val="4B4F55"/>
    <a:srgbClr val="1B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0560" autoAdjust="0"/>
  </p:normalViewPr>
  <p:slideViewPr>
    <p:cSldViewPr>
      <p:cViewPr>
        <p:scale>
          <a:sx n="50" d="100"/>
          <a:sy n="50" d="100"/>
        </p:scale>
        <p:origin x="-798" y="-90"/>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icfs16.cc.ic.ac.uk\jfrueh\Data\KLF\PCR\Set6_data_1.12.2010\Analysis%20Set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0489637071252"/>
          <c:y val="7.103243641932637E-2"/>
          <c:w val="0.8673759181566999"/>
          <c:h val="0.65034373918694199"/>
        </c:manualLayout>
      </c:layout>
      <c:scatterChart>
        <c:scatterStyle val="lineMarker"/>
        <c:varyColors val="0"/>
        <c:ser>
          <c:idx val="0"/>
          <c:order val="0"/>
          <c:tx>
            <c:v>KLF 2 </c:v>
          </c:tx>
          <c:xVal>
            <c:numRef>
              <c:f>'KLF2'!$M$3:$M$8</c:f>
              <c:numCache>
                <c:formatCode>0</c:formatCode>
                <c:ptCount val="6"/>
                <c:pt idx="0">
                  <c:v>0</c:v>
                </c:pt>
                <c:pt idx="1">
                  <c:v>2</c:v>
                </c:pt>
                <c:pt idx="2">
                  <c:v>4</c:v>
                </c:pt>
                <c:pt idx="3">
                  <c:v>6</c:v>
                </c:pt>
                <c:pt idx="4">
                  <c:v>12</c:v>
                </c:pt>
                <c:pt idx="5">
                  <c:v>24</c:v>
                </c:pt>
              </c:numCache>
            </c:numRef>
          </c:xVal>
          <c:yVal>
            <c:numRef>
              <c:f>'KLF2'!$O$3:$O$8</c:f>
              <c:numCache>
                <c:formatCode>General</c:formatCode>
                <c:ptCount val="6"/>
                <c:pt idx="0">
                  <c:v>1</c:v>
                </c:pt>
                <c:pt idx="1">
                  <c:v>13.477317067933349</c:v>
                </c:pt>
                <c:pt idx="2">
                  <c:v>10.466807912895376</c:v>
                </c:pt>
                <c:pt idx="3">
                  <c:v>15.127484031446524</c:v>
                </c:pt>
                <c:pt idx="4">
                  <c:v>9.4994032015908907</c:v>
                </c:pt>
                <c:pt idx="5">
                  <c:v>19.405781734403686</c:v>
                </c:pt>
              </c:numCache>
            </c:numRef>
          </c:yVal>
          <c:smooth val="0"/>
        </c:ser>
        <c:ser>
          <c:idx val="2"/>
          <c:order val="1"/>
          <c:tx>
            <c:v>KLF 4</c:v>
          </c:tx>
          <c:spPr>
            <a:ln>
              <a:solidFill>
                <a:srgbClr val="00B0F0"/>
              </a:solidFill>
            </a:ln>
          </c:spPr>
          <c:marker>
            <c:spPr>
              <a:solidFill>
                <a:srgbClr val="003D81">
                  <a:lumMod val="60000"/>
                  <a:lumOff val="40000"/>
                </a:srgbClr>
              </a:solidFill>
            </c:spPr>
          </c:marker>
          <c:xVal>
            <c:numRef>
              <c:f>'KLF4'!$M$3:$M$8</c:f>
              <c:numCache>
                <c:formatCode>0</c:formatCode>
                <c:ptCount val="6"/>
                <c:pt idx="0">
                  <c:v>0</c:v>
                </c:pt>
                <c:pt idx="1">
                  <c:v>2</c:v>
                </c:pt>
                <c:pt idx="2">
                  <c:v>4</c:v>
                </c:pt>
                <c:pt idx="3">
                  <c:v>6</c:v>
                </c:pt>
                <c:pt idx="4">
                  <c:v>12</c:v>
                </c:pt>
                <c:pt idx="5">
                  <c:v>24</c:v>
                </c:pt>
              </c:numCache>
            </c:numRef>
          </c:xVal>
          <c:yVal>
            <c:numRef>
              <c:f>'KLF4'!$O$3:$O$8</c:f>
              <c:numCache>
                <c:formatCode>General</c:formatCode>
                <c:ptCount val="6"/>
                <c:pt idx="0">
                  <c:v>1</c:v>
                </c:pt>
                <c:pt idx="1">
                  <c:v>8.0224790186583768</c:v>
                </c:pt>
                <c:pt idx="2">
                  <c:v>5.2884662221340824</c:v>
                </c:pt>
                <c:pt idx="3">
                  <c:v>7.4563632920093941</c:v>
                </c:pt>
                <c:pt idx="4">
                  <c:v>2.9566866814694777</c:v>
                </c:pt>
                <c:pt idx="5">
                  <c:v>7.8685785053055355</c:v>
                </c:pt>
              </c:numCache>
            </c:numRef>
          </c:yVal>
          <c:smooth val="0"/>
        </c:ser>
        <c:ser>
          <c:idx val="3"/>
          <c:order val="2"/>
          <c:tx>
            <c:v>KLF 6</c:v>
          </c:tx>
          <c:xVal>
            <c:numRef>
              <c:f>'KLF6'!$M$3:$M$8</c:f>
              <c:numCache>
                <c:formatCode>0</c:formatCode>
                <c:ptCount val="6"/>
                <c:pt idx="0">
                  <c:v>0</c:v>
                </c:pt>
                <c:pt idx="1">
                  <c:v>2</c:v>
                </c:pt>
                <c:pt idx="2">
                  <c:v>4</c:v>
                </c:pt>
                <c:pt idx="3">
                  <c:v>6</c:v>
                </c:pt>
                <c:pt idx="4">
                  <c:v>12</c:v>
                </c:pt>
                <c:pt idx="5">
                  <c:v>24</c:v>
                </c:pt>
              </c:numCache>
            </c:numRef>
          </c:xVal>
          <c:yVal>
            <c:numRef>
              <c:f>'KLF6'!$O$3:$O$8</c:f>
              <c:numCache>
                <c:formatCode>General</c:formatCode>
                <c:ptCount val="6"/>
                <c:pt idx="0">
                  <c:v>1</c:v>
                </c:pt>
                <c:pt idx="1">
                  <c:v>3.0608166007345101</c:v>
                </c:pt>
                <c:pt idx="2">
                  <c:v>0.921915191083436</c:v>
                </c:pt>
                <c:pt idx="3">
                  <c:v>1.50144036690482</c:v>
                </c:pt>
                <c:pt idx="4">
                  <c:v>2.1919510992648328</c:v>
                </c:pt>
                <c:pt idx="5">
                  <c:v>4.8595020244035414</c:v>
                </c:pt>
              </c:numCache>
            </c:numRef>
          </c:yVal>
          <c:smooth val="0"/>
        </c:ser>
        <c:ser>
          <c:idx val="1"/>
          <c:order val="3"/>
          <c:tx>
            <c:v>eNOS</c:v>
          </c:tx>
          <c:xVal>
            <c:numRef>
              <c:f>'KLF2'!$M$3:$M$8</c:f>
              <c:numCache>
                <c:formatCode>0</c:formatCode>
                <c:ptCount val="6"/>
                <c:pt idx="0">
                  <c:v>0</c:v>
                </c:pt>
                <c:pt idx="1">
                  <c:v>2</c:v>
                </c:pt>
                <c:pt idx="2">
                  <c:v>4</c:v>
                </c:pt>
                <c:pt idx="3">
                  <c:v>6</c:v>
                </c:pt>
                <c:pt idx="4">
                  <c:v>12</c:v>
                </c:pt>
                <c:pt idx="5">
                  <c:v>24</c:v>
                </c:pt>
              </c:numCache>
            </c:numRef>
          </c:xVal>
          <c:yVal>
            <c:numRef>
              <c:f>'KLF2'!$O$12:$O$17</c:f>
              <c:numCache>
                <c:formatCode>General</c:formatCode>
                <c:ptCount val="6"/>
                <c:pt idx="0">
                  <c:v>1</c:v>
                </c:pt>
                <c:pt idx="1">
                  <c:v>2.6213126759933552</c:v>
                </c:pt>
                <c:pt idx="2">
                  <c:v>2.5823967710322377</c:v>
                </c:pt>
                <c:pt idx="3">
                  <c:v>3.1703631948880577</c:v>
                </c:pt>
                <c:pt idx="4">
                  <c:v>5.5611891751276064</c:v>
                </c:pt>
                <c:pt idx="5">
                  <c:v>12.078813789516021</c:v>
                </c:pt>
              </c:numCache>
            </c:numRef>
          </c:yVal>
          <c:smooth val="0"/>
        </c:ser>
        <c:dLbls>
          <c:showLegendKey val="0"/>
          <c:showVal val="0"/>
          <c:showCatName val="0"/>
          <c:showSerName val="0"/>
          <c:showPercent val="0"/>
          <c:showBubbleSize val="0"/>
        </c:dLbls>
        <c:axId val="32956800"/>
        <c:axId val="32958336"/>
      </c:scatterChart>
      <c:valAx>
        <c:axId val="32956800"/>
        <c:scaling>
          <c:orientation val="minMax"/>
        </c:scaling>
        <c:delete val="0"/>
        <c:axPos val="b"/>
        <c:numFmt formatCode="0" sourceLinked="1"/>
        <c:majorTickMark val="none"/>
        <c:minorTickMark val="none"/>
        <c:tickLblPos val="nextTo"/>
        <c:txPr>
          <a:bodyPr/>
          <a:lstStyle/>
          <a:p>
            <a:pPr>
              <a:defRPr lang="de-DE"/>
            </a:pPr>
            <a:endParaRPr lang="en-US"/>
          </a:p>
        </c:txPr>
        <c:crossAx val="32958336"/>
        <c:crossesAt val="-30"/>
        <c:crossBetween val="midCat"/>
      </c:valAx>
      <c:valAx>
        <c:axId val="32958336"/>
        <c:scaling>
          <c:orientation val="minMax"/>
        </c:scaling>
        <c:delete val="0"/>
        <c:axPos val="l"/>
        <c:majorGridlines>
          <c:spPr>
            <a:ln>
              <a:solidFill>
                <a:sysClr val="window" lastClr="FFFFFF"/>
              </a:solidFill>
            </a:ln>
          </c:spPr>
        </c:majorGridlines>
        <c:numFmt formatCode="General" sourceLinked="1"/>
        <c:majorTickMark val="none"/>
        <c:minorTickMark val="none"/>
        <c:tickLblPos val="nextTo"/>
        <c:txPr>
          <a:bodyPr/>
          <a:lstStyle/>
          <a:p>
            <a:pPr>
              <a:defRPr lang="de-DE"/>
            </a:pPr>
            <a:endParaRPr lang="en-US"/>
          </a:p>
        </c:txPr>
        <c:crossAx val="32956800"/>
        <c:crossesAt val="-30"/>
        <c:crossBetween val="midCat"/>
      </c:valAx>
      <c:spPr>
        <a:noFill/>
        <a:ln w="25400">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14" charset="0"/>
                <a:cs typeface="Times New Roman" pitchFamily="114"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14" charset="0"/>
                <a:cs typeface="Times New Roman" pitchFamily="114" charset="0"/>
              </a:defRPr>
            </a:lvl1pPr>
          </a:lstStyle>
          <a:p>
            <a:pPr>
              <a:defRPr/>
            </a:pPr>
            <a:endParaRPr lang="da-DK"/>
          </a:p>
        </p:txBody>
      </p:sp>
      <p:sp>
        <p:nvSpPr>
          <p:cNvPr id="89092"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14" charset="0"/>
                <a:cs typeface="Times New Roman" pitchFamily="114"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14" charset="0"/>
                <a:cs typeface="Times New Roman" pitchFamily="114" charset="0"/>
              </a:defRPr>
            </a:lvl1pPr>
          </a:lstStyle>
          <a:p>
            <a:pPr>
              <a:defRPr/>
            </a:pPr>
            <a:fld id="{CC27F5D2-DE5E-4B86-BF38-90696F8A28E3}" type="slidenum">
              <a:rPr lang="da-DK"/>
              <a:pPr>
                <a:defRPr/>
              </a:pPr>
              <a:t>‹#›</a:t>
            </a:fld>
            <a:endParaRPr lang="da-DK"/>
          </a:p>
        </p:txBody>
      </p:sp>
    </p:spTree>
    <p:extLst>
      <p:ext uri="{BB962C8B-B14F-4D97-AF65-F5344CB8AC3E}">
        <p14:creationId xmlns:p14="http://schemas.microsoft.com/office/powerpoint/2010/main" val="406661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14" charset="0"/>
                <a:cs typeface="Times New Roman" pitchFamily="114"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14" charset="0"/>
                <a:cs typeface="Times New Roman" pitchFamily="114" charset="0"/>
              </a:defRPr>
            </a:lvl1pPr>
          </a:lstStyle>
          <a:p>
            <a:pPr>
              <a:defRPr/>
            </a:pPr>
            <a:endParaRPr lang="da-DK"/>
          </a:p>
        </p:txBody>
      </p:sp>
      <p:sp>
        <p:nvSpPr>
          <p:cNvPr id="39940"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14" charset="0"/>
                <a:cs typeface="Times New Roman" pitchFamily="114"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14" charset="0"/>
                <a:cs typeface="Times New Roman" pitchFamily="114" charset="0"/>
              </a:defRPr>
            </a:lvl1pPr>
          </a:lstStyle>
          <a:p>
            <a:pPr>
              <a:defRPr/>
            </a:pPr>
            <a:fld id="{E494887E-CDA1-4F74-8525-355A053AF64F}" type="slidenum">
              <a:rPr lang="da-DK"/>
              <a:pPr>
                <a:defRPr/>
              </a:pPr>
              <a:t>‹#›</a:t>
            </a:fld>
            <a:endParaRPr lang="da-DK"/>
          </a:p>
        </p:txBody>
      </p:sp>
    </p:spTree>
    <p:extLst>
      <p:ext uri="{BB962C8B-B14F-4D97-AF65-F5344CB8AC3E}">
        <p14:creationId xmlns:p14="http://schemas.microsoft.com/office/powerpoint/2010/main" val="253685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4"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14"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14"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1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A244D8C9-C07C-467A-8054-FB85BDBC566C}" type="slidenum">
              <a:rPr lang="en-GB" sz="1200" i="0" smtClean="0">
                <a:solidFill>
                  <a:schemeClr val="tx1"/>
                </a:solidFill>
                <a:latin typeface="Arial" pitchFamily="34" charset="0"/>
              </a:rPr>
              <a:pPr eaLnBrk="1" hangingPunct="1"/>
              <a:t>3</a:t>
            </a:fld>
            <a:endParaRPr lang="en-GB" sz="1200" i="0" smtClean="0">
              <a:solidFill>
                <a:schemeClr val="tx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5BD9A52E-3719-4CBF-AF6E-B8AF91EC8D02}" type="slidenum">
              <a:rPr lang="en-GB" sz="1200" i="0" smtClean="0">
                <a:solidFill>
                  <a:schemeClr val="tx1"/>
                </a:solidFill>
                <a:latin typeface="Arial" pitchFamily="34" charset="0"/>
              </a:rPr>
              <a:pPr eaLnBrk="1" hangingPunct="1"/>
              <a:t>4</a:t>
            </a:fld>
            <a:endParaRPr lang="en-GB" sz="1200" i="0" smtClean="0">
              <a:solidFill>
                <a:schemeClr val="tx1"/>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05A685BE-8945-4A38-AE54-3193F3D15D34}" type="slidenum">
              <a:rPr lang="en-GB" sz="1200" i="0" smtClean="0">
                <a:solidFill>
                  <a:schemeClr val="tx1"/>
                </a:solidFill>
                <a:latin typeface="Arial" pitchFamily="34" charset="0"/>
              </a:rPr>
              <a:pPr eaLnBrk="1" hangingPunct="1"/>
              <a:t>6</a:t>
            </a:fld>
            <a:endParaRPr lang="en-GB" sz="1200" i="0" smtClean="0">
              <a:solidFill>
                <a:schemeClr val="tx1"/>
              </a:solidFill>
              <a:latin typeface="Arial" pitchFamily="34" charset="0"/>
            </a:endParaRPr>
          </a:p>
        </p:txBody>
      </p:sp>
      <p:sp>
        <p:nvSpPr>
          <p:cNvPr id="43011" name="Rectangle 2"/>
          <p:cNvSpPr>
            <a:spLocks noGrp="1" noRot="1" noChangeAspect="1" noChangeArrowheads="1" noTextEdit="1"/>
          </p:cNvSpPr>
          <p:nvPr>
            <p:ph type="sldImg"/>
          </p:nvPr>
        </p:nvSpPr>
        <p:spPr>
          <a:xfrm>
            <a:off x="855663" y="744538"/>
            <a:ext cx="4959350" cy="37211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smtClean="0">
                <a:latin typeface="Arial" pitchFamily="34" charset="0"/>
              </a:rPr>
              <a:t>Definition of SS</a:t>
            </a:r>
          </a:p>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362075" y="992188"/>
            <a:ext cx="3943350" cy="3405187"/>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endParaRPr lang="en-US"/>
          </a:p>
        </p:txBody>
      </p:sp>
      <p:sp>
        <p:nvSpPr>
          <p:cNvPr id="44035" name="Text Box 2"/>
          <p:cNvSpPr>
            <a:spLocks noChangeArrowheads="1"/>
          </p:cNvSpPr>
          <p:nvPr>
            <p:ph type="body"/>
          </p:nvPr>
        </p:nvSpPr>
        <p:spPr>
          <a:xfrm>
            <a:off x="1017588" y="4725988"/>
            <a:ext cx="4638675" cy="377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rPr>
              <a:t>Figure 2. Lowered shear stress and vortices with oscillatory shear stress induce atherosclerosis in apoE−/− mice fed an atherogenic Western diet. Whole-mount aortic arches and carotid arteries were stained with Oil red O for atherosclerotic lesions. White lines demarcate the previous position of the cast with the increased shear stress region. Upstream from the cast is the lowered shear stress region, and downstream from the cast are the vortices with an oscillatory shear stress region. Animals were instrumented with a cast 2 weeks after starting the diet and were humanely killed after 6 (A), 9 (B), or 12 (C–E) weeks of cast placement. No lesions were detected in the carotid arteries of either sham-operated mice (D) or animals instrumented with a nonconstrictive cast (E). Representative images are shown from groups consisting of 6 to 8 animals.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362075" y="992188"/>
            <a:ext cx="3943350" cy="3405187"/>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endParaRPr lang="en-US"/>
          </a:p>
        </p:txBody>
      </p:sp>
      <p:sp>
        <p:nvSpPr>
          <p:cNvPr id="45059" name="Text Box 2"/>
          <p:cNvSpPr>
            <a:spLocks noChangeArrowheads="1"/>
          </p:cNvSpPr>
          <p:nvPr>
            <p:ph type="body"/>
          </p:nvPr>
        </p:nvSpPr>
        <p:spPr>
          <a:xfrm>
            <a:off x="1017588" y="4725988"/>
            <a:ext cx="4638675" cy="377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rPr>
              <a:t>Figure 4. A, Cross sections of carotid arteries taken 9 weeks after cast placement from apoE−/− mice fed a Western diet (×100 magnification) and stained for macrophages,34 lipids (oil red O), vascular smooth muscle cells (anti–α-actin), or collagen (picrosirius red) in the lowered shear stress (low sh. str.) and the vortices/oscillatory shear stress (oscill. sh. str.) region. MMP activity was studied by DQ gelatinase assay. B, Quantification of macrophages, lipids, vascular smooth muscle cells, and collagen in the intimal area of the lowered shear stress (low) and the vortices/oscillatory (oscill.) shear stress region and of MMP activity. Data are the mean values of sections from 5 different animals. VSMC indicates vascular smooth muscle cell. *P&lt;0.05 vs lowered shear stress.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Times New Roman" pitchFamily="18" charset="0"/>
              </a:rPr>
              <a:t>But how can endothelial cells sense shear stress?? Here a single endothelial cell is illustrated with</a:t>
            </a:r>
            <a:r>
              <a:rPr lang="en-GB" sz="1000" smtClean="0">
                <a:latin typeface="Times New Roman" pitchFamily="18" charset="0"/>
              </a:rPr>
              <a:t> membrane molecules and cellular microdomains on all ECs surfaces (basal, junctional and luminal) that have been proposed to detect and respond to shear stress. These include: ion channels, receptor tyrosine kinases, the apical glycocalyx, primary cilia, heterotrimeric G proteins and G protein coupled receptors, xanthine oxidase, growth factor receptors, nicotinamide adenine dinucleotide phosphate (NADPH) oxidase, caveolae, cell membrane phospholipid bilayer, platelet EC-adhesion molecule (PECAM)-1, vascular endothelial (VE)-cadherin, integrins and the cytoskeleton. The exact mechanism by which endothelial cells sense shear stress is not completely understood. After shear stress sensing many molecules get consecutively activated, and they form a signalling cascade which in the end lead to modification in gene activation. These complex shear stress sensitive signalling pathways are not fully characterized either.</a:t>
            </a:r>
            <a:endParaRPr lang="en-GB" smtClean="0">
              <a:latin typeface="Times New Roman"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1785EE4A-89A2-42D9-9BB6-74AE381073CF}" type="slidenum">
              <a:rPr lang="zh-CN" altLang="da-DK" sz="1200" i="0" smtClean="0">
                <a:solidFill>
                  <a:schemeClr val="tx1"/>
                </a:solidFill>
                <a:latin typeface="Times New Roman" pitchFamily="18" charset="0"/>
              </a:rPr>
              <a:pPr eaLnBrk="1" hangingPunct="1"/>
              <a:t>31</a:t>
            </a:fld>
            <a:endParaRPr lang="da-DK" altLang="zh-CN" sz="1200" i="0"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3217F6B5-69DD-40D2-B587-1A6060D035F5}" type="slidenum">
              <a:rPr lang="zh-CN" altLang="da-DK" sz="1200" i="0" smtClean="0">
                <a:solidFill>
                  <a:schemeClr val="tx1"/>
                </a:solidFill>
                <a:latin typeface="Times New Roman" pitchFamily="18" charset="0"/>
              </a:rPr>
              <a:pPr eaLnBrk="1" hangingPunct="1"/>
              <a:t>33</a:t>
            </a:fld>
            <a:endParaRPr lang="da-DK" altLang="zh-CN" sz="1200" i="0"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362075" y="993775"/>
            <a:ext cx="3943350" cy="3403600"/>
          </a:xfrm>
          <a:prstGeom prst="rect">
            <a:avLst/>
          </a:prstGeom>
          <a:solidFill>
            <a:srgbClr val="FFFFFF"/>
          </a:solidFill>
          <a:ln w="9525">
            <a:solidFill>
              <a:srgbClr val="000000"/>
            </a:solidFill>
            <a:miter lim="800000"/>
            <a:headEnd/>
            <a:tailEnd/>
          </a:ln>
        </p:spPr>
        <p:txBody>
          <a:bodyPr wrap="none" lIns="85112" tIns="42556" rIns="85112" bIns="42556" anchor="ct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endParaRPr lang="en-GB"/>
          </a:p>
        </p:txBody>
      </p:sp>
      <p:sp>
        <p:nvSpPr>
          <p:cNvPr id="48131" name="Text Box 2"/>
          <p:cNvSpPr>
            <a:spLocks noChangeArrowheads="1"/>
          </p:cNvSpPr>
          <p:nvPr>
            <p:ph type="body"/>
          </p:nvPr>
        </p:nvSpPr>
        <p:spPr>
          <a:xfrm>
            <a:off x="1017588" y="4725988"/>
            <a:ext cx="4638675" cy="377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9375" indent="-79375" eaLnBrk="1">
              <a:lnSpc>
                <a:spcPct val="93000"/>
              </a:lnSpc>
              <a:spcBef>
                <a:spcPct val="0"/>
              </a:spcBef>
              <a:buSzPct val="45000"/>
              <a:tabLst>
                <a:tab pos="673100" algn="l"/>
                <a:tab pos="1346200" algn="l"/>
                <a:tab pos="2020888" algn="l"/>
                <a:tab pos="2693988" algn="l"/>
                <a:tab pos="3368675" algn="l"/>
                <a:tab pos="4041775" algn="l"/>
                <a:tab pos="4716463" algn="l"/>
              </a:tabLst>
            </a:pPr>
            <a:r>
              <a:rPr lang="en-GB" smtClean="0">
                <a:latin typeface="Arial" pitchFamily="34" charset="0"/>
              </a:rPr>
              <a:t>Diversifying signaling pathways through rewiring. (A) Sequence correlations among proteins from a large family (left, SCA, also see text) can be used to identify interacting subdomains (right). Interaction specificity can be altered by rewiring scaffolds (B) or by shuffling specificity-determining domains or subdomains (C). The dynamic behavior of a pathway can be modified by (D) introducing new autoregulatory connections or by (E) altering regulation directly at the protein level by generating new combinations of catalytic and regulatory protein domains.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E2AAE203-46C3-44E4-9581-BAB5D60E701A}" type="slidenum">
              <a:rPr lang="en-GB" sz="1200" i="0" smtClean="0">
                <a:solidFill>
                  <a:schemeClr val="tx1"/>
                </a:solidFill>
                <a:latin typeface="Arial" pitchFamily="34" charset="0"/>
              </a:rPr>
              <a:pPr eaLnBrk="1" hangingPunct="1"/>
              <a:t>36</a:t>
            </a:fld>
            <a:endParaRPr lang="en-GB" sz="1200" i="0" smtClean="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328613"/>
            <a:ext cx="2514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userDrawn="1"/>
        </p:nvSpPr>
        <p:spPr bwMode="auto">
          <a:xfrm>
            <a:off x="5029200" y="685800"/>
            <a:ext cx="3484563" cy="309563"/>
          </a:xfrm>
          <a:prstGeom prst="rect">
            <a:avLst/>
          </a:prstGeom>
          <a:noFill/>
          <a:ln w="9525">
            <a:noFill/>
            <a:miter lim="800000"/>
            <a:headEnd/>
            <a:tailEnd/>
          </a:ln>
        </p:spPr>
        <p:txBody>
          <a:bodyPr wrap="none" lIns="0" tIns="0" rIns="0" bIns="0">
            <a:spAutoFit/>
          </a:bodyPr>
          <a:lstStyle/>
          <a:p>
            <a:pPr algn="r">
              <a:defRPr/>
            </a:pPr>
            <a:r>
              <a:rPr lang="en-GB" sz="2000" i="0">
                <a:solidFill>
                  <a:srgbClr val="FFFFFF"/>
                </a:solidFill>
              </a:rPr>
              <a:t>www.imperial.ac.uk/events</a:t>
            </a:r>
            <a:endParaRPr lang="en-US" sz="2000" i="0">
              <a:solidFill>
                <a:srgbClr val="FFFFFF"/>
              </a:solidFill>
            </a:endParaRPr>
          </a:p>
        </p:txBody>
      </p:sp>
      <p:sp>
        <p:nvSpPr>
          <p:cNvPr id="10244" name="Rectangle 4"/>
          <p:cNvSpPr>
            <a:spLocks noGrp="1" noChangeArrowheads="1"/>
          </p:cNvSpPr>
          <p:nvPr>
            <p:ph type="ctrTitle"/>
          </p:nvPr>
        </p:nvSpPr>
        <p:spPr>
          <a:xfrm>
            <a:off x="838200" y="2438400"/>
            <a:ext cx="7543800" cy="1676400"/>
          </a:xfrm>
        </p:spPr>
        <p:txBody>
          <a:bodyPr anchor="t"/>
          <a:lstStyle>
            <a:lvl1pPr>
              <a:defRPr sz="2400"/>
            </a:lvl1pPr>
          </a:lstStyle>
          <a:p>
            <a:r>
              <a:rPr lang="en-GB"/>
              <a:t>Professor Kim Christensen</a:t>
            </a:r>
            <a:br>
              <a:rPr lang="en-GB"/>
            </a:br>
            <a:r>
              <a:rPr lang="en-GB"/>
              <a:t>Professor of Theoretical Physics</a:t>
            </a:r>
            <a:br>
              <a:rPr lang="en-GB"/>
            </a:br>
            <a:r>
              <a:rPr lang="en-GB"/>
              <a:t/>
            </a:r>
            <a:br>
              <a:rPr lang="en-GB"/>
            </a:br>
            <a:r>
              <a:rPr lang="en-GB"/>
              <a:t>Inaugural lecture: Why do we need a theory of non-elephants?</a:t>
            </a:r>
            <a:br>
              <a:rPr lang="en-GB"/>
            </a:br>
            <a:r>
              <a:rPr lang="en-GB"/>
              <a:t/>
            </a:r>
            <a:br>
              <a:rPr lang="en-GB"/>
            </a:br>
            <a:r>
              <a:rPr lang="en-GB"/>
              <a:t>In the chair: Professor Donal Bradley FRS, Department of Physics, Imperial College London</a:t>
            </a:r>
            <a:br>
              <a:rPr lang="en-GB"/>
            </a:br>
            <a:r>
              <a:rPr lang="en-GB"/>
              <a:t/>
            </a:r>
            <a:br>
              <a:rPr lang="en-GB"/>
            </a:br>
            <a:r>
              <a:rPr lang="en-GB"/>
              <a:t>Vote of thanks: Professor Hans C Frogedby, Institute of Physics and Astronomy, University of Aarhus, Denmarkny </a:t>
            </a:r>
            <a:br>
              <a:rPr lang="en-GB"/>
            </a:br>
            <a:endParaRPr lang="da-DK"/>
          </a:p>
        </p:txBody>
      </p:sp>
      <p:sp>
        <p:nvSpPr>
          <p:cNvPr id="10250" name="Rectangle 10"/>
          <p:cNvSpPr>
            <a:spLocks noGrp="1" noChangeArrowheads="1"/>
          </p:cNvSpPr>
          <p:nvPr>
            <p:ph type="subTitle" sz="quarter" idx="1"/>
          </p:nvPr>
        </p:nvSpPr>
        <p:spPr>
          <a:xfrm>
            <a:off x="838200" y="4876800"/>
            <a:ext cx="7543800" cy="1371600"/>
          </a:xfrm>
        </p:spPr>
        <p:txBody>
          <a:bodyPr anchor="b"/>
          <a:lstStyle>
            <a:lvl1pPr>
              <a:defRPr sz="1600"/>
            </a:lvl1pPr>
          </a:lstStyle>
          <a:p>
            <a:r>
              <a:rPr lang="en-GB"/>
              <a:t>Click to edit Master subtitle style</a:t>
            </a:r>
            <a:endParaRPr lang="da-DK"/>
          </a:p>
        </p:txBody>
      </p:sp>
      <p:sp>
        <p:nvSpPr>
          <p:cNvPr id="7" name="Rectangle 11"/>
          <p:cNvSpPr>
            <a:spLocks noGrp="1" noChangeArrowheads="1"/>
          </p:cNvSpPr>
          <p:nvPr>
            <p:ph type="sldNum" sz="quarter" idx="10"/>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latin typeface="Verdana" pitchFamily="114" charset="0"/>
                <a:cs typeface="Times New Roman" pitchFamily="114" charset="0"/>
              </a:defRPr>
            </a:lvl1pPr>
          </a:lstStyle>
          <a:p>
            <a:pPr>
              <a:defRPr/>
            </a:pPr>
            <a:fld id="{62540C68-A05F-4B3A-AD66-10EFB5605F79}" type="slidenum">
              <a:rPr lang="da-DK"/>
              <a:pPr>
                <a:defRPr/>
              </a:pPr>
              <a:t>‹#›</a:t>
            </a:fld>
            <a:endParaRPr lang="da-DK"/>
          </a:p>
        </p:txBody>
      </p:sp>
    </p:spTree>
    <p:extLst>
      <p:ext uri="{BB962C8B-B14F-4D97-AF65-F5344CB8AC3E}">
        <p14:creationId xmlns:p14="http://schemas.microsoft.com/office/powerpoint/2010/main" val="23979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782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278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486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379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28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05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9748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163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5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3" r:id="rId1"/>
    <p:sldLayoutId id="2147484122" r:id="rId2"/>
    <p:sldLayoutId id="2147484121" r:id="rId3"/>
    <p:sldLayoutId id="2147484120" r:id="rId4"/>
    <p:sldLayoutId id="2147484119" r:id="rId5"/>
    <p:sldLayoutId id="2147484118" r:id="rId6"/>
    <p:sldLayoutId id="2147484117" r:id="rId7"/>
    <p:sldLayoutId id="2147484116" r:id="rId8"/>
    <p:sldLayoutId id="2147484115" r:id="rId9"/>
    <p:sldLayoutId id="2147484114" r:id="rId10"/>
    <p:sldLayoutId id="2147484113" r:id="rId11"/>
  </p:sldLayoutIdLst>
  <p:txStyles>
    <p:titleStyle>
      <a:lvl1pPr algn="l" rtl="0" eaLnBrk="0" fontAlgn="base" hangingPunct="0">
        <a:spcBef>
          <a:spcPct val="0"/>
        </a:spcBef>
        <a:spcAft>
          <a:spcPct val="0"/>
        </a:spcAft>
        <a:defRPr sz="2600">
          <a:solidFill>
            <a:srgbClr val="C51538"/>
          </a:solidFill>
          <a:latin typeface="+mj-lt"/>
          <a:ea typeface="+mj-ea"/>
          <a:cs typeface="+mj-cs"/>
        </a:defRPr>
      </a:lvl1pPr>
      <a:lvl2pPr algn="l" rtl="0" eaLnBrk="0" fontAlgn="base" hangingPunct="0">
        <a:spcBef>
          <a:spcPct val="0"/>
        </a:spcBef>
        <a:spcAft>
          <a:spcPct val="0"/>
        </a:spcAft>
        <a:defRPr sz="2600">
          <a:solidFill>
            <a:srgbClr val="C51538"/>
          </a:solidFill>
          <a:latin typeface="Impact" pitchFamily="114" charset="0"/>
        </a:defRPr>
      </a:lvl2pPr>
      <a:lvl3pPr algn="l" rtl="0" eaLnBrk="0" fontAlgn="base" hangingPunct="0">
        <a:spcBef>
          <a:spcPct val="0"/>
        </a:spcBef>
        <a:spcAft>
          <a:spcPct val="0"/>
        </a:spcAft>
        <a:defRPr sz="2600">
          <a:solidFill>
            <a:srgbClr val="C51538"/>
          </a:solidFill>
          <a:latin typeface="Impact" pitchFamily="114" charset="0"/>
        </a:defRPr>
      </a:lvl3pPr>
      <a:lvl4pPr algn="l" rtl="0" eaLnBrk="0" fontAlgn="base" hangingPunct="0">
        <a:spcBef>
          <a:spcPct val="0"/>
        </a:spcBef>
        <a:spcAft>
          <a:spcPct val="0"/>
        </a:spcAft>
        <a:defRPr sz="2600">
          <a:solidFill>
            <a:srgbClr val="C51538"/>
          </a:solidFill>
          <a:latin typeface="Impact" pitchFamily="114" charset="0"/>
        </a:defRPr>
      </a:lvl4pPr>
      <a:lvl5pPr algn="l" rtl="0" eaLnBrk="0" fontAlgn="base" hangingPunct="0">
        <a:spcBef>
          <a:spcPct val="0"/>
        </a:spcBef>
        <a:spcAft>
          <a:spcPct val="0"/>
        </a:spcAft>
        <a:defRPr sz="2600">
          <a:solidFill>
            <a:srgbClr val="C51538"/>
          </a:solidFill>
          <a:latin typeface="Impact" pitchFamily="114" charset="0"/>
        </a:defRPr>
      </a:lvl5pPr>
      <a:lvl6pPr marL="457200" algn="l" rtl="0" fontAlgn="base">
        <a:spcBef>
          <a:spcPct val="0"/>
        </a:spcBef>
        <a:spcAft>
          <a:spcPct val="0"/>
        </a:spcAft>
        <a:defRPr sz="2600">
          <a:solidFill>
            <a:srgbClr val="C51538"/>
          </a:solidFill>
          <a:latin typeface="Impact" pitchFamily="114" charset="0"/>
        </a:defRPr>
      </a:lvl6pPr>
      <a:lvl7pPr marL="914400" algn="l" rtl="0" fontAlgn="base">
        <a:spcBef>
          <a:spcPct val="0"/>
        </a:spcBef>
        <a:spcAft>
          <a:spcPct val="0"/>
        </a:spcAft>
        <a:defRPr sz="2600">
          <a:solidFill>
            <a:srgbClr val="C51538"/>
          </a:solidFill>
          <a:latin typeface="Impact" pitchFamily="114" charset="0"/>
        </a:defRPr>
      </a:lvl7pPr>
      <a:lvl8pPr marL="1371600" algn="l" rtl="0" fontAlgn="base">
        <a:spcBef>
          <a:spcPct val="0"/>
        </a:spcBef>
        <a:spcAft>
          <a:spcPct val="0"/>
        </a:spcAft>
        <a:defRPr sz="2600">
          <a:solidFill>
            <a:srgbClr val="C51538"/>
          </a:solidFill>
          <a:latin typeface="Impact" pitchFamily="114" charset="0"/>
        </a:defRPr>
      </a:lvl8pPr>
      <a:lvl9pPr marL="1828800" algn="l" rtl="0" fontAlgn="base">
        <a:spcBef>
          <a:spcPct val="0"/>
        </a:spcBef>
        <a:spcAft>
          <a:spcPct val="0"/>
        </a:spcAft>
        <a:defRPr sz="2600">
          <a:solidFill>
            <a:srgbClr val="C51538"/>
          </a:solidFill>
          <a:latin typeface="Impact" pitchFamily="114" charset="0"/>
        </a:defRPr>
      </a:lvl9pPr>
    </p:titleStyle>
    <p:body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Rob\Desktop\presentations\carotid.mpg"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11560" y="2132856"/>
            <a:ext cx="7992888" cy="1512168"/>
          </a:xfrm>
        </p:spPr>
        <p:txBody>
          <a:bodyPr/>
          <a:lstStyle/>
          <a:p>
            <a:pPr algn="ctr"/>
            <a:r>
              <a:rPr lang="en-GB" sz="4400" dirty="0" err="1" smtClean="0">
                <a:latin typeface="Arial" pitchFamily="34" charset="0"/>
                <a:cs typeface="Arial" pitchFamily="34" charset="0"/>
              </a:rPr>
              <a:t>Mechanotransductive</a:t>
            </a:r>
            <a:r>
              <a:rPr lang="en-GB" sz="4400" dirty="0" smtClean="0">
                <a:latin typeface="Arial" pitchFamily="34" charset="0"/>
                <a:cs typeface="Arial" pitchFamily="34" charset="0"/>
              </a:rPr>
              <a:t> </a:t>
            </a:r>
            <a:r>
              <a:rPr lang="en-GB" sz="4400" dirty="0" smtClean="0">
                <a:latin typeface="Arial" pitchFamily="34" charset="0"/>
                <a:cs typeface="Arial" pitchFamily="34" charset="0"/>
              </a:rPr>
              <a:t>pathways induce vulnerable </a:t>
            </a:r>
            <a:r>
              <a:rPr lang="en-GB" sz="4400" dirty="0" smtClean="0">
                <a:latin typeface="Arial" pitchFamily="34" charset="0"/>
                <a:cs typeface="Arial" pitchFamily="34" charset="0"/>
              </a:rPr>
              <a:t>plaque</a:t>
            </a:r>
            <a:endParaRPr lang="en-GB" sz="4400" dirty="0" smtClean="0">
              <a:latin typeface="Arial" pitchFamily="34" charset="0"/>
              <a:cs typeface="Arial" pitchFamily="34" charset="0"/>
            </a:endParaRPr>
          </a:p>
        </p:txBody>
      </p:sp>
      <p:sp>
        <p:nvSpPr>
          <p:cNvPr id="3075" name="Subtitle 2"/>
          <p:cNvSpPr>
            <a:spLocks noGrp="1"/>
          </p:cNvSpPr>
          <p:nvPr>
            <p:ph type="subTitle" idx="1"/>
          </p:nvPr>
        </p:nvSpPr>
        <p:spPr>
          <a:xfrm>
            <a:off x="838200" y="4437112"/>
            <a:ext cx="7543800" cy="1080120"/>
          </a:xfrm>
        </p:spPr>
        <p:txBody>
          <a:bodyPr/>
          <a:lstStyle/>
          <a:p>
            <a:pPr algn="ctr">
              <a:buFontTx/>
              <a:buNone/>
            </a:pPr>
            <a:r>
              <a:rPr lang="en-GB" sz="2800" dirty="0" smtClean="0"/>
              <a:t>Rob </a:t>
            </a:r>
            <a:r>
              <a:rPr lang="en-GB" sz="2800" dirty="0" err="1" smtClean="0"/>
              <a:t>Krams</a:t>
            </a:r>
            <a:endParaRPr lang="en-GB" sz="2800" dirty="0" smtClean="0"/>
          </a:p>
          <a:p>
            <a:pPr algn="ctr">
              <a:buFontTx/>
              <a:buNone/>
            </a:pPr>
            <a:r>
              <a:rPr lang="en-GB" sz="2400" dirty="0" smtClean="0"/>
              <a:t>Department of Bioengineering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latin typeface="Arial" pitchFamily="34" charset="0"/>
                <a:cs typeface="Arial" pitchFamily="34" charset="0"/>
              </a:rPr>
              <a:t>Working hypothesis</a:t>
            </a:r>
          </a:p>
        </p:txBody>
      </p:sp>
      <p:sp>
        <p:nvSpPr>
          <p:cNvPr id="12291" name="Content Placeholder 2"/>
          <p:cNvSpPr>
            <a:spLocks noGrp="1"/>
          </p:cNvSpPr>
          <p:nvPr>
            <p:ph idx="1"/>
          </p:nvPr>
        </p:nvSpPr>
        <p:spPr/>
        <p:txBody>
          <a:bodyPr/>
          <a:lstStyle/>
          <a:p>
            <a:pPr marL="0" indent="0">
              <a:buFontTx/>
              <a:buNone/>
            </a:pPr>
            <a:r>
              <a:rPr lang="en-GB" smtClean="0"/>
              <a:t>Mechanosensitive pathways induce vulnerable plaque.</a:t>
            </a:r>
          </a:p>
          <a:p>
            <a:pPr marL="0" indent="0">
              <a:buFontTx/>
              <a:buNone/>
            </a:pPr>
            <a:endParaRPr lang="en-GB" smtClean="0"/>
          </a:p>
          <a:p>
            <a:pPr marL="0" indent="0">
              <a:buFontTx/>
              <a:buNone/>
            </a:pPr>
            <a:r>
              <a:rPr lang="en-GB" smtClean="0"/>
              <a:t>Aim 1: To develop a platform for identifying pathways in vivo</a:t>
            </a:r>
          </a:p>
          <a:p>
            <a:pPr marL="0" indent="0">
              <a:buFontTx/>
              <a:buNone/>
            </a:pPr>
            <a:r>
              <a:rPr lang="en-GB" smtClean="0"/>
              <a:t>Aim 2: To define molecular imaging techniques to identify them in vivo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Content Placeholder 3"/>
          <p:cNvGrpSpPr>
            <a:grpSpLocks/>
          </p:cNvGrpSpPr>
          <p:nvPr/>
        </p:nvGrpSpPr>
        <p:grpSpPr bwMode="auto">
          <a:xfrm>
            <a:off x="457200" y="1673225"/>
            <a:ext cx="8229600" cy="4779963"/>
            <a:chOff x="457200" y="1344771"/>
            <a:chExt cx="8229599" cy="4780592"/>
          </a:xfrm>
        </p:grpSpPr>
        <p:sp>
          <p:nvSpPr>
            <p:cNvPr id="13316" name="Freeform 2"/>
            <p:cNvSpPr>
              <a:spLocks noChangeArrowheads="1"/>
            </p:cNvSpPr>
            <p:nvPr/>
          </p:nvSpPr>
          <p:spPr bwMode="auto">
            <a:xfrm>
              <a:off x="457200" y="1344771"/>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Preprocess</a:t>
              </a:r>
            </a:p>
          </p:txBody>
        </p:sp>
        <p:sp>
          <p:nvSpPr>
            <p:cNvPr id="4" name="Freeform 3"/>
            <p:cNvSpPr/>
            <p:nvPr/>
          </p:nvSpPr>
          <p:spPr>
            <a:xfrm>
              <a:off x="1546225" y="1344771"/>
              <a:ext cx="7140574" cy="835135"/>
            </a:xfrm>
            <a:custGeom>
              <a:avLst/>
              <a:gdLst>
                <a:gd name="f0" fmla="val 10800000"/>
                <a:gd name="f1" fmla="val 5400000"/>
                <a:gd name="f2" fmla="val 180"/>
                <a:gd name="f3" fmla="val w"/>
                <a:gd name="f4" fmla="val h"/>
                <a:gd name="f5" fmla="val 0"/>
                <a:gd name="f6" fmla="val 1011317"/>
                <a:gd name="f7" fmla="val 7140488"/>
                <a:gd name="f8" fmla="val 1190106"/>
                <a:gd name="f9" fmla="val 5950382"/>
                <a:gd name="f10" fmla="val 6607658"/>
                <a:gd name="f11" fmla="val 1000629"/>
                <a:gd name="f12" fmla="val 7140484"/>
                <a:gd name="f13" fmla="val 987444"/>
                <a:gd name="f14" fmla="val 4"/>
                <a:gd name="f15" fmla="val 532830"/>
                <a:gd name="f16" fmla="+- 0 0 -90"/>
                <a:gd name="f17" fmla="*/ f3 1 1011317"/>
                <a:gd name="f18" fmla="*/ f4 1 7140488"/>
                <a:gd name="f19" fmla="+- f7 0 f5"/>
                <a:gd name="f20" fmla="+- f6 0 f5"/>
                <a:gd name="f21" fmla="*/ f16 f0 1"/>
                <a:gd name="f22" fmla="*/ f20 1 1011317"/>
                <a:gd name="f23" fmla="*/ f19 1 7140488"/>
                <a:gd name="f24" fmla="*/ 168556 f20 1"/>
                <a:gd name="f25" fmla="*/ 0 f19 1"/>
                <a:gd name="f26" fmla="*/ 842761 f20 1"/>
                <a:gd name="f27" fmla="*/ 1011317 f20 1"/>
                <a:gd name="f28" fmla="*/ 168556 f19 1"/>
                <a:gd name="f29" fmla="*/ 7140488 f19 1"/>
                <a:gd name="f30" fmla="*/ 0 f20 1"/>
                <a:gd name="f31" fmla="*/ f21 1 f2"/>
                <a:gd name="f32" fmla="*/ f24 1 1011317"/>
                <a:gd name="f33" fmla="*/ f25 1 7140488"/>
                <a:gd name="f34" fmla="*/ f26 1 1011317"/>
                <a:gd name="f35" fmla="*/ f27 1 1011317"/>
                <a:gd name="f36" fmla="*/ f28 1 7140488"/>
                <a:gd name="f37" fmla="*/ f29 1 7140488"/>
                <a:gd name="f38" fmla="*/ f30 1 1011317"/>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11317" h="714048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0D8E8">
                <a:alpha val="90000"/>
              </a:srgbClr>
            </a:solidFill>
            <a:ln w="25402">
              <a:solidFill>
                <a:srgbClr val="4F81BD"/>
              </a:solidFill>
              <a:prstDash val="solid"/>
            </a:ln>
          </p:spPr>
          <p:txBody>
            <a:bodyPr lIns="135130" tIns="61429" rIns="61429" bIns="61438" anchor="ctr"/>
            <a:lstStyle/>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Imaging: </a:t>
              </a:r>
              <a:r>
                <a:rPr lang="el-GR" sz="1900" i="0" kern="0" dirty="0">
                  <a:solidFill>
                    <a:srgbClr val="000000"/>
                  </a:solidFill>
                  <a:latin typeface="Calibri"/>
                  <a:cs typeface="+mn-cs"/>
                </a:rPr>
                <a:t>μ</a:t>
              </a:r>
              <a:r>
                <a:rPr lang="en-GB" sz="1900" i="0" kern="0" dirty="0">
                  <a:solidFill>
                    <a:srgbClr val="000000"/>
                  </a:solidFill>
                  <a:latin typeface="Calibri"/>
                  <a:cs typeface="+mn-cs"/>
                </a:rPr>
                <a:t>CT,</a:t>
              </a:r>
              <a:r>
                <a:rPr lang="el-GR" sz="1900" i="0" kern="0" dirty="0">
                  <a:solidFill>
                    <a:srgbClr val="000000"/>
                  </a:solidFill>
                  <a:latin typeface="Calibri"/>
                  <a:cs typeface="+mn-cs"/>
                </a:rPr>
                <a:t> μ</a:t>
              </a:r>
              <a:r>
                <a:rPr lang="en-GB" sz="1900" i="0" kern="0" dirty="0">
                  <a:solidFill>
                    <a:srgbClr val="000000"/>
                  </a:solidFill>
                  <a:latin typeface="Calibri"/>
                  <a:cs typeface="+mn-cs"/>
                </a:rPr>
                <a:t>MRI, </a:t>
              </a:r>
              <a:r>
                <a:rPr lang="el-GR" sz="1900" i="0" kern="0" dirty="0">
                  <a:solidFill>
                    <a:srgbClr val="000000"/>
                  </a:solidFill>
                  <a:latin typeface="Calibri"/>
                  <a:cs typeface="+mn-cs"/>
                </a:rPr>
                <a:t>μ</a:t>
              </a:r>
              <a:r>
                <a:rPr lang="en-GB" sz="1900" i="0" kern="0" dirty="0">
                  <a:solidFill>
                    <a:srgbClr val="000000"/>
                  </a:solidFill>
                  <a:latin typeface="Calibri"/>
                  <a:cs typeface="+mn-cs"/>
                </a:rPr>
                <a:t>scope</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Segmentation, 3D-reconstruction</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Computational Fluid Dynamics (CFD)</a:t>
              </a:r>
            </a:p>
          </p:txBody>
        </p:sp>
        <p:sp>
          <p:nvSpPr>
            <p:cNvPr id="13318" name="Freeform 4"/>
            <p:cNvSpPr>
              <a:spLocks noChangeArrowheads="1"/>
            </p:cNvSpPr>
            <p:nvPr/>
          </p:nvSpPr>
          <p:spPr bwMode="auto">
            <a:xfrm>
              <a:off x="457200" y="2510229"/>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Genomics</a:t>
              </a:r>
            </a:p>
          </p:txBody>
        </p:sp>
        <p:sp>
          <p:nvSpPr>
            <p:cNvPr id="13319" name="Freeform 5"/>
            <p:cNvSpPr>
              <a:spLocks noChangeArrowheads="1"/>
            </p:cNvSpPr>
            <p:nvPr/>
          </p:nvSpPr>
          <p:spPr bwMode="auto">
            <a:xfrm>
              <a:off x="1546314" y="2510229"/>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Cell Isolation, RNA isolation, Laser Capture, Deconvolution</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Microrarray analysis, Next Generation Rapid Sequencing</a:t>
              </a:r>
            </a:p>
          </p:txBody>
        </p:sp>
        <p:sp>
          <p:nvSpPr>
            <p:cNvPr id="13320" name="Freeform 6"/>
            <p:cNvSpPr>
              <a:spLocks noChangeArrowheads="1"/>
            </p:cNvSpPr>
            <p:nvPr/>
          </p:nvSpPr>
          <p:spPr bwMode="auto">
            <a:xfrm>
              <a:off x="457200" y="3675695"/>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BioInf</a:t>
              </a:r>
            </a:p>
          </p:txBody>
        </p:sp>
        <p:sp>
          <p:nvSpPr>
            <p:cNvPr id="13321" name="Freeform 7"/>
            <p:cNvSpPr>
              <a:spLocks noChangeArrowheads="1"/>
            </p:cNvSpPr>
            <p:nvPr/>
          </p:nvSpPr>
          <p:spPr bwMode="auto">
            <a:xfrm>
              <a:off x="1546314" y="3675695"/>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Co-expression analysis for Gene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Essential small networks</a:t>
              </a:r>
            </a:p>
          </p:txBody>
        </p:sp>
        <p:sp>
          <p:nvSpPr>
            <p:cNvPr id="13322" name="Freeform 8"/>
            <p:cNvSpPr>
              <a:spLocks noChangeArrowheads="1"/>
            </p:cNvSpPr>
            <p:nvPr/>
          </p:nvSpPr>
          <p:spPr bwMode="auto">
            <a:xfrm>
              <a:off x="457200" y="4841162"/>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SynBio</a:t>
              </a:r>
            </a:p>
          </p:txBody>
        </p:sp>
        <p:sp>
          <p:nvSpPr>
            <p:cNvPr id="13323" name="Freeform 9"/>
            <p:cNvSpPr>
              <a:spLocks noChangeArrowheads="1"/>
            </p:cNvSpPr>
            <p:nvPr/>
          </p:nvSpPr>
          <p:spPr bwMode="auto">
            <a:xfrm>
              <a:off x="1546314" y="4841162"/>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Synthetic Biology of small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Testing new therapies</a:t>
              </a:r>
            </a:p>
          </p:txBody>
        </p:sp>
      </p:grpSp>
      <p:sp>
        <p:nvSpPr>
          <p:cNvPr id="13315" name="TextBox 10"/>
          <p:cNvSpPr txBox="1">
            <a:spLocks noChangeArrowheads="1"/>
          </p:cNvSpPr>
          <p:nvPr/>
        </p:nvSpPr>
        <p:spPr bwMode="auto">
          <a:xfrm>
            <a:off x="0" y="4794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GB" sz="3200">
                <a:solidFill>
                  <a:srgbClr val="FF0000"/>
                </a:solidFill>
                <a:latin typeface="Calibri" pitchFamily="34" charset="0"/>
              </a:rPr>
              <a:t>A platform for studies on the systems biology of atherosclerosis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Content Placeholder 3"/>
          <p:cNvGrpSpPr>
            <a:grpSpLocks/>
          </p:cNvGrpSpPr>
          <p:nvPr/>
        </p:nvGrpSpPr>
        <p:grpSpPr bwMode="auto">
          <a:xfrm>
            <a:off x="457200" y="1673225"/>
            <a:ext cx="8229600" cy="4779963"/>
            <a:chOff x="457200" y="1344771"/>
            <a:chExt cx="8229599" cy="4780592"/>
          </a:xfrm>
        </p:grpSpPr>
        <p:sp>
          <p:nvSpPr>
            <p:cNvPr id="14340" name="Freeform 2"/>
            <p:cNvSpPr>
              <a:spLocks noChangeArrowheads="1"/>
            </p:cNvSpPr>
            <p:nvPr/>
          </p:nvSpPr>
          <p:spPr bwMode="auto">
            <a:xfrm>
              <a:off x="457200" y="1344771"/>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Preprocess</a:t>
              </a:r>
            </a:p>
          </p:txBody>
        </p:sp>
        <p:sp>
          <p:nvSpPr>
            <p:cNvPr id="4" name="Freeform 3"/>
            <p:cNvSpPr/>
            <p:nvPr/>
          </p:nvSpPr>
          <p:spPr>
            <a:xfrm>
              <a:off x="1546225" y="1344771"/>
              <a:ext cx="7140574" cy="835135"/>
            </a:xfrm>
            <a:custGeom>
              <a:avLst/>
              <a:gdLst>
                <a:gd name="f0" fmla="val 10800000"/>
                <a:gd name="f1" fmla="val 5400000"/>
                <a:gd name="f2" fmla="val 180"/>
                <a:gd name="f3" fmla="val w"/>
                <a:gd name="f4" fmla="val h"/>
                <a:gd name="f5" fmla="val 0"/>
                <a:gd name="f6" fmla="val 1011317"/>
                <a:gd name="f7" fmla="val 7140488"/>
                <a:gd name="f8" fmla="val 1190106"/>
                <a:gd name="f9" fmla="val 5950382"/>
                <a:gd name="f10" fmla="val 6607658"/>
                <a:gd name="f11" fmla="val 1000629"/>
                <a:gd name="f12" fmla="val 7140484"/>
                <a:gd name="f13" fmla="val 987444"/>
                <a:gd name="f14" fmla="val 4"/>
                <a:gd name="f15" fmla="val 532830"/>
                <a:gd name="f16" fmla="+- 0 0 -90"/>
                <a:gd name="f17" fmla="*/ f3 1 1011317"/>
                <a:gd name="f18" fmla="*/ f4 1 7140488"/>
                <a:gd name="f19" fmla="+- f7 0 f5"/>
                <a:gd name="f20" fmla="+- f6 0 f5"/>
                <a:gd name="f21" fmla="*/ f16 f0 1"/>
                <a:gd name="f22" fmla="*/ f20 1 1011317"/>
                <a:gd name="f23" fmla="*/ f19 1 7140488"/>
                <a:gd name="f24" fmla="*/ 168556 f20 1"/>
                <a:gd name="f25" fmla="*/ 0 f19 1"/>
                <a:gd name="f26" fmla="*/ 842761 f20 1"/>
                <a:gd name="f27" fmla="*/ 1011317 f20 1"/>
                <a:gd name="f28" fmla="*/ 168556 f19 1"/>
                <a:gd name="f29" fmla="*/ 7140488 f19 1"/>
                <a:gd name="f30" fmla="*/ 0 f20 1"/>
                <a:gd name="f31" fmla="*/ f21 1 f2"/>
                <a:gd name="f32" fmla="*/ f24 1 1011317"/>
                <a:gd name="f33" fmla="*/ f25 1 7140488"/>
                <a:gd name="f34" fmla="*/ f26 1 1011317"/>
                <a:gd name="f35" fmla="*/ f27 1 1011317"/>
                <a:gd name="f36" fmla="*/ f28 1 7140488"/>
                <a:gd name="f37" fmla="*/ f29 1 7140488"/>
                <a:gd name="f38" fmla="*/ f30 1 1011317"/>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11317" h="714048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0D8E8">
                <a:alpha val="90000"/>
              </a:srgbClr>
            </a:solidFill>
            <a:ln w="25402">
              <a:solidFill>
                <a:srgbClr val="4F81BD"/>
              </a:solidFill>
              <a:prstDash val="solid"/>
            </a:ln>
          </p:spPr>
          <p:txBody>
            <a:bodyPr lIns="135130" tIns="61429" rIns="61429" bIns="61438" anchor="ctr"/>
            <a:lstStyle/>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b="1" i="0" kern="0" dirty="0">
                  <a:solidFill>
                    <a:srgbClr val="000000"/>
                  </a:solidFill>
                  <a:latin typeface="Calibri"/>
                  <a:cs typeface="+mn-cs"/>
                </a:rPr>
                <a:t>Imaging: </a:t>
              </a:r>
              <a:r>
                <a:rPr lang="el-GR" sz="1900" b="1" i="0" kern="0" dirty="0">
                  <a:solidFill>
                    <a:srgbClr val="000000"/>
                  </a:solidFill>
                  <a:latin typeface="Calibri"/>
                  <a:cs typeface="+mn-cs"/>
                </a:rPr>
                <a:t>μ</a:t>
              </a:r>
              <a:r>
                <a:rPr lang="en-GB" sz="1900" b="1" i="0" kern="0" dirty="0">
                  <a:solidFill>
                    <a:srgbClr val="000000"/>
                  </a:solidFill>
                  <a:latin typeface="Calibri"/>
                  <a:cs typeface="+mn-cs"/>
                </a:rPr>
                <a:t>CT,</a:t>
              </a:r>
              <a:r>
                <a:rPr lang="el-GR" sz="1900" b="1" i="0" kern="0" dirty="0">
                  <a:solidFill>
                    <a:srgbClr val="000000"/>
                  </a:solidFill>
                  <a:latin typeface="Calibri"/>
                  <a:cs typeface="+mn-cs"/>
                </a:rPr>
                <a:t> μ</a:t>
              </a:r>
              <a:r>
                <a:rPr lang="en-GB" sz="1900" b="1" i="0" kern="0" dirty="0">
                  <a:solidFill>
                    <a:srgbClr val="000000"/>
                  </a:solidFill>
                  <a:latin typeface="Calibri"/>
                  <a:cs typeface="+mn-cs"/>
                </a:rPr>
                <a:t>MRI, </a:t>
              </a:r>
              <a:r>
                <a:rPr lang="el-GR" sz="1900" b="1" i="0" kern="0" dirty="0">
                  <a:solidFill>
                    <a:srgbClr val="000000"/>
                  </a:solidFill>
                  <a:latin typeface="Calibri"/>
                  <a:cs typeface="+mn-cs"/>
                </a:rPr>
                <a:t>μ</a:t>
              </a:r>
              <a:r>
                <a:rPr lang="en-GB" sz="1900" b="1" i="0" kern="0" dirty="0">
                  <a:solidFill>
                    <a:srgbClr val="000000"/>
                  </a:solidFill>
                  <a:latin typeface="Calibri"/>
                  <a:cs typeface="+mn-cs"/>
                </a:rPr>
                <a:t>scope</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b="1" i="0" kern="0" dirty="0">
                  <a:solidFill>
                    <a:srgbClr val="000000"/>
                  </a:solidFill>
                  <a:latin typeface="Calibri"/>
                  <a:cs typeface="+mn-cs"/>
                </a:rPr>
                <a:t>Segmentation, 3D-reconstruction</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b="1" i="0" kern="0" dirty="0">
                  <a:solidFill>
                    <a:srgbClr val="000000"/>
                  </a:solidFill>
                  <a:latin typeface="Calibri"/>
                  <a:cs typeface="+mn-cs"/>
                </a:rPr>
                <a:t>Computational Fluid Dynamics (CFD)</a:t>
              </a:r>
            </a:p>
          </p:txBody>
        </p:sp>
        <p:sp>
          <p:nvSpPr>
            <p:cNvPr id="14342" name="Freeform 4"/>
            <p:cNvSpPr>
              <a:spLocks noChangeArrowheads="1"/>
            </p:cNvSpPr>
            <p:nvPr/>
          </p:nvSpPr>
          <p:spPr bwMode="auto">
            <a:xfrm>
              <a:off x="457200" y="2510229"/>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Genomics</a:t>
              </a:r>
            </a:p>
          </p:txBody>
        </p:sp>
        <p:sp>
          <p:nvSpPr>
            <p:cNvPr id="14343" name="Freeform 5"/>
            <p:cNvSpPr>
              <a:spLocks noChangeArrowheads="1"/>
            </p:cNvSpPr>
            <p:nvPr/>
          </p:nvSpPr>
          <p:spPr bwMode="auto">
            <a:xfrm>
              <a:off x="1546314" y="2510229"/>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Cell Isolation, RNA isolation, Laser Capture, Deconvolution</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Microrarray analysis, Next Generation Rapid Sequencing</a:t>
              </a:r>
            </a:p>
          </p:txBody>
        </p:sp>
        <p:sp>
          <p:nvSpPr>
            <p:cNvPr id="14344" name="Freeform 6"/>
            <p:cNvSpPr>
              <a:spLocks noChangeArrowheads="1"/>
            </p:cNvSpPr>
            <p:nvPr/>
          </p:nvSpPr>
          <p:spPr bwMode="auto">
            <a:xfrm>
              <a:off x="457200" y="3675695"/>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BioInf</a:t>
              </a:r>
            </a:p>
          </p:txBody>
        </p:sp>
        <p:sp>
          <p:nvSpPr>
            <p:cNvPr id="14345" name="Freeform 7"/>
            <p:cNvSpPr>
              <a:spLocks noChangeArrowheads="1"/>
            </p:cNvSpPr>
            <p:nvPr/>
          </p:nvSpPr>
          <p:spPr bwMode="auto">
            <a:xfrm>
              <a:off x="1546314" y="3675695"/>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Co-expression analysis for Gene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Essential small networks</a:t>
              </a:r>
            </a:p>
          </p:txBody>
        </p:sp>
        <p:sp>
          <p:nvSpPr>
            <p:cNvPr id="14346" name="Freeform 8"/>
            <p:cNvSpPr>
              <a:spLocks noChangeArrowheads="1"/>
            </p:cNvSpPr>
            <p:nvPr/>
          </p:nvSpPr>
          <p:spPr bwMode="auto">
            <a:xfrm>
              <a:off x="457200" y="4841162"/>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SynBio</a:t>
              </a:r>
            </a:p>
          </p:txBody>
        </p:sp>
        <p:sp>
          <p:nvSpPr>
            <p:cNvPr id="14347" name="Freeform 9"/>
            <p:cNvSpPr>
              <a:spLocks noChangeArrowheads="1"/>
            </p:cNvSpPr>
            <p:nvPr/>
          </p:nvSpPr>
          <p:spPr bwMode="auto">
            <a:xfrm>
              <a:off x="1546314" y="4841162"/>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Synthetic Biology of small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Testing new therapies</a:t>
              </a:r>
            </a:p>
          </p:txBody>
        </p:sp>
      </p:grpSp>
      <p:sp>
        <p:nvSpPr>
          <p:cNvPr id="14339" name="TextBox 10"/>
          <p:cNvSpPr txBox="1">
            <a:spLocks noChangeArrowheads="1"/>
          </p:cNvSpPr>
          <p:nvPr/>
        </p:nvSpPr>
        <p:spPr bwMode="auto">
          <a:xfrm>
            <a:off x="0" y="4794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GB" sz="3200">
                <a:solidFill>
                  <a:srgbClr val="FF0000"/>
                </a:solidFill>
                <a:latin typeface="Calibri" pitchFamily="34" charset="0"/>
              </a:rPr>
              <a:t>A platform for studies on the systems biology of atherosclerosis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809750"/>
            <a:ext cx="3779838"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2185988"/>
            <a:ext cx="28892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1365250" y="3074988"/>
            <a:ext cx="436563" cy="490537"/>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15365" name="Straight Connector 8"/>
          <p:cNvCxnSpPr>
            <a:cxnSpLocks noChangeShapeType="1"/>
          </p:cNvCxnSpPr>
          <p:nvPr/>
        </p:nvCxnSpPr>
        <p:spPr bwMode="auto">
          <a:xfrm flipV="1">
            <a:off x="1816100" y="2212975"/>
            <a:ext cx="4267200" cy="822325"/>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15366" name="Straight Connector 10"/>
          <p:cNvCxnSpPr>
            <a:cxnSpLocks noChangeShapeType="1"/>
          </p:cNvCxnSpPr>
          <p:nvPr/>
        </p:nvCxnSpPr>
        <p:spPr bwMode="auto">
          <a:xfrm>
            <a:off x="1801813" y="3578225"/>
            <a:ext cx="4281487" cy="1749425"/>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9" name="Title 1"/>
          <p:cNvSpPr txBox="1">
            <a:spLocks/>
          </p:cNvSpPr>
          <p:nvPr/>
        </p:nvSpPr>
        <p:spPr bwMode="auto">
          <a:xfrm>
            <a:off x="539750" y="703263"/>
            <a:ext cx="7543800" cy="638175"/>
          </a:xfrm>
          <a:prstGeom prst="rect">
            <a:avLst/>
          </a:prstGeom>
          <a:noFill/>
          <a:ln w="9525">
            <a:noFill/>
            <a:miter lim="800000"/>
            <a:headEnd/>
            <a:tailEnd/>
          </a:ln>
        </p:spPr>
        <p:txBody>
          <a:bodyPr lIns="0" tIns="0" rIns="0" bIns="0" anchor="b"/>
          <a:lstStyle/>
          <a:p>
            <a:pPr>
              <a:defRPr/>
            </a:pPr>
            <a:r>
              <a:rPr lang="en-GB" sz="2600" i="0" kern="0" dirty="0" err="1">
                <a:solidFill>
                  <a:srgbClr val="C51538"/>
                </a:solidFill>
                <a:latin typeface="Calibri (Body)"/>
                <a:ea typeface="+mj-ea"/>
                <a:cs typeface="+mj-cs"/>
              </a:rPr>
              <a:t>Preprocess</a:t>
            </a:r>
            <a:r>
              <a:rPr lang="en-GB" sz="2600" i="0" kern="0" dirty="0">
                <a:solidFill>
                  <a:srgbClr val="C51538"/>
                </a:solidFill>
                <a:latin typeface="Calibri (Body)"/>
                <a:ea typeface="+mj-ea"/>
                <a:cs typeface="+mj-cs"/>
              </a:rPr>
              <a:t> </a:t>
            </a:r>
            <a:r>
              <a:rPr lang="en-GB" sz="2600" i="0" kern="0" dirty="0">
                <a:solidFill>
                  <a:srgbClr val="C51538"/>
                </a:solidFill>
                <a:latin typeface="Calibri (Body)"/>
                <a:ea typeface="+mj-ea"/>
                <a:cs typeface="+mj-cs"/>
              </a:rPr>
              <a:t>module: imaging and segmentation</a:t>
            </a:r>
            <a:endParaRPr lang="en-GB" sz="2600" i="0" kern="0" dirty="0">
              <a:solidFill>
                <a:srgbClr val="C51538"/>
              </a:solidFill>
              <a:latin typeface="Calibri (Body)"/>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188" y="620713"/>
            <a:ext cx="7543800" cy="638175"/>
          </a:xfrm>
        </p:spPr>
        <p:txBody>
          <a:bodyPr/>
          <a:lstStyle/>
          <a:p>
            <a:r>
              <a:rPr lang="en-GB" smtClean="0">
                <a:latin typeface="Arial" pitchFamily="34" charset="0"/>
                <a:cs typeface="Arial" pitchFamily="34" charset="0"/>
              </a:rPr>
              <a:t>Preprocess module: Computational fluid dynamics: fluid flow</a:t>
            </a:r>
          </a:p>
        </p:txBody>
      </p:sp>
      <p:sp>
        <p:nvSpPr>
          <p:cNvPr id="16387" name="Content Placeholder 2"/>
          <p:cNvSpPr>
            <a:spLocks noGrp="1"/>
          </p:cNvSpPr>
          <p:nvPr>
            <p:ph idx="1"/>
          </p:nvPr>
        </p:nvSpPr>
        <p:spPr/>
        <p:txBody>
          <a:bodyPr/>
          <a:lstStyle/>
          <a:p>
            <a:endParaRPr lang="en-GB"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46288"/>
            <a:ext cx="2495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046288"/>
            <a:ext cx="22955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3"/>
          <p:cNvGrpSpPr>
            <a:grpSpLocks/>
          </p:cNvGrpSpPr>
          <p:nvPr/>
        </p:nvGrpSpPr>
        <p:grpSpPr bwMode="auto">
          <a:xfrm>
            <a:off x="6783388" y="2128838"/>
            <a:ext cx="1071562" cy="4189412"/>
            <a:chOff x="3461" y="1296"/>
            <a:chExt cx="723" cy="1920"/>
          </a:xfrm>
        </p:grpSpPr>
        <p:sp>
          <p:nvSpPr>
            <p:cNvPr id="16391" name="Rectangle 4"/>
            <p:cNvSpPr>
              <a:spLocks noChangeArrowheads="1"/>
            </p:cNvSpPr>
            <p:nvPr/>
          </p:nvSpPr>
          <p:spPr bwMode="auto">
            <a:xfrm>
              <a:off x="3461" y="1296"/>
              <a:ext cx="723" cy="192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pic>
          <p:nvPicPr>
            <p:cNvPr id="16392" name="Picture 8" descr="flow"/>
            <p:cNvPicPr>
              <a:picLocks noChangeAspect="1" noChangeArrowheads="1"/>
            </p:cNvPicPr>
            <p:nvPr/>
          </p:nvPicPr>
          <p:blipFill>
            <a:blip r:embed="rId4">
              <a:lum contrast="30000"/>
              <a:extLst>
                <a:ext uri="{28A0092B-C50C-407E-A947-70E740481C1C}">
                  <a14:useLocalDpi xmlns:a14="http://schemas.microsoft.com/office/drawing/2010/main" val="0"/>
                </a:ext>
              </a:extLst>
            </a:blip>
            <a:srcRect l="4790" t="2573" r="4192" b="4823"/>
            <a:stretch>
              <a:fillRect/>
            </a:stretch>
          </p:blipFill>
          <p:spPr bwMode="auto">
            <a:xfrm>
              <a:off x="3611" y="1362"/>
              <a:ext cx="477" cy="17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765175"/>
            <a:ext cx="7543800" cy="638175"/>
          </a:xfrm>
        </p:spPr>
        <p:txBody>
          <a:bodyPr/>
          <a:lstStyle/>
          <a:p>
            <a:r>
              <a:rPr lang="en-GB" sz="2400" smtClean="0">
                <a:latin typeface="Arial" pitchFamily="34" charset="0"/>
                <a:cs typeface="Arial" pitchFamily="34" charset="0"/>
              </a:rPr>
              <a:t>Preprocess module: Regional shear stress and strain determine local phenotype changes of endothelial cells</a:t>
            </a:r>
          </a:p>
        </p:txBody>
      </p:sp>
      <p:pic>
        <p:nvPicPr>
          <p:cNvPr id="17411" name="Content Placeholder 3" descr="Y12M11D05_Vessel_Flat_Coreg5_Rob.tif"/>
          <p:cNvPicPr>
            <a:picLocks noGrp="1" noChangeAspect="1"/>
          </p:cNvPicPr>
          <p:nvPr>
            <p:ph idx="1"/>
          </p:nvPr>
        </p:nvPicPr>
        <p:blipFill>
          <a:blip r:embed="rId2">
            <a:extLst>
              <a:ext uri="{28A0092B-C50C-407E-A947-70E740481C1C}">
                <a14:useLocalDpi xmlns:a14="http://schemas.microsoft.com/office/drawing/2010/main" val="0"/>
              </a:ext>
            </a:extLst>
          </a:blip>
          <a:srcRect l="39217" t="16895"/>
          <a:stretch>
            <a:fillRect/>
          </a:stretch>
        </p:blipFill>
        <p:spPr>
          <a:xfrm>
            <a:off x="971550" y="2276475"/>
            <a:ext cx="8172450" cy="3954463"/>
          </a:xfrm>
        </p:spPr>
      </p:pic>
      <p:sp>
        <p:nvSpPr>
          <p:cNvPr id="17412" name="TextBox 4"/>
          <p:cNvSpPr txBox="1">
            <a:spLocks noChangeArrowheads="1"/>
          </p:cNvSpPr>
          <p:nvPr/>
        </p:nvSpPr>
        <p:spPr bwMode="auto">
          <a:xfrm>
            <a:off x="2976563" y="1844675"/>
            <a:ext cx="874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Strain </a:t>
            </a:r>
          </a:p>
        </p:txBody>
      </p:sp>
      <p:sp>
        <p:nvSpPr>
          <p:cNvPr id="17413" name="TextBox 5"/>
          <p:cNvSpPr txBox="1">
            <a:spLocks noChangeArrowheads="1"/>
          </p:cNvSpPr>
          <p:nvPr/>
        </p:nvSpPr>
        <p:spPr bwMode="auto">
          <a:xfrm>
            <a:off x="5784850" y="1844675"/>
            <a:ext cx="1546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Shear stress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smtClean="0"/>
          </a:p>
        </p:txBody>
      </p:sp>
      <p:pic>
        <p:nvPicPr>
          <p:cNvPr id="18435" name="Content Placeholder 3" descr="Y12M11D05_Vessel_Flat_Coreg4_Rob.tif"/>
          <p:cNvPicPr>
            <a:picLocks noGrp="1" noChangeAspect="1"/>
          </p:cNvPicPr>
          <p:nvPr>
            <p:ph idx="1"/>
          </p:nvPr>
        </p:nvPicPr>
        <p:blipFill>
          <a:blip r:embed="rId2">
            <a:extLst>
              <a:ext uri="{28A0092B-C50C-407E-A947-70E740481C1C}">
                <a14:useLocalDpi xmlns:a14="http://schemas.microsoft.com/office/drawing/2010/main" val="0"/>
              </a:ext>
            </a:extLst>
          </a:blip>
          <a:srcRect l="37930" t="23421"/>
          <a:stretch>
            <a:fillRect/>
          </a:stretch>
        </p:blipFill>
        <p:spPr>
          <a:xfrm>
            <a:off x="1258888" y="2565400"/>
            <a:ext cx="8785225" cy="3727450"/>
          </a:xfrm>
        </p:spPr>
      </p:pic>
      <p:sp>
        <p:nvSpPr>
          <p:cNvPr id="18436" name="TextBox 4"/>
          <p:cNvSpPr txBox="1">
            <a:spLocks noChangeArrowheads="1"/>
          </p:cNvSpPr>
          <p:nvPr/>
        </p:nvSpPr>
        <p:spPr bwMode="auto">
          <a:xfrm>
            <a:off x="2976563" y="1844675"/>
            <a:ext cx="874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Strain </a:t>
            </a:r>
          </a:p>
        </p:txBody>
      </p:sp>
      <p:sp>
        <p:nvSpPr>
          <p:cNvPr id="18437" name="TextBox 5"/>
          <p:cNvSpPr txBox="1">
            <a:spLocks noChangeArrowheads="1"/>
          </p:cNvSpPr>
          <p:nvPr/>
        </p:nvSpPr>
        <p:spPr bwMode="auto">
          <a:xfrm>
            <a:off x="5784850" y="1844675"/>
            <a:ext cx="1546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Shear stress </a:t>
            </a:r>
          </a:p>
        </p:txBody>
      </p:sp>
      <p:sp>
        <p:nvSpPr>
          <p:cNvPr id="18438" name="Rectangle 6"/>
          <p:cNvSpPr>
            <a:spLocks noChangeArrowheads="1"/>
          </p:cNvSpPr>
          <p:nvPr/>
        </p:nvSpPr>
        <p:spPr bwMode="auto">
          <a:xfrm>
            <a:off x="827088" y="1989138"/>
            <a:ext cx="1008062" cy="1439862"/>
          </a:xfrm>
          <a:prstGeom prst="rect">
            <a:avLst/>
          </a:prstGeom>
          <a:solidFill>
            <a:srgbClr val="FFFFFF"/>
          </a:solidFill>
          <a:ln w="9525" algn="ctr">
            <a:solidFill>
              <a:srgbClr val="FFFFFF"/>
            </a:solidFill>
            <a:round/>
            <a:headEnd/>
            <a:tailEnd/>
          </a:ln>
        </p:spPr>
        <p:txBody>
          <a:bodyPr/>
          <a:lstStyle/>
          <a:p>
            <a:endParaRPr lang="en-GB"/>
          </a:p>
        </p:txBody>
      </p:sp>
      <p:sp>
        <p:nvSpPr>
          <p:cNvPr id="9" name="Title 1"/>
          <p:cNvSpPr txBox="1">
            <a:spLocks/>
          </p:cNvSpPr>
          <p:nvPr/>
        </p:nvSpPr>
        <p:spPr bwMode="auto">
          <a:xfrm>
            <a:off x="684213" y="765175"/>
            <a:ext cx="7543800" cy="638175"/>
          </a:xfrm>
          <a:prstGeom prst="rect">
            <a:avLst/>
          </a:prstGeom>
          <a:noFill/>
          <a:ln w="9525">
            <a:noFill/>
            <a:miter lim="800000"/>
            <a:headEnd/>
            <a:tailEnd/>
          </a:ln>
        </p:spPr>
        <p:txBody>
          <a:bodyPr lIns="0" tIns="0" rIns="0" bIns="0" anchor="b"/>
          <a:lstStyle/>
          <a:p>
            <a:pPr eaLnBrk="0" hangingPunct="0">
              <a:defRPr/>
            </a:pPr>
            <a:r>
              <a:rPr lang="en-GB" sz="2400" i="0" kern="0">
                <a:solidFill>
                  <a:srgbClr val="C51538"/>
                </a:solidFill>
                <a:latin typeface="Arial" pitchFamily="34" charset="0"/>
                <a:ea typeface="+mj-ea"/>
                <a:cs typeface="Arial" pitchFamily="34" charset="0"/>
              </a:rPr>
              <a:t>Preprocess module: Regional shear stress and strain determine local phenotype changes of endothelial cells</a:t>
            </a:r>
            <a:endParaRPr lang="en-GB" sz="2400" i="0" kern="0" dirty="0">
              <a:solidFill>
                <a:srgbClr val="C51538"/>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Content Placeholder 3"/>
          <p:cNvGrpSpPr>
            <a:grpSpLocks/>
          </p:cNvGrpSpPr>
          <p:nvPr/>
        </p:nvGrpSpPr>
        <p:grpSpPr bwMode="auto">
          <a:xfrm>
            <a:off x="457200" y="1673225"/>
            <a:ext cx="8229600" cy="4779963"/>
            <a:chOff x="457200" y="1344771"/>
            <a:chExt cx="8229599" cy="4780592"/>
          </a:xfrm>
        </p:grpSpPr>
        <p:sp>
          <p:nvSpPr>
            <p:cNvPr id="19460" name="Freeform 2"/>
            <p:cNvSpPr>
              <a:spLocks noChangeArrowheads="1"/>
            </p:cNvSpPr>
            <p:nvPr/>
          </p:nvSpPr>
          <p:spPr bwMode="auto">
            <a:xfrm>
              <a:off x="457200" y="1344771"/>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Preprocess</a:t>
              </a:r>
            </a:p>
          </p:txBody>
        </p:sp>
        <p:sp>
          <p:nvSpPr>
            <p:cNvPr id="4" name="Freeform 3"/>
            <p:cNvSpPr/>
            <p:nvPr/>
          </p:nvSpPr>
          <p:spPr>
            <a:xfrm>
              <a:off x="1546225" y="1344771"/>
              <a:ext cx="7140574" cy="835135"/>
            </a:xfrm>
            <a:custGeom>
              <a:avLst/>
              <a:gdLst>
                <a:gd name="f0" fmla="val 10800000"/>
                <a:gd name="f1" fmla="val 5400000"/>
                <a:gd name="f2" fmla="val 180"/>
                <a:gd name="f3" fmla="val w"/>
                <a:gd name="f4" fmla="val h"/>
                <a:gd name="f5" fmla="val 0"/>
                <a:gd name="f6" fmla="val 1011317"/>
                <a:gd name="f7" fmla="val 7140488"/>
                <a:gd name="f8" fmla="val 1190106"/>
                <a:gd name="f9" fmla="val 5950382"/>
                <a:gd name="f10" fmla="val 6607658"/>
                <a:gd name="f11" fmla="val 1000629"/>
                <a:gd name="f12" fmla="val 7140484"/>
                <a:gd name="f13" fmla="val 987444"/>
                <a:gd name="f14" fmla="val 4"/>
                <a:gd name="f15" fmla="val 532830"/>
                <a:gd name="f16" fmla="+- 0 0 -90"/>
                <a:gd name="f17" fmla="*/ f3 1 1011317"/>
                <a:gd name="f18" fmla="*/ f4 1 7140488"/>
                <a:gd name="f19" fmla="+- f7 0 f5"/>
                <a:gd name="f20" fmla="+- f6 0 f5"/>
                <a:gd name="f21" fmla="*/ f16 f0 1"/>
                <a:gd name="f22" fmla="*/ f20 1 1011317"/>
                <a:gd name="f23" fmla="*/ f19 1 7140488"/>
                <a:gd name="f24" fmla="*/ 168556 f20 1"/>
                <a:gd name="f25" fmla="*/ 0 f19 1"/>
                <a:gd name="f26" fmla="*/ 842761 f20 1"/>
                <a:gd name="f27" fmla="*/ 1011317 f20 1"/>
                <a:gd name="f28" fmla="*/ 168556 f19 1"/>
                <a:gd name="f29" fmla="*/ 7140488 f19 1"/>
                <a:gd name="f30" fmla="*/ 0 f20 1"/>
                <a:gd name="f31" fmla="*/ f21 1 f2"/>
                <a:gd name="f32" fmla="*/ f24 1 1011317"/>
                <a:gd name="f33" fmla="*/ f25 1 7140488"/>
                <a:gd name="f34" fmla="*/ f26 1 1011317"/>
                <a:gd name="f35" fmla="*/ f27 1 1011317"/>
                <a:gd name="f36" fmla="*/ f28 1 7140488"/>
                <a:gd name="f37" fmla="*/ f29 1 7140488"/>
                <a:gd name="f38" fmla="*/ f30 1 1011317"/>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11317" h="714048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0D8E8">
                <a:alpha val="90000"/>
              </a:srgbClr>
            </a:solidFill>
            <a:ln w="25402">
              <a:solidFill>
                <a:srgbClr val="4F81BD"/>
              </a:solidFill>
              <a:prstDash val="solid"/>
            </a:ln>
          </p:spPr>
          <p:txBody>
            <a:bodyPr lIns="135130" tIns="61429" rIns="61429" bIns="61438" anchor="ctr"/>
            <a:lstStyle/>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Imaging: </a:t>
              </a:r>
              <a:r>
                <a:rPr lang="el-GR" sz="1900" i="0" kern="0" dirty="0">
                  <a:solidFill>
                    <a:srgbClr val="000000"/>
                  </a:solidFill>
                  <a:latin typeface="Calibri"/>
                  <a:cs typeface="+mn-cs"/>
                </a:rPr>
                <a:t>μ</a:t>
              </a:r>
              <a:r>
                <a:rPr lang="en-GB" sz="1900" i="0" kern="0" dirty="0">
                  <a:solidFill>
                    <a:srgbClr val="000000"/>
                  </a:solidFill>
                  <a:latin typeface="Calibri"/>
                  <a:cs typeface="+mn-cs"/>
                </a:rPr>
                <a:t>CT,</a:t>
              </a:r>
              <a:r>
                <a:rPr lang="el-GR" sz="1900" i="0" kern="0" dirty="0">
                  <a:solidFill>
                    <a:srgbClr val="000000"/>
                  </a:solidFill>
                  <a:latin typeface="Calibri"/>
                  <a:cs typeface="+mn-cs"/>
                </a:rPr>
                <a:t> μ</a:t>
              </a:r>
              <a:r>
                <a:rPr lang="en-GB" sz="1900" i="0" kern="0" dirty="0">
                  <a:solidFill>
                    <a:srgbClr val="000000"/>
                  </a:solidFill>
                  <a:latin typeface="Calibri"/>
                  <a:cs typeface="+mn-cs"/>
                </a:rPr>
                <a:t>MRI, </a:t>
              </a:r>
              <a:r>
                <a:rPr lang="el-GR" sz="1900" i="0" kern="0" dirty="0">
                  <a:solidFill>
                    <a:srgbClr val="000000"/>
                  </a:solidFill>
                  <a:latin typeface="Calibri"/>
                  <a:cs typeface="+mn-cs"/>
                </a:rPr>
                <a:t>μ</a:t>
              </a:r>
              <a:r>
                <a:rPr lang="en-GB" sz="1900" i="0" kern="0" dirty="0">
                  <a:solidFill>
                    <a:srgbClr val="000000"/>
                  </a:solidFill>
                  <a:latin typeface="Calibri"/>
                  <a:cs typeface="+mn-cs"/>
                </a:rPr>
                <a:t>scope</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Segmentation, 3D-reconstruction</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Computational Fluid Dynamics (CFD)</a:t>
              </a:r>
            </a:p>
          </p:txBody>
        </p:sp>
        <p:sp>
          <p:nvSpPr>
            <p:cNvPr id="19462" name="Freeform 4"/>
            <p:cNvSpPr>
              <a:spLocks noChangeArrowheads="1"/>
            </p:cNvSpPr>
            <p:nvPr/>
          </p:nvSpPr>
          <p:spPr bwMode="auto">
            <a:xfrm>
              <a:off x="457200" y="2510229"/>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Genomics</a:t>
              </a:r>
            </a:p>
          </p:txBody>
        </p:sp>
        <p:sp>
          <p:nvSpPr>
            <p:cNvPr id="19463" name="Freeform 5"/>
            <p:cNvSpPr>
              <a:spLocks noChangeArrowheads="1"/>
            </p:cNvSpPr>
            <p:nvPr/>
          </p:nvSpPr>
          <p:spPr bwMode="auto">
            <a:xfrm>
              <a:off x="1546314" y="2510229"/>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Cell Isolation, RNA isolation, Laser Capture, Deconvolution</a:t>
              </a:r>
            </a:p>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Microrarray analysis, Next Generation Rapid Sequencing</a:t>
              </a:r>
            </a:p>
          </p:txBody>
        </p:sp>
        <p:sp>
          <p:nvSpPr>
            <p:cNvPr id="19464" name="Freeform 6"/>
            <p:cNvSpPr>
              <a:spLocks noChangeArrowheads="1"/>
            </p:cNvSpPr>
            <p:nvPr/>
          </p:nvSpPr>
          <p:spPr bwMode="auto">
            <a:xfrm>
              <a:off x="457200" y="3675695"/>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BioInf</a:t>
              </a:r>
            </a:p>
          </p:txBody>
        </p:sp>
        <p:sp>
          <p:nvSpPr>
            <p:cNvPr id="19465" name="Freeform 7"/>
            <p:cNvSpPr>
              <a:spLocks noChangeArrowheads="1"/>
            </p:cNvSpPr>
            <p:nvPr/>
          </p:nvSpPr>
          <p:spPr bwMode="auto">
            <a:xfrm>
              <a:off x="1546314" y="3675695"/>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Co-expression analysis for Gene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Essential small networks</a:t>
              </a:r>
            </a:p>
          </p:txBody>
        </p:sp>
        <p:sp>
          <p:nvSpPr>
            <p:cNvPr id="19466" name="Freeform 8"/>
            <p:cNvSpPr>
              <a:spLocks noChangeArrowheads="1"/>
            </p:cNvSpPr>
            <p:nvPr/>
          </p:nvSpPr>
          <p:spPr bwMode="auto">
            <a:xfrm>
              <a:off x="457200" y="4841162"/>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SynBio</a:t>
              </a:r>
            </a:p>
          </p:txBody>
        </p:sp>
        <p:sp>
          <p:nvSpPr>
            <p:cNvPr id="19467" name="Freeform 9"/>
            <p:cNvSpPr>
              <a:spLocks noChangeArrowheads="1"/>
            </p:cNvSpPr>
            <p:nvPr/>
          </p:nvSpPr>
          <p:spPr bwMode="auto">
            <a:xfrm>
              <a:off x="1546314" y="4841162"/>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Synthetic Biology of small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Testing new therapies</a:t>
              </a:r>
            </a:p>
          </p:txBody>
        </p:sp>
      </p:grpSp>
      <p:sp>
        <p:nvSpPr>
          <p:cNvPr id="19459" name="TextBox 10"/>
          <p:cNvSpPr txBox="1">
            <a:spLocks noChangeArrowheads="1"/>
          </p:cNvSpPr>
          <p:nvPr/>
        </p:nvSpPr>
        <p:spPr bwMode="auto">
          <a:xfrm>
            <a:off x="0" y="4794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GB" sz="3200">
                <a:solidFill>
                  <a:srgbClr val="FF0000"/>
                </a:solidFill>
                <a:latin typeface="Calibri" pitchFamily="34" charset="0"/>
              </a:rPr>
              <a:t>A platform for studies on the systems biology of atherosclerosis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latin typeface="Arial" pitchFamily="34" charset="0"/>
                <a:cs typeface="Arial" pitchFamily="34" charset="0"/>
              </a:rPr>
              <a:t>Problem we ran into</a:t>
            </a:r>
          </a:p>
        </p:txBody>
      </p:sp>
      <p:sp>
        <p:nvSpPr>
          <p:cNvPr id="20483" name="Content Placeholder 2"/>
          <p:cNvSpPr>
            <a:spLocks noGrp="1"/>
          </p:cNvSpPr>
          <p:nvPr>
            <p:ph idx="1"/>
          </p:nvPr>
        </p:nvSpPr>
        <p:spPr/>
        <p:txBody>
          <a:bodyPr/>
          <a:lstStyle/>
          <a:p>
            <a:r>
              <a:rPr lang="en-GB" sz="2400" smtClean="0"/>
              <a:t>Mouse vessels are small and amount of RNA obtained is low</a:t>
            </a:r>
          </a:p>
          <a:p>
            <a:r>
              <a:rPr lang="en-GB" sz="2400" smtClean="0"/>
              <a:t>Hybridisation of microarray requires about 1 </a:t>
            </a:r>
            <a:r>
              <a:rPr lang="el-GR" sz="2400" smtClean="0"/>
              <a:t>μ</a:t>
            </a:r>
            <a:r>
              <a:rPr lang="en-GB" sz="2400" smtClean="0"/>
              <a:t>g of total RNA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latin typeface="Arial" pitchFamily="34" charset="0"/>
                <a:cs typeface="Arial" pitchFamily="34" charset="0"/>
              </a:rPr>
              <a:t>RNA-concentration per cell </a:t>
            </a: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2963" y="1916113"/>
            <a:ext cx="7473950" cy="42322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latin typeface="Arial" pitchFamily="34" charset="0"/>
                <a:cs typeface="Arial" pitchFamily="34" charset="0"/>
              </a:rPr>
              <a:t>Overview</a:t>
            </a:r>
          </a:p>
        </p:txBody>
      </p:sp>
      <p:sp>
        <p:nvSpPr>
          <p:cNvPr id="4099" name="Content Placeholder 2"/>
          <p:cNvSpPr>
            <a:spLocks noGrp="1"/>
          </p:cNvSpPr>
          <p:nvPr>
            <p:ph idx="1"/>
          </p:nvPr>
        </p:nvSpPr>
        <p:spPr/>
        <p:txBody>
          <a:bodyPr/>
          <a:lstStyle/>
          <a:p>
            <a:r>
              <a:rPr lang="en-GB" smtClean="0"/>
              <a:t>Background</a:t>
            </a:r>
          </a:p>
          <a:p>
            <a:r>
              <a:rPr lang="en-GB" smtClean="0"/>
              <a:t>Pilot work </a:t>
            </a:r>
          </a:p>
          <a:p>
            <a:r>
              <a:rPr lang="en-GB" smtClean="0"/>
              <a:t>Current work</a:t>
            </a:r>
          </a:p>
          <a:p>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latin typeface="Arial" pitchFamily="34" charset="0"/>
                <a:cs typeface="Arial" pitchFamily="34" charset="0"/>
              </a:rPr>
              <a:t>Problem we ran into</a:t>
            </a:r>
          </a:p>
        </p:txBody>
      </p:sp>
      <p:sp>
        <p:nvSpPr>
          <p:cNvPr id="22531" name="Content Placeholder 2"/>
          <p:cNvSpPr>
            <a:spLocks noGrp="1"/>
          </p:cNvSpPr>
          <p:nvPr>
            <p:ph idx="1"/>
          </p:nvPr>
        </p:nvSpPr>
        <p:spPr/>
        <p:txBody>
          <a:bodyPr/>
          <a:lstStyle/>
          <a:p>
            <a:r>
              <a:rPr lang="en-GB" sz="2400" smtClean="0"/>
              <a:t>Mouse vessels are small and amount of RNA obtained is low</a:t>
            </a:r>
          </a:p>
          <a:p>
            <a:r>
              <a:rPr lang="en-GB" sz="2400" smtClean="0"/>
              <a:t>Hybridisation of microarray requires about 1 </a:t>
            </a:r>
            <a:r>
              <a:rPr lang="el-GR" sz="2400" smtClean="0"/>
              <a:t>μ</a:t>
            </a:r>
            <a:r>
              <a:rPr lang="en-GB" sz="2400" smtClean="0"/>
              <a:t>g RNA</a:t>
            </a:r>
          </a:p>
          <a:p>
            <a:r>
              <a:rPr lang="en-GB" sz="2400" smtClean="0"/>
              <a:t>We have about 20 pg of RNA per cell. Hence one needs either 10</a:t>
            </a:r>
            <a:r>
              <a:rPr lang="en-GB" sz="2400" baseline="30000" smtClean="0"/>
              <a:t>8</a:t>
            </a:r>
            <a:r>
              <a:rPr lang="en-GB" sz="2400" smtClean="0"/>
              <a:t> cells or a RNA amplification method.</a:t>
            </a:r>
          </a:p>
          <a:p>
            <a:r>
              <a:rPr lang="en-GB" sz="2400" smtClean="0"/>
              <a:t>A decade ago, linear amplification reduced the requirements to 10-20,000 of cells</a:t>
            </a:r>
          </a:p>
          <a:p>
            <a:r>
              <a:rPr lang="en-GB" sz="2400" smtClean="0"/>
              <a:t>We need to pool 10 blood vessels for that!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How to compare time series with pooled data</a:t>
            </a:r>
          </a:p>
        </p:txBody>
      </p:sp>
      <p:sp>
        <p:nvSpPr>
          <p:cNvPr id="23555" name="Content Placeholder 2"/>
          <p:cNvSpPr>
            <a:spLocks noGrp="1"/>
          </p:cNvSpPr>
          <p:nvPr>
            <p:ph idx="1"/>
          </p:nvPr>
        </p:nvSpPr>
        <p:spPr/>
        <p:txBody>
          <a:bodyPr/>
          <a:lstStyle/>
          <a:p>
            <a:r>
              <a:rPr lang="en-GB" sz="2400" smtClean="0"/>
              <a:t>By pooling, we assume all animals are similar and by studying time series we assume cellular content remains unchanged over time</a:t>
            </a:r>
          </a:p>
          <a:p>
            <a:endParaRPr lang="en-GB" sz="2400" smtClean="0"/>
          </a:p>
          <a:p>
            <a:r>
              <a:rPr lang="en-GB" sz="2400" smtClean="0"/>
              <a:t>We have a 100% variation in cell number in our animal model over time.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latin typeface="Arial" pitchFamily="34" charset="0"/>
                <a:cs typeface="Arial" pitchFamily="34" charset="0"/>
              </a:rPr>
              <a:t>The solution:  deconvolution of gene expression</a:t>
            </a: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286000"/>
            <a:ext cx="7127875" cy="37719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774700"/>
            <a:ext cx="7543800" cy="638175"/>
          </a:xfrm>
        </p:spPr>
        <p:txBody>
          <a:bodyPr/>
          <a:lstStyle/>
          <a:p>
            <a:r>
              <a:rPr lang="en-GB" smtClean="0">
                <a:latin typeface="Arial" pitchFamily="34" charset="0"/>
                <a:cs typeface="Arial" pitchFamily="34" charset="0"/>
              </a:rPr>
              <a:t>Deconvolution of gene expression data: comparing stable vs. unstable plaques</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1700213"/>
            <a:ext cx="655796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latin typeface="Arial" pitchFamily="34" charset="0"/>
                <a:cs typeface="Arial" pitchFamily="34" charset="0"/>
              </a:rPr>
              <a:t>Endothelial cell signalling pathways</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90738"/>
            <a:ext cx="84963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latin typeface="Arial" pitchFamily="34" charset="0"/>
                <a:cs typeface="Arial" pitchFamily="34" charset="0"/>
              </a:rPr>
              <a:t>Linear amplification kits have improved</a:t>
            </a:r>
          </a:p>
        </p:txBody>
      </p:sp>
      <p:graphicFrame>
        <p:nvGraphicFramePr>
          <p:cNvPr id="4" name="Content Placeholder 3"/>
          <p:cNvGraphicFramePr>
            <a:graphicFrameLocks noGrp="1"/>
          </p:cNvGraphicFramePr>
          <p:nvPr>
            <p:ph idx="1"/>
          </p:nvPr>
        </p:nvGraphicFramePr>
        <p:xfrm>
          <a:off x="838200" y="2133600"/>
          <a:ext cx="7543800" cy="3205163"/>
        </p:xfrm>
        <a:graphic>
          <a:graphicData uri="http://schemas.openxmlformats.org/drawingml/2006/table">
            <a:tbl>
              <a:tblPr firstRow="1" bandRow="1">
                <a:tableStyleId>{5C22544A-7EE6-4342-B048-85BDC9FD1C3A}</a:tableStyleId>
              </a:tblPr>
              <a:tblGrid>
                <a:gridCol w="1885950"/>
                <a:gridCol w="1885950"/>
                <a:gridCol w="1885950"/>
                <a:gridCol w="1885950"/>
              </a:tblGrid>
              <a:tr h="640017">
                <a:tc>
                  <a:txBody>
                    <a:bodyPr/>
                    <a:lstStyle/>
                    <a:p>
                      <a:r>
                        <a:rPr lang="en-GB" sz="1800" dirty="0" smtClean="0"/>
                        <a:t>name</a:t>
                      </a:r>
                      <a:endParaRPr lang="en-GB" sz="1800" dirty="0"/>
                    </a:p>
                  </a:txBody>
                  <a:tcPr marT="45715" marB="45715"/>
                </a:tc>
                <a:tc>
                  <a:txBody>
                    <a:bodyPr/>
                    <a:lstStyle/>
                    <a:p>
                      <a:r>
                        <a:rPr lang="en-GB" sz="1800" dirty="0" smtClean="0"/>
                        <a:t>Conc. RNA</a:t>
                      </a:r>
                      <a:endParaRPr lang="en-GB" sz="1800" dirty="0"/>
                    </a:p>
                  </a:txBody>
                  <a:tcPr marT="45715" marB="45715"/>
                </a:tc>
                <a:tc>
                  <a:txBody>
                    <a:bodyPr/>
                    <a:lstStyle/>
                    <a:p>
                      <a:r>
                        <a:rPr lang="en-GB" sz="1800" dirty="0" smtClean="0"/>
                        <a:t>Number</a:t>
                      </a:r>
                      <a:r>
                        <a:rPr lang="en-GB" sz="1800" baseline="0" dirty="0" smtClean="0"/>
                        <a:t> of cells</a:t>
                      </a:r>
                      <a:endParaRPr lang="en-GB" sz="1800" dirty="0"/>
                    </a:p>
                  </a:txBody>
                  <a:tcPr marT="45715" marB="45715"/>
                </a:tc>
                <a:tc>
                  <a:txBody>
                    <a:bodyPr/>
                    <a:lstStyle/>
                    <a:p>
                      <a:r>
                        <a:rPr lang="en-GB" sz="1800" dirty="0" smtClean="0"/>
                        <a:t>publication</a:t>
                      </a:r>
                      <a:endParaRPr lang="en-GB" sz="1800" dirty="0"/>
                    </a:p>
                  </a:txBody>
                  <a:tcPr marT="45715" marB="45715"/>
                </a:tc>
              </a:tr>
              <a:tr h="640017">
                <a:tc>
                  <a:txBody>
                    <a:bodyPr/>
                    <a:lstStyle/>
                    <a:p>
                      <a:r>
                        <a:rPr lang="en-GB" sz="1800" dirty="0" err="1" smtClean="0"/>
                        <a:t>Ambion</a:t>
                      </a:r>
                      <a:r>
                        <a:rPr lang="en-GB" sz="1800" dirty="0" smtClean="0"/>
                        <a:t> Expression Kit</a:t>
                      </a:r>
                      <a:endParaRPr lang="en-GB" sz="1800" dirty="0"/>
                    </a:p>
                  </a:txBody>
                  <a:tcPr marT="45715" marB="45715"/>
                </a:tc>
                <a:tc>
                  <a:txBody>
                    <a:bodyPr/>
                    <a:lstStyle/>
                    <a:p>
                      <a:r>
                        <a:rPr lang="en-GB" sz="1800" dirty="0" smtClean="0"/>
                        <a:t>50 </a:t>
                      </a:r>
                      <a:r>
                        <a:rPr lang="en-GB" sz="1800" dirty="0" err="1" smtClean="0"/>
                        <a:t>ng</a:t>
                      </a:r>
                      <a:endParaRPr lang="en-GB" sz="1800" dirty="0"/>
                    </a:p>
                  </a:txBody>
                  <a:tcPr marT="45715" marB="45715"/>
                </a:tc>
                <a:tc>
                  <a:txBody>
                    <a:bodyPr/>
                    <a:lstStyle/>
                    <a:p>
                      <a:r>
                        <a:rPr lang="en-GB" sz="1800" dirty="0" smtClean="0"/>
                        <a:t>2,500</a:t>
                      </a:r>
                      <a:endParaRPr lang="en-GB" sz="1800" dirty="0"/>
                    </a:p>
                  </a:txBody>
                  <a:tcPr marT="45715" marB="45715"/>
                </a:tc>
                <a:tc>
                  <a:txBody>
                    <a:bodyPr/>
                    <a:lstStyle/>
                    <a:p>
                      <a:r>
                        <a:rPr lang="en-GB" sz="1800" dirty="0" smtClean="0"/>
                        <a:t>2005</a:t>
                      </a:r>
                      <a:endParaRPr lang="en-GB" sz="1800" dirty="0"/>
                    </a:p>
                  </a:txBody>
                  <a:tcPr marT="45715" marB="45715"/>
                </a:tc>
              </a:tr>
              <a:tr h="914310">
                <a:tc>
                  <a:txBody>
                    <a:bodyPr/>
                    <a:lstStyle/>
                    <a:p>
                      <a:r>
                        <a:rPr lang="en-GB" sz="1800" dirty="0" err="1" smtClean="0"/>
                        <a:t>Arcturas</a:t>
                      </a:r>
                      <a:r>
                        <a:rPr lang="en-GB" sz="1800" dirty="0" smtClean="0"/>
                        <a:t> Paradise Plus 2 round</a:t>
                      </a:r>
                      <a:endParaRPr lang="en-GB" sz="1800" dirty="0"/>
                    </a:p>
                  </a:txBody>
                  <a:tcPr marT="45715" marB="45715"/>
                </a:tc>
                <a:tc>
                  <a:txBody>
                    <a:bodyPr/>
                    <a:lstStyle/>
                    <a:p>
                      <a:r>
                        <a:rPr lang="en-GB" sz="1800" dirty="0" smtClean="0"/>
                        <a:t>5 </a:t>
                      </a:r>
                      <a:r>
                        <a:rPr lang="en-GB" sz="1800" dirty="0" err="1" smtClean="0"/>
                        <a:t>ng</a:t>
                      </a:r>
                      <a:endParaRPr lang="en-GB" sz="1800" dirty="0"/>
                    </a:p>
                  </a:txBody>
                  <a:tcPr marT="45715" marB="45715"/>
                </a:tc>
                <a:tc>
                  <a:txBody>
                    <a:bodyPr/>
                    <a:lstStyle/>
                    <a:p>
                      <a:r>
                        <a:rPr lang="en-GB" sz="1800" dirty="0" smtClean="0"/>
                        <a:t>250</a:t>
                      </a:r>
                      <a:endParaRPr lang="en-GB" sz="1800" dirty="0"/>
                    </a:p>
                  </a:txBody>
                  <a:tcPr marT="45715" marB="45715"/>
                </a:tc>
                <a:tc>
                  <a:txBody>
                    <a:bodyPr/>
                    <a:lstStyle/>
                    <a:p>
                      <a:r>
                        <a:rPr lang="en-GB" sz="1800" dirty="0" smtClean="0"/>
                        <a:t>2010</a:t>
                      </a:r>
                      <a:endParaRPr lang="en-GB" sz="1800" dirty="0"/>
                    </a:p>
                  </a:txBody>
                  <a:tcPr marT="45715" marB="45715"/>
                </a:tc>
              </a:tr>
              <a:tr h="640017">
                <a:tc>
                  <a:txBody>
                    <a:bodyPr/>
                    <a:lstStyle/>
                    <a:p>
                      <a:r>
                        <a:rPr lang="en-GB" sz="1800" dirty="0" err="1" smtClean="0"/>
                        <a:t>Arcturas</a:t>
                      </a:r>
                      <a:r>
                        <a:rPr lang="en-GB" sz="1800" dirty="0" smtClean="0"/>
                        <a:t> </a:t>
                      </a:r>
                      <a:r>
                        <a:rPr lang="en-GB" sz="1800" dirty="0" err="1" smtClean="0"/>
                        <a:t>RiboAmp</a:t>
                      </a:r>
                      <a:endParaRPr lang="en-GB" sz="1800" dirty="0"/>
                    </a:p>
                  </a:txBody>
                  <a:tcPr marT="45715" marB="45715"/>
                </a:tc>
                <a:tc>
                  <a:txBody>
                    <a:bodyPr/>
                    <a:lstStyle/>
                    <a:p>
                      <a:r>
                        <a:rPr lang="en-GB" sz="1800" dirty="0" smtClean="0"/>
                        <a:t>0.1 </a:t>
                      </a:r>
                      <a:r>
                        <a:rPr lang="en-GB" sz="1800" dirty="0" err="1" smtClean="0"/>
                        <a:t>ng</a:t>
                      </a:r>
                      <a:endParaRPr lang="en-GB" sz="1800" dirty="0"/>
                    </a:p>
                  </a:txBody>
                  <a:tcPr marT="45715" marB="45715"/>
                </a:tc>
                <a:tc>
                  <a:txBody>
                    <a:bodyPr/>
                    <a:lstStyle/>
                    <a:p>
                      <a:r>
                        <a:rPr lang="en-GB" sz="1800" dirty="0" smtClean="0"/>
                        <a:t>20</a:t>
                      </a:r>
                      <a:endParaRPr lang="en-GB" sz="1800" dirty="0"/>
                    </a:p>
                  </a:txBody>
                  <a:tcPr marT="45715" marB="45715"/>
                </a:tc>
                <a:tc>
                  <a:txBody>
                    <a:bodyPr/>
                    <a:lstStyle/>
                    <a:p>
                      <a:r>
                        <a:rPr lang="en-GB" sz="1800" dirty="0" smtClean="0"/>
                        <a:t>2012</a:t>
                      </a:r>
                      <a:endParaRPr lang="en-GB" sz="1800" dirty="0"/>
                    </a:p>
                  </a:txBody>
                  <a:tcPr marT="45715" marB="45715"/>
                </a:tc>
              </a:tr>
              <a:tr h="370803">
                <a:tc>
                  <a:txBody>
                    <a:bodyPr/>
                    <a:lstStyle/>
                    <a:p>
                      <a:endParaRPr lang="en-GB" sz="1800"/>
                    </a:p>
                  </a:txBody>
                  <a:tcPr marT="45715" marB="45715"/>
                </a:tc>
                <a:tc>
                  <a:txBody>
                    <a:bodyPr/>
                    <a:lstStyle/>
                    <a:p>
                      <a:endParaRPr lang="en-GB" sz="1800"/>
                    </a:p>
                  </a:txBody>
                  <a:tcPr marT="45715" marB="45715"/>
                </a:tc>
                <a:tc>
                  <a:txBody>
                    <a:bodyPr/>
                    <a:lstStyle/>
                    <a:p>
                      <a:endParaRPr lang="en-GB" sz="1800"/>
                    </a:p>
                  </a:txBody>
                  <a:tcPr marT="45715" marB="45715"/>
                </a:tc>
                <a:tc>
                  <a:txBody>
                    <a:bodyPr/>
                    <a:lstStyle/>
                    <a:p>
                      <a:endParaRPr lang="en-GB" sz="1800"/>
                    </a:p>
                  </a:txBody>
                  <a:tcPr marT="45715" marB="45715"/>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ight Arrow Callout 10"/>
          <p:cNvSpPr>
            <a:spLocks noChangeArrowheads="1"/>
          </p:cNvSpPr>
          <p:nvPr/>
        </p:nvSpPr>
        <p:spPr bwMode="auto">
          <a:xfrm>
            <a:off x="250825" y="1916113"/>
            <a:ext cx="3600450" cy="4392612"/>
          </a:xfrm>
          <a:prstGeom prst="rightArrowCallout">
            <a:avLst>
              <a:gd name="adj1" fmla="val 24999"/>
              <a:gd name="adj2" fmla="val 24999"/>
              <a:gd name="adj3" fmla="val 25000"/>
              <a:gd name="adj4" fmla="val 6497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sp>
        <p:nvSpPr>
          <p:cNvPr id="28675" name="Title 1"/>
          <p:cNvSpPr>
            <a:spLocks noGrp="1"/>
          </p:cNvSpPr>
          <p:nvPr>
            <p:ph type="title"/>
          </p:nvPr>
        </p:nvSpPr>
        <p:spPr>
          <a:xfrm>
            <a:off x="395288" y="692150"/>
            <a:ext cx="7543800" cy="638175"/>
          </a:xfrm>
        </p:spPr>
        <p:txBody>
          <a:bodyPr/>
          <a:lstStyle/>
          <a:p>
            <a:pPr eaLnBrk="1" hangingPunct="1"/>
            <a:r>
              <a:rPr lang="en-GB" smtClean="0">
                <a:latin typeface="Calibri" pitchFamily="34" charset="0"/>
              </a:rPr>
              <a:t>Genomics module: shear or strain fields drive robot driven laser capture system</a:t>
            </a:r>
          </a:p>
        </p:txBody>
      </p:sp>
      <p:pic>
        <p:nvPicPr>
          <p:cNvPr id="28676" name="Picture 3" descr="http://cancer.ucsd.edu/Research/Shared/LaserCapture.jpe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357563"/>
            <a:ext cx="2890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Micobeam_4Uhr_Weiss_60°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679700"/>
            <a:ext cx="4176713"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Content Placeholder 3" descr="Y12M11D05_Vessel_Flat_Coreg4_Rob.tif"/>
          <p:cNvPicPr>
            <a:picLocks noGrp="1" noChangeAspect="1"/>
          </p:cNvPicPr>
          <p:nvPr>
            <p:ph idx="1"/>
          </p:nvPr>
        </p:nvPicPr>
        <p:blipFill>
          <a:blip r:embed="rId4">
            <a:extLst>
              <a:ext uri="{28A0092B-C50C-407E-A947-70E740481C1C}">
                <a14:useLocalDpi xmlns:a14="http://schemas.microsoft.com/office/drawing/2010/main" val="0"/>
              </a:ext>
            </a:extLst>
          </a:blip>
          <a:srcRect l="37930" t="23421" r="38158" b="12967"/>
          <a:stretch>
            <a:fillRect/>
          </a:stretch>
        </p:blipFill>
        <p:spPr>
          <a:xfrm>
            <a:off x="323850" y="1989138"/>
            <a:ext cx="2124075" cy="1800225"/>
          </a:xfrm>
        </p:spPr>
      </p:pic>
      <p:pic>
        <p:nvPicPr>
          <p:cNvPr id="28679" name="Content Placeholder 3" descr="Y12M11D05_Vessel_Flat_Coreg4_Rob.tif"/>
          <p:cNvPicPr>
            <a:picLocks noChangeAspect="1"/>
          </p:cNvPicPr>
          <p:nvPr/>
        </p:nvPicPr>
        <p:blipFill>
          <a:blip r:embed="rId4">
            <a:extLst>
              <a:ext uri="{28A0092B-C50C-407E-A947-70E740481C1C}">
                <a14:useLocalDpi xmlns:a14="http://schemas.microsoft.com/office/drawing/2010/main" val="0"/>
              </a:ext>
            </a:extLst>
          </a:blip>
          <a:srcRect l="58730" t="23421" r="14815"/>
          <a:stretch>
            <a:fillRect/>
          </a:stretch>
        </p:blipFill>
        <p:spPr bwMode="auto">
          <a:xfrm>
            <a:off x="323850" y="4437063"/>
            <a:ext cx="2206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9"/>
          <p:cNvSpPr>
            <a:spLocks noChangeArrowheads="1"/>
          </p:cNvSpPr>
          <p:nvPr/>
        </p:nvSpPr>
        <p:spPr bwMode="auto">
          <a:xfrm>
            <a:off x="323850" y="1989138"/>
            <a:ext cx="431800" cy="719137"/>
          </a:xfrm>
          <a:prstGeom prst="rect">
            <a:avLst/>
          </a:prstGeom>
          <a:solidFill>
            <a:srgbClr val="FFFFFF"/>
          </a:solidFill>
          <a:ln w="9525" algn="ctr">
            <a:solidFill>
              <a:srgbClr val="FFFFFF"/>
            </a:solidFill>
            <a:round/>
            <a:headEnd/>
            <a:tailEnd/>
          </a:ln>
        </p:spPr>
        <p:txBody>
          <a:bodyPr/>
          <a:lstStyle/>
          <a:p>
            <a:endParaRPr lang="en-GB"/>
          </a:p>
        </p:txBody>
      </p:sp>
      <p:sp>
        <p:nvSpPr>
          <p:cNvPr id="28681" name="Rectangle 10"/>
          <p:cNvSpPr>
            <a:spLocks noChangeArrowheads="1"/>
          </p:cNvSpPr>
          <p:nvPr/>
        </p:nvSpPr>
        <p:spPr bwMode="auto">
          <a:xfrm>
            <a:off x="323850" y="4437063"/>
            <a:ext cx="431800" cy="720725"/>
          </a:xfrm>
          <a:prstGeom prst="rect">
            <a:avLst/>
          </a:prstGeom>
          <a:solidFill>
            <a:srgbClr val="FFFFFF"/>
          </a:solidFill>
          <a:ln w="9525" algn="ctr">
            <a:solidFill>
              <a:srgbClr val="FFFFFF"/>
            </a:solidFill>
            <a:round/>
            <a:headEnd/>
            <a:tailEnd/>
          </a:ln>
        </p:spPr>
        <p:txBody>
          <a:bodyPr/>
          <a:lstStyle/>
          <a:p>
            <a:endParaRPr lang="en-GB"/>
          </a:p>
        </p:txBody>
      </p:sp>
      <p:sp>
        <p:nvSpPr>
          <p:cNvPr id="28682" name="Rectangle 11"/>
          <p:cNvSpPr>
            <a:spLocks noChangeArrowheads="1"/>
          </p:cNvSpPr>
          <p:nvPr/>
        </p:nvSpPr>
        <p:spPr bwMode="auto">
          <a:xfrm>
            <a:off x="2011363" y="2997200"/>
            <a:ext cx="431800" cy="719138"/>
          </a:xfrm>
          <a:prstGeom prst="rect">
            <a:avLst/>
          </a:prstGeom>
          <a:solidFill>
            <a:srgbClr val="FFFFFF"/>
          </a:solidFill>
          <a:ln w="9525" algn="ctr">
            <a:solidFill>
              <a:srgbClr val="FFFFFF"/>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692150"/>
            <a:ext cx="7543800" cy="638175"/>
          </a:xfrm>
        </p:spPr>
        <p:txBody>
          <a:bodyPr/>
          <a:lstStyle/>
          <a:p>
            <a:pPr eaLnBrk="1" hangingPunct="1"/>
            <a:r>
              <a:rPr lang="en-GB" smtClean="0">
                <a:latin typeface="Calibri" pitchFamily="34" charset="0"/>
              </a:rPr>
              <a:t>Genomics module: shear or strain fields drive robot driven laser capture system</a:t>
            </a:r>
          </a:p>
        </p:txBody>
      </p:sp>
      <p:pic>
        <p:nvPicPr>
          <p:cNvPr id="29699" name="Picture 3" descr="http://cancer.ucsd.edu/Research/Shared/LaserCapture.jpe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924175"/>
            <a:ext cx="22336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2" descr="genechipprobearray"/>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31088" y="2781300"/>
            <a:ext cx="1474787" cy="2592388"/>
          </a:xfrm>
          <a:noFill/>
        </p:spPr>
      </p:pic>
      <p:sp>
        <p:nvSpPr>
          <p:cNvPr id="29701" name="Right Arrow 7"/>
          <p:cNvSpPr>
            <a:spLocks noChangeArrowheads="1"/>
          </p:cNvSpPr>
          <p:nvPr/>
        </p:nvSpPr>
        <p:spPr bwMode="auto">
          <a:xfrm>
            <a:off x="6443663" y="3284538"/>
            <a:ext cx="936625" cy="1800225"/>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sp>
        <p:nvSpPr>
          <p:cNvPr id="29702" name="Right Arrow Callout 10"/>
          <p:cNvSpPr>
            <a:spLocks noChangeArrowheads="1"/>
          </p:cNvSpPr>
          <p:nvPr/>
        </p:nvSpPr>
        <p:spPr bwMode="auto">
          <a:xfrm>
            <a:off x="250825" y="1916113"/>
            <a:ext cx="3600450" cy="4392612"/>
          </a:xfrm>
          <a:prstGeom prst="rightArrowCallout">
            <a:avLst>
              <a:gd name="adj1" fmla="val 24999"/>
              <a:gd name="adj2" fmla="val 24999"/>
              <a:gd name="adj3" fmla="val 25000"/>
              <a:gd name="adj4" fmla="val 6497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29703" name="Content Placeholder 3" descr="Y12M11D05_Vessel_Flat_Coreg4_Rob.tif"/>
          <p:cNvPicPr>
            <a:picLocks noChangeAspect="1"/>
          </p:cNvPicPr>
          <p:nvPr/>
        </p:nvPicPr>
        <p:blipFill>
          <a:blip r:embed="rId4">
            <a:extLst>
              <a:ext uri="{28A0092B-C50C-407E-A947-70E740481C1C}">
                <a14:useLocalDpi xmlns:a14="http://schemas.microsoft.com/office/drawing/2010/main" val="0"/>
              </a:ext>
            </a:extLst>
          </a:blip>
          <a:srcRect l="37930" t="23421" r="38158" b="12967"/>
          <a:stretch>
            <a:fillRect/>
          </a:stretch>
        </p:blipFill>
        <p:spPr bwMode="auto">
          <a:xfrm>
            <a:off x="323850" y="1989138"/>
            <a:ext cx="2124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Content Placeholder 3" descr="Y12M11D05_Vessel_Flat_Coreg4_Rob.tif"/>
          <p:cNvPicPr>
            <a:picLocks noChangeAspect="1"/>
          </p:cNvPicPr>
          <p:nvPr/>
        </p:nvPicPr>
        <p:blipFill>
          <a:blip r:embed="rId4">
            <a:extLst>
              <a:ext uri="{28A0092B-C50C-407E-A947-70E740481C1C}">
                <a14:useLocalDpi xmlns:a14="http://schemas.microsoft.com/office/drawing/2010/main" val="0"/>
              </a:ext>
            </a:extLst>
          </a:blip>
          <a:srcRect l="58730" t="23421" r="14815"/>
          <a:stretch>
            <a:fillRect/>
          </a:stretch>
        </p:blipFill>
        <p:spPr bwMode="auto">
          <a:xfrm>
            <a:off x="323850" y="4437063"/>
            <a:ext cx="2206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12"/>
          <p:cNvSpPr>
            <a:spLocks noChangeArrowheads="1"/>
          </p:cNvSpPr>
          <p:nvPr/>
        </p:nvSpPr>
        <p:spPr bwMode="auto">
          <a:xfrm>
            <a:off x="323850" y="1989138"/>
            <a:ext cx="431800" cy="719137"/>
          </a:xfrm>
          <a:prstGeom prst="rect">
            <a:avLst/>
          </a:prstGeom>
          <a:solidFill>
            <a:srgbClr val="FFFFFF"/>
          </a:solidFill>
          <a:ln w="9525" algn="ctr">
            <a:solidFill>
              <a:srgbClr val="FFFFFF"/>
            </a:solidFill>
            <a:round/>
            <a:headEnd/>
            <a:tailEnd/>
          </a:ln>
        </p:spPr>
        <p:txBody>
          <a:bodyPr/>
          <a:lstStyle/>
          <a:p>
            <a:endParaRPr lang="en-GB"/>
          </a:p>
        </p:txBody>
      </p:sp>
      <p:sp>
        <p:nvSpPr>
          <p:cNvPr id="29706" name="Rectangle 13"/>
          <p:cNvSpPr>
            <a:spLocks noChangeArrowheads="1"/>
          </p:cNvSpPr>
          <p:nvPr/>
        </p:nvSpPr>
        <p:spPr bwMode="auto">
          <a:xfrm>
            <a:off x="323850" y="4437063"/>
            <a:ext cx="431800" cy="720725"/>
          </a:xfrm>
          <a:prstGeom prst="rect">
            <a:avLst/>
          </a:prstGeom>
          <a:solidFill>
            <a:srgbClr val="FFFFFF"/>
          </a:solidFill>
          <a:ln w="9525" algn="ctr">
            <a:solidFill>
              <a:srgbClr val="FFFFFF"/>
            </a:solidFill>
            <a:round/>
            <a:headEnd/>
            <a:tailEnd/>
          </a:ln>
        </p:spPr>
        <p:txBody>
          <a:bodyPr/>
          <a:lstStyle/>
          <a:p>
            <a:endParaRPr lang="en-GB"/>
          </a:p>
        </p:txBody>
      </p:sp>
      <p:sp>
        <p:nvSpPr>
          <p:cNvPr id="29707" name="Rectangle 14"/>
          <p:cNvSpPr>
            <a:spLocks noChangeArrowheads="1"/>
          </p:cNvSpPr>
          <p:nvPr/>
        </p:nvSpPr>
        <p:spPr bwMode="auto">
          <a:xfrm>
            <a:off x="2011363" y="2997200"/>
            <a:ext cx="431800" cy="719138"/>
          </a:xfrm>
          <a:prstGeom prst="rect">
            <a:avLst/>
          </a:prstGeom>
          <a:solidFill>
            <a:srgbClr val="FFFFFF"/>
          </a:solidFill>
          <a:ln w="9525" algn="ctr">
            <a:solidFill>
              <a:srgbClr val="FFFFFF"/>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Content Placeholder 3"/>
          <p:cNvGrpSpPr>
            <a:grpSpLocks/>
          </p:cNvGrpSpPr>
          <p:nvPr/>
        </p:nvGrpSpPr>
        <p:grpSpPr bwMode="auto">
          <a:xfrm>
            <a:off x="457200" y="1673225"/>
            <a:ext cx="8229600" cy="4779963"/>
            <a:chOff x="457200" y="1344771"/>
            <a:chExt cx="8229599" cy="4780592"/>
          </a:xfrm>
        </p:grpSpPr>
        <p:sp>
          <p:nvSpPr>
            <p:cNvPr id="30724" name="Freeform 2"/>
            <p:cNvSpPr>
              <a:spLocks noChangeArrowheads="1"/>
            </p:cNvSpPr>
            <p:nvPr/>
          </p:nvSpPr>
          <p:spPr bwMode="auto">
            <a:xfrm>
              <a:off x="457200" y="1344771"/>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Preprocess</a:t>
              </a:r>
            </a:p>
          </p:txBody>
        </p:sp>
        <p:sp>
          <p:nvSpPr>
            <p:cNvPr id="4" name="Freeform 3"/>
            <p:cNvSpPr/>
            <p:nvPr/>
          </p:nvSpPr>
          <p:spPr>
            <a:xfrm>
              <a:off x="1546225" y="1344771"/>
              <a:ext cx="7140574" cy="835135"/>
            </a:xfrm>
            <a:custGeom>
              <a:avLst/>
              <a:gdLst>
                <a:gd name="f0" fmla="val 10800000"/>
                <a:gd name="f1" fmla="val 5400000"/>
                <a:gd name="f2" fmla="val 180"/>
                <a:gd name="f3" fmla="val w"/>
                <a:gd name="f4" fmla="val h"/>
                <a:gd name="f5" fmla="val 0"/>
                <a:gd name="f6" fmla="val 1011317"/>
                <a:gd name="f7" fmla="val 7140488"/>
                <a:gd name="f8" fmla="val 1190106"/>
                <a:gd name="f9" fmla="val 5950382"/>
                <a:gd name="f10" fmla="val 6607658"/>
                <a:gd name="f11" fmla="val 1000629"/>
                <a:gd name="f12" fmla="val 7140484"/>
                <a:gd name="f13" fmla="val 987444"/>
                <a:gd name="f14" fmla="val 4"/>
                <a:gd name="f15" fmla="val 532830"/>
                <a:gd name="f16" fmla="+- 0 0 -90"/>
                <a:gd name="f17" fmla="*/ f3 1 1011317"/>
                <a:gd name="f18" fmla="*/ f4 1 7140488"/>
                <a:gd name="f19" fmla="+- f7 0 f5"/>
                <a:gd name="f20" fmla="+- f6 0 f5"/>
                <a:gd name="f21" fmla="*/ f16 f0 1"/>
                <a:gd name="f22" fmla="*/ f20 1 1011317"/>
                <a:gd name="f23" fmla="*/ f19 1 7140488"/>
                <a:gd name="f24" fmla="*/ 168556 f20 1"/>
                <a:gd name="f25" fmla="*/ 0 f19 1"/>
                <a:gd name="f26" fmla="*/ 842761 f20 1"/>
                <a:gd name="f27" fmla="*/ 1011317 f20 1"/>
                <a:gd name="f28" fmla="*/ 168556 f19 1"/>
                <a:gd name="f29" fmla="*/ 7140488 f19 1"/>
                <a:gd name="f30" fmla="*/ 0 f20 1"/>
                <a:gd name="f31" fmla="*/ f21 1 f2"/>
                <a:gd name="f32" fmla="*/ f24 1 1011317"/>
                <a:gd name="f33" fmla="*/ f25 1 7140488"/>
                <a:gd name="f34" fmla="*/ f26 1 1011317"/>
                <a:gd name="f35" fmla="*/ f27 1 1011317"/>
                <a:gd name="f36" fmla="*/ f28 1 7140488"/>
                <a:gd name="f37" fmla="*/ f29 1 7140488"/>
                <a:gd name="f38" fmla="*/ f30 1 1011317"/>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11317" h="714048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0D8E8">
                <a:alpha val="90000"/>
              </a:srgbClr>
            </a:solidFill>
            <a:ln w="25402">
              <a:solidFill>
                <a:srgbClr val="4F81BD"/>
              </a:solidFill>
              <a:prstDash val="solid"/>
            </a:ln>
          </p:spPr>
          <p:txBody>
            <a:bodyPr lIns="135130" tIns="61429" rIns="61429" bIns="61438" anchor="ctr"/>
            <a:lstStyle/>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Imaging: </a:t>
              </a:r>
              <a:r>
                <a:rPr lang="el-GR" sz="1900" i="0" kern="0" dirty="0">
                  <a:solidFill>
                    <a:srgbClr val="000000"/>
                  </a:solidFill>
                  <a:latin typeface="Calibri"/>
                  <a:cs typeface="+mn-cs"/>
                </a:rPr>
                <a:t>μ</a:t>
              </a:r>
              <a:r>
                <a:rPr lang="en-GB" sz="1900" i="0" kern="0" dirty="0">
                  <a:solidFill>
                    <a:srgbClr val="000000"/>
                  </a:solidFill>
                  <a:latin typeface="Calibri"/>
                  <a:cs typeface="+mn-cs"/>
                </a:rPr>
                <a:t>CT,</a:t>
              </a:r>
              <a:r>
                <a:rPr lang="el-GR" sz="1900" i="0" kern="0" dirty="0">
                  <a:solidFill>
                    <a:srgbClr val="000000"/>
                  </a:solidFill>
                  <a:latin typeface="Calibri"/>
                  <a:cs typeface="+mn-cs"/>
                </a:rPr>
                <a:t> μ</a:t>
              </a:r>
              <a:r>
                <a:rPr lang="en-GB" sz="1900" i="0" kern="0" dirty="0">
                  <a:solidFill>
                    <a:srgbClr val="000000"/>
                  </a:solidFill>
                  <a:latin typeface="Calibri"/>
                  <a:cs typeface="+mn-cs"/>
                </a:rPr>
                <a:t>MRI, </a:t>
              </a:r>
              <a:r>
                <a:rPr lang="el-GR" sz="1900" i="0" kern="0" dirty="0">
                  <a:solidFill>
                    <a:srgbClr val="000000"/>
                  </a:solidFill>
                  <a:latin typeface="Calibri"/>
                  <a:cs typeface="+mn-cs"/>
                </a:rPr>
                <a:t>μ</a:t>
              </a:r>
              <a:r>
                <a:rPr lang="en-GB" sz="1900" i="0" kern="0" dirty="0">
                  <a:solidFill>
                    <a:srgbClr val="000000"/>
                  </a:solidFill>
                  <a:latin typeface="Calibri"/>
                  <a:cs typeface="+mn-cs"/>
                </a:rPr>
                <a:t>scope</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Segmentation, 3D-reconstruction</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Computational Fluid Dynamics (CFD)</a:t>
              </a:r>
            </a:p>
          </p:txBody>
        </p:sp>
        <p:sp>
          <p:nvSpPr>
            <p:cNvPr id="30726" name="Freeform 4"/>
            <p:cNvSpPr>
              <a:spLocks noChangeArrowheads="1"/>
            </p:cNvSpPr>
            <p:nvPr/>
          </p:nvSpPr>
          <p:spPr bwMode="auto">
            <a:xfrm>
              <a:off x="457200" y="2510229"/>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Genomics</a:t>
              </a:r>
            </a:p>
          </p:txBody>
        </p:sp>
        <p:sp>
          <p:nvSpPr>
            <p:cNvPr id="30727" name="Freeform 5"/>
            <p:cNvSpPr>
              <a:spLocks noChangeArrowheads="1"/>
            </p:cNvSpPr>
            <p:nvPr/>
          </p:nvSpPr>
          <p:spPr bwMode="auto">
            <a:xfrm>
              <a:off x="1546314" y="2510229"/>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Cell Isolation, RNA isolation, Laser Capture, Deconvolution</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Microrarray analysis, Next Generation Rapid Sequencing</a:t>
              </a:r>
            </a:p>
          </p:txBody>
        </p:sp>
        <p:sp>
          <p:nvSpPr>
            <p:cNvPr id="30728" name="Freeform 6"/>
            <p:cNvSpPr>
              <a:spLocks noChangeArrowheads="1"/>
            </p:cNvSpPr>
            <p:nvPr/>
          </p:nvSpPr>
          <p:spPr bwMode="auto">
            <a:xfrm>
              <a:off x="457200" y="3675695"/>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BioInf</a:t>
              </a:r>
            </a:p>
          </p:txBody>
        </p:sp>
        <p:sp>
          <p:nvSpPr>
            <p:cNvPr id="30729" name="Freeform 7"/>
            <p:cNvSpPr>
              <a:spLocks noChangeArrowheads="1"/>
            </p:cNvSpPr>
            <p:nvPr/>
          </p:nvSpPr>
          <p:spPr bwMode="auto">
            <a:xfrm>
              <a:off x="1546314" y="3675695"/>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Co-expression analysis for Gene Networks</a:t>
              </a:r>
            </a:p>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Essential small networks</a:t>
              </a:r>
            </a:p>
          </p:txBody>
        </p:sp>
        <p:sp>
          <p:nvSpPr>
            <p:cNvPr id="30730" name="Freeform 8"/>
            <p:cNvSpPr>
              <a:spLocks noChangeArrowheads="1"/>
            </p:cNvSpPr>
            <p:nvPr/>
          </p:nvSpPr>
          <p:spPr bwMode="auto">
            <a:xfrm>
              <a:off x="457200" y="4841162"/>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SynBio</a:t>
              </a:r>
            </a:p>
          </p:txBody>
        </p:sp>
        <p:sp>
          <p:nvSpPr>
            <p:cNvPr id="30731" name="Freeform 9"/>
            <p:cNvSpPr>
              <a:spLocks noChangeArrowheads="1"/>
            </p:cNvSpPr>
            <p:nvPr/>
          </p:nvSpPr>
          <p:spPr bwMode="auto">
            <a:xfrm>
              <a:off x="1546314" y="4841162"/>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Synthetic Biology of small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Testing new therapies</a:t>
              </a:r>
            </a:p>
          </p:txBody>
        </p:sp>
      </p:grpSp>
      <p:sp>
        <p:nvSpPr>
          <p:cNvPr id="30723" name="TextBox 10"/>
          <p:cNvSpPr txBox="1">
            <a:spLocks noChangeArrowheads="1"/>
          </p:cNvSpPr>
          <p:nvPr/>
        </p:nvSpPr>
        <p:spPr bwMode="auto">
          <a:xfrm>
            <a:off x="0" y="4794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GB" sz="3200">
                <a:solidFill>
                  <a:srgbClr val="FF0000"/>
                </a:solidFill>
                <a:latin typeface="Calibri" pitchFamily="34" charset="0"/>
              </a:rPr>
              <a:t>A platform for studies on the systems biology of atherosclerosis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703263"/>
            <a:ext cx="7543800" cy="638175"/>
          </a:xfrm>
        </p:spPr>
        <p:txBody>
          <a:bodyPr/>
          <a:lstStyle/>
          <a:p>
            <a:pPr eaLnBrk="1" hangingPunct="1"/>
            <a:r>
              <a:rPr lang="en-GB" smtClean="0">
                <a:latin typeface="Calibri" pitchFamily="34" charset="0"/>
              </a:rPr>
              <a:t>Bioinf-module; co-expression analysis to systems biology</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3238"/>
            <a:ext cx="5329237"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6"/>
          <p:cNvSpPr txBox="1">
            <a:spLocks noChangeArrowheads="1"/>
          </p:cNvSpPr>
          <p:nvPr/>
        </p:nvSpPr>
        <p:spPr bwMode="auto">
          <a:xfrm>
            <a:off x="7524750" y="2390775"/>
            <a:ext cx="1871663" cy="461963"/>
          </a:xfrm>
          <a:prstGeom prst="rect">
            <a:avLst/>
          </a:prstGeom>
          <a:noFill/>
          <a:ln w="9525">
            <a:noFill/>
            <a:miter lim="800000"/>
            <a:headEnd/>
            <a:tailEnd/>
          </a:ln>
        </p:spPr>
        <p:txBody>
          <a:bodyPr>
            <a:spAutoFit/>
          </a:bodyPr>
          <a:lstStyle/>
          <a:p>
            <a:pPr>
              <a:defRPr/>
            </a:pPr>
            <a:r>
              <a:rPr lang="en-GB" sz="2400" b="1" i="0" dirty="0">
                <a:solidFill>
                  <a:schemeClr val="bg1">
                    <a:lumMod val="10000"/>
                  </a:schemeClr>
                </a:solidFill>
              </a:rPr>
              <a:t>IV.ODE</a:t>
            </a:r>
          </a:p>
        </p:txBody>
      </p:sp>
      <p:pic>
        <p:nvPicPr>
          <p:cNvPr id="31749" name="Picture 5" descr="systems_biology%20IEEEControlSystMag-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284538"/>
            <a:ext cx="1655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ight Arrow 6"/>
          <p:cNvSpPr>
            <a:spLocks noChangeArrowheads="1"/>
          </p:cNvSpPr>
          <p:nvPr/>
        </p:nvSpPr>
        <p:spPr bwMode="auto">
          <a:xfrm rot="2050442">
            <a:off x="6010275" y="3403600"/>
            <a:ext cx="1439863" cy="688975"/>
          </a:xfrm>
          <a:prstGeom prst="rightArrow">
            <a:avLst>
              <a:gd name="adj1" fmla="val 50000"/>
              <a:gd name="adj2" fmla="val 49895"/>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sp>
        <p:nvSpPr>
          <p:cNvPr id="31751" name="Right Arrow 6"/>
          <p:cNvSpPr>
            <a:spLocks noChangeArrowheads="1"/>
          </p:cNvSpPr>
          <p:nvPr/>
        </p:nvSpPr>
        <p:spPr bwMode="auto">
          <a:xfrm rot="-1767871">
            <a:off x="5864225" y="4962525"/>
            <a:ext cx="1439863" cy="688975"/>
          </a:xfrm>
          <a:prstGeom prst="rightArrow">
            <a:avLst>
              <a:gd name="adj1" fmla="val 50000"/>
              <a:gd name="adj2" fmla="val 49895"/>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graphicFrame>
        <p:nvGraphicFramePr>
          <p:cNvPr id="9" name="Chart 8"/>
          <p:cNvGraphicFramePr/>
          <p:nvPr/>
        </p:nvGraphicFramePr>
        <p:xfrm>
          <a:off x="827584" y="5173799"/>
          <a:ext cx="1828800" cy="1368152"/>
        </p:xfrm>
        <a:graphic>
          <a:graphicData uri="http://schemas.openxmlformats.org/drawingml/2006/chart">
            <c:chart xmlns:c="http://schemas.openxmlformats.org/drawingml/2006/chart" xmlns:r="http://schemas.openxmlformats.org/officeDocument/2006/relationships" r:id="rId4"/>
          </a:graphicData>
        </a:graphic>
      </p:graphicFrame>
      <p:pic>
        <p:nvPicPr>
          <p:cNvPr id="31753" name="Picture 1"/>
          <p:cNvPicPr>
            <a:picLocks noChangeAspect="1" noChangeArrowheads="1"/>
          </p:cNvPicPr>
          <p:nvPr/>
        </p:nvPicPr>
        <p:blipFill>
          <a:blip r:embed="rId5">
            <a:extLst>
              <a:ext uri="{28A0092B-C50C-407E-A947-70E740481C1C}">
                <a14:useLocalDpi xmlns:a14="http://schemas.microsoft.com/office/drawing/2010/main" val="0"/>
              </a:ext>
            </a:extLst>
          </a:blip>
          <a:srcRect l="37204" r="40071"/>
          <a:stretch>
            <a:fillRect/>
          </a:stretch>
        </p:blipFill>
        <p:spPr bwMode="auto">
          <a:xfrm>
            <a:off x="3270250" y="5262563"/>
            <a:ext cx="18383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143000"/>
          </a:xfrm>
        </p:spPr>
        <p:txBody>
          <a:bodyPr/>
          <a:lstStyle/>
          <a:p>
            <a:pPr eaLnBrk="1" hangingPunct="1"/>
            <a:r>
              <a:rPr lang="en-US" smtClean="0">
                <a:solidFill>
                  <a:srgbClr val="FF0000"/>
                </a:solidFill>
                <a:latin typeface="Arial" pitchFamily="34" charset="0"/>
              </a:rPr>
              <a:t>Background: Why are we interested in mechanotransduction</a:t>
            </a:r>
          </a:p>
        </p:txBody>
      </p:sp>
      <p:sp>
        <p:nvSpPr>
          <p:cNvPr id="5123" name="Rectangle 3"/>
          <p:cNvSpPr>
            <a:spLocks noGrp="1" noChangeArrowheads="1"/>
          </p:cNvSpPr>
          <p:nvPr>
            <p:ph type="body" idx="1"/>
          </p:nvPr>
        </p:nvSpPr>
        <p:spPr>
          <a:xfrm>
            <a:off x="685800" y="2009775"/>
            <a:ext cx="7924800" cy="3276600"/>
          </a:xfrm>
        </p:spPr>
        <p:txBody>
          <a:bodyPr/>
          <a:lstStyle/>
          <a:p>
            <a:pPr marL="0" indent="0" eaLnBrk="1" hangingPunct="1">
              <a:lnSpc>
                <a:spcPct val="90000"/>
              </a:lnSpc>
            </a:pPr>
            <a:r>
              <a:rPr lang="en-US" sz="2400" smtClean="0">
                <a:solidFill>
                  <a:schemeClr val="accent1"/>
                </a:solidFill>
              </a:rPr>
              <a:t> Atherosclerosis has the largest mortality in the Western World (~36% mortality). </a:t>
            </a:r>
          </a:p>
          <a:p>
            <a:pPr marL="0" indent="0" eaLnBrk="1" hangingPunct="1">
              <a:lnSpc>
                <a:spcPct val="90000"/>
              </a:lnSpc>
            </a:pPr>
            <a:r>
              <a:rPr lang="en-US" sz="2400" smtClean="0">
                <a:solidFill>
                  <a:schemeClr val="accent1"/>
                </a:solidFill>
              </a:rPr>
              <a:t> In the UK this accounts for ~200.000 deaths per annum</a:t>
            </a:r>
          </a:p>
          <a:p>
            <a:pPr marL="0" indent="0" eaLnBrk="1" hangingPunct="1">
              <a:lnSpc>
                <a:spcPct val="90000"/>
              </a:lnSpc>
            </a:pPr>
            <a:r>
              <a:rPr lang="en-US" sz="2400" smtClean="0">
                <a:solidFill>
                  <a:schemeClr val="accent1"/>
                </a:solidFill>
              </a:rPr>
              <a:t> And an expenditure of £1.7 billion pounds per year.</a:t>
            </a:r>
          </a:p>
          <a:p>
            <a:pPr marL="0" indent="0" eaLnBrk="1" hangingPunct="1">
              <a:lnSpc>
                <a:spcPct val="90000"/>
              </a:lnSpc>
              <a:buFontTx/>
              <a:buNone/>
            </a:pPr>
            <a:endParaRPr lang="en-US" sz="2400" smtClean="0">
              <a:solidFill>
                <a:schemeClr val="accent1"/>
              </a:solidFill>
            </a:endParaRPr>
          </a:p>
          <a:p>
            <a:pPr marL="0" indent="0" eaLnBrk="1" hangingPunct="1">
              <a:lnSpc>
                <a:spcPct val="90000"/>
              </a:lnSpc>
              <a:buFontTx/>
              <a:buNone/>
            </a:pPr>
            <a:endParaRPr lang="en-US" sz="2400" smtClean="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Content Placeholder 3"/>
          <p:cNvGrpSpPr>
            <a:grpSpLocks/>
          </p:cNvGrpSpPr>
          <p:nvPr/>
        </p:nvGrpSpPr>
        <p:grpSpPr bwMode="auto">
          <a:xfrm>
            <a:off x="457200" y="1673225"/>
            <a:ext cx="8229600" cy="4779963"/>
            <a:chOff x="457200" y="1344771"/>
            <a:chExt cx="8229599" cy="4780592"/>
          </a:xfrm>
        </p:grpSpPr>
        <p:sp>
          <p:nvSpPr>
            <p:cNvPr id="32772" name="Freeform 2"/>
            <p:cNvSpPr>
              <a:spLocks noChangeArrowheads="1"/>
            </p:cNvSpPr>
            <p:nvPr/>
          </p:nvSpPr>
          <p:spPr bwMode="auto">
            <a:xfrm>
              <a:off x="457200" y="1344771"/>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Preprocess</a:t>
              </a:r>
            </a:p>
          </p:txBody>
        </p:sp>
        <p:sp>
          <p:nvSpPr>
            <p:cNvPr id="4" name="Freeform 3"/>
            <p:cNvSpPr/>
            <p:nvPr/>
          </p:nvSpPr>
          <p:spPr>
            <a:xfrm>
              <a:off x="1546225" y="1344771"/>
              <a:ext cx="7140574" cy="835135"/>
            </a:xfrm>
            <a:custGeom>
              <a:avLst/>
              <a:gdLst>
                <a:gd name="f0" fmla="val 10800000"/>
                <a:gd name="f1" fmla="val 5400000"/>
                <a:gd name="f2" fmla="val 180"/>
                <a:gd name="f3" fmla="val w"/>
                <a:gd name="f4" fmla="val h"/>
                <a:gd name="f5" fmla="val 0"/>
                <a:gd name="f6" fmla="val 1011317"/>
                <a:gd name="f7" fmla="val 7140488"/>
                <a:gd name="f8" fmla="val 1190106"/>
                <a:gd name="f9" fmla="val 5950382"/>
                <a:gd name="f10" fmla="val 6607658"/>
                <a:gd name="f11" fmla="val 1000629"/>
                <a:gd name="f12" fmla="val 7140484"/>
                <a:gd name="f13" fmla="val 987444"/>
                <a:gd name="f14" fmla="val 4"/>
                <a:gd name="f15" fmla="val 532830"/>
                <a:gd name="f16" fmla="+- 0 0 -90"/>
                <a:gd name="f17" fmla="*/ f3 1 1011317"/>
                <a:gd name="f18" fmla="*/ f4 1 7140488"/>
                <a:gd name="f19" fmla="+- f7 0 f5"/>
                <a:gd name="f20" fmla="+- f6 0 f5"/>
                <a:gd name="f21" fmla="*/ f16 f0 1"/>
                <a:gd name="f22" fmla="*/ f20 1 1011317"/>
                <a:gd name="f23" fmla="*/ f19 1 7140488"/>
                <a:gd name="f24" fmla="*/ 168556 f20 1"/>
                <a:gd name="f25" fmla="*/ 0 f19 1"/>
                <a:gd name="f26" fmla="*/ 842761 f20 1"/>
                <a:gd name="f27" fmla="*/ 1011317 f20 1"/>
                <a:gd name="f28" fmla="*/ 168556 f19 1"/>
                <a:gd name="f29" fmla="*/ 7140488 f19 1"/>
                <a:gd name="f30" fmla="*/ 0 f20 1"/>
                <a:gd name="f31" fmla="*/ f21 1 f2"/>
                <a:gd name="f32" fmla="*/ f24 1 1011317"/>
                <a:gd name="f33" fmla="*/ f25 1 7140488"/>
                <a:gd name="f34" fmla="*/ f26 1 1011317"/>
                <a:gd name="f35" fmla="*/ f27 1 1011317"/>
                <a:gd name="f36" fmla="*/ f28 1 7140488"/>
                <a:gd name="f37" fmla="*/ f29 1 7140488"/>
                <a:gd name="f38" fmla="*/ f30 1 1011317"/>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11317" h="714048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0D8E8">
                <a:alpha val="90000"/>
              </a:srgbClr>
            </a:solidFill>
            <a:ln w="25402">
              <a:solidFill>
                <a:srgbClr val="4F81BD"/>
              </a:solidFill>
              <a:prstDash val="solid"/>
            </a:ln>
          </p:spPr>
          <p:txBody>
            <a:bodyPr lIns="135130" tIns="61429" rIns="61429" bIns="61438" anchor="ctr"/>
            <a:lstStyle/>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Imaging: </a:t>
              </a:r>
              <a:r>
                <a:rPr lang="el-GR" sz="1900" i="0" kern="0" dirty="0">
                  <a:solidFill>
                    <a:srgbClr val="000000"/>
                  </a:solidFill>
                  <a:latin typeface="Calibri"/>
                  <a:cs typeface="+mn-cs"/>
                </a:rPr>
                <a:t>μ</a:t>
              </a:r>
              <a:r>
                <a:rPr lang="en-GB" sz="1900" i="0" kern="0" dirty="0">
                  <a:solidFill>
                    <a:srgbClr val="000000"/>
                  </a:solidFill>
                  <a:latin typeface="Calibri"/>
                  <a:cs typeface="+mn-cs"/>
                </a:rPr>
                <a:t>CT,</a:t>
              </a:r>
              <a:r>
                <a:rPr lang="el-GR" sz="1900" i="0" kern="0" dirty="0">
                  <a:solidFill>
                    <a:srgbClr val="000000"/>
                  </a:solidFill>
                  <a:latin typeface="Calibri"/>
                  <a:cs typeface="+mn-cs"/>
                </a:rPr>
                <a:t> μ</a:t>
              </a:r>
              <a:r>
                <a:rPr lang="en-GB" sz="1900" i="0" kern="0" dirty="0">
                  <a:solidFill>
                    <a:srgbClr val="000000"/>
                  </a:solidFill>
                  <a:latin typeface="Calibri"/>
                  <a:cs typeface="+mn-cs"/>
                </a:rPr>
                <a:t>MRI, </a:t>
              </a:r>
              <a:r>
                <a:rPr lang="el-GR" sz="1900" i="0" kern="0" dirty="0">
                  <a:solidFill>
                    <a:srgbClr val="000000"/>
                  </a:solidFill>
                  <a:latin typeface="Calibri"/>
                  <a:cs typeface="+mn-cs"/>
                </a:rPr>
                <a:t>μ</a:t>
              </a:r>
              <a:r>
                <a:rPr lang="en-GB" sz="1900" i="0" kern="0" dirty="0">
                  <a:solidFill>
                    <a:srgbClr val="000000"/>
                  </a:solidFill>
                  <a:latin typeface="Calibri"/>
                  <a:cs typeface="+mn-cs"/>
                </a:rPr>
                <a:t>scope</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Segmentation, 3D-reconstruction</a:t>
              </a:r>
            </a:p>
            <a:p>
              <a:pPr marL="171450" lvl="1" indent="-171450" defTabSz="844548" fontAlgn="auto">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en-GB" sz="1900" i="0" kern="0" dirty="0">
                  <a:solidFill>
                    <a:srgbClr val="000000"/>
                  </a:solidFill>
                  <a:latin typeface="Calibri"/>
                  <a:cs typeface="+mn-cs"/>
                </a:rPr>
                <a:t>Computational Fluid Dynamics (CFD)</a:t>
              </a:r>
            </a:p>
          </p:txBody>
        </p:sp>
        <p:sp>
          <p:nvSpPr>
            <p:cNvPr id="32774" name="Freeform 4"/>
            <p:cNvSpPr>
              <a:spLocks noChangeArrowheads="1"/>
            </p:cNvSpPr>
            <p:nvPr/>
          </p:nvSpPr>
          <p:spPr bwMode="auto">
            <a:xfrm>
              <a:off x="457200" y="2510229"/>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Genomics</a:t>
              </a:r>
            </a:p>
          </p:txBody>
        </p:sp>
        <p:sp>
          <p:nvSpPr>
            <p:cNvPr id="32775" name="Freeform 5"/>
            <p:cNvSpPr>
              <a:spLocks noChangeArrowheads="1"/>
            </p:cNvSpPr>
            <p:nvPr/>
          </p:nvSpPr>
          <p:spPr bwMode="auto">
            <a:xfrm>
              <a:off x="1546314" y="2510229"/>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Cell Isolation, RNA isolation, Laser Capture, Deconvolution</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Microrarray analysis, Next Generation Rapid Sequencing</a:t>
              </a:r>
            </a:p>
          </p:txBody>
        </p:sp>
        <p:sp>
          <p:nvSpPr>
            <p:cNvPr id="32776" name="Freeform 6"/>
            <p:cNvSpPr>
              <a:spLocks noChangeArrowheads="1"/>
            </p:cNvSpPr>
            <p:nvPr/>
          </p:nvSpPr>
          <p:spPr bwMode="auto">
            <a:xfrm>
              <a:off x="457200" y="3675695"/>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BioInf</a:t>
              </a:r>
            </a:p>
          </p:txBody>
        </p:sp>
        <p:sp>
          <p:nvSpPr>
            <p:cNvPr id="32777" name="Freeform 7"/>
            <p:cNvSpPr>
              <a:spLocks noChangeArrowheads="1"/>
            </p:cNvSpPr>
            <p:nvPr/>
          </p:nvSpPr>
          <p:spPr bwMode="auto">
            <a:xfrm>
              <a:off x="1546314" y="3675695"/>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Co-expression analysis for Gene Networks</a:t>
              </a:r>
            </a:p>
            <a:p>
              <a:pPr marL="171450" lvl="1" indent="-171450" defTabSz="842963">
                <a:lnSpc>
                  <a:spcPct val="90000"/>
                </a:lnSpc>
                <a:spcAft>
                  <a:spcPts val="300"/>
                </a:spcAft>
                <a:buSzPct val="100000"/>
                <a:buFontTx/>
                <a:buChar char="•"/>
              </a:pPr>
              <a:r>
                <a:rPr lang="en-GB" sz="1900">
                  <a:solidFill>
                    <a:srgbClr val="000000"/>
                  </a:solidFill>
                  <a:latin typeface="Calibri" pitchFamily="34" charset="0"/>
                </a:rPr>
                <a:t>Essential small networks</a:t>
              </a:r>
            </a:p>
          </p:txBody>
        </p:sp>
        <p:sp>
          <p:nvSpPr>
            <p:cNvPr id="32778" name="Freeform 8"/>
            <p:cNvSpPr>
              <a:spLocks noChangeArrowheads="1"/>
            </p:cNvSpPr>
            <p:nvPr/>
          </p:nvSpPr>
          <p:spPr bwMode="auto">
            <a:xfrm>
              <a:off x="457200" y="4841162"/>
              <a:ext cx="1089114" cy="1284201"/>
            </a:xfrm>
            <a:custGeom>
              <a:avLst/>
              <a:gdLst>
                <a:gd name="T0" fmla="*/ 887 w 1555873"/>
                <a:gd name="T1" fmla="*/ 0 h 1089111"/>
                <a:gd name="T2" fmla="*/ 1774 w 1555873"/>
                <a:gd name="T3" fmla="*/ 12465162 h 1089111"/>
                <a:gd name="T4" fmla="*/ 887 w 1555873"/>
                <a:gd name="T5" fmla="*/ 24930230 h 1089111"/>
                <a:gd name="T6" fmla="*/ 0 w 1555873"/>
                <a:gd name="T7" fmla="*/ 12465162 h 1089111"/>
                <a:gd name="T8" fmla="*/ 0 w 1555873"/>
                <a:gd name="T9" fmla="*/ 0 h 1089111"/>
                <a:gd name="T10" fmla="*/ 1153 w 1555873"/>
                <a:gd name="T11" fmla="*/ 0 h 1089111"/>
                <a:gd name="T12" fmla="*/ 1774 w 1555873"/>
                <a:gd name="T13" fmla="*/ 12465162 h 1089111"/>
                <a:gd name="T14" fmla="*/ 1153 w 1555873"/>
                <a:gd name="T15" fmla="*/ 24930230 h 1089111"/>
                <a:gd name="T16" fmla="*/ 0 w 1555873"/>
                <a:gd name="T17" fmla="*/ 24930230 h 1089111"/>
                <a:gd name="T18" fmla="*/ 621 w 1555873"/>
                <a:gd name="T19" fmla="*/ 12465162 h 1089111"/>
                <a:gd name="T20" fmla="*/ 0 w 1555873"/>
                <a:gd name="T21" fmla="*/ 0 h 1089111"/>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1555873"/>
                <a:gd name="T34" fmla="*/ 0 h 1089111"/>
                <a:gd name="T35" fmla="*/ 1555873 w 1555873"/>
                <a:gd name="T36" fmla="*/ 1089111 h 1089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873" h="1089111">
                  <a:moveTo>
                    <a:pt x="1555873" y="0"/>
                  </a:moveTo>
                  <a:lnTo>
                    <a:pt x="1555873" y="707923"/>
                  </a:lnTo>
                  <a:lnTo>
                    <a:pt x="777936" y="1089111"/>
                  </a:lnTo>
                  <a:lnTo>
                    <a:pt x="0" y="707923"/>
                  </a:lnTo>
                  <a:lnTo>
                    <a:pt x="0" y="0"/>
                  </a:lnTo>
                  <a:lnTo>
                    <a:pt x="777936" y="381189"/>
                  </a:lnTo>
                  <a:lnTo>
                    <a:pt x="1555873" y="0"/>
                  </a:lnTo>
                  <a:close/>
                </a:path>
              </a:pathLst>
            </a:custGeom>
            <a:solidFill>
              <a:srgbClr val="FFFFFF"/>
            </a:solidFill>
            <a:ln w="25402">
              <a:solidFill>
                <a:srgbClr val="4774AB"/>
              </a:solidFill>
              <a:miter lim="800000"/>
              <a:headEnd/>
              <a:tailEnd/>
            </a:ln>
          </p:spPr>
          <p:txBody>
            <a:bodyPr lIns="11430" tIns="555982" rIns="11430" bIns="555982" anchor="ctr" anchorCtr="1"/>
            <a:lstStyle/>
            <a:p>
              <a:pPr algn="ctr" defTabSz="800100">
                <a:lnSpc>
                  <a:spcPct val="90000"/>
                </a:lnSpc>
                <a:spcAft>
                  <a:spcPts val="800"/>
                </a:spcAft>
              </a:pPr>
              <a:r>
                <a:rPr lang="en-GB">
                  <a:solidFill>
                    <a:srgbClr val="000000"/>
                  </a:solidFill>
                  <a:latin typeface="Calibri" pitchFamily="34" charset="0"/>
                </a:rPr>
                <a:t>SynBio</a:t>
              </a:r>
            </a:p>
          </p:txBody>
        </p:sp>
        <p:sp>
          <p:nvSpPr>
            <p:cNvPr id="32779" name="Freeform 9"/>
            <p:cNvSpPr>
              <a:spLocks noChangeArrowheads="1"/>
            </p:cNvSpPr>
            <p:nvPr/>
          </p:nvSpPr>
          <p:spPr bwMode="auto">
            <a:xfrm>
              <a:off x="1546314" y="4841162"/>
              <a:ext cx="7140485" cy="834728"/>
            </a:xfrm>
            <a:custGeom>
              <a:avLst/>
              <a:gdLst>
                <a:gd name="T0" fmla="*/ 2147483647 w 1011317"/>
                <a:gd name="T1" fmla="*/ 0 h 7140488"/>
                <a:gd name="T2" fmla="*/ 2147483647 w 1011317"/>
                <a:gd name="T3" fmla="*/ 0 h 7140488"/>
                <a:gd name="T4" fmla="*/ 2147483647 w 1011317"/>
                <a:gd name="T5" fmla="*/ 0 h 7140488"/>
                <a:gd name="T6" fmla="*/ 0 w 1011317"/>
                <a:gd name="T7" fmla="*/ 0 h 7140488"/>
                <a:gd name="T8" fmla="*/ 2147483647 w 1011317"/>
                <a:gd name="T9" fmla="*/ 0 h 7140488"/>
                <a:gd name="T10" fmla="*/ 2147483647 w 1011317"/>
                <a:gd name="T11" fmla="*/ 0 h 7140488"/>
                <a:gd name="T12" fmla="*/ 2147483647 w 1011317"/>
                <a:gd name="T13" fmla="*/ 0 h 7140488"/>
                <a:gd name="T14" fmla="*/ 2147483647 w 1011317"/>
                <a:gd name="T15" fmla="*/ 0 h 7140488"/>
                <a:gd name="T16" fmla="*/ 2147483647 w 1011317"/>
                <a:gd name="T17" fmla="*/ 0 h 7140488"/>
                <a:gd name="T18" fmla="*/ 0 w 1011317"/>
                <a:gd name="T19" fmla="*/ 0 h 7140488"/>
                <a:gd name="T20" fmla="*/ 0 w 1011317"/>
                <a:gd name="T21" fmla="*/ 0 h 7140488"/>
                <a:gd name="T22" fmla="*/ 0 w 1011317"/>
                <a:gd name="T23" fmla="*/ 0 h 7140488"/>
                <a:gd name="T24" fmla="*/ 2147483647 w 1011317"/>
                <a:gd name="T25" fmla="*/ 0 h 7140488"/>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1317"/>
                <a:gd name="T40" fmla="*/ 0 h 7140488"/>
                <a:gd name="T41" fmla="*/ 1011317 w 1011317"/>
                <a:gd name="T42" fmla="*/ 7140488 h 7140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1317" h="7140488">
                  <a:moveTo>
                    <a:pt x="1011317" y="1190106"/>
                  </a:moveTo>
                  <a:lnTo>
                    <a:pt x="1011317" y="5950382"/>
                  </a:lnTo>
                  <a:cubicBezTo>
                    <a:pt x="1011317" y="6607658"/>
                    <a:pt x="1000629" y="7140486"/>
                    <a:pt x="987444" y="7140486"/>
                  </a:cubicBezTo>
                  <a:lnTo>
                    <a:pt x="0" y="7140486"/>
                  </a:lnTo>
                  <a:lnTo>
                    <a:pt x="0" y="4"/>
                  </a:lnTo>
                  <a:lnTo>
                    <a:pt x="987444" y="4"/>
                  </a:lnTo>
                  <a:cubicBezTo>
                    <a:pt x="1000629" y="4"/>
                    <a:pt x="1011317" y="532830"/>
                    <a:pt x="1011317" y="1190106"/>
                  </a:cubicBezTo>
                  <a:close/>
                </a:path>
              </a:pathLst>
            </a:custGeom>
            <a:solidFill>
              <a:srgbClr val="D0D8E8">
                <a:alpha val="90195"/>
              </a:srgbClr>
            </a:solidFill>
            <a:ln w="25402">
              <a:solidFill>
                <a:srgbClr val="4F81BD"/>
              </a:solidFill>
              <a:miter lim="800000"/>
              <a:headEnd/>
              <a:tailEnd/>
            </a:ln>
          </p:spPr>
          <p:txBody>
            <a:bodyPr lIns="135130" tIns="61429" rIns="61429" bIns="61438" anchor="ctr"/>
            <a:lstStyle/>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Synthetic Biology of small networks</a:t>
              </a:r>
            </a:p>
            <a:p>
              <a:pPr marL="171450" lvl="1" indent="-171450" defTabSz="842963">
                <a:lnSpc>
                  <a:spcPct val="90000"/>
                </a:lnSpc>
                <a:spcAft>
                  <a:spcPts val="300"/>
                </a:spcAft>
                <a:buSzPct val="100000"/>
                <a:buFontTx/>
                <a:buChar char="•"/>
              </a:pPr>
              <a:r>
                <a:rPr lang="en-GB" sz="1900" b="1">
                  <a:solidFill>
                    <a:srgbClr val="000000"/>
                  </a:solidFill>
                  <a:latin typeface="Calibri" pitchFamily="34" charset="0"/>
                </a:rPr>
                <a:t>Testing new therapies</a:t>
              </a:r>
            </a:p>
          </p:txBody>
        </p:sp>
      </p:grpSp>
      <p:sp>
        <p:nvSpPr>
          <p:cNvPr id="32771" name="TextBox 10"/>
          <p:cNvSpPr txBox="1">
            <a:spLocks noChangeArrowheads="1"/>
          </p:cNvSpPr>
          <p:nvPr/>
        </p:nvSpPr>
        <p:spPr bwMode="auto">
          <a:xfrm>
            <a:off x="0" y="4794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GB" sz="3200">
                <a:solidFill>
                  <a:srgbClr val="FF0000"/>
                </a:solidFill>
                <a:latin typeface="Calibri" pitchFamily="34" charset="0"/>
              </a:rPr>
              <a:t>A platform for studies on the systems biology of atherosclerosis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4"/>
          <p:cNvSpPr txBox="1">
            <a:spLocks noChangeArrowheads="1"/>
          </p:cNvSpPr>
          <p:nvPr/>
        </p:nvSpPr>
        <p:spPr bwMode="auto">
          <a:xfrm>
            <a:off x="100013" y="908050"/>
            <a:ext cx="8783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sz="2200" b="1" u="sng">
                <a:solidFill>
                  <a:srgbClr val="003399"/>
                </a:solidFill>
                <a:latin typeface="Calibri" pitchFamily="34" charset="0"/>
              </a:rPr>
              <a:t>Mechanosensors postulated in literature</a:t>
            </a:r>
          </a:p>
        </p:txBody>
      </p:sp>
      <p:cxnSp>
        <p:nvCxnSpPr>
          <p:cNvPr id="33795" name="Straight Arrow Connector 25"/>
          <p:cNvCxnSpPr>
            <a:cxnSpLocks noChangeShapeType="1"/>
          </p:cNvCxnSpPr>
          <p:nvPr/>
        </p:nvCxnSpPr>
        <p:spPr bwMode="auto">
          <a:xfrm>
            <a:off x="3843338" y="1463675"/>
            <a:ext cx="703262"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57375"/>
            <a:ext cx="8837612"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5"/>
          <p:cNvSpPr txBox="1">
            <a:spLocks noChangeArrowheads="1"/>
          </p:cNvSpPr>
          <p:nvPr/>
        </p:nvSpPr>
        <p:spPr bwMode="auto">
          <a:xfrm>
            <a:off x="288925" y="6137275"/>
            <a:ext cx="8675688" cy="460375"/>
          </a:xfrm>
          <a:prstGeom prst="rect">
            <a:avLst/>
          </a:prstGeom>
          <a:noFill/>
          <a:ln>
            <a:noFill/>
          </a:ln>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fontAlgn="auto" hangingPunct="1">
              <a:spcBef>
                <a:spcPts val="0"/>
              </a:spcBef>
              <a:spcAft>
                <a:spcPts val="0"/>
              </a:spcAft>
              <a:defRPr/>
            </a:pPr>
            <a:r>
              <a:rPr lang="en-GB" sz="1200" dirty="0" smtClean="0">
                <a:solidFill>
                  <a:schemeClr val="bg1">
                    <a:lumMod val="50000"/>
                  </a:schemeClr>
                </a:solidFill>
                <a:latin typeface="Calibri" pitchFamily="34" charset="0"/>
                <a:cs typeface="Calibri" pitchFamily="34" charset="0"/>
              </a:rPr>
              <a:t>From: </a:t>
            </a:r>
            <a:r>
              <a:rPr lang="en-GB" sz="1200" dirty="0" err="1">
                <a:solidFill>
                  <a:schemeClr val="bg1">
                    <a:lumMod val="50000"/>
                  </a:schemeClr>
                </a:solidFill>
                <a:latin typeface="Calibri" pitchFamily="34" charset="0"/>
                <a:cs typeface="Calibri" pitchFamily="34" charset="0"/>
              </a:rPr>
              <a:t>Chatzizisis</a:t>
            </a:r>
            <a:r>
              <a:rPr lang="en-GB" sz="1200" dirty="0">
                <a:solidFill>
                  <a:schemeClr val="bg1">
                    <a:lumMod val="50000"/>
                  </a:schemeClr>
                </a:solidFill>
                <a:latin typeface="Calibri" pitchFamily="34" charset="0"/>
                <a:cs typeface="Calibri" pitchFamily="34" charset="0"/>
              </a:rPr>
              <a:t> YS, et al. 2007. Role of endothelial shear stress in the natural history of coronary atherosclerosis and vascular </a:t>
            </a:r>
            <a:r>
              <a:rPr lang="en-GB" sz="1200" dirty="0" err="1">
                <a:solidFill>
                  <a:schemeClr val="bg1">
                    <a:lumMod val="50000"/>
                  </a:schemeClr>
                </a:solidFill>
                <a:latin typeface="Calibri" pitchFamily="34" charset="0"/>
                <a:cs typeface="Calibri" pitchFamily="34" charset="0"/>
              </a:rPr>
              <a:t>remodeling</a:t>
            </a:r>
            <a:r>
              <a:rPr lang="en-GB" sz="1200" dirty="0">
                <a:solidFill>
                  <a:schemeClr val="bg1">
                    <a:lumMod val="50000"/>
                  </a:schemeClr>
                </a:solidFill>
                <a:latin typeface="Calibri" pitchFamily="34" charset="0"/>
                <a:cs typeface="Calibri" pitchFamily="34" charset="0"/>
              </a:rPr>
              <a:t>: molecular, cellular, and vascular </a:t>
            </a:r>
            <a:r>
              <a:rPr lang="en-GB" sz="1200" dirty="0" err="1">
                <a:solidFill>
                  <a:schemeClr val="bg1">
                    <a:lumMod val="50000"/>
                  </a:schemeClr>
                </a:solidFill>
                <a:latin typeface="Calibri" pitchFamily="34" charset="0"/>
                <a:cs typeface="Calibri" pitchFamily="34" charset="0"/>
              </a:rPr>
              <a:t>behavior</a:t>
            </a:r>
            <a:r>
              <a:rPr lang="en-GB" sz="1200" dirty="0">
                <a:solidFill>
                  <a:schemeClr val="bg1">
                    <a:lumMod val="50000"/>
                  </a:schemeClr>
                </a:solidFill>
                <a:latin typeface="Calibri" pitchFamily="34" charset="0"/>
                <a:cs typeface="Calibri" pitchFamily="34" charset="0"/>
              </a:rPr>
              <a:t>. J Am </a:t>
            </a:r>
            <a:r>
              <a:rPr lang="en-GB" sz="1200" dirty="0" err="1">
                <a:solidFill>
                  <a:schemeClr val="bg1">
                    <a:lumMod val="50000"/>
                  </a:schemeClr>
                </a:solidFill>
                <a:latin typeface="Calibri" pitchFamily="34" charset="0"/>
                <a:cs typeface="Calibri" pitchFamily="34" charset="0"/>
              </a:rPr>
              <a:t>Coll</a:t>
            </a:r>
            <a:r>
              <a:rPr lang="en-GB" sz="1200" dirty="0">
                <a:solidFill>
                  <a:schemeClr val="bg1">
                    <a:lumMod val="50000"/>
                  </a:schemeClr>
                </a:solidFill>
                <a:latin typeface="Calibri" pitchFamily="34" charset="0"/>
                <a:cs typeface="Calibri" pitchFamily="34" charset="0"/>
              </a:rPr>
              <a:t> </a:t>
            </a:r>
            <a:r>
              <a:rPr lang="en-GB" sz="1200" dirty="0" err="1">
                <a:solidFill>
                  <a:schemeClr val="bg1">
                    <a:lumMod val="50000"/>
                  </a:schemeClr>
                </a:solidFill>
                <a:latin typeface="Calibri" pitchFamily="34" charset="0"/>
                <a:cs typeface="Calibri" pitchFamily="34" charset="0"/>
              </a:rPr>
              <a:t>Cardiol</a:t>
            </a:r>
            <a:r>
              <a:rPr lang="en-GB" sz="1200" dirty="0">
                <a:solidFill>
                  <a:schemeClr val="bg1">
                    <a:lumMod val="50000"/>
                  </a:schemeClr>
                </a:solidFill>
                <a:latin typeface="Calibri" pitchFamily="34" charset="0"/>
                <a:cs typeface="Calibri" pitchFamily="34" charset="0"/>
              </a:rPr>
              <a:t> 49(25):2379-2393.</a:t>
            </a:r>
          </a:p>
        </p:txBody>
      </p:sp>
      <p:sp>
        <p:nvSpPr>
          <p:cNvPr id="8" name="Snip Same Side Corner Rectangle 7"/>
          <p:cNvSpPr/>
          <p:nvPr/>
        </p:nvSpPr>
        <p:spPr bwMode="auto">
          <a:xfrm>
            <a:off x="2479675" y="3949700"/>
            <a:ext cx="2959100" cy="8667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0" name="Snip Same Side Corner Rectangle 9"/>
          <p:cNvSpPr/>
          <p:nvPr/>
        </p:nvSpPr>
        <p:spPr bwMode="auto">
          <a:xfrm>
            <a:off x="3103563" y="3508375"/>
            <a:ext cx="3203575" cy="8667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1" name="Snip Same Side Corner Rectangle 10"/>
          <p:cNvSpPr/>
          <p:nvPr/>
        </p:nvSpPr>
        <p:spPr bwMode="auto">
          <a:xfrm>
            <a:off x="3317875" y="3067050"/>
            <a:ext cx="2601913" cy="8667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2" name="Snip Same Side Corner Rectangle 11"/>
          <p:cNvSpPr/>
          <p:nvPr/>
        </p:nvSpPr>
        <p:spPr bwMode="auto">
          <a:xfrm>
            <a:off x="4025900" y="2644775"/>
            <a:ext cx="1262063" cy="8667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3" name="Snip Same Side Corner Rectangle 12"/>
          <p:cNvSpPr/>
          <p:nvPr/>
        </p:nvSpPr>
        <p:spPr bwMode="auto">
          <a:xfrm>
            <a:off x="4705350" y="4344988"/>
            <a:ext cx="2960688" cy="8032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4" name="Snip Same Side Corner Rectangle 13"/>
          <p:cNvSpPr/>
          <p:nvPr/>
        </p:nvSpPr>
        <p:spPr bwMode="auto">
          <a:xfrm>
            <a:off x="4386263" y="3640138"/>
            <a:ext cx="2052637" cy="803275"/>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5" name="Snip Same Side Corner Rectangle 14"/>
          <p:cNvSpPr/>
          <p:nvPr/>
        </p:nvSpPr>
        <p:spPr bwMode="auto">
          <a:xfrm>
            <a:off x="3849688" y="4338638"/>
            <a:ext cx="2959100" cy="801687"/>
          </a:xfrm>
          <a:prstGeom prst="snip2SameRect">
            <a:avLst/>
          </a:pr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7" name="Freeform 16"/>
          <p:cNvSpPr/>
          <p:nvPr/>
        </p:nvSpPr>
        <p:spPr bwMode="auto">
          <a:xfrm>
            <a:off x="4732338" y="2516188"/>
            <a:ext cx="847725" cy="590550"/>
          </a:xfrm>
          <a:custGeom>
            <a:avLst/>
            <a:gdLst>
              <a:gd name="connsiteX0" fmla="*/ 65987 w 848412"/>
              <a:gd name="connsiteY0" fmla="*/ 0 h 590511"/>
              <a:gd name="connsiteX1" fmla="*/ 65987 w 848412"/>
              <a:gd name="connsiteY1" fmla="*/ 0 h 590511"/>
              <a:gd name="connsiteX2" fmla="*/ 226243 w 848412"/>
              <a:gd name="connsiteY2" fmla="*/ 18853 h 590511"/>
              <a:gd name="connsiteX3" fmla="*/ 254523 w 848412"/>
              <a:gd name="connsiteY3" fmla="*/ 28280 h 590511"/>
              <a:gd name="connsiteX4" fmla="*/ 311084 w 848412"/>
              <a:gd name="connsiteY4" fmla="*/ 37707 h 590511"/>
              <a:gd name="connsiteX5" fmla="*/ 339365 w 848412"/>
              <a:gd name="connsiteY5" fmla="*/ 47134 h 590511"/>
              <a:gd name="connsiteX6" fmla="*/ 414779 w 848412"/>
              <a:gd name="connsiteY6" fmla="*/ 65987 h 590511"/>
              <a:gd name="connsiteX7" fmla="*/ 499620 w 848412"/>
              <a:gd name="connsiteY7" fmla="*/ 75414 h 590511"/>
              <a:gd name="connsiteX8" fmla="*/ 546754 w 848412"/>
              <a:gd name="connsiteY8" fmla="*/ 84841 h 590511"/>
              <a:gd name="connsiteX9" fmla="*/ 603315 w 848412"/>
              <a:gd name="connsiteY9" fmla="*/ 122548 h 590511"/>
              <a:gd name="connsiteX10" fmla="*/ 669303 w 848412"/>
              <a:gd name="connsiteY10" fmla="*/ 169682 h 590511"/>
              <a:gd name="connsiteX11" fmla="*/ 697583 w 848412"/>
              <a:gd name="connsiteY11" fmla="*/ 188536 h 590511"/>
              <a:gd name="connsiteX12" fmla="*/ 763571 w 848412"/>
              <a:gd name="connsiteY12" fmla="*/ 273377 h 590511"/>
              <a:gd name="connsiteX13" fmla="*/ 791851 w 848412"/>
              <a:gd name="connsiteY13" fmla="*/ 282804 h 590511"/>
              <a:gd name="connsiteX14" fmla="*/ 810705 w 848412"/>
              <a:gd name="connsiteY14" fmla="*/ 311084 h 590511"/>
              <a:gd name="connsiteX15" fmla="*/ 820132 w 848412"/>
              <a:gd name="connsiteY15" fmla="*/ 367645 h 590511"/>
              <a:gd name="connsiteX16" fmla="*/ 848412 w 848412"/>
              <a:gd name="connsiteY16" fmla="*/ 377072 h 590511"/>
              <a:gd name="connsiteX17" fmla="*/ 820132 w 848412"/>
              <a:gd name="connsiteY17" fmla="*/ 433633 h 590511"/>
              <a:gd name="connsiteX18" fmla="*/ 782424 w 848412"/>
              <a:gd name="connsiteY18" fmla="*/ 443059 h 590511"/>
              <a:gd name="connsiteX19" fmla="*/ 754144 w 848412"/>
              <a:gd name="connsiteY19" fmla="*/ 471340 h 590511"/>
              <a:gd name="connsiteX20" fmla="*/ 725864 w 848412"/>
              <a:gd name="connsiteY20" fmla="*/ 490194 h 590511"/>
              <a:gd name="connsiteX21" fmla="*/ 707010 w 848412"/>
              <a:gd name="connsiteY21" fmla="*/ 518474 h 590511"/>
              <a:gd name="connsiteX22" fmla="*/ 716437 w 848412"/>
              <a:gd name="connsiteY22" fmla="*/ 556181 h 590511"/>
              <a:gd name="connsiteX23" fmla="*/ 707010 w 848412"/>
              <a:gd name="connsiteY23" fmla="*/ 584462 h 590511"/>
              <a:gd name="connsiteX24" fmla="*/ 452486 w 848412"/>
              <a:gd name="connsiteY24" fmla="*/ 575035 h 590511"/>
              <a:gd name="connsiteX25" fmla="*/ 395925 w 848412"/>
              <a:gd name="connsiteY25" fmla="*/ 556181 h 590511"/>
              <a:gd name="connsiteX26" fmla="*/ 367645 w 848412"/>
              <a:gd name="connsiteY26" fmla="*/ 546754 h 590511"/>
              <a:gd name="connsiteX27" fmla="*/ 329938 w 848412"/>
              <a:gd name="connsiteY27" fmla="*/ 537328 h 590511"/>
              <a:gd name="connsiteX28" fmla="*/ 301657 w 848412"/>
              <a:gd name="connsiteY28" fmla="*/ 518474 h 590511"/>
              <a:gd name="connsiteX29" fmla="*/ 273377 w 848412"/>
              <a:gd name="connsiteY29" fmla="*/ 509047 h 590511"/>
              <a:gd name="connsiteX30" fmla="*/ 263950 w 848412"/>
              <a:gd name="connsiteY30" fmla="*/ 480767 h 590511"/>
              <a:gd name="connsiteX31" fmla="*/ 207389 w 848412"/>
              <a:gd name="connsiteY31" fmla="*/ 443059 h 590511"/>
              <a:gd name="connsiteX32" fmla="*/ 150829 w 848412"/>
              <a:gd name="connsiteY32" fmla="*/ 424206 h 590511"/>
              <a:gd name="connsiteX33" fmla="*/ 122548 w 848412"/>
              <a:gd name="connsiteY33" fmla="*/ 405352 h 590511"/>
              <a:gd name="connsiteX34" fmla="*/ 84841 w 848412"/>
              <a:gd name="connsiteY34" fmla="*/ 367645 h 590511"/>
              <a:gd name="connsiteX35" fmla="*/ 65987 w 848412"/>
              <a:gd name="connsiteY35" fmla="*/ 339365 h 590511"/>
              <a:gd name="connsiteX36" fmla="*/ 56560 w 848412"/>
              <a:gd name="connsiteY36" fmla="*/ 282804 h 590511"/>
              <a:gd name="connsiteX37" fmla="*/ 37707 w 848412"/>
              <a:gd name="connsiteY37" fmla="*/ 188536 h 590511"/>
              <a:gd name="connsiteX38" fmla="*/ 0 w 848412"/>
              <a:gd name="connsiteY38" fmla="*/ 131975 h 590511"/>
              <a:gd name="connsiteX39" fmla="*/ 28280 w 848412"/>
              <a:gd name="connsiteY39" fmla="*/ 113121 h 590511"/>
              <a:gd name="connsiteX40" fmla="*/ 47134 w 848412"/>
              <a:gd name="connsiteY40" fmla="*/ 56561 h 590511"/>
              <a:gd name="connsiteX41" fmla="*/ 65987 w 848412"/>
              <a:gd name="connsiteY41" fmla="*/ 0 h 5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8412" h="590511">
                <a:moveTo>
                  <a:pt x="65987" y="0"/>
                </a:moveTo>
                <a:lnTo>
                  <a:pt x="65987" y="0"/>
                </a:lnTo>
                <a:cubicBezTo>
                  <a:pt x="103367" y="3738"/>
                  <a:pt x="184576" y="10520"/>
                  <a:pt x="226243" y="18853"/>
                </a:cubicBezTo>
                <a:cubicBezTo>
                  <a:pt x="235987" y="20802"/>
                  <a:pt x="244823" y="26124"/>
                  <a:pt x="254523" y="28280"/>
                </a:cubicBezTo>
                <a:cubicBezTo>
                  <a:pt x="273182" y="32426"/>
                  <a:pt x="292425" y="33561"/>
                  <a:pt x="311084" y="37707"/>
                </a:cubicBezTo>
                <a:cubicBezTo>
                  <a:pt x="320784" y="39863"/>
                  <a:pt x="329778" y="44519"/>
                  <a:pt x="339365" y="47134"/>
                </a:cubicBezTo>
                <a:cubicBezTo>
                  <a:pt x="364364" y="53952"/>
                  <a:pt x="389641" y="59703"/>
                  <a:pt x="414779" y="65987"/>
                </a:cubicBezTo>
                <a:cubicBezTo>
                  <a:pt x="442384" y="72888"/>
                  <a:pt x="471452" y="71390"/>
                  <a:pt x="499620" y="75414"/>
                </a:cubicBezTo>
                <a:cubicBezTo>
                  <a:pt x="515481" y="77680"/>
                  <a:pt x="531043" y="81699"/>
                  <a:pt x="546754" y="84841"/>
                </a:cubicBezTo>
                <a:lnTo>
                  <a:pt x="603315" y="122548"/>
                </a:lnTo>
                <a:cubicBezTo>
                  <a:pt x="692784" y="182193"/>
                  <a:pt x="599151" y="146298"/>
                  <a:pt x="669303" y="169682"/>
                </a:cubicBezTo>
                <a:cubicBezTo>
                  <a:pt x="678730" y="175967"/>
                  <a:pt x="690123" y="180010"/>
                  <a:pt x="697583" y="188536"/>
                </a:cubicBezTo>
                <a:cubicBezTo>
                  <a:pt x="723805" y="218505"/>
                  <a:pt x="730375" y="251247"/>
                  <a:pt x="763571" y="273377"/>
                </a:cubicBezTo>
                <a:cubicBezTo>
                  <a:pt x="771839" y="278889"/>
                  <a:pt x="782424" y="279662"/>
                  <a:pt x="791851" y="282804"/>
                </a:cubicBezTo>
                <a:cubicBezTo>
                  <a:pt x="798136" y="292231"/>
                  <a:pt x="807122" y="300336"/>
                  <a:pt x="810705" y="311084"/>
                </a:cubicBezTo>
                <a:cubicBezTo>
                  <a:pt x="816749" y="329217"/>
                  <a:pt x="810649" y="351050"/>
                  <a:pt x="820132" y="367645"/>
                </a:cubicBezTo>
                <a:cubicBezTo>
                  <a:pt x="825062" y="376272"/>
                  <a:pt x="838985" y="373930"/>
                  <a:pt x="848412" y="377072"/>
                </a:cubicBezTo>
                <a:cubicBezTo>
                  <a:pt x="843035" y="393202"/>
                  <a:pt x="835794" y="423192"/>
                  <a:pt x="820132" y="433633"/>
                </a:cubicBezTo>
                <a:cubicBezTo>
                  <a:pt x="809352" y="440820"/>
                  <a:pt x="794993" y="439917"/>
                  <a:pt x="782424" y="443059"/>
                </a:cubicBezTo>
                <a:cubicBezTo>
                  <a:pt x="772997" y="452486"/>
                  <a:pt x="764385" y="462805"/>
                  <a:pt x="754144" y="471340"/>
                </a:cubicBezTo>
                <a:cubicBezTo>
                  <a:pt x="745441" y="478593"/>
                  <a:pt x="733875" y="482183"/>
                  <a:pt x="725864" y="490194"/>
                </a:cubicBezTo>
                <a:cubicBezTo>
                  <a:pt x="717853" y="498205"/>
                  <a:pt x="713295" y="509047"/>
                  <a:pt x="707010" y="518474"/>
                </a:cubicBezTo>
                <a:cubicBezTo>
                  <a:pt x="710152" y="531043"/>
                  <a:pt x="716437" y="543225"/>
                  <a:pt x="716437" y="556181"/>
                </a:cubicBezTo>
                <a:cubicBezTo>
                  <a:pt x="716437" y="566118"/>
                  <a:pt x="716922" y="583754"/>
                  <a:pt x="707010" y="584462"/>
                </a:cubicBezTo>
                <a:cubicBezTo>
                  <a:pt x="622326" y="590511"/>
                  <a:pt x="537327" y="578177"/>
                  <a:pt x="452486" y="575035"/>
                </a:cubicBezTo>
                <a:lnTo>
                  <a:pt x="395925" y="556181"/>
                </a:lnTo>
                <a:cubicBezTo>
                  <a:pt x="386498" y="553039"/>
                  <a:pt x="377285" y="549164"/>
                  <a:pt x="367645" y="546754"/>
                </a:cubicBezTo>
                <a:lnTo>
                  <a:pt x="329938" y="537328"/>
                </a:lnTo>
                <a:cubicBezTo>
                  <a:pt x="320511" y="531043"/>
                  <a:pt x="311791" y="523541"/>
                  <a:pt x="301657" y="518474"/>
                </a:cubicBezTo>
                <a:cubicBezTo>
                  <a:pt x="292769" y="514030"/>
                  <a:pt x="280403" y="516073"/>
                  <a:pt x="273377" y="509047"/>
                </a:cubicBezTo>
                <a:cubicBezTo>
                  <a:pt x="266351" y="502021"/>
                  <a:pt x="270976" y="487793"/>
                  <a:pt x="263950" y="480767"/>
                </a:cubicBezTo>
                <a:cubicBezTo>
                  <a:pt x="247927" y="464744"/>
                  <a:pt x="226243" y="455628"/>
                  <a:pt x="207389" y="443059"/>
                </a:cubicBezTo>
                <a:cubicBezTo>
                  <a:pt x="190854" y="432035"/>
                  <a:pt x="169682" y="430490"/>
                  <a:pt x="150829" y="424206"/>
                </a:cubicBezTo>
                <a:cubicBezTo>
                  <a:pt x="140081" y="420623"/>
                  <a:pt x="131975" y="411637"/>
                  <a:pt x="122548" y="405352"/>
                </a:cubicBezTo>
                <a:cubicBezTo>
                  <a:pt x="101980" y="343651"/>
                  <a:pt x="130546" y="404209"/>
                  <a:pt x="84841" y="367645"/>
                </a:cubicBezTo>
                <a:cubicBezTo>
                  <a:pt x="75994" y="360567"/>
                  <a:pt x="72272" y="348792"/>
                  <a:pt x="65987" y="339365"/>
                </a:cubicBezTo>
                <a:cubicBezTo>
                  <a:pt x="62845" y="320511"/>
                  <a:pt x="59466" y="301695"/>
                  <a:pt x="56560" y="282804"/>
                </a:cubicBezTo>
                <a:cubicBezTo>
                  <a:pt x="53968" y="265956"/>
                  <a:pt x="50476" y="211520"/>
                  <a:pt x="37707" y="188536"/>
                </a:cubicBezTo>
                <a:cubicBezTo>
                  <a:pt x="26703" y="168728"/>
                  <a:pt x="0" y="131975"/>
                  <a:pt x="0" y="131975"/>
                </a:cubicBezTo>
                <a:cubicBezTo>
                  <a:pt x="9427" y="125690"/>
                  <a:pt x="22275" y="122728"/>
                  <a:pt x="28280" y="113121"/>
                </a:cubicBezTo>
                <a:cubicBezTo>
                  <a:pt x="38813" y="96269"/>
                  <a:pt x="40850" y="75414"/>
                  <a:pt x="47134" y="56561"/>
                </a:cubicBezTo>
                <a:lnTo>
                  <a:pt x="65987" y="0"/>
                </a:lnTo>
                <a:close/>
              </a:path>
            </a:pathLst>
          </a:cu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8" name="Freeform 17"/>
          <p:cNvSpPr/>
          <p:nvPr/>
        </p:nvSpPr>
        <p:spPr bwMode="auto">
          <a:xfrm>
            <a:off x="6342063" y="4052888"/>
            <a:ext cx="1887537" cy="1076325"/>
          </a:xfrm>
          <a:custGeom>
            <a:avLst/>
            <a:gdLst>
              <a:gd name="connsiteX0" fmla="*/ 40471 w 1888125"/>
              <a:gd name="connsiteY0" fmla="*/ 28280 h 1075120"/>
              <a:gd name="connsiteX1" fmla="*/ 40471 w 1888125"/>
              <a:gd name="connsiteY1" fmla="*/ 28280 h 1075120"/>
              <a:gd name="connsiteX2" fmla="*/ 115886 w 1888125"/>
              <a:gd name="connsiteY2" fmla="*/ 56561 h 1075120"/>
              <a:gd name="connsiteX3" fmla="*/ 144166 w 1888125"/>
              <a:gd name="connsiteY3" fmla="*/ 65987 h 1075120"/>
              <a:gd name="connsiteX4" fmla="*/ 219581 w 1888125"/>
              <a:gd name="connsiteY4" fmla="*/ 84841 h 1075120"/>
              <a:gd name="connsiteX5" fmla="*/ 304422 w 1888125"/>
              <a:gd name="connsiteY5" fmla="*/ 75414 h 1075120"/>
              <a:gd name="connsiteX6" fmla="*/ 332702 w 1888125"/>
              <a:gd name="connsiteY6" fmla="*/ 65987 h 1075120"/>
              <a:gd name="connsiteX7" fmla="*/ 360983 w 1888125"/>
              <a:gd name="connsiteY7" fmla="*/ 37707 h 1075120"/>
              <a:gd name="connsiteX8" fmla="*/ 417544 w 1888125"/>
              <a:gd name="connsiteY8" fmla="*/ 0 h 1075120"/>
              <a:gd name="connsiteX9" fmla="*/ 455251 w 1888125"/>
              <a:gd name="connsiteY9" fmla="*/ 37707 h 1075120"/>
              <a:gd name="connsiteX10" fmla="*/ 568372 w 1888125"/>
              <a:gd name="connsiteY10" fmla="*/ 94268 h 1075120"/>
              <a:gd name="connsiteX11" fmla="*/ 596653 w 1888125"/>
              <a:gd name="connsiteY11" fmla="*/ 113121 h 1075120"/>
              <a:gd name="connsiteX12" fmla="*/ 624933 w 1888125"/>
              <a:gd name="connsiteY12" fmla="*/ 122548 h 1075120"/>
              <a:gd name="connsiteX13" fmla="*/ 681494 w 1888125"/>
              <a:gd name="connsiteY13" fmla="*/ 160255 h 1075120"/>
              <a:gd name="connsiteX14" fmla="*/ 766335 w 1888125"/>
              <a:gd name="connsiteY14" fmla="*/ 207389 h 1075120"/>
              <a:gd name="connsiteX15" fmla="*/ 794616 w 1888125"/>
              <a:gd name="connsiteY15" fmla="*/ 226243 h 1075120"/>
              <a:gd name="connsiteX16" fmla="*/ 851177 w 1888125"/>
              <a:gd name="connsiteY16" fmla="*/ 245097 h 1075120"/>
              <a:gd name="connsiteX17" fmla="*/ 879457 w 1888125"/>
              <a:gd name="connsiteY17" fmla="*/ 263950 h 1075120"/>
              <a:gd name="connsiteX18" fmla="*/ 917164 w 1888125"/>
              <a:gd name="connsiteY18" fmla="*/ 273377 h 1075120"/>
              <a:gd name="connsiteX19" fmla="*/ 945445 w 1888125"/>
              <a:gd name="connsiteY19" fmla="*/ 292231 h 1075120"/>
              <a:gd name="connsiteX20" fmla="*/ 1030286 w 1888125"/>
              <a:gd name="connsiteY20" fmla="*/ 311084 h 1075120"/>
              <a:gd name="connsiteX21" fmla="*/ 1115127 w 1888125"/>
              <a:gd name="connsiteY21" fmla="*/ 339365 h 1075120"/>
              <a:gd name="connsiteX22" fmla="*/ 1143407 w 1888125"/>
              <a:gd name="connsiteY22" fmla="*/ 348792 h 1075120"/>
              <a:gd name="connsiteX23" fmla="*/ 1171688 w 1888125"/>
              <a:gd name="connsiteY23" fmla="*/ 377072 h 1075120"/>
              <a:gd name="connsiteX24" fmla="*/ 1209395 w 1888125"/>
              <a:gd name="connsiteY24" fmla="*/ 386499 h 1075120"/>
              <a:gd name="connsiteX25" fmla="*/ 1265956 w 1888125"/>
              <a:gd name="connsiteY25" fmla="*/ 405352 h 1075120"/>
              <a:gd name="connsiteX26" fmla="*/ 1322517 w 1888125"/>
              <a:gd name="connsiteY26" fmla="*/ 424206 h 1075120"/>
              <a:gd name="connsiteX27" fmla="*/ 1397931 w 1888125"/>
              <a:gd name="connsiteY27" fmla="*/ 433633 h 1075120"/>
              <a:gd name="connsiteX28" fmla="*/ 1445065 w 1888125"/>
              <a:gd name="connsiteY28" fmla="*/ 443060 h 1075120"/>
              <a:gd name="connsiteX29" fmla="*/ 1756150 w 1888125"/>
              <a:gd name="connsiteY29" fmla="*/ 452486 h 1075120"/>
              <a:gd name="connsiteX30" fmla="*/ 1803284 w 1888125"/>
              <a:gd name="connsiteY30" fmla="*/ 461913 h 1075120"/>
              <a:gd name="connsiteX31" fmla="*/ 1859845 w 1888125"/>
              <a:gd name="connsiteY31" fmla="*/ 471340 h 1075120"/>
              <a:gd name="connsiteX32" fmla="*/ 1888125 w 1888125"/>
              <a:gd name="connsiteY32" fmla="*/ 490194 h 1075120"/>
              <a:gd name="connsiteX33" fmla="*/ 1803284 w 1888125"/>
              <a:gd name="connsiteY33" fmla="*/ 546754 h 1075120"/>
              <a:gd name="connsiteX34" fmla="*/ 1746723 w 1888125"/>
              <a:gd name="connsiteY34" fmla="*/ 565608 h 1075120"/>
              <a:gd name="connsiteX35" fmla="*/ 1690162 w 1888125"/>
              <a:gd name="connsiteY35" fmla="*/ 612742 h 1075120"/>
              <a:gd name="connsiteX36" fmla="*/ 1577040 w 1888125"/>
              <a:gd name="connsiteY36" fmla="*/ 631596 h 1075120"/>
              <a:gd name="connsiteX37" fmla="*/ 1520480 w 1888125"/>
              <a:gd name="connsiteY37" fmla="*/ 650449 h 1075120"/>
              <a:gd name="connsiteX38" fmla="*/ 1501626 w 1888125"/>
              <a:gd name="connsiteY38" fmla="*/ 707010 h 1075120"/>
              <a:gd name="connsiteX39" fmla="*/ 1492199 w 1888125"/>
              <a:gd name="connsiteY39" fmla="*/ 735290 h 1075120"/>
              <a:gd name="connsiteX40" fmla="*/ 1529906 w 1888125"/>
              <a:gd name="connsiteY40" fmla="*/ 820132 h 1075120"/>
              <a:gd name="connsiteX41" fmla="*/ 1586467 w 1888125"/>
              <a:gd name="connsiteY41" fmla="*/ 838985 h 1075120"/>
              <a:gd name="connsiteX42" fmla="*/ 1661882 w 1888125"/>
              <a:gd name="connsiteY42" fmla="*/ 857839 h 1075120"/>
              <a:gd name="connsiteX43" fmla="*/ 1690162 w 1888125"/>
              <a:gd name="connsiteY43" fmla="*/ 867266 h 1075120"/>
              <a:gd name="connsiteX44" fmla="*/ 1746723 w 1888125"/>
              <a:gd name="connsiteY44" fmla="*/ 876693 h 1075120"/>
              <a:gd name="connsiteX45" fmla="*/ 1765577 w 1888125"/>
              <a:gd name="connsiteY45" fmla="*/ 904973 h 1075120"/>
              <a:gd name="connsiteX46" fmla="*/ 1793857 w 1888125"/>
              <a:gd name="connsiteY46" fmla="*/ 923827 h 1075120"/>
              <a:gd name="connsiteX47" fmla="*/ 1812711 w 1888125"/>
              <a:gd name="connsiteY47" fmla="*/ 999241 h 1075120"/>
              <a:gd name="connsiteX48" fmla="*/ 1803284 w 1888125"/>
              <a:gd name="connsiteY48" fmla="*/ 1027521 h 1075120"/>
              <a:gd name="connsiteX49" fmla="*/ 1775003 w 1888125"/>
              <a:gd name="connsiteY49" fmla="*/ 1036948 h 1075120"/>
              <a:gd name="connsiteX50" fmla="*/ 1605321 w 1888125"/>
              <a:gd name="connsiteY50" fmla="*/ 1046375 h 1075120"/>
              <a:gd name="connsiteX51" fmla="*/ 1558187 w 1888125"/>
              <a:gd name="connsiteY51" fmla="*/ 1055802 h 1075120"/>
              <a:gd name="connsiteX52" fmla="*/ 1143407 w 1888125"/>
              <a:gd name="connsiteY52" fmla="*/ 1055802 h 1075120"/>
              <a:gd name="connsiteX53" fmla="*/ 1011432 w 1888125"/>
              <a:gd name="connsiteY53" fmla="*/ 1055802 h 1075120"/>
              <a:gd name="connsiteX54" fmla="*/ 464678 w 1888125"/>
              <a:gd name="connsiteY54" fmla="*/ 1036948 h 1075120"/>
              <a:gd name="connsiteX55" fmla="*/ 398690 w 1888125"/>
              <a:gd name="connsiteY55" fmla="*/ 1018095 h 1075120"/>
              <a:gd name="connsiteX56" fmla="*/ 313849 w 1888125"/>
              <a:gd name="connsiteY56" fmla="*/ 1008668 h 1075120"/>
              <a:gd name="connsiteX57" fmla="*/ 229007 w 1888125"/>
              <a:gd name="connsiteY57" fmla="*/ 980387 h 1075120"/>
              <a:gd name="connsiteX58" fmla="*/ 172447 w 1888125"/>
              <a:gd name="connsiteY58" fmla="*/ 970961 h 1075120"/>
              <a:gd name="connsiteX59" fmla="*/ 144166 w 1888125"/>
              <a:gd name="connsiteY59" fmla="*/ 961534 h 1075120"/>
              <a:gd name="connsiteX60" fmla="*/ 87605 w 1888125"/>
              <a:gd name="connsiteY60" fmla="*/ 904973 h 1075120"/>
              <a:gd name="connsiteX61" fmla="*/ 78179 w 1888125"/>
              <a:gd name="connsiteY61" fmla="*/ 857839 h 1075120"/>
              <a:gd name="connsiteX62" fmla="*/ 68752 w 1888125"/>
              <a:gd name="connsiteY62" fmla="*/ 829559 h 1075120"/>
              <a:gd name="connsiteX63" fmla="*/ 49898 w 1888125"/>
              <a:gd name="connsiteY63" fmla="*/ 716437 h 1075120"/>
              <a:gd name="connsiteX64" fmla="*/ 40471 w 1888125"/>
              <a:gd name="connsiteY64" fmla="*/ 678730 h 1075120"/>
              <a:gd name="connsiteX65" fmla="*/ 21618 w 1888125"/>
              <a:gd name="connsiteY65" fmla="*/ 622169 h 1075120"/>
              <a:gd name="connsiteX66" fmla="*/ 21618 w 1888125"/>
              <a:gd name="connsiteY66" fmla="*/ 197963 h 1075120"/>
              <a:gd name="connsiteX67" fmla="*/ 49898 w 1888125"/>
              <a:gd name="connsiteY67" fmla="*/ 113121 h 1075120"/>
              <a:gd name="connsiteX68" fmla="*/ 59325 w 1888125"/>
              <a:gd name="connsiteY68" fmla="*/ 84841 h 1075120"/>
              <a:gd name="connsiteX69" fmla="*/ 68752 w 1888125"/>
              <a:gd name="connsiteY69" fmla="*/ 56561 h 1075120"/>
              <a:gd name="connsiteX70" fmla="*/ 40471 w 1888125"/>
              <a:gd name="connsiteY70" fmla="*/ 28280 h 107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88125" h="1075120">
                <a:moveTo>
                  <a:pt x="40471" y="28280"/>
                </a:moveTo>
                <a:lnTo>
                  <a:pt x="40471" y="28280"/>
                </a:lnTo>
                <a:lnTo>
                  <a:pt x="115886" y="56561"/>
                </a:lnTo>
                <a:cubicBezTo>
                  <a:pt x="125224" y="59957"/>
                  <a:pt x="134526" y="63577"/>
                  <a:pt x="144166" y="65987"/>
                </a:cubicBezTo>
                <a:lnTo>
                  <a:pt x="219581" y="84841"/>
                </a:lnTo>
                <a:cubicBezTo>
                  <a:pt x="247861" y="81699"/>
                  <a:pt x="276355" y="80092"/>
                  <a:pt x="304422" y="75414"/>
                </a:cubicBezTo>
                <a:cubicBezTo>
                  <a:pt x="314223" y="73780"/>
                  <a:pt x="324434" y="71499"/>
                  <a:pt x="332702" y="65987"/>
                </a:cubicBezTo>
                <a:cubicBezTo>
                  <a:pt x="343795" y="58592"/>
                  <a:pt x="350460" y="45892"/>
                  <a:pt x="360983" y="37707"/>
                </a:cubicBezTo>
                <a:cubicBezTo>
                  <a:pt x="378869" y="23796"/>
                  <a:pt x="417544" y="0"/>
                  <a:pt x="417544" y="0"/>
                </a:cubicBezTo>
                <a:cubicBezTo>
                  <a:pt x="433540" y="47990"/>
                  <a:pt x="414116" y="14854"/>
                  <a:pt x="455251" y="37707"/>
                </a:cubicBezTo>
                <a:cubicBezTo>
                  <a:pt x="564898" y="98622"/>
                  <a:pt x="458259" y="57562"/>
                  <a:pt x="568372" y="94268"/>
                </a:cubicBezTo>
                <a:cubicBezTo>
                  <a:pt x="579120" y="97851"/>
                  <a:pt x="586519" y="108054"/>
                  <a:pt x="596653" y="113121"/>
                </a:cubicBezTo>
                <a:cubicBezTo>
                  <a:pt x="605541" y="117565"/>
                  <a:pt x="616247" y="117722"/>
                  <a:pt x="624933" y="122548"/>
                </a:cubicBezTo>
                <a:cubicBezTo>
                  <a:pt x="644741" y="133552"/>
                  <a:pt x="659998" y="153089"/>
                  <a:pt x="681494" y="160255"/>
                </a:cubicBezTo>
                <a:cubicBezTo>
                  <a:pt x="731270" y="176848"/>
                  <a:pt x="701507" y="164170"/>
                  <a:pt x="766335" y="207389"/>
                </a:cubicBezTo>
                <a:cubicBezTo>
                  <a:pt x="775762" y="213674"/>
                  <a:pt x="783868" y="222660"/>
                  <a:pt x="794616" y="226243"/>
                </a:cubicBezTo>
                <a:lnTo>
                  <a:pt x="851177" y="245097"/>
                </a:lnTo>
                <a:cubicBezTo>
                  <a:pt x="861925" y="248680"/>
                  <a:pt x="869044" y="259487"/>
                  <a:pt x="879457" y="263950"/>
                </a:cubicBezTo>
                <a:cubicBezTo>
                  <a:pt x="891365" y="269054"/>
                  <a:pt x="904595" y="270235"/>
                  <a:pt x="917164" y="273377"/>
                </a:cubicBezTo>
                <a:cubicBezTo>
                  <a:pt x="926591" y="279662"/>
                  <a:pt x="935311" y="287164"/>
                  <a:pt x="945445" y="292231"/>
                </a:cubicBezTo>
                <a:cubicBezTo>
                  <a:pt x="968653" y="303835"/>
                  <a:pt x="1008559" y="307463"/>
                  <a:pt x="1030286" y="311084"/>
                </a:cubicBezTo>
                <a:lnTo>
                  <a:pt x="1115127" y="339365"/>
                </a:lnTo>
                <a:lnTo>
                  <a:pt x="1143407" y="348792"/>
                </a:lnTo>
                <a:cubicBezTo>
                  <a:pt x="1152834" y="358219"/>
                  <a:pt x="1160113" y="370458"/>
                  <a:pt x="1171688" y="377072"/>
                </a:cubicBezTo>
                <a:cubicBezTo>
                  <a:pt x="1182937" y="383500"/>
                  <a:pt x="1196986" y="382776"/>
                  <a:pt x="1209395" y="386499"/>
                </a:cubicBezTo>
                <a:cubicBezTo>
                  <a:pt x="1228430" y="392210"/>
                  <a:pt x="1247102" y="399068"/>
                  <a:pt x="1265956" y="405352"/>
                </a:cubicBezTo>
                <a:lnTo>
                  <a:pt x="1322517" y="424206"/>
                </a:lnTo>
                <a:cubicBezTo>
                  <a:pt x="1347655" y="427348"/>
                  <a:pt x="1372892" y="429781"/>
                  <a:pt x="1397931" y="433633"/>
                </a:cubicBezTo>
                <a:cubicBezTo>
                  <a:pt x="1413767" y="436069"/>
                  <a:pt x="1429065" y="442218"/>
                  <a:pt x="1445065" y="443060"/>
                </a:cubicBezTo>
                <a:cubicBezTo>
                  <a:pt x="1548664" y="448512"/>
                  <a:pt x="1652455" y="449344"/>
                  <a:pt x="1756150" y="452486"/>
                </a:cubicBezTo>
                <a:lnTo>
                  <a:pt x="1803284" y="461913"/>
                </a:lnTo>
                <a:cubicBezTo>
                  <a:pt x="1822089" y="465332"/>
                  <a:pt x="1841712" y="465296"/>
                  <a:pt x="1859845" y="471340"/>
                </a:cubicBezTo>
                <a:cubicBezTo>
                  <a:pt x="1870593" y="474923"/>
                  <a:pt x="1878698" y="483909"/>
                  <a:pt x="1888125" y="490194"/>
                </a:cubicBezTo>
                <a:lnTo>
                  <a:pt x="1803284" y="546754"/>
                </a:lnTo>
                <a:cubicBezTo>
                  <a:pt x="1786748" y="557778"/>
                  <a:pt x="1765577" y="559323"/>
                  <a:pt x="1746723" y="565608"/>
                </a:cubicBezTo>
                <a:cubicBezTo>
                  <a:pt x="1706962" y="578862"/>
                  <a:pt x="1726911" y="591743"/>
                  <a:pt x="1690162" y="612742"/>
                </a:cubicBezTo>
                <a:cubicBezTo>
                  <a:pt x="1672721" y="622708"/>
                  <a:pt x="1577623" y="631523"/>
                  <a:pt x="1577040" y="631596"/>
                </a:cubicBezTo>
                <a:cubicBezTo>
                  <a:pt x="1558187" y="637880"/>
                  <a:pt x="1526765" y="631596"/>
                  <a:pt x="1520480" y="650449"/>
                </a:cubicBezTo>
                <a:lnTo>
                  <a:pt x="1501626" y="707010"/>
                </a:lnTo>
                <a:lnTo>
                  <a:pt x="1492199" y="735290"/>
                </a:lnTo>
                <a:cubicBezTo>
                  <a:pt x="1495326" y="744671"/>
                  <a:pt x="1511038" y="808339"/>
                  <a:pt x="1529906" y="820132"/>
                </a:cubicBezTo>
                <a:cubicBezTo>
                  <a:pt x="1546759" y="830665"/>
                  <a:pt x="1567613" y="832701"/>
                  <a:pt x="1586467" y="838985"/>
                </a:cubicBezTo>
                <a:cubicBezTo>
                  <a:pt x="1651122" y="860536"/>
                  <a:pt x="1570863" y="835084"/>
                  <a:pt x="1661882" y="857839"/>
                </a:cubicBezTo>
                <a:cubicBezTo>
                  <a:pt x="1671522" y="860249"/>
                  <a:pt x="1680462" y="865110"/>
                  <a:pt x="1690162" y="867266"/>
                </a:cubicBezTo>
                <a:cubicBezTo>
                  <a:pt x="1708821" y="871412"/>
                  <a:pt x="1727869" y="873551"/>
                  <a:pt x="1746723" y="876693"/>
                </a:cubicBezTo>
                <a:cubicBezTo>
                  <a:pt x="1753008" y="886120"/>
                  <a:pt x="1757566" y="896962"/>
                  <a:pt x="1765577" y="904973"/>
                </a:cubicBezTo>
                <a:cubicBezTo>
                  <a:pt x="1773588" y="912984"/>
                  <a:pt x="1786779" y="914980"/>
                  <a:pt x="1793857" y="923827"/>
                </a:cubicBezTo>
                <a:cubicBezTo>
                  <a:pt x="1801587" y="933490"/>
                  <a:pt x="1812241" y="996893"/>
                  <a:pt x="1812711" y="999241"/>
                </a:cubicBezTo>
                <a:cubicBezTo>
                  <a:pt x="1809569" y="1008668"/>
                  <a:pt x="1810310" y="1020495"/>
                  <a:pt x="1803284" y="1027521"/>
                </a:cubicBezTo>
                <a:cubicBezTo>
                  <a:pt x="1796257" y="1034547"/>
                  <a:pt x="1784895" y="1036006"/>
                  <a:pt x="1775003" y="1036948"/>
                </a:cubicBezTo>
                <a:cubicBezTo>
                  <a:pt x="1718610" y="1042319"/>
                  <a:pt x="1661882" y="1043233"/>
                  <a:pt x="1605321" y="1046375"/>
                </a:cubicBezTo>
                <a:cubicBezTo>
                  <a:pt x="1589610" y="1049517"/>
                  <a:pt x="1574100" y="1053930"/>
                  <a:pt x="1558187" y="1055802"/>
                </a:cubicBezTo>
                <a:cubicBezTo>
                  <a:pt x="1393984" y="1075120"/>
                  <a:pt x="1352145" y="1062325"/>
                  <a:pt x="1143407" y="1055802"/>
                </a:cubicBezTo>
                <a:cubicBezTo>
                  <a:pt x="1073332" y="1032443"/>
                  <a:pt x="1156002" y="1055802"/>
                  <a:pt x="1011432" y="1055802"/>
                </a:cubicBezTo>
                <a:cubicBezTo>
                  <a:pt x="916968" y="1055802"/>
                  <a:pt x="580292" y="1041573"/>
                  <a:pt x="464678" y="1036948"/>
                </a:cubicBezTo>
                <a:cubicBezTo>
                  <a:pt x="443557" y="1029908"/>
                  <a:pt x="420677" y="1021478"/>
                  <a:pt x="398690" y="1018095"/>
                </a:cubicBezTo>
                <a:cubicBezTo>
                  <a:pt x="370566" y="1013768"/>
                  <a:pt x="342129" y="1011810"/>
                  <a:pt x="313849" y="1008668"/>
                </a:cubicBezTo>
                <a:lnTo>
                  <a:pt x="229007" y="980387"/>
                </a:lnTo>
                <a:cubicBezTo>
                  <a:pt x="210874" y="974343"/>
                  <a:pt x="191300" y="974103"/>
                  <a:pt x="172447" y="970961"/>
                </a:cubicBezTo>
                <a:cubicBezTo>
                  <a:pt x="163020" y="967819"/>
                  <a:pt x="152010" y="967635"/>
                  <a:pt x="144166" y="961534"/>
                </a:cubicBezTo>
                <a:cubicBezTo>
                  <a:pt x="123119" y="945164"/>
                  <a:pt x="87605" y="904973"/>
                  <a:pt x="87605" y="904973"/>
                </a:cubicBezTo>
                <a:cubicBezTo>
                  <a:pt x="84463" y="889262"/>
                  <a:pt x="82065" y="873383"/>
                  <a:pt x="78179" y="857839"/>
                </a:cubicBezTo>
                <a:cubicBezTo>
                  <a:pt x="75769" y="848199"/>
                  <a:pt x="70701" y="839303"/>
                  <a:pt x="68752" y="829559"/>
                </a:cubicBezTo>
                <a:cubicBezTo>
                  <a:pt x="61255" y="792074"/>
                  <a:pt x="56183" y="754144"/>
                  <a:pt x="49898" y="716437"/>
                </a:cubicBezTo>
                <a:cubicBezTo>
                  <a:pt x="47768" y="703657"/>
                  <a:pt x="44194" y="691139"/>
                  <a:pt x="40471" y="678730"/>
                </a:cubicBezTo>
                <a:cubicBezTo>
                  <a:pt x="34760" y="659695"/>
                  <a:pt x="21618" y="622169"/>
                  <a:pt x="21618" y="622169"/>
                </a:cubicBezTo>
                <a:cubicBezTo>
                  <a:pt x="0" y="449228"/>
                  <a:pt x="1245" y="489985"/>
                  <a:pt x="21618" y="197963"/>
                </a:cubicBezTo>
                <a:cubicBezTo>
                  <a:pt x="21618" y="197961"/>
                  <a:pt x="45184" y="127262"/>
                  <a:pt x="49898" y="113121"/>
                </a:cubicBezTo>
                <a:lnTo>
                  <a:pt x="59325" y="84841"/>
                </a:lnTo>
                <a:lnTo>
                  <a:pt x="68752" y="56561"/>
                </a:lnTo>
                <a:cubicBezTo>
                  <a:pt x="58563" y="15805"/>
                  <a:pt x="59325" y="31809"/>
                  <a:pt x="40471" y="28280"/>
                </a:cubicBezTo>
                <a:close/>
              </a:path>
            </a:pathLst>
          </a:cu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9" name="Freeform 18"/>
          <p:cNvSpPr/>
          <p:nvPr/>
        </p:nvSpPr>
        <p:spPr bwMode="auto">
          <a:xfrm>
            <a:off x="5438775" y="2781300"/>
            <a:ext cx="1274763" cy="1790700"/>
          </a:xfrm>
          <a:custGeom>
            <a:avLst/>
            <a:gdLst>
              <a:gd name="connsiteX0" fmla="*/ 0 w 1274362"/>
              <a:gd name="connsiteY0" fmla="*/ 0 h 1791093"/>
              <a:gd name="connsiteX1" fmla="*/ 0 w 1274362"/>
              <a:gd name="connsiteY1" fmla="*/ 0 h 1791093"/>
              <a:gd name="connsiteX2" fmla="*/ 65988 w 1274362"/>
              <a:gd name="connsiteY2" fmla="*/ 65988 h 1791093"/>
              <a:gd name="connsiteX3" fmla="*/ 122548 w 1274362"/>
              <a:gd name="connsiteY3" fmla="*/ 84841 h 1791093"/>
              <a:gd name="connsiteX4" fmla="*/ 150829 w 1274362"/>
              <a:gd name="connsiteY4" fmla="*/ 94268 h 1791093"/>
              <a:gd name="connsiteX5" fmla="*/ 141402 w 1274362"/>
              <a:gd name="connsiteY5" fmla="*/ 160256 h 1791093"/>
              <a:gd name="connsiteX6" fmla="*/ 131975 w 1274362"/>
              <a:gd name="connsiteY6" fmla="*/ 188536 h 1791093"/>
              <a:gd name="connsiteX7" fmla="*/ 141402 w 1274362"/>
              <a:gd name="connsiteY7" fmla="*/ 263951 h 1791093"/>
              <a:gd name="connsiteX8" fmla="*/ 150829 w 1274362"/>
              <a:gd name="connsiteY8" fmla="*/ 292231 h 1791093"/>
              <a:gd name="connsiteX9" fmla="*/ 179109 w 1274362"/>
              <a:gd name="connsiteY9" fmla="*/ 311085 h 1791093"/>
              <a:gd name="connsiteX10" fmla="*/ 263950 w 1274362"/>
              <a:gd name="connsiteY10" fmla="*/ 329938 h 1791093"/>
              <a:gd name="connsiteX11" fmla="*/ 358219 w 1274362"/>
              <a:gd name="connsiteY11" fmla="*/ 320512 h 1791093"/>
              <a:gd name="connsiteX12" fmla="*/ 395926 w 1274362"/>
              <a:gd name="connsiteY12" fmla="*/ 377072 h 1791093"/>
              <a:gd name="connsiteX13" fmla="*/ 443060 w 1274362"/>
              <a:gd name="connsiteY13" fmla="*/ 424206 h 1791093"/>
              <a:gd name="connsiteX14" fmla="*/ 471340 w 1274362"/>
              <a:gd name="connsiteY14" fmla="*/ 433633 h 1791093"/>
              <a:gd name="connsiteX15" fmla="*/ 490194 w 1274362"/>
              <a:gd name="connsiteY15" fmla="*/ 461914 h 1791093"/>
              <a:gd name="connsiteX16" fmla="*/ 518474 w 1274362"/>
              <a:gd name="connsiteY16" fmla="*/ 480767 h 1791093"/>
              <a:gd name="connsiteX17" fmla="*/ 527901 w 1274362"/>
              <a:gd name="connsiteY17" fmla="*/ 509048 h 1791093"/>
              <a:gd name="connsiteX18" fmla="*/ 546755 w 1274362"/>
              <a:gd name="connsiteY18" fmla="*/ 537328 h 1791093"/>
              <a:gd name="connsiteX19" fmla="*/ 575035 w 1274362"/>
              <a:gd name="connsiteY19" fmla="*/ 593889 h 1791093"/>
              <a:gd name="connsiteX20" fmla="*/ 603315 w 1274362"/>
              <a:gd name="connsiteY20" fmla="*/ 612742 h 1791093"/>
              <a:gd name="connsiteX21" fmla="*/ 669303 w 1274362"/>
              <a:gd name="connsiteY21" fmla="*/ 688157 h 1791093"/>
              <a:gd name="connsiteX22" fmla="*/ 716437 w 1274362"/>
              <a:gd name="connsiteY22" fmla="*/ 725864 h 1791093"/>
              <a:gd name="connsiteX23" fmla="*/ 744718 w 1274362"/>
              <a:gd name="connsiteY23" fmla="*/ 754145 h 1791093"/>
              <a:gd name="connsiteX24" fmla="*/ 772998 w 1274362"/>
              <a:gd name="connsiteY24" fmla="*/ 772998 h 1791093"/>
              <a:gd name="connsiteX25" fmla="*/ 820132 w 1274362"/>
              <a:gd name="connsiteY25" fmla="*/ 829559 h 1791093"/>
              <a:gd name="connsiteX26" fmla="*/ 829559 w 1274362"/>
              <a:gd name="connsiteY26" fmla="*/ 857839 h 1791093"/>
              <a:gd name="connsiteX27" fmla="*/ 857839 w 1274362"/>
              <a:gd name="connsiteY27" fmla="*/ 876693 h 1791093"/>
              <a:gd name="connsiteX28" fmla="*/ 914400 w 1274362"/>
              <a:gd name="connsiteY28" fmla="*/ 923827 h 1791093"/>
              <a:gd name="connsiteX29" fmla="*/ 970961 w 1274362"/>
              <a:gd name="connsiteY29" fmla="*/ 952107 h 1791093"/>
              <a:gd name="connsiteX30" fmla="*/ 1018095 w 1274362"/>
              <a:gd name="connsiteY30" fmla="*/ 999241 h 1791093"/>
              <a:gd name="connsiteX31" fmla="*/ 1065229 w 1274362"/>
              <a:gd name="connsiteY31" fmla="*/ 1036949 h 1791093"/>
              <a:gd name="connsiteX32" fmla="*/ 1074656 w 1274362"/>
              <a:gd name="connsiteY32" fmla="*/ 1065229 h 1791093"/>
              <a:gd name="connsiteX33" fmla="*/ 1036948 w 1274362"/>
              <a:gd name="connsiteY33" fmla="*/ 1084083 h 1791093"/>
              <a:gd name="connsiteX34" fmla="*/ 1008668 w 1274362"/>
              <a:gd name="connsiteY34" fmla="*/ 1102936 h 1791093"/>
              <a:gd name="connsiteX35" fmla="*/ 980388 w 1274362"/>
              <a:gd name="connsiteY35" fmla="*/ 1131217 h 1791093"/>
              <a:gd name="connsiteX36" fmla="*/ 952107 w 1274362"/>
              <a:gd name="connsiteY36" fmla="*/ 1140644 h 1791093"/>
              <a:gd name="connsiteX37" fmla="*/ 923827 w 1274362"/>
              <a:gd name="connsiteY37" fmla="*/ 1197204 h 1791093"/>
              <a:gd name="connsiteX38" fmla="*/ 961534 w 1274362"/>
              <a:gd name="connsiteY38" fmla="*/ 1234912 h 1791093"/>
              <a:gd name="connsiteX39" fmla="*/ 1018095 w 1274362"/>
              <a:gd name="connsiteY39" fmla="*/ 1263192 h 1791093"/>
              <a:gd name="connsiteX40" fmla="*/ 1102936 w 1274362"/>
              <a:gd name="connsiteY40" fmla="*/ 1310326 h 1791093"/>
              <a:gd name="connsiteX41" fmla="*/ 1159497 w 1274362"/>
              <a:gd name="connsiteY41" fmla="*/ 1329180 h 1791093"/>
              <a:gd name="connsiteX42" fmla="*/ 1168924 w 1274362"/>
              <a:gd name="connsiteY42" fmla="*/ 1366887 h 1791093"/>
              <a:gd name="connsiteX43" fmla="*/ 1225485 w 1274362"/>
              <a:gd name="connsiteY43" fmla="*/ 1319753 h 1791093"/>
              <a:gd name="connsiteX44" fmla="*/ 1253765 w 1274362"/>
              <a:gd name="connsiteY44" fmla="*/ 1310326 h 1791093"/>
              <a:gd name="connsiteX45" fmla="*/ 1272619 w 1274362"/>
              <a:gd name="connsiteY45" fmla="*/ 1272619 h 1791093"/>
              <a:gd name="connsiteX46" fmla="*/ 537328 w 1274362"/>
              <a:gd name="connsiteY46" fmla="*/ 1791093 h 1791093"/>
              <a:gd name="connsiteX47" fmla="*/ 0 w 1274362"/>
              <a:gd name="connsiteY47" fmla="*/ 0 h 17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74362" h="1791093">
                <a:moveTo>
                  <a:pt x="0" y="0"/>
                </a:moveTo>
                <a:lnTo>
                  <a:pt x="0" y="0"/>
                </a:lnTo>
                <a:cubicBezTo>
                  <a:pt x="21996" y="21996"/>
                  <a:pt x="40412" y="48282"/>
                  <a:pt x="65988" y="65988"/>
                </a:cubicBezTo>
                <a:cubicBezTo>
                  <a:pt x="82328" y="77300"/>
                  <a:pt x="103695" y="78557"/>
                  <a:pt x="122548" y="84841"/>
                </a:cubicBezTo>
                <a:lnTo>
                  <a:pt x="150829" y="94268"/>
                </a:lnTo>
                <a:cubicBezTo>
                  <a:pt x="147687" y="116264"/>
                  <a:pt x="145760" y="138468"/>
                  <a:pt x="141402" y="160256"/>
                </a:cubicBezTo>
                <a:cubicBezTo>
                  <a:pt x="139453" y="170000"/>
                  <a:pt x="131975" y="178599"/>
                  <a:pt x="131975" y="188536"/>
                </a:cubicBezTo>
                <a:cubicBezTo>
                  <a:pt x="131975" y="213870"/>
                  <a:pt x="136870" y="239026"/>
                  <a:pt x="141402" y="263951"/>
                </a:cubicBezTo>
                <a:cubicBezTo>
                  <a:pt x="143180" y="273727"/>
                  <a:pt x="144622" y="284472"/>
                  <a:pt x="150829" y="292231"/>
                </a:cubicBezTo>
                <a:cubicBezTo>
                  <a:pt x="157907" y="301078"/>
                  <a:pt x="168976" y="306018"/>
                  <a:pt x="179109" y="311085"/>
                </a:cubicBezTo>
                <a:cubicBezTo>
                  <a:pt x="202316" y="322689"/>
                  <a:pt x="242225" y="326317"/>
                  <a:pt x="263950" y="329938"/>
                </a:cubicBezTo>
                <a:cubicBezTo>
                  <a:pt x="295373" y="326796"/>
                  <a:pt x="328479" y="309891"/>
                  <a:pt x="358219" y="320512"/>
                </a:cubicBezTo>
                <a:cubicBezTo>
                  <a:pt x="379558" y="328133"/>
                  <a:pt x="383357" y="358219"/>
                  <a:pt x="395926" y="377072"/>
                </a:cubicBezTo>
                <a:cubicBezTo>
                  <a:pt x="414781" y="405355"/>
                  <a:pt x="411634" y="408493"/>
                  <a:pt x="443060" y="424206"/>
                </a:cubicBezTo>
                <a:cubicBezTo>
                  <a:pt x="451948" y="428650"/>
                  <a:pt x="461913" y="430491"/>
                  <a:pt x="471340" y="433633"/>
                </a:cubicBezTo>
                <a:cubicBezTo>
                  <a:pt x="477625" y="443060"/>
                  <a:pt x="482183" y="453903"/>
                  <a:pt x="490194" y="461914"/>
                </a:cubicBezTo>
                <a:cubicBezTo>
                  <a:pt x="498205" y="469925"/>
                  <a:pt x="511397" y="471920"/>
                  <a:pt x="518474" y="480767"/>
                </a:cubicBezTo>
                <a:cubicBezTo>
                  <a:pt x="524682" y="488526"/>
                  <a:pt x="523457" y="500160"/>
                  <a:pt x="527901" y="509048"/>
                </a:cubicBezTo>
                <a:cubicBezTo>
                  <a:pt x="532968" y="519181"/>
                  <a:pt x="540470" y="527901"/>
                  <a:pt x="546755" y="537328"/>
                </a:cubicBezTo>
                <a:cubicBezTo>
                  <a:pt x="554422" y="560330"/>
                  <a:pt x="556760" y="575614"/>
                  <a:pt x="575035" y="593889"/>
                </a:cubicBezTo>
                <a:cubicBezTo>
                  <a:pt x="583046" y="601900"/>
                  <a:pt x="593888" y="606458"/>
                  <a:pt x="603315" y="612742"/>
                </a:cubicBezTo>
                <a:cubicBezTo>
                  <a:pt x="647308" y="678730"/>
                  <a:pt x="622169" y="656734"/>
                  <a:pt x="669303" y="688157"/>
                </a:cubicBezTo>
                <a:cubicBezTo>
                  <a:pt x="711470" y="751405"/>
                  <a:pt x="661796" y="689436"/>
                  <a:pt x="716437" y="725864"/>
                </a:cubicBezTo>
                <a:cubicBezTo>
                  <a:pt x="727530" y="733259"/>
                  <a:pt x="734476" y="745610"/>
                  <a:pt x="744718" y="754145"/>
                </a:cubicBezTo>
                <a:cubicBezTo>
                  <a:pt x="753421" y="761398"/>
                  <a:pt x="764295" y="765745"/>
                  <a:pt x="772998" y="772998"/>
                </a:cubicBezTo>
                <a:cubicBezTo>
                  <a:pt x="790866" y="787888"/>
                  <a:pt x="809540" y="808375"/>
                  <a:pt x="820132" y="829559"/>
                </a:cubicBezTo>
                <a:cubicBezTo>
                  <a:pt x="824576" y="838447"/>
                  <a:pt x="823352" y="850080"/>
                  <a:pt x="829559" y="857839"/>
                </a:cubicBezTo>
                <a:cubicBezTo>
                  <a:pt x="836637" y="866686"/>
                  <a:pt x="849135" y="869440"/>
                  <a:pt x="857839" y="876693"/>
                </a:cubicBezTo>
                <a:cubicBezTo>
                  <a:pt x="889108" y="902750"/>
                  <a:pt x="879297" y="906275"/>
                  <a:pt x="914400" y="923827"/>
                </a:cubicBezTo>
                <a:cubicBezTo>
                  <a:pt x="992470" y="962864"/>
                  <a:pt x="889897" y="898067"/>
                  <a:pt x="970961" y="952107"/>
                </a:cubicBezTo>
                <a:cubicBezTo>
                  <a:pt x="1021236" y="1027523"/>
                  <a:pt x="955250" y="936396"/>
                  <a:pt x="1018095" y="999241"/>
                </a:cubicBezTo>
                <a:cubicBezTo>
                  <a:pt x="1060736" y="1041882"/>
                  <a:pt x="1010170" y="1018596"/>
                  <a:pt x="1065229" y="1036949"/>
                </a:cubicBezTo>
                <a:cubicBezTo>
                  <a:pt x="1068371" y="1046376"/>
                  <a:pt x="1079768" y="1056708"/>
                  <a:pt x="1074656" y="1065229"/>
                </a:cubicBezTo>
                <a:cubicBezTo>
                  <a:pt x="1067426" y="1077279"/>
                  <a:pt x="1049149" y="1077111"/>
                  <a:pt x="1036948" y="1084083"/>
                </a:cubicBezTo>
                <a:cubicBezTo>
                  <a:pt x="1027111" y="1089704"/>
                  <a:pt x="1017371" y="1095683"/>
                  <a:pt x="1008668" y="1102936"/>
                </a:cubicBezTo>
                <a:cubicBezTo>
                  <a:pt x="998426" y="1111471"/>
                  <a:pt x="991480" y="1123822"/>
                  <a:pt x="980388" y="1131217"/>
                </a:cubicBezTo>
                <a:cubicBezTo>
                  <a:pt x="972120" y="1136729"/>
                  <a:pt x="961534" y="1137502"/>
                  <a:pt x="952107" y="1140644"/>
                </a:cubicBezTo>
                <a:cubicBezTo>
                  <a:pt x="942576" y="1154941"/>
                  <a:pt x="923827" y="1177691"/>
                  <a:pt x="923827" y="1197204"/>
                </a:cubicBezTo>
                <a:cubicBezTo>
                  <a:pt x="923827" y="1234911"/>
                  <a:pt x="936396" y="1222343"/>
                  <a:pt x="961534" y="1234912"/>
                </a:cubicBezTo>
                <a:cubicBezTo>
                  <a:pt x="1034628" y="1271459"/>
                  <a:pt x="947012" y="1239498"/>
                  <a:pt x="1018095" y="1263192"/>
                </a:cubicBezTo>
                <a:cubicBezTo>
                  <a:pt x="1035716" y="1316054"/>
                  <a:pt x="1017882" y="1289062"/>
                  <a:pt x="1102936" y="1310326"/>
                </a:cubicBezTo>
                <a:cubicBezTo>
                  <a:pt x="1122216" y="1315146"/>
                  <a:pt x="1159497" y="1329180"/>
                  <a:pt x="1159497" y="1329180"/>
                </a:cubicBezTo>
                <a:cubicBezTo>
                  <a:pt x="1162639" y="1341749"/>
                  <a:pt x="1156895" y="1362075"/>
                  <a:pt x="1168924" y="1366887"/>
                </a:cubicBezTo>
                <a:cubicBezTo>
                  <a:pt x="1200164" y="1379383"/>
                  <a:pt x="1212219" y="1330366"/>
                  <a:pt x="1225485" y="1319753"/>
                </a:cubicBezTo>
                <a:cubicBezTo>
                  <a:pt x="1233244" y="1313546"/>
                  <a:pt x="1244338" y="1313468"/>
                  <a:pt x="1253765" y="1310326"/>
                </a:cubicBezTo>
                <a:cubicBezTo>
                  <a:pt x="1274362" y="1279431"/>
                  <a:pt x="1272619" y="1293376"/>
                  <a:pt x="1272619" y="1272619"/>
                </a:cubicBezTo>
                <a:lnTo>
                  <a:pt x="537328" y="1791093"/>
                </a:lnTo>
                <a:lnTo>
                  <a:pt x="0" y="0"/>
                </a:lnTo>
                <a:close/>
              </a:path>
            </a:pathLst>
          </a:cu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20" name="Freeform 19"/>
          <p:cNvSpPr/>
          <p:nvPr/>
        </p:nvSpPr>
        <p:spPr bwMode="auto">
          <a:xfrm>
            <a:off x="3779838" y="2525713"/>
            <a:ext cx="895350" cy="538162"/>
          </a:xfrm>
          <a:custGeom>
            <a:avLst/>
            <a:gdLst>
              <a:gd name="connsiteX0" fmla="*/ 10365 w 896485"/>
              <a:gd name="connsiteY0" fmla="*/ 282804 h 537887"/>
              <a:gd name="connsiteX1" fmla="*/ 10365 w 896485"/>
              <a:gd name="connsiteY1" fmla="*/ 282804 h 537887"/>
              <a:gd name="connsiteX2" fmla="*/ 85780 w 896485"/>
              <a:gd name="connsiteY2" fmla="*/ 254523 h 537887"/>
              <a:gd name="connsiteX3" fmla="*/ 114060 w 896485"/>
              <a:gd name="connsiteY3" fmla="*/ 245096 h 537887"/>
              <a:gd name="connsiteX4" fmla="*/ 142341 w 896485"/>
              <a:gd name="connsiteY4" fmla="*/ 216816 h 537887"/>
              <a:gd name="connsiteX5" fmla="*/ 170621 w 896485"/>
              <a:gd name="connsiteY5" fmla="*/ 207389 h 537887"/>
              <a:gd name="connsiteX6" fmla="*/ 227182 w 896485"/>
              <a:gd name="connsiteY6" fmla="*/ 169682 h 537887"/>
              <a:gd name="connsiteX7" fmla="*/ 274316 w 896485"/>
              <a:gd name="connsiteY7" fmla="*/ 160255 h 537887"/>
              <a:gd name="connsiteX8" fmla="*/ 330877 w 896485"/>
              <a:gd name="connsiteY8" fmla="*/ 141402 h 537887"/>
              <a:gd name="connsiteX9" fmla="*/ 425145 w 896485"/>
              <a:gd name="connsiteY9" fmla="*/ 122548 h 537887"/>
              <a:gd name="connsiteX10" fmla="*/ 500559 w 896485"/>
              <a:gd name="connsiteY10" fmla="*/ 103694 h 537887"/>
              <a:gd name="connsiteX11" fmla="*/ 528839 w 896485"/>
              <a:gd name="connsiteY11" fmla="*/ 84841 h 537887"/>
              <a:gd name="connsiteX12" fmla="*/ 547693 w 896485"/>
              <a:gd name="connsiteY12" fmla="*/ 56560 h 537887"/>
              <a:gd name="connsiteX13" fmla="*/ 660815 w 896485"/>
              <a:gd name="connsiteY13" fmla="*/ 28280 h 537887"/>
              <a:gd name="connsiteX14" fmla="*/ 698522 w 896485"/>
              <a:gd name="connsiteY14" fmla="*/ 18853 h 537887"/>
              <a:gd name="connsiteX15" fmla="*/ 755083 w 896485"/>
              <a:gd name="connsiteY15" fmla="*/ 0 h 537887"/>
              <a:gd name="connsiteX16" fmla="*/ 783363 w 896485"/>
              <a:gd name="connsiteY16" fmla="*/ 9426 h 537887"/>
              <a:gd name="connsiteX17" fmla="*/ 792790 w 896485"/>
              <a:gd name="connsiteY17" fmla="*/ 47134 h 537887"/>
              <a:gd name="connsiteX18" fmla="*/ 811644 w 896485"/>
              <a:gd name="connsiteY18" fmla="*/ 75414 h 537887"/>
              <a:gd name="connsiteX19" fmla="*/ 839924 w 896485"/>
              <a:gd name="connsiteY19" fmla="*/ 94268 h 537887"/>
              <a:gd name="connsiteX20" fmla="*/ 896485 w 896485"/>
              <a:gd name="connsiteY20" fmla="*/ 113121 h 537887"/>
              <a:gd name="connsiteX21" fmla="*/ 887058 w 896485"/>
              <a:gd name="connsiteY21" fmla="*/ 141402 h 537887"/>
              <a:gd name="connsiteX22" fmla="*/ 802217 w 896485"/>
              <a:gd name="connsiteY22" fmla="*/ 179109 h 537887"/>
              <a:gd name="connsiteX23" fmla="*/ 736229 w 896485"/>
              <a:gd name="connsiteY23" fmla="*/ 226243 h 537887"/>
              <a:gd name="connsiteX24" fmla="*/ 679668 w 896485"/>
              <a:gd name="connsiteY24" fmla="*/ 263950 h 537887"/>
              <a:gd name="connsiteX25" fmla="*/ 613681 w 896485"/>
              <a:gd name="connsiteY25" fmla="*/ 273377 h 537887"/>
              <a:gd name="connsiteX26" fmla="*/ 547693 w 896485"/>
              <a:gd name="connsiteY26" fmla="*/ 292230 h 537887"/>
              <a:gd name="connsiteX27" fmla="*/ 519413 w 896485"/>
              <a:gd name="connsiteY27" fmla="*/ 311084 h 537887"/>
              <a:gd name="connsiteX28" fmla="*/ 500559 w 896485"/>
              <a:gd name="connsiteY28" fmla="*/ 339364 h 537887"/>
              <a:gd name="connsiteX29" fmla="*/ 472279 w 896485"/>
              <a:gd name="connsiteY29" fmla="*/ 348791 h 537887"/>
              <a:gd name="connsiteX30" fmla="*/ 443998 w 896485"/>
              <a:gd name="connsiteY30" fmla="*/ 377072 h 537887"/>
              <a:gd name="connsiteX31" fmla="*/ 415718 w 896485"/>
              <a:gd name="connsiteY31" fmla="*/ 395925 h 537887"/>
              <a:gd name="connsiteX32" fmla="*/ 396864 w 896485"/>
              <a:gd name="connsiteY32" fmla="*/ 424206 h 537887"/>
              <a:gd name="connsiteX33" fmla="*/ 359157 w 896485"/>
              <a:gd name="connsiteY33" fmla="*/ 433632 h 537887"/>
              <a:gd name="connsiteX34" fmla="*/ 330877 w 896485"/>
              <a:gd name="connsiteY34" fmla="*/ 443059 h 537887"/>
              <a:gd name="connsiteX35" fmla="*/ 312023 w 896485"/>
              <a:gd name="connsiteY35" fmla="*/ 471340 h 537887"/>
              <a:gd name="connsiteX36" fmla="*/ 283743 w 896485"/>
              <a:gd name="connsiteY36" fmla="*/ 480767 h 537887"/>
              <a:gd name="connsiteX37" fmla="*/ 227182 w 896485"/>
              <a:gd name="connsiteY37" fmla="*/ 518474 h 537887"/>
              <a:gd name="connsiteX38" fmla="*/ 170621 w 896485"/>
              <a:gd name="connsiteY38" fmla="*/ 537327 h 537887"/>
              <a:gd name="connsiteX39" fmla="*/ 76353 w 896485"/>
              <a:gd name="connsiteY39" fmla="*/ 527901 h 537887"/>
              <a:gd name="connsiteX40" fmla="*/ 48072 w 896485"/>
              <a:gd name="connsiteY40" fmla="*/ 471340 h 537887"/>
              <a:gd name="connsiteX41" fmla="*/ 10365 w 896485"/>
              <a:gd name="connsiteY41" fmla="*/ 414779 h 537887"/>
              <a:gd name="connsiteX42" fmla="*/ 10365 w 896485"/>
              <a:gd name="connsiteY42" fmla="*/ 282804 h 53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6485" h="537887">
                <a:moveTo>
                  <a:pt x="10365" y="282804"/>
                </a:moveTo>
                <a:lnTo>
                  <a:pt x="10365" y="282804"/>
                </a:lnTo>
                <a:lnTo>
                  <a:pt x="85780" y="254523"/>
                </a:lnTo>
                <a:cubicBezTo>
                  <a:pt x="95118" y="251127"/>
                  <a:pt x="105792" y="250608"/>
                  <a:pt x="114060" y="245096"/>
                </a:cubicBezTo>
                <a:cubicBezTo>
                  <a:pt x="125153" y="237701"/>
                  <a:pt x="131248" y="224211"/>
                  <a:pt x="142341" y="216816"/>
                </a:cubicBezTo>
                <a:cubicBezTo>
                  <a:pt x="150609" y="211304"/>
                  <a:pt x="161935" y="212215"/>
                  <a:pt x="170621" y="207389"/>
                </a:cubicBezTo>
                <a:cubicBezTo>
                  <a:pt x="190429" y="196385"/>
                  <a:pt x="208328" y="182251"/>
                  <a:pt x="227182" y="169682"/>
                </a:cubicBezTo>
                <a:cubicBezTo>
                  <a:pt x="240514" y="160794"/>
                  <a:pt x="258858" y="164471"/>
                  <a:pt x="274316" y="160255"/>
                </a:cubicBezTo>
                <a:cubicBezTo>
                  <a:pt x="293489" y="155026"/>
                  <a:pt x="311274" y="144669"/>
                  <a:pt x="330877" y="141402"/>
                </a:cubicBezTo>
                <a:cubicBezTo>
                  <a:pt x="441707" y="122930"/>
                  <a:pt x="340770" y="141298"/>
                  <a:pt x="425145" y="122548"/>
                </a:cubicBezTo>
                <a:cubicBezTo>
                  <a:pt x="444509" y="118245"/>
                  <a:pt x="480344" y="113802"/>
                  <a:pt x="500559" y="103694"/>
                </a:cubicBezTo>
                <a:cubicBezTo>
                  <a:pt x="510692" y="98627"/>
                  <a:pt x="519412" y="91125"/>
                  <a:pt x="528839" y="84841"/>
                </a:cubicBezTo>
                <a:cubicBezTo>
                  <a:pt x="535124" y="75414"/>
                  <a:pt x="538085" y="62565"/>
                  <a:pt x="547693" y="56560"/>
                </a:cubicBezTo>
                <a:cubicBezTo>
                  <a:pt x="577336" y="38034"/>
                  <a:pt x="627980" y="34847"/>
                  <a:pt x="660815" y="28280"/>
                </a:cubicBezTo>
                <a:cubicBezTo>
                  <a:pt x="673519" y="25739"/>
                  <a:pt x="686113" y="22576"/>
                  <a:pt x="698522" y="18853"/>
                </a:cubicBezTo>
                <a:cubicBezTo>
                  <a:pt x="717557" y="13142"/>
                  <a:pt x="755083" y="0"/>
                  <a:pt x="755083" y="0"/>
                </a:cubicBezTo>
                <a:cubicBezTo>
                  <a:pt x="764510" y="3142"/>
                  <a:pt x="777156" y="1667"/>
                  <a:pt x="783363" y="9426"/>
                </a:cubicBezTo>
                <a:cubicBezTo>
                  <a:pt x="791457" y="19543"/>
                  <a:pt x="787686" y="35225"/>
                  <a:pt x="792790" y="47134"/>
                </a:cubicBezTo>
                <a:cubicBezTo>
                  <a:pt x="797253" y="57547"/>
                  <a:pt x="803633" y="67403"/>
                  <a:pt x="811644" y="75414"/>
                </a:cubicBezTo>
                <a:cubicBezTo>
                  <a:pt x="819655" y="83425"/>
                  <a:pt x="829571" y="89667"/>
                  <a:pt x="839924" y="94268"/>
                </a:cubicBezTo>
                <a:cubicBezTo>
                  <a:pt x="858085" y="102339"/>
                  <a:pt x="896485" y="113121"/>
                  <a:pt x="896485" y="113121"/>
                </a:cubicBezTo>
                <a:cubicBezTo>
                  <a:pt x="893343" y="122548"/>
                  <a:pt x="893266" y="133643"/>
                  <a:pt x="887058" y="141402"/>
                </a:cubicBezTo>
                <a:cubicBezTo>
                  <a:pt x="865134" y="168807"/>
                  <a:pt x="829370" y="161008"/>
                  <a:pt x="802217" y="179109"/>
                </a:cubicBezTo>
                <a:cubicBezTo>
                  <a:pt x="710317" y="240372"/>
                  <a:pt x="853094" y="144437"/>
                  <a:pt x="736229" y="226243"/>
                </a:cubicBezTo>
                <a:cubicBezTo>
                  <a:pt x="717666" y="239237"/>
                  <a:pt x="698522" y="251381"/>
                  <a:pt x="679668" y="263950"/>
                </a:cubicBezTo>
                <a:cubicBezTo>
                  <a:pt x="661181" y="276275"/>
                  <a:pt x="635542" y="269402"/>
                  <a:pt x="613681" y="273377"/>
                </a:cubicBezTo>
                <a:cubicBezTo>
                  <a:pt x="587646" y="278111"/>
                  <a:pt x="571919" y="284156"/>
                  <a:pt x="547693" y="292230"/>
                </a:cubicBezTo>
                <a:cubicBezTo>
                  <a:pt x="538266" y="298515"/>
                  <a:pt x="527424" y="303073"/>
                  <a:pt x="519413" y="311084"/>
                </a:cubicBezTo>
                <a:cubicBezTo>
                  <a:pt x="511402" y="319095"/>
                  <a:pt x="509406" y="332286"/>
                  <a:pt x="500559" y="339364"/>
                </a:cubicBezTo>
                <a:cubicBezTo>
                  <a:pt x="492800" y="345571"/>
                  <a:pt x="481706" y="345649"/>
                  <a:pt x="472279" y="348791"/>
                </a:cubicBezTo>
                <a:cubicBezTo>
                  <a:pt x="462852" y="358218"/>
                  <a:pt x="454240" y="368537"/>
                  <a:pt x="443998" y="377072"/>
                </a:cubicBezTo>
                <a:cubicBezTo>
                  <a:pt x="435295" y="384325"/>
                  <a:pt x="423729" y="387914"/>
                  <a:pt x="415718" y="395925"/>
                </a:cubicBezTo>
                <a:cubicBezTo>
                  <a:pt x="407707" y="403936"/>
                  <a:pt x="406291" y="417921"/>
                  <a:pt x="396864" y="424206"/>
                </a:cubicBezTo>
                <a:cubicBezTo>
                  <a:pt x="386084" y="431393"/>
                  <a:pt x="371614" y="430073"/>
                  <a:pt x="359157" y="433632"/>
                </a:cubicBezTo>
                <a:cubicBezTo>
                  <a:pt x="349603" y="436362"/>
                  <a:pt x="340304" y="439917"/>
                  <a:pt x="330877" y="443059"/>
                </a:cubicBezTo>
                <a:cubicBezTo>
                  <a:pt x="324592" y="452486"/>
                  <a:pt x="320870" y="464262"/>
                  <a:pt x="312023" y="471340"/>
                </a:cubicBezTo>
                <a:cubicBezTo>
                  <a:pt x="304264" y="477547"/>
                  <a:pt x="292429" y="475941"/>
                  <a:pt x="283743" y="480767"/>
                </a:cubicBezTo>
                <a:cubicBezTo>
                  <a:pt x="263935" y="491771"/>
                  <a:pt x="246036" y="505905"/>
                  <a:pt x="227182" y="518474"/>
                </a:cubicBezTo>
                <a:cubicBezTo>
                  <a:pt x="210646" y="529498"/>
                  <a:pt x="170621" y="537327"/>
                  <a:pt x="170621" y="537327"/>
                </a:cubicBezTo>
                <a:cubicBezTo>
                  <a:pt x="139198" y="534185"/>
                  <a:pt x="106312" y="537887"/>
                  <a:pt x="76353" y="527901"/>
                </a:cubicBezTo>
                <a:cubicBezTo>
                  <a:pt x="59233" y="522194"/>
                  <a:pt x="54727" y="483319"/>
                  <a:pt x="48072" y="471340"/>
                </a:cubicBezTo>
                <a:cubicBezTo>
                  <a:pt x="37068" y="451532"/>
                  <a:pt x="10365" y="414779"/>
                  <a:pt x="10365" y="414779"/>
                </a:cubicBezTo>
                <a:cubicBezTo>
                  <a:pt x="0" y="311131"/>
                  <a:pt x="938" y="352090"/>
                  <a:pt x="10365" y="282804"/>
                </a:cubicBezTo>
                <a:close/>
              </a:path>
            </a:pathLst>
          </a:custGeom>
          <a:solidFill>
            <a:schemeClr val="accent3">
              <a:lumMod val="9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21" name="Oval 20"/>
          <p:cNvSpPr>
            <a:spLocks noChangeArrowheads="1"/>
          </p:cNvSpPr>
          <p:nvPr/>
        </p:nvSpPr>
        <p:spPr bwMode="auto">
          <a:xfrm>
            <a:off x="2524125" y="4503738"/>
            <a:ext cx="1597025" cy="1228725"/>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Oval 21"/>
          <p:cNvSpPr>
            <a:spLocks noChangeArrowheads="1"/>
          </p:cNvSpPr>
          <p:nvPr/>
        </p:nvSpPr>
        <p:spPr bwMode="auto">
          <a:xfrm>
            <a:off x="5119688" y="2295525"/>
            <a:ext cx="1597025" cy="1227138"/>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GB" smtClean="0">
                <a:latin typeface="Arial" pitchFamily="34" charset="0"/>
                <a:cs typeface="Arial" pitchFamily="34" charset="0"/>
              </a:rPr>
              <a:t>Mechanosensors force detection</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778000"/>
            <a:ext cx="5172075" cy="3590925"/>
          </a:xfrm>
          <a:noFill/>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1555750"/>
            <a:ext cx="50482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4"/>
          <p:cNvSpPr>
            <a:spLocks noChangeArrowheads="1"/>
          </p:cNvSpPr>
          <p:nvPr/>
        </p:nvSpPr>
        <p:spPr bwMode="auto">
          <a:xfrm>
            <a:off x="3973513" y="6299200"/>
            <a:ext cx="3671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Carsten Grashoff et.al., Nature, 466|,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15900" y="1444625"/>
            <a:ext cx="878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spcBef>
                <a:spcPts val="600"/>
              </a:spcBef>
              <a:spcAft>
                <a:spcPts val="600"/>
              </a:spcAft>
            </a:pPr>
            <a:r>
              <a:rPr lang="en-US"/>
              <a:t>A synthetic signaling cascade will be inserted (expressed) in endothelial cells</a:t>
            </a:r>
          </a:p>
        </p:txBody>
      </p:sp>
      <p:sp>
        <p:nvSpPr>
          <p:cNvPr id="35843" name="Title 2"/>
          <p:cNvSpPr>
            <a:spLocks noGrp="1"/>
          </p:cNvSpPr>
          <p:nvPr>
            <p:ph type="title"/>
          </p:nvPr>
        </p:nvSpPr>
        <p:spPr>
          <a:xfrm>
            <a:off x="292100" y="690563"/>
            <a:ext cx="7543800" cy="638175"/>
          </a:xfrm>
        </p:spPr>
        <p:txBody>
          <a:bodyPr/>
          <a:lstStyle/>
          <a:p>
            <a:r>
              <a:rPr lang="en-GB" sz="3200" smtClean="0">
                <a:latin typeface="Arial" pitchFamily="34" charset="0"/>
                <a:cs typeface="Arial" pitchFamily="34" charset="0"/>
              </a:rPr>
              <a:t>Probing </a:t>
            </a:r>
            <a:r>
              <a:rPr lang="en-GB" sz="3200" i="1" smtClean="0">
                <a:latin typeface="Arial" pitchFamily="34" charset="0"/>
                <a:cs typeface="Arial" pitchFamily="34" charset="0"/>
              </a:rPr>
              <a:t>activity</a:t>
            </a:r>
            <a:r>
              <a:rPr lang="en-GB" sz="3200" smtClean="0">
                <a:latin typeface="Arial" pitchFamily="34" charset="0"/>
                <a:cs typeface="Arial" pitchFamily="34" charset="0"/>
              </a:rPr>
              <a:t> of mechanosensors</a:t>
            </a:r>
          </a:p>
        </p:txBody>
      </p:sp>
      <p:sp>
        <p:nvSpPr>
          <p:cNvPr id="35844" name="TextBox 8"/>
          <p:cNvSpPr txBox="1">
            <a:spLocks noChangeArrowheads="1"/>
          </p:cNvSpPr>
          <p:nvPr/>
        </p:nvSpPr>
        <p:spPr bwMode="auto">
          <a:xfrm>
            <a:off x="4756150" y="1989138"/>
            <a:ext cx="4243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spcBef>
                <a:spcPts val="600"/>
              </a:spcBef>
              <a:spcAft>
                <a:spcPts val="600"/>
              </a:spcAft>
            </a:pPr>
            <a:r>
              <a:rPr lang="en-US"/>
              <a:t>Based on the Tango assay</a:t>
            </a:r>
          </a:p>
        </p:txBody>
      </p:sp>
      <p:sp>
        <p:nvSpPr>
          <p:cNvPr id="10" name="TextBox 9"/>
          <p:cNvSpPr txBox="1"/>
          <p:nvPr/>
        </p:nvSpPr>
        <p:spPr>
          <a:xfrm>
            <a:off x="4756150" y="2420938"/>
            <a:ext cx="4394200" cy="2370137"/>
          </a:xfrm>
          <a:prstGeom prst="rect">
            <a:avLst/>
          </a:prstGeom>
          <a:noFill/>
        </p:spPr>
        <p:txBody>
          <a:bodyPr>
            <a:spAutoFit/>
          </a:bodyPr>
          <a:lstStyle/>
          <a:p>
            <a:pPr>
              <a:spcBef>
                <a:spcPts val="600"/>
              </a:spcBef>
              <a:spcAft>
                <a:spcPts val="200"/>
              </a:spcAft>
              <a:defRPr/>
            </a:pPr>
            <a:r>
              <a:rPr lang="en-US" u="sng" dirty="0"/>
              <a:t>Components of the system:</a:t>
            </a:r>
            <a:endParaRPr lang="en-US" dirty="0"/>
          </a:p>
          <a:p>
            <a:pPr marL="285750" indent="-285750">
              <a:spcBef>
                <a:spcPts val="600"/>
              </a:spcBef>
              <a:spcAft>
                <a:spcPts val="200"/>
              </a:spcAft>
              <a:buFont typeface="Arial" pitchFamily="34" charset="0"/>
              <a:buChar char="•"/>
              <a:defRPr/>
            </a:pPr>
            <a:r>
              <a:rPr lang="en-US" dirty="0"/>
              <a:t>shear stress sensors (B</a:t>
            </a:r>
            <a:r>
              <a:rPr lang="en-US" baseline="-25000" dirty="0"/>
              <a:t>2</a:t>
            </a:r>
            <a:r>
              <a:rPr lang="en-US" dirty="0"/>
              <a:t> </a:t>
            </a:r>
            <a:r>
              <a:rPr lang="en-US" dirty="0" err="1"/>
              <a:t>bradykinin</a:t>
            </a:r>
            <a:r>
              <a:rPr lang="en-US" dirty="0"/>
              <a:t> GPCR) – TEV (Tabaco Etch Vitus) Cleavage site – </a:t>
            </a:r>
            <a:r>
              <a:rPr lang="en-US" dirty="0" err="1"/>
              <a:t>tTA</a:t>
            </a:r>
            <a:r>
              <a:rPr lang="en-US" dirty="0"/>
              <a:t> (transcription factor) </a:t>
            </a:r>
          </a:p>
          <a:p>
            <a:pPr marL="285750" indent="-285750">
              <a:spcBef>
                <a:spcPts val="600"/>
              </a:spcBef>
              <a:spcAft>
                <a:spcPts val="200"/>
              </a:spcAft>
              <a:buFont typeface="Arial" pitchFamily="34" charset="0"/>
              <a:buChar char="•"/>
              <a:defRPr/>
            </a:pPr>
            <a:r>
              <a:rPr lang="en-US" dirty="0"/>
              <a:t>Arrestin (Signaling protein) – TEV protease (Tabaco Etch Vitus protease) </a:t>
            </a:r>
          </a:p>
          <a:p>
            <a:pPr marL="285750" indent="-285750">
              <a:spcBef>
                <a:spcPts val="600"/>
              </a:spcBef>
              <a:spcAft>
                <a:spcPts val="200"/>
              </a:spcAft>
              <a:buFont typeface="Arial" pitchFamily="34" charset="0"/>
              <a:buChar char="•"/>
              <a:defRPr/>
            </a:pPr>
            <a:r>
              <a:rPr lang="en-US" dirty="0"/>
              <a:t>Reporter gene (</a:t>
            </a:r>
            <a:r>
              <a:rPr lang="en-US" dirty="0" err="1"/>
              <a:t>eGFP</a:t>
            </a:r>
            <a:r>
              <a:rPr lang="en-US" dirty="0"/>
              <a:t>)</a:t>
            </a:r>
          </a:p>
        </p:txBody>
      </p:sp>
      <p:grpSp>
        <p:nvGrpSpPr>
          <p:cNvPr id="35846" name="Group 11"/>
          <p:cNvGrpSpPr>
            <a:grpSpLocks/>
          </p:cNvGrpSpPr>
          <p:nvPr/>
        </p:nvGrpSpPr>
        <p:grpSpPr bwMode="auto">
          <a:xfrm>
            <a:off x="215900" y="2060575"/>
            <a:ext cx="4140200" cy="4640263"/>
            <a:chOff x="-94733" y="1435779"/>
            <a:chExt cx="5066558" cy="5719934"/>
          </a:xfrm>
        </p:grpSpPr>
        <p:grpSp>
          <p:nvGrpSpPr>
            <p:cNvPr id="35849" name="Group 10"/>
            <p:cNvGrpSpPr>
              <a:grpSpLocks/>
            </p:cNvGrpSpPr>
            <p:nvPr/>
          </p:nvGrpSpPr>
          <p:grpSpPr bwMode="auto">
            <a:xfrm>
              <a:off x="158870" y="1435779"/>
              <a:ext cx="4448206" cy="4669859"/>
              <a:chOff x="128451" y="1604217"/>
              <a:chExt cx="4448206" cy="4669859"/>
            </a:xfrm>
          </p:grpSpPr>
          <p:pic>
            <p:nvPicPr>
              <p:cNvPr id="35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51" y="2065881"/>
                <a:ext cx="4448206" cy="42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2" name="Group 5"/>
              <p:cNvGrpSpPr>
                <a:grpSpLocks/>
              </p:cNvGrpSpPr>
              <p:nvPr/>
            </p:nvGrpSpPr>
            <p:grpSpPr bwMode="auto">
              <a:xfrm>
                <a:off x="128451" y="1604217"/>
                <a:ext cx="1505055" cy="1245092"/>
                <a:chOff x="20953" y="1828800"/>
                <a:chExt cx="1505055" cy="1245092"/>
              </a:xfrm>
            </p:grpSpPr>
            <p:pic>
              <p:nvPicPr>
                <p:cNvPr id="358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3" y="1828800"/>
                  <a:ext cx="1505055" cy="12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Box 4"/>
                <p:cNvSpPr txBox="1">
                  <a:spLocks noChangeArrowheads="1"/>
                </p:cNvSpPr>
                <p:nvPr/>
              </p:nvSpPr>
              <p:spPr bwMode="auto">
                <a:xfrm>
                  <a:off x="20953" y="1989681"/>
                  <a:ext cx="13506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US" sz="1400">
                      <a:solidFill>
                        <a:schemeClr val="bg1"/>
                      </a:solidFill>
                      <a:latin typeface="Calibri" pitchFamily="34" charset="0"/>
                      <a:cs typeface="Arial" pitchFamily="34" charset="0"/>
                    </a:rPr>
                    <a:t>Endothelial shear </a:t>
                  </a:r>
                </a:p>
                <a:p>
                  <a:pPr eaLnBrk="1" hangingPunct="1"/>
                  <a:r>
                    <a:rPr lang="en-US" sz="1400">
                      <a:solidFill>
                        <a:schemeClr val="bg1"/>
                      </a:solidFill>
                      <a:latin typeface="Calibri" pitchFamily="34" charset="0"/>
                      <a:cs typeface="Arial" pitchFamily="34" charset="0"/>
                    </a:rPr>
                    <a:t>stress</a:t>
                  </a:r>
                </a:p>
              </p:txBody>
            </p:sp>
          </p:grpSp>
        </p:grpSp>
        <p:sp>
          <p:nvSpPr>
            <p:cNvPr id="35850" name="TextBox 9"/>
            <p:cNvSpPr txBox="1">
              <a:spLocks noChangeArrowheads="1"/>
            </p:cNvSpPr>
            <p:nvPr/>
          </p:nvSpPr>
          <p:spPr bwMode="auto">
            <a:xfrm>
              <a:off x="-94733" y="6232620"/>
              <a:ext cx="5066558" cy="92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hangingPunct="1"/>
              <a:r>
                <a:rPr lang="en-US" baseline="30000">
                  <a:latin typeface="Arial" pitchFamily="34" charset="0"/>
                  <a:cs typeface="Arial" pitchFamily="34" charset="0"/>
                </a:rPr>
                <a:t>Modified from:</a:t>
              </a:r>
              <a:r>
                <a:rPr lang="en-US">
                  <a:latin typeface="Arial" pitchFamily="34" charset="0"/>
                  <a:cs typeface="Arial" pitchFamily="34" charset="0"/>
                </a:rPr>
                <a:t> </a:t>
              </a:r>
              <a:r>
                <a:rPr lang="en-US" baseline="30000">
                  <a:latin typeface="Arial" pitchFamily="34" charset="0"/>
                  <a:cs typeface="Arial" pitchFamily="34" charset="0"/>
                </a:rPr>
                <a:t>Barnea et al. 2008. The genetic design of signaling cascades to record receptor activation. PNAS 105, 1:64-69.</a:t>
              </a:r>
            </a:p>
            <a:p>
              <a:pPr eaLnBrk="1" hangingPunct="1"/>
              <a:endParaRPr lang="en-US">
                <a:latin typeface="Calibri" pitchFamily="34" charset="0"/>
                <a:cs typeface="Arial" pitchFamily="34" charset="0"/>
              </a:endParaRPr>
            </a:p>
          </p:txBody>
        </p:sp>
      </p:grpSp>
      <p:pic>
        <p:nvPicPr>
          <p:cNvPr id="14" name="Picture 3" descr="series 20 g"/>
          <p:cNvPicPr>
            <a:picLocks noChangeAspect="1" noChangeArrowheads="1"/>
          </p:cNvPicPr>
          <p:nvPr/>
        </p:nvPicPr>
        <p:blipFill>
          <a:blip r:embed="rId5">
            <a:lum bright="44000" contrast="76000"/>
            <a:extLst>
              <a:ext uri="{28A0092B-C50C-407E-A947-70E740481C1C}">
                <a14:useLocalDpi xmlns:a14="http://schemas.microsoft.com/office/drawing/2010/main" val="0"/>
              </a:ext>
            </a:extLst>
          </a:blip>
          <a:srcRect/>
          <a:stretch>
            <a:fillRect/>
          </a:stretch>
        </p:blipFill>
        <p:spPr bwMode="auto">
          <a:xfrm>
            <a:off x="4716463" y="1844675"/>
            <a:ext cx="4265612"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14"/>
          <p:cNvSpPr txBox="1">
            <a:spLocks noChangeArrowheads="1"/>
          </p:cNvSpPr>
          <p:nvPr/>
        </p:nvSpPr>
        <p:spPr bwMode="auto">
          <a:xfrm>
            <a:off x="4859338" y="6453188"/>
            <a:ext cx="3948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Zoltan Kis, Imperial College London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latin typeface="Arial" pitchFamily="34" charset="0"/>
                <a:cs typeface="Arial" pitchFamily="34" charset="0"/>
              </a:rPr>
              <a:t>Simple genetic oscillators</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36725"/>
            <a:ext cx="766286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943600"/>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350" y="1631950"/>
            <a:ext cx="38036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2" name="Text Box 4"/>
          <p:cNvSpPr txBox="1">
            <a:spLocks noChangeArrowheads="1"/>
          </p:cNvSpPr>
          <p:nvPr/>
        </p:nvSpPr>
        <p:spPr bwMode="auto">
          <a:xfrm>
            <a:off x="179388" y="6524625"/>
            <a:ext cx="39179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9pPr>
          </a:lstStyle>
          <a:p>
            <a:pPr eaLnBrk="1" hangingPunct="1"/>
            <a:r>
              <a:rPr lang="en-GB" sz="1100" b="1">
                <a:solidFill>
                  <a:srgbClr val="000000"/>
                </a:solidFill>
                <a:latin typeface="Arial" pitchFamily="34" charset="0"/>
              </a:rPr>
              <a:t>N Nandagopal, M B Elowitz Science 2011;333:1244-1248</a:t>
            </a:r>
          </a:p>
        </p:txBody>
      </p:sp>
      <p:sp>
        <p:nvSpPr>
          <p:cNvPr id="7" name="Title 1"/>
          <p:cNvSpPr txBox="1">
            <a:spLocks/>
          </p:cNvSpPr>
          <p:nvPr/>
        </p:nvSpPr>
        <p:spPr>
          <a:xfrm>
            <a:off x="395288" y="846138"/>
            <a:ext cx="7543800" cy="638175"/>
          </a:xfrm>
          <a:prstGeom prst="rect">
            <a:avLst/>
          </a:prstGeom>
        </p:spPr>
        <p:txBody>
          <a:bodyPr/>
          <a:lstStyle/>
          <a:p>
            <a:pPr eaLnBrk="0" hangingPunct="0">
              <a:defRPr/>
            </a:pPr>
            <a:r>
              <a:rPr lang="en-GB" sz="2600" i="0" kern="0" dirty="0">
                <a:solidFill>
                  <a:srgbClr val="C51538"/>
                </a:solidFill>
                <a:latin typeface="Arial" pitchFamily="34" charset="0"/>
                <a:ea typeface="+mj-ea"/>
                <a:cs typeface="Arial" pitchFamily="34" charset="0"/>
              </a:rPr>
              <a:t>Building synthetic signalling pathways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Text Box 4"/>
          <p:cNvSpPr txBox="1">
            <a:spLocks noChangeArrowheads="1"/>
          </p:cNvSpPr>
          <p:nvPr/>
        </p:nvSpPr>
        <p:spPr bwMode="auto">
          <a:xfrm>
            <a:off x="142875" y="1584325"/>
            <a:ext cx="2873375" cy="3540125"/>
          </a:xfrm>
          <a:prstGeom prst="rect">
            <a:avLst/>
          </a:prstGeom>
          <a:noFill/>
          <a:ln w="9525">
            <a:noFill/>
            <a:miter lim="800000"/>
            <a:headEnd/>
            <a:tailEnd/>
          </a:ln>
          <a:effectLst/>
        </p:spPr>
        <p:txBody>
          <a:bodyPr wrap="none">
            <a:spAutoFit/>
          </a:bodyPr>
          <a:lstStyle/>
          <a:p>
            <a:pPr>
              <a:defRPr/>
            </a:pPr>
            <a:r>
              <a:rPr lang="nl-NL" u="sng" dirty="0">
                <a:solidFill>
                  <a:schemeClr val="bg2">
                    <a:lumMod val="50000"/>
                  </a:schemeClr>
                </a:solidFill>
                <a:latin typeface="Arial" pitchFamily="34" charset="0"/>
                <a:cs typeface="Times New Roman" pitchFamily="114" charset="0"/>
              </a:rPr>
              <a:t>Molecular Bioengineering</a:t>
            </a:r>
          </a:p>
          <a:p>
            <a:pPr>
              <a:defRPr/>
            </a:pPr>
            <a:endParaRPr lang="nl-NL" dirty="0">
              <a:solidFill>
                <a:schemeClr val="bg2">
                  <a:lumMod val="50000"/>
                </a:schemeClr>
              </a:solidFill>
              <a:latin typeface="Arial" pitchFamily="34" charset="0"/>
              <a:cs typeface="Times New Roman" pitchFamily="114" charset="0"/>
            </a:endParaRPr>
          </a:p>
          <a:p>
            <a:pPr>
              <a:defRPr/>
            </a:pPr>
            <a:r>
              <a:rPr lang="nl-NL" dirty="0">
                <a:solidFill>
                  <a:schemeClr val="bg2">
                    <a:lumMod val="50000"/>
                  </a:schemeClr>
                </a:solidFill>
                <a:latin typeface="Arial" pitchFamily="34" charset="0"/>
                <a:cs typeface="Times New Roman" pitchFamily="114" charset="0"/>
              </a:rPr>
              <a:t>Taka Homma</a:t>
            </a:r>
          </a:p>
          <a:p>
            <a:pPr>
              <a:defRPr/>
            </a:pPr>
            <a:r>
              <a:rPr lang="nl-NL" dirty="0">
                <a:solidFill>
                  <a:schemeClr val="bg2">
                    <a:lumMod val="50000"/>
                  </a:schemeClr>
                </a:solidFill>
                <a:latin typeface="Arial" pitchFamily="34" charset="0"/>
                <a:cs typeface="Times New Roman" pitchFamily="114" charset="0"/>
              </a:rPr>
              <a:t>Sandra Bovens</a:t>
            </a:r>
          </a:p>
          <a:p>
            <a:pPr>
              <a:defRPr/>
            </a:pPr>
            <a:r>
              <a:rPr lang="nl-NL" dirty="0">
                <a:solidFill>
                  <a:schemeClr val="bg2">
                    <a:lumMod val="50000"/>
                  </a:schemeClr>
                </a:solidFill>
                <a:latin typeface="Arial" pitchFamily="34" charset="0"/>
                <a:cs typeface="Times New Roman" pitchFamily="114" charset="0"/>
              </a:rPr>
              <a:t>Ryan Pedegri</a:t>
            </a:r>
          </a:p>
          <a:p>
            <a:pPr>
              <a:defRPr/>
            </a:pPr>
            <a:r>
              <a:rPr lang="nl-NL" dirty="0">
                <a:solidFill>
                  <a:schemeClr val="bg2">
                    <a:lumMod val="50000"/>
                  </a:schemeClr>
                </a:solidFill>
                <a:latin typeface="Arial" pitchFamily="34" charset="0"/>
                <a:cs typeface="Times New Roman" pitchFamily="114" charset="0"/>
              </a:rPr>
              <a:t>Glaucia Da conceição pereira</a:t>
            </a:r>
          </a:p>
          <a:p>
            <a:pPr>
              <a:defRPr/>
            </a:pPr>
            <a:r>
              <a:rPr lang="nl-NL" dirty="0">
                <a:solidFill>
                  <a:schemeClr val="bg2">
                    <a:lumMod val="50000"/>
                  </a:schemeClr>
                </a:solidFill>
                <a:latin typeface="Arial" pitchFamily="34" charset="0"/>
                <a:cs typeface="Times New Roman" pitchFamily="114" charset="0"/>
              </a:rPr>
              <a:t>Nataly Maimari</a:t>
            </a:r>
          </a:p>
          <a:p>
            <a:pPr>
              <a:defRPr/>
            </a:pPr>
            <a:r>
              <a:rPr lang="nl-NL" dirty="0">
                <a:solidFill>
                  <a:schemeClr val="bg2">
                    <a:lumMod val="50000"/>
                  </a:schemeClr>
                </a:solidFill>
                <a:latin typeface="Arial" pitchFamily="34" charset="0"/>
                <a:cs typeface="Times New Roman" pitchFamily="114" charset="0"/>
              </a:rPr>
              <a:t>Zoltan Kis</a:t>
            </a:r>
          </a:p>
          <a:p>
            <a:pPr>
              <a:defRPr/>
            </a:pPr>
            <a:r>
              <a:rPr lang="nl-NL" dirty="0">
                <a:solidFill>
                  <a:schemeClr val="bg2">
                    <a:lumMod val="50000"/>
                  </a:schemeClr>
                </a:solidFill>
                <a:latin typeface="Arial" pitchFamily="34" charset="0"/>
                <a:cs typeface="Times New Roman" pitchFamily="114" charset="0"/>
              </a:rPr>
              <a:t>Vikram Mehta</a:t>
            </a:r>
          </a:p>
          <a:p>
            <a:pPr>
              <a:defRPr/>
            </a:pPr>
            <a:r>
              <a:rPr lang="nl-NL" dirty="0">
                <a:solidFill>
                  <a:schemeClr val="bg2">
                    <a:lumMod val="50000"/>
                  </a:schemeClr>
                </a:solidFill>
                <a:latin typeface="Arial" pitchFamily="34" charset="0"/>
                <a:cs typeface="Times New Roman" pitchFamily="114" charset="0"/>
              </a:rPr>
              <a:t>Anusha Seneveratne</a:t>
            </a:r>
          </a:p>
          <a:p>
            <a:pPr>
              <a:defRPr/>
            </a:pPr>
            <a:r>
              <a:rPr lang="nl-NL" dirty="0">
                <a:solidFill>
                  <a:schemeClr val="bg2">
                    <a:lumMod val="50000"/>
                  </a:schemeClr>
                </a:solidFill>
                <a:latin typeface="Arial" pitchFamily="34" charset="0"/>
                <a:cs typeface="Times New Roman" pitchFamily="114" charset="0"/>
              </a:rPr>
              <a:t>Mika Falck-Hansen</a:t>
            </a:r>
          </a:p>
          <a:p>
            <a:pPr>
              <a:defRPr/>
            </a:pPr>
            <a:r>
              <a:rPr lang="nl-NL" dirty="0">
                <a:solidFill>
                  <a:schemeClr val="bg2">
                    <a:lumMod val="50000"/>
                  </a:schemeClr>
                </a:solidFill>
                <a:latin typeface="Arial" pitchFamily="34" charset="0"/>
                <a:cs typeface="Times New Roman" pitchFamily="114" charset="0"/>
              </a:rPr>
              <a:t>Hugo </a:t>
            </a:r>
          </a:p>
          <a:p>
            <a:pPr>
              <a:defRPr/>
            </a:pPr>
            <a:endParaRPr lang="nl-NL" dirty="0">
              <a:solidFill>
                <a:schemeClr val="bg2">
                  <a:lumMod val="50000"/>
                </a:schemeClr>
              </a:solidFill>
              <a:latin typeface="Arial" pitchFamily="34" charset="0"/>
              <a:cs typeface="Times New Roman" pitchFamily="114" charset="0"/>
            </a:endParaRPr>
          </a:p>
          <a:p>
            <a:pPr>
              <a:defRPr/>
            </a:pPr>
            <a:r>
              <a:rPr lang="nl-NL" dirty="0">
                <a:solidFill>
                  <a:schemeClr val="bg2">
                    <a:lumMod val="50000"/>
                  </a:schemeClr>
                </a:solidFill>
                <a:latin typeface="Arial" pitchFamily="34" charset="0"/>
                <a:cs typeface="Times New Roman" pitchFamily="114" charset="0"/>
              </a:rPr>
              <a:t>Rob Krams</a:t>
            </a:r>
          </a:p>
        </p:txBody>
      </p:sp>
      <p:sp>
        <p:nvSpPr>
          <p:cNvPr id="148488" name="Text Box 8"/>
          <p:cNvSpPr txBox="1">
            <a:spLocks noChangeArrowheads="1"/>
          </p:cNvSpPr>
          <p:nvPr/>
        </p:nvSpPr>
        <p:spPr bwMode="auto">
          <a:xfrm>
            <a:off x="2900363" y="1612900"/>
            <a:ext cx="2541587" cy="2554288"/>
          </a:xfrm>
          <a:prstGeom prst="rect">
            <a:avLst/>
          </a:prstGeom>
          <a:noFill/>
          <a:ln w="9525">
            <a:noFill/>
            <a:miter lim="800000"/>
            <a:headEnd/>
            <a:tailEnd/>
          </a:ln>
          <a:effectLst/>
        </p:spPr>
        <p:txBody>
          <a:bodyPr wrap="none">
            <a:spAutoFit/>
          </a:bodyPr>
          <a:lstStyle/>
          <a:p>
            <a:pPr marL="457200" indent="-457200">
              <a:defRPr/>
            </a:pPr>
            <a:r>
              <a:rPr lang="nl-NL" u="sng" dirty="0">
                <a:solidFill>
                  <a:schemeClr val="bg2">
                    <a:lumMod val="50000"/>
                  </a:schemeClr>
                </a:solidFill>
                <a:latin typeface="Arial" pitchFamily="34" charset="0"/>
                <a:cs typeface="Times New Roman" pitchFamily="114" charset="0"/>
              </a:rPr>
              <a:t>Biomedical Engineering</a:t>
            </a:r>
          </a:p>
          <a:p>
            <a:pPr marL="457200" indent="-457200">
              <a:defRPr/>
            </a:pPr>
            <a:r>
              <a:rPr lang="nl-NL" u="sng" dirty="0">
                <a:solidFill>
                  <a:schemeClr val="bg2">
                    <a:lumMod val="50000"/>
                  </a:schemeClr>
                </a:solidFill>
                <a:latin typeface="Arial" pitchFamily="34" charset="0"/>
                <a:cs typeface="Times New Roman" pitchFamily="114" charset="0"/>
              </a:rPr>
              <a:t>Pensylvania</a:t>
            </a:r>
          </a:p>
          <a:p>
            <a:pPr marL="457200" indent="-457200">
              <a:defRPr/>
            </a:pPr>
            <a:r>
              <a:rPr lang="nl-NL" dirty="0">
                <a:solidFill>
                  <a:schemeClr val="bg2">
                    <a:lumMod val="50000"/>
                  </a:schemeClr>
                </a:solidFill>
                <a:latin typeface="Arial" pitchFamily="34" charset="0"/>
                <a:cs typeface="Times New Roman" pitchFamily="114" charset="0"/>
              </a:rPr>
              <a:t>Peter Davies</a:t>
            </a:r>
          </a:p>
          <a:p>
            <a:pPr marL="457200" indent="-457200">
              <a:defRPr/>
            </a:pPr>
            <a:r>
              <a:rPr lang="nl-NL" u="sng" dirty="0">
                <a:solidFill>
                  <a:schemeClr val="bg2">
                    <a:lumMod val="50000"/>
                  </a:schemeClr>
                </a:solidFill>
                <a:latin typeface="Arial" pitchFamily="34" charset="0"/>
                <a:cs typeface="Times New Roman" pitchFamily="114" charset="0"/>
              </a:rPr>
              <a:t>PathologyDenmark</a:t>
            </a:r>
          </a:p>
          <a:p>
            <a:pPr marL="457200" indent="-457200">
              <a:defRPr/>
            </a:pPr>
            <a:r>
              <a:rPr lang="nl-NL" dirty="0">
                <a:solidFill>
                  <a:schemeClr val="bg2">
                    <a:lumMod val="50000"/>
                  </a:schemeClr>
                </a:solidFill>
                <a:latin typeface="Arial" pitchFamily="34" charset="0"/>
                <a:cs typeface="Times New Roman" pitchFamily="114" charset="0"/>
              </a:rPr>
              <a:t>Erwin Falk</a:t>
            </a:r>
          </a:p>
          <a:p>
            <a:pPr marL="457200" indent="-457200">
              <a:defRPr/>
            </a:pPr>
            <a:r>
              <a:rPr lang="nl-NL" i="0" u="sng" dirty="0">
                <a:solidFill>
                  <a:schemeClr val="bg2">
                    <a:lumMod val="50000"/>
                  </a:schemeClr>
                </a:solidFill>
                <a:latin typeface="Arial" pitchFamily="34" charset="0"/>
                <a:cs typeface="Times New Roman" pitchFamily="114" charset="0"/>
              </a:rPr>
              <a:t>Biopharmaceutical Leiden</a:t>
            </a:r>
          </a:p>
          <a:p>
            <a:pPr marL="457200" indent="-457200">
              <a:defRPr/>
            </a:pPr>
            <a:r>
              <a:rPr lang="nl-NL" dirty="0">
                <a:solidFill>
                  <a:schemeClr val="bg2">
                    <a:lumMod val="50000"/>
                  </a:schemeClr>
                </a:solidFill>
                <a:latin typeface="Arial" pitchFamily="34" charset="0"/>
                <a:cs typeface="Times New Roman" pitchFamily="114" charset="0"/>
              </a:rPr>
              <a:t>Johan Kuiper</a:t>
            </a:r>
          </a:p>
          <a:p>
            <a:pPr marL="457200" indent="-457200">
              <a:defRPr/>
            </a:pPr>
            <a:r>
              <a:rPr lang="nl-NL" u="sng" dirty="0">
                <a:solidFill>
                  <a:schemeClr val="bg2">
                    <a:lumMod val="50000"/>
                  </a:schemeClr>
                </a:solidFill>
                <a:latin typeface="Arial" pitchFamily="34" charset="0"/>
                <a:cs typeface="Times New Roman" pitchFamily="114" charset="0"/>
              </a:rPr>
              <a:t>Pathology Amsterdam</a:t>
            </a:r>
          </a:p>
          <a:p>
            <a:pPr marL="457200" indent="-457200">
              <a:defRPr/>
            </a:pPr>
            <a:r>
              <a:rPr lang="nl-NL" dirty="0">
                <a:solidFill>
                  <a:schemeClr val="bg2">
                    <a:lumMod val="50000"/>
                  </a:schemeClr>
                </a:solidFill>
                <a:latin typeface="Arial" pitchFamily="34" charset="0"/>
                <a:cs typeface="Times New Roman" pitchFamily="114" charset="0"/>
              </a:rPr>
              <a:t>Mat Daemen</a:t>
            </a:r>
          </a:p>
          <a:p>
            <a:pPr marL="457200" indent="-457200">
              <a:defRPr/>
            </a:pPr>
            <a:endParaRPr lang="nl-NL" dirty="0">
              <a:solidFill>
                <a:schemeClr val="bg2">
                  <a:lumMod val="50000"/>
                </a:schemeClr>
              </a:solidFill>
              <a:latin typeface="Arial" pitchFamily="34" charset="0"/>
              <a:cs typeface="Times New Roman" pitchFamily="114" charset="0"/>
            </a:endParaRPr>
          </a:p>
        </p:txBody>
      </p:sp>
      <p:sp>
        <p:nvSpPr>
          <p:cNvPr id="38916" name="Title 8"/>
          <p:cNvSpPr>
            <a:spLocks noGrp="1"/>
          </p:cNvSpPr>
          <p:nvPr>
            <p:ph type="title"/>
          </p:nvPr>
        </p:nvSpPr>
        <p:spPr/>
        <p:txBody>
          <a:bodyPr/>
          <a:lstStyle/>
          <a:p>
            <a:pPr eaLnBrk="1" hangingPunct="1"/>
            <a:endParaRPr lang="en-GB" smtClean="0"/>
          </a:p>
        </p:txBody>
      </p:sp>
      <p:sp>
        <p:nvSpPr>
          <p:cNvPr id="10" name="Rectangle 10"/>
          <p:cNvSpPr txBox="1">
            <a:spLocks noChangeArrowheads="1"/>
          </p:cNvSpPr>
          <p:nvPr/>
        </p:nvSpPr>
        <p:spPr bwMode="auto">
          <a:xfrm>
            <a:off x="533400" y="442913"/>
            <a:ext cx="7467600" cy="914400"/>
          </a:xfrm>
          <a:prstGeom prst="rect">
            <a:avLst/>
          </a:prstGeom>
          <a:noFill/>
          <a:ln w="9525">
            <a:noFill/>
            <a:miter lim="800000"/>
            <a:headEnd/>
            <a:tailEnd/>
          </a:ln>
        </p:spPr>
        <p:txBody>
          <a:bodyPr lIns="0" tIns="0" rIns="0" bIns="0" anchor="b"/>
          <a:lstStyle/>
          <a:p>
            <a:pPr eaLnBrk="0" hangingPunct="0">
              <a:defRPr/>
            </a:pPr>
            <a:r>
              <a:rPr lang="en-US" sz="2600" i="0" kern="0" dirty="0">
                <a:solidFill>
                  <a:srgbClr val="FFFF00"/>
                </a:solidFill>
                <a:effectLst>
                  <a:outerShdw blurRad="38100" dist="38100" dir="2700000" algn="tl">
                    <a:srgbClr val="000000">
                      <a:alpha val="43137"/>
                    </a:srgbClr>
                  </a:outerShdw>
                </a:effectLst>
                <a:latin typeface="+mn-lt"/>
                <a:ea typeface="+mj-ea"/>
                <a:cs typeface="+mj-cs"/>
              </a:rPr>
              <a:t>Acknowledgements</a:t>
            </a:r>
          </a:p>
        </p:txBody>
      </p:sp>
      <p:sp>
        <p:nvSpPr>
          <p:cNvPr id="12" name="Text Box 7"/>
          <p:cNvSpPr txBox="1">
            <a:spLocks noChangeArrowheads="1"/>
          </p:cNvSpPr>
          <p:nvPr/>
        </p:nvSpPr>
        <p:spPr bwMode="auto">
          <a:xfrm>
            <a:off x="5721350" y="1571625"/>
            <a:ext cx="1870075" cy="4278313"/>
          </a:xfrm>
          <a:prstGeom prst="rect">
            <a:avLst/>
          </a:prstGeom>
          <a:noFill/>
          <a:ln w="9525">
            <a:noFill/>
            <a:miter lim="800000"/>
            <a:headEnd/>
            <a:tailEnd/>
          </a:ln>
          <a:effectLst/>
        </p:spPr>
        <p:txBody>
          <a:bodyPr wrap="none">
            <a:spAutoFit/>
          </a:bodyPr>
          <a:lstStyle/>
          <a:p>
            <a:pPr>
              <a:defRPr/>
            </a:pPr>
            <a:r>
              <a:rPr lang="nl-NL" u="sng" dirty="0">
                <a:solidFill>
                  <a:schemeClr val="bg2">
                    <a:lumMod val="50000"/>
                  </a:schemeClr>
                </a:solidFill>
                <a:latin typeface="Arial" pitchFamily="34" charset="0"/>
                <a:cs typeface="Times New Roman" pitchFamily="114" charset="0"/>
              </a:rPr>
              <a:t>NHLI Cardiology</a:t>
            </a:r>
          </a:p>
          <a:p>
            <a:pPr>
              <a:defRPr/>
            </a:pPr>
            <a:r>
              <a:rPr lang="nl-NL" dirty="0">
                <a:solidFill>
                  <a:schemeClr val="bg2">
                    <a:lumMod val="50000"/>
                  </a:schemeClr>
                </a:solidFill>
                <a:latin typeface="Arial" pitchFamily="34" charset="0"/>
                <a:cs typeface="Times New Roman" pitchFamily="114" charset="0"/>
              </a:rPr>
              <a:t>Michael Schneider</a:t>
            </a:r>
          </a:p>
          <a:p>
            <a:pPr>
              <a:defRPr/>
            </a:pPr>
            <a:r>
              <a:rPr lang="nl-NL" dirty="0">
                <a:solidFill>
                  <a:schemeClr val="bg2">
                    <a:lumMod val="50000"/>
                  </a:schemeClr>
                </a:solidFill>
                <a:latin typeface="Arial" pitchFamily="34" charset="0"/>
                <a:cs typeface="Times New Roman" pitchFamily="114" charset="0"/>
              </a:rPr>
              <a:t>Dorian Haskard</a:t>
            </a:r>
          </a:p>
          <a:p>
            <a:pPr>
              <a:defRPr/>
            </a:pPr>
            <a:r>
              <a:rPr lang="nl-NL" dirty="0">
                <a:solidFill>
                  <a:schemeClr val="bg2">
                    <a:lumMod val="50000"/>
                  </a:schemeClr>
                </a:solidFill>
                <a:latin typeface="Arial" pitchFamily="34" charset="0"/>
                <a:cs typeface="Times New Roman" pitchFamily="114" charset="0"/>
              </a:rPr>
              <a:t>Ranil de Silva</a:t>
            </a:r>
          </a:p>
          <a:p>
            <a:pPr>
              <a:defRPr/>
            </a:pPr>
            <a:endParaRPr lang="nl-NL" u="sng" dirty="0">
              <a:solidFill>
                <a:schemeClr val="bg2">
                  <a:lumMod val="50000"/>
                </a:schemeClr>
              </a:solidFill>
              <a:latin typeface="Arial" pitchFamily="34" charset="0"/>
              <a:cs typeface="Times New Roman" pitchFamily="114" charset="0"/>
            </a:endParaRPr>
          </a:p>
          <a:p>
            <a:pPr>
              <a:defRPr/>
            </a:pPr>
            <a:r>
              <a:rPr lang="nl-NL" u="sng" dirty="0">
                <a:solidFill>
                  <a:schemeClr val="bg2">
                    <a:lumMod val="50000"/>
                  </a:schemeClr>
                </a:solidFill>
                <a:latin typeface="Arial" pitchFamily="34" charset="0"/>
                <a:cs typeface="Times New Roman" pitchFamily="114" charset="0"/>
              </a:rPr>
              <a:t>Immunology</a:t>
            </a:r>
          </a:p>
          <a:p>
            <a:pPr>
              <a:defRPr/>
            </a:pPr>
            <a:r>
              <a:rPr lang="nl-NL" dirty="0">
                <a:solidFill>
                  <a:schemeClr val="bg2">
                    <a:lumMod val="50000"/>
                  </a:schemeClr>
                </a:solidFill>
                <a:latin typeface="Arial" pitchFamily="34" charset="0"/>
                <a:cs typeface="Times New Roman" pitchFamily="114" charset="0"/>
              </a:rPr>
              <a:t>James Pease</a:t>
            </a:r>
          </a:p>
          <a:p>
            <a:pPr>
              <a:defRPr/>
            </a:pPr>
            <a:endParaRPr lang="nl-NL" dirty="0">
              <a:solidFill>
                <a:schemeClr val="bg2">
                  <a:lumMod val="50000"/>
                </a:schemeClr>
              </a:solidFill>
              <a:latin typeface="Arial" pitchFamily="34" charset="0"/>
              <a:cs typeface="Times New Roman" pitchFamily="114" charset="0"/>
            </a:endParaRPr>
          </a:p>
          <a:p>
            <a:pPr>
              <a:defRPr/>
            </a:pPr>
            <a:r>
              <a:rPr lang="nl-NL" u="sng" dirty="0">
                <a:solidFill>
                  <a:schemeClr val="bg2">
                    <a:lumMod val="50000"/>
                  </a:schemeClr>
                </a:solidFill>
                <a:latin typeface="Arial" pitchFamily="34" charset="0"/>
                <a:cs typeface="Times New Roman" pitchFamily="114" charset="0"/>
              </a:rPr>
              <a:t>Molecular Biology</a:t>
            </a:r>
          </a:p>
          <a:p>
            <a:pPr>
              <a:defRPr/>
            </a:pPr>
            <a:r>
              <a:rPr lang="nl-NL" dirty="0">
                <a:solidFill>
                  <a:schemeClr val="bg2">
                    <a:lumMod val="50000"/>
                  </a:schemeClr>
                </a:solidFill>
                <a:latin typeface="Arial" pitchFamily="34" charset="0"/>
                <a:cs typeface="Times New Roman" pitchFamily="114" charset="0"/>
              </a:rPr>
              <a:t>Jon Lamb</a:t>
            </a:r>
          </a:p>
          <a:p>
            <a:pPr>
              <a:defRPr/>
            </a:pPr>
            <a:endParaRPr lang="nl-NL" u="sng" dirty="0">
              <a:solidFill>
                <a:schemeClr val="bg2">
                  <a:lumMod val="50000"/>
                </a:schemeClr>
              </a:solidFill>
              <a:latin typeface="Arial" pitchFamily="34" charset="0"/>
              <a:cs typeface="Times New Roman" pitchFamily="114" charset="0"/>
            </a:endParaRPr>
          </a:p>
          <a:p>
            <a:pPr>
              <a:defRPr/>
            </a:pPr>
            <a:r>
              <a:rPr lang="nl-NL" u="sng" dirty="0">
                <a:solidFill>
                  <a:schemeClr val="bg2">
                    <a:lumMod val="50000"/>
                  </a:schemeClr>
                </a:solidFill>
                <a:latin typeface="Arial" pitchFamily="34" charset="0"/>
                <a:cs typeface="Times New Roman" pitchFamily="114" charset="0"/>
              </a:rPr>
              <a:t>Kennedy Institute</a:t>
            </a:r>
          </a:p>
          <a:p>
            <a:pPr>
              <a:defRPr/>
            </a:pPr>
            <a:r>
              <a:rPr lang="nl-NL" dirty="0">
                <a:solidFill>
                  <a:schemeClr val="bg2">
                    <a:lumMod val="50000"/>
                  </a:schemeClr>
                </a:solidFill>
                <a:latin typeface="Arial" pitchFamily="34" charset="0"/>
                <a:cs typeface="Times New Roman" pitchFamily="114" charset="0"/>
              </a:rPr>
              <a:t>Marc Feldmann</a:t>
            </a:r>
          </a:p>
          <a:p>
            <a:pPr>
              <a:defRPr/>
            </a:pPr>
            <a:r>
              <a:rPr lang="nl-NL" dirty="0">
                <a:solidFill>
                  <a:schemeClr val="bg2">
                    <a:lumMod val="50000"/>
                  </a:schemeClr>
                </a:solidFill>
                <a:latin typeface="Arial" pitchFamily="34" charset="0"/>
                <a:cs typeface="Times New Roman" pitchFamily="114" charset="0"/>
              </a:rPr>
              <a:t>Claudia Monaco</a:t>
            </a:r>
          </a:p>
          <a:p>
            <a:pPr>
              <a:defRPr/>
            </a:pPr>
            <a:endParaRPr lang="nl-NL" u="sng" dirty="0">
              <a:solidFill>
                <a:schemeClr val="bg2">
                  <a:lumMod val="50000"/>
                </a:schemeClr>
              </a:solidFill>
              <a:latin typeface="Arial" pitchFamily="34" charset="0"/>
              <a:cs typeface="Times New Roman" pitchFamily="114" charset="0"/>
            </a:endParaRPr>
          </a:p>
          <a:p>
            <a:pPr>
              <a:defRPr/>
            </a:pPr>
            <a:r>
              <a:rPr lang="nl-NL" u="sng" dirty="0">
                <a:solidFill>
                  <a:schemeClr val="bg2">
                    <a:lumMod val="50000"/>
                  </a:schemeClr>
                </a:solidFill>
                <a:latin typeface="Arial" pitchFamily="34" charset="0"/>
                <a:cs typeface="Times New Roman" pitchFamily="114" charset="0"/>
              </a:rPr>
              <a:t>Chemistry</a:t>
            </a:r>
          </a:p>
          <a:p>
            <a:pPr>
              <a:defRPr/>
            </a:pPr>
            <a:r>
              <a:rPr lang="nl-NL" dirty="0">
                <a:solidFill>
                  <a:schemeClr val="bg2">
                    <a:lumMod val="50000"/>
                  </a:schemeClr>
                </a:solidFill>
                <a:latin typeface="Arial" pitchFamily="34" charset="0"/>
                <a:cs typeface="Times New Roman" pitchFamily="114" charset="0"/>
              </a:rPr>
              <a:t>Nick Long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2938" y="719138"/>
            <a:ext cx="7543800" cy="638175"/>
          </a:xfrm>
        </p:spPr>
        <p:txBody>
          <a:bodyPr/>
          <a:lstStyle/>
          <a:p>
            <a:pPr eaLnBrk="1" hangingPunct="1"/>
            <a:r>
              <a:rPr lang="en-US" smtClean="0">
                <a:solidFill>
                  <a:srgbClr val="FF0000"/>
                </a:solidFill>
                <a:latin typeface="Arial" pitchFamily="34" charset="0"/>
              </a:rPr>
              <a:t>Background: Why are we interested in mechanotransduction</a:t>
            </a:r>
          </a:p>
        </p:txBody>
      </p:sp>
      <p:sp>
        <p:nvSpPr>
          <p:cNvPr id="6147" name="Rectangle 3"/>
          <p:cNvSpPr>
            <a:spLocks noGrp="1" noChangeArrowheads="1"/>
          </p:cNvSpPr>
          <p:nvPr>
            <p:ph type="body" idx="1"/>
          </p:nvPr>
        </p:nvSpPr>
        <p:spPr>
          <a:xfrm>
            <a:off x="685800" y="1905000"/>
            <a:ext cx="3457575" cy="3276600"/>
          </a:xfrm>
        </p:spPr>
        <p:txBody>
          <a:bodyPr/>
          <a:lstStyle/>
          <a:p>
            <a:pPr marL="0" indent="0" eaLnBrk="1" hangingPunct="1">
              <a:lnSpc>
                <a:spcPct val="90000"/>
              </a:lnSpc>
              <a:buFontTx/>
              <a:buNone/>
            </a:pPr>
            <a:r>
              <a:rPr lang="en-US" sz="2800" smtClean="0">
                <a:solidFill>
                  <a:schemeClr val="accent1"/>
                </a:solidFill>
              </a:rPr>
              <a:t>However, plaques are not evenly distributed over the arterial system </a:t>
            </a:r>
          </a:p>
          <a:p>
            <a:pPr marL="0" indent="0" eaLnBrk="1" hangingPunct="1">
              <a:lnSpc>
                <a:spcPct val="90000"/>
              </a:lnSpc>
              <a:buFontTx/>
              <a:buNone/>
            </a:pPr>
            <a:endParaRPr lang="en-US" sz="2800" smtClean="0">
              <a:solidFill>
                <a:schemeClr val="accent1"/>
              </a:solidFill>
            </a:endParaRPr>
          </a:p>
          <a:p>
            <a:pPr marL="0" indent="0" eaLnBrk="1" hangingPunct="1">
              <a:lnSpc>
                <a:spcPct val="90000"/>
              </a:lnSpc>
              <a:buFontTx/>
              <a:buNone/>
            </a:pPr>
            <a:r>
              <a:rPr lang="en-US" sz="2800" smtClean="0">
                <a:solidFill>
                  <a:schemeClr val="accent1"/>
                </a:solidFill>
              </a:rPr>
              <a:t>These predilection sites are:</a:t>
            </a:r>
          </a:p>
          <a:p>
            <a:pPr lvl="1" eaLnBrk="1" hangingPunct="1">
              <a:lnSpc>
                <a:spcPct val="90000"/>
              </a:lnSpc>
            </a:pPr>
            <a:r>
              <a:rPr lang="en-US" sz="2400" smtClean="0">
                <a:solidFill>
                  <a:schemeClr val="accent1"/>
                </a:solidFill>
              </a:rPr>
              <a:t>Curved vessels</a:t>
            </a:r>
          </a:p>
          <a:p>
            <a:pPr lvl="1" eaLnBrk="1" hangingPunct="1">
              <a:lnSpc>
                <a:spcPct val="90000"/>
              </a:lnSpc>
            </a:pPr>
            <a:r>
              <a:rPr lang="en-US" sz="2400" smtClean="0">
                <a:solidFill>
                  <a:schemeClr val="accent1"/>
                </a:solidFill>
              </a:rPr>
              <a:t>Side branches</a:t>
            </a:r>
          </a:p>
          <a:p>
            <a:pPr lvl="1" eaLnBrk="1" hangingPunct="1">
              <a:lnSpc>
                <a:spcPct val="90000"/>
              </a:lnSpc>
            </a:pPr>
            <a:r>
              <a:rPr lang="en-US" sz="2400" smtClean="0">
                <a:solidFill>
                  <a:schemeClr val="accent1"/>
                </a:solidFill>
              </a:rPr>
              <a:t>Bifurcations</a:t>
            </a:r>
          </a:p>
          <a:p>
            <a:pPr lvl="1" eaLnBrk="1" hangingPunct="1">
              <a:lnSpc>
                <a:spcPct val="90000"/>
              </a:lnSpc>
            </a:pPr>
            <a:endParaRPr lang="en-US" sz="2400" smtClean="0">
              <a:solidFill>
                <a:schemeClr val="accent1"/>
              </a:solidFill>
            </a:endParaRPr>
          </a:p>
          <a:p>
            <a:pPr marL="0" indent="0" eaLnBrk="1" hangingPunct="1">
              <a:lnSpc>
                <a:spcPct val="90000"/>
              </a:lnSpc>
              <a:buFontTx/>
              <a:buNone/>
            </a:pPr>
            <a:endParaRPr lang="en-US" sz="2800" smtClean="0">
              <a:solidFill>
                <a:schemeClr val="accent1"/>
              </a:solidFill>
            </a:endParaRPr>
          </a:p>
          <a:p>
            <a:pPr marL="0" indent="0" eaLnBrk="1" hangingPunct="1">
              <a:lnSpc>
                <a:spcPct val="90000"/>
              </a:lnSpc>
              <a:buFontTx/>
              <a:buNone/>
            </a:pPr>
            <a:endParaRPr lang="en-US" sz="2800" smtClean="0">
              <a:solidFill>
                <a:schemeClr val="accent1"/>
              </a:solidFill>
            </a:endParaRPr>
          </a:p>
        </p:txBody>
      </p:sp>
      <p:sp>
        <p:nvSpPr>
          <p:cNvPr id="6148" name="Rectangle 11"/>
          <p:cNvSpPr>
            <a:spLocks noChangeArrowheads="1"/>
          </p:cNvSpPr>
          <p:nvPr/>
        </p:nvSpPr>
        <p:spPr bwMode="auto">
          <a:xfrm>
            <a:off x="6850063" y="6154738"/>
            <a:ext cx="1722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r>
              <a:rPr lang="en-GB" sz="1200"/>
              <a:t>From DeBackey et al.</a:t>
            </a: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b="12000"/>
          <a:stretch>
            <a:fillRect/>
          </a:stretch>
        </p:blipFill>
        <p:spPr bwMode="auto">
          <a:xfrm>
            <a:off x="4643438" y="1643063"/>
            <a:ext cx="41433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2400" smtClean="0">
                <a:latin typeface="Arial" pitchFamily="34" charset="0"/>
                <a:cs typeface="Arial" pitchFamily="34" charset="0"/>
              </a:rPr>
              <a:t>Background: Differences in endothelial stress/strain may also important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b="35255"/>
          <a:stretch>
            <a:fillRect/>
          </a:stretch>
        </p:blipFill>
        <p:spPr bwMode="auto">
          <a:xfrm>
            <a:off x="4716463" y="2276475"/>
            <a:ext cx="28797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l="10255" t="64745" r="7692" b="1959"/>
          <a:stretch>
            <a:fillRect/>
          </a:stretch>
        </p:blipFill>
        <p:spPr bwMode="auto">
          <a:xfrm>
            <a:off x="755650" y="2492375"/>
            <a:ext cx="28797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63" y="642938"/>
            <a:ext cx="7543800" cy="638175"/>
          </a:xfrm>
        </p:spPr>
        <p:txBody>
          <a:bodyPr/>
          <a:lstStyle/>
          <a:p>
            <a:pPr eaLnBrk="1" hangingPunct="1"/>
            <a:r>
              <a:rPr lang="en-US" sz="2400" smtClean="0">
                <a:solidFill>
                  <a:srgbClr val="FF0000"/>
                </a:solidFill>
                <a:latin typeface="Arial" pitchFamily="34" charset="0"/>
              </a:rPr>
              <a:t>Background: Blood flow might underlie predilection sites</a:t>
            </a:r>
            <a:endParaRPr lang="en-GB" sz="2400" i="1" smtClean="0">
              <a:solidFill>
                <a:srgbClr val="FF0000"/>
              </a:solidFill>
              <a:latin typeface="Arial" pitchFamily="34" charset="0"/>
            </a:endParaRPr>
          </a:p>
        </p:txBody>
      </p:sp>
      <p:sp>
        <p:nvSpPr>
          <p:cNvPr id="8195" name="Text Box 3"/>
          <p:cNvSpPr txBox="1">
            <a:spLocks noChangeArrowheads="1"/>
          </p:cNvSpPr>
          <p:nvPr/>
        </p:nvSpPr>
        <p:spPr bwMode="auto">
          <a:xfrm>
            <a:off x="684213" y="5807075"/>
            <a:ext cx="2719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spcBef>
                <a:spcPct val="50000"/>
              </a:spcBef>
            </a:pPr>
            <a:r>
              <a:rPr lang="pt-BR">
                <a:solidFill>
                  <a:schemeClr val="tx2"/>
                </a:solidFill>
                <a:latin typeface="Arial" pitchFamily="34" charset="0"/>
              </a:rPr>
              <a:t>David Steinman </a:t>
            </a:r>
            <a:endParaRPr lang="en-GB">
              <a:solidFill>
                <a:schemeClr val="tx2"/>
              </a:solidFill>
              <a:latin typeface="Arial" pitchFamily="34" charset="0"/>
            </a:endParaRPr>
          </a:p>
        </p:txBody>
      </p:sp>
      <p:pic>
        <p:nvPicPr>
          <p:cNvPr id="18437" name="Picture 67" descr="ncpcardio1397-f1"/>
          <p:cNvPicPr>
            <a:picLocks noChangeAspect="1" noChangeArrowheads="1"/>
          </p:cNvPicPr>
          <p:nvPr/>
        </p:nvPicPr>
        <p:blipFill>
          <a:blip r:embed="rId4">
            <a:extLst>
              <a:ext uri="{28A0092B-C50C-407E-A947-70E740481C1C}">
                <a14:useLocalDpi xmlns:a14="http://schemas.microsoft.com/office/drawing/2010/main" val="0"/>
              </a:ext>
            </a:extLst>
          </a:blip>
          <a:srcRect b="49095"/>
          <a:stretch>
            <a:fillRect/>
          </a:stretch>
        </p:blipFill>
        <p:spPr bwMode="auto">
          <a:xfrm>
            <a:off x="4429125" y="2000250"/>
            <a:ext cx="43100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rot="5400000">
            <a:off x="5988050" y="2870200"/>
            <a:ext cx="1071563" cy="4189413"/>
            <a:chOff x="3461" y="1296"/>
            <a:chExt cx="723" cy="1920"/>
          </a:xfrm>
        </p:grpSpPr>
        <p:sp>
          <p:nvSpPr>
            <p:cNvPr id="8201" name="Rectangle 4"/>
            <p:cNvSpPr>
              <a:spLocks noChangeArrowheads="1"/>
            </p:cNvSpPr>
            <p:nvPr/>
          </p:nvSpPr>
          <p:spPr bwMode="auto">
            <a:xfrm>
              <a:off x="3461" y="1296"/>
              <a:ext cx="723" cy="192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pic>
          <p:nvPicPr>
            <p:cNvPr id="8202" name="Picture 8" descr="flow"/>
            <p:cNvPicPr>
              <a:picLocks noChangeAspect="1" noChangeArrowheads="1"/>
            </p:cNvPicPr>
            <p:nvPr/>
          </p:nvPicPr>
          <p:blipFill>
            <a:blip r:embed="rId5">
              <a:lum contrast="30000"/>
              <a:extLst>
                <a:ext uri="{28A0092B-C50C-407E-A947-70E740481C1C}">
                  <a14:useLocalDpi xmlns:a14="http://schemas.microsoft.com/office/drawing/2010/main" val="0"/>
                </a:ext>
              </a:extLst>
            </a:blip>
            <a:srcRect l="4790" t="2573" r="4192" b="4823"/>
            <a:stretch>
              <a:fillRect/>
            </a:stretch>
          </p:blipFill>
          <p:spPr bwMode="auto">
            <a:xfrm>
              <a:off x="3611" y="1362"/>
              <a:ext cx="477" cy="17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 name="Text Box 3"/>
          <p:cNvSpPr txBox="1">
            <a:spLocks noChangeArrowheads="1"/>
          </p:cNvSpPr>
          <p:nvPr/>
        </p:nvSpPr>
        <p:spPr bwMode="auto">
          <a:xfrm>
            <a:off x="4427538" y="3786188"/>
            <a:ext cx="2719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spcBef>
                <a:spcPct val="50000"/>
              </a:spcBef>
            </a:pPr>
            <a:r>
              <a:rPr lang="pt-BR">
                <a:solidFill>
                  <a:schemeClr val="tx2"/>
                </a:solidFill>
                <a:latin typeface="Arial" pitchFamily="34" charset="0"/>
              </a:rPr>
              <a:t>Peter Davies et.al. 2007</a:t>
            </a:r>
            <a:endParaRPr lang="en-GB">
              <a:solidFill>
                <a:schemeClr val="tx2"/>
              </a:solidFill>
              <a:latin typeface="Arial" pitchFamily="34" charset="0"/>
            </a:endParaRPr>
          </a:p>
        </p:txBody>
      </p:sp>
      <p:sp>
        <p:nvSpPr>
          <p:cNvPr id="10" name="Text Box 3"/>
          <p:cNvSpPr txBox="1">
            <a:spLocks noChangeArrowheads="1"/>
          </p:cNvSpPr>
          <p:nvPr/>
        </p:nvSpPr>
        <p:spPr bwMode="auto">
          <a:xfrm>
            <a:off x="4427538" y="5837238"/>
            <a:ext cx="271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spcBef>
                <a:spcPct val="50000"/>
              </a:spcBef>
            </a:pPr>
            <a:r>
              <a:rPr lang="pt-BR">
                <a:solidFill>
                  <a:schemeClr val="tx2"/>
                </a:solidFill>
                <a:latin typeface="Arial" pitchFamily="34" charset="0"/>
              </a:rPr>
              <a:t>Caroline Cheng et.al. 2005</a:t>
            </a:r>
          </a:p>
        </p:txBody>
      </p:sp>
      <p:pic>
        <p:nvPicPr>
          <p:cNvPr id="12" name="carotid.mpg">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84213" y="2133600"/>
            <a:ext cx="30480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mediacall" presetSubtype="0" fill="hold" nodeType="afterEffect">
                                  <p:stCondLst>
                                    <p:cond delay="0"/>
                                  </p:stCondLst>
                                  <p:childTnLst>
                                    <p:cmd type="call" cmd="playFrom(0.0)">
                                      <p:cBhvr>
                                        <p:cTn id="17" dur="3006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12"/>
                </p:tgtEl>
              </p:cMediaNode>
            </p:video>
            <p:seq concurrent="1" nextAc="seek">
              <p:cTn id="19" restart="whenNotActive" fill="hold" evtFilter="cancelBubble" nodeType="interactiveSeq">
                <p:stCondLst>
                  <p:cond evt="onClick" delay="0">
                    <p:tgtEl>
                      <p:spTgt spid="1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2"/>
                                        </p:tgtEl>
                                      </p:cBhvr>
                                    </p:cmd>
                                  </p:childTnLst>
                                </p:cTn>
                              </p:par>
                            </p:childTnLst>
                          </p:cTn>
                        </p:par>
                      </p:childTnLst>
                    </p:cTn>
                  </p:par>
                </p:childTnLst>
              </p:cTn>
              <p:nextCondLst>
                <p:cond evt="onClick" delay="0">
                  <p:tgtEl>
                    <p:spTgt spid="12"/>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87450" y="774700"/>
            <a:ext cx="7543800" cy="638175"/>
          </a:xfrm>
        </p:spPr>
        <p:txBody>
          <a:bodyPr/>
          <a:lstStyle/>
          <a:p>
            <a:r>
              <a:rPr lang="en-GB" smtClean="0">
                <a:latin typeface="Arial" pitchFamily="34" charset="0"/>
                <a:cs typeface="Arial" pitchFamily="34" charset="0"/>
              </a:rPr>
              <a:t>Validation with micro-MRI measurements</a:t>
            </a:r>
          </a:p>
        </p:txBody>
      </p:sp>
      <p:pic>
        <p:nvPicPr>
          <p:cNvPr id="9219" name="Picture 8" descr="Figur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73238"/>
            <a:ext cx="7510462"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113665" name="Picture 6" descr="flow examples.tif"/>
          <p:cNvPicPr>
            <a:picLocks noChangeAspect="1" noChangeArrowheads="1"/>
          </p:cNvPicPr>
          <p:nvPr/>
        </p:nvPicPr>
        <p:blipFill>
          <a:blip r:embed="rId3">
            <a:extLst>
              <a:ext uri="{28A0092B-C50C-407E-A947-70E740481C1C}">
                <a14:useLocalDpi xmlns:a14="http://schemas.microsoft.com/office/drawing/2010/main" val="0"/>
              </a:ext>
            </a:extLst>
          </a:blip>
          <a:srcRect l="52933" b="53780"/>
          <a:stretch>
            <a:fillRect/>
          </a:stretch>
        </p:blipFill>
        <p:spPr bwMode="auto">
          <a:xfrm>
            <a:off x="6443663" y="2708275"/>
            <a:ext cx="23764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ChangeArrowheads="1"/>
          </p:cNvSpPr>
          <p:nvPr/>
        </p:nvSpPr>
        <p:spPr bwMode="auto">
          <a:xfrm>
            <a:off x="0" y="569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US" sz="1100" b="1"/>
              <a:t>Figure 3</a:t>
            </a:r>
            <a:endParaRPr lang="en-US"/>
          </a:p>
        </p:txBody>
      </p:sp>
      <p:pic>
        <p:nvPicPr>
          <p:cNvPr id="19" name="Picture 6" descr="flow examples.tif"/>
          <p:cNvPicPr>
            <a:picLocks noChangeAspect="1" noChangeArrowheads="1"/>
          </p:cNvPicPr>
          <p:nvPr/>
        </p:nvPicPr>
        <p:blipFill>
          <a:blip r:embed="rId3">
            <a:extLst>
              <a:ext uri="{28A0092B-C50C-407E-A947-70E740481C1C}">
                <a14:useLocalDpi xmlns:a14="http://schemas.microsoft.com/office/drawing/2010/main" val="0"/>
              </a:ext>
            </a:extLst>
          </a:blip>
          <a:srcRect l="52933" t="47813"/>
          <a:stretch>
            <a:fillRect/>
          </a:stretch>
        </p:blipFill>
        <p:spPr bwMode="auto">
          <a:xfrm>
            <a:off x="107950" y="2636838"/>
            <a:ext cx="23749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7"/>
          <p:cNvSpPr txBox="1">
            <a:spLocks noChangeArrowheads="1"/>
          </p:cNvSpPr>
          <p:nvPr/>
        </p:nvSpPr>
        <p:spPr bwMode="auto">
          <a:xfrm>
            <a:off x="3051175" y="6381750"/>
            <a:ext cx="4960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r>
              <a:rPr lang="en-GB"/>
              <a:t>Van der Boechove et.al.</a:t>
            </a:r>
            <a:r>
              <a:rPr lang="pt-BR"/>
              <a:t>MAGMA. 2010:77-84.</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65"/>
                                        </p:tgtEl>
                                        <p:attrNameLst>
                                          <p:attrName>style.visibility</p:attrName>
                                        </p:attrNameLst>
                                      </p:cBhvr>
                                      <p:to>
                                        <p:strVal val="visible"/>
                                      </p:to>
                                    </p:set>
                                    <p:animEffect transition="in" filter="fade">
                                      <p:cBhvr>
                                        <p:cTn id="7" dur="2000"/>
                                        <p:tgtEl>
                                          <p:spTgt spid="11366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25438" y="69215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9pPr>
          </a:lstStyle>
          <a:p>
            <a:pPr eaLnBrk="1" hangingPunct="1"/>
            <a:r>
              <a:rPr lang="en-GB" sz="2400" i="0">
                <a:solidFill>
                  <a:srgbClr val="FF0000"/>
                </a:solidFill>
                <a:latin typeface="Arial" pitchFamily="34" charset="0"/>
              </a:rPr>
              <a:t>Lowered shear stress and vortices with oscillatory shear stress induce atherosclerosis.</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716588"/>
            <a:ext cx="19573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060575"/>
            <a:ext cx="495935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5" name="Text Box 4"/>
          <p:cNvSpPr txBox="1">
            <a:spLocks noChangeArrowheads="1"/>
          </p:cNvSpPr>
          <p:nvPr/>
        </p:nvSpPr>
        <p:spPr bwMode="auto">
          <a:xfrm>
            <a:off x="2095500"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9pPr>
          </a:lstStyle>
          <a:p>
            <a:pPr eaLnBrk="1" hangingPunct="1"/>
            <a:r>
              <a:rPr lang="en-GB" sz="1100" b="1">
                <a:solidFill>
                  <a:srgbClr val="000000"/>
                </a:solidFill>
                <a:latin typeface="Arial" pitchFamily="34" charset="0"/>
              </a:rPr>
              <a:t>Cheng C et al. Circulation 2006;113:2744-2753</a:t>
            </a:r>
          </a:p>
        </p:txBody>
      </p:sp>
      <p:sp>
        <p:nvSpPr>
          <p:cNvPr id="10246"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9pPr>
          </a:lstStyle>
          <a:p>
            <a:pPr eaLnBrk="1" hangingPunct="1"/>
            <a:r>
              <a:rPr lang="en-GB" sz="900">
                <a:solidFill>
                  <a:srgbClr val="000000"/>
                </a:solidFill>
                <a:latin typeface="Arial" pitchFamily="34" charset="0"/>
              </a:rPr>
              <a:t>Copyright © American Heart Association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38" y="692150"/>
            <a:ext cx="849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1600" i="1">
                <a:solidFill>
                  <a:srgbClr val="6E6E6F"/>
                </a:solidFill>
                <a:latin typeface="Verdana" pitchFamily="34" charset="0"/>
                <a:cs typeface="Times New Roman" pitchFamily="18" charset="0"/>
              </a:defRPr>
            </a:lvl9pPr>
          </a:lstStyle>
          <a:p>
            <a:pPr eaLnBrk="1" hangingPunct="1"/>
            <a:r>
              <a:rPr lang="en-GB" sz="2400" i="0">
                <a:solidFill>
                  <a:srgbClr val="FF0000"/>
                </a:solidFill>
                <a:latin typeface="Arial" pitchFamily="34" charset="0"/>
              </a:rPr>
              <a:t>Histology shows that blood flow determines plaque composition</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716588"/>
            <a:ext cx="19573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1628775"/>
            <a:ext cx="72009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9" name="Text Box 4"/>
          <p:cNvSpPr txBox="1">
            <a:spLocks noChangeArrowheads="1"/>
          </p:cNvSpPr>
          <p:nvPr/>
        </p:nvSpPr>
        <p:spPr bwMode="auto">
          <a:xfrm>
            <a:off x="973138"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1600" i="1">
                <a:solidFill>
                  <a:srgbClr val="6E6E6F"/>
                </a:solidFill>
                <a:latin typeface="Verdana" pitchFamily="34" charset="0"/>
                <a:cs typeface="Times New Roman" pitchFamily="18" charset="0"/>
              </a:defRPr>
            </a:lvl9pPr>
          </a:lstStyle>
          <a:p>
            <a:pPr eaLnBrk="1" hangingPunct="1"/>
            <a:r>
              <a:rPr lang="en-GB" sz="1100" b="1">
                <a:solidFill>
                  <a:srgbClr val="000000"/>
                </a:solidFill>
                <a:latin typeface="Arial" pitchFamily="34" charset="0"/>
              </a:rPr>
              <a:t>Cheng C et al. Circulation 2006;113:2744-2753</a:t>
            </a:r>
          </a:p>
        </p:txBody>
      </p:sp>
      <p:sp>
        <p:nvSpPr>
          <p:cNvPr id="11270"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1pPr>
            <a:lvl2pPr marL="742950" indent="-28575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2pPr>
            <a:lvl3pPr marL="11430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3pPr>
            <a:lvl4pPr marL="16002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4pPr>
            <a:lvl5pPr marL="2057400" indent="-228600" eaLnBrk="0" hangingPunct="0">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sz="1600" i="1">
                <a:solidFill>
                  <a:srgbClr val="6E6E6F"/>
                </a:solidFill>
                <a:latin typeface="Verdana" pitchFamily="34" charset="0"/>
                <a:cs typeface="Times New Roman" pitchFamily="18" charset="0"/>
              </a:defRPr>
            </a:lvl9pPr>
          </a:lstStyle>
          <a:p>
            <a:pPr eaLnBrk="1" hangingPunct="1"/>
            <a:r>
              <a:rPr lang="en-GB" sz="900">
                <a:solidFill>
                  <a:srgbClr val="000000"/>
                </a:solidFill>
                <a:latin typeface="Arial" pitchFamily="34" charset="0"/>
              </a:rPr>
              <a:t>Copyright © American Heart Association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
      <a:dk1>
        <a:srgbClr val="6E6E6F"/>
      </a:dk1>
      <a:lt1>
        <a:srgbClr val="E4E7E9"/>
      </a:lt1>
      <a:dk2>
        <a:srgbClr val="933027"/>
      </a:dk2>
      <a:lt2>
        <a:srgbClr val="6E6E6F"/>
      </a:lt2>
      <a:accent1>
        <a:srgbClr val="933027"/>
      </a:accent1>
      <a:accent2>
        <a:srgbClr val="B2523C"/>
      </a:accent2>
      <a:accent3>
        <a:srgbClr val="EFF1F2"/>
      </a:accent3>
      <a:accent4>
        <a:srgbClr val="5D5D5E"/>
      </a:accent4>
      <a:accent5>
        <a:srgbClr val="C8ADAC"/>
      </a:accent5>
      <a:accent6>
        <a:srgbClr val="A14935"/>
      </a:accent6>
      <a:hlink>
        <a:srgbClr val="C98872"/>
      </a:hlink>
      <a:folHlink>
        <a:srgbClr val="E3C3B6"/>
      </a:folHlink>
    </a:clrScheme>
    <a:fontScheme name="Standard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114" charset="0"/>
            <a:cs typeface="Times New Roman" pitchFamily="11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114" charset="0"/>
            <a:cs typeface="Times New Roman" pitchFamily="11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34541</TotalTime>
  <Words>1663</Words>
  <Application>Microsoft Office PowerPoint</Application>
  <PresentationFormat>On-screen Show (4:3)</PresentationFormat>
  <Paragraphs>225</Paragraphs>
  <Slides>36</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Verdana</vt:lpstr>
      <vt:lpstr>Times New Roman</vt:lpstr>
      <vt:lpstr>Arial</vt:lpstr>
      <vt:lpstr>Impact</vt:lpstr>
      <vt:lpstr>Wingdings</vt:lpstr>
      <vt:lpstr>Calibri</vt:lpstr>
      <vt:lpstr>Calibri (Body)</vt:lpstr>
      <vt:lpstr>SimSun</vt:lpstr>
      <vt:lpstr>Standarddesign</vt:lpstr>
      <vt:lpstr>Mechanotransductive pathways induce vulnerable plaque</vt:lpstr>
      <vt:lpstr>Overview</vt:lpstr>
      <vt:lpstr>Background: Why are we interested in mechanotransduction</vt:lpstr>
      <vt:lpstr>Background: Why are we interested in mechanotransduction</vt:lpstr>
      <vt:lpstr>Background: Differences in endothelial stress/strain may also important</vt:lpstr>
      <vt:lpstr>Background: Blood flow might underlie predilection sites</vt:lpstr>
      <vt:lpstr>Validation with micro-MRI measurements</vt:lpstr>
      <vt:lpstr>PowerPoint Presentation</vt:lpstr>
      <vt:lpstr>PowerPoint Presentation</vt:lpstr>
      <vt:lpstr>Working hypothesis</vt:lpstr>
      <vt:lpstr>PowerPoint Presentation</vt:lpstr>
      <vt:lpstr>PowerPoint Presentation</vt:lpstr>
      <vt:lpstr>PowerPoint Presentation</vt:lpstr>
      <vt:lpstr>Preprocess module: Computational fluid dynamics: fluid flow</vt:lpstr>
      <vt:lpstr>Preprocess module: Regional shear stress and strain determine local phenotype changes of endothelial cells</vt:lpstr>
      <vt:lpstr>PowerPoint Presentation</vt:lpstr>
      <vt:lpstr>PowerPoint Presentation</vt:lpstr>
      <vt:lpstr>Problem we ran into</vt:lpstr>
      <vt:lpstr>RNA-concentration per cell </vt:lpstr>
      <vt:lpstr>Problem we ran into</vt:lpstr>
      <vt:lpstr>How to compare time series with pooled data</vt:lpstr>
      <vt:lpstr>The solution:  deconvolution of gene expression</vt:lpstr>
      <vt:lpstr>Deconvolution of gene expression data: comparing stable vs. unstable plaques</vt:lpstr>
      <vt:lpstr>Endothelial cell signalling pathways</vt:lpstr>
      <vt:lpstr>Linear amplification kits have improved</vt:lpstr>
      <vt:lpstr>Genomics module: shear or strain fields drive robot driven laser capture system</vt:lpstr>
      <vt:lpstr>Genomics module: shear or strain fields drive robot driven laser capture system</vt:lpstr>
      <vt:lpstr>PowerPoint Presentation</vt:lpstr>
      <vt:lpstr>Bioinf-module; co-expression analysis to systems biology</vt:lpstr>
      <vt:lpstr>PowerPoint Presentation</vt:lpstr>
      <vt:lpstr>PowerPoint Presentation</vt:lpstr>
      <vt:lpstr>Mechanosensors force detection</vt:lpstr>
      <vt:lpstr>Probing activity of mechanosensors</vt:lpstr>
      <vt:lpstr>Simple genetic oscillators</vt:lpstr>
      <vt:lpstr>PowerPoint Presentation</vt:lpstr>
      <vt:lpstr>PowerPoint Presentation</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Krams, Rob</dc:creator>
  <cp:lastModifiedBy>Shiel, Nuala</cp:lastModifiedBy>
  <cp:revision>395</cp:revision>
  <dcterms:modified xsi:type="dcterms:W3CDTF">2012-11-15T13:46:00Z</dcterms:modified>
</cp:coreProperties>
</file>