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9"/>
  </p:notesMasterIdLst>
  <p:handoutMasterIdLst>
    <p:handoutMasterId r:id="rId20"/>
  </p:handoutMasterIdLst>
  <p:sldIdLst>
    <p:sldId id="805" r:id="rId2"/>
    <p:sldId id="823" r:id="rId3"/>
    <p:sldId id="822" r:id="rId4"/>
    <p:sldId id="836" r:id="rId5"/>
    <p:sldId id="824" r:id="rId6"/>
    <p:sldId id="845" r:id="rId7"/>
    <p:sldId id="837" r:id="rId8"/>
    <p:sldId id="850" r:id="rId9"/>
    <p:sldId id="838" r:id="rId10"/>
    <p:sldId id="839" r:id="rId11"/>
    <p:sldId id="840" r:id="rId12"/>
    <p:sldId id="841" r:id="rId13"/>
    <p:sldId id="847" r:id="rId14"/>
    <p:sldId id="843" r:id="rId15"/>
    <p:sldId id="844" r:id="rId16"/>
    <p:sldId id="825" r:id="rId17"/>
    <p:sldId id="849" r:id="rId18"/>
  </p:sldIdLst>
  <p:sldSz cx="11315700" cy="8001000"/>
  <p:notesSz cx="6669088" cy="9928225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CC"/>
    <a:srgbClr val="F9212B"/>
    <a:srgbClr val="001E32"/>
    <a:srgbClr val="FF9900"/>
    <a:srgbClr val="FD1D42"/>
    <a:srgbClr val="00FF00"/>
    <a:srgbClr val="FA46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 autoAdjust="0"/>
    <p:restoredTop sz="94700" autoAdjust="0"/>
  </p:normalViewPr>
  <p:slideViewPr>
    <p:cSldViewPr>
      <p:cViewPr>
        <p:scale>
          <a:sx n="50" d="100"/>
          <a:sy n="50" d="100"/>
        </p:scale>
        <p:origin x="-426" y="-102"/>
      </p:cViewPr>
      <p:guideLst>
        <p:guide orient="horz" pos="1032"/>
        <p:guide pos="600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94955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4238" y="4730750"/>
            <a:ext cx="4748212" cy="4421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379" tIns="44397" rIns="90379" bIns="443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3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79475" y="868363"/>
            <a:ext cx="4911725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27754056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3263" y="744538"/>
            <a:ext cx="5265737" cy="3722687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4714875"/>
            <a:ext cx="4891088" cy="4468813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3263" y="744538"/>
            <a:ext cx="5265737" cy="3722687"/>
          </a:xfrm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4714875"/>
            <a:ext cx="4891088" cy="4468813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3263" y="744538"/>
            <a:ext cx="5265737" cy="3722687"/>
          </a:xfrm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4714875"/>
            <a:ext cx="4891088" cy="4468813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3263" y="744538"/>
            <a:ext cx="5265737" cy="3722687"/>
          </a:xfrm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4714875"/>
            <a:ext cx="4891088" cy="4468813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3263" y="744538"/>
            <a:ext cx="5265737" cy="3722687"/>
          </a:xfrm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4714875"/>
            <a:ext cx="4891088" cy="4468813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3263" y="744538"/>
            <a:ext cx="5265737" cy="3722687"/>
          </a:xfrm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4714875"/>
            <a:ext cx="4891088" cy="4468813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3263" y="744538"/>
            <a:ext cx="5265737" cy="3722687"/>
          </a:xfrm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4714875"/>
            <a:ext cx="4891088" cy="4468813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3263" y="744538"/>
            <a:ext cx="5265737" cy="3722687"/>
          </a:xfrm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4714875"/>
            <a:ext cx="4891088" cy="4468813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3263" y="744538"/>
            <a:ext cx="5265737" cy="3722687"/>
          </a:xfrm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4714875"/>
            <a:ext cx="4891088" cy="4468813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3263" y="744538"/>
            <a:ext cx="5265737" cy="3722687"/>
          </a:xfrm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4714875"/>
            <a:ext cx="4891088" cy="4468813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3263" y="744538"/>
            <a:ext cx="5265737" cy="3722687"/>
          </a:xfrm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4714875"/>
            <a:ext cx="4891088" cy="4468813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3263" y="744538"/>
            <a:ext cx="5265737" cy="3722687"/>
          </a:xfrm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4714875"/>
            <a:ext cx="4891088" cy="4468813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3263" y="744538"/>
            <a:ext cx="5265737" cy="3722687"/>
          </a:xfrm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4714875"/>
            <a:ext cx="4891088" cy="4468813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3263" y="744538"/>
            <a:ext cx="5265737" cy="3722687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4714875"/>
            <a:ext cx="4891088" cy="4468813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3263" y="744538"/>
            <a:ext cx="5265737" cy="3722687"/>
          </a:xfrm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4714875"/>
            <a:ext cx="4891088" cy="4468813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3263" y="744538"/>
            <a:ext cx="5265737" cy="3722687"/>
          </a:xfrm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4714875"/>
            <a:ext cx="4891088" cy="4468813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03263" y="744538"/>
            <a:ext cx="5265737" cy="3722687"/>
          </a:xfrm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4714875"/>
            <a:ext cx="4891088" cy="4468813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3BA98-4C5F-40E1-8AFF-80C5E75A670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1291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323850"/>
            <a:ext cx="2546350" cy="68230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5150" y="323850"/>
            <a:ext cx="7486650" cy="68230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B6165-DAD4-406D-BC5B-F3F3071958B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028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5150" y="323850"/>
            <a:ext cx="10185400" cy="13303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565150" y="1866900"/>
            <a:ext cx="10185400" cy="5280025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E26099-E5F2-4BE1-938A-9C9FB914AD4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408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3763" y="5141913"/>
            <a:ext cx="9618662" cy="158908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3763" y="3390900"/>
            <a:ext cx="9618662" cy="1751013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B86BA-2123-4786-A2E0-4BBBA63B191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8385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5150" y="1866900"/>
            <a:ext cx="5016500" cy="5280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34050" y="1866900"/>
            <a:ext cx="5016500" cy="5280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9F9CB-0A4F-4351-8745-95689634DEB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8397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5150" y="320675"/>
            <a:ext cx="10185400" cy="1333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5150" y="1790700"/>
            <a:ext cx="5000625" cy="746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150" y="2536825"/>
            <a:ext cx="5000625" cy="4610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48338" y="1790700"/>
            <a:ext cx="5002212" cy="746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48338" y="2536825"/>
            <a:ext cx="5002212" cy="4610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02F55-B22C-4F66-BB31-DD339012670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3212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B35CC-A04A-4C1A-BAE0-4FA1486E7F5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1364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0CEFCA-D4A4-4307-A375-5F23BF9A6C3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2139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5150" y="319088"/>
            <a:ext cx="3722688" cy="13557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4363" y="319088"/>
            <a:ext cx="6326187" cy="68278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5150" y="1674813"/>
            <a:ext cx="3722688" cy="54721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CAFF6-6568-4FBA-9EAC-BC429E9A733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5339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7738" y="5600700"/>
            <a:ext cx="6789737" cy="6619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17738" y="714375"/>
            <a:ext cx="6789737" cy="4800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17738" y="6262688"/>
            <a:ext cx="6789737" cy="9382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E905F-0380-4FB2-97E7-807AA50336E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2959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4BA4BF-9E78-443C-8990-E3209E03410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661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82"/>
            </a:gs>
            <a:gs pos="99001">
              <a:srgbClr val="0047FF"/>
            </a:gs>
            <a:gs pos="100000">
              <a:srgbClr val="0047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9138" name="Freeform 2"/>
          <p:cNvSpPr>
            <a:spLocks/>
          </p:cNvSpPr>
          <p:nvPr/>
        </p:nvSpPr>
        <p:spPr bwMode="hidden">
          <a:xfrm>
            <a:off x="8202613" y="7500938"/>
            <a:ext cx="352425" cy="244475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GB">
              <a:cs typeface="+mn-cs"/>
            </a:endParaRPr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3175" y="4978400"/>
            <a:ext cx="11312525" cy="3022600"/>
            <a:chOff x="2" y="2688"/>
            <a:chExt cx="5758" cy="1632"/>
          </a:xfrm>
        </p:grpSpPr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>
                <a:gd name="T0" fmla="*/ 5758 w 5740"/>
                <a:gd name="T1" fmla="*/ 1632 h 4316"/>
                <a:gd name="T2" fmla="*/ 0 w 5740"/>
                <a:gd name="T3" fmla="*/ 1632 h 4316"/>
                <a:gd name="T4" fmla="*/ 0 w 5740"/>
                <a:gd name="T5" fmla="*/ 0 h 4316"/>
                <a:gd name="T6" fmla="*/ 5758 w 5740"/>
                <a:gd name="T7" fmla="*/ 0 h 4316"/>
                <a:gd name="T8" fmla="*/ 5758 w 5740"/>
                <a:gd name="T9" fmla="*/ 1632 h 4316"/>
                <a:gd name="T10" fmla="*/ 5758 w 5740"/>
                <a:gd name="T11" fmla="*/ 1632 h 43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GB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859142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cs typeface="+mn-cs"/>
                </a:endParaRPr>
              </a:p>
            </p:txBody>
          </p:sp>
          <p:sp>
            <p:nvSpPr>
              <p:cNvPr id="859143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cs typeface="+mn-cs"/>
                </a:endParaRPr>
              </a:p>
            </p:txBody>
          </p:sp>
          <p:sp>
            <p:nvSpPr>
              <p:cNvPr id="859144" name="Oval 8"/>
              <p:cNvSpPr>
                <a:spLocks noChangeArrowheads="1"/>
              </p:cNvSpPr>
              <p:nvPr/>
            </p:nvSpPr>
            <p:spPr bwMode="hidden">
              <a:xfrm>
                <a:off x="3783" y="3872"/>
                <a:ext cx="343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cs typeface="+mn-cs"/>
                </a:endParaRPr>
              </a:p>
            </p:txBody>
          </p:sp>
          <p:sp>
            <p:nvSpPr>
              <p:cNvPr id="859145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cs typeface="+mn-cs"/>
                </a:endParaRPr>
              </a:p>
            </p:txBody>
          </p:sp>
          <p:sp>
            <p:nvSpPr>
              <p:cNvPr id="859146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cs typeface="+mn-cs"/>
                </a:endParaRPr>
              </a:p>
            </p:txBody>
          </p:sp>
          <p:sp>
            <p:nvSpPr>
              <p:cNvPr id="859147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cs typeface="+mn-cs"/>
                </a:endParaRPr>
              </a:p>
            </p:txBody>
          </p:sp>
          <p:sp>
            <p:nvSpPr>
              <p:cNvPr id="859148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cs typeface="+mn-cs"/>
                </a:endParaRPr>
              </a:p>
            </p:txBody>
          </p:sp>
          <p:sp>
            <p:nvSpPr>
              <p:cNvPr id="859149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cs typeface="+mn-cs"/>
                </a:endParaRPr>
              </a:p>
            </p:txBody>
          </p:sp>
          <p:sp>
            <p:nvSpPr>
              <p:cNvPr id="859150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cs typeface="+mn-cs"/>
                </a:endParaRPr>
              </a:p>
            </p:txBody>
          </p:sp>
          <p:sp>
            <p:nvSpPr>
              <p:cNvPr id="859151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cs typeface="+mn-cs"/>
                </a:endParaRPr>
              </a:p>
            </p:txBody>
          </p:sp>
          <p:sp>
            <p:nvSpPr>
              <p:cNvPr id="859152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cs typeface="+mn-cs"/>
                </a:endParaRPr>
              </a:p>
            </p:txBody>
          </p:sp>
        </p:grpSp>
        <p:grpSp>
          <p:nvGrpSpPr>
            <p:cNvPr id="1035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859154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cs typeface="+mn-cs"/>
                </a:endParaRPr>
              </a:p>
            </p:txBody>
          </p:sp>
          <p:sp>
            <p:nvSpPr>
              <p:cNvPr id="859155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cs typeface="+mn-cs"/>
                </a:endParaRPr>
              </a:p>
            </p:txBody>
          </p:sp>
          <p:sp>
            <p:nvSpPr>
              <p:cNvPr id="859156" name="Oval 20"/>
              <p:cNvSpPr>
                <a:spLocks noChangeArrowheads="1"/>
              </p:cNvSpPr>
              <p:nvPr/>
            </p:nvSpPr>
            <p:spPr bwMode="hidden">
              <a:xfrm>
                <a:off x="2340" y="3979"/>
                <a:ext cx="503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cs typeface="+mn-cs"/>
                </a:endParaRPr>
              </a:p>
            </p:txBody>
          </p:sp>
          <p:sp>
            <p:nvSpPr>
              <p:cNvPr id="859157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cs typeface="+mn-cs"/>
                </a:endParaRPr>
              </a:p>
            </p:txBody>
          </p:sp>
          <p:sp>
            <p:nvSpPr>
              <p:cNvPr id="859158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cs typeface="+mn-cs"/>
                </a:endParaRPr>
              </a:p>
            </p:txBody>
          </p:sp>
          <p:sp>
            <p:nvSpPr>
              <p:cNvPr id="859159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cs typeface="+mn-cs"/>
                </a:endParaRPr>
              </a:p>
            </p:txBody>
          </p:sp>
          <p:sp>
            <p:nvSpPr>
              <p:cNvPr id="859160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cs typeface="+mn-cs"/>
                </a:endParaRPr>
              </a:p>
            </p:txBody>
          </p:sp>
          <p:sp>
            <p:nvSpPr>
              <p:cNvPr id="859161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cs typeface="+mn-cs"/>
                </a:endParaRPr>
              </a:p>
            </p:txBody>
          </p:sp>
          <p:sp>
            <p:nvSpPr>
              <p:cNvPr id="859162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8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cs typeface="+mn-cs"/>
                </a:endParaRPr>
              </a:p>
            </p:txBody>
          </p:sp>
          <p:sp>
            <p:nvSpPr>
              <p:cNvPr id="859163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cs typeface="+mn-cs"/>
                </a:endParaRPr>
              </a:p>
            </p:txBody>
          </p:sp>
          <p:sp>
            <p:nvSpPr>
              <p:cNvPr id="859164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cs typeface="+mn-cs"/>
                </a:endParaRPr>
              </a:p>
            </p:txBody>
          </p:sp>
          <p:sp>
            <p:nvSpPr>
              <p:cNvPr id="859165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cs typeface="+mn-cs"/>
                </a:endParaRPr>
              </a:p>
            </p:txBody>
          </p:sp>
          <p:sp>
            <p:nvSpPr>
              <p:cNvPr id="1079" name="Freeform 30"/>
              <p:cNvSpPr>
                <a:spLocks/>
              </p:cNvSpPr>
              <p:nvPr/>
            </p:nvSpPr>
            <p:spPr bwMode="hidden">
              <a:xfrm>
                <a:off x="2067" y="3685"/>
                <a:ext cx="835" cy="150"/>
              </a:xfrm>
              <a:custGeom>
                <a:avLst/>
                <a:gdLst>
                  <a:gd name="T0" fmla="*/ 518 w 835"/>
                  <a:gd name="T1" fmla="*/ 18 h 150"/>
                  <a:gd name="T2" fmla="*/ 597 w 835"/>
                  <a:gd name="T3" fmla="*/ 24 h 150"/>
                  <a:gd name="T4" fmla="*/ 682 w 835"/>
                  <a:gd name="T5" fmla="*/ 30 h 150"/>
                  <a:gd name="T6" fmla="*/ 755 w 835"/>
                  <a:gd name="T7" fmla="*/ 42 h 150"/>
                  <a:gd name="T8" fmla="*/ 828 w 835"/>
                  <a:gd name="T9" fmla="*/ 60 h 150"/>
                  <a:gd name="T10" fmla="*/ 835 w 835"/>
                  <a:gd name="T11" fmla="*/ 42 h 150"/>
                  <a:gd name="T12" fmla="*/ 761 w 835"/>
                  <a:gd name="T13" fmla="*/ 24 h 150"/>
                  <a:gd name="T14" fmla="*/ 688 w 835"/>
                  <a:gd name="T15" fmla="*/ 12 h 150"/>
                  <a:gd name="T16" fmla="*/ 603 w 835"/>
                  <a:gd name="T17" fmla="*/ 6 h 150"/>
                  <a:gd name="T18" fmla="*/ 518 w 835"/>
                  <a:gd name="T19" fmla="*/ 0 h 150"/>
                  <a:gd name="T20" fmla="*/ 372 w 835"/>
                  <a:gd name="T21" fmla="*/ 12 h 150"/>
                  <a:gd name="T22" fmla="*/ 232 w 835"/>
                  <a:gd name="T23" fmla="*/ 36 h 150"/>
                  <a:gd name="T24" fmla="*/ 110 w 835"/>
                  <a:gd name="T25" fmla="*/ 78 h 150"/>
                  <a:gd name="T26" fmla="*/ 0 w 835"/>
                  <a:gd name="T27" fmla="*/ 132 h 150"/>
                  <a:gd name="T28" fmla="*/ 19 w 835"/>
                  <a:gd name="T29" fmla="*/ 150 h 150"/>
                  <a:gd name="T30" fmla="*/ 122 w 835"/>
                  <a:gd name="T31" fmla="*/ 96 h 150"/>
                  <a:gd name="T32" fmla="*/ 244 w 835"/>
                  <a:gd name="T33" fmla="*/ 54 h 150"/>
                  <a:gd name="T34" fmla="*/ 378 w 835"/>
                  <a:gd name="T35" fmla="*/ 30 h 150"/>
                  <a:gd name="T36" fmla="*/ 518 w 835"/>
                  <a:gd name="T37" fmla="*/ 18 h 150"/>
                  <a:gd name="T38" fmla="*/ 518 w 835"/>
                  <a:gd name="T39" fmla="*/ 18 h 15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80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0" cy="461"/>
              </a:xfrm>
              <a:custGeom>
                <a:avLst/>
                <a:gdLst>
                  <a:gd name="T0" fmla="*/ 31 w 171"/>
                  <a:gd name="T1" fmla="*/ 263 h 461"/>
                  <a:gd name="T2" fmla="*/ 43 w 171"/>
                  <a:gd name="T3" fmla="*/ 191 h 461"/>
                  <a:gd name="T4" fmla="*/ 67 w 171"/>
                  <a:gd name="T5" fmla="*/ 131 h 461"/>
                  <a:gd name="T6" fmla="*/ 115 w 171"/>
                  <a:gd name="T7" fmla="*/ 72 h 461"/>
                  <a:gd name="T8" fmla="*/ 170 w 171"/>
                  <a:gd name="T9" fmla="*/ 18 h 461"/>
                  <a:gd name="T10" fmla="*/ 152 w 171"/>
                  <a:gd name="T11" fmla="*/ 0 h 461"/>
                  <a:gd name="T12" fmla="*/ 85 w 171"/>
                  <a:gd name="T13" fmla="*/ 60 h 461"/>
                  <a:gd name="T14" fmla="*/ 43 w 171"/>
                  <a:gd name="T15" fmla="*/ 120 h 461"/>
                  <a:gd name="T16" fmla="*/ 13 w 171"/>
                  <a:gd name="T17" fmla="*/ 191 h 461"/>
                  <a:gd name="T18" fmla="*/ 0 w 171"/>
                  <a:gd name="T19" fmla="*/ 263 h 461"/>
                  <a:gd name="T20" fmla="*/ 6 w 171"/>
                  <a:gd name="T21" fmla="*/ 317 h 461"/>
                  <a:gd name="T22" fmla="*/ 25 w 171"/>
                  <a:gd name="T23" fmla="*/ 365 h 461"/>
                  <a:gd name="T24" fmla="*/ 49 w 171"/>
                  <a:gd name="T25" fmla="*/ 413 h 461"/>
                  <a:gd name="T26" fmla="*/ 85 w 171"/>
                  <a:gd name="T27" fmla="*/ 461 h 461"/>
                  <a:gd name="T28" fmla="*/ 121 w 171"/>
                  <a:gd name="T29" fmla="*/ 461 h 461"/>
                  <a:gd name="T30" fmla="*/ 85 w 171"/>
                  <a:gd name="T31" fmla="*/ 413 h 461"/>
                  <a:gd name="T32" fmla="*/ 55 w 171"/>
                  <a:gd name="T33" fmla="*/ 365 h 461"/>
                  <a:gd name="T34" fmla="*/ 37 w 171"/>
                  <a:gd name="T35" fmla="*/ 317 h 461"/>
                  <a:gd name="T36" fmla="*/ 31 w 171"/>
                  <a:gd name="T37" fmla="*/ 263 h 461"/>
                  <a:gd name="T38" fmla="*/ 31 w 171"/>
                  <a:gd name="T39" fmla="*/ 263 h 461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59168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cs typeface="+mn-cs"/>
                </a:endParaRPr>
              </a:p>
            </p:txBody>
          </p:sp>
          <p:sp>
            <p:nvSpPr>
              <p:cNvPr id="859169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80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cs typeface="+mn-cs"/>
                </a:endParaRPr>
              </a:p>
            </p:txBody>
          </p:sp>
          <p:sp>
            <p:nvSpPr>
              <p:cNvPr id="859170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cs typeface="+mn-cs"/>
                </a:endParaRPr>
              </a:p>
            </p:txBody>
          </p:sp>
          <p:sp>
            <p:nvSpPr>
              <p:cNvPr id="1084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>
                  <a:gd name="T0" fmla="*/ 18 w 481"/>
                  <a:gd name="T1" fmla="*/ 443 h 641"/>
                  <a:gd name="T2" fmla="*/ 24 w 481"/>
                  <a:gd name="T3" fmla="*/ 371 h 641"/>
                  <a:gd name="T4" fmla="*/ 55 w 481"/>
                  <a:gd name="T5" fmla="*/ 305 h 641"/>
                  <a:gd name="T6" fmla="*/ 91 w 481"/>
                  <a:gd name="T7" fmla="*/ 246 h 641"/>
                  <a:gd name="T8" fmla="*/ 146 w 481"/>
                  <a:gd name="T9" fmla="*/ 186 h 641"/>
                  <a:gd name="T10" fmla="*/ 213 w 481"/>
                  <a:gd name="T11" fmla="*/ 132 h 641"/>
                  <a:gd name="T12" fmla="*/ 292 w 481"/>
                  <a:gd name="T13" fmla="*/ 84 h 641"/>
                  <a:gd name="T14" fmla="*/ 384 w 481"/>
                  <a:gd name="T15" fmla="*/ 48 h 641"/>
                  <a:gd name="T16" fmla="*/ 481 w 481"/>
                  <a:gd name="T17" fmla="*/ 12 h 641"/>
                  <a:gd name="T18" fmla="*/ 457 w 481"/>
                  <a:gd name="T19" fmla="*/ 0 h 641"/>
                  <a:gd name="T20" fmla="*/ 359 w 481"/>
                  <a:gd name="T21" fmla="*/ 36 h 641"/>
                  <a:gd name="T22" fmla="*/ 274 w 481"/>
                  <a:gd name="T23" fmla="*/ 78 h 641"/>
                  <a:gd name="T24" fmla="*/ 195 w 481"/>
                  <a:gd name="T25" fmla="*/ 126 h 641"/>
                  <a:gd name="T26" fmla="*/ 128 w 481"/>
                  <a:gd name="T27" fmla="*/ 180 h 641"/>
                  <a:gd name="T28" fmla="*/ 73 w 481"/>
                  <a:gd name="T29" fmla="*/ 240 h 641"/>
                  <a:gd name="T30" fmla="*/ 37 w 481"/>
                  <a:gd name="T31" fmla="*/ 305 h 641"/>
                  <a:gd name="T32" fmla="*/ 6 w 481"/>
                  <a:gd name="T33" fmla="*/ 371 h 641"/>
                  <a:gd name="T34" fmla="*/ 0 w 481"/>
                  <a:gd name="T35" fmla="*/ 443 h 641"/>
                  <a:gd name="T36" fmla="*/ 6 w 481"/>
                  <a:gd name="T37" fmla="*/ 497 h 641"/>
                  <a:gd name="T38" fmla="*/ 18 w 481"/>
                  <a:gd name="T39" fmla="*/ 545 h 641"/>
                  <a:gd name="T40" fmla="*/ 43 w 481"/>
                  <a:gd name="T41" fmla="*/ 593 h 641"/>
                  <a:gd name="T42" fmla="*/ 73 w 481"/>
                  <a:gd name="T43" fmla="*/ 641 h 641"/>
                  <a:gd name="T44" fmla="*/ 97 w 481"/>
                  <a:gd name="T45" fmla="*/ 641 h 641"/>
                  <a:gd name="T46" fmla="*/ 67 w 481"/>
                  <a:gd name="T47" fmla="*/ 593 h 641"/>
                  <a:gd name="T48" fmla="*/ 43 w 481"/>
                  <a:gd name="T49" fmla="*/ 545 h 641"/>
                  <a:gd name="T50" fmla="*/ 24 w 481"/>
                  <a:gd name="T51" fmla="*/ 497 h 641"/>
                  <a:gd name="T52" fmla="*/ 18 w 481"/>
                  <a:gd name="T53" fmla="*/ 443 h 641"/>
                  <a:gd name="T54" fmla="*/ 18 w 481"/>
                  <a:gd name="T55" fmla="*/ 443 h 64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1036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859173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cs typeface="+mn-cs"/>
                </a:endParaRPr>
              </a:p>
            </p:txBody>
          </p:sp>
          <p:sp>
            <p:nvSpPr>
              <p:cNvPr id="859174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cs typeface="+mn-cs"/>
                </a:endParaRPr>
              </a:p>
            </p:txBody>
          </p:sp>
          <p:sp>
            <p:nvSpPr>
              <p:cNvPr id="859175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8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cs typeface="+mn-cs"/>
                </a:endParaRPr>
              </a:p>
            </p:txBody>
          </p:sp>
          <p:sp>
            <p:nvSpPr>
              <p:cNvPr id="859176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cs typeface="+mn-cs"/>
                </a:endParaRPr>
              </a:p>
            </p:txBody>
          </p:sp>
          <p:sp>
            <p:nvSpPr>
              <p:cNvPr id="859177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cs typeface="+mn-cs"/>
                </a:endParaRPr>
              </a:p>
            </p:txBody>
          </p:sp>
          <p:sp>
            <p:nvSpPr>
              <p:cNvPr id="859178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cs typeface="+mn-cs"/>
                </a:endParaRPr>
              </a:p>
            </p:txBody>
          </p:sp>
          <p:sp>
            <p:nvSpPr>
              <p:cNvPr id="859179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2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cs typeface="+mn-cs"/>
                </a:endParaRPr>
              </a:p>
            </p:txBody>
          </p:sp>
          <p:sp>
            <p:nvSpPr>
              <p:cNvPr id="1057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8" cy="431"/>
              </a:xfrm>
              <a:custGeom>
                <a:avLst/>
                <a:gdLst>
                  <a:gd name="T0" fmla="*/ 694 w 717"/>
                  <a:gd name="T1" fmla="*/ 216 h 431"/>
                  <a:gd name="T2" fmla="*/ 688 w 717"/>
                  <a:gd name="T3" fmla="*/ 257 h 431"/>
                  <a:gd name="T4" fmla="*/ 670 w 717"/>
                  <a:gd name="T5" fmla="*/ 293 h 431"/>
                  <a:gd name="T6" fmla="*/ 634 w 717"/>
                  <a:gd name="T7" fmla="*/ 329 h 431"/>
                  <a:gd name="T8" fmla="*/ 599 w 717"/>
                  <a:gd name="T9" fmla="*/ 359 h 431"/>
                  <a:gd name="T10" fmla="*/ 545 w 717"/>
                  <a:gd name="T11" fmla="*/ 383 h 431"/>
                  <a:gd name="T12" fmla="*/ 491 w 717"/>
                  <a:gd name="T13" fmla="*/ 401 h 431"/>
                  <a:gd name="T14" fmla="*/ 425 w 717"/>
                  <a:gd name="T15" fmla="*/ 413 h 431"/>
                  <a:gd name="T16" fmla="*/ 360 w 717"/>
                  <a:gd name="T17" fmla="*/ 419 h 431"/>
                  <a:gd name="T18" fmla="*/ 293 w 717"/>
                  <a:gd name="T19" fmla="*/ 413 h 431"/>
                  <a:gd name="T20" fmla="*/ 227 w 717"/>
                  <a:gd name="T21" fmla="*/ 401 h 431"/>
                  <a:gd name="T22" fmla="*/ 173 w 717"/>
                  <a:gd name="T23" fmla="*/ 383 h 431"/>
                  <a:gd name="T24" fmla="*/ 119 w 717"/>
                  <a:gd name="T25" fmla="*/ 359 h 431"/>
                  <a:gd name="T26" fmla="*/ 84 w 717"/>
                  <a:gd name="T27" fmla="*/ 329 h 431"/>
                  <a:gd name="T28" fmla="*/ 48 w 717"/>
                  <a:gd name="T29" fmla="*/ 293 h 431"/>
                  <a:gd name="T30" fmla="*/ 30 w 717"/>
                  <a:gd name="T31" fmla="*/ 257 h 431"/>
                  <a:gd name="T32" fmla="*/ 24 w 717"/>
                  <a:gd name="T33" fmla="*/ 216 h 431"/>
                  <a:gd name="T34" fmla="*/ 30 w 717"/>
                  <a:gd name="T35" fmla="*/ 174 h 431"/>
                  <a:gd name="T36" fmla="*/ 48 w 717"/>
                  <a:gd name="T37" fmla="*/ 138 h 431"/>
                  <a:gd name="T38" fmla="*/ 84 w 717"/>
                  <a:gd name="T39" fmla="*/ 102 h 431"/>
                  <a:gd name="T40" fmla="*/ 119 w 717"/>
                  <a:gd name="T41" fmla="*/ 72 h 431"/>
                  <a:gd name="T42" fmla="*/ 173 w 717"/>
                  <a:gd name="T43" fmla="*/ 48 h 431"/>
                  <a:gd name="T44" fmla="*/ 227 w 717"/>
                  <a:gd name="T45" fmla="*/ 30 h 431"/>
                  <a:gd name="T46" fmla="*/ 293 w 717"/>
                  <a:gd name="T47" fmla="*/ 18 h 431"/>
                  <a:gd name="T48" fmla="*/ 360 w 717"/>
                  <a:gd name="T49" fmla="*/ 12 h 431"/>
                  <a:gd name="T50" fmla="*/ 419 w 717"/>
                  <a:gd name="T51" fmla="*/ 18 h 431"/>
                  <a:gd name="T52" fmla="*/ 479 w 717"/>
                  <a:gd name="T53" fmla="*/ 30 h 431"/>
                  <a:gd name="T54" fmla="*/ 533 w 717"/>
                  <a:gd name="T55" fmla="*/ 48 h 431"/>
                  <a:gd name="T56" fmla="*/ 581 w 717"/>
                  <a:gd name="T57" fmla="*/ 66 h 431"/>
                  <a:gd name="T58" fmla="*/ 587 w 717"/>
                  <a:gd name="T59" fmla="*/ 48 h 431"/>
                  <a:gd name="T60" fmla="*/ 479 w 717"/>
                  <a:gd name="T61" fmla="*/ 12 h 431"/>
                  <a:gd name="T62" fmla="*/ 419 w 717"/>
                  <a:gd name="T63" fmla="*/ 6 h 431"/>
                  <a:gd name="T64" fmla="*/ 360 w 717"/>
                  <a:gd name="T65" fmla="*/ 0 h 431"/>
                  <a:gd name="T66" fmla="*/ 287 w 717"/>
                  <a:gd name="T67" fmla="*/ 6 h 431"/>
                  <a:gd name="T68" fmla="*/ 221 w 717"/>
                  <a:gd name="T69" fmla="*/ 18 h 431"/>
                  <a:gd name="T70" fmla="*/ 161 w 717"/>
                  <a:gd name="T71" fmla="*/ 36 h 431"/>
                  <a:gd name="T72" fmla="*/ 107 w 717"/>
                  <a:gd name="T73" fmla="*/ 66 h 431"/>
                  <a:gd name="T74" fmla="*/ 60 w 717"/>
                  <a:gd name="T75" fmla="*/ 96 h 431"/>
                  <a:gd name="T76" fmla="*/ 30 w 717"/>
                  <a:gd name="T77" fmla="*/ 132 h 431"/>
                  <a:gd name="T78" fmla="*/ 6 w 717"/>
                  <a:gd name="T79" fmla="*/ 174 h 431"/>
                  <a:gd name="T80" fmla="*/ 0 w 717"/>
                  <a:gd name="T81" fmla="*/ 216 h 431"/>
                  <a:gd name="T82" fmla="*/ 6 w 717"/>
                  <a:gd name="T83" fmla="*/ 257 h 431"/>
                  <a:gd name="T84" fmla="*/ 30 w 717"/>
                  <a:gd name="T85" fmla="*/ 299 h 431"/>
                  <a:gd name="T86" fmla="*/ 60 w 717"/>
                  <a:gd name="T87" fmla="*/ 335 h 431"/>
                  <a:gd name="T88" fmla="*/ 107 w 717"/>
                  <a:gd name="T89" fmla="*/ 371 h 431"/>
                  <a:gd name="T90" fmla="*/ 161 w 717"/>
                  <a:gd name="T91" fmla="*/ 395 h 431"/>
                  <a:gd name="T92" fmla="*/ 221 w 717"/>
                  <a:gd name="T93" fmla="*/ 413 h 431"/>
                  <a:gd name="T94" fmla="*/ 287 w 717"/>
                  <a:gd name="T95" fmla="*/ 425 h 431"/>
                  <a:gd name="T96" fmla="*/ 360 w 717"/>
                  <a:gd name="T97" fmla="*/ 431 h 431"/>
                  <a:gd name="T98" fmla="*/ 431 w 717"/>
                  <a:gd name="T99" fmla="*/ 425 h 431"/>
                  <a:gd name="T100" fmla="*/ 497 w 717"/>
                  <a:gd name="T101" fmla="*/ 413 h 431"/>
                  <a:gd name="T102" fmla="*/ 563 w 717"/>
                  <a:gd name="T103" fmla="*/ 395 h 431"/>
                  <a:gd name="T104" fmla="*/ 611 w 717"/>
                  <a:gd name="T105" fmla="*/ 371 h 431"/>
                  <a:gd name="T106" fmla="*/ 658 w 717"/>
                  <a:gd name="T107" fmla="*/ 335 h 431"/>
                  <a:gd name="T108" fmla="*/ 688 w 717"/>
                  <a:gd name="T109" fmla="*/ 299 h 431"/>
                  <a:gd name="T110" fmla="*/ 712 w 717"/>
                  <a:gd name="T111" fmla="*/ 257 h 431"/>
                  <a:gd name="T112" fmla="*/ 718 w 717"/>
                  <a:gd name="T113" fmla="*/ 216 h 431"/>
                  <a:gd name="T114" fmla="*/ 718 w 717"/>
                  <a:gd name="T115" fmla="*/ 204 h 431"/>
                  <a:gd name="T116" fmla="*/ 712 w 717"/>
                  <a:gd name="T117" fmla="*/ 192 h 431"/>
                  <a:gd name="T118" fmla="*/ 688 w 717"/>
                  <a:gd name="T119" fmla="*/ 198 h 431"/>
                  <a:gd name="T120" fmla="*/ 694 w 717"/>
                  <a:gd name="T121" fmla="*/ 210 h 431"/>
                  <a:gd name="T122" fmla="*/ 694 w 717"/>
                  <a:gd name="T123" fmla="*/ 216 h 431"/>
                  <a:gd name="T124" fmla="*/ 694 w 717"/>
                  <a:gd name="T125" fmla="*/ 216 h 431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59181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7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cs typeface="+mn-cs"/>
                </a:endParaRPr>
              </a:p>
            </p:txBody>
          </p:sp>
          <p:sp>
            <p:nvSpPr>
              <p:cNvPr id="859182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4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cs typeface="+mn-cs"/>
                </a:endParaRPr>
              </a:p>
            </p:txBody>
          </p:sp>
          <p:sp>
            <p:nvSpPr>
              <p:cNvPr id="859183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5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>
                  <a:cs typeface="+mn-cs"/>
                </a:endParaRPr>
              </a:p>
            </p:txBody>
          </p:sp>
          <p:sp>
            <p:nvSpPr>
              <p:cNvPr id="859184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2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cs typeface="+mn-cs"/>
                </a:endParaRPr>
              </a:p>
            </p:txBody>
          </p:sp>
          <p:sp>
            <p:nvSpPr>
              <p:cNvPr id="859185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cs typeface="+mn-cs"/>
                </a:endParaRPr>
              </a:p>
            </p:txBody>
          </p:sp>
          <p:sp>
            <p:nvSpPr>
              <p:cNvPr id="859186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5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cs typeface="+mn-cs"/>
                </a:endParaRPr>
              </a:p>
            </p:txBody>
          </p:sp>
          <p:sp>
            <p:nvSpPr>
              <p:cNvPr id="859187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cs typeface="+mn-cs"/>
                </a:endParaRPr>
              </a:p>
            </p:txBody>
          </p:sp>
          <p:sp>
            <p:nvSpPr>
              <p:cNvPr id="859188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1" cy="141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cs typeface="+mn-cs"/>
                </a:endParaRPr>
              </a:p>
            </p:txBody>
          </p:sp>
          <p:sp>
            <p:nvSpPr>
              <p:cNvPr id="859189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GB">
                  <a:cs typeface="+mn-cs"/>
                </a:endParaRPr>
              </a:p>
            </p:txBody>
          </p:sp>
        </p:grpSp>
        <p:grpSp>
          <p:nvGrpSpPr>
            <p:cNvPr id="1037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38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>
                  <a:gd name="T0" fmla="*/ 210 w 382"/>
                  <a:gd name="T1" fmla="*/ 96 h 96"/>
                  <a:gd name="T2" fmla="*/ 143 w 382"/>
                  <a:gd name="T3" fmla="*/ 90 h 96"/>
                  <a:gd name="T4" fmla="*/ 83 w 382"/>
                  <a:gd name="T5" fmla="*/ 66 h 96"/>
                  <a:gd name="T6" fmla="*/ 35 w 382"/>
                  <a:gd name="T7" fmla="*/ 36 h 96"/>
                  <a:gd name="T8" fmla="*/ 6 w 382"/>
                  <a:gd name="T9" fmla="*/ 0 h 96"/>
                  <a:gd name="T10" fmla="*/ 0 w 382"/>
                  <a:gd name="T11" fmla="*/ 6 h 96"/>
                  <a:gd name="T12" fmla="*/ 29 w 382"/>
                  <a:gd name="T13" fmla="*/ 42 h 96"/>
                  <a:gd name="T14" fmla="*/ 77 w 382"/>
                  <a:gd name="T15" fmla="*/ 72 h 96"/>
                  <a:gd name="T16" fmla="*/ 137 w 382"/>
                  <a:gd name="T17" fmla="*/ 90 h 96"/>
                  <a:gd name="T18" fmla="*/ 210 w 382"/>
                  <a:gd name="T19" fmla="*/ 96 h 96"/>
                  <a:gd name="T20" fmla="*/ 264 w 382"/>
                  <a:gd name="T21" fmla="*/ 90 h 96"/>
                  <a:gd name="T22" fmla="*/ 312 w 382"/>
                  <a:gd name="T23" fmla="*/ 84 h 96"/>
                  <a:gd name="T24" fmla="*/ 353 w 382"/>
                  <a:gd name="T25" fmla="*/ 66 h 96"/>
                  <a:gd name="T26" fmla="*/ 383 w 382"/>
                  <a:gd name="T27" fmla="*/ 42 h 96"/>
                  <a:gd name="T28" fmla="*/ 377 w 382"/>
                  <a:gd name="T29" fmla="*/ 42 h 96"/>
                  <a:gd name="T30" fmla="*/ 347 w 382"/>
                  <a:gd name="T31" fmla="*/ 66 h 96"/>
                  <a:gd name="T32" fmla="*/ 306 w 382"/>
                  <a:gd name="T33" fmla="*/ 78 h 96"/>
                  <a:gd name="T34" fmla="*/ 264 w 382"/>
                  <a:gd name="T35" fmla="*/ 90 h 96"/>
                  <a:gd name="T36" fmla="*/ 210 w 382"/>
                  <a:gd name="T37" fmla="*/ 96 h 96"/>
                  <a:gd name="T38" fmla="*/ 210 w 382"/>
                  <a:gd name="T39" fmla="*/ 96 h 9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39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9" cy="54"/>
              </a:xfrm>
              <a:custGeom>
                <a:avLst/>
                <a:gdLst>
                  <a:gd name="T0" fmla="*/ 175 w 258"/>
                  <a:gd name="T1" fmla="*/ 0 h 54"/>
                  <a:gd name="T2" fmla="*/ 217 w 258"/>
                  <a:gd name="T3" fmla="*/ 6 h 54"/>
                  <a:gd name="T4" fmla="*/ 259 w 258"/>
                  <a:gd name="T5" fmla="*/ 12 h 54"/>
                  <a:gd name="T6" fmla="*/ 253 w 258"/>
                  <a:gd name="T7" fmla="*/ 6 h 54"/>
                  <a:gd name="T8" fmla="*/ 217 w 258"/>
                  <a:gd name="T9" fmla="*/ 0 h 54"/>
                  <a:gd name="T10" fmla="*/ 175 w 258"/>
                  <a:gd name="T11" fmla="*/ 0 h 54"/>
                  <a:gd name="T12" fmla="*/ 120 w 258"/>
                  <a:gd name="T13" fmla="*/ 6 h 54"/>
                  <a:gd name="T14" fmla="*/ 78 w 258"/>
                  <a:gd name="T15" fmla="*/ 12 h 54"/>
                  <a:gd name="T16" fmla="*/ 36 w 258"/>
                  <a:gd name="T17" fmla="*/ 30 h 54"/>
                  <a:gd name="T18" fmla="*/ 0 w 258"/>
                  <a:gd name="T19" fmla="*/ 48 h 54"/>
                  <a:gd name="T20" fmla="*/ 6 w 258"/>
                  <a:gd name="T21" fmla="*/ 54 h 54"/>
                  <a:gd name="T22" fmla="*/ 36 w 258"/>
                  <a:gd name="T23" fmla="*/ 36 h 54"/>
                  <a:gd name="T24" fmla="*/ 78 w 258"/>
                  <a:gd name="T25" fmla="*/ 18 h 54"/>
                  <a:gd name="T26" fmla="*/ 120 w 258"/>
                  <a:gd name="T27" fmla="*/ 6 h 54"/>
                  <a:gd name="T28" fmla="*/ 175 w 258"/>
                  <a:gd name="T29" fmla="*/ 0 h 54"/>
                  <a:gd name="T30" fmla="*/ 175 w 258"/>
                  <a:gd name="T31" fmla="*/ 0 h 54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40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>
                  <a:gd name="T0" fmla="*/ 54 w 60"/>
                  <a:gd name="T1" fmla="*/ 90 h 156"/>
                  <a:gd name="T2" fmla="*/ 48 w 60"/>
                  <a:gd name="T3" fmla="*/ 126 h 156"/>
                  <a:gd name="T4" fmla="*/ 24 w 60"/>
                  <a:gd name="T5" fmla="*/ 156 h 156"/>
                  <a:gd name="T6" fmla="*/ 30 w 60"/>
                  <a:gd name="T7" fmla="*/ 156 h 156"/>
                  <a:gd name="T8" fmla="*/ 54 w 60"/>
                  <a:gd name="T9" fmla="*/ 126 h 156"/>
                  <a:gd name="T10" fmla="*/ 60 w 60"/>
                  <a:gd name="T11" fmla="*/ 90 h 156"/>
                  <a:gd name="T12" fmla="*/ 54 w 60"/>
                  <a:gd name="T13" fmla="*/ 66 h 156"/>
                  <a:gd name="T14" fmla="*/ 48 w 60"/>
                  <a:gd name="T15" fmla="*/ 42 h 156"/>
                  <a:gd name="T16" fmla="*/ 30 w 60"/>
                  <a:gd name="T17" fmla="*/ 18 h 156"/>
                  <a:gd name="T18" fmla="*/ 6 w 60"/>
                  <a:gd name="T19" fmla="*/ 0 h 156"/>
                  <a:gd name="T20" fmla="*/ 0 w 60"/>
                  <a:gd name="T21" fmla="*/ 6 h 156"/>
                  <a:gd name="T22" fmla="*/ 24 w 60"/>
                  <a:gd name="T23" fmla="*/ 24 h 156"/>
                  <a:gd name="T24" fmla="*/ 42 w 60"/>
                  <a:gd name="T25" fmla="*/ 42 h 156"/>
                  <a:gd name="T26" fmla="*/ 48 w 60"/>
                  <a:gd name="T27" fmla="*/ 66 h 156"/>
                  <a:gd name="T28" fmla="*/ 54 w 60"/>
                  <a:gd name="T29" fmla="*/ 90 h 156"/>
                  <a:gd name="T30" fmla="*/ 54 w 60"/>
                  <a:gd name="T31" fmla="*/ 90 h 15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41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>
                  <a:gd name="T0" fmla="*/ 114 w 192"/>
                  <a:gd name="T1" fmla="*/ 12 h 18"/>
                  <a:gd name="T2" fmla="*/ 72 w 192"/>
                  <a:gd name="T3" fmla="*/ 6 h 18"/>
                  <a:gd name="T4" fmla="*/ 30 w 192"/>
                  <a:gd name="T5" fmla="*/ 0 h 18"/>
                  <a:gd name="T6" fmla="*/ 0 w 192"/>
                  <a:gd name="T7" fmla="*/ 0 h 18"/>
                  <a:gd name="T8" fmla="*/ 54 w 192"/>
                  <a:gd name="T9" fmla="*/ 12 h 18"/>
                  <a:gd name="T10" fmla="*/ 114 w 192"/>
                  <a:gd name="T11" fmla="*/ 18 h 18"/>
                  <a:gd name="T12" fmla="*/ 156 w 192"/>
                  <a:gd name="T13" fmla="*/ 18 h 18"/>
                  <a:gd name="T14" fmla="*/ 192 w 192"/>
                  <a:gd name="T15" fmla="*/ 12 h 18"/>
                  <a:gd name="T16" fmla="*/ 186 w 192"/>
                  <a:gd name="T17" fmla="*/ 0 h 18"/>
                  <a:gd name="T18" fmla="*/ 150 w 192"/>
                  <a:gd name="T19" fmla="*/ 6 h 18"/>
                  <a:gd name="T20" fmla="*/ 114 w 192"/>
                  <a:gd name="T21" fmla="*/ 12 h 18"/>
                  <a:gd name="T22" fmla="*/ 114 w 192"/>
                  <a:gd name="T23" fmla="*/ 12 h 1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42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>
                  <a:gd name="T0" fmla="*/ 11 w 161"/>
                  <a:gd name="T1" fmla="*/ 114 h 186"/>
                  <a:gd name="T2" fmla="*/ 17 w 161"/>
                  <a:gd name="T3" fmla="*/ 96 h 186"/>
                  <a:gd name="T4" fmla="*/ 23 w 161"/>
                  <a:gd name="T5" fmla="*/ 78 h 186"/>
                  <a:gd name="T6" fmla="*/ 53 w 161"/>
                  <a:gd name="T7" fmla="*/ 42 h 186"/>
                  <a:gd name="T8" fmla="*/ 101 w 161"/>
                  <a:gd name="T9" fmla="*/ 18 h 186"/>
                  <a:gd name="T10" fmla="*/ 155 w 161"/>
                  <a:gd name="T11" fmla="*/ 6 h 186"/>
                  <a:gd name="T12" fmla="*/ 161 w 161"/>
                  <a:gd name="T13" fmla="*/ 0 h 186"/>
                  <a:gd name="T14" fmla="*/ 95 w 161"/>
                  <a:gd name="T15" fmla="*/ 12 h 186"/>
                  <a:gd name="T16" fmla="*/ 47 w 161"/>
                  <a:gd name="T17" fmla="*/ 36 h 186"/>
                  <a:gd name="T18" fmla="*/ 11 w 161"/>
                  <a:gd name="T19" fmla="*/ 72 h 186"/>
                  <a:gd name="T20" fmla="*/ 5 w 161"/>
                  <a:gd name="T21" fmla="*/ 90 h 186"/>
                  <a:gd name="T22" fmla="*/ 0 w 161"/>
                  <a:gd name="T23" fmla="*/ 114 h 186"/>
                  <a:gd name="T24" fmla="*/ 11 w 161"/>
                  <a:gd name="T25" fmla="*/ 150 h 186"/>
                  <a:gd name="T26" fmla="*/ 23 w 161"/>
                  <a:gd name="T27" fmla="*/ 168 h 186"/>
                  <a:gd name="T28" fmla="*/ 41 w 161"/>
                  <a:gd name="T29" fmla="*/ 186 h 186"/>
                  <a:gd name="T30" fmla="*/ 65 w 161"/>
                  <a:gd name="T31" fmla="*/ 186 h 186"/>
                  <a:gd name="T32" fmla="*/ 41 w 161"/>
                  <a:gd name="T33" fmla="*/ 168 h 186"/>
                  <a:gd name="T34" fmla="*/ 23 w 161"/>
                  <a:gd name="T35" fmla="*/ 150 h 186"/>
                  <a:gd name="T36" fmla="*/ 17 w 161"/>
                  <a:gd name="T37" fmla="*/ 132 h 186"/>
                  <a:gd name="T38" fmla="*/ 11 w 161"/>
                  <a:gd name="T39" fmla="*/ 114 h 186"/>
                  <a:gd name="T40" fmla="*/ 11 w 161"/>
                  <a:gd name="T41" fmla="*/ 114 h 18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43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>
                  <a:gd name="T0" fmla="*/ 0 w 185"/>
                  <a:gd name="T1" fmla="*/ 6 h 210"/>
                  <a:gd name="T2" fmla="*/ 66 w 185"/>
                  <a:gd name="T3" fmla="*/ 12 h 210"/>
                  <a:gd name="T4" fmla="*/ 120 w 185"/>
                  <a:gd name="T5" fmla="*/ 36 h 210"/>
                  <a:gd name="T6" fmla="*/ 156 w 185"/>
                  <a:gd name="T7" fmla="*/ 72 h 210"/>
                  <a:gd name="T8" fmla="*/ 162 w 185"/>
                  <a:gd name="T9" fmla="*/ 90 h 210"/>
                  <a:gd name="T10" fmla="*/ 168 w 185"/>
                  <a:gd name="T11" fmla="*/ 114 h 210"/>
                  <a:gd name="T12" fmla="*/ 162 w 185"/>
                  <a:gd name="T13" fmla="*/ 138 h 210"/>
                  <a:gd name="T14" fmla="*/ 150 w 185"/>
                  <a:gd name="T15" fmla="*/ 162 h 210"/>
                  <a:gd name="T16" fmla="*/ 120 w 185"/>
                  <a:gd name="T17" fmla="*/ 180 h 210"/>
                  <a:gd name="T18" fmla="*/ 90 w 185"/>
                  <a:gd name="T19" fmla="*/ 198 h 210"/>
                  <a:gd name="T20" fmla="*/ 97 w 185"/>
                  <a:gd name="T21" fmla="*/ 210 h 210"/>
                  <a:gd name="T22" fmla="*/ 132 w 185"/>
                  <a:gd name="T23" fmla="*/ 192 h 210"/>
                  <a:gd name="T24" fmla="*/ 162 w 185"/>
                  <a:gd name="T25" fmla="*/ 168 h 210"/>
                  <a:gd name="T26" fmla="*/ 180 w 185"/>
                  <a:gd name="T27" fmla="*/ 144 h 210"/>
                  <a:gd name="T28" fmla="*/ 186 w 185"/>
                  <a:gd name="T29" fmla="*/ 114 h 210"/>
                  <a:gd name="T30" fmla="*/ 180 w 185"/>
                  <a:gd name="T31" fmla="*/ 90 h 210"/>
                  <a:gd name="T32" fmla="*/ 174 w 185"/>
                  <a:gd name="T33" fmla="*/ 66 h 210"/>
                  <a:gd name="T34" fmla="*/ 156 w 185"/>
                  <a:gd name="T35" fmla="*/ 48 h 210"/>
                  <a:gd name="T36" fmla="*/ 132 w 185"/>
                  <a:gd name="T37" fmla="*/ 30 h 210"/>
                  <a:gd name="T38" fmla="*/ 72 w 185"/>
                  <a:gd name="T39" fmla="*/ 6 h 210"/>
                  <a:gd name="T40" fmla="*/ 0 w 185"/>
                  <a:gd name="T41" fmla="*/ 0 h 210"/>
                  <a:gd name="T42" fmla="*/ 0 w 185"/>
                  <a:gd name="T43" fmla="*/ 6 h 210"/>
                  <a:gd name="T44" fmla="*/ 0 w 185"/>
                  <a:gd name="T45" fmla="*/ 6 h 210"/>
                  <a:gd name="T46" fmla="*/ 0 w 185"/>
                  <a:gd name="T47" fmla="*/ 6 h 210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044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301" cy="186"/>
              </a:xfrm>
              <a:custGeom>
                <a:avLst/>
                <a:gdLst>
                  <a:gd name="T0" fmla="*/ 151 w 299"/>
                  <a:gd name="T1" fmla="*/ 0 h 186"/>
                  <a:gd name="T2" fmla="*/ 91 w 299"/>
                  <a:gd name="T3" fmla="*/ 6 h 186"/>
                  <a:gd name="T4" fmla="*/ 42 w 299"/>
                  <a:gd name="T5" fmla="*/ 30 h 186"/>
                  <a:gd name="T6" fmla="*/ 12 w 299"/>
                  <a:gd name="T7" fmla="*/ 54 h 186"/>
                  <a:gd name="T8" fmla="*/ 6 w 299"/>
                  <a:gd name="T9" fmla="*/ 72 h 186"/>
                  <a:gd name="T10" fmla="*/ 0 w 299"/>
                  <a:gd name="T11" fmla="*/ 90 h 186"/>
                  <a:gd name="T12" fmla="*/ 6 w 299"/>
                  <a:gd name="T13" fmla="*/ 108 h 186"/>
                  <a:gd name="T14" fmla="*/ 12 w 299"/>
                  <a:gd name="T15" fmla="*/ 126 h 186"/>
                  <a:gd name="T16" fmla="*/ 42 w 299"/>
                  <a:gd name="T17" fmla="*/ 156 h 186"/>
                  <a:gd name="T18" fmla="*/ 91 w 299"/>
                  <a:gd name="T19" fmla="*/ 180 h 186"/>
                  <a:gd name="T20" fmla="*/ 151 w 299"/>
                  <a:gd name="T21" fmla="*/ 186 h 186"/>
                  <a:gd name="T22" fmla="*/ 210 w 299"/>
                  <a:gd name="T23" fmla="*/ 180 h 186"/>
                  <a:gd name="T24" fmla="*/ 259 w 299"/>
                  <a:gd name="T25" fmla="*/ 156 h 186"/>
                  <a:gd name="T26" fmla="*/ 289 w 299"/>
                  <a:gd name="T27" fmla="*/ 126 h 186"/>
                  <a:gd name="T28" fmla="*/ 301 w 299"/>
                  <a:gd name="T29" fmla="*/ 108 h 186"/>
                  <a:gd name="T30" fmla="*/ 301 w 299"/>
                  <a:gd name="T31" fmla="*/ 90 h 186"/>
                  <a:gd name="T32" fmla="*/ 301 w 299"/>
                  <a:gd name="T33" fmla="*/ 72 h 186"/>
                  <a:gd name="T34" fmla="*/ 289 w 299"/>
                  <a:gd name="T35" fmla="*/ 54 h 186"/>
                  <a:gd name="T36" fmla="*/ 259 w 299"/>
                  <a:gd name="T37" fmla="*/ 30 h 186"/>
                  <a:gd name="T38" fmla="*/ 210 w 299"/>
                  <a:gd name="T39" fmla="*/ 6 h 186"/>
                  <a:gd name="T40" fmla="*/ 151 w 299"/>
                  <a:gd name="T41" fmla="*/ 0 h 186"/>
                  <a:gd name="T42" fmla="*/ 151 w 299"/>
                  <a:gd name="T43" fmla="*/ 0 h 186"/>
                  <a:gd name="T44" fmla="*/ 151 w 299"/>
                  <a:gd name="T45" fmla="*/ 180 h 186"/>
                  <a:gd name="T46" fmla="*/ 97 w 299"/>
                  <a:gd name="T47" fmla="*/ 174 h 186"/>
                  <a:gd name="T48" fmla="*/ 48 w 299"/>
                  <a:gd name="T49" fmla="*/ 156 h 186"/>
                  <a:gd name="T50" fmla="*/ 18 w 299"/>
                  <a:gd name="T51" fmla="*/ 126 h 186"/>
                  <a:gd name="T52" fmla="*/ 12 w 299"/>
                  <a:gd name="T53" fmla="*/ 108 h 186"/>
                  <a:gd name="T54" fmla="*/ 6 w 299"/>
                  <a:gd name="T55" fmla="*/ 90 h 186"/>
                  <a:gd name="T56" fmla="*/ 12 w 299"/>
                  <a:gd name="T57" fmla="*/ 72 h 186"/>
                  <a:gd name="T58" fmla="*/ 18 w 299"/>
                  <a:gd name="T59" fmla="*/ 54 h 186"/>
                  <a:gd name="T60" fmla="*/ 48 w 299"/>
                  <a:gd name="T61" fmla="*/ 30 h 186"/>
                  <a:gd name="T62" fmla="*/ 97 w 299"/>
                  <a:gd name="T63" fmla="*/ 12 h 186"/>
                  <a:gd name="T64" fmla="*/ 151 w 299"/>
                  <a:gd name="T65" fmla="*/ 6 h 186"/>
                  <a:gd name="T66" fmla="*/ 204 w 299"/>
                  <a:gd name="T67" fmla="*/ 12 h 186"/>
                  <a:gd name="T68" fmla="*/ 253 w 299"/>
                  <a:gd name="T69" fmla="*/ 30 h 186"/>
                  <a:gd name="T70" fmla="*/ 283 w 299"/>
                  <a:gd name="T71" fmla="*/ 54 h 186"/>
                  <a:gd name="T72" fmla="*/ 295 w 299"/>
                  <a:gd name="T73" fmla="*/ 72 h 186"/>
                  <a:gd name="T74" fmla="*/ 295 w 299"/>
                  <a:gd name="T75" fmla="*/ 90 h 186"/>
                  <a:gd name="T76" fmla="*/ 295 w 299"/>
                  <a:gd name="T77" fmla="*/ 108 h 186"/>
                  <a:gd name="T78" fmla="*/ 283 w 299"/>
                  <a:gd name="T79" fmla="*/ 126 h 186"/>
                  <a:gd name="T80" fmla="*/ 253 w 299"/>
                  <a:gd name="T81" fmla="*/ 156 h 186"/>
                  <a:gd name="T82" fmla="*/ 204 w 299"/>
                  <a:gd name="T83" fmla="*/ 174 h 186"/>
                  <a:gd name="T84" fmla="*/ 151 w 299"/>
                  <a:gd name="T85" fmla="*/ 180 h 186"/>
                  <a:gd name="T86" fmla="*/ 151 w 299"/>
                  <a:gd name="T87" fmla="*/ 180 h 18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grpSp>
            <p:nvGrpSpPr>
              <p:cNvPr id="1045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046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1047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3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1048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  <p:sp>
              <p:nvSpPr>
                <p:cNvPr id="1049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4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en-GB"/>
                </a:p>
              </p:txBody>
            </p:sp>
          </p:grpSp>
        </p:grpSp>
      </p:grpSp>
      <p:sp>
        <p:nvSpPr>
          <p:cNvPr id="859203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565150" y="323850"/>
            <a:ext cx="10185400" cy="133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10377" tIns="55189" rIns="110377" bIns="55189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859204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5150" y="1866900"/>
            <a:ext cx="10185400" cy="528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10377" tIns="55189" rIns="110377" bIns="551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859205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65150" y="7286625"/>
            <a:ext cx="2641600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10377" tIns="55189" rIns="110377" bIns="55189" numCol="1" anchor="b" anchorCtr="0" compatLnSpc="1">
            <a:prstTxWarp prst="textNoShape">
              <a:avLst/>
            </a:prstTxWarp>
          </a:bodyPr>
          <a:lstStyle>
            <a:lvl1pPr>
              <a:defRPr sz="17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59206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65563" y="7286625"/>
            <a:ext cx="3584575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10377" tIns="55189" rIns="110377" bIns="55189" numCol="1" anchor="b" anchorCtr="0" compatLnSpc="1">
            <a:prstTxWarp prst="textNoShape">
              <a:avLst/>
            </a:prstTxWarp>
          </a:bodyPr>
          <a:lstStyle>
            <a:lvl1pPr algn="ctr">
              <a:defRPr sz="17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59207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08950" y="7286625"/>
            <a:ext cx="2641600" cy="55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10377" tIns="55189" rIns="110377" bIns="55189" numCol="1" anchor="b" anchorCtr="0" compatLnSpc="1">
            <a:prstTxWarp prst="textNoShape">
              <a:avLst/>
            </a:prstTxWarp>
          </a:bodyPr>
          <a:lstStyle>
            <a:lvl1pPr algn="r">
              <a:defRPr sz="17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6438999-F655-483B-991F-A2CB7D70718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104" r:id="rId1"/>
    <p:sldLayoutId id="2147484105" r:id="rId2"/>
    <p:sldLayoutId id="2147484106" r:id="rId3"/>
    <p:sldLayoutId id="2147484107" r:id="rId4"/>
    <p:sldLayoutId id="2147484108" r:id="rId5"/>
    <p:sldLayoutId id="2147484109" r:id="rId6"/>
    <p:sldLayoutId id="2147484110" r:id="rId7"/>
    <p:sldLayoutId id="2147484111" r:id="rId8"/>
    <p:sldLayoutId id="2147484112" r:id="rId9"/>
    <p:sldLayoutId id="2147484113" r:id="rId10"/>
    <p:sldLayoutId id="2147484114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1103313" rtl="0" eaLnBrk="0" fontAlgn="base" hangingPunct="0">
        <a:spcBef>
          <a:spcPct val="0"/>
        </a:spcBef>
        <a:spcAft>
          <a:spcPct val="0"/>
        </a:spcAft>
        <a:defRPr sz="53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1103313" rtl="0" eaLnBrk="0" fontAlgn="base" hangingPunct="0">
        <a:spcBef>
          <a:spcPct val="0"/>
        </a:spcBef>
        <a:spcAft>
          <a:spcPct val="0"/>
        </a:spcAft>
        <a:defRPr sz="53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defTabSz="1103313" rtl="0" eaLnBrk="0" fontAlgn="base" hangingPunct="0">
        <a:spcBef>
          <a:spcPct val="0"/>
        </a:spcBef>
        <a:spcAft>
          <a:spcPct val="0"/>
        </a:spcAft>
        <a:defRPr sz="53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defTabSz="1103313" rtl="0" eaLnBrk="0" fontAlgn="base" hangingPunct="0">
        <a:spcBef>
          <a:spcPct val="0"/>
        </a:spcBef>
        <a:spcAft>
          <a:spcPct val="0"/>
        </a:spcAft>
        <a:defRPr sz="53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defTabSz="1103313" rtl="0" eaLnBrk="0" fontAlgn="base" hangingPunct="0">
        <a:spcBef>
          <a:spcPct val="0"/>
        </a:spcBef>
        <a:spcAft>
          <a:spcPct val="0"/>
        </a:spcAft>
        <a:defRPr sz="53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defTabSz="1103313" rtl="0" fontAlgn="base">
        <a:spcBef>
          <a:spcPct val="0"/>
        </a:spcBef>
        <a:spcAft>
          <a:spcPct val="0"/>
        </a:spcAft>
        <a:defRPr sz="53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defTabSz="1103313" rtl="0" fontAlgn="base">
        <a:spcBef>
          <a:spcPct val="0"/>
        </a:spcBef>
        <a:spcAft>
          <a:spcPct val="0"/>
        </a:spcAft>
        <a:defRPr sz="53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defTabSz="1103313" rtl="0" fontAlgn="base">
        <a:spcBef>
          <a:spcPct val="0"/>
        </a:spcBef>
        <a:spcAft>
          <a:spcPct val="0"/>
        </a:spcAft>
        <a:defRPr sz="53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defTabSz="1103313" rtl="0" fontAlgn="base">
        <a:spcBef>
          <a:spcPct val="0"/>
        </a:spcBef>
        <a:spcAft>
          <a:spcPct val="0"/>
        </a:spcAft>
        <a:defRPr sz="53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414338" indent="-414338" algn="l" defTabSz="1103313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9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896938" indent="-344488" algn="l" defTabSz="1103313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3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379538" indent="-276225" algn="l" defTabSz="1103313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9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931988" indent="-276225" algn="l" defTabSz="1103313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482850" indent="-274638" algn="l" defTabSz="1103313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940050" indent="-274638" algn="l" defTabSz="1103313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3397250" indent="-274638" algn="l" defTabSz="1103313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854450" indent="-274638" algn="l" defTabSz="1103313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4311650" indent="-274638" algn="l" defTabSz="1103313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5048250" y="5486400"/>
            <a:ext cx="260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7" tIns="45718" rIns="91437" bIns="45718">
            <a:spAutoFit/>
          </a:bodyPr>
          <a:lstStyle/>
          <a:p>
            <a:pPr defTabSz="762000" eaLnBrk="0" hangingPunct="0"/>
            <a:r>
              <a:rPr kumimoji="1" lang="en-GB" altLang="ja-JP" sz="2400" b="1">
                <a:latin typeface="Times New Roman" pitchFamily="18" charset="0"/>
                <a:ea typeface="MS PGothic" pitchFamily="34" charset="-128"/>
              </a:rPr>
              <a:t> </a:t>
            </a:r>
            <a:endParaRPr kumimoji="1" lang="ja-JP" altLang="en-US" sz="2400" b="1">
              <a:latin typeface="Times New Roman" pitchFamily="18" charset="0"/>
              <a:ea typeface="MS PGothic" pitchFamily="34" charset="-128"/>
            </a:endParaRPr>
          </a:p>
        </p:txBody>
      </p:sp>
      <p:pic>
        <p:nvPicPr>
          <p:cNvPr id="11268" name="Picture 5" descr="[180px-ICL-crest.png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1638" y="471488"/>
            <a:ext cx="1655762" cy="163036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/>
        </p:spPr>
      </p:pic>
      <p:pic>
        <p:nvPicPr>
          <p:cNvPr id="11269" name="Picture 6" descr="2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1638" y="7099300"/>
            <a:ext cx="2016125" cy="6477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/>
        </p:spPr>
      </p:pic>
      <p:sp>
        <p:nvSpPr>
          <p:cNvPr id="11271" name="TextBox 6"/>
          <p:cNvSpPr txBox="1">
            <a:spLocks noChangeArrowheads="1"/>
          </p:cNvSpPr>
          <p:nvPr/>
        </p:nvSpPr>
        <p:spPr bwMode="auto">
          <a:xfrm>
            <a:off x="1194495" y="2344316"/>
            <a:ext cx="8929687" cy="156966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en-GB" sz="4800" dirty="0" smtClean="0">
                <a:solidFill>
                  <a:srgbClr val="FFFF00"/>
                </a:solidFill>
              </a:rPr>
              <a:t>Clinical studies on inflammation during cardiopulmonary bypass</a:t>
            </a:r>
            <a:endParaRPr lang="en-GB" sz="4800" dirty="0" smtClean="0">
              <a:solidFill>
                <a:srgbClr val="FFFF00"/>
              </a:solidFill>
            </a:endParaRPr>
          </a:p>
        </p:txBody>
      </p:sp>
      <p:sp>
        <p:nvSpPr>
          <p:cNvPr id="11272" name="TextBox 7"/>
          <p:cNvSpPr txBox="1">
            <a:spLocks noChangeArrowheads="1"/>
          </p:cNvSpPr>
          <p:nvPr/>
        </p:nvSpPr>
        <p:spPr bwMode="auto">
          <a:xfrm>
            <a:off x="3209579" y="4330701"/>
            <a:ext cx="4371528" cy="52322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en-GB" sz="2800" i="1" dirty="0" smtClean="0">
                <a:latin typeface="+mn-lt"/>
              </a:rPr>
              <a:t>Dr Francesca Fiorentino</a:t>
            </a:r>
          </a:p>
        </p:txBody>
      </p:sp>
      <p:sp>
        <p:nvSpPr>
          <p:cNvPr id="11273" name="TextBox 8"/>
          <p:cNvSpPr txBox="1">
            <a:spLocks noChangeArrowheads="1"/>
          </p:cNvSpPr>
          <p:nvPr/>
        </p:nvSpPr>
        <p:spPr bwMode="auto">
          <a:xfrm>
            <a:off x="2360612" y="5145882"/>
            <a:ext cx="6553200" cy="707886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en-GB" sz="2000" dirty="0" smtClean="0"/>
              <a:t>Imperial College Trials Unit – Cardiovascular and Metabolic Hammersmith 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777413" y="6519863"/>
            <a:ext cx="1206500" cy="122713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520238" y="473075"/>
            <a:ext cx="1463675" cy="165576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/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3B5999-C8CB-4413-BBB5-4221F36D6D70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5048250" y="5486400"/>
            <a:ext cx="260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7" tIns="45718" rIns="91437" bIns="45718">
            <a:spAutoFit/>
          </a:bodyPr>
          <a:lstStyle/>
          <a:p>
            <a:pPr defTabSz="762000" eaLnBrk="0" hangingPunct="0"/>
            <a:r>
              <a:rPr kumimoji="1" lang="en-GB" altLang="ja-JP" sz="2400" b="1">
                <a:latin typeface="Times New Roman" pitchFamily="18" charset="0"/>
                <a:ea typeface="MS PGothic" pitchFamily="34" charset="-128"/>
              </a:rPr>
              <a:t> </a:t>
            </a:r>
            <a:endParaRPr kumimoji="1" lang="ja-JP" altLang="en-US" sz="2400" b="1"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5738" y="544513"/>
            <a:ext cx="10801350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Can we reduce activation of inflammation with the use of a miniaturised cardiopulmonary bypass?</a:t>
            </a:r>
          </a:p>
        </p:txBody>
      </p:sp>
      <p:cxnSp>
        <p:nvCxnSpPr>
          <p:cNvPr id="22532" name="Straight Connector 5"/>
          <p:cNvCxnSpPr>
            <a:cxnSpLocks noChangeShapeType="1"/>
          </p:cNvCxnSpPr>
          <p:nvPr/>
        </p:nvCxnSpPr>
        <p:spPr bwMode="auto">
          <a:xfrm>
            <a:off x="833438" y="1768475"/>
            <a:ext cx="9648825" cy="0"/>
          </a:xfrm>
          <a:prstGeom prst="line">
            <a:avLst/>
          </a:prstGeom>
          <a:noFill/>
          <a:ln w="12700" algn="ctr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2533" name="Picture 6" descr="thinkin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6363" y="6664325"/>
            <a:ext cx="833437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4" name="TextBox 12"/>
          <p:cNvSpPr txBox="1">
            <a:spLocks noChangeArrowheads="1"/>
          </p:cNvSpPr>
          <p:nvPr/>
        </p:nvSpPr>
        <p:spPr bwMode="auto">
          <a:xfrm>
            <a:off x="4505325" y="0"/>
            <a:ext cx="2016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1400" b="1">
                <a:solidFill>
                  <a:srgbClr val="FFFF00"/>
                </a:solidFill>
              </a:rPr>
              <a:t>THE RESEARCH QUESTION</a:t>
            </a:r>
          </a:p>
        </p:txBody>
      </p:sp>
      <p:sp>
        <p:nvSpPr>
          <p:cNvPr id="22535" name="TextBox 9"/>
          <p:cNvSpPr txBox="1">
            <a:spLocks noChangeArrowheads="1"/>
          </p:cNvSpPr>
          <p:nvPr/>
        </p:nvSpPr>
        <p:spPr bwMode="auto">
          <a:xfrm>
            <a:off x="544513" y="2344738"/>
            <a:ext cx="10153650" cy="489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400">
                <a:solidFill>
                  <a:srgbClr val="FFFF00"/>
                </a:solidFill>
              </a:rPr>
              <a:t>Randomised Control Trial (RCT): </a:t>
            </a:r>
            <a:r>
              <a:rPr lang="en-GB" sz="2400"/>
              <a:t>A study in which people are allocated at random (by chance alone) to receive one of several clinical interventions. One of these interventions is the standard of comparison or control.</a:t>
            </a:r>
          </a:p>
          <a:p>
            <a:pPr eaLnBrk="1" hangingPunct="1"/>
            <a:endParaRPr lang="en-GB" sz="2400"/>
          </a:p>
          <a:p>
            <a:pPr eaLnBrk="1" hangingPunct="1"/>
            <a:endParaRPr lang="en-GB" sz="2400" i="1">
              <a:solidFill>
                <a:srgbClr val="FFFF00"/>
              </a:solidFill>
            </a:endParaRPr>
          </a:p>
          <a:p>
            <a:pPr eaLnBrk="1" hangingPunct="1"/>
            <a:r>
              <a:rPr lang="en-GB" sz="2400" i="1">
                <a:solidFill>
                  <a:srgbClr val="FFFF00"/>
                </a:solidFill>
              </a:rPr>
              <a:t>Bias</a:t>
            </a:r>
            <a:r>
              <a:rPr lang="en-GB" sz="2400"/>
              <a:t> is systematically addressed through randomization, blinding, and other methods.</a:t>
            </a:r>
          </a:p>
          <a:p>
            <a:pPr eaLnBrk="1" hangingPunct="1"/>
            <a:endParaRPr lang="en-GB" sz="2400"/>
          </a:p>
          <a:p>
            <a:pPr eaLnBrk="1" hangingPunct="1"/>
            <a:r>
              <a:rPr lang="en-GB" sz="2400"/>
              <a:t>We use results based on a limited </a:t>
            </a:r>
            <a:r>
              <a:rPr lang="en-GB" sz="2400" i="1">
                <a:solidFill>
                  <a:srgbClr val="FFFF00"/>
                </a:solidFill>
              </a:rPr>
              <a:t>sample</a:t>
            </a:r>
            <a:r>
              <a:rPr lang="en-GB" sz="2400" i="1"/>
              <a:t> </a:t>
            </a:r>
            <a:r>
              <a:rPr lang="en-GB" sz="2400"/>
              <a:t>of patients to make inferences about how treatment should be conducted in the general </a:t>
            </a:r>
            <a:r>
              <a:rPr lang="en-GB" sz="2400" i="1">
                <a:solidFill>
                  <a:srgbClr val="FFFF00"/>
                </a:solidFill>
              </a:rPr>
              <a:t>population</a:t>
            </a:r>
            <a:r>
              <a:rPr lang="en-GB" sz="2400"/>
              <a:t> of patients.</a:t>
            </a:r>
          </a:p>
          <a:p>
            <a:pPr eaLnBrk="1" hangingPunct="1"/>
            <a:endParaRPr lang="en-GB" sz="2400" i="1"/>
          </a:p>
          <a:p>
            <a:pPr eaLnBrk="1" hangingPunct="1"/>
            <a:r>
              <a:rPr lang="en-GB" sz="2400" u="sng">
                <a:solidFill>
                  <a:srgbClr val="FFFF00"/>
                </a:solidFill>
              </a:rPr>
              <a:t>How “limited” (big) should our sample size be to get a reliable answer?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886E19-491E-4343-BB96-EF5F860CDA94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5048250" y="5486400"/>
            <a:ext cx="260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7" tIns="45718" rIns="91437" bIns="45718">
            <a:spAutoFit/>
          </a:bodyPr>
          <a:lstStyle/>
          <a:p>
            <a:pPr defTabSz="762000" eaLnBrk="0" hangingPunct="0"/>
            <a:r>
              <a:rPr kumimoji="1" lang="en-GB" altLang="ja-JP" sz="2400" b="1">
                <a:latin typeface="Times New Roman" pitchFamily="18" charset="0"/>
                <a:ea typeface="MS PGothic" pitchFamily="34" charset="-128"/>
              </a:rPr>
              <a:t> </a:t>
            </a:r>
            <a:endParaRPr kumimoji="1" lang="ja-JP" altLang="en-US" sz="2400" b="1"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5738" y="544513"/>
            <a:ext cx="10801350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Can we reduce activation of inflammation with the use of a miniaturised cardiopulmonary bypass?</a:t>
            </a:r>
          </a:p>
        </p:txBody>
      </p:sp>
      <p:cxnSp>
        <p:nvCxnSpPr>
          <p:cNvPr id="23556" name="Straight Connector 5"/>
          <p:cNvCxnSpPr>
            <a:cxnSpLocks noChangeShapeType="1"/>
          </p:cNvCxnSpPr>
          <p:nvPr/>
        </p:nvCxnSpPr>
        <p:spPr bwMode="auto">
          <a:xfrm>
            <a:off x="833438" y="1768475"/>
            <a:ext cx="9648825" cy="0"/>
          </a:xfrm>
          <a:prstGeom prst="line">
            <a:avLst/>
          </a:prstGeom>
          <a:noFill/>
          <a:ln w="12700" algn="ctr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3557" name="Picture 6" descr="thinkin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2263" y="1047750"/>
            <a:ext cx="833437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8" name="TextBox 12"/>
          <p:cNvSpPr txBox="1">
            <a:spLocks noChangeArrowheads="1"/>
          </p:cNvSpPr>
          <p:nvPr/>
        </p:nvSpPr>
        <p:spPr bwMode="auto">
          <a:xfrm>
            <a:off x="4505325" y="0"/>
            <a:ext cx="2016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1400" b="1">
                <a:solidFill>
                  <a:srgbClr val="FFFF00"/>
                </a:solidFill>
              </a:rPr>
              <a:t>THE RESEARCH QUESTION</a:t>
            </a:r>
          </a:p>
        </p:txBody>
      </p:sp>
      <p:sp>
        <p:nvSpPr>
          <p:cNvPr id="23559" name="TextBox 9"/>
          <p:cNvSpPr txBox="1">
            <a:spLocks noChangeArrowheads="1"/>
          </p:cNvSpPr>
          <p:nvPr/>
        </p:nvSpPr>
        <p:spPr bwMode="auto">
          <a:xfrm>
            <a:off x="544513" y="2344738"/>
            <a:ext cx="10153650" cy="255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3200">
                <a:solidFill>
                  <a:srgbClr val="FFFF00"/>
                </a:solidFill>
              </a:rPr>
              <a:t>Sample size:</a:t>
            </a:r>
          </a:p>
          <a:p>
            <a:pPr eaLnBrk="1" hangingPunct="1"/>
            <a:r>
              <a:rPr lang="en-GB" sz="3200"/>
              <a:t>it has to be </a:t>
            </a:r>
            <a:r>
              <a:rPr lang="en-GB" sz="3200" i="1"/>
              <a:t>big enough</a:t>
            </a:r>
            <a:r>
              <a:rPr lang="en-GB" sz="3200"/>
              <a:t> “to allow a high chance of detecting, as statistically significant, a </a:t>
            </a:r>
            <a:r>
              <a:rPr lang="en-GB" sz="3200">
                <a:solidFill>
                  <a:srgbClr val="FFFF00"/>
                </a:solidFill>
              </a:rPr>
              <a:t>worthwhile effect </a:t>
            </a:r>
            <a:r>
              <a:rPr lang="en-GB" sz="3200"/>
              <a:t>if it exists, and  thus  to be reasonably sure that no such benefit exists if it is not found in the trial”.</a:t>
            </a:r>
          </a:p>
        </p:txBody>
      </p:sp>
      <p:sp>
        <p:nvSpPr>
          <p:cNvPr id="23560" name="Oval 8"/>
          <p:cNvSpPr>
            <a:spLocks noChangeArrowheads="1"/>
          </p:cNvSpPr>
          <p:nvPr/>
        </p:nvSpPr>
        <p:spPr bwMode="auto">
          <a:xfrm>
            <a:off x="9402763" y="3279775"/>
            <a:ext cx="1223962" cy="649288"/>
          </a:xfrm>
          <a:prstGeom prst="ellipse">
            <a:avLst/>
          </a:prstGeom>
          <a:noFill/>
          <a:ln w="28575" algn="ctr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cxnSp>
        <p:nvCxnSpPr>
          <p:cNvPr id="23561" name="Straight Connector 11"/>
          <p:cNvCxnSpPr>
            <a:cxnSpLocks noChangeShapeType="1"/>
            <a:stCxn id="23560" idx="4"/>
            <a:endCxn id="23562" idx="0"/>
          </p:cNvCxnSpPr>
          <p:nvPr/>
        </p:nvCxnSpPr>
        <p:spPr bwMode="auto">
          <a:xfrm flipH="1">
            <a:off x="9315450" y="3929063"/>
            <a:ext cx="698500" cy="2374900"/>
          </a:xfrm>
          <a:prstGeom prst="line">
            <a:avLst/>
          </a:prstGeom>
          <a:noFill/>
          <a:ln w="12700" algn="ctr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562" name="TextBox 13"/>
          <p:cNvSpPr txBox="1">
            <a:spLocks noChangeArrowheads="1"/>
          </p:cNvSpPr>
          <p:nvPr/>
        </p:nvSpPr>
        <p:spPr bwMode="auto">
          <a:xfrm>
            <a:off x="7602538" y="6303963"/>
            <a:ext cx="3425825" cy="120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2400"/>
              <a:t>Difference in outcome measure between the intervention groups 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17924C-E55D-4540-875F-AD2EA920D28E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5048250" y="5486400"/>
            <a:ext cx="260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7" tIns="45718" rIns="91437" bIns="45718">
            <a:spAutoFit/>
          </a:bodyPr>
          <a:lstStyle/>
          <a:p>
            <a:pPr defTabSz="762000" eaLnBrk="0" hangingPunct="0"/>
            <a:r>
              <a:rPr kumimoji="1" lang="en-GB" altLang="ja-JP" sz="2400" b="1">
                <a:latin typeface="Times New Roman" pitchFamily="18" charset="0"/>
                <a:ea typeface="MS PGothic" pitchFamily="34" charset="-128"/>
              </a:rPr>
              <a:t> </a:t>
            </a:r>
            <a:endParaRPr kumimoji="1" lang="ja-JP" altLang="en-US" sz="2400" b="1"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5738" y="544513"/>
            <a:ext cx="10801350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Can we reduce activation of inflammation with the use of a miniaturised cardiopulmonary bypass?</a:t>
            </a:r>
          </a:p>
        </p:txBody>
      </p:sp>
      <p:cxnSp>
        <p:nvCxnSpPr>
          <p:cNvPr id="24580" name="Straight Connector 5"/>
          <p:cNvCxnSpPr>
            <a:cxnSpLocks noChangeShapeType="1"/>
          </p:cNvCxnSpPr>
          <p:nvPr/>
        </p:nvCxnSpPr>
        <p:spPr bwMode="auto">
          <a:xfrm>
            <a:off x="833438" y="1768475"/>
            <a:ext cx="9648825" cy="0"/>
          </a:xfrm>
          <a:prstGeom prst="line">
            <a:avLst/>
          </a:prstGeom>
          <a:noFill/>
          <a:ln w="12700" algn="ctr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4581" name="Picture 6" descr="thinkin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1225" y="2200275"/>
            <a:ext cx="1441450" cy="161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2" name="TextBox 12"/>
          <p:cNvSpPr txBox="1">
            <a:spLocks noChangeArrowheads="1"/>
          </p:cNvSpPr>
          <p:nvPr/>
        </p:nvSpPr>
        <p:spPr bwMode="auto">
          <a:xfrm>
            <a:off x="4505325" y="0"/>
            <a:ext cx="2016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1400" b="1">
                <a:solidFill>
                  <a:srgbClr val="FFFF00"/>
                </a:solidFill>
              </a:rPr>
              <a:t>THE RESEARCH QUESTION</a:t>
            </a:r>
          </a:p>
        </p:txBody>
      </p:sp>
      <p:sp>
        <p:nvSpPr>
          <p:cNvPr id="24583" name="TextBox 10"/>
          <p:cNvSpPr txBox="1">
            <a:spLocks noChangeArrowheads="1"/>
          </p:cNvSpPr>
          <p:nvPr/>
        </p:nvSpPr>
        <p:spPr bwMode="auto">
          <a:xfrm>
            <a:off x="617538" y="3856038"/>
            <a:ext cx="993616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400"/>
              <a:t>Before we embark on such a large study, is there any other investigation we can do to get an idea if miniCPB is beneficial when compared to conCPB?</a:t>
            </a:r>
          </a:p>
        </p:txBody>
      </p:sp>
      <p:sp>
        <p:nvSpPr>
          <p:cNvPr id="24584" name="TextBox 14"/>
          <p:cNvSpPr txBox="1">
            <a:spLocks noChangeArrowheads="1"/>
          </p:cNvSpPr>
          <p:nvPr/>
        </p:nvSpPr>
        <p:spPr bwMode="auto">
          <a:xfrm>
            <a:off x="688975" y="5729288"/>
            <a:ext cx="993775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000">
                <a:solidFill>
                  <a:srgbClr val="FFFF00"/>
                </a:solidFill>
              </a:rPr>
              <a:t>“Research into the underlying disease mechanisms of the systemic inflammatory response caused by CPB should lead to a better understanding of this process and hopefully the development of better treatments at attenuating this response and improving patient outcomes following cardiac surgery.”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332068-CADA-415E-A8D8-CC1296988BB9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5048250" y="5486400"/>
            <a:ext cx="260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7" tIns="45718" rIns="91437" bIns="45718">
            <a:spAutoFit/>
          </a:bodyPr>
          <a:lstStyle/>
          <a:p>
            <a:pPr defTabSz="762000" eaLnBrk="0" hangingPunct="0"/>
            <a:r>
              <a:rPr kumimoji="1" lang="en-GB" altLang="ja-JP" sz="2400" b="1">
                <a:latin typeface="Times New Roman" pitchFamily="18" charset="0"/>
                <a:ea typeface="MS PGothic" pitchFamily="34" charset="-128"/>
              </a:rPr>
              <a:t> </a:t>
            </a:r>
            <a:endParaRPr kumimoji="1" lang="ja-JP" altLang="en-US" sz="2400" b="1">
              <a:latin typeface="Times New Roman" pitchFamily="18" charset="0"/>
              <a:ea typeface="MS PGothic" pitchFamily="34" charset="-128"/>
            </a:endParaRPr>
          </a:p>
        </p:txBody>
      </p:sp>
      <p:cxnSp>
        <p:nvCxnSpPr>
          <p:cNvPr id="25603" name="Straight Connector 4"/>
          <p:cNvCxnSpPr>
            <a:cxnSpLocks noChangeShapeType="1"/>
          </p:cNvCxnSpPr>
          <p:nvPr/>
        </p:nvCxnSpPr>
        <p:spPr bwMode="auto">
          <a:xfrm>
            <a:off x="833438" y="1768475"/>
            <a:ext cx="9648825" cy="0"/>
          </a:xfrm>
          <a:prstGeom prst="line">
            <a:avLst/>
          </a:prstGeom>
          <a:noFill/>
          <a:ln w="12700" algn="ctr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" name="TextBox 5"/>
          <p:cNvSpPr txBox="1"/>
          <p:nvPr/>
        </p:nvSpPr>
        <p:spPr>
          <a:xfrm>
            <a:off x="977900" y="544513"/>
            <a:ext cx="8856663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</a:t>
            </a:r>
            <a:r>
              <a:rPr lang="en-GB" sz="36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miniCPB</a:t>
            </a:r>
            <a:r>
              <a:rPr lang="en-GB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Trial: inflammatory markers</a:t>
            </a:r>
          </a:p>
        </p:txBody>
      </p:sp>
      <p:sp>
        <p:nvSpPr>
          <p:cNvPr id="25605" name="TextBox 6"/>
          <p:cNvSpPr txBox="1">
            <a:spLocks noChangeArrowheads="1"/>
          </p:cNvSpPr>
          <p:nvPr/>
        </p:nvSpPr>
        <p:spPr bwMode="auto">
          <a:xfrm>
            <a:off x="401638" y="2560638"/>
            <a:ext cx="10152062" cy="397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GB" sz="2800">
                <a:solidFill>
                  <a:srgbClr val="FFFF00"/>
                </a:solidFill>
              </a:rPr>
              <a:t>Outcome Measure (disease mechanism): </a:t>
            </a:r>
          </a:p>
          <a:p>
            <a:pPr eaLnBrk="1" hangingPunct="1">
              <a:lnSpc>
                <a:spcPct val="150000"/>
              </a:lnSpc>
              <a:buFont typeface="Arial" charset="0"/>
              <a:buChar char="•"/>
            </a:pPr>
            <a:r>
              <a:rPr lang="en-GB" sz="2800"/>
              <a:t>Inflammatory cytokines IL−6, IL−8, TNF, Neutrophil Elastase</a:t>
            </a:r>
          </a:p>
          <a:p>
            <a:pPr eaLnBrk="1" hangingPunct="1">
              <a:lnSpc>
                <a:spcPct val="150000"/>
              </a:lnSpc>
              <a:buFont typeface="Arial" charset="0"/>
              <a:buChar char="•"/>
            </a:pPr>
            <a:r>
              <a:rPr lang="en-GB" sz="2800"/>
              <a:t>Troponin I / CK−MB </a:t>
            </a:r>
            <a:r>
              <a:rPr lang="en-GB" sz="1600"/>
              <a:t>(myocardial injury)</a:t>
            </a:r>
          </a:p>
          <a:p>
            <a:pPr eaLnBrk="1" hangingPunct="1">
              <a:lnSpc>
                <a:spcPct val="150000"/>
              </a:lnSpc>
              <a:buFont typeface="Arial" charset="0"/>
              <a:buChar char="•"/>
            </a:pPr>
            <a:r>
              <a:rPr lang="en-GB" sz="2800"/>
              <a:t>Urinary N−acetyl−glucosaminidase </a:t>
            </a:r>
            <a:r>
              <a:rPr lang="en-GB"/>
              <a:t>(renal injury)</a:t>
            </a:r>
          </a:p>
          <a:p>
            <a:pPr eaLnBrk="1" hangingPunct="1">
              <a:lnSpc>
                <a:spcPct val="150000"/>
              </a:lnSpc>
              <a:buFont typeface="Arial" charset="0"/>
              <a:buChar char="•"/>
            </a:pPr>
            <a:r>
              <a:rPr lang="en-GB" sz="2800"/>
              <a:t> C-Reactive Protein</a:t>
            </a:r>
          </a:p>
          <a:p>
            <a:pPr eaLnBrk="1" hangingPunct="1">
              <a:lnSpc>
                <a:spcPct val="150000"/>
              </a:lnSpc>
              <a:buFont typeface="Arial" charset="0"/>
              <a:buChar char="•"/>
            </a:pPr>
            <a:r>
              <a:rPr lang="en-GB" sz="2800"/>
              <a:t>White Blood Cells count</a:t>
            </a:r>
          </a:p>
        </p:txBody>
      </p:sp>
      <p:pic>
        <p:nvPicPr>
          <p:cNvPr id="25606" name="Picture 7" descr="stick-29455_640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1450" y="1839913"/>
            <a:ext cx="1747838" cy="154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29D03F-DF4A-405E-8DB0-969D537B8A9C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5048250" y="5486400"/>
            <a:ext cx="260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7" tIns="45718" rIns="91437" bIns="45718">
            <a:spAutoFit/>
          </a:bodyPr>
          <a:lstStyle/>
          <a:p>
            <a:pPr defTabSz="762000" eaLnBrk="0" hangingPunct="0"/>
            <a:r>
              <a:rPr kumimoji="1" lang="en-GB" altLang="ja-JP" sz="2400" b="1">
                <a:latin typeface="Times New Roman" pitchFamily="18" charset="0"/>
                <a:ea typeface="MS PGothic" pitchFamily="34" charset="-128"/>
              </a:rPr>
              <a:t> </a:t>
            </a:r>
            <a:endParaRPr kumimoji="1" lang="ja-JP" altLang="en-US" sz="2400" b="1"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26627" name="Rectangle 12"/>
          <p:cNvSpPr>
            <a:spLocks noChangeArrowheads="1"/>
          </p:cNvSpPr>
          <p:nvPr/>
        </p:nvSpPr>
        <p:spPr bwMode="auto">
          <a:xfrm>
            <a:off x="725488" y="3200400"/>
            <a:ext cx="9864725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tabLst>
                <a:tab pos="3592513" algn="r"/>
                <a:tab pos="4130675" algn="l"/>
              </a:tabLst>
            </a:pPr>
            <a:r>
              <a:rPr lang="en-GB" sz="2000">
                <a:solidFill>
                  <a:srgbClr val="FFFF00"/>
                </a:solidFill>
                <a:ea typeface="MS PGothic" pitchFamily="34" charset="-128"/>
              </a:rPr>
              <a:t>	Design</a:t>
            </a:r>
            <a:r>
              <a:rPr lang="en-GB" sz="2000">
                <a:ea typeface="MS PGothic" pitchFamily="34" charset="-128"/>
              </a:rPr>
              <a:t>	RCT (2 group)</a:t>
            </a:r>
          </a:p>
          <a:p>
            <a:pPr>
              <a:tabLst>
                <a:tab pos="3592513" algn="r"/>
                <a:tab pos="4130675" algn="l"/>
              </a:tabLst>
            </a:pPr>
            <a:endParaRPr lang="en-GB" sz="2000">
              <a:ea typeface="MS PGothic" pitchFamily="34" charset="-128"/>
            </a:endParaRPr>
          </a:p>
          <a:p>
            <a:pPr>
              <a:tabLst>
                <a:tab pos="3592513" algn="r"/>
                <a:tab pos="4130675" algn="l"/>
              </a:tabLst>
            </a:pPr>
            <a:r>
              <a:rPr lang="en-GB" sz="2000">
                <a:solidFill>
                  <a:srgbClr val="FFFF00"/>
                </a:solidFill>
                <a:ea typeface="MS PGothic" pitchFamily="34" charset="-128"/>
              </a:rPr>
              <a:t>	Intervention</a:t>
            </a:r>
            <a:r>
              <a:rPr lang="en-GB" sz="2000">
                <a:ea typeface="MS PGothic" pitchFamily="34" charset="-128"/>
              </a:rPr>
              <a:t>	 miniCPB vs conCPB</a:t>
            </a:r>
          </a:p>
          <a:p>
            <a:pPr>
              <a:tabLst>
                <a:tab pos="3592513" algn="r"/>
                <a:tab pos="4130675" algn="l"/>
              </a:tabLst>
            </a:pPr>
            <a:endParaRPr lang="en-GB" sz="2000">
              <a:ea typeface="MS PGothic" pitchFamily="34" charset="-128"/>
            </a:endParaRPr>
          </a:p>
          <a:p>
            <a:pPr>
              <a:tabLst>
                <a:tab pos="3592513" algn="r"/>
                <a:tab pos="4130675" algn="l"/>
              </a:tabLst>
            </a:pPr>
            <a:r>
              <a:rPr lang="en-GB" sz="2000">
                <a:solidFill>
                  <a:srgbClr val="FFFF00"/>
                </a:solidFill>
                <a:ea typeface="MS PGothic" pitchFamily="34" charset="-128"/>
              </a:rPr>
              <a:t>	Primary Outcome Measure</a:t>
            </a:r>
            <a:r>
              <a:rPr lang="en-GB" sz="2000">
                <a:ea typeface="MS PGothic" pitchFamily="34" charset="-128"/>
              </a:rPr>
              <a:t>	Activation of </a:t>
            </a:r>
            <a:r>
              <a:rPr lang="en-GB" sz="2000"/>
              <a:t>Inflammatory cytokines </a:t>
            </a:r>
            <a:endParaRPr lang="en-GB" sz="2000">
              <a:ea typeface="MS PGothic" pitchFamily="34" charset="-128"/>
            </a:endParaRPr>
          </a:p>
          <a:p>
            <a:pPr>
              <a:tabLst>
                <a:tab pos="3592513" algn="r"/>
                <a:tab pos="4130675" algn="l"/>
              </a:tabLst>
            </a:pPr>
            <a:endParaRPr lang="en-GB" sz="2000">
              <a:ea typeface="MS PGothic" pitchFamily="34" charset="-128"/>
            </a:endParaRPr>
          </a:p>
          <a:p>
            <a:pPr>
              <a:tabLst>
                <a:tab pos="3592513" algn="r"/>
                <a:tab pos="4130675" algn="l"/>
              </a:tabLst>
            </a:pPr>
            <a:r>
              <a:rPr lang="en-GB" sz="2000">
                <a:solidFill>
                  <a:srgbClr val="FFFF00"/>
                </a:solidFill>
                <a:ea typeface="MS PGothic" pitchFamily="34" charset="-128"/>
              </a:rPr>
              <a:t>	 Population</a:t>
            </a:r>
            <a:r>
              <a:rPr lang="en-GB" sz="2000">
                <a:ea typeface="MS PGothic" pitchFamily="34" charset="-128"/>
              </a:rPr>
              <a:t>	40 patients</a:t>
            </a:r>
          </a:p>
          <a:p>
            <a:pPr>
              <a:tabLst>
                <a:tab pos="3592513" algn="r"/>
                <a:tab pos="4130675" algn="l"/>
              </a:tabLst>
            </a:pPr>
            <a:endParaRPr lang="en-GB" sz="2000">
              <a:ea typeface="MS PGothic" pitchFamily="34" charset="-128"/>
            </a:endParaRPr>
          </a:p>
          <a:p>
            <a:pPr>
              <a:tabLst>
                <a:tab pos="3592513" algn="r"/>
                <a:tab pos="4130675" algn="l"/>
              </a:tabLst>
            </a:pPr>
            <a:r>
              <a:rPr lang="en-GB" sz="2000">
                <a:solidFill>
                  <a:srgbClr val="FFFF00"/>
                </a:solidFill>
                <a:ea typeface="MS PGothic" pitchFamily="34" charset="-128"/>
              </a:rPr>
              <a:t>	Setting</a:t>
            </a:r>
            <a:r>
              <a:rPr lang="en-GB" sz="2000">
                <a:ea typeface="MS PGothic" pitchFamily="34" charset="-128"/>
              </a:rPr>
              <a:t>	Hammersmith Hospital</a:t>
            </a:r>
          </a:p>
        </p:txBody>
      </p:sp>
      <p:cxnSp>
        <p:nvCxnSpPr>
          <p:cNvPr id="26628" name="Straight Connector 4"/>
          <p:cNvCxnSpPr>
            <a:cxnSpLocks noChangeShapeType="1"/>
          </p:cNvCxnSpPr>
          <p:nvPr/>
        </p:nvCxnSpPr>
        <p:spPr bwMode="auto">
          <a:xfrm>
            <a:off x="833438" y="1768475"/>
            <a:ext cx="9648825" cy="0"/>
          </a:xfrm>
          <a:prstGeom prst="line">
            <a:avLst/>
          </a:prstGeom>
          <a:noFill/>
          <a:ln w="12700" algn="ctr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" name="TextBox 5"/>
          <p:cNvSpPr txBox="1"/>
          <p:nvPr/>
        </p:nvSpPr>
        <p:spPr>
          <a:xfrm>
            <a:off x="2057400" y="544513"/>
            <a:ext cx="7200900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</a:t>
            </a:r>
            <a:r>
              <a:rPr lang="en-GB" sz="36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miniCPB</a:t>
            </a:r>
            <a:r>
              <a:rPr lang="en-GB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Trial: inflammatory markers</a:t>
            </a:r>
          </a:p>
        </p:txBody>
      </p:sp>
      <p:sp>
        <p:nvSpPr>
          <p:cNvPr id="7" name="Rectangle 6"/>
          <p:cNvSpPr/>
          <p:nvPr/>
        </p:nvSpPr>
        <p:spPr>
          <a:xfrm>
            <a:off x="833438" y="1839913"/>
            <a:ext cx="9720262" cy="10160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GB" sz="2000" i="1" dirty="0">
                <a:solidFill>
                  <a:srgbClr val="FFFF00"/>
                </a:solidFill>
                <a:latin typeface="+mn-lt"/>
                <a:cs typeface="Calibri" pitchFamily="34" charset="0"/>
              </a:rPr>
              <a:t>Hypothesis</a:t>
            </a:r>
            <a:r>
              <a:rPr lang="en-GB" sz="2000" i="1" dirty="0">
                <a:latin typeface="+mn-lt"/>
                <a:cs typeface="Calibri" pitchFamily="34" charset="0"/>
              </a:rPr>
              <a:t> </a:t>
            </a:r>
          </a:p>
          <a:p>
            <a:pPr>
              <a:defRPr/>
            </a:pPr>
            <a:r>
              <a:rPr lang="en-GB" sz="2000" dirty="0">
                <a:latin typeface="+mn-lt"/>
                <a:cs typeface="Calibri" pitchFamily="34" charset="0"/>
              </a:rPr>
              <a:t>compared to conventional CPB (</a:t>
            </a:r>
            <a:r>
              <a:rPr lang="en-GB" sz="2000" dirty="0" err="1">
                <a:latin typeface="+mn-lt"/>
                <a:cs typeface="Calibri" pitchFamily="34" charset="0"/>
              </a:rPr>
              <a:t>conCPB</a:t>
            </a:r>
            <a:r>
              <a:rPr lang="en-GB" sz="2000" dirty="0">
                <a:latin typeface="+mn-lt"/>
                <a:cs typeface="Calibri" pitchFamily="34" charset="0"/>
              </a:rPr>
              <a:t>), </a:t>
            </a:r>
            <a:r>
              <a:rPr lang="en-GB" sz="2000" dirty="0" err="1">
                <a:latin typeface="+mn-lt"/>
                <a:cs typeface="Calibri" pitchFamily="34" charset="0"/>
              </a:rPr>
              <a:t>miniCPB</a:t>
            </a:r>
            <a:r>
              <a:rPr lang="en-GB" sz="2000" dirty="0">
                <a:latin typeface="+mn-lt"/>
                <a:cs typeface="Calibri" pitchFamily="34" charset="0"/>
              </a:rPr>
              <a:t> will reduce activation of inflammation.</a:t>
            </a:r>
          </a:p>
        </p:txBody>
      </p:sp>
      <p:sp>
        <p:nvSpPr>
          <p:cNvPr id="26631" name="Oval 9"/>
          <p:cNvSpPr>
            <a:spLocks noChangeArrowheads="1"/>
          </p:cNvSpPr>
          <p:nvPr/>
        </p:nvSpPr>
        <p:spPr bwMode="auto">
          <a:xfrm>
            <a:off x="4721225" y="4937125"/>
            <a:ext cx="2160588" cy="576263"/>
          </a:xfrm>
          <a:prstGeom prst="ellipse">
            <a:avLst/>
          </a:prstGeom>
          <a:noFill/>
          <a:ln w="57150" algn="ctr">
            <a:solidFill>
              <a:srgbClr val="F9212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E44B20-E5B8-4481-A463-5EBB80D21E52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5048250" y="5486400"/>
            <a:ext cx="260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7" tIns="45718" rIns="91437" bIns="45718">
            <a:spAutoFit/>
          </a:bodyPr>
          <a:lstStyle/>
          <a:p>
            <a:pPr defTabSz="762000" eaLnBrk="0" hangingPunct="0"/>
            <a:r>
              <a:rPr kumimoji="1" lang="en-GB" altLang="ja-JP" sz="2400" b="1">
                <a:latin typeface="Times New Roman" pitchFamily="18" charset="0"/>
                <a:ea typeface="MS PGothic" pitchFamily="34" charset="-128"/>
              </a:rPr>
              <a:t> </a:t>
            </a:r>
            <a:endParaRPr kumimoji="1" lang="ja-JP" altLang="en-US" sz="2400" b="1">
              <a:latin typeface="Times New Roman" pitchFamily="18" charset="0"/>
              <a:ea typeface="MS PGothic" pitchFamily="34" charset="-128"/>
            </a:endParaRPr>
          </a:p>
        </p:txBody>
      </p:sp>
      <p:cxnSp>
        <p:nvCxnSpPr>
          <p:cNvPr id="27651" name="Straight Connector 4"/>
          <p:cNvCxnSpPr>
            <a:cxnSpLocks noChangeShapeType="1"/>
          </p:cNvCxnSpPr>
          <p:nvPr/>
        </p:nvCxnSpPr>
        <p:spPr bwMode="auto">
          <a:xfrm>
            <a:off x="833438" y="1768475"/>
            <a:ext cx="9648825" cy="0"/>
          </a:xfrm>
          <a:prstGeom prst="line">
            <a:avLst/>
          </a:prstGeom>
          <a:noFill/>
          <a:ln w="12700" algn="ctr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" name="TextBox 5"/>
          <p:cNvSpPr txBox="1"/>
          <p:nvPr/>
        </p:nvSpPr>
        <p:spPr>
          <a:xfrm>
            <a:off x="904875" y="544513"/>
            <a:ext cx="9145588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</a:t>
            </a:r>
            <a:r>
              <a:rPr lang="en-GB" sz="36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miniCPB</a:t>
            </a:r>
            <a:r>
              <a:rPr lang="en-GB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Trial: inflammatory markers</a:t>
            </a:r>
          </a:p>
        </p:txBody>
      </p:sp>
      <p:sp>
        <p:nvSpPr>
          <p:cNvPr id="27653" name="TextBox 7"/>
          <p:cNvSpPr txBox="1">
            <a:spLocks noChangeArrowheads="1"/>
          </p:cNvSpPr>
          <p:nvPr/>
        </p:nvSpPr>
        <p:spPr bwMode="auto">
          <a:xfrm>
            <a:off x="1049338" y="2632075"/>
            <a:ext cx="9793287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800"/>
              <a:t>Why only 40 patients are needed to detect a “worthwhile effect” in an inflammatory marker?</a:t>
            </a:r>
          </a:p>
        </p:txBody>
      </p:sp>
      <p:sp>
        <p:nvSpPr>
          <p:cNvPr id="27654" name="TextBox 8"/>
          <p:cNvSpPr txBox="1">
            <a:spLocks noChangeArrowheads="1"/>
          </p:cNvSpPr>
          <p:nvPr/>
        </p:nvSpPr>
        <p:spPr bwMode="auto">
          <a:xfrm>
            <a:off x="1120775" y="4648200"/>
            <a:ext cx="9793288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800"/>
              <a:t>The continuously scaled outcomes and repeated measure advantage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D57571-EFBC-4688-B393-08558749B542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5048250" y="5486400"/>
            <a:ext cx="260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7" tIns="45718" rIns="91437" bIns="45718">
            <a:spAutoFit/>
          </a:bodyPr>
          <a:lstStyle/>
          <a:p>
            <a:pPr defTabSz="762000" eaLnBrk="0" hangingPunct="0"/>
            <a:r>
              <a:rPr kumimoji="1" lang="en-GB" altLang="ja-JP" sz="2400" b="1">
                <a:latin typeface="Times New Roman" pitchFamily="18" charset="0"/>
                <a:ea typeface="MS PGothic" pitchFamily="34" charset="-128"/>
              </a:rPr>
              <a:t> </a:t>
            </a:r>
            <a:endParaRPr kumimoji="1" lang="ja-JP" altLang="en-US" sz="2400" b="1"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28675" name="Rectangle 12"/>
          <p:cNvSpPr>
            <a:spLocks noChangeArrowheads="1"/>
          </p:cNvSpPr>
          <p:nvPr/>
        </p:nvSpPr>
        <p:spPr bwMode="auto">
          <a:xfrm>
            <a:off x="725488" y="3200400"/>
            <a:ext cx="9864725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tabLst>
                <a:tab pos="3592513" algn="r"/>
                <a:tab pos="4130675" algn="l"/>
              </a:tabLst>
            </a:pPr>
            <a:r>
              <a:rPr lang="en-GB" sz="2000">
                <a:solidFill>
                  <a:srgbClr val="FFFF00"/>
                </a:solidFill>
                <a:ea typeface="MS PGothic" pitchFamily="34" charset="-128"/>
              </a:rPr>
              <a:t>	Design</a:t>
            </a:r>
            <a:r>
              <a:rPr lang="en-GB" sz="2000">
                <a:ea typeface="MS PGothic" pitchFamily="34" charset="-128"/>
              </a:rPr>
              <a:t>	RCT (2 group)</a:t>
            </a:r>
          </a:p>
          <a:p>
            <a:pPr>
              <a:tabLst>
                <a:tab pos="3592513" algn="r"/>
                <a:tab pos="4130675" algn="l"/>
              </a:tabLst>
            </a:pPr>
            <a:endParaRPr lang="en-GB" sz="2000">
              <a:ea typeface="MS PGothic" pitchFamily="34" charset="-128"/>
            </a:endParaRPr>
          </a:p>
          <a:p>
            <a:pPr>
              <a:tabLst>
                <a:tab pos="3592513" algn="r"/>
                <a:tab pos="4130675" algn="l"/>
              </a:tabLst>
            </a:pPr>
            <a:r>
              <a:rPr lang="en-GB" sz="2000">
                <a:solidFill>
                  <a:srgbClr val="FFFF00"/>
                </a:solidFill>
                <a:ea typeface="MS PGothic" pitchFamily="34" charset="-128"/>
              </a:rPr>
              <a:t>	Intervention</a:t>
            </a:r>
            <a:r>
              <a:rPr lang="en-GB" sz="2000">
                <a:ea typeface="MS PGothic" pitchFamily="34" charset="-128"/>
              </a:rPr>
              <a:t>	miniCPB vs conCPB</a:t>
            </a:r>
          </a:p>
          <a:p>
            <a:pPr>
              <a:tabLst>
                <a:tab pos="3592513" algn="r"/>
                <a:tab pos="4130675" algn="l"/>
              </a:tabLst>
            </a:pPr>
            <a:endParaRPr lang="en-GB" sz="2000">
              <a:ea typeface="MS PGothic" pitchFamily="34" charset="-128"/>
            </a:endParaRPr>
          </a:p>
          <a:p>
            <a:pPr>
              <a:tabLst>
                <a:tab pos="3592513" algn="r"/>
                <a:tab pos="4130675" algn="l"/>
              </a:tabLst>
            </a:pPr>
            <a:r>
              <a:rPr lang="en-GB" sz="2000">
                <a:solidFill>
                  <a:srgbClr val="FFFF00"/>
                </a:solidFill>
                <a:ea typeface="MS PGothic" pitchFamily="34" charset="-128"/>
              </a:rPr>
              <a:t>	Primary Outcome Measure</a:t>
            </a:r>
            <a:r>
              <a:rPr lang="en-GB" sz="2000">
                <a:ea typeface="MS PGothic" pitchFamily="34" charset="-128"/>
              </a:rPr>
              <a:t>	Blood transfusion</a:t>
            </a:r>
          </a:p>
          <a:p>
            <a:pPr>
              <a:tabLst>
                <a:tab pos="3592513" algn="r"/>
                <a:tab pos="4130675" algn="l"/>
              </a:tabLst>
            </a:pPr>
            <a:endParaRPr lang="en-GB" sz="2000">
              <a:ea typeface="MS PGothic" pitchFamily="34" charset="-128"/>
            </a:endParaRPr>
          </a:p>
          <a:p>
            <a:pPr>
              <a:tabLst>
                <a:tab pos="3592513" algn="r"/>
                <a:tab pos="4130675" algn="l"/>
              </a:tabLst>
            </a:pPr>
            <a:r>
              <a:rPr lang="en-GB" sz="2000">
                <a:solidFill>
                  <a:srgbClr val="FFFF00"/>
                </a:solidFill>
                <a:ea typeface="MS PGothic" pitchFamily="34" charset="-128"/>
              </a:rPr>
              <a:t>	 Population</a:t>
            </a:r>
            <a:r>
              <a:rPr lang="en-GB" sz="2000">
                <a:ea typeface="MS PGothic" pitchFamily="34" charset="-128"/>
              </a:rPr>
              <a:t>	630 patients</a:t>
            </a:r>
          </a:p>
          <a:p>
            <a:pPr>
              <a:tabLst>
                <a:tab pos="3592513" algn="r"/>
                <a:tab pos="4130675" algn="l"/>
              </a:tabLst>
            </a:pPr>
            <a:endParaRPr lang="en-GB" sz="2000">
              <a:ea typeface="MS PGothic" pitchFamily="34" charset="-128"/>
            </a:endParaRPr>
          </a:p>
          <a:p>
            <a:pPr>
              <a:tabLst>
                <a:tab pos="3592513" algn="r"/>
                <a:tab pos="4130675" algn="l"/>
              </a:tabLst>
            </a:pPr>
            <a:r>
              <a:rPr lang="en-GB" sz="2000">
                <a:solidFill>
                  <a:srgbClr val="FFFF00"/>
                </a:solidFill>
                <a:ea typeface="MS PGothic" pitchFamily="34" charset="-128"/>
              </a:rPr>
              <a:t>	Setting</a:t>
            </a:r>
            <a:r>
              <a:rPr lang="en-GB" sz="2000">
                <a:ea typeface="MS PGothic" pitchFamily="34" charset="-128"/>
              </a:rPr>
              <a:t>	 Multi centre study (5 hospitals)</a:t>
            </a:r>
          </a:p>
        </p:txBody>
      </p:sp>
      <p:cxnSp>
        <p:nvCxnSpPr>
          <p:cNvPr id="28676" name="Straight Connector 4"/>
          <p:cNvCxnSpPr>
            <a:cxnSpLocks noChangeShapeType="1"/>
          </p:cNvCxnSpPr>
          <p:nvPr/>
        </p:nvCxnSpPr>
        <p:spPr bwMode="auto">
          <a:xfrm>
            <a:off x="833438" y="1768475"/>
            <a:ext cx="9648825" cy="0"/>
          </a:xfrm>
          <a:prstGeom prst="line">
            <a:avLst/>
          </a:prstGeom>
          <a:noFill/>
          <a:ln w="12700" algn="ctr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" name="TextBox 5"/>
          <p:cNvSpPr txBox="1"/>
          <p:nvPr/>
        </p:nvSpPr>
        <p:spPr>
          <a:xfrm>
            <a:off x="2057400" y="544513"/>
            <a:ext cx="7200900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</a:t>
            </a:r>
            <a:r>
              <a:rPr lang="en-GB" sz="36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miniCPB</a:t>
            </a:r>
            <a:r>
              <a:rPr lang="en-GB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Trial</a:t>
            </a:r>
          </a:p>
        </p:txBody>
      </p:sp>
      <p:sp>
        <p:nvSpPr>
          <p:cNvPr id="7" name="Rectangle 6"/>
          <p:cNvSpPr/>
          <p:nvPr/>
        </p:nvSpPr>
        <p:spPr>
          <a:xfrm>
            <a:off x="833438" y="1839913"/>
            <a:ext cx="9720262" cy="10160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GB" sz="2000" i="1" dirty="0">
                <a:solidFill>
                  <a:srgbClr val="FFFF00"/>
                </a:solidFill>
                <a:latin typeface="+mn-lt"/>
                <a:cs typeface="Calibri" pitchFamily="34" charset="0"/>
              </a:rPr>
              <a:t>Hypothesis</a:t>
            </a:r>
            <a:r>
              <a:rPr lang="en-GB" sz="2000" i="1" dirty="0">
                <a:latin typeface="+mn-lt"/>
                <a:cs typeface="Calibri" pitchFamily="34" charset="0"/>
              </a:rPr>
              <a:t> </a:t>
            </a:r>
          </a:p>
          <a:p>
            <a:pPr>
              <a:defRPr/>
            </a:pPr>
            <a:r>
              <a:rPr lang="en-GB" sz="2000" dirty="0">
                <a:latin typeface="+mn-lt"/>
                <a:cs typeface="Calibri" pitchFamily="34" charset="0"/>
              </a:rPr>
              <a:t>compared to conventional CPB (</a:t>
            </a:r>
            <a:r>
              <a:rPr lang="en-GB" sz="2000" dirty="0" err="1">
                <a:latin typeface="+mn-lt"/>
                <a:cs typeface="Calibri" pitchFamily="34" charset="0"/>
              </a:rPr>
              <a:t>conCPB</a:t>
            </a:r>
            <a:r>
              <a:rPr lang="en-GB" sz="2000" dirty="0">
                <a:latin typeface="+mn-lt"/>
                <a:cs typeface="Calibri" pitchFamily="34" charset="0"/>
              </a:rPr>
              <a:t>), </a:t>
            </a:r>
            <a:r>
              <a:rPr lang="en-GB" sz="2000" dirty="0" err="1">
                <a:latin typeface="+mn-lt"/>
                <a:cs typeface="Calibri" pitchFamily="34" charset="0"/>
              </a:rPr>
              <a:t>miniCPB</a:t>
            </a:r>
            <a:r>
              <a:rPr lang="en-GB" sz="2000" dirty="0">
                <a:latin typeface="+mn-lt"/>
                <a:cs typeface="Calibri" pitchFamily="34" charset="0"/>
              </a:rPr>
              <a:t> will reduce the need of a blood transfusion.</a:t>
            </a:r>
          </a:p>
        </p:txBody>
      </p:sp>
      <p:sp>
        <p:nvSpPr>
          <p:cNvPr id="28679" name="Oval 9"/>
          <p:cNvSpPr>
            <a:spLocks noChangeArrowheads="1"/>
          </p:cNvSpPr>
          <p:nvPr/>
        </p:nvSpPr>
        <p:spPr bwMode="auto">
          <a:xfrm>
            <a:off x="4721225" y="4937125"/>
            <a:ext cx="2160588" cy="576263"/>
          </a:xfrm>
          <a:prstGeom prst="ellipse">
            <a:avLst/>
          </a:prstGeom>
          <a:noFill/>
          <a:ln w="57150" algn="ctr">
            <a:solidFill>
              <a:srgbClr val="F9212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C52B04-6E7B-444C-8845-93FCDC047F60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5048250" y="5486400"/>
            <a:ext cx="260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7" tIns="45718" rIns="91437" bIns="45718">
            <a:spAutoFit/>
          </a:bodyPr>
          <a:lstStyle/>
          <a:p>
            <a:pPr defTabSz="762000" eaLnBrk="0" hangingPunct="0"/>
            <a:r>
              <a:rPr kumimoji="1" lang="en-GB" altLang="ja-JP" sz="2400" b="1">
                <a:latin typeface="Times New Roman" pitchFamily="18" charset="0"/>
                <a:ea typeface="MS PGothic" pitchFamily="34" charset="-128"/>
              </a:rPr>
              <a:t> </a:t>
            </a:r>
            <a:endParaRPr kumimoji="1" lang="ja-JP" altLang="en-US" sz="2400" b="1">
              <a:latin typeface="Times New Roman" pitchFamily="18" charset="0"/>
              <a:ea typeface="MS PGothic" pitchFamily="34" charset="-128"/>
            </a:endParaRPr>
          </a:p>
        </p:txBody>
      </p:sp>
      <p:cxnSp>
        <p:nvCxnSpPr>
          <p:cNvPr id="29699" name="Straight Connector 4"/>
          <p:cNvCxnSpPr>
            <a:cxnSpLocks noChangeShapeType="1"/>
          </p:cNvCxnSpPr>
          <p:nvPr/>
        </p:nvCxnSpPr>
        <p:spPr bwMode="auto">
          <a:xfrm>
            <a:off x="833438" y="1768475"/>
            <a:ext cx="9648825" cy="0"/>
          </a:xfrm>
          <a:prstGeom prst="line">
            <a:avLst/>
          </a:prstGeom>
          <a:noFill/>
          <a:ln w="12700" algn="ctr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" name="TextBox 5"/>
          <p:cNvSpPr txBox="1"/>
          <p:nvPr/>
        </p:nvSpPr>
        <p:spPr>
          <a:xfrm>
            <a:off x="977900" y="544513"/>
            <a:ext cx="8856663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The </a:t>
            </a:r>
            <a:r>
              <a:rPr lang="en-GB" sz="36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miniCPB</a:t>
            </a:r>
            <a:r>
              <a:rPr lang="en-GB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Trial: inflammatory markers</a:t>
            </a:r>
          </a:p>
        </p:txBody>
      </p:sp>
      <p:sp>
        <p:nvSpPr>
          <p:cNvPr id="29701" name="TextBox 6"/>
          <p:cNvSpPr txBox="1">
            <a:spLocks noChangeArrowheads="1"/>
          </p:cNvSpPr>
          <p:nvPr/>
        </p:nvSpPr>
        <p:spPr bwMode="auto">
          <a:xfrm>
            <a:off x="401638" y="2560638"/>
            <a:ext cx="10656887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GB" sz="4000">
                <a:solidFill>
                  <a:srgbClr val="FFFF00"/>
                </a:solidFill>
              </a:rPr>
              <a:t>Conclusions</a:t>
            </a:r>
          </a:p>
          <a:p>
            <a:pPr eaLnBrk="1" hangingPunct="1">
              <a:lnSpc>
                <a:spcPct val="150000"/>
              </a:lnSpc>
              <a:buFont typeface="Arial" charset="0"/>
              <a:buChar char="•"/>
            </a:pPr>
            <a:r>
              <a:rPr lang="en-GB" sz="2800"/>
              <a:t>The importance of the research question: </a:t>
            </a:r>
          </a:p>
          <a:p>
            <a:pPr eaLnBrk="1" hangingPunct="1">
              <a:lnSpc>
                <a:spcPct val="150000"/>
              </a:lnSpc>
            </a:pPr>
            <a:r>
              <a:rPr lang="en-GB" sz="2800"/>
              <a:t>	mechanism or decision making?</a:t>
            </a:r>
          </a:p>
          <a:p>
            <a:pPr eaLnBrk="1" hangingPunct="1">
              <a:lnSpc>
                <a:spcPct val="150000"/>
              </a:lnSpc>
              <a:buFont typeface="Arial" charset="0"/>
              <a:buChar char="•"/>
            </a:pPr>
            <a:r>
              <a:rPr lang="en-GB" sz="2800"/>
              <a:t>Deciding what outcome will answer the question</a:t>
            </a:r>
          </a:p>
          <a:p>
            <a:pPr eaLnBrk="1" hangingPunct="1">
              <a:lnSpc>
                <a:spcPct val="150000"/>
              </a:lnSpc>
              <a:buFont typeface="Arial" charset="0"/>
              <a:buChar char="•"/>
            </a:pPr>
            <a:r>
              <a:rPr lang="en-GB" sz="2800"/>
              <a:t>Stepwise process in assessing a new intervention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A66758-6FCF-4C1F-BF39-77F254B8A36A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5048250" y="5486400"/>
            <a:ext cx="260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7" tIns="45718" rIns="91437" bIns="45718">
            <a:spAutoFit/>
          </a:bodyPr>
          <a:lstStyle/>
          <a:p>
            <a:pPr defTabSz="762000" eaLnBrk="0" hangingPunct="0"/>
            <a:r>
              <a:rPr kumimoji="1" lang="en-GB" altLang="ja-JP" sz="2400" b="1">
                <a:latin typeface="Times New Roman" pitchFamily="18" charset="0"/>
                <a:ea typeface="MS PGothic" pitchFamily="34" charset="-128"/>
              </a:rPr>
              <a:t> </a:t>
            </a:r>
            <a:endParaRPr kumimoji="1" lang="ja-JP" altLang="en-US" sz="2400" b="1"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14413" y="581025"/>
            <a:ext cx="9286875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alibri" pitchFamily="34" charset="0"/>
              </a:rPr>
              <a:t>Cardiopulmonary Bypass (CPB)</a:t>
            </a:r>
          </a:p>
        </p:txBody>
      </p:sp>
      <p:cxnSp>
        <p:nvCxnSpPr>
          <p:cNvPr id="14340" name="Straight Connector 6"/>
          <p:cNvCxnSpPr>
            <a:cxnSpLocks noChangeShapeType="1"/>
          </p:cNvCxnSpPr>
          <p:nvPr/>
        </p:nvCxnSpPr>
        <p:spPr bwMode="auto">
          <a:xfrm>
            <a:off x="833438" y="1768475"/>
            <a:ext cx="9648825" cy="0"/>
          </a:xfrm>
          <a:prstGeom prst="line">
            <a:avLst/>
          </a:prstGeom>
          <a:noFill/>
          <a:ln w="12700" algn="ctr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4341" name="Picture 3" descr="heartlu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5188" y="2344738"/>
            <a:ext cx="4749800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4B7624-925A-4C3C-BEF7-947646771B3A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  <p:pic>
        <p:nvPicPr>
          <p:cNvPr id="14343" name="Picture 7" descr="CPB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513" y="2487613"/>
            <a:ext cx="5229225" cy="417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5048250" y="5486400"/>
            <a:ext cx="260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7" tIns="45718" rIns="91437" bIns="45718">
            <a:spAutoFit/>
          </a:bodyPr>
          <a:lstStyle/>
          <a:p>
            <a:pPr defTabSz="762000" eaLnBrk="0" hangingPunct="0"/>
            <a:r>
              <a:rPr kumimoji="1" lang="en-GB" altLang="ja-JP" sz="2400" b="1">
                <a:latin typeface="Times New Roman" pitchFamily="18" charset="0"/>
                <a:ea typeface="MS PGothic" pitchFamily="34" charset="-128"/>
              </a:rPr>
              <a:t> 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265238" y="582613"/>
            <a:ext cx="8497887" cy="1330325"/>
          </a:xfrm>
          <a:prstGeom prst="rect">
            <a:avLst/>
          </a:prstGeom>
        </p:spPr>
        <p:txBody>
          <a:bodyPr/>
          <a:lstStyle/>
          <a:p>
            <a:pPr algn="ctr" defTabSz="1103313" eaLnBrk="0" hangingPunct="0">
              <a:defRPr/>
            </a:pPr>
            <a:r>
              <a:rPr lang="en-GB" sz="3600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charset="-128"/>
                <a:cs typeface="Calibri" pitchFamily="34" charset="0"/>
              </a:rPr>
              <a:t>Side effects of CPB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203325" y="2200275"/>
            <a:ext cx="9639300" cy="5184775"/>
          </a:xfrm>
          <a:prstGeom prst="rect">
            <a:avLst/>
          </a:prstGeom>
        </p:spPr>
        <p:txBody>
          <a:bodyPr/>
          <a:lstStyle/>
          <a:p>
            <a:pPr defTabSz="1103313" eaLnBrk="0" hangingPunct="0">
              <a:lnSpc>
                <a:spcPct val="150000"/>
              </a:lnSpc>
              <a:spcBef>
                <a:spcPts val="0"/>
              </a:spcBef>
              <a:buSzPct val="80000"/>
              <a:buFont typeface="Arial" pitchFamily="34" charset="0"/>
              <a:buChar char="•"/>
              <a:tabLst>
                <a:tab pos="2506663" algn="l"/>
                <a:tab pos="3044825" algn="l"/>
              </a:tabLst>
              <a:defRPr/>
            </a:pPr>
            <a:r>
              <a:rPr lang="en-GB" sz="24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ＭＳ Ｐゴシック" charset="-128"/>
                <a:cs typeface="Arial" pitchFamily="34" charset="0"/>
              </a:rPr>
              <a:t>Blood loss	Transfusion of blood products</a:t>
            </a:r>
          </a:p>
          <a:p>
            <a:pPr defTabSz="1103313" eaLnBrk="0" hangingPunct="0">
              <a:lnSpc>
                <a:spcPct val="150000"/>
              </a:lnSpc>
              <a:spcBef>
                <a:spcPts val="0"/>
              </a:spcBef>
              <a:buSzPct val="80000"/>
              <a:buFont typeface="Arial" pitchFamily="34" charset="0"/>
              <a:buChar char="•"/>
              <a:tabLst>
                <a:tab pos="2506663" algn="l"/>
                <a:tab pos="3044825" algn="l"/>
              </a:tabLst>
              <a:defRPr/>
            </a:pPr>
            <a:r>
              <a:rPr lang="en-GB" sz="24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ＭＳ Ｐゴシック" charset="-128"/>
                <a:cs typeface="Arial" pitchFamily="34" charset="0"/>
              </a:rPr>
              <a:t>Myocardial damage </a:t>
            </a:r>
            <a:r>
              <a:rPr lang="en-GB" sz="14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ＭＳ Ｐゴシック" charset="-128"/>
                <a:cs typeface="Arial" pitchFamily="34" charset="0"/>
              </a:rPr>
              <a:t>(effect of cardiac arrest and reperfusion injury)</a:t>
            </a:r>
          </a:p>
          <a:p>
            <a:pPr defTabSz="1103313" eaLnBrk="0" hangingPunct="0">
              <a:lnSpc>
                <a:spcPct val="150000"/>
              </a:lnSpc>
              <a:spcBef>
                <a:spcPts val="0"/>
              </a:spcBef>
              <a:buSzPct val="80000"/>
              <a:buFont typeface="Arial" pitchFamily="34" charset="0"/>
              <a:buChar char="•"/>
              <a:tabLst>
                <a:tab pos="2506663" algn="l"/>
                <a:tab pos="3044825" algn="l"/>
              </a:tabLst>
              <a:defRPr/>
            </a:pPr>
            <a:r>
              <a:rPr lang="en-GB" sz="24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ＭＳ Ｐゴシック" charset="-128"/>
                <a:cs typeface="Arial" pitchFamily="34" charset="0"/>
              </a:rPr>
              <a:t>Renal damage </a:t>
            </a:r>
            <a:r>
              <a:rPr lang="en-GB" sz="14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ＭＳ Ｐゴシック" charset="-128"/>
                <a:cs typeface="Arial" pitchFamily="34" charset="0"/>
              </a:rPr>
              <a:t>(emboli, air)</a:t>
            </a:r>
          </a:p>
          <a:p>
            <a:pPr defTabSz="1103313" eaLnBrk="0" hangingPunct="0">
              <a:lnSpc>
                <a:spcPct val="150000"/>
              </a:lnSpc>
              <a:spcBef>
                <a:spcPts val="0"/>
              </a:spcBef>
              <a:buSzPct val="80000"/>
              <a:buFont typeface="Arial" pitchFamily="34" charset="0"/>
              <a:buChar char="•"/>
              <a:tabLst>
                <a:tab pos="2506663" algn="l"/>
                <a:tab pos="3044825" algn="l"/>
              </a:tabLst>
              <a:defRPr/>
            </a:pPr>
            <a:r>
              <a:rPr lang="en-GB" sz="24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ＭＳ Ｐゴシック" charset="-128"/>
                <a:cs typeface="Arial" pitchFamily="34" charset="0"/>
              </a:rPr>
              <a:t>Neurological damage </a:t>
            </a:r>
            <a:r>
              <a:rPr lang="en-GB" sz="14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ＭＳ Ｐゴシック" charset="-128"/>
                <a:cs typeface="Arial" pitchFamily="34" charset="0"/>
              </a:rPr>
              <a:t>(emboli, air)</a:t>
            </a:r>
          </a:p>
          <a:p>
            <a:pPr defTabSz="1103313" eaLnBrk="0" hangingPunct="0">
              <a:lnSpc>
                <a:spcPct val="150000"/>
              </a:lnSpc>
              <a:spcBef>
                <a:spcPts val="0"/>
              </a:spcBef>
              <a:buSzPct val="80000"/>
              <a:buFont typeface="Arial" pitchFamily="34" charset="0"/>
              <a:buChar char="•"/>
              <a:tabLst>
                <a:tab pos="2506663" algn="l"/>
                <a:tab pos="3044825" algn="l"/>
              </a:tabLst>
              <a:defRPr/>
            </a:pPr>
            <a:r>
              <a:rPr lang="en-GB" sz="24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ＭＳ Ｐゴシック" charset="-128"/>
                <a:cs typeface="Arial" pitchFamily="34" charset="0"/>
              </a:rPr>
              <a:t>Atelectasis</a:t>
            </a:r>
          </a:p>
          <a:p>
            <a:pPr defTabSz="1103313" eaLnBrk="0" hangingPunct="0">
              <a:lnSpc>
                <a:spcPct val="150000"/>
              </a:lnSpc>
              <a:spcBef>
                <a:spcPts val="0"/>
              </a:spcBef>
              <a:buSzPct val="80000"/>
              <a:buFont typeface="Arial" pitchFamily="34" charset="0"/>
              <a:buChar char="•"/>
              <a:tabLst>
                <a:tab pos="2506663" algn="l"/>
                <a:tab pos="3044825" algn="l"/>
              </a:tabLst>
              <a:defRPr/>
            </a:pPr>
            <a:r>
              <a:rPr lang="en-GB" sz="24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ＭＳ Ｐゴシック" charset="-128"/>
                <a:cs typeface="Arial" pitchFamily="34" charset="0"/>
              </a:rPr>
              <a:t>High pCO</a:t>
            </a:r>
            <a:r>
              <a:rPr lang="en-GB" sz="2400" kern="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ＭＳ Ｐゴシック" charset="-128"/>
                <a:cs typeface="Arial" pitchFamily="34" charset="0"/>
              </a:rPr>
              <a:t>2 </a:t>
            </a:r>
          </a:p>
          <a:p>
            <a:pPr defTabSz="1103313" eaLnBrk="0" hangingPunct="0">
              <a:lnSpc>
                <a:spcPct val="150000"/>
              </a:lnSpc>
              <a:spcBef>
                <a:spcPts val="0"/>
              </a:spcBef>
              <a:buSzPct val="80000"/>
              <a:buFont typeface="Arial" pitchFamily="34" charset="0"/>
              <a:buChar char="•"/>
              <a:tabLst>
                <a:tab pos="2506663" algn="l"/>
                <a:tab pos="3044825" algn="l"/>
              </a:tabLst>
              <a:defRPr/>
            </a:pPr>
            <a:r>
              <a:rPr lang="en-GB" sz="24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ＭＳ Ｐゴシック" charset="-128"/>
                <a:cs typeface="Arial" pitchFamily="34" charset="0"/>
              </a:rPr>
              <a:t>Pulmonary ischemia and oedema</a:t>
            </a:r>
          </a:p>
          <a:p>
            <a:pPr defTabSz="1103313" eaLnBrk="0" hangingPunct="0">
              <a:lnSpc>
                <a:spcPct val="150000"/>
              </a:lnSpc>
              <a:spcBef>
                <a:spcPts val="0"/>
              </a:spcBef>
              <a:buSzPct val="80000"/>
              <a:buFont typeface="Arial" pitchFamily="34" charset="0"/>
              <a:buChar char="•"/>
              <a:tabLst>
                <a:tab pos="2506663" algn="l"/>
                <a:tab pos="3044825" algn="l"/>
              </a:tabLst>
              <a:defRPr/>
            </a:pPr>
            <a:r>
              <a:rPr lang="en-GB" sz="2400" kern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ＭＳ Ｐゴシック" charset="-128"/>
                <a:cs typeface="Arial" pitchFamily="34" charset="0"/>
              </a:rPr>
              <a:t>Extravascular</a:t>
            </a:r>
            <a:r>
              <a:rPr lang="en-GB" sz="24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ＭＳ Ｐゴシック" charset="-128"/>
                <a:cs typeface="Arial" pitchFamily="34" charset="0"/>
              </a:rPr>
              <a:t> lung fluid</a:t>
            </a:r>
          </a:p>
          <a:p>
            <a:pPr defTabSz="1103313" eaLnBrk="0" hangingPunct="0">
              <a:lnSpc>
                <a:spcPct val="150000"/>
              </a:lnSpc>
              <a:spcBef>
                <a:spcPts val="0"/>
              </a:spcBef>
              <a:buSzPct val="80000"/>
              <a:buFont typeface="Arial" pitchFamily="34" charset="0"/>
              <a:buChar char="•"/>
              <a:tabLst>
                <a:tab pos="2506663" algn="l"/>
                <a:tab pos="3044825" algn="l"/>
              </a:tabLst>
              <a:defRPr/>
            </a:pPr>
            <a:r>
              <a:rPr lang="en-GB" sz="24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ＭＳ Ｐゴシック" charset="-128"/>
                <a:cs typeface="Arial" pitchFamily="34" charset="0"/>
              </a:rPr>
              <a:t>Inflammation</a:t>
            </a:r>
          </a:p>
          <a:p>
            <a:pPr defTabSz="1103313" eaLnBrk="0" hangingPunct="0">
              <a:spcBef>
                <a:spcPts val="0"/>
              </a:spcBef>
              <a:buSzPct val="80000"/>
              <a:tabLst>
                <a:tab pos="2506663" algn="l"/>
                <a:tab pos="3044825" algn="l"/>
              </a:tabLst>
              <a:defRPr/>
            </a:pPr>
            <a:r>
              <a:rPr lang="en-GB" sz="24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ＭＳ Ｐゴシック" charset="-128"/>
                <a:cs typeface="Arial" pitchFamily="34" charset="0"/>
              </a:rPr>
              <a:t/>
            </a:r>
            <a:br>
              <a:rPr lang="en-GB" sz="24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ＭＳ Ｐゴシック" charset="-128"/>
                <a:cs typeface="Arial" pitchFamily="34" charset="0"/>
              </a:rPr>
            </a:br>
            <a:r>
              <a:rPr lang="en-GB" sz="24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ＭＳ Ｐゴシック" charset="-128"/>
                <a:cs typeface="Arial" pitchFamily="34" charset="0"/>
              </a:rPr>
              <a:t>		</a:t>
            </a:r>
          </a:p>
          <a:p>
            <a:pPr marL="414338" indent="-414338" defTabSz="1103313" eaLnBrk="0" hangingPunct="0">
              <a:lnSpc>
                <a:spcPct val="150000"/>
              </a:lnSpc>
              <a:spcBef>
                <a:spcPct val="20000"/>
              </a:spcBef>
              <a:buSzPct val="80000"/>
              <a:buFont typeface="Wingdings" pitchFamily="2" charset="2"/>
              <a:buNone/>
              <a:defRPr/>
            </a:pPr>
            <a:endParaRPr lang="en-GB" sz="2400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ＭＳ Ｐゴシック" charset="-128"/>
              <a:cs typeface="Calibri" pitchFamily="34" charset="0"/>
            </a:endParaRPr>
          </a:p>
          <a:p>
            <a:pPr marL="414338" indent="-414338" defTabSz="1103313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/>
            </a:pPr>
            <a:endParaRPr lang="en-GB" sz="2400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ＭＳ Ｐゴシック" charset="-128"/>
              <a:cs typeface="+mn-cs"/>
            </a:endParaRPr>
          </a:p>
        </p:txBody>
      </p:sp>
      <p:cxnSp>
        <p:nvCxnSpPr>
          <p:cNvPr id="15365" name="Straight Connector 4"/>
          <p:cNvCxnSpPr>
            <a:cxnSpLocks noChangeShapeType="1"/>
          </p:cNvCxnSpPr>
          <p:nvPr/>
        </p:nvCxnSpPr>
        <p:spPr bwMode="auto">
          <a:xfrm>
            <a:off x="833438" y="1768475"/>
            <a:ext cx="9648825" cy="0"/>
          </a:xfrm>
          <a:prstGeom prst="line">
            <a:avLst/>
          </a:prstGeom>
          <a:noFill/>
          <a:ln w="12700" algn="ctr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366" name="Oval 5"/>
          <p:cNvSpPr>
            <a:spLocks noChangeArrowheads="1"/>
          </p:cNvSpPr>
          <p:nvPr/>
        </p:nvSpPr>
        <p:spPr bwMode="auto">
          <a:xfrm>
            <a:off x="1049338" y="6664325"/>
            <a:ext cx="2592387" cy="649288"/>
          </a:xfrm>
          <a:prstGeom prst="ellipse">
            <a:avLst/>
          </a:prstGeom>
          <a:noFill/>
          <a:ln w="76200" algn="ctr">
            <a:solidFill>
              <a:srgbClr val="F9212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67" name="Rectangle 6"/>
          <p:cNvSpPr>
            <a:spLocks noChangeArrowheads="1"/>
          </p:cNvSpPr>
          <p:nvPr/>
        </p:nvSpPr>
        <p:spPr bwMode="auto">
          <a:xfrm>
            <a:off x="688975" y="2055813"/>
            <a:ext cx="8353425" cy="5545137"/>
          </a:xfrm>
          <a:prstGeom prst="rect">
            <a:avLst/>
          </a:prstGeom>
          <a:noFill/>
          <a:ln w="57150" algn="ctr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cxnSp>
        <p:nvCxnSpPr>
          <p:cNvPr id="15368" name="Straight Arrow Connector 9"/>
          <p:cNvCxnSpPr>
            <a:cxnSpLocks noChangeShapeType="1"/>
          </p:cNvCxnSpPr>
          <p:nvPr/>
        </p:nvCxnSpPr>
        <p:spPr bwMode="auto">
          <a:xfrm>
            <a:off x="9042400" y="4648200"/>
            <a:ext cx="1008063" cy="1081088"/>
          </a:xfrm>
          <a:prstGeom prst="straightConnector1">
            <a:avLst/>
          </a:prstGeom>
          <a:noFill/>
          <a:ln w="38100" algn="ctr">
            <a:solidFill>
              <a:srgbClr val="FFFF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369" name="TextBox 10"/>
          <p:cNvSpPr txBox="1">
            <a:spLocks noChangeArrowheads="1"/>
          </p:cNvSpPr>
          <p:nvPr/>
        </p:nvSpPr>
        <p:spPr bwMode="auto">
          <a:xfrm>
            <a:off x="9258300" y="5729288"/>
            <a:ext cx="19129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b="1">
                <a:solidFill>
                  <a:srgbClr val="FD1D42"/>
                </a:solidFill>
              </a:rPr>
              <a:t>Prolonged Hospitalization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857E50-DD10-480F-AFD3-C05D4E1E411E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  <p:sp>
        <p:nvSpPr>
          <p:cNvPr id="15371" name="Right Arrow 10"/>
          <p:cNvSpPr>
            <a:spLocks noChangeArrowheads="1"/>
          </p:cNvSpPr>
          <p:nvPr/>
        </p:nvSpPr>
        <p:spPr bwMode="auto">
          <a:xfrm>
            <a:off x="2994025" y="2487613"/>
            <a:ext cx="647700" cy="217487"/>
          </a:xfrm>
          <a:prstGeom prst="rightArrow">
            <a:avLst>
              <a:gd name="adj1" fmla="val 50000"/>
              <a:gd name="adj2" fmla="val 49635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5048250" y="5486400"/>
            <a:ext cx="260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7" tIns="45718" rIns="91437" bIns="45718">
            <a:spAutoFit/>
          </a:bodyPr>
          <a:lstStyle/>
          <a:p>
            <a:pPr defTabSz="762000" eaLnBrk="0" hangingPunct="0"/>
            <a:r>
              <a:rPr kumimoji="1" lang="en-GB" altLang="ja-JP" sz="2400" b="1">
                <a:latin typeface="Times New Roman" pitchFamily="18" charset="0"/>
                <a:ea typeface="MS PGothic" pitchFamily="34" charset="-128"/>
              </a:rPr>
              <a:t> 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265238" y="582613"/>
            <a:ext cx="8497887" cy="1330325"/>
          </a:xfrm>
          <a:prstGeom prst="rect">
            <a:avLst/>
          </a:prstGeom>
        </p:spPr>
        <p:txBody>
          <a:bodyPr/>
          <a:lstStyle/>
          <a:p>
            <a:pPr algn="ctr" defTabSz="1103313" eaLnBrk="0" hangingPunct="0">
              <a:defRPr/>
            </a:pPr>
            <a:r>
              <a:rPr lang="en-GB" sz="3600" kern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ＭＳ Ｐゴシック" charset="-128"/>
                <a:cs typeface="Calibri" pitchFamily="34" charset="0"/>
              </a:rPr>
              <a:t>Inflammation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203325" y="2200275"/>
            <a:ext cx="9639300" cy="5184775"/>
          </a:xfrm>
          <a:prstGeom prst="rect">
            <a:avLst/>
          </a:prstGeom>
        </p:spPr>
        <p:txBody>
          <a:bodyPr/>
          <a:lstStyle/>
          <a:p>
            <a:pPr defTabSz="1103313" eaLnBrk="0" hangingPunct="0">
              <a:spcBef>
                <a:spcPts val="0"/>
              </a:spcBef>
              <a:buSzPct val="80000"/>
              <a:tabLst>
                <a:tab pos="2506663" algn="l"/>
                <a:tab pos="3044825" algn="l"/>
              </a:tabLst>
              <a:defRPr/>
            </a:pPr>
            <a:r>
              <a:rPr lang="en-GB" sz="20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ＭＳ Ｐゴシック" charset="-128"/>
                <a:cs typeface="Arial" pitchFamily="34" charset="0"/>
              </a:rPr>
              <a:t/>
            </a:r>
            <a:br>
              <a:rPr lang="en-GB" sz="20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ＭＳ Ｐゴシック" charset="-128"/>
                <a:cs typeface="Arial" pitchFamily="34" charset="0"/>
              </a:rPr>
            </a:br>
            <a:r>
              <a:rPr lang="en-GB" sz="20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ＭＳ Ｐゴシック" charset="-128"/>
                <a:cs typeface="Arial" pitchFamily="34" charset="0"/>
              </a:rPr>
              <a:t>		</a:t>
            </a:r>
          </a:p>
          <a:p>
            <a:pPr marL="414338" indent="-414338" defTabSz="1103313" eaLnBrk="0" hangingPunct="0">
              <a:lnSpc>
                <a:spcPct val="150000"/>
              </a:lnSpc>
              <a:spcBef>
                <a:spcPct val="20000"/>
              </a:spcBef>
              <a:buSzPct val="80000"/>
              <a:buFont typeface="Wingdings" pitchFamily="2" charset="2"/>
              <a:buNone/>
              <a:defRPr/>
            </a:pPr>
            <a:endParaRPr lang="en-GB" sz="2400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ＭＳ Ｐゴシック" charset="-128"/>
              <a:cs typeface="Calibri" pitchFamily="34" charset="0"/>
            </a:endParaRPr>
          </a:p>
          <a:p>
            <a:pPr marL="414338" indent="-414338" defTabSz="1103313" eaLnBrk="0" hangingPunct="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/>
            </a:pPr>
            <a:endParaRPr lang="en-GB" sz="3900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ＭＳ Ｐゴシック" charset="-128"/>
              <a:cs typeface="+mn-cs"/>
            </a:endParaRPr>
          </a:p>
        </p:txBody>
      </p:sp>
      <p:cxnSp>
        <p:nvCxnSpPr>
          <p:cNvPr id="16389" name="Straight Connector 4"/>
          <p:cNvCxnSpPr>
            <a:cxnSpLocks noChangeShapeType="1"/>
          </p:cNvCxnSpPr>
          <p:nvPr/>
        </p:nvCxnSpPr>
        <p:spPr bwMode="auto">
          <a:xfrm>
            <a:off x="833438" y="1768475"/>
            <a:ext cx="9648825" cy="0"/>
          </a:xfrm>
          <a:prstGeom prst="line">
            <a:avLst/>
          </a:prstGeom>
          <a:noFill/>
          <a:ln w="12700" algn="ctr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390" name="Rectangle 19"/>
          <p:cNvSpPr>
            <a:spLocks noChangeArrowheads="1"/>
          </p:cNvSpPr>
          <p:nvPr/>
        </p:nvSpPr>
        <p:spPr bwMode="auto">
          <a:xfrm>
            <a:off x="473075" y="6664325"/>
            <a:ext cx="10647363" cy="11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0377" tIns="55189" rIns="110377" bIns="55189">
            <a:spAutoFit/>
          </a:bodyPr>
          <a:lstStyle/>
          <a:p>
            <a:pPr algn="ctr" defTabSz="1103313"/>
            <a:r>
              <a:rPr lang="en-US" sz="2200" b="1">
                <a:solidFill>
                  <a:schemeClr val="tx2"/>
                </a:solidFill>
              </a:rPr>
              <a:t>Inflammation is the host’s defense mechanism to infection or injury including surgery.</a:t>
            </a:r>
          </a:p>
          <a:p>
            <a:pPr algn="ctr" defTabSz="1103313"/>
            <a:endParaRPr lang="en-US" sz="2200" b="1">
              <a:solidFill>
                <a:schemeClr val="tx2"/>
              </a:solidFill>
            </a:endParaRPr>
          </a:p>
        </p:txBody>
      </p:sp>
      <p:pic>
        <p:nvPicPr>
          <p:cNvPr id="16391" name="Picture 13" descr="fir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125" y="3568700"/>
            <a:ext cx="2016125" cy="303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loud Callout 14"/>
          <p:cNvSpPr/>
          <p:nvPr/>
        </p:nvSpPr>
        <p:spPr bwMode="auto">
          <a:xfrm>
            <a:off x="3281586" y="2056284"/>
            <a:ext cx="1944216" cy="1296144"/>
          </a:xfrm>
          <a:prstGeom prst="cloudCallout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en-GB" sz="2000" b="1" dirty="0">
                <a:solidFill>
                  <a:srgbClr val="F9212B"/>
                </a:solidFill>
              </a:rPr>
              <a:t>Cardio-Vascular Disease</a:t>
            </a:r>
          </a:p>
        </p:txBody>
      </p:sp>
      <p:sp>
        <p:nvSpPr>
          <p:cNvPr id="17" name="Cloud Callout 16"/>
          <p:cNvSpPr/>
          <p:nvPr/>
        </p:nvSpPr>
        <p:spPr bwMode="auto">
          <a:xfrm>
            <a:off x="4505722" y="3856484"/>
            <a:ext cx="1584176" cy="1008112"/>
          </a:xfrm>
          <a:prstGeom prst="cloudCallout">
            <a:avLst/>
          </a:prstGeo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en-GB" sz="2000" b="1" dirty="0">
                <a:solidFill>
                  <a:srgbClr val="F9212B"/>
                </a:solidFill>
              </a:rPr>
              <a:t>Sepsis</a:t>
            </a:r>
          </a:p>
        </p:txBody>
      </p:sp>
      <p:pic>
        <p:nvPicPr>
          <p:cNvPr id="18" name="Picture 17" descr="Death.jpg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826202" y="1840260"/>
            <a:ext cx="2143125" cy="2143125"/>
          </a:xfrm>
          <a:prstGeom prst="rect">
            <a:avLst/>
          </a:prstGeom>
          <a:ln>
            <a:solidFill>
              <a:schemeClr val="tx2">
                <a:lumMod val="50000"/>
              </a:schemeClr>
            </a:solidFill>
          </a:ln>
          <a:effectLst>
            <a:softEdge rad="317500"/>
          </a:effectLst>
        </p:spPr>
      </p:pic>
      <p:sp>
        <p:nvSpPr>
          <p:cNvPr id="16399" name="TextBox 18"/>
          <p:cNvSpPr txBox="1">
            <a:spLocks noChangeArrowheads="1"/>
          </p:cNvSpPr>
          <p:nvPr/>
        </p:nvSpPr>
        <p:spPr bwMode="auto">
          <a:xfrm>
            <a:off x="6737350" y="2560638"/>
            <a:ext cx="1944688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b="1"/>
              <a:t>Leading killers in the western world</a:t>
            </a:r>
          </a:p>
        </p:txBody>
      </p:sp>
      <p:cxnSp>
        <p:nvCxnSpPr>
          <p:cNvPr id="16400" name="Straight Connector 22"/>
          <p:cNvCxnSpPr>
            <a:cxnSpLocks noChangeShapeType="1"/>
          </p:cNvCxnSpPr>
          <p:nvPr/>
        </p:nvCxnSpPr>
        <p:spPr bwMode="auto">
          <a:xfrm>
            <a:off x="5224463" y="2705100"/>
            <a:ext cx="1512887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401" name="Straight Connector 24"/>
          <p:cNvCxnSpPr>
            <a:cxnSpLocks noChangeShapeType="1"/>
          </p:cNvCxnSpPr>
          <p:nvPr/>
        </p:nvCxnSpPr>
        <p:spPr bwMode="auto">
          <a:xfrm flipV="1">
            <a:off x="6018213" y="3352800"/>
            <a:ext cx="1008062" cy="1152525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402" name="AutoShape 18"/>
          <p:cNvSpPr>
            <a:spLocks noChangeArrowheads="1"/>
          </p:cNvSpPr>
          <p:nvPr/>
        </p:nvSpPr>
        <p:spPr bwMode="auto">
          <a:xfrm>
            <a:off x="688975" y="5008563"/>
            <a:ext cx="2378075" cy="1344612"/>
          </a:xfrm>
          <a:prstGeom prst="lightningBolt">
            <a:avLst/>
          </a:prstGeom>
          <a:gradFill rotWithShape="1">
            <a:gsLst>
              <a:gs pos="0">
                <a:srgbClr val="FF0000">
                  <a:alpha val="96001"/>
                </a:srgbClr>
              </a:gs>
              <a:gs pos="100000">
                <a:srgbClr val="FFFF00"/>
              </a:gs>
            </a:gsLst>
            <a:lin ang="2700000" scaled="1"/>
          </a:gra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16403" name="TextBox 26"/>
          <p:cNvSpPr txBox="1">
            <a:spLocks noChangeArrowheads="1"/>
          </p:cNvSpPr>
          <p:nvPr/>
        </p:nvSpPr>
        <p:spPr bwMode="auto">
          <a:xfrm>
            <a:off x="257175" y="3640138"/>
            <a:ext cx="244792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4000" b="1">
                <a:solidFill>
                  <a:srgbClr val="FF0000"/>
                </a:solidFill>
              </a:rPr>
              <a:t>Infection</a:t>
            </a:r>
          </a:p>
          <a:p>
            <a:pPr algn="ctr" eaLnBrk="1" hangingPunct="1"/>
            <a:r>
              <a:rPr lang="en-GB" sz="4000" b="1">
                <a:solidFill>
                  <a:srgbClr val="FF0000"/>
                </a:solidFill>
              </a:rPr>
              <a:t>Injury</a:t>
            </a:r>
          </a:p>
        </p:txBody>
      </p:sp>
      <p:sp>
        <p:nvSpPr>
          <p:cNvPr id="16404" name="TextBox 30"/>
          <p:cNvSpPr txBox="1">
            <a:spLocks noChangeArrowheads="1"/>
          </p:cNvSpPr>
          <p:nvPr/>
        </p:nvSpPr>
        <p:spPr bwMode="auto">
          <a:xfrm>
            <a:off x="833438" y="5154613"/>
            <a:ext cx="17287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1200" b="1">
                <a:solidFill>
                  <a:srgbClr val="001E32"/>
                </a:solidFill>
              </a:rPr>
              <a:t>Coagulation</a:t>
            </a:r>
          </a:p>
          <a:p>
            <a:pPr algn="ctr" eaLnBrk="1" hangingPunct="1"/>
            <a:r>
              <a:rPr lang="en-GB" sz="1200" b="1">
                <a:solidFill>
                  <a:srgbClr val="001E32"/>
                </a:solidFill>
              </a:rPr>
              <a:t>Immunity</a:t>
            </a:r>
          </a:p>
          <a:p>
            <a:pPr algn="ctr" eaLnBrk="1" hangingPunct="1"/>
            <a:r>
              <a:rPr lang="en-GB" sz="1200" b="1">
                <a:solidFill>
                  <a:srgbClr val="001E32"/>
                </a:solidFill>
              </a:rPr>
              <a:t>Endothelium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8D7A22-3A28-453F-9B76-EA464754BCC1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5048250" y="5486400"/>
            <a:ext cx="260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7" tIns="45718" rIns="91437" bIns="45718">
            <a:spAutoFit/>
          </a:bodyPr>
          <a:lstStyle/>
          <a:p>
            <a:pPr defTabSz="762000" eaLnBrk="0" hangingPunct="0"/>
            <a:r>
              <a:rPr kumimoji="1" lang="en-GB" altLang="ja-JP" sz="2400" b="1">
                <a:latin typeface="Times New Roman" pitchFamily="18" charset="0"/>
                <a:ea typeface="MS PGothic" pitchFamily="34" charset="-128"/>
              </a:rPr>
              <a:t> </a:t>
            </a:r>
            <a:endParaRPr kumimoji="1" lang="ja-JP" altLang="en-US" sz="2400" b="1"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57400" y="544513"/>
            <a:ext cx="7200900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Can we reduce activation of inflammation with...?</a:t>
            </a:r>
          </a:p>
        </p:txBody>
      </p:sp>
      <p:cxnSp>
        <p:nvCxnSpPr>
          <p:cNvPr id="17412" name="Straight Connector 5"/>
          <p:cNvCxnSpPr>
            <a:cxnSpLocks noChangeShapeType="1"/>
          </p:cNvCxnSpPr>
          <p:nvPr/>
        </p:nvCxnSpPr>
        <p:spPr bwMode="auto">
          <a:xfrm>
            <a:off x="833438" y="1768475"/>
            <a:ext cx="9648825" cy="0"/>
          </a:xfrm>
          <a:prstGeom prst="line">
            <a:avLst/>
          </a:prstGeom>
          <a:noFill/>
          <a:ln w="12700" algn="ctr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7413" name="Picture 6" descr="thinkin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5688" y="4432300"/>
            <a:ext cx="162877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loud 6"/>
          <p:cNvSpPr/>
          <p:nvPr/>
        </p:nvSpPr>
        <p:spPr bwMode="auto">
          <a:xfrm>
            <a:off x="1697038" y="3424238"/>
            <a:ext cx="2376487" cy="2016125"/>
          </a:xfrm>
          <a:prstGeom prst="clou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en-GB" b="1" dirty="0"/>
              <a:t>Changing PRE-operative care. RIPC?</a:t>
            </a:r>
          </a:p>
        </p:txBody>
      </p:sp>
      <p:sp>
        <p:nvSpPr>
          <p:cNvPr id="9" name="Cloud 8"/>
          <p:cNvSpPr/>
          <p:nvPr/>
        </p:nvSpPr>
        <p:spPr bwMode="auto">
          <a:xfrm>
            <a:off x="4144963" y="1912938"/>
            <a:ext cx="3457575" cy="2303462"/>
          </a:xfrm>
          <a:prstGeom prst="clou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en-GB" b="1" dirty="0"/>
              <a:t>Changing PERI-operative care. </a:t>
            </a:r>
            <a:r>
              <a:rPr lang="en-GB" b="1" dirty="0" err="1"/>
              <a:t>Cardioplegia</a:t>
            </a:r>
            <a:r>
              <a:rPr lang="en-GB" b="1" dirty="0"/>
              <a:t> composition? body temperature?</a:t>
            </a:r>
          </a:p>
        </p:txBody>
      </p:sp>
      <p:sp>
        <p:nvSpPr>
          <p:cNvPr id="10" name="Cloud 9"/>
          <p:cNvSpPr/>
          <p:nvPr/>
        </p:nvSpPr>
        <p:spPr bwMode="auto">
          <a:xfrm>
            <a:off x="7673975" y="3352800"/>
            <a:ext cx="2736850" cy="2447925"/>
          </a:xfrm>
          <a:prstGeom prst="clou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en-GB" b="1" dirty="0"/>
              <a:t>Changing POST-operative care. Anti inflammatory drug?</a:t>
            </a:r>
          </a:p>
        </p:txBody>
      </p:sp>
      <p:sp>
        <p:nvSpPr>
          <p:cNvPr id="11" name="Cloud 10"/>
          <p:cNvSpPr/>
          <p:nvPr/>
        </p:nvSpPr>
        <p:spPr bwMode="auto">
          <a:xfrm>
            <a:off x="7097713" y="6088063"/>
            <a:ext cx="1944687" cy="1657350"/>
          </a:xfrm>
          <a:prstGeom prst="clou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en-GB" sz="2400" b="1" dirty="0"/>
              <a:t>???</a:t>
            </a:r>
          </a:p>
        </p:txBody>
      </p:sp>
      <p:sp>
        <p:nvSpPr>
          <p:cNvPr id="17418" name="TextBox 12"/>
          <p:cNvSpPr txBox="1">
            <a:spLocks noChangeArrowheads="1"/>
          </p:cNvSpPr>
          <p:nvPr/>
        </p:nvSpPr>
        <p:spPr bwMode="auto">
          <a:xfrm>
            <a:off x="257175" y="6376988"/>
            <a:ext cx="4392613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3200" b="1">
                <a:solidFill>
                  <a:srgbClr val="FFFF00"/>
                </a:solidFill>
              </a:rPr>
              <a:t>THE RESEARCH QUESTION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FFAC2C-AEED-4D7B-8BCB-7BBFA2A54AED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5048250" y="5486400"/>
            <a:ext cx="260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7" tIns="45718" rIns="91437" bIns="45718">
            <a:spAutoFit/>
          </a:bodyPr>
          <a:lstStyle/>
          <a:p>
            <a:pPr defTabSz="762000" eaLnBrk="0" hangingPunct="0"/>
            <a:r>
              <a:rPr kumimoji="1" lang="en-GB" altLang="ja-JP" sz="2400" b="1">
                <a:latin typeface="Times New Roman" pitchFamily="18" charset="0"/>
                <a:ea typeface="MS PGothic" pitchFamily="34" charset="-128"/>
              </a:rPr>
              <a:t> </a:t>
            </a:r>
            <a:endParaRPr kumimoji="1" lang="ja-JP" altLang="en-US" sz="2400" b="1"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57400" y="544513"/>
            <a:ext cx="7200900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Specifying the research question: PICO</a:t>
            </a:r>
          </a:p>
        </p:txBody>
      </p:sp>
      <p:cxnSp>
        <p:nvCxnSpPr>
          <p:cNvPr id="18436" name="Straight Connector 5"/>
          <p:cNvCxnSpPr>
            <a:cxnSpLocks noChangeShapeType="1"/>
          </p:cNvCxnSpPr>
          <p:nvPr/>
        </p:nvCxnSpPr>
        <p:spPr bwMode="auto">
          <a:xfrm>
            <a:off x="833438" y="1768475"/>
            <a:ext cx="9648825" cy="0"/>
          </a:xfrm>
          <a:prstGeom prst="line">
            <a:avLst/>
          </a:prstGeom>
          <a:noFill/>
          <a:ln w="12700" algn="ctr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8437" name="Picture 6" descr="thinkin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5638" y="184150"/>
            <a:ext cx="1395412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8" name="TextBox 11"/>
          <p:cNvSpPr txBox="1">
            <a:spLocks noChangeArrowheads="1"/>
          </p:cNvSpPr>
          <p:nvPr/>
        </p:nvSpPr>
        <p:spPr bwMode="auto">
          <a:xfrm>
            <a:off x="833438" y="1984375"/>
            <a:ext cx="9288462" cy="587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8000">
                <a:solidFill>
                  <a:srgbClr val="FFFF00"/>
                </a:solidFill>
              </a:rPr>
              <a:t>P</a:t>
            </a:r>
            <a:r>
              <a:rPr lang="en-GB" sz="3200"/>
              <a:t>opulation</a:t>
            </a:r>
          </a:p>
          <a:p>
            <a:pPr eaLnBrk="1" hangingPunct="1"/>
            <a:r>
              <a:rPr lang="en-GB" sz="8000">
                <a:solidFill>
                  <a:srgbClr val="FFFF00"/>
                </a:solidFill>
              </a:rPr>
              <a:t>I</a:t>
            </a:r>
            <a:r>
              <a:rPr lang="en-GB" sz="3200"/>
              <a:t>ntervention</a:t>
            </a:r>
          </a:p>
          <a:p>
            <a:pPr eaLnBrk="1" hangingPunct="1"/>
            <a:r>
              <a:rPr lang="en-GB" sz="8000">
                <a:solidFill>
                  <a:srgbClr val="FFFF00"/>
                </a:solidFill>
              </a:rPr>
              <a:t>C</a:t>
            </a:r>
            <a:r>
              <a:rPr lang="en-GB" sz="3200"/>
              <a:t>omparison</a:t>
            </a:r>
          </a:p>
          <a:p>
            <a:pPr eaLnBrk="1" hangingPunct="1"/>
            <a:r>
              <a:rPr lang="en-GB" sz="8000">
                <a:solidFill>
                  <a:srgbClr val="FFFF00"/>
                </a:solidFill>
              </a:rPr>
              <a:t>O</a:t>
            </a:r>
            <a:r>
              <a:rPr lang="en-GB" sz="3200"/>
              <a:t>utcome</a:t>
            </a:r>
          </a:p>
          <a:p>
            <a:pPr eaLnBrk="1" hangingPunct="1"/>
            <a:r>
              <a:rPr lang="en-GB" sz="2000"/>
              <a:t> </a:t>
            </a:r>
          </a:p>
          <a:p>
            <a:pPr eaLnBrk="1" hangingPunct="1"/>
            <a:r>
              <a:rPr lang="en-GB" b="1"/>
              <a:t>N.B.= A well formulated research question enables other clinicians to see if evidence is relevant to his/her patients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9F32F1-AC30-489A-B6C6-4004B2B2EDDB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5048250" y="5486400"/>
            <a:ext cx="260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7" tIns="45718" rIns="91437" bIns="45718">
            <a:spAutoFit/>
          </a:bodyPr>
          <a:lstStyle/>
          <a:p>
            <a:pPr defTabSz="762000" eaLnBrk="0" hangingPunct="0"/>
            <a:r>
              <a:rPr kumimoji="1" lang="en-GB" altLang="ja-JP" sz="2400" b="1">
                <a:latin typeface="Times New Roman" pitchFamily="18" charset="0"/>
                <a:ea typeface="MS PGothic" pitchFamily="34" charset="-128"/>
              </a:rPr>
              <a:t> </a:t>
            </a:r>
            <a:endParaRPr kumimoji="1" lang="ja-JP" altLang="en-US" sz="2400" b="1"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5738" y="544513"/>
            <a:ext cx="10801350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Can we reduce activation of inflammation with the use of a miniaturised cardiopulmonary bypass?</a:t>
            </a:r>
          </a:p>
        </p:txBody>
      </p:sp>
      <p:cxnSp>
        <p:nvCxnSpPr>
          <p:cNvPr id="19460" name="Straight Connector 5"/>
          <p:cNvCxnSpPr>
            <a:cxnSpLocks noChangeShapeType="1"/>
          </p:cNvCxnSpPr>
          <p:nvPr/>
        </p:nvCxnSpPr>
        <p:spPr bwMode="auto">
          <a:xfrm>
            <a:off x="833438" y="1768475"/>
            <a:ext cx="9648825" cy="0"/>
          </a:xfrm>
          <a:prstGeom prst="line">
            <a:avLst/>
          </a:prstGeom>
          <a:noFill/>
          <a:ln w="12700" algn="ctr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9461" name="Picture 6" descr="thinkin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2263" y="1047750"/>
            <a:ext cx="833437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2" name="TextBox 12"/>
          <p:cNvSpPr txBox="1">
            <a:spLocks noChangeArrowheads="1"/>
          </p:cNvSpPr>
          <p:nvPr/>
        </p:nvSpPr>
        <p:spPr bwMode="auto">
          <a:xfrm>
            <a:off x="4505325" y="0"/>
            <a:ext cx="2016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1400" b="1">
                <a:solidFill>
                  <a:srgbClr val="FFFF00"/>
                </a:solidFill>
              </a:rPr>
              <a:t>THE RESEARCH QUESTION</a:t>
            </a:r>
          </a:p>
        </p:txBody>
      </p:sp>
      <p:sp>
        <p:nvSpPr>
          <p:cNvPr id="19463" name="TextBox 11"/>
          <p:cNvSpPr txBox="1">
            <a:spLocks noChangeArrowheads="1"/>
          </p:cNvSpPr>
          <p:nvPr/>
        </p:nvSpPr>
        <p:spPr bwMode="auto">
          <a:xfrm>
            <a:off x="328613" y="1984375"/>
            <a:ext cx="10514012" cy="5046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50000"/>
              </a:lnSpc>
              <a:buFont typeface="Arial" charset="0"/>
              <a:buChar char="•"/>
            </a:pPr>
            <a:r>
              <a:rPr lang="en-GB" sz="2800"/>
              <a:t>No venous reservoir</a:t>
            </a:r>
          </a:p>
          <a:p>
            <a:pPr eaLnBrk="1" hangingPunct="1">
              <a:lnSpc>
                <a:spcPct val="150000"/>
              </a:lnSpc>
              <a:buFont typeface="Arial" charset="0"/>
              <a:buChar char="•"/>
            </a:pPr>
            <a:r>
              <a:rPr lang="en-GB" sz="2800"/>
              <a:t>Smaller priming volumes </a:t>
            </a:r>
          </a:p>
          <a:p>
            <a:pPr eaLnBrk="1" hangingPunct="1">
              <a:lnSpc>
                <a:spcPct val="150000"/>
              </a:lnSpc>
              <a:buFont typeface="Arial" charset="0"/>
              <a:buChar char="•"/>
            </a:pPr>
            <a:r>
              <a:rPr lang="en-GB" sz="2800"/>
              <a:t>Reduced interface between the blood and synthetic components</a:t>
            </a:r>
          </a:p>
          <a:p>
            <a:pPr eaLnBrk="1" hangingPunct="1">
              <a:lnSpc>
                <a:spcPct val="150000"/>
              </a:lnSpc>
              <a:buFont typeface="Arial" charset="0"/>
              <a:buChar char="•"/>
            </a:pPr>
            <a:r>
              <a:rPr lang="en-GB" sz="2800"/>
              <a:t>More demanding on perfusionist team</a:t>
            </a:r>
          </a:p>
          <a:p>
            <a:pPr eaLnBrk="1" hangingPunct="1">
              <a:lnSpc>
                <a:spcPct val="150000"/>
              </a:lnSpc>
            </a:pPr>
            <a:endParaRPr lang="en-GB" sz="2800"/>
          </a:p>
          <a:p>
            <a:pPr eaLnBrk="1" hangingPunct="1">
              <a:lnSpc>
                <a:spcPct val="150000"/>
              </a:lnSpc>
            </a:pPr>
            <a:r>
              <a:rPr lang="en-GB" sz="2800">
                <a:solidFill>
                  <a:srgbClr val="FFFF00"/>
                </a:solidFill>
              </a:rPr>
              <a:t>Reduction in surface area is thought to reduce inflammation</a:t>
            </a:r>
          </a:p>
          <a:p>
            <a:pPr eaLnBrk="1" hangingPunct="1">
              <a:lnSpc>
                <a:spcPct val="150000"/>
              </a:lnSpc>
              <a:buFont typeface="Arial" charset="0"/>
              <a:buChar char="•"/>
            </a:pPr>
            <a:endParaRPr lang="en-GB" sz="2800"/>
          </a:p>
          <a:p>
            <a:pPr eaLnBrk="1" hangingPunct="1">
              <a:buFont typeface="Arial" charset="0"/>
              <a:buChar char="•"/>
            </a:pPr>
            <a:endParaRPr lang="en-GB" sz="2800"/>
          </a:p>
        </p:txBody>
      </p:sp>
      <p:sp>
        <p:nvSpPr>
          <p:cNvPr id="19464" name="TextBox 13"/>
          <p:cNvSpPr txBox="1">
            <a:spLocks noChangeArrowheads="1"/>
          </p:cNvSpPr>
          <p:nvPr/>
        </p:nvSpPr>
        <p:spPr bwMode="auto">
          <a:xfrm>
            <a:off x="904875" y="6808788"/>
            <a:ext cx="91455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3600">
                <a:solidFill>
                  <a:srgbClr val="FFFF00"/>
                </a:solidFill>
              </a:rPr>
              <a:t>How do we answer our research question?</a:t>
            </a:r>
          </a:p>
        </p:txBody>
      </p:sp>
      <p:pic>
        <p:nvPicPr>
          <p:cNvPr id="19465" name="Picture 6" descr="thinkin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8663" y="6737350"/>
            <a:ext cx="833437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53A721-011D-42A7-8CA9-8D82F8CFD97D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5048250" y="5486400"/>
            <a:ext cx="260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7" tIns="45718" rIns="91437" bIns="45718">
            <a:spAutoFit/>
          </a:bodyPr>
          <a:lstStyle/>
          <a:p>
            <a:pPr defTabSz="762000" eaLnBrk="0" hangingPunct="0"/>
            <a:r>
              <a:rPr kumimoji="1" lang="en-GB" altLang="ja-JP" sz="2400" b="1">
                <a:latin typeface="Times New Roman" pitchFamily="18" charset="0"/>
                <a:ea typeface="MS PGothic" pitchFamily="34" charset="-128"/>
              </a:rPr>
              <a:t> </a:t>
            </a:r>
            <a:endParaRPr kumimoji="1" lang="ja-JP" altLang="en-US" sz="2400" b="1">
              <a:latin typeface="Times New Roman" pitchFamily="18" charset="0"/>
              <a:ea typeface="MS PGothic" pitchFamily="34" charset="-128"/>
            </a:endParaRPr>
          </a:p>
        </p:txBody>
      </p:sp>
      <p:cxnSp>
        <p:nvCxnSpPr>
          <p:cNvPr id="20483" name="Straight Connector 5"/>
          <p:cNvCxnSpPr>
            <a:cxnSpLocks noChangeShapeType="1"/>
          </p:cNvCxnSpPr>
          <p:nvPr/>
        </p:nvCxnSpPr>
        <p:spPr bwMode="auto">
          <a:xfrm>
            <a:off x="833438" y="1768475"/>
            <a:ext cx="9648825" cy="0"/>
          </a:xfrm>
          <a:prstGeom prst="line">
            <a:avLst/>
          </a:prstGeom>
          <a:noFill/>
          <a:ln w="12700" algn="ctr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0484" name="Picture 6" descr="thinking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6725" y="976313"/>
            <a:ext cx="688975" cy="77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5" name="TextBox 11"/>
          <p:cNvSpPr txBox="1">
            <a:spLocks noChangeArrowheads="1"/>
          </p:cNvSpPr>
          <p:nvPr/>
        </p:nvSpPr>
        <p:spPr bwMode="auto">
          <a:xfrm>
            <a:off x="688975" y="2128838"/>
            <a:ext cx="9721850" cy="643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8000">
                <a:solidFill>
                  <a:srgbClr val="FFFF00"/>
                </a:solidFill>
              </a:rPr>
              <a:t>P</a:t>
            </a:r>
            <a:r>
              <a:rPr lang="en-GB" sz="3200"/>
              <a:t>opulation 		</a:t>
            </a:r>
            <a:r>
              <a:rPr lang="en-GB" sz="2000"/>
              <a:t>All cardiac patients undergoing surgery using CPB</a:t>
            </a:r>
          </a:p>
          <a:p>
            <a:pPr eaLnBrk="1" hangingPunct="1"/>
            <a:r>
              <a:rPr lang="en-GB" sz="8000">
                <a:solidFill>
                  <a:srgbClr val="FFFF00"/>
                </a:solidFill>
              </a:rPr>
              <a:t>I</a:t>
            </a:r>
            <a:r>
              <a:rPr lang="en-GB" sz="3200"/>
              <a:t>ntervention 		</a:t>
            </a:r>
            <a:r>
              <a:rPr lang="en-GB" sz="2000"/>
              <a:t>Miniaturised CPB</a:t>
            </a:r>
          </a:p>
          <a:p>
            <a:pPr eaLnBrk="1" hangingPunct="1"/>
            <a:r>
              <a:rPr lang="en-GB" sz="8000">
                <a:solidFill>
                  <a:srgbClr val="FFFF00"/>
                </a:solidFill>
              </a:rPr>
              <a:t>C</a:t>
            </a:r>
            <a:r>
              <a:rPr lang="en-GB" sz="3200"/>
              <a:t>omparison 		</a:t>
            </a:r>
            <a:r>
              <a:rPr lang="en-GB" sz="2000"/>
              <a:t>Conventional CPB</a:t>
            </a:r>
          </a:p>
          <a:p>
            <a:pPr eaLnBrk="1" hangingPunct="1"/>
            <a:r>
              <a:rPr lang="en-GB" sz="8000">
                <a:solidFill>
                  <a:srgbClr val="FFFF00"/>
                </a:solidFill>
              </a:rPr>
              <a:t>O</a:t>
            </a:r>
            <a:r>
              <a:rPr lang="en-GB" sz="3200"/>
              <a:t>utcome 		</a:t>
            </a:r>
            <a:r>
              <a:rPr lang="en-GB" sz="2000"/>
              <a:t>???</a:t>
            </a:r>
          </a:p>
          <a:p>
            <a:pPr eaLnBrk="1" hangingPunct="1"/>
            <a:endParaRPr lang="en-GB" sz="2000"/>
          </a:p>
          <a:p>
            <a:pPr eaLnBrk="1" hangingPunct="1"/>
            <a:endParaRPr lang="en-GB" sz="2000"/>
          </a:p>
          <a:p>
            <a:pPr eaLnBrk="1" hangingPunct="1"/>
            <a:endParaRPr lang="en-GB" sz="3200"/>
          </a:p>
          <a:p>
            <a:pPr eaLnBrk="1" hangingPunct="1"/>
            <a:endParaRPr lang="en-GB" sz="2000"/>
          </a:p>
        </p:txBody>
      </p:sp>
      <p:sp>
        <p:nvSpPr>
          <p:cNvPr id="20486" name="TextBox 12"/>
          <p:cNvSpPr txBox="1">
            <a:spLocks noChangeArrowheads="1"/>
          </p:cNvSpPr>
          <p:nvPr/>
        </p:nvSpPr>
        <p:spPr bwMode="auto">
          <a:xfrm>
            <a:off x="4505325" y="0"/>
            <a:ext cx="2016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1400" b="1">
                <a:solidFill>
                  <a:srgbClr val="FFFF00"/>
                </a:solidFill>
              </a:rPr>
              <a:t>THE RESEARCH QUESTION</a:t>
            </a:r>
          </a:p>
        </p:txBody>
      </p:sp>
      <p:sp>
        <p:nvSpPr>
          <p:cNvPr id="9" name="Rectangle 8"/>
          <p:cNvSpPr/>
          <p:nvPr/>
        </p:nvSpPr>
        <p:spPr>
          <a:xfrm>
            <a:off x="257175" y="471488"/>
            <a:ext cx="10771188" cy="12017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Can we reduce activation of inflammation with the use of a miniaturised cardiopulmonary bypass?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BED91A-C8D3-4C32-9455-89A590B08667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5048250" y="5486400"/>
            <a:ext cx="260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7" tIns="45718" rIns="91437" bIns="45718">
            <a:spAutoFit/>
          </a:bodyPr>
          <a:lstStyle/>
          <a:p>
            <a:pPr defTabSz="762000" eaLnBrk="0" hangingPunct="0"/>
            <a:r>
              <a:rPr kumimoji="1" lang="en-GB" altLang="ja-JP" sz="2400" b="1">
                <a:latin typeface="Times New Roman" pitchFamily="18" charset="0"/>
                <a:ea typeface="MS PGothic" pitchFamily="34" charset="-128"/>
              </a:rPr>
              <a:t> </a:t>
            </a:r>
            <a:endParaRPr kumimoji="1" lang="ja-JP" altLang="en-US" sz="2400" b="1"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5738" y="544513"/>
            <a:ext cx="10801350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Can we reduce activation of inflammation with the use of a miniaturised cardiopulmonary bypass?</a:t>
            </a:r>
          </a:p>
        </p:txBody>
      </p:sp>
      <p:cxnSp>
        <p:nvCxnSpPr>
          <p:cNvPr id="21508" name="Straight Connector 5"/>
          <p:cNvCxnSpPr>
            <a:cxnSpLocks noChangeShapeType="1"/>
          </p:cNvCxnSpPr>
          <p:nvPr/>
        </p:nvCxnSpPr>
        <p:spPr bwMode="auto">
          <a:xfrm>
            <a:off x="833438" y="1768475"/>
            <a:ext cx="9648825" cy="0"/>
          </a:xfrm>
          <a:prstGeom prst="line">
            <a:avLst/>
          </a:prstGeom>
          <a:noFill/>
          <a:ln w="12700" algn="ctr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1509" name="Picture 6" descr="thinking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2263" y="1047750"/>
            <a:ext cx="833437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0" name="TextBox 12"/>
          <p:cNvSpPr txBox="1">
            <a:spLocks noChangeArrowheads="1"/>
          </p:cNvSpPr>
          <p:nvPr/>
        </p:nvSpPr>
        <p:spPr bwMode="auto">
          <a:xfrm>
            <a:off x="4505325" y="0"/>
            <a:ext cx="2016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1400" b="1">
                <a:solidFill>
                  <a:srgbClr val="FFFF00"/>
                </a:solidFill>
              </a:rPr>
              <a:t>THE RESEARCH QUESTION</a:t>
            </a:r>
          </a:p>
        </p:txBody>
      </p:sp>
      <p:sp>
        <p:nvSpPr>
          <p:cNvPr id="21511" name="TextBox 9"/>
          <p:cNvSpPr txBox="1">
            <a:spLocks noChangeArrowheads="1"/>
          </p:cNvSpPr>
          <p:nvPr/>
        </p:nvSpPr>
        <p:spPr bwMode="auto">
          <a:xfrm>
            <a:off x="1697038" y="6953250"/>
            <a:ext cx="83534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z="2400"/>
              <a:t>Best level of evidence: </a:t>
            </a:r>
            <a:r>
              <a:rPr lang="en-GB" sz="2400" b="1"/>
              <a:t>Randomised Control Trial (RCT)</a:t>
            </a:r>
          </a:p>
          <a:p>
            <a:pPr eaLnBrk="1" hangingPunct="1"/>
            <a:endParaRPr lang="en-GB" sz="2400"/>
          </a:p>
        </p:txBody>
      </p:sp>
      <p:sp>
        <p:nvSpPr>
          <p:cNvPr id="21512" name="TextBox 10"/>
          <p:cNvSpPr txBox="1">
            <a:spLocks noChangeArrowheads="1"/>
          </p:cNvSpPr>
          <p:nvPr/>
        </p:nvSpPr>
        <p:spPr bwMode="auto">
          <a:xfrm>
            <a:off x="617538" y="2055813"/>
            <a:ext cx="10153650" cy="361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GB" sz="2800">
                <a:solidFill>
                  <a:srgbClr val="FFFF00"/>
                </a:solidFill>
              </a:rPr>
              <a:t>Outcome Measure (decision making):</a:t>
            </a:r>
          </a:p>
          <a:p>
            <a:pPr eaLnBrk="1" hangingPunct="1">
              <a:lnSpc>
                <a:spcPct val="150000"/>
              </a:lnSpc>
              <a:buFont typeface="Arial" charset="0"/>
              <a:buChar char="•"/>
            </a:pPr>
            <a:r>
              <a:rPr lang="en-GB" sz="2800"/>
              <a:t>Length of stay in hospital</a:t>
            </a:r>
          </a:p>
          <a:p>
            <a:pPr eaLnBrk="1" hangingPunct="1">
              <a:lnSpc>
                <a:spcPct val="150000"/>
              </a:lnSpc>
              <a:buFont typeface="Arial" charset="0"/>
              <a:buChar char="•"/>
            </a:pPr>
            <a:r>
              <a:rPr lang="en-GB" sz="2800"/>
              <a:t>Occurrence of Serious Adverse Events </a:t>
            </a:r>
            <a:r>
              <a:rPr lang="en-GB" sz="1600"/>
              <a:t>(renal failure, miocardial infarction, 	stroke, sepsis) </a:t>
            </a:r>
          </a:p>
          <a:p>
            <a:pPr eaLnBrk="1" hangingPunct="1">
              <a:lnSpc>
                <a:spcPct val="150000"/>
              </a:lnSpc>
              <a:buFont typeface="Arial" charset="0"/>
              <a:buChar char="•"/>
            </a:pPr>
            <a:r>
              <a:rPr lang="en-GB" sz="2800"/>
              <a:t> Number of blood transfusions</a:t>
            </a:r>
          </a:p>
          <a:p>
            <a:pPr eaLnBrk="1" hangingPunct="1">
              <a:lnSpc>
                <a:spcPct val="150000"/>
              </a:lnSpc>
              <a:buFont typeface="Arial" charset="0"/>
              <a:buChar char="•"/>
            </a:pPr>
            <a:r>
              <a:rPr lang="en-GB" sz="2800"/>
              <a:t>?</a:t>
            </a:r>
          </a:p>
        </p:txBody>
      </p:sp>
      <p:pic>
        <p:nvPicPr>
          <p:cNvPr id="21513" name="Picture 15" descr="stick-29455_640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4475" y="2055813"/>
            <a:ext cx="1747838" cy="154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4" name="TextBox 16"/>
          <p:cNvSpPr txBox="1">
            <a:spLocks noChangeArrowheads="1"/>
          </p:cNvSpPr>
          <p:nvPr/>
        </p:nvSpPr>
        <p:spPr bwMode="auto">
          <a:xfrm>
            <a:off x="401638" y="5945188"/>
            <a:ext cx="105140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GB" sz="4000" b="1">
                <a:solidFill>
                  <a:srgbClr val="FFFF00"/>
                </a:solidFill>
              </a:rPr>
              <a:t>“All Evidence is Not Created Equal”</a:t>
            </a:r>
            <a:endParaRPr lang="en-GB" sz="4000">
              <a:solidFill>
                <a:srgbClr val="FFFF00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D7F5F3-4722-4C8E-86E3-45712D8462E0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ols">
  <a:themeElements>
    <a:clrScheme name="Pools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Pool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ols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ols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ols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ols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ols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ols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ols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ols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ols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Settings\sugda\Application Data\Microsoft\Templates\Pools.pot</Template>
  <TotalTime>10212</TotalTime>
  <Pages>42</Pages>
  <Words>715</Words>
  <Application>Microsoft Office PowerPoint</Application>
  <PresentationFormat>Custom</PresentationFormat>
  <Paragraphs>159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Wingdings</vt:lpstr>
      <vt:lpstr>Times New Roman</vt:lpstr>
      <vt:lpstr>MS PGothic</vt:lpstr>
      <vt:lpstr>Calibri</vt:lpstr>
      <vt:lpstr>Pools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Myocardial Protection During Cardiac Surgery Seminar at the Hatter Institute, UCL.</dc:title>
  <dc:creator>Chris Jackson</dc:creator>
  <cp:lastModifiedBy>Shiel, Nuala</cp:lastModifiedBy>
  <cp:revision>745</cp:revision>
  <cp:lastPrinted>1601-01-01T00:00:00Z</cp:lastPrinted>
  <dcterms:created xsi:type="dcterms:W3CDTF">1601-01-01T00:00:00Z</dcterms:created>
  <dcterms:modified xsi:type="dcterms:W3CDTF">2012-11-21T15:04:06Z</dcterms:modified>
</cp:coreProperties>
</file>