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1"/>
  </p:sldMasterIdLst>
  <p:notesMasterIdLst>
    <p:notesMasterId r:id="rId49"/>
  </p:notesMasterIdLst>
  <p:handoutMasterIdLst>
    <p:handoutMasterId r:id="rId50"/>
  </p:handoutMasterIdLst>
  <p:sldIdLst>
    <p:sldId id="256" r:id="rId2"/>
    <p:sldId id="261" r:id="rId3"/>
    <p:sldId id="266" r:id="rId4"/>
    <p:sldId id="378" r:id="rId5"/>
    <p:sldId id="425" r:id="rId6"/>
    <p:sldId id="427" r:id="rId7"/>
    <p:sldId id="428" r:id="rId8"/>
    <p:sldId id="416" r:id="rId9"/>
    <p:sldId id="429" r:id="rId10"/>
    <p:sldId id="430" r:id="rId11"/>
    <p:sldId id="342" r:id="rId12"/>
    <p:sldId id="325" r:id="rId13"/>
    <p:sldId id="431" r:id="rId14"/>
    <p:sldId id="326" r:id="rId15"/>
    <p:sldId id="376" r:id="rId16"/>
    <p:sldId id="344" r:id="rId17"/>
    <p:sldId id="453" r:id="rId18"/>
    <p:sldId id="357" r:id="rId19"/>
    <p:sldId id="387" r:id="rId20"/>
    <p:sldId id="350" r:id="rId21"/>
    <p:sldId id="391" r:id="rId22"/>
    <p:sldId id="419" r:id="rId23"/>
    <p:sldId id="421" r:id="rId24"/>
    <p:sldId id="423" r:id="rId25"/>
    <p:sldId id="361" r:id="rId26"/>
    <p:sldId id="422" r:id="rId27"/>
    <p:sldId id="347" r:id="rId28"/>
    <p:sldId id="327" r:id="rId29"/>
    <p:sldId id="349" r:id="rId30"/>
    <p:sldId id="367" r:id="rId31"/>
    <p:sldId id="360" r:id="rId32"/>
    <p:sldId id="420" r:id="rId33"/>
    <p:sldId id="333" r:id="rId34"/>
    <p:sldId id="353" r:id="rId35"/>
    <p:sldId id="354" r:id="rId36"/>
    <p:sldId id="355" r:id="rId37"/>
    <p:sldId id="356" r:id="rId38"/>
    <p:sldId id="335" r:id="rId39"/>
    <p:sldId id="463" r:id="rId40"/>
    <p:sldId id="375" r:id="rId41"/>
    <p:sldId id="462" r:id="rId42"/>
    <p:sldId id="456" r:id="rId43"/>
    <p:sldId id="459" r:id="rId44"/>
    <p:sldId id="458" r:id="rId45"/>
    <p:sldId id="455" r:id="rId46"/>
    <p:sldId id="461" r:id="rId47"/>
    <p:sldId id="426" r:id="rId4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FFFF99"/>
    <a:srgbClr val="99CCFF"/>
    <a:srgbClr val="CCECFF"/>
    <a:srgbClr val="CC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76118" autoAdjust="0"/>
  </p:normalViewPr>
  <p:slideViewPr>
    <p:cSldViewPr snapToGrid="0" showGuides="1">
      <p:cViewPr>
        <p:scale>
          <a:sx n="50" d="100"/>
          <a:sy n="50" d="100"/>
        </p:scale>
        <p:origin x="-804" y="2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2795E5B-7A64-4EAF-B034-AE2EBFC60797}" type="datetimeFigureOut">
              <a:rPr lang="en-GB" smtClean="0"/>
              <a:pPr/>
              <a:t>07/12/2012</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28C39285-AC91-49CE-A182-5475443D9632}" type="slidenum">
              <a:rPr lang="en-GB" smtClean="0"/>
              <a:pPr/>
              <a:t>‹#›</a:t>
            </a:fld>
            <a:endParaRPr lang="en-GB"/>
          </a:p>
        </p:txBody>
      </p:sp>
    </p:spTree>
    <p:extLst>
      <p:ext uri="{BB962C8B-B14F-4D97-AF65-F5344CB8AC3E}">
        <p14:creationId xmlns:p14="http://schemas.microsoft.com/office/powerpoint/2010/main" val="329142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3F0C258B-2560-44C5-AD9B-C52C5A23154C}" type="datetimeFigureOut">
              <a:rPr lang="en-US" smtClean="0"/>
              <a:pPr/>
              <a:t>12/7/2012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27AEDA7-D8AB-4D30-91FE-ECB2F366DAF9}" type="slidenum">
              <a:rPr lang="en-GB" smtClean="0"/>
              <a:pPr/>
              <a:t>‹#›</a:t>
            </a:fld>
            <a:endParaRPr lang="en-GB"/>
          </a:p>
        </p:txBody>
      </p:sp>
    </p:spTree>
    <p:extLst>
      <p:ext uri="{BB962C8B-B14F-4D97-AF65-F5344CB8AC3E}">
        <p14:creationId xmlns:p14="http://schemas.microsoft.com/office/powerpoint/2010/main" val="225774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449"/>
            <a:ext cx="3943426" cy="3403426"/>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17527" y="4725936"/>
            <a:ext cx="4639484" cy="3776361"/>
          </a:xfrm>
          <a:prstGeom prst="rect">
            <a:avLst/>
          </a:prstGeom>
          <a:noFill/>
          <a:ln>
            <a:round/>
            <a:headEnd/>
            <a:tailEnd/>
          </a:ln>
        </p:spPr>
        <p:txBody>
          <a:bodyPr lIns="0" tIns="0" rIns="0" bIns="0">
            <a:normAutofit fontScale="925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charset="0"/>
                <a:cs typeface="msgothic" charset="0"/>
              </a:rPr>
              <a:t>Signal transduction and biological processes mediated by VEGFRs and various therapeutic strategies to inhibit VEGF </a:t>
            </a:r>
            <a:r>
              <a:rPr lang="en-GB" dirty="0" err="1">
                <a:latin typeface="Arial" pitchFamily="34" charset="0"/>
                <a:ea typeface="msgothic" charset="0"/>
                <a:cs typeface="msgothic" charset="0"/>
              </a:rPr>
              <a:t>signaling</a:t>
            </a:r>
            <a:r>
              <a:rPr lang="en-GB" dirty="0">
                <a:latin typeface="Arial" pitchFamily="34" charset="0"/>
                <a:ea typeface="msgothic" charset="0"/>
                <a:cs typeface="msgothic" charset="0"/>
              </a:rPr>
              <a:t>. Major tyrosine </a:t>
            </a:r>
            <a:r>
              <a:rPr lang="en-GB" dirty="0" err="1">
                <a:latin typeface="Arial" pitchFamily="34" charset="0"/>
                <a:ea typeface="msgothic" charset="0"/>
                <a:cs typeface="msgothic" charset="0"/>
              </a:rPr>
              <a:t>autophosphorylation</a:t>
            </a:r>
            <a:r>
              <a:rPr lang="en-GB" dirty="0">
                <a:latin typeface="Arial" pitchFamily="34" charset="0"/>
                <a:ea typeface="msgothic" charset="0"/>
                <a:cs typeface="msgothic" charset="0"/>
              </a:rPr>
              <a:t> sites (number) and intracellular effectors of activated VEGFR-2. </a:t>
            </a:r>
            <a:r>
              <a:rPr lang="en-GB" dirty="0" err="1">
                <a:latin typeface="Arial" pitchFamily="34" charset="0"/>
                <a:ea typeface="msgothic" charset="0"/>
                <a:cs typeface="msgothic" charset="0"/>
              </a:rPr>
              <a:t>Signaling</a:t>
            </a:r>
            <a:r>
              <a:rPr lang="en-GB" dirty="0">
                <a:latin typeface="Arial" pitchFamily="34" charset="0"/>
                <a:ea typeface="msgothic" charset="0"/>
                <a:cs typeface="msgothic" charset="0"/>
              </a:rPr>
              <a:t> cascades triggered by VEGFR-1 and VEGFR-3 are still incompletely understood. Inhibition of VEGF </a:t>
            </a:r>
            <a:r>
              <a:rPr lang="en-GB" dirty="0" err="1">
                <a:latin typeface="Arial" pitchFamily="34" charset="0"/>
                <a:ea typeface="msgothic" charset="0"/>
                <a:cs typeface="msgothic" charset="0"/>
              </a:rPr>
              <a:t>signaling</a:t>
            </a:r>
            <a:r>
              <a:rPr lang="en-GB" dirty="0">
                <a:latin typeface="Arial" pitchFamily="34" charset="0"/>
                <a:ea typeface="msgothic" charset="0"/>
                <a:cs typeface="msgothic" charset="0"/>
              </a:rPr>
              <a:t> can be achieved by monoclonal antibodies targeting VEGF (</a:t>
            </a:r>
            <a:r>
              <a:rPr lang="en-GB" dirty="0" err="1">
                <a:latin typeface="Arial" pitchFamily="34" charset="0"/>
                <a:ea typeface="msgothic" charset="0"/>
                <a:cs typeface="msgothic" charset="0"/>
              </a:rPr>
              <a:t>bevacizumab</a:t>
            </a:r>
            <a:r>
              <a:rPr lang="en-GB" dirty="0">
                <a:latin typeface="Arial" pitchFamily="34" charset="0"/>
                <a:ea typeface="msgothic" charset="0"/>
                <a:cs typeface="msgothic" charset="0"/>
              </a:rPr>
              <a:t> and </a:t>
            </a:r>
            <a:r>
              <a:rPr lang="en-GB" dirty="0" err="1">
                <a:latin typeface="Arial" pitchFamily="34" charset="0"/>
                <a:ea typeface="msgothic" charset="0"/>
                <a:cs typeface="msgothic" charset="0"/>
              </a:rPr>
              <a:t>ranibizumab</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aptamers</a:t>
            </a:r>
            <a:r>
              <a:rPr lang="en-GB" dirty="0">
                <a:latin typeface="Arial" pitchFamily="34" charset="0"/>
                <a:ea typeface="msgothic" charset="0"/>
                <a:cs typeface="msgothic" charset="0"/>
              </a:rPr>
              <a:t> that bind the heparin-binding domain of VEGF165 (</a:t>
            </a:r>
            <a:r>
              <a:rPr lang="en-GB" dirty="0" err="1">
                <a:latin typeface="Arial" pitchFamily="34" charset="0"/>
                <a:ea typeface="msgothic" charset="0"/>
                <a:cs typeface="msgothic" charset="0"/>
              </a:rPr>
              <a:t>pegaptanib</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chimeric</a:t>
            </a:r>
            <a:r>
              <a:rPr lang="en-GB" dirty="0">
                <a:latin typeface="Arial" pitchFamily="34" charset="0"/>
                <a:ea typeface="msgothic" charset="0"/>
                <a:cs typeface="msgothic" charset="0"/>
              </a:rPr>
              <a:t> soluble receptors, such as VEGF-Trap, monoclonal antibodies targeting VEGFRs, various small-molecule tyrosine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inhibitors (</a:t>
            </a:r>
            <a:r>
              <a:rPr lang="en-GB" dirty="0" err="1">
                <a:latin typeface="Arial" pitchFamily="34" charset="0"/>
                <a:ea typeface="msgothic" charset="0"/>
                <a:cs typeface="msgothic" charset="0"/>
              </a:rPr>
              <a:t>sorafenib</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sunitinib</a:t>
            </a:r>
            <a:r>
              <a:rPr lang="en-GB" dirty="0">
                <a:latin typeface="Arial" pitchFamily="34" charset="0"/>
                <a:ea typeface="msgothic" charset="0"/>
                <a:cs typeface="msgothic" charset="0"/>
              </a:rPr>
              <a:t>, and </a:t>
            </a:r>
            <a:r>
              <a:rPr lang="en-GB" dirty="0" err="1">
                <a:latin typeface="Arial" pitchFamily="34" charset="0"/>
                <a:ea typeface="msgothic" charset="0"/>
                <a:cs typeface="msgothic" charset="0"/>
              </a:rPr>
              <a:t>vatalanib</a:t>
            </a:r>
            <a:r>
              <a:rPr lang="en-GB" dirty="0">
                <a:latin typeface="Arial" pitchFamily="34" charset="0"/>
                <a:ea typeface="msgothic" charset="0"/>
                <a:cs typeface="msgothic" charset="0"/>
              </a:rPr>
              <a:t>), and antisense and short interfering RNA strategies (not shown). Top right inset, because </a:t>
            </a:r>
            <a:r>
              <a:rPr lang="en-GB" dirty="0" err="1">
                <a:latin typeface="Arial" pitchFamily="34" charset="0"/>
                <a:ea typeface="msgothic" charset="0"/>
                <a:cs typeface="msgothic" charset="0"/>
              </a:rPr>
              <a:t>pegaptanib</a:t>
            </a:r>
            <a:r>
              <a:rPr lang="en-GB" dirty="0">
                <a:latin typeface="Arial" pitchFamily="34" charset="0"/>
                <a:ea typeface="msgothic" charset="0"/>
                <a:cs typeface="msgothic" charset="0"/>
              </a:rPr>
              <a:t> binds to VEGF within heparin-binding domain (yellow), it inactivates only VEGF165. In contrast, </a:t>
            </a:r>
            <a:r>
              <a:rPr lang="en-GB" dirty="0" err="1">
                <a:latin typeface="Arial" pitchFamily="34" charset="0"/>
                <a:ea typeface="msgothic" charset="0"/>
                <a:cs typeface="msgothic" charset="0"/>
              </a:rPr>
              <a:t>bevacizumab</a:t>
            </a:r>
            <a:r>
              <a:rPr lang="en-GB" dirty="0">
                <a:latin typeface="Arial" pitchFamily="34" charset="0"/>
                <a:ea typeface="msgothic" charset="0"/>
                <a:cs typeface="msgothic" charset="0"/>
              </a:rPr>
              <a:t> and </a:t>
            </a:r>
            <a:r>
              <a:rPr lang="en-GB" dirty="0" err="1">
                <a:latin typeface="Arial" pitchFamily="34" charset="0"/>
                <a:ea typeface="msgothic" charset="0"/>
                <a:cs typeface="msgothic" charset="0"/>
              </a:rPr>
              <a:t>ranibizumab</a:t>
            </a:r>
            <a:r>
              <a:rPr lang="en-GB" dirty="0">
                <a:latin typeface="Arial" pitchFamily="34" charset="0"/>
                <a:ea typeface="msgothic" charset="0"/>
                <a:cs typeface="msgothic" charset="0"/>
              </a:rPr>
              <a:t> inactivate all biologically active forms of VEGF, such as VEGF110. </a:t>
            </a:r>
            <a:r>
              <a:rPr lang="en-GB" dirty="0" err="1">
                <a:latin typeface="Arial" pitchFamily="34" charset="0"/>
                <a:ea typeface="msgothic" charset="0"/>
                <a:cs typeface="msgothic" charset="0"/>
              </a:rPr>
              <a:t>eNOS</a:t>
            </a:r>
            <a:r>
              <a:rPr lang="en-GB" dirty="0">
                <a:latin typeface="Arial" pitchFamily="34" charset="0"/>
                <a:ea typeface="msgothic" charset="0"/>
                <a:cs typeface="msgothic" charset="0"/>
              </a:rPr>
              <a:t>, endothelial nitric oxide </a:t>
            </a:r>
            <a:r>
              <a:rPr lang="en-GB" dirty="0" err="1">
                <a:latin typeface="Arial" pitchFamily="34" charset="0"/>
                <a:ea typeface="msgothic" charset="0"/>
                <a:cs typeface="msgothic" charset="0"/>
              </a:rPr>
              <a:t>synthase</a:t>
            </a:r>
            <a:r>
              <a:rPr lang="en-GB" dirty="0">
                <a:latin typeface="Arial" pitchFamily="34" charset="0"/>
                <a:ea typeface="msgothic" charset="0"/>
                <a:cs typeface="msgothic" charset="0"/>
              </a:rPr>
              <a:t>; FAK, focal adhesion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Grb2, growth factor receptor-bound protein 2; MAPK, </a:t>
            </a:r>
            <a:r>
              <a:rPr lang="en-GB" dirty="0" err="1">
                <a:latin typeface="Arial" pitchFamily="34" charset="0"/>
                <a:ea typeface="msgothic" charset="0"/>
                <a:cs typeface="msgothic" charset="0"/>
              </a:rPr>
              <a:t>mitogen</a:t>
            </a:r>
            <a:r>
              <a:rPr lang="en-GB" dirty="0">
                <a:latin typeface="Arial" pitchFamily="34" charset="0"/>
                <a:ea typeface="msgothic" charset="0"/>
                <a:cs typeface="msgothic" charset="0"/>
              </a:rPr>
              <a:t>-activated protein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MEK, </a:t>
            </a:r>
            <a:r>
              <a:rPr lang="en-GB" dirty="0" err="1">
                <a:latin typeface="Arial" pitchFamily="34" charset="0"/>
                <a:ea typeface="msgothic" charset="0"/>
                <a:cs typeface="msgothic" charset="0"/>
              </a:rPr>
              <a:t>mitogen</a:t>
            </a:r>
            <a:r>
              <a:rPr lang="en-GB" dirty="0">
                <a:latin typeface="Arial" pitchFamily="34" charset="0"/>
                <a:ea typeface="msgothic" charset="0"/>
                <a:cs typeface="msgothic" charset="0"/>
              </a:rPr>
              <a:t>-activated protein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/extracellular signal-regulated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PI-3K, </a:t>
            </a:r>
            <a:r>
              <a:rPr lang="en-GB" dirty="0" err="1">
                <a:latin typeface="Arial" pitchFamily="34" charset="0"/>
                <a:ea typeface="msgothic" charset="0"/>
                <a:cs typeface="msgothic" charset="0"/>
              </a:rPr>
              <a:t>phosphatidylinositol</a:t>
            </a:r>
            <a:r>
              <a:rPr lang="en-GB" dirty="0">
                <a:latin typeface="Arial" pitchFamily="34" charset="0"/>
                <a:ea typeface="msgothic" charset="0"/>
                <a:cs typeface="msgothic" charset="0"/>
              </a:rPr>
              <a:t> 3′-kinase; PKB, protein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B; PKC, protein </a:t>
            </a:r>
            <a:r>
              <a:rPr lang="en-GB" dirty="0" err="1">
                <a:latin typeface="Arial" pitchFamily="34" charset="0"/>
                <a:ea typeface="msgothic" charset="0"/>
                <a:cs typeface="msgothic" charset="0"/>
              </a:rPr>
              <a:t>kinase</a:t>
            </a:r>
            <a:r>
              <a:rPr lang="en-GB" dirty="0">
                <a:latin typeface="Arial" pitchFamily="34" charset="0"/>
                <a:ea typeface="msgothic" charset="0"/>
                <a:cs typeface="msgothic" charset="0"/>
              </a:rPr>
              <a:t> C; PLC-γ, </a:t>
            </a:r>
            <a:r>
              <a:rPr lang="en-GB" dirty="0" err="1">
                <a:latin typeface="Arial" pitchFamily="34" charset="0"/>
                <a:ea typeface="msgothic" charset="0"/>
                <a:cs typeface="msgothic" charset="0"/>
              </a:rPr>
              <a:t>phospholipase</a:t>
            </a:r>
            <a:r>
              <a:rPr lang="en-GB" dirty="0">
                <a:latin typeface="Arial" pitchFamily="34" charset="0"/>
                <a:ea typeface="msgothic" charset="0"/>
                <a:cs typeface="msgothic" charset="0"/>
              </a:rPr>
              <a:t> C-γ; </a:t>
            </a:r>
            <a:r>
              <a:rPr lang="en-GB" dirty="0" err="1">
                <a:latin typeface="Arial" pitchFamily="34" charset="0"/>
                <a:ea typeface="msgothic" charset="0"/>
                <a:cs typeface="msgothic" charset="0"/>
              </a:rPr>
              <a:t>Shb</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Src</a:t>
            </a:r>
            <a:r>
              <a:rPr lang="en-GB" dirty="0">
                <a:latin typeface="Arial" pitchFamily="34" charset="0"/>
                <a:ea typeface="msgothic" charset="0"/>
                <a:cs typeface="msgothic" charset="0"/>
              </a:rPr>
              <a:t> homology 2 and β cells; SHP-2, </a:t>
            </a:r>
            <a:r>
              <a:rPr lang="en-GB" dirty="0" err="1">
                <a:latin typeface="Arial" pitchFamily="34" charset="0"/>
                <a:ea typeface="msgothic" charset="0"/>
                <a:cs typeface="msgothic" charset="0"/>
              </a:rPr>
              <a:t>Src</a:t>
            </a:r>
            <a:r>
              <a:rPr lang="en-GB" dirty="0">
                <a:latin typeface="Arial" pitchFamily="34" charset="0"/>
                <a:ea typeface="msgothic" charset="0"/>
                <a:cs typeface="msgothic" charset="0"/>
              </a:rPr>
              <a:t> homology phosphatase-2; </a:t>
            </a:r>
            <a:r>
              <a:rPr lang="en-GB" dirty="0" err="1">
                <a:latin typeface="Arial" pitchFamily="34" charset="0"/>
                <a:ea typeface="msgothic" charset="0"/>
                <a:cs typeface="msgothic" charset="0"/>
              </a:rPr>
              <a:t>TSAd</a:t>
            </a:r>
            <a:r>
              <a:rPr lang="en-GB" dirty="0">
                <a:latin typeface="Arial" pitchFamily="34" charset="0"/>
                <a:ea typeface="msgothic" charset="0"/>
                <a:cs typeface="msgothic" charset="0"/>
              </a:rPr>
              <a:t>, T-cell-specific adapter; </a:t>
            </a:r>
            <a:r>
              <a:rPr lang="en-GB" dirty="0" err="1">
                <a:latin typeface="Arial" pitchFamily="34" charset="0"/>
                <a:ea typeface="msgothic" charset="0"/>
                <a:cs typeface="msgothic" charset="0"/>
              </a:rPr>
              <a:t>PlGF</a:t>
            </a:r>
            <a:r>
              <a:rPr lang="en-GB" dirty="0">
                <a:latin typeface="Arial" pitchFamily="34" charset="0"/>
                <a:ea typeface="msgothic" charset="0"/>
                <a:cs typeface="msgothic" charset="0"/>
              </a:rPr>
              <a:t>, placental growth factor.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449"/>
            <a:ext cx="3943426" cy="3403426"/>
          </a:xfrm>
          <a:prstGeom prst="rect">
            <a:avLst/>
          </a:prstGeom>
          <a:solidFill>
            <a:srgbClr val="FFFFFF"/>
          </a:solidFill>
          <a:ln w="9525">
            <a:solidFill>
              <a:srgbClr val="000000"/>
            </a:solidFill>
            <a:miter lim="800000"/>
            <a:headEnd/>
            <a:tailEnd/>
          </a:ln>
          <a:effectLst/>
        </p:spPr>
        <p:txBody>
          <a:bodyPr wrap="none" lIns="85112" tIns="42556" rIns="85112" bIns="42556" anchor="ctr"/>
          <a:lstStyle/>
          <a:p>
            <a:endParaRPr lang="en-GB"/>
          </a:p>
        </p:txBody>
      </p:sp>
      <p:sp>
        <p:nvSpPr>
          <p:cNvPr id="4098" name="Text Box 2"/>
          <p:cNvSpPr txBox="1">
            <a:spLocks noGrp="1" noChangeArrowheads="1"/>
          </p:cNvSpPr>
          <p:nvPr>
            <p:ph type="body"/>
          </p:nvPr>
        </p:nvSpPr>
        <p:spPr bwMode="auto">
          <a:xfrm>
            <a:off x="1017527" y="4725936"/>
            <a:ext cx="4639484" cy="3776361"/>
          </a:xfrm>
          <a:prstGeom prst="rect">
            <a:avLst/>
          </a:prstGeom>
          <a:noFill/>
          <a:ln>
            <a:round/>
            <a:headEnd/>
            <a:tailEnd/>
          </a:ln>
        </p:spPr>
        <p:txBody>
          <a:bodyPr lIns="0" tIns="0" rIns="0" bIns="0"/>
          <a:lstStyle/>
          <a:p>
            <a:pPr marL="79793" indent="-79793">
              <a:lnSpc>
                <a:spcPct val="93000"/>
              </a:lnSpc>
              <a:spcBef>
                <a:spcPct val="0"/>
              </a:spcBef>
              <a:buSzPct val="45000"/>
              <a:tabLst>
                <a:tab pos="673806" algn="l"/>
                <a:tab pos="1347612" algn="l"/>
                <a:tab pos="2021418" algn="l"/>
                <a:tab pos="2695224" algn="l"/>
                <a:tab pos="3369031" algn="l"/>
                <a:tab pos="4042837" algn="l"/>
                <a:tab pos="4716643" algn="l"/>
              </a:tabLst>
            </a:pPr>
            <a:r>
              <a:rPr lang="en-GB" dirty="0">
                <a:latin typeface="Arial" pitchFamily="34" charset="0"/>
                <a:ea typeface="msgothic" charset="0"/>
                <a:cs typeface="msgothic" charset="0"/>
              </a:rPr>
              <a:t>In vitro and in vivo growth of HT-1080 clones stably </a:t>
            </a:r>
            <a:r>
              <a:rPr lang="en-GB" dirty="0" err="1">
                <a:latin typeface="Arial" pitchFamily="34" charset="0"/>
                <a:ea typeface="msgothic" charset="0"/>
                <a:cs typeface="msgothic" charset="0"/>
              </a:rPr>
              <a:t>transfected</a:t>
            </a:r>
            <a:r>
              <a:rPr lang="en-GB" dirty="0">
                <a:latin typeface="Arial" pitchFamily="34" charset="0"/>
                <a:ea typeface="msgothic" charset="0"/>
                <a:cs typeface="msgothic" charset="0"/>
              </a:rPr>
              <a:t> with sflt-1 </a:t>
            </a:r>
            <a:r>
              <a:rPr lang="en-GB" dirty="0" err="1">
                <a:latin typeface="Arial" pitchFamily="34" charset="0"/>
                <a:ea typeface="msgothic" charset="0"/>
                <a:cs typeface="msgothic" charset="0"/>
              </a:rPr>
              <a:t>cDNA</a:t>
            </a:r>
            <a:r>
              <a:rPr lang="en-GB" dirty="0">
                <a:latin typeface="Arial" pitchFamily="34" charset="0"/>
                <a:ea typeface="msgothic" charset="0"/>
                <a:cs typeface="msgothic" charset="0"/>
              </a:rPr>
              <a:t>. HT-1080 </a:t>
            </a:r>
            <a:r>
              <a:rPr lang="en-GB" dirty="0" err="1">
                <a:latin typeface="Arial" pitchFamily="34" charset="0"/>
                <a:ea typeface="msgothic" charset="0"/>
                <a:cs typeface="msgothic" charset="0"/>
              </a:rPr>
              <a:t>tumor</a:t>
            </a:r>
            <a:r>
              <a:rPr lang="en-GB" dirty="0">
                <a:latin typeface="Arial" pitchFamily="34" charset="0"/>
                <a:ea typeface="msgothic" charset="0"/>
                <a:cs typeface="msgothic" charset="0"/>
              </a:rPr>
              <a:t> cells were stably </a:t>
            </a:r>
            <a:r>
              <a:rPr lang="en-GB" dirty="0" err="1">
                <a:latin typeface="Arial" pitchFamily="34" charset="0"/>
                <a:ea typeface="msgothic" charset="0"/>
                <a:cs typeface="msgothic" charset="0"/>
              </a:rPr>
              <a:t>transfected</a:t>
            </a:r>
            <a:r>
              <a:rPr lang="en-GB" dirty="0">
                <a:latin typeface="Arial" pitchFamily="34" charset="0"/>
                <a:ea typeface="msgothic" charset="0"/>
                <a:cs typeface="msgothic" charset="0"/>
              </a:rPr>
              <a:t> with control pcDNA3 plasmid (open square) or the corresponding pCIsflt-1 plasmid incorporating HCMV </a:t>
            </a:r>
            <a:r>
              <a:rPr lang="en-GB" dirty="0" err="1">
                <a:latin typeface="Arial" pitchFamily="34" charset="0"/>
                <a:ea typeface="msgothic" charset="0"/>
                <a:cs typeface="msgothic" charset="0"/>
              </a:rPr>
              <a:t>intron</a:t>
            </a:r>
            <a:r>
              <a:rPr lang="en-GB" dirty="0">
                <a:latin typeface="Arial" pitchFamily="34" charset="0"/>
                <a:ea typeface="msgothic" charset="0"/>
                <a:cs typeface="msgothic" charset="0"/>
              </a:rPr>
              <a:t> A (pCIsflt-1) from which clones C4 (open circles) and B3 (filled circles) were selected. (A) In vitro the control (pcDNA3), moderate (C4) sFLT-1-expressing, and high (B3) sFLT-1-expressing clones grew with equivalent rates in culture. (B) In nude mice (n = 6/group) </a:t>
            </a:r>
            <a:r>
              <a:rPr lang="en-GB" dirty="0" err="1">
                <a:latin typeface="Arial" pitchFamily="34" charset="0"/>
                <a:ea typeface="msgothic" charset="0"/>
                <a:cs typeface="msgothic" charset="0"/>
              </a:rPr>
              <a:t>tumors</a:t>
            </a:r>
            <a:r>
              <a:rPr lang="en-GB" dirty="0">
                <a:latin typeface="Arial" pitchFamily="34" charset="0"/>
                <a:ea typeface="msgothic" charset="0"/>
                <a:cs typeface="msgothic" charset="0"/>
              </a:rPr>
              <a:t> developing from two </a:t>
            </a:r>
            <a:r>
              <a:rPr lang="en-GB" dirty="0" err="1">
                <a:latin typeface="Arial" pitchFamily="34" charset="0"/>
                <a:ea typeface="msgothic" charset="0"/>
                <a:cs typeface="msgothic" charset="0"/>
              </a:rPr>
              <a:t>s.c</a:t>
            </a:r>
            <a:r>
              <a:rPr lang="en-GB" dirty="0">
                <a:latin typeface="Arial" pitchFamily="34" charset="0"/>
                <a:ea typeface="msgothic" charset="0"/>
                <a:cs typeface="msgothic" charset="0"/>
              </a:rPr>
              <a:t>. injections </a:t>
            </a:r>
            <a:r>
              <a:rPr lang="en-GB" dirty="0" err="1">
                <a:latin typeface="Arial" pitchFamily="34" charset="0"/>
                <a:ea typeface="msgothic" charset="0"/>
                <a:cs typeface="msgothic" charset="0"/>
              </a:rPr>
              <a:t>totaling</a:t>
            </a:r>
            <a:r>
              <a:rPr lang="en-GB" dirty="0">
                <a:latin typeface="Arial" pitchFamily="34" charset="0"/>
                <a:ea typeface="msgothic" charset="0"/>
                <a:cs typeface="msgothic" charset="0"/>
              </a:rPr>
              <a:t> 3 × 106 cells/animal of either the control (pcDNA3), moderate sFLT-1-expressing (C4), or high (B3) sFLT-1 expressing clones grew at high, intermediate, and low rates, respectively. (C) </a:t>
            </a:r>
            <a:r>
              <a:rPr lang="en-GB" dirty="0" err="1">
                <a:latin typeface="Arial" pitchFamily="34" charset="0"/>
                <a:ea typeface="msgothic" charset="0"/>
                <a:cs typeface="msgothic" charset="0"/>
              </a:rPr>
              <a:t>Tumors</a:t>
            </a:r>
            <a:r>
              <a:rPr lang="en-GB" dirty="0">
                <a:latin typeface="Arial" pitchFamily="34" charset="0"/>
                <a:ea typeface="msgothic" charset="0"/>
                <a:cs typeface="msgothic" charset="0"/>
              </a:rPr>
              <a:t> are shown in situ 19 days after injections of HT-1080 cells either stably </a:t>
            </a:r>
            <a:r>
              <a:rPr lang="en-GB" dirty="0" err="1">
                <a:latin typeface="Arial" pitchFamily="34" charset="0"/>
                <a:ea typeface="msgothic" charset="0"/>
                <a:cs typeface="msgothic" charset="0"/>
              </a:rPr>
              <a:t>transfected</a:t>
            </a:r>
            <a:r>
              <a:rPr lang="en-GB" dirty="0">
                <a:latin typeface="Arial" pitchFamily="34" charset="0"/>
                <a:ea typeface="msgothic" charset="0"/>
                <a:cs typeface="msgothic" charset="0"/>
              </a:rPr>
              <a:t> with control plasmid DNA (pcDNA3, top) or clones stably expressing intermediate (C4, middle) and high (B3, bottom) levels of sFLT-1.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Date Placeholder 3"/>
          <p:cNvSpPr>
            <a:spLocks noGrp="1"/>
          </p:cNvSpPr>
          <p:nvPr>
            <p:ph type="dt" idx="10"/>
          </p:nvPr>
        </p:nvSpPr>
        <p:spPr/>
        <p:txBody>
          <a:bodyPr/>
          <a:lstStyle/>
          <a:p>
            <a:pPr>
              <a:defRPr/>
            </a:pPr>
            <a:fld id="{BD396B05-A074-4AFD-9C1D-2A5DAA20491B}" type="datetime1">
              <a:rPr lang="en-GB" smtClean="0"/>
              <a:pPr>
                <a:defRPr/>
              </a:pPr>
              <a:t>07/12/2012</a:t>
            </a:fld>
            <a:endParaRPr lang="en-US"/>
          </a:p>
        </p:txBody>
      </p:sp>
      <p:sp>
        <p:nvSpPr>
          <p:cNvPr id="5" name="Footer Placeholder 4"/>
          <p:cNvSpPr>
            <a:spLocks noGrp="1"/>
          </p:cNvSpPr>
          <p:nvPr>
            <p:ph type="ftr" sz="quarter" idx="11"/>
          </p:nvPr>
        </p:nvSpPr>
        <p:spPr/>
        <p:txBody>
          <a:bodyPr/>
          <a:lstStyle/>
          <a:p>
            <a:pPr>
              <a:defRPr/>
            </a:pPr>
            <a:r>
              <a:rPr lang="en-US" smtClean="0"/>
              <a:t>EMP</a:t>
            </a:r>
            <a:endParaRPr lang="en-US"/>
          </a:p>
        </p:txBody>
      </p:sp>
      <p:sp>
        <p:nvSpPr>
          <p:cNvPr id="6" name="Slide Number Placeholder 5"/>
          <p:cNvSpPr>
            <a:spLocks noGrp="1"/>
          </p:cNvSpPr>
          <p:nvPr>
            <p:ph type="sldNum" sz="quarter" idx="12"/>
          </p:nvPr>
        </p:nvSpPr>
        <p:spPr/>
        <p:txBody>
          <a:bodyPr/>
          <a:lstStyle/>
          <a:p>
            <a:pPr>
              <a:defRPr/>
            </a:pPr>
            <a:fld id="{3EA11250-BBE3-4F22-84E2-0D6B11D5D418}"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Date Placeholder 3"/>
          <p:cNvSpPr>
            <a:spLocks noGrp="1"/>
          </p:cNvSpPr>
          <p:nvPr>
            <p:ph type="dt" idx="10"/>
          </p:nvPr>
        </p:nvSpPr>
        <p:spPr/>
        <p:txBody>
          <a:bodyPr/>
          <a:lstStyle/>
          <a:p>
            <a:pPr>
              <a:defRPr/>
            </a:pPr>
            <a:fld id="{BD396B05-A074-4AFD-9C1D-2A5DAA20491B}" type="datetime1">
              <a:rPr lang="en-GB" smtClean="0"/>
              <a:pPr>
                <a:defRPr/>
              </a:pPr>
              <a:t>07/12/2012</a:t>
            </a:fld>
            <a:endParaRPr lang="en-US"/>
          </a:p>
        </p:txBody>
      </p:sp>
      <p:sp>
        <p:nvSpPr>
          <p:cNvPr id="5" name="Footer Placeholder 4"/>
          <p:cNvSpPr>
            <a:spLocks noGrp="1"/>
          </p:cNvSpPr>
          <p:nvPr>
            <p:ph type="ftr" sz="quarter" idx="11"/>
          </p:nvPr>
        </p:nvSpPr>
        <p:spPr/>
        <p:txBody>
          <a:bodyPr/>
          <a:lstStyle/>
          <a:p>
            <a:pPr>
              <a:defRPr/>
            </a:pPr>
            <a:r>
              <a:rPr lang="en-US" smtClean="0"/>
              <a:t>EMP</a:t>
            </a:r>
            <a:endParaRPr lang="en-US"/>
          </a:p>
        </p:txBody>
      </p:sp>
      <p:sp>
        <p:nvSpPr>
          <p:cNvPr id="6" name="Slide Number Placeholder 5"/>
          <p:cNvSpPr>
            <a:spLocks noGrp="1"/>
          </p:cNvSpPr>
          <p:nvPr>
            <p:ph type="sldNum" sz="quarter" idx="12"/>
          </p:nvPr>
        </p:nvSpPr>
        <p:spPr/>
        <p:txBody>
          <a:bodyPr/>
          <a:lstStyle/>
          <a:p>
            <a:pPr>
              <a:defRPr/>
            </a:pPr>
            <a:fld id="{3EA11250-BBE3-4F22-84E2-0D6B11D5D418}"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BD396B05-A074-4AFD-9C1D-2A5DAA20491B}" type="datetime1">
              <a:rPr lang="en-GB" smtClean="0"/>
              <a:pPr>
                <a:defRPr/>
              </a:pPr>
              <a:t>07/12/2012</a:t>
            </a:fld>
            <a:endParaRPr lang="en-US"/>
          </a:p>
        </p:txBody>
      </p:sp>
      <p:sp>
        <p:nvSpPr>
          <p:cNvPr id="5" name="Footer Placeholder 4"/>
          <p:cNvSpPr>
            <a:spLocks noGrp="1"/>
          </p:cNvSpPr>
          <p:nvPr>
            <p:ph type="ftr" sz="quarter" idx="11"/>
          </p:nvPr>
        </p:nvSpPr>
        <p:spPr/>
        <p:txBody>
          <a:bodyPr/>
          <a:lstStyle/>
          <a:p>
            <a:pPr>
              <a:defRPr/>
            </a:pPr>
            <a:r>
              <a:rPr lang="en-US" smtClean="0"/>
              <a:t>EMP</a:t>
            </a:r>
            <a:endParaRPr lang="en-US"/>
          </a:p>
        </p:txBody>
      </p:sp>
      <p:sp>
        <p:nvSpPr>
          <p:cNvPr id="6" name="Slide Number Placeholder 5"/>
          <p:cNvSpPr>
            <a:spLocks noGrp="1"/>
          </p:cNvSpPr>
          <p:nvPr>
            <p:ph type="sldNum" sz="quarter" idx="12"/>
          </p:nvPr>
        </p:nvSpPr>
        <p:spPr/>
        <p:txBody>
          <a:bodyPr/>
          <a:lstStyle/>
          <a:p>
            <a:pPr>
              <a:defRPr/>
            </a:pPr>
            <a:fld id="{3EA11250-BBE3-4F22-84E2-0D6B11D5D418}"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Date Placeholder 3"/>
          <p:cNvSpPr>
            <a:spLocks noGrp="1"/>
          </p:cNvSpPr>
          <p:nvPr>
            <p:ph type="dt" idx="10"/>
          </p:nvPr>
        </p:nvSpPr>
        <p:spPr/>
        <p:txBody>
          <a:bodyPr/>
          <a:lstStyle/>
          <a:p>
            <a:pPr>
              <a:defRPr/>
            </a:pPr>
            <a:fld id="{BD396B05-A074-4AFD-9C1D-2A5DAA20491B}" type="datetime1">
              <a:rPr lang="en-GB" smtClean="0"/>
              <a:pPr>
                <a:defRPr/>
              </a:pPr>
              <a:t>07/12/2012</a:t>
            </a:fld>
            <a:endParaRPr lang="en-US"/>
          </a:p>
        </p:txBody>
      </p:sp>
      <p:sp>
        <p:nvSpPr>
          <p:cNvPr id="5" name="Footer Placeholder 4"/>
          <p:cNvSpPr>
            <a:spLocks noGrp="1"/>
          </p:cNvSpPr>
          <p:nvPr>
            <p:ph type="ftr" sz="quarter" idx="11"/>
          </p:nvPr>
        </p:nvSpPr>
        <p:spPr/>
        <p:txBody>
          <a:bodyPr/>
          <a:lstStyle/>
          <a:p>
            <a:pPr>
              <a:defRPr/>
            </a:pPr>
            <a:r>
              <a:rPr lang="en-US" smtClean="0"/>
              <a:t>EMP</a:t>
            </a:r>
            <a:endParaRPr lang="en-US"/>
          </a:p>
        </p:txBody>
      </p:sp>
      <p:sp>
        <p:nvSpPr>
          <p:cNvPr id="6" name="Slide Number Placeholder 5"/>
          <p:cNvSpPr>
            <a:spLocks noGrp="1"/>
          </p:cNvSpPr>
          <p:nvPr>
            <p:ph type="sldNum" sz="quarter" idx="12"/>
          </p:nvPr>
        </p:nvSpPr>
        <p:spPr/>
        <p:txBody>
          <a:bodyPr/>
          <a:lstStyle/>
          <a:p>
            <a:pPr>
              <a:defRPr/>
            </a:pPr>
            <a:fld id="{3EA11250-BBE3-4F22-84E2-0D6B11D5D418}"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Angiogenesis inhibitors targeting the vascular endothelial growth factor (VEGF) signalling pathways are affording demonstrable therapeutic efficacy in mouse models of cancer and in an increasing number of human cancers. However, in both preclinical and clinical settings, the benefits are at best transitory and are followed by a restoration of tumour growth and progression. Emerging data support a proposition that two modes of unconventional resistance underlie such results: evasive resistance, an adaptation to circumvent the specific </a:t>
            </a:r>
            <a:r>
              <a:rPr lang="en-GB" dirty="0" err="1" smtClean="0"/>
              <a:t>angiogenic</a:t>
            </a:r>
            <a:r>
              <a:rPr lang="en-GB" dirty="0" smtClean="0"/>
              <a:t> blockade; and intrinsic or pre-existing indifference. Multiple mechanisms can be invoked in different tumour contexts to manifest both evasive and intrinsic resistance, motivating assessment of their prevalence and importance and in turn the design of pharmacological strategies that confer enduring anti-</a:t>
            </a:r>
            <a:r>
              <a:rPr lang="en-GB" dirty="0" err="1" smtClean="0"/>
              <a:t>angiogenic</a:t>
            </a:r>
            <a:r>
              <a:rPr lang="en-GB" dirty="0" smtClean="0"/>
              <a:t> therapies.</a:t>
            </a:r>
          </a:p>
          <a:p>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6EB6277-5E3C-42E4-81F5-8527F7EC114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a:t>
            </a:r>
            <a:r>
              <a:rPr lang="en-GB" dirty="0" smtClean="0"/>
              <a:t> | The normal vasculature is maintained by pro- and anti-</a:t>
            </a:r>
            <a:r>
              <a:rPr lang="en-GB" dirty="0" err="1" smtClean="0"/>
              <a:t>angiogenic</a:t>
            </a:r>
            <a:r>
              <a:rPr lang="en-GB" dirty="0" smtClean="0"/>
              <a:t> signals. </a:t>
            </a:r>
            <a:r>
              <a:rPr lang="en-GB" b="1" dirty="0" smtClean="0"/>
              <a:t>b</a:t>
            </a:r>
            <a:r>
              <a:rPr lang="en-GB" dirty="0" smtClean="0"/>
              <a:t> | However, in tumours, excessive amounts of pro-</a:t>
            </a:r>
            <a:r>
              <a:rPr lang="en-GB" dirty="0" err="1" smtClean="0"/>
              <a:t>angiogenic</a:t>
            </a:r>
            <a:r>
              <a:rPr lang="en-GB" dirty="0" smtClean="0"/>
              <a:t> factors, such as vascular endothelial growth factor (VEGF) are produced that result in a disrupted and chaotic vasculature. </a:t>
            </a:r>
            <a:r>
              <a:rPr lang="en-GB" b="1" dirty="0" smtClean="0"/>
              <a:t>c</a:t>
            </a:r>
            <a:r>
              <a:rPr lang="en-GB" dirty="0" smtClean="0"/>
              <a:t> | Inhibiting VEGF seems to normalize the vasculature and enable a better blood supply to be transiently established, producing a window where the access and efficacy of chemotherapeutic drugs will be increased. </a:t>
            </a:r>
            <a:r>
              <a:rPr lang="en-GB" b="1" dirty="0" smtClean="0"/>
              <a:t>d</a:t>
            </a:r>
            <a:r>
              <a:rPr lang="en-GB" dirty="0" smtClean="0"/>
              <a:t> | However, this window often closes, possibly as a result of over-inhibition of VEGF resulting in reduced blood supply and access by chemotherapeutic drugs. Alternatively, other </a:t>
            </a:r>
            <a:r>
              <a:rPr lang="en-GB" dirty="0" err="1" smtClean="0"/>
              <a:t>angiogenic</a:t>
            </a:r>
            <a:r>
              <a:rPr lang="en-GB" dirty="0" smtClean="0"/>
              <a:t> growth factors are secreted and result in abnormal growth of the vasculature and resistance to VEGF-based therapies.</a:t>
            </a:r>
            <a:endParaRPr lang="en-GB" dirty="0"/>
          </a:p>
        </p:txBody>
      </p:sp>
      <p:sp>
        <p:nvSpPr>
          <p:cNvPr id="4" name="Slide Number Placeholder 3"/>
          <p:cNvSpPr>
            <a:spLocks noGrp="1"/>
          </p:cNvSpPr>
          <p:nvPr>
            <p:ph type="sldNum" sz="quarter" idx="10"/>
          </p:nvPr>
        </p:nvSpPr>
        <p:spPr/>
        <p:txBody>
          <a:bodyPr/>
          <a:lstStyle/>
          <a:p>
            <a:fld id="{70BCD894-B286-4A98-900D-AAC5ABDA4314}"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29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32</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39D15-5179-41E8-8458-A8BC0B235B1B}" type="slidenum">
              <a:rPr lang="en-GB"/>
              <a:pPr/>
              <a:t>33</a:t>
            </a:fld>
            <a:endParaRPr lang="en-GB"/>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a:xfrm>
            <a:off x="889317" y="4717217"/>
            <a:ext cx="4890456" cy="446635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t>The ability of endothelial</a:t>
            </a:r>
            <a:r>
              <a:rPr lang="en-GB" sz="1600" b="0" baseline="0" dirty="0" smtClean="0"/>
              <a:t> cells to maintain homeostasis is what allows cells to respond to normal </a:t>
            </a:r>
            <a:r>
              <a:rPr lang="en-GB" sz="1600" b="0" dirty="0" smtClean="0"/>
              <a:t>environmental </a:t>
            </a:r>
            <a:r>
              <a:rPr lang="en-GB" sz="1600" b="0" baseline="0" dirty="0" smtClean="0"/>
              <a:t>stimuli by regulating their key functions, and then return to the </a:t>
            </a:r>
            <a:r>
              <a:rPr lang="en-GB" sz="1600" b="0" baseline="0" dirty="0" err="1" smtClean="0"/>
              <a:t>statusquo</a:t>
            </a:r>
            <a:r>
              <a:rPr lang="en-GB" sz="1600" b="0" baseline="0" dirty="0" smtClean="0"/>
              <a:t>. Chronic exposure to activating stimuli, such as long term exposure to stimuli that we know are risk factors for atherosclerosis, high </a:t>
            </a:r>
            <a:r>
              <a:rPr lang="en-GB" sz="1600" b="0" baseline="0" dirty="0" err="1" smtClean="0"/>
              <a:t>cho</a:t>
            </a:r>
            <a:r>
              <a:rPr lang="en-GB" sz="1600" b="0" baseline="0" dirty="0" smtClean="0"/>
              <a:t>, high BP etc, result in loss of homeostasis. What I have been interested in for year is the concept that understanding the key pathways that maintain homeostasis would allow us to target these to restore the balance and thus prevent and control activation and the development of vascular diseases. Instead of targeting individual pathways, we think that identifying master regulators that control multiple pathways could provide new targets for therapeutic intervention. </a:t>
            </a:r>
          </a:p>
          <a:p>
            <a:endParaRPr lang="en-GB" sz="1600" b="0" baseline="0" dirty="0" smtClean="0"/>
          </a:p>
          <a:p>
            <a:r>
              <a:rPr lang="en-GB" sz="1600" b="0" baseline="0" dirty="0" smtClean="0"/>
              <a:t>Homeostasis is of course modulated during the important process of angiogenesis, i.e. the formation of new blood vessels, that plays such a  critical role in many diseases, from cancer to inflammation. In CV disease, angiogenesis has a dual function, both negative and positive: on one hand new vessels at the base of </a:t>
            </a:r>
            <a:r>
              <a:rPr lang="en-GB" sz="1600" b="0" baseline="0" dirty="0" err="1" smtClean="0"/>
              <a:t>athero</a:t>
            </a:r>
            <a:r>
              <a:rPr lang="en-GB" sz="1600" b="0" baseline="0" dirty="0" smtClean="0"/>
              <a:t> plaques can promote growth and rupture, and thus a possible (although controversial) therapeutic target. On the other hand the formation of new vessels following </a:t>
            </a:r>
            <a:r>
              <a:rPr lang="en-GB" sz="1600" b="0" baseline="0" dirty="0" err="1" smtClean="0"/>
              <a:t>ischema</a:t>
            </a:r>
            <a:r>
              <a:rPr lang="en-GB" sz="1600" b="0" baseline="0" dirty="0" smtClean="0"/>
              <a:t> such as in MI is important to restore </a:t>
            </a:r>
            <a:r>
              <a:rPr lang="en-GB" sz="1600" b="0" baseline="0" dirty="0" err="1" smtClean="0"/>
              <a:t>vascularization</a:t>
            </a:r>
            <a:r>
              <a:rPr lang="en-GB" sz="1600" b="0" baseline="0" dirty="0" smtClean="0"/>
              <a:t> therefore therapeutic angiogenesis is a recent exciting development in the treatment of acute and chronic ischemic diseases.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34</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35</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E08E9-8F28-4B59-ADFE-B0F2873BE467}" type="slidenum">
              <a:rPr lang="en-GB"/>
              <a:pPr/>
              <a:t>36</a:t>
            </a:fld>
            <a:endParaRPr lang="en-GB"/>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GB" b="1"/>
              <a:t>Figure 7.</a:t>
            </a:r>
            <a:r>
              <a:rPr lang="en-GB"/>
              <a:t> A, Collateralization of stenoses (arrow): a diagonal branch occluded just distal to its origin is filled through the newly grown capillaries. B, Collateralization of stenoses (arrow) by newly grown capillaries: the peripherally stenosed LAD is filled through these vessels. HBGF-I indicates human FGF-I. At the site of injection of the FGF-I, a capillary network could be seen sprouting out from the coronary artery into the myocardium. This enabled retrograde imaging of a stenosed diagonal branch to be performed (Fig 7A</a:t>
            </a:r>
            <a:r>
              <a:rPr lang="en-GB">
                <a:hlinkClick r:id="" action="ppaction://noaction"/>
              </a:rPr>
              <a:t> </a:t>
            </a:r>
            <a:r>
              <a:rPr lang="en-GB"/>
              <a:t>). Such "neocapillary vessels" can also provide a collateral circulation around additional distal stenoses of the LAD (Fig 7B</a:t>
            </a:r>
            <a:r>
              <a:rPr lang="en-GB">
                <a:hlinkClick r:id="" action="ppaction://noaction"/>
              </a:rPr>
              <a:t> </a:t>
            </a:r>
            <a:r>
              <a:rPr lang="en-GB"/>
              <a:t>) and bring about retrograde filling of a short segment of the artery distal to the stenosis. In none of the angiograms of the treated patients taken 12 weeks after the operation were any new stenoses of the LAD detectable.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37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56FFC68-23FF-4D52-98AE-AED61DEB3CC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Rectangle 7"/>
          <p:cNvSpPr>
            <a:spLocks noGrp="1" noChangeArrowheads="1"/>
          </p:cNvSpPr>
          <p:nvPr>
            <p:ph type="sldNum" sz="quarter" idx="5"/>
          </p:nvPr>
        </p:nvSpPr>
        <p:spPr>
          <a:noFill/>
        </p:spPr>
        <p:txBody>
          <a:bodyPr/>
          <a:lstStyle/>
          <a:p>
            <a:fld id="{7D924348-3C22-4EB0-8EAE-D32EB056242F}" type="slidenum">
              <a:rPr lang="en-US" smtClean="0"/>
              <a:pPr/>
              <a:t>40</a:t>
            </a:fld>
            <a:endParaRPr lang="en-US" smtClean="0"/>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41</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AutoShape 1"/>
          <p:cNvSpPr>
            <a:spLocks noChangeArrowheads="1"/>
          </p:cNvSpPr>
          <p:nvPr/>
        </p:nvSpPr>
        <p:spPr bwMode="auto">
          <a:xfrm>
            <a:off x="0" y="328613"/>
            <a:ext cx="1588" cy="1587"/>
          </a:xfrm>
          <a:prstGeom prst="roundRect">
            <a:avLst>
              <a:gd name="adj" fmla="val 50000"/>
            </a:avLst>
          </a:prstGeom>
          <a:solidFill>
            <a:srgbClr val="FFFFFF"/>
          </a:solidFill>
          <a:ln w="9360">
            <a:solidFill>
              <a:srgbClr val="000000"/>
            </a:solidFill>
            <a:round/>
            <a:headEnd/>
            <a:tailEnd/>
          </a:ln>
        </p:spPr>
        <p:txBody>
          <a:bodyPr wrap="none" anchor="ctr"/>
          <a:lstStyle/>
          <a:p>
            <a:endParaRPr lang="en-US"/>
          </a:p>
        </p:txBody>
      </p:sp>
      <p:sp>
        <p:nvSpPr>
          <p:cNvPr id="425987" name="Rectangle 2"/>
          <p:cNvSpPr>
            <a:spLocks noGrp="1" noChangeArrowheads="1"/>
          </p:cNvSpPr>
          <p:nvPr>
            <p:ph type="body"/>
          </p:nvPr>
        </p:nvSpPr>
        <p:spPr>
          <a:xfrm>
            <a:off x="488951" y="4686300"/>
            <a:ext cx="5694363" cy="4405313"/>
          </a:xfrm>
          <a:noFill/>
          <a:ln/>
        </p:spPr>
        <p:txBody>
          <a:bodyPr wrap="none" anchor="ctr"/>
          <a:lstStyle/>
          <a:p>
            <a:pPr eaLnBrk="1" hangingPunct="1"/>
            <a:r>
              <a:rPr lang="en-GB" smtClean="0"/>
              <a:t>REPAIR-AMI an improvement in ejection fraction was observed in post-MI patients following infusion of bone marrow stem cells</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46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Figure 1. Different strategies for improving </a:t>
            </a:r>
            <a:r>
              <a:rPr lang="en-GB" dirty="0" err="1" smtClean="0"/>
              <a:t>vascularization</a:t>
            </a:r>
            <a:r>
              <a:rPr lang="en-GB" dirty="0" smtClean="0"/>
              <a:t> in tissue engineering. (</a:t>
            </a:r>
            <a:r>
              <a:rPr lang="en-GB" b="1" dirty="0" smtClean="0"/>
              <a:t>a</a:t>
            </a:r>
            <a:r>
              <a:rPr lang="en-GB" dirty="0" smtClean="0"/>
              <a:t>) Scaffold design. Panel (</a:t>
            </a:r>
            <a:r>
              <a:rPr lang="en-GB" dirty="0" err="1" smtClean="0"/>
              <a:t>i</a:t>
            </a:r>
            <a:r>
              <a:rPr lang="en-GB" dirty="0" smtClean="0"/>
              <a:t>) shows a scaffold that was prepared with compression </a:t>
            </a:r>
            <a:r>
              <a:rPr lang="en-GB" dirty="0" err="1" smtClean="0"/>
              <a:t>molding</a:t>
            </a:r>
            <a:r>
              <a:rPr lang="en-GB" dirty="0" smtClean="0"/>
              <a:t> and salt leaching. The scaffold in panel (ii) was obtained by 3D </a:t>
            </a:r>
            <a:r>
              <a:rPr lang="en-GB" dirty="0" err="1" smtClean="0"/>
              <a:t>fiber</a:t>
            </a:r>
            <a:r>
              <a:rPr lang="en-GB" dirty="0" smtClean="0"/>
              <a:t> deposition. Panels (iii) and (iv) schematically illustrate the scaffold geometries of (</a:t>
            </a:r>
            <a:r>
              <a:rPr lang="en-GB" dirty="0" err="1" smtClean="0"/>
              <a:t>i</a:t>
            </a:r>
            <a:r>
              <a:rPr lang="en-GB" dirty="0" smtClean="0"/>
              <a:t>) and (ii), respectively. Note that in the irregular scaffold (iii), some pores (depicted in red) cannot be reached from the outside, so vascular </a:t>
            </a:r>
            <a:r>
              <a:rPr lang="en-GB" dirty="0" err="1" smtClean="0"/>
              <a:t>ingrowth</a:t>
            </a:r>
            <a:r>
              <a:rPr lang="en-GB" dirty="0" smtClean="0"/>
              <a:t> will be prevented in these pores. Partly adapted, with permission, from Ref. </a:t>
            </a:r>
            <a:r>
              <a:rPr lang="en-GB" dirty="0" smtClean="0">
                <a:hlinkClick r:id="" action="ppaction://hlinkfile"/>
              </a:rPr>
              <a:t>[51]</a:t>
            </a:r>
            <a:r>
              <a:rPr lang="en-GB" dirty="0" smtClean="0"/>
              <a:t>. (</a:t>
            </a:r>
            <a:r>
              <a:rPr lang="en-GB" b="1" dirty="0" smtClean="0"/>
              <a:t>b</a:t>
            </a:r>
            <a:r>
              <a:rPr lang="en-GB" dirty="0" smtClean="0"/>
              <a:t>) Growth factor delivery. Fibrin gel matrices were placed on a chicken </a:t>
            </a:r>
            <a:r>
              <a:rPr lang="en-GB" dirty="0" err="1" smtClean="0"/>
              <a:t>chorioallantoic</a:t>
            </a:r>
            <a:r>
              <a:rPr lang="en-GB" dirty="0" smtClean="0"/>
              <a:t> membrane (a membrane of the chicken egg). Panel (</a:t>
            </a:r>
            <a:r>
              <a:rPr lang="en-GB" dirty="0" err="1" smtClean="0"/>
              <a:t>i</a:t>
            </a:r>
            <a:r>
              <a:rPr lang="en-GB" dirty="0" smtClean="0"/>
              <a:t>) shows the effects of freely diffusible VEGF</a:t>
            </a:r>
            <a:r>
              <a:rPr lang="en-GB" baseline="-25000" dirty="0" smtClean="0"/>
              <a:t>121</a:t>
            </a:r>
            <a:r>
              <a:rPr lang="en-GB" dirty="0" smtClean="0"/>
              <a:t>, which resulted in the formation of vessels with a disturbed morphology. Many of the newly formed vessel branches were characterized by malformed, corkscrew-like structures (indicated by the arrowheads). Furthermore, many of those branches appeared to abruptly drain into zones of irregular capillary enlargement and growth (indicated by the arrows). In panel (ii), VEGF</a:t>
            </a:r>
            <a:r>
              <a:rPr lang="en-GB" baseline="-25000" dirty="0" smtClean="0"/>
              <a:t>121</a:t>
            </a:r>
            <a:r>
              <a:rPr lang="en-GB" dirty="0" smtClean="0"/>
              <a:t> was released </a:t>
            </a:r>
            <a:r>
              <a:rPr lang="en-GB" dirty="0" err="1" smtClean="0"/>
              <a:t>enzymatically</a:t>
            </a:r>
            <a:r>
              <a:rPr lang="en-GB" dirty="0" smtClean="0"/>
              <a:t> by MMPs in a cell-demanded release. Note that upon cell-demanded release, a more regular organization of the vascular structures can be observed. Adapted, with permission, from Ref. </a:t>
            </a:r>
            <a:r>
              <a:rPr lang="en-GB" dirty="0" smtClean="0">
                <a:hlinkClick r:id="" action="ppaction://hlinkfile"/>
              </a:rPr>
              <a:t>[32]</a:t>
            </a:r>
            <a:r>
              <a:rPr lang="en-GB" dirty="0" smtClean="0"/>
              <a:t>. (</a:t>
            </a:r>
            <a:r>
              <a:rPr lang="en-GB" b="1" dirty="0" smtClean="0"/>
              <a:t>c</a:t>
            </a:r>
            <a:r>
              <a:rPr lang="en-GB" dirty="0" smtClean="0"/>
              <a:t>) </a:t>
            </a:r>
            <a:r>
              <a:rPr lang="en-GB" i="1" dirty="0" smtClean="0"/>
              <a:t>In vivo</a:t>
            </a:r>
            <a:r>
              <a:rPr lang="en-GB" dirty="0" smtClean="0"/>
              <a:t> </a:t>
            </a:r>
            <a:r>
              <a:rPr lang="en-GB" dirty="0" err="1" smtClean="0"/>
              <a:t>prevascularization</a:t>
            </a:r>
            <a:r>
              <a:rPr lang="en-GB" dirty="0" smtClean="0"/>
              <a:t>. An artery (A) and a vein (V) were joined via a loop, which was then placed around a bone-tissue-engineered scaffold and implanted. Panel (</a:t>
            </a:r>
            <a:r>
              <a:rPr lang="en-GB" dirty="0" err="1" smtClean="0"/>
              <a:t>i</a:t>
            </a:r>
            <a:r>
              <a:rPr lang="en-GB" dirty="0" smtClean="0"/>
              <a:t>) shows the construct before implantation with plastic tubing instead of the </a:t>
            </a:r>
            <a:r>
              <a:rPr lang="en-GB" dirty="0" err="1" smtClean="0"/>
              <a:t>arteriovenous</a:t>
            </a:r>
            <a:r>
              <a:rPr lang="en-GB" dirty="0" smtClean="0"/>
              <a:t> loop for illustration. Panel (ii) shows the highly </a:t>
            </a:r>
            <a:r>
              <a:rPr lang="en-GB" dirty="0" err="1" smtClean="0"/>
              <a:t>vascularized</a:t>
            </a:r>
            <a:r>
              <a:rPr lang="en-GB" dirty="0" smtClean="0"/>
              <a:t> construct that was obtained eight weeks after implantation. Panel (iii) schematically depicts </a:t>
            </a:r>
            <a:r>
              <a:rPr lang="en-GB" i="1" dirty="0" smtClean="0"/>
              <a:t>in vivo</a:t>
            </a:r>
            <a:r>
              <a:rPr lang="en-GB" dirty="0" smtClean="0"/>
              <a:t> </a:t>
            </a:r>
            <a:r>
              <a:rPr lang="en-GB" dirty="0" err="1" smtClean="0"/>
              <a:t>prevascularization</a:t>
            </a:r>
            <a:r>
              <a:rPr lang="en-GB" dirty="0" smtClean="0"/>
              <a:t>. 1: Tissue construct preparation </a:t>
            </a:r>
            <a:r>
              <a:rPr lang="en-GB" i="1" dirty="0" smtClean="0"/>
              <a:t>in vitro</a:t>
            </a:r>
            <a:r>
              <a:rPr lang="en-GB" dirty="0" smtClean="0"/>
              <a:t>. 2: Implantation at the </a:t>
            </a:r>
            <a:r>
              <a:rPr lang="en-GB" dirty="0" err="1" smtClean="0"/>
              <a:t>prevascularization</a:t>
            </a:r>
            <a:r>
              <a:rPr lang="en-GB" dirty="0" smtClean="0"/>
              <a:t> site, supplied by a vascular axis. 3: Formation of a </a:t>
            </a:r>
            <a:r>
              <a:rPr lang="en-GB" dirty="0" err="1" smtClean="0"/>
              <a:t>microvascular</a:t>
            </a:r>
            <a:r>
              <a:rPr lang="en-GB" dirty="0" smtClean="0"/>
              <a:t> network by vessel </a:t>
            </a:r>
            <a:r>
              <a:rPr lang="en-GB" dirty="0" err="1" smtClean="0"/>
              <a:t>ingrowth</a:t>
            </a:r>
            <a:r>
              <a:rPr lang="en-GB" dirty="0" smtClean="0"/>
              <a:t> from the vascular axis. 4: </a:t>
            </a:r>
            <a:r>
              <a:rPr lang="en-GB" dirty="0" err="1" smtClean="0"/>
              <a:t>Explantation</a:t>
            </a:r>
            <a:r>
              <a:rPr lang="en-GB" dirty="0" smtClean="0"/>
              <a:t> of the </a:t>
            </a:r>
            <a:r>
              <a:rPr lang="en-GB" dirty="0" err="1" smtClean="0"/>
              <a:t>prevascularized</a:t>
            </a:r>
            <a:r>
              <a:rPr lang="en-GB" dirty="0" smtClean="0"/>
              <a:t> construct with the vascular axis. 5: Implantation of the construct at the defect site and surgical connection of the vascular axis to the vasculature. Partly adapted, with permission, from Ref. </a:t>
            </a:r>
            <a:r>
              <a:rPr lang="en-GB" dirty="0" smtClean="0">
                <a:hlinkClick r:id="" action="ppaction://hlinkfile"/>
              </a:rPr>
              <a:t>[34]</a:t>
            </a:r>
            <a:r>
              <a:rPr lang="en-GB" dirty="0" smtClean="0"/>
              <a:t>. (</a:t>
            </a:r>
            <a:r>
              <a:rPr lang="en-GB" b="1" dirty="0" smtClean="0"/>
              <a:t>d</a:t>
            </a:r>
            <a:r>
              <a:rPr lang="en-GB" dirty="0" smtClean="0"/>
              <a:t>) </a:t>
            </a:r>
            <a:r>
              <a:rPr lang="en-GB" i="1" dirty="0" smtClean="0"/>
              <a:t>In vitro</a:t>
            </a:r>
            <a:r>
              <a:rPr lang="en-GB" dirty="0" smtClean="0"/>
              <a:t> </a:t>
            </a:r>
            <a:r>
              <a:rPr lang="en-GB" dirty="0" err="1" smtClean="0"/>
              <a:t>prevascularization</a:t>
            </a:r>
            <a:r>
              <a:rPr lang="en-GB" dirty="0" smtClean="0"/>
              <a:t>. Mouse </a:t>
            </a:r>
            <a:r>
              <a:rPr lang="en-GB" dirty="0" err="1" smtClean="0"/>
              <a:t>myoblast</a:t>
            </a:r>
            <a:r>
              <a:rPr lang="en-GB" dirty="0" smtClean="0"/>
              <a:t> cells (C</a:t>
            </a:r>
            <a:r>
              <a:rPr lang="en-GB" baseline="-25000" dirty="0" smtClean="0"/>
              <a:t>2</a:t>
            </a:r>
            <a:r>
              <a:rPr lang="en-GB" dirty="0" smtClean="0"/>
              <a:t>C</a:t>
            </a:r>
            <a:r>
              <a:rPr lang="en-GB" baseline="-25000" dirty="0" smtClean="0"/>
              <a:t>12</a:t>
            </a:r>
            <a:r>
              <a:rPr lang="en-GB" dirty="0" smtClean="0"/>
              <a:t>) were combined with human umbilical vein endothelial cells (HUVECs) and mouse embryonic fibroblasts (MEFs) and seeded on a scaffold, resulting in the formation of a 3D </a:t>
            </a:r>
            <a:r>
              <a:rPr lang="en-GB" dirty="0" err="1" smtClean="0"/>
              <a:t>prevascular</a:t>
            </a:r>
            <a:r>
              <a:rPr lang="en-GB" dirty="0" smtClean="0"/>
              <a:t> network. After implantation, the network </a:t>
            </a:r>
            <a:r>
              <a:rPr lang="en-GB" dirty="0" err="1" smtClean="0"/>
              <a:t>anastomosed</a:t>
            </a:r>
            <a:r>
              <a:rPr lang="en-GB" dirty="0" smtClean="0"/>
              <a:t> to the mouse vasculature. The </a:t>
            </a:r>
            <a:r>
              <a:rPr lang="en-GB" dirty="0" err="1" smtClean="0"/>
              <a:t>prevascular</a:t>
            </a:r>
            <a:r>
              <a:rPr lang="en-GB" dirty="0" smtClean="0"/>
              <a:t> network that is formed </a:t>
            </a:r>
            <a:r>
              <a:rPr lang="en-GB" i="1" dirty="0" smtClean="0"/>
              <a:t>in</a:t>
            </a:r>
            <a:r>
              <a:rPr lang="en-GB" dirty="0" smtClean="0"/>
              <a:t> vitro is shown in (</a:t>
            </a:r>
            <a:r>
              <a:rPr lang="en-GB" dirty="0" err="1" smtClean="0"/>
              <a:t>i</a:t>
            </a:r>
            <a:r>
              <a:rPr lang="en-GB" dirty="0" smtClean="0"/>
              <a:t>). This picture shows a cross section of the scaffold after </a:t>
            </a:r>
            <a:r>
              <a:rPr lang="en-GB" i="1" dirty="0" smtClean="0"/>
              <a:t>in vitro</a:t>
            </a:r>
            <a:r>
              <a:rPr lang="en-GB" dirty="0" smtClean="0"/>
              <a:t> culture in which endothelial cells are stained brown and muscle cells are stained blue. Note the presence of cross sections of tubular structures in brown, which shows that the endothelial cells have organized into vascular structures. The </a:t>
            </a:r>
            <a:r>
              <a:rPr lang="en-GB" dirty="0" err="1" smtClean="0"/>
              <a:t>anastomosis</a:t>
            </a:r>
            <a:r>
              <a:rPr lang="en-GB" dirty="0" smtClean="0"/>
              <a:t> of the </a:t>
            </a:r>
            <a:r>
              <a:rPr lang="en-GB" dirty="0" err="1" smtClean="0"/>
              <a:t>prevascular</a:t>
            </a:r>
            <a:r>
              <a:rPr lang="en-GB" dirty="0" smtClean="0"/>
              <a:t> network after implantation is illustrated in (ii), which shows a cross section of the scaffold after implantation. The vascular network that was formed </a:t>
            </a:r>
            <a:r>
              <a:rPr lang="en-GB" i="1" dirty="0" smtClean="0"/>
              <a:t>in vitro</a:t>
            </a:r>
            <a:r>
              <a:rPr lang="en-GB" dirty="0" smtClean="0"/>
              <a:t> is stained in green and all vessels that were </a:t>
            </a:r>
            <a:r>
              <a:rPr lang="en-GB" dirty="0" err="1" smtClean="0"/>
              <a:t>perfused</a:t>
            </a:r>
            <a:r>
              <a:rPr lang="en-GB" dirty="0" smtClean="0"/>
              <a:t> with blood at the time of </a:t>
            </a:r>
            <a:r>
              <a:rPr lang="en-GB" dirty="0" err="1" smtClean="0"/>
              <a:t>explantation</a:t>
            </a:r>
            <a:r>
              <a:rPr lang="en-GB" dirty="0" smtClean="0"/>
              <a:t> are stained red. The double staining demonstrates that the preformed vessels connected to the host vasculature and were </a:t>
            </a:r>
            <a:r>
              <a:rPr lang="en-GB" dirty="0" err="1" smtClean="0"/>
              <a:t>perfused</a:t>
            </a:r>
            <a:r>
              <a:rPr lang="en-GB" dirty="0" smtClean="0"/>
              <a:t> with blood. Panel (iii) schematically depicts </a:t>
            </a:r>
            <a:r>
              <a:rPr lang="en-GB" i="1" dirty="0" smtClean="0"/>
              <a:t>in vitro</a:t>
            </a:r>
            <a:r>
              <a:rPr lang="en-GB" dirty="0" smtClean="0"/>
              <a:t> </a:t>
            </a:r>
            <a:r>
              <a:rPr lang="en-GB" dirty="0" err="1" smtClean="0"/>
              <a:t>vascularization</a:t>
            </a:r>
            <a:r>
              <a:rPr lang="en-GB" dirty="0" smtClean="0"/>
              <a:t>. 1: A tissue construct containing endothelial cells is prepared </a:t>
            </a:r>
            <a:r>
              <a:rPr lang="en-GB" i="1" dirty="0" smtClean="0"/>
              <a:t>in vitro</a:t>
            </a:r>
            <a:r>
              <a:rPr lang="en-GB" dirty="0" smtClean="0"/>
              <a:t>. 2: The endothelial cells organize into a vascular network (blue). 3: The tissue construct is implanted and host vessels (red) grow into the construct. 4: When the host vessels reach the </a:t>
            </a:r>
            <a:r>
              <a:rPr lang="en-GB" dirty="0" err="1" smtClean="0"/>
              <a:t>precultured</a:t>
            </a:r>
            <a:r>
              <a:rPr lang="en-GB" dirty="0" smtClean="0"/>
              <a:t> vascular network, the vessels connect and the entire construct becomes </a:t>
            </a:r>
            <a:r>
              <a:rPr lang="en-GB" dirty="0" err="1" smtClean="0"/>
              <a:t>perfused</a:t>
            </a:r>
            <a:r>
              <a:rPr lang="en-GB" dirty="0" smtClean="0"/>
              <a:t>. Partly adapted, with permission, from Ref.</a:t>
            </a:r>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47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551E4-1FBD-46CE-9983-3C5BF2566EAB}" type="slidenum">
              <a:rPr lang="en-US" altLang="ko-KR"/>
              <a:pPr/>
              <a:t>4</a:t>
            </a:fld>
            <a:endParaRPr lang="en-US" altLang="ko-KR"/>
          </a:p>
        </p:txBody>
      </p:sp>
      <p:sp>
        <p:nvSpPr>
          <p:cNvPr id="12290" name="Rectangle 2"/>
          <p:cNvSpPr>
            <a:spLocks noGrp="1" noRot="1" noChangeAspect="1" noChangeArrowheads="1" noTextEdit="1"/>
          </p:cNvSpPr>
          <p:nvPr>
            <p:ph type="sldImg"/>
          </p:nvPr>
        </p:nvSpPr>
        <p:spPr bwMode="auto">
          <a:xfrm>
            <a:off x="854075" y="744538"/>
            <a:ext cx="4960938" cy="3722687"/>
          </a:xfrm>
          <a:prstGeom prst="rect">
            <a:avLst/>
          </a:prstGeo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665368" y="4714184"/>
            <a:ext cx="5338358" cy="4469424"/>
          </a:xfrm>
          <a:prstGeom prst="rect">
            <a:avLst/>
          </a:prstGeom>
          <a:solidFill>
            <a:srgbClr val="FFFFFF"/>
          </a:solidFill>
          <a:ln>
            <a:solidFill>
              <a:srgbClr val="000000"/>
            </a:solidFill>
            <a:miter lim="800000"/>
            <a:headEnd/>
            <a:tailEnd/>
          </a:ln>
        </p:spPr>
        <p:txBody>
          <a:bodyPr/>
          <a:lstStyle/>
          <a:p>
            <a:r>
              <a:rPr lang="en-US" altLang="ko-KR" sz="1000" b="1" dirty="0"/>
              <a:t>When extra blood vessels could help</a:t>
            </a:r>
            <a:r>
              <a:rPr lang="en-US" altLang="ko-KR" sz="1000" b="1" dirty="0">
                <a:latin typeface="Times New Roman"/>
              </a:rPr>
              <a:t>…</a:t>
            </a:r>
            <a:endParaRPr lang="en-US" altLang="ko-KR" sz="1000" b="1" dirty="0"/>
          </a:p>
          <a:p>
            <a:r>
              <a:rPr lang="en-US" altLang="ko-KR" sz="1000" b="1" dirty="0"/>
              <a:t>Baldness</a:t>
            </a:r>
            <a:r>
              <a:rPr lang="en-US" altLang="ko-KR" sz="1000" dirty="0"/>
              <a:t>: Hair follicles depend on a good blood supply</a:t>
            </a:r>
          </a:p>
          <a:p>
            <a:r>
              <a:rPr lang="en-US" altLang="ko-KR" sz="1000" b="1" dirty="0" err="1"/>
              <a:t>Neurogenegenerative</a:t>
            </a:r>
            <a:r>
              <a:rPr lang="en-US" altLang="ko-KR" sz="1000" b="1" dirty="0"/>
              <a:t> ills</a:t>
            </a:r>
            <a:r>
              <a:rPr lang="en-US" altLang="ko-KR" sz="1000" dirty="0"/>
              <a:t>: An increased blood supply could minimize neuronal damage in the brain.</a:t>
            </a:r>
          </a:p>
          <a:p>
            <a:r>
              <a:rPr lang="en-US" altLang="ko-KR" sz="1000" b="1" dirty="0"/>
              <a:t>Heart Attack*</a:t>
            </a:r>
            <a:r>
              <a:rPr lang="en-US" altLang="ko-KR" sz="1000" dirty="0"/>
              <a:t>: New coronary vessels could help repair a damaged heart.</a:t>
            </a:r>
          </a:p>
          <a:p>
            <a:r>
              <a:rPr lang="en-US" altLang="ko-KR" sz="1000" b="1" dirty="0"/>
              <a:t>Limb Fractures</a:t>
            </a:r>
            <a:r>
              <a:rPr lang="en-US" altLang="ko-KR" sz="1000" dirty="0"/>
              <a:t>: New blood vessels could help repair broken bones.</a:t>
            </a:r>
          </a:p>
          <a:p>
            <a:r>
              <a:rPr lang="en-US" altLang="ko-KR" sz="1000" b="1" dirty="0"/>
              <a:t>Blood Clots in Legs*</a:t>
            </a:r>
            <a:r>
              <a:rPr lang="en-US" altLang="ko-KR" sz="1000" dirty="0"/>
              <a:t>: Angiogenesis could bypass clots and improve circulation.</a:t>
            </a:r>
          </a:p>
          <a:p>
            <a:endParaRPr lang="en-US" altLang="ko-KR" sz="1000" dirty="0"/>
          </a:p>
          <a:p>
            <a:r>
              <a:rPr lang="en-US" altLang="ko-KR" sz="1000" b="1" dirty="0"/>
              <a:t>When blood vessels are part of the problem</a:t>
            </a:r>
            <a:r>
              <a:rPr lang="en-US" altLang="ko-KR" sz="1000" b="1" dirty="0">
                <a:latin typeface="Times New Roman"/>
              </a:rPr>
              <a:t>…</a:t>
            </a:r>
            <a:endParaRPr lang="en-US" altLang="ko-KR" sz="1000" b="1" dirty="0"/>
          </a:p>
          <a:p>
            <a:r>
              <a:rPr lang="en-US" altLang="ko-KR" sz="1000" b="1" dirty="0"/>
              <a:t>Retinal Disease*</a:t>
            </a:r>
            <a:r>
              <a:rPr lang="en-US" altLang="ko-KR" sz="1000" dirty="0"/>
              <a:t>: Angiogenesis inhibitors could help clear abnormal blood vessels form the eye.</a:t>
            </a:r>
          </a:p>
          <a:p>
            <a:r>
              <a:rPr lang="en-US" altLang="ko-KR" sz="1000" b="1" dirty="0"/>
              <a:t>Breast (and Other) Cancer*</a:t>
            </a:r>
            <a:r>
              <a:rPr lang="en-US" altLang="ko-KR" sz="1000" dirty="0"/>
              <a:t>: Starving cancers of a blood supply could help eradicate them.</a:t>
            </a:r>
          </a:p>
          <a:p>
            <a:r>
              <a:rPr lang="en-US" altLang="ko-KR" sz="1000" b="1" dirty="0"/>
              <a:t>Atherosclerosis</a:t>
            </a:r>
            <a:r>
              <a:rPr lang="en-US" altLang="ko-KR" sz="1000" dirty="0"/>
              <a:t>: The plaques that clog vessels may support their own growth by expanding their blood supply.</a:t>
            </a:r>
          </a:p>
          <a:p>
            <a:r>
              <a:rPr lang="en-US" altLang="ko-KR" sz="1000" b="1" dirty="0"/>
              <a:t>Endometriosis</a:t>
            </a:r>
            <a:r>
              <a:rPr lang="en-US" altLang="ko-KR" sz="1000" dirty="0"/>
              <a:t>: Agents that block angiogenesis could prevent the growth of uterine tissue outside the uterus.</a:t>
            </a:r>
          </a:p>
          <a:p>
            <a:r>
              <a:rPr lang="en-US" altLang="ko-KR" sz="1000" b="1" dirty="0"/>
              <a:t>Obesity</a:t>
            </a:r>
            <a:r>
              <a:rPr lang="en-US" altLang="ko-KR" sz="1000" dirty="0"/>
              <a:t>: Fat requires miles of blood vessels, which could be trimmed by angiogenesis inhibitors</a:t>
            </a:r>
          </a:p>
          <a:p>
            <a:endParaRPr lang="en-US" altLang="ko-KR" sz="1000" dirty="0"/>
          </a:p>
          <a:p>
            <a:r>
              <a:rPr lang="en-US" altLang="ko-KR" sz="1000" dirty="0"/>
              <a:t>* Human tests are ongoing for these condition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angiogenic</a:t>
            </a:r>
            <a:r>
              <a:rPr lang="en-GB" dirty="0" smtClean="0"/>
              <a:t> switch is a discrete step in tumour development that can occur at different stages in the tumour-progression pathway, depending on the nature of the tumour and its microenvironment. Most tumours start growing as </a:t>
            </a:r>
            <a:r>
              <a:rPr lang="en-GB" dirty="0" err="1" smtClean="0"/>
              <a:t>avascular</a:t>
            </a:r>
            <a:r>
              <a:rPr lang="en-GB" dirty="0" smtClean="0"/>
              <a:t> nodules (dormant) (</a:t>
            </a:r>
            <a:r>
              <a:rPr lang="en-GB" b="1" dirty="0" smtClean="0"/>
              <a:t>a</a:t>
            </a:r>
            <a:r>
              <a:rPr lang="en-GB" dirty="0" smtClean="0"/>
              <a:t>) until they reach a steady-state level of proliferating and </a:t>
            </a:r>
            <a:r>
              <a:rPr lang="en-GB" dirty="0" err="1" smtClean="0"/>
              <a:t>apoptosing</a:t>
            </a:r>
            <a:r>
              <a:rPr lang="en-GB" dirty="0" smtClean="0"/>
              <a:t> cells. The initiation of angiogenesis, or the '</a:t>
            </a:r>
            <a:r>
              <a:rPr lang="en-GB" dirty="0" err="1" smtClean="0"/>
              <a:t>angiogenic</a:t>
            </a:r>
            <a:r>
              <a:rPr lang="en-GB" dirty="0" smtClean="0"/>
              <a:t> switch', has to occur to ensure exponential tumour growth. The switch begins with </a:t>
            </a:r>
            <a:r>
              <a:rPr lang="en-GB" dirty="0" err="1" smtClean="0"/>
              <a:t>perivascular</a:t>
            </a:r>
            <a:r>
              <a:rPr lang="en-GB" dirty="0" smtClean="0"/>
              <a:t> detachment and vessel dilation (</a:t>
            </a:r>
            <a:r>
              <a:rPr lang="en-GB" b="1" dirty="0" smtClean="0"/>
              <a:t>b</a:t>
            </a:r>
            <a:r>
              <a:rPr lang="en-GB" dirty="0" smtClean="0"/>
              <a:t>), followed by </a:t>
            </a:r>
            <a:r>
              <a:rPr lang="en-GB" dirty="0" err="1" smtClean="0"/>
              <a:t>angiogenic</a:t>
            </a:r>
            <a:r>
              <a:rPr lang="en-GB" dirty="0" smtClean="0"/>
              <a:t> sprouting (</a:t>
            </a:r>
            <a:r>
              <a:rPr lang="en-GB" b="1" dirty="0" smtClean="0"/>
              <a:t>c</a:t>
            </a:r>
            <a:r>
              <a:rPr lang="en-GB" dirty="0" smtClean="0"/>
              <a:t>), new vessel formation and maturation, and the recruitment of </a:t>
            </a:r>
            <a:r>
              <a:rPr lang="en-GB" dirty="0" err="1" smtClean="0"/>
              <a:t>perivascular</a:t>
            </a:r>
            <a:r>
              <a:rPr lang="en-GB" dirty="0" smtClean="0"/>
              <a:t> cells (</a:t>
            </a:r>
            <a:r>
              <a:rPr lang="en-GB" b="1" dirty="0" smtClean="0"/>
              <a:t>d</a:t>
            </a:r>
            <a:r>
              <a:rPr lang="en-GB" dirty="0" smtClean="0"/>
              <a:t>). Blood-vessel formation will continue as long as the tumour grows, and the blood vessels specifically feed hypoxic and necrotic areas of the tumour to provide it with essential nutrients and oxygen (</a:t>
            </a:r>
            <a:r>
              <a:rPr lang="en-GB" b="1" dirty="0" smtClean="0"/>
              <a:t>e</a:t>
            </a:r>
            <a:r>
              <a:rPr lang="en-GB" dirty="0" smtClean="0"/>
              <a:t>).</a:t>
            </a:r>
          </a:p>
          <a:p>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Fig. 1.</a:t>
            </a:r>
            <a:r>
              <a:rPr lang="en-GB" sz="1200" kern="1200" dirty="0" smtClean="0">
                <a:solidFill>
                  <a:schemeClr val="tx1"/>
                </a:solidFill>
                <a:latin typeface="+mn-lt"/>
                <a:ea typeface="+mn-ea"/>
                <a:cs typeface="+mn-cs"/>
              </a:rPr>
              <a:t> Proposed role of vessel normalization in the response of </a:t>
            </a:r>
            <a:r>
              <a:rPr lang="en-GB" sz="1200" kern="1200" dirty="0" err="1" smtClean="0">
                <a:solidFill>
                  <a:schemeClr val="tx1"/>
                </a:solidFill>
                <a:latin typeface="+mn-lt"/>
                <a:ea typeface="+mn-ea"/>
                <a:cs typeface="+mn-cs"/>
              </a:rPr>
              <a:t>tumors</a:t>
            </a:r>
            <a:r>
              <a:rPr lang="en-GB" sz="1200" kern="1200" dirty="0" smtClean="0">
                <a:solidFill>
                  <a:schemeClr val="tx1"/>
                </a:solidFill>
                <a:latin typeface="+mn-lt"/>
                <a:ea typeface="+mn-ea"/>
                <a:cs typeface="+mn-cs"/>
              </a:rPr>
              <a:t> to </a:t>
            </a:r>
            <a:r>
              <a:rPr lang="en-GB" sz="1200" kern="1200" dirty="0" err="1" smtClean="0">
                <a:solidFill>
                  <a:schemeClr val="tx1"/>
                </a:solidFill>
                <a:latin typeface="+mn-lt"/>
                <a:ea typeface="+mn-ea"/>
                <a:cs typeface="+mn-cs"/>
              </a:rPr>
              <a:t>antiangiogenic</a:t>
            </a:r>
            <a:r>
              <a:rPr lang="en-GB" sz="1200" kern="1200" dirty="0" smtClean="0">
                <a:solidFill>
                  <a:schemeClr val="tx1"/>
                </a:solidFill>
                <a:latin typeface="+mn-lt"/>
                <a:ea typeface="+mn-ea"/>
                <a:cs typeface="+mn-cs"/>
              </a:rPr>
              <a:t> therapy. (</a:t>
            </a:r>
            <a:r>
              <a:rPr lang="en-GB" sz="1200" b="1" kern="1200" dirty="0" smtClean="0">
                <a:solidFill>
                  <a:schemeClr val="tx1"/>
                </a:solidFill>
                <a:latin typeface="+mn-lt"/>
                <a:ea typeface="+mn-ea"/>
                <a:cs typeface="+mn-cs"/>
              </a:rPr>
              <a: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Tumor</a:t>
            </a:r>
            <a:r>
              <a:rPr lang="en-GB" sz="1200" kern="1200" dirty="0" smtClean="0">
                <a:solidFill>
                  <a:schemeClr val="tx1"/>
                </a:solidFill>
                <a:latin typeface="+mn-lt"/>
                <a:ea typeface="+mn-ea"/>
                <a:cs typeface="+mn-cs"/>
              </a:rPr>
              <a:t> vasculature is structurally and functionally abnormal. It is proposed that </a:t>
            </a:r>
            <a:r>
              <a:rPr lang="en-GB" sz="1200" kern="1200" dirty="0" err="1" smtClean="0">
                <a:solidFill>
                  <a:schemeClr val="tx1"/>
                </a:solidFill>
                <a:latin typeface="+mn-lt"/>
                <a:ea typeface="+mn-ea"/>
                <a:cs typeface="+mn-cs"/>
              </a:rPr>
              <a:t>antiangiogenic</a:t>
            </a:r>
            <a:r>
              <a:rPr lang="en-GB" sz="1200" kern="1200" dirty="0" smtClean="0">
                <a:solidFill>
                  <a:schemeClr val="tx1"/>
                </a:solidFill>
                <a:latin typeface="+mn-lt"/>
                <a:ea typeface="+mn-ea"/>
                <a:cs typeface="+mn-cs"/>
              </a:rPr>
              <a:t> therapies initially improve both the structure and the function of </a:t>
            </a:r>
            <a:r>
              <a:rPr lang="en-GB" sz="1200" kern="1200" dirty="0" err="1" smtClean="0">
                <a:solidFill>
                  <a:schemeClr val="tx1"/>
                </a:solidFill>
                <a:latin typeface="+mn-lt"/>
                <a:ea typeface="+mn-ea"/>
                <a:cs typeface="+mn-cs"/>
              </a:rPr>
              <a:t>tumor</a:t>
            </a:r>
            <a:r>
              <a:rPr lang="en-GB" sz="1200" kern="1200" dirty="0" smtClean="0">
                <a:solidFill>
                  <a:schemeClr val="tx1"/>
                </a:solidFill>
                <a:latin typeface="+mn-lt"/>
                <a:ea typeface="+mn-ea"/>
                <a:cs typeface="+mn-cs"/>
              </a:rPr>
              <a:t> vessels. However, sustained or aggressive </a:t>
            </a:r>
            <a:r>
              <a:rPr lang="en-GB" sz="1200" kern="1200" dirty="0" err="1" smtClean="0">
                <a:solidFill>
                  <a:schemeClr val="tx1"/>
                </a:solidFill>
                <a:latin typeface="+mn-lt"/>
                <a:ea typeface="+mn-ea"/>
                <a:cs typeface="+mn-cs"/>
              </a:rPr>
              <a:t>antiangiogenic</a:t>
            </a:r>
            <a:r>
              <a:rPr lang="en-GB" sz="1200" kern="1200" dirty="0" smtClean="0">
                <a:solidFill>
                  <a:schemeClr val="tx1"/>
                </a:solidFill>
                <a:latin typeface="+mn-lt"/>
                <a:ea typeface="+mn-ea"/>
                <a:cs typeface="+mn-cs"/>
              </a:rPr>
              <a:t> regimens may eventually prune away these vessels, resulting in a vasculature that is both resistant to further treatment and inadequate for the delivery of drugs or oxygen [reproduced, with permission, from (</a:t>
            </a:r>
            <a:r>
              <a:rPr lang="en-GB" sz="1200" i="1" kern="1200" dirty="0" smtClean="0">
                <a:solidFill>
                  <a:schemeClr val="tx1"/>
                </a:solidFill>
                <a:latin typeface="+mn-lt"/>
                <a:ea typeface="+mn-ea"/>
                <a:cs typeface="+mn-cs"/>
              </a:rPr>
              <a:t>11</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B</a:t>
            </a:r>
            <a:r>
              <a:rPr lang="en-GB" sz="1200" kern="1200" dirty="0" smtClean="0">
                <a:solidFill>
                  <a:schemeClr val="tx1"/>
                </a:solidFill>
                <a:latin typeface="+mn-lt"/>
                <a:ea typeface="+mn-ea"/>
                <a:cs typeface="+mn-cs"/>
              </a:rPr>
              <a:t>) Dynamics of vascular normalization induced by VEGFR2 blockade. On the left is a two-photon image showing normal blood vessels in skeletal muscle; subsequent images show human colon carcinoma vasculature in mice at day 0, day 3, and day 5 after administration of VEGR2-specific antibody [reproduced, with permission, from (</a:t>
            </a:r>
            <a:r>
              <a:rPr lang="en-GB" sz="1200" i="1" kern="1200" dirty="0" smtClean="0">
                <a:solidFill>
                  <a:schemeClr val="tx1"/>
                </a:solidFill>
                <a:latin typeface="+mn-lt"/>
                <a:ea typeface="+mn-ea"/>
                <a:cs typeface="+mn-cs"/>
              </a:rPr>
              <a:t>24</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Diagram depicting the concomitant changes in </a:t>
            </a:r>
            <a:r>
              <a:rPr lang="en-GB" sz="1200" kern="1200" dirty="0" err="1" smtClean="0">
                <a:solidFill>
                  <a:schemeClr val="tx1"/>
                </a:solidFill>
                <a:latin typeface="+mn-lt"/>
                <a:ea typeface="+mn-ea"/>
                <a:cs typeface="+mn-cs"/>
              </a:rPr>
              <a:t>pericyte</a:t>
            </a:r>
            <a:r>
              <a:rPr lang="en-GB" sz="1200" kern="1200" dirty="0" smtClean="0">
                <a:solidFill>
                  <a:schemeClr val="tx1"/>
                </a:solidFill>
                <a:latin typeface="+mn-lt"/>
                <a:ea typeface="+mn-ea"/>
                <a:cs typeface="+mn-cs"/>
              </a:rPr>
              <a:t> (red) and basement membrane (blue) coverage during vascular normalization (</a:t>
            </a:r>
            <a:r>
              <a:rPr lang="en-GB" sz="1200" i="1" kern="1200" dirty="0" smtClean="0">
                <a:solidFill>
                  <a:schemeClr val="tx1"/>
                </a:solidFill>
                <a:latin typeface="+mn-lt"/>
                <a:ea typeface="+mn-ea"/>
                <a:cs typeface="+mn-cs"/>
              </a:rPr>
              <a:t>24</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29</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D</a:t>
            </a:r>
            <a:r>
              <a:rPr lang="en-GB" sz="1200" kern="1200" dirty="0" smtClean="0">
                <a:solidFill>
                  <a:schemeClr val="tx1"/>
                </a:solidFill>
                <a:latin typeface="+mn-lt"/>
                <a:ea typeface="+mn-ea"/>
                <a:cs typeface="+mn-cs"/>
              </a:rPr>
              <a:t>) These phenotypic changes in the vasculature may reflect changes in the balance of pro- and </a:t>
            </a:r>
            <a:r>
              <a:rPr lang="en-GB" sz="1200" kern="1200" dirty="0" err="1" smtClean="0">
                <a:solidFill>
                  <a:schemeClr val="tx1"/>
                </a:solidFill>
                <a:latin typeface="+mn-lt"/>
                <a:ea typeface="+mn-ea"/>
                <a:cs typeface="+mn-cs"/>
              </a:rPr>
              <a:t>antiangiogenic</a:t>
            </a:r>
            <a:r>
              <a:rPr lang="en-GB" sz="1200" kern="1200" dirty="0" smtClean="0">
                <a:solidFill>
                  <a:schemeClr val="tx1"/>
                </a:solidFill>
                <a:latin typeface="+mn-lt"/>
                <a:ea typeface="+mn-ea"/>
                <a:cs typeface="+mn-cs"/>
              </a:rPr>
              <a:t> factors in the tissue. </a:t>
            </a:r>
            <a:endParaRPr lang="en-GB" dirty="0"/>
          </a:p>
        </p:txBody>
      </p:sp>
      <p:sp>
        <p:nvSpPr>
          <p:cNvPr id="4" name="Slide Number Placeholder 3"/>
          <p:cNvSpPr>
            <a:spLocks noGrp="1"/>
          </p:cNvSpPr>
          <p:nvPr>
            <p:ph type="sldNum" sz="quarter" idx="10"/>
          </p:nvPr>
        </p:nvSpPr>
        <p:spPr/>
        <p:txBody>
          <a:bodyPr/>
          <a:lstStyle/>
          <a:p>
            <a:fld id="{B27AEDA7-D8AB-4D30-91FE-ECB2F366DAF9}"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7AEDA7-D8AB-4D30-91FE-ECB2F366DAF9}"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BE39BD-5369-4F16-BEBA-1FDC20156B71}" type="datetimeFigureOut">
              <a:rPr lang="en-US" smtClean="0"/>
              <a:pPr/>
              <a:t>12/7/2012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E39BD-5369-4F16-BEBA-1FDC20156B71}" type="datetimeFigureOut">
              <a:rPr lang="en-US" smtClean="0"/>
              <a:pPr/>
              <a:t>12/7/2012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E39BD-5369-4F16-BEBA-1FDC20156B71}" type="datetimeFigureOut">
              <a:rPr lang="en-US" smtClean="0"/>
              <a:pPr/>
              <a:t>12/7/2012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37407B-4D64-4C9E-98F3-D449A6287C6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F64B3A-20CA-4CD6-AE5B-73BCD4FD1D4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E39BD-5369-4F16-BEBA-1FDC20156B71}" type="datetimeFigureOut">
              <a:rPr lang="en-US" smtClean="0"/>
              <a:pPr/>
              <a:t>12/7/2012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E39BD-5369-4F16-BEBA-1FDC20156B71}" type="datetimeFigureOut">
              <a:rPr lang="en-US" smtClean="0"/>
              <a:pPr/>
              <a:t>12/7/2012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BE39BD-5369-4F16-BEBA-1FDC20156B71}" type="datetimeFigureOut">
              <a:rPr lang="en-US" smtClean="0"/>
              <a:pPr/>
              <a:t>12/7/2012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BE39BD-5369-4F16-BEBA-1FDC20156B71}" type="datetimeFigureOut">
              <a:rPr lang="en-US" smtClean="0"/>
              <a:pPr/>
              <a:t>12/7/2012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BE39BD-5369-4F16-BEBA-1FDC20156B71}" type="datetimeFigureOut">
              <a:rPr lang="en-US" smtClean="0"/>
              <a:pPr/>
              <a:t>12/7/2012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E39BD-5369-4F16-BEBA-1FDC20156B71}" type="datetimeFigureOut">
              <a:rPr lang="en-US" smtClean="0"/>
              <a:pPr/>
              <a:t>12/7/2012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E39BD-5369-4F16-BEBA-1FDC20156B71}" type="datetimeFigureOut">
              <a:rPr lang="en-US" smtClean="0"/>
              <a:pPr/>
              <a:t>12/7/2012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E39BD-5369-4F16-BEBA-1FDC20156B71}" type="datetimeFigureOut">
              <a:rPr lang="en-US" smtClean="0"/>
              <a:pPr/>
              <a:t>12/7/2012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634BA-FC53-40CC-9036-EF444E09F45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E39BD-5369-4F16-BEBA-1FDC20156B71}" type="datetimeFigureOut">
              <a:rPr lang="en-US" smtClean="0"/>
              <a:pPr/>
              <a:t>12/7/2012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634BA-FC53-40CC-9036-EF444E09F4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mazon.com/gp/reader/0375502440/ref=sib_dp_p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hyperlink" Target="http://www.google.co.uk/imgres?imgurl=http://drivingspirit.com/storage/2010/03/twenty_pound_notes.jpg&amp;imgrefurl=http://drivingspirit.com/showroom-tax-and-increased-ved-rates-from-april-1/&amp;usg=__SPzvKozuzE-M9dqI68IoKtShPcE=&amp;h=314&amp;w=400&amp;sz=20&amp;hl=en&amp;start=1&amp;zoom=1&amp;itbs=1&amp;tbnid=C-4A1BdQbuJziM:&amp;tbnh=97&amp;tbnw=124&amp;prev=/images?q=pound+notes&amp;hl=en&amp;gbv=2&amp;tbs=isch: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oogle.co.uk/imgres?imgurl=http://brimstoneandcompany.com/yahoo_site_admin/assets/images/pound_coins.54175202.jpg&amp;imgrefurl=http://www.brimstoneandcompany.com/services&amp;usg=___rSQu5U4HaLVCqfHjk9C61OPYks=&amp;h=640&amp;w=598&amp;sz=63&amp;hl=en&amp;start=2&amp;zoom=1&amp;itbs=1&amp;tbnid=C29aEMr51CdOoM:&amp;tbnh=137&amp;tbnw=128&amp;prev=/images?q=pound+coins&amp;hl=en&amp;gbv=2&amp;tbs=isch:1"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irc.ahajournals.org/content/vol97/issue7/images/large/hc0780172007.jpe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ibvzuVw6Xz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1725"/>
            <a:ext cx="7772400" cy="1470025"/>
          </a:xfrm>
        </p:spPr>
        <p:txBody>
          <a:bodyPr>
            <a:normAutofit/>
          </a:bodyPr>
          <a:lstStyle/>
          <a:p>
            <a:r>
              <a:rPr lang="en-GB" sz="4800" dirty="0" smtClean="0">
                <a:latin typeface="Arial" pitchFamily="34" charset="0"/>
                <a:cs typeface="Arial" pitchFamily="34" charset="0"/>
              </a:rPr>
              <a:t>Angiogenesis and disease</a:t>
            </a:r>
            <a:endParaRPr lang="en-GB" sz="4800"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GB" dirty="0" smtClean="0">
                <a:latin typeface="Arial" pitchFamily="34" charset="0"/>
                <a:cs typeface="Arial" pitchFamily="34" charset="0"/>
              </a:rPr>
              <a:t>Anna M. Randi</a:t>
            </a:r>
          </a:p>
          <a:p>
            <a:r>
              <a:rPr lang="en-GB" sz="2800" dirty="0" smtClean="0">
                <a:latin typeface="Arial" pitchFamily="34" charset="0"/>
                <a:cs typeface="Arial" pitchFamily="34" charset="0"/>
              </a:rPr>
              <a:t>MD PhD</a:t>
            </a:r>
          </a:p>
          <a:p>
            <a:r>
              <a:rPr lang="en-GB" sz="2800" dirty="0" smtClean="0">
                <a:latin typeface="Arial" pitchFamily="34" charset="0"/>
                <a:cs typeface="Arial" pitchFamily="34" charset="0"/>
              </a:rPr>
              <a:t>National Heart and Lung Institute</a:t>
            </a:r>
            <a:endParaRPr lang="en-GB" sz="2800" dirty="0">
              <a:latin typeface="Arial" pitchFamily="34" charset="0"/>
              <a:cs typeface="Arial" pitchFamily="34" charset="0"/>
            </a:endParaRPr>
          </a:p>
        </p:txBody>
      </p:sp>
      <p:pic>
        <p:nvPicPr>
          <p:cNvPr id="4" name="Picture 8"/>
          <p:cNvPicPr>
            <a:picLocks noChangeAspect="1" noChangeArrowheads="1"/>
          </p:cNvPicPr>
          <p:nvPr/>
        </p:nvPicPr>
        <p:blipFill>
          <a:blip r:embed="rId3" cstate="print"/>
          <a:srcRect b="15681"/>
          <a:stretch>
            <a:fillRect/>
          </a:stretch>
        </p:blipFill>
        <p:spPr bwMode="auto">
          <a:xfrm>
            <a:off x="7411907" y="6222052"/>
            <a:ext cx="1471613" cy="46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 y="442913"/>
            <a:ext cx="8678863" cy="919162"/>
          </a:xfrm>
        </p:spPr>
        <p:txBody>
          <a:bodyPr>
            <a:normAutofit fontScale="90000"/>
          </a:bodyPr>
          <a:lstStyle/>
          <a:p>
            <a:r>
              <a:rPr lang="en-US" sz="3200"/>
              <a:t>Abnormal Structural Features of </a:t>
            </a:r>
            <a:br>
              <a:rPr lang="en-US" sz="3200"/>
            </a:br>
            <a:r>
              <a:rPr lang="en-US" sz="3200"/>
              <a:t>Tumor Microvasculature </a:t>
            </a:r>
          </a:p>
        </p:txBody>
      </p:sp>
      <p:pic>
        <p:nvPicPr>
          <p:cNvPr id="119811" name="Picture 3" descr="H:\5900 Horizons  formerly 6189\5907 3-2\5907 Layout\5907 ART\5907 Horizon Slide Arts\5907 Figure 3.tif"/>
          <p:cNvPicPr>
            <a:picLocks noChangeAspect="1" noChangeArrowheads="1"/>
          </p:cNvPicPr>
          <p:nvPr/>
        </p:nvPicPr>
        <p:blipFill>
          <a:blip r:embed="rId2" cstate="print"/>
          <a:srcRect/>
          <a:stretch>
            <a:fillRect/>
          </a:stretch>
        </p:blipFill>
        <p:spPr bwMode="auto">
          <a:xfrm>
            <a:off x="2309813" y="1819275"/>
            <a:ext cx="4478337" cy="4016375"/>
          </a:xfrm>
          <a:prstGeom prst="rect">
            <a:avLst/>
          </a:prstGeom>
          <a:noFill/>
        </p:spPr>
      </p:pic>
      <p:sp>
        <p:nvSpPr>
          <p:cNvPr id="119812" name="Text Box 4"/>
          <p:cNvSpPr txBox="1">
            <a:spLocks noChangeArrowheads="1"/>
          </p:cNvSpPr>
          <p:nvPr/>
        </p:nvSpPr>
        <p:spPr bwMode="auto">
          <a:xfrm>
            <a:off x="873125" y="5937250"/>
            <a:ext cx="5876930" cy="707886"/>
          </a:xfrm>
          <a:prstGeom prst="rect">
            <a:avLst/>
          </a:prstGeom>
          <a:noFill/>
          <a:ln w="9525">
            <a:noFill/>
            <a:miter lim="800000"/>
            <a:headEnd/>
            <a:tailEnd/>
          </a:ln>
          <a:effectLst/>
        </p:spPr>
        <p:txBody>
          <a:bodyPr wrap="none">
            <a:spAutoFit/>
          </a:bodyPr>
          <a:lstStyle/>
          <a:p>
            <a:r>
              <a:rPr lang="en-US" sz="1600" b="1" dirty="0">
                <a:latin typeface="Arial" pitchFamily="34" charset="0"/>
                <a:ea typeface="Times" pitchFamily="18" charset="0"/>
                <a:cs typeface="Times" pitchFamily="18" charset="0"/>
              </a:rPr>
              <a:t>AV = </a:t>
            </a:r>
            <a:r>
              <a:rPr lang="en-US" sz="1600" b="1" dirty="0" err="1">
                <a:latin typeface="Arial" pitchFamily="34" charset="0"/>
                <a:ea typeface="Times" pitchFamily="18" charset="0"/>
                <a:cs typeface="Times" pitchFamily="18" charset="0"/>
              </a:rPr>
              <a:t>arteriovenous</a:t>
            </a:r>
            <a:r>
              <a:rPr lang="en-US" sz="1600" b="1" dirty="0">
                <a:latin typeface="Arial" pitchFamily="34" charset="0"/>
                <a:ea typeface="Times" pitchFamily="18" charset="0"/>
                <a:cs typeface="Times" pitchFamily="18" charset="0"/>
              </a:rPr>
              <a:t>.</a:t>
            </a:r>
          </a:p>
          <a:p>
            <a:pPr>
              <a:spcBef>
                <a:spcPct val="50000"/>
              </a:spcBef>
            </a:pPr>
            <a:r>
              <a:rPr lang="en-US" sz="1600" b="1" dirty="0">
                <a:latin typeface="Arial" pitchFamily="34" charset="0"/>
                <a:ea typeface="Times" pitchFamily="18" charset="0"/>
                <a:cs typeface="Times" pitchFamily="18" charset="0"/>
              </a:rPr>
              <a:t>From Brown and </a:t>
            </a:r>
            <a:r>
              <a:rPr lang="en-US" sz="1600" b="1" dirty="0" err="1">
                <a:latin typeface="Arial" pitchFamily="34" charset="0"/>
                <a:ea typeface="Times" pitchFamily="18" charset="0"/>
                <a:cs typeface="Times" pitchFamily="18" charset="0"/>
              </a:rPr>
              <a:t>Giaccia</a:t>
            </a:r>
            <a:r>
              <a:rPr lang="en-US" sz="1600" b="1" dirty="0">
                <a:latin typeface="Arial" pitchFamily="34" charset="0"/>
                <a:ea typeface="Times" pitchFamily="18" charset="0"/>
                <a:cs typeface="Times" pitchFamily="18" charset="0"/>
              </a:rPr>
              <a:t>. </a:t>
            </a:r>
            <a:r>
              <a:rPr lang="en-US" sz="1600" b="1" i="1" dirty="0">
                <a:latin typeface="Arial" pitchFamily="34" charset="0"/>
                <a:ea typeface="Times" pitchFamily="18" charset="0"/>
                <a:cs typeface="Times" pitchFamily="18" charset="0"/>
              </a:rPr>
              <a:t>Cancer Res</a:t>
            </a:r>
            <a:r>
              <a:rPr lang="en-US" sz="1600" b="1" dirty="0">
                <a:latin typeface="Arial" pitchFamily="34" charset="0"/>
                <a:ea typeface="Times" pitchFamily="18" charset="0"/>
                <a:cs typeface="Times" pitchFamily="18" charset="0"/>
              </a:rPr>
              <a:t>. </a:t>
            </a:r>
            <a:r>
              <a:rPr lang="en-US" sz="1600" b="1" dirty="0" smtClean="0">
                <a:latin typeface="Arial" pitchFamily="34" charset="0"/>
                <a:ea typeface="Times" pitchFamily="18" charset="0"/>
                <a:cs typeface="Times" pitchFamily="18" charset="0"/>
              </a:rPr>
              <a:t>1998;58:1408-1416.</a:t>
            </a:r>
            <a:endParaRPr lang="en-US" sz="1600" b="1" dirty="0">
              <a:latin typeface="Arial" pitchFamily="34" charset="0"/>
              <a:ea typeface="Times" pitchFamily="18" charset="0"/>
              <a:cs typeface="Times" pitchFamily="18" charset="0"/>
            </a:endParaRPr>
          </a:p>
        </p:txBody>
      </p:sp>
      <p:sp>
        <p:nvSpPr>
          <p:cNvPr id="119814" name="Rectangle 6"/>
          <p:cNvSpPr>
            <a:spLocks noChangeArrowheads="1"/>
          </p:cNvSpPr>
          <p:nvPr/>
        </p:nvSpPr>
        <p:spPr bwMode="auto">
          <a:xfrm>
            <a:off x="0" y="1447800"/>
            <a:ext cx="9144000" cy="76200"/>
          </a:xfrm>
          <a:prstGeom prst="rect">
            <a:avLst/>
          </a:prstGeom>
          <a:gradFill rotWithShape="0">
            <a:gsLst>
              <a:gs pos="0">
                <a:srgbClr val="FFFF99"/>
              </a:gs>
              <a:gs pos="100000">
                <a:srgbClr val="FF9900"/>
              </a:gs>
            </a:gsLst>
            <a:path path="shape">
              <a:fillToRect l="50000" t="50000" r="50000" b="50000"/>
            </a:path>
          </a:gra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angiogenic</a:t>
            </a:r>
            <a:r>
              <a:rPr lang="en-GB" dirty="0" smtClean="0"/>
              <a:t> switch</a:t>
            </a:r>
            <a:endParaRPr lang="en-GB" dirty="0"/>
          </a:p>
        </p:txBody>
      </p:sp>
      <p:pic>
        <p:nvPicPr>
          <p:cNvPr id="4" name="Content Placeholder 3" descr="angio switch.jpg"/>
          <p:cNvPicPr>
            <a:picLocks noGrp="1" noChangeAspect="1"/>
          </p:cNvPicPr>
          <p:nvPr>
            <p:ph idx="1"/>
          </p:nvPr>
        </p:nvPicPr>
        <p:blipFill>
          <a:blip r:embed="rId3" cstate="print"/>
          <a:stretch>
            <a:fillRect/>
          </a:stretch>
        </p:blipFill>
        <p:spPr>
          <a:xfrm>
            <a:off x="2116685" y="1600200"/>
            <a:ext cx="4910629" cy="4525963"/>
          </a:xfrm>
        </p:spPr>
      </p:pic>
      <p:sp>
        <p:nvSpPr>
          <p:cNvPr id="5" name="TextBox 4"/>
          <p:cNvSpPr txBox="1"/>
          <p:nvPr/>
        </p:nvSpPr>
        <p:spPr>
          <a:xfrm>
            <a:off x="467544" y="1196752"/>
            <a:ext cx="8136904" cy="923330"/>
          </a:xfrm>
          <a:prstGeom prst="rect">
            <a:avLst/>
          </a:prstGeom>
          <a:solidFill>
            <a:schemeClr val="accent3">
              <a:lumMod val="20000"/>
              <a:lumOff val="80000"/>
            </a:schemeClr>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n-GB" dirty="0" smtClean="0"/>
              <a:t>The </a:t>
            </a:r>
            <a:r>
              <a:rPr lang="en-GB" dirty="0" err="1" smtClean="0"/>
              <a:t>angiogenic</a:t>
            </a:r>
            <a:r>
              <a:rPr lang="en-GB" dirty="0" smtClean="0"/>
              <a:t> switch is a discrete step in tumour development that can occur at different stages in the tumour-progression pathway, depending on the nature of the tumour and its microenvironment</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Normalization of </a:t>
            </a:r>
            <a:r>
              <a:rPr lang="en-GB" dirty="0" err="1" smtClean="0"/>
              <a:t>tumor</a:t>
            </a:r>
            <a:r>
              <a:rPr lang="en-GB" dirty="0" smtClean="0"/>
              <a:t> blood vessels</a:t>
            </a:r>
            <a:endParaRPr lang="en-GB" dirty="0"/>
          </a:p>
        </p:txBody>
      </p:sp>
      <p:pic>
        <p:nvPicPr>
          <p:cNvPr id="4" name="Content Placeholder 3" descr="angio jain 2005 fig 1.gif"/>
          <p:cNvPicPr>
            <a:picLocks noGrp="1" noChangeAspect="1"/>
          </p:cNvPicPr>
          <p:nvPr>
            <p:ph idx="1"/>
          </p:nvPr>
        </p:nvPicPr>
        <p:blipFill>
          <a:blip r:embed="rId3" cstate="print"/>
          <a:stretch>
            <a:fillRect/>
          </a:stretch>
        </p:blipFill>
        <p:spPr>
          <a:xfrm>
            <a:off x="785786" y="1357298"/>
            <a:ext cx="7488640" cy="5429264"/>
          </a:xfrm>
        </p:spPr>
      </p:pic>
      <p:sp>
        <p:nvSpPr>
          <p:cNvPr id="5" name="TextBox 4"/>
          <p:cNvSpPr txBox="1"/>
          <p:nvPr/>
        </p:nvSpPr>
        <p:spPr>
          <a:xfrm>
            <a:off x="8422328" y="6309320"/>
            <a:ext cx="721672" cy="369332"/>
          </a:xfrm>
          <a:prstGeom prst="rect">
            <a:avLst/>
          </a:prstGeom>
          <a:noFill/>
        </p:spPr>
        <p:txBody>
          <a:bodyPr wrap="none" rtlCol="0">
            <a:spAutoFit/>
          </a:bodyPr>
          <a:lstStyle/>
          <a:p>
            <a:r>
              <a:rPr lang="en-GB" dirty="0" smtClean="0"/>
              <a:t>Jain R</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Grp="1" noChangeArrowheads="1"/>
          </p:cNvSpPr>
          <p:nvPr>
            <p:ph type="title"/>
          </p:nvPr>
        </p:nvSpPr>
        <p:spPr/>
        <p:txBody>
          <a:bodyPr/>
          <a:lstStyle/>
          <a:p>
            <a:r>
              <a:rPr lang="en-US" sz="3200"/>
              <a:t>Approaches to Compromising </a:t>
            </a:r>
            <a:br>
              <a:rPr lang="en-US" sz="3200"/>
            </a:br>
            <a:r>
              <a:rPr lang="en-US" sz="3200"/>
              <a:t>Tumor Neovasculature</a:t>
            </a:r>
          </a:p>
        </p:txBody>
      </p:sp>
      <p:pic>
        <p:nvPicPr>
          <p:cNvPr id="120835" name="Picture 3" descr="H:\5900 Horizons  formerly 6189\5907 3-2\5907 Layout\5907 ART\5907 Horizon Slide Arts\5907 Figure 4.tif"/>
          <p:cNvPicPr>
            <a:picLocks noChangeAspect="1" noChangeArrowheads="1"/>
          </p:cNvPicPr>
          <p:nvPr/>
        </p:nvPicPr>
        <p:blipFill>
          <a:blip r:embed="rId2" cstate="print"/>
          <a:srcRect l="2257" t="3360" r="4803" b="5896"/>
          <a:stretch>
            <a:fillRect/>
          </a:stretch>
        </p:blipFill>
        <p:spPr bwMode="auto">
          <a:xfrm>
            <a:off x="2349500" y="1517650"/>
            <a:ext cx="4064000" cy="3692525"/>
          </a:xfrm>
          <a:prstGeom prst="rect">
            <a:avLst/>
          </a:prstGeom>
          <a:noFill/>
        </p:spPr>
      </p:pic>
      <p:sp>
        <p:nvSpPr>
          <p:cNvPr id="120836" name="Text Box 4"/>
          <p:cNvSpPr txBox="1">
            <a:spLocks noChangeArrowheads="1"/>
          </p:cNvSpPr>
          <p:nvPr/>
        </p:nvSpPr>
        <p:spPr bwMode="auto">
          <a:xfrm>
            <a:off x="396875" y="5353050"/>
            <a:ext cx="8747125" cy="1449388"/>
          </a:xfrm>
          <a:prstGeom prst="rect">
            <a:avLst/>
          </a:prstGeom>
          <a:noFill/>
          <a:ln w="9525">
            <a:noFill/>
            <a:miter lim="800000"/>
            <a:headEnd/>
            <a:tailEnd/>
          </a:ln>
          <a:effectLst/>
        </p:spPr>
        <p:txBody>
          <a:bodyPr>
            <a:spAutoFit/>
          </a:bodyPr>
          <a:lstStyle/>
          <a:p>
            <a:r>
              <a:rPr lang="en-US" sz="1600" b="1" dirty="0">
                <a:solidFill>
                  <a:srgbClr val="CC0000"/>
                </a:solidFill>
                <a:latin typeface="Arial" pitchFamily="34" charset="0"/>
                <a:ea typeface="Times" pitchFamily="18" charset="0"/>
                <a:cs typeface="Times" pitchFamily="18" charset="0"/>
              </a:rPr>
              <a:t>A</a:t>
            </a:r>
            <a:r>
              <a:rPr lang="en-US" sz="1600" b="1" dirty="0">
                <a:latin typeface="Arial" pitchFamily="34" charset="0"/>
                <a:ea typeface="Times" pitchFamily="18" charset="0"/>
                <a:cs typeface="Times" pitchFamily="18" charset="0"/>
              </a:rPr>
              <a:t>, Matrix breakdown inhibition; </a:t>
            </a:r>
            <a:r>
              <a:rPr lang="en-US" sz="1600" b="1" dirty="0">
                <a:solidFill>
                  <a:srgbClr val="CC0000"/>
                </a:solidFill>
                <a:latin typeface="Arial" pitchFamily="34" charset="0"/>
                <a:ea typeface="Times" pitchFamily="18" charset="0"/>
                <a:cs typeface="Times" pitchFamily="18" charset="0"/>
              </a:rPr>
              <a:t>B</a:t>
            </a:r>
            <a:r>
              <a:rPr lang="en-US" sz="1600" b="1" dirty="0">
                <a:latin typeface="Arial" pitchFamily="34" charset="0"/>
                <a:ea typeface="Times" pitchFamily="18" charset="0"/>
                <a:cs typeface="Times" pitchFamily="18" charset="0"/>
              </a:rPr>
              <a:t>, signal transduction inhibition; </a:t>
            </a:r>
            <a:r>
              <a:rPr lang="en-US" sz="1600" b="1" dirty="0">
                <a:solidFill>
                  <a:srgbClr val="CC0000"/>
                </a:solidFill>
                <a:latin typeface="Arial" pitchFamily="34" charset="0"/>
                <a:ea typeface="Times" pitchFamily="18" charset="0"/>
                <a:cs typeface="Times" pitchFamily="18" charset="0"/>
              </a:rPr>
              <a:t>C</a:t>
            </a:r>
            <a:r>
              <a:rPr lang="en-US" sz="1600" b="1" dirty="0">
                <a:latin typeface="Arial" pitchFamily="34" charset="0"/>
                <a:ea typeface="Times" pitchFamily="18" charset="0"/>
                <a:cs typeface="Times" pitchFamily="18" charset="0"/>
              </a:rPr>
              <a:t>, receptor antagonism; </a:t>
            </a:r>
            <a:r>
              <a:rPr lang="en-US" sz="1600" b="1" dirty="0">
                <a:solidFill>
                  <a:srgbClr val="CC0000"/>
                </a:solidFill>
                <a:latin typeface="Arial" pitchFamily="34" charset="0"/>
                <a:ea typeface="Times" pitchFamily="18" charset="0"/>
                <a:cs typeface="Times" pitchFamily="18" charset="0"/>
              </a:rPr>
              <a:t>D</a:t>
            </a:r>
            <a:r>
              <a:rPr lang="en-US" sz="1600" b="1" dirty="0">
                <a:latin typeface="Arial" pitchFamily="34" charset="0"/>
                <a:ea typeface="Times" pitchFamily="18" charset="0"/>
                <a:cs typeface="Times" pitchFamily="18" charset="0"/>
              </a:rPr>
              <a:t>, inhibition of endothelial cell function (</a:t>
            </a:r>
            <a:r>
              <a:rPr lang="en-US" sz="1600" b="1" dirty="0" err="1">
                <a:latin typeface="Arial" pitchFamily="34" charset="0"/>
                <a:ea typeface="Times" pitchFamily="18" charset="0"/>
                <a:cs typeface="Times" pitchFamily="18" charset="0"/>
              </a:rPr>
              <a:t>eg</a:t>
            </a:r>
            <a:r>
              <a:rPr lang="en-US" sz="1600" b="1" dirty="0">
                <a:latin typeface="Arial" pitchFamily="34" charset="0"/>
                <a:ea typeface="Times" pitchFamily="18" charset="0"/>
                <a:cs typeface="Times" pitchFamily="18" charset="0"/>
              </a:rPr>
              <a:t>, proliferation, migration, and tube formation); </a:t>
            </a:r>
            <a:r>
              <a:rPr lang="en-US" sz="1600" b="1" dirty="0">
                <a:solidFill>
                  <a:srgbClr val="CC0000"/>
                </a:solidFill>
                <a:latin typeface="Arial" pitchFamily="34" charset="0"/>
                <a:ea typeface="Times" pitchFamily="18" charset="0"/>
                <a:cs typeface="Times" pitchFamily="18" charset="0"/>
              </a:rPr>
              <a:t>E</a:t>
            </a:r>
            <a:r>
              <a:rPr lang="en-US" sz="1600" b="1" dirty="0">
                <a:latin typeface="Arial" pitchFamily="34" charset="0"/>
                <a:ea typeface="Times" pitchFamily="18" charset="0"/>
                <a:cs typeface="Times" pitchFamily="18" charset="0"/>
              </a:rPr>
              <a:t>, blockade of activators of angiogenesis; </a:t>
            </a:r>
            <a:r>
              <a:rPr lang="en-US" sz="1600" b="1" dirty="0">
                <a:solidFill>
                  <a:srgbClr val="CC0000"/>
                </a:solidFill>
                <a:latin typeface="Arial" pitchFamily="34" charset="0"/>
                <a:ea typeface="Times" pitchFamily="18" charset="0"/>
                <a:cs typeface="Times" pitchFamily="18" charset="0"/>
              </a:rPr>
              <a:t>F</a:t>
            </a:r>
            <a:r>
              <a:rPr lang="en-US" sz="1600" b="1" dirty="0">
                <a:latin typeface="Arial" pitchFamily="34" charset="0"/>
                <a:ea typeface="Times" pitchFamily="18" charset="0"/>
                <a:cs typeface="Times" pitchFamily="18" charset="0"/>
              </a:rPr>
              <a:t>, compromise existing tumor vasculature. </a:t>
            </a:r>
          </a:p>
          <a:p>
            <a:pPr>
              <a:spcBef>
                <a:spcPct val="55000"/>
              </a:spcBef>
            </a:pPr>
            <a:r>
              <a:rPr lang="en-US" sz="1600" b="1" dirty="0">
                <a:latin typeface="Arial" pitchFamily="34" charset="0"/>
                <a:ea typeface="Times" pitchFamily="18" charset="0"/>
                <a:cs typeface="Times" pitchFamily="18" charset="0"/>
              </a:rPr>
              <a:t>From </a:t>
            </a:r>
            <a:r>
              <a:rPr lang="en-US" sz="1600" b="1" dirty="0" err="1">
                <a:latin typeface="Arial" pitchFamily="34" charset="0"/>
                <a:ea typeface="Times" pitchFamily="18" charset="0"/>
                <a:cs typeface="Times" pitchFamily="18" charset="0"/>
              </a:rPr>
              <a:t>Siemann</a:t>
            </a:r>
            <a:r>
              <a:rPr lang="en-US" sz="1600" b="1" dirty="0">
                <a:latin typeface="Arial" pitchFamily="34" charset="0"/>
                <a:ea typeface="Times" pitchFamily="18" charset="0"/>
                <a:cs typeface="Times" pitchFamily="18" charset="0"/>
              </a:rPr>
              <a:t> et al. </a:t>
            </a:r>
            <a:r>
              <a:rPr lang="en-US" sz="1600" b="1" i="1" dirty="0" err="1">
                <a:latin typeface="Arial" pitchFamily="34" charset="0"/>
                <a:ea typeface="Times" pitchFamily="18" charset="0"/>
                <a:cs typeface="Times" pitchFamily="18" charset="0"/>
              </a:rPr>
              <a:t>Radiother</a:t>
            </a:r>
            <a:r>
              <a:rPr lang="en-US" sz="1600" b="1" i="1" dirty="0">
                <a:latin typeface="Arial" pitchFamily="34" charset="0"/>
                <a:ea typeface="Times" pitchFamily="18" charset="0"/>
                <a:cs typeface="Times" pitchFamily="18" charset="0"/>
              </a:rPr>
              <a:t> </a:t>
            </a:r>
            <a:r>
              <a:rPr lang="en-US" sz="1600" b="1" i="1" dirty="0" err="1">
                <a:latin typeface="Arial" pitchFamily="34" charset="0"/>
                <a:ea typeface="Times" pitchFamily="18" charset="0"/>
                <a:cs typeface="Times" pitchFamily="18" charset="0"/>
              </a:rPr>
              <a:t>Oncol</a:t>
            </a:r>
            <a:r>
              <a:rPr lang="en-US" sz="1600" b="1" dirty="0">
                <a:latin typeface="Arial" pitchFamily="34" charset="0"/>
                <a:ea typeface="Times" pitchFamily="18" charset="0"/>
                <a:cs typeface="Times" pitchFamily="18" charset="0"/>
              </a:rPr>
              <a:t>. </a:t>
            </a:r>
            <a:r>
              <a:rPr lang="en-US" sz="1600" b="1" dirty="0" smtClean="0">
                <a:latin typeface="Arial" pitchFamily="34" charset="0"/>
                <a:ea typeface="Times" pitchFamily="18" charset="0"/>
                <a:cs typeface="Times" pitchFamily="18" charset="0"/>
              </a:rPr>
              <a:t>2000;57:5-12.</a:t>
            </a:r>
            <a:endParaRPr lang="en-US" sz="1200" dirty="0"/>
          </a:p>
        </p:txBody>
      </p:sp>
      <p:sp>
        <p:nvSpPr>
          <p:cNvPr id="120837" name="Rectangle 5"/>
          <p:cNvSpPr>
            <a:spLocks noChangeArrowheads="1"/>
          </p:cNvSpPr>
          <p:nvPr/>
        </p:nvSpPr>
        <p:spPr bwMode="auto">
          <a:xfrm>
            <a:off x="0" y="1447800"/>
            <a:ext cx="9144000" cy="76200"/>
          </a:xfrm>
          <a:prstGeom prst="rect">
            <a:avLst/>
          </a:prstGeom>
          <a:gradFill rotWithShape="0">
            <a:gsLst>
              <a:gs pos="0">
                <a:srgbClr val="FFFF99"/>
              </a:gs>
              <a:gs pos="100000">
                <a:srgbClr val="FF9900"/>
              </a:gs>
            </a:gsLst>
            <a:path path="shape">
              <a:fillToRect l="50000" t="50000" r="50000" b="50000"/>
            </a:path>
          </a:gra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 vivo proof of concept studies:</a:t>
            </a:r>
            <a:br>
              <a:rPr lang="en-GB" dirty="0" smtClean="0"/>
            </a:br>
            <a:r>
              <a:rPr lang="en-GB" dirty="0" err="1" smtClean="0"/>
              <a:t>Endostatin</a:t>
            </a:r>
            <a:r>
              <a:rPr lang="en-GB" dirty="0" smtClean="0"/>
              <a:t> inhibits solid </a:t>
            </a:r>
            <a:r>
              <a:rPr lang="en-GB" dirty="0" err="1" smtClean="0"/>
              <a:t>tumor</a:t>
            </a:r>
            <a:r>
              <a:rPr lang="en-GB" dirty="0" smtClean="0"/>
              <a:t> growth </a:t>
            </a:r>
            <a:endParaRPr lang="en-GB" dirty="0"/>
          </a:p>
        </p:txBody>
      </p:sp>
      <p:pic>
        <p:nvPicPr>
          <p:cNvPr id="113666" name="Picture 2" descr="http://scienceblogs.com/insolence/upload/2007/02/TumorDormancy.jpg"/>
          <p:cNvPicPr>
            <a:picLocks noChangeAspect="1" noChangeArrowheads="1"/>
          </p:cNvPicPr>
          <p:nvPr/>
        </p:nvPicPr>
        <p:blipFill>
          <a:blip r:embed="rId3" cstate="print"/>
          <a:srcRect/>
          <a:stretch>
            <a:fillRect/>
          </a:stretch>
        </p:blipFill>
        <p:spPr bwMode="auto">
          <a:xfrm>
            <a:off x="2166954" y="1500174"/>
            <a:ext cx="4762500" cy="4600576"/>
          </a:xfrm>
          <a:prstGeom prst="rect">
            <a:avLst/>
          </a:prstGeom>
          <a:noFill/>
        </p:spPr>
      </p:pic>
      <p:sp>
        <p:nvSpPr>
          <p:cNvPr id="5" name="Rectangle 4"/>
          <p:cNvSpPr/>
          <p:nvPr/>
        </p:nvSpPr>
        <p:spPr>
          <a:xfrm>
            <a:off x="1285852" y="6286520"/>
            <a:ext cx="6572296" cy="400110"/>
          </a:xfrm>
          <a:prstGeom prst="rect">
            <a:avLst/>
          </a:prstGeom>
        </p:spPr>
        <p:txBody>
          <a:bodyPr wrap="square">
            <a:spAutoFit/>
          </a:bodyPr>
          <a:lstStyle/>
          <a:p>
            <a:pPr algn="ctr"/>
            <a:r>
              <a:rPr lang="en-GB" sz="2000" dirty="0" err="1" smtClean="0"/>
              <a:t>Endostatin</a:t>
            </a:r>
            <a:r>
              <a:rPr lang="en-GB" sz="2000" dirty="0" smtClean="0"/>
              <a:t>: endogenous anti-angiogenesis peptide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Vascular Endothelial Growth Factor (VEGF)</a:t>
            </a:r>
            <a:endParaRPr lang="en-GB" dirty="0"/>
          </a:p>
        </p:txBody>
      </p:sp>
      <p:sp>
        <p:nvSpPr>
          <p:cNvPr id="3" name="Content Placeholder 2"/>
          <p:cNvSpPr>
            <a:spLocks noGrp="1"/>
          </p:cNvSpPr>
          <p:nvPr>
            <p:ph idx="1"/>
          </p:nvPr>
        </p:nvSpPr>
        <p:spPr/>
        <p:txBody>
          <a:bodyPr>
            <a:normAutofit lnSpcReduction="10000"/>
          </a:bodyPr>
          <a:lstStyle/>
          <a:p>
            <a:r>
              <a:rPr lang="en-GB" dirty="0" smtClean="0"/>
              <a:t>Family of 5 members: VEGF-A, VEGF-B, VEGF-C, VEGF-D, and placental growth factor(</a:t>
            </a:r>
            <a:r>
              <a:rPr lang="en-GB" dirty="0" err="1" smtClean="0"/>
              <a:t>PlGF</a:t>
            </a:r>
            <a:r>
              <a:rPr lang="en-GB" dirty="0" smtClean="0"/>
              <a:t>)</a:t>
            </a:r>
          </a:p>
          <a:p>
            <a:r>
              <a:rPr lang="en-GB" dirty="0" smtClean="0"/>
              <a:t>Three tyrosine </a:t>
            </a:r>
            <a:r>
              <a:rPr lang="en-GB" dirty="0" err="1" smtClean="0"/>
              <a:t>kinase</a:t>
            </a:r>
            <a:r>
              <a:rPr lang="en-GB" dirty="0" smtClean="0"/>
              <a:t> receptors: VEGF receptor (VEGFR)-1, VEGFR-2, and VEGFR-3</a:t>
            </a:r>
          </a:p>
          <a:p>
            <a:r>
              <a:rPr lang="en-GB" dirty="0" smtClean="0"/>
              <a:t>VEGFR-2 is the major mediator of VEGF-dependent angiogenesis</a:t>
            </a:r>
          </a:p>
          <a:p>
            <a:r>
              <a:rPr lang="en-GB" dirty="0" smtClean="0"/>
              <a:t>In mice, loss of even a single VEGF allele results in embryonic lethality at days 11 -12 due to vascular defects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4" charset="0"/>
                <a:ea typeface="msgothic" charset="0"/>
                <a:cs typeface="msgothic" charset="0"/>
              </a:rPr>
              <a:t>Signal transduction and biological processes mediated by VEGFRs and various therapeutic strategies to inhibit VEGF </a:t>
            </a:r>
            <a:r>
              <a:rPr lang="en-GB" sz="1500" b="1" dirty="0" err="1">
                <a:solidFill>
                  <a:srgbClr val="000000"/>
                </a:solidFill>
                <a:latin typeface="Arial" pitchFamily="34" charset="0"/>
                <a:ea typeface="msgothic" charset="0"/>
                <a:cs typeface="msgothic" charset="0"/>
              </a:rPr>
              <a:t>signaling</a:t>
            </a:r>
            <a:r>
              <a:rPr lang="en-GB" sz="1500" b="1" dirty="0">
                <a:solidFill>
                  <a:srgbClr val="000000"/>
                </a:solidFill>
                <a:latin typeface="Arial" pitchFamily="34" charset="0"/>
                <a:ea typeface="msgothic" charset="0"/>
                <a:cs typeface="msgothic" charset="0"/>
              </a:rPr>
              <a:t>.</a:t>
            </a:r>
          </a:p>
        </p:txBody>
      </p:sp>
      <p:pic>
        <p:nvPicPr>
          <p:cNvPr id="3074" name="Picture 2"/>
          <p:cNvPicPr>
            <a:picLocks noChangeAspect="1" noChangeArrowheads="1"/>
          </p:cNvPicPr>
          <p:nvPr/>
        </p:nvPicPr>
        <p:blipFill>
          <a:blip r:embed="rId3" cstate="print"/>
          <a:srcRect/>
          <a:stretch>
            <a:fillRect/>
          </a:stretch>
        </p:blipFill>
        <p:spPr bwMode="auto">
          <a:xfrm>
            <a:off x="7184160" y="6531086"/>
            <a:ext cx="1422720" cy="32691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524960" y="979303"/>
            <a:ext cx="6099840" cy="4893634"/>
          </a:xfrm>
          <a:prstGeom prst="rect">
            <a:avLst/>
          </a:prstGeom>
          <a:noFill/>
          <a:ln w="9525">
            <a:noFill/>
            <a:round/>
            <a:headEnd/>
            <a:tailEnd/>
          </a:ln>
          <a:effectLst/>
        </p:spPr>
      </p:pic>
      <p:sp>
        <p:nvSpPr>
          <p:cNvPr id="3076" name="Text Box 4"/>
          <p:cNvSpPr txBox="1">
            <a:spLocks noChangeArrowheads="1"/>
          </p:cNvSpPr>
          <p:nvPr/>
        </p:nvSpPr>
        <p:spPr bwMode="auto">
          <a:xfrm>
            <a:off x="152496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pitchFamily="34" charset="0"/>
                <a:ea typeface="msgothic" charset="0"/>
                <a:cs typeface="msgothic" charset="0"/>
              </a:rPr>
              <a:t>Kowanetz</a:t>
            </a:r>
            <a:r>
              <a:rPr lang="en-GB" sz="1100" b="1" dirty="0">
                <a:solidFill>
                  <a:srgbClr val="000000"/>
                </a:solidFill>
                <a:latin typeface="Arial" pitchFamily="34" charset="0"/>
                <a:ea typeface="msgothic" charset="0"/>
                <a:cs typeface="msgothic" charset="0"/>
              </a:rPr>
              <a:t> M , Ferrara N </a:t>
            </a:r>
            <a:r>
              <a:rPr lang="en-GB" sz="1100" b="1" dirty="0" err="1">
                <a:solidFill>
                  <a:srgbClr val="000000"/>
                </a:solidFill>
                <a:latin typeface="Arial" pitchFamily="34" charset="0"/>
                <a:ea typeface="msgothic" charset="0"/>
                <a:cs typeface="msgothic" charset="0"/>
              </a:rPr>
              <a:t>Clin</a:t>
            </a:r>
            <a:r>
              <a:rPr lang="en-GB" sz="1100" b="1" dirty="0">
                <a:solidFill>
                  <a:srgbClr val="000000"/>
                </a:solidFill>
                <a:latin typeface="Arial" pitchFamily="34" charset="0"/>
                <a:ea typeface="msgothic" charset="0"/>
                <a:cs typeface="msgothic" charset="0"/>
              </a:rPr>
              <a:t> Cancer Res 2006;12:5018-5022</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©2006 by American Association for Cancer Research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80" y="5943504"/>
            <a:ext cx="9106560" cy="94329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178720" y="1487694"/>
            <a:ext cx="4790880" cy="4893634"/>
          </a:xfrm>
          <a:prstGeom prst="rect">
            <a:avLst/>
          </a:prstGeom>
          <a:noFill/>
          <a:ln w="9525">
            <a:noFill/>
            <a:round/>
            <a:headEnd/>
            <a:tailEnd/>
          </a:ln>
          <a:effectLst/>
        </p:spPr>
      </p:pic>
      <p:sp>
        <p:nvSpPr>
          <p:cNvPr id="3076" name="Text Box 4"/>
          <p:cNvSpPr txBox="1">
            <a:spLocks noChangeArrowheads="1"/>
          </p:cNvSpPr>
          <p:nvPr/>
        </p:nvSpPr>
        <p:spPr bwMode="auto">
          <a:xfrm>
            <a:off x="2843808" y="638132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Goldman C K et al. PNAS 1998;95:8795-8800</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©1998 by National Academy of Sciences</a:t>
            </a:r>
          </a:p>
        </p:txBody>
      </p:sp>
      <p:sp>
        <p:nvSpPr>
          <p:cNvPr id="8" name="Title 2"/>
          <p:cNvSpPr>
            <a:spLocks noGrp="1"/>
          </p:cNvSpPr>
          <p:nvPr>
            <p:ph type="title"/>
          </p:nvPr>
        </p:nvSpPr>
        <p:spPr/>
        <p:txBody>
          <a:bodyPr>
            <a:normAutofit fontScale="90000"/>
          </a:bodyPr>
          <a:lstStyle/>
          <a:p>
            <a:r>
              <a:rPr lang="en-GB" dirty="0" smtClean="0"/>
              <a:t>VEGF inhibition: soluble VEGFR1 (Flt-1)</a:t>
            </a:r>
            <a:br>
              <a:rPr lang="en-GB" dirty="0" smtClean="0"/>
            </a:br>
            <a:endParaRPr lang="en-GB" dirty="0"/>
          </a:p>
        </p:txBody>
      </p:sp>
      <p:sp>
        <p:nvSpPr>
          <p:cNvPr id="9" name="TextBox 8"/>
          <p:cNvSpPr txBox="1"/>
          <p:nvPr/>
        </p:nvSpPr>
        <p:spPr>
          <a:xfrm>
            <a:off x="611560" y="1700808"/>
            <a:ext cx="1368152" cy="646331"/>
          </a:xfrm>
          <a:prstGeom prst="rect">
            <a:avLst/>
          </a:prstGeom>
          <a:solidFill>
            <a:schemeClr val="accent6">
              <a:lumMod val="20000"/>
              <a:lumOff val="80000"/>
            </a:schemeClr>
          </a:solidFill>
        </p:spPr>
        <p:txBody>
          <a:bodyPr wrap="square" rtlCol="0">
            <a:spAutoFit/>
          </a:bodyPr>
          <a:lstStyle/>
          <a:p>
            <a:pPr algn="ctr"/>
            <a:r>
              <a:rPr lang="en-GB" dirty="0" err="1" smtClean="0"/>
              <a:t>Tumor</a:t>
            </a:r>
            <a:r>
              <a:rPr lang="en-GB" dirty="0" smtClean="0"/>
              <a:t> cell growth</a:t>
            </a:r>
            <a:endParaRPr lang="en-GB" dirty="0"/>
          </a:p>
        </p:txBody>
      </p:sp>
      <p:sp>
        <p:nvSpPr>
          <p:cNvPr id="10" name="TextBox 9"/>
          <p:cNvSpPr txBox="1"/>
          <p:nvPr/>
        </p:nvSpPr>
        <p:spPr>
          <a:xfrm>
            <a:off x="683568" y="3933056"/>
            <a:ext cx="1368152" cy="646331"/>
          </a:xfrm>
          <a:prstGeom prst="rect">
            <a:avLst/>
          </a:prstGeom>
          <a:solidFill>
            <a:schemeClr val="accent6">
              <a:lumMod val="20000"/>
              <a:lumOff val="80000"/>
            </a:schemeClr>
          </a:solidFill>
        </p:spPr>
        <p:txBody>
          <a:bodyPr wrap="square" rtlCol="0">
            <a:spAutoFit/>
          </a:bodyPr>
          <a:lstStyle/>
          <a:p>
            <a:pPr algn="ctr"/>
            <a:r>
              <a:rPr lang="en-GB" dirty="0" err="1" smtClean="0"/>
              <a:t>Tumor</a:t>
            </a:r>
            <a:r>
              <a:rPr lang="en-GB" dirty="0" smtClean="0"/>
              <a:t> volume</a:t>
            </a:r>
            <a:endParaRPr lang="en-GB" dirty="0"/>
          </a:p>
        </p:txBody>
      </p:sp>
      <p:sp>
        <p:nvSpPr>
          <p:cNvPr id="11" name="Rectangle 10"/>
          <p:cNvSpPr/>
          <p:nvPr/>
        </p:nvSpPr>
        <p:spPr>
          <a:xfrm>
            <a:off x="5076056" y="1628800"/>
            <a:ext cx="144016"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Oval 11"/>
          <p:cNvSpPr/>
          <p:nvPr/>
        </p:nvSpPr>
        <p:spPr>
          <a:xfrm>
            <a:off x="5076056" y="1844824"/>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Oval 12"/>
          <p:cNvSpPr/>
          <p:nvPr/>
        </p:nvSpPr>
        <p:spPr>
          <a:xfrm>
            <a:off x="5076056" y="2060848"/>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TextBox 13"/>
          <p:cNvSpPr txBox="1"/>
          <p:nvPr/>
        </p:nvSpPr>
        <p:spPr>
          <a:xfrm>
            <a:off x="5364088" y="1556792"/>
            <a:ext cx="725135" cy="307777"/>
          </a:xfrm>
          <a:prstGeom prst="rect">
            <a:avLst/>
          </a:prstGeom>
          <a:noFill/>
        </p:spPr>
        <p:txBody>
          <a:bodyPr wrap="none" rtlCol="0">
            <a:spAutoFit/>
          </a:bodyPr>
          <a:lstStyle/>
          <a:p>
            <a:r>
              <a:rPr lang="en-GB" sz="1400" dirty="0" smtClean="0"/>
              <a:t>Control</a:t>
            </a:r>
            <a:endParaRPr lang="en-GB" sz="1400" dirty="0"/>
          </a:p>
        </p:txBody>
      </p:sp>
      <p:sp>
        <p:nvSpPr>
          <p:cNvPr id="16" name="TextBox 15"/>
          <p:cNvSpPr txBox="1"/>
          <p:nvPr/>
        </p:nvSpPr>
        <p:spPr>
          <a:xfrm>
            <a:off x="2051720" y="836712"/>
            <a:ext cx="4392488" cy="646331"/>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dirty="0" smtClean="0">
                <a:latin typeface="Arial" pitchFamily="34" charset="0"/>
                <a:ea typeface="msgothic" charset="0"/>
                <a:cs typeface="msgothic" charset="0"/>
              </a:rPr>
              <a:t>Cells stably </a:t>
            </a:r>
            <a:r>
              <a:rPr lang="en-GB" dirty="0" err="1" smtClean="0">
                <a:latin typeface="Arial" pitchFamily="34" charset="0"/>
                <a:ea typeface="msgothic" charset="0"/>
                <a:cs typeface="msgothic" charset="0"/>
              </a:rPr>
              <a:t>transfected</a:t>
            </a:r>
            <a:r>
              <a:rPr lang="en-GB" dirty="0" smtClean="0">
                <a:latin typeface="Arial" pitchFamily="34" charset="0"/>
                <a:ea typeface="msgothic" charset="0"/>
                <a:cs typeface="msgothic" charset="0"/>
              </a:rPr>
              <a:t> with control or sFlt-1 plasmid </a:t>
            </a:r>
            <a:endParaRPr lang="en-GB" dirty="0"/>
          </a:p>
        </p:txBody>
      </p:sp>
      <p:sp>
        <p:nvSpPr>
          <p:cNvPr id="17" name="TextBox 16"/>
          <p:cNvSpPr txBox="1"/>
          <p:nvPr/>
        </p:nvSpPr>
        <p:spPr>
          <a:xfrm>
            <a:off x="5364088" y="1753071"/>
            <a:ext cx="514885" cy="307777"/>
          </a:xfrm>
          <a:prstGeom prst="rect">
            <a:avLst/>
          </a:prstGeom>
          <a:noFill/>
        </p:spPr>
        <p:txBody>
          <a:bodyPr wrap="none" rtlCol="0">
            <a:spAutoFit/>
          </a:bodyPr>
          <a:lstStyle/>
          <a:p>
            <a:r>
              <a:rPr lang="en-GB" sz="1400" dirty="0" smtClean="0"/>
              <a:t>Flt-1</a:t>
            </a:r>
            <a:endParaRPr lang="en-GB" sz="1400" dirty="0"/>
          </a:p>
        </p:txBody>
      </p:sp>
      <p:sp>
        <p:nvSpPr>
          <p:cNvPr id="18" name="TextBox 17"/>
          <p:cNvSpPr txBox="1"/>
          <p:nvPr/>
        </p:nvSpPr>
        <p:spPr>
          <a:xfrm>
            <a:off x="5364088" y="1997224"/>
            <a:ext cx="514885" cy="307777"/>
          </a:xfrm>
          <a:prstGeom prst="rect">
            <a:avLst/>
          </a:prstGeom>
          <a:noFill/>
        </p:spPr>
        <p:txBody>
          <a:bodyPr wrap="none" rtlCol="0">
            <a:spAutoFit/>
          </a:bodyPr>
          <a:lstStyle/>
          <a:p>
            <a:r>
              <a:rPr lang="en-GB" sz="1400" dirty="0" smtClean="0"/>
              <a:t>Flt-1</a:t>
            </a:r>
            <a:endParaRPr lang="en-GB"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1634" name="Picture 18"/>
          <p:cNvPicPr>
            <a:picLocks noChangeAspect="1" noChangeArrowheads="1"/>
          </p:cNvPicPr>
          <p:nvPr/>
        </p:nvPicPr>
        <p:blipFill>
          <a:blip r:embed="rId3" cstate="print"/>
          <a:srcRect/>
          <a:stretch>
            <a:fillRect/>
          </a:stretch>
        </p:blipFill>
        <p:spPr bwMode="auto">
          <a:xfrm>
            <a:off x="1259632" y="1628800"/>
            <a:ext cx="6753225" cy="4629150"/>
          </a:xfrm>
          <a:prstGeom prst="rect">
            <a:avLst/>
          </a:prstGeom>
          <a:noFill/>
          <a:ln w="9525">
            <a:noFill/>
            <a:miter lim="800000"/>
            <a:headEnd/>
            <a:tailEnd/>
          </a:ln>
        </p:spPr>
      </p:pic>
      <p:sp>
        <p:nvSpPr>
          <p:cNvPr id="5" name="TextBox 4"/>
          <p:cNvSpPr txBox="1"/>
          <p:nvPr/>
        </p:nvSpPr>
        <p:spPr>
          <a:xfrm>
            <a:off x="3707904" y="6381328"/>
            <a:ext cx="1841530" cy="369332"/>
          </a:xfrm>
          <a:prstGeom prst="rect">
            <a:avLst/>
          </a:prstGeom>
          <a:noFill/>
        </p:spPr>
        <p:txBody>
          <a:bodyPr wrap="none" rtlCol="0">
            <a:spAutoFit/>
          </a:bodyPr>
          <a:lstStyle/>
          <a:p>
            <a:r>
              <a:rPr lang="en-GB" dirty="0" smtClean="0"/>
              <a:t>www.avastin.com</a:t>
            </a:r>
            <a:endParaRPr lang="en-GB" dirty="0"/>
          </a:p>
        </p:txBody>
      </p:sp>
      <p:pic>
        <p:nvPicPr>
          <p:cNvPr id="83970" name="Picture 2" descr="http://www.cancernet.co.uk/images/imageQuickHit1.jpg"/>
          <p:cNvPicPr>
            <a:picLocks noChangeAspect="1" noChangeArrowheads="1"/>
          </p:cNvPicPr>
          <p:nvPr/>
        </p:nvPicPr>
        <p:blipFill>
          <a:blip r:embed="rId4" cstate="print"/>
          <a:srcRect/>
          <a:stretch>
            <a:fillRect/>
          </a:stretch>
        </p:blipFill>
        <p:spPr bwMode="auto">
          <a:xfrm>
            <a:off x="6228184" y="4077072"/>
            <a:ext cx="1685925" cy="2057401"/>
          </a:xfrm>
          <a:prstGeom prst="rect">
            <a:avLst/>
          </a:prstGeom>
          <a:noFill/>
        </p:spPr>
      </p:pic>
      <p:sp>
        <p:nvSpPr>
          <p:cNvPr id="6" name="Title 5"/>
          <p:cNvSpPr>
            <a:spLocks noGrp="1"/>
          </p:cNvSpPr>
          <p:nvPr>
            <p:ph type="title"/>
          </p:nvPr>
        </p:nvSpPr>
        <p:spPr/>
        <p:txBody>
          <a:bodyPr>
            <a:normAutofit fontScale="90000"/>
          </a:bodyPr>
          <a:lstStyle/>
          <a:p>
            <a:r>
              <a:rPr lang="en-GB" dirty="0" smtClean="0"/>
              <a:t>Anti-VEGF humanised </a:t>
            </a:r>
            <a:r>
              <a:rPr lang="en-GB" dirty="0" err="1" smtClean="0"/>
              <a:t>MAb</a:t>
            </a:r>
            <a:r>
              <a:rPr lang="en-GB" dirty="0" smtClean="0"/>
              <a:t>: </a:t>
            </a:r>
            <a:r>
              <a:rPr lang="en-GB" dirty="0" err="1" smtClean="0"/>
              <a:t>Avastin</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err="1" smtClean="0"/>
              <a:t>Avastin</a:t>
            </a:r>
            <a:r>
              <a:rPr lang="en-US" dirty="0" smtClean="0"/>
              <a:t> significantly extends survival in colorectal cancer</a:t>
            </a:r>
            <a:endParaRPr lang="en-GB" dirty="0"/>
          </a:p>
        </p:txBody>
      </p:sp>
      <p:sp>
        <p:nvSpPr>
          <p:cNvPr id="8200" name="Rectangle 2"/>
          <p:cNvSpPr>
            <a:spLocks noGrp="1" noChangeArrowheads="1"/>
          </p:cNvSpPr>
          <p:nvPr>
            <p:ph idx="1"/>
          </p:nvPr>
        </p:nvSpPr>
        <p:spPr/>
        <p:txBody>
          <a:bodyPr>
            <a:noAutofit/>
          </a:bodyPr>
          <a:lstStyle/>
          <a:p>
            <a:pPr marL="228600" indent="-228600">
              <a:lnSpc>
                <a:spcPct val="120000"/>
              </a:lnSpc>
              <a:spcBef>
                <a:spcPct val="25000"/>
              </a:spcBef>
              <a:buClr>
                <a:schemeClr val="tx2"/>
              </a:buClr>
              <a:buFontTx/>
              <a:buChar char="o"/>
            </a:pPr>
            <a:r>
              <a:rPr lang="en-GB" sz="1800" dirty="0" smtClean="0">
                <a:solidFill>
                  <a:schemeClr val="accent1">
                    <a:lumMod val="75000"/>
                  </a:schemeClr>
                </a:solidFill>
              </a:rPr>
              <a:t>Randomized, double-blind study of &gt;900 patients. Primary end-point: survival </a:t>
            </a:r>
          </a:p>
          <a:p>
            <a:pPr marL="228600" indent="-228600" eaLnBrk="1" hangingPunct="1">
              <a:lnSpc>
                <a:spcPct val="120000"/>
              </a:lnSpc>
              <a:spcBef>
                <a:spcPct val="25000"/>
              </a:spcBef>
              <a:buClr>
                <a:schemeClr val="tx2"/>
              </a:buClr>
              <a:buFontTx/>
              <a:buChar char="o"/>
            </a:pPr>
            <a:r>
              <a:rPr lang="en-US" sz="1800" dirty="0" smtClean="0">
                <a:solidFill>
                  <a:schemeClr val="accent1">
                    <a:lumMod val="75000"/>
                  </a:schemeClr>
                </a:solidFill>
              </a:rPr>
              <a:t>30% increase in median survival in combination with chemotherapy (N=813)</a:t>
            </a:r>
          </a:p>
          <a:p>
            <a:pPr marL="228600" indent="-228600" eaLnBrk="1" hangingPunct="1">
              <a:lnSpc>
                <a:spcPct val="120000"/>
              </a:lnSpc>
              <a:spcBef>
                <a:spcPct val="25000"/>
              </a:spcBef>
              <a:buClr>
                <a:schemeClr val="tx2"/>
              </a:buClr>
              <a:buFontTx/>
              <a:buChar char="o"/>
            </a:pP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smtClean="0">
                <a:solidFill>
                  <a:schemeClr val="accent1">
                    <a:lumMod val="75000"/>
                  </a:schemeClr>
                </a:solidFill>
              </a:rPr>
              <a:t/>
            </a:r>
            <a:br>
              <a:rPr lang="en-US" sz="1800" dirty="0" smtClean="0">
                <a:solidFill>
                  <a:schemeClr val="accent1">
                    <a:lumMod val="75000"/>
                  </a:schemeClr>
                </a:solidFill>
              </a:rPr>
            </a:b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endParaRPr lang="en-US" sz="1800" dirty="0" smtClean="0">
              <a:solidFill>
                <a:schemeClr val="accent1">
                  <a:lumMod val="75000"/>
                </a:schemeClr>
              </a:solidFill>
            </a:endParaRPr>
          </a:p>
          <a:p>
            <a:pPr marL="228600" indent="-228600" eaLnBrk="1" hangingPunct="1">
              <a:lnSpc>
                <a:spcPct val="120000"/>
              </a:lnSpc>
              <a:spcBef>
                <a:spcPct val="25000"/>
              </a:spcBef>
              <a:buClr>
                <a:schemeClr val="tx2"/>
              </a:buClr>
              <a:buFontTx/>
              <a:buChar char="o"/>
            </a:pPr>
            <a:r>
              <a:rPr lang="en-US" sz="1800" dirty="0" smtClean="0">
                <a:solidFill>
                  <a:schemeClr val="accent1">
                    <a:lumMod val="75000"/>
                  </a:schemeClr>
                </a:solidFill>
              </a:rPr>
              <a:t>The survival benefit associated with </a:t>
            </a:r>
            <a:r>
              <a:rPr lang="en-US" sz="1800" dirty="0" err="1" smtClean="0">
                <a:solidFill>
                  <a:schemeClr val="accent1">
                    <a:lumMod val="75000"/>
                  </a:schemeClr>
                </a:solidFill>
              </a:rPr>
              <a:t>Avastin</a:t>
            </a:r>
            <a:r>
              <a:rPr lang="en-US" sz="1800" dirty="0" smtClean="0">
                <a:solidFill>
                  <a:schemeClr val="accent1">
                    <a:lumMod val="75000"/>
                  </a:schemeClr>
                </a:solidFill>
              </a:rPr>
              <a:t> was observed early in treatment and persisted throughout the course of the trial</a:t>
            </a:r>
          </a:p>
        </p:txBody>
      </p:sp>
      <p:sp>
        <p:nvSpPr>
          <p:cNvPr id="6" name="Date Placeholder 3"/>
          <p:cNvSpPr>
            <a:spLocks noGrp="1"/>
          </p:cNvSpPr>
          <p:nvPr>
            <p:ph type="dt" sz="half" idx="10"/>
          </p:nvPr>
        </p:nvSpPr>
        <p:spPr/>
        <p:txBody>
          <a:bodyPr/>
          <a:lstStyle/>
          <a:p>
            <a:pPr>
              <a:defRPr/>
            </a:pPr>
            <a:fld id="{9911654D-49D4-4EB8-93AB-CEF46C040D9B}" type="datetime1">
              <a:rPr lang="en-GB"/>
              <a:pPr>
                <a:defRPr/>
              </a:pPr>
              <a:t>07/12/2012</a:t>
            </a:fld>
            <a:endParaRPr lang="en-GB"/>
          </a:p>
        </p:txBody>
      </p:sp>
      <p:sp>
        <p:nvSpPr>
          <p:cNvPr id="7" name="Footer Placeholder 4"/>
          <p:cNvSpPr>
            <a:spLocks noGrp="1"/>
          </p:cNvSpPr>
          <p:nvPr>
            <p:ph type="ftr" sz="quarter" idx="11"/>
          </p:nvPr>
        </p:nvSpPr>
        <p:spPr/>
        <p:txBody>
          <a:bodyPr/>
          <a:lstStyle/>
          <a:p>
            <a:pPr>
              <a:defRPr/>
            </a:pPr>
            <a:r>
              <a:rPr lang="en-GB"/>
              <a:t>EMP</a:t>
            </a:r>
          </a:p>
        </p:txBody>
      </p:sp>
      <p:sp>
        <p:nvSpPr>
          <p:cNvPr id="8" name="Slide Number Placeholder 5"/>
          <p:cNvSpPr>
            <a:spLocks noGrp="1"/>
          </p:cNvSpPr>
          <p:nvPr>
            <p:ph type="sldNum" sz="quarter" idx="12"/>
          </p:nvPr>
        </p:nvSpPr>
        <p:spPr/>
        <p:txBody>
          <a:bodyPr/>
          <a:lstStyle/>
          <a:p>
            <a:pPr>
              <a:defRPr/>
            </a:pPr>
            <a:fld id="{E755CE0D-81AE-4F13-A4A6-A4E8615373AB}" type="slidenum">
              <a:rPr lang="en-GB"/>
              <a:pPr>
                <a:defRPr/>
              </a:pPr>
              <a:t>19</a:t>
            </a:fld>
            <a:endParaRPr lang="en-GB"/>
          </a:p>
        </p:txBody>
      </p:sp>
      <p:pic>
        <p:nvPicPr>
          <p:cNvPr id="8197" name="Picture 4"/>
          <p:cNvPicPr>
            <a:picLocks noChangeAspect="1" noChangeArrowheads="1"/>
          </p:cNvPicPr>
          <p:nvPr/>
        </p:nvPicPr>
        <p:blipFill>
          <a:blip r:embed="rId3" cstate="print"/>
          <a:srcRect/>
          <a:stretch>
            <a:fillRect/>
          </a:stretch>
        </p:blipFill>
        <p:spPr bwMode="auto">
          <a:xfrm>
            <a:off x="1511300" y="2535238"/>
            <a:ext cx="4918075" cy="2657475"/>
          </a:xfrm>
          <a:prstGeom prst="rect">
            <a:avLst/>
          </a:prstGeom>
          <a:noFill/>
          <a:ln w="9525">
            <a:noFill/>
            <a:miter lim="800000"/>
            <a:headEnd/>
            <a:tailEnd/>
          </a:ln>
        </p:spPr>
      </p:pic>
      <p:sp>
        <p:nvSpPr>
          <p:cNvPr id="9" name="TextBox 8"/>
          <p:cNvSpPr txBox="1"/>
          <p:nvPr/>
        </p:nvSpPr>
        <p:spPr>
          <a:xfrm>
            <a:off x="683568" y="836712"/>
            <a:ext cx="184731" cy="369332"/>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398588" y="360363"/>
            <a:ext cx="6400800" cy="563562"/>
          </a:xfrm>
          <a:prstGeom prst="rect">
            <a:avLst/>
          </a:prstGeom>
          <a:noFill/>
          <a:ln w="9525">
            <a:noFill/>
            <a:miter lim="800000"/>
            <a:headEnd/>
            <a:tailEnd/>
          </a:ln>
          <a:effectLst/>
        </p:spPr>
        <p:txBody>
          <a:bodyPr/>
          <a:lstStyle/>
          <a:p>
            <a:pPr algn="ctr">
              <a:lnSpc>
                <a:spcPct val="80000"/>
              </a:lnSpc>
              <a:spcBef>
                <a:spcPct val="20000"/>
              </a:spcBef>
            </a:pPr>
            <a:r>
              <a:rPr lang="en-US" sz="2800" dirty="0" smtClean="0"/>
              <a:t>Angiogenesis and cancer: history</a:t>
            </a:r>
            <a:endParaRPr lang="en-US" sz="2800" dirty="0"/>
          </a:p>
        </p:txBody>
      </p:sp>
      <p:sp>
        <p:nvSpPr>
          <p:cNvPr id="76803" name="Rectangle 3"/>
          <p:cNvSpPr>
            <a:spLocks noGrp="1" noChangeArrowheads="1"/>
          </p:cNvSpPr>
          <p:nvPr>
            <p:ph idx="1"/>
          </p:nvPr>
        </p:nvSpPr>
        <p:spPr>
          <a:xfrm>
            <a:off x="904725" y="1287938"/>
            <a:ext cx="7443811" cy="5029736"/>
          </a:xfrm>
        </p:spPr>
        <p:txBody>
          <a:bodyPr>
            <a:normAutofit/>
          </a:bodyPr>
          <a:lstStyle/>
          <a:p>
            <a:pPr>
              <a:lnSpc>
                <a:spcPct val="80000"/>
              </a:lnSpc>
            </a:pPr>
            <a:r>
              <a:rPr lang="en-US" sz="2000" dirty="0" smtClean="0">
                <a:solidFill>
                  <a:srgbClr val="FF0000"/>
                </a:solidFill>
                <a:latin typeface="+mj-lt"/>
              </a:rPr>
              <a:t>1971 </a:t>
            </a:r>
            <a:r>
              <a:rPr lang="en-US" sz="2000" dirty="0" smtClean="0">
                <a:latin typeface="+mj-lt"/>
              </a:rPr>
              <a:t>- Surgeon Dr. Judah </a:t>
            </a:r>
            <a:r>
              <a:rPr lang="en-US" sz="2000" dirty="0" err="1" smtClean="0">
                <a:latin typeface="+mj-lt"/>
              </a:rPr>
              <a:t>Folkman</a:t>
            </a:r>
            <a:r>
              <a:rPr lang="en-US" sz="2000" dirty="0" smtClean="0">
                <a:latin typeface="+mj-lt"/>
              </a:rPr>
              <a:t> hypothesizes that tumor growth is dependent upon angiogenesis. </a:t>
            </a:r>
          </a:p>
          <a:p>
            <a:pPr>
              <a:lnSpc>
                <a:spcPct val="80000"/>
              </a:lnSpc>
            </a:pPr>
            <a:r>
              <a:rPr lang="en-GB" sz="2000" dirty="0" smtClean="0"/>
              <a:t>1992: The first clinical trial of an </a:t>
            </a:r>
            <a:r>
              <a:rPr lang="en-GB" sz="2000" dirty="0" err="1" smtClean="0"/>
              <a:t>antiangiogenic</a:t>
            </a:r>
            <a:r>
              <a:rPr lang="en-GB" sz="2000" dirty="0" smtClean="0"/>
              <a:t> drug (TNP-470) begins in cancer patients</a:t>
            </a:r>
          </a:p>
          <a:p>
            <a:pPr>
              <a:lnSpc>
                <a:spcPct val="80000"/>
              </a:lnSpc>
            </a:pPr>
            <a:r>
              <a:rPr lang="en-GB" sz="2000" dirty="0" smtClean="0"/>
              <a:t>1999: Dr. Richard </a:t>
            </a:r>
            <a:r>
              <a:rPr lang="en-GB" sz="2000" dirty="0" err="1" smtClean="0"/>
              <a:t>Klausner</a:t>
            </a:r>
            <a:r>
              <a:rPr lang="en-GB" sz="2000" dirty="0" smtClean="0"/>
              <a:t>, Director of the U.S. National Cancer Institute, designates the development of </a:t>
            </a:r>
            <a:r>
              <a:rPr lang="en-GB" sz="2000" dirty="0" err="1" smtClean="0"/>
              <a:t>antiangiogenic</a:t>
            </a:r>
            <a:r>
              <a:rPr lang="en-GB" sz="2000" dirty="0" smtClean="0"/>
              <a:t> therapies for cancer as a national priority. </a:t>
            </a:r>
          </a:p>
          <a:p>
            <a:pPr>
              <a:lnSpc>
                <a:spcPct val="80000"/>
              </a:lnSpc>
            </a:pPr>
            <a:r>
              <a:rPr lang="en-GB" sz="2000" dirty="0" smtClean="0">
                <a:solidFill>
                  <a:srgbClr val="FF0000"/>
                </a:solidFill>
              </a:rPr>
              <a:t>2004</a:t>
            </a:r>
            <a:r>
              <a:rPr lang="en-GB" sz="2000" dirty="0" smtClean="0"/>
              <a:t>: </a:t>
            </a:r>
            <a:r>
              <a:rPr lang="en-GB" sz="2000" dirty="0" err="1" smtClean="0"/>
              <a:t>Avastin</a:t>
            </a:r>
            <a:r>
              <a:rPr lang="en-GB" sz="2000" dirty="0" smtClean="0"/>
              <a:t> (</a:t>
            </a:r>
            <a:r>
              <a:rPr lang="en-GB" sz="2000" dirty="0" err="1" smtClean="0"/>
              <a:t>Bevacizumab</a:t>
            </a:r>
            <a:r>
              <a:rPr lang="en-GB" sz="2000" dirty="0" smtClean="0"/>
              <a:t>) is FDA approved for the treatment of advanced colorectal cancer. </a:t>
            </a:r>
            <a:endParaRPr lang="en-US" sz="2000" dirty="0">
              <a:latin typeface="+mj-lt"/>
            </a:endParaRPr>
          </a:p>
        </p:txBody>
      </p:sp>
      <p:grpSp>
        <p:nvGrpSpPr>
          <p:cNvPr id="7" name="Group 6"/>
          <p:cNvGrpSpPr/>
          <p:nvPr/>
        </p:nvGrpSpPr>
        <p:grpSpPr>
          <a:xfrm>
            <a:off x="5392069" y="4004977"/>
            <a:ext cx="2410019" cy="2342379"/>
            <a:chOff x="6733981" y="4515621"/>
            <a:chExt cx="2410019" cy="2342379"/>
          </a:xfrm>
        </p:grpSpPr>
        <p:pic>
          <p:nvPicPr>
            <p:cNvPr id="138242" name="Picture 2" descr="http://molinterv.aspetjournals.org/content/9/4/157/F1.medium.gif"/>
            <p:cNvPicPr>
              <a:picLocks noChangeAspect="1" noChangeArrowheads="1"/>
            </p:cNvPicPr>
            <p:nvPr/>
          </p:nvPicPr>
          <p:blipFill>
            <a:blip r:embed="rId3" cstate="print"/>
            <a:srcRect/>
            <a:stretch>
              <a:fillRect/>
            </a:stretch>
          </p:blipFill>
          <p:spPr bwMode="auto">
            <a:xfrm>
              <a:off x="7552247" y="4515621"/>
              <a:ext cx="1591753" cy="2342379"/>
            </a:xfrm>
            <a:prstGeom prst="rect">
              <a:avLst/>
            </a:prstGeom>
            <a:noFill/>
          </p:spPr>
        </p:pic>
        <p:sp>
          <p:nvSpPr>
            <p:cNvPr id="5" name="Rectangle 4"/>
            <p:cNvSpPr/>
            <p:nvPr/>
          </p:nvSpPr>
          <p:spPr>
            <a:xfrm>
              <a:off x="6733981" y="6211669"/>
              <a:ext cx="2410019" cy="646331"/>
            </a:xfrm>
            <a:prstGeom prst="rect">
              <a:avLst/>
            </a:prstGeom>
            <a:solidFill>
              <a:schemeClr val="bg1">
                <a:lumMod val="95000"/>
              </a:schemeClr>
            </a:solidFill>
          </p:spPr>
          <p:txBody>
            <a:bodyPr wrap="none">
              <a:spAutoFit/>
            </a:bodyPr>
            <a:lstStyle/>
            <a:p>
              <a:pPr algn="ctr"/>
              <a:r>
                <a:rPr lang="sv-SE" b="1" dirty="0" smtClean="0"/>
                <a:t>Moses Judah Folkman: </a:t>
              </a:r>
            </a:p>
            <a:p>
              <a:pPr algn="ctr"/>
              <a:r>
                <a:rPr lang="sv-SE" b="1" dirty="0" smtClean="0"/>
                <a:t>1933 - 2008 </a:t>
              </a:r>
              <a:endParaRPr lang="en-GB" b="1" dirty="0"/>
            </a:p>
          </p:txBody>
        </p:sp>
      </p:grpSp>
      <p:sp>
        <p:nvSpPr>
          <p:cNvPr id="6" name="TextBox 5"/>
          <p:cNvSpPr txBox="1"/>
          <p:nvPr/>
        </p:nvSpPr>
        <p:spPr>
          <a:xfrm>
            <a:off x="642910" y="6357958"/>
            <a:ext cx="1606465" cy="369332"/>
          </a:xfrm>
          <a:prstGeom prst="rect">
            <a:avLst/>
          </a:prstGeom>
          <a:solidFill>
            <a:schemeClr val="bg2"/>
          </a:solidFill>
        </p:spPr>
        <p:txBody>
          <a:bodyPr wrap="none" rtlCol="0">
            <a:spAutoFit/>
          </a:bodyPr>
          <a:lstStyle/>
          <a:p>
            <a:r>
              <a:rPr lang="en-GB" dirty="0" smtClean="0"/>
              <a:t>www.angio.org</a:t>
            </a:r>
            <a:endParaRPr lang="en-GB" dirty="0"/>
          </a:p>
        </p:txBody>
      </p:sp>
      <p:pic>
        <p:nvPicPr>
          <p:cNvPr id="93186" name="Picture 2" descr="Dr. Folkman's War: Angiogenesis and the Struggle to Defeat Cancer">
            <a:hlinkClick r:id="rId4"/>
          </p:cNvPr>
          <p:cNvPicPr>
            <a:picLocks noChangeAspect="1" noChangeArrowheads="1"/>
          </p:cNvPicPr>
          <p:nvPr/>
        </p:nvPicPr>
        <p:blipFill>
          <a:blip r:embed="rId5" cstate="print"/>
          <a:srcRect l="17640" t="12600" r="24401"/>
          <a:stretch>
            <a:fillRect/>
          </a:stretch>
        </p:blipFill>
        <p:spPr bwMode="auto">
          <a:xfrm>
            <a:off x="2535806" y="3887374"/>
            <a:ext cx="1656184" cy="24974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dissolve">
                                      <p:cBhvr>
                                        <p:cTn id="12" dur="500"/>
                                        <p:tgtEl>
                                          <p:spTgt spid="7680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Effect transition="in" filter="dissolve">
                                      <p:cBhvr>
                                        <p:cTn id="15" dur="500"/>
                                        <p:tgtEl>
                                          <p:spTgt spid="768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6803">
                                            <p:txEl>
                                              <p:pRg st="3" end="3"/>
                                            </p:txEl>
                                          </p:spTgt>
                                        </p:tgtEl>
                                        <p:attrNameLst>
                                          <p:attrName>style.visibility</p:attrName>
                                        </p:attrNameLst>
                                      </p:cBhvr>
                                      <p:to>
                                        <p:strVal val="visible"/>
                                      </p:to>
                                    </p:set>
                                    <p:animEffect transition="in" filter="dissolve">
                                      <p:cBhvr>
                                        <p:cTn id="20" dur="500"/>
                                        <p:tgtEl>
                                          <p:spTgt spid="768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Types of Cancer in Active Phase III Treatment Clinical Trials of Angiogenesis Inhibitors</a:t>
            </a:r>
            <a:br>
              <a:rPr lang="en-GB" sz="2800" dirty="0" smtClean="0"/>
            </a:br>
            <a:endParaRPr lang="en-GB" sz="2800" dirty="0"/>
          </a:p>
        </p:txBody>
      </p:sp>
      <p:sp>
        <p:nvSpPr>
          <p:cNvPr id="3" name="Content Placeholder 2"/>
          <p:cNvSpPr>
            <a:spLocks noGrp="1"/>
          </p:cNvSpPr>
          <p:nvPr>
            <p:ph idx="1"/>
          </p:nvPr>
        </p:nvSpPr>
        <p:spPr>
          <a:xfrm>
            <a:off x="457200" y="1412776"/>
            <a:ext cx="8229600" cy="4525963"/>
          </a:xfrm>
        </p:spPr>
        <p:txBody>
          <a:bodyPr>
            <a:noAutofit/>
          </a:bodyPr>
          <a:lstStyle/>
          <a:p>
            <a:r>
              <a:rPr lang="en-GB" sz="2000" dirty="0" smtClean="0"/>
              <a:t>Breast cancer</a:t>
            </a:r>
          </a:p>
          <a:p>
            <a:r>
              <a:rPr lang="en-GB" sz="2000" dirty="0" err="1" smtClean="0"/>
              <a:t>Esophageal</a:t>
            </a:r>
            <a:r>
              <a:rPr lang="en-GB" sz="2000" dirty="0" smtClean="0"/>
              <a:t> cancer </a:t>
            </a:r>
          </a:p>
          <a:p>
            <a:r>
              <a:rPr lang="en-GB" sz="2000" dirty="0" smtClean="0"/>
              <a:t>Gastrointestinal </a:t>
            </a:r>
            <a:r>
              <a:rPr lang="en-GB" sz="2000" dirty="0" err="1" smtClean="0"/>
              <a:t>Stromal</a:t>
            </a:r>
            <a:r>
              <a:rPr lang="en-GB" sz="2000" dirty="0" smtClean="0"/>
              <a:t> </a:t>
            </a:r>
            <a:r>
              <a:rPr lang="en-GB" sz="2000" dirty="0" err="1" smtClean="0"/>
              <a:t>Tumors</a:t>
            </a:r>
            <a:r>
              <a:rPr lang="en-GB" sz="2000" dirty="0" smtClean="0"/>
              <a:t> (GIST) </a:t>
            </a:r>
          </a:p>
          <a:p>
            <a:r>
              <a:rPr lang="en-GB" sz="2000" dirty="0" smtClean="0"/>
              <a:t>Kidney (renal cell) cancer </a:t>
            </a:r>
          </a:p>
          <a:p>
            <a:r>
              <a:rPr lang="en-GB" sz="2000" dirty="0" err="1" smtClean="0"/>
              <a:t>Leukemia</a:t>
            </a:r>
            <a:r>
              <a:rPr lang="en-GB" sz="2000" dirty="0" smtClean="0"/>
              <a:t> </a:t>
            </a:r>
          </a:p>
          <a:p>
            <a:r>
              <a:rPr lang="en-GB" sz="2000" dirty="0" smtClean="0"/>
              <a:t>Liver (adult primary) cancer </a:t>
            </a:r>
          </a:p>
          <a:p>
            <a:r>
              <a:rPr lang="en-GB" sz="2000" dirty="0" smtClean="0"/>
              <a:t>Lymphoma </a:t>
            </a:r>
          </a:p>
          <a:p>
            <a:r>
              <a:rPr lang="en-GB" sz="2000" dirty="0" smtClean="0"/>
              <a:t>Melanoma </a:t>
            </a:r>
          </a:p>
          <a:p>
            <a:r>
              <a:rPr lang="en-GB" sz="2000" dirty="0" smtClean="0"/>
              <a:t>Multiple myeloma </a:t>
            </a:r>
          </a:p>
          <a:p>
            <a:r>
              <a:rPr lang="en-GB" sz="2000" dirty="0" smtClean="0"/>
              <a:t>Non-small cell lung cancer (NSCLC) </a:t>
            </a:r>
          </a:p>
          <a:p>
            <a:r>
              <a:rPr lang="en-GB" sz="2000" dirty="0" smtClean="0"/>
              <a:t>Ovarian epithelial cancer </a:t>
            </a:r>
          </a:p>
          <a:p>
            <a:r>
              <a:rPr lang="en-GB" sz="2000" dirty="0" smtClean="0"/>
              <a:t>Pancreatic cancer </a:t>
            </a:r>
          </a:p>
          <a:p>
            <a:r>
              <a:rPr lang="en-GB" sz="2000" dirty="0" smtClean="0"/>
              <a:t>Prostate cancer </a:t>
            </a:r>
          </a:p>
          <a:p>
            <a:r>
              <a:rPr lang="en-GB" sz="2000" dirty="0" smtClean="0"/>
              <a:t>Stomach (gastric) cancer </a:t>
            </a:r>
          </a:p>
          <a:p>
            <a:endParaRPr lang="en-GB" sz="2000" dirty="0"/>
          </a:p>
        </p:txBody>
      </p:sp>
      <p:sp>
        <p:nvSpPr>
          <p:cNvPr id="4" name="TextBox 3"/>
          <p:cNvSpPr txBox="1"/>
          <p:nvPr/>
        </p:nvSpPr>
        <p:spPr>
          <a:xfrm>
            <a:off x="5929322" y="1714488"/>
            <a:ext cx="2519472" cy="646331"/>
          </a:xfrm>
          <a:prstGeom prst="rect">
            <a:avLst/>
          </a:prstGeom>
          <a:solidFill>
            <a:schemeClr val="accent2">
              <a:lumMod val="75000"/>
            </a:schemeClr>
          </a:solidFill>
        </p:spPr>
        <p:txBody>
          <a:bodyPr wrap="none" rtlCol="0">
            <a:spAutoFit/>
          </a:bodyPr>
          <a:lstStyle/>
          <a:p>
            <a:r>
              <a:rPr lang="en-GB" dirty="0" smtClean="0">
                <a:solidFill>
                  <a:schemeClr val="bg1"/>
                </a:solidFill>
              </a:rPr>
              <a:t>National Cancer Institute</a:t>
            </a:r>
          </a:p>
          <a:p>
            <a:r>
              <a:rPr lang="en-GB" dirty="0" smtClean="0">
                <a:solidFill>
                  <a:schemeClr val="bg1"/>
                </a:solidFill>
              </a:rPr>
              <a:t>www.cancer.gov</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1009494" y="392032"/>
            <a:ext cx="7410111" cy="730250"/>
          </a:xfrm>
          <a:prstGeom prst="rect">
            <a:avLst/>
          </a:prstGeom>
          <a:noFill/>
          <a:ln w="9525" algn="ctr">
            <a:noFill/>
            <a:miter lim="800000"/>
            <a:headEnd/>
            <a:tailEnd/>
          </a:ln>
        </p:spPr>
        <p:txBody>
          <a:bodyPr anchor="ctr"/>
          <a:lstStyle/>
          <a:p>
            <a:pPr algn="ctr"/>
            <a:r>
              <a:rPr lang="en-GB" sz="2800" dirty="0" err="1" smtClean="0">
                <a:solidFill>
                  <a:schemeClr val="tx2"/>
                </a:solidFill>
                <a:latin typeface="Tahoma" pitchFamily="34" charset="0"/>
              </a:rPr>
              <a:t>Avastin</a:t>
            </a:r>
            <a:r>
              <a:rPr lang="en-GB" sz="2800" dirty="0" smtClean="0">
                <a:solidFill>
                  <a:schemeClr val="tx2"/>
                </a:solidFill>
                <a:latin typeface="Tahoma" pitchFamily="34" charset="0"/>
              </a:rPr>
              <a:t>: accelerated approval for the treatment of cancer (combination therapies) </a:t>
            </a:r>
            <a:endParaRPr lang="en-GB" sz="2800" dirty="0">
              <a:solidFill>
                <a:schemeClr val="tx2"/>
              </a:solidFill>
              <a:latin typeface="Tahoma" pitchFamily="34" charset="0"/>
            </a:endParaRPr>
          </a:p>
        </p:txBody>
      </p:sp>
      <p:sp>
        <p:nvSpPr>
          <p:cNvPr id="8" name="Content Placeholder 7"/>
          <p:cNvSpPr>
            <a:spLocks noGrp="1"/>
          </p:cNvSpPr>
          <p:nvPr>
            <p:ph idx="1"/>
          </p:nvPr>
        </p:nvSpPr>
        <p:spPr>
          <a:solidFill>
            <a:schemeClr val="accent1">
              <a:lumMod val="20000"/>
              <a:lumOff val="80000"/>
            </a:schemeClr>
          </a:solidFill>
          <a:effectLst>
            <a:outerShdw blurRad="50800" dist="38100" dir="5400000" algn="t" rotWithShape="0">
              <a:prstClr val="black">
                <a:alpha val="40000"/>
              </a:prstClr>
            </a:outerShdw>
          </a:effectLst>
        </p:spPr>
        <p:txBody>
          <a:bodyPr>
            <a:normAutofit fontScale="92500"/>
          </a:bodyPr>
          <a:lstStyle/>
          <a:p>
            <a:r>
              <a:rPr lang="en-GB" dirty="0" err="1" smtClean="0"/>
              <a:t>Avastin</a:t>
            </a:r>
            <a:r>
              <a:rPr lang="en-GB" dirty="0" smtClean="0"/>
              <a:t> first approved in 2004 for treatment of advanced colon cancer</a:t>
            </a:r>
          </a:p>
          <a:p>
            <a:r>
              <a:rPr lang="en-GB" dirty="0" smtClean="0"/>
              <a:t>Approved since for advanced lung (2006), kidney and brain (</a:t>
            </a:r>
            <a:r>
              <a:rPr lang="en-GB" dirty="0" err="1" smtClean="0"/>
              <a:t>glioblastoma</a:t>
            </a:r>
            <a:r>
              <a:rPr lang="en-GB" dirty="0" smtClean="0"/>
              <a:t>) cancers (2009). </a:t>
            </a:r>
          </a:p>
          <a:p>
            <a:r>
              <a:rPr lang="en-GB" dirty="0" err="1" smtClean="0"/>
              <a:t>Avastin</a:t>
            </a:r>
            <a:r>
              <a:rPr lang="en-GB" dirty="0" smtClean="0"/>
              <a:t> approved for metastatic breast cancer in 2008 under the accelerated approval program</a:t>
            </a:r>
          </a:p>
          <a:p>
            <a:r>
              <a:rPr lang="en-GB" b="1" dirty="0" smtClean="0">
                <a:solidFill>
                  <a:srgbClr val="FF0000"/>
                </a:solidFill>
              </a:rPr>
              <a:t>FDA approval withdrawn for metastatic </a:t>
            </a:r>
            <a:r>
              <a:rPr lang="en-GB" b="1" dirty="0" err="1" smtClean="0">
                <a:solidFill>
                  <a:srgbClr val="FF0000"/>
                </a:solidFill>
              </a:rPr>
              <a:t>breastcancer</a:t>
            </a:r>
            <a:r>
              <a:rPr lang="en-GB" b="1" dirty="0" smtClean="0">
                <a:solidFill>
                  <a:srgbClr val="FF0000"/>
                </a:solidFill>
              </a:rPr>
              <a:t> 2010</a:t>
            </a:r>
            <a:endParaRPr lang="en-GB" dirty="0"/>
          </a:p>
        </p:txBody>
      </p:sp>
      <p:sp>
        <p:nvSpPr>
          <p:cNvPr id="9" name="TextBox 8"/>
          <p:cNvSpPr txBox="1"/>
          <p:nvPr/>
        </p:nvSpPr>
        <p:spPr>
          <a:xfrm>
            <a:off x="878774" y="6305797"/>
            <a:ext cx="3494996" cy="338554"/>
          </a:xfrm>
          <a:prstGeom prst="rect">
            <a:avLst/>
          </a:prstGeom>
          <a:noFill/>
        </p:spPr>
        <p:txBody>
          <a:bodyPr wrap="none" rtlCol="0">
            <a:spAutoFit/>
          </a:bodyPr>
          <a:lstStyle/>
          <a:p>
            <a:r>
              <a:rPr lang="en-GB" sz="1600" i="1" dirty="0" smtClean="0"/>
              <a:t>FDA website http://www.fda.gov/Drugs</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Avastin</a:t>
            </a:r>
            <a:r>
              <a:rPr lang="en-GB" dirty="0" smtClean="0"/>
              <a:t> – side effects</a:t>
            </a:r>
            <a:endParaRPr lang="en-GB" dirty="0"/>
          </a:p>
        </p:txBody>
      </p:sp>
      <p:sp>
        <p:nvSpPr>
          <p:cNvPr id="5" name="Content Placeholder 4"/>
          <p:cNvSpPr>
            <a:spLocks noGrp="1"/>
          </p:cNvSpPr>
          <p:nvPr>
            <p:ph idx="1"/>
          </p:nvPr>
        </p:nvSpPr>
        <p:spPr/>
        <p:txBody>
          <a:bodyPr/>
          <a:lstStyle/>
          <a:p>
            <a:r>
              <a:rPr lang="en-GB" dirty="0" smtClean="0"/>
              <a:t>GI perforation</a:t>
            </a:r>
          </a:p>
          <a:p>
            <a:r>
              <a:rPr lang="en-GB" dirty="0" smtClean="0"/>
              <a:t>Hypertension</a:t>
            </a:r>
          </a:p>
          <a:p>
            <a:r>
              <a:rPr lang="en-GB" dirty="0" err="1" smtClean="0"/>
              <a:t>Proteinuria</a:t>
            </a:r>
            <a:endParaRPr lang="en-GB" dirty="0" smtClean="0"/>
          </a:p>
          <a:p>
            <a:r>
              <a:rPr lang="en-GB" dirty="0" smtClean="0"/>
              <a:t>Venous thrombosis</a:t>
            </a:r>
          </a:p>
          <a:p>
            <a:r>
              <a:rPr lang="en-GB" dirty="0" err="1" smtClean="0"/>
              <a:t>Haemorrage</a:t>
            </a:r>
            <a:endParaRPr lang="en-GB" dirty="0" smtClean="0"/>
          </a:p>
          <a:p>
            <a:r>
              <a:rPr lang="en-GB" dirty="0" smtClean="0"/>
              <a:t>Wound healing complication</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20713"/>
            <a:ext cx="8229600" cy="1143000"/>
          </a:xfrm>
        </p:spPr>
        <p:txBody>
          <a:bodyPr>
            <a:normAutofit fontScale="90000"/>
          </a:bodyPr>
          <a:lstStyle/>
          <a:p>
            <a:r>
              <a:rPr lang="en-GB" sz="4000" dirty="0" smtClean="0"/>
              <a:t>The </a:t>
            </a:r>
            <a:r>
              <a:rPr lang="en-GB" sz="4000" dirty="0" err="1" smtClean="0"/>
              <a:t>Avastin</a:t>
            </a:r>
            <a:r>
              <a:rPr lang="en-GB" sz="4000" dirty="0" smtClean="0"/>
              <a:t> Story </a:t>
            </a:r>
            <a:r>
              <a:rPr lang="en-GB" sz="2700" dirty="0" smtClean="0"/>
              <a:t/>
            </a:r>
            <a:br>
              <a:rPr lang="en-GB" sz="2700" dirty="0" smtClean="0"/>
            </a:br>
            <a:r>
              <a:rPr lang="en-GB" sz="2000" dirty="0" err="1" smtClean="0"/>
              <a:t>Mikkael</a:t>
            </a:r>
            <a:r>
              <a:rPr lang="en-GB" sz="2000" dirty="0" smtClean="0"/>
              <a:t> A. </a:t>
            </a:r>
            <a:r>
              <a:rPr lang="en-GB" sz="2000" dirty="0" err="1" smtClean="0"/>
              <a:t>Sekeres</a:t>
            </a:r>
            <a:r>
              <a:rPr lang="en-GB" sz="2000" dirty="0" smtClean="0"/>
              <a:t>, M.D.</a:t>
            </a:r>
            <a:br>
              <a:rPr lang="en-GB" sz="2000" dirty="0" smtClean="0"/>
            </a:br>
            <a:r>
              <a:rPr lang="sv-SE" sz="2000" dirty="0" smtClean="0"/>
              <a:t>N Engl J Med. 2011 Oct 13;365:1454-5</a:t>
            </a:r>
            <a:endParaRPr lang="en-GB" sz="2000" dirty="0"/>
          </a:p>
        </p:txBody>
      </p:sp>
      <p:sp>
        <p:nvSpPr>
          <p:cNvPr id="4" name="TextBox 3"/>
          <p:cNvSpPr txBox="1"/>
          <p:nvPr/>
        </p:nvSpPr>
        <p:spPr>
          <a:xfrm>
            <a:off x="683568" y="2025981"/>
            <a:ext cx="7776864" cy="4247317"/>
          </a:xfrm>
          <a:prstGeom prst="rect">
            <a:avLst/>
          </a:prstGeom>
          <a:solidFill>
            <a:schemeClr val="bg2">
              <a:lumMod val="90000"/>
            </a:schemeClr>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en-GB" dirty="0" smtClean="0"/>
              <a:t>“</a:t>
            </a:r>
            <a:r>
              <a:rPr lang="en-GB" dirty="0" err="1" smtClean="0"/>
              <a:t>Avastin</a:t>
            </a:r>
            <a:r>
              <a:rPr lang="en-GB" dirty="0" smtClean="0"/>
              <a:t> received accelerated approval from the FDA for metastatic breast cancer in 2008 on the basis of a study in which patients who were treated with </a:t>
            </a:r>
            <a:r>
              <a:rPr lang="en-GB" dirty="0" err="1" smtClean="0"/>
              <a:t>Avastin</a:t>
            </a:r>
            <a:r>
              <a:rPr lang="en-GB" dirty="0" smtClean="0"/>
              <a:t>, in combination with </a:t>
            </a:r>
            <a:r>
              <a:rPr lang="en-GB" dirty="0" err="1" smtClean="0"/>
              <a:t>paclitaxel</a:t>
            </a:r>
            <a:r>
              <a:rPr lang="en-GB" dirty="0" smtClean="0"/>
              <a:t> (</a:t>
            </a:r>
            <a:r>
              <a:rPr lang="en-GB" i="1" dirty="0" err="1" smtClean="0"/>
              <a:t>Taxol</a:t>
            </a:r>
            <a:r>
              <a:rPr lang="en-GB" dirty="0" smtClean="0"/>
              <a:t>)  had a </a:t>
            </a:r>
            <a:r>
              <a:rPr lang="en-GB" dirty="0" smtClean="0">
                <a:solidFill>
                  <a:srgbClr val="FF0000"/>
                </a:solidFill>
              </a:rPr>
              <a:t>progression-free survival advantage of 5.5 months </a:t>
            </a:r>
            <a:r>
              <a:rPr lang="en-GB" dirty="0" smtClean="0"/>
              <a:t>over </a:t>
            </a:r>
            <a:r>
              <a:rPr lang="en-GB" dirty="0" err="1" smtClean="0"/>
              <a:t>paclitaxel</a:t>
            </a:r>
            <a:r>
              <a:rPr lang="en-GB" dirty="0" smtClean="0"/>
              <a:t> alone but no overall survival advantage.</a:t>
            </a:r>
          </a:p>
          <a:p>
            <a:pPr>
              <a:lnSpc>
                <a:spcPct val="150000"/>
              </a:lnSpc>
            </a:pPr>
            <a:r>
              <a:rPr lang="en-GB" dirty="0" smtClean="0">
                <a:solidFill>
                  <a:srgbClr val="FF0000"/>
                </a:solidFill>
              </a:rPr>
              <a:t>Toxic effects were substantial</a:t>
            </a:r>
            <a:r>
              <a:rPr lang="en-GB" dirty="0" smtClean="0"/>
              <a:t>, but this interim end point suggested real clinical benefit. Unfortunately, in what were supposed to be confirmatory studies enrolling almost 2000 women, </a:t>
            </a:r>
            <a:r>
              <a:rPr lang="en-GB" dirty="0" smtClean="0">
                <a:solidFill>
                  <a:srgbClr val="FF0000"/>
                </a:solidFill>
              </a:rPr>
              <a:t>progression-free survival was shorter than in the initial study</a:t>
            </a:r>
            <a:r>
              <a:rPr lang="en-GB" dirty="0" smtClean="0"/>
              <a:t>, and no quality-of-life or survival advantage could be shown for </a:t>
            </a:r>
            <a:r>
              <a:rPr lang="en-GB" dirty="0" err="1" smtClean="0"/>
              <a:t>Avastin</a:t>
            </a:r>
            <a:r>
              <a:rPr lang="en-GB" dirty="0" smtClean="0"/>
              <a:t>-containing regimens.”..   .......................................................</a:t>
            </a:r>
          </a:p>
          <a:p>
            <a:pPr>
              <a:lnSpc>
                <a:spcPct val="150000"/>
              </a:lnSpc>
            </a:pPr>
            <a:r>
              <a:rPr lang="en-GB" dirty="0" smtClean="0"/>
              <a:t>“We do not want to provide false hope”</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GB" sz="3200" dirty="0" smtClean="0"/>
              <a:t>NICE: </a:t>
            </a:r>
            <a:r>
              <a:rPr lang="en-GB" sz="3200" dirty="0" err="1" smtClean="0"/>
              <a:t>Avastin</a:t>
            </a:r>
            <a:r>
              <a:rPr lang="en-GB" sz="3200" dirty="0" smtClean="0"/>
              <a:t> is not recommended for the treatment of metastatic breast cancer</a:t>
            </a:r>
          </a:p>
        </p:txBody>
      </p:sp>
      <p:sp>
        <p:nvSpPr>
          <p:cNvPr id="4" name="Date Placeholder 3"/>
          <p:cNvSpPr>
            <a:spLocks noGrp="1"/>
          </p:cNvSpPr>
          <p:nvPr>
            <p:ph type="dt" sz="half" idx="10"/>
          </p:nvPr>
        </p:nvSpPr>
        <p:spPr/>
        <p:txBody>
          <a:bodyPr/>
          <a:lstStyle/>
          <a:p>
            <a:pPr>
              <a:defRPr/>
            </a:pPr>
            <a:fld id="{87339857-72DD-4EF3-B914-311D59913F9A}" type="datetime1">
              <a:rPr lang="en-GB" smtClean="0"/>
              <a:pPr>
                <a:defRPr/>
              </a:pPr>
              <a:t>07/12/2012</a:t>
            </a:fld>
            <a:endParaRPr lang="en-GB"/>
          </a:p>
        </p:txBody>
      </p:sp>
      <p:sp>
        <p:nvSpPr>
          <p:cNvPr id="5" name="Footer Placeholder 4"/>
          <p:cNvSpPr>
            <a:spLocks noGrp="1"/>
          </p:cNvSpPr>
          <p:nvPr>
            <p:ph type="ftr" sz="quarter" idx="11"/>
          </p:nvPr>
        </p:nvSpPr>
        <p:spPr/>
        <p:txBody>
          <a:bodyPr/>
          <a:lstStyle/>
          <a:p>
            <a:pPr>
              <a:defRPr/>
            </a:pPr>
            <a:r>
              <a:rPr lang="en-GB" smtClean="0"/>
              <a:t>EMP</a:t>
            </a:r>
            <a:endParaRPr lang="en-GB"/>
          </a:p>
        </p:txBody>
      </p:sp>
      <p:sp>
        <p:nvSpPr>
          <p:cNvPr id="6" name="Slide Number Placeholder 5"/>
          <p:cNvSpPr>
            <a:spLocks noGrp="1"/>
          </p:cNvSpPr>
          <p:nvPr>
            <p:ph type="sldNum" sz="quarter" idx="12"/>
          </p:nvPr>
        </p:nvSpPr>
        <p:spPr/>
        <p:txBody>
          <a:bodyPr/>
          <a:lstStyle/>
          <a:p>
            <a:pPr>
              <a:defRPr/>
            </a:pPr>
            <a:fld id="{D09780AC-0F98-4A58-ADAF-47E94F401C3C}" type="slidenum">
              <a:rPr lang="en-GB" smtClean="0"/>
              <a:pPr>
                <a:defRPr/>
              </a:pPr>
              <a:t>24</a:t>
            </a:fld>
            <a:endParaRPr lang="en-GB"/>
          </a:p>
        </p:txBody>
      </p:sp>
      <p:sp>
        <p:nvSpPr>
          <p:cNvPr id="14345" name="Rectangle 10"/>
          <p:cNvSpPr>
            <a:spLocks noChangeAspect="1"/>
          </p:cNvSpPr>
          <p:nvPr/>
        </p:nvSpPr>
        <p:spPr bwMode="auto">
          <a:xfrm>
            <a:off x="7947025" y="4521200"/>
            <a:ext cx="779463" cy="1982788"/>
          </a:xfrm>
          <a:prstGeom prst="rect">
            <a:avLst/>
          </a:prstGeom>
          <a:solidFill>
            <a:schemeClr val="bg1"/>
          </a:solidFill>
          <a:ln w="9525" algn="ctr">
            <a:noFill/>
            <a:round/>
            <a:headEnd/>
            <a:tailEnd/>
          </a:ln>
        </p:spPr>
        <p:txBody>
          <a:bodyPr>
            <a:spAutoFit/>
          </a:bodyPr>
          <a:lstStyle/>
          <a:p>
            <a:pPr algn="ctr" eaLnBrk="0" hangingPunct="0">
              <a:lnSpc>
                <a:spcPct val="90000"/>
              </a:lnSpc>
              <a:spcBef>
                <a:spcPct val="50000"/>
              </a:spcBef>
            </a:pPr>
            <a:endParaRPr lang="en-GB"/>
          </a:p>
        </p:txBody>
      </p:sp>
      <p:sp>
        <p:nvSpPr>
          <p:cNvPr id="17" name="TextBox 16"/>
          <p:cNvSpPr txBox="1"/>
          <p:nvPr/>
        </p:nvSpPr>
        <p:spPr>
          <a:xfrm>
            <a:off x="683568" y="1916832"/>
            <a:ext cx="8208912" cy="3108543"/>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r>
              <a:rPr lang="en-GB" sz="2800" dirty="0" smtClean="0">
                <a:solidFill>
                  <a:schemeClr val="bg1">
                    <a:lumMod val="95000"/>
                  </a:schemeClr>
                </a:solidFill>
              </a:rPr>
              <a:t>: “The evidence for the effectiveness of </a:t>
            </a:r>
            <a:r>
              <a:rPr lang="en-GB" sz="2800" dirty="0" err="1" smtClean="0">
                <a:solidFill>
                  <a:schemeClr val="bg1">
                    <a:lumMod val="95000"/>
                  </a:schemeClr>
                </a:solidFill>
              </a:rPr>
              <a:t>bevacizumab</a:t>
            </a:r>
            <a:r>
              <a:rPr lang="en-GB" sz="2800" dirty="0" smtClean="0">
                <a:solidFill>
                  <a:schemeClr val="bg1">
                    <a:lumMod val="95000"/>
                  </a:schemeClr>
                </a:solidFill>
              </a:rPr>
              <a:t> (</a:t>
            </a:r>
            <a:r>
              <a:rPr lang="en-GB" sz="2800" dirty="0" err="1" smtClean="0">
                <a:solidFill>
                  <a:schemeClr val="bg1">
                    <a:lumMod val="95000"/>
                  </a:schemeClr>
                </a:solidFill>
              </a:rPr>
              <a:t>Avastin</a:t>
            </a:r>
            <a:r>
              <a:rPr lang="en-GB" sz="2800" dirty="0" smtClean="0">
                <a:solidFill>
                  <a:schemeClr val="bg1">
                    <a:lumMod val="95000"/>
                  </a:schemeClr>
                </a:solidFill>
              </a:rPr>
              <a:t>) in prolonging survival was not robust and overall did not show enough of a demonstrable benefit for it to be considered a cost-effective use of NHS resources.” (Sir Andrew Dillon, NICE Chief Executive, 23 Feb 2011)</a:t>
            </a:r>
          </a:p>
          <a:p>
            <a:endParaRPr lang="en-GB" sz="2800" dirty="0">
              <a:solidFill>
                <a:schemeClr val="bg1">
                  <a:lumMod val="95000"/>
                </a:schemeClr>
              </a:solidFill>
            </a:endParaRPr>
          </a:p>
        </p:txBody>
      </p:sp>
      <p:sp>
        <p:nvSpPr>
          <p:cNvPr id="12" name="Rectangle 11"/>
          <p:cNvSpPr/>
          <p:nvPr/>
        </p:nvSpPr>
        <p:spPr>
          <a:xfrm>
            <a:off x="1259632" y="5301208"/>
            <a:ext cx="6768752" cy="646331"/>
          </a:xfrm>
          <a:prstGeom prst="rect">
            <a:avLst/>
          </a:prstGeom>
        </p:spPr>
        <p:txBody>
          <a:bodyPr wrap="square">
            <a:spAutoFit/>
          </a:bodyPr>
          <a:lstStyle/>
          <a:p>
            <a:r>
              <a:rPr lang="en-GB" dirty="0" smtClean="0"/>
              <a:t>http://www.nice.org.uk/newsroom/pressreleases/AvastinBevacizumabNotRecommended.jsp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25017" name="Picture 89"/>
          <p:cNvPicPr>
            <a:picLocks noChangeAspect="1" noChangeArrowheads="1"/>
          </p:cNvPicPr>
          <p:nvPr/>
        </p:nvPicPr>
        <p:blipFill>
          <a:blip r:embed="rId3" cstate="print"/>
          <a:srcRect l="21428" t="12960" r="21429" b="71200"/>
          <a:stretch>
            <a:fillRect/>
          </a:stretch>
        </p:blipFill>
        <p:spPr bwMode="auto">
          <a:xfrm>
            <a:off x="36512" y="0"/>
            <a:ext cx="9144000" cy="1584176"/>
          </a:xfrm>
          <a:prstGeom prst="rect">
            <a:avLst/>
          </a:prstGeom>
          <a:noFill/>
          <a:ln w="9525">
            <a:noFill/>
            <a:miter lim="800000"/>
            <a:headEnd/>
            <a:tailEnd/>
          </a:ln>
        </p:spPr>
      </p:pic>
      <p:pic>
        <p:nvPicPr>
          <p:cNvPr id="125018" name="Picture 90"/>
          <p:cNvPicPr>
            <a:picLocks noChangeAspect="1" noChangeArrowheads="1"/>
          </p:cNvPicPr>
          <p:nvPr/>
        </p:nvPicPr>
        <p:blipFill>
          <a:blip r:embed="rId4" cstate="print"/>
          <a:srcRect l="20300" t="42800" r="42350" b="7521"/>
          <a:stretch>
            <a:fillRect/>
          </a:stretch>
        </p:blipFill>
        <p:spPr bwMode="auto">
          <a:xfrm>
            <a:off x="1691680" y="1628800"/>
            <a:ext cx="5976664" cy="4968552"/>
          </a:xfrm>
          <a:prstGeom prst="rect">
            <a:avLst/>
          </a:prstGeom>
          <a:noFill/>
          <a:ln w="9525">
            <a:noFill/>
            <a:miter lim="800000"/>
            <a:headEnd/>
            <a:tailEnd/>
          </a:ln>
        </p:spPr>
      </p:pic>
      <p:sp>
        <p:nvSpPr>
          <p:cNvPr id="77" name="Rounded Rectangle 76"/>
          <p:cNvSpPr/>
          <p:nvPr/>
        </p:nvSpPr>
        <p:spPr>
          <a:xfrm>
            <a:off x="1331640" y="4797152"/>
            <a:ext cx="633670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7339857-72DD-4EF3-B914-311D59913F9A}" type="datetime1">
              <a:rPr lang="en-GB" smtClean="0"/>
              <a:pPr>
                <a:defRPr/>
              </a:pPr>
              <a:t>07/12/2012</a:t>
            </a:fld>
            <a:endParaRPr lang="en-GB"/>
          </a:p>
        </p:txBody>
      </p:sp>
      <p:sp>
        <p:nvSpPr>
          <p:cNvPr id="5" name="Footer Placeholder 4"/>
          <p:cNvSpPr>
            <a:spLocks noGrp="1"/>
          </p:cNvSpPr>
          <p:nvPr>
            <p:ph type="ftr" sz="quarter" idx="11"/>
          </p:nvPr>
        </p:nvSpPr>
        <p:spPr/>
        <p:txBody>
          <a:bodyPr/>
          <a:lstStyle/>
          <a:p>
            <a:pPr>
              <a:defRPr/>
            </a:pPr>
            <a:r>
              <a:rPr lang="en-GB" smtClean="0"/>
              <a:t>EMP</a:t>
            </a:r>
            <a:endParaRPr lang="en-GB"/>
          </a:p>
        </p:txBody>
      </p:sp>
      <p:sp>
        <p:nvSpPr>
          <p:cNvPr id="6" name="Slide Number Placeholder 5"/>
          <p:cNvSpPr>
            <a:spLocks noGrp="1"/>
          </p:cNvSpPr>
          <p:nvPr>
            <p:ph type="sldNum" sz="quarter" idx="12"/>
          </p:nvPr>
        </p:nvSpPr>
        <p:spPr/>
        <p:txBody>
          <a:bodyPr/>
          <a:lstStyle/>
          <a:p>
            <a:pPr>
              <a:defRPr/>
            </a:pPr>
            <a:fld id="{D09780AC-0F98-4A58-ADAF-47E94F401C3C}" type="slidenum">
              <a:rPr lang="en-GB" smtClean="0"/>
              <a:pPr>
                <a:defRPr/>
              </a:pPr>
              <a:t>26</a:t>
            </a:fld>
            <a:endParaRPr lang="en-GB"/>
          </a:p>
        </p:txBody>
      </p:sp>
      <p:pic>
        <p:nvPicPr>
          <p:cNvPr id="14341" name="Picture 2"/>
          <p:cNvPicPr>
            <a:picLocks noChangeAspect="1" noChangeArrowheads="1"/>
          </p:cNvPicPr>
          <p:nvPr/>
        </p:nvPicPr>
        <p:blipFill>
          <a:blip r:embed="rId3" cstate="print"/>
          <a:srcRect/>
          <a:stretch>
            <a:fillRect/>
          </a:stretch>
        </p:blipFill>
        <p:spPr bwMode="auto">
          <a:xfrm>
            <a:off x="714375" y="1108075"/>
            <a:ext cx="4706938" cy="2932113"/>
          </a:xfrm>
          <a:prstGeom prst="rect">
            <a:avLst/>
          </a:prstGeom>
          <a:noFill/>
          <a:ln w="9525">
            <a:noFill/>
            <a:miter lim="800000"/>
            <a:headEnd/>
            <a:tailEnd/>
          </a:ln>
        </p:spPr>
      </p:pic>
      <p:pic>
        <p:nvPicPr>
          <p:cNvPr id="14342" name="Picture 3"/>
          <p:cNvPicPr>
            <a:picLocks noChangeAspect="1" noChangeArrowheads="1"/>
          </p:cNvPicPr>
          <p:nvPr/>
        </p:nvPicPr>
        <p:blipFill>
          <a:blip r:embed="rId4" cstate="print"/>
          <a:srcRect/>
          <a:stretch>
            <a:fillRect/>
          </a:stretch>
        </p:blipFill>
        <p:spPr bwMode="auto">
          <a:xfrm>
            <a:off x="4625975" y="4133850"/>
            <a:ext cx="3798888" cy="2279650"/>
          </a:xfrm>
          <a:prstGeom prst="rect">
            <a:avLst/>
          </a:prstGeom>
          <a:noFill/>
          <a:ln w="9525">
            <a:noFill/>
            <a:miter lim="800000"/>
            <a:headEnd/>
            <a:tailEnd/>
          </a:ln>
        </p:spPr>
      </p:pic>
      <p:pic>
        <p:nvPicPr>
          <p:cNvPr id="14343" name="Picture 5" descr="http://t2.gstatic.com/images?q=tbn:C29aEMr51CdOoM:http://brimstoneandcompany.com/yahoo_site_admin/assets/images/pound_coins.54175202.jpg">
            <a:hlinkClick r:id="rId5"/>
          </p:cNvPr>
          <p:cNvPicPr>
            <a:picLocks noChangeAspect="1" noChangeArrowheads="1"/>
          </p:cNvPicPr>
          <p:nvPr/>
        </p:nvPicPr>
        <p:blipFill>
          <a:blip r:embed="rId6" cstate="print"/>
          <a:srcRect/>
          <a:stretch>
            <a:fillRect/>
          </a:stretch>
        </p:blipFill>
        <p:spPr bwMode="auto">
          <a:xfrm>
            <a:off x="5843588" y="1055688"/>
            <a:ext cx="2176462" cy="2330450"/>
          </a:xfrm>
          <a:prstGeom prst="rect">
            <a:avLst/>
          </a:prstGeom>
          <a:noFill/>
          <a:ln w="9525">
            <a:noFill/>
            <a:miter lim="800000"/>
            <a:headEnd/>
            <a:tailEnd/>
          </a:ln>
        </p:spPr>
      </p:pic>
      <p:pic>
        <p:nvPicPr>
          <p:cNvPr id="14344" name="Picture 7" descr="http://t0.gstatic.com/images?q=tbn:C-4A1BdQbuJziM:http://drivingspirit.com/storage/2010/03/twenty_pound_notes.jpg">
            <a:hlinkClick r:id="rId7"/>
          </p:cNvPr>
          <p:cNvPicPr>
            <a:picLocks noChangeAspect="1" noChangeArrowheads="1"/>
          </p:cNvPicPr>
          <p:nvPr/>
        </p:nvPicPr>
        <p:blipFill>
          <a:blip r:embed="rId8" cstate="print"/>
          <a:srcRect/>
          <a:stretch>
            <a:fillRect/>
          </a:stretch>
        </p:blipFill>
        <p:spPr bwMode="auto">
          <a:xfrm>
            <a:off x="1463675" y="4378325"/>
            <a:ext cx="2428875" cy="1900238"/>
          </a:xfrm>
          <a:prstGeom prst="rect">
            <a:avLst/>
          </a:prstGeom>
          <a:noFill/>
          <a:ln w="9525">
            <a:noFill/>
            <a:miter lim="800000"/>
            <a:headEnd/>
            <a:tailEnd/>
          </a:ln>
        </p:spPr>
      </p:pic>
      <p:sp>
        <p:nvSpPr>
          <p:cNvPr id="14345" name="Rectangle 10"/>
          <p:cNvSpPr>
            <a:spLocks noChangeAspect="1"/>
          </p:cNvSpPr>
          <p:nvPr/>
        </p:nvSpPr>
        <p:spPr bwMode="auto">
          <a:xfrm>
            <a:off x="7947025" y="4521200"/>
            <a:ext cx="779463" cy="1982788"/>
          </a:xfrm>
          <a:prstGeom prst="rect">
            <a:avLst/>
          </a:prstGeom>
          <a:solidFill>
            <a:schemeClr val="bg1"/>
          </a:solidFill>
          <a:ln w="9525" algn="ctr">
            <a:noFill/>
            <a:round/>
            <a:headEnd/>
            <a:tailEnd/>
          </a:ln>
        </p:spPr>
        <p:txBody>
          <a:bodyPr>
            <a:spAutoFit/>
          </a:bodyPr>
          <a:lstStyle/>
          <a:p>
            <a:pPr algn="ctr" eaLnBrk="0" hangingPunct="0">
              <a:lnSpc>
                <a:spcPct val="90000"/>
              </a:lnSpc>
              <a:spcBef>
                <a:spcPct val="50000"/>
              </a:spcBef>
            </a:pPr>
            <a:endParaRPr lang="en-GB"/>
          </a:p>
        </p:txBody>
      </p:sp>
      <p:sp>
        <p:nvSpPr>
          <p:cNvPr id="14346" name="Rectangle 3"/>
          <p:cNvSpPr>
            <a:spLocks noChangeArrowheads="1"/>
          </p:cNvSpPr>
          <p:nvPr/>
        </p:nvSpPr>
        <p:spPr bwMode="auto">
          <a:xfrm>
            <a:off x="1524000" y="190500"/>
            <a:ext cx="7010400" cy="730250"/>
          </a:xfrm>
          <a:prstGeom prst="rect">
            <a:avLst/>
          </a:prstGeom>
          <a:noFill/>
          <a:ln w="9525" algn="ctr">
            <a:noFill/>
            <a:miter lim="800000"/>
            <a:headEnd/>
            <a:tailEnd/>
          </a:ln>
        </p:spPr>
        <p:txBody>
          <a:bodyPr anchor="ctr"/>
          <a:lstStyle/>
          <a:p>
            <a:pPr algn="ctr"/>
            <a:r>
              <a:rPr lang="en-GB" sz="2800">
                <a:solidFill>
                  <a:schemeClr val="tx2"/>
                </a:solidFill>
                <a:latin typeface="Tahoma" pitchFamily="34" charset="0"/>
              </a:rPr>
              <a:t>Anti-VEGF antibody in cancer</a:t>
            </a:r>
          </a:p>
        </p:txBody>
      </p:sp>
      <p:sp>
        <p:nvSpPr>
          <p:cNvPr id="13" name="Oval 12"/>
          <p:cNvSpPr>
            <a:spLocks noChangeArrowheads="1"/>
          </p:cNvSpPr>
          <p:nvPr/>
        </p:nvSpPr>
        <p:spPr bwMode="auto">
          <a:xfrm>
            <a:off x="3798888" y="3463925"/>
            <a:ext cx="939800" cy="579438"/>
          </a:xfrm>
          <a:prstGeom prst="ellipse">
            <a:avLst/>
          </a:prstGeom>
          <a:noFill/>
          <a:ln w="57150" algn="ctr">
            <a:solidFill>
              <a:srgbClr val="FF0000"/>
            </a:solidFill>
            <a:round/>
            <a:headEnd/>
            <a:tailEnd/>
          </a:ln>
        </p:spPr>
        <p:txBody>
          <a:bodyPr>
            <a:spAutoFit/>
          </a:bodyPr>
          <a:lstStyle/>
          <a:p>
            <a:pPr algn="ctr" eaLnBrk="0" hangingPunct="0">
              <a:lnSpc>
                <a:spcPct val="90000"/>
              </a:lnSpc>
              <a:spcBef>
                <a:spcPct val="5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Anti-</a:t>
            </a:r>
            <a:r>
              <a:rPr lang="en-GB" dirty="0" err="1" smtClean="0"/>
              <a:t>angiogenic</a:t>
            </a:r>
            <a:r>
              <a:rPr lang="en-GB" dirty="0" smtClean="0"/>
              <a:t> therapy in cancer – does it work?</a:t>
            </a:r>
            <a:endParaRPr lang="en-GB" dirty="0"/>
          </a:p>
        </p:txBody>
      </p:sp>
      <p:sp>
        <p:nvSpPr>
          <p:cNvPr id="3" name="Content Placeholder 2"/>
          <p:cNvSpPr>
            <a:spLocks noGrp="1"/>
          </p:cNvSpPr>
          <p:nvPr>
            <p:ph idx="1"/>
          </p:nvPr>
        </p:nvSpPr>
        <p:spPr>
          <a:solidFill>
            <a:schemeClr val="accent3">
              <a:lumMod val="20000"/>
              <a:lumOff val="80000"/>
            </a:schemeClr>
          </a:solidFill>
          <a:effectLst>
            <a:outerShdw blurRad="50800" dist="38100" dir="5400000" algn="t" rotWithShape="0">
              <a:prstClr val="black">
                <a:alpha val="40000"/>
              </a:prstClr>
            </a:outerShdw>
          </a:effectLst>
        </p:spPr>
        <p:txBody>
          <a:bodyPr>
            <a:normAutofit/>
          </a:bodyPr>
          <a:lstStyle/>
          <a:p>
            <a:r>
              <a:rPr lang="en-GB" sz="2800" dirty="0" smtClean="0"/>
              <a:t>In some cases benefits are transitory, and followed by a restoration of tumour growth and progression</a:t>
            </a:r>
          </a:p>
          <a:p>
            <a:r>
              <a:rPr lang="en-GB" sz="2800" dirty="0" smtClean="0"/>
              <a:t>In other cases there is no objective benefit</a:t>
            </a:r>
          </a:p>
          <a:p>
            <a:r>
              <a:rPr lang="en-GB" sz="2800" dirty="0" smtClean="0"/>
              <a:t> Two modes of unconventional resistance: </a:t>
            </a:r>
          </a:p>
          <a:p>
            <a:pPr lvl="1"/>
            <a:r>
              <a:rPr lang="en-GB" dirty="0" smtClean="0"/>
              <a:t>evasive resistance, an adaptation to circumvent the specific </a:t>
            </a:r>
            <a:r>
              <a:rPr lang="en-GB" dirty="0" err="1" smtClean="0"/>
              <a:t>angiogenic</a:t>
            </a:r>
            <a:r>
              <a:rPr lang="en-GB" dirty="0" smtClean="0"/>
              <a:t> blockade</a:t>
            </a:r>
          </a:p>
          <a:p>
            <a:pPr lvl="1"/>
            <a:r>
              <a:rPr lang="en-GB" dirty="0" smtClean="0"/>
              <a:t>intrinsic or pre-existing indifference </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5" name="Picture 57" descr="nrc2346-f3"/>
          <p:cNvPicPr>
            <a:picLocks noChangeAspect="1" noChangeArrowheads="1"/>
          </p:cNvPicPr>
          <p:nvPr/>
        </p:nvPicPr>
        <p:blipFill>
          <a:blip r:embed="rId3" cstate="print"/>
          <a:srcRect/>
          <a:stretch>
            <a:fillRect/>
          </a:stretch>
        </p:blipFill>
        <p:spPr bwMode="auto">
          <a:xfrm>
            <a:off x="685800" y="2516985"/>
            <a:ext cx="7915275" cy="2695575"/>
          </a:xfrm>
          <a:prstGeom prst="rect">
            <a:avLst/>
          </a:prstGeom>
          <a:noFill/>
        </p:spPr>
      </p:pic>
      <p:sp>
        <p:nvSpPr>
          <p:cNvPr id="3" name="TextBox 2"/>
          <p:cNvSpPr txBox="1"/>
          <p:nvPr/>
        </p:nvSpPr>
        <p:spPr>
          <a:xfrm>
            <a:off x="1072469" y="1567235"/>
            <a:ext cx="884088"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GB" dirty="0" smtClean="0">
                <a:solidFill>
                  <a:srgbClr val="FF0000"/>
                </a:solidFill>
              </a:rPr>
              <a:t>healthy</a:t>
            </a:r>
            <a:endParaRPr lang="en-GB" dirty="0">
              <a:solidFill>
                <a:srgbClr val="FF0000"/>
              </a:solidFill>
            </a:endParaRPr>
          </a:p>
        </p:txBody>
      </p:sp>
      <p:sp>
        <p:nvSpPr>
          <p:cNvPr id="4" name="TextBox 3"/>
          <p:cNvSpPr txBox="1"/>
          <p:nvPr/>
        </p:nvSpPr>
        <p:spPr>
          <a:xfrm>
            <a:off x="2571736" y="1567235"/>
            <a:ext cx="769763"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GB" dirty="0" err="1" smtClean="0">
                <a:solidFill>
                  <a:srgbClr val="FF0000"/>
                </a:solidFill>
              </a:rPr>
              <a:t>tumor</a:t>
            </a:r>
            <a:endParaRPr lang="en-GB" dirty="0">
              <a:solidFill>
                <a:srgbClr val="FF0000"/>
              </a:solidFill>
            </a:endParaRPr>
          </a:p>
        </p:txBody>
      </p:sp>
      <p:sp>
        <p:nvSpPr>
          <p:cNvPr id="5" name="TextBox 4"/>
          <p:cNvSpPr txBox="1"/>
          <p:nvPr/>
        </p:nvSpPr>
        <p:spPr>
          <a:xfrm>
            <a:off x="3845855" y="1428736"/>
            <a:ext cx="1909497" cy="64633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GB" dirty="0" smtClean="0">
                <a:solidFill>
                  <a:srgbClr val="FF0000"/>
                </a:solidFill>
              </a:rPr>
              <a:t>normalised by </a:t>
            </a:r>
          </a:p>
          <a:p>
            <a:pPr algn="ctr"/>
            <a:r>
              <a:rPr lang="en-GB" dirty="0" smtClean="0">
                <a:solidFill>
                  <a:srgbClr val="FF0000"/>
                </a:solidFill>
              </a:rPr>
              <a:t>anti-</a:t>
            </a:r>
            <a:r>
              <a:rPr lang="en-GB" dirty="0" err="1" smtClean="0">
                <a:solidFill>
                  <a:srgbClr val="FF0000"/>
                </a:solidFill>
              </a:rPr>
              <a:t>angio</a:t>
            </a:r>
            <a:r>
              <a:rPr lang="en-GB" dirty="0" smtClean="0">
                <a:solidFill>
                  <a:srgbClr val="FF0000"/>
                </a:solidFill>
              </a:rPr>
              <a:t> therapy</a:t>
            </a:r>
            <a:endParaRPr lang="en-GB" dirty="0">
              <a:solidFill>
                <a:srgbClr val="FF0000"/>
              </a:solidFill>
            </a:endParaRPr>
          </a:p>
        </p:txBody>
      </p:sp>
      <p:sp>
        <p:nvSpPr>
          <p:cNvPr id="6" name="TextBox 5"/>
          <p:cNvSpPr txBox="1"/>
          <p:nvPr/>
        </p:nvSpPr>
        <p:spPr>
          <a:xfrm>
            <a:off x="6257934" y="1567235"/>
            <a:ext cx="1734963"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GB" dirty="0" smtClean="0">
                <a:solidFill>
                  <a:srgbClr val="FF0000"/>
                </a:solidFill>
              </a:rPr>
              <a:t>Loss of response</a:t>
            </a:r>
            <a:endParaRPr lang="en-GB" dirty="0">
              <a:solidFill>
                <a:srgbClr val="FF0000"/>
              </a:solidFill>
            </a:endParaRPr>
          </a:p>
        </p:txBody>
      </p:sp>
      <p:grpSp>
        <p:nvGrpSpPr>
          <p:cNvPr id="14" name="Group 13"/>
          <p:cNvGrpSpPr/>
          <p:nvPr/>
        </p:nvGrpSpPr>
        <p:grpSpPr>
          <a:xfrm>
            <a:off x="3131840" y="3212976"/>
            <a:ext cx="3456384" cy="3227586"/>
            <a:chOff x="3131840" y="3212976"/>
            <a:chExt cx="3456384" cy="3227586"/>
          </a:xfrm>
        </p:grpSpPr>
        <p:cxnSp>
          <p:nvCxnSpPr>
            <p:cNvPr id="8" name="Straight Arrow Connector 7"/>
            <p:cNvCxnSpPr/>
            <p:nvPr/>
          </p:nvCxnSpPr>
          <p:spPr>
            <a:xfrm rot="5400000" flipH="1" flipV="1">
              <a:off x="4824028" y="3897052"/>
              <a:ext cx="244827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31840" y="5517232"/>
              <a:ext cx="2736304" cy="923330"/>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GB" dirty="0" smtClean="0"/>
                <a:t>reduced blood supply and reduced access by chemotherapeutic drugs</a:t>
              </a:r>
              <a:endParaRPr lang="en-GB" dirty="0"/>
            </a:p>
          </p:txBody>
        </p:sp>
      </p:grpSp>
      <p:grpSp>
        <p:nvGrpSpPr>
          <p:cNvPr id="16" name="Group 15"/>
          <p:cNvGrpSpPr/>
          <p:nvPr/>
        </p:nvGrpSpPr>
        <p:grpSpPr>
          <a:xfrm>
            <a:off x="5940152" y="4869160"/>
            <a:ext cx="3059832" cy="1571402"/>
            <a:chOff x="5940152" y="4869160"/>
            <a:chExt cx="3059832" cy="1571402"/>
          </a:xfrm>
        </p:grpSpPr>
        <p:sp>
          <p:nvSpPr>
            <p:cNvPr id="11" name="TextBox 10"/>
            <p:cNvSpPr txBox="1"/>
            <p:nvPr/>
          </p:nvSpPr>
          <p:spPr>
            <a:xfrm>
              <a:off x="5940152" y="5517232"/>
              <a:ext cx="3059832" cy="92333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GB" dirty="0" smtClean="0"/>
                <a:t>other </a:t>
              </a:r>
              <a:r>
                <a:rPr lang="en-GB" dirty="0" err="1" smtClean="0"/>
                <a:t>angiogenic</a:t>
              </a:r>
              <a:r>
                <a:rPr lang="en-GB" dirty="0" smtClean="0"/>
                <a:t> growth factors take over : resistance to VEGF-based therapies.</a:t>
              </a:r>
              <a:endParaRPr lang="en-GB" dirty="0"/>
            </a:p>
          </p:txBody>
        </p:sp>
        <p:cxnSp>
          <p:nvCxnSpPr>
            <p:cNvPr id="13" name="Straight Arrow Connector 12"/>
            <p:cNvCxnSpPr/>
            <p:nvPr/>
          </p:nvCxnSpPr>
          <p:spPr>
            <a:xfrm rot="16200000" flipV="1">
              <a:off x="6588224" y="508518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275856" y="4293096"/>
            <a:ext cx="2592288" cy="2363490"/>
            <a:chOff x="3275856" y="4293096"/>
            <a:chExt cx="2592288" cy="2363490"/>
          </a:xfrm>
        </p:grpSpPr>
        <p:sp>
          <p:nvSpPr>
            <p:cNvPr id="17" name="TextBox 16"/>
            <p:cNvSpPr txBox="1"/>
            <p:nvPr/>
          </p:nvSpPr>
          <p:spPr>
            <a:xfrm>
              <a:off x="3275856" y="5733256"/>
              <a:ext cx="2592288" cy="92333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GB" dirty="0" smtClean="0"/>
                <a:t> increased access and efficacy of chemotherapeutic drugs</a:t>
              </a:r>
              <a:endParaRPr lang="en-GB" dirty="0"/>
            </a:p>
          </p:txBody>
        </p:sp>
        <p:cxnSp>
          <p:nvCxnSpPr>
            <p:cNvPr id="21" name="Straight Arrow Connector 20"/>
            <p:cNvCxnSpPr/>
            <p:nvPr/>
          </p:nvCxnSpPr>
          <p:spPr>
            <a:xfrm rot="5400000" flipH="1" flipV="1">
              <a:off x="4175956" y="4905164"/>
              <a:ext cx="1440160" cy="216024"/>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0" y="332656"/>
            <a:ext cx="9104608" cy="523220"/>
          </a:xfrm>
          <a:prstGeom prst="rect">
            <a:avLst/>
          </a:prstGeom>
          <a:noFill/>
        </p:spPr>
        <p:txBody>
          <a:bodyPr wrap="none" rtlCol="0">
            <a:spAutoFit/>
          </a:bodyPr>
          <a:lstStyle/>
          <a:p>
            <a:r>
              <a:rPr lang="en-GB" sz="2800" dirty="0" smtClean="0"/>
              <a:t>Possible mechanisms of resistance to anti-</a:t>
            </a:r>
            <a:r>
              <a:rPr lang="en-GB" sz="2800" dirty="0" err="1" smtClean="0"/>
              <a:t>angiogenic</a:t>
            </a:r>
            <a:r>
              <a:rPr lang="en-GB" sz="2800" dirty="0" smtClean="0"/>
              <a:t> therapy</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2"/>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Anti-</a:t>
            </a:r>
            <a:r>
              <a:rPr lang="en-GB" dirty="0" err="1" smtClean="0"/>
              <a:t>angiogenic</a:t>
            </a:r>
            <a:r>
              <a:rPr lang="en-GB" dirty="0" smtClean="0"/>
              <a:t> therapy in combination with other anti-cancer therapies </a:t>
            </a:r>
          </a:p>
          <a:p>
            <a:pPr lvl="1"/>
            <a:r>
              <a:rPr lang="en-GB" dirty="0" smtClean="0"/>
              <a:t>Colorectal cancer and others</a:t>
            </a:r>
          </a:p>
          <a:p>
            <a:r>
              <a:rPr lang="en-GB" dirty="0" smtClean="0"/>
              <a:t>Resistance: combinatorial strategies involving angiogenesis inhibition integrated with drugs targeting resistance mechanisms</a:t>
            </a:r>
          </a:p>
          <a:p>
            <a:r>
              <a:rPr lang="en-GB" dirty="0" smtClean="0"/>
              <a:t>Novel non-VEGF targets – novel molecular mechanism </a:t>
            </a:r>
          </a:p>
          <a:p>
            <a:r>
              <a:rPr lang="en-GB" dirty="0" smtClean="0">
                <a:solidFill>
                  <a:schemeClr val="bg1">
                    <a:lumMod val="85000"/>
                  </a:schemeClr>
                </a:solidFill>
              </a:rPr>
              <a:t>Anti-</a:t>
            </a:r>
            <a:r>
              <a:rPr lang="en-GB" dirty="0" err="1" smtClean="0">
                <a:solidFill>
                  <a:schemeClr val="bg1">
                    <a:lumMod val="85000"/>
                  </a:schemeClr>
                </a:solidFill>
              </a:rPr>
              <a:t>angiogenic</a:t>
            </a:r>
            <a:r>
              <a:rPr lang="en-GB" dirty="0" smtClean="0">
                <a:solidFill>
                  <a:schemeClr val="bg1">
                    <a:lumMod val="85000"/>
                  </a:schemeClr>
                </a:solidFill>
              </a:rPr>
              <a:t> therapy in other diseases:</a:t>
            </a:r>
          </a:p>
          <a:p>
            <a:pPr lvl="1"/>
            <a:r>
              <a:rPr lang="en-GB" dirty="0" err="1" smtClean="0">
                <a:solidFill>
                  <a:schemeClr val="bg1">
                    <a:lumMod val="85000"/>
                  </a:schemeClr>
                </a:solidFill>
              </a:rPr>
              <a:t>Rheumathoid</a:t>
            </a:r>
            <a:r>
              <a:rPr lang="en-GB" dirty="0" smtClean="0">
                <a:solidFill>
                  <a:schemeClr val="bg1">
                    <a:lumMod val="85000"/>
                  </a:schemeClr>
                </a:solidFill>
              </a:rPr>
              <a:t> Arthritis</a:t>
            </a:r>
          </a:p>
          <a:p>
            <a:pPr lvl="1"/>
            <a:r>
              <a:rPr lang="en-GB" dirty="0" smtClean="0">
                <a:solidFill>
                  <a:schemeClr val="bg1">
                    <a:lumMod val="85000"/>
                  </a:schemeClr>
                </a:solidFill>
              </a:rPr>
              <a:t>Retina </a:t>
            </a:r>
            <a:r>
              <a:rPr lang="en-GB" dirty="0" err="1" smtClean="0">
                <a:solidFill>
                  <a:schemeClr val="bg1">
                    <a:lumMod val="85000"/>
                  </a:schemeClr>
                </a:solidFill>
              </a:rPr>
              <a:t>vascularization</a:t>
            </a:r>
            <a:r>
              <a:rPr lang="en-GB" dirty="0" smtClean="0">
                <a:solidFill>
                  <a:schemeClr val="bg1">
                    <a:lumMod val="85000"/>
                  </a:schemeClr>
                </a:solidFill>
              </a:rPr>
              <a:t> (AMD, diabetic retinopathy)</a:t>
            </a:r>
          </a:p>
          <a:p>
            <a:r>
              <a:rPr lang="en-GB" dirty="0" smtClean="0">
                <a:solidFill>
                  <a:schemeClr val="bg1">
                    <a:lumMod val="85000"/>
                  </a:schemeClr>
                </a:solidFill>
              </a:rPr>
              <a:t>Pro-</a:t>
            </a:r>
            <a:r>
              <a:rPr lang="en-GB" dirty="0" err="1" smtClean="0">
                <a:solidFill>
                  <a:schemeClr val="bg1">
                    <a:lumMod val="85000"/>
                  </a:schemeClr>
                </a:solidFill>
              </a:rPr>
              <a:t>angiogenic</a:t>
            </a:r>
            <a:r>
              <a:rPr lang="en-GB" dirty="0" smtClean="0">
                <a:solidFill>
                  <a:schemeClr val="bg1">
                    <a:lumMod val="85000"/>
                  </a:schemeClr>
                </a:solidFill>
              </a:rPr>
              <a:t> therapy in ischemia</a:t>
            </a:r>
            <a:endParaRPr lang="en-GB"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3567113" y="6238875"/>
            <a:ext cx="4976812" cy="336550"/>
          </a:xfrm>
          <a:prstGeom prst="rect">
            <a:avLst/>
          </a:prstGeom>
          <a:noFill/>
          <a:ln w="9525" algn="ctr">
            <a:noFill/>
            <a:miter lim="800000"/>
            <a:headEnd/>
            <a:tailEnd/>
          </a:ln>
          <a:effectLst/>
        </p:spPr>
        <p:txBody>
          <a:bodyPr wrap="none">
            <a:spAutoFit/>
          </a:bodyPr>
          <a:lstStyle/>
          <a:p>
            <a:pPr algn="ctr" eaLnBrk="0" hangingPunct="0"/>
            <a:r>
              <a:rPr lang="en-GB" sz="1600" i="1"/>
              <a:t>Modified from P. Carmeliet - Nature. 2005;438:932-6 </a:t>
            </a:r>
          </a:p>
        </p:txBody>
      </p:sp>
      <p:sp>
        <p:nvSpPr>
          <p:cNvPr id="144387" name="Rectangle 3"/>
          <p:cNvSpPr>
            <a:spLocks noGrp="1" noChangeArrowheads="1"/>
          </p:cNvSpPr>
          <p:nvPr>
            <p:ph type="title"/>
          </p:nvPr>
        </p:nvSpPr>
        <p:spPr>
          <a:noFill/>
          <a:ln/>
        </p:spPr>
        <p:txBody>
          <a:bodyPr/>
          <a:lstStyle/>
          <a:p>
            <a:r>
              <a:rPr lang="en-GB" sz="3600" dirty="0" smtClean="0">
                <a:latin typeface="Tahoma" pitchFamily="34" charset="0"/>
              </a:rPr>
              <a:t>ANGIOGENESIS</a:t>
            </a:r>
            <a:endParaRPr lang="en-GB" sz="3600" dirty="0">
              <a:latin typeface="Tahoma" pitchFamily="34" charset="0"/>
            </a:endParaRPr>
          </a:p>
        </p:txBody>
      </p:sp>
      <p:sp>
        <p:nvSpPr>
          <p:cNvPr id="144388" name="Rectangle 4"/>
          <p:cNvSpPr>
            <a:spLocks noGrp="1" noChangeArrowheads="1"/>
          </p:cNvSpPr>
          <p:nvPr>
            <p:ph sz="half" idx="1"/>
          </p:nvPr>
        </p:nvSpPr>
        <p:spPr>
          <a:xfrm>
            <a:off x="4932040" y="1412776"/>
            <a:ext cx="4038600" cy="4525963"/>
          </a:xfrm>
        </p:spPr>
        <p:txBody>
          <a:bodyPr>
            <a:normAutofit fontScale="92500" lnSpcReduction="10000"/>
          </a:bodyPr>
          <a:lstStyle/>
          <a:p>
            <a:pPr algn="ctr">
              <a:lnSpc>
                <a:spcPct val="90000"/>
              </a:lnSpc>
              <a:buNone/>
            </a:pPr>
            <a:r>
              <a:rPr lang="en-GB" sz="3900" dirty="0" smtClean="0">
                <a:solidFill>
                  <a:srgbClr val="FF0000"/>
                </a:solidFill>
              </a:rPr>
              <a:t>Disease</a:t>
            </a:r>
          </a:p>
          <a:p>
            <a:pPr>
              <a:lnSpc>
                <a:spcPct val="90000"/>
              </a:lnSpc>
            </a:pPr>
            <a:endParaRPr lang="en-GB" dirty="0" smtClean="0"/>
          </a:p>
          <a:p>
            <a:pPr>
              <a:lnSpc>
                <a:spcPct val="90000"/>
              </a:lnSpc>
            </a:pPr>
            <a:r>
              <a:rPr lang="en-GB" sz="2800" dirty="0" smtClean="0"/>
              <a:t>Cancer</a:t>
            </a:r>
            <a:endParaRPr lang="en-GB" sz="2800" dirty="0"/>
          </a:p>
          <a:p>
            <a:pPr>
              <a:lnSpc>
                <a:spcPct val="90000"/>
              </a:lnSpc>
            </a:pPr>
            <a:r>
              <a:rPr lang="en-GB" sz="2800" dirty="0"/>
              <a:t>Chronic inflammatory diseases </a:t>
            </a:r>
            <a:r>
              <a:rPr lang="en-GB" sz="1900" dirty="0"/>
              <a:t>(RA, IBD, kidney…)</a:t>
            </a:r>
          </a:p>
          <a:p>
            <a:pPr>
              <a:lnSpc>
                <a:spcPct val="90000"/>
              </a:lnSpc>
            </a:pPr>
            <a:r>
              <a:rPr lang="en-GB" sz="2800" dirty="0"/>
              <a:t>Diabetic retinopathy</a:t>
            </a:r>
          </a:p>
          <a:p>
            <a:pPr>
              <a:lnSpc>
                <a:spcPct val="90000"/>
              </a:lnSpc>
            </a:pPr>
            <a:r>
              <a:rPr lang="en-GB" sz="2800" dirty="0"/>
              <a:t>Cardiovascular disease</a:t>
            </a:r>
          </a:p>
          <a:p>
            <a:pPr>
              <a:lnSpc>
                <a:spcPct val="90000"/>
              </a:lnSpc>
            </a:pPr>
            <a:r>
              <a:rPr lang="en-GB" sz="2800" dirty="0"/>
              <a:t>Psoriasis</a:t>
            </a:r>
          </a:p>
          <a:p>
            <a:pPr>
              <a:lnSpc>
                <a:spcPct val="90000"/>
              </a:lnSpc>
            </a:pPr>
            <a:r>
              <a:rPr lang="en-GB" sz="2800" dirty="0"/>
              <a:t>Vascular malformations </a:t>
            </a:r>
            <a:r>
              <a:rPr lang="en-GB" sz="2200" dirty="0"/>
              <a:t>(</a:t>
            </a:r>
            <a:r>
              <a:rPr lang="en-GB" sz="2200" dirty="0" err="1"/>
              <a:t>angiodysplasia</a:t>
            </a:r>
            <a:r>
              <a:rPr lang="en-GB" sz="2200" dirty="0"/>
              <a:t>, haemangioma)</a:t>
            </a:r>
          </a:p>
          <a:p>
            <a:pPr>
              <a:lnSpc>
                <a:spcPct val="90000"/>
              </a:lnSpc>
            </a:pPr>
            <a:r>
              <a:rPr lang="en-GB" sz="2800" dirty="0"/>
              <a:t>……………</a:t>
            </a:r>
          </a:p>
          <a:p>
            <a:pPr>
              <a:lnSpc>
                <a:spcPct val="90000"/>
              </a:lnSpc>
            </a:pPr>
            <a:endParaRPr lang="en-GB" sz="2800" dirty="0"/>
          </a:p>
          <a:p>
            <a:pPr>
              <a:lnSpc>
                <a:spcPct val="90000"/>
              </a:lnSpc>
            </a:pPr>
            <a:endParaRPr lang="en-GB" sz="2800" dirty="0"/>
          </a:p>
        </p:txBody>
      </p:sp>
      <p:sp>
        <p:nvSpPr>
          <p:cNvPr id="5" name="Content Placeholder 4"/>
          <p:cNvSpPr>
            <a:spLocks noGrp="1"/>
          </p:cNvSpPr>
          <p:nvPr>
            <p:ph sz="half" idx="2"/>
          </p:nvPr>
        </p:nvSpPr>
        <p:spPr>
          <a:xfrm>
            <a:off x="395536" y="1412776"/>
            <a:ext cx="4038600" cy="4525963"/>
          </a:xfrm>
        </p:spPr>
        <p:txBody>
          <a:bodyPr>
            <a:normAutofit fontScale="92500" lnSpcReduction="10000"/>
          </a:bodyPr>
          <a:lstStyle/>
          <a:p>
            <a:pPr algn="ctr">
              <a:buNone/>
            </a:pPr>
            <a:r>
              <a:rPr lang="en-GB" sz="3500" dirty="0" smtClean="0">
                <a:solidFill>
                  <a:srgbClr val="FF0000"/>
                </a:solidFill>
              </a:rPr>
              <a:t>Health</a:t>
            </a:r>
          </a:p>
          <a:p>
            <a:endParaRPr lang="en-GB" dirty="0" smtClean="0"/>
          </a:p>
          <a:p>
            <a:r>
              <a:rPr lang="en-GB" dirty="0" smtClean="0"/>
              <a:t>Embryonic development</a:t>
            </a:r>
          </a:p>
          <a:p>
            <a:r>
              <a:rPr lang="en-GB" dirty="0" smtClean="0"/>
              <a:t>Menstrual cycle</a:t>
            </a:r>
          </a:p>
          <a:p>
            <a:r>
              <a:rPr lang="en-GB" dirty="0" smtClean="0"/>
              <a:t>Wound healing</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solidFill>
                  <a:schemeClr val="bg1">
                    <a:lumMod val="85000"/>
                  </a:schemeClr>
                </a:solidFill>
              </a:rPr>
              <a:t>Anti-</a:t>
            </a:r>
            <a:r>
              <a:rPr lang="en-GB" dirty="0" err="1" smtClean="0">
                <a:solidFill>
                  <a:schemeClr val="bg1">
                    <a:lumMod val="85000"/>
                  </a:schemeClr>
                </a:solidFill>
              </a:rPr>
              <a:t>angiogenic</a:t>
            </a:r>
            <a:r>
              <a:rPr lang="en-GB" dirty="0" smtClean="0">
                <a:solidFill>
                  <a:schemeClr val="bg1">
                    <a:lumMod val="85000"/>
                  </a:schemeClr>
                </a:solidFill>
              </a:rPr>
              <a:t> therapy in combination with other anti-cancer therapies</a:t>
            </a:r>
          </a:p>
          <a:p>
            <a:r>
              <a:rPr lang="en-GB" dirty="0" smtClean="0">
                <a:solidFill>
                  <a:schemeClr val="bg1">
                    <a:lumMod val="85000"/>
                  </a:schemeClr>
                </a:solidFill>
              </a:rPr>
              <a:t>Resistance: combinatorial strategies involving angiogenesis inhibition integrated with drugs targeting resistance mechanisms</a:t>
            </a:r>
          </a:p>
          <a:p>
            <a:r>
              <a:rPr lang="en-GB" dirty="0" smtClean="0">
                <a:solidFill>
                  <a:schemeClr val="bg1">
                    <a:lumMod val="85000"/>
                  </a:schemeClr>
                </a:solidFill>
              </a:rPr>
              <a:t>Novel non-VEGF targets – novel molecular mechanism </a:t>
            </a:r>
          </a:p>
          <a:p>
            <a:r>
              <a:rPr lang="en-GB" dirty="0" smtClean="0"/>
              <a:t>Anti-</a:t>
            </a:r>
            <a:r>
              <a:rPr lang="en-GB" dirty="0" err="1" smtClean="0"/>
              <a:t>angiogenic</a:t>
            </a:r>
            <a:r>
              <a:rPr lang="en-GB" dirty="0" smtClean="0"/>
              <a:t> therapy in other diseases:</a:t>
            </a:r>
          </a:p>
          <a:p>
            <a:pPr lvl="1"/>
            <a:r>
              <a:rPr lang="en-GB" dirty="0" err="1" smtClean="0"/>
              <a:t>Rheumathoid</a:t>
            </a:r>
            <a:r>
              <a:rPr lang="en-GB" dirty="0" smtClean="0"/>
              <a:t> Arthritis</a:t>
            </a:r>
          </a:p>
          <a:p>
            <a:pPr lvl="1"/>
            <a:r>
              <a:rPr lang="en-GB" dirty="0" smtClean="0"/>
              <a:t>Retina </a:t>
            </a:r>
            <a:r>
              <a:rPr lang="en-GB" dirty="0" err="1" smtClean="0"/>
              <a:t>vascularization</a:t>
            </a:r>
            <a:r>
              <a:rPr lang="en-GB" dirty="0" smtClean="0"/>
              <a:t> (AMD, diabetic retinopathy)</a:t>
            </a:r>
          </a:p>
          <a:p>
            <a:r>
              <a:rPr lang="en-GB" dirty="0" smtClean="0"/>
              <a:t>Pro-</a:t>
            </a:r>
            <a:r>
              <a:rPr lang="en-GB" dirty="0" err="1" smtClean="0"/>
              <a:t>angiogenic</a:t>
            </a:r>
            <a:r>
              <a:rPr lang="en-GB" dirty="0" smtClean="0"/>
              <a:t> therapy in ischemia</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3906" name="Picture 2"/>
          <p:cNvPicPr>
            <a:picLocks noGrp="1" noChangeAspect="1" noChangeArrowheads="1"/>
          </p:cNvPicPr>
          <p:nvPr>
            <p:ph idx="1"/>
          </p:nvPr>
        </p:nvPicPr>
        <p:blipFill>
          <a:blip r:embed="rId3" cstate="print"/>
          <a:srcRect/>
          <a:stretch>
            <a:fillRect/>
          </a:stretch>
        </p:blipFill>
        <p:spPr bwMode="auto">
          <a:xfrm>
            <a:off x="611560" y="620688"/>
            <a:ext cx="7990348" cy="5505475"/>
          </a:xfrm>
          <a:prstGeom prst="rect">
            <a:avLst/>
          </a:prstGeom>
          <a:noFill/>
          <a:ln w="9525">
            <a:noFill/>
            <a:miter lim="800000"/>
            <a:headEnd/>
            <a:tailEnd/>
          </a:ln>
        </p:spPr>
      </p:pic>
      <p:sp>
        <p:nvSpPr>
          <p:cNvPr id="5" name="TextBox 4"/>
          <p:cNvSpPr txBox="1"/>
          <p:nvPr/>
        </p:nvSpPr>
        <p:spPr>
          <a:xfrm>
            <a:off x="2651634" y="6237312"/>
            <a:ext cx="3936590" cy="369332"/>
          </a:xfrm>
          <a:prstGeom prst="rect">
            <a:avLst/>
          </a:prstGeom>
          <a:noFill/>
        </p:spPr>
        <p:txBody>
          <a:bodyPr wrap="none" rtlCol="0">
            <a:spAutoFit/>
          </a:bodyPr>
          <a:lstStyle/>
          <a:p>
            <a:r>
              <a:rPr lang="en-GB" dirty="0" smtClean="0"/>
              <a:t>AMD: Age-related Macula Degeneration</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solidFill>
                  <a:schemeClr val="bg1">
                    <a:lumMod val="65000"/>
                  </a:schemeClr>
                </a:solidFill>
              </a:rPr>
              <a:t>Anti-</a:t>
            </a:r>
            <a:r>
              <a:rPr lang="en-GB" dirty="0" err="1" smtClean="0">
                <a:solidFill>
                  <a:schemeClr val="bg1">
                    <a:lumMod val="65000"/>
                  </a:schemeClr>
                </a:solidFill>
              </a:rPr>
              <a:t>angiogenic</a:t>
            </a:r>
            <a:r>
              <a:rPr lang="en-GB" dirty="0" smtClean="0">
                <a:solidFill>
                  <a:schemeClr val="bg1">
                    <a:lumMod val="65000"/>
                  </a:schemeClr>
                </a:solidFill>
              </a:rPr>
              <a:t> therapy in combination with other anti-cancer therapies</a:t>
            </a:r>
          </a:p>
          <a:p>
            <a:r>
              <a:rPr lang="en-GB" dirty="0" smtClean="0">
                <a:solidFill>
                  <a:schemeClr val="bg1">
                    <a:lumMod val="65000"/>
                  </a:schemeClr>
                </a:solidFill>
              </a:rPr>
              <a:t>Resistance: combinatorial strategies involving angiogenesis inhibition integrated with drugs targeting resistance mechanisms</a:t>
            </a:r>
          </a:p>
          <a:p>
            <a:r>
              <a:rPr lang="en-GB" dirty="0" smtClean="0">
                <a:solidFill>
                  <a:schemeClr val="bg1">
                    <a:lumMod val="65000"/>
                  </a:schemeClr>
                </a:solidFill>
              </a:rPr>
              <a:t>Novel non-VEGF targets – novel molecular mechanism </a:t>
            </a:r>
          </a:p>
          <a:p>
            <a:r>
              <a:rPr lang="en-GB" dirty="0" smtClean="0">
                <a:solidFill>
                  <a:schemeClr val="bg1">
                    <a:lumMod val="65000"/>
                  </a:schemeClr>
                </a:solidFill>
              </a:rPr>
              <a:t>Anti-</a:t>
            </a:r>
            <a:r>
              <a:rPr lang="en-GB" dirty="0" err="1" smtClean="0">
                <a:solidFill>
                  <a:schemeClr val="bg1">
                    <a:lumMod val="65000"/>
                  </a:schemeClr>
                </a:solidFill>
              </a:rPr>
              <a:t>angiogenic</a:t>
            </a:r>
            <a:r>
              <a:rPr lang="en-GB" dirty="0" smtClean="0">
                <a:solidFill>
                  <a:schemeClr val="bg1">
                    <a:lumMod val="65000"/>
                  </a:schemeClr>
                </a:solidFill>
              </a:rPr>
              <a:t> therapy in other diseases:</a:t>
            </a:r>
          </a:p>
          <a:p>
            <a:pPr lvl="1"/>
            <a:r>
              <a:rPr lang="en-GB" dirty="0" err="1" smtClean="0">
                <a:solidFill>
                  <a:schemeClr val="bg1">
                    <a:lumMod val="65000"/>
                  </a:schemeClr>
                </a:solidFill>
              </a:rPr>
              <a:t>Rheumathoid</a:t>
            </a:r>
            <a:r>
              <a:rPr lang="en-GB" dirty="0" smtClean="0">
                <a:solidFill>
                  <a:schemeClr val="bg1">
                    <a:lumMod val="65000"/>
                  </a:schemeClr>
                </a:solidFill>
              </a:rPr>
              <a:t> Arthritis</a:t>
            </a:r>
          </a:p>
          <a:p>
            <a:pPr lvl="1"/>
            <a:r>
              <a:rPr lang="en-GB" dirty="0" smtClean="0">
                <a:solidFill>
                  <a:schemeClr val="bg1">
                    <a:lumMod val="65000"/>
                  </a:schemeClr>
                </a:solidFill>
              </a:rPr>
              <a:t>Retina </a:t>
            </a:r>
            <a:r>
              <a:rPr lang="en-GB" dirty="0" err="1" smtClean="0">
                <a:solidFill>
                  <a:schemeClr val="bg1">
                    <a:lumMod val="65000"/>
                  </a:schemeClr>
                </a:solidFill>
              </a:rPr>
              <a:t>vascularization</a:t>
            </a:r>
            <a:r>
              <a:rPr lang="en-GB" dirty="0" smtClean="0">
                <a:solidFill>
                  <a:schemeClr val="bg1">
                    <a:lumMod val="65000"/>
                  </a:schemeClr>
                </a:solidFill>
              </a:rPr>
              <a:t> (AMD, diabetic retinopathy)</a:t>
            </a:r>
          </a:p>
          <a:p>
            <a:r>
              <a:rPr lang="en-GB" dirty="0" smtClean="0"/>
              <a:t>Pro-</a:t>
            </a:r>
            <a:r>
              <a:rPr lang="en-GB" dirty="0" err="1" smtClean="0"/>
              <a:t>angiogenic</a:t>
            </a:r>
            <a:r>
              <a:rPr lang="en-GB" dirty="0" smtClean="0"/>
              <a:t> therapy in ischemia</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a:xfrm>
            <a:off x="457200" y="176788"/>
            <a:ext cx="8229600" cy="8444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2"/>
                </a:solidFill>
                <a:uLnTx/>
                <a:uFillTx/>
                <a:latin typeface="Tahoma" pitchFamily="34" charset="0"/>
                <a:ea typeface="+mj-ea"/>
                <a:cs typeface="+mj-cs"/>
              </a:rPr>
              <a:t>Angiogenesis </a:t>
            </a:r>
            <a:r>
              <a:rPr kumimoji="0" lang="en-GB" sz="3600" b="0" i="0" u="none" strike="noStrike" kern="0" cap="none" spc="0" normalizeH="0" noProof="0" dirty="0" smtClean="0">
                <a:ln>
                  <a:noFill/>
                </a:ln>
                <a:solidFill>
                  <a:schemeClr val="tx2"/>
                </a:solidFill>
                <a:uLnTx/>
                <a:uFillTx/>
                <a:latin typeface="Tahoma" pitchFamily="34" charset="0"/>
                <a:ea typeface="+mj-ea"/>
                <a:cs typeface="+mj-cs"/>
              </a:rPr>
              <a:t>in cardiovascular disease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2"/>
                </a:solidFill>
                <a:uLnTx/>
                <a:uFillTx/>
                <a:latin typeface="Tahoma" pitchFamily="34" charset="0"/>
                <a:ea typeface="+mj-ea"/>
                <a:cs typeface="+mj-cs"/>
              </a:rPr>
              <a:t/>
            </a:r>
            <a:br>
              <a:rPr kumimoji="0" lang="en-GB" sz="3600" b="0" i="0" u="none" strike="noStrike" kern="0" cap="none" spc="0" normalizeH="0" baseline="0" noProof="0" dirty="0" smtClean="0">
                <a:ln>
                  <a:noFill/>
                </a:ln>
                <a:solidFill>
                  <a:schemeClr val="tx2"/>
                </a:solidFill>
                <a:uLnTx/>
                <a:uFillTx/>
                <a:latin typeface="Tahoma" pitchFamily="34" charset="0"/>
                <a:ea typeface="+mj-ea"/>
                <a:cs typeface="+mj-cs"/>
              </a:rPr>
            </a:br>
            <a:endParaRPr kumimoji="0" lang="en-GB" sz="3600" b="0" i="0" u="none" strike="noStrike" kern="0" cap="none" spc="0" normalizeH="0" baseline="0" noProof="0" dirty="0">
              <a:ln>
                <a:noFill/>
              </a:ln>
              <a:solidFill>
                <a:schemeClr val="tx2"/>
              </a:solidFill>
              <a:uLnTx/>
              <a:uFillTx/>
              <a:latin typeface="Tahoma" pitchFamily="34" charset="0"/>
              <a:ea typeface="+mj-ea"/>
              <a:cs typeface="+mj-cs"/>
            </a:endParaRPr>
          </a:p>
        </p:txBody>
      </p:sp>
      <p:grpSp>
        <p:nvGrpSpPr>
          <p:cNvPr id="2" name="Group 24"/>
          <p:cNvGrpSpPr/>
          <p:nvPr/>
        </p:nvGrpSpPr>
        <p:grpSpPr>
          <a:xfrm>
            <a:off x="234929" y="2843177"/>
            <a:ext cx="3880297" cy="2775255"/>
            <a:chOff x="946298" y="2231646"/>
            <a:chExt cx="2638277" cy="1872269"/>
          </a:xfrm>
        </p:grpSpPr>
        <p:pic>
          <p:nvPicPr>
            <p:cNvPr id="80" name="Picture 3"/>
            <p:cNvPicPr>
              <a:picLocks noChangeAspect="1" noChangeArrowheads="1"/>
            </p:cNvPicPr>
            <p:nvPr/>
          </p:nvPicPr>
          <p:blipFill>
            <a:blip r:embed="rId3" cstate="print"/>
            <a:srcRect l="17739" b="61574"/>
            <a:stretch>
              <a:fillRect/>
            </a:stretch>
          </p:blipFill>
          <p:spPr bwMode="auto">
            <a:xfrm>
              <a:off x="967563" y="2231646"/>
              <a:ext cx="2617012" cy="1872269"/>
            </a:xfrm>
            <a:prstGeom prst="rect">
              <a:avLst/>
            </a:prstGeom>
            <a:noFill/>
            <a:ln w="9525">
              <a:noFill/>
              <a:miter lim="800000"/>
              <a:headEnd/>
              <a:tailEnd/>
            </a:ln>
          </p:spPr>
        </p:pic>
        <p:sp>
          <p:nvSpPr>
            <p:cNvPr id="81" name="Flowchart: Alternate Process 20"/>
            <p:cNvSpPr>
              <a:spLocks noChangeArrowheads="1"/>
            </p:cNvSpPr>
            <p:nvPr/>
          </p:nvSpPr>
          <p:spPr bwMode="auto">
            <a:xfrm>
              <a:off x="946298" y="3136902"/>
              <a:ext cx="272902" cy="212356"/>
            </a:xfrm>
            <a:prstGeom prst="flowChartAlternateProcess">
              <a:avLst/>
            </a:prstGeom>
            <a:solidFill>
              <a:schemeClr val="bg1"/>
            </a:solidFill>
            <a:ln w="9525" algn="ctr">
              <a:noFill/>
              <a:round/>
              <a:headEnd/>
              <a:tailEnd/>
            </a:ln>
          </p:spPr>
          <p:txBody>
            <a:bodyPr/>
            <a:lstStyle/>
            <a:p>
              <a:pPr algn="ctr"/>
              <a:endParaRPr lang="en-US"/>
            </a:p>
          </p:txBody>
        </p:sp>
      </p:grpSp>
      <p:sp>
        <p:nvSpPr>
          <p:cNvPr id="79" name="TextBox 78"/>
          <p:cNvSpPr txBox="1"/>
          <p:nvPr/>
        </p:nvSpPr>
        <p:spPr bwMode="auto">
          <a:xfrm>
            <a:off x="198813" y="1342511"/>
            <a:ext cx="3805628" cy="369332"/>
          </a:xfrm>
          <a:prstGeom prst="rect">
            <a:avLst/>
          </a:prstGeom>
          <a:solidFill>
            <a:srgbClr val="FF3300"/>
          </a:solidFill>
          <a:ln>
            <a:solidFill>
              <a:srgbClr val="FF0000"/>
            </a:solidFill>
          </a:ln>
          <a:effectLst>
            <a:outerShdw blurRad="50800" dist="38100" dir="2700000" algn="tl" rotWithShape="0">
              <a:prstClr val="black">
                <a:alpha val="40000"/>
              </a:prstClr>
            </a:outerShdw>
          </a:effectLst>
        </p:spPr>
        <p:txBody>
          <a:bodyPr wrap="square">
            <a:spAutoFit/>
          </a:bodyPr>
          <a:lstStyle/>
          <a:p>
            <a:pPr algn="ctr">
              <a:defRPr/>
            </a:pPr>
            <a:r>
              <a:rPr lang="en-GB" b="1" dirty="0">
                <a:solidFill>
                  <a:schemeClr val="bg1"/>
                </a:solidFill>
              </a:rPr>
              <a:t>Plaque angiogenesis</a:t>
            </a:r>
          </a:p>
        </p:txBody>
      </p:sp>
      <p:grpSp>
        <p:nvGrpSpPr>
          <p:cNvPr id="3" name="Group 25"/>
          <p:cNvGrpSpPr/>
          <p:nvPr/>
        </p:nvGrpSpPr>
        <p:grpSpPr>
          <a:xfrm>
            <a:off x="4855779" y="2510176"/>
            <a:ext cx="3862551" cy="3153103"/>
            <a:chOff x="5497032" y="2059392"/>
            <a:chExt cx="2617697" cy="2084211"/>
          </a:xfrm>
        </p:grpSpPr>
        <p:pic>
          <p:nvPicPr>
            <p:cNvPr id="85" name="Picture 3"/>
            <p:cNvPicPr>
              <a:picLocks noChangeAspect="1" noChangeArrowheads="1"/>
            </p:cNvPicPr>
            <p:nvPr/>
          </p:nvPicPr>
          <p:blipFill>
            <a:blip r:embed="rId3" cstate="print"/>
            <a:srcRect l="19742" t="48668" b="8566"/>
            <a:stretch>
              <a:fillRect/>
            </a:stretch>
          </p:blipFill>
          <p:spPr bwMode="auto">
            <a:xfrm>
              <a:off x="5560828" y="2059392"/>
              <a:ext cx="2553901" cy="2084211"/>
            </a:xfrm>
            <a:prstGeom prst="rect">
              <a:avLst/>
            </a:prstGeom>
            <a:noFill/>
            <a:ln w="9525">
              <a:noFill/>
              <a:miter lim="800000"/>
              <a:headEnd/>
              <a:tailEnd/>
            </a:ln>
          </p:spPr>
        </p:pic>
        <p:sp>
          <p:nvSpPr>
            <p:cNvPr id="86" name="Flowchart: Alternate Process 21"/>
            <p:cNvSpPr>
              <a:spLocks noChangeArrowheads="1"/>
            </p:cNvSpPr>
            <p:nvPr/>
          </p:nvSpPr>
          <p:spPr bwMode="auto">
            <a:xfrm>
              <a:off x="5497032" y="3058860"/>
              <a:ext cx="257769" cy="247866"/>
            </a:xfrm>
            <a:prstGeom prst="flowChartAlternateProcess">
              <a:avLst/>
            </a:prstGeom>
            <a:solidFill>
              <a:schemeClr val="bg1"/>
            </a:solidFill>
            <a:ln w="9525" algn="ctr">
              <a:noFill/>
              <a:round/>
              <a:headEnd/>
              <a:tailEnd/>
            </a:ln>
          </p:spPr>
          <p:txBody>
            <a:bodyPr/>
            <a:lstStyle/>
            <a:p>
              <a:pPr algn="ctr"/>
              <a:endParaRPr lang="en-US"/>
            </a:p>
          </p:txBody>
        </p:sp>
      </p:grpSp>
      <p:sp>
        <p:nvSpPr>
          <p:cNvPr id="84" name="TextBox 83"/>
          <p:cNvSpPr txBox="1"/>
          <p:nvPr/>
        </p:nvSpPr>
        <p:spPr bwMode="auto">
          <a:xfrm>
            <a:off x="4251469" y="1342510"/>
            <a:ext cx="4643239" cy="369332"/>
          </a:xfrm>
          <a:prstGeom prst="rect">
            <a:avLst/>
          </a:prstGeom>
          <a:solidFill>
            <a:srgbClr val="FF3300"/>
          </a:solidFill>
          <a:ln>
            <a:solidFill>
              <a:srgbClr val="FF0000"/>
            </a:solidFill>
          </a:ln>
          <a:effectLst>
            <a:outerShdw blurRad="50800" dist="38100" dir="2700000" algn="tl" rotWithShape="0">
              <a:prstClr val="black">
                <a:alpha val="40000"/>
              </a:prstClr>
            </a:outerShdw>
          </a:effectLst>
        </p:spPr>
        <p:txBody>
          <a:bodyPr wrap="square">
            <a:spAutoFit/>
          </a:bodyPr>
          <a:lstStyle/>
          <a:p>
            <a:pPr algn="ctr">
              <a:defRPr/>
            </a:pPr>
            <a:r>
              <a:rPr lang="en-GB" b="1" dirty="0">
                <a:solidFill>
                  <a:schemeClr val="bg1"/>
                </a:solidFill>
              </a:rPr>
              <a:t>Compensatory angiogenesis</a:t>
            </a:r>
          </a:p>
        </p:txBody>
      </p:sp>
      <p:sp>
        <p:nvSpPr>
          <p:cNvPr id="87" name="Text Box 5"/>
          <p:cNvSpPr txBox="1">
            <a:spLocks noChangeArrowheads="1"/>
          </p:cNvSpPr>
          <p:nvPr/>
        </p:nvSpPr>
        <p:spPr bwMode="auto">
          <a:xfrm>
            <a:off x="3254751" y="6308168"/>
            <a:ext cx="2691648" cy="149272"/>
          </a:xfrm>
          <a:prstGeom prst="rect">
            <a:avLst/>
          </a:prstGeom>
          <a:noFill/>
          <a:ln w="9525">
            <a:noFill/>
            <a:miter lim="800000"/>
            <a:headEnd/>
            <a:tailEnd/>
          </a:ln>
        </p:spPr>
        <p:txBody>
          <a:bodyPr lIns="0" tIns="0" rIns="0" bIns="0">
            <a:spAutoFit/>
          </a:bodyPr>
          <a:lstStyle/>
          <a:p>
            <a:pPr algn="ct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i="1" dirty="0"/>
              <a:t>from Chen, C.-H. et al. Circ Res 2006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0" y="0"/>
            <a:ext cx="9144000" cy="854075"/>
          </a:xfrm>
          <a:prstGeom prst="rect">
            <a:avLst/>
          </a:prstGeom>
          <a:gradFill rotWithShape="0">
            <a:gsLst>
              <a:gs pos="0">
                <a:srgbClr val="850594"/>
              </a:gs>
              <a:gs pos="100000">
                <a:schemeClr val="bg1"/>
              </a:gs>
            </a:gsLst>
            <a:lin ang="5400000" scaled="1"/>
          </a:gradFill>
          <a:ln w="9525">
            <a:noFill/>
            <a:miter lim="800000"/>
            <a:headEnd/>
            <a:tailEnd/>
          </a:ln>
          <a:effectLst/>
        </p:spPr>
        <p:txBody>
          <a:bodyPr>
            <a:spAutoFit/>
          </a:bodyPr>
          <a:lstStyle/>
          <a:p>
            <a:endParaRPr lang="en-US" sz="5000">
              <a:latin typeface="Times" pitchFamily="18" charset="0"/>
              <a:cs typeface="Arial" pitchFamily="34" charset="0"/>
            </a:endParaRPr>
          </a:p>
        </p:txBody>
      </p:sp>
      <p:sp>
        <p:nvSpPr>
          <p:cNvPr id="328707" name="Text Box 3"/>
          <p:cNvSpPr txBox="1">
            <a:spLocks noChangeArrowheads="1"/>
          </p:cNvSpPr>
          <p:nvPr/>
        </p:nvSpPr>
        <p:spPr bwMode="auto">
          <a:xfrm>
            <a:off x="0" y="6308725"/>
            <a:ext cx="9144000" cy="549275"/>
          </a:xfrm>
          <a:prstGeom prst="rect">
            <a:avLst/>
          </a:prstGeom>
          <a:gradFill rotWithShape="0">
            <a:gsLst>
              <a:gs pos="0">
                <a:schemeClr val="bg1"/>
              </a:gs>
              <a:gs pos="100000">
                <a:srgbClr val="850594"/>
              </a:gs>
            </a:gsLst>
            <a:lin ang="5400000" scaled="1"/>
          </a:gradFill>
          <a:ln w="9525">
            <a:noFill/>
            <a:miter lim="800000"/>
            <a:headEnd/>
            <a:tailEnd/>
          </a:ln>
          <a:effectLst/>
        </p:spPr>
        <p:txBody>
          <a:bodyPr>
            <a:spAutoFit/>
          </a:bodyPr>
          <a:lstStyle/>
          <a:p>
            <a:endParaRPr lang="en-US" sz="3000">
              <a:latin typeface="Times" pitchFamily="18" charset="0"/>
              <a:cs typeface="Arial" pitchFamily="34" charset="0"/>
            </a:endParaRPr>
          </a:p>
        </p:txBody>
      </p:sp>
      <p:pic>
        <p:nvPicPr>
          <p:cNvPr id="328708" name="Picture 4" descr="new_logo_cardiomed"/>
          <p:cNvPicPr>
            <a:picLocks noChangeAspect="1" noChangeArrowheads="1"/>
          </p:cNvPicPr>
          <p:nvPr/>
        </p:nvPicPr>
        <p:blipFill>
          <a:blip r:embed="rId3" cstate="print"/>
          <a:srcRect/>
          <a:stretch>
            <a:fillRect/>
          </a:stretch>
        </p:blipFill>
        <p:spPr bwMode="auto">
          <a:xfrm>
            <a:off x="6248400" y="5788025"/>
            <a:ext cx="2609850" cy="536575"/>
          </a:xfrm>
          <a:prstGeom prst="rect">
            <a:avLst/>
          </a:prstGeom>
          <a:noFill/>
        </p:spPr>
      </p:pic>
      <p:sp>
        <p:nvSpPr>
          <p:cNvPr id="328709" name="Text Box 5"/>
          <p:cNvSpPr txBox="1">
            <a:spLocks noChangeArrowheads="1"/>
          </p:cNvSpPr>
          <p:nvPr/>
        </p:nvSpPr>
        <p:spPr bwMode="auto">
          <a:xfrm>
            <a:off x="457200" y="495300"/>
            <a:ext cx="8305800" cy="701675"/>
          </a:xfrm>
          <a:prstGeom prst="rect">
            <a:avLst/>
          </a:prstGeom>
          <a:noFill/>
          <a:ln w="9525">
            <a:noFill/>
            <a:miter lim="800000"/>
            <a:headEnd/>
            <a:tailEnd/>
          </a:ln>
          <a:effectLst/>
        </p:spPr>
        <p:txBody>
          <a:bodyPr>
            <a:spAutoFit/>
          </a:bodyPr>
          <a:lstStyle/>
          <a:p>
            <a:pPr algn="ctr">
              <a:spcBef>
                <a:spcPct val="50000"/>
              </a:spcBef>
            </a:pPr>
            <a:r>
              <a:rPr lang="en-US" sz="2000">
                <a:cs typeface="Arial" pitchFamily="34" charset="0"/>
              </a:rPr>
              <a:t>Proposed 'normalization' of plaque microvasculature and its implications in atherosclerotic angiogenesis</a:t>
            </a:r>
          </a:p>
        </p:txBody>
      </p:sp>
      <p:sp>
        <p:nvSpPr>
          <p:cNvPr id="328710" name="Text Box 6"/>
          <p:cNvSpPr txBox="1">
            <a:spLocks noChangeArrowheads="1"/>
          </p:cNvSpPr>
          <p:nvPr/>
        </p:nvSpPr>
        <p:spPr bwMode="auto">
          <a:xfrm>
            <a:off x="838200" y="4922838"/>
            <a:ext cx="7620000" cy="639762"/>
          </a:xfrm>
          <a:prstGeom prst="rect">
            <a:avLst/>
          </a:prstGeom>
          <a:noFill/>
          <a:ln w="9525">
            <a:noFill/>
            <a:miter lim="800000"/>
            <a:headEnd/>
            <a:tailEnd/>
          </a:ln>
          <a:effectLst/>
        </p:spPr>
        <p:txBody>
          <a:bodyPr>
            <a:spAutoFit/>
          </a:bodyPr>
          <a:lstStyle/>
          <a:p>
            <a:pPr algn="ctr"/>
            <a:r>
              <a:rPr lang="en-US" sz="1200">
                <a:cs typeface="Arial" pitchFamily="34" charset="0"/>
              </a:rPr>
              <a:t>Jain RK </a:t>
            </a:r>
            <a:r>
              <a:rPr lang="en-US" sz="1200" i="1">
                <a:cs typeface="Arial" pitchFamily="34" charset="0"/>
              </a:rPr>
              <a:t>et al. </a:t>
            </a:r>
            <a:r>
              <a:rPr lang="en-GB" sz="1200">
                <a:cs typeface="Arial" pitchFamily="34" charset="0"/>
              </a:rPr>
              <a:t>(2007) </a:t>
            </a:r>
            <a:r>
              <a:rPr lang="en-US" sz="1200">
                <a:cs typeface="Arial" pitchFamily="34" charset="0"/>
              </a:rPr>
              <a:t>Antiangiogenic therapy for normalization of atherosclerotic plaque vasculature: a potential strategy for plaque stabilization </a:t>
            </a:r>
            <a:r>
              <a:rPr lang="en-US" sz="1200" i="1">
                <a:cs typeface="Arial" pitchFamily="34" charset="0"/>
              </a:rPr>
              <a:t>Nat Clin Pract Cardiovasc Med</a:t>
            </a:r>
            <a:r>
              <a:rPr lang="en-US" sz="1200">
                <a:cs typeface="Arial" pitchFamily="34" charset="0"/>
              </a:rPr>
              <a:t> </a:t>
            </a:r>
            <a:r>
              <a:rPr lang="en-US" sz="1200" b="1">
                <a:cs typeface="Arial" pitchFamily="34" charset="0"/>
              </a:rPr>
              <a:t>4: </a:t>
            </a:r>
            <a:r>
              <a:rPr lang="en-US" sz="1200">
                <a:cs typeface="Arial" pitchFamily="34" charset="0"/>
              </a:rPr>
              <a:t>491–502 doi:10.1038/ncpcardio0979</a:t>
            </a:r>
          </a:p>
        </p:txBody>
      </p:sp>
      <p:pic>
        <p:nvPicPr>
          <p:cNvPr id="328711" name="Picture 7" descr="ncpcardio0979-f3"/>
          <p:cNvPicPr>
            <a:picLocks noChangeAspect="1" noChangeArrowheads="1"/>
          </p:cNvPicPr>
          <p:nvPr/>
        </p:nvPicPr>
        <p:blipFill>
          <a:blip r:embed="rId4" cstate="print"/>
          <a:srcRect/>
          <a:stretch>
            <a:fillRect/>
          </a:stretch>
        </p:blipFill>
        <p:spPr bwMode="auto">
          <a:xfrm>
            <a:off x="2286000" y="1524000"/>
            <a:ext cx="4814888" cy="31623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Myocardial infarction"/>
          <p:cNvPicPr>
            <a:picLocks noChangeAspect="1" noChangeArrowheads="1"/>
          </p:cNvPicPr>
          <p:nvPr/>
        </p:nvPicPr>
        <p:blipFill>
          <a:blip r:embed="rId3" cstate="print"/>
          <a:srcRect/>
          <a:stretch>
            <a:fillRect/>
          </a:stretch>
        </p:blipFill>
        <p:spPr bwMode="auto">
          <a:xfrm>
            <a:off x="2141538" y="600075"/>
            <a:ext cx="4935537" cy="3948113"/>
          </a:xfrm>
          <a:prstGeom prst="rect">
            <a:avLst/>
          </a:prstGeom>
          <a:noFill/>
        </p:spPr>
      </p:pic>
      <p:sp>
        <p:nvSpPr>
          <p:cNvPr id="246787" name="Rectangle 3"/>
          <p:cNvSpPr>
            <a:spLocks noChangeArrowheads="1"/>
          </p:cNvSpPr>
          <p:nvPr/>
        </p:nvSpPr>
        <p:spPr bwMode="auto">
          <a:xfrm>
            <a:off x="407988" y="4697413"/>
            <a:ext cx="8499475" cy="2046287"/>
          </a:xfrm>
          <a:prstGeom prst="rect">
            <a:avLst/>
          </a:prstGeom>
          <a:noFill/>
          <a:ln w="19050">
            <a:solidFill>
              <a:srgbClr val="FF3300"/>
            </a:solidFill>
            <a:miter lim="800000"/>
            <a:headEnd/>
            <a:tailEnd/>
          </a:ln>
          <a:effectLst/>
        </p:spPr>
        <p:txBody>
          <a:bodyPr/>
          <a:lstStyle/>
          <a:p>
            <a:pPr marL="342900" indent="-342900" algn="ctr">
              <a:spcBef>
                <a:spcPct val="20000"/>
              </a:spcBef>
            </a:pPr>
            <a:r>
              <a:rPr lang="en-US" sz="2800" dirty="0">
                <a:latin typeface="Tahoma" pitchFamily="34" charset="0"/>
              </a:rPr>
              <a:t>Therapeutic Angiogenesis for Coronary Artery Disease:  </a:t>
            </a:r>
          </a:p>
          <a:p>
            <a:pPr marL="342900" indent="-342900" algn="ctr">
              <a:spcBef>
                <a:spcPct val="20000"/>
              </a:spcBef>
            </a:pPr>
            <a:r>
              <a:rPr lang="en-US" sz="2400" dirty="0">
                <a:latin typeface="Tahoma" pitchFamily="34" charset="0"/>
              </a:rPr>
              <a:t>deliver </a:t>
            </a:r>
            <a:r>
              <a:rPr lang="en-US" sz="2400" dirty="0" smtClean="0">
                <a:latin typeface="Tahoma" pitchFamily="34" charset="0"/>
              </a:rPr>
              <a:t>pro-angiogenic factors </a:t>
            </a:r>
            <a:r>
              <a:rPr lang="en-US" sz="2400" dirty="0">
                <a:latin typeface="Tahoma" pitchFamily="34" charset="0"/>
              </a:rPr>
              <a:t>to the ischemic heart muscle to induce new vessel growth</a:t>
            </a:r>
            <a:endParaRPr lang="en-CA" sz="2400" dirty="0">
              <a:latin typeface="Tahoma" pitchFamily="34" charset="0"/>
            </a:endParaRPr>
          </a:p>
        </p:txBody>
      </p:sp>
      <p:grpSp>
        <p:nvGrpSpPr>
          <p:cNvPr id="2" name="Group 4"/>
          <p:cNvGrpSpPr>
            <a:grpSpLocks/>
          </p:cNvGrpSpPr>
          <p:nvPr/>
        </p:nvGrpSpPr>
        <p:grpSpPr bwMode="auto">
          <a:xfrm>
            <a:off x="5080000" y="3298825"/>
            <a:ext cx="430213" cy="1350963"/>
            <a:chOff x="4398" y="2751"/>
            <a:chExt cx="271" cy="851"/>
          </a:xfrm>
        </p:grpSpPr>
        <p:sp>
          <p:nvSpPr>
            <p:cNvPr id="246789" name="Line 5"/>
            <p:cNvSpPr>
              <a:spLocks noChangeShapeType="1"/>
            </p:cNvSpPr>
            <p:nvPr/>
          </p:nvSpPr>
          <p:spPr bwMode="auto">
            <a:xfrm flipV="1">
              <a:off x="4398" y="3042"/>
              <a:ext cx="103" cy="560"/>
            </a:xfrm>
            <a:prstGeom prst="line">
              <a:avLst/>
            </a:prstGeom>
            <a:noFill/>
            <a:ln w="28575">
              <a:solidFill>
                <a:srgbClr val="FF3300"/>
              </a:solidFill>
              <a:round/>
              <a:headEnd/>
              <a:tailEnd type="triangle" w="med" len="med"/>
            </a:ln>
            <a:effectLst/>
          </p:spPr>
          <p:txBody>
            <a:bodyPr/>
            <a:lstStyle/>
            <a:p>
              <a:endParaRPr lang="en-GB"/>
            </a:p>
          </p:txBody>
        </p:sp>
        <p:grpSp>
          <p:nvGrpSpPr>
            <p:cNvPr id="3" name="Group 6"/>
            <p:cNvGrpSpPr>
              <a:grpSpLocks/>
            </p:cNvGrpSpPr>
            <p:nvPr/>
          </p:nvGrpSpPr>
          <p:grpSpPr bwMode="auto">
            <a:xfrm>
              <a:off x="4458" y="2751"/>
              <a:ext cx="211" cy="299"/>
              <a:chOff x="4458" y="2707"/>
              <a:chExt cx="211" cy="299"/>
            </a:xfrm>
          </p:grpSpPr>
          <p:sp>
            <p:nvSpPr>
              <p:cNvPr id="246791" name="Freeform 7"/>
              <p:cNvSpPr>
                <a:spLocks/>
              </p:cNvSpPr>
              <p:nvPr/>
            </p:nvSpPr>
            <p:spPr bwMode="auto">
              <a:xfrm>
                <a:off x="4458" y="2785"/>
                <a:ext cx="122" cy="171"/>
              </a:xfrm>
              <a:custGeom>
                <a:avLst/>
                <a:gdLst/>
                <a:ahLst/>
                <a:cxnLst>
                  <a:cxn ang="0">
                    <a:pos x="122" y="0"/>
                  </a:cxn>
                  <a:cxn ang="0">
                    <a:pos x="68" y="70"/>
                  </a:cxn>
                  <a:cxn ang="0">
                    <a:pos x="52" y="93"/>
                  </a:cxn>
                  <a:cxn ang="0">
                    <a:pos x="13" y="101"/>
                  </a:cxn>
                  <a:cxn ang="0">
                    <a:pos x="5" y="171"/>
                  </a:cxn>
                </a:cxnLst>
                <a:rect l="0" t="0" r="r" b="b"/>
                <a:pathLst>
                  <a:path w="122" h="171">
                    <a:moveTo>
                      <a:pt x="122" y="0"/>
                    </a:moveTo>
                    <a:cubicBezTo>
                      <a:pt x="85" y="37"/>
                      <a:pt x="107" y="12"/>
                      <a:pt x="68" y="70"/>
                    </a:cubicBezTo>
                    <a:cubicBezTo>
                      <a:pt x="63" y="78"/>
                      <a:pt x="61" y="91"/>
                      <a:pt x="52" y="93"/>
                    </a:cubicBezTo>
                    <a:cubicBezTo>
                      <a:pt x="39" y="96"/>
                      <a:pt x="26" y="98"/>
                      <a:pt x="13" y="101"/>
                    </a:cubicBezTo>
                    <a:cubicBezTo>
                      <a:pt x="0" y="139"/>
                      <a:pt x="5" y="116"/>
                      <a:pt x="5" y="171"/>
                    </a:cubicBezTo>
                  </a:path>
                </a:pathLst>
              </a:custGeom>
              <a:noFill/>
              <a:ln w="28575" cap="sq" cmpd="sng">
                <a:solidFill>
                  <a:srgbClr val="FF3300"/>
                </a:solidFill>
                <a:prstDash val="solid"/>
                <a:round/>
                <a:headEnd type="none" w="sm" len="sm"/>
                <a:tailEnd type="none" w="sm" len="sm"/>
              </a:ln>
              <a:effectLst/>
            </p:spPr>
            <p:txBody>
              <a:bodyPr wrap="none"/>
              <a:lstStyle/>
              <a:p>
                <a:endParaRPr lang="en-GB"/>
              </a:p>
            </p:txBody>
          </p:sp>
          <p:sp>
            <p:nvSpPr>
              <p:cNvPr id="246792" name="Freeform 8"/>
              <p:cNvSpPr>
                <a:spLocks/>
              </p:cNvSpPr>
              <p:nvPr/>
            </p:nvSpPr>
            <p:spPr bwMode="auto">
              <a:xfrm>
                <a:off x="4513" y="2813"/>
                <a:ext cx="122" cy="171"/>
              </a:xfrm>
              <a:custGeom>
                <a:avLst/>
                <a:gdLst/>
                <a:ahLst/>
                <a:cxnLst>
                  <a:cxn ang="0">
                    <a:pos x="122" y="0"/>
                  </a:cxn>
                  <a:cxn ang="0">
                    <a:pos x="68" y="70"/>
                  </a:cxn>
                  <a:cxn ang="0">
                    <a:pos x="52" y="93"/>
                  </a:cxn>
                  <a:cxn ang="0">
                    <a:pos x="13" y="101"/>
                  </a:cxn>
                  <a:cxn ang="0">
                    <a:pos x="5" y="171"/>
                  </a:cxn>
                </a:cxnLst>
                <a:rect l="0" t="0" r="r" b="b"/>
                <a:pathLst>
                  <a:path w="122" h="171">
                    <a:moveTo>
                      <a:pt x="122" y="0"/>
                    </a:moveTo>
                    <a:cubicBezTo>
                      <a:pt x="85" y="37"/>
                      <a:pt x="107" y="12"/>
                      <a:pt x="68" y="70"/>
                    </a:cubicBezTo>
                    <a:cubicBezTo>
                      <a:pt x="63" y="78"/>
                      <a:pt x="61" y="91"/>
                      <a:pt x="52" y="93"/>
                    </a:cubicBezTo>
                    <a:cubicBezTo>
                      <a:pt x="39" y="96"/>
                      <a:pt x="26" y="98"/>
                      <a:pt x="13" y="101"/>
                    </a:cubicBezTo>
                    <a:cubicBezTo>
                      <a:pt x="0" y="139"/>
                      <a:pt x="5" y="116"/>
                      <a:pt x="5" y="171"/>
                    </a:cubicBezTo>
                  </a:path>
                </a:pathLst>
              </a:custGeom>
              <a:noFill/>
              <a:ln w="28575" cap="sq" cmpd="sng">
                <a:solidFill>
                  <a:srgbClr val="FF3300"/>
                </a:solidFill>
                <a:prstDash val="solid"/>
                <a:round/>
                <a:headEnd type="none" w="sm" len="sm"/>
                <a:tailEnd type="none" w="sm" len="sm"/>
              </a:ln>
              <a:effectLst/>
            </p:spPr>
            <p:txBody>
              <a:bodyPr wrap="none"/>
              <a:lstStyle/>
              <a:p>
                <a:endParaRPr lang="en-GB"/>
              </a:p>
            </p:txBody>
          </p:sp>
          <p:sp>
            <p:nvSpPr>
              <p:cNvPr id="246793" name="Freeform 9"/>
              <p:cNvSpPr>
                <a:spLocks/>
              </p:cNvSpPr>
              <p:nvPr/>
            </p:nvSpPr>
            <p:spPr bwMode="auto">
              <a:xfrm rot="5400000">
                <a:off x="4523" y="2859"/>
                <a:ext cx="122" cy="171"/>
              </a:xfrm>
              <a:custGeom>
                <a:avLst/>
                <a:gdLst/>
                <a:ahLst/>
                <a:cxnLst>
                  <a:cxn ang="0">
                    <a:pos x="122" y="0"/>
                  </a:cxn>
                  <a:cxn ang="0">
                    <a:pos x="68" y="70"/>
                  </a:cxn>
                  <a:cxn ang="0">
                    <a:pos x="52" y="93"/>
                  </a:cxn>
                  <a:cxn ang="0">
                    <a:pos x="13" y="101"/>
                  </a:cxn>
                  <a:cxn ang="0">
                    <a:pos x="5" y="171"/>
                  </a:cxn>
                </a:cxnLst>
                <a:rect l="0" t="0" r="r" b="b"/>
                <a:pathLst>
                  <a:path w="122" h="171">
                    <a:moveTo>
                      <a:pt x="122" y="0"/>
                    </a:moveTo>
                    <a:cubicBezTo>
                      <a:pt x="85" y="37"/>
                      <a:pt x="107" y="12"/>
                      <a:pt x="68" y="70"/>
                    </a:cubicBezTo>
                    <a:cubicBezTo>
                      <a:pt x="63" y="78"/>
                      <a:pt x="61" y="91"/>
                      <a:pt x="52" y="93"/>
                    </a:cubicBezTo>
                    <a:cubicBezTo>
                      <a:pt x="39" y="96"/>
                      <a:pt x="26" y="98"/>
                      <a:pt x="13" y="101"/>
                    </a:cubicBezTo>
                    <a:cubicBezTo>
                      <a:pt x="0" y="139"/>
                      <a:pt x="5" y="116"/>
                      <a:pt x="5" y="171"/>
                    </a:cubicBezTo>
                  </a:path>
                </a:pathLst>
              </a:custGeom>
              <a:noFill/>
              <a:ln w="28575" cap="sq" cmpd="sng">
                <a:solidFill>
                  <a:srgbClr val="FF3300"/>
                </a:solidFill>
                <a:prstDash val="solid"/>
                <a:round/>
                <a:headEnd type="none" w="sm" len="sm"/>
                <a:tailEnd type="none" w="sm" len="sm"/>
              </a:ln>
              <a:effectLst/>
            </p:spPr>
            <p:txBody>
              <a:bodyPr wrap="none"/>
              <a:lstStyle/>
              <a:p>
                <a:endParaRPr lang="en-GB"/>
              </a:p>
            </p:txBody>
          </p:sp>
          <p:sp>
            <p:nvSpPr>
              <p:cNvPr id="246794" name="Freeform 10"/>
              <p:cNvSpPr>
                <a:spLocks/>
              </p:cNvSpPr>
              <p:nvPr/>
            </p:nvSpPr>
            <p:spPr bwMode="auto">
              <a:xfrm flipH="1">
                <a:off x="4530" y="2707"/>
                <a:ext cx="122" cy="171"/>
              </a:xfrm>
              <a:custGeom>
                <a:avLst/>
                <a:gdLst/>
                <a:ahLst/>
                <a:cxnLst>
                  <a:cxn ang="0">
                    <a:pos x="122" y="0"/>
                  </a:cxn>
                  <a:cxn ang="0">
                    <a:pos x="68" y="70"/>
                  </a:cxn>
                  <a:cxn ang="0">
                    <a:pos x="52" y="93"/>
                  </a:cxn>
                  <a:cxn ang="0">
                    <a:pos x="13" y="101"/>
                  </a:cxn>
                  <a:cxn ang="0">
                    <a:pos x="5" y="171"/>
                  </a:cxn>
                </a:cxnLst>
                <a:rect l="0" t="0" r="r" b="b"/>
                <a:pathLst>
                  <a:path w="122" h="171">
                    <a:moveTo>
                      <a:pt x="122" y="0"/>
                    </a:moveTo>
                    <a:cubicBezTo>
                      <a:pt x="85" y="37"/>
                      <a:pt x="107" y="12"/>
                      <a:pt x="68" y="70"/>
                    </a:cubicBezTo>
                    <a:cubicBezTo>
                      <a:pt x="63" y="78"/>
                      <a:pt x="61" y="91"/>
                      <a:pt x="52" y="93"/>
                    </a:cubicBezTo>
                    <a:cubicBezTo>
                      <a:pt x="39" y="96"/>
                      <a:pt x="26" y="98"/>
                      <a:pt x="13" y="101"/>
                    </a:cubicBezTo>
                    <a:cubicBezTo>
                      <a:pt x="0" y="139"/>
                      <a:pt x="5" y="116"/>
                      <a:pt x="5" y="171"/>
                    </a:cubicBezTo>
                  </a:path>
                </a:pathLst>
              </a:custGeom>
              <a:noFill/>
              <a:ln w="28575" cap="sq" cmpd="sng">
                <a:solidFill>
                  <a:srgbClr val="FF3300"/>
                </a:solidFill>
                <a:prstDash val="solid"/>
                <a:round/>
                <a:headEnd type="none" w="sm" len="sm"/>
                <a:tailEnd type="none" w="sm" len="sm"/>
              </a:ln>
              <a:effectLst/>
            </p:spPr>
            <p:txBody>
              <a:bodyPr wrap="none"/>
              <a:lstStyle/>
              <a:p>
                <a:endParaRPr lang="en-GB"/>
              </a:p>
            </p:txBody>
          </p:sp>
        </p:grpSp>
      </p:grpSp>
      <p:sp>
        <p:nvSpPr>
          <p:cNvPr id="246795" name="Line 11"/>
          <p:cNvSpPr>
            <a:spLocks noChangeShapeType="1"/>
          </p:cNvSpPr>
          <p:nvPr/>
        </p:nvSpPr>
        <p:spPr bwMode="auto">
          <a:xfrm flipH="1">
            <a:off x="5492750" y="2700338"/>
            <a:ext cx="1871663" cy="1044575"/>
          </a:xfrm>
          <a:prstGeom prst="line">
            <a:avLst/>
          </a:prstGeom>
          <a:noFill/>
          <a:ln w="57150">
            <a:solidFill>
              <a:schemeClr val="accent2"/>
            </a:solidFill>
            <a:round/>
            <a:headEnd/>
            <a:tailEnd type="triangle" w="med" len="med"/>
          </a:ln>
          <a:effectLst/>
        </p:spPr>
        <p:txBody>
          <a:bodyPr/>
          <a:lstStyle/>
          <a:p>
            <a:endParaRPr lang="en-GB"/>
          </a:p>
        </p:txBody>
      </p:sp>
      <p:sp>
        <p:nvSpPr>
          <p:cNvPr id="246796" name="Text Box 12"/>
          <p:cNvSpPr txBox="1">
            <a:spLocks noChangeArrowheads="1"/>
          </p:cNvSpPr>
          <p:nvPr/>
        </p:nvSpPr>
        <p:spPr bwMode="auto">
          <a:xfrm>
            <a:off x="7450138" y="1965325"/>
            <a:ext cx="1187450" cy="952500"/>
          </a:xfrm>
          <a:prstGeom prst="rect">
            <a:avLst/>
          </a:prstGeom>
          <a:noFill/>
          <a:ln w="9525">
            <a:solidFill>
              <a:schemeClr val="accent2"/>
            </a:solidFill>
            <a:miter lim="800000"/>
            <a:headEnd/>
            <a:tailEnd/>
          </a:ln>
          <a:effectLst/>
        </p:spPr>
        <p:txBody>
          <a:bodyPr>
            <a:spAutoFit/>
          </a:bodyPr>
          <a:lstStyle/>
          <a:p>
            <a:pPr algn="ctr"/>
            <a:r>
              <a:rPr lang="en-GB" sz="1400" b="1">
                <a:latin typeface="Verdana" pitchFamily="34" charset="0"/>
              </a:rPr>
              <a:t>Reduced blood flow: ischemia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fontScale="90000"/>
          </a:bodyPr>
          <a:lstStyle/>
          <a:p>
            <a:r>
              <a:rPr lang="en-GB" sz="4000">
                <a:latin typeface="Tahoma" pitchFamily="34" charset="0"/>
              </a:rPr>
              <a:t>first therapeutic angiogenesis for myocardial ischemia</a:t>
            </a:r>
          </a:p>
        </p:txBody>
      </p:sp>
      <p:sp>
        <p:nvSpPr>
          <p:cNvPr id="237571" name="Rectangle 3"/>
          <p:cNvSpPr>
            <a:spLocks noGrp="1" noChangeArrowheads="1"/>
          </p:cNvSpPr>
          <p:nvPr>
            <p:ph type="body" sz="half" idx="1"/>
          </p:nvPr>
        </p:nvSpPr>
        <p:spPr>
          <a:xfrm>
            <a:off x="457200" y="1600200"/>
            <a:ext cx="5424488" cy="4525963"/>
          </a:xfrm>
        </p:spPr>
        <p:txBody>
          <a:bodyPr/>
          <a:lstStyle/>
          <a:p>
            <a:pPr marL="363538" indent="-363538">
              <a:lnSpc>
                <a:spcPct val="90000"/>
              </a:lnSpc>
              <a:buFontTx/>
              <a:buNone/>
            </a:pPr>
            <a:r>
              <a:rPr lang="en-GB" sz="2000" b="1">
                <a:latin typeface="Tahoma" pitchFamily="34" charset="0"/>
              </a:rPr>
              <a:t>Schumacher B, et al. </a:t>
            </a:r>
          </a:p>
          <a:p>
            <a:pPr marL="363538" indent="-363538">
              <a:lnSpc>
                <a:spcPct val="90000"/>
              </a:lnSpc>
              <a:buFontTx/>
              <a:buNone/>
            </a:pPr>
            <a:r>
              <a:rPr lang="en-GB" sz="2000">
                <a:latin typeface="Tahoma" pitchFamily="34" charset="0"/>
              </a:rPr>
              <a:t>      Induction of neo-angiogenesis in ischemic myocardium by human growth factors: first clinical results of a new treatment of coronary heart disease. </a:t>
            </a:r>
          </a:p>
          <a:p>
            <a:pPr marL="363538" indent="-363538">
              <a:lnSpc>
                <a:spcPct val="90000"/>
              </a:lnSpc>
              <a:buFontTx/>
              <a:buNone/>
            </a:pPr>
            <a:r>
              <a:rPr lang="en-GB" sz="2000" b="1">
                <a:latin typeface="Tahoma" pitchFamily="34" charset="0"/>
              </a:rPr>
              <a:t>Circulation 1998;97(7):645-650. </a:t>
            </a:r>
          </a:p>
          <a:p>
            <a:pPr marL="363538" indent="-363538">
              <a:lnSpc>
                <a:spcPct val="90000"/>
              </a:lnSpc>
              <a:buFontTx/>
              <a:buNone/>
            </a:pPr>
            <a:endParaRPr lang="en-GB" sz="2000" b="1">
              <a:latin typeface="Tahoma" pitchFamily="34" charset="0"/>
            </a:endParaRPr>
          </a:p>
          <a:p>
            <a:pPr marL="363538" indent="-363538">
              <a:lnSpc>
                <a:spcPct val="90000"/>
              </a:lnSpc>
            </a:pPr>
            <a:r>
              <a:rPr lang="en-GB" sz="2000">
                <a:latin typeface="Tahoma" pitchFamily="34" charset="0"/>
              </a:rPr>
              <a:t>20 patients with three-vessel coronary disease undergoing coronary bypass</a:t>
            </a:r>
          </a:p>
          <a:p>
            <a:pPr marL="363538" indent="-363538">
              <a:lnSpc>
                <a:spcPct val="90000"/>
              </a:lnSpc>
            </a:pPr>
            <a:r>
              <a:rPr lang="en-GB" sz="2000">
                <a:latin typeface="Tahoma" pitchFamily="34" charset="0"/>
              </a:rPr>
              <a:t>FGF-I injected close to the vessels after bypass</a:t>
            </a:r>
          </a:p>
          <a:p>
            <a:pPr marL="363538" indent="-363538">
              <a:lnSpc>
                <a:spcPct val="90000"/>
              </a:lnSpc>
            </a:pPr>
            <a:r>
              <a:rPr lang="en-GB" sz="2000">
                <a:latin typeface="Tahoma" pitchFamily="34" charset="0"/>
              </a:rPr>
              <a:t>Twelve weeks later, formation of capillaries in all cases around the site of injection demonstrated by imaging</a:t>
            </a:r>
          </a:p>
          <a:p>
            <a:pPr marL="363538" indent="-363538">
              <a:lnSpc>
                <a:spcPct val="90000"/>
              </a:lnSpc>
            </a:pPr>
            <a:endParaRPr lang="en-GB" sz="2000">
              <a:latin typeface="Tahoma" pitchFamily="34" charset="0"/>
            </a:endParaRPr>
          </a:p>
        </p:txBody>
      </p:sp>
      <p:pic>
        <p:nvPicPr>
          <p:cNvPr id="237574" name="Picture 6" descr=" ">
            <a:hlinkClick r:id="rId3"/>
          </p:cNvPr>
          <p:cNvPicPr>
            <a:picLocks noChangeAspect="1" noChangeArrowheads="1"/>
          </p:cNvPicPr>
          <p:nvPr/>
        </p:nvPicPr>
        <p:blipFill>
          <a:blip r:embed="rId4" cstate="print"/>
          <a:srcRect/>
          <a:stretch>
            <a:fillRect/>
          </a:stretch>
        </p:blipFill>
        <p:spPr bwMode="auto">
          <a:xfrm>
            <a:off x="6586538" y="1557338"/>
            <a:ext cx="2073275" cy="482758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r>
              <a:rPr lang="en-US" sz="4000">
                <a:latin typeface="Tahoma" pitchFamily="34" charset="0"/>
              </a:rPr>
              <a:t>approaches to </a:t>
            </a:r>
            <a:br>
              <a:rPr lang="en-US" sz="4000">
                <a:latin typeface="Tahoma" pitchFamily="34" charset="0"/>
              </a:rPr>
            </a:br>
            <a:r>
              <a:rPr lang="en-US" sz="4000">
                <a:latin typeface="Tahoma" pitchFamily="34" charset="0"/>
              </a:rPr>
              <a:t>therapeutic angiogenesis</a:t>
            </a:r>
          </a:p>
        </p:txBody>
      </p:sp>
      <p:sp>
        <p:nvSpPr>
          <p:cNvPr id="146435" name="Rectangle 3"/>
          <p:cNvSpPr>
            <a:spLocks noGrp="1" noChangeArrowheads="1"/>
          </p:cNvSpPr>
          <p:nvPr>
            <p:ph idx="1"/>
          </p:nvPr>
        </p:nvSpPr>
        <p:spPr>
          <a:xfrm>
            <a:off x="304800" y="1657350"/>
            <a:ext cx="4124325" cy="4972050"/>
          </a:xfrm>
        </p:spPr>
        <p:txBody>
          <a:bodyPr/>
          <a:lstStyle/>
          <a:p>
            <a:pPr marL="180975" indent="-180975"/>
            <a:endParaRPr lang="en-US">
              <a:latin typeface="Tahoma" pitchFamily="34" charset="0"/>
            </a:endParaRPr>
          </a:p>
          <a:p>
            <a:pPr marL="180975" indent="-180975"/>
            <a:endParaRPr lang="en-US">
              <a:latin typeface="Tahoma" pitchFamily="34" charset="0"/>
            </a:endParaRPr>
          </a:p>
          <a:p>
            <a:pPr marL="180975" indent="-180975"/>
            <a:r>
              <a:rPr lang="en-US">
                <a:latin typeface="Tahoma" pitchFamily="34" charset="0"/>
              </a:rPr>
              <a:t>Protein therapy</a:t>
            </a:r>
          </a:p>
          <a:p>
            <a:pPr marL="180975" indent="-180975"/>
            <a:r>
              <a:rPr lang="en-US">
                <a:latin typeface="Tahoma" pitchFamily="34" charset="0"/>
              </a:rPr>
              <a:t>Gene therapy</a:t>
            </a:r>
          </a:p>
          <a:p>
            <a:pPr marL="180975" indent="-180975"/>
            <a:r>
              <a:rPr lang="en-US">
                <a:latin typeface="Tahoma" pitchFamily="34" charset="0"/>
              </a:rPr>
              <a:t>Cell Therapy</a:t>
            </a:r>
          </a:p>
          <a:p>
            <a:pPr marL="180975" indent="-180975"/>
            <a:endParaRPr lang="en-US" sz="2800">
              <a:latin typeface="Tahoma" pitchFamily="34" charset="0"/>
            </a:endParaRPr>
          </a:p>
          <a:p>
            <a:pPr marL="180975" indent="-180975"/>
            <a:endParaRPr lang="en-US" sz="2400">
              <a:latin typeface="Tahoma" pitchFamily="34" charset="0"/>
            </a:endParaRPr>
          </a:p>
        </p:txBody>
      </p:sp>
      <p:pic>
        <p:nvPicPr>
          <p:cNvPr id="146436" name="Picture 4" descr="heartdelivery2-edit"/>
          <p:cNvPicPr>
            <a:picLocks noChangeAspect="1" noChangeArrowheads="1"/>
          </p:cNvPicPr>
          <p:nvPr/>
        </p:nvPicPr>
        <p:blipFill>
          <a:blip r:embed="rId3" cstate="print"/>
          <a:srcRect/>
          <a:stretch>
            <a:fillRect/>
          </a:stretch>
        </p:blipFill>
        <p:spPr bwMode="auto">
          <a:xfrm>
            <a:off x="4519613" y="1919288"/>
            <a:ext cx="4267200" cy="3879850"/>
          </a:xfrm>
          <a:prstGeom prst="rect">
            <a:avLst/>
          </a:prstGeom>
          <a:noFill/>
        </p:spPr>
      </p:pic>
      <p:sp>
        <p:nvSpPr>
          <p:cNvPr id="146437" name="Text Box 5"/>
          <p:cNvSpPr txBox="1">
            <a:spLocks noChangeArrowheads="1"/>
          </p:cNvSpPr>
          <p:nvPr/>
        </p:nvSpPr>
        <p:spPr bwMode="auto">
          <a:xfrm>
            <a:off x="6448425" y="6321425"/>
            <a:ext cx="2438400" cy="336550"/>
          </a:xfrm>
          <a:prstGeom prst="rect">
            <a:avLst/>
          </a:prstGeom>
          <a:noFill/>
          <a:ln w="9525">
            <a:noFill/>
            <a:miter lim="800000"/>
            <a:headEnd/>
            <a:tailEnd/>
          </a:ln>
          <a:effectLst/>
        </p:spPr>
        <p:txBody>
          <a:bodyPr>
            <a:spAutoFit/>
          </a:bodyPr>
          <a:lstStyle/>
          <a:p>
            <a:pPr>
              <a:spcBef>
                <a:spcPct val="50000"/>
              </a:spcBef>
            </a:pPr>
            <a:r>
              <a:rPr lang="en-US" sz="1600" i="1">
                <a:latin typeface="Tahoma" pitchFamily="34" charset="0"/>
              </a:rPr>
              <a:t>Nat Med 2003;9:694-701</a:t>
            </a:r>
            <a:endParaRPr lang="en-CA" sz="1600" i="1">
              <a:latin typeface="Tahoma" pitchFamily="34" charset="0"/>
            </a:endParaRPr>
          </a:p>
        </p:txBody>
      </p:sp>
      <p:sp>
        <p:nvSpPr>
          <p:cNvPr id="6" name="Rounded Rectangle 5"/>
          <p:cNvSpPr/>
          <p:nvPr/>
        </p:nvSpPr>
        <p:spPr>
          <a:xfrm>
            <a:off x="179512" y="4005064"/>
            <a:ext cx="3024336"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ChangeArrowheads="1"/>
          </p:cNvSpPr>
          <p:nvPr>
            <p:ph type="title"/>
          </p:nvPr>
        </p:nvSpPr>
        <p:spPr/>
        <p:txBody>
          <a:bodyPr>
            <a:normAutofit fontScale="90000"/>
          </a:bodyPr>
          <a:lstStyle/>
          <a:p>
            <a:pPr eaLnBrk="1" hangingPunct="1"/>
            <a:r>
              <a:rPr lang="en-GB" sz="4000" smtClean="0"/>
              <a:t>circulating cells can re-populate </a:t>
            </a:r>
            <a:br>
              <a:rPr lang="en-GB" sz="4000" smtClean="0"/>
            </a:br>
            <a:r>
              <a:rPr lang="en-GB" sz="4000" smtClean="0"/>
              <a:t>the heart </a:t>
            </a:r>
          </a:p>
        </p:txBody>
      </p:sp>
      <p:sp>
        <p:nvSpPr>
          <p:cNvPr id="247814" name="Rectangle 6"/>
          <p:cNvSpPr>
            <a:spLocks noGrp="1" noChangeArrowheads="1"/>
          </p:cNvSpPr>
          <p:nvPr>
            <p:ph type="body" sz="half" idx="1"/>
          </p:nvPr>
        </p:nvSpPr>
        <p:spPr/>
        <p:txBody>
          <a:bodyPr/>
          <a:lstStyle/>
          <a:p>
            <a:pPr eaLnBrk="1" hangingPunct="1">
              <a:lnSpc>
                <a:spcPct val="80000"/>
              </a:lnSpc>
              <a:buFontTx/>
              <a:buNone/>
            </a:pPr>
            <a:r>
              <a:rPr lang="en-GB" sz="2000" b="1" smtClean="0"/>
              <a:t>Chimerism in a transplanted human heart</a:t>
            </a:r>
          </a:p>
          <a:p>
            <a:pPr eaLnBrk="1" hangingPunct="1">
              <a:lnSpc>
                <a:spcPct val="80000"/>
              </a:lnSpc>
            </a:pPr>
            <a:r>
              <a:rPr lang="en-GB" sz="2000" smtClean="0"/>
              <a:t>Hearts from male patients receiving female hearts, one year after transplantation. </a:t>
            </a:r>
          </a:p>
          <a:p>
            <a:pPr eaLnBrk="1" hangingPunct="1">
              <a:lnSpc>
                <a:spcPct val="80000"/>
              </a:lnSpc>
            </a:pPr>
            <a:r>
              <a:rPr lang="en-GB" sz="2000" smtClean="0"/>
              <a:t>Red staining identifies the endothelium of the (female) heart</a:t>
            </a:r>
          </a:p>
          <a:p>
            <a:pPr eaLnBrk="1" hangingPunct="1">
              <a:lnSpc>
                <a:spcPct val="80000"/>
              </a:lnSpc>
            </a:pPr>
            <a:r>
              <a:rPr lang="en-GB" sz="2000" smtClean="0"/>
              <a:t>Bright green dots identify cells containing the Y chromosome, i.e. cells from extracardiac sources. </a:t>
            </a:r>
          </a:p>
          <a:p>
            <a:pPr eaLnBrk="1" hangingPunct="1">
              <a:lnSpc>
                <a:spcPct val="80000"/>
              </a:lnSpc>
            </a:pPr>
            <a:r>
              <a:rPr lang="en-GB" sz="2000" smtClean="0"/>
              <a:t>Three endothelial cells within a single venule are Y+ (arrows).</a:t>
            </a:r>
          </a:p>
          <a:p>
            <a:pPr eaLnBrk="1" hangingPunct="1">
              <a:lnSpc>
                <a:spcPct val="80000"/>
              </a:lnSpc>
            </a:pPr>
            <a:r>
              <a:rPr lang="en-GB" sz="2000" smtClean="0"/>
              <a:t>a single Y+ cardiomyocyte is shown by the arrowhead</a:t>
            </a:r>
          </a:p>
        </p:txBody>
      </p:sp>
      <p:pic>
        <p:nvPicPr>
          <p:cNvPr id="403459" name="Picture 5" descr="Fig 2 full size"/>
          <p:cNvPicPr>
            <a:picLocks noChangeAspect="1" noChangeArrowheads="1"/>
          </p:cNvPicPr>
          <p:nvPr/>
        </p:nvPicPr>
        <p:blipFill>
          <a:blip r:embed="rId3" cstate="print"/>
          <a:srcRect/>
          <a:stretch>
            <a:fillRect/>
          </a:stretch>
        </p:blipFill>
        <p:spPr bwMode="auto">
          <a:xfrm>
            <a:off x="4610100" y="1635125"/>
            <a:ext cx="4140200" cy="3398838"/>
          </a:xfrm>
          <a:prstGeom prst="rect">
            <a:avLst/>
          </a:prstGeom>
          <a:noFill/>
          <a:ln w="9525">
            <a:noFill/>
            <a:miter lim="800000"/>
            <a:headEnd/>
            <a:tailEnd/>
          </a:ln>
        </p:spPr>
      </p:pic>
      <p:grpSp>
        <p:nvGrpSpPr>
          <p:cNvPr id="2" name="Group 13"/>
          <p:cNvGrpSpPr>
            <a:grpSpLocks/>
          </p:cNvGrpSpPr>
          <p:nvPr/>
        </p:nvGrpSpPr>
        <p:grpSpPr bwMode="auto">
          <a:xfrm>
            <a:off x="7539038" y="5345113"/>
            <a:ext cx="522287" cy="552450"/>
            <a:chOff x="3145" y="3410"/>
            <a:chExt cx="329" cy="348"/>
          </a:xfrm>
        </p:grpSpPr>
        <p:sp>
          <p:nvSpPr>
            <p:cNvPr id="403472" name="Oval 8"/>
            <p:cNvSpPr>
              <a:spLocks noChangeArrowheads="1"/>
            </p:cNvSpPr>
            <p:nvPr/>
          </p:nvSpPr>
          <p:spPr bwMode="auto">
            <a:xfrm>
              <a:off x="3145" y="3493"/>
              <a:ext cx="284" cy="265"/>
            </a:xfrm>
            <a:prstGeom prst="ellipse">
              <a:avLst/>
            </a:prstGeom>
            <a:noFill/>
            <a:ln w="28575">
              <a:solidFill>
                <a:schemeClr val="folHlink"/>
              </a:solidFill>
              <a:round/>
              <a:headEnd/>
              <a:tailEnd/>
            </a:ln>
          </p:spPr>
          <p:txBody>
            <a:bodyPr wrap="none" anchor="ctr"/>
            <a:lstStyle/>
            <a:p>
              <a:endParaRPr lang="en-US"/>
            </a:p>
          </p:txBody>
        </p:sp>
        <p:sp>
          <p:nvSpPr>
            <p:cNvPr id="403473" name="Line 9"/>
            <p:cNvSpPr>
              <a:spLocks noChangeShapeType="1"/>
            </p:cNvSpPr>
            <p:nvPr/>
          </p:nvSpPr>
          <p:spPr bwMode="auto">
            <a:xfrm flipV="1">
              <a:off x="3365" y="3410"/>
              <a:ext cx="109" cy="110"/>
            </a:xfrm>
            <a:prstGeom prst="line">
              <a:avLst/>
            </a:prstGeom>
            <a:noFill/>
            <a:ln w="38100">
              <a:solidFill>
                <a:schemeClr val="folHlink"/>
              </a:solidFill>
              <a:round/>
              <a:headEnd/>
              <a:tailEnd type="triangle" w="med" len="med"/>
            </a:ln>
          </p:spPr>
          <p:txBody>
            <a:bodyPr/>
            <a:lstStyle/>
            <a:p>
              <a:endParaRPr lang="en-US"/>
            </a:p>
          </p:txBody>
        </p:sp>
      </p:grpSp>
      <p:grpSp>
        <p:nvGrpSpPr>
          <p:cNvPr id="3" name="Group 20"/>
          <p:cNvGrpSpPr>
            <a:grpSpLocks/>
          </p:cNvGrpSpPr>
          <p:nvPr/>
        </p:nvGrpSpPr>
        <p:grpSpPr bwMode="auto">
          <a:xfrm>
            <a:off x="5272088" y="5381625"/>
            <a:ext cx="450850" cy="852488"/>
            <a:chOff x="3321" y="3390"/>
            <a:chExt cx="284" cy="537"/>
          </a:xfrm>
        </p:grpSpPr>
        <p:sp>
          <p:nvSpPr>
            <p:cNvPr id="403470" name="Oval 11"/>
            <p:cNvSpPr>
              <a:spLocks noChangeArrowheads="1"/>
            </p:cNvSpPr>
            <p:nvPr/>
          </p:nvSpPr>
          <p:spPr bwMode="auto">
            <a:xfrm>
              <a:off x="3321" y="3390"/>
              <a:ext cx="284" cy="265"/>
            </a:xfrm>
            <a:prstGeom prst="ellipse">
              <a:avLst/>
            </a:prstGeom>
            <a:noFill/>
            <a:ln w="28575">
              <a:solidFill>
                <a:srgbClr val="FF0000"/>
              </a:solidFill>
              <a:round/>
              <a:headEnd/>
              <a:tailEnd/>
            </a:ln>
          </p:spPr>
          <p:txBody>
            <a:bodyPr wrap="none" anchor="ctr"/>
            <a:lstStyle/>
            <a:p>
              <a:pPr algn="ctr"/>
              <a:endParaRPr lang="en-US"/>
            </a:p>
          </p:txBody>
        </p:sp>
        <p:sp>
          <p:nvSpPr>
            <p:cNvPr id="403471" name="Text Box 12"/>
            <p:cNvSpPr txBox="1">
              <a:spLocks noChangeArrowheads="1"/>
            </p:cNvSpPr>
            <p:nvPr/>
          </p:nvSpPr>
          <p:spPr bwMode="auto">
            <a:xfrm>
              <a:off x="3321" y="3523"/>
              <a:ext cx="284" cy="404"/>
            </a:xfrm>
            <a:prstGeom prst="rect">
              <a:avLst/>
            </a:prstGeom>
            <a:noFill/>
            <a:ln w="9525">
              <a:noFill/>
              <a:miter lim="800000"/>
              <a:headEnd/>
              <a:tailEnd/>
            </a:ln>
          </p:spPr>
          <p:txBody>
            <a:bodyPr wrap="none">
              <a:spAutoFit/>
            </a:bodyPr>
            <a:lstStyle/>
            <a:p>
              <a:r>
                <a:rPr lang="en-GB" sz="3600">
                  <a:solidFill>
                    <a:srgbClr val="FF0000"/>
                  </a:solidFill>
                </a:rPr>
                <a:t>+</a:t>
              </a:r>
            </a:p>
          </p:txBody>
        </p:sp>
      </p:grpSp>
      <p:pic>
        <p:nvPicPr>
          <p:cNvPr id="403462" name="Picture 15" descr="MCj02335120000[1]"/>
          <p:cNvPicPr>
            <a:picLocks noChangeAspect="1" noChangeArrowheads="1"/>
          </p:cNvPicPr>
          <p:nvPr/>
        </p:nvPicPr>
        <p:blipFill>
          <a:blip r:embed="rId4" cstate="print"/>
          <a:srcRect/>
          <a:stretch>
            <a:fillRect/>
          </a:stretch>
        </p:blipFill>
        <p:spPr bwMode="auto">
          <a:xfrm>
            <a:off x="6294438" y="5822950"/>
            <a:ext cx="660400" cy="642938"/>
          </a:xfrm>
          <a:prstGeom prst="rect">
            <a:avLst/>
          </a:prstGeom>
          <a:noFill/>
          <a:ln w="9525">
            <a:noFill/>
            <a:miter lim="800000"/>
            <a:headEnd/>
            <a:tailEnd/>
          </a:ln>
        </p:spPr>
      </p:pic>
      <p:sp>
        <p:nvSpPr>
          <p:cNvPr id="403463" name="Arc 17"/>
          <p:cNvSpPr>
            <a:spLocks/>
          </p:cNvSpPr>
          <p:nvPr/>
        </p:nvSpPr>
        <p:spPr bwMode="auto">
          <a:xfrm rot="2684717" flipV="1">
            <a:off x="6061075" y="5638800"/>
            <a:ext cx="1160463" cy="1219200"/>
          </a:xfrm>
          <a:custGeom>
            <a:avLst/>
            <a:gdLst>
              <a:gd name="T0" fmla="*/ 0 w 21600"/>
              <a:gd name="T1" fmla="*/ 0 h 21600"/>
              <a:gd name="T2" fmla="*/ 1160463 w 21600"/>
              <a:gd name="T3" fmla="*/ 1219200 h 21600"/>
              <a:gd name="T4" fmla="*/ 0 w 21600"/>
              <a:gd name="T5" fmla="*/ 1219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lg" len="med"/>
          </a:ln>
        </p:spPr>
        <p:txBody>
          <a:bodyPr wrap="none" anchor="ctr"/>
          <a:lstStyle/>
          <a:p>
            <a:endParaRPr lang="en-US"/>
          </a:p>
        </p:txBody>
      </p:sp>
      <p:grpSp>
        <p:nvGrpSpPr>
          <p:cNvPr id="4" name="Group 24"/>
          <p:cNvGrpSpPr>
            <a:grpSpLocks/>
          </p:cNvGrpSpPr>
          <p:nvPr/>
        </p:nvGrpSpPr>
        <p:grpSpPr bwMode="auto">
          <a:xfrm>
            <a:off x="5006975" y="2381250"/>
            <a:ext cx="2322513" cy="1987550"/>
            <a:chOff x="3154" y="1500"/>
            <a:chExt cx="1463" cy="1252"/>
          </a:xfrm>
        </p:grpSpPr>
        <p:sp>
          <p:nvSpPr>
            <p:cNvPr id="403466" name="Oval 18"/>
            <p:cNvSpPr>
              <a:spLocks noChangeArrowheads="1"/>
            </p:cNvSpPr>
            <p:nvPr/>
          </p:nvSpPr>
          <p:spPr bwMode="auto">
            <a:xfrm>
              <a:off x="3154" y="1500"/>
              <a:ext cx="128" cy="128"/>
            </a:xfrm>
            <a:prstGeom prst="ellipse">
              <a:avLst/>
            </a:prstGeom>
            <a:noFill/>
            <a:ln w="19050">
              <a:solidFill>
                <a:srgbClr val="99FF66"/>
              </a:solidFill>
              <a:round/>
              <a:headEnd/>
              <a:tailEnd/>
            </a:ln>
          </p:spPr>
          <p:txBody>
            <a:bodyPr wrap="none" anchor="ctr"/>
            <a:lstStyle/>
            <a:p>
              <a:endParaRPr lang="en-US"/>
            </a:p>
          </p:txBody>
        </p:sp>
        <p:sp>
          <p:nvSpPr>
            <p:cNvPr id="403467" name="Oval 19"/>
            <p:cNvSpPr>
              <a:spLocks noChangeArrowheads="1"/>
            </p:cNvSpPr>
            <p:nvPr/>
          </p:nvSpPr>
          <p:spPr bwMode="auto">
            <a:xfrm>
              <a:off x="3411" y="2223"/>
              <a:ext cx="128" cy="128"/>
            </a:xfrm>
            <a:prstGeom prst="ellipse">
              <a:avLst/>
            </a:prstGeom>
            <a:noFill/>
            <a:ln w="19050">
              <a:solidFill>
                <a:srgbClr val="99FF66"/>
              </a:solidFill>
              <a:round/>
              <a:headEnd/>
              <a:tailEnd/>
            </a:ln>
          </p:spPr>
          <p:txBody>
            <a:bodyPr wrap="none" anchor="ctr"/>
            <a:lstStyle/>
            <a:p>
              <a:endParaRPr lang="en-US"/>
            </a:p>
          </p:txBody>
        </p:sp>
        <p:sp>
          <p:nvSpPr>
            <p:cNvPr id="403468" name="Oval 22"/>
            <p:cNvSpPr>
              <a:spLocks noChangeArrowheads="1"/>
            </p:cNvSpPr>
            <p:nvPr/>
          </p:nvSpPr>
          <p:spPr bwMode="auto">
            <a:xfrm>
              <a:off x="3592" y="2624"/>
              <a:ext cx="128" cy="128"/>
            </a:xfrm>
            <a:prstGeom prst="ellipse">
              <a:avLst/>
            </a:prstGeom>
            <a:noFill/>
            <a:ln w="19050">
              <a:solidFill>
                <a:srgbClr val="99FF66"/>
              </a:solidFill>
              <a:round/>
              <a:headEnd/>
              <a:tailEnd/>
            </a:ln>
          </p:spPr>
          <p:txBody>
            <a:bodyPr wrap="none" anchor="ctr"/>
            <a:lstStyle/>
            <a:p>
              <a:endParaRPr lang="en-US"/>
            </a:p>
          </p:txBody>
        </p:sp>
        <p:sp>
          <p:nvSpPr>
            <p:cNvPr id="403469" name="Oval 23"/>
            <p:cNvSpPr>
              <a:spLocks noChangeArrowheads="1"/>
            </p:cNvSpPr>
            <p:nvPr/>
          </p:nvSpPr>
          <p:spPr bwMode="auto">
            <a:xfrm>
              <a:off x="4489" y="1719"/>
              <a:ext cx="128" cy="128"/>
            </a:xfrm>
            <a:prstGeom prst="ellipse">
              <a:avLst/>
            </a:prstGeom>
            <a:noFill/>
            <a:ln w="19050">
              <a:solidFill>
                <a:srgbClr val="99FF66"/>
              </a:solidFill>
              <a:round/>
              <a:headEnd/>
              <a:tailEnd/>
            </a:ln>
          </p:spPr>
          <p:txBody>
            <a:bodyPr wrap="none" anchor="ctr"/>
            <a:lstStyle/>
            <a:p>
              <a:endParaRPr lang="en-US"/>
            </a:p>
          </p:txBody>
        </p:sp>
      </p:grpSp>
      <p:sp>
        <p:nvSpPr>
          <p:cNvPr id="403465" name="Rectangle 25"/>
          <p:cNvSpPr>
            <a:spLocks noChangeArrowheads="1"/>
          </p:cNvSpPr>
          <p:nvPr/>
        </p:nvSpPr>
        <p:spPr bwMode="auto">
          <a:xfrm>
            <a:off x="569913" y="6345238"/>
            <a:ext cx="3392487" cy="336550"/>
          </a:xfrm>
          <a:prstGeom prst="rect">
            <a:avLst/>
          </a:prstGeom>
          <a:noFill/>
          <a:ln w="9525">
            <a:noFill/>
            <a:miter lim="800000"/>
            <a:headEnd/>
            <a:tailEnd/>
          </a:ln>
        </p:spPr>
        <p:txBody>
          <a:bodyPr wrap="none">
            <a:spAutoFit/>
          </a:bodyPr>
          <a:lstStyle/>
          <a:p>
            <a:r>
              <a:rPr lang="en-GB" sz="1600" i="1"/>
              <a:t>Nature Biotech 23, 845 – 856;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47814">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247814">
                                            <p:txEl>
                                              <p:pRg st="4" end="4"/>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0"/>
                                          </p:stCondLst>
                                        </p:cTn>
                                        <p:tgtEl>
                                          <p:spTgt spid="2478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w="38100">
            <a:solidFill>
              <a:schemeClr val="accent1">
                <a:lumMod val="75000"/>
              </a:schemeClr>
            </a:solidFill>
          </a:ln>
        </p:spPr>
        <p:txBody>
          <a:bodyPr>
            <a:noAutofit/>
          </a:bodyPr>
          <a:lstStyle/>
          <a:p>
            <a:r>
              <a:rPr lang="en-GB" sz="2400" dirty="0" smtClean="0"/>
              <a:t>Heart repair with bone marrow (BM)-derived progenitor cells</a:t>
            </a:r>
            <a:br>
              <a:rPr lang="en-GB" sz="2400" dirty="0" smtClean="0"/>
            </a:br>
            <a:r>
              <a:rPr lang="en-GB" sz="2400" dirty="0" smtClean="0"/>
              <a:t>Can BM-derived cells regenerate the ischemic heart?</a:t>
            </a:r>
            <a:endParaRPr lang="en-GB" sz="2400" dirty="0"/>
          </a:p>
        </p:txBody>
      </p:sp>
      <p:sp>
        <p:nvSpPr>
          <p:cNvPr id="4" name="Content Placeholder 3"/>
          <p:cNvSpPr>
            <a:spLocks noGrp="1"/>
          </p:cNvSpPr>
          <p:nvPr>
            <p:ph idx="1"/>
          </p:nvPr>
        </p:nvSpPr>
        <p:spPr>
          <a:xfrm>
            <a:off x="457200" y="1790200"/>
            <a:ext cx="8229600" cy="4525963"/>
          </a:xfrm>
          <a:solidFill>
            <a:schemeClr val="accent3">
              <a:lumMod val="20000"/>
              <a:lumOff val="80000"/>
            </a:schemeClr>
          </a:solidFill>
        </p:spPr>
        <p:txBody>
          <a:bodyPr>
            <a:normAutofit fontScale="70000" lnSpcReduction="20000"/>
          </a:bodyPr>
          <a:lstStyle/>
          <a:p>
            <a:r>
              <a:rPr lang="en-GB" dirty="0" smtClean="0"/>
              <a:t>BM one of the most investigated sources of adult stem cells</a:t>
            </a:r>
          </a:p>
          <a:p>
            <a:pPr lvl="1"/>
            <a:r>
              <a:rPr lang="en-GB" dirty="0" smtClean="0"/>
              <a:t>easy to access, isolate and administrate to patients</a:t>
            </a:r>
          </a:p>
          <a:p>
            <a:r>
              <a:rPr lang="en-GB" dirty="0" smtClean="0"/>
              <a:t>BM contains several cell subpopulations: </a:t>
            </a:r>
          </a:p>
          <a:p>
            <a:pPr marL="914400" lvl="1" indent="-514350">
              <a:buFont typeface="+mj-lt"/>
              <a:buAutoNum type="arabicPeriod"/>
            </a:pPr>
            <a:r>
              <a:rPr lang="en-GB" dirty="0" smtClean="0"/>
              <a:t>differentiated cells (</a:t>
            </a:r>
            <a:r>
              <a:rPr lang="en-GB" dirty="0" err="1" smtClean="0"/>
              <a:t>stromal</a:t>
            </a:r>
            <a:r>
              <a:rPr lang="en-GB" dirty="0" smtClean="0"/>
              <a:t> </a:t>
            </a:r>
            <a:r>
              <a:rPr lang="en-GB" dirty="0" err="1" smtClean="0"/>
              <a:t>mesenchymal</a:t>
            </a:r>
            <a:r>
              <a:rPr lang="en-GB" dirty="0" smtClean="0"/>
              <a:t> cells, vascular cells, </a:t>
            </a:r>
            <a:r>
              <a:rPr lang="en-GB" dirty="0" err="1" smtClean="0"/>
              <a:t>adipocytes</a:t>
            </a:r>
            <a:r>
              <a:rPr lang="en-GB" dirty="0" smtClean="0"/>
              <a:t>, </a:t>
            </a:r>
            <a:r>
              <a:rPr lang="en-GB" dirty="0" err="1" smtClean="0"/>
              <a:t>osteoblasts</a:t>
            </a:r>
            <a:r>
              <a:rPr lang="en-GB" dirty="0" smtClean="0"/>
              <a:t>,....)</a:t>
            </a:r>
          </a:p>
          <a:p>
            <a:pPr marL="914400" lvl="1" indent="-514350">
              <a:buFont typeface="+mj-lt"/>
              <a:buAutoNum type="arabicPeriod"/>
            </a:pPr>
            <a:r>
              <a:rPr lang="en-GB" dirty="0" smtClean="0"/>
              <a:t>progenitor cells </a:t>
            </a:r>
          </a:p>
          <a:p>
            <a:pPr marL="514350" indent="-514350"/>
            <a:r>
              <a:rPr lang="en-GB" dirty="0" smtClean="0"/>
              <a:t>The bone marrow mononuclear cell (BMMC) fraction of progenitors includes:</a:t>
            </a:r>
          </a:p>
          <a:p>
            <a:pPr marL="914400" lvl="1" indent="-514350">
              <a:buFont typeface="+mj-lt"/>
              <a:buAutoNum type="arabicPeriod"/>
            </a:pPr>
            <a:r>
              <a:rPr lang="en-GB" dirty="0" err="1" smtClean="0"/>
              <a:t>mesenchymal</a:t>
            </a:r>
            <a:r>
              <a:rPr lang="en-GB" dirty="0" smtClean="0"/>
              <a:t> stem cells (MSC)</a:t>
            </a:r>
          </a:p>
          <a:p>
            <a:pPr marL="914400" lvl="1" indent="-514350">
              <a:buFont typeface="+mj-lt"/>
              <a:buAutoNum type="arabicPeriod"/>
            </a:pPr>
            <a:r>
              <a:rPr lang="en-GB" dirty="0" smtClean="0"/>
              <a:t>hematopoietic progenitor cells (HPC)</a:t>
            </a:r>
          </a:p>
          <a:p>
            <a:pPr marL="914400" lvl="1" indent="-514350">
              <a:buFont typeface="+mj-lt"/>
              <a:buAutoNum type="arabicPeriod"/>
            </a:pPr>
            <a:r>
              <a:rPr lang="en-GB" dirty="0" smtClean="0"/>
              <a:t>endothelial progenitor cells (EPC)</a:t>
            </a:r>
          </a:p>
          <a:p>
            <a:pPr marL="514350" indent="-514350"/>
            <a:r>
              <a:rPr lang="en-GB" dirty="0" smtClean="0">
                <a:solidFill>
                  <a:schemeClr val="bg1">
                    <a:lumMod val="85000"/>
                  </a:schemeClr>
                </a:solidFill>
              </a:rPr>
              <a:t>Preclinical studies (animal models) show formation of new </a:t>
            </a:r>
            <a:r>
              <a:rPr lang="en-GB" dirty="0" err="1" smtClean="0">
                <a:solidFill>
                  <a:schemeClr val="bg1">
                    <a:lumMod val="85000"/>
                  </a:schemeClr>
                </a:solidFill>
              </a:rPr>
              <a:t>cardiomyocytes</a:t>
            </a:r>
            <a:r>
              <a:rPr lang="en-GB" dirty="0" smtClean="0">
                <a:solidFill>
                  <a:schemeClr val="bg1">
                    <a:lumMod val="85000"/>
                  </a:schemeClr>
                </a:solidFill>
              </a:rPr>
              <a:t> and endothelial cells in ischemic areas following BMMC injection after AMI</a:t>
            </a:r>
          </a:p>
          <a:p>
            <a:pPr marL="914400" lvl="1" indent="-514350">
              <a:buFont typeface="+mj-lt"/>
              <a:buAutoNum type="arabicPeriod"/>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5844529" y="1488806"/>
            <a:ext cx="2022285" cy="4815666"/>
            <a:chOff x="6301748" y="1488806"/>
            <a:chExt cx="2022285" cy="4815666"/>
          </a:xfrm>
        </p:grpSpPr>
        <p:pic>
          <p:nvPicPr>
            <p:cNvPr id="40" name="Picture 1054" descr="2 Faces of angiogenesis-2"/>
            <p:cNvPicPr>
              <a:picLocks noChangeArrowheads="1"/>
            </p:cNvPicPr>
            <p:nvPr/>
          </p:nvPicPr>
          <p:blipFill>
            <a:blip r:embed="rId3" cstate="print"/>
            <a:srcRect l="72179" t="16748" r="9186" b="41038"/>
            <a:stretch>
              <a:fillRect/>
            </a:stretch>
          </p:blipFill>
          <p:spPr bwMode="auto">
            <a:xfrm>
              <a:off x="6459969" y="2347189"/>
              <a:ext cx="1664302" cy="2777261"/>
            </a:xfrm>
            <a:prstGeom prst="rect">
              <a:avLst/>
            </a:prstGeom>
            <a:noFill/>
            <a:ln w="9525">
              <a:noFill/>
              <a:miter lim="800000"/>
              <a:headEnd/>
              <a:tailEnd/>
            </a:ln>
          </p:spPr>
        </p:pic>
        <p:sp>
          <p:nvSpPr>
            <p:cNvPr id="10268" name="Text Box 1052"/>
            <p:cNvSpPr txBox="1">
              <a:spLocks noChangeArrowheads="1"/>
            </p:cNvSpPr>
            <p:nvPr/>
          </p:nvSpPr>
          <p:spPr bwMode="auto">
            <a:xfrm>
              <a:off x="6301748" y="1488806"/>
              <a:ext cx="2022285" cy="369332"/>
            </a:xfrm>
            <a:prstGeom prst="rect">
              <a:avLst/>
            </a:prstGeom>
            <a:solidFill>
              <a:schemeClr val="accent1">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altLang="ko-KR" b="1" dirty="0" smtClean="0">
                  <a:solidFill>
                    <a:schemeClr val="bg1"/>
                  </a:solidFill>
                </a:rPr>
                <a:t>         Excessive         </a:t>
              </a:r>
              <a:endParaRPr lang="en-US" altLang="ko-KR" b="1" dirty="0">
                <a:solidFill>
                  <a:schemeClr val="bg1"/>
                </a:solidFill>
              </a:endParaRPr>
            </a:p>
          </p:txBody>
        </p:sp>
        <p:pic>
          <p:nvPicPr>
            <p:cNvPr id="10270" name="Picture 1054" descr="2 Faces of angiogenesis-2"/>
            <p:cNvPicPr>
              <a:picLocks noChangeArrowheads="1"/>
            </p:cNvPicPr>
            <p:nvPr/>
          </p:nvPicPr>
          <p:blipFill>
            <a:blip r:embed="rId3" cstate="print"/>
            <a:srcRect l="72179" t="83141" r="9186" b="5583"/>
            <a:stretch>
              <a:fillRect/>
            </a:stretch>
          </p:blipFill>
          <p:spPr bwMode="auto">
            <a:xfrm>
              <a:off x="6459969" y="5562600"/>
              <a:ext cx="1664302" cy="741872"/>
            </a:xfrm>
            <a:prstGeom prst="rect">
              <a:avLst/>
            </a:prstGeom>
            <a:noFill/>
            <a:ln w="9525">
              <a:noFill/>
              <a:miter lim="800000"/>
              <a:headEnd/>
              <a:tailEnd/>
            </a:ln>
          </p:spPr>
        </p:pic>
        <p:sp>
          <p:nvSpPr>
            <p:cNvPr id="10271" name="Rectangle 1055"/>
            <p:cNvSpPr>
              <a:spLocks noChangeArrowheads="1"/>
            </p:cNvSpPr>
            <p:nvPr/>
          </p:nvSpPr>
          <p:spPr bwMode="auto">
            <a:xfrm>
              <a:off x="6459969" y="1905000"/>
              <a:ext cx="1686793" cy="507814"/>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smtClean="0">
                  <a:solidFill>
                    <a:schemeClr val="bg1"/>
                  </a:solidFill>
                </a:rPr>
                <a:t>Retinal Disease</a:t>
              </a:r>
              <a:endParaRPr lang="en-US" altLang="ko-KR" dirty="0">
                <a:solidFill>
                  <a:schemeClr val="bg1"/>
                </a:solidFill>
              </a:endParaRPr>
            </a:p>
          </p:txBody>
        </p:sp>
        <p:sp>
          <p:nvSpPr>
            <p:cNvPr id="10272" name="Rectangle 1056"/>
            <p:cNvSpPr>
              <a:spLocks noChangeArrowheads="1"/>
            </p:cNvSpPr>
            <p:nvPr/>
          </p:nvSpPr>
          <p:spPr bwMode="auto">
            <a:xfrm>
              <a:off x="6459969" y="3062532"/>
              <a:ext cx="1669493" cy="3696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smtClean="0">
                  <a:solidFill>
                    <a:schemeClr val="bg1"/>
                  </a:solidFill>
                </a:rPr>
                <a:t>Cancers</a:t>
              </a:r>
              <a:endParaRPr lang="en-US" altLang="ko-KR" dirty="0">
                <a:solidFill>
                  <a:schemeClr val="bg1"/>
                </a:solidFill>
              </a:endParaRPr>
            </a:p>
          </p:txBody>
        </p:sp>
        <p:sp>
          <p:nvSpPr>
            <p:cNvPr id="10273" name="Rectangle 1057"/>
            <p:cNvSpPr>
              <a:spLocks noChangeArrowheads="1"/>
            </p:cNvSpPr>
            <p:nvPr/>
          </p:nvSpPr>
          <p:spPr bwMode="auto">
            <a:xfrm>
              <a:off x="6459969" y="4023267"/>
              <a:ext cx="1669493" cy="4429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a:solidFill>
                    <a:schemeClr val="bg1"/>
                  </a:solidFill>
                </a:rPr>
                <a:t>Atheroscerosis</a:t>
              </a:r>
            </a:p>
          </p:txBody>
        </p:sp>
        <p:sp>
          <p:nvSpPr>
            <p:cNvPr id="10275" name="Rectangle 1059"/>
            <p:cNvSpPr>
              <a:spLocks noChangeArrowheads="1"/>
            </p:cNvSpPr>
            <p:nvPr/>
          </p:nvSpPr>
          <p:spPr bwMode="auto">
            <a:xfrm>
              <a:off x="6459969" y="5104367"/>
              <a:ext cx="1669493" cy="51782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a:solidFill>
                    <a:schemeClr val="bg1"/>
                  </a:solidFill>
                </a:rPr>
                <a:t>Obesity</a:t>
              </a:r>
            </a:p>
          </p:txBody>
        </p:sp>
      </p:grpSp>
      <p:grpSp>
        <p:nvGrpSpPr>
          <p:cNvPr id="3" name="Group 20"/>
          <p:cNvGrpSpPr/>
          <p:nvPr/>
        </p:nvGrpSpPr>
        <p:grpSpPr>
          <a:xfrm>
            <a:off x="1333042" y="1457715"/>
            <a:ext cx="1997149" cy="4800210"/>
            <a:chOff x="524934" y="1457715"/>
            <a:chExt cx="1997149" cy="4800210"/>
          </a:xfrm>
        </p:grpSpPr>
        <p:sp>
          <p:nvSpPr>
            <p:cNvPr id="30" name="Text Box 1043"/>
            <p:cNvSpPr txBox="1">
              <a:spLocks noChangeArrowheads="1"/>
            </p:cNvSpPr>
            <p:nvPr/>
          </p:nvSpPr>
          <p:spPr bwMode="auto">
            <a:xfrm>
              <a:off x="524934" y="1457715"/>
              <a:ext cx="1997149" cy="369332"/>
            </a:xfrm>
            <a:prstGeom prst="rect">
              <a:avLst/>
            </a:prstGeom>
            <a:solidFill>
              <a:schemeClr val="accent1">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altLang="ko-KR" b="1" dirty="0" smtClean="0">
                  <a:solidFill>
                    <a:schemeClr val="bg1"/>
                  </a:solidFill>
                </a:rPr>
                <a:t>        Insufficient      </a:t>
              </a:r>
              <a:endParaRPr lang="en-US" altLang="ko-KR" b="1" dirty="0">
                <a:solidFill>
                  <a:schemeClr val="bg1"/>
                </a:solidFill>
              </a:endParaRPr>
            </a:p>
          </p:txBody>
        </p:sp>
        <p:pic>
          <p:nvPicPr>
            <p:cNvPr id="32" name="Picture 1045" descr="2 Faces of angiogenesis-2"/>
            <p:cNvPicPr>
              <a:picLocks noChangeArrowheads="1"/>
            </p:cNvPicPr>
            <p:nvPr/>
          </p:nvPicPr>
          <p:blipFill>
            <a:blip r:embed="rId3" cstate="print"/>
            <a:srcRect l="7217" t="13678" r="75459" b="79070"/>
            <a:stretch>
              <a:fillRect/>
            </a:stretch>
          </p:blipFill>
          <p:spPr bwMode="auto">
            <a:xfrm>
              <a:off x="679534" y="2321641"/>
              <a:ext cx="1687948" cy="450134"/>
            </a:xfrm>
            <a:prstGeom prst="rect">
              <a:avLst/>
            </a:prstGeom>
            <a:noFill/>
            <a:ln w="9525">
              <a:noFill/>
              <a:miter lim="800000"/>
              <a:headEnd/>
              <a:tailEnd/>
            </a:ln>
          </p:spPr>
        </p:pic>
        <p:sp>
          <p:nvSpPr>
            <p:cNvPr id="34" name="Rectangle 1046"/>
            <p:cNvSpPr>
              <a:spLocks noChangeArrowheads="1"/>
            </p:cNvSpPr>
            <p:nvPr/>
          </p:nvSpPr>
          <p:spPr bwMode="auto">
            <a:xfrm>
              <a:off x="698584" y="1885951"/>
              <a:ext cx="1670956" cy="434876"/>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a:solidFill>
                    <a:schemeClr val="bg1"/>
                  </a:solidFill>
                </a:rPr>
                <a:t>Baldness</a:t>
              </a:r>
            </a:p>
          </p:txBody>
        </p:sp>
        <p:sp>
          <p:nvSpPr>
            <p:cNvPr id="36" name="Rectangle 1048"/>
            <p:cNvSpPr>
              <a:spLocks noChangeArrowheads="1"/>
            </p:cNvSpPr>
            <p:nvPr/>
          </p:nvSpPr>
          <p:spPr bwMode="auto">
            <a:xfrm>
              <a:off x="679534" y="2770014"/>
              <a:ext cx="1687934" cy="50429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smtClean="0">
                  <a:solidFill>
                    <a:schemeClr val="bg1"/>
                  </a:solidFill>
                </a:rPr>
                <a:t>MI - Ischemia</a:t>
              </a:r>
              <a:endParaRPr lang="en-US" altLang="ko-KR" dirty="0">
                <a:solidFill>
                  <a:schemeClr val="bg1"/>
                </a:solidFill>
              </a:endParaRPr>
            </a:p>
          </p:txBody>
        </p:sp>
        <p:pic>
          <p:nvPicPr>
            <p:cNvPr id="39" name="Picture 1045" descr="2 Faces of angiogenesis-2"/>
            <p:cNvPicPr>
              <a:picLocks noChangeArrowheads="1"/>
            </p:cNvPicPr>
            <p:nvPr/>
          </p:nvPicPr>
          <p:blipFill>
            <a:blip r:embed="rId3" cstate="print"/>
            <a:srcRect l="7217" t="48551" r="75459" b="2345"/>
            <a:stretch>
              <a:fillRect/>
            </a:stretch>
          </p:blipFill>
          <p:spPr bwMode="auto">
            <a:xfrm>
              <a:off x="670009" y="3209925"/>
              <a:ext cx="1687948" cy="3048000"/>
            </a:xfrm>
            <a:prstGeom prst="rect">
              <a:avLst/>
            </a:prstGeom>
            <a:noFill/>
            <a:ln w="9525">
              <a:noFill/>
              <a:miter lim="800000"/>
              <a:headEnd/>
              <a:tailEnd/>
            </a:ln>
          </p:spPr>
        </p:pic>
        <p:sp>
          <p:nvSpPr>
            <p:cNvPr id="38" name="Rectangle 1050"/>
            <p:cNvSpPr>
              <a:spLocks noChangeArrowheads="1"/>
            </p:cNvSpPr>
            <p:nvPr/>
          </p:nvSpPr>
          <p:spPr bwMode="auto">
            <a:xfrm>
              <a:off x="670009" y="5037863"/>
              <a:ext cx="1687934" cy="410438"/>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smtClean="0">
                  <a:solidFill>
                    <a:schemeClr val="bg1"/>
                  </a:solidFill>
                </a:rPr>
                <a:t>Thrombosis</a:t>
              </a:r>
              <a:endParaRPr lang="en-US" altLang="ko-KR" dirty="0">
                <a:solidFill>
                  <a:schemeClr val="bg1"/>
                </a:solidFill>
              </a:endParaRPr>
            </a:p>
          </p:txBody>
        </p:sp>
        <p:sp>
          <p:nvSpPr>
            <p:cNvPr id="37" name="Rectangle 1049"/>
            <p:cNvSpPr>
              <a:spLocks noChangeArrowheads="1"/>
            </p:cNvSpPr>
            <p:nvPr/>
          </p:nvSpPr>
          <p:spPr bwMode="auto">
            <a:xfrm>
              <a:off x="670009" y="4025725"/>
              <a:ext cx="1687934" cy="50429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a:solidFill>
                    <a:schemeClr val="bg1"/>
                  </a:solidFill>
                </a:rPr>
                <a:t>Limb Fractures</a:t>
              </a:r>
            </a:p>
          </p:txBody>
        </p:sp>
      </p:grpSp>
      <p:sp>
        <p:nvSpPr>
          <p:cNvPr id="42" name="Rectangle 1026"/>
          <p:cNvSpPr>
            <a:spLocks noGrp="1" noChangeArrowheads="1"/>
          </p:cNvSpPr>
          <p:nvPr>
            <p:ph type="title"/>
          </p:nvPr>
        </p:nvSpPr>
        <p:spPr/>
        <p:txBody>
          <a:bodyPr>
            <a:normAutofit/>
          </a:bodyPr>
          <a:lstStyle/>
          <a:p>
            <a:r>
              <a:rPr lang="en-US" altLang="ko-KR" sz="3600" b="1" dirty="0" smtClean="0">
                <a:solidFill>
                  <a:schemeClr val="tx1"/>
                </a:solidFill>
                <a:latin typeface="+mn-lt"/>
              </a:rPr>
              <a:t>ANGIOGENESIS AND DISEASE </a:t>
            </a:r>
            <a:endParaRPr lang="en-US" altLang="ko-KR" sz="3600" b="1" dirty="0">
              <a:solidFill>
                <a:schemeClr val="tx1"/>
              </a:solidFill>
              <a:latin typeface="+mn-lt"/>
            </a:endParaRPr>
          </a:p>
        </p:txBody>
      </p:sp>
      <p:grpSp>
        <p:nvGrpSpPr>
          <p:cNvPr id="4" name="Group 30"/>
          <p:cNvGrpSpPr/>
          <p:nvPr/>
        </p:nvGrpSpPr>
        <p:grpSpPr>
          <a:xfrm>
            <a:off x="3515097" y="2353721"/>
            <a:ext cx="2054430" cy="2800322"/>
            <a:chOff x="3515097" y="2353721"/>
            <a:chExt cx="2054430" cy="2800322"/>
          </a:xfrm>
        </p:grpSpPr>
        <p:sp>
          <p:nvSpPr>
            <p:cNvPr id="23" name="Text Box 1052"/>
            <p:cNvSpPr txBox="1">
              <a:spLocks noChangeArrowheads="1"/>
            </p:cNvSpPr>
            <p:nvPr/>
          </p:nvSpPr>
          <p:spPr bwMode="auto">
            <a:xfrm>
              <a:off x="3515097" y="2353721"/>
              <a:ext cx="2054430" cy="646331"/>
            </a:xfrm>
            <a:prstGeom prst="rect">
              <a:avLst/>
            </a:prstGeom>
            <a:solidFill>
              <a:schemeClr val="accent1">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altLang="ko-KR" b="1" dirty="0" smtClean="0">
                  <a:solidFill>
                    <a:schemeClr val="bg1"/>
                  </a:solidFill>
                </a:rPr>
                <a:t>Vascular     Malformations        </a:t>
              </a:r>
              <a:endParaRPr lang="en-US" altLang="ko-KR" b="1" dirty="0">
                <a:solidFill>
                  <a:schemeClr val="bg1"/>
                </a:solidFill>
              </a:endParaRPr>
            </a:p>
          </p:txBody>
        </p:sp>
        <p:sp>
          <p:nvSpPr>
            <p:cNvPr id="25" name="Rectangle 1055"/>
            <p:cNvSpPr>
              <a:spLocks noChangeArrowheads="1"/>
            </p:cNvSpPr>
            <p:nvPr/>
          </p:nvSpPr>
          <p:spPr bwMode="auto">
            <a:xfrm>
              <a:off x="3728603" y="4646229"/>
              <a:ext cx="1686793" cy="507814"/>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smtClean="0">
                  <a:solidFill>
                    <a:schemeClr val="bg1"/>
                  </a:solidFill>
                </a:rPr>
                <a:t>HHT</a:t>
              </a:r>
              <a:endParaRPr lang="en-US" altLang="ko-KR" dirty="0">
                <a:solidFill>
                  <a:schemeClr val="bg1"/>
                </a:solidFill>
              </a:endParaRPr>
            </a:p>
          </p:txBody>
        </p:sp>
        <p:sp>
          <p:nvSpPr>
            <p:cNvPr id="26" name="Rectangle 1056"/>
            <p:cNvSpPr>
              <a:spLocks noChangeArrowheads="1"/>
            </p:cNvSpPr>
            <p:nvPr/>
          </p:nvSpPr>
          <p:spPr bwMode="auto">
            <a:xfrm>
              <a:off x="3719078" y="3024927"/>
              <a:ext cx="1669493" cy="3696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noFill/>
              <a:miter lim="800000"/>
              <a:headEnd/>
              <a:tailEnd/>
            </a:ln>
            <a:effectLst/>
          </p:spPr>
          <p:txBody>
            <a:bodyPr wrap="none" anchor="ctr"/>
            <a:lstStyle/>
            <a:p>
              <a:pPr algn="ctr"/>
              <a:r>
                <a:rPr lang="en-US" altLang="ko-KR" dirty="0" err="1" smtClean="0">
                  <a:solidFill>
                    <a:schemeClr val="bg1"/>
                  </a:solidFill>
                </a:rPr>
                <a:t>Angiodysplasia</a:t>
              </a:r>
              <a:endParaRPr lang="en-US" altLang="ko-KR" dirty="0">
                <a:solidFill>
                  <a:schemeClr val="bg1"/>
                </a:solidFill>
              </a:endParaRPr>
            </a:p>
          </p:txBody>
        </p:sp>
        <p:pic>
          <p:nvPicPr>
            <p:cNvPr id="29" name="Picture 28" descr="angiodysplasia"/>
            <p:cNvPicPr>
              <a:picLocks noChangeAspect="1" noChangeArrowheads="1"/>
            </p:cNvPicPr>
            <p:nvPr/>
          </p:nvPicPr>
          <p:blipFill>
            <a:blip r:embed="rId4" cstate="print"/>
            <a:srcRect l="16308" t="28721" r="7422" b="13534"/>
            <a:stretch>
              <a:fillRect/>
            </a:stretch>
          </p:blipFill>
          <p:spPr bwMode="auto">
            <a:xfrm>
              <a:off x="3731238" y="3393375"/>
              <a:ext cx="1683908" cy="1261753"/>
            </a:xfrm>
            <a:prstGeom prst="rect">
              <a:avLst/>
            </a:prstGeom>
            <a:noFill/>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Rectangle 8"/>
          <p:cNvSpPr>
            <a:spLocks noGrp="1" noChangeArrowheads="1"/>
          </p:cNvSpPr>
          <p:nvPr>
            <p:ph type="title"/>
          </p:nvPr>
        </p:nvSpPr>
        <p:spPr>
          <a:xfrm>
            <a:off x="457200" y="203388"/>
            <a:ext cx="8229600" cy="1143000"/>
          </a:xfrm>
        </p:spPr>
        <p:txBody>
          <a:bodyPr>
            <a:noAutofit/>
          </a:bodyPr>
          <a:lstStyle/>
          <a:p>
            <a:r>
              <a:rPr lang="en-GB" sz="3600" dirty="0" smtClean="0"/>
              <a:t>Bone marrow-derived </a:t>
            </a:r>
            <a:br>
              <a:rPr lang="en-GB" sz="3600" dirty="0" smtClean="0"/>
            </a:br>
            <a:r>
              <a:rPr lang="en-GB" sz="3600" dirty="0" smtClean="0"/>
              <a:t>Endothelial Progenitor Cells</a:t>
            </a:r>
          </a:p>
        </p:txBody>
      </p:sp>
      <p:sp>
        <p:nvSpPr>
          <p:cNvPr id="224266" name="Rectangle 10"/>
          <p:cNvSpPr>
            <a:spLocks noGrp="1" noChangeArrowheads="1"/>
          </p:cNvSpPr>
          <p:nvPr>
            <p:ph type="body" sz="half" idx="2"/>
          </p:nvPr>
        </p:nvSpPr>
        <p:spPr>
          <a:xfrm>
            <a:off x="4648200" y="1600200"/>
            <a:ext cx="4191000" cy="4724400"/>
          </a:xfrm>
        </p:spPr>
        <p:txBody>
          <a:bodyPr/>
          <a:lstStyle/>
          <a:p>
            <a:pPr>
              <a:lnSpc>
                <a:spcPct val="80000"/>
              </a:lnSpc>
              <a:spcBef>
                <a:spcPct val="0"/>
              </a:spcBef>
            </a:pPr>
            <a:r>
              <a:rPr lang="en-GB" sz="2000" smtClean="0"/>
              <a:t>Bone marrow-derived CD34+ hematopoietic progenitor cells from adults can differentiate ex vivo to an endothelial phenotype. </a:t>
            </a:r>
          </a:p>
          <a:p>
            <a:pPr>
              <a:lnSpc>
                <a:spcPct val="80000"/>
              </a:lnSpc>
              <a:spcBef>
                <a:spcPct val="0"/>
              </a:spcBef>
            </a:pPr>
            <a:r>
              <a:rPr lang="en-GB" sz="2000" smtClean="0"/>
              <a:t>Circulating EPCs facilitate angiogenesis and re-endothelialization at sites of vascular damage (</a:t>
            </a:r>
            <a:r>
              <a:rPr lang="en-GB" sz="2000" i="1" smtClean="0"/>
              <a:t>Ashara, Science, 1997</a:t>
            </a:r>
            <a:r>
              <a:rPr lang="en-GB" sz="2000" smtClean="0"/>
              <a:t>)</a:t>
            </a:r>
          </a:p>
          <a:p>
            <a:pPr>
              <a:lnSpc>
                <a:spcPct val="80000"/>
              </a:lnSpc>
              <a:spcBef>
                <a:spcPct val="0"/>
              </a:spcBef>
            </a:pPr>
            <a:r>
              <a:rPr lang="en-GB" sz="2000" smtClean="0"/>
              <a:t>Mobilization of EPCs from BM is enhanced by growth factors, statins, erythropoietin,…</a:t>
            </a:r>
          </a:p>
          <a:p>
            <a:pPr>
              <a:lnSpc>
                <a:spcPct val="80000"/>
              </a:lnSpc>
            </a:pPr>
            <a:r>
              <a:rPr lang="en-GB" sz="2000" smtClean="0"/>
              <a:t>Levels of circulating “EPCs”  as an indicator of vascular health and as marker of cardiovascular disease risk</a:t>
            </a:r>
          </a:p>
          <a:p>
            <a:pPr>
              <a:lnSpc>
                <a:spcPct val="80000"/>
              </a:lnSpc>
            </a:pPr>
            <a:endParaRPr lang="en-GB" sz="2000" smtClean="0"/>
          </a:p>
        </p:txBody>
      </p:sp>
      <p:grpSp>
        <p:nvGrpSpPr>
          <p:cNvPr id="2" name="Group 5"/>
          <p:cNvGrpSpPr>
            <a:grpSpLocks/>
          </p:cNvGrpSpPr>
          <p:nvPr/>
        </p:nvGrpSpPr>
        <p:grpSpPr bwMode="auto">
          <a:xfrm>
            <a:off x="457200" y="1447800"/>
            <a:ext cx="4413250" cy="5322888"/>
            <a:chOff x="2880" y="618"/>
            <a:chExt cx="2941" cy="3654"/>
          </a:xfrm>
        </p:grpSpPr>
        <p:pic>
          <p:nvPicPr>
            <p:cNvPr id="941060" name="Picture 6" descr="epc1"/>
            <p:cNvPicPr>
              <a:picLocks noChangeAspect="1" noChangeArrowheads="1"/>
            </p:cNvPicPr>
            <p:nvPr/>
          </p:nvPicPr>
          <p:blipFill>
            <a:blip r:embed="rId3" cstate="print"/>
            <a:srcRect/>
            <a:stretch>
              <a:fillRect/>
            </a:stretch>
          </p:blipFill>
          <p:spPr bwMode="auto">
            <a:xfrm>
              <a:off x="3324" y="618"/>
              <a:ext cx="1892" cy="3398"/>
            </a:xfrm>
            <a:prstGeom prst="rect">
              <a:avLst/>
            </a:prstGeom>
            <a:noFill/>
            <a:ln w="9525">
              <a:noFill/>
              <a:miter lim="800000"/>
              <a:headEnd/>
              <a:tailEnd/>
            </a:ln>
          </p:spPr>
        </p:pic>
        <p:sp>
          <p:nvSpPr>
            <p:cNvPr id="941061" name="Text Box 7"/>
            <p:cNvSpPr txBox="1">
              <a:spLocks noChangeArrowheads="1"/>
            </p:cNvSpPr>
            <p:nvPr/>
          </p:nvSpPr>
          <p:spPr bwMode="auto">
            <a:xfrm>
              <a:off x="2880" y="4020"/>
              <a:ext cx="2941" cy="252"/>
            </a:xfrm>
            <a:prstGeom prst="rect">
              <a:avLst/>
            </a:prstGeom>
            <a:noFill/>
            <a:ln w="9525">
              <a:noFill/>
              <a:miter lim="800000"/>
              <a:headEnd/>
              <a:tailEnd/>
            </a:ln>
          </p:spPr>
          <p:txBody>
            <a:bodyPr wrap="none">
              <a:spAutoFit/>
            </a:bodyPr>
            <a:lstStyle/>
            <a:p>
              <a:r>
                <a:rPr lang="en-GB" i="1"/>
                <a:t>Szmitko et al, Circulation. 2003;107:3093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42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w="38100">
            <a:solidFill>
              <a:schemeClr val="accent1">
                <a:lumMod val="75000"/>
              </a:schemeClr>
            </a:solidFill>
          </a:ln>
        </p:spPr>
        <p:txBody>
          <a:bodyPr>
            <a:noAutofit/>
          </a:bodyPr>
          <a:lstStyle/>
          <a:p>
            <a:r>
              <a:rPr lang="en-GB" sz="2400" dirty="0" smtClean="0"/>
              <a:t>Heart repair with bone marrow (BM)-derived progenitor cells</a:t>
            </a:r>
            <a:br>
              <a:rPr lang="en-GB" sz="2400" dirty="0" smtClean="0"/>
            </a:br>
            <a:r>
              <a:rPr lang="en-GB" sz="2400" dirty="0" smtClean="0"/>
              <a:t>Can BM-derived cells regenerate the ischemic heart?</a:t>
            </a:r>
            <a:endParaRPr lang="en-GB" sz="2400" dirty="0"/>
          </a:p>
        </p:txBody>
      </p:sp>
      <p:sp>
        <p:nvSpPr>
          <p:cNvPr id="4" name="Content Placeholder 3"/>
          <p:cNvSpPr>
            <a:spLocks noGrp="1"/>
          </p:cNvSpPr>
          <p:nvPr>
            <p:ph idx="1"/>
          </p:nvPr>
        </p:nvSpPr>
        <p:spPr>
          <a:xfrm>
            <a:off x="457200" y="1790200"/>
            <a:ext cx="8229600" cy="4525963"/>
          </a:xfrm>
          <a:solidFill>
            <a:schemeClr val="accent3">
              <a:lumMod val="20000"/>
              <a:lumOff val="80000"/>
            </a:schemeClr>
          </a:solidFill>
        </p:spPr>
        <p:txBody>
          <a:bodyPr>
            <a:normAutofit fontScale="70000" lnSpcReduction="20000"/>
          </a:bodyPr>
          <a:lstStyle/>
          <a:p>
            <a:r>
              <a:rPr lang="en-GB" dirty="0" smtClean="0">
                <a:solidFill>
                  <a:schemeClr val="bg1">
                    <a:lumMod val="85000"/>
                  </a:schemeClr>
                </a:solidFill>
              </a:rPr>
              <a:t>BM one of the most investigated sources of adult stem cells</a:t>
            </a:r>
          </a:p>
          <a:p>
            <a:pPr lvl="1"/>
            <a:r>
              <a:rPr lang="en-GB" dirty="0" smtClean="0">
                <a:solidFill>
                  <a:schemeClr val="bg1">
                    <a:lumMod val="85000"/>
                  </a:schemeClr>
                </a:solidFill>
              </a:rPr>
              <a:t>easy to access, isolate and administrate to patients</a:t>
            </a:r>
          </a:p>
          <a:p>
            <a:r>
              <a:rPr lang="en-GB" dirty="0" smtClean="0">
                <a:solidFill>
                  <a:schemeClr val="bg1">
                    <a:lumMod val="85000"/>
                  </a:schemeClr>
                </a:solidFill>
              </a:rPr>
              <a:t>BM contains several cell subpopulations: </a:t>
            </a:r>
          </a:p>
          <a:p>
            <a:pPr marL="914400" lvl="1" indent="-514350">
              <a:buFont typeface="+mj-lt"/>
              <a:buAutoNum type="arabicPeriod"/>
            </a:pPr>
            <a:r>
              <a:rPr lang="en-GB" dirty="0" smtClean="0">
                <a:solidFill>
                  <a:schemeClr val="bg1">
                    <a:lumMod val="85000"/>
                  </a:schemeClr>
                </a:solidFill>
              </a:rPr>
              <a:t>differentiated cells (</a:t>
            </a:r>
            <a:r>
              <a:rPr lang="en-GB" dirty="0" err="1" smtClean="0">
                <a:solidFill>
                  <a:schemeClr val="bg1">
                    <a:lumMod val="85000"/>
                  </a:schemeClr>
                </a:solidFill>
              </a:rPr>
              <a:t>stromal</a:t>
            </a:r>
            <a:r>
              <a:rPr lang="en-GB" dirty="0" smtClean="0">
                <a:solidFill>
                  <a:schemeClr val="bg1">
                    <a:lumMod val="85000"/>
                  </a:schemeClr>
                </a:solidFill>
              </a:rPr>
              <a:t> </a:t>
            </a:r>
            <a:r>
              <a:rPr lang="en-GB" dirty="0" err="1" smtClean="0">
                <a:solidFill>
                  <a:schemeClr val="bg1">
                    <a:lumMod val="85000"/>
                  </a:schemeClr>
                </a:solidFill>
              </a:rPr>
              <a:t>mesenchymal</a:t>
            </a:r>
            <a:r>
              <a:rPr lang="en-GB" dirty="0" smtClean="0">
                <a:solidFill>
                  <a:schemeClr val="bg1">
                    <a:lumMod val="85000"/>
                  </a:schemeClr>
                </a:solidFill>
              </a:rPr>
              <a:t> cells, vascular cells, </a:t>
            </a:r>
            <a:r>
              <a:rPr lang="en-GB" dirty="0" err="1" smtClean="0">
                <a:solidFill>
                  <a:schemeClr val="bg1">
                    <a:lumMod val="85000"/>
                  </a:schemeClr>
                </a:solidFill>
              </a:rPr>
              <a:t>adipocytes</a:t>
            </a:r>
            <a:r>
              <a:rPr lang="en-GB" dirty="0" smtClean="0">
                <a:solidFill>
                  <a:schemeClr val="bg1">
                    <a:lumMod val="85000"/>
                  </a:schemeClr>
                </a:solidFill>
              </a:rPr>
              <a:t>, </a:t>
            </a:r>
            <a:r>
              <a:rPr lang="en-GB" dirty="0" err="1" smtClean="0">
                <a:solidFill>
                  <a:schemeClr val="bg1">
                    <a:lumMod val="85000"/>
                  </a:schemeClr>
                </a:solidFill>
              </a:rPr>
              <a:t>osteoblasts</a:t>
            </a:r>
            <a:r>
              <a:rPr lang="en-GB" dirty="0" smtClean="0">
                <a:solidFill>
                  <a:schemeClr val="bg1">
                    <a:lumMod val="85000"/>
                  </a:schemeClr>
                </a:solidFill>
              </a:rPr>
              <a:t>,....)</a:t>
            </a:r>
          </a:p>
          <a:p>
            <a:pPr marL="914400" lvl="1" indent="-514350">
              <a:buFont typeface="+mj-lt"/>
              <a:buAutoNum type="arabicPeriod"/>
            </a:pPr>
            <a:r>
              <a:rPr lang="en-GB" dirty="0" smtClean="0">
                <a:solidFill>
                  <a:schemeClr val="bg1">
                    <a:lumMod val="85000"/>
                  </a:schemeClr>
                </a:solidFill>
              </a:rPr>
              <a:t>progenitor cells </a:t>
            </a:r>
          </a:p>
          <a:p>
            <a:pPr marL="514350" indent="-514350"/>
            <a:r>
              <a:rPr lang="en-GB" dirty="0" smtClean="0">
                <a:solidFill>
                  <a:schemeClr val="bg1">
                    <a:lumMod val="85000"/>
                  </a:schemeClr>
                </a:solidFill>
              </a:rPr>
              <a:t>The bone marrow mononuclear cell (BMMC) fraction of progenitors includes:</a:t>
            </a:r>
          </a:p>
          <a:p>
            <a:pPr marL="914400" lvl="1" indent="-514350">
              <a:buFont typeface="+mj-lt"/>
              <a:buAutoNum type="arabicPeriod"/>
            </a:pPr>
            <a:r>
              <a:rPr lang="en-GB" dirty="0" err="1" smtClean="0">
                <a:solidFill>
                  <a:schemeClr val="bg1">
                    <a:lumMod val="85000"/>
                  </a:schemeClr>
                </a:solidFill>
              </a:rPr>
              <a:t>mesenchymal</a:t>
            </a:r>
            <a:r>
              <a:rPr lang="en-GB" dirty="0" smtClean="0">
                <a:solidFill>
                  <a:schemeClr val="bg1">
                    <a:lumMod val="85000"/>
                  </a:schemeClr>
                </a:solidFill>
              </a:rPr>
              <a:t> stem cells (MSC)</a:t>
            </a:r>
          </a:p>
          <a:p>
            <a:pPr marL="914400" lvl="1" indent="-514350">
              <a:buFont typeface="+mj-lt"/>
              <a:buAutoNum type="arabicPeriod"/>
            </a:pPr>
            <a:r>
              <a:rPr lang="en-GB" dirty="0" smtClean="0">
                <a:solidFill>
                  <a:schemeClr val="bg1">
                    <a:lumMod val="85000"/>
                  </a:schemeClr>
                </a:solidFill>
              </a:rPr>
              <a:t>hematopoietic progenitor cells (HPC)</a:t>
            </a:r>
          </a:p>
          <a:p>
            <a:pPr marL="914400" lvl="1" indent="-514350">
              <a:buFont typeface="+mj-lt"/>
              <a:buAutoNum type="arabicPeriod"/>
            </a:pPr>
            <a:r>
              <a:rPr lang="en-GB" dirty="0" smtClean="0">
                <a:solidFill>
                  <a:schemeClr val="bg1">
                    <a:lumMod val="85000"/>
                  </a:schemeClr>
                </a:solidFill>
              </a:rPr>
              <a:t>endothelial progenitor cells (EPC)</a:t>
            </a:r>
          </a:p>
          <a:p>
            <a:pPr marL="514350" indent="-514350"/>
            <a:r>
              <a:rPr lang="en-GB" dirty="0" smtClean="0"/>
              <a:t>Preclinical studies (animal models) show formation of new </a:t>
            </a:r>
            <a:r>
              <a:rPr lang="en-GB" dirty="0" err="1" smtClean="0"/>
              <a:t>cardiomyocytes</a:t>
            </a:r>
            <a:r>
              <a:rPr lang="en-GB" dirty="0" smtClean="0"/>
              <a:t> and endothelial cells in ischemic areas following BMMC injection after AMI</a:t>
            </a:r>
          </a:p>
          <a:p>
            <a:pPr marL="914400" lvl="1" indent="-514350">
              <a:buFont typeface="+mj-lt"/>
              <a:buAutoNum type="arabicPeriod"/>
            </a:pP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73096" y="453800"/>
            <a:ext cx="5706311" cy="138687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66421" y="475014"/>
            <a:ext cx="2743138" cy="322722"/>
          </a:xfrm>
          <a:prstGeom prst="rect">
            <a:avLst/>
          </a:prstGeom>
          <a:solidFill>
            <a:schemeClr val="bg1"/>
          </a:solid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62172" y="1876300"/>
            <a:ext cx="3594394" cy="4599462"/>
          </a:xfrm>
          <a:prstGeom prst="rect">
            <a:avLst/>
          </a:prstGeom>
          <a:noFill/>
          <a:ln w="9525">
            <a:noFill/>
            <a:miter lim="800000"/>
            <a:headEnd/>
            <a:tailEnd/>
          </a:ln>
        </p:spPr>
      </p:pic>
      <p:sp>
        <p:nvSpPr>
          <p:cNvPr id="10" name="TextBox 9"/>
          <p:cNvSpPr txBox="1"/>
          <p:nvPr/>
        </p:nvSpPr>
        <p:spPr>
          <a:xfrm>
            <a:off x="201881" y="2790701"/>
            <a:ext cx="1223158" cy="646331"/>
          </a:xfrm>
          <a:prstGeom prst="rect">
            <a:avLst/>
          </a:prstGeom>
          <a:solidFill>
            <a:srgbClr val="CCCCFF"/>
          </a:solidFill>
          <a:effectLst>
            <a:outerShdw blurRad="50800" dist="38100" dir="5400000" algn="t" rotWithShape="0">
              <a:prstClr val="black">
                <a:alpha val="40000"/>
              </a:prstClr>
            </a:outerShdw>
          </a:effectLst>
        </p:spPr>
        <p:txBody>
          <a:bodyPr wrap="square" rtlCol="0">
            <a:spAutoFit/>
          </a:bodyPr>
          <a:lstStyle/>
          <a:p>
            <a:pPr algn="ctr"/>
            <a:r>
              <a:rPr lang="en-GB" sz="1200" b="1" dirty="0" smtClean="0"/>
              <a:t>Transplanted cells express </a:t>
            </a:r>
            <a:r>
              <a:rPr lang="en-GB" sz="1200" b="1" dirty="0" err="1" smtClean="0"/>
              <a:t>LacZ</a:t>
            </a:r>
            <a:endParaRPr lang="en-GB" sz="1200" b="1" dirty="0"/>
          </a:p>
        </p:txBody>
      </p:sp>
      <p:pic>
        <p:nvPicPr>
          <p:cNvPr id="2053" name="Picture 5"/>
          <p:cNvPicPr>
            <a:picLocks noChangeAspect="1" noChangeArrowheads="1"/>
          </p:cNvPicPr>
          <p:nvPr/>
        </p:nvPicPr>
        <p:blipFill>
          <a:blip r:embed="rId5" cstate="print"/>
          <a:srcRect/>
          <a:stretch>
            <a:fillRect/>
          </a:stretch>
        </p:blipFill>
        <p:spPr bwMode="auto">
          <a:xfrm>
            <a:off x="6092041" y="1860953"/>
            <a:ext cx="2788658" cy="122904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142139" y="1781299"/>
            <a:ext cx="1743052" cy="4096988"/>
          </a:xfrm>
          <a:prstGeom prst="rect">
            <a:avLst/>
          </a:prstGeom>
          <a:noFill/>
          <a:ln w="9525">
            <a:noFill/>
            <a:miter lim="800000"/>
            <a:headEnd/>
            <a:tailEnd/>
          </a:ln>
        </p:spPr>
      </p:pic>
      <p:sp>
        <p:nvSpPr>
          <p:cNvPr id="13" name="TextBox 12"/>
          <p:cNvSpPr txBox="1"/>
          <p:nvPr/>
        </p:nvSpPr>
        <p:spPr>
          <a:xfrm>
            <a:off x="6400800" y="4168238"/>
            <a:ext cx="2173185" cy="92333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GB" dirty="0" smtClean="0"/>
              <a:t>&gt; donor-derived cells found in myocardium and endothelium</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1" name="Picture 3"/>
          <p:cNvPicPr>
            <a:picLocks noChangeAspect="1" noChangeArrowheads="1"/>
          </p:cNvPicPr>
          <p:nvPr/>
        </p:nvPicPr>
        <p:blipFill>
          <a:blip r:embed="rId3" cstate="print"/>
          <a:srcRect/>
          <a:stretch>
            <a:fillRect/>
          </a:stretch>
        </p:blipFill>
        <p:spPr bwMode="auto">
          <a:xfrm>
            <a:off x="552903" y="2549546"/>
            <a:ext cx="3860800" cy="2397125"/>
          </a:xfrm>
          <a:prstGeom prst="rect">
            <a:avLst/>
          </a:prstGeom>
          <a:noFill/>
          <a:ln w="9525">
            <a:noFill/>
            <a:miter lim="800000"/>
            <a:headEnd/>
            <a:tailEnd/>
          </a:ln>
        </p:spPr>
      </p:pic>
      <p:sp>
        <p:nvSpPr>
          <p:cNvPr id="424964" name="Rectangle 1"/>
          <p:cNvSpPr>
            <a:spLocks noChangeArrowheads="1"/>
          </p:cNvSpPr>
          <p:nvPr/>
        </p:nvSpPr>
        <p:spPr bwMode="auto">
          <a:xfrm>
            <a:off x="4465637" y="3076572"/>
            <a:ext cx="4678363" cy="1298575"/>
          </a:xfrm>
          <a:prstGeom prst="rect">
            <a:avLst/>
          </a:prstGeom>
          <a:noFill/>
          <a:ln w="9525">
            <a:noFill/>
            <a:miter lim="800000"/>
            <a:headEnd/>
            <a:tailEnd/>
          </a:ln>
        </p:spPr>
        <p:txBody>
          <a:bodyPr bIns="33327" anchor="ctr">
            <a:spAutoFit/>
          </a:bodyPr>
          <a:lstStyle/>
          <a:p>
            <a:pPr algn="ctr"/>
            <a:r>
              <a:rPr lang="en-GB" sz="2000" b="1" dirty="0">
                <a:latin typeface="Century Gothic" pitchFamily="34" charset="0"/>
                <a:cs typeface="Times New Roman" pitchFamily="18" charset="0"/>
              </a:rPr>
              <a:t>Repair of </a:t>
            </a:r>
            <a:r>
              <a:rPr lang="en-GB" sz="2000" b="1" dirty="0" err="1">
                <a:latin typeface="Century Gothic" pitchFamily="34" charset="0"/>
                <a:cs typeface="Times New Roman" pitchFamily="18" charset="0"/>
              </a:rPr>
              <a:t>Infarcted</a:t>
            </a:r>
            <a:r>
              <a:rPr lang="en-GB" sz="2000" b="1" dirty="0">
                <a:latin typeface="Century Gothic" pitchFamily="34" charset="0"/>
                <a:cs typeface="Times New Roman" pitchFamily="18" charset="0"/>
              </a:rPr>
              <a:t> Myocardium by </a:t>
            </a:r>
            <a:r>
              <a:rPr lang="en-GB" sz="2000" b="1" dirty="0" err="1">
                <a:latin typeface="Century Gothic" pitchFamily="34" charset="0"/>
                <a:cs typeface="Times New Roman" pitchFamily="18" charset="0"/>
              </a:rPr>
              <a:t>Autologous</a:t>
            </a:r>
            <a:r>
              <a:rPr lang="en-GB" sz="2000" b="1" dirty="0">
                <a:latin typeface="Century Gothic" pitchFamily="34" charset="0"/>
                <a:cs typeface="Times New Roman" pitchFamily="18" charset="0"/>
              </a:rPr>
              <a:t> Intracoronary Mononuclear Bone Marrow Cell Transplantation in Humans </a:t>
            </a:r>
          </a:p>
        </p:txBody>
      </p:sp>
      <p:pic>
        <p:nvPicPr>
          <p:cNvPr id="424965" name="Picture 2"/>
          <p:cNvPicPr>
            <a:picLocks noChangeAspect="1" noChangeArrowheads="1"/>
          </p:cNvPicPr>
          <p:nvPr/>
        </p:nvPicPr>
        <p:blipFill>
          <a:blip r:embed="rId4" cstate="print"/>
          <a:srcRect l="2923" t="4555" r="3906"/>
          <a:stretch>
            <a:fillRect/>
          </a:stretch>
        </p:blipFill>
        <p:spPr bwMode="auto">
          <a:xfrm>
            <a:off x="1852551" y="213756"/>
            <a:ext cx="6175168" cy="2239444"/>
          </a:xfrm>
          <a:prstGeom prst="rect">
            <a:avLst/>
          </a:prstGeom>
          <a:noFill/>
          <a:ln w="9525">
            <a:noFill/>
            <a:miter lim="800000"/>
            <a:headEnd/>
            <a:tailEnd/>
          </a:ln>
        </p:spPr>
      </p:pic>
      <p:sp>
        <p:nvSpPr>
          <p:cNvPr id="9" name="Rectangle 8"/>
          <p:cNvSpPr>
            <a:spLocks noChangeArrowheads="1"/>
          </p:cNvSpPr>
          <p:nvPr/>
        </p:nvSpPr>
        <p:spPr bwMode="auto">
          <a:xfrm>
            <a:off x="5283841" y="2517570"/>
            <a:ext cx="2952750" cy="376237"/>
          </a:xfrm>
          <a:prstGeom prst="rect">
            <a:avLst/>
          </a:prstGeom>
          <a:solidFill>
            <a:srgbClr val="FF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GB" b="1"/>
              <a:t>REPAIR-AMI TRIAL </a:t>
            </a:r>
          </a:p>
        </p:txBody>
      </p:sp>
      <p:sp>
        <p:nvSpPr>
          <p:cNvPr id="8" name="TextBox 7"/>
          <p:cNvSpPr txBox="1"/>
          <p:nvPr/>
        </p:nvSpPr>
        <p:spPr>
          <a:xfrm>
            <a:off x="617516" y="5325157"/>
            <a:ext cx="8277101" cy="923330"/>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marL="177800" indent="-177800">
              <a:buFont typeface="Wingdings" pitchFamily="2" charset="2"/>
              <a:buChar char="§"/>
            </a:pPr>
            <a:r>
              <a:rPr lang="en-GB" dirty="0" smtClean="0"/>
              <a:t>204 patients with acute MI  (placebo control group)</a:t>
            </a:r>
          </a:p>
          <a:p>
            <a:pPr marL="177800" indent="-177800">
              <a:buFont typeface="Wingdings" pitchFamily="2" charset="2"/>
              <a:buChar char="§"/>
            </a:pPr>
            <a:r>
              <a:rPr lang="en-GB" dirty="0" smtClean="0"/>
              <a:t>Improvement in ejection fraction in post-MI patients following infusion of bone marrow stem cells. </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687412" y="1068780"/>
            <a:ext cx="7695023" cy="4631375"/>
          </a:xfrm>
          <a:prstGeom prst="rect">
            <a:avLst/>
          </a:prstGeom>
          <a:noFill/>
          <a:ln w="9525">
            <a:noFill/>
            <a:miter lim="800000"/>
            <a:headEnd/>
            <a:tailEnd/>
          </a:ln>
        </p:spPr>
      </p:pic>
      <p:sp>
        <p:nvSpPr>
          <p:cNvPr id="5" name="TextBox 4"/>
          <p:cNvSpPr txBox="1"/>
          <p:nvPr/>
        </p:nvSpPr>
        <p:spPr>
          <a:xfrm>
            <a:off x="1009385" y="5985157"/>
            <a:ext cx="7416774" cy="646331"/>
          </a:xfrm>
          <a:prstGeom prst="rect">
            <a:avLst/>
          </a:prstGeom>
          <a:noFill/>
        </p:spPr>
        <p:txBody>
          <a:bodyPr wrap="none" rtlCol="0">
            <a:spAutoFit/>
          </a:bodyPr>
          <a:lstStyle/>
          <a:p>
            <a:r>
              <a:rPr lang="en-GB" sz="1200" u="sng" dirty="0" smtClean="0">
                <a:solidFill>
                  <a:srgbClr val="0070C0"/>
                </a:solidFill>
              </a:rPr>
              <a:t>http://www.intechopen.com/books/stem-cells-in-clinic-and-research/randomized-clinical-trials-in-stem-celltherapy-</a:t>
            </a:r>
          </a:p>
          <a:p>
            <a:r>
              <a:rPr lang="en-GB" sz="1200" u="sng" dirty="0" smtClean="0">
                <a:solidFill>
                  <a:srgbClr val="0070C0"/>
                </a:solidFill>
              </a:rPr>
              <a:t>for-the-heart-old-and-new-types-of-cells-for-</a:t>
            </a:r>
            <a:r>
              <a:rPr lang="en-GB" sz="1200" u="sng" dirty="0" err="1" smtClean="0">
                <a:solidFill>
                  <a:srgbClr val="0070C0"/>
                </a:solidFill>
              </a:rPr>
              <a:t>cardiov</a:t>
            </a:r>
            <a:endParaRPr lang="en-GB" sz="1200" u="sng" dirty="0" smtClean="0">
              <a:solidFill>
                <a:srgbClr val="0070C0"/>
              </a:solidFill>
            </a:endParaRPr>
          </a:p>
          <a:p>
            <a:endParaRPr lang="en-GB" sz="1200" u="sng" dirty="0">
              <a:solidFill>
                <a:srgbClr val="0070C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Adult stem cell therapy for the heart</a:t>
            </a:r>
            <a:endParaRPr lang="en-GB" sz="3200" dirty="0"/>
          </a:p>
        </p:txBody>
      </p:sp>
      <p:sp>
        <p:nvSpPr>
          <p:cNvPr id="4" name="Content Placeholder 3"/>
          <p:cNvSpPr>
            <a:spLocks noGrp="1"/>
          </p:cNvSpPr>
          <p:nvPr>
            <p:ph idx="1"/>
          </p:nvPr>
        </p:nvSpPr>
        <p:spPr>
          <a:solidFill>
            <a:schemeClr val="accent3">
              <a:lumMod val="40000"/>
              <a:lumOff val="60000"/>
            </a:schemeClr>
          </a:solidFill>
          <a:effectLst>
            <a:outerShdw blurRad="50800" dist="38100" dir="5400000" algn="t" rotWithShape="0">
              <a:prstClr val="black">
                <a:alpha val="40000"/>
              </a:prstClr>
            </a:outerShdw>
          </a:effectLst>
        </p:spPr>
        <p:txBody>
          <a:bodyPr>
            <a:normAutofit fontScale="92500" lnSpcReduction="20000"/>
          </a:bodyPr>
          <a:lstStyle/>
          <a:p>
            <a:r>
              <a:rPr lang="en-GB" dirty="0" smtClean="0"/>
              <a:t>Aim: to repair damaged myocardium and restore cardiac function</a:t>
            </a:r>
          </a:p>
          <a:p>
            <a:r>
              <a:rPr lang="en-GB" dirty="0" smtClean="0"/>
              <a:t>Patients: acute MI, ischemic heart disease, chronic ischemic heart failure</a:t>
            </a:r>
          </a:p>
          <a:p>
            <a:r>
              <a:rPr lang="en-GB" dirty="0" smtClean="0"/>
              <a:t>Safety studies : Phase I and II studies ok</a:t>
            </a:r>
          </a:p>
          <a:p>
            <a:r>
              <a:rPr lang="en-GB" dirty="0" smtClean="0"/>
              <a:t>Efficacy results: variable, because of </a:t>
            </a:r>
          </a:p>
          <a:p>
            <a:pPr lvl="1"/>
            <a:r>
              <a:rPr lang="en-GB" dirty="0" smtClean="0"/>
              <a:t>lack of standardization of cell isolation and delivery procedures</a:t>
            </a:r>
          </a:p>
          <a:p>
            <a:pPr lvl="1"/>
            <a:r>
              <a:rPr lang="en-GB" dirty="0" smtClean="0"/>
              <a:t>absence of a universally accepted nomenclature</a:t>
            </a:r>
          </a:p>
          <a:p>
            <a:pPr lvl="1"/>
            <a:r>
              <a:rPr lang="en-GB" dirty="0" smtClean="0"/>
              <a:t>large number of stem cell types under investigation in different clinical settings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Stem cell treatment for the heart – review of the situation in 2012</a:t>
            </a:r>
            <a:endParaRPr lang="en-GB" sz="3200" dirty="0"/>
          </a:p>
        </p:txBody>
      </p:sp>
      <p:sp>
        <p:nvSpPr>
          <p:cNvPr id="3" name="Content Placeholder 2"/>
          <p:cNvSpPr>
            <a:spLocks noGrp="1"/>
          </p:cNvSpPr>
          <p:nvPr>
            <p:ph sz="half" idx="1"/>
          </p:nvPr>
        </p:nvSpPr>
        <p:spPr>
          <a:xfrm>
            <a:off x="457200" y="1505205"/>
            <a:ext cx="4114800" cy="4551217"/>
          </a:xfrm>
          <a:solidFill>
            <a:srgbClr val="99CCFF"/>
          </a:solidFill>
          <a:effectLst>
            <a:outerShdw blurRad="50800" dist="38100" dir="2700000" algn="tl" rotWithShape="0">
              <a:prstClr val="black">
                <a:alpha val="40000"/>
              </a:prstClr>
            </a:outerShdw>
          </a:effectLst>
        </p:spPr>
        <p:txBody>
          <a:bodyPr>
            <a:noAutofit/>
          </a:bodyPr>
          <a:lstStyle/>
          <a:p>
            <a:r>
              <a:rPr lang="en-GB" sz="2000" dirty="0" smtClean="0"/>
              <a:t>Thirty-three randomised clinical trials (1765 participants)</a:t>
            </a:r>
          </a:p>
          <a:p>
            <a:r>
              <a:rPr lang="en-GB" sz="2000" dirty="0" smtClean="0"/>
              <a:t>Stem/progenitor cell treatment was not associated with statistically significant changes in mortality or morbidity</a:t>
            </a:r>
          </a:p>
          <a:p>
            <a:r>
              <a:rPr lang="en-GB" sz="2000" dirty="0" smtClean="0"/>
              <a:t>In short-term follow up, stem cell treatment improved left ventricular ejection fraction (LVEF) significantly</a:t>
            </a:r>
          </a:p>
          <a:p>
            <a:r>
              <a:rPr lang="en-GB" sz="2000" dirty="0" smtClean="0"/>
              <a:t>Improvement in LVEF was maintained over long-term follow up of 12 to 61 months</a:t>
            </a:r>
          </a:p>
          <a:p>
            <a:endParaRPr lang="en-GB" sz="2000" dirty="0"/>
          </a:p>
        </p:txBody>
      </p:sp>
      <p:sp>
        <p:nvSpPr>
          <p:cNvPr id="5" name="Content Placeholder 4"/>
          <p:cNvSpPr>
            <a:spLocks noGrp="1"/>
          </p:cNvSpPr>
          <p:nvPr>
            <p:ph sz="half" idx="2"/>
          </p:nvPr>
        </p:nvSpPr>
        <p:spPr>
          <a:xfrm>
            <a:off x="4648200" y="1517075"/>
            <a:ext cx="4038600" cy="4525963"/>
          </a:xfrm>
          <a:solidFill>
            <a:srgbClr val="CCECFF"/>
          </a:solidFill>
          <a:effectLst>
            <a:outerShdw blurRad="50800" dist="38100" dir="8100000" algn="tr" rotWithShape="0">
              <a:prstClr val="black">
                <a:alpha val="40000"/>
              </a:prstClr>
            </a:outerShdw>
          </a:effectLst>
        </p:spPr>
        <p:txBody>
          <a:bodyPr>
            <a:normAutofit fontScale="70000" lnSpcReduction="20000"/>
          </a:bodyPr>
          <a:lstStyle/>
          <a:p>
            <a:pPr>
              <a:buNone/>
            </a:pPr>
            <a:r>
              <a:rPr lang="en-GB" sz="3300" dirty="0" smtClean="0"/>
              <a:t>Conclusions:</a:t>
            </a:r>
          </a:p>
          <a:p>
            <a:r>
              <a:rPr lang="en-GB" dirty="0" smtClean="0"/>
              <a:t>high degree of heterogeneity</a:t>
            </a:r>
          </a:p>
          <a:p>
            <a:r>
              <a:rPr lang="en-GB" dirty="0" smtClean="0"/>
              <a:t>moderate improvement in global heart function is significant and sustained long-term </a:t>
            </a:r>
          </a:p>
          <a:p>
            <a:r>
              <a:rPr lang="en-GB" dirty="0" smtClean="0"/>
              <a:t>larger number of participants required to assess the full clinical effect of this treatment </a:t>
            </a:r>
          </a:p>
          <a:p>
            <a:r>
              <a:rPr lang="en-GB" dirty="0" smtClean="0"/>
              <a:t>Required standardisation of </a:t>
            </a:r>
          </a:p>
          <a:p>
            <a:pPr lvl="1"/>
            <a:r>
              <a:rPr lang="en-GB" dirty="0" smtClean="0"/>
              <a:t>Methodology</a:t>
            </a:r>
          </a:p>
          <a:p>
            <a:pPr lvl="1"/>
            <a:r>
              <a:rPr lang="en-GB" dirty="0" smtClean="0"/>
              <a:t>cell dosing</a:t>
            </a:r>
          </a:p>
          <a:p>
            <a:pPr lvl="1"/>
            <a:r>
              <a:rPr lang="en-GB" dirty="0" smtClean="0"/>
              <a:t>cell product formulation</a:t>
            </a:r>
          </a:p>
          <a:p>
            <a:pPr lvl="1"/>
            <a:r>
              <a:rPr lang="en-GB" dirty="0" smtClean="0"/>
              <a:t>timing of cell transplantation</a:t>
            </a:r>
          </a:p>
          <a:p>
            <a:pPr lvl="1"/>
            <a:r>
              <a:rPr lang="en-GB" dirty="0" smtClean="0"/>
              <a:t>patient selection</a:t>
            </a:r>
          </a:p>
          <a:p>
            <a:endParaRPr lang="en-GB" dirty="0"/>
          </a:p>
        </p:txBody>
      </p:sp>
      <p:sp>
        <p:nvSpPr>
          <p:cNvPr id="4" name="TextBox 3"/>
          <p:cNvSpPr txBox="1"/>
          <p:nvPr/>
        </p:nvSpPr>
        <p:spPr>
          <a:xfrm>
            <a:off x="1175657" y="2256312"/>
            <a:ext cx="184731" cy="369332"/>
          </a:xfrm>
          <a:prstGeom prst="rect">
            <a:avLst/>
          </a:prstGeom>
          <a:noFill/>
        </p:spPr>
        <p:txBody>
          <a:bodyPr wrap="none" rtlCol="0">
            <a:spAutoFit/>
          </a:bodyPr>
          <a:lstStyle/>
          <a:p>
            <a:endParaRPr lang="en-GB" dirty="0"/>
          </a:p>
        </p:txBody>
      </p:sp>
      <p:sp>
        <p:nvSpPr>
          <p:cNvPr id="8" name="Rectangle 7"/>
          <p:cNvSpPr/>
          <p:nvPr/>
        </p:nvSpPr>
        <p:spPr>
          <a:xfrm>
            <a:off x="2089562" y="6134649"/>
            <a:ext cx="5605648" cy="584775"/>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34988" lvl="0" indent="-534988">
              <a:spcBef>
                <a:spcPct val="20000"/>
              </a:spcBef>
            </a:pPr>
            <a:r>
              <a:rPr lang="en-GB" sz="1600" dirty="0" smtClean="0">
                <a:solidFill>
                  <a:schemeClr val="bg1">
                    <a:lumMod val="85000"/>
                  </a:schemeClr>
                </a:solidFill>
              </a:rPr>
              <a:t>From: Clifford DM et al. Stem cell treatment for acute myocardial      infarction. Cochrane Database </a:t>
            </a:r>
            <a:r>
              <a:rPr lang="en-GB" sz="1600" dirty="0" err="1" smtClean="0">
                <a:solidFill>
                  <a:schemeClr val="bg1">
                    <a:lumMod val="85000"/>
                  </a:schemeClr>
                </a:solidFill>
              </a:rPr>
              <a:t>Syst</a:t>
            </a:r>
            <a:r>
              <a:rPr lang="en-GB" sz="1600" dirty="0" smtClean="0">
                <a:solidFill>
                  <a:schemeClr val="bg1">
                    <a:lumMod val="85000"/>
                  </a:schemeClr>
                </a:solidFill>
              </a:rPr>
              <a:t> Rev 2012;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dissolve">
                                      <p:cBhvr>
                                        <p:cTn id="13" dur="500"/>
                                        <p:tgtEl>
                                          <p:spTgt spid="5">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ssolve">
                                      <p:cBhvr>
                                        <p:cTn id="16" dur="500"/>
                                        <p:tgtEl>
                                          <p:spTgt spid="5">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ssolve">
                                      <p:cBhvr>
                                        <p:cTn id="19" dur="500"/>
                                        <p:tgtEl>
                                          <p:spTgt spid="5">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dissolve">
                                      <p:cBhvr>
                                        <p:cTn id="25" dur="500"/>
                                        <p:tgtEl>
                                          <p:spTgt spid="5">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ssolve">
                                      <p:cBhvr>
                                        <p:cTn id="28" dur="500"/>
                                        <p:tgtEl>
                                          <p:spTgt spid="5">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dissolve">
                                      <p:cBhvr>
                                        <p:cTn id="31" dur="500"/>
                                        <p:tgtEl>
                                          <p:spTgt spid="5">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dissolve">
                                      <p:cBhvr>
                                        <p:cTn id="34" dur="500"/>
                                        <p:tgtEl>
                                          <p:spTgt spid="5">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ssolve">
                                      <p:cBhvr>
                                        <p:cTn id="37" dur="500"/>
                                        <p:tgtEl>
                                          <p:spTgt spid="5">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dissolve">
                                      <p:cBhvr>
                                        <p:cTn id="40" dur="500"/>
                                        <p:tgtEl>
                                          <p:spTgt spid="5">
                                            <p:txEl>
                                              <p:pRg st="8" end="8"/>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dissolve">
                                      <p:cBhvr>
                                        <p:cTn id="4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Tissue engineering:</a:t>
            </a:r>
            <a:br>
              <a:rPr lang="en-GB" dirty="0" smtClean="0"/>
            </a:br>
            <a:r>
              <a:rPr lang="en-GB" dirty="0" smtClean="0"/>
              <a:t>making blood vessels</a:t>
            </a:r>
            <a:endParaRPr lang="en-GB" dirty="0"/>
          </a:p>
        </p:txBody>
      </p:sp>
      <p:pic>
        <p:nvPicPr>
          <p:cNvPr id="1026" name="Picture 2" descr="Full-size image (170 K)">
            <a:hlinkClick r:id="" tooltip="Full-size image (170 K)"/>
          </p:cNvPr>
          <p:cNvPicPr>
            <a:picLocks noChangeAspect="1" noChangeArrowheads="1"/>
          </p:cNvPicPr>
          <p:nvPr/>
        </p:nvPicPr>
        <p:blipFill>
          <a:blip r:embed="rId3" cstate="print"/>
          <a:srcRect/>
          <a:stretch>
            <a:fillRect/>
          </a:stretch>
        </p:blipFill>
        <p:spPr bwMode="auto">
          <a:xfrm>
            <a:off x="3913188" y="-11436350"/>
            <a:ext cx="7743825" cy="5791200"/>
          </a:xfrm>
          <a:prstGeom prst="rect">
            <a:avLst/>
          </a:prstGeom>
          <a:noFill/>
        </p:spPr>
      </p:pic>
      <p:pic>
        <p:nvPicPr>
          <p:cNvPr id="1028" name="Picture 4" descr="Full-size image (170 K)"/>
          <p:cNvPicPr>
            <a:picLocks noChangeAspect="1" noChangeArrowheads="1"/>
          </p:cNvPicPr>
          <p:nvPr/>
        </p:nvPicPr>
        <p:blipFill>
          <a:blip r:embed="rId3" cstate="print"/>
          <a:srcRect/>
          <a:stretch>
            <a:fillRect/>
          </a:stretch>
        </p:blipFill>
        <p:spPr bwMode="auto">
          <a:xfrm>
            <a:off x="1715533" y="2276872"/>
            <a:ext cx="5680932" cy="4248472"/>
          </a:xfrm>
          <a:prstGeom prst="rect">
            <a:avLst/>
          </a:prstGeom>
          <a:noFill/>
        </p:spPr>
      </p:pic>
      <p:sp>
        <p:nvSpPr>
          <p:cNvPr id="6" name="Text Box 3"/>
          <p:cNvSpPr txBox="1">
            <a:spLocks noChangeArrowheads="1"/>
          </p:cNvSpPr>
          <p:nvPr/>
        </p:nvSpPr>
        <p:spPr bwMode="auto">
          <a:xfrm>
            <a:off x="323528" y="1619508"/>
            <a:ext cx="7776864" cy="369332"/>
          </a:xfrm>
          <a:prstGeom prst="rect">
            <a:avLst/>
          </a:prstGeom>
          <a:noFill/>
          <a:ln w="9525">
            <a:noFill/>
            <a:miter lim="800000"/>
            <a:headEnd/>
            <a:tailEnd/>
          </a:ln>
          <a:effectLst/>
        </p:spPr>
        <p:txBody>
          <a:bodyPr wrap="square">
            <a:spAutoFit/>
          </a:bodyPr>
          <a:lstStyle/>
          <a:p>
            <a:pPr eaLnBrk="1" hangingPunct="1"/>
            <a:r>
              <a:rPr lang="en-US" dirty="0"/>
              <a:t>Figure 1   Different strategies for improving </a:t>
            </a:r>
            <a:r>
              <a:rPr lang="en-US" dirty="0" err="1"/>
              <a:t>vascularization</a:t>
            </a:r>
            <a:r>
              <a:rPr lang="en-US" dirty="0"/>
              <a:t> in tissue engineering</a:t>
            </a:r>
            <a:r>
              <a:rPr lang="en-US" dirty="0" smtClean="0"/>
              <a:t>. </a:t>
            </a:r>
            <a:endParaRPr lang="en-US" dirty="0"/>
          </a:p>
        </p:txBody>
      </p:sp>
      <p:sp>
        <p:nvSpPr>
          <p:cNvPr id="7" name="Text Box 6"/>
          <p:cNvSpPr txBox="1">
            <a:spLocks noChangeArrowheads="1"/>
          </p:cNvSpPr>
          <p:nvPr/>
        </p:nvSpPr>
        <p:spPr bwMode="auto">
          <a:xfrm>
            <a:off x="1907704" y="6519446"/>
            <a:ext cx="5436096" cy="338554"/>
          </a:xfrm>
          <a:prstGeom prst="rect">
            <a:avLst/>
          </a:prstGeom>
          <a:noFill/>
          <a:ln w="9525">
            <a:noFill/>
            <a:miter lim="800000"/>
            <a:headEnd/>
            <a:tailEnd/>
          </a:ln>
          <a:effectLst/>
        </p:spPr>
        <p:txBody>
          <a:bodyPr wrap="square">
            <a:spAutoFit/>
          </a:bodyPr>
          <a:lstStyle/>
          <a:p>
            <a:pPr eaLnBrk="1" hangingPunct="1"/>
            <a:r>
              <a:rPr lang="en-US" sz="1600" dirty="0"/>
              <a:t>Trends in Biotechnology Volume 26, Issue 8 2008 434 - 441</a:t>
            </a:r>
          </a:p>
        </p:txBody>
      </p:sp>
      <p:sp>
        <p:nvSpPr>
          <p:cNvPr id="8" name="TextBox 7"/>
          <p:cNvSpPr txBox="1"/>
          <p:nvPr/>
        </p:nvSpPr>
        <p:spPr>
          <a:xfrm>
            <a:off x="323529" y="2420888"/>
            <a:ext cx="1008112" cy="584775"/>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n-GB" sz="1600" dirty="0" smtClean="0"/>
              <a:t>Scaffold design </a:t>
            </a:r>
            <a:endParaRPr lang="en-GB" sz="1600" dirty="0"/>
          </a:p>
        </p:txBody>
      </p:sp>
      <p:sp>
        <p:nvSpPr>
          <p:cNvPr id="11" name="TextBox 10"/>
          <p:cNvSpPr txBox="1"/>
          <p:nvPr/>
        </p:nvSpPr>
        <p:spPr>
          <a:xfrm>
            <a:off x="7524328" y="2348880"/>
            <a:ext cx="1008112" cy="830997"/>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n-GB" sz="1600" dirty="0" smtClean="0"/>
              <a:t>Growth factor delivery</a:t>
            </a:r>
            <a:endParaRPr lang="en-GB" sz="1600" dirty="0"/>
          </a:p>
        </p:txBody>
      </p:sp>
      <p:sp>
        <p:nvSpPr>
          <p:cNvPr id="12" name="Rectangle 11"/>
          <p:cNvSpPr/>
          <p:nvPr/>
        </p:nvSpPr>
        <p:spPr>
          <a:xfrm>
            <a:off x="179512" y="4401108"/>
            <a:ext cx="1440160" cy="584775"/>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a:spAutoFit/>
          </a:bodyPr>
          <a:lstStyle/>
          <a:p>
            <a:r>
              <a:rPr lang="en-GB" sz="1600" i="1" dirty="0" smtClean="0"/>
              <a:t>In vivo</a:t>
            </a:r>
            <a:r>
              <a:rPr lang="en-GB" sz="1600" dirty="0" smtClean="0"/>
              <a:t> pre-</a:t>
            </a:r>
            <a:r>
              <a:rPr lang="en-GB" sz="1600" dirty="0" err="1" smtClean="0"/>
              <a:t>vascularization</a:t>
            </a:r>
            <a:endParaRPr lang="en-GB" sz="1600" dirty="0"/>
          </a:p>
        </p:txBody>
      </p:sp>
      <p:sp>
        <p:nvSpPr>
          <p:cNvPr id="13" name="Rectangle 12"/>
          <p:cNvSpPr/>
          <p:nvPr/>
        </p:nvSpPr>
        <p:spPr>
          <a:xfrm>
            <a:off x="7483675" y="4401108"/>
            <a:ext cx="1526495" cy="584775"/>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a:spAutoFit/>
          </a:bodyPr>
          <a:lstStyle/>
          <a:p>
            <a:r>
              <a:rPr lang="en-GB" sz="1600" i="1" dirty="0" smtClean="0"/>
              <a:t>In vitro</a:t>
            </a:r>
            <a:r>
              <a:rPr lang="en-GB" sz="1600" dirty="0" smtClean="0"/>
              <a:t> pre-</a:t>
            </a:r>
            <a:r>
              <a:rPr lang="en-GB" sz="1600" dirty="0" err="1" smtClean="0"/>
              <a:t>vascularization</a:t>
            </a:r>
            <a:endParaRPr lang="en-GB" sz="1600" dirty="0"/>
          </a:p>
        </p:txBody>
      </p:sp>
      <p:sp>
        <p:nvSpPr>
          <p:cNvPr id="14" name="TextBox 13"/>
          <p:cNvSpPr txBox="1"/>
          <p:nvPr/>
        </p:nvSpPr>
        <p:spPr>
          <a:xfrm>
            <a:off x="1104405" y="4310743"/>
            <a:ext cx="6875813" cy="1169551"/>
          </a:xfrm>
          <a:prstGeom prst="rect">
            <a:avLst/>
          </a:prstGeom>
          <a:solidFill>
            <a:schemeClr val="bg2">
              <a:lumMod val="90000"/>
            </a:schemeClr>
          </a:solidFill>
          <a:effectLst>
            <a:outerShdw blurRad="50800" dist="38100" dir="5400000" algn="t" rotWithShape="0">
              <a:prstClr val="black">
                <a:alpha val="40000"/>
              </a:prstClr>
            </a:outerShdw>
          </a:effectLst>
        </p:spPr>
        <p:txBody>
          <a:bodyPr wrap="square" rtlCol="0">
            <a:spAutoFit/>
          </a:bodyPr>
          <a:lstStyle/>
          <a:p>
            <a:r>
              <a:rPr lang="en-GB" sz="1400" dirty="0" smtClean="0"/>
              <a:t>1: Tissue construct preparation </a:t>
            </a:r>
            <a:r>
              <a:rPr lang="en-GB" sz="1400" i="1" dirty="0" smtClean="0"/>
              <a:t>in vitro</a:t>
            </a:r>
            <a:r>
              <a:rPr lang="en-GB" sz="1400" dirty="0" smtClean="0"/>
              <a:t>. 2: Implantation at the </a:t>
            </a:r>
            <a:r>
              <a:rPr lang="en-GB" sz="1400" dirty="0" err="1" smtClean="0"/>
              <a:t>prevascularization</a:t>
            </a:r>
            <a:r>
              <a:rPr lang="en-GB" sz="1400" dirty="0" smtClean="0"/>
              <a:t> site, supplied by a vascular axis. 3: Formation of a </a:t>
            </a:r>
            <a:r>
              <a:rPr lang="en-GB" sz="1400" dirty="0" err="1" smtClean="0"/>
              <a:t>microvascular</a:t>
            </a:r>
            <a:r>
              <a:rPr lang="en-GB" sz="1400" dirty="0" smtClean="0"/>
              <a:t> network by vessel </a:t>
            </a:r>
            <a:r>
              <a:rPr lang="en-GB" sz="1400" dirty="0" err="1" smtClean="0"/>
              <a:t>ingrowth</a:t>
            </a:r>
            <a:r>
              <a:rPr lang="en-GB" sz="1400" dirty="0" smtClean="0"/>
              <a:t> from the vascular axis. 4: </a:t>
            </a:r>
            <a:r>
              <a:rPr lang="en-GB" sz="1400" dirty="0" err="1" smtClean="0"/>
              <a:t>Explantation</a:t>
            </a:r>
            <a:r>
              <a:rPr lang="en-GB" sz="1400" dirty="0" smtClean="0"/>
              <a:t> of the </a:t>
            </a:r>
            <a:r>
              <a:rPr lang="en-GB" sz="1400" dirty="0" err="1" smtClean="0"/>
              <a:t>prevascularized</a:t>
            </a:r>
            <a:r>
              <a:rPr lang="en-GB" sz="1400" dirty="0" smtClean="0"/>
              <a:t> construct with the vascular axis. 5: Implantation of the construct at the defect site and surgical connection of the vascular axis to the vasculature.</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Too much or too little angiogenesis....</a:t>
            </a:r>
            <a:endParaRPr lang="en-GB" dirty="0"/>
          </a:p>
        </p:txBody>
      </p:sp>
      <p:pic>
        <p:nvPicPr>
          <p:cNvPr id="2050" name="Picture 2" descr="http://sackler.tufts.edu/Academics/Degree-Programs/PhD-Programs/Faculty-Research-Pages/~/media/Sackler/Page%20Images/Faculty%20Research%20Page%20Images/G%20Hu%20Fig%201.ashx?w=600&amp;h=338&amp;as=1"/>
          <p:cNvPicPr>
            <a:picLocks noChangeAspect="1" noChangeArrowheads="1"/>
          </p:cNvPicPr>
          <p:nvPr/>
        </p:nvPicPr>
        <p:blipFill>
          <a:blip r:embed="rId2" cstate="print"/>
          <a:srcRect/>
          <a:stretch>
            <a:fillRect/>
          </a:stretch>
        </p:blipFill>
        <p:spPr bwMode="auto">
          <a:xfrm>
            <a:off x="-166250" y="1700808"/>
            <a:ext cx="7413839" cy="4176464"/>
          </a:xfrm>
          <a:prstGeom prst="rect">
            <a:avLst/>
          </a:prstGeom>
          <a:noFill/>
        </p:spPr>
      </p:pic>
      <p:sp>
        <p:nvSpPr>
          <p:cNvPr id="7" name="TextBox 6"/>
          <p:cNvSpPr txBox="1"/>
          <p:nvPr/>
        </p:nvSpPr>
        <p:spPr>
          <a:xfrm>
            <a:off x="7277162" y="2836513"/>
            <a:ext cx="107612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dirty="0" smtClean="0"/>
              <a:t>Inhibitors</a:t>
            </a:r>
            <a:endParaRPr lang="en-GB" dirty="0"/>
          </a:p>
        </p:txBody>
      </p:sp>
      <p:sp>
        <p:nvSpPr>
          <p:cNvPr id="8" name="TextBox 7"/>
          <p:cNvSpPr txBox="1"/>
          <p:nvPr/>
        </p:nvSpPr>
        <p:spPr>
          <a:xfrm>
            <a:off x="7256676" y="4509120"/>
            <a:ext cx="1117101"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smtClean="0"/>
              <a:t>Activators</a:t>
            </a:r>
            <a:endParaRPr lang="en-GB" dirty="0"/>
          </a:p>
        </p:txBody>
      </p:sp>
      <p:sp>
        <p:nvSpPr>
          <p:cNvPr id="6" name="TextBox 5"/>
          <p:cNvSpPr txBox="1"/>
          <p:nvPr/>
        </p:nvSpPr>
        <p:spPr>
          <a:xfrm>
            <a:off x="6557703" y="1698172"/>
            <a:ext cx="2515047" cy="369332"/>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GB" dirty="0" smtClean="0"/>
              <a:t>Therapeutic intervention</a:t>
            </a:r>
            <a:endParaRPr lang="en-GB" dirty="0"/>
          </a:p>
        </p:txBody>
      </p:sp>
      <p:sp>
        <p:nvSpPr>
          <p:cNvPr id="9" name="Oval 8"/>
          <p:cNvSpPr/>
          <p:nvPr/>
        </p:nvSpPr>
        <p:spPr>
          <a:xfrm>
            <a:off x="3182587" y="1745671"/>
            <a:ext cx="1009403" cy="570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950026" y="5153892"/>
            <a:ext cx="1911927" cy="48688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3"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3"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a:hlinkClick r:id="rId2"/>
          </p:cNvPr>
          <p:cNvSpPr txBox="1"/>
          <p:nvPr/>
        </p:nvSpPr>
        <p:spPr>
          <a:xfrm>
            <a:off x="2483768" y="2348880"/>
            <a:ext cx="3912866"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3600" dirty="0" err="1" smtClean="0"/>
              <a:t>Tumor</a:t>
            </a:r>
            <a:r>
              <a:rPr lang="en-GB" sz="3600" dirty="0" smtClean="0"/>
              <a:t> angiogenesis</a:t>
            </a:r>
            <a:endParaRPr lang="en-GB"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Grp="1" noChangeArrowheads="1"/>
          </p:cNvSpPr>
          <p:nvPr>
            <p:ph type="title"/>
          </p:nvPr>
        </p:nvSpPr>
        <p:spPr/>
        <p:txBody>
          <a:bodyPr/>
          <a:lstStyle/>
          <a:p>
            <a:r>
              <a:rPr lang="en-US" sz="3200"/>
              <a:t>Tumor Angiogenesis and Neovasculature</a:t>
            </a:r>
          </a:p>
        </p:txBody>
      </p:sp>
      <p:pic>
        <p:nvPicPr>
          <p:cNvPr id="117763" name="Picture 3" descr="H:\5900 Horizons  formerly 6189\5907 3-2\5907 Layout\5907 ART\5907 Horizon Slide Arts\5907 Figure 1.tif"/>
          <p:cNvPicPr>
            <a:picLocks noChangeAspect="1" noChangeArrowheads="1"/>
          </p:cNvPicPr>
          <p:nvPr/>
        </p:nvPicPr>
        <p:blipFill>
          <a:blip r:embed="rId2" cstate="print"/>
          <a:srcRect t="2139" r="3424" b="7901"/>
          <a:stretch>
            <a:fillRect/>
          </a:stretch>
        </p:blipFill>
        <p:spPr bwMode="auto">
          <a:xfrm>
            <a:off x="1028700" y="1644650"/>
            <a:ext cx="6989763" cy="3708400"/>
          </a:xfrm>
          <a:prstGeom prst="rect">
            <a:avLst/>
          </a:prstGeom>
          <a:noFill/>
        </p:spPr>
      </p:pic>
      <p:sp>
        <p:nvSpPr>
          <p:cNvPr id="117764" name="Text Box 4"/>
          <p:cNvSpPr txBox="1">
            <a:spLocks noChangeArrowheads="1"/>
          </p:cNvSpPr>
          <p:nvPr/>
        </p:nvSpPr>
        <p:spPr bwMode="auto">
          <a:xfrm>
            <a:off x="595313" y="5710238"/>
            <a:ext cx="163512" cy="274637"/>
          </a:xfrm>
          <a:prstGeom prst="rect">
            <a:avLst/>
          </a:prstGeom>
          <a:noFill/>
          <a:ln w="9525">
            <a:noFill/>
            <a:miter lim="800000"/>
            <a:headEnd/>
            <a:tailEnd/>
          </a:ln>
          <a:effectLst/>
        </p:spPr>
        <p:txBody>
          <a:bodyPr wrap="none">
            <a:spAutoFit/>
          </a:bodyPr>
          <a:lstStyle/>
          <a:p>
            <a:pPr algn="ctr"/>
            <a:endParaRPr lang="en-US" sz="1200"/>
          </a:p>
        </p:txBody>
      </p:sp>
      <p:sp>
        <p:nvSpPr>
          <p:cNvPr id="117765" name="Text Box 5"/>
          <p:cNvSpPr txBox="1">
            <a:spLocks noChangeArrowheads="1"/>
          </p:cNvSpPr>
          <p:nvPr/>
        </p:nvSpPr>
        <p:spPr bwMode="auto">
          <a:xfrm>
            <a:off x="363538" y="5257800"/>
            <a:ext cx="8702675" cy="1314450"/>
          </a:xfrm>
          <a:prstGeom prst="rect">
            <a:avLst/>
          </a:prstGeom>
          <a:noFill/>
          <a:ln w="9525">
            <a:noFill/>
            <a:miter lim="800000"/>
            <a:headEnd/>
            <a:tailEnd/>
          </a:ln>
          <a:effectLst/>
        </p:spPr>
        <p:txBody>
          <a:bodyPr>
            <a:spAutoFit/>
          </a:bodyPr>
          <a:lstStyle/>
          <a:p>
            <a:r>
              <a:rPr lang="en-US" sz="1600" b="1">
                <a:solidFill>
                  <a:srgbClr val="CC0000"/>
                </a:solidFill>
                <a:latin typeface="Arial" pitchFamily="34" charset="0"/>
                <a:ea typeface="Times" pitchFamily="18" charset="0"/>
                <a:cs typeface="Times" pitchFamily="18" charset="0"/>
              </a:rPr>
              <a:t>A</a:t>
            </a:r>
            <a:r>
              <a:rPr lang="en-US" sz="1600" b="1">
                <a:latin typeface="Arial" pitchFamily="34" charset="0"/>
                <a:ea typeface="Times" pitchFamily="18" charset="0"/>
                <a:cs typeface="Times" pitchFamily="18" charset="0"/>
              </a:rPr>
              <a:t>, Tumors less than 1 mm</a:t>
            </a:r>
            <a:r>
              <a:rPr lang="en-US" sz="1600" b="1" baseline="30000">
                <a:latin typeface="Arial" pitchFamily="34" charset="0"/>
                <a:ea typeface="Times" pitchFamily="18" charset="0"/>
                <a:cs typeface="Times" pitchFamily="18" charset="0"/>
              </a:rPr>
              <a:t>3</a:t>
            </a:r>
            <a:r>
              <a:rPr lang="en-US" sz="1600" b="1">
                <a:latin typeface="Arial" pitchFamily="34" charset="0"/>
                <a:ea typeface="Times" pitchFamily="18" charset="0"/>
                <a:cs typeface="Times" pitchFamily="18" charset="0"/>
              </a:rPr>
              <a:t> receive oxygen and nutrients by diffusion from host vasculature. </a:t>
            </a:r>
            <a:r>
              <a:rPr lang="en-US" sz="1600" b="1">
                <a:solidFill>
                  <a:srgbClr val="CC0000"/>
                </a:solidFill>
                <a:latin typeface="Arial" pitchFamily="34" charset="0"/>
                <a:ea typeface="Times" pitchFamily="18" charset="0"/>
                <a:cs typeface="Times" pitchFamily="18" charset="0"/>
              </a:rPr>
              <a:t>B</a:t>
            </a:r>
            <a:r>
              <a:rPr lang="en-US" sz="1600" b="1">
                <a:latin typeface="Arial" pitchFamily="34" charset="0"/>
                <a:ea typeface="Times" pitchFamily="18" charset="0"/>
                <a:cs typeface="Times" pitchFamily="18" charset="0"/>
              </a:rPr>
              <a:t>, Larger tumors require new vessel network. Tumor secretes angiogenic factors that stimulate migration, proliferation, and neovessel formation by endothelial cells in adjacent established vessels. </a:t>
            </a:r>
            <a:r>
              <a:rPr lang="en-US" sz="1600" b="1">
                <a:solidFill>
                  <a:srgbClr val="CC0000"/>
                </a:solidFill>
                <a:latin typeface="Arial" pitchFamily="34" charset="0"/>
                <a:ea typeface="Times" pitchFamily="18" charset="0"/>
                <a:cs typeface="Times" pitchFamily="18" charset="0"/>
              </a:rPr>
              <a:t>C</a:t>
            </a:r>
            <a:r>
              <a:rPr lang="en-US" sz="1600" b="1">
                <a:latin typeface="Arial" pitchFamily="34" charset="0"/>
                <a:ea typeface="Times" pitchFamily="18" charset="0"/>
                <a:cs typeface="Times" pitchFamily="18" charset="0"/>
              </a:rPr>
              <a:t>, Newly vascularized tumor no longer relies solely on diffusion from host vasculature, facilitating progressive growth.</a:t>
            </a:r>
            <a:endParaRPr lang="en-US" sz="1200"/>
          </a:p>
        </p:txBody>
      </p:sp>
      <p:sp>
        <p:nvSpPr>
          <p:cNvPr id="117767" name="Rectangle 7"/>
          <p:cNvSpPr>
            <a:spLocks noChangeArrowheads="1"/>
          </p:cNvSpPr>
          <p:nvPr/>
        </p:nvSpPr>
        <p:spPr bwMode="auto">
          <a:xfrm>
            <a:off x="0" y="1447800"/>
            <a:ext cx="9144000" cy="76200"/>
          </a:xfrm>
          <a:prstGeom prst="rect">
            <a:avLst/>
          </a:prstGeom>
          <a:gradFill rotWithShape="0">
            <a:gsLst>
              <a:gs pos="0">
                <a:srgbClr val="FFFF99"/>
              </a:gs>
              <a:gs pos="100000">
                <a:srgbClr val="FF9900"/>
              </a:gs>
            </a:gsLst>
            <a:path path="shape">
              <a:fillToRect l="50000" t="50000" r="50000" b="50000"/>
            </a:path>
          </a:gra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Tumor</a:t>
            </a:r>
            <a:r>
              <a:rPr lang="en-GB" dirty="0" smtClean="0"/>
              <a:t> Blood vessels</a:t>
            </a:r>
            <a:endParaRPr lang="en-GB" dirty="0"/>
          </a:p>
        </p:txBody>
      </p:sp>
      <p:sp>
        <p:nvSpPr>
          <p:cNvPr id="3" name="Content Placeholder 2"/>
          <p:cNvSpPr>
            <a:spLocks noGrp="1"/>
          </p:cNvSpPr>
          <p:nvPr>
            <p:ph idx="1"/>
          </p:nvPr>
        </p:nvSpPr>
        <p:spPr/>
        <p:txBody>
          <a:bodyPr>
            <a:noAutofit/>
          </a:bodyPr>
          <a:lstStyle/>
          <a:p>
            <a:pPr>
              <a:buNone/>
            </a:pPr>
            <a:r>
              <a:rPr lang="en-GB" sz="2400" dirty="0" smtClean="0"/>
              <a:t>Tumour blood vessels are architecturally different from normal vessels:</a:t>
            </a:r>
          </a:p>
          <a:p>
            <a:r>
              <a:rPr lang="en-GB" sz="2400" dirty="0" smtClean="0"/>
              <a:t>irregularly shaped, dilated, tortuous and can have dead ends. </a:t>
            </a:r>
          </a:p>
          <a:p>
            <a:r>
              <a:rPr lang="en-GB" sz="2400" dirty="0" smtClean="0"/>
              <a:t>not organized into definitive </a:t>
            </a:r>
            <a:r>
              <a:rPr lang="en-GB" sz="2400" dirty="0" err="1" smtClean="0"/>
              <a:t>venules</a:t>
            </a:r>
            <a:r>
              <a:rPr lang="en-GB" sz="2400" dirty="0" smtClean="0"/>
              <a:t>, arterioles and capillaries </a:t>
            </a:r>
          </a:p>
          <a:p>
            <a:r>
              <a:rPr lang="en-GB" sz="2400" dirty="0" smtClean="0"/>
              <a:t>tumours’ vascular network is often leaky and haemorrhagic, partly due to the overproduction of VEGF (induced by ischemia)</a:t>
            </a:r>
          </a:p>
          <a:p>
            <a:r>
              <a:rPr lang="en-GB" sz="2400" dirty="0" err="1" smtClean="0"/>
              <a:t>perivascular</a:t>
            </a:r>
            <a:r>
              <a:rPr lang="en-GB" sz="2400" dirty="0" smtClean="0"/>
              <a:t> cells, usually in close contact with the endothelium, often become more loosely associated</a:t>
            </a:r>
          </a:p>
          <a:p>
            <a:r>
              <a:rPr lang="en-GB" sz="2400" dirty="0" smtClean="0"/>
              <a:t>some tumours may recruit endothelial progenitor cells from the bone marrow</a:t>
            </a:r>
          </a:p>
          <a:p>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8" name="Rectangle 14"/>
          <p:cNvSpPr>
            <a:spLocks noGrp="1" noChangeArrowheads="1"/>
          </p:cNvSpPr>
          <p:nvPr>
            <p:ph type="title"/>
          </p:nvPr>
        </p:nvSpPr>
        <p:spPr/>
        <p:txBody>
          <a:bodyPr/>
          <a:lstStyle/>
          <a:p>
            <a:r>
              <a:rPr lang="en-US" sz="3200"/>
              <a:t>Tumor Neovasculature: Comparative Tortuosity and Disorganization</a:t>
            </a:r>
          </a:p>
        </p:txBody>
      </p:sp>
      <p:sp>
        <p:nvSpPr>
          <p:cNvPr id="118787" name="Text Box 3"/>
          <p:cNvSpPr txBox="1">
            <a:spLocks noChangeArrowheads="1"/>
          </p:cNvSpPr>
          <p:nvPr/>
        </p:nvSpPr>
        <p:spPr bwMode="auto">
          <a:xfrm>
            <a:off x="471488" y="5895975"/>
            <a:ext cx="8515350" cy="581025"/>
          </a:xfrm>
          <a:prstGeom prst="rect">
            <a:avLst/>
          </a:prstGeom>
          <a:noFill/>
          <a:ln w="9525">
            <a:noFill/>
            <a:miter lim="800000"/>
            <a:headEnd/>
            <a:tailEnd/>
          </a:ln>
          <a:effectLst/>
        </p:spPr>
        <p:txBody>
          <a:bodyPr>
            <a:spAutoFit/>
          </a:bodyPr>
          <a:lstStyle/>
          <a:p>
            <a:r>
              <a:rPr lang="en-US" sz="1600" b="1" dirty="0">
                <a:latin typeface="Arial" pitchFamily="34" charset="0"/>
                <a:ea typeface="Times" pitchFamily="18" charset="0"/>
                <a:cs typeface="Times" pitchFamily="18" charset="0"/>
              </a:rPr>
              <a:t>From </a:t>
            </a:r>
            <a:r>
              <a:rPr lang="en-US" sz="1600" b="1" dirty="0" err="1">
                <a:latin typeface="Arial" pitchFamily="34" charset="0"/>
                <a:ea typeface="Times" pitchFamily="18" charset="0"/>
                <a:cs typeface="Times" pitchFamily="18" charset="0"/>
              </a:rPr>
              <a:t>Konerding</a:t>
            </a:r>
            <a:r>
              <a:rPr lang="en-US" sz="1600" b="1" dirty="0">
                <a:latin typeface="Arial" pitchFamily="34" charset="0"/>
                <a:ea typeface="Times" pitchFamily="18" charset="0"/>
                <a:cs typeface="Times" pitchFamily="18" charset="0"/>
              </a:rPr>
              <a:t> et al. In Molls and </a:t>
            </a:r>
            <a:r>
              <a:rPr lang="en-US" sz="1600" b="1" dirty="0" err="1">
                <a:latin typeface="Arial" pitchFamily="34" charset="0"/>
                <a:ea typeface="Times" pitchFamily="18" charset="0"/>
                <a:cs typeface="Times" pitchFamily="18" charset="0"/>
              </a:rPr>
              <a:t>Vaupel</a:t>
            </a:r>
            <a:r>
              <a:rPr lang="en-US" sz="1600" b="1" dirty="0">
                <a:latin typeface="Arial" pitchFamily="34" charset="0"/>
                <a:ea typeface="Times" pitchFamily="18" charset="0"/>
                <a:cs typeface="Times" pitchFamily="18" charset="0"/>
              </a:rPr>
              <a:t>, eds. </a:t>
            </a:r>
            <a:r>
              <a:rPr lang="en-US" sz="1600" b="1" i="1" dirty="0">
                <a:latin typeface="Arial" pitchFamily="34" charset="0"/>
                <a:ea typeface="Times" pitchFamily="18" charset="0"/>
                <a:cs typeface="Times" pitchFamily="18" charset="0"/>
              </a:rPr>
              <a:t>Blood Perfusion and Microenvironment of Human Tumors</a:t>
            </a:r>
            <a:r>
              <a:rPr lang="en-US" sz="1600" b="1" dirty="0">
                <a:latin typeface="Arial" pitchFamily="34" charset="0"/>
                <a:ea typeface="Times" pitchFamily="18" charset="0"/>
                <a:cs typeface="Times" pitchFamily="18" charset="0"/>
              </a:rPr>
              <a:t>, </a:t>
            </a:r>
            <a:r>
              <a:rPr lang="en-US" sz="1600" b="1" dirty="0" smtClean="0">
                <a:latin typeface="Arial" pitchFamily="34" charset="0"/>
                <a:ea typeface="Times" pitchFamily="18" charset="0"/>
                <a:cs typeface="Times" pitchFamily="18" charset="0"/>
              </a:rPr>
              <a:t>2002.</a:t>
            </a:r>
            <a:endParaRPr lang="en-US" sz="1200" dirty="0"/>
          </a:p>
        </p:txBody>
      </p:sp>
      <p:sp>
        <p:nvSpPr>
          <p:cNvPr id="118789" name="Text Box 5"/>
          <p:cNvSpPr txBox="1">
            <a:spLocks noChangeArrowheads="1"/>
          </p:cNvSpPr>
          <p:nvPr/>
        </p:nvSpPr>
        <p:spPr bwMode="gray">
          <a:xfrm>
            <a:off x="574675" y="1978025"/>
            <a:ext cx="3584575" cy="336550"/>
          </a:xfrm>
          <a:prstGeom prst="rect">
            <a:avLst/>
          </a:prstGeom>
          <a:solidFill>
            <a:schemeClr val="bg1"/>
          </a:solidFill>
          <a:ln w="9525">
            <a:noFill/>
            <a:miter lim="800000"/>
            <a:headEnd/>
            <a:tailEnd/>
          </a:ln>
          <a:effectLst/>
        </p:spPr>
        <p:txBody>
          <a:bodyPr>
            <a:spAutoFit/>
          </a:bodyPr>
          <a:lstStyle/>
          <a:p>
            <a:pPr algn="ctr"/>
            <a:r>
              <a:rPr lang="en-US" sz="1600" b="1">
                <a:latin typeface="Arial" pitchFamily="34" charset="0"/>
                <a:ea typeface="Times" pitchFamily="18" charset="0"/>
                <a:cs typeface="Times" pitchFamily="18" charset="0"/>
              </a:rPr>
              <a:t>Normal colorectal mucosa</a:t>
            </a:r>
          </a:p>
        </p:txBody>
      </p:sp>
      <p:sp>
        <p:nvSpPr>
          <p:cNvPr id="118790" name="Text Box 6"/>
          <p:cNvSpPr txBox="1">
            <a:spLocks noChangeArrowheads="1"/>
          </p:cNvSpPr>
          <p:nvPr/>
        </p:nvSpPr>
        <p:spPr bwMode="gray">
          <a:xfrm>
            <a:off x="4978400" y="2017713"/>
            <a:ext cx="3556000" cy="336550"/>
          </a:xfrm>
          <a:prstGeom prst="rect">
            <a:avLst/>
          </a:prstGeom>
          <a:solidFill>
            <a:schemeClr val="bg1"/>
          </a:solidFill>
          <a:ln w="9525">
            <a:noFill/>
            <a:miter lim="800000"/>
            <a:headEnd/>
            <a:tailEnd/>
          </a:ln>
          <a:effectLst/>
        </p:spPr>
        <p:txBody>
          <a:bodyPr>
            <a:spAutoFit/>
          </a:bodyPr>
          <a:lstStyle/>
          <a:p>
            <a:pPr algn="ctr"/>
            <a:r>
              <a:rPr lang="en-US" sz="1600" b="1">
                <a:latin typeface="Arial" pitchFamily="34" charset="0"/>
                <a:ea typeface="Times" pitchFamily="18" charset="0"/>
                <a:cs typeface="Times" pitchFamily="18" charset="0"/>
              </a:rPr>
              <a:t>Nearby colorectal cancer</a:t>
            </a:r>
          </a:p>
        </p:txBody>
      </p:sp>
      <p:sp>
        <p:nvSpPr>
          <p:cNvPr id="118799" name="Rectangle 15"/>
          <p:cNvSpPr>
            <a:spLocks noChangeArrowheads="1"/>
          </p:cNvSpPr>
          <p:nvPr/>
        </p:nvSpPr>
        <p:spPr bwMode="auto">
          <a:xfrm>
            <a:off x="0" y="1447800"/>
            <a:ext cx="9144000" cy="76200"/>
          </a:xfrm>
          <a:prstGeom prst="rect">
            <a:avLst/>
          </a:prstGeom>
          <a:gradFill rotWithShape="0">
            <a:gsLst>
              <a:gs pos="0">
                <a:srgbClr val="FFFF99"/>
              </a:gs>
              <a:gs pos="100000">
                <a:srgbClr val="FF9900"/>
              </a:gs>
            </a:gsLst>
            <a:path path="shape">
              <a:fillToRect l="50000" t="50000" r="50000" b="50000"/>
            </a:path>
          </a:gradFill>
          <a:ln w="9525">
            <a:noFill/>
            <a:miter lim="800000"/>
            <a:headEnd/>
            <a:tailEnd/>
          </a:ln>
          <a:effectLst/>
        </p:spPr>
        <p:txBody>
          <a:bodyPr wrap="none" anchor="ctr"/>
          <a:lstStyle/>
          <a:p>
            <a:endParaRPr lang="en-GB"/>
          </a:p>
        </p:txBody>
      </p:sp>
      <p:pic>
        <p:nvPicPr>
          <p:cNvPr id="118800" name="Picture 16" descr="H:\5900 Horizons  formerly 6189\5907 3-2\5907 Layout\5907 ART\5907 Horizon Slide Arts\5907 Figure 2.tif"/>
          <p:cNvPicPr>
            <a:picLocks noChangeAspect="1" noChangeArrowheads="1"/>
          </p:cNvPicPr>
          <p:nvPr/>
        </p:nvPicPr>
        <p:blipFill>
          <a:blip r:embed="rId2" cstate="print"/>
          <a:srcRect l="3267" t="11838" r="3575" b="7381"/>
          <a:stretch>
            <a:fillRect/>
          </a:stretch>
        </p:blipFill>
        <p:spPr bwMode="auto">
          <a:xfrm>
            <a:off x="785813" y="2455863"/>
            <a:ext cx="7694612" cy="25892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2177</TotalTime>
  <Words>3888</Words>
  <Application>Microsoft Office PowerPoint</Application>
  <PresentationFormat>On-screen Show (4:3)</PresentationFormat>
  <Paragraphs>357</Paragraphs>
  <Slides>47</Slides>
  <Notes>35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Angiogenesis and disease</vt:lpstr>
      <vt:lpstr>PowerPoint Presentation</vt:lpstr>
      <vt:lpstr>ANGIOGENESIS</vt:lpstr>
      <vt:lpstr>ANGIOGENESIS AND DISEASE </vt:lpstr>
      <vt:lpstr>Too much or too little angiogenesis....</vt:lpstr>
      <vt:lpstr>PowerPoint Presentation</vt:lpstr>
      <vt:lpstr>Tumor Angiogenesis and Neovasculature</vt:lpstr>
      <vt:lpstr>Tumor Blood vessels</vt:lpstr>
      <vt:lpstr>Tumor Neovasculature: Comparative Tortuosity and Disorganization</vt:lpstr>
      <vt:lpstr>Abnormal Structural Features of  Tumor Microvasculature </vt:lpstr>
      <vt:lpstr>The angiogenic switch</vt:lpstr>
      <vt:lpstr>Normalization of tumor blood vessels</vt:lpstr>
      <vt:lpstr>Approaches to Compromising  Tumor Neovasculature</vt:lpstr>
      <vt:lpstr>In vivo proof of concept studies: Endostatin inhibits solid tumor growth </vt:lpstr>
      <vt:lpstr>Vascular Endothelial Growth Factor (VEGF)</vt:lpstr>
      <vt:lpstr>PowerPoint Presentation</vt:lpstr>
      <vt:lpstr>VEGF inhibition: soluble VEGFR1 (Flt-1) </vt:lpstr>
      <vt:lpstr>Anti-VEGF humanised MAb: Avastin</vt:lpstr>
      <vt:lpstr>Avastin significantly extends survival in colorectal cancer</vt:lpstr>
      <vt:lpstr>Types of Cancer in Active Phase III Treatment Clinical Trials of Angiogenesis Inhibitors </vt:lpstr>
      <vt:lpstr>PowerPoint Presentation</vt:lpstr>
      <vt:lpstr>Avastin – side effects</vt:lpstr>
      <vt:lpstr>The Avastin Story  Mikkael A. Sekeres, M.D. N Engl J Med. 2011 Oct 13;365:1454-5</vt:lpstr>
      <vt:lpstr>NICE: Avastin is not recommended for the treatment of metastatic breast cancer</vt:lpstr>
      <vt:lpstr>PowerPoint Presentation</vt:lpstr>
      <vt:lpstr>PowerPoint Presentation</vt:lpstr>
      <vt:lpstr>Anti-angiogenic therapy in cancer – does it work?</vt:lpstr>
      <vt:lpstr>PowerPoint Presentation</vt:lpstr>
      <vt:lpstr>The future?</vt:lpstr>
      <vt:lpstr>The future?</vt:lpstr>
      <vt:lpstr>PowerPoint Presentation</vt:lpstr>
      <vt:lpstr>The future?</vt:lpstr>
      <vt:lpstr>PowerPoint Presentation</vt:lpstr>
      <vt:lpstr>PowerPoint Presentation</vt:lpstr>
      <vt:lpstr>PowerPoint Presentation</vt:lpstr>
      <vt:lpstr>first therapeutic angiogenesis for myocardial ischemia</vt:lpstr>
      <vt:lpstr>approaches to  therapeutic angiogenesis</vt:lpstr>
      <vt:lpstr>circulating cells can re-populate  the heart </vt:lpstr>
      <vt:lpstr>Heart repair with bone marrow (BM)-derived progenitor cells Can BM-derived cells regenerate the ischemic heart?</vt:lpstr>
      <vt:lpstr>Bone marrow-derived  Endothelial Progenitor Cells</vt:lpstr>
      <vt:lpstr>Heart repair with bone marrow (BM)-derived progenitor cells Can BM-derived cells regenerate the ischemic heart?</vt:lpstr>
      <vt:lpstr>PowerPoint Presentation</vt:lpstr>
      <vt:lpstr>PowerPoint Presentation</vt:lpstr>
      <vt:lpstr>PowerPoint Presentation</vt:lpstr>
      <vt:lpstr>Adult stem cell therapy for the heart</vt:lpstr>
      <vt:lpstr>Stem cell treatment for the heart – review of the situation in 2012</vt:lpstr>
      <vt:lpstr>Tissue engineering: making blood vessels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Angiogenesis</dc:title>
  <dc:creator>Anna</dc:creator>
  <cp:lastModifiedBy>Shiel, Nuala</cp:lastModifiedBy>
  <cp:revision>199</cp:revision>
  <dcterms:created xsi:type="dcterms:W3CDTF">2010-10-28T07:48:52Z</dcterms:created>
  <dcterms:modified xsi:type="dcterms:W3CDTF">2012-12-07T11:31:17Z</dcterms:modified>
</cp:coreProperties>
</file>