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724" r:id="rId3"/>
    <p:sldMasterId id="2147483791" r:id="rId4"/>
    <p:sldMasterId id="2147483827" r:id="rId5"/>
    <p:sldMasterId id="2147483839" r:id="rId6"/>
    <p:sldMasterId id="2147483852" r:id="rId7"/>
  </p:sldMasterIdLst>
  <p:notesMasterIdLst>
    <p:notesMasterId r:id="rId81"/>
  </p:notesMasterIdLst>
  <p:handoutMasterIdLst>
    <p:handoutMasterId r:id="rId82"/>
  </p:handoutMasterIdLst>
  <p:sldIdLst>
    <p:sldId id="466" r:id="rId8"/>
    <p:sldId id="445" r:id="rId9"/>
    <p:sldId id="570" r:id="rId10"/>
    <p:sldId id="589" r:id="rId11"/>
    <p:sldId id="593" r:id="rId12"/>
    <p:sldId id="309" r:id="rId13"/>
    <p:sldId id="602" r:id="rId14"/>
    <p:sldId id="610" r:id="rId15"/>
    <p:sldId id="605" r:id="rId16"/>
    <p:sldId id="547" r:id="rId17"/>
    <p:sldId id="611" r:id="rId18"/>
    <p:sldId id="370" r:id="rId19"/>
    <p:sldId id="606" r:id="rId20"/>
    <p:sldId id="379" r:id="rId21"/>
    <p:sldId id="531" r:id="rId22"/>
    <p:sldId id="607" r:id="rId23"/>
    <p:sldId id="530" r:id="rId24"/>
    <p:sldId id="464" r:id="rId25"/>
    <p:sldId id="448" r:id="rId26"/>
    <p:sldId id="449" r:id="rId27"/>
    <p:sldId id="642" r:id="rId28"/>
    <p:sldId id="576" r:id="rId29"/>
    <p:sldId id="451" r:id="rId30"/>
    <p:sldId id="446" r:id="rId31"/>
    <p:sldId id="442" r:id="rId32"/>
    <p:sldId id="433" r:id="rId33"/>
    <p:sldId id="592" r:id="rId34"/>
    <p:sldId id="626" r:id="rId35"/>
    <p:sldId id="435" r:id="rId36"/>
    <p:sldId id="625" r:id="rId37"/>
    <p:sldId id="627" r:id="rId38"/>
    <p:sldId id="629" r:id="rId39"/>
    <p:sldId id="628" r:id="rId40"/>
    <p:sldId id="453" r:id="rId41"/>
    <p:sldId id="444" r:id="rId42"/>
    <p:sldId id="575" r:id="rId43"/>
    <p:sldId id="465" r:id="rId44"/>
    <p:sldId id="525" r:id="rId45"/>
    <p:sldId id="526" r:id="rId46"/>
    <p:sldId id="594" r:id="rId47"/>
    <p:sldId id="578" r:id="rId48"/>
    <p:sldId id="550" r:id="rId49"/>
    <p:sldId id="580" r:id="rId50"/>
    <p:sldId id="562" r:id="rId51"/>
    <p:sldId id="565" r:id="rId52"/>
    <p:sldId id="553" r:id="rId53"/>
    <p:sldId id="566" r:id="rId54"/>
    <p:sldId id="560" r:id="rId55"/>
    <p:sldId id="555" r:id="rId56"/>
    <p:sldId id="556" r:id="rId57"/>
    <p:sldId id="632" r:id="rId58"/>
    <p:sldId id="640" r:id="rId59"/>
    <p:sldId id="638" r:id="rId60"/>
    <p:sldId id="634" r:id="rId61"/>
    <p:sldId id="639" r:id="rId62"/>
    <p:sldId id="585" r:id="rId63"/>
    <p:sldId id="614" r:id="rId64"/>
    <p:sldId id="567" r:id="rId65"/>
    <p:sldId id="588" r:id="rId66"/>
    <p:sldId id="621" r:id="rId67"/>
    <p:sldId id="616" r:id="rId68"/>
    <p:sldId id="615" r:id="rId69"/>
    <p:sldId id="617" r:id="rId70"/>
    <p:sldId id="643" r:id="rId71"/>
    <p:sldId id="618" r:id="rId72"/>
    <p:sldId id="619" r:id="rId73"/>
    <p:sldId id="620" r:id="rId74"/>
    <p:sldId id="622" r:id="rId75"/>
    <p:sldId id="623" r:id="rId76"/>
    <p:sldId id="599" r:id="rId77"/>
    <p:sldId id="600" r:id="rId78"/>
    <p:sldId id="601" r:id="rId79"/>
    <p:sldId id="564" r:id="rId80"/>
  </p:sldIdLst>
  <p:sldSz cx="10287000" cy="6858000" type="35mm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1084B"/>
    <a:srgbClr val="01084F"/>
    <a:srgbClr val="0066CC"/>
    <a:srgbClr val="6699FF"/>
    <a:srgbClr val="3399FF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3" autoAdjust="0"/>
    <p:restoredTop sz="85059" autoAdjust="0"/>
  </p:normalViewPr>
  <p:slideViewPr>
    <p:cSldViewPr>
      <p:cViewPr varScale="1">
        <p:scale>
          <a:sx n="56" d="100"/>
          <a:sy n="56" d="100"/>
        </p:scale>
        <p:origin x="-798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B8C1B19-D311-4ACD-ABC1-BC13D74783B5}" type="datetimeFigureOut">
              <a:rPr lang="en-GB"/>
              <a:pPr/>
              <a:t>15/11/2012</a:t>
            </a:fld>
            <a:endParaRPr lang="en-GB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ECDE77-5083-4929-AE71-F77C8D6A5C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5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noProof="0" smtClean="0"/>
              <a:t>Click to edit Master text styles</a:t>
            </a:r>
          </a:p>
          <a:p>
            <a:pPr lvl="1"/>
            <a:r>
              <a:rPr lang="en-US" altLang="en-GB" noProof="0" smtClean="0"/>
              <a:t>Second level</a:t>
            </a:r>
          </a:p>
          <a:p>
            <a:pPr lvl="2"/>
            <a:r>
              <a:rPr lang="en-US" altLang="en-GB" noProof="0" smtClean="0"/>
              <a:t>Third level</a:t>
            </a:r>
          </a:p>
          <a:p>
            <a:pPr lvl="3"/>
            <a:r>
              <a:rPr lang="en-US" altLang="en-GB" noProof="0" smtClean="0"/>
              <a:t>Fourth level</a:t>
            </a:r>
          </a:p>
          <a:p>
            <a:pPr lvl="4"/>
            <a:r>
              <a:rPr lang="en-US" alt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 alt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949C85E-3510-419D-85D8-11C4D07B997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322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CAC858B-161F-473C-A7C2-CB9EE0C1653F}" type="slidenum">
              <a:rPr lang="en-US" altLang="en-GB" sz="1200" smtClean="0">
                <a:latin typeface="Times" pitchFamily="18" charset="0"/>
              </a:rPr>
              <a:pPr/>
              <a:t>1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1A48B33F-07A7-4F44-8861-E9F9881C8B3C}" type="slidenum">
              <a:rPr lang="en-US" altLang="en-GB" sz="1200" smtClean="0">
                <a:latin typeface="Times" pitchFamily="18" charset="0"/>
              </a:rPr>
              <a:pPr/>
              <a:t>10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7384AE16-DCEA-4E00-B020-8B935A96379B}" type="slidenum">
              <a:rPr lang="en-US" altLang="en-GB" sz="1200" smtClean="0">
                <a:latin typeface="Times" pitchFamily="18" charset="0"/>
              </a:rPr>
              <a:pPr/>
              <a:t>11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58DB6685-2F7E-4D50-88A2-73EBE90D01CE}" type="slidenum">
              <a:rPr lang="en-US" altLang="en-GB" sz="1200" smtClean="0">
                <a:latin typeface="Times" pitchFamily="18" charset="0"/>
              </a:rPr>
              <a:pPr/>
              <a:t>12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C585EAEE-9A77-42C6-AE68-0A4DB979807B}" type="slidenum">
              <a:rPr lang="en-US" altLang="en-GB" sz="1200" smtClean="0">
                <a:latin typeface="Times" pitchFamily="18" charset="0"/>
              </a:rPr>
              <a:pPr/>
              <a:t>13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C3D23AF-4305-44DD-AF92-26856B95210F}" type="slidenum">
              <a:rPr lang="en-US" altLang="en-GB" sz="1200" smtClean="0">
                <a:latin typeface="Times" pitchFamily="18" charset="0"/>
              </a:rPr>
              <a:pPr/>
              <a:t>14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31FA7FF0-C115-4D81-ADEB-82C1EB32947F}" type="slidenum">
              <a:rPr lang="en-US" altLang="en-GB" sz="1200" smtClean="0">
                <a:latin typeface="Times" pitchFamily="18" charset="0"/>
              </a:rPr>
              <a:pPr/>
              <a:t>15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HEK do not normally have intracellular storage granules. VWF can do this in some cells but not others.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6AF12669-0197-419C-8A25-6DFD78F0C06C}" type="slidenum">
              <a:rPr lang="en-US" altLang="en-GB" sz="1200" smtClean="0">
                <a:latin typeface="Times" pitchFamily="18" charset="0"/>
              </a:rPr>
              <a:pPr/>
              <a:t>16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latin typeface="Times" pitchFamily="18" charset="0"/>
              </a:rPr>
              <a:t>HEK do not normally have intracellular storage granules. VWF can do this in some cells but not others.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E9F7312E-8D0A-43E8-9344-5D962608FE61}" type="slidenum">
              <a:rPr lang="en-US" altLang="en-GB" sz="1200" smtClean="0">
                <a:latin typeface="Times" pitchFamily="18" charset="0"/>
              </a:rPr>
              <a:pPr/>
              <a:t>17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However multimerisation and sorting to WPB are separate processes. Truncated mutants fail to poly but still go to WPB.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01CDFEE9-FF57-4135-8A38-EF1EB2E80099}" type="slidenum">
              <a:rPr lang="en-US" altLang="en-GB" sz="1200" smtClean="0">
                <a:latin typeface="Times" pitchFamily="18" charset="0"/>
              </a:rPr>
              <a:pPr/>
              <a:t>18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60C5CB50-1860-495B-933D-DB18FBB7D9D8}" type="slidenum">
              <a:rPr lang="en-US" altLang="en-GB" sz="1200" smtClean="0">
                <a:latin typeface="Times" pitchFamily="18" charset="0"/>
              </a:rPr>
              <a:pPr/>
              <a:t>19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EEA37CDD-949C-4714-92B5-DC01EAC60DF9}" type="slidenum">
              <a:rPr lang="en-US" altLang="en-GB" sz="1200" smtClean="0">
                <a:latin typeface="Times" pitchFamily="18" charset="0"/>
              </a:rPr>
              <a:pPr/>
              <a:t>2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FCA80BD-3E7E-47D5-9D9C-D85F6D3623BC}" type="slidenum">
              <a:rPr lang="en-US" altLang="en-GB" sz="1200" smtClean="0">
                <a:latin typeface="Times" pitchFamily="18" charset="0"/>
              </a:rPr>
              <a:pPr/>
              <a:t>20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27CF6AE-84E7-46D3-B234-1B1AE4A7B3D4}" type="slidenum">
              <a:rPr lang="en-US" altLang="en-GB" sz="1200" smtClean="0">
                <a:solidFill>
                  <a:srgbClr val="000000"/>
                </a:solidFill>
                <a:latin typeface="Times" pitchFamily="18" charset="0"/>
              </a:rPr>
              <a:pPr/>
              <a:t>21</a:t>
            </a:fld>
            <a:endParaRPr lang="en-US" altLang="en-GB" sz="12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3442AEB-A167-48BA-8A33-A4D718C8ACFC}" type="slidenum">
              <a:rPr lang="en-US" altLang="en-GB" sz="1200" smtClean="0">
                <a:latin typeface="Times" pitchFamily="18" charset="0"/>
              </a:rPr>
              <a:pPr/>
              <a:t>22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0FD73EB-663F-4B85-B622-9E7C52B2A147}" type="slidenum">
              <a:rPr lang="en-US" altLang="en-GB" sz="1200" smtClean="0">
                <a:latin typeface="Times" pitchFamily="18" charset="0"/>
              </a:rPr>
              <a:pPr/>
              <a:t>23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5796E6D2-A665-41C2-A7DC-4D79DBABDAC4}" type="slidenum">
              <a:rPr lang="en-US" altLang="en-GB" sz="1200" smtClean="0">
                <a:latin typeface="Times" pitchFamily="18" charset="0"/>
              </a:rPr>
              <a:pPr/>
              <a:t>24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18ED1203-95BD-4DC3-89D4-60C2C09E2B78}" type="slidenum">
              <a:rPr lang="en-US" altLang="en-GB" sz="1200" smtClean="0">
                <a:latin typeface="Times" pitchFamily="18" charset="0"/>
              </a:rPr>
              <a:pPr/>
              <a:t>25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71F8B69B-9F93-4932-ACA1-0D912256092B}" type="slidenum">
              <a:rPr lang="en-US" altLang="en-GB" sz="1200" smtClean="0">
                <a:latin typeface="Times" pitchFamily="18" charset="0"/>
              </a:rPr>
              <a:pPr/>
              <a:t>26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2B3BAC8-76F2-427C-A73C-D69D9DF66DF7}" type="slidenum">
              <a:rPr lang="en-US" altLang="en-GB" sz="1200" smtClean="0">
                <a:latin typeface="Times" pitchFamily="18" charset="0"/>
              </a:rPr>
              <a:pPr/>
              <a:t>27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Consider damaged vessel. 2 crucial molecules exposed. Forget TF.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56F1AEE9-9DC6-4C34-A279-CB2C4E2423A2}" type="slidenum">
              <a:rPr lang="en-US" altLang="en-GB" sz="1200" smtClean="0">
                <a:latin typeface="Times" pitchFamily="18" charset="0"/>
              </a:rPr>
              <a:pPr/>
              <a:t>29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C9D3AAF0-5E7A-4BF8-8435-7C3DD343046F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/>
              <a:t>32</a:t>
            </a:fld>
            <a:endParaRPr lang="en-GB" sz="1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E003B26F-1E40-419E-80BB-7373724B0CC8}" type="slidenum">
              <a:rPr lang="en-US" altLang="en-GB" sz="1200" smtClean="0">
                <a:latin typeface="Times" pitchFamily="18" charset="0"/>
              </a:rPr>
              <a:pPr/>
              <a:t>3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31427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r"/>
            <a:fld id="{1C4EE462-EB3C-473C-8F93-93B1385AF5FA}" type="slidenum">
              <a:rPr lang="en-GB" sz="1200"/>
              <a:pPr algn="r"/>
              <a:t>33</a:t>
            </a:fld>
            <a:endParaRPr lang="en-GB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79EEF74-8AE1-4959-9AFF-68B66BE4ECD8}" type="slidenum">
              <a:rPr lang="en-US" altLang="en-GB" sz="1200" smtClean="0">
                <a:latin typeface="Times" pitchFamily="18" charset="0"/>
              </a:rPr>
              <a:pPr/>
              <a:t>34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45AAD058-7F3C-416E-8540-5CF9B2418A81}" type="slidenum">
              <a:rPr lang="en-US" altLang="en-GB" sz="1200" smtClean="0">
                <a:latin typeface="Times" pitchFamily="18" charset="0"/>
              </a:rPr>
              <a:pPr/>
              <a:t>35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B3A9B55-FFCE-4EBE-A917-EFF9FDBEDB3C}" type="slidenum">
              <a:rPr lang="en-US" altLang="en-GB" sz="1200" smtClean="0">
                <a:latin typeface="Times" pitchFamily="18" charset="0"/>
              </a:rPr>
              <a:pPr/>
              <a:t>36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47A256C-A80D-4A67-AE9A-FD1E67904EAC}" type="slidenum">
              <a:rPr lang="en-US" altLang="en-GB" sz="1200" smtClean="0">
                <a:latin typeface="Times" pitchFamily="18" charset="0"/>
              </a:rPr>
              <a:pPr/>
              <a:t>37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CFDD2566-B8C5-4F11-96ED-FEED751DB9E2}" type="slidenum">
              <a:rPr lang="en-US" altLang="en-GB" sz="1200" smtClean="0">
                <a:latin typeface="Times" pitchFamily="18" charset="0"/>
              </a:rPr>
              <a:pPr/>
              <a:t>38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1D755850-91AA-41D8-878A-D57144385FB8}" type="slidenum">
              <a:rPr lang="en-US" altLang="en-GB" sz="1200" smtClean="0">
                <a:latin typeface="Times" pitchFamily="18" charset="0"/>
              </a:rPr>
              <a:pPr/>
              <a:t>39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34988B4-68FF-4AD3-966F-F65495A6CBB8}" type="slidenum">
              <a:rPr lang="en-US" altLang="en-GB" sz="1200" smtClean="0">
                <a:latin typeface="Times" pitchFamily="18" charset="0"/>
              </a:rPr>
              <a:pPr/>
              <a:t>40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07D7D728-2996-49BC-8709-8BD45D65040F}" type="slidenum">
              <a:rPr lang="en-US" altLang="en-GB" sz="1200" smtClean="0">
                <a:latin typeface="Times" pitchFamily="18" charset="0"/>
              </a:rPr>
              <a:pPr/>
              <a:t>41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>
                <a:latin typeface="Times" pitchFamily="18" charset="0"/>
              </a:rPr>
              <a:t>From the european study. Note cutaneous bleeding is the feature most closely associated with VWD diagnosis.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781E653D-A697-46F7-90FE-D4CD11D94901}" type="slidenum">
              <a:rPr lang="en-US" altLang="en-GB" sz="1200" smtClean="0">
                <a:latin typeface="Times" pitchFamily="18" charset="0"/>
              </a:rPr>
              <a:pPr/>
              <a:t>42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3E850076-8B90-4E15-B2B6-A746260B0C6E}" type="slidenum">
              <a:rPr lang="en-US" altLang="en-GB" sz="1200" smtClean="0">
                <a:latin typeface="Times" pitchFamily="18" charset="0"/>
              </a:rPr>
              <a:pPr/>
              <a:t>4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E4F06074-9D7A-495D-9E54-7DDDB7FB7AB5}" type="slidenum">
              <a:rPr lang="en-US" altLang="en-GB" sz="1200" smtClean="0">
                <a:latin typeface="Times" pitchFamily="18" charset="0"/>
              </a:rPr>
              <a:pPr/>
              <a:t>43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0D0F6407-E1AC-4C50-A3DC-CFA27E8E1162}" type="slidenum">
              <a:rPr lang="en-US" altLang="en-GB" sz="1200" smtClean="0">
                <a:latin typeface="Times" pitchFamily="18" charset="0"/>
              </a:rPr>
              <a:pPr/>
              <a:t>44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D9AABCE-C53F-471E-842B-352E8849D4F3}" type="slidenum">
              <a:rPr lang="en-US" altLang="en-GB" sz="1200" smtClean="0">
                <a:latin typeface="Times" pitchFamily="18" charset="0"/>
              </a:rPr>
              <a:pPr/>
              <a:t>45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768F4AB5-DDE2-45C4-9C3B-80EEC78838FF}" type="slidenum">
              <a:rPr lang="en-US" altLang="en-GB" sz="1200" smtClean="0">
                <a:latin typeface="Times" pitchFamily="18" charset="0"/>
              </a:rPr>
              <a:pPr/>
              <a:t>46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6F81184E-45EA-4A2E-AD08-9C61A0AB9D68}" type="slidenum">
              <a:rPr lang="en-US" altLang="en-GB" sz="1200" smtClean="0">
                <a:latin typeface="Times" pitchFamily="18" charset="0"/>
              </a:rPr>
              <a:pPr/>
              <a:t>47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2759A8C-77E5-4B71-B0B0-3039DE603310}" type="slidenum">
              <a:rPr lang="en-US" altLang="en-GB" sz="1200" smtClean="0">
                <a:latin typeface="Times" pitchFamily="18" charset="0"/>
              </a:rPr>
              <a:pPr/>
              <a:t>48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212816B-2955-4F18-8F9E-A558307591B1}" type="slidenum">
              <a:rPr lang="en-US" altLang="en-GB" sz="1200" smtClean="0">
                <a:latin typeface="Times" pitchFamily="18" charset="0"/>
              </a:rPr>
              <a:pPr/>
              <a:t>49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A93CDE1F-5825-4DB0-B980-129810316264}" type="slidenum">
              <a:rPr lang="en-US" altLang="en-GB" sz="1200" smtClean="0">
                <a:latin typeface="Times" pitchFamily="18" charset="0"/>
              </a:rPr>
              <a:pPr/>
              <a:t>50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A3EFD1BC-6B12-4A2F-A79B-98A4BE7D40EC}" type="slidenum">
              <a:rPr lang="en-GB" sz="1200" smtClean="0">
                <a:solidFill>
                  <a:srgbClr val="000000"/>
                </a:solidFill>
                <a:latin typeface="Times" pitchFamily="18" charset="0"/>
              </a:rPr>
              <a:pPr/>
              <a:t>53</a:t>
            </a:fld>
            <a:endParaRPr lang="en-GB" sz="1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3779838" y="0"/>
            <a:ext cx="288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779838" y="9429750"/>
            <a:ext cx="288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r" eaLnBrk="0" hangingPunct="0"/>
            <a:r>
              <a:rPr lang="en-US" sz="1200">
                <a:solidFill>
                  <a:srgbClr val="000000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9429750"/>
            <a:ext cx="288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0" y="0"/>
            <a:ext cx="2889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3414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17550" y="860425"/>
            <a:ext cx="5235575" cy="3489325"/>
          </a:xfrm>
          <a:solidFill>
            <a:srgbClr val="FFFFFF"/>
          </a:solidFill>
          <a:ln w="12700" cap="flat"/>
        </p:spPr>
      </p:sp>
      <p:sp>
        <p:nvSpPr>
          <p:cNvPr id="273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04863" y="4719638"/>
            <a:ext cx="5059362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293D4813-7836-40F7-9CBF-80E750EC577B}" type="slidenum">
              <a:rPr lang="en-US" altLang="en-GB" sz="1200" smtClean="0">
                <a:latin typeface="Times" pitchFamily="18" charset="0"/>
              </a:rPr>
              <a:pPr/>
              <a:t>55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CD16FA5-4E3F-494E-8343-5D3B9299F542}" type="slidenum">
              <a:rPr lang="en-US" altLang="en-GB" sz="1200" smtClean="0">
                <a:latin typeface="Times" pitchFamily="18" charset="0"/>
              </a:rPr>
              <a:pPr/>
              <a:t>5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1404B005-68D4-4F77-BB2F-CFBFEC6E3F59}" type="slidenum">
              <a:rPr lang="en-US" altLang="en-GB" sz="1200" smtClean="0">
                <a:latin typeface="Times" pitchFamily="18" charset="0"/>
              </a:rPr>
              <a:pPr/>
              <a:t>56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0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80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50A6AC2-0F7C-4073-BACB-7C9C48FC4ECD}" type="slidenum">
              <a:rPr lang="en-US" altLang="en-GB" sz="1200" smtClean="0">
                <a:latin typeface="Times" pitchFamily="18" charset="0"/>
              </a:rPr>
              <a:pPr/>
              <a:t>57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139607C-1352-4BDC-ABC7-78C044D5233E}" type="slidenum">
              <a:rPr lang="en-US" altLang="en-GB" sz="1200" smtClean="0">
                <a:latin typeface="Times" pitchFamily="18" charset="0"/>
              </a:rPr>
              <a:pPr/>
              <a:t>58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3A7AE47F-9FB5-403C-920B-A2D8BA371997}" type="slidenum">
              <a:rPr lang="en-US" altLang="en-GB" sz="1200" smtClean="0">
                <a:latin typeface="Times" pitchFamily="18" charset="0"/>
              </a:rPr>
              <a:pPr/>
              <a:t>59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86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D648B321-D3DC-4FFF-A145-B9C088D45195}" type="slidenum">
              <a:rPr lang="en-US" altLang="en-GB" sz="1200" smtClean="0">
                <a:latin typeface="Times" pitchFamily="18" charset="0"/>
              </a:rPr>
              <a:pPr/>
              <a:t>60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8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88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3C5F795E-7ADF-418F-B040-F7C362D9DBA6}" type="slidenum">
              <a:rPr lang="en-US" altLang="en-GB" sz="1200" smtClean="0">
                <a:latin typeface="Times" pitchFamily="18" charset="0"/>
              </a:rPr>
              <a:pPr/>
              <a:t>61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0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E6D1D1FF-22F6-485D-A040-28C880BC4653}" type="slidenum">
              <a:rPr lang="en-US" altLang="en-GB" sz="1200" smtClean="0">
                <a:latin typeface="Times" pitchFamily="18" charset="0"/>
              </a:rPr>
              <a:pPr/>
              <a:t>62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5C07055D-4A9F-4963-8688-102F9D239ADA}" type="slidenum">
              <a:rPr lang="en-US" altLang="en-GB" sz="1200" smtClean="0">
                <a:latin typeface="Times" pitchFamily="18" charset="0"/>
              </a:rPr>
              <a:pPr/>
              <a:t>63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5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95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63B42F4A-C739-4829-B2A4-CED3A9F67D0F}" type="slidenum">
              <a:rPr lang="en-US" altLang="en-GB" sz="1200" smtClean="0">
                <a:latin typeface="Times" pitchFamily="18" charset="0"/>
              </a:rPr>
              <a:pPr/>
              <a:t>65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7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297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E5BB0A4-1871-41AC-8CC2-E081ABCB3467}" type="slidenum">
              <a:rPr lang="en-US" altLang="en-GB" sz="1200" smtClean="0">
                <a:latin typeface="Times" pitchFamily="18" charset="0"/>
              </a:rPr>
              <a:pPr/>
              <a:t>66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0D2B6925-5A2B-40AA-97C7-6EB793131C08}" type="slidenum">
              <a:rPr lang="en-US" altLang="en-GB" sz="1200" smtClean="0">
                <a:latin typeface="Times" pitchFamily="18" charset="0"/>
              </a:rPr>
              <a:pPr/>
              <a:t>6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0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00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222FDD6-5FAE-4283-A5D6-F427AAF2A617}" type="slidenum">
              <a:rPr lang="en-US" altLang="en-GB" sz="1200" smtClean="0">
                <a:latin typeface="Times" pitchFamily="18" charset="0"/>
              </a:rPr>
              <a:pPr/>
              <a:t>67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2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02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4EC37CC3-8BEF-4D49-8413-F01A440A32FB}" type="slidenum">
              <a:rPr lang="en-US" altLang="en-GB" sz="1200" smtClean="0">
                <a:latin typeface="Times" pitchFamily="18" charset="0"/>
              </a:rPr>
              <a:pPr/>
              <a:t>68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4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304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8CBA021E-1BAC-44F7-A991-FA0BE87B297C}" type="slidenum">
              <a:rPr lang="en-US" altLang="en-GB" sz="1200" smtClean="0">
                <a:latin typeface="Times" pitchFamily="18" charset="0"/>
              </a:rPr>
              <a:pPr/>
              <a:t>69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476B56B6-5A1F-4BAB-BAE1-9964A68260E2}" type="slidenum">
              <a:rPr lang="en-US" altLang="en-GB" sz="1200" smtClean="0">
                <a:latin typeface="Times" pitchFamily="18" charset="0"/>
              </a:rPr>
              <a:pPr/>
              <a:t>70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00ED352-81BB-49C9-825A-3F070512403A}" type="slidenum">
              <a:rPr lang="en-US" altLang="en-GB" sz="1200" smtClean="0">
                <a:latin typeface="Times" pitchFamily="18" charset="0"/>
              </a:rPr>
              <a:pPr/>
              <a:t>71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992188"/>
            <a:ext cx="5108575" cy="3405187"/>
          </a:xfrm>
          <a:solidFill>
            <a:srgbClr val="FFFFFF"/>
          </a:solidFill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588" y="4725988"/>
            <a:ext cx="4638675" cy="3776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62662BA3-E018-4CD9-B0E0-17CBD3D46247}" type="slidenum">
              <a:rPr lang="en-US" altLang="en-GB" sz="1200" smtClean="0">
                <a:latin typeface="Times" pitchFamily="18" charset="0"/>
              </a:rPr>
              <a:pPr/>
              <a:t>72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992188"/>
            <a:ext cx="5108575" cy="3405187"/>
          </a:xfrm>
          <a:solidFill>
            <a:srgbClr val="FFFFFF"/>
          </a:solidFill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588" y="4725988"/>
            <a:ext cx="4638675" cy="3776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9A35192C-EC17-41AD-95C3-BBF9C303ED19}" type="slidenum">
              <a:rPr lang="en-US" altLang="en-GB" sz="1200" smtClean="0">
                <a:latin typeface="Times" pitchFamily="18" charset="0"/>
              </a:rPr>
              <a:pPr/>
              <a:t>73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267D94BD-FC78-4D1B-8C84-8546B23E11A9}" type="slidenum">
              <a:rPr lang="en-US" altLang="en-GB" sz="1200" smtClean="0">
                <a:latin typeface="Times" pitchFamily="18" charset="0"/>
              </a:rPr>
              <a:pPr/>
              <a:t>7</a:t>
            </a:fld>
            <a:endParaRPr lang="en-US" altLang="en-GB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B9A8B9CA-D7B7-4F85-ACC6-439E126E0787}" type="slidenum">
              <a:rPr lang="en-US" altLang="en-GB" sz="1200" smtClean="0">
                <a:latin typeface="Times" pitchFamily="18" charset="0"/>
              </a:rPr>
              <a:pPr/>
              <a:t>8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fld id="{F158B397-BB7C-4AE5-B492-3445F61B2688}" type="slidenum">
              <a:rPr lang="en-US" altLang="en-GB" sz="1200" smtClean="0">
                <a:latin typeface="Times" pitchFamily="18" charset="0"/>
              </a:rPr>
              <a:pPr/>
              <a:t>9</a:t>
            </a:fld>
            <a:endParaRPr lang="en-US" altLang="en-GB" sz="1200" smtClean="0">
              <a:latin typeface="Times" pitchFamily="18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7175" y="2889250"/>
            <a:ext cx="9686925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685800"/>
            <a:ext cx="874395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270250"/>
            <a:ext cx="72009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F02E-9BD2-49B2-9FF9-39F24D6F8C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8701-9E1B-406A-BDD3-5D86DF1765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2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5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F07B-AB22-46C7-B1C4-5FB28B112E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7175" y="2889250"/>
            <a:ext cx="9686925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685800"/>
            <a:ext cx="874395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270250"/>
            <a:ext cx="72009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1463-3C15-4BEF-9B0E-A7272F07B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2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321C-6856-41B6-814D-A9A4DC650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02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B91C-8925-4246-BFFD-B5A1B7D14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8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BF3C-D575-439A-82E6-B0A42DC47D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1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648A-555B-4A73-A9CF-33FE4F831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43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58CB-695D-46C3-8C57-1E45F05CB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0881E-AE18-44D2-842B-E3F49778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8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32DC-5389-41C3-A747-3BB9D26D7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4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F8F0-654C-48FC-8485-444D8B5BEF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7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2D1A-DF9A-49C4-BD59-CB1D19D1A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2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097D9-2432-4FC6-A515-EF3B144E6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4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5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2D3A-FB84-42CE-80A1-54C3ECF2DC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80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21"/>
            <a:ext cx="92583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6"/>
            <a:ext cx="92583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FAD1-26DE-4C69-BF78-6814230D3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0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287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5304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654300" y="6043613"/>
            <a:ext cx="763270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57475" y="6050037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85725" y="6069013"/>
            <a:ext cx="2314575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46325" y="236538"/>
            <a:ext cx="6600825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FEAA46-6C42-470C-82E9-FA4149D38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91725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0EF74E-9606-4D63-AA47-2A511D4881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95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5" y="2743200"/>
            <a:ext cx="8013502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8D2699-CAA7-4FF8-9C33-1292A7A8B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66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50517" y="1589567"/>
            <a:ext cx="43719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EE6823-C99D-45B6-B05A-6C263E214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84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9172575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B8D938-6AFC-487A-AE37-F55716FD6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7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10B0AA-57F5-4E59-8909-D32897D542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6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C77B8-D7FE-4146-BA3D-62438D202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44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C463C4-77B5-47D4-B2DD-1CD3167A1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B4B2EF-C9B0-47ED-A971-C52A18C59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53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10287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64465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738313" y="4654550"/>
            <a:ext cx="85486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628775" y="0"/>
            <a:ext cx="1127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F0187164-2201-435F-AF8A-29AC3B877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8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5CC3E-410A-4C7C-B884-0D284F60C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93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858000" y="0"/>
            <a:ext cx="3603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10388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910388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609627"/>
            <a:ext cx="2314575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257925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72350" y="6248400"/>
            <a:ext cx="2486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248400"/>
            <a:ext cx="6270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771482" y="129381"/>
            <a:ext cx="5334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C2BD-B5A7-4688-8A86-1DEB7C06B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41"/>
            <a:ext cx="92583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6"/>
            <a:ext cx="92583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0415-09B1-40DC-B388-7F1CC0551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41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2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093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452" y="1906588"/>
            <a:ext cx="430589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2797" y="1906588"/>
            <a:ext cx="4305896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581B-CDA5-48E7-8AD1-015530562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69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8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2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0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88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50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887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3775" y="568325"/>
            <a:ext cx="2194918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457" y="568325"/>
            <a:ext cx="6416873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0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287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5304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654300" y="6043613"/>
            <a:ext cx="763270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57475" y="4038600"/>
            <a:ext cx="7286625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57475" y="6050037"/>
            <a:ext cx="7543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85725" y="6069013"/>
            <a:ext cx="2314575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B037278-7EB1-4EF8-86AF-EF66FAC2B84E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346325" y="236538"/>
            <a:ext cx="6600825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001125" y="228600"/>
            <a:ext cx="942975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BDDC3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DD545E8-0BA9-4748-A06C-0C6318154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9" y="228600"/>
            <a:ext cx="917257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9229" y="1600200"/>
            <a:ext cx="91725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145BCA3C-BEBF-4137-BDA5-CB50E396515B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0C712B68-BCC3-4AD4-A52F-9942C0309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2" y="2743200"/>
            <a:ext cx="8013502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07E6FE05-CF78-4278-9F6E-663E2A8C6039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675"/>
          </a:xfrm>
        </p:spPr>
        <p:txBody>
          <a:bodyPr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BC2E0DD-4624-437A-B999-A8C79DB9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0492-E9E8-4AA2-A555-D1311526E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63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589567"/>
            <a:ext cx="43719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50515" y="1589567"/>
            <a:ext cx="437197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CC85EF7E-7BD0-481A-8E35-2F9EA2BF4696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295E925-65D8-4A60-A4BC-25E6BE7F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9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73050"/>
            <a:ext cx="9172575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1B6EE91E-B7D1-43B3-A619-191691E2A941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2A6D5DE5-A085-4035-AD35-F5C0599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F23FE3E-D6DC-4620-8AF6-0CCC5ABCAE7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BA622365-B9AA-4F73-9AA7-27C7821F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79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2F317C05-93AD-4106-9745-182267259784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00075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775F55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1EA5649-E191-4BFE-8CC3-B1376A089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97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908685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752600"/>
            <a:ext cx="1800225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57475" y="1752600"/>
            <a:ext cx="72009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0C273E1-8CDB-477A-A065-EB423AA1EDB3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30E303C-C914-4452-97C0-C500868DB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8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10287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64465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738313" y="4654550"/>
            <a:ext cx="85486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628775" y="0"/>
            <a:ext cx="1127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A1B05AB-E572-41F5-9469-AA0298BAF4C8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357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sz="2800" smtClean="0">
                <a:latin typeface="Franklin Gothic Book" pitchFamily="34" charset="0"/>
              </a:defRPr>
            </a:lvl1pPr>
          </a:lstStyle>
          <a:p>
            <a:pPr>
              <a:defRPr/>
            </a:pPr>
            <a:fld id="{179024DC-E819-4CF0-B658-A8EEE55C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7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5470166F-1073-4669-B173-740C5C99C6A0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BEFD12BB-1EE3-45A1-AC8E-C751844F6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8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858000" y="0"/>
            <a:ext cx="3603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910388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910388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609603"/>
            <a:ext cx="2314575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257925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72350" y="6248400"/>
            <a:ext cx="24860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D2C8EA20-554F-4525-9A18-CA0C106B721D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248400"/>
            <a:ext cx="62706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771482" y="129381"/>
            <a:ext cx="533400" cy="2746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3EDAC71-7ECA-48C8-9C50-5B1AF907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5AA9-86CF-41E3-9020-D0882513AF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82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0C52-EEA9-4FBB-99CE-31B5DFF09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18D5-9606-43F8-9297-2DD75CAB7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76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8BB7-B82A-41D1-8455-3CB7C7345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6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C386-42FA-4D40-9E24-FE278D1D58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94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672E-9CE6-4E8F-9A06-22809D3C4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732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68D6B-1063-4A7F-8896-D0631D0CC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25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316-CABC-4E49-B101-0D55E6ACD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46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F0340-99A3-4EBD-B1B5-47BD44194C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43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44BB-1F4A-4817-ACF0-7E3CE1D31B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5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BE40-DD43-4736-A210-0933CBCFA1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28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542A-910E-4586-B4A9-EE3EEE2D1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31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802A-713F-44BF-A0E3-20DA473B9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0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478A-F183-4AF0-882F-7A3AE0E91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06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7175" y="2889250"/>
            <a:ext cx="9686925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685800"/>
            <a:ext cx="874395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270250"/>
            <a:ext cx="72009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ADC-A141-47BC-A9E5-73C72D395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71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4582-5AA1-4B97-AB39-EC86B0ECA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33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7B5A-4A07-442B-B875-F720E9D86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35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B704-010C-47C3-82C5-73CC1DE53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D79A-7F13-44E3-9CBF-B2DE9E513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49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28CF-1310-4C09-BC05-172F59775F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48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8423-9FBF-4AA3-9E0B-73F577B02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00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88FA-CB53-4533-BC40-DAAB6C841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00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BB19-88A9-44D7-8270-222820620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16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1A21-5D46-4AA0-B2C7-0DB4645051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F592-F775-40A7-AC0E-49921D301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76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64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B164-4A4C-45CC-84FB-15384BA90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03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37"/>
            <a:ext cx="92583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6"/>
            <a:ext cx="92583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5A5B-2AEF-4573-B5E1-E3779517E8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376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37"/>
            <a:ext cx="92583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6"/>
            <a:ext cx="9258300" cy="45307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78E8-50C1-49D6-8CFB-9FC6298C1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1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C4A3-2F4A-42C6-B938-7D0BFF8D4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5475393D-F89C-438C-8FDA-B167AD7DE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257175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514350" y="1447800"/>
            <a:ext cx="90868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0" y="2286000"/>
            <a:ext cx="257175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0" y="4572000"/>
            <a:ext cx="257175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00" r:id="rId2"/>
    <p:sldLayoutId id="2147483899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893" r:id="rId9"/>
    <p:sldLayoutId id="2147483892" r:id="rId10"/>
    <p:sldLayoutId id="21474838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51A7F471-957A-4D73-962C-F4AB05AC2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0" y="0"/>
            <a:ext cx="257175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14350" y="1447800"/>
            <a:ext cx="90868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0" y="2286000"/>
            <a:ext cx="257175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0" y="4572000"/>
            <a:ext cx="257175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11" r:id="rId2"/>
    <p:sldLayoutId id="2147483910" r:id="rId3"/>
    <p:sldLayoutId id="2147483909" r:id="rId4"/>
    <p:sldLayoutId id="2147483908" r:id="rId5"/>
    <p:sldLayoutId id="2147483907" r:id="rId6"/>
    <p:sldLayoutId id="2147483906" r:id="rId7"/>
    <p:sldLayoutId id="2147483905" r:id="rId8"/>
    <p:sldLayoutId id="2147483904" r:id="rId9"/>
    <p:sldLayoutId id="2147483903" r:id="rId10"/>
    <p:sldLayoutId id="2147483902" r:id="rId11"/>
    <p:sldLayoutId id="214748390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88975" y="1600200"/>
            <a:ext cx="9172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300037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6125E902-219B-49BE-8F47-121C5D37B116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609917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0287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163" y="1279525"/>
            <a:ext cx="96218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600075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FE514F7-5422-49B8-AEE5-30270EC5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68325"/>
            <a:ext cx="8783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06588"/>
            <a:ext cx="87836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erif"/>
          <a:ea typeface="HG Mincho Light J;MS Gothic;HG " charset="0"/>
          <a:cs typeface="HG Mincho Light J;MS Gothic;HG " charset="0"/>
        </a:defRPr>
      </a:lvl2pPr>
      <a:lvl3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erif"/>
          <a:ea typeface="HG Mincho Light J;MS Gothic;HG " charset="0"/>
          <a:cs typeface="HG Mincho Light J;MS Gothic;HG " charset="0"/>
        </a:defRPr>
      </a:lvl3pPr>
      <a:lvl4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erif"/>
          <a:ea typeface="HG Mincho Light J;MS Gothic;HG " charset="0"/>
          <a:cs typeface="HG Mincho Light J;MS Gothic;HG " charset="0"/>
        </a:defRPr>
      </a:lvl4pPr>
      <a:lvl5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400">
          <a:solidFill>
            <a:srgbClr val="000000"/>
          </a:solidFill>
          <a:latin typeface="Bitstream Vera Serif"/>
          <a:ea typeface="HG Mincho Light J;MS Gothic;HG " charset="0"/>
          <a:cs typeface="HG Mincho Light J;MS Gothic;HG 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9pPr>
    </p:titleStyle>
    <p:bodyStyle>
      <a:lvl1pPr marL="431800" indent="-323850" algn="l" defTabSz="457200" rtl="0" eaLnBrk="0" fontAlgn="base" hangingPunct="0">
        <a:lnSpc>
          <a:spcPct val="9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91725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88975" y="1600200"/>
            <a:ext cx="9172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58000" y="6248400"/>
            <a:ext cx="300037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775F55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8031CAE5-4CC6-4650-855A-2AD842FDE837}" type="datetimeFigureOut">
              <a:rPr lang="en-US"/>
              <a:pPr>
                <a:defRPr/>
              </a:pPr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6099175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0287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163" y="1279525"/>
            <a:ext cx="96218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600075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w Cen MT"/>
                <a:cs typeface="+mn-cs"/>
              </a:defRPr>
            </a:lvl1pPr>
          </a:lstStyle>
          <a:p>
            <a:pPr>
              <a:defRPr/>
            </a:pPr>
            <a:fld id="{DC1AB5DB-2BA8-4CC0-AFB7-19A1993D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2DC0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2DC0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2DC0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35A2B-54C0-4CA8-B5F9-AD8AAAB57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1C428-BA74-4B3B-8CAF-FA86BBD17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0" y="0"/>
            <a:ext cx="257175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514350" y="1447800"/>
            <a:ext cx="908685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0" y="2286000"/>
            <a:ext cx="257175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0" y="4572000"/>
            <a:ext cx="257175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control%201500s.av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60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n-GB" sz="6000" dirty="0" err="1" smtClean="0">
                <a:latin typeface="Arial" pitchFamily="34" charset="0"/>
                <a:cs typeface="Arial" pitchFamily="34" charset="0"/>
              </a:rPr>
              <a:t>Willebrand</a:t>
            </a:r>
            <a:r>
              <a:rPr lang="en-GB" sz="6000" dirty="0" smtClean="0">
                <a:latin typeface="Arial" pitchFamily="34" charset="0"/>
                <a:cs typeface="Arial" pitchFamily="34" charset="0"/>
              </a:rPr>
              <a:t> Factor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sz="320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Mike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Laffan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latin typeface="Arial" pitchFamily="34" charset="0"/>
                <a:cs typeface="Arial" pitchFamily="34" charset="0"/>
              </a:rPr>
              <a:t>Imperial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7475"/>
            <a:ext cx="86407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Text Box 3"/>
          <p:cNvSpPr txBox="1">
            <a:spLocks noChangeArrowheads="1"/>
          </p:cNvSpPr>
          <p:nvPr/>
        </p:nvSpPr>
        <p:spPr bwMode="auto">
          <a:xfrm>
            <a:off x="0" y="0"/>
            <a:ext cx="10287000" cy="1036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FF00"/>
                </a:solidFill>
                <a:latin typeface="Comic Sans MS" pitchFamily="66" charset="0"/>
                <a:ea typeface="MS Pゴシック"/>
                <a:cs typeface="MS Pゴシック"/>
              </a:rPr>
              <a:t>VWF cleavage by ADAMTS-13</a:t>
            </a:r>
            <a:endParaRPr lang="en-GB" sz="2000" b="1">
              <a:solidFill>
                <a:srgbClr val="FFFF00"/>
              </a:solidFill>
              <a:latin typeface="Comic Sans MS" pitchFamily="66" charset="0"/>
              <a:ea typeface="MS Pゴシック"/>
              <a:cs typeface="MS Pゴシック"/>
            </a:endParaRPr>
          </a:p>
          <a:p>
            <a:pPr algn="ctr">
              <a:spcBef>
                <a:spcPct val="50000"/>
              </a:spcBef>
            </a:pPr>
            <a:endParaRPr lang="en-GB" sz="2000" b="1">
              <a:solidFill>
                <a:srgbClr val="FFFF00"/>
              </a:solidFill>
              <a:latin typeface="Comic Sans MS" pitchFamily="66" charset="0"/>
              <a:ea typeface="MS Pゴシック"/>
              <a:cs typeface="MS Pゴシック"/>
            </a:endParaRPr>
          </a:p>
        </p:txBody>
      </p:sp>
      <p:sp>
        <p:nvSpPr>
          <p:cNvPr id="184323" name="Rectangle 5"/>
          <p:cNvSpPr>
            <a:spLocks noChangeArrowheads="1"/>
          </p:cNvSpPr>
          <p:nvPr/>
        </p:nvSpPr>
        <p:spPr bwMode="auto">
          <a:xfrm>
            <a:off x="0" y="6137275"/>
            <a:ext cx="10287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3200" b="1">
                <a:solidFill>
                  <a:srgbClr val="808000"/>
                </a:solidFill>
                <a:latin typeface="Comic Sans MS" pitchFamily="66" charset="0"/>
                <a:ea typeface="MS Pゴシック"/>
                <a:cs typeface="MS Pゴシック"/>
              </a:rPr>
              <a:t> </a:t>
            </a:r>
          </a:p>
        </p:txBody>
      </p:sp>
      <p:sp>
        <p:nvSpPr>
          <p:cNvPr id="184324" name="Rectangle 12"/>
          <p:cNvSpPr>
            <a:spLocks noChangeArrowheads="1"/>
          </p:cNvSpPr>
          <p:nvPr/>
        </p:nvSpPr>
        <p:spPr bwMode="auto">
          <a:xfrm>
            <a:off x="0" y="3198813"/>
            <a:ext cx="1841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84325" name="Text Box 13"/>
          <p:cNvSpPr txBox="1">
            <a:spLocks noChangeArrowheads="1"/>
          </p:cNvSpPr>
          <p:nvPr/>
        </p:nvSpPr>
        <p:spPr bwMode="auto">
          <a:xfrm>
            <a:off x="7880350" y="6400800"/>
            <a:ext cx="228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/>
              <a:t>Siekmann 1998</a:t>
            </a: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3278188" y="1219200"/>
          <a:ext cx="30416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4" name="CorelPhotoPaint.Image.8" r:id="rId4" imgW="1706739" imgH="2736878" progId="">
                  <p:embed/>
                </p:oleObj>
              </mc:Choice>
              <mc:Fallback>
                <p:oleObj name="CorelPhotoPaint.Image.8" r:id="rId4" imgW="1706739" imgH="273687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1219200"/>
                        <a:ext cx="304165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7" name="Text Box 3"/>
          <p:cNvSpPr txBox="1">
            <a:spLocks noChangeArrowheads="1"/>
          </p:cNvSpPr>
          <p:nvPr/>
        </p:nvSpPr>
        <p:spPr bwMode="auto">
          <a:xfrm>
            <a:off x="358775" y="381000"/>
            <a:ext cx="1002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3200" b="1">
                <a:latin typeface="Arial" pitchFamily="34" charset="0"/>
              </a:rPr>
              <a:t>Electrophoresis to analyse plasma VWF multimers</a:t>
            </a:r>
          </a:p>
        </p:txBody>
      </p:sp>
      <p:sp>
        <p:nvSpPr>
          <p:cNvPr id="183308" name="Text Box 4"/>
          <p:cNvSpPr txBox="1">
            <a:spLocks noChangeArrowheads="1"/>
          </p:cNvSpPr>
          <p:nvPr/>
        </p:nvSpPr>
        <p:spPr bwMode="auto">
          <a:xfrm>
            <a:off x="7011988" y="1154113"/>
            <a:ext cx="210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High molecular</a:t>
            </a:r>
          </a:p>
          <a:p>
            <a:r>
              <a:rPr lang="en-US" sz="2000">
                <a:latin typeface="Arial" pitchFamily="34" charset="0"/>
              </a:rPr>
              <a:t>weight multimers</a:t>
            </a:r>
          </a:p>
        </p:txBody>
      </p:sp>
      <p:sp>
        <p:nvSpPr>
          <p:cNvPr id="183309" name="Line 5"/>
          <p:cNvSpPr>
            <a:spLocks noChangeShapeType="1"/>
          </p:cNvSpPr>
          <p:nvPr/>
        </p:nvSpPr>
        <p:spPr bwMode="auto">
          <a:xfrm>
            <a:off x="8186738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3310" name="Text Box 6"/>
          <p:cNvSpPr txBox="1">
            <a:spLocks noChangeArrowheads="1"/>
          </p:cNvSpPr>
          <p:nvPr/>
        </p:nvSpPr>
        <p:spPr bwMode="auto">
          <a:xfrm>
            <a:off x="7726363" y="5589588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dimers</a:t>
            </a:r>
          </a:p>
        </p:txBody>
      </p:sp>
      <p:sp>
        <p:nvSpPr>
          <p:cNvPr id="183311" name="Rectangle 7"/>
          <p:cNvSpPr>
            <a:spLocks noChangeArrowheads="1"/>
          </p:cNvSpPr>
          <p:nvPr/>
        </p:nvSpPr>
        <p:spPr bwMode="auto">
          <a:xfrm>
            <a:off x="6583363" y="3429000"/>
            <a:ext cx="57626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83312" name="Rectangle 8"/>
          <p:cNvSpPr>
            <a:spLocks noChangeArrowheads="1"/>
          </p:cNvSpPr>
          <p:nvPr/>
        </p:nvSpPr>
        <p:spPr bwMode="auto">
          <a:xfrm>
            <a:off x="606425" y="3500438"/>
            <a:ext cx="576263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2" descr="BI67_039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94297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0" y="2105025"/>
            <a:ext cx="1028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514350" y="4210050"/>
            <a:ext cx="9772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altLang="en-US" sz="2000" b="1">
                <a:solidFill>
                  <a:schemeClr val="tx2"/>
                </a:solidFill>
                <a:latin typeface="Arial" pitchFamily="34" charset="0"/>
              </a:rPr>
              <a:t> Electron micrographs of VWF molecules rotary shadowed with platinum. 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altLang="en-US" sz="2000" b="1">
                <a:solidFill>
                  <a:schemeClr val="tx2"/>
                </a:solidFill>
                <a:latin typeface="Arial" pitchFamily="34" charset="0"/>
              </a:rPr>
              <a:t> The e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</a:rPr>
              <a:t>xtended molecules correspond to the monomer repeats (insert)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altLang="en-US" sz="2000" b="1">
                <a:solidFill>
                  <a:schemeClr val="tx2"/>
                </a:solidFill>
                <a:latin typeface="Arial" pitchFamily="34" charset="0"/>
              </a:rPr>
              <a:t> Tangled molecules (</a:t>
            </a:r>
            <a:r>
              <a:rPr lang="en-GB" altLang="en-US" sz="2000" b="1" i="1">
                <a:solidFill>
                  <a:schemeClr val="tx2"/>
                </a:solidFill>
                <a:latin typeface="Arial" pitchFamily="34" charset="0"/>
              </a:rPr>
              <a:t>upper right</a:t>
            </a:r>
            <a:r>
              <a:rPr lang="en-GB" altLang="en-US" sz="2000" b="1">
                <a:solidFill>
                  <a:schemeClr val="tx2"/>
                </a:solidFill>
                <a:latin typeface="Arial" pitchFamily="34" charset="0"/>
              </a:rPr>
              <a:t>) were observed most frequently and probably      reflect the conformation in solution.  </a:t>
            </a:r>
          </a:p>
        </p:txBody>
      </p:sp>
      <p:pic>
        <p:nvPicPr>
          <p:cNvPr id="189444" name="Picture 5" descr="{approx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881313"/>
            <a:ext cx="12858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997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 b="1">
                <a:solidFill>
                  <a:schemeClr val="bg2"/>
                </a:solidFill>
                <a:latin typeface="Arial" pitchFamily="34" charset="0"/>
              </a:rPr>
              <a:t>VWF circulates as extremely large multimers: up to 20MD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522413"/>
            <a:ext cx="3451225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Text Box 4"/>
          <p:cNvSpPr txBox="1">
            <a:spLocks noChangeArrowheads="1"/>
          </p:cNvSpPr>
          <p:nvPr/>
        </p:nvSpPr>
        <p:spPr bwMode="auto">
          <a:xfrm>
            <a:off x="1714500" y="357188"/>
            <a:ext cx="5983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4000">
                <a:solidFill>
                  <a:srgbClr val="C00000"/>
                </a:solidFill>
              </a:rPr>
              <a:t>VWF synthesis and storage</a:t>
            </a:r>
          </a:p>
        </p:txBody>
      </p:sp>
      <p:sp>
        <p:nvSpPr>
          <p:cNvPr id="191491" name="Content Placeholder 6"/>
          <p:cNvSpPr>
            <a:spLocks noGrp="1"/>
          </p:cNvSpPr>
          <p:nvPr>
            <p:ph idx="1"/>
          </p:nvPr>
        </p:nvSpPr>
        <p:spPr>
          <a:xfrm>
            <a:off x="514350" y="1600200"/>
            <a:ext cx="4629150" cy="4530725"/>
          </a:xfrm>
        </p:spPr>
        <p:txBody>
          <a:bodyPr/>
          <a:lstStyle/>
          <a:p>
            <a:r>
              <a:rPr lang="en-GB" smtClean="0"/>
              <a:t>Synthesis</a:t>
            </a:r>
          </a:p>
          <a:p>
            <a:pPr lvl="1"/>
            <a:r>
              <a:rPr lang="en-GB" smtClean="0"/>
              <a:t>Endothelial cells</a:t>
            </a:r>
          </a:p>
          <a:p>
            <a:pPr lvl="2"/>
            <a:r>
              <a:rPr lang="en-GB" smtClean="0"/>
              <a:t>Weibel Palade bodies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Megakaryocytes</a:t>
            </a:r>
          </a:p>
          <a:p>
            <a:pPr lvl="2"/>
            <a:r>
              <a:rPr lang="en-GB" smtClean="0"/>
              <a:t>Platelet </a:t>
            </a:r>
            <a:r>
              <a:rPr lang="en-GB" smtClean="0">
                <a:latin typeface="Symbol" pitchFamily="18" charset="2"/>
              </a:rPr>
              <a:t>a</a:t>
            </a:r>
            <a:r>
              <a:rPr lang="en-GB" smtClean="0"/>
              <a:t> granules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Plasma VWF entirely derived from endothelial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 Box 2"/>
          <p:cNvSpPr txBox="1">
            <a:spLocks noChangeArrowheads="1"/>
          </p:cNvSpPr>
          <p:nvPr/>
        </p:nvSpPr>
        <p:spPr bwMode="auto">
          <a:xfrm>
            <a:off x="600075" y="609600"/>
            <a:ext cx="8237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3600" b="1">
                <a:latin typeface="Arial" pitchFamily="34" charset="0"/>
              </a:rPr>
              <a:t>VWF: synthesis (1): Endothelial cells</a:t>
            </a:r>
            <a:endParaRPr lang="en-US">
              <a:latin typeface="Arial" pitchFamily="34" charset="0"/>
            </a:endParaRPr>
          </a:p>
        </p:txBody>
      </p:sp>
      <p:sp>
        <p:nvSpPr>
          <p:cNvPr id="193538" name="AutoShape 3"/>
          <p:cNvSpPr>
            <a:spLocks noChangeArrowheads="1"/>
          </p:cNvSpPr>
          <p:nvPr/>
        </p:nvSpPr>
        <p:spPr bwMode="auto">
          <a:xfrm>
            <a:off x="600075" y="3048000"/>
            <a:ext cx="5657850" cy="2438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>
              <a:latin typeface="Times" pitchFamily="18" charset="0"/>
            </a:endParaRPr>
          </a:p>
        </p:txBody>
      </p:sp>
      <p:sp>
        <p:nvSpPr>
          <p:cNvPr id="193539" name="Freeform 4"/>
          <p:cNvSpPr>
            <a:spLocks/>
          </p:cNvSpPr>
          <p:nvPr/>
        </p:nvSpPr>
        <p:spPr bwMode="auto">
          <a:xfrm>
            <a:off x="428625" y="5510213"/>
            <a:ext cx="6858000" cy="509587"/>
          </a:xfrm>
          <a:custGeom>
            <a:avLst/>
            <a:gdLst>
              <a:gd name="T0" fmla="*/ 0 w 4416"/>
              <a:gd name="T1" fmla="*/ 526711344 h 321"/>
              <a:gd name="T2" fmla="*/ 926121941 w 4416"/>
              <a:gd name="T3" fmla="*/ 42841817 h 321"/>
              <a:gd name="T4" fmla="*/ 1736477911 w 4416"/>
              <a:gd name="T5" fmla="*/ 768646014 h 321"/>
              <a:gd name="T6" fmla="*/ 2147483647 w 4416"/>
              <a:gd name="T7" fmla="*/ 284776574 h 321"/>
              <a:gd name="T8" fmla="*/ 2147483647 w 4416"/>
              <a:gd name="T9" fmla="*/ 768646014 h 321"/>
              <a:gd name="T10" fmla="*/ 2147483647 w 4416"/>
              <a:gd name="T11" fmla="*/ 163809189 h 321"/>
              <a:gd name="T12" fmla="*/ 2147483647 w 4416"/>
              <a:gd name="T13" fmla="*/ 768646014 h 321"/>
              <a:gd name="T14" fmla="*/ 2147483647 w 4416"/>
              <a:gd name="T15" fmla="*/ 163809189 h 321"/>
              <a:gd name="T16" fmla="*/ 2147483647 w 4416"/>
              <a:gd name="T17" fmla="*/ 647678679 h 321"/>
              <a:gd name="T18" fmla="*/ 2147483647 w 4416"/>
              <a:gd name="T19" fmla="*/ 42841817 h 321"/>
              <a:gd name="T20" fmla="*/ 2147483647 w 4416"/>
              <a:gd name="T21" fmla="*/ 647678679 h 321"/>
              <a:gd name="T22" fmla="*/ 2147483647 w 4416"/>
              <a:gd name="T23" fmla="*/ 163809189 h 321"/>
              <a:gd name="T24" fmla="*/ 2147483647 w 4416"/>
              <a:gd name="T25" fmla="*/ 526711344 h 321"/>
              <a:gd name="T26" fmla="*/ 2147483647 w 4416"/>
              <a:gd name="T27" fmla="*/ 42841817 h 321"/>
              <a:gd name="T28" fmla="*/ 2147483647 w 4416"/>
              <a:gd name="T29" fmla="*/ 526711344 h 321"/>
              <a:gd name="T30" fmla="*/ 2147483647 w 4416"/>
              <a:gd name="T31" fmla="*/ 42841817 h 3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16"/>
              <a:gd name="T49" fmla="*/ 0 h 321"/>
              <a:gd name="T50" fmla="*/ 4416 w 4416"/>
              <a:gd name="T51" fmla="*/ 321 h 3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>
            <a:solidFill>
              <a:srgbClr val="B7B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0" name="Freeform 5"/>
          <p:cNvSpPr>
            <a:spLocks/>
          </p:cNvSpPr>
          <p:nvPr/>
        </p:nvSpPr>
        <p:spPr bwMode="auto">
          <a:xfrm>
            <a:off x="600075" y="5562600"/>
            <a:ext cx="6772275" cy="509588"/>
          </a:xfrm>
          <a:custGeom>
            <a:avLst/>
            <a:gdLst>
              <a:gd name="T0" fmla="*/ 0 w 4416"/>
              <a:gd name="T1" fmla="*/ 526713965 h 321"/>
              <a:gd name="T2" fmla="*/ 903112607 w 4416"/>
              <a:gd name="T3" fmla="*/ 42843488 h 321"/>
              <a:gd name="T4" fmla="*/ 1693337144 w 4416"/>
              <a:gd name="T5" fmla="*/ 768649110 h 321"/>
              <a:gd name="T6" fmla="*/ 2147483647 w 4416"/>
              <a:gd name="T7" fmla="*/ 284778720 h 321"/>
              <a:gd name="T8" fmla="*/ 2147483647 w 4416"/>
              <a:gd name="T9" fmla="*/ 768649110 h 321"/>
              <a:gd name="T10" fmla="*/ 2147483647 w 4416"/>
              <a:gd name="T11" fmla="*/ 163811098 h 321"/>
              <a:gd name="T12" fmla="*/ 2147483647 w 4416"/>
              <a:gd name="T13" fmla="*/ 768649110 h 321"/>
              <a:gd name="T14" fmla="*/ 2147483647 w 4416"/>
              <a:gd name="T15" fmla="*/ 163811098 h 321"/>
              <a:gd name="T16" fmla="*/ 2147483647 w 4416"/>
              <a:gd name="T17" fmla="*/ 647681538 h 321"/>
              <a:gd name="T18" fmla="*/ 2147483647 w 4416"/>
              <a:gd name="T19" fmla="*/ 42843488 h 321"/>
              <a:gd name="T20" fmla="*/ 2147483647 w 4416"/>
              <a:gd name="T21" fmla="*/ 647681538 h 321"/>
              <a:gd name="T22" fmla="*/ 2147483647 w 4416"/>
              <a:gd name="T23" fmla="*/ 163811098 h 321"/>
              <a:gd name="T24" fmla="*/ 2147483647 w 4416"/>
              <a:gd name="T25" fmla="*/ 526713965 h 321"/>
              <a:gd name="T26" fmla="*/ 2147483647 w 4416"/>
              <a:gd name="T27" fmla="*/ 42843488 h 321"/>
              <a:gd name="T28" fmla="*/ 2147483647 w 4416"/>
              <a:gd name="T29" fmla="*/ 526713965 h 321"/>
              <a:gd name="T30" fmla="*/ 2147483647 w 4416"/>
              <a:gd name="T31" fmla="*/ 42843488 h 3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16"/>
              <a:gd name="T49" fmla="*/ 0 h 321"/>
              <a:gd name="T50" fmla="*/ 4416 w 4416"/>
              <a:gd name="T51" fmla="*/ 321 h 3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>
            <a:solidFill>
              <a:srgbClr val="B7B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1" name="Freeform 6"/>
          <p:cNvSpPr>
            <a:spLocks/>
          </p:cNvSpPr>
          <p:nvPr/>
        </p:nvSpPr>
        <p:spPr bwMode="auto">
          <a:xfrm>
            <a:off x="319088" y="5445125"/>
            <a:ext cx="7029450" cy="509588"/>
          </a:xfrm>
          <a:custGeom>
            <a:avLst/>
            <a:gdLst>
              <a:gd name="T0" fmla="*/ 0 w 4416"/>
              <a:gd name="T1" fmla="*/ 526713965 h 321"/>
              <a:gd name="T2" fmla="*/ 973005740 w 4416"/>
              <a:gd name="T3" fmla="*/ 42843488 h 321"/>
              <a:gd name="T4" fmla="*/ 1824387403 w 4416"/>
              <a:gd name="T5" fmla="*/ 768649110 h 321"/>
              <a:gd name="T6" fmla="*/ 2147483647 w 4416"/>
              <a:gd name="T7" fmla="*/ 284778720 h 321"/>
              <a:gd name="T8" fmla="*/ 2147483647 w 4416"/>
              <a:gd name="T9" fmla="*/ 768649110 h 321"/>
              <a:gd name="T10" fmla="*/ 2147483647 w 4416"/>
              <a:gd name="T11" fmla="*/ 163811098 h 321"/>
              <a:gd name="T12" fmla="*/ 2147483647 w 4416"/>
              <a:gd name="T13" fmla="*/ 768649110 h 321"/>
              <a:gd name="T14" fmla="*/ 2147483647 w 4416"/>
              <a:gd name="T15" fmla="*/ 163811098 h 321"/>
              <a:gd name="T16" fmla="*/ 2147483647 w 4416"/>
              <a:gd name="T17" fmla="*/ 647681538 h 321"/>
              <a:gd name="T18" fmla="*/ 2147483647 w 4416"/>
              <a:gd name="T19" fmla="*/ 42843488 h 321"/>
              <a:gd name="T20" fmla="*/ 2147483647 w 4416"/>
              <a:gd name="T21" fmla="*/ 647681538 h 321"/>
              <a:gd name="T22" fmla="*/ 2147483647 w 4416"/>
              <a:gd name="T23" fmla="*/ 163811098 h 321"/>
              <a:gd name="T24" fmla="*/ 2147483647 w 4416"/>
              <a:gd name="T25" fmla="*/ 526713965 h 321"/>
              <a:gd name="T26" fmla="*/ 2147483647 w 4416"/>
              <a:gd name="T27" fmla="*/ 42843488 h 321"/>
              <a:gd name="T28" fmla="*/ 2147483647 w 4416"/>
              <a:gd name="T29" fmla="*/ 526713965 h 321"/>
              <a:gd name="T30" fmla="*/ 2147483647 w 4416"/>
              <a:gd name="T31" fmla="*/ 42843488 h 3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16"/>
              <a:gd name="T49" fmla="*/ 0 h 321"/>
              <a:gd name="T50" fmla="*/ 4416 w 4416"/>
              <a:gd name="T51" fmla="*/ 321 h 3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>
            <a:solidFill>
              <a:srgbClr val="B7B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2" name="Freeform 7"/>
          <p:cNvSpPr>
            <a:spLocks/>
          </p:cNvSpPr>
          <p:nvPr/>
        </p:nvSpPr>
        <p:spPr bwMode="auto">
          <a:xfrm>
            <a:off x="600075" y="5715000"/>
            <a:ext cx="7115175" cy="357188"/>
          </a:xfrm>
          <a:custGeom>
            <a:avLst/>
            <a:gdLst>
              <a:gd name="T0" fmla="*/ 0 w 4416"/>
              <a:gd name="T1" fmla="*/ 258779895 h 321"/>
              <a:gd name="T2" fmla="*/ 996883349 w 4416"/>
              <a:gd name="T3" fmla="*/ 21048500 h 321"/>
              <a:gd name="T4" fmla="*/ 1869156129 w 4416"/>
              <a:gd name="T5" fmla="*/ 377644519 h 321"/>
              <a:gd name="T6" fmla="*/ 2147483647 w 4416"/>
              <a:gd name="T7" fmla="*/ 139914193 h 321"/>
              <a:gd name="T8" fmla="*/ 2147483647 w 4416"/>
              <a:gd name="T9" fmla="*/ 377644519 h 321"/>
              <a:gd name="T10" fmla="*/ 2147483647 w 4416"/>
              <a:gd name="T11" fmla="*/ 80481916 h 321"/>
              <a:gd name="T12" fmla="*/ 2147483647 w 4416"/>
              <a:gd name="T13" fmla="*/ 377644519 h 321"/>
              <a:gd name="T14" fmla="*/ 2147483647 w 4416"/>
              <a:gd name="T15" fmla="*/ 80481916 h 321"/>
              <a:gd name="T16" fmla="*/ 2147483647 w 4416"/>
              <a:gd name="T17" fmla="*/ 318212242 h 321"/>
              <a:gd name="T18" fmla="*/ 2147483647 w 4416"/>
              <a:gd name="T19" fmla="*/ 21048500 h 321"/>
              <a:gd name="T20" fmla="*/ 2147483647 w 4416"/>
              <a:gd name="T21" fmla="*/ 318212242 h 321"/>
              <a:gd name="T22" fmla="*/ 2147483647 w 4416"/>
              <a:gd name="T23" fmla="*/ 80481916 h 321"/>
              <a:gd name="T24" fmla="*/ 2147483647 w 4416"/>
              <a:gd name="T25" fmla="*/ 258779895 h 321"/>
              <a:gd name="T26" fmla="*/ 2147483647 w 4416"/>
              <a:gd name="T27" fmla="*/ 21048500 h 321"/>
              <a:gd name="T28" fmla="*/ 2147483647 w 4416"/>
              <a:gd name="T29" fmla="*/ 258779895 h 321"/>
              <a:gd name="T30" fmla="*/ 2147483647 w 4416"/>
              <a:gd name="T31" fmla="*/ 21048500 h 3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16"/>
              <a:gd name="T49" fmla="*/ 0 h 321"/>
              <a:gd name="T50" fmla="*/ 4416 w 4416"/>
              <a:gd name="T51" fmla="*/ 321 h 3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>
            <a:solidFill>
              <a:srgbClr val="B7B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3" name="Freeform 8"/>
          <p:cNvSpPr>
            <a:spLocks/>
          </p:cNvSpPr>
          <p:nvPr/>
        </p:nvSpPr>
        <p:spPr bwMode="auto">
          <a:xfrm>
            <a:off x="342900" y="5486400"/>
            <a:ext cx="6257925" cy="509588"/>
          </a:xfrm>
          <a:custGeom>
            <a:avLst/>
            <a:gdLst>
              <a:gd name="T0" fmla="*/ 0 w 4416"/>
              <a:gd name="T1" fmla="*/ 526713965 h 321"/>
              <a:gd name="T2" fmla="*/ 771140474 w 4416"/>
              <a:gd name="T3" fmla="*/ 42843488 h 321"/>
              <a:gd name="T4" fmla="*/ 1445889318 w 4416"/>
              <a:gd name="T5" fmla="*/ 768649110 h 321"/>
              <a:gd name="T6" fmla="*/ 2147483647 w 4416"/>
              <a:gd name="T7" fmla="*/ 284778720 h 321"/>
              <a:gd name="T8" fmla="*/ 2147483647 w 4416"/>
              <a:gd name="T9" fmla="*/ 768649110 h 321"/>
              <a:gd name="T10" fmla="*/ 2147483647 w 4416"/>
              <a:gd name="T11" fmla="*/ 163811098 h 321"/>
              <a:gd name="T12" fmla="*/ 2147483647 w 4416"/>
              <a:gd name="T13" fmla="*/ 768649110 h 321"/>
              <a:gd name="T14" fmla="*/ 2147483647 w 4416"/>
              <a:gd name="T15" fmla="*/ 163811098 h 321"/>
              <a:gd name="T16" fmla="*/ 2147483647 w 4416"/>
              <a:gd name="T17" fmla="*/ 647681538 h 321"/>
              <a:gd name="T18" fmla="*/ 2147483647 w 4416"/>
              <a:gd name="T19" fmla="*/ 42843488 h 321"/>
              <a:gd name="T20" fmla="*/ 2147483647 w 4416"/>
              <a:gd name="T21" fmla="*/ 647681538 h 321"/>
              <a:gd name="T22" fmla="*/ 2147483647 w 4416"/>
              <a:gd name="T23" fmla="*/ 163811098 h 321"/>
              <a:gd name="T24" fmla="*/ 2147483647 w 4416"/>
              <a:gd name="T25" fmla="*/ 526713965 h 321"/>
              <a:gd name="T26" fmla="*/ 2147483647 w 4416"/>
              <a:gd name="T27" fmla="*/ 42843488 h 321"/>
              <a:gd name="T28" fmla="*/ 2147483647 w 4416"/>
              <a:gd name="T29" fmla="*/ 526713965 h 321"/>
              <a:gd name="T30" fmla="*/ 2147483647 w 4416"/>
              <a:gd name="T31" fmla="*/ 42843488 h 3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16"/>
              <a:gd name="T49" fmla="*/ 0 h 321"/>
              <a:gd name="T50" fmla="*/ 4416 w 4416"/>
              <a:gd name="T51" fmla="*/ 321 h 3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16" h="321">
                <a:moveTo>
                  <a:pt x="0" y="209"/>
                </a:moveTo>
                <a:cubicBezTo>
                  <a:pt x="131" y="104"/>
                  <a:pt x="263" y="0"/>
                  <a:pt x="384" y="17"/>
                </a:cubicBezTo>
                <a:cubicBezTo>
                  <a:pt x="504" y="33"/>
                  <a:pt x="599" y="288"/>
                  <a:pt x="720" y="305"/>
                </a:cubicBezTo>
                <a:cubicBezTo>
                  <a:pt x="840" y="321"/>
                  <a:pt x="984" y="113"/>
                  <a:pt x="1104" y="113"/>
                </a:cubicBezTo>
                <a:cubicBezTo>
                  <a:pt x="1224" y="113"/>
                  <a:pt x="1344" y="313"/>
                  <a:pt x="1440" y="305"/>
                </a:cubicBezTo>
                <a:cubicBezTo>
                  <a:pt x="1536" y="297"/>
                  <a:pt x="1584" y="65"/>
                  <a:pt x="1680" y="65"/>
                </a:cubicBezTo>
                <a:cubicBezTo>
                  <a:pt x="1776" y="65"/>
                  <a:pt x="1920" y="305"/>
                  <a:pt x="2016" y="305"/>
                </a:cubicBezTo>
                <a:cubicBezTo>
                  <a:pt x="2112" y="305"/>
                  <a:pt x="2168" y="73"/>
                  <a:pt x="2256" y="65"/>
                </a:cubicBezTo>
                <a:cubicBezTo>
                  <a:pt x="2344" y="57"/>
                  <a:pt x="2456" y="265"/>
                  <a:pt x="2544" y="257"/>
                </a:cubicBezTo>
                <a:cubicBezTo>
                  <a:pt x="2632" y="249"/>
                  <a:pt x="2696" y="17"/>
                  <a:pt x="2784" y="17"/>
                </a:cubicBezTo>
                <a:cubicBezTo>
                  <a:pt x="2872" y="17"/>
                  <a:pt x="2992" y="249"/>
                  <a:pt x="3072" y="257"/>
                </a:cubicBezTo>
                <a:cubicBezTo>
                  <a:pt x="3152" y="265"/>
                  <a:pt x="3176" y="73"/>
                  <a:pt x="3264" y="65"/>
                </a:cubicBezTo>
                <a:cubicBezTo>
                  <a:pt x="3352" y="57"/>
                  <a:pt x="3504" y="217"/>
                  <a:pt x="3600" y="209"/>
                </a:cubicBezTo>
                <a:cubicBezTo>
                  <a:pt x="3696" y="201"/>
                  <a:pt x="3744" y="17"/>
                  <a:pt x="3840" y="17"/>
                </a:cubicBezTo>
                <a:cubicBezTo>
                  <a:pt x="3936" y="17"/>
                  <a:pt x="4080" y="209"/>
                  <a:pt x="4176" y="209"/>
                </a:cubicBezTo>
                <a:cubicBezTo>
                  <a:pt x="4272" y="209"/>
                  <a:pt x="4376" y="49"/>
                  <a:pt x="4416" y="17"/>
                </a:cubicBezTo>
              </a:path>
            </a:pathLst>
          </a:custGeom>
          <a:noFill/>
          <a:ln w="38100">
            <a:solidFill>
              <a:srgbClr val="B7B7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4" name="Oval 9"/>
          <p:cNvSpPr>
            <a:spLocks noChangeArrowheads="1"/>
          </p:cNvSpPr>
          <p:nvPr/>
        </p:nvSpPr>
        <p:spPr bwMode="auto">
          <a:xfrm>
            <a:off x="4351338" y="4292600"/>
            <a:ext cx="196850" cy="195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45" name="Oval 10"/>
          <p:cNvSpPr>
            <a:spLocks noChangeArrowheads="1"/>
          </p:cNvSpPr>
          <p:nvPr/>
        </p:nvSpPr>
        <p:spPr bwMode="auto">
          <a:xfrm>
            <a:off x="4783138" y="3789363"/>
            <a:ext cx="196850" cy="1952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46" name="Oval 11"/>
          <p:cNvSpPr>
            <a:spLocks noChangeArrowheads="1"/>
          </p:cNvSpPr>
          <p:nvPr/>
        </p:nvSpPr>
        <p:spPr bwMode="auto">
          <a:xfrm>
            <a:off x="5072063" y="3573463"/>
            <a:ext cx="196850" cy="1952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47" name="Oval 12"/>
          <p:cNvSpPr>
            <a:spLocks noChangeArrowheads="1"/>
          </p:cNvSpPr>
          <p:nvPr/>
        </p:nvSpPr>
        <p:spPr bwMode="auto">
          <a:xfrm>
            <a:off x="4927600" y="4076700"/>
            <a:ext cx="196850" cy="195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48" name="Freeform 13"/>
          <p:cNvSpPr>
            <a:spLocks/>
          </p:cNvSpPr>
          <p:nvPr/>
        </p:nvSpPr>
        <p:spPr bwMode="auto">
          <a:xfrm>
            <a:off x="857250" y="4533900"/>
            <a:ext cx="1200150" cy="800100"/>
          </a:xfrm>
          <a:custGeom>
            <a:avLst/>
            <a:gdLst>
              <a:gd name="T0" fmla="*/ 0 w 672"/>
              <a:gd name="T1" fmla="*/ 60483760 h 504"/>
              <a:gd name="T2" fmla="*/ 306198985 w 672"/>
              <a:gd name="T3" fmla="*/ 60483760 h 504"/>
              <a:gd name="T4" fmla="*/ 459298421 w 672"/>
              <a:gd name="T5" fmla="*/ 423386346 h 504"/>
              <a:gd name="T6" fmla="*/ 918596843 w 672"/>
              <a:gd name="T7" fmla="*/ 423386346 h 504"/>
              <a:gd name="T8" fmla="*/ 1071696502 w 672"/>
              <a:gd name="T9" fmla="*/ 665321287 h 504"/>
              <a:gd name="T10" fmla="*/ 1530994812 w 672"/>
              <a:gd name="T11" fmla="*/ 786288758 h 504"/>
              <a:gd name="T12" fmla="*/ 1684094249 w 672"/>
              <a:gd name="T13" fmla="*/ 1028223898 h 504"/>
              <a:gd name="T14" fmla="*/ 1990293568 w 672"/>
              <a:gd name="T15" fmla="*/ 1028223898 h 504"/>
              <a:gd name="T16" fmla="*/ 2143393005 w 672"/>
              <a:gd name="T17" fmla="*/ 1270158839 h 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2"/>
              <a:gd name="T28" fmla="*/ 0 h 504"/>
              <a:gd name="T29" fmla="*/ 672 w 672"/>
              <a:gd name="T30" fmla="*/ 504 h 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2" h="504">
                <a:moveTo>
                  <a:pt x="0" y="24"/>
                </a:moveTo>
                <a:cubicBezTo>
                  <a:pt x="36" y="12"/>
                  <a:pt x="72" y="0"/>
                  <a:pt x="96" y="24"/>
                </a:cubicBezTo>
                <a:cubicBezTo>
                  <a:pt x="120" y="48"/>
                  <a:pt x="112" y="144"/>
                  <a:pt x="144" y="168"/>
                </a:cubicBezTo>
                <a:cubicBezTo>
                  <a:pt x="176" y="192"/>
                  <a:pt x="256" y="152"/>
                  <a:pt x="288" y="168"/>
                </a:cubicBezTo>
                <a:cubicBezTo>
                  <a:pt x="320" y="184"/>
                  <a:pt x="304" y="240"/>
                  <a:pt x="336" y="264"/>
                </a:cubicBezTo>
                <a:cubicBezTo>
                  <a:pt x="368" y="288"/>
                  <a:pt x="448" y="288"/>
                  <a:pt x="480" y="312"/>
                </a:cubicBezTo>
                <a:cubicBezTo>
                  <a:pt x="512" y="336"/>
                  <a:pt x="504" y="392"/>
                  <a:pt x="528" y="408"/>
                </a:cubicBezTo>
                <a:cubicBezTo>
                  <a:pt x="552" y="424"/>
                  <a:pt x="600" y="392"/>
                  <a:pt x="624" y="408"/>
                </a:cubicBezTo>
                <a:cubicBezTo>
                  <a:pt x="648" y="424"/>
                  <a:pt x="660" y="464"/>
                  <a:pt x="672" y="50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49" name="Oval 14"/>
          <p:cNvSpPr>
            <a:spLocks noChangeArrowheads="1"/>
          </p:cNvSpPr>
          <p:nvPr/>
        </p:nvSpPr>
        <p:spPr bwMode="auto">
          <a:xfrm>
            <a:off x="857250" y="45720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0" name="Oval 15"/>
          <p:cNvSpPr>
            <a:spLocks noChangeArrowheads="1"/>
          </p:cNvSpPr>
          <p:nvPr/>
        </p:nvSpPr>
        <p:spPr bwMode="auto">
          <a:xfrm>
            <a:off x="1028700" y="47244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1" name="Oval 16"/>
          <p:cNvSpPr>
            <a:spLocks noChangeArrowheads="1"/>
          </p:cNvSpPr>
          <p:nvPr/>
        </p:nvSpPr>
        <p:spPr bwMode="auto">
          <a:xfrm>
            <a:off x="1200150" y="48006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2" name="Oval 17"/>
          <p:cNvSpPr>
            <a:spLocks noChangeArrowheads="1"/>
          </p:cNvSpPr>
          <p:nvPr/>
        </p:nvSpPr>
        <p:spPr bwMode="auto">
          <a:xfrm>
            <a:off x="1371600" y="48768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3" name="Oval 18"/>
          <p:cNvSpPr>
            <a:spLocks noChangeArrowheads="1"/>
          </p:cNvSpPr>
          <p:nvPr/>
        </p:nvSpPr>
        <p:spPr bwMode="auto">
          <a:xfrm>
            <a:off x="1628775" y="50292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4" name="Oval 19"/>
          <p:cNvSpPr>
            <a:spLocks noChangeArrowheads="1"/>
          </p:cNvSpPr>
          <p:nvPr/>
        </p:nvSpPr>
        <p:spPr bwMode="auto">
          <a:xfrm>
            <a:off x="1885950" y="5181600"/>
            <a:ext cx="84138" cy="746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55" name="Freeform 20"/>
          <p:cNvSpPr>
            <a:spLocks/>
          </p:cNvSpPr>
          <p:nvPr/>
        </p:nvSpPr>
        <p:spPr bwMode="auto">
          <a:xfrm>
            <a:off x="1200150" y="4114800"/>
            <a:ext cx="1231900" cy="703263"/>
          </a:xfrm>
          <a:custGeom>
            <a:avLst/>
            <a:gdLst>
              <a:gd name="T0" fmla="*/ 178500517 w 690"/>
              <a:gd name="T1" fmla="*/ 148690127 h 443"/>
              <a:gd name="T2" fmla="*/ 637502892 w 690"/>
              <a:gd name="T3" fmla="*/ 148690127 h 443"/>
              <a:gd name="T4" fmla="*/ 943505181 w 690"/>
              <a:gd name="T5" fmla="*/ 390625282 h 443"/>
              <a:gd name="T6" fmla="*/ 1402507388 w 690"/>
              <a:gd name="T7" fmla="*/ 390625282 h 443"/>
              <a:gd name="T8" fmla="*/ 1555509314 w 690"/>
              <a:gd name="T9" fmla="*/ 632560486 h 443"/>
              <a:gd name="T10" fmla="*/ 1861511380 w 690"/>
              <a:gd name="T11" fmla="*/ 753528039 h 443"/>
              <a:gd name="T12" fmla="*/ 2014511967 w 690"/>
              <a:gd name="T13" fmla="*/ 995463343 h 443"/>
              <a:gd name="T14" fmla="*/ 2147483647 w 690"/>
              <a:gd name="T15" fmla="*/ 1116430895 h 443"/>
              <a:gd name="T16" fmla="*/ 2147483647 w 690"/>
              <a:gd name="T17" fmla="*/ 995463343 h 443"/>
              <a:gd name="T18" fmla="*/ 1969886852 w 690"/>
              <a:gd name="T19" fmla="*/ 693044263 h 443"/>
              <a:gd name="T20" fmla="*/ 1676635392 w 690"/>
              <a:gd name="T21" fmla="*/ 582157339 h 443"/>
              <a:gd name="T22" fmla="*/ 1530008993 w 690"/>
              <a:gd name="T23" fmla="*/ 304939932 h 443"/>
              <a:gd name="T24" fmla="*/ 1020006144 w 690"/>
              <a:gd name="T25" fmla="*/ 274698044 h 443"/>
              <a:gd name="T26" fmla="*/ 714003854 w 690"/>
              <a:gd name="T27" fmla="*/ 37803166 h 443"/>
              <a:gd name="T28" fmla="*/ 114750580 w 690"/>
              <a:gd name="T29" fmla="*/ 57964438 h 443"/>
              <a:gd name="T30" fmla="*/ 44625129 w 690"/>
              <a:gd name="T31" fmla="*/ 108367609 h 443"/>
              <a:gd name="T32" fmla="*/ 178500517 w 690"/>
              <a:gd name="T33" fmla="*/ 14869012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0"/>
              <a:gd name="T52" fmla="*/ 0 h 443"/>
              <a:gd name="T53" fmla="*/ 690 w 69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0" h="443">
                <a:moveTo>
                  <a:pt x="56" y="59"/>
                </a:moveTo>
                <a:cubicBezTo>
                  <a:pt x="87" y="61"/>
                  <a:pt x="160" y="43"/>
                  <a:pt x="200" y="59"/>
                </a:cubicBezTo>
                <a:cubicBezTo>
                  <a:pt x="240" y="75"/>
                  <a:pt x="256" y="139"/>
                  <a:pt x="296" y="155"/>
                </a:cubicBezTo>
                <a:cubicBezTo>
                  <a:pt x="336" y="171"/>
                  <a:pt x="408" y="139"/>
                  <a:pt x="440" y="155"/>
                </a:cubicBezTo>
                <a:cubicBezTo>
                  <a:pt x="472" y="171"/>
                  <a:pt x="464" y="227"/>
                  <a:pt x="488" y="251"/>
                </a:cubicBezTo>
                <a:cubicBezTo>
                  <a:pt x="512" y="275"/>
                  <a:pt x="560" y="275"/>
                  <a:pt x="584" y="299"/>
                </a:cubicBezTo>
                <a:cubicBezTo>
                  <a:pt x="608" y="323"/>
                  <a:pt x="616" y="371"/>
                  <a:pt x="632" y="395"/>
                </a:cubicBezTo>
                <a:cubicBezTo>
                  <a:pt x="648" y="419"/>
                  <a:pt x="672" y="443"/>
                  <a:pt x="680" y="443"/>
                </a:cubicBezTo>
                <a:cubicBezTo>
                  <a:pt x="688" y="443"/>
                  <a:pt x="690" y="422"/>
                  <a:pt x="680" y="395"/>
                </a:cubicBezTo>
                <a:cubicBezTo>
                  <a:pt x="669" y="367"/>
                  <a:pt x="643" y="302"/>
                  <a:pt x="618" y="275"/>
                </a:cubicBezTo>
                <a:cubicBezTo>
                  <a:pt x="592" y="247"/>
                  <a:pt x="549" y="256"/>
                  <a:pt x="526" y="231"/>
                </a:cubicBezTo>
                <a:cubicBezTo>
                  <a:pt x="502" y="205"/>
                  <a:pt x="514" y="141"/>
                  <a:pt x="480" y="121"/>
                </a:cubicBezTo>
                <a:cubicBezTo>
                  <a:pt x="445" y="100"/>
                  <a:pt x="362" y="126"/>
                  <a:pt x="320" y="109"/>
                </a:cubicBezTo>
                <a:cubicBezTo>
                  <a:pt x="277" y="91"/>
                  <a:pt x="271" y="29"/>
                  <a:pt x="224" y="15"/>
                </a:cubicBezTo>
                <a:cubicBezTo>
                  <a:pt x="176" y="0"/>
                  <a:pt x="71" y="18"/>
                  <a:pt x="36" y="23"/>
                </a:cubicBezTo>
                <a:cubicBezTo>
                  <a:pt x="0" y="27"/>
                  <a:pt x="10" y="37"/>
                  <a:pt x="14" y="43"/>
                </a:cubicBezTo>
                <a:cubicBezTo>
                  <a:pt x="17" y="48"/>
                  <a:pt x="25" y="56"/>
                  <a:pt x="56" y="59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3556" name="Text Box 21"/>
          <p:cNvSpPr txBox="1">
            <a:spLocks noChangeArrowheads="1"/>
          </p:cNvSpPr>
          <p:nvPr/>
        </p:nvSpPr>
        <p:spPr bwMode="auto">
          <a:xfrm>
            <a:off x="857250" y="4953000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ER</a:t>
            </a:r>
          </a:p>
        </p:txBody>
      </p:sp>
      <p:sp>
        <p:nvSpPr>
          <p:cNvPr id="193557" name="Text Box 22"/>
          <p:cNvSpPr txBox="1">
            <a:spLocks noChangeArrowheads="1"/>
          </p:cNvSpPr>
          <p:nvPr/>
        </p:nvSpPr>
        <p:spPr bwMode="auto">
          <a:xfrm>
            <a:off x="2468563" y="4354513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Golgi</a:t>
            </a:r>
          </a:p>
        </p:txBody>
      </p:sp>
      <p:sp>
        <p:nvSpPr>
          <p:cNvPr id="193558" name="Text Box 23"/>
          <p:cNvSpPr txBox="1">
            <a:spLocks noChangeArrowheads="1"/>
          </p:cNvSpPr>
          <p:nvPr/>
        </p:nvSpPr>
        <p:spPr bwMode="auto">
          <a:xfrm>
            <a:off x="6656388" y="3284538"/>
            <a:ext cx="3871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</a:rPr>
              <a:t>Weibel-Palade bodies</a:t>
            </a:r>
          </a:p>
          <a:p>
            <a:r>
              <a:rPr lang="en-US" sz="2000" b="1">
                <a:latin typeface="Arial" pitchFamily="34" charset="0"/>
              </a:rPr>
              <a:t>Basal secretion &amp;</a:t>
            </a:r>
          </a:p>
          <a:p>
            <a:r>
              <a:rPr lang="en-US" sz="2000" b="1">
                <a:latin typeface="Arial" pitchFamily="34" charset="0"/>
              </a:rPr>
              <a:t>Storage for regulated release  </a:t>
            </a:r>
          </a:p>
        </p:txBody>
      </p:sp>
      <p:sp>
        <p:nvSpPr>
          <p:cNvPr id="193559" name="Arc 24"/>
          <p:cNvSpPr>
            <a:spLocks/>
          </p:cNvSpPr>
          <p:nvPr/>
        </p:nvSpPr>
        <p:spPr bwMode="auto">
          <a:xfrm flipV="1">
            <a:off x="2143125" y="2590800"/>
            <a:ext cx="942975" cy="1600200"/>
          </a:xfrm>
          <a:custGeom>
            <a:avLst/>
            <a:gdLst>
              <a:gd name="T0" fmla="*/ 0 w 21600"/>
              <a:gd name="T1" fmla="*/ 0 h 21600"/>
              <a:gd name="T2" fmla="*/ 1797184668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60" name="Arc 25"/>
          <p:cNvSpPr>
            <a:spLocks/>
          </p:cNvSpPr>
          <p:nvPr/>
        </p:nvSpPr>
        <p:spPr bwMode="auto">
          <a:xfrm>
            <a:off x="2217738" y="4213225"/>
            <a:ext cx="1930400" cy="1373188"/>
          </a:xfrm>
          <a:custGeom>
            <a:avLst/>
            <a:gdLst>
              <a:gd name="T0" fmla="*/ 0 w 24168"/>
              <a:gd name="T1" fmla="*/ 43936167 h 21600"/>
              <a:gd name="T2" fmla="*/ 2147483647 w 24168"/>
              <a:gd name="T3" fmla="*/ 2147483647 h 21600"/>
              <a:gd name="T4" fmla="*/ 1379459816 w 24168"/>
              <a:gd name="T5" fmla="*/ 2147483647 h 21600"/>
              <a:gd name="T6" fmla="*/ 0 60000 65536"/>
              <a:gd name="T7" fmla="*/ 0 60000 65536"/>
              <a:gd name="T8" fmla="*/ 0 60000 65536"/>
              <a:gd name="T9" fmla="*/ 0 w 24168"/>
              <a:gd name="T10" fmla="*/ 0 h 21600"/>
              <a:gd name="T11" fmla="*/ 24168 w 241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61" name="Arc 26"/>
          <p:cNvSpPr>
            <a:spLocks/>
          </p:cNvSpPr>
          <p:nvPr/>
        </p:nvSpPr>
        <p:spPr bwMode="auto">
          <a:xfrm flipV="1">
            <a:off x="2411413" y="3868738"/>
            <a:ext cx="2314575" cy="304800"/>
          </a:xfrm>
          <a:custGeom>
            <a:avLst/>
            <a:gdLst>
              <a:gd name="T0" fmla="*/ 0 w 24168"/>
              <a:gd name="T1" fmla="*/ 480483 h 21600"/>
              <a:gd name="T2" fmla="*/ 2147483647 w 24168"/>
              <a:gd name="T3" fmla="*/ 53834025 h 21600"/>
              <a:gd name="T4" fmla="*/ 2147483647 w 24168"/>
              <a:gd name="T5" fmla="*/ 60692798 h 21600"/>
              <a:gd name="T6" fmla="*/ 0 60000 65536"/>
              <a:gd name="T7" fmla="*/ 0 60000 65536"/>
              <a:gd name="T8" fmla="*/ 0 60000 65536"/>
              <a:gd name="T9" fmla="*/ 0 w 24168"/>
              <a:gd name="T10" fmla="*/ 0 h 21600"/>
              <a:gd name="T11" fmla="*/ 24168 w 241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68" h="21600" fill="none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</a:path>
              <a:path w="24168" h="21600" stroke="0" extrusionOk="0">
                <a:moveTo>
                  <a:pt x="-1" y="170"/>
                </a:moveTo>
                <a:cubicBezTo>
                  <a:pt x="897" y="56"/>
                  <a:pt x="1801" y="-1"/>
                  <a:pt x="2707" y="0"/>
                </a:cubicBezTo>
                <a:cubicBezTo>
                  <a:pt x="13691" y="0"/>
                  <a:pt x="22927" y="8244"/>
                  <a:pt x="24168" y="19158"/>
                </a:cubicBezTo>
                <a:lnTo>
                  <a:pt x="2707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62" name="Text Box 27"/>
          <p:cNvSpPr txBox="1">
            <a:spLocks noChangeArrowheads="1"/>
          </p:cNvSpPr>
          <p:nvPr/>
        </p:nvSpPr>
        <p:spPr bwMode="auto">
          <a:xfrm>
            <a:off x="534988" y="1557338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</a:rPr>
              <a:t>Lumenal</a:t>
            </a:r>
          </a:p>
        </p:txBody>
      </p:sp>
      <p:sp>
        <p:nvSpPr>
          <p:cNvPr id="193563" name="Text Box 28"/>
          <p:cNvSpPr txBox="1">
            <a:spLocks noChangeArrowheads="1"/>
          </p:cNvSpPr>
          <p:nvPr/>
        </p:nvSpPr>
        <p:spPr bwMode="auto">
          <a:xfrm>
            <a:off x="1182688" y="6237288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</a:rPr>
              <a:t>Ablumenal</a:t>
            </a:r>
          </a:p>
        </p:txBody>
      </p:sp>
      <p:sp>
        <p:nvSpPr>
          <p:cNvPr id="193564" name="Text Box 29"/>
          <p:cNvSpPr txBox="1">
            <a:spLocks noChangeArrowheads="1"/>
          </p:cNvSpPr>
          <p:nvPr/>
        </p:nvSpPr>
        <p:spPr bwMode="auto">
          <a:xfrm>
            <a:off x="7372350" y="5497513"/>
            <a:ext cx="209391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solidFill>
                  <a:srgbClr val="0066CC"/>
                </a:solidFill>
                <a:latin typeface="Arial" pitchFamily="34" charset="0"/>
              </a:rPr>
              <a:t>Sub endothelial</a:t>
            </a:r>
          </a:p>
          <a:p>
            <a:r>
              <a:rPr lang="en-US" sz="2000" b="1">
                <a:solidFill>
                  <a:srgbClr val="0066CC"/>
                </a:solidFill>
                <a:latin typeface="Arial" pitchFamily="34" charset="0"/>
              </a:rPr>
              <a:t>matrix</a:t>
            </a:r>
          </a:p>
        </p:txBody>
      </p:sp>
      <p:sp>
        <p:nvSpPr>
          <p:cNvPr id="193565" name="Line 30"/>
          <p:cNvSpPr>
            <a:spLocks noChangeShapeType="1"/>
          </p:cNvSpPr>
          <p:nvPr/>
        </p:nvSpPr>
        <p:spPr bwMode="auto">
          <a:xfrm>
            <a:off x="5829300" y="3581400"/>
            <a:ext cx="8572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66" name="Line 31"/>
          <p:cNvSpPr>
            <a:spLocks noChangeShapeType="1"/>
          </p:cNvSpPr>
          <p:nvPr/>
        </p:nvSpPr>
        <p:spPr bwMode="auto">
          <a:xfrm flipV="1">
            <a:off x="5572125" y="4005263"/>
            <a:ext cx="1084263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3567" name="Freeform 32"/>
          <p:cNvSpPr>
            <a:spLocks/>
          </p:cNvSpPr>
          <p:nvPr/>
        </p:nvSpPr>
        <p:spPr bwMode="auto">
          <a:xfrm>
            <a:off x="962025" y="4256088"/>
            <a:ext cx="1352550" cy="963612"/>
          </a:xfrm>
          <a:custGeom>
            <a:avLst/>
            <a:gdLst>
              <a:gd name="T0" fmla="*/ 118118549 w 757"/>
              <a:gd name="T1" fmla="*/ 17640290 h 607"/>
              <a:gd name="T2" fmla="*/ 577821189 w 757"/>
              <a:gd name="T3" fmla="*/ 138607722 h 607"/>
              <a:gd name="T4" fmla="*/ 884290696 w 757"/>
              <a:gd name="T5" fmla="*/ 501510037 h 607"/>
              <a:gd name="T6" fmla="*/ 1343993392 w 757"/>
              <a:gd name="T7" fmla="*/ 501510037 h 607"/>
              <a:gd name="T8" fmla="*/ 1497226359 w 757"/>
              <a:gd name="T9" fmla="*/ 864412401 h 607"/>
              <a:gd name="T10" fmla="*/ 1956931066 w 757"/>
              <a:gd name="T11" fmla="*/ 985379789 h 607"/>
              <a:gd name="T12" fmla="*/ 2147483647 w 757"/>
              <a:gd name="T13" fmla="*/ 1348281955 h 607"/>
              <a:gd name="T14" fmla="*/ 2147483647 w 757"/>
              <a:gd name="T15" fmla="*/ 1469249344 h 607"/>
              <a:gd name="T16" fmla="*/ 2147483647 w 757"/>
              <a:gd name="T17" fmla="*/ 1469249344 h 607"/>
              <a:gd name="T18" fmla="*/ 1956931066 w 757"/>
              <a:gd name="T19" fmla="*/ 1106347178 h 607"/>
              <a:gd name="T20" fmla="*/ 1343993392 w 757"/>
              <a:gd name="T21" fmla="*/ 985379789 h 607"/>
              <a:gd name="T22" fmla="*/ 1273760872 w 757"/>
              <a:gd name="T23" fmla="*/ 637598349 h 607"/>
              <a:gd name="T24" fmla="*/ 750209617 w 757"/>
              <a:gd name="T25" fmla="*/ 597275886 h 607"/>
              <a:gd name="T26" fmla="*/ 545897804 w 757"/>
              <a:gd name="T27" fmla="*/ 234373621 h 607"/>
              <a:gd name="T28" fmla="*/ 105348809 w 757"/>
              <a:gd name="T29" fmla="*/ 133567414 h 607"/>
              <a:gd name="T30" fmla="*/ 3192875 w 757"/>
              <a:gd name="T31" fmla="*/ 42841835 h 607"/>
              <a:gd name="T32" fmla="*/ 118118549 w 757"/>
              <a:gd name="T33" fmla="*/ 17640290 h 60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7"/>
              <a:gd name="T52" fmla="*/ 0 h 607"/>
              <a:gd name="T53" fmla="*/ 757 w 757"/>
              <a:gd name="T54" fmla="*/ 607 h 60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7" h="607">
                <a:moveTo>
                  <a:pt x="37" y="7"/>
                </a:moveTo>
                <a:cubicBezTo>
                  <a:pt x="67" y="13"/>
                  <a:pt x="141" y="23"/>
                  <a:pt x="181" y="55"/>
                </a:cubicBezTo>
                <a:cubicBezTo>
                  <a:pt x="221" y="87"/>
                  <a:pt x="237" y="175"/>
                  <a:pt x="277" y="199"/>
                </a:cubicBezTo>
                <a:cubicBezTo>
                  <a:pt x="316" y="222"/>
                  <a:pt x="389" y="175"/>
                  <a:pt x="421" y="199"/>
                </a:cubicBezTo>
                <a:cubicBezTo>
                  <a:pt x="453" y="223"/>
                  <a:pt x="437" y="311"/>
                  <a:pt x="469" y="343"/>
                </a:cubicBezTo>
                <a:cubicBezTo>
                  <a:pt x="501" y="375"/>
                  <a:pt x="573" y="359"/>
                  <a:pt x="613" y="391"/>
                </a:cubicBezTo>
                <a:cubicBezTo>
                  <a:pt x="653" y="423"/>
                  <a:pt x="685" y="503"/>
                  <a:pt x="709" y="535"/>
                </a:cubicBezTo>
                <a:cubicBezTo>
                  <a:pt x="733" y="567"/>
                  <a:pt x="757" y="575"/>
                  <a:pt x="757" y="583"/>
                </a:cubicBezTo>
                <a:cubicBezTo>
                  <a:pt x="757" y="591"/>
                  <a:pt x="733" y="607"/>
                  <a:pt x="709" y="583"/>
                </a:cubicBezTo>
                <a:cubicBezTo>
                  <a:pt x="685" y="559"/>
                  <a:pt x="661" y="471"/>
                  <a:pt x="613" y="439"/>
                </a:cubicBezTo>
                <a:cubicBezTo>
                  <a:pt x="564" y="406"/>
                  <a:pt x="456" y="421"/>
                  <a:pt x="421" y="391"/>
                </a:cubicBezTo>
                <a:cubicBezTo>
                  <a:pt x="385" y="360"/>
                  <a:pt x="430" y="278"/>
                  <a:pt x="399" y="253"/>
                </a:cubicBezTo>
                <a:cubicBezTo>
                  <a:pt x="368" y="227"/>
                  <a:pt x="272" y="263"/>
                  <a:pt x="235" y="237"/>
                </a:cubicBezTo>
                <a:cubicBezTo>
                  <a:pt x="197" y="210"/>
                  <a:pt x="204" y="123"/>
                  <a:pt x="171" y="93"/>
                </a:cubicBezTo>
                <a:cubicBezTo>
                  <a:pt x="137" y="62"/>
                  <a:pt x="61" y="65"/>
                  <a:pt x="33" y="53"/>
                </a:cubicBezTo>
                <a:cubicBezTo>
                  <a:pt x="4" y="40"/>
                  <a:pt x="0" y="24"/>
                  <a:pt x="1" y="17"/>
                </a:cubicBezTo>
                <a:cubicBezTo>
                  <a:pt x="2" y="9"/>
                  <a:pt x="7" y="0"/>
                  <a:pt x="37" y="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3568" name="Freeform 33"/>
          <p:cNvSpPr>
            <a:spLocks/>
          </p:cNvSpPr>
          <p:nvPr/>
        </p:nvSpPr>
        <p:spPr bwMode="auto">
          <a:xfrm>
            <a:off x="1543050" y="3886200"/>
            <a:ext cx="465138" cy="228600"/>
          </a:xfrm>
          <a:custGeom>
            <a:avLst/>
            <a:gdLst>
              <a:gd name="T0" fmla="*/ 246437264 w 260"/>
              <a:gd name="T1" fmla="*/ 65295622 h 147"/>
              <a:gd name="T2" fmla="*/ 432066597 w 260"/>
              <a:gd name="T3" fmla="*/ 12092471 h 147"/>
              <a:gd name="T4" fmla="*/ 521680870 w 260"/>
              <a:gd name="T5" fmla="*/ 133009426 h 147"/>
              <a:gd name="T6" fmla="*/ 681704367 w 260"/>
              <a:gd name="T7" fmla="*/ 157192808 h 147"/>
              <a:gd name="T8" fmla="*/ 822526620 w 260"/>
              <a:gd name="T9" fmla="*/ 321640164 h 147"/>
              <a:gd name="T10" fmla="*/ 739313471 w 260"/>
              <a:gd name="T11" fmla="*/ 340985625 h 147"/>
              <a:gd name="T12" fmla="*/ 643298299 w 260"/>
              <a:gd name="T13" fmla="*/ 229743002 h 147"/>
              <a:gd name="T14" fmla="*/ 476873789 w 260"/>
              <a:gd name="T15" fmla="*/ 205559620 h 147"/>
              <a:gd name="T16" fmla="*/ 400061540 w 260"/>
              <a:gd name="T17" fmla="*/ 103988124 h 147"/>
              <a:gd name="T18" fmla="*/ 124819780 w 260"/>
              <a:gd name="T19" fmla="*/ 166865538 h 147"/>
              <a:gd name="T20" fmla="*/ 9601521 w 260"/>
              <a:gd name="T21" fmla="*/ 137845791 h 147"/>
              <a:gd name="T22" fmla="*/ 73611660 w 260"/>
              <a:gd name="T23" fmla="*/ 84642638 h 147"/>
              <a:gd name="T24" fmla="*/ 246437264 w 260"/>
              <a:gd name="T25" fmla="*/ 65295622 h 1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0"/>
              <a:gd name="T40" fmla="*/ 0 h 147"/>
              <a:gd name="T41" fmla="*/ 260 w 260"/>
              <a:gd name="T42" fmla="*/ 147 h 1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0" h="147">
                <a:moveTo>
                  <a:pt x="77" y="27"/>
                </a:moveTo>
                <a:cubicBezTo>
                  <a:pt x="95" y="22"/>
                  <a:pt x="120" y="0"/>
                  <a:pt x="135" y="5"/>
                </a:cubicBezTo>
                <a:cubicBezTo>
                  <a:pt x="149" y="9"/>
                  <a:pt x="150" y="45"/>
                  <a:pt x="163" y="55"/>
                </a:cubicBezTo>
                <a:cubicBezTo>
                  <a:pt x="176" y="65"/>
                  <a:pt x="197" y="52"/>
                  <a:pt x="213" y="65"/>
                </a:cubicBezTo>
                <a:cubicBezTo>
                  <a:pt x="228" y="78"/>
                  <a:pt x="254" y="120"/>
                  <a:pt x="257" y="133"/>
                </a:cubicBezTo>
                <a:cubicBezTo>
                  <a:pt x="260" y="145"/>
                  <a:pt x="240" y="147"/>
                  <a:pt x="231" y="141"/>
                </a:cubicBezTo>
                <a:cubicBezTo>
                  <a:pt x="221" y="134"/>
                  <a:pt x="214" y="104"/>
                  <a:pt x="201" y="95"/>
                </a:cubicBezTo>
                <a:cubicBezTo>
                  <a:pt x="187" y="85"/>
                  <a:pt x="161" y="93"/>
                  <a:pt x="149" y="85"/>
                </a:cubicBezTo>
                <a:cubicBezTo>
                  <a:pt x="136" y="76"/>
                  <a:pt x="143" y="45"/>
                  <a:pt x="125" y="43"/>
                </a:cubicBezTo>
                <a:cubicBezTo>
                  <a:pt x="106" y="40"/>
                  <a:pt x="59" y="66"/>
                  <a:pt x="39" y="69"/>
                </a:cubicBezTo>
                <a:cubicBezTo>
                  <a:pt x="18" y="71"/>
                  <a:pt x="5" y="62"/>
                  <a:pt x="3" y="57"/>
                </a:cubicBezTo>
                <a:cubicBezTo>
                  <a:pt x="0" y="51"/>
                  <a:pt x="12" y="39"/>
                  <a:pt x="23" y="35"/>
                </a:cubicBezTo>
                <a:cubicBezTo>
                  <a:pt x="33" y="30"/>
                  <a:pt x="58" y="32"/>
                  <a:pt x="77" y="2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3569" name="Freeform 34"/>
          <p:cNvSpPr>
            <a:spLocks/>
          </p:cNvSpPr>
          <p:nvPr/>
        </p:nvSpPr>
        <p:spPr bwMode="auto">
          <a:xfrm>
            <a:off x="1730375" y="3633788"/>
            <a:ext cx="315913" cy="187325"/>
          </a:xfrm>
          <a:custGeom>
            <a:avLst/>
            <a:gdLst>
              <a:gd name="T0" fmla="*/ 130609924 w 177"/>
              <a:gd name="T1" fmla="*/ 63004709 h 118"/>
              <a:gd name="T2" fmla="*/ 340858706 w 177"/>
              <a:gd name="T3" fmla="*/ 22682200 h 118"/>
              <a:gd name="T4" fmla="*/ 544735721 w 177"/>
              <a:gd name="T5" fmla="*/ 194052824 h 118"/>
              <a:gd name="T6" fmla="*/ 461910841 w 177"/>
              <a:gd name="T7" fmla="*/ 279738164 h 118"/>
              <a:gd name="T8" fmla="*/ 302631341 w 177"/>
              <a:gd name="T9" fmla="*/ 284778476 h 118"/>
              <a:gd name="T10" fmla="*/ 226176554 w 177"/>
              <a:gd name="T11" fmla="*/ 199093136 h 118"/>
              <a:gd name="T12" fmla="*/ 73268848 w 177"/>
              <a:gd name="T13" fmla="*/ 209173808 h 118"/>
              <a:gd name="T14" fmla="*/ 9555952 w 177"/>
              <a:gd name="T15" fmla="*/ 133569090 h 118"/>
              <a:gd name="T16" fmla="*/ 130609924 w 177"/>
              <a:gd name="T17" fmla="*/ 63004709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7"/>
              <a:gd name="T28" fmla="*/ 0 h 118"/>
              <a:gd name="T29" fmla="*/ 177 w 177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7" h="118">
                <a:moveTo>
                  <a:pt x="41" y="25"/>
                </a:moveTo>
                <a:cubicBezTo>
                  <a:pt x="58" y="17"/>
                  <a:pt x="85" y="0"/>
                  <a:pt x="107" y="9"/>
                </a:cubicBezTo>
                <a:cubicBezTo>
                  <a:pt x="128" y="17"/>
                  <a:pt x="164" y="60"/>
                  <a:pt x="171" y="77"/>
                </a:cubicBezTo>
                <a:cubicBezTo>
                  <a:pt x="177" y="93"/>
                  <a:pt x="157" y="105"/>
                  <a:pt x="145" y="111"/>
                </a:cubicBezTo>
                <a:cubicBezTo>
                  <a:pt x="132" y="116"/>
                  <a:pt x="107" y="118"/>
                  <a:pt x="95" y="113"/>
                </a:cubicBezTo>
                <a:cubicBezTo>
                  <a:pt x="82" y="107"/>
                  <a:pt x="83" y="84"/>
                  <a:pt x="71" y="79"/>
                </a:cubicBezTo>
                <a:cubicBezTo>
                  <a:pt x="58" y="73"/>
                  <a:pt x="34" y="87"/>
                  <a:pt x="23" y="83"/>
                </a:cubicBezTo>
                <a:cubicBezTo>
                  <a:pt x="11" y="78"/>
                  <a:pt x="0" y="61"/>
                  <a:pt x="3" y="53"/>
                </a:cubicBezTo>
                <a:cubicBezTo>
                  <a:pt x="5" y="44"/>
                  <a:pt x="23" y="32"/>
                  <a:pt x="41" y="25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3570" name="Text Box 35"/>
          <p:cNvSpPr txBox="1">
            <a:spLocks noChangeArrowheads="1"/>
          </p:cNvSpPr>
          <p:nvPr/>
        </p:nvSpPr>
        <p:spPr bwMode="auto">
          <a:xfrm>
            <a:off x="2119313" y="2133600"/>
            <a:ext cx="352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000" b="1">
                <a:latin typeface="Arial" pitchFamily="34" charset="0"/>
              </a:rPr>
              <a:t>Constitutive path (minority)</a:t>
            </a:r>
          </a:p>
        </p:txBody>
      </p:sp>
      <p:sp>
        <p:nvSpPr>
          <p:cNvPr id="193571" name="Oval 36"/>
          <p:cNvSpPr>
            <a:spLocks noChangeArrowheads="1"/>
          </p:cNvSpPr>
          <p:nvPr/>
        </p:nvSpPr>
        <p:spPr bwMode="auto">
          <a:xfrm>
            <a:off x="5214938" y="4581525"/>
            <a:ext cx="196850" cy="195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72" name="Oval 37"/>
          <p:cNvSpPr>
            <a:spLocks noChangeArrowheads="1"/>
          </p:cNvSpPr>
          <p:nvPr/>
        </p:nvSpPr>
        <p:spPr bwMode="auto">
          <a:xfrm>
            <a:off x="5214938" y="3213100"/>
            <a:ext cx="196850" cy="195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93573" name="Arc 38"/>
          <p:cNvSpPr>
            <a:spLocks/>
          </p:cNvSpPr>
          <p:nvPr/>
        </p:nvSpPr>
        <p:spPr bwMode="auto">
          <a:xfrm flipV="1">
            <a:off x="5359400" y="2781300"/>
            <a:ext cx="288925" cy="863600"/>
          </a:xfrm>
          <a:custGeom>
            <a:avLst/>
            <a:gdLst>
              <a:gd name="T0" fmla="*/ 0 w 23041"/>
              <a:gd name="T1" fmla="*/ 3770893 h 21600"/>
              <a:gd name="T2" fmla="*/ 45431030 w 23041"/>
              <a:gd name="T3" fmla="*/ 1215334565 h 21600"/>
              <a:gd name="T4" fmla="*/ 3146876 w 23041"/>
              <a:gd name="T5" fmla="*/ 1380480733 h 21600"/>
              <a:gd name="T6" fmla="*/ 0 60000 65536"/>
              <a:gd name="T7" fmla="*/ 0 60000 65536"/>
              <a:gd name="T8" fmla="*/ 0 60000 65536"/>
              <a:gd name="T9" fmla="*/ 0 w 23041"/>
              <a:gd name="T10" fmla="*/ 0 h 21600"/>
              <a:gd name="T11" fmla="*/ 23041 w 230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1" h="21600" fill="none" extrusionOk="0">
                <a:moveTo>
                  <a:pt x="0" y="59"/>
                </a:moveTo>
                <a:cubicBezTo>
                  <a:pt x="531" y="19"/>
                  <a:pt x="1063" y="-1"/>
                  <a:pt x="1596" y="0"/>
                </a:cubicBezTo>
                <a:cubicBezTo>
                  <a:pt x="12525" y="0"/>
                  <a:pt x="21733" y="8164"/>
                  <a:pt x="23040" y="19016"/>
                </a:cubicBezTo>
              </a:path>
              <a:path w="23041" h="21600" stroke="0" extrusionOk="0">
                <a:moveTo>
                  <a:pt x="0" y="59"/>
                </a:moveTo>
                <a:cubicBezTo>
                  <a:pt x="531" y="19"/>
                  <a:pt x="1063" y="-1"/>
                  <a:pt x="1596" y="0"/>
                </a:cubicBezTo>
                <a:cubicBezTo>
                  <a:pt x="12525" y="0"/>
                  <a:pt x="21733" y="8164"/>
                  <a:pt x="23040" y="19016"/>
                </a:cubicBezTo>
                <a:lnTo>
                  <a:pt x="159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can induce WPB formation</a:t>
            </a:r>
          </a:p>
        </p:txBody>
      </p:sp>
      <p:pic>
        <p:nvPicPr>
          <p:cNvPr id="1955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44675"/>
            <a:ext cx="8280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9083675" y="2224088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HUVEC</a:t>
            </a:r>
          </a:p>
        </p:txBody>
      </p:sp>
      <p:sp>
        <p:nvSpPr>
          <p:cNvPr id="195588" name="Text Box 5"/>
          <p:cNvSpPr txBox="1">
            <a:spLocks noChangeArrowheads="1"/>
          </p:cNvSpPr>
          <p:nvPr/>
        </p:nvSpPr>
        <p:spPr bwMode="auto">
          <a:xfrm>
            <a:off x="9228138" y="4311650"/>
            <a:ext cx="1058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HEK +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28600"/>
            <a:ext cx="9172575" cy="990600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Weibel –Palade bodies</a:t>
            </a:r>
          </a:p>
        </p:txBody>
      </p:sp>
      <p:pic>
        <p:nvPicPr>
          <p:cNvPr id="1976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44675"/>
            <a:ext cx="8280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9083675" y="2224088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HUVEC</a:t>
            </a:r>
          </a:p>
        </p:txBody>
      </p:sp>
      <p:sp>
        <p:nvSpPr>
          <p:cNvPr id="197636" name="Text Box 5"/>
          <p:cNvSpPr txBox="1">
            <a:spLocks noChangeArrowheads="1"/>
          </p:cNvSpPr>
          <p:nvPr/>
        </p:nvSpPr>
        <p:spPr bwMode="auto">
          <a:xfrm>
            <a:off x="9228138" y="4311650"/>
            <a:ext cx="1058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HEK + VWF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357313" y="2643188"/>
            <a:ext cx="6643687" cy="3071812"/>
            <a:chOff x="1357286" y="2643182"/>
            <a:chExt cx="6643734" cy="3071834"/>
          </a:xfrm>
        </p:grpSpPr>
        <p:grpSp>
          <p:nvGrpSpPr>
            <p:cNvPr id="197643" name="Group 8"/>
            <p:cNvGrpSpPr>
              <a:grpSpLocks/>
            </p:cNvGrpSpPr>
            <p:nvPr/>
          </p:nvGrpSpPr>
          <p:grpSpPr bwMode="auto">
            <a:xfrm>
              <a:off x="1357286" y="2643182"/>
              <a:ext cx="2844470" cy="3071834"/>
              <a:chOff x="1857352" y="2214554"/>
              <a:chExt cx="2844470" cy="3071834"/>
            </a:xfrm>
          </p:grpSpPr>
          <p:pic>
            <p:nvPicPr>
              <p:cNvPr id="19764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52" y="2214554"/>
                <a:ext cx="2844470" cy="3071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647" name="Rectangle 6"/>
              <p:cNvSpPr>
                <a:spLocks noChangeArrowheads="1"/>
              </p:cNvSpPr>
              <p:nvPr/>
            </p:nvSpPr>
            <p:spPr bwMode="auto">
              <a:xfrm>
                <a:off x="1857352" y="2214554"/>
                <a:ext cx="357190" cy="46166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97648" name="Rectangle 7"/>
              <p:cNvSpPr>
                <a:spLocks noChangeArrowheads="1"/>
              </p:cNvSpPr>
              <p:nvPr/>
            </p:nvSpPr>
            <p:spPr bwMode="auto">
              <a:xfrm>
                <a:off x="3071798" y="2214554"/>
                <a:ext cx="285752" cy="46166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endParaRPr lang="en-GB"/>
              </a:p>
            </p:txBody>
          </p:sp>
        </p:grpSp>
        <p:cxnSp>
          <p:nvCxnSpPr>
            <p:cNvPr id="197644" name="Straight Connector 10"/>
            <p:cNvCxnSpPr>
              <a:cxnSpLocks noChangeShapeType="1"/>
            </p:cNvCxnSpPr>
            <p:nvPr/>
          </p:nvCxnSpPr>
          <p:spPr bwMode="auto">
            <a:xfrm>
              <a:off x="4214806" y="2643182"/>
              <a:ext cx="3786214" cy="228601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7645" name="Straight Connector 12"/>
            <p:cNvCxnSpPr>
              <a:cxnSpLocks noChangeShapeType="1"/>
            </p:cNvCxnSpPr>
            <p:nvPr/>
          </p:nvCxnSpPr>
          <p:spPr bwMode="auto">
            <a:xfrm rot="10800000" flipV="1">
              <a:off x="4214806" y="5000636"/>
              <a:ext cx="3786214" cy="71438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214813" y="714375"/>
            <a:ext cx="4579937" cy="5378450"/>
            <a:chOff x="4214806" y="714356"/>
            <a:chExt cx="4580567" cy="5379140"/>
          </a:xfrm>
        </p:grpSpPr>
        <p:pic>
          <p:nvPicPr>
            <p:cNvPr id="78950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86778" y="714356"/>
              <a:ext cx="2508595" cy="537914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97640" name="Rectangle 16"/>
            <p:cNvSpPr>
              <a:spLocks noChangeArrowheads="1"/>
            </p:cNvSpPr>
            <p:nvPr/>
          </p:nvSpPr>
          <p:spPr bwMode="auto">
            <a:xfrm>
              <a:off x="6357946" y="714356"/>
              <a:ext cx="35719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endParaRPr lang="en-GB"/>
            </a:p>
          </p:txBody>
        </p:sp>
        <p:cxnSp>
          <p:nvCxnSpPr>
            <p:cNvPr id="197641" name="Straight Connector 19"/>
            <p:cNvCxnSpPr>
              <a:cxnSpLocks noChangeShapeType="1"/>
            </p:cNvCxnSpPr>
            <p:nvPr/>
          </p:nvCxnSpPr>
          <p:spPr bwMode="auto">
            <a:xfrm flipV="1">
              <a:off x="4214806" y="714356"/>
              <a:ext cx="2071702" cy="192882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7642" name="Straight Connector 21"/>
            <p:cNvCxnSpPr>
              <a:cxnSpLocks noChangeShapeType="1"/>
            </p:cNvCxnSpPr>
            <p:nvPr/>
          </p:nvCxnSpPr>
          <p:spPr bwMode="auto">
            <a:xfrm>
              <a:off x="4214806" y="5715016"/>
              <a:ext cx="2071702" cy="35719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92583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and Weibel Palade bodies (WPB)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57313"/>
            <a:ext cx="9258300" cy="45307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GB" smtClean="0"/>
              <a:t>WPB found only in endothelial cells</a:t>
            </a:r>
          </a:p>
          <a:p>
            <a:pPr eaLnBrk="1" hangingPunct="1">
              <a:lnSpc>
                <a:spcPct val="135000"/>
              </a:lnSpc>
            </a:pPr>
            <a:r>
              <a:rPr lang="en-GB" smtClean="0"/>
              <a:t>VWF is required for WPB formation</a:t>
            </a:r>
          </a:p>
          <a:p>
            <a:pPr eaLnBrk="1" hangingPunct="1">
              <a:lnSpc>
                <a:spcPct val="135000"/>
              </a:lnSpc>
            </a:pPr>
            <a:r>
              <a:rPr lang="en-GB" smtClean="0"/>
              <a:t>WPB contain HMW VWF</a:t>
            </a:r>
          </a:p>
          <a:p>
            <a:pPr eaLnBrk="1" hangingPunct="1">
              <a:lnSpc>
                <a:spcPct val="135000"/>
              </a:lnSpc>
            </a:pPr>
            <a:r>
              <a:rPr lang="en-GB" smtClean="0"/>
              <a:t>Also contain </a:t>
            </a:r>
          </a:p>
          <a:p>
            <a:pPr lvl="1" eaLnBrk="1" hangingPunct="1">
              <a:lnSpc>
                <a:spcPct val="135000"/>
              </a:lnSpc>
            </a:pPr>
            <a:r>
              <a:rPr lang="en-GB" smtClean="0"/>
              <a:t>P-selectin and CD63</a:t>
            </a:r>
          </a:p>
          <a:p>
            <a:pPr lvl="1" eaLnBrk="1" hangingPunct="1">
              <a:lnSpc>
                <a:spcPct val="135000"/>
              </a:lnSpc>
            </a:pPr>
            <a:r>
              <a:rPr lang="en-GB" smtClean="0"/>
              <a:t>Angiopoietin 2</a:t>
            </a:r>
          </a:p>
          <a:p>
            <a:pPr lvl="1" eaLnBrk="1" hangingPunct="1">
              <a:lnSpc>
                <a:spcPct val="135000"/>
              </a:lnSpc>
            </a:pPr>
            <a:r>
              <a:rPr lang="en-GB" smtClean="0"/>
              <a:t>Endothelin</a:t>
            </a:r>
          </a:p>
          <a:p>
            <a:pPr lvl="1" eaLnBrk="1" hangingPunct="1">
              <a:lnSpc>
                <a:spcPct val="135000"/>
              </a:lnSpc>
            </a:pPr>
            <a:r>
              <a:rPr lang="en-GB" smtClean="0"/>
              <a:t>IL-8</a:t>
            </a:r>
          </a:p>
          <a:p>
            <a:pPr lvl="1" eaLnBrk="1" hangingPunct="1">
              <a:lnSpc>
                <a:spcPct val="135000"/>
              </a:lnSpc>
            </a:pPr>
            <a:r>
              <a:rPr lang="en-GB" smtClean="0"/>
              <a:t>Osteoprotegerin ……… and others</a:t>
            </a:r>
          </a:p>
          <a:p>
            <a:pPr eaLnBrk="1" hangingPunct="1">
              <a:lnSpc>
                <a:spcPct val="135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latin typeface="Franklin Gothic Book" pitchFamily="34" charset="0"/>
              </a:rPr>
              <a:t>VWF: synthesis (2): Megakaryocytes</a:t>
            </a:r>
            <a:endParaRPr lang="en-GB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1916113"/>
            <a:ext cx="9464675" cy="4530725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mtClean="0"/>
              <a:t>All platelet VWF is stored in alpha granules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/>
            <a:r>
              <a:rPr lang="en-US" smtClean="0"/>
              <a:t> Does not contribute to plasma VWF (BMT effect)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 VWF released on platelet activation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 ABO antigens are not added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 Not subject to degradation in plasma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bg2"/>
                </a:solidFill>
                <a:latin typeface="Arial" pitchFamily="34" charset="0"/>
              </a:rPr>
              <a:t>VWF plasma levels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060575"/>
            <a:ext cx="9258300" cy="453072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VWF plasma levels vary over a six fold range</a:t>
            </a:r>
          </a:p>
          <a:p>
            <a:pPr lvl="1" eaLnBrk="1" hangingPunct="1"/>
            <a:r>
              <a:rPr lang="en-GB" smtClean="0">
                <a:latin typeface="Arial" pitchFamily="34" charset="0"/>
              </a:rPr>
              <a:t>40 – 240%</a:t>
            </a:r>
          </a:p>
          <a:p>
            <a:pPr eaLnBrk="1" hangingPunct="1"/>
            <a:endParaRPr lang="en-GB" smtClean="0">
              <a:latin typeface="Arial" pitchFamily="34" charset="0"/>
            </a:endParaRPr>
          </a:p>
          <a:p>
            <a:pPr eaLnBrk="1" hangingPunct="1"/>
            <a:r>
              <a:rPr lang="en-GB" smtClean="0">
                <a:latin typeface="Arial" pitchFamily="34" charset="0"/>
              </a:rPr>
              <a:t> VWF levels are elevated at birth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VWF levels rise slowly with age (~10% per decade)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Von Willebrand disease: history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628775"/>
            <a:ext cx="92583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 1924 Erik von Willebrand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	Familial bleeding in families from Aaland islands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	Several members died from bleeding (mostly female)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	Others had milder bleeding symptoms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 Different from Haemophilia:	inheritance &amp; bleeding pattern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Bleeding defect corrected by haemophilic plasma even though both have low levels of Factor VIII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 Box 2"/>
          <p:cNvSpPr txBox="1">
            <a:spLocks noChangeArrowheads="1"/>
          </p:cNvSpPr>
          <p:nvPr/>
        </p:nvSpPr>
        <p:spPr bwMode="auto">
          <a:xfrm>
            <a:off x="104775" y="304800"/>
            <a:ext cx="1005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GB" sz="3200" b="1">
                <a:solidFill>
                  <a:schemeClr val="bg2"/>
                </a:solidFill>
                <a:latin typeface="Arial" pitchFamily="34" charset="0"/>
              </a:rPr>
              <a:t>VWF level in plasma v</a:t>
            </a:r>
            <a:r>
              <a:rPr lang="en-GB" altLang="en-GB" sz="3200" b="1">
                <a:solidFill>
                  <a:schemeClr val="bg2"/>
                </a:solidFill>
                <a:latin typeface="Arial" pitchFamily="34" charset="0"/>
              </a:rPr>
              <a:t>aries over 6 fold range</a:t>
            </a:r>
            <a:endParaRPr lang="en-US" altLang="en-GB" sz="3200" b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5826" name="Freeform 3"/>
          <p:cNvSpPr>
            <a:spLocks/>
          </p:cNvSpPr>
          <p:nvPr/>
        </p:nvSpPr>
        <p:spPr bwMode="auto">
          <a:xfrm>
            <a:off x="1866900" y="3429000"/>
            <a:ext cx="2849563" cy="952500"/>
          </a:xfrm>
          <a:custGeom>
            <a:avLst/>
            <a:gdLst>
              <a:gd name="T0" fmla="*/ 2147483647 w 1596"/>
              <a:gd name="T1" fmla="*/ 332660589 h 600"/>
              <a:gd name="T2" fmla="*/ 0 w 1596"/>
              <a:gd name="T3" fmla="*/ 0 h 600"/>
              <a:gd name="T4" fmla="*/ 0 w 1596"/>
              <a:gd name="T5" fmla="*/ 1179433042 h 600"/>
              <a:gd name="T6" fmla="*/ 2147483647 w 1596"/>
              <a:gd name="T7" fmla="*/ 1512093532 h 600"/>
              <a:gd name="T8" fmla="*/ 2147483647 w 1596"/>
              <a:gd name="T9" fmla="*/ 332660589 h 600"/>
              <a:gd name="T10" fmla="*/ 2147483647 w 1596"/>
              <a:gd name="T11" fmla="*/ 332660589 h 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6"/>
              <a:gd name="T19" fmla="*/ 0 h 600"/>
              <a:gd name="T20" fmla="*/ 1596 w 1596"/>
              <a:gd name="T21" fmla="*/ 600 h 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6" h="600">
                <a:moveTo>
                  <a:pt x="1596" y="132"/>
                </a:moveTo>
                <a:lnTo>
                  <a:pt x="0" y="0"/>
                </a:lnTo>
                <a:lnTo>
                  <a:pt x="0" y="468"/>
                </a:lnTo>
                <a:lnTo>
                  <a:pt x="1596" y="600"/>
                </a:lnTo>
                <a:lnTo>
                  <a:pt x="1596" y="132"/>
                </a:lnTo>
                <a:close/>
              </a:path>
            </a:pathLst>
          </a:custGeom>
          <a:solidFill>
            <a:srgbClr val="8066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27" name="Freeform 4"/>
          <p:cNvSpPr>
            <a:spLocks/>
          </p:cNvSpPr>
          <p:nvPr/>
        </p:nvSpPr>
        <p:spPr bwMode="auto">
          <a:xfrm>
            <a:off x="1868488" y="2936875"/>
            <a:ext cx="2849562" cy="693738"/>
          </a:xfrm>
          <a:custGeom>
            <a:avLst/>
            <a:gdLst>
              <a:gd name="T0" fmla="*/ 31877247 w 1596"/>
              <a:gd name="T1" fmla="*/ 743447414 h 437"/>
              <a:gd name="T2" fmla="*/ 95633513 w 1596"/>
              <a:gd name="T3" fmla="*/ 718245840 h 437"/>
              <a:gd name="T4" fmla="*/ 159389793 w 1596"/>
              <a:gd name="T5" fmla="*/ 665321742 h 437"/>
              <a:gd name="T6" fmla="*/ 258212129 w 1596"/>
              <a:gd name="T7" fmla="*/ 640120168 h 437"/>
              <a:gd name="T8" fmla="*/ 321966596 w 1596"/>
              <a:gd name="T9" fmla="*/ 589717021 h 437"/>
              <a:gd name="T10" fmla="*/ 420788876 w 1596"/>
              <a:gd name="T11" fmla="*/ 564515448 h 437"/>
              <a:gd name="T12" fmla="*/ 516422473 w 1596"/>
              <a:gd name="T13" fmla="*/ 536794510 h 437"/>
              <a:gd name="T14" fmla="*/ 615244753 w 1596"/>
              <a:gd name="T15" fmla="*/ 511592937 h 437"/>
              <a:gd name="T16" fmla="*/ 710878238 w 1596"/>
              <a:gd name="T17" fmla="*/ 461189790 h 437"/>
              <a:gd name="T18" fmla="*/ 809700518 w 1596"/>
              <a:gd name="T19" fmla="*/ 435988216 h 437"/>
              <a:gd name="T20" fmla="*/ 937211460 w 1596"/>
              <a:gd name="T21" fmla="*/ 410786543 h 437"/>
              <a:gd name="T22" fmla="*/ 1067910973 w 1596"/>
              <a:gd name="T23" fmla="*/ 383064018 h 437"/>
              <a:gd name="T24" fmla="*/ 1198610487 w 1596"/>
              <a:gd name="T25" fmla="*/ 357862445 h 437"/>
              <a:gd name="T26" fmla="*/ 1326122991 w 1596"/>
              <a:gd name="T27" fmla="*/ 332660871 h 437"/>
              <a:gd name="T28" fmla="*/ 1456822504 w 1596"/>
              <a:gd name="T29" fmla="*/ 307459297 h 437"/>
              <a:gd name="T30" fmla="*/ 1587522018 w 1596"/>
              <a:gd name="T31" fmla="*/ 282257724 h 437"/>
              <a:gd name="T32" fmla="*/ 1715034522 w 1596"/>
              <a:gd name="T33" fmla="*/ 257056150 h 437"/>
              <a:gd name="T34" fmla="*/ 1877611715 w 1596"/>
              <a:gd name="T35" fmla="*/ 229335213 h 437"/>
              <a:gd name="T36" fmla="*/ 2040190247 w 1596"/>
              <a:gd name="T37" fmla="*/ 204133590 h 437"/>
              <a:gd name="T38" fmla="*/ 2147483647 w 1596"/>
              <a:gd name="T39" fmla="*/ 178932016 h 437"/>
              <a:gd name="T40" fmla="*/ 2147483647 w 1596"/>
              <a:gd name="T41" fmla="*/ 153730442 h 437"/>
              <a:gd name="T42" fmla="*/ 2147483647 w 1596"/>
              <a:gd name="T43" fmla="*/ 128528869 h 437"/>
              <a:gd name="T44" fmla="*/ 2147483647 w 1596"/>
              <a:gd name="T45" fmla="*/ 128528869 h 437"/>
              <a:gd name="T46" fmla="*/ 2147483647 w 1596"/>
              <a:gd name="T47" fmla="*/ 103327270 h 437"/>
              <a:gd name="T48" fmla="*/ 2147483647 w 1596"/>
              <a:gd name="T49" fmla="*/ 103327270 h 437"/>
              <a:gd name="T50" fmla="*/ 2147483647 w 1596"/>
              <a:gd name="T51" fmla="*/ 75604746 h 437"/>
              <a:gd name="T52" fmla="*/ 2147483647 w 1596"/>
              <a:gd name="T53" fmla="*/ 50403160 h 437"/>
              <a:gd name="T54" fmla="*/ 2147483647 w 1596"/>
              <a:gd name="T55" fmla="*/ 50403160 h 437"/>
              <a:gd name="T56" fmla="*/ 2147483647 w 1596"/>
              <a:gd name="T57" fmla="*/ 50403160 h 437"/>
              <a:gd name="T58" fmla="*/ 2147483647 w 1596"/>
              <a:gd name="T59" fmla="*/ 25201580 h 437"/>
              <a:gd name="T60" fmla="*/ 2147483647 w 1596"/>
              <a:gd name="T61" fmla="*/ 25201580 h 437"/>
              <a:gd name="T62" fmla="*/ 2147483647 w 1596"/>
              <a:gd name="T63" fmla="*/ 25201580 h 437"/>
              <a:gd name="T64" fmla="*/ 2147483647 w 1596"/>
              <a:gd name="T65" fmla="*/ 0 h 437"/>
              <a:gd name="T66" fmla="*/ 2147483647 w 1596"/>
              <a:gd name="T67" fmla="*/ 0 h 437"/>
              <a:gd name="T68" fmla="*/ 2147483647 w 1596"/>
              <a:gd name="T69" fmla="*/ 0 h 437"/>
              <a:gd name="T70" fmla="*/ 2147483647 w 1596"/>
              <a:gd name="T71" fmla="*/ 0 h 437"/>
              <a:gd name="T72" fmla="*/ 2147483647 w 1596"/>
              <a:gd name="T73" fmla="*/ 1101309958 h 437"/>
              <a:gd name="T74" fmla="*/ 0 w 1596"/>
              <a:gd name="T75" fmla="*/ 768648988 h 4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96"/>
              <a:gd name="T115" fmla="*/ 0 h 437"/>
              <a:gd name="T116" fmla="*/ 1596 w 1596"/>
              <a:gd name="T117" fmla="*/ 437 h 4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96" h="437">
                <a:moveTo>
                  <a:pt x="0" y="305"/>
                </a:moveTo>
                <a:lnTo>
                  <a:pt x="10" y="295"/>
                </a:lnTo>
                <a:lnTo>
                  <a:pt x="20" y="285"/>
                </a:lnTo>
                <a:lnTo>
                  <a:pt x="30" y="285"/>
                </a:lnTo>
                <a:lnTo>
                  <a:pt x="40" y="274"/>
                </a:lnTo>
                <a:lnTo>
                  <a:pt x="50" y="264"/>
                </a:lnTo>
                <a:lnTo>
                  <a:pt x="61" y="254"/>
                </a:lnTo>
                <a:lnTo>
                  <a:pt x="81" y="254"/>
                </a:lnTo>
                <a:lnTo>
                  <a:pt x="91" y="244"/>
                </a:lnTo>
                <a:lnTo>
                  <a:pt x="101" y="234"/>
                </a:lnTo>
                <a:lnTo>
                  <a:pt x="111" y="234"/>
                </a:lnTo>
                <a:lnTo>
                  <a:pt x="132" y="224"/>
                </a:lnTo>
                <a:lnTo>
                  <a:pt x="142" y="213"/>
                </a:lnTo>
                <a:lnTo>
                  <a:pt x="162" y="213"/>
                </a:lnTo>
                <a:lnTo>
                  <a:pt x="172" y="203"/>
                </a:lnTo>
                <a:lnTo>
                  <a:pt x="193" y="203"/>
                </a:lnTo>
                <a:lnTo>
                  <a:pt x="203" y="193"/>
                </a:lnTo>
                <a:lnTo>
                  <a:pt x="223" y="183"/>
                </a:lnTo>
                <a:lnTo>
                  <a:pt x="244" y="183"/>
                </a:lnTo>
                <a:lnTo>
                  <a:pt x="254" y="173"/>
                </a:lnTo>
                <a:lnTo>
                  <a:pt x="274" y="173"/>
                </a:lnTo>
                <a:lnTo>
                  <a:pt x="294" y="163"/>
                </a:lnTo>
                <a:lnTo>
                  <a:pt x="315" y="152"/>
                </a:lnTo>
                <a:lnTo>
                  <a:pt x="335" y="152"/>
                </a:lnTo>
                <a:lnTo>
                  <a:pt x="355" y="142"/>
                </a:lnTo>
                <a:lnTo>
                  <a:pt x="376" y="142"/>
                </a:lnTo>
                <a:lnTo>
                  <a:pt x="396" y="132"/>
                </a:lnTo>
                <a:lnTo>
                  <a:pt x="416" y="132"/>
                </a:lnTo>
                <a:lnTo>
                  <a:pt x="437" y="122"/>
                </a:lnTo>
                <a:lnTo>
                  <a:pt x="457" y="122"/>
                </a:lnTo>
                <a:lnTo>
                  <a:pt x="477" y="112"/>
                </a:lnTo>
                <a:lnTo>
                  <a:pt x="498" y="112"/>
                </a:lnTo>
                <a:lnTo>
                  <a:pt x="518" y="102"/>
                </a:lnTo>
                <a:lnTo>
                  <a:pt x="538" y="102"/>
                </a:lnTo>
                <a:lnTo>
                  <a:pt x="569" y="91"/>
                </a:lnTo>
                <a:lnTo>
                  <a:pt x="589" y="91"/>
                </a:lnTo>
                <a:lnTo>
                  <a:pt x="610" y="81"/>
                </a:lnTo>
                <a:lnTo>
                  <a:pt x="640" y="81"/>
                </a:lnTo>
                <a:lnTo>
                  <a:pt x="661" y="71"/>
                </a:lnTo>
                <a:lnTo>
                  <a:pt x="681" y="71"/>
                </a:lnTo>
                <a:lnTo>
                  <a:pt x="711" y="71"/>
                </a:lnTo>
                <a:lnTo>
                  <a:pt x="732" y="61"/>
                </a:lnTo>
                <a:lnTo>
                  <a:pt x="762" y="61"/>
                </a:lnTo>
                <a:lnTo>
                  <a:pt x="783" y="51"/>
                </a:lnTo>
                <a:lnTo>
                  <a:pt x="813" y="51"/>
                </a:lnTo>
                <a:lnTo>
                  <a:pt x="833" y="51"/>
                </a:lnTo>
                <a:lnTo>
                  <a:pt x="864" y="41"/>
                </a:lnTo>
                <a:lnTo>
                  <a:pt x="894" y="41"/>
                </a:lnTo>
                <a:lnTo>
                  <a:pt x="915" y="41"/>
                </a:lnTo>
                <a:lnTo>
                  <a:pt x="945" y="41"/>
                </a:lnTo>
                <a:lnTo>
                  <a:pt x="966" y="30"/>
                </a:lnTo>
                <a:lnTo>
                  <a:pt x="996" y="30"/>
                </a:lnTo>
                <a:lnTo>
                  <a:pt x="1027" y="30"/>
                </a:lnTo>
                <a:lnTo>
                  <a:pt x="1057" y="20"/>
                </a:lnTo>
                <a:lnTo>
                  <a:pt x="1077" y="20"/>
                </a:lnTo>
                <a:lnTo>
                  <a:pt x="1108" y="20"/>
                </a:lnTo>
                <a:lnTo>
                  <a:pt x="1138" y="20"/>
                </a:lnTo>
                <a:lnTo>
                  <a:pt x="1169" y="20"/>
                </a:lnTo>
                <a:lnTo>
                  <a:pt x="1189" y="10"/>
                </a:lnTo>
                <a:lnTo>
                  <a:pt x="1220" y="10"/>
                </a:lnTo>
                <a:lnTo>
                  <a:pt x="1250" y="10"/>
                </a:lnTo>
                <a:lnTo>
                  <a:pt x="1281" y="10"/>
                </a:lnTo>
                <a:lnTo>
                  <a:pt x="1311" y="10"/>
                </a:lnTo>
                <a:lnTo>
                  <a:pt x="1342" y="10"/>
                </a:lnTo>
                <a:lnTo>
                  <a:pt x="1362" y="10"/>
                </a:lnTo>
                <a:lnTo>
                  <a:pt x="1393" y="0"/>
                </a:lnTo>
                <a:lnTo>
                  <a:pt x="1423" y="0"/>
                </a:lnTo>
                <a:lnTo>
                  <a:pt x="1454" y="0"/>
                </a:lnTo>
                <a:lnTo>
                  <a:pt x="1484" y="0"/>
                </a:lnTo>
                <a:lnTo>
                  <a:pt x="1515" y="0"/>
                </a:lnTo>
                <a:lnTo>
                  <a:pt x="1545" y="0"/>
                </a:lnTo>
                <a:lnTo>
                  <a:pt x="1566" y="0"/>
                </a:lnTo>
                <a:lnTo>
                  <a:pt x="1596" y="0"/>
                </a:lnTo>
                <a:lnTo>
                  <a:pt x="1596" y="437"/>
                </a:lnTo>
                <a:lnTo>
                  <a:pt x="0" y="305"/>
                </a:lnTo>
                <a:close/>
              </a:path>
            </a:pathLst>
          </a:custGeom>
          <a:solidFill>
            <a:srgbClr val="FFCC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28" name="Freeform 5"/>
          <p:cNvSpPr>
            <a:spLocks/>
          </p:cNvSpPr>
          <p:nvPr/>
        </p:nvSpPr>
        <p:spPr bwMode="auto">
          <a:xfrm>
            <a:off x="6738938" y="3603625"/>
            <a:ext cx="1233487" cy="1308100"/>
          </a:xfrm>
          <a:custGeom>
            <a:avLst/>
            <a:gdLst>
              <a:gd name="T0" fmla="*/ 2147483647 w 691"/>
              <a:gd name="T1" fmla="*/ 25201561 h 824"/>
              <a:gd name="T2" fmla="*/ 2147483647 w 691"/>
              <a:gd name="T3" fmla="*/ 75604690 h 824"/>
              <a:gd name="T4" fmla="*/ 2147483647 w 691"/>
              <a:gd name="T5" fmla="*/ 103327194 h 824"/>
              <a:gd name="T6" fmla="*/ 2138138284 w 691"/>
              <a:gd name="T7" fmla="*/ 153728742 h 824"/>
              <a:gd name="T8" fmla="*/ 2138138284 w 691"/>
              <a:gd name="T9" fmla="*/ 178931884 h 824"/>
              <a:gd name="T10" fmla="*/ 2106272917 w 691"/>
              <a:gd name="T11" fmla="*/ 229335044 h 824"/>
              <a:gd name="T12" fmla="*/ 2039355825 w 691"/>
              <a:gd name="T13" fmla="*/ 257055961 h 824"/>
              <a:gd name="T14" fmla="*/ 2007490458 w 691"/>
              <a:gd name="T15" fmla="*/ 282257516 h 824"/>
              <a:gd name="T16" fmla="*/ 1943761509 w 691"/>
              <a:gd name="T17" fmla="*/ 332660626 h 824"/>
              <a:gd name="T18" fmla="*/ 1911896142 w 691"/>
              <a:gd name="T19" fmla="*/ 357862181 h 824"/>
              <a:gd name="T20" fmla="*/ 1844980388 w 691"/>
              <a:gd name="T21" fmla="*/ 410786240 h 824"/>
              <a:gd name="T22" fmla="*/ 1749384287 w 691"/>
              <a:gd name="T23" fmla="*/ 435987894 h 824"/>
              <a:gd name="T24" fmla="*/ 1682468980 w 691"/>
              <a:gd name="T25" fmla="*/ 461189449 h 824"/>
              <a:gd name="T26" fmla="*/ 1618738245 w 691"/>
              <a:gd name="T27" fmla="*/ 511592559 h 824"/>
              <a:gd name="T28" fmla="*/ 1519957571 w 691"/>
              <a:gd name="T29" fmla="*/ 536792527 h 824"/>
              <a:gd name="T30" fmla="*/ 1424363255 w 691"/>
              <a:gd name="T31" fmla="*/ 564515031 h 824"/>
              <a:gd name="T32" fmla="*/ 1325580795 w 691"/>
              <a:gd name="T33" fmla="*/ 614918141 h 824"/>
              <a:gd name="T34" fmla="*/ 1229986479 w 691"/>
              <a:gd name="T35" fmla="*/ 640119696 h 824"/>
              <a:gd name="T36" fmla="*/ 1099340438 w 691"/>
              <a:gd name="T37" fmla="*/ 665321251 h 824"/>
              <a:gd name="T38" fmla="*/ 1003746121 w 691"/>
              <a:gd name="T39" fmla="*/ 693043756 h 824"/>
              <a:gd name="T40" fmla="*/ 873099857 w 691"/>
              <a:gd name="T41" fmla="*/ 718245311 h 824"/>
              <a:gd name="T42" fmla="*/ 742452030 w 691"/>
              <a:gd name="T43" fmla="*/ 768648421 h 824"/>
              <a:gd name="T44" fmla="*/ 614994132 w 691"/>
              <a:gd name="T45" fmla="*/ 793849976 h 824"/>
              <a:gd name="T46" fmla="*/ 484346306 w 691"/>
              <a:gd name="T47" fmla="*/ 819051531 h 824"/>
              <a:gd name="T48" fmla="*/ 353700153 w 691"/>
              <a:gd name="T49" fmla="*/ 846772646 h 824"/>
              <a:gd name="T50" fmla="*/ 194376831 w 691"/>
              <a:gd name="T51" fmla="*/ 871974201 h 824"/>
              <a:gd name="T52" fmla="*/ 63730762 w 691"/>
              <a:gd name="T53" fmla="*/ 897175756 h 824"/>
              <a:gd name="T54" fmla="*/ 0 w 691"/>
              <a:gd name="T55" fmla="*/ 2076608928 h 824"/>
              <a:gd name="T56" fmla="*/ 127459739 w 691"/>
              <a:gd name="T57" fmla="*/ 2048888012 h 824"/>
              <a:gd name="T58" fmla="*/ 289971203 w 691"/>
              <a:gd name="T59" fmla="*/ 2023686457 h 824"/>
              <a:gd name="T60" fmla="*/ 420617245 w 691"/>
              <a:gd name="T61" fmla="*/ 1998484902 h 824"/>
              <a:gd name="T62" fmla="*/ 548077040 w 691"/>
              <a:gd name="T63" fmla="*/ 1973283347 h 824"/>
              <a:gd name="T64" fmla="*/ 678723081 w 691"/>
              <a:gd name="T65" fmla="*/ 1948081792 h 824"/>
              <a:gd name="T66" fmla="*/ 809369123 w 691"/>
              <a:gd name="T67" fmla="*/ 1922880237 h 824"/>
              <a:gd name="T68" fmla="*/ 936829029 w 691"/>
              <a:gd name="T69" fmla="*/ 1895157732 h 824"/>
              <a:gd name="T70" fmla="*/ 1067475071 w 691"/>
              <a:gd name="T71" fmla="*/ 1869956177 h 824"/>
              <a:gd name="T72" fmla="*/ 1166257530 w 691"/>
              <a:gd name="T73" fmla="*/ 1844754622 h 824"/>
              <a:gd name="T74" fmla="*/ 1261851846 w 691"/>
              <a:gd name="T75" fmla="*/ 1794351512 h 824"/>
              <a:gd name="T76" fmla="*/ 1392497888 w 691"/>
              <a:gd name="T77" fmla="*/ 1769149957 h 824"/>
              <a:gd name="T78" fmla="*/ 1456226837 w 691"/>
              <a:gd name="T79" fmla="*/ 1741429040 h 824"/>
              <a:gd name="T80" fmla="*/ 1555009296 w 691"/>
              <a:gd name="T81" fmla="*/ 1691025930 h 824"/>
              <a:gd name="T82" fmla="*/ 1650603612 w 691"/>
              <a:gd name="T83" fmla="*/ 1665824375 h 824"/>
              <a:gd name="T84" fmla="*/ 1717520705 w 691"/>
              <a:gd name="T85" fmla="*/ 1640622423 h 824"/>
              <a:gd name="T86" fmla="*/ 1813115021 w 691"/>
              <a:gd name="T87" fmla="*/ 1587698364 h 824"/>
              <a:gd name="T88" fmla="*/ 1876844416 w 691"/>
              <a:gd name="T89" fmla="*/ 1562496809 h 824"/>
              <a:gd name="T90" fmla="*/ 1943761509 w 691"/>
              <a:gd name="T91" fmla="*/ 1537295254 h 824"/>
              <a:gd name="T92" fmla="*/ 1975626876 w 691"/>
              <a:gd name="T93" fmla="*/ 1486892144 h 824"/>
              <a:gd name="T94" fmla="*/ 2039355825 w 691"/>
              <a:gd name="T95" fmla="*/ 1461690589 h 824"/>
              <a:gd name="T96" fmla="*/ 2071221192 w 691"/>
              <a:gd name="T97" fmla="*/ 1408768117 h 824"/>
              <a:gd name="T98" fmla="*/ 2106272917 w 691"/>
              <a:gd name="T99" fmla="*/ 1383566562 h 824"/>
              <a:gd name="T100" fmla="*/ 2138138284 w 691"/>
              <a:gd name="T101" fmla="*/ 1333163452 h 824"/>
              <a:gd name="T102" fmla="*/ 2147483647 w 691"/>
              <a:gd name="T103" fmla="*/ 1307961897 h 824"/>
              <a:gd name="T104" fmla="*/ 2147483647 w 691"/>
              <a:gd name="T105" fmla="*/ 1255037838 h 824"/>
              <a:gd name="T106" fmla="*/ 2147483647 w 691"/>
              <a:gd name="T107" fmla="*/ 1229836282 h 824"/>
              <a:gd name="T108" fmla="*/ 2147483647 w 691"/>
              <a:gd name="T109" fmla="*/ 1179433172 h 824"/>
              <a:gd name="T110" fmla="*/ 2147483647 w 691"/>
              <a:gd name="T111" fmla="*/ 0 h 8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1"/>
              <a:gd name="T169" fmla="*/ 0 h 824"/>
              <a:gd name="T170" fmla="*/ 691 w 691"/>
              <a:gd name="T171" fmla="*/ 824 h 8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1" h="824">
                <a:moveTo>
                  <a:pt x="691" y="0"/>
                </a:moveTo>
                <a:lnTo>
                  <a:pt x="691" y="10"/>
                </a:lnTo>
                <a:lnTo>
                  <a:pt x="691" y="20"/>
                </a:lnTo>
                <a:lnTo>
                  <a:pt x="681" y="30"/>
                </a:lnTo>
                <a:lnTo>
                  <a:pt x="681" y="41"/>
                </a:lnTo>
                <a:lnTo>
                  <a:pt x="681" y="51"/>
                </a:lnTo>
                <a:lnTo>
                  <a:pt x="671" y="61"/>
                </a:lnTo>
                <a:lnTo>
                  <a:pt x="671" y="71"/>
                </a:lnTo>
                <a:lnTo>
                  <a:pt x="661" y="81"/>
                </a:lnTo>
                <a:lnTo>
                  <a:pt x="661" y="91"/>
                </a:lnTo>
                <a:lnTo>
                  <a:pt x="650" y="91"/>
                </a:lnTo>
                <a:lnTo>
                  <a:pt x="640" y="102"/>
                </a:lnTo>
                <a:lnTo>
                  <a:pt x="640" y="112"/>
                </a:lnTo>
                <a:lnTo>
                  <a:pt x="630" y="112"/>
                </a:lnTo>
                <a:lnTo>
                  <a:pt x="620" y="122"/>
                </a:lnTo>
                <a:lnTo>
                  <a:pt x="610" y="132"/>
                </a:lnTo>
                <a:lnTo>
                  <a:pt x="610" y="142"/>
                </a:lnTo>
                <a:lnTo>
                  <a:pt x="600" y="142"/>
                </a:lnTo>
                <a:lnTo>
                  <a:pt x="589" y="152"/>
                </a:lnTo>
                <a:lnTo>
                  <a:pt x="579" y="163"/>
                </a:lnTo>
                <a:lnTo>
                  <a:pt x="569" y="163"/>
                </a:lnTo>
                <a:lnTo>
                  <a:pt x="549" y="173"/>
                </a:lnTo>
                <a:lnTo>
                  <a:pt x="539" y="183"/>
                </a:lnTo>
                <a:lnTo>
                  <a:pt x="528" y="183"/>
                </a:lnTo>
                <a:lnTo>
                  <a:pt x="518" y="193"/>
                </a:lnTo>
                <a:lnTo>
                  <a:pt x="508" y="203"/>
                </a:lnTo>
                <a:lnTo>
                  <a:pt x="488" y="203"/>
                </a:lnTo>
                <a:lnTo>
                  <a:pt x="477" y="213"/>
                </a:lnTo>
                <a:lnTo>
                  <a:pt x="457" y="224"/>
                </a:lnTo>
                <a:lnTo>
                  <a:pt x="447" y="224"/>
                </a:lnTo>
                <a:lnTo>
                  <a:pt x="437" y="234"/>
                </a:lnTo>
                <a:lnTo>
                  <a:pt x="416" y="244"/>
                </a:lnTo>
                <a:lnTo>
                  <a:pt x="396" y="244"/>
                </a:lnTo>
                <a:lnTo>
                  <a:pt x="386" y="254"/>
                </a:lnTo>
                <a:lnTo>
                  <a:pt x="366" y="264"/>
                </a:lnTo>
                <a:lnTo>
                  <a:pt x="345" y="264"/>
                </a:lnTo>
                <a:lnTo>
                  <a:pt x="335" y="275"/>
                </a:lnTo>
                <a:lnTo>
                  <a:pt x="315" y="275"/>
                </a:lnTo>
                <a:lnTo>
                  <a:pt x="294" y="285"/>
                </a:lnTo>
                <a:lnTo>
                  <a:pt x="274" y="285"/>
                </a:lnTo>
                <a:lnTo>
                  <a:pt x="254" y="295"/>
                </a:lnTo>
                <a:lnTo>
                  <a:pt x="233" y="305"/>
                </a:lnTo>
                <a:lnTo>
                  <a:pt x="213" y="305"/>
                </a:lnTo>
                <a:lnTo>
                  <a:pt x="193" y="315"/>
                </a:lnTo>
                <a:lnTo>
                  <a:pt x="172" y="315"/>
                </a:lnTo>
                <a:lnTo>
                  <a:pt x="152" y="325"/>
                </a:lnTo>
                <a:lnTo>
                  <a:pt x="132" y="325"/>
                </a:lnTo>
                <a:lnTo>
                  <a:pt x="111" y="336"/>
                </a:lnTo>
                <a:lnTo>
                  <a:pt x="91" y="336"/>
                </a:lnTo>
                <a:lnTo>
                  <a:pt x="61" y="346"/>
                </a:lnTo>
                <a:lnTo>
                  <a:pt x="40" y="346"/>
                </a:lnTo>
                <a:lnTo>
                  <a:pt x="20" y="356"/>
                </a:lnTo>
                <a:lnTo>
                  <a:pt x="0" y="356"/>
                </a:lnTo>
                <a:lnTo>
                  <a:pt x="0" y="824"/>
                </a:lnTo>
                <a:lnTo>
                  <a:pt x="20" y="824"/>
                </a:lnTo>
                <a:lnTo>
                  <a:pt x="40" y="813"/>
                </a:lnTo>
                <a:lnTo>
                  <a:pt x="61" y="813"/>
                </a:lnTo>
                <a:lnTo>
                  <a:pt x="91" y="803"/>
                </a:lnTo>
                <a:lnTo>
                  <a:pt x="111" y="803"/>
                </a:lnTo>
                <a:lnTo>
                  <a:pt x="132" y="793"/>
                </a:lnTo>
                <a:lnTo>
                  <a:pt x="152" y="793"/>
                </a:lnTo>
                <a:lnTo>
                  <a:pt x="172" y="783"/>
                </a:lnTo>
                <a:lnTo>
                  <a:pt x="193" y="783"/>
                </a:lnTo>
                <a:lnTo>
                  <a:pt x="213" y="773"/>
                </a:lnTo>
                <a:lnTo>
                  <a:pt x="233" y="773"/>
                </a:lnTo>
                <a:lnTo>
                  <a:pt x="254" y="763"/>
                </a:lnTo>
                <a:lnTo>
                  <a:pt x="274" y="752"/>
                </a:lnTo>
                <a:lnTo>
                  <a:pt x="294" y="752"/>
                </a:lnTo>
                <a:lnTo>
                  <a:pt x="315" y="742"/>
                </a:lnTo>
                <a:lnTo>
                  <a:pt x="335" y="742"/>
                </a:lnTo>
                <a:lnTo>
                  <a:pt x="345" y="732"/>
                </a:lnTo>
                <a:lnTo>
                  <a:pt x="366" y="732"/>
                </a:lnTo>
                <a:lnTo>
                  <a:pt x="386" y="722"/>
                </a:lnTo>
                <a:lnTo>
                  <a:pt x="396" y="712"/>
                </a:lnTo>
                <a:lnTo>
                  <a:pt x="416" y="712"/>
                </a:lnTo>
                <a:lnTo>
                  <a:pt x="437" y="702"/>
                </a:lnTo>
                <a:lnTo>
                  <a:pt x="447" y="691"/>
                </a:lnTo>
                <a:lnTo>
                  <a:pt x="457" y="691"/>
                </a:lnTo>
                <a:lnTo>
                  <a:pt x="477" y="681"/>
                </a:lnTo>
                <a:lnTo>
                  <a:pt x="488" y="671"/>
                </a:lnTo>
                <a:lnTo>
                  <a:pt x="508" y="671"/>
                </a:lnTo>
                <a:lnTo>
                  <a:pt x="518" y="661"/>
                </a:lnTo>
                <a:lnTo>
                  <a:pt x="528" y="651"/>
                </a:lnTo>
                <a:lnTo>
                  <a:pt x="539" y="651"/>
                </a:lnTo>
                <a:lnTo>
                  <a:pt x="549" y="641"/>
                </a:lnTo>
                <a:lnTo>
                  <a:pt x="569" y="630"/>
                </a:lnTo>
                <a:lnTo>
                  <a:pt x="579" y="630"/>
                </a:lnTo>
                <a:lnTo>
                  <a:pt x="589" y="620"/>
                </a:lnTo>
                <a:lnTo>
                  <a:pt x="600" y="610"/>
                </a:lnTo>
                <a:lnTo>
                  <a:pt x="610" y="610"/>
                </a:lnTo>
                <a:lnTo>
                  <a:pt x="610" y="600"/>
                </a:lnTo>
                <a:lnTo>
                  <a:pt x="620" y="590"/>
                </a:lnTo>
                <a:lnTo>
                  <a:pt x="630" y="580"/>
                </a:lnTo>
                <a:lnTo>
                  <a:pt x="640" y="580"/>
                </a:lnTo>
                <a:lnTo>
                  <a:pt x="640" y="569"/>
                </a:lnTo>
                <a:lnTo>
                  <a:pt x="650" y="559"/>
                </a:lnTo>
                <a:lnTo>
                  <a:pt x="661" y="559"/>
                </a:lnTo>
                <a:lnTo>
                  <a:pt x="661" y="549"/>
                </a:lnTo>
                <a:lnTo>
                  <a:pt x="671" y="539"/>
                </a:lnTo>
                <a:lnTo>
                  <a:pt x="671" y="529"/>
                </a:lnTo>
                <a:lnTo>
                  <a:pt x="681" y="519"/>
                </a:lnTo>
                <a:lnTo>
                  <a:pt x="681" y="508"/>
                </a:lnTo>
                <a:lnTo>
                  <a:pt x="681" y="498"/>
                </a:lnTo>
                <a:lnTo>
                  <a:pt x="691" y="488"/>
                </a:lnTo>
                <a:lnTo>
                  <a:pt x="691" y="478"/>
                </a:lnTo>
                <a:lnTo>
                  <a:pt x="691" y="468"/>
                </a:lnTo>
                <a:lnTo>
                  <a:pt x="691" y="0"/>
                </a:lnTo>
                <a:close/>
              </a:path>
            </a:pathLst>
          </a:custGeom>
          <a:solidFill>
            <a:srgbClr val="00668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29" name="Freeform 6"/>
          <p:cNvSpPr>
            <a:spLocks/>
          </p:cNvSpPr>
          <p:nvPr/>
        </p:nvSpPr>
        <p:spPr bwMode="auto">
          <a:xfrm>
            <a:off x="4972050" y="3619500"/>
            <a:ext cx="1760538" cy="1308100"/>
          </a:xfrm>
          <a:custGeom>
            <a:avLst/>
            <a:gdLst>
              <a:gd name="T0" fmla="*/ 0 w 986"/>
              <a:gd name="T1" fmla="*/ 0 h 824"/>
              <a:gd name="T2" fmla="*/ 2147483647 w 986"/>
              <a:gd name="T3" fmla="*/ 897175756 h 824"/>
              <a:gd name="T4" fmla="*/ 2147483647 w 986"/>
              <a:gd name="T5" fmla="*/ 2076608928 h 824"/>
              <a:gd name="T6" fmla="*/ 0 w 986"/>
              <a:gd name="T7" fmla="*/ 1179433172 h 824"/>
              <a:gd name="T8" fmla="*/ 0 w 986"/>
              <a:gd name="T9" fmla="*/ 0 h 824"/>
              <a:gd name="T10" fmla="*/ 0 w 986"/>
              <a:gd name="T11" fmla="*/ 0 h 8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6"/>
              <a:gd name="T19" fmla="*/ 0 h 824"/>
              <a:gd name="T20" fmla="*/ 986 w 986"/>
              <a:gd name="T21" fmla="*/ 824 h 8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6" h="824">
                <a:moveTo>
                  <a:pt x="0" y="0"/>
                </a:moveTo>
                <a:lnTo>
                  <a:pt x="986" y="356"/>
                </a:lnTo>
                <a:lnTo>
                  <a:pt x="986" y="824"/>
                </a:lnTo>
                <a:lnTo>
                  <a:pt x="0" y="468"/>
                </a:lnTo>
                <a:lnTo>
                  <a:pt x="0" y="0"/>
                </a:lnTo>
                <a:close/>
              </a:path>
            </a:pathLst>
          </a:custGeom>
          <a:solidFill>
            <a:srgbClr val="00668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30" name="Freeform 7"/>
          <p:cNvSpPr>
            <a:spLocks/>
          </p:cNvSpPr>
          <p:nvPr/>
        </p:nvSpPr>
        <p:spPr bwMode="auto">
          <a:xfrm>
            <a:off x="4957763" y="2971800"/>
            <a:ext cx="3014662" cy="1243013"/>
          </a:xfrm>
          <a:custGeom>
            <a:avLst/>
            <a:gdLst>
              <a:gd name="T0" fmla="*/ 194563635 w 1688"/>
              <a:gd name="T1" fmla="*/ 0 h 783"/>
              <a:gd name="T2" fmla="*/ 484814329 w 1688"/>
              <a:gd name="T3" fmla="*/ 0 h 783"/>
              <a:gd name="T4" fmla="*/ 746359486 w 1688"/>
              <a:gd name="T5" fmla="*/ 0 h 783"/>
              <a:gd name="T6" fmla="*/ 1036612022 w 1688"/>
              <a:gd name="T7" fmla="*/ 0 h 783"/>
              <a:gd name="T8" fmla="*/ 1298155393 w 1688"/>
              <a:gd name="T9" fmla="*/ 25201571 h 783"/>
              <a:gd name="T10" fmla="*/ 1588407705 w 1688"/>
              <a:gd name="T11" fmla="*/ 25201571 h 783"/>
              <a:gd name="T12" fmla="*/ 1849952862 w 1688"/>
              <a:gd name="T13" fmla="*/ 50403142 h 783"/>
              <a:gd name="T14" fmla="*/ 2108308781 w 1688"/>
              <a:gd name="T15" fmla="*/ 75604719 h 783"/>
              <a:gd name="T16" fmla="*/ 2147483647 w 1688"/>
              <a:gd name="T17" fmla="*/ 103327234 h 783"/>
              <a:gd name="T18" fmla="*/ 2147483647 w 1688"/>
              <a:gd name="T19" fmla="*/ 128528824 h 783"/>
              <a:gd name="T20" fmla="*/ 2147483647 w 1688"/>
              <a:gd name="T21" fmla="*/ 153730389 h 783"/>
              <a:gd name="T22" fmla="*/ 2147483647 w 1688"/>
              <a:gd name="T23" fmla="*/ 178931953 h 783"/>
              <a:gd name="T24" fmla="*/ 2147483647 w 1688"/>
              <a:gd name="T25" fmla="*/ 229335132 h 783"/>
              <a:gd name="T26" fmla="*/ 2147483647 w 1688"/>
              <a:gd name="T27" fmla="*/ 257056060 h 783"/>
              <a:gd name="T28" fmla="*/ 2147483647 w 1688"/>
              <a:gd name="T29" fmla="*/ 307459190 h 783"/>
              <a:gd name="T30" fmla="*/ 2147483647 w 1688"/>
              <a:gd name="T31" fmla="*/ 332660754 h 783"/>
              <a:gd name="T32" fmla="*/ 2147483647 w 1688"/>
              <a:gd name="T33" fmla="*/ 383063884 h 783"/>
              <a:gd name="T34" fmla="*/ 2147483647 w 1688"/>
              <a:gd name="T35" fmla="*/ 435988063 h 783"/>
              <a:gd name="T36" fmla="*/ 2147483647 w 1688"/>
              <a:gd name="T37" fmla="*/ 461189628 h 783"/>
              <a:gd name="T38" fmla="*/ 2147483647 w 1688"/>
              <a:gd name="T39" fmla="*/ 511592757 h 783"/>
              <a:gd name="T40" fmla="*/ 2147483647 w 1688"/>
              <a:gd name="T41" fmla="*/ 564515249 h 783"/>
              <a:gd name="T42" fmla="*/ 2147483647 w 1688"/>
              <a:gd name="T43" fmla="*/ 614918379 h 783"/>
              <a:gd name="T44" fmla="*/ 2147483647 w 1688"/>
              <a:gd name="T45" fmla="*/ 665321509 h 783"/>
              <a:gd name="T46" fmla="*/ 2147483647 w 1688"/>
              <a:gd name="T47" fmla="*/ 718245588 h 783"/>
              <a:gd name="T48" fmla="*/ 2147483647 w 1688"/>
              <a:gd name="T49" fmla="*/ 793850283 h 783"/>
              <a:gd name="T50" fmla="*/ 2147483647 w 1688"/>
              <a:gd name="T51" fmla="*/ 844253611 h 783"/>
              <a:gd name="T52" fmla="*/ 2147483647 w 1688"/>
              <a:gd name="T53" fmla="*/ 897176103 h 783"/>
              <a:gd name="T54" fmla="*/ 2147483647 w 1688"/>
              <a:gd name="T55" fmla="*/ 947579233 h 783"/>
              <a:gd name="T56" fmla="*/ 2147483647 w 1688"/>
              <a:gd name="T57" fmla="*/ 997982362 h 783"/>
              <a:gd name="T58" fmla="*/ 2147483647 w 1688"/>
              <a:gd name="T59" fmla="*/ 1076108007 h 783"/>
              <a:gd name="T60" fmla="*/ 2147483647 w 1688"/>
              <a:gd name="T61" fmla="*/ 1126511136 h 783"/>
              <a:gd name="T62" fmla="*/ 2147483647 w 1688"/>
              <a:gd name="T63" fmla="*/ 1179433629 h 783"/>
              <a:gd name="T64" fmla="*/ 2147483647 w 1688"/>
              <a:gd name="T65" fmla="*/ 1229836758 h 783"/>
              <a:gd name="T66" fmla="*/ 2147483647 w 1688"/>
              <a:gd name="T67" fmla="*/ 1305441452 h 783"/>
              <a:gd name="T68" fmla="*/ 2147483647 w 1688"/>
              <a:gd name="T69" fmla="*/ 1358365532 h 783"/>
              <a:gd name="T70" fmla="*/ 2147483647 w 1688"/>
              <a:gd name="T71" fmla="*/ 1408768662 h 783"/>
              <a:gd name="T72" fmla="*/ 2147483647 w 1688"/>
              <a:gd name="T73" fmla="*/ 1459171791 h 783"/>
              <a:gd name="T74" fmla="*/ 2147483647 w 1688"/>
              <a:gd name="T75" fmla="*/ 1512094284 h 783"/>
              <a:gd name="T76" fmla="*/ 2147483647 w 1688"/>
              <a:gd name="T77" fmla="*/ 1562497413 h 783"/>
              <a:gd name="T78" fmla="*/ 2147483647 w 1688"/>
              <a:gd name="T79" fmla="*/ 1612900543 h 783"/>
              <a:gd name="T80" fmla="*/ 2147483647 w 1688"/>
              <a:gd name="T81" fmla="*/ 1665825019 h 783"/>
              <a:gd name="T82" fmla="*/ 2147483647 w 1688"/>
              <a:gd name="T83" fmla="*/ 1716228149 h 783"/>
              <a:gd name="T84" fmla="*/ 2147483647 w 1688"/>
              <a:gd name="T85" fmla="*/ 1769150641 h 783"/>
              <a:gd name="T86" fmla="*/ 2147483647 w 1688"/>
              <a:gd name="T87" fmla="*/ 1794352206 h 783"/>
              <a:gd name="T88" fmla="*/ 2147483647 w 1688"/>
              <a:gd name="T89" fmla="*/ 1844755336 h 783"/>
              <a:gd name="T90" fmla="*/ 2147483647 w 1688"/>
              <a:gd name="T91" fmla="*/ 1895158465 h 783"/>
              <a:gd name="T92" fmla="*/ 2147483647 w 1688"/>
              <a:gd name="T93" fmla="*/ 1922880980 h 783"/>
              <a:gd name="T94" fmla="*/ 2147483647 w 1688"/>
              <a:gd name="T95" fmla="*/ 1973284110 h 783"/>
              <a:gd name="T96" fmla="*/ 0 w 1688"/>
              <a:gd name="T97" fmla="*/ 0 h 78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88"/>
              <a:gd name="T148" fmla="*/ 0 h 783"/>
              <a:gd name="T149" fmla="*/ 1688 w 1688"/>
              <a:gd name="T150" fmla="*/ 783 h 78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88" h="783">
                <a:moveTo>
                  <a:pt x="0" y="0"/>
                </a:moveTo>
                <a:lnTo>
                  <a:pt x="30" y="0"/>
                </a:lnTo>
                <a:lnTo>
                  <a:pt x="61" y="0"/>
                </a:lnTo>
                <a:lnTo>
                  <a:pt x="91" y="0"/>
                </a:lnTo>
                <a:lnTo>
                  <a:pt x="122" y="0"/>
                </a:lnTo>
                <a:lnTo>
                  <a:pt x="152" y="0"/>
                </a:lnTo>
                <a:lnTo>
                  <a:pt x="183" y="0"/>
                </a:lnTo>
                <a:lnTo>
                  <a:pt x="213" y="0"/>
                </a:lnTo>
                <a:lnTo>
                  <a:pt x="234" y="0"/>
                </a:lnTo>
                <a:lnTo>
                  <a:pt x="264" y="0"/>
                </a:lnTo>
                <a:lnTo>
                  <a:pt x="295" y="0"/>
                </a:lnTo>
                <a:lnTo>
                  <a:pt x="325" y="0"/>
                </a:lnTo>
                <a:lnTo>
                  <a:pt x="356" y="10"/>
                </a:lnTo>
                <a:lnTo>
                  <a:pt x="386" y="10"/>
                </a:lnTo>
                <a:lnTo>
                  <a:pt x="407" y="10"/>
                </a:lnTo>
                <a:lnTo>
                  <a:pt x="437" y="10"/>
                </a:lnTo>
                <a:lnTo>
                  <a:pt x="468" y="10"/>
                </a:lnTo>
                <a:lnTo>
                  <a:pt x="498" y="10"/>
                </a:lnTo>
                <a:lnTo>
                  <a:pt x="519" y="20"/>
                </a:lnTo>
                <a:lnTo>
                  <a:pt x="549" y="20"/>
                </a:lnTo>
                <a:lnTo>
                  <a:pt x="580" y="20"/>
                </a:lnTo>
                <a:lnTo>
                  <a:pt x="610" y="20"/>
                </a:lnTo>
                <a:lnTo>
                  <a:pt x="630" y="30"/>
                </a:lnTo>
                <a:lnTo>
                  <a:pt x="661" y="30"/>
                </a:lnTo>
                <a:lnTo>
                  <a:pt x="691" y="30"/>
                </a:lnTo>
                <a:lnTo>
                  <a:pt x="712" y="41"/>
                </a:lnTo>
                <a:lnTo>
                  <a:pt x="742" y="41"/>
                </a:lnTo>
                <a:lnTo>
                  <a:pt x="763" y="41"/>
                </a:lnTo>
                <a:lnTo>
                  <a:pt x="793" y="51"/>
                </a:lnTo>
                <a:lnTo>
                  <a:pt x="813" y="51"/>
                </a:lnTo>
                <a:lnTo>
                  <a:pt x="844" y="51"/>
                </a:lnTo>
                <a:lnTo>
                  <a:pt x="864" y="61"/>
                </a:lnTo>
                <a:lnTo>
                  <a:pt x="895" y="61"/>
                </a:lnTo>
                <a:lnTo>
                  <a:pt x="915" y="71"/>
                </a:lnTo>
                <a:lnTo>
                  <a:pt x="946" y="71"/>
                </a:lnTo>
                <a:lnTo>
                  <a:pt x="966" y="71"/>
                </a:lnTo>
                <a:lnTo>
                  <a:pt x="997" y="81"/>
                </a:lnTo>
                <a:lnTo>
                  <a:pt x="1017" y="81"/>
                </a:lnTo>
                <a:lnTo>
                  <a:pt x="1037" y="91"/>
                </a:lnTo>
                <a:lnTo>
                  <a:pt x="1058" y="91"/>
                </a:lnTo>
                <a:lnTo>
                  <a:pt x="1088" y="102"/>
                </a:lnTo>
                <a:lnTo>
                  <a:pt x="1108" y="102"/>
                </a:lnTo>
                <a:lnTo>
                  <a:pt x="1129" y="112"/>
                </a:lnTo>
                <a:lnTo>
                  <a:pt x="1149" y="112"/>
                </a:lnTo>
                <a:lnTo>
                  <a:pt x="1169" y="122"/>
                </a:lnTo>
                <a:lnTo>
                  <a:pt x="1190" y="122"/>
                </a:lnTo>
                <a:lnTo>
                  <a:pt x="1210" y="132"/>
                </a:lnTo>
                <a:lnTo>
                  <a:pt x="1230" y="132"/>
                </a:lnTo>
                <a:lnTo>
                  <a:pt x="1251" y="142"/>
                </a:lnTo>
                <a:lnTo>
                  <a:pt x="1271" y="142"/>
                </a:lnTo>
                <a:lnTo>
                  <a:pt x="1291" y="152"/>
                </a:lnTo>
                <a:lnTo>
                  <a:pt x="1312" y="152"/>
                </a:lnTo>
                <a:lnTo>
                  <a:pt x="1332" y="163"/>
                </a:lnTo>
                <a:lnTo>
                  <a:pt x="1342" y="173"/>
                </a:lnTo>
                <a:lnTo>
                  <a:pt x="1363" y="173"/>
                </a:lnTo>
                <a:lnTo>
                  <a:pt x="1383" y="183"/>
                </a:lnTo>
                <a:lnTo>
                  <a:pt x="1393" y="183"/>
                </a:lnTo>
                <a:lnTo>
                  <a:pt x="1413" y="193"/>
                </a:lnTo>
                <a:lnTo>
                  <a:pt x="1434" y="203"/>
                </a:lnTo>
                <a:lnTo>
                  <a:pt x="1444" y="203"/>
                </a:lnTo>
                <a:lnTo>
                  <a:pt x="1454" y="213"/>
                </a:lnTo>
                <a:lnTo>
                  <a:pt x="1474" y="224"/>
                </a:lnTo>
                <a:lnTo>
                  <a:pt x="1485" y="224"/>
                </a:lnTo>
                <a:lnTo>
                  <a:pt x="1505" y="234"/>
                </a:lnTo>
                <a:lnTo>
                  <a:pt x="1515" y="244"/>
                </a:lnTo>
                <a:lnTo>
                  <a:pt x="1525" y="244"/>
                </a:lnTo>
                <a:lnTo>
                  <a:pt x="1536" y="254"/>
                </a:lnTo>
                <a:lnTo>
                  <a:pt x="1546" y="264"/>
                </a:lnTo>
                <a:lnTo>
                  <a:pt x="1566" y="264"/>
                </a:lnTo>
                <a:lnTo>
                  <a:pt x="1576" y="274"/>
                </a:lnTo>
                <a:lnTo>
                  <a:pt x="1586" y="285"/>
                </a:lnTo>
                <a:lnTo>
                  <a:pt x="1597" y="285"/>
                </a:lnTo>
                <a:lnTo>
                  <a:pt x="1607" y="295"/>
                </a:lnTo>
                <a:lnTo>
                  <a:pt x="1607" y="305"/>
                </a:lnTo>
                <a:lnTo>
                  <a:pt x="1617" y="315"/>
                </a:lnTo>
                <a:lnTo>
                  <a:pt x="1627" y="315"/>
                </a:lnTo>
                <a:lnTo>
                  <a:pt x="1637" y="325"/>
                </a:lnTo>
                <a:lnTo>
                  <a:pt x="1637" y="335"/>
                </a:lnTo>
                <a:lnTo>
                  <a:pt x="1647" y="335"/>
                </a:lnTo>
                <a:lnTo>
                  <a:pt x="1658" y="346"/>
                </a:lnTo>
                <a:lnTo>
                  <a:pt x="1658" y="356"/>
                </a:lnTo>
                <a:lnTo>
                  <a:pt x="1668" y="366"/>
                </a:lnTo>
                <a:lnTo>
                  <a:pt x="1668" y="376"/>
                </a:lnTo>
                <a:lnTo>
                  <a:pt x="1678" y="386"/>
                </a:lnTo>
                <a:lnTo>
                  <a:pt x="1678" y="396"/>
                </a:lnTo>
                <a:lnTo>
                  <a:pt x="1678" y="407"/>
                </a:lnTo>
                <a:lnTo>
                  <a:pt x="1688" y="417"/>
                </a:lnTo>
                <a:lnTo>
                  <a:pt x="1688" y="427"/>
                </a:lnTo>
                <a:lnTo>
                  <a:pt x="1688" y="437"/>
                </a:lnTo>
                <a:lnTo>
                  <a:pt x="1688" y="447"/>
                </a:lnTo>
                <a:lnTo>
                  <a:pt x="1678" y="457"/>
                </a:lnTo>
                <a:lnTo>
                  <a:pt x="1678" y="468"/>
                </a:lnTo>
                <a:lnTo>
                  <a:pt x="1678" y="478"/>
                </a:lnTo>
                <a:lnTo>
                  <a:pt x="1668" y="488"/>
                </a:lnTo>
                <a:lnTo>
                  <a:pt x="1668" y="498"/>
                </a:lnTo>
                <a:lnTo>
                  <a:pt x="1658" y="508"/>
                </a:lnTo>
                <a:lnTo>
                  <a:pt x="1658" y="518"/>
                </a:lnTo>
                <a:lnTo>
                  <a:pt x="1647" y="518"/>
                </a:lnTo>
                <a:lnTo>
                  <a:pt x="1637" y="529"/>
                </a:lnTo>
                <a:lnTo>
                  <a:pt x="1637" y="539"/>
                </a:lnTo>
                <a:lnTo>
                  <a:pt x="1627" y="539"/>
                </a:lnTo>
                <a:lnTo>
                  <a:pt x="1617" y="549"/>
                </a:lnTo>
                <a:lnTo>
                  <a:pt x="1607" y="559"/>
                </a:lnTo>
                <a:lnTo>
                  <a:pt x="1607" y="569"/>
                </a:lnTo>
                <a:lnTo>
                  <a:pt x="1597" y="569"/>
                </a:lnTo>
                <a:lnTo>
                  <a:pt x="1586" y="579"/>
                </a:lnTo>
                <a:lnTo>
                  <a:pt x="1576" y="590"/>
                </a:lnTo>
                <a:lnTo>
                  <a:pt x="1566" y="590"/>
                </a:lnTo>
                <a:lnTo>
                  <a:pt x="1546" y="600"/>
                </a:lnTo>
                <a:lnTo>
                  <a:pt x="1536" y="610"/>
                </a:lnTo>
                <a:lnTo>
                  <a:pt x="1525" y="610"/>
                </a:lnTo>
                <a:lnTo>
                  <a:pt x="1515" y="620"/>
                </a:lnTo>
                <a:lnTo>
                  <a:pt x="1505" y="630"/>
                </a:lnTo>
                <a:lnTo>
                  <a:pt x="1485" y="630"/>
                </a:lnTo>
                <a:lnTo>
                  <a:pt x="1474" y="640"/>
                </a:lnTo>
                <a:lnTo>
                  <a:pt x="1454" y="651"/>
                </a:lnTo>
                <a:lnTo>
                  <a:pt x="1444" y="651"/>
                </a:lnTo>
                <a:lnTo>
                  <a:pt x="1434" y="661"/>
                </a:lnTo>
                <a:lnTo>
                  <a:pt x="1413" y="671"/>
                </a:lnTo>
                <a:lnTo>
                  <a:pt x="1393" y="671"/>
                </a:lnTo>
                <a:lnTo>
                  <a:pt x="1383" y="681"/>
                </a:lnTo>
                <a:lnTo>
                  <a:pt x="1363" y="691"/>
                </a:lnTo>
                <a:lnTo>
                  <a:pt x="1342" y="691"/>
                </a:lnTo>
                <a:lnTo>
                  <a:pt x="1332" y="702"/>
                </a:lnTo>
                <a:lnTo>
                  <a:pt x="1312" y="702"/>
                </a:lnTo>
                <a:lnTo>
                  <a:pt x="1291" y="712"/>
                </a:lnTo>
                <a:lnTo>
                  <a:pt x="1271" y="712"/>
                </a:lnTo>
                <a:lnTo>
                  <a:pt x="1251" y="722"/>
                </a:lnTo>
                <a:lnTo>
                  <a:pt x="1230" y="732"/>
                </a:lnTo>
                <a:lnTo>
                  <a:pt x="1210" y="732"/>
                </a:lnTo>
                <a:lnTo>
                  <a:pt x="1190" y="742"/>
                </a:lnTo>
                <a:lnTo>
                  <a:pt x="1169" y="742"/>
                </a:lnTo>
                <a:lnTo>
                  <a:pt x="1149" y="752"/>
                </a:lnTo>
                <a:lnTo>
                  <a:pt x="1129" y="752"/>
                </a:lnTo>
                <a:lnTo>
                  <a:pt x="1108" y="763"/>
                </a:lnTo>
                <a:lnTo>
                  <a:pt x="1088" y="763"/>
                </a:lnTo>
                <a:lnTo>
                  <a:pt x="1058" y="773"/>
                </a:lnTo>
                <a:lnTo>
                  <a:pt x="1037" y="773"/>
                </a:lnTo>
                <a:lnTo>
                  <a:pt x="1017" y="783"/>
                </a:lnTo>
                <a:lnTo>
                  <a:pt x="997" y="783"/>
                </a:lnTo>
                <a:lnTo>
                  <a:pt x="0" y="42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31" name="Freeform 8"/>
          <p:cNvSpPr>
            <a:spLocks/>
          </p:cNvSpPr>
          <p:nvPr/>
        </p:nvSpPr>
        <p:spPr bwMode="auto">
          <a:xfrm>
            <a:off x="1739900" y="3744913"/>
            <a:ext cx="4775200" cy="1436687"/>
          </a:xfrm>
          <a:custGeom>
            <a:avLst/>
            <a:gdLst>
              <a:gd name="T0" fmla="*/ 2147483647 w 2674"/>
              <a:gd name="T1" fmla="*/ 922377015 h 905"/>
              <a:gd name="T2" fmla="*/ 2147483647 w 2674"/>
              <a:gd name="T3" fmla="*/ 972780108 h 905"/>
              <a:gd name="T4" fmla="*/ 2147483647 w 2674"/>
              <a:gd name="T5" fmla="*/ 1025702563 h 905"/>
              <a:gd name="T6" fmla="*/ 2147483647 w 2674"/>
              <a:gd name="T7" fmla="*/ 1050904110 h 905"/>
              <a:gd name="T8" fmla="*/ 2147483647 w 2674"/>
              <a:gd name="T9" fmla="*/ 1076105657 h 905"/>
              <a:gd name="T10" fmla="*/ 2147483647 w 2674"/>
              <a:gd name="T11" fmla="*/ 1076105657 h 905"/>
              <a:gd name="T12" fmla="*/ 2147483647 w 2674"/>
              <a:gd name="T13" fmla="*/ 1101307204 h 905"/>
              <a:gd name="T14" fmla="*/ 2147483647 w 2674"/>
              <a:gd name="T15" fmla="*/ 1101307204 h 905"/>
              <a:gd name="T16" fmla="*/ 2147483647 w 2674"/>
              <a:gd name="T17" fmla="*/ 1076105657 h 905"/>
              <a:gd name="T18" fmla="*/ 2147483647 w 2674"/>
              <a:gd name="T19" fmla="*/ 1076105657 h 905"/>
              <a:gd name="T20" fmla="*/ 2147483647 w 2674"/>
              <a:gd name="T21" fmla="*/ 1050904110 h 905"/>
              <a:gd name="T22" fmla="*/ 2147483647 w 2674"/>
              <a:gd name="T23" fmla="*/ 997981655 h 905"/>
              <a:gd name="T24" fmla="*/ 2147483647 w 2674"/>
              <a:gd name="T25" fmla="*/ 972780108 h 905"/>
              <a:gd name="T26" fmla="*/ 2147483647 w 2674"/>
              <a:gd name="T27" fmla="*/ 922377015 h 905"/>
              <a:gd name="T28" fmla="*/ 2072878026 w 2674"/>
              <a:gd name="T29" fmla="*/ 871973921 h 905"/>
              <a:gd name="T30" fmla="*/ 1718893240 w 2674"/>
              <a:gd name="T31" fmla="*/ 793848133 h 905"/>
              <a:gd name="T32" fmla="*/ 1393611878 w 2674"/>
              <a:gd name="T33" fmla="*/ 718243492 h 905"/>
              <a:gd name="T34" fmla="*/ 1068328730 w 2674"/>
              <a:gd name="T35" fmla="*/ 665321037 h 905"/>
              <a:gd name="T36" fmla="*/ 810015996 w 2674"/>
              <a:gd name="T37" fmla="*/ 589716397 h 905"/>
              <a:gd name="T38" fmla="*/ 583594096 w 2674"/>
              <a:gd name="T39" fmla="*/ 486389260 h 905"/>
              <a:gd name="T40" fmla="*/ 389062693 w 2674"/>
              <a:gd name="T41" fmla="*/ 410784520 h 905"/>
              <a:gd name="T42" fmla="*/ 226421956 w 2674"/>
              <a:gd name="T43" fmla="*/ 307458972 h 905"/>
              <a:gd name="T44" fmla="*/ 127562495 w 2674"/>
              <a:gd name="T45" fmla="*/ 229333383 h 905"/>
              <a:gd name="T46" fmla="*/ 31890624 w 2674"/>
              <a:gd name="T47" fmla="*/ 128527145 h 905"/>
              <a:gd name="T48" fmla="*/ 0 w 2674"/>
              <a:gd name="T49" fmla="*/ 25201553 h 905"/>
              <a:gd name="T50" fmla="*/ 0 w 2674"/>
              <a:gd name="T51" fmla="*/ 1204634340 h 905"/>
              <a:gd name="T52" fmla="*/ 31890624 w 2674"/>
              <a:gd name="T53" fmla="*/ 1305440528 h 905"/>
              <a:gd name="T54" fmla="*/ 127562495 w 2674"/>
              <a:gd name="T55" fmla="*/ 1408766077 h 905"/>
              <a:gd name="T56" fmla="*/ 226421956 w 2674"/>
              <a:gd name="T57" fmla="*/ 1486891666 h 905"/>
              <a:gd name="T58" fmla="*/ 389062693 w 2674"/>
              <a:gd name="T59" fmla="*/ 1587697854 h 905"/>
              <a:gd name="T60" fmla="*/ 583594096 w 2674"/>
              <a:gd name="T61" fmla="*/ 1665822252 h 905"/>
              <a:gd name="T62" fmla="*/ 810015996 w 2674"/>
              <a:gd name="T63" fmla="*/ 1766628440 h 905"/>
              <a:gd name="T64" fmla="*/ 1068328730 w 2674"/>
              <a:gd name="T65" fmla="*/ 1844754029 h 905"/>
              <a:gd name="T66" fmla="*/ 1393611878 w 2674"/>
              <a:gd name="T67" fmla="*/ 1895157123 h 905"/>
              <a:gd name="T68" fmla="*/ 1718893240 w 2674"/>
              <a:gd name="T69" fmla="*/ 1973281125 h 905"/>
              <a:gd name="T70" fmla="*/ 2072878026 w 2674"/>
              <a:gd name="T71" fmla="*/ 2048885765 h 905"/>
              <a:gd name="T72" fmla="*/ 2147483647 w 2674"/>
              <a:gd name="T73" fmla="*/ 2101809808 h 905"/>
              <a:gd name="T74" fmla="*/ 2147483647 w 2674"/>
              <a:gd name="T75" fmla="*/ 2147483647 h 905"/>
              <a:gd name="T76" fmla="*/ 2147483647 w 2674"/>
              <a:gd name="T77" fmla="*/ 2147483647 h 905"/>
              <a:gd name="T78" fmla="*/ 2147483647 w 2674"/>
              <a:gd name="T79" fmla="*/ 2147483647 h 905"/>
              <a:gd name="T80" fmla="*/ 2147483647 w 2674"/>
              <a:gd name="T81" fmla="*/ 2147483647 h 905"/>
              <a:gd name="T82" fmla="*/ 2147483647 w 2674"/>
              <a:gd name="T83" fmla="*/ 2147483647 h 905"/>
              <a:gd name="T84" fmla="*/ 2147483647 w 2674"/>
              <a:gd name="T85" fmla="*/ 2147483647 h 905"/>
              <a:gd name="T86" fmla="*/ 2147483647 w 2674"/>
              <a:gd name="T87" fmla="*/ 2147483647 h 905"/>
              <a:gd name="T88" fmla="*/ 2147483647 w 2674"/>
              <a:gd name="T89" fmla="*/ 2147483647 h 905"/>
              <a:gd name="T90" fmla="*/ 2147483647 w 2674"/>
              <a:gd name="T91" fmla="*/ 2147483647 h 905"/>
              <a:gd name="T92" fmla="*/ 2147483647 w 2674"/>
              <a:gd name="T93" fmla="*/ 2147483647 h 905"/>
              <a:gd name="T94" fmla="*/ 2147483647 w 2674"/>
              <a:gd name="T95" fmla="*/ 2147483647 h 905"/>
              <a:gd name="T96" fmla="*/ 2147483647 w 2674"/>
              <a:gd name="T97" fmla="*/ 2147483647 h 905"/>
              <a:gd name="T98" fmla="*/ 2147483647 w 2674"/>
              <a:gd name="T99" fmla="*/ 2101809808 h 905"/>
              <a:gd name="T100" fmla="*/ 2147483647 w 2674"/>
              <a:gd name="T101" fmla="*/ 871973921 h 90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74"/>
              <a:gd name="T154" fmla="*/ 0 h 905"/>
              <a:gd name="T155" fmla="*/ 2674 w 2674"/>
              <a:gd name="T156" fmla="*/ 905 h 90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74" h="905">
                <a:moveTo>
                  <a:pt x="2674" y="346"/>
                </a:moveTo>
                <a:lnTo>
                  <a:pt x="2644" y="356"/>
                </a:lnTo>
                <a:lnTo>
                  <a:pt x="2623" y="356"/>
                </a:lnTo>
                <a:lnTo>
                  <a:pt x="2593" y="366"/>
                </a:lnTo>
                <a:lnTo>
                  <a:pt x="2573" y="366"/>
                </a:lnTo>
                <a:lnTo>
                  <a:pt x="2542" y="376"/>
                </a:lnTo>
                <a:lnTo>
                  <a:pt x="2522" y="376"/>
                </a:lnTo>
                <a:lnTo>
                  <a:pt x="2491" y="376"/>
                </a:lnTo>
                <a:lnTo>
                  <a:pt x="2471" y="386"/>
                </a:lnTo>
                <a:lnTo>
                  <a:pt x="2440" y="386"/>
                </a:lnTo>
                <a:lnTo>
                  <a:pt x="2420" y="386"/>
                </a:lnTo>
                <a:lnTo>
                  <a:pt x="2389" y="396"/>
                </a:lnTo>
                <a:lnTo>
                  <a:pt x="2369" y="396"/>
                </a:lnTo>
                <a:lnTo>
                  <a:pt x="2339" y="396"/>
                </a:lnTo>
                <a:lnTo>
                  <a:pt x="2308" y="407"/>
                </a:lnTo>
                <a:lnTo>
                  <a:pt x="2288" y="407"/>
                </a:lnTo>
                <a:lnTo>
                  <a:pt x="2257" y="407"/>
                </a:lnTo>
                <a:lnTo>
                  <a:pt x="2227" y="407"/>
                </a:lnTo>
                <a:lnTo>
                  <a:pt x="2196" y="417"/>
                </a:lnTo>
                <a:lnTo>
                  <a:pt x="2176" y="417"/>
                </a:lnTo>
                <a:lnTo>
                  <a:pt x="2145" y="417"/>
                </a:lnTo>
                <a:lnTo>
                  <a:pt x="2115" y="417"/>
                </a:lnTo>
                <a:lnTo>
                  <a:pt x="2084" y="417"/>
                </a:lnTo>
                <a:lnTo>
                  <a:pt x="2064" y="427"/>
                </a:lnTo>
                <a:lnTo>
                  <a:pt x="2034" y="427"/>
                </a:lnTo>
                <a:lnTo>
                  <a:pt x="2003" y="427"/>
                </a:lnTo>
                <a:lnTo>
                  <a:pt x="1973" y="427"/>
                </a:lnTo>
                <a:lnTo>
                  <a:pt x="1942" y="427"/>
                </a:lnTo>
                <a:lnTo>
                  <a:pt x="1912" y="427"/>
                </a:lnTo>
                <a:lnTo>
                  <a:pt x="1891" y="427"/>
                </a:lnTo>
                <a:lnTo>
                  <a:pt x="1861" y="427"/>
                </a:lnTo>
                <a:lnTo>
                  <a:pt x="1830" y="427"/>
                </a:lnTo>
                <a:lnTo>
                  <a:pt x="1800" y="437"/>
                </a:lnTo>
                <a:lnTo>
                  <a:pt x="1769" y="437"/>
                </a:lnTo>
                <a:lnTo>
                  <a:pt x="1739" y="437"/>
                </a:lnTo>
                <a:lnTo>
                  <a:pt x="1708" y="437"/>
                </a:lnTo>
                <a:lnTo>
                  <a:pt x="1678" y="437"/>
                </a:lnTo>
                <a:lnTo>
                  <a:pt x="1647" y="437"/>
                </a:lnTo>
                <a:lnTo>
                  <a:pt x="1627" y="437"/>
                </a:lnTo>
                <a:lnTo>
                  <a:pt x="1596" y="437"/>
                </a:lnTo>
                <a:lnTo>
                  <a:pt x="1566" y="437"/>
                </a:lnTo>
                <a:lnTo>
                  <a:pt x="1535" y="427"/>
                </a:lnTo>
                <a:lnTo>
                  <a:pt x="1505" y="427"/>
                </a:lnTo>
                <a:lnTo>
                  <a:pt x="1474" y="427"/>
                </a:lnTo>
                <a:lnTo>
                  <a:pt x="1444" y="427"/>
                </a:lnTo>
                <a:lnTo>
                  <a:pt x="1423" y="427"/>
                </a:lnTo>
                <a:lnTo>
                  <a:pt x="1393" y="427"/>
                </a:lnTo>
                <a:lnTo>
                  <a:pt x="1362" y="427"/>
                </a:lnTo>
                <a:lnTo>
                  <a:pt x="1332" y="427"/>
                </a:lnTo>
                <a:lnTo>
                  <a:pt x="1301" y="427"/>
                </a:lnTo>
                <a:lnTo>
                  <a:pt x="1271" y="417"/>
                </a:lnTo>
                <a:lnTo>
                  <a:pt x="1250" y="417"/>
                </a:lnTo>
                <a:lnTo>
                  <a:pt x="1220" y="417"/>
                </a:lnTo>
                <a:lnTo>
                  <a:pt x="1189" y="417"/>
                </a:lnTo>
                <a:lnTo>
                  <a:pt x="1159" y="417"/>
                </a:lnTo>
                <a:lnTo>
                  <a:pt x="1139" y="407"/>
                </a:lnTo>
                <a:lnTo>
                  <a:pt x="1108" y="407"/>
                </a:lnTo>
                <a:lnTo>
                  <a:pt x="1078" y="407"/>
                </a:lnTo>
                <a:lnTo>
                  <a:pt x="1047" y="407"/>
                </a:lnTo>
                <a:lnTo>
                  <a:pt x="1027" y="396"/>
                </a:lnTo>
                <a:lnTo>
                  <a:pt x="996" y="396"/>
                </a:lnTo>
                <a:lnTo>
                  <a:pt x="976" y="396"/>
                </a:lnTo>
                <a:lnTo>
                  <a:pt x="945" y="386"/>
                </a:lnTo>
                <a:lnTo>
                  <a:pt x="915" y="386"/>
                </a:lnTo>
                <a:lnTo>
                  <a:pt x="895" y="386"/>
                </a:lnTo>
                <a:lnTo>
                  <a:pt x="864" y="376"/>
                </a:lnTo>
                <a:lnTo>
                  <a:pt x="844" y="376"/>
                </a:lnTo>
                <a:lnTo>
                  <a:pt x="813" y="376"/>
                </a:lnTo>
                <a:lnTo>
                  <a:pt x="793" y="366"/>
                </a:lnTo>
                <a:lnTo>
                  <a:pt x="762" y="366"/>
                </a:lnTo>
                <a:lnTo>
                  <a:pt x="742" y="356"/>
                </a:lnTo>
                <a:lnTo>
                  <a:pt x="722" y="356"/>
                </a:lnTo>
                <a:lnTo>
                  <a:pt x="691" y="346"/>
                </a:lnTo>
                <a:lnTo>
                  <a:pt x="671" y="346"/>
                </a:lnTo>
                <a:lnTo>
                  <a:pt x="650" y="346"/>
                </a:lnTo>
                <a:lnTo>
                  <a:pt x="620" y="335"/>
                </a:lnTo>
                <a:lnTo>
                  <a:pt x="600" y="335"/>
                </a:lnTo>
                <a:lnTo>
                  <a:pt x="579" y="325"/>
                </a:lnTo>
                <a:lnTo>
                  <a:pt x="559" y="325"/>
                </a:lnTo>
                <a:lnTo>
                  <a:pt x="539" y="315"/>
                </a:lnTo>
                <a:lnTo>
                  <a:pt x="518" y="315"/>
                </a:lnTo>
                <a:lnTo>
                  <a:pt x="498" y="305"/>
                </a:lnTo>
                <a:lnTo>
                  <a:pt x="478" y="305"/>
                </a:lnTo>
                <a:lnTo>
                  <a:pt x="457" y="295"/>
                </a:lnTo>
                <a:lnTo>
                  <a:pt x="437" y="285"/>
                </a:lnTo>
                <a:lnTo>
                  <a:pt x="417" y="285"/>
                </a:lnTo>
                <a:lnTo>
                  <a:pt x="396" y="274"/>
                </a:lnTo>
                <a:lnTo>
                  <a:pt x="376" y="274"/>
                </a:lnTo>
                <a:lnTo>
                  <a:pt x="356" y="264"/>
                </a:lnTo>
                <a:lnTo>
                  <a:pt x="335" y="264"/>
                </a:lnTo>
                <a:lnTo>
                  <a:pt x="325" y="254"/>
                </a:lnTo>
                <a:lnTo>
                  <a:pt x="305" y="244"/>
                </a:lnTo>
                <a:lnTo>
                  <a:pt x="284" y="244"/>
                </a:lnTo>
                <a:lnTo>
                  <a:pt x="274" y="234"/>
                </a:lnTo>
                <a:lnTo>
                  <a:pt x="254" y="234"/>
                </a:lnTo>
                <a:lnTo>
                  <a:pt x="244" y="224"/>
                </a:lnTo>
                <a:lnTo>
                  <a:pt x="223" y="213"/>
                </a:lnTo>
                <a:lnTo>
                  <a:pt x="213" y="213"/>
                </a:lnTo>
                <a:lnTo>
                  <a:pt x="193" y="203"/>
                </a:lnTo>
                <a:lnTo>
                  <a:pt x="183" y="193"/>
                </a:lnTo>
                <a:lnTo>
                  <a:pt x="173" y="193"/>
                </a:lnTo>
                <a:lnTo>
                  <a:pt x="162" y="183"/>
                </a:lnTo>
                <a:lnTo>
                  <a:pt x="142" y="173"/>
                </a:lnTo>
                <a:lnTo>
                  <a:pt x="132" y="173"/>
                </a:lnTo>
                <a:lnTo>
                  <a:pt x="122" y="163"/>
                </a:lnTo>
                <a:lnTo>
                  <a:pt x="112" y="152"/>
                </a:lnTo>
                <a:lnTo>
                  <a:pt x="101" y="142"/>
                </a:lnTo>
                <a:lnTo>
                  <a:pt x="91" y="142"/>
                </a:lnTo>
                <a:lnTo>
                  <a:pt x="81" y="132"/>
                </a:lnTo>
                <a:lnTo>
                  <a:pt x="71" y="122"/>
                </a:lnTo>
                <a:lnTo>
                  <a:pt x="61" y="112"/>
                </a:lnTo>
                <a:lnTo>
                  <a:pt x="51" y="101"/>
                </a:lnTo>
                <a:lnTo>
                  <a:pt x="40" y="91"/>
                </a:lnTo>
                <a:lnTo>
                  <a:pt x="30" y="81"/>
                </a:lnTo>
                <a:lnTo>
                  <a:pt x="30" y="71"/>
                </a:lnTo>
                <a:lnTo>
                  <a:pt x="20" y="71"/>
                </a:lnTo>
                <a:lnTo>
                  <a:pt x="20" y="61"/>
                </a:lnTo>
                <a:lnTo>
                  <a:pt x="10" y="51"/>
                </a:lnTo>
                <a:lnTo>
                  <a:pt x="10" y="40"/>
                </a:lnTo>
                <a:lnTo>
                  <a:pt x="10" y="30"/>
                </a:lnTo>
                <a:lnTo>
                  <a:pt x="0" y="20"/>
                </a:lnTo>
                <a:lnTo>
                  <a:pt x="0" y="10"/>
                </a:lnTo>
                <a:lnTo>
                  <a:pt x="0" y="0"/>
                </a:lnTo>
                <a:lnTo>
                  <a:pt x="0" y="468"/>
                </a:lnTo>
                <a:lnTo>
                  <a:pt x="0" y="478"/>
                </a:lnTo>
                <a:lnTo>
                  <a:pt x="0" y="488"/>
                </a:lnTo>
                <a:lnTo>
                  <a:pt x="10" y="498"/>
                </a:lnTo>
                <a:lnTo>
                  <a:pt x="10" y="508"/>
                </a:lnTo>
                <a:lnTo>
                  <a:pt x="10" y="518"/>
                </a:lnTo>
                <a:lnTo>
                  <a:pt x="20" y="529"/>
                </a:lnTo>
                <a:lnTo>
                  <a:pt x="20" y="539"/>
                </a:lnTo>
                <a:lnTo>
                  <a:pt x="30" y="539"/>
                </a:lnTo>
                <a:lnTo>
                  <a:pt x="30" y="549"/>
                </a:lnTo>
                <a:lnTo>
                  <a:pt x="40" y="559"/>
                </a:lnTo>
                <a:lnTo>
                  <a:pt x="51" y="569"/>
                </a:lnTo>
                <a:lnTo>
                  <a:pt x="61" y="579"/>
                </a:lnTo>
                <a:lnTo>
                  <a:pt x="71" y="590"/>
                </a:lnTo>
                <a:lnTo>
                  <a:pt x="81" y="600"/>
                </a:lnTo>
                <a:lnTo>
                  <a:pt x="91" y="610"/>
                </a:lnTo>
                <a:lnTo>
                  <a:pt x="101" y="610"/>
                </a:lnTo>
                <a:lnTo>
                  <a:pt x="112" y="620"/>
                </a:lnTo>
                <a:lnTo>
                  <a:pt x="122" y="630"/>
                </a:lnTo>
                <a:lnTo>
                  <a:pt x="132" y="640"/>
                </a:lnTo>
                <a:lnTo>
                  <a:pt x="142" y="640"/>
                </a:lnTo>
                <a:lnTo>
                  <a:pt x="162" y="651"/>
                </a:lnTo>
                <a:lnTo>
                  <a:pt x="173" y="661"/>
                </a:lnTo>
                <a:lnTo>
                  <a:pt x="183" y="661"/>
                </a:lnTo>
                <a:lnTo>
                  <a:pt x="193" y="671"/>
                </a:lnTo>
                <a:lnTo>
                  <a:pt x="213" y="681"/>
                </a:lnTo>
                <a:lnTo>
                  <a:pt x="223" y="681"/>
                </a:lnTo>
                <a:lnTo>
                  <a:pt x="244" y="691"/>
                </a:lnTo>
                <a:lnTo>
                  <a:pt x="254" y="701"/>
                </a:lnTo>
                <a:lnTo>
                  <a:pt x="274" y="701"/>
                </a:lnTo>
                <a:lnTo>
                  <a:pt x="284" y="712"/>
                </a:lnTo>
                <a:lnTo>
                  <a:pt x="305" y="712"/>
                </a:lnTo>
                <a:lnTo>
                  <a:pt x="325" y="722"/>
                </a:lnTo>
                <a:lnTo>
                  <a:pt x="335" y="732"/>
                </a:lnTo>
                <a:lnTo>
                  <a:pt x="356" y="732"/>
                </a:lnTo>
                <a:lnTo>
                  <a:pt x="376" y="742"/>
                </a:lnTo>
                <a:lnTo>
                  <a:pt x="396" y="742"/>
                </a:lnTo>
                <a:lnTo>
                  <a:pt x="417" y="752"/>
                </a:lnTo>
                <a:lnTo>
                  <a:pt x="437" y="752"/>
                </a:lnTo>
                <a:lnTo>
                  <a:pt x="457" y="762"/>
                </a:lnTo>
                <a:lnTo>
                  <a:pt x="478" y="773"/>
                </a:lnTo>
                <a:lnTo>
                  <a:pt x="498" y="773"/>
                </a:lnTo>
                <a:lnTo>
                  <a:pt x="518" y="783"/>
                </a:lnTo>
                <a:lnTo>
                  <a:pt x="539" y="783"/>
                </a:lnTo>
                <a:lnTo>
                  <a:pt x="559" y="793"/>
                </a:lnTo>
                <a:lnTo>
                  <a:pt x="579" y="793"/>
                </a:lnTo>
                <a:lnTo>
                  <a:pt x="600" y="803"/>
                </a:lnTo>
                <a:lnTo>
                  <a:pt x="620" y="803"/>
                </a:lnTo>
                <a:lnTo>
                  <a:pt x="650" y="813"/>
                </a:lnTo>
                <a:lnTo>
                  <a:pt x="671" y="813"/>
                </a:lnTo>
                <a:lnTo>
                  <a:pt x="691" y="813"/>
                </a:lnTo>
                <a:lnTo>
                  <a:pt x="722" y="823"/>
                </a:lnTo>
                <a:lnTo>
                  <a:pt x="742" y="823"/>
                </a:lnTo>
                <a:lnTo>
                  <a:pt x="762" y="834"/>
                </a:lnTo>
                <a:lnTo>
                  <a:pt x="793" y="834"/>
                </a:lnTo>
                <a:lnTo>
                  <a:pt x="813" y="844"/>
                </a:lnTo>
                <a:lnTo>
                  <a:pt x="844" y="844"/>
                </a:lnTo>
                <a:lnTo>
                  <a:pt x="864" y="844"/>
                </a:lnTo>
                <a:lnTo>
                  <a:pt x="895" y="854"/>
                </a:lnTo>
                <a:lnTo>
                  <a:pt x="915" y="854"/>
                </a:lnTo>
                <a:lnTo>
                  <a:pt x="945" y="854"/>
                </a:lnTo>
                <a:lnTo>
                  <a:pt x="976" y="864"/>
                </a:lnTo>
                <a:lnTo>
                  <a:pt x="996" y="864"/>
                </a:lnTo>
                <a:lnTo>
                  <a:pt x="1027" y="864"/>
                </a:lnTo>
                <a:lnTo>
                  <a:pt x="1047" y="874"/>
                </a:lnTo>
                <a:lnTo>
                  <a:pt x="1078" y="874"/>
                </a:lnTo>
                <a:lnTo>
                  <a:pt x="1108" y="874"/>
                </a:lnTo>
                <a:lnTo>
                  <a:pt x="1139" y="874"/>
                </a:lnTo>
                <a:lnTo>
                  <a:pt x="1159" y="884"/>
                </a:lnTo>
                <a:lnTo>
                  <a:pt x="1189" y="884"/>
                </a:lnTo>
                <a:lnTo>
                  <a:pt x="1220" y="884"/>
                </a:lnTo>
                <a:lnTo>
                  <a:pt x="1250" y="884"/>
                </a:lnTo>
                <a:lnTo>
                  <a:pt x="1271" y="884"/>
                </a:lnTo>
                <a:lnTo>
                  <a:pt x="1301" y="895"/>
                </a:lnTo>
                <a:lnTo>
                  <a:pt x="1332" y="895"/>
                </a:lnTo>
                <a:lnTo>
                  <a:pt x="1362" y="895"/>
                </a:lnTo>
                <a:lnTo>
                  <a:pt x="1393" y="895"/>
                </a:lnTo>
                <a:lnTo>
                  <a:pt x="1423" y="895"/>
                </a:lnTo>
                <a:lnTo>
                  <a:pt x="1444" y="895"/>
                </a:lnTo>
                <a:lnTo>
                  <a:pt x="1474" y="895"/>
                </a:lnTo>
                <a:lnTo>
                  <a:pt x="1505" y="895"/>
                </a:lnTo>
                <a:lnTo>
                  <a:pt x="1535" y="895"/>
                </a:lnTo>
                <a:lnTo>
                  <a:pt x="1566" y="905"/>
                </a:lnTo>
                <a:lnTo>
                  <a:pt x="1596" y="905"/>
                </a:lnTo>
                <a:lnTo>
                  <a:pt x="1627" y="905"/>
                </a:lnTo>
                <a:lnTo>
                  <a:pt x="1647" y="905"/>
                </a:lnTo>
                <a:lnTo>
                  <a:pt x="1678" y="905"/>
                </a:lnTo>
                <a:lnTo>
                  <a:pt x="1708" y="905"/>
                </a:lnTo>
                <a:lnTo>
                  <a:pt x="1739" y="905"/>
                </a:lnTo>
                <a:lnTo>
                  <a:pt x="1769" y="905"/>
                </a:lnTo>
                <a:lnTo>
                  <a:pt x="1800" y="905"/>
                </a:lnTo>
                <a:lnTo>
                  <a:pt x="1830" y="895"/>
                </a:lnTo>
                <a:lnTo>
                  <a:pt x="1861" y="895"/>
                </a:lnTo>
                <a:lnTo>
                  <a:pt x="1891" y="895"/>
                </a:lnTo>
                <a:lnTo>
                  <a:pt x="1912" y="895"/>
                </a:lnTo>
                <a:lnTo>
                  <a:pt x="1942" y="895"/>
                </a:lnTo>
                <a:lnTo>
                  <a:pt x="1973" y="895"/>
                </a:lnTo>
                <a:lnTo>
                  <a:pt x="2003" y="895"/>
                </a:lnTo>
                <a:lnTo>
                  <a:pt x="2034" y="895"/>
                </a:lnTo>
                <a:lnTo>
                  <a:pt x="2064" y="895"/>
                </a:lnTo>
                <a:lnTo>
                  <a:pt x="2084" y="884"/>
                </a:lnTo>
                <a:lnTo>
                  <a:pt x="2115" y="884"/>
                </a:lnTo>
                <a:lnTo>
                  <a:pt x="2145" y="884"/>
                </a:lnTo>
                <a:lnTo>
                  <a:pt x="2176" y="884"/>
                </a:lnTo>
                <a:lnTo>
                  <a:pt x="2196" y="884"/>
                </a:lnTo>
                <a:lnTo>
                  <a:pt x="2227" y="874"/>
                </a:lnTo>
                <a:lnTo>
                  <a:pt x="2257" y="874"/>
                </a:lnTo>
                <a:lnTo>
                  <a:pt x="2288" y="874"/>
                </a:lnTo>
                <a:lnTo>
                  <a:pt x="2308" y="874"/>
                </a:lnTo>
                <a:lnTo>
                  <a:pt x="2339" y="864"/>
                </a:lnTo>
                <a:lnTo>
                  <a:pt x="2369" y="864"/>
                </a:lnTo>
                <a:lnTo>
                  <a:pt x="2389" y="864"/>
                </a:lnTo>
                <a:lnTo>
                  <a:pt x="2420" y="854"/>
                </a:lnTo>
                <a:lnTo>
                  <a:pt x="2440" y="854"/>
                </a:lnTo>
                <a:lnTo>
                  <a:pt x="2471" y="854"/>
                </a:lnTo>
                <a:lnTo>
                  <a:pt x="2491" y="844"/>
                </a:lnTo>
                <a:lnTo>
                  <a:pt x="2522" y="844"/>
                </a:lnTo>
                <a:lnTo>
                  <a:pt x="2542" y="844"/>
                </a:lnTo>
                <a:lnTo>
                  <a:pt x="2573" y="834"/>
                </a:lnTo>
                <a:lnTo>
                  <a:pt x="2593" y="834"/>
                </a:lnTo>
                <a:lnTo>
                  <a:pt x="2623" y="823"/>
                </a:lnTo>
                <a:lnTo>
                  <a:pt x="2644" y="823"/>
                </a:lnTo>
                <a:lnTo>
                  <a:pt x="2674" y="813"/>
                </a:lnTo>
                <a:lnTo>
                  <a:pt x="2674" y="346"/>
                </a:lnTo>
                <a:close/>
              </a:path>
            </a:pathLst>
          </a:custGeom>
          <a:solidFill>
            <a:srgbClr val="80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32" name="Freeform 9"/>
          <p:cNvSpPr>
            <a:spLocks/>
          </p:cNvSpPr>
          <p:nvPr/>
        </p:nvSpPr>
        <p:spPr bwMode="auto">
          <a:xfrm>
            <a:off x="1739900" y="3535363"/>
            <a:ext cx="4775200" cy="903287"/>
          </a:xfrm>
          <a:custGeom>
            <a:avLst/>
            <a:gdLst>
              <a:gd name="T0" fmla="*/ 2147483647 w 2674"/>
              <a:gd name="T1" fmla="*/ 1229833851 h 569"/>
              <a:gd name="T2" fmla="*/ 2147483647 w 2674"/>
              <a:gd name="T3" fmla="*/ 1280236926 h 569"/>
              <a:gd name="T4" fmla="*/ 2147483647 w 2674"/>
              <a:gd name="T5" fmla="*/ 1305440052 h 569"/>
              <a:gd name="T6" fmla="*/ 2147483647 w 2674"/>
              <a:gd name="T7" fmla="*/ 1330641589 h 569"/>
              <a:gd name="T8" fmla="*/ 2147483647 w 2674"/>
              <a:gd name="T9" fmla="*/ 1358362487 h 569"/>
              <a:gd name="T10" fmla="*/ 2147483647 w 2674"/>
              <a:gd name="T11" fmla="*/ 1358362487 h 569"/>
              <a:gd name="T12" fmla="*/ 2147483647 w 2674"/>
              <a:gd name="T13" fmla="*/ 1383564025 h 569"/>
              <a:gd name="T14" fmla="*/ 2147483647 w 2674"/>
              <a:gd name="T15" fmla="*/ 1408765563 h 569"/>
              <a:gd name="T16" fmla="*/ 2147483647 w 2674"/>
              <a:gd name="T17" fmla="*/ 1408765563 h 569"/>
              <a:gd name="T18" fmla="*/ 2147483647 w 2674"/>
              <a:gd name="T19" fmla="*/ 1408765563 h 569"/>
              <a:gd name="T20" fmla="*/ 2147483647 w 2674"/>
              <a:gd name="T21" fmla="*/ 1433967100 h 569"/>
              <a:gd name="T22" fmla="*/ 2147483647 w 2674"/>
              <a:gd name="T23" fmla="*/ 1433967100 h 569"/>
              <a:gd name="T24" fmla="*/ 2147483647 w 2674"/>
              <a:gd name="T25" fmla="*/ 1433967100 h 569"/>
              <a:gd name="T26" fmla="*/ 2147483647 w 2674"/>
              <a:gd name="T27" fmla="*/ 1408765563 h 569"/>
              <a:gd name="T28" fmla="*/ 2147483647 w 2674"/>
              <a:gd name="T29" fmla="*/ 1408765563 h 569"/>
              <a:gd name="T30" fmla="*/ 2147483647 w 2674"/>
              <a:gd name="T31" fmla="*/ 1408765563 h 569"/>
              <a:gd name="T32" fmla="*/ 2147483647 w 2674"/>
              <a:gd name="T33" fmla="*/ 1383564025 h 569"/>
              <a:gd name="T34" fmla="*/ 2147483647 w 2674"/>
              <a:gd name="T35" fmla="*/ 1383564025 h 569"/>
              <a:gd name="T36" fmla="*/ 2147483647 w 2674"/>
              <a:gd name="T37" fmla="*/ 1358362487 h 569"/>
              <a:gd name="T38" fmla="*/ 2147483647 w 2674"/>
              <a:gd name="T39" fmla="*/ 1330641589 h 569"/>
              <a:gd name="T40" fmla="*/ 2147483647 w 2674"/>
              <a:gd name="T41" fmla="*/ 1305440052 h 569"/>
              <a:gd name="T42" fmla="*/ 2147483647 w 2674"/>
              <a:gd name="T43" fmla="*/ 1280236926 h 569"/>
              <a:gd name="T44" fmla="*/ 2147483647 w 2674"/>
              <a:gd name="T45" fmla="*/ 1255035389 h 569"/>
              <a:gd name="T46" fmla="*/ 2147483647 w 2674"/>
              <a:gd name="T47" fmla="*/ 1229833851 h 569"/>
              <a:gd name="T48" fmla="*/ 2072878026 w 2674"/>
              <a:gd name="T49" fmla="*/ 1204632313 h 569"/>
              <a:gd name="T50" fmla="*/ 1846455679 w 2674"/>
              <a:gd name="T51" fmla="*/ 1151709878 h 569"/>
              <a:gd name="T52" fmla="*/ 1651924388 w 2674"/>
              <a:gd name="T53" fmla="*/ 1126508340 h 569"/>
              <a:gd name="T54" fmla="*/ 1457393097 w 2674"/>
              <a:gd name="T55" fmla="*/ 1076105264 h 569"/>
              <a:gd name="T56" fmla="*/ 1262860021 w 2674"/>
              <a:gd name="T57" fmla="*/ 1023182829 h 569"/>
              <a:gd name="T58" fmla="*/ 1068328730 w 2674"/>
              <a:gd name="T59" fmla="*/ 997981291 h 569"/>
              <a:gd name="T60" fmla="*/ 905687825 w 2674"/>
              <a:gd name="T61" fmla="*/ 947578216 h 569"/>
              <a:gd name="T62" fmla="*/ 778125386 w 2674"/>
              <a:gd name="T63" fmla="*/ 897175140 h 569"/>
              <a:gd name="T64" fmla="*/ 615484705 w 2674"/>
              <a:gd name="T65" fmla="*/ 844251117 h 569"/>
              <a:gd name="T66" fmla="*/ 516625244 w 2674"/>
              <a:gd name="T67" fmla="*/ 793847843 h 569"/>
              <a:gd name="T68" fmla="*/ 389062693 w 2674"/>
              <a:gd name="T69" fmla="*/ 743444768 h 569"/>
              <a:gd name="T70" fmla="*/ 290203232 w 2674"/>
              <a:gd name="T71" fmla="*/ 690522332 h 569"/>
              <a:gd name="T72" fmla="*/ 226421956 w 2674"/>
              <a:gd name="T73" fmla="*/ 640119257 h 569"/>
              <a:gd name="T74" fmla="*/ 127562495 w 2674"/>
              <a:gd name="T75" fmla="*/ 561993696 h 569"/>
              <a:gd name="T76" fmla="*/ 95671857 w 2674"/>
              <a:gd name="T77" fmla="*/ 511590621 h 569"/>
              <a:gd name="T78" fmla="*/ 31890624 w 2674"/>
              <a:gd name="T79" fmla="*/ 461187545 h 569"/>
              <a:gd name="T80" fmla="*/ 31890624 w 2674"/>
              <a:gd name="T81" fmla="*/ 408265011 h 569"/>
              <a:gd name="T82" fmla="*/ 0 w 2674"/>
              <a:gd name="T83" fmla="*/ 357861935 h 569"/>
              <a:gd name="T84" fmla="*/ 0 w 2674"/>
              <a:gd name="T85" fmla="*/ 279736374 h 569"/>
              <a:gd name="T86" fmla="*/ 31890624 w 2674"/>
              <a:gd name="T87" fmla="*/ 229333299 h 569"/>
              <a:gd name="T88" fmla="*/ 63781247 w 2674"/>
              <a:gd name="T89" fmla="*/ 178930174 h 569"/>
              <a:gd name="T90" fmla="*/ 95671857 w 2674"/>
              <a:gd name="T91" fmla="*/ 126007738 h 569"/>
              <a:gd name="T92" fmla="*/ 162640737 w 2674"/>
              <a:gd name="T93" fmla="*/ 75604638 h 569"/>
              <a:gd name="T94" fmla="*/ 226421956 w 2674"/>
              <a:gd name="T95" fmla="*/ 0 h 569"/>
              <a:gd name="T96" fmla="*/ 2147483647 w 2674"/>
              <a:gd name="T97" fmla="*/ 1204632313 h 5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74"/>
              <a:gd name="T148" fmla="*/ 0 h 569"/>
              <a:gd name="T149" fmla="*/ 2674 w 2674"/>
              <a:gd name="T150" fmla="*/ 569 h 56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74" h="569">
                <a:moveTo>
                  <a:pt x="2674" y="478"/>
                </a:moveTo>
                <a:lnTo>
                  <a:pt x="2644" y="488"/>
                </a:lnTo>
                <a:lnTo>
                  <a:pt x="2623" y="488"/>
                </a:lnTo>
                <a:lnTo>
                  <a:pt x="2593" y="498"/>
                </a:lnTo>
                <a:lnTo>
                  <a:pt x="2573" y="498"/>
                </a:lnTo>
                <a:lnTo>
                  <a:pt x="2542" y="508"/>
                </a:lnTo>
                <a:lnTo>
                  <a:pt x="2522" y="508"/>
                </a:lnTo>
                <a:lnTo>
                  <a:pt x="2491" y="508"/>
                </a:lnTo>
                <a:lnTo>
                  <a:pt x="2471" y="518"/>
                </a:lnTo>
                <a:lnTo>
                  <a:pt x="2440" y="518"/>
                </a:lnTo>
                <a:lnTo>
                  <a:pt x="2420" y="518"/>
                </a:lnTo>
                <a:lnTo>
                  <a:pt x="2389" y="528"/>
                </a:lnTo>
                <a:lnTo>
                  <a:pt x="2369" y="528"/>
                </a:lnTo>
                <a:lnTo>
                  <a:pt x="2339" y="528"/>
                </a:lnTo>
                <a:lnTo>
                  <a:pt x="2308" y="539"/>
                </a:lnTo>
                <a:lnTo>
                  <a:pt x="2288" y="539"/>
                </a:lnTo>
                <a:lnTo>
                  <a:pt x="2257" y="539"/>
                </a:lnTo>
                <a:lnTo>
                  <a:pt x="2227" y="539"/>
                </a:lnTo>
                <a:lnTo>
                  <a:pt x="2196" y="549"/>
                </a:lnTo>
                <a:lnTo>
                  <a:pt x="2176" y="549"/>
                </a:lnTo>
                <a:lnTo>
                  <a:pt x="2145" y="549"/>
                </a:lnTo>
                <a:lnTo>
                  <a:pt x="2115" y="549"/>
                </a:lnTo>
                <a:lnTo>
                  <a:pt x="2084" y="549"/>
                </a:lnTo>
                <a:lnTo>
                  <a:pt x="2064" y="559"/>
                </a:lnTo>
                <a:lnTo>
                  <a:pt x="2034" y="559"/>
                </a:lnTo>
                <a:lnTo>
                  <a:pt x="2003" y="559"/>
                </a:lnTo>
                <a:lnTo>
                  <a:pt x="1973" y="559"/>
                </a:lnTo>
                <a:lnTo>
                  <a:pt x="1942" y="559"/>
                </a:lnTo>
                <a:lnTo>
                  <a:pt x="1912" y="559"/>
                </a:lnTo>
                <a:lnTo>
                  <a:pt x="1891" y="559"/>
                </a:lnTo>
                <a:lnTo>
                  <a:pt x="1861" y="559"/>
                </a:lnTo>
                <a:lnTo>
                  <a:pt x="1830" y="559"/>
                </a:lnTo>
                <a:lnTo>
                  <a:pt x="1800" y="569"/>
                </a:lnTo>
                <a:lnTo>
                  <a:pt x="1769" y="569"/>
                </a:lnTo>
                <a:lnTo>
                  <a:pt x="1739" y="569"/>
                </a:lnTo>
                <a:lnTo>
                  <a:pt x="1708" y="569"/>
                </a:lnTo>
                <a:lnTo>
                  <a:pt x="1678" y="569"/>
                </a:lnTo>
                <a:lnTo>
                  <a:pt x="1647" y="569"/>
                </a:lnTo>
                <a:lnTo>
                  <a:pt x="1627" y="569"/>
                </a:lnTo>
                <a:lnTo>
                  <a:pt x="1596" y="569"/>
                </a:lnTo>
                <a:lnTo>
                  <a:pt x="1566" y="569"/>
                </a:lnTo>
                <a:lnTo>
                  <a:pt x="1535" y="559"/>
                </a:lnTo>
                <a:lnTo>
                  <a:pt x="1505" y="559"/>
                </a:lnTo>
                <a:lnTo>
                  <a:pt x="1474" y="559"/>
                </a:lnTo>
                <a:lnTo>
                  <a:pt x="1444" y="559"/>
                </a:lnTo>
                <a:lnTo>
                  <a:pt x="1423" y="559"/>
                </a:lnTo>
                <a:lnTo>
                  <a:pt x="1393" y="559"/>
                </a:lnTo>
                <a:lnTo>
                  <a:pt x="1362" y="559"/>
                </a:lnTo>
                <a:lnTo>
                  <a:pt x="1332" y="559"/>
                </a:lnTo>
                <a:lnTo>
                  <a:pt x="1301" y="559"/>
                </a:lnTo>
                <a:lnTo>
                  <a:pt x="1271" y="549"/>
                </a:lnTo>
                <a:lnTo>
                  <a:pt x="1250" y="549"/>
                </a:lnTo>
                <a:lnTo>
                  <a:pt x="1220" y="549"/>
                </a:lnTo>
                <a:lnTo>
                  <a:pt x="1189" y="549"/>
                </a:lnTo>
                <a:lnTo>
                  <a:pt x="1159" y="549"/>
                </a:lnTo>
                <a:lnTo>
                  <a:pt x="1139" y="539"/>
                </a:lnTo>
                <a:lnTo>
                  <a:pt x="1108" y="539"/>
                </a:lnTo>
                <a:lnTo>
                  <a:pt x="1078" y="539"/>
                </a:lnTo>
                <a:lnTo>
                  <a:pt x="1047" y="539"/>
                </a:lnTo>
                <a:lnTo>
                  <a:pt x="1027" y="528"/>
                </a:lnTo>
                <a:lnTo>
                  <a:pt x="996" y="528"/>
                </a:lnTo>
                <a:lnTo>
                  <a:pt x="976" y="528"/>
                </a:lnTo>
                <a:lnTo>
                  <a:pt x="945" y="518"/>
                </a:lnTo>
                <a:lnTo>
                  <a:pt x="915" y="518"/>
                </a:lnTo>
                <a:lnTo>
                  <a:pt x="895" y="518"/>
                </a:lnTo>
                <a:lnTo>
                  <a:pt x="864" y="508"/>
                </a:lnTo>
                <a:lnTo>
                  <a:pt x="844" y="508"/>
                </a:lnTo>
                <a:lnTo>
                  <a:pt x="813" y="508"/>
                </a:lnTo>
                <a:lnTo>
                  <a:pt x="793" y="498"/>
                </a:lnTo>
                <a:lnTo>
                  <a:pt x="762" y="498"/>
                </a:lnTo>
                <a:lnTo>
                  <a:pt x="742" y="488"/>
                </a:lnTo>
                <a:lnTo>
                  <a:pt x="722" y="488"/>
                </a:lnTo>
                <a:lnTo>
                  <a:pt x="691" y="478"/>
                </a:lnTo>
                <a:lnTo>
                  <a:pt x="671" y="478"/>
                </a:lnTo>
                <a:lnTo>
                  <a:pt x="650" y="478"/>
                </a:lnTo>
                <a:lnTo>
                  <a:pt x="620" y="467"/>
                </a:lnTo>
                <a:lnTo>
                  <a:pt x="600" y="467"/>
                </a:lnTo>
                <a:lnTo>
                  <a:pt x="579" y="457"/>
                </a:lnTo>
                <a:lnTo>
                  <a:pt x="559" y="457"/>
                </a:lnTo>
                <a:lnTo>
                  <a:pt x="539" y="447"/>
                </a:lnTo>
                <a:lnTo>
                  <a:pt x="518" y="447"/>
                </a:lnTo>
                <a:lnTo>
                  <a:pt x="498" y="437"/>
                </a:lnTo>
                <a:lnTo>
                  <a:pt x="478" y="437"/>
                </a:lnTo>
                <a:lnTo>
                  <a:pt x="457" y="427"/>
                </a:lnTo>
                <a:lnTo>
                  <a:pt x="437" y="417"/>
                </a:lnTo>
                <a:lnTo>
                  <a:pt x="417" y="417"/>
                </a:lnTo>
                <a:lnTo>
                  <a:pt x="396" y="406"/>
                </a:lnTo>
                <a:lnTo>
                  <a:pt x="376" y="406"/>
                </a:lnTo>
                <a:lnTo>
                  <a:pt x="356" y="396"/>
                </a:lnTo>
                <a:lnTo>
                  <a:pt x="335" y="396"/>
                </a:lnTo>
                <a:lnTo>
                  <a:pt x="325" y="386"/>
                </a:lnTo>
                <a:lnTo>
                  <a:pt x="305" y="376"/>
                </a:lnTo>
                <a:lnTo>
                  <a:pt x="284" y="376"/>
                </a:lnTo>
                <a:lnTo>
                  <a:pt x="274" y="366"/>
                </a:lnTo>
                <a:lnTo>
                  <a:pt x="254" y="366"/>
                </a:lnTo>
                <a:lnTo>
                  <a:pt x="244" y="356"/>
                </a:lnTo>
                <a:lnTo>
                  <a:pt x="223" y="345"/>
                </a:lnTo>
                <a:lnTo>
                  <a:pt x="213" y="345"/>
                </a:lnTo>
                <a:lnTo>
                  <a:pt x="193" y="335"/>
                </a:lnTo>
                <a:lnTo>
                  <a:pt x="183" y="325"/>
                </a:lnTo>
                <a:lnTo>
                  <a:pt x="173" y="325"/>
                </a:lnTo>
                <a:lnTo>
                  <a:pt x="162" y="315"/>
                </a:lnTo>
                <a:lnTo>
                  <a:pt x="142" y="305"/>
                </a:lnTo>
                <a:lnTo>
                  <a:pt x="132" y="305"/>
                </a:lnTo>
                <a:lnTo>
                  <a:pt x="122" y="295"/>
                </a:lnTo>
                <a:lnTo>
                  <a:pt x="112" y="284"/>
                </a:lnTo>
                <a:lnTo>
                  <a:pt x="101" y="274"/>
                </a:lnTo>
                <a:lnTo>
                  <a:pt x="91" y="274"/>
                </a:lnTo>
                <a:lnTo>
                  <a:pt x="81" y="264"/>
                </a:lnTo>
                <a:lnTo>
                  <a:pt x="71" y="254"/>
                </a:lnTo>
                <a:lnTo>
                  <a:pt x="61" y="244"/>
                </a:lnTo>
                <a:lnTo>
                  <a:pt x="51" y="233"/>
                </a:lnTo>
                <a:lnTo>
                  <a:pt x="40" y="223"/>
                </a:lnTo>
                <a:lnTo>
                  <a:pt x="30" y="213"/>
                </a:lnTo>
                <a:lnTo>
                  <a:pt x="30" y="203"/>
                </a:lnTo>
                <a:lnTo>
                  <a:pt x="20" y="203"/>
                </a:lnTo>
                <a:lnTo>
                  <a:pt x="20" y="193"/>
                </a:lnTo>
                <a:lnTo>
                  <a:pt x="10" y="183"/>
                </a:lnTo>
                <a:lnTo>
                  <a:pt x="10" y="172"/>
                </a:lnTo>
                <a:lnTo>
                  <a:pt x="10" y="162"/>
                </a:lnTo>
                <a:lnTo>
                  <a:pt x="0" y="152"/>
                </a:lnTo>
                <a:lnTo>
                  <a:pt x="0" y="142"/>
                </a:lnTo>
                <a:lnTo>
                  <a:pt x="0" y="132"/>
                </a:lnTo>
                <a:lnTo>
                  <a:pt x="0" y="122"/>
                </a:lnTo>
                <a:lnTo>
                  <a:pt x="0" y="111"/>
                </a:lnTo>
                <a:lnTo>
                  <a:pt x="10" y="101"/>
                </a:lnTo>
                <a:lnTo>
                  <a:pt x="10" y="91"/>
                </a:lnTo>
                <a:lnTo>
                  <a:pt x="10" y="81"/>
                </a:lnTo>
                <a:lnTo>
                  <a:pt x="20" y="71"/>
                </a:lnTo>
                <a:lnTo>
                  <a:pt x="20" y="61"/>
                </a:lnTo>
                <a:lnTo>
                  <a:pt x="30" y="50"/>
                </a:lnTo>
                <a:lnTo>
                  <a:pt x="40" y="40"/>
                </a:lnTo>
                <a:lnTo>
                  <a:pt x="40" y="30"/>
                </a:lnTo>
                <a:lnTo>
                  <a:pt x="51" y="30"/>
                </a:lnTo>
                <a:lnTo>
                  <a:pt x="61" y="20"/>
                </a:lnTo>
                <a:lnTo>
                  <a:pt x="71" y="10"/>
                </a:lnTo>
                <a:lnTo>
                  <a:pt x="71" y="0"/>
                </a:lnTo>
                <a:lnTo>
                  <a:pt x="81" y="0"/>
                </a:lnTo>
                <a:lnTo>
                  <a:pt x="1678" y="132"/>
                </a:lnTo>
                <a:lnTo>
                  <a:pt x="2674" y="478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7458075" y="1524000"/>
            <a:ext cx="29146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GB" sz="2800" b="1" u="sng">
                <a:latin typeface="Arial" pitchFamily="34" charset="0"/>
              </a:rPr>
              <a:t>Environmental</a:t>
            </a:r>
            <a:endParaRPr lang="en-US" altLang="en-GB">
              <a:latin typeface="Arial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GB">
                <a:latin typeface="Arial" pitchFamily="34" charset="0"/>
              </a:rPr>
              <a:t> </a:t>
            </a:r>
            <a:r>
              <a:rPr lang="en-US" altLang="en-GB" b="1">
                <a:latin typeface="Arial" pitchFamily="34" charset="0"/>
              </a:rPr>
              <a:t>Age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Stress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Exercise</a:t>
            </a:r>
            <a:endParaRPr lang="en-US" altLang="en-GB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en-GB">
              <a:latin typeface="Arial" pitchFamily="34" charset="0"/>
            </a:endParaRPr>
          </a:p>
        </p:txBody>
      </p:sp>
      <p:sp>
        <p:nvSpPr>
          <p:cNvPr id="205834" name="Text Box 11"/>
          <p:cNvSpPr txBox="1">
            <a:spLocks noChangeArrowheads="1"/>
          </p:cNvSpPr>
          <p:nvPr/>
        </p:nvSpPr>
        <p:spPr bwMode="auto">
          <a:xfrm>
            <a:off x="5984875" y="3306763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GB" b="1">
                <a:solidFill>
                  <a:srgbClr val="000000"/>
                </a:solidFill>
                <a:latin typeface="Arial" pitchFamily="34" charset="0"/>
              </a:rPr>
              <a:t>40%</a:t>
            </a:r>
            <a:endParaRPr lang="en-US" altLang="en-GB" b="1">
              <a:latin typeface="Arial" pitchFamily="34" charset="0"/>
            </a:endParaRPr>
          </a:p>
        </p:txBody>
      </p:sp>
      <p:sp>
        <p:nvSpPr>
          <p:cNvPr id="205835" name="Text Box 12"/>
          <p:cNvSpPr txBox="1">
            <a:spLocks noChangeArrowheads="1"/>
          </p:cNvSpPr>
          <p:nvPr/>
        </p:nvSpPr>
        <p:spPr bwMode="auto">
          <a:xfrm>
            <a:off x="4124325" y="3916363"/>
            <a:ext cx="103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GB" b="1">
                <a:solidFill>
                  <a:srgbClr val="000000"/>
                </a:solidFill>
                <a:latin typeface="Arial" pitchFamily="34" charset="0"/>
              </a:rPr>
              <a:t>40%</a:t>
            </a:r>
            <a:endParaRPr lang="en-US" altLang="en-GB" b="1">
              <a:latin typeface="Arial" pitchFamily="34" charset="0"/>
            </a:endParaRPr>
          </a:p>
        </p:txBody>
      </p:sp>
      <p:sp>
        <p:nvSpPr>
          <p:cNvPr id="205836" name="Text Box 13"/>
          <p:cNvSpPr txBox="1">
            <a:spLocks noChangeArrowheads="1"/>
          </p:cNvSpPr>
          <p:nvPr/>
        </p:nvSpPr>
        <p:spPr bwMode="auto">
          <a:xfrm>
            <a:off x="3810000" y="3005138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GB" b="1">
                <a:solidFill>
                  <a:srgbClr val="000000"/>
                </a:solidFill>
                <a:latin typeface="Arial" pitchFamily="34" charset="0"/>
              </a:rPr>
              <a:t>20%</a:t>
            </a:r>
            <a:endParaRPr lang="en-US" altLang="en-GB" b="1">
              <a:latin typeface="Arial" pitchFamily="34" charset="0"/>
            </a:endParaRPr>
          </a:p>
        </p:txBody>
      </p:sp>
      <p:sp>
        <p:nvSpPr>
          <p:cNvPr id="205837" name="Text Box 14"/>
          <p:cNvSpPr txBox="1">
            <a:spLocks noChangeArrowheads="1"/>
          </p:cNvSpPr>
          <p:nvPr/>
        </p:nvSpPr>
        <p:spPr bwMode="auto">
          <a:xfrm>
            <a:off x="685800" y="152400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GB" sz="2800" b="1" u="sng">
                <a:latin typeface="Arial" pitchFamily="34" charset="0"/>
              </a:rPr>
              <a:t>Genetic</a:t>
            </a:r>
            <a:endParaRPr lang="en-US" altLang="en-GB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GB"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GB">
              <a:latin typeface="Arial" pitchFamily="34" charset="0"/>
            </a:endParaRPr>
          </a:p>
        </p:txBody>
      </p:sp>
      <p:sp>
        <p:nvSpPr>
          <p:cNvPr id="205838" name="Text Box 15"/>
          <p:cNvSpPr txBox="1">
            <a:spLocks noChangeArrowheads="1"/>
          </p:cNvSpPr>
          <p:nvPr/>
        </p:nvSpPr>
        <p:spPr bwMode="auto">
          <a:xfrm>
            <a:off x="185738" y="2362200"/>
            <a:ext cx="308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ABO blood group</a:t>
            </a:r>
            <a:endParaRPr lang="en-US" altLang="en-GB">
              <a:latin typeface="Arial" pitchFamily="34" charset="0"/>
            </a:endParaRPr>
          </a:p>
        </p:txBody>
      </p:sp>
      <p:sp>
        <p:nvSpPr>
          <p:cNvPr id="205839" name="Text Box 16"/>
          <p:cNvSpPr txBox="1">
            <a:spLocks noChangeArrowheads="1"/>
          </p:cNvSpPr>
          <p:nvPr/>
        </p:nvSpPr>
        <p:spPr bwMode="auto">
          <a:xfrm>
            <a:off x="152400" y="4953000"/>
            <a:ext cx="404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vWF gene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5`SNPs vWF gene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GB" b="1">
                <a:latin typeface="Arial" pitchFamily="34" charset="0"/>
              </a:rPr>
              <a:t> Secretor blood group</a:t>
            </a:r>
            <a:endParaRPr lang="en-US" altLang="en-GB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9258300" cy="1143000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glycosylation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139" name="Content Placeholder 138"/>
          <p:cNvSpPr>
            <a:spLocks noGrp="1"/>
          </p:cNvSpPr>
          <p:nvPr>
            <p:ph idx="1"/>
          </p:nvPr>
        </p:nvSpPr>
        <p:spPr>
          <a:xfrm>
            <a:off x="428625" y="1214438"/>
            <a:ext cx="9258300" cy="4525962"/>
          </a:xfrm>
        </p:spPr>
        <p:txBody>
          <a:bodyPr/>
          <a:lstStyle/>
          <a:p>
            <a:r>
              <a:rPr lang="en-GB" sz="2000" smtClean="0"/>
              <a:t>12 N-linked and 10 O-linked glycans (Titani 1986)</a:t>
            </a:r>
          </a:p>
          <a:p>
            <a:r>
              <a:rPr lang="en-GB" sz="2000" smtClean="0"/>
              <a:t>4 potential NLG sites in propeptide</a:t>
            </a:r>
          </a:p>
          <a:p>
            <a:r>
              <a:rPr lang="en-GB" sz="2000" smtClean="0"/>
              <a:t>~20% VWF is glycan by weight</a:t>
            </a:r>
          </a:p>
          <a:p>
            <a:r>
              <a:rPr lang="en-GB" sz="2000" smtClean="0"/>
              <a:t>~13% of NLGs carrry ABO blood sugars (Matsui 1992)</a:t>
            </a:r>
          </a:p>
          <a:p>
            <a:endParaRPr lang="en-US" sz="2000" smtClean="0"/>
          </a:p>
        </p:txBody>
      </p:sp>
      <p:sp>
        <p:nvSpPr>
          <p:cNvPr id="207875" name="Line 289"/>
          <p:cNvSpPr>
            <a:spLocks noChangeShapeType="1"/>
          </p:cNvSpPr>
          <p:nvPr/>
        </p:nvSpPr>
        <p:spPr bwMode="auto">
          <a:xfrm>
            <a:off x="4086225" y="4129088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876" name="Text Box 411"/>
          <p:cNvSpPr txBox="1">
            <a:spLocks noChangeArrowheads="1"/>
          </p:cNvSpPr>
          <p:nvPr/>
        </p:nvSpPr>
        <p:spPr bwMode="auto">
          <a:xfrm>
            <a:off x="7929563" y="3071813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FF0000"/>
                </a:solidFill>
                <a:ea typeface="MS PGothic" pitchFamily="34" charset="-128"/>
              </a:rPr>
              <a:t>16-17 N-glycans</a:t>
            </a:r>
          </a:p>
        </p:txBody>
      </p:sp>
      <p:sp>
        <p:nvSpPr>
          <p:cNvPr id="207877" name="Text Box 412"/>
          <p:cNvSpPr txBox="1">
            <a:spLocks noChangeArrowheads="1"/>
          </p:cNvSpPr>
          <p:nvPr/>
        </p:nvSpPr>
        <p:spPr bwMode="auto">
          <a:xfrm>
            <a:off x="7929563" y="5357813"/>
            <a:ext cx="202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i="1">
                <a:solidFill>
                  <a:srgbClr val="0000FF"/>
                </a:solidFill>
                <a:ea typeface="MS PGothic" pitchFamily="34" charset="-128"/>
              </a:rPr>
              <a:t>10 O-glycans</a:t>
            </a:r>
          </a:p>
        </p:txBody>
      </p:sp>
      <p:sp>
        <p:nvSpPr>
          <p:cNvPr id="7" name="Line 289"/>
          <p:cNvSpPr>
            <a:spLocks noChangeShapeType="1"/>
          </p:cNvSpPr>
          <p:nvPr/>
        </p:nvSpPr>
        <p:spPr bwMode="auto">
          <a:xfrm>
            <a:off x="1728788" y="41433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278"/>
          <p:cNvSpPr>
            <a:spLocks noChangeArrowheads="1"/>
          </p:cNvSpPr>
          <p:nvPr/>
        </p:nvSpPr>
        <p:spPr bwMode="auto">
          <a:xfrm>
            <a:off x="1925638" y="3984625"/>
            <a:ext cx="320675" cy="2889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" name="Rectangle 279"/>
          <p:cNvSpPr>
            <a:spLocks noChangeArrowheads="1"/>
          </p:cNvSpPr>
          <p:nvPr/>
        </p:nvSpPr>
        <p:spPr bwMode="auto">
          <a:xfrm>
            <a:off x="2246313" y="3984625"/>
            <a:ext cx="650875" cy="2889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0" name="Rectangle 280"/>
          <p:cNvSpPr>
            <a:spLocks noChangeArrowheads="1"/>
          </p:cNvSpPr>
          <p:nvPr/>
        </p:nvSpPr>
        <p:spPr bwMode="auto">
          <a:xfrm>
            <a:off x="3352070" y="3984625"/>
            <a:ext cx="728663" cy="288925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>
                  <a:alpha val="73000"/>
                </a:srgbClr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1" name="Rectangle 281"/>
          <p:cNvSpPr>
            <a:spLocks noChangeArrowheads="1"/>
          </p:cNvSpPr>
          <p:nvPr/>
        </p:nvSpPr>
        <p:spPr bwMode="auto">
          <a:xfrm>
            <a:off x="4557422" y="3984625"/>
            <a:ext cx="728663" cy="288925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>
                  <a:alpha val="73000"/>
                </a:srgbClr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Rectangle 282"/>
          <p:cNvSpPr>
            <a:spLocks noChangeArrowheads="1"/>
          </p:cNvSpPr>
          <p:nvPr/>
        </p:nvSpPr>
        <p:spPr bwMode="auto">
          <a:xfrm>
            <a:off x="5441789" y="3984625"/>
            <a:ext cx="728663" cy="288925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>
                  <a:alpha val="73000"/>
                </a:srgbClr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Rectangle 283"/>
          <p:cNvSpPr>
            <a:spLocks noChangeArrowheads="1"/>
          </p:cNvSpPr>
          <p:nvPr/>
        </p:nvSpPr>
        <p:spPr bwMode="auto">
          <a:xfrm>
            <a:off x="6413500" y="3984625"/>
            <a:ext cx="566738" cy="2889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Rectangle 284"/>
          <p:cNvSpPr>
            <a:spLocks noChangeArrowheads="1"/>
          </p:cNvSpPr>
          <p:nvPr/>
        </p:nvSpPr>
        <p:spPr bwMode="auto">
          <a:xfrm>
            <a:off x="7225932" y="3984625"/>
            <a:ext cx="242888" cy="288925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50000">
                <a:srgbClr val="66FF66">
                  <a:alpha val="74001"/>
                </a:srgbClr>
              </a:gs>
              <a:gs pos="100000">
                <a:srgbClr val="66FF66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Rectangle 285"/>
          <p:cNvSpPr>
            <a:spLocks noChangeArrowheads="1"/>
          </p:cNvSpPr>
          <p:nvPr/>
        </p:nvSpPr>
        <p:spPr bwMode="auto">
          <a:xfrm>
            <a:off x="7549186" y="3984625"/>
            <a:ext cx="242888" cy="288925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50000">
                <a:srgbClr val="66FF66">
                  <a:alpha val="74001"/>
                </a:srgbClr>
              </a:gs>
              <a:gs pos="100000">
                <a:srgbClr val="66FF66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Rectangle 286"/>
          <p:cNvSpPr>
            <a:spLocks noChangeArrowheads="1"/>
          </p:cNvSpPr>
          <p:nvPr/>
        </p:nvSpPr>
        <p:spPr bwMode="auto">
          <a:xfrm>
            <a:off x="7883174" y="3984625"/>
            <a:ext cx="246459" cy="288925"/>
          </a:xfrm>
          <a:prstGeom prst="rect">
            <a:avLst/>
          </a:prstGeom>
          <a:gradFill rotWithShape="1">
            <a:gsLst>
              <a:gs pos="0">
                <a:srgbClr val="66FF66">
                  <a:gamma/>
                  <a:shade val="46275"/>
                  <a:invGamma/>
                </a:srgbClr>
              </a:gs>
              <a:gs pos="50000">
                <a:srgbClr val="66FF66">
                  <a:alpha val="74001"/>
                </a:srgbClr>
              </a:gs>
              <a:gs pos="100000">
                <a:srgbClr val="66FF66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Rectangle 287"/>
          <p:cNvSpPr>
            <a:spLocks noChangeArrowheads="1"/>
          </p:cNvSpPr>
          <p:nvPr/>
        </p:nvSpPr>
        <p:spPr bwMode="auto">
          <a:xfrm>
            <a:off x="8372511" y="3984625"/>
            <a:ext cx="485775" cy="288925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>
                  <a:alpha val="48000"/>
                </a:srgb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7903" name="Line 288"/>
          <p:cNvSpPr>
            <a:spLocks noChangeShapeType="1"/>
          </p:cNvSpPr>
          <p:nvPr/>
        </p:nvSpPr>
        <p:spPr bwMode="auto">
          <a:xfrm>
            <a:off x="2894013" y="4129088"/>
            <a:ext cx="45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4" name="Line 290"/>
          <p:cNvSpPr>
            <a:spLocks noChangeShapeType="1"/>
          </p:cNvSpPr>
          <p:nvPr/>
        </p:nvSpPr>
        <p:spPr bwMode="auto">
          <a:xfrm>
            <a:off x="5280025" y="4129088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5" name="Line 291"/>
          <p:cNvSpPr>
            <a:spLocks noChangeShapeType="1"/>
          </p:cNvSpPr>
          <p:nvPr/>
        </p:nvSpPr>
        <p:spPr bwMode="auto">
          <a:xfrm>
            <a:off x="6170613" y="4129088"/>
            <a:ext cx="242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6" name="Line 292"/>
          <p:cNvSpPr>
            <a:spLocks noChangeShapeType="1"/>
          </p:cNvSpPr>
          <p:nvPr/>
        </p:nvSpPr>
        <p:spPr bwMode="auto">
          <a:xfrm>
            <a:off x="6983413" y="4129088"/>
            <a:ext cx="242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7" name="Line 293"/>
          <p:cNvSpPr>
            <a:spLocks noChangeShapeType="1"/>
          </p:cNvSpPr>
          <p:nvPr/>
        </p:nvSpPr>
        <p:spPr bwMode="auto">
          <a:xfrm flipV="1">
            <a:off x="7469188" y="4129088"/>
            <a:ext cx="77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8" name="Line 294"/>
          <p:cNvSpPr>
            <a:spLocks noChangeShapeType="1"/>
          </p:cNvSpPr>
          <p:nvPr/>
        </p:nvSpPr>
        <p:spPr bwMode="auto">
          <a:xfrm flipV="1">
            <a:off x="7796213" y="412908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09" name="Line 295"/>
          <p:cNvSpPr>
            <a:spLocks noChangeShapeType="1"/>
          </p:cNvSpPr>
          <p:nvPr/>
        </p:nvSpPr>
        <p:spPr bwMode="auto">
          <a:xfrm>
            <a:off x="8129588" y="4129088"/>
            <a:ext cx="242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10" name="Line 296"/>
          <p:cNvSpPr>
            <a:spLocks noChangeShapeType="1"/>
          </p:cNvSpPr>
          <p:nvPr/>
        </p:nvSpPr>
        <p:spPr bwMode="auto">
          <a:xfrm>
            <a:off x="8858250" y="4129088"/>
            <a:ext cx="15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Rectangle 297"/>
          <p:cNvSpPr>
            <a:spLocks noChangeArrowheads="1"/>
          </p:cNvSpPr>
          <p:nvPr/>
        </p:nvSpPr>
        <p:spPr bwMode="auto">
          <a:xfrm>
            <a:off x="9019017" y="3984625"/>
            <a:ext cx="485775" cy="288925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>
                  <a:alpha val="48000"/>
                </a:srgb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Rectangle 298"/>
          <p:cNvSpPr>
            <a:spLocks noChangeArrowheads="1"/>
          </p:cNvSpPr>
          <p:nvPr/>
        </p:nvSpPr>
        <p:spPr bwMode="auto">
          <a:xfrm>
            <a:off x="9667318" y="3984625"/>
            <a:ext cx="405408" cy="288925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>
                  <a:alpha val="48000"/>
                </a:srgbClr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7917" name="Line 299"/>
          <p:cNvSpPr>
            <a:spLocks noChangeShapeType="1"/>
          </p:cNvSpPr>
          <p:nvPr/>
        </p:nvSpPr>
        <p:spPr bwMode="auto">
          <a:xfrm>
            <a:off x="9509125" y="4129088"/>
            <a:ext cx="15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18" name="Text Box 300"/>
          <p:cNvSpPr txBox="1">
            <a:spLocks noChangeArrowheads="1"/>
          </p:cNvSpPr>
          <p:nvPr/>
        </p:nvSpPr>
        <p:spPr bwMode="auto">
          <a:xfrm>
            <a:off x="1917700" y="3979863"/>
            <a:ext cx="752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D'</a:t>
            </a:r>
          </a:p>
        </p:txBody>
      </p:sp>
      <p:sp>
        <p:nvSpPr>
          <p:cNvPr id="207919" name="Text Box 301"/>
          <p:cNvSpPr txBox="1">
            <a:spLocks noChangeArrowheads="1"/>
          </p:cNvSpPr>
          <p:nvPr/>
        </p:nvSpPr>
        <p:spPr bwMode="auto">
          <a:xfrm>
            <a:off x="2382838" y="3979863"/>
            <a:ext cx="749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D3</a:t>
            </a:r>
          </a:p>
        </p:txBody>
      </p:sp>
      <p:sp>
        <p:nvSpPr>
          <p:cNvPr id="207920" name="Text Box 302"/>
          <p:cNvSpPr txBox="1">
            <a:spLocks noChangeArrowheads="1"/>
          </p:cNvSpPr>
          <p:nvPr/>
        </p:nvSpPr>
        <p:spPr bwMode="auto">
          <a:xfrm>
            <a:off x="3500438" y="3979863"/>
            <a:ext cx="754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A1</a:t>
            </a:r>
          </a:p>
        </p:txBody>
      </p:sp>
      <p:sp>
        <p:nvSpPr>
          <p:cNvPr id="207921" name="Text Box 303"/>
          <p:cNvSpPr txBox="1">
            <a:spLocks noChangeArrowheads="1"/>
          </p:cNvSpPr>
          <p:nvPr/>
        </p:nvSpPr>
        <p:spPr bwMode="auto">
          <a:xfrm>
            <a:off x="4714875" y="3978275"/>
            <a:ext cx="754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A2</a:t>
            </a:r>
          </a:p>
        </p:txBody>
      </p:sp>
      <p:sp>
        <p:nvSpPr>
          <p:cNvPr id="207922" name="Text Box 304"/>
          <p:cNvSpPr txBox="1">
            <a:spLocks noChangeArrowheads="1"/>
          </p:cNvSpPr>
          <p:nvPr/>
        </p:nvSpPr>
        <p:spPr bwMode="auto">
          <a:xfrm>
            <a:off x="5597525" y="3979863"/>
            <a:ext cx="750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A3</a:t>
            </a:r>
          </a:p>
        </p:txBody>
      </p:sp>
      <p:sp>
        <p:nvSpPr>
          <p:cNvPr id="207923" name="Text Box 305"/>
          <p:cNvSpPr txBox="1">
            <a:spLocks noChangeArrowheads="1"/>
          </p:cNvSpPr>
          <p:nvPr/>
        </p:nvSpPr>
        <p:spPr bwMode="auto">
          <a:xfrm>
            <a:off x="6489700" y="3979863"/>
            <a:ext cx="750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D4</a:t>
            </a:r>
          </a:p>
        </p:txBody>
      </p:sp>
      <p:sp>
        <p:nvSpPr>
          <p:cNvPr id="207924" name="Text Box 306"/>
          <p:cNvSpPr txBox="1">
            <a:spLocks noChangeArrowheads="1"/>
          </p:cNvSpPr>
          <p:nvPr/>
        </p:nvSpPr>
        <p:spPr bwMode="auto">
          <a:xfrm>
            <a:off x="7180263" y="3979863"/>
            <a:ext cx="75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B</a:t>
            </a:r>
          </a:p>
        </p:txBody>
      </p:sp>
      <p:sp>
        <p:nvSpPr>
          <p:cNvPr id="207925" name="Text Box 307"/>
          <p:cNvSpPr txBox="1">
            <a:spLocks noChangeArrowheads="1"/>
          </p:cNvSpPr>
          <p:nvPr/>
        </p:nvSpPr>
        <p:spPr bwMode="auto">
          <a:xfrm>
            <a:off x="7842250" y="3979863"/>
            <a:ext cx="752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B</a:t>
            </a:r>
          </a:p>
        </p:txBody>
      </p:sp>
      <p:sp>
        <p:nvSpPr>
          <p:cNvPr id="207926" name="Text Box 308"/>
          <p:cNvSpPr txBox="1">
            <a:spLocks noChangeArrowheads="1"/>
          </p:cNvSpPr>
          <p:nvPr/>
        </p:nvSpPr>
        <p:spPr bwMode="auto">
          <a:xfrm>
            <a:off x="8397875" y="3979863"/>
            <a:ext cx="750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C1</a:t>
            </a:r>
          </a:p>
        </p:txBody>
      </p:sp>
      <p:sp>
        <p:nvSpPr>
          <p:cNvPr id="207927" name="Text Box 309"/>
          <p:cNvSpPr txBox="1">
            <a:spLocks noChangeArrowheads="1"/>
          </p:cNvSpPr>
          <p:nvPr/>
        </p:nvSpPr>
        <p:spPr bwMode="auto">
          <a:xfrm>
            <a:off x="9053513" y="3979863"/>
            <a:ext cx="75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C2</a:t>
            </a:r>
          </a:p>
        </p:txBody>
      </p:sp>
      <p:sp>
        <p:nvSpPr>
          <p:cNvPr id="207928" name="Text Box 312"/>
          <p:cNvSpPr txBox="1">
            <a:spLocks noChangeArrowheads="1"/>
          </p:cNvSpPr>
          <p:nvPr/>
        </p:nvSpPr>
        <p:spPr bwMode="auto">
          <a:xfrm>
            <a:off x="7513638" y="3979863"/>
            <a:ext cx="752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B</a:t>
            </a:r>
          </a:p>
        </p:txBody>
      </p:sp>
      <p:grpSp>
        <p:nvGrpSpPr>
          <p:cNvPr id="207929" name="Group 91"/>
          <p:cNvGrpSpPr>
            <a:grpSpLocks/>
          </p:cNvGrpSpPr>
          <p:nvPr/>
        </p:nvGrpSpPr>
        <p:grpSpPr bwMode="auto">
          <a:xfrm>
            <a:off x="2098675" y="3722688"/>
            <a:ext cx="120650" cy="269875"/>
            <a:chOff x="1955593" y="3722683"/>
            <a:chExt cx="121444" cy="269877"/>
          </a:xfrm>
        </p:grpSpPr>
        <p:sp>
          <p:nvSpPr>
            <p:cNvPr id="208003" name="Line 319"/>
            <p:cNvSpPr>
              <a:spLocks noChangeAspect="1" noChangeShapeType="1"/>
            </p:cNvSpPr>
            <p:nvPr/>
          </p:nvSpPr>
          <p:spPr bwMode="auto">
            <a:xfrm>
              <a:off x="2018100" y="3830635"/>
              <a:ext cx="0" cy="1619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004" name="Oval 320"/>
            <p:cNvSpPr>
              <a:spLocks noChangeAspect="1" noChangeArrowheads="1"/>
            </p:cNvSpPr>
            <p:nvPr/>
          </p:nvSpPr>
          <p:spPr bwMode="auto">
            <a:xfrm>
              <a:off x="1955593" y="3722683"/>
              <a:ext cx="121444" cy="107950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207930" name="Line 321"/>
          <p:cNvSpPr>
            <a:spLocks noChangeAspect="1" noChangeShapeType="1"/>
          </p:cNvSpPr>
          <p:nvPr/>
        </p:nvSpPr>
        <p:spPr bwMode="auto">
          <a:xfrm>
            <a:off x="2843213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31" name="Oval 322"/>
          <p:cNvSpPr>
            <a:spLocks noChangeAspect="1" noChangeArrowheads="1"/>
          </p:cNvSpPr>
          <p:nvPr/>
        </p:nvSpPr>
        <p:spPr bwMode="auto">
          <a:xfrm>
            <a:off x="2782888" y="3722688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32" name="Line 323"/>
          <p:cNvSpPr>
            <a:spLocks noChangeAspect="1" noChangeShapeType="1"/>
          </p:cNvSpPr>
          <p:nvPr/>
        </p:nvSpPr>
        <p:spPr bwMode="auto">
          <a:xfrm>
            <a:off x="2646363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33" name="Oval 324"/>
          <p:cNvSpPr>
            <a:spLocks noChangeAspect="1" noChangeArrowheads="1"/>
          </p:cNvSpPr>
          <p:nvPr/>
        </p:nvSpPr>
        <p:spPr bwMode="auto">
          <a:xfrm>
            <a:off x="2584450" y="3722688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34" name="Line 325"/>
          <p:cNvSpPr>
            <a:spLocks noChangeAspect="1" noChangeShapeType="1"/>
          </p:cNvSpPr>
          <p:nvPr/>
        </p:nvSpPr>
        <p:spPr bwMode="auto">
          <a:xfrm>
            <a:off x="4625975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35" name="Oval 326"/>
          <p:cNvSpPr>
            <a:spLocks noChangeAspect="1" noChangeArrowheads="1"/>
          </p:cNvSpPr>
          <p:nvPr/>
        </p:nvSpPr>
        <p:spPr bwMode="auto">
          <a:xfrm>
            <a:off x="4565650" y="3722688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36" name="Line 327"/>
          <p:cNvSpPr>
            <a:spLocks noChangeAspect="1" noChangeShapeType="1"/>
          </p:cNvSpPr>
          <p:nvPr/>
        </p:nvSpPr>
        <p:spPr bwMode="auto">
          <a:xfrm>
            <a:off x="4903788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37" name="Oval 328"/>
          <p:cNvSpPr>
            <a:spLocks noChangeAspect="1" noChangeArrowheads="1"/>
          </p:cNvSpPr>
          <p:nvPr/>
        </p:nvSpPr>
        <p:spPr bwMode="auto">
          <a:xfrm>
            <a:off x="4843463" y="3722688"/>
            <a:ext cx="122237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38" name="Line 329"/>
          <p:cNvSpPr>
            <a:spLocks noChangeAspect="1" noChangeShapeType="1"/>
          </p:cNvSpPr>
          <p:nvPr/>
        </p:nvSpPr>
        <p:spPr bwMode="auto">
          <a:xfrm>
            <a:off x="7640638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39" name="Oval 330"/>
          <p:cNvSpPr>
            <a:spLocks noChangeAspect="1" noChangeArrowheads="1"/>
          </p:cNvSpPr>
          <p:nvPr/>
        </p:nvSpPr>
        <p:spPr bwMode="auto">
          <a:xfrm>
            <a:off x="7577138" y="3722688"/>
            <a:ext cx="122237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40" name="Line 331"/>
          <p:cNvSpPr>
            <a:spLocks noChangeAspect="1" noChangeShapeType="1"/>
          </p:cNvSpPr>
          <p:nvPr/>
        </p:nvSpPr>
        <p:spPr bwMode="auto">
          <a:xfrm>
            <a:off x="8432800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41" name="Oval 332"/>
          <p:cNvSpPr>
            <a:spLocks noChangeAspect="1" noChangeArrowheads="1"/>
          </p:cNvSpPr>
          <p:nvPr/>
        </p:nvSpPr>
        <p:spPr bwMode="auto">
          <a:xfrm>
            <a:off x="8374063" y="3722688"/>
            <a:ext cx="122237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42" name="Line 333"/>
          <p:cNvSpPr>
            <a:spLocks noChangeAspect="1" noChangeShapeType="1"/>
          </p:cNvSpPr>
          <p:nvPr/>
        </p:nvSpPr>
        <p:spPr bwMode="auto">
          <a:xfrm>
            <a:off x="8702675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43" name="Oval 334"/>
          <p:cNvSpPr>
            <a:spLocks noChangeAspect="1" noChangeArrowheads="1"/>
          </p:cNvSpPr>
          <p:nvPr/>
        </p:nvSpPr>
        <p:spPr bwMode="auto">
          <a:xfrm>
            <a:off x="8642350" y="3722688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44" name="Line 335"/>
          <p:cNvSpPr>
            <a:spLocks noChangeAspect="1" noChangeShapeType="1"/>
          </p:cNvSpPr>
          <p:nvPr/>
        </p:nvSpPr>
        <p:spPr bwMode="auto">
          <a:xfrm>
            <a:off x="9190038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45" name="Oval 336"/>
          <p:cNvSpPr>
            <a:spLocks noChangeAspect="1" noChangeArrowheads="1"/>
          </p:cNvSpPr>
          <p:nvPr/>
        </p:nvSpPr>
        <p:spPr bwMode="auto">
          <a:xfrm>
            <a:off x="9129713" y="3722688"/>
            <a:ext cx="122237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46" name="Line 337"/>
          <p:cNvSpPr>
            <a:spLocks noChangeAspect="1" noChangeShapeType="1"/>
          </p:cNvSpPr>
          <p:nvPr/>
        </p:nvSpPr>
        <p:spPr bwMode="auto">
          <a:xfrm>
            <a:off x="9812338" y="3830638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47" name="Oval 338"/>
          <p:cNvSpPr>
            <a:spLocks noChangeAspect="1" noChangeArrowheads="1"/>
          </p:cNvSpPr>
          <p:nvPr/>
        </p:nvSpPr>
        <p:spPr bwMode="auto">
          <a:xfrm>
            <a:off x="9753600" y="3722688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48" name="Line 339"/>
          <p:cNvSpPr>
            <a:spLocks noChangeAspect="1" noChangeShapeType="1"/>
          </p:cNvSpPr>
          <p:nvPr/>
        </p:nvSpPr>
        <p:spPr bwMode="auto">
          <a:xfrm>
            <a:off x="6769100" y="3835400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49" name="Oval 340"/>
          <p:cNvSpPr>
            <a:spLocks noChangeAspect="1" noChangeArrowheads="1"/>
          </p:cNvSpPr>
          <p:nvPr/>
        </p:nvSpPr>
        <p:spPr bwMode="auto">
          <a:xfrm>
            <a:off x="6708775" y="3727450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50" name="Line 341"/>
          <p:cNvSpPr>
            <a:spLocks noChangeAspect="1" noChangeShapeType="1"/>
          </p:cNvSpPr>
          <p:nvPr/>
        </p:nvSpPr>
        <p:spPr bwMode="auto">
          <a:xfrm>
            <a:off x="6570663" y="3835400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51" name="Oval 342"/>
          <p:cNvSpPr>
            <a:spLocks noChangeAspect="1" noChangeArrowheads="1"/>
          </p:cNvSpPr>
          <p:nvPr/>
        </p:nvSpPr>
        <p:spPr bwMode="auto">
          <a:xfrm>
            <a:off x="6511925" y="3727450"/>
            <a:ext cx="120650" cy="1079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52" name="Line 335"/>
          <p:cNvSpPr>
            <a:spLocks noChangeAspect="1" noChangeShapeType="1"/>
          </p:cNvSpPr>
          <p:nvPr/>
        </p:nvSpPr>
        <p:spPr bwMode="auto">
          <a:xfrm>
            <a:off x="9390063" y="3833813"/>
            <a:ext cx="0" cy="161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Oval 336"/>
          <p:cNvSpPr>
            <a:spLocks noChangeAspect="1" noChangeArrowheads="1"/>
          </p:cNvSpPr>
          <p:nvPr/>
        </p:nvSpPr>
        <p:spPr bwMode="auto">
          <a:xfrm>
            <a:off x="9329766" y="3725858"/>
            <a:ext cx="121444" cy="107950"/>
          </a:xfrm>
          <a:prstGeom prst="ellipse">
            <a:avLst/>
          </a:prstGeom>
          <a:gradFill flip="none" rotWithShape="1">
            <a:gsLst>
              <a:gs pos="0">
                <a:srgbClr val="760000">
                  <a:alpha val="39000"/>
                </a:srgb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grpSp>
        <p:nvGrpSpPr>
          <p:cNvPr id="207956" name="Group 66"/>
          <p:cNvGrpSpPr>
            <a:grpSpLocks/>
          </p:cNvGrpSpPr>
          <p:nvPr/>
        </p:nvGrpSpPr>
        <p:grpSpPr bwMode="auto">
          <a:xfrm>
            <a:off x="2936875" y="4129088"/>
            <a:ext cx="82550" cy="265112"/>
            <a:chOff x="3024213" y="4129103"/>
            <a:chExt cx="82156" cy="265073"/>
          </a:xfrm>
        </p:grpSpPr>
        <p:sp>
          <p:nvSpPr>
            <p:cNvPr id="208001" name="Line 372"/>
            <p:cNvSpPr>
              <a:spLocks noChangeShapeType="1"/>
            </p:cNvSpPr>
            <p:nvPr/>
          </p:nvSpPr>
          <p:spPr bwMode="auto">
            <a:xfrm flipV="1">
              <a:off x="3065291" y="4129103"/>
              <a:ext cx="0" cy="200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002" name="Oval 375"/>
            <p:cNvSpPr>
              <a:spLocks noChangeArrowheads="1"/>
            </p:cNvSpPr>
            <p:nvPr/>
          </p:nvSpPr>
          <p:spPr bwMode="auto">
            <a:xfrm flipV="1">
              <a:off x="3024213" y="4306863"/>
              <a:ext cx="82156" cy="87313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207957" name="Line 385"/>
          <p:cNvSpPr>
            <a:spLocks noChangeShapeType="1"/>
          </p:cNvSpPr>
          <p:nvPr/>
        </p:nvSpPr>
        <p:spPr bwMode="auto">
          <a:xfrm flipH="1" flipV="1">
            <a:off x="6953250" y="427355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58" name="Oval 386"/>
          <p:cNvSpPr>
            <a:spLocks noChangeArrowheads="1"/>
          </p:cNvSpPr>
          <p:nvPr/>
        </p:nvSpPr>
        <p:spPr bwMode="auto">
          <a:xfrm flipV="1">
            <a:off x="6905625" y="4330700"/>
            <a:ext cx="82550" cy="87313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59" name="Line 387"/>
          <p:cNvSpPr>
            <a:spLocks noChangeShapeType="1"/>
          </p:cNvSpPr>
          <p:nvPr/>
        </p:nvSpPr>
        <p:spPr bwMode="auto">
          <a:xfrm flipH="1" flipV="1">
            <a:off x="6059488" y="4273550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60" name="Oval 388"/>
          <p:cNvSpPr>
            <a:spLocks noChangeArrowheads="1"/>
          </p:cNvSpPr>
          <p:nvPr/>
        </p:nvSpPr>
        <p:spPr bwMode="auto">
          <a:xfrm flipV="1">
            <a:off x="6013450" y="4330700"/>
            <a:ext cx="82550" cy="87313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7961" name="Text Box 309"/>
          <p:cNvSpPr txBox="1">
            <a:spLocks noChangeArrowheads="1"/>
          </p:cNvSpPr>
          <p:nvPr/>
        </p:nvSpPr>
        <p:spPr bwMode="auto">
          <a:xfrm>
            <a:off x="9631363" y="3986213"/>
            <a:ext cx="438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CK</a:t>
            </a:r>
          </a:p>
        </p:txBody>
      </p:sp>
      <p:grpSp>
        <p:nvGrpSpPr>
          <p:cNvPr id="67" name="Group 137"/>
          <p:cNvGrpSpPr>
            <a:grpSpLocks/>
          </p:cNvGrpSpPr>
          <p:nvPr/>
        </p:nvGrpSpPr>
        <p:grpSpPr bwMode="auto">
          <a:xfrm>
            <a:off x="500063" y="3714750"/>
            <a:ext cx="1292225" cy="555625"/>
            <a:chOff x="500066" y="3714752"/>
            <a:chExt cx="1292210" cy="554998"/>
          </a:xfrm>
        </p:grpSpPr>
        <p:grpSp>
          <p:nvGrpSpPr>
            <p:cNvPr id="207985" name="Group 90"/>
            <p:cNvGrpSpPr>
              <a:grpSpLocks/>
            </p:cNvGrpSpPr>
            <p:nvPr/>
          </p:nvGrpSpPr>
          <p:grpSpPr bwMode="auto">
            <a:xfrm>
              <a:off x="500066" y="3980825"/>
              <a:ext cx="1292210" cy="288925"/>
              <a:chOff x="357154" y="4002091"/>
              <a:chExt cx="1292210" cy="288925"/>
            </a:xfrm>
          </p:grpSpPr>
          <p:sp>
            <p:nvSpPr>
              <p:cNvPr id="75" name="Rectangle 279"/>
              <p:cNvSpPr>
                <a:spLocks noChangeArrowheads="1"/>
              </p:cNvSpPr>
              <p:nvPr/>
            </p:nvSpPr>
            <p:spPr bwMode="auto">
              <a:xfrm>
                <a:off x="998497" y="4002417"/>
                <a:ext cx="650867" cy="288599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6" name="Rectangle 279"/>
              <p:cNvSpPr>
                <a:spLocks noChangeArrowheads="1"/>
              </p:cNvSpPr>
              <p:nvPr/>
            </p:nvSpPr>
            <p:spPr bwMode="auto">
              <a:xfrm>
                <a:off x="357154" y="4002417"/>
                <a:ext cx="650867" cy="288599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8000" name="Text Box 301"/>
              <p:cNvSpPr txBox="1">
                <a:spLocks noChangeArrowheads="1"/>
              </p:cNvSpPr>
              <p:nvPr/>
            </p:nvSpPr>
            <p:spPr bwMode="auto">
              <a:xfrm>
                <a:off x="457498" y="4008054"/>
                <a:ext cx="10369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Franklin Gothic Book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200" b="1">
                    <a:solidFill>
                      <a:srgbClr val="000000"/>
                    </a:solidFill>
                    <a:latin typeface="Times New Roman" pitchFamily="18" charset="0"/>
                    <a:ea typeface="MS PGothic" pitchFamily="34" charset="-128"/>
                  </a:rPr>
                  <a:t>D1            D2</a:t>
                </a:r>
              </a:p>
            </p:txBody>
          </p:sp>
        </p:grpSp>
        <p:grpSp>
          <p:nvGrpSpPr>
            <p:cNvPr id="207986" name="Group 92"/>
            <p:cNvGrpSpPr>
              <a:grpSpLocks/>
            </p:cNvGrpSpPr>
            <p:nvPr/>
          </p:nvGrpSpPr>
          <p:grpSpPr bwMode="auto">
            <a:xfrm>
              <a:off x="1571636" y="3730627"/>
              <a:ext cx="121444" cy="269877"/>
              <a:chOff x="1955593" y="3722683"/>
              <a:chExt cx="121444" cy="269877"/>
            </a:xfrm>
          </p:grpSpPr>
          <p:sp>
            <p:nvSpPr>
              <p:cNvPr id="207996" name="Line 319"/>
              <p:cNvSpPr>
                <a:spLocks noChangeAspect="1" noChangeShapeType="1"/>
              </p:cNvSpPr>
              <p:nvPr/>
            </p:nvSpPr>
            <p:spPr bwMode="auto">
              <a:xfrm>
                <a:off x="2018100" y="3830635"/>
                <a:ext cx="0" cy="161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97" name="Oval 320"/>
              <p:cNvSpPr>
                <a:spLocks noChangeAspect="1" noChangeArrowheads="1"/>
              </p:cNvSpPr>
              <p:nvPr/>
            </p:nvSpPr>
            <p:spPr bwMode="auto">
              <a:xfrm>
                <a:off x="1955593" y="3722683"/>
                <a:ext cx="121444" cy="1079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87" name="Group 95"/>
            <p:cNvGrpSpPr>
              <a:grpSpLocks/>
            </p:cNvGrpSpPr>
            <p:nvPr/>
          </p:nvGrpSpPr>
          <p:grpSpPr bwMode="auto">
            <a:xfrm>
              <a:off x="1000132" y="3714752"/>
              <a:ext cx="121444" cy="269877"/>
              <a:chOff x="1955593" y="3722683"/>
              <a:chExt cx="121444" cy="269877"/>
            </a:xfrm>
          </p:grpSpPr>
          <p:sp>
            <p:nvSpPr>
              <p:cNvPr id="207994" name="Line 319"/>
              <p:cNvSpPr>
                <a:spLocks noChangeAspect="1" noChangeShapeType="1"/>
              </p:cNvSpPr>
              <p:nvPr/>
            </p:nvSpPr>
            <p:spPr bwMode="auto">
              <a:xfrm>
                <a:off x="2018100" y="3830635"/>
                <a:ext cx="0" cy="161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95" name="Oval 320"/>
              <p:cNvSpPr>
                <a:spLocks noChangeAspect="1" noChangeArrowheads="1"/>
              </p:cNvSpPr>
              <p:nvPr/>
            </p:nvSpPr>
            <p:spPr bwMode="auto">
              <a:xfrm>
                <a:off x="1955593" y="3722683"/>
                <a:ext cx="121444" cy="1079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88" name="Group 98"/>
            <p:cNvGrpSpPr>
              <a:grpSpLocks/>
            </p:cNvGrpSpPr>
            <p:nvPr/>
          </p:nvGrpSpPr>
          <p:grpSpPr bwMode="auto">
            <a:xfrm>
              <a:off x="785818" y="3714752"/>
              <a:ext cx="121444" cy="269877"/>
              <a:chOff x="1955593" y="3722683"/>
              <a:chExt cx="121444" cy="269877"/>
            </a:xfrm>
          </p:grpSpPr>
          <p:sp>
            <p:nvSpPr>
              <p:cNvPr id="207992" name="Line 319"/>
              <p:cNvSpPr>
                <a:spLocks noChangeAspect="1" noChangeShapeType="1"/>
              </p:cNvSpPr>
              <p:nvPr/>
            </p:nvSpPr>
            <p:spPr bwMode="auto">
              <a:xfrm>
                <a:off x="2018100" y="3830635"/>
                <a:ext cx="0" cy="161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93" name="Oval 320"/>
              <p:cNvSpPr>
                <a:spLocks noChangeAspect="1" noChangeArrowheads="1"/>
              </p:cNvSpPr>
              <p:nvPr/>
            </p:nvSpPr>
            <p:spPr bwMode="auto">
              <a:xfrm>
                <a:off x="1955593" y="3722683"/>
                <a:ext cx="121444" cy="1079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89" name="Group 101"/>
            <p:cNvGrpSpPr>
              <a:grpSpLocks/>
            </p:cNvGrpSpPr>
            <p:nvPr/>
          </p:nvGrpSpPr>
          <p:grpSpPr bwMode="auto">
            <a:xfrm>
              <a:off x="571504" y="3714752"/>
              <a:ext cx="121444" cy="269877"/>
              <a:chOff x="1955593" y="3722683"/>
              <a:chExt cx="121444" cy="269877"/>
            </a:xfrm>
          </p:grpSpPr>
          <p:sp>
            <p:nvSpPr>
              <p:cNvPr id="207990" name="Line 319"/>
              <p:cNvSpPr>
                <a:spLocks noChangeAspect="1" noChangeShapeType="1"/>
              </p:cNvSpPr>
              <p:nvPr/>
            </p:nvSpPr>
            <p:spPr bwMode="auto">
              <a:xfrm>
                <a:off x="2018100" y="3830635"/>
                <a:ext cx="0" cy="1619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91" name="Oval 320"/>
              <p:cNvSpPr>
                <a:spLocks noChangeAspect="1" noChangeArrowheads="1"/>
              </p:cNvSpPr>
              <p:nvPr/>
            </p:nvSpPr>
            <p:spPr bwMode="auto">
              <a:xfrm>
                <a:off x="1955593" y="3722683"/>
                <a:ext cx="121444" cy="107950"/>
              </a:xfrm>
              <a:prstGeom prst="ellipse">
                <a:avLst/>
              </a:prstGeom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</p:grpSp>
      <p:grpSp>
        <p:nvGrpSpPr>
          <p:cNvPr id="207963" name="Group 91"/>
          <p:cNvGrpSpPr>
            <a:grpSpLocks/>
          </p:cNvGrpSpPr>
          <p:nvPr/>
        </p:nvGrpSpPr>
        <p:grpSpPr bwMode="auto">
          <a:xfrm>
            <a:off x="3049588" y="4129088"/>
            <a:ext cx="82550" cy="265112"/>
            <a:chOff x="3024213" y="4129103"/>
            <a:chExt cx="82156" cy="265073"/>
          </a:xfrm>
        </p:grpSpPr>
        <p:sp>
          <p:nvSpPr>
            <p:cNvPr id="207983" name="Line 372"/>
            <p:cNvSpPr>
              <a:spLocks noChangeShapeType="1"/>
            </p:cNvSpPr>
            <p:nvPr/>
          </p:nvSpPr>
          <p:spPr bwMode="auto">
            <a:xfrm flipV="1">
              <a:off x="3065291" y="4129103"/>
              <a:ext cx="0" cy="200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984" name="Oval 375"/>
            <p:cNvSpPr>
              <a:spLocks noChangeArrowheads="1"/>
            </p:cNvSpPr>
            <p:nvPr/>
          </p:nvSpPr>
          <p:spPr bwMode="auto">
            <a:xfrm flipV="1">
              <a:off x="3024213" y="4306863"/>
              <a:ext cx="82156" cy="87313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207964" name="Group 94"/>
          <p:cNvGrpSpPr>
            <a:grpSpLocks/>
          </p:cNvGrpSpPr>
          <p:nvPr/>
        </p:nvGrpSpPr>
        <p:grpSpPr bwMode="auto">
          <a:xfrm>
            <a:off x="3154363" y="4129088"/>
            <a:ext cx="82550" cy="265112"/>
            <a:chOff x="3024213" y="4129103"/>
            <a:chExt cx="82156" cy="265073"/>
          </a:xfrm>
        </p:grpSpPr>
        <p:sp>
          <p:nvSpPr>
            <p:cNvPr id="207981" name="Line 372"/>
            <p:cNvSpPr>
              <a:spLocks noChangeShapeType="1"/>
            </p:cNvSpPr>
            <p:nvPr/>
          </p:nvSpPr>
          <p:spPr bwMode="auto">
            <a:xfrm flipV="1">
              <a:off x="3065291" y="4129103"/>
              <a:ext cx="0" cy="200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982" name="Oval 375"/>
            <p:cNvSpPr>
              <a:spLocks noChangeArrowheads="1"/>
            </p:cNvSpPr>
            <p:nvPr/>
          </p:nvSpPr>
          <p:spPr bwMode="auto">
            <a:xfrm flipV="1">
              <a:off x="3024213" y="4306863"/>
              <a:ext cx="82156" cy="87313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207965" name="Group 97"/>
          <p:cNvGrpSpPr>
            <a:grpSpLocks/>
          </p:cNvGrpSpPr>
          <p:nvPr/>
        </p:nvGrpSpPr>
        <p:grpSpPr bwMode="auto">
          <a:xfrm>
            <a:off x="3259138" y="4129088"/>
            <a:ext cx="82550" cy="265112"/>
            <a:chOff x="3024213" y="4129103"/>
            <a:chExt cx="82156" cy="265073"/>
          </a:xfrm>
        </p:grpSpPr>
        <p:sp>
          <p:nvSpPr>
            <p:cNvPr id="207979" name="Line 372"/>
            <p:cNvSpPr>
              <a:spLocks noChangeShapeType="1"/>
            </p:cNvSpPr>
            <p:nvPr/>
          </p:nvSpPr>
          <p:spPr bwMode="auto">
            <a:xfrm flipV="1">
              <a:off x="3065291" y="4129103"/>
              <a:ext cx="0" cy="200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980" name="Oval 375"/>
            <p:cNvSpPr>
              <a:spLocks noChangeArrowheads="1"/>
            </p:cNvSpPr>
            <p:nvPr/>
          </p:nvSpPr>
          <p:spPr bwMode="auto">
            <a:xfrm flipV="1">
              <a:off x="3024213" y="4306863"/>
              <a:ext cx="82156" cy="87313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en-GB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grpSp>
        <p:nvGrpSpPr>
          <p:cNvPr id="207966" name="Group 100"/>
          <p:cNvGrpSpPr>
            <a:grpSpLocks/>
          </p:cNvGrpSpPr>
          <p:nvPr/>
        </p:nvGrpSpPr>
        <p:grpSpPr bwMode="auto">
          <a:xfrm>
            <a:off x="4102100" y="4135438"/>
            <a:ext cx="403225" cy="265112"/>
            <a:chOff x="4664861" y="4878439"/>
            <a:chExt cx="404189" cy="265073"/>
          </a:xfrm>
        </p:grpSpPr>
        <p:grpSp>
          <p:nvGrpSpPr>
            <p:cNvPr id="207967" name="Group 229"/>
            <p:cNvGrpSpPr>
              <a:grpSpLocks/>
            </p:cNvGrpSpPr>
            <p:nvPr/>
          </p:nvGrpSpPr>
          <p:grpSpPr bwMode="auto">
            <a:xfrm>
              <a:off x="4664861" y="4878439"/>
              <a:ext cx="82156" cy="265073"/>
              <a:chOff x="3024213" y="4129103"/>
              <a:chExt cx="82156" cy="265073"/>
            </a:xfrm>
          </p:grpSpPr>
          <p:sp>
            <p:nvSpPr>
              <p:cNvPr id="207977" name="Line 372"/>
              <p:cNvSpPr>
                <a:spLocks noChangeShapeType="1"/>
              </p:cNvSpPr>
              <p:nvPr/>
            </p:nvSpPr>
            <p:spPr bwMode="auto">
              <a:xfrm flipV="1">
                <a:off x="3065291" y="4129103"/>
                <a:ext cx="0" cy="2000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78" name="Oval 375"/>
              <p:cNvSpPr>
                <a:spLocks noChangeArrowheads="1"/>
              </p:cNvSpPr>
              <p:nvPr/>
            </p:nvSpPr>
            <p:spPr bwMode="auto">
              <a:xfrm flipV="1">
                <a:off x="3024213" y="4306863"/>
                <a:ext cx="82156" cy="87313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68" name="Group 232"/>
            <p:cNvGrpSpPr>
              <a:grpSpLocks/>
            </p:cNvGrpSpPr>
            <p:nvPr/>
          </p:nvGrpSpPr>
          <p:grpSpPr bwMode="auto">
            <a:xfrm>
              <a:off x="4777506" y="4878439"/>
              <a:ext cx="82156" cy="265073"/>
              <a:chOff x="3024213" y="4129103"/>
              <a:chExt cx="82156" cy="265073"/>
            </a:xfrm>
          </p:grpSpPr>
          <p:sp>
            <p:nvSpPr>
              <p:cNvPr id="207975" name="Line 372"/>
              <p:cNvSpPr>
                <a:spLocks noChangeShapeType="1"/>
              </p:cNvSpPr>
              <p:nvPr/>
            </p:nvSpPr>
            <p:spPr bwMode="auto">
              <a:xfrm flipV="1">
                <a:off x="3065291" y="4129103"/>
                <a:ext cx="0" cy="2000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76" name="Oval 375"/>
              <p:cNvSpPr>
                <a:spLocks noChangeArrowheads="1"/>
              </p:cNvSpPr>
              <p:nvPr/>
            </p:nvSpPr>
            <p:spPr bwMode="auto">
              <a:xfrm flipV="1">
                <a:off x="3024213" y="4306863"/>
                <a:ext cx="82156" cy="87313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69" name="Group 235"/>
            <p:cNvGrpSpPr>
              <a:grpSpLocks/>
            </p:cNvGrpSpPr>
            <p:nvPr/>
          </p:nvGrpSpPr>
          <p:grpSpPr bwMode="auto">
            <a:xfrm>
              <a:off x="4882200" y="4878439"/>
              <a:ext cx="82156" cy="265073"/>
              <a:chOff x="3024213" y="4129103"/>
              <a:chExt cx="82156" cy="265073"/>
            </a:xfrm>
          </p:grpSpPr>
          <p:sp>
            <p:nvSpPr>
              <p:cNvPr id="207973" name="Line 372"/>
              <p:cNvSpPr>
                <a:spLocks noChangeShapeType="1"/>
              </p:cNvSpPr>
              <p:nvPr/>
            </p:nvSpPr>
            <p:spPr bwMode="auto">
              <a:xfrm flipV="1">
                <a:off x="3065291" y="4129103"/>
                <a:ext cx="0" cy="2000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74" name="Oval 375"/>
              <p:cNvSpPr>
                <a:spLocks noChangeArrowheads="1"/>
              </p:cNvSpPr>
              <p:nvPr/>
            </p:nvSpPr>
            <p:spPr bwMode="auto">
              <a:xfrm flipV="1">
                <a:off x="3024213" y="4306863"/>
                <a:ext cx="82156" cy="87313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207970" name="Group 238"/>
            <p:cNvGrpSpPr>
              <a:grpSpLocks/>
            </p:cNvGrpSpPr>
            <p:nvPr/>
          </p:nvGrpSpPr>
          <p:grpSpPr bwMode="auto">
            <a:xfrm>
              <a:off x="4986894" y="4878439"/>
              <a:ext cx="82156" cy="265073"/>
              <a:chOff x="3024213" y="4129103"/>
              <a:chExt cx="82156" cy="265073"/>
            </a:xfrm>
          </p:grpSpPr>
          <p:sp>
            <p:nvSpPr>
              <p:cNvPr id="207971" name="Line 372"/>
              <p:cNvSpPr>
                <a:spLocks noChangeShapeType="1"/>
              </p:cNvSpPr>
              <p:nvPr/>
            </p:nvSpPr>
            <p:spPr bwMode="auto">
              <a:xfrm flipV="1">
                <a:off x="3065291" y="4129103"/>
                <a:ext cx="0" cy="2000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72" name="Oval 375"/>
              <p:cNvSpPr>
                <a:spLocks noChangeArrowheads="1"/>
              </p:cNvSpPr>
              <p:nvPr/>
            </p:nvSpPr>
            <p:spPr bwMode="auto">
              <a:xfrm flipV="1">
                <a:off x="3024213" y="4306863"/>
                <a:ext cx="82156" cy="87313"/>
              </a:xfrm>
              <a:prstGeom prst="ellipse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eaLnBrk="0" hangingPunct="0"/>
                <a:endParaRPr lang="en-GB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242888"/>
            <a:ext cx="10287000" cy="1143001"/>
          </a:xfrm>
        </p:spPr>
        <p:txBody>
          <a:bodyPr/>
          <a:lstStyle/>
          <a:p>
            <a:pPr eaLnBrk="1" hangingPunct="1"/>
            <a:r>
              <a:rPr lang="en-GB" altLang="en-GB" sz="3200" b="1" smtClean="0">
                <a:solidFill>
                  <a:schemeClr val="bg1"/>
                </a:solidFill>
                <a:latin typeface="Arial" pitchFamily="34" charset="0"/>
              </a:rPr>
              <a:t>Plasma VWF:Ag and </a:t>
            </a:r>
            <a:r>
              <a:rPr lang="en-GB" altLang="en-GB" sz="3200" b="1" i="1" smtClean="0">
                <a:solidFill>
                  <a:schemeClr val="bg1"/>
                </a:solidFill>
                <a:latin typeface="Arial" pitchFamily="34" charset="0"/>
              </a:rPr>
              <a:t>ABO</a:t>
            </a:r>
            <a:r>
              <a:rPr lang="en-GB" altLang="en-GB" sz="3200" b="1" smtClean="0">
                <a:solidFill>
                  <a:schemeClr val="bg1"/>
                </a:solidFill>
                <a:latin typeface="Arial" pitchFamily="34" charset="0"/>
              </a:rPr>
              <a:t> genotype.</a:t>
            </a:r>
            <a:r>
              <a:rPr lang="en-GB" altLang="en-GB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066" name="Object 18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79463" y="1992313"/>
          <a:ext cx="8745537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4" imgW="8743950" imgH="4114800" progId="MSGraph.Chart.8">
                  <p:embed followColorScheme="full"/>
                </p:oleObj>
              </mc:Choice>
              <mc:Fallback>
                <p:oleObj name="Chart" r:id="rId4" imgW="8743950" imgH="4114800" progId="MSGraph.Chart.8">
                  <p:embed followColorScheme="full"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992313"/>
                        <a:ext cx="8745537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1143000" y="914400"/>
          <a:ext cx="82296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7" imgW="7776360" imgH="5688000" progId="Excel.Sheet.8">
                  <p:embed/>
                </p:oleObj>
              </mc:Choice>
              <mc:Fallback>
                <p:oleObj name="Worksheet" r:id="rId7" imgW="7776360" imgH="5688000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14400"/>
                        <a:ext cx="82296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750888" y="40481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altLang="en-GB" sz="2800" b="1">
                <a:solidFill>
                  <a:schemeClr val="bg2"/>
                </a:solidFill>
                <a:latin typeface="Arial" pitchFamily="34" charset="0"/>
              </a:rPr>
              <a:t>Influence of ABO blood group on vWF:Ag values in</a:t>
            </a:r>
          </a:p>
          <a:p>
            <a:r>
              <a:rPr lang="en-US" altLang="en-GB" sz="2800" b="1">
                <a:solidFill>
                  <a:schemeClr val="bg2"/>
                </a:solidFill>
                <a:latin typeface="Arial" pitchFamily="34" charset="0"/>
              </a:rPr>
              <a:t>volunteer blood donors</a:t>
            </a:r>
          </a:p>
        </p:txBody>
      </p:sp>
      <p:sp>
        <p:nvSpPr>
          <p:cNvPr id="212994" name="Text Box 3"/>
          <p:cNvSpPr txBox="1">
            <a:spLocks noChangeArrowheads="1"/>
          </p:cNvSpPr>
          <p:nvPr/>
        </p:nvSpPr>
        <p:spPr bwMode="auto">
          <a:xfrm>
            <a:off x="593725" y="2540000"/>
            <a:ext cx="15875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ABO type</a:t>
            </a:r>
          </a:p>
          <a:p>
            <a:pPr>
              <a:lnSpc>
                <a:spcPct val="140000"/>
              </a:lnSpc>
            </a:pPr>
            <a:endParaRPr lang="en-US" altLang="en-GB" b="1">
              <a:latin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O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A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B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AB</a:t>
            </a: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2651125" y="2540000"/>
            <a:ext cx="6985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n</a:t>
            </a:r>
          </a:p>
          <a:p>
            <a:pPr>
              <a:lnSpc>
                <a:spcPct val="140000"/>
              </a:lnSpc>
            </a:pPr>
            <a:endParaRPr lang="en-US" altLang="en-GB" b="1">
              <a:latin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456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340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196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109</a:t>
            </a:r>
          </a:p>
        </p:txBody>
      </p:sp>
      <p:sp>
        <p:nvSpPr>
          <p:cNvPr id="212996" name="Text Box 5"/>
          <p:cNvSpPr txBox="1">
            <a:spLocks noChangeArrowheads="1"/>
          </p:cNvSpPr>
          <p:nvPr/>
        </p:nvSpPr>
        <p:spPr bwMode="auto">
          <a:xfrm>
            <a:off x="4098925" y="2112963"/>
            <a:ext cx="25971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VWF :Ag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Geometric mean</a:t>
            </a:r>
          </a:p>
          <a:p>
            <a:pPr>
              <a:lnSpc>
                <a:spcPct val="140000"/>
              </a:lnSpc>
            </a:pPr>
            <a:endParaRPr lang="en-US" altLang="en-GB" b="1">
              <a:latin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74.8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105.9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116.9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123.3</a:t>
            </a:r>
          </a:p>
        </p:txBody>
      </p:sp>
      <p:sp>
        <p:nvSpPr>
          <p:cNvPr id="212997" name="Text Box 6"/>
          <p:cNvSpPr txBox="1">
            <a:spLocks noChangeArrowheads="1"/>
          </p:cNvSpPr>
          <p:nvPr/>
        </p:nvSpPr>
        <p:spPr bwMode="auto">
          <a:xfrm>
            <a:off x="7070725" y="22748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endParaRPr lang="en-GB" altLang="en-GB" sz="2800">
              <a:latin typeface="Arial" pitchFamily="34" charset="0"/>
            </a:endParaRPr>
          </a:p>
        </p:txBody>
      </p:sp>
      <p:sp>
        <p:nvSpPr>
          <p:cNvPr id="212998" name="Text Box 7"/>
          <p:cNvSpPr txBox="1">
            <a:spLocks noChangeArrowheads="1"/>
          </p:cNvSpPr>
          <p:nvPr/>
        </p:nvSpPr>
        <p:spPr bwMode="auto">
          <a:xfrm>
            <a:off x="6423025" y="2963863"/>
            <a:ext cx="185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GB" sz="2800">
              <a:latin typeface="Arial" pitchFamily="34" charset="0"/>
            </a:endParaRPr>
          </a:p>
        </p:txBody>
      </p:sp>
      <p:sp>
        <p:nvSpPr>
          <p:cNvPr id="212999" name="Text Box 8"/>
          <p:cNvSpPr txBox="1">
            <a:spLocks noChangeArrowheads="1"/>
          </p:cNvSpPr>
          <p:nvPr/>
        </p:nvSpPr>
        <p:spPr bwMode="auto">
          <a:xfrm>
            <a:off x="6918325" y="1685925"/>
            <a:ext cx="2682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VWF:Ag 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Geometric mean 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± 2SD</a:t>
            </a:r>
          </a:p>
          <a:p>
            <a:pPr>
              <a:lnSpc>
                <a:spcPct val="140000"/>
              </a:lnSpc>
            </a:pPr>
            <a:endParaRPr lang="en-US" altLang="en-GB" b="1">
              <a:latin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35.6 - 157.0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48.0 - 233.9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56.8 - 241.0</a:t>
            </a:r>
          </a:p>
          <a:p>
            <a:pPr>
              <a:lnSpc>
                <a:spcPct val="140000"/>
              </a:lnSpc>
            </a:pPr>
            <a:r>
              <a:rPr lang="en-US" altLang="en-GB" b="1">
                <a:latin typeface="Arial" pitchFamily="34" charset="0"/>
              </a:rPr>
              <a:t>63.8 - 238.2</a:t>
            </a:r>
          </a:p>
        </p:txBody>
      </p:sp>
      <p:sp>
        <p:nvSpPr>
          <p:cNvPr id="213000" name="Line 9"/>
          <p:cNvSpPr>
            <a:spLocks noChangeShapeType="1"/>
          </p:cNvSpPr>
          <p:nvPr/>
        </p:nvSpPr>
        <p:spPr bwMode="auto">
          <a:xfrm>
            <a:off x="457200" y="5949950"/>
            <a:ext cx="899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01" name="Line 10"/>
          <p:cNvSpPr>
            <a:spLocks noChangeShapeType="1"/>
          </p:cNvSpPr>
          <p:nvPr/>
        </p:nvSpPr>
        <p:spPr bwMode="auto">
          <a:xfrm>
            <a:off x="457200" y="3200400"/>
            <a:ext cx="8991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structure: summary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557338"/>
            <a:ext cx="9258300" cy="5300662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Multimeric glycoprotein that exists in plasma and platelets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VWF is a complex molecule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z="2000" smtClean="0"/>
              <a:t>Each monomer has multiple functional sites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z="2000" smtClean="0"/>
              <a:t>Monomers are assembled into large multimers </a:t>
            </a:r>
            <a:r>
              <a:rPr lang="en-GB" altLang="en-US" sz="2000" smtClean="0"/>
              <a:t>up to 20MDa</a:t>
            </a:r>
            <a:endParaRPr lang="en-GB" sz="2000" smtClean="0"/>
          </a:p>
          <a:p>
            <a:pPr lvl="1" eaLnBrk="1" hangingPunct="1">
              <a:lnSpc>
                <a:spcPct val="125000"/>
              </a:lnSpc>
            </a:pPr>
            <a:r>
              <a:rPr lang="en-GB" sz="2000" smtClean="0"/>
              <a:t>Multimers undergo extensive processing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z="1800" smtClean="0"/>
              <a:t>Propeptide cleavage, Glycosylation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GB" sz="1800" smtClean="0"/>
              <a:t>Cleavage to regulate size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z="2000" smtClean="0"/>
              <a:t>Multimers can adopt globular or linear configuration</a:t>
            </a:r>
          </a:p>
          <a:p>
            <a:pPr eaLnBrk="1" hangingPunct="1">
              <a:lnSpc>
                <a:spcPct val="125000"/>
              </a:lnSpc>
            </a:pPr>
            <a:r>
              <a:rPr lang="en-GB" sz="2400" smtClean="0"/>
              <a:t>VWF plasma levels vary widely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z="2000" smtClean="0"/>
              <a:t>ABO blood group is a major modifying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2"/>
                </a:solidFill>
                <a:latin typeface="Arial" pitchFamily="34" charset="0"/>
              </a:rPr>
              <a:t>VWF: Function</a:t>
            </a:r>
          </a:p>
        </p:txBody>
      </p:sp>
      <p:sp>
        <p:nvSpPr>
          <p:cNvPr id="217090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1. Primary haemostasis – adhesion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Line 3"/>
          <p:cNvSpPr>
            <a:spLocks noChangeShapeType="1"/>
          </p:cNvSpPr>
          <p:nvPr/>
        </p:nvSpPr>
        <p:spPr bwMode="auto">
          <a:xfrm rot="-5400000">
            <a:off x="5468144" y="3825082"/>
            <a:ext cx="410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6943725" y="5876925"/>
            <a:ext cx="191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Shear stress</a:t>
            </a:r>
          </a:p>
        </p:txBody>
      </p:sp>
      <p:sp>
        <p:nvSpPr>
          <p:cNvPr id="219140" name="Text Box 5"/>
          <p:cNvSpPr txBox="1">
            <a:spLocks noChangeArrowheads="1"/>
          </p:cNvSpPr>
          <p:nvPr/>
        </p:nvSpPr>
        <p:spPr bwMode="auto">
          <a:xfrm>
            <a:off x="606425" y="260350"/>
            <a:ext cx="789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3200">
                <a:latin typeface="Arial" pitchFamily="34" charset="0"/>
              </a:rPr>
              <a:t>Effect of shear stress on immobilised VWF</a:t>
            </a:r>
          </a:p>
        </p:txBody>
      </p:sp>
      <p:sp>
        <p:nvSpPr>
          <p:cNvPr id="219141" name="Text Box 6"/>
          <p:cNvSpPr txBox="1">
            <a:spLocks noChangeArrowheads="1"/>
          </p:cNvSpPr>
          <p:nvPr/>
        </p:nvSpPr>
        <p:spPr bwMode="auto">
          <a:xfrm>
            <a:off x="7951788" y="6450013"/>
            <a:ext cx="1824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000" b="1"/>
              <a:t>Siediecki 1996</a:t>
            </a:r>
            <a:endParaRPr lang="en-US" sz="2000" b="1"/>
          </a:p>
        </p:txBody>
      </p:sp>
      <p:pic>
        <p:nvPicPr>
          <p:cNvPr id="2191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52513"/>
            <a:ext cx="554355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ChangeArrowheads="1"/>
          </p:cNvSpPr>
          <p:nvPr/>
        </p:nvSpPr>
        <p:spPr bwMode="auto">
          <a:xfrm>
            <a:off x="122238" y="692150"/>
            <a:ext cx="9477375" cy="158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21186" name="Freeform 3"/>
          <p:cNvSpPr>
            <a:spLocks/>
          </p:cNvSpPr>
          <p:nvPr/>
        </p:nvSpPr>
        <p:spPr bwMode="auto">
          <a:xfrm>
            <a:off x="560388" y="4953000"/>
            <a:ext cx="4186237" cy="76200"/>
          </a:xfrm>
          <a:custGeom>
            <a:avLst/>
            <a:gdLst>
              <a:gd name="T0" fmla="*/ 0 w 2024"/>
              <a:gd name="T1" fmla="*/ 75367117 h 43"/>
              <a:gd name="T2" fmla="*/ 2147483647 w 2024"/>
              <a:gd name="T3" fmla="*/ 125613053 h 43"/>
              <a:gd name="T4" fmla="*/ 2147483647 w 2024"/>
              <a:gd name="T5" fmla="*/ 100490071 h 43"/>
              <a:gd name="T6" fmla="*/ 2147483647 w 2024"/>
              <a:gd name="T7" fmla="*/ 50244150 h 43"/>
              <a:gd name="T8" fmla="*/ 2147483647 w 2024"/>
              <a:gd name="T9" fmla="*/ 0 h 43"/>
              <a:gd name="T10" fmla="*/ 2147483647 w 2024"/>
              <a:gd name="T11" fmla="*/ 50244150 h 43"/>
              <a:gd name="T12" fmla="*/ 2147483647 w 2024"/>
              <a:gd name="T13" fmla="*/ 25122961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1187" name="Group 4"/>
          <p:cNvGrpSpPr>
            <a:grpSpLocks/>
          </p:cNvGrpSpPr>
          <p:nvPr/>
        </p:nvGrpSpPr>
        <p:grpSpPr bwMode="auto">
          <a:xfrm>
            <a:off x="171450" y="4648200"/>
            <a:ext cx="1371600" cy="304800"/>
            <a:chOff x="560" y="1360"/>
            <a:chExt cx="454" cy="111"/>
          </a:xfrm>
        </p:grpSpPr>
        <p:sp>
          <p:nvSpPr>
            <p:cNvPr id="221350" name="Freeform 5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51" name="Oval 6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221188" name="Group 7"/>
          <p:cNvGrpSpPr>
            <a:grpSpLocks/>
          </p:cNvGrpSpPr>
          <p:nvPr/>
        </p:nvGrpSpPr>
        <p:grpSpPr bwMode="auto">
          <a:xfrm flipV="1">
            <a:off x="1628775" y="4648200"/>
            <a:ext cx="2057400" cy="304800"/>
            <a:chOff x="560" y="1360"/>
            <a:chExt cx="454" cy="111"/>
          </a:xfrm>
        </p:grpSpPr>
        <p:sp>
          <p:nvSpPr>
            <p:cNvPr id="221348" name="Freeform 8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49" name="Oval 9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21189" name="Line 10"/>
          <p:cNvSpPr>
            <a:spLocks noChangeShapeType="1"/>
          </p:cNvSpPr>
          <p:nvPr/>
        </p:nvSpPr>
        <p:spPr bwMode="auto">
          <a:xfrm>
            <a:off x="717550" y="5105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0" name="Line 11"/>
          <p:cNvSpPr>
            <a:spLocks noChangeShapeType="1"/>
          </p:cNvSpPr>
          <p:nvPr/>
        </p:nvSpPr>
        <p:spPr bwMode="auto">
          <a:xfrm>
            <a:off x="1231900" y="5105400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1" name="Line 12"/>
          <p:cNvSpPr>
            <a:spLocks noChangeShapeType="1"/>
          </p:cNvSpPr>
          <p:nvPr/>
        </p:nvSpPr>
        <p:spPr bwMode="auto">
          <a:xfrm>
            <a:off x="1660525" y="5105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2" name="Line 13"/>
          <p:cNvSpPr>
            <a:spLocks noChangeShapeType="1"/>
          </p:cNvSpPr>
          <p:nvPr/>
        </p:nvSpPr>
        <p:spPr bwMode="auto">
          <a:xfrm>
            <a:off x="2260600" y="5105400"/>
            <a:ext cx="428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3" name="Line 14"/>
          <p:cNvSpPr>
            <a:spLocks noChangeShapeType="1"/>
          </p:cNvSpPr>
          <p:nvPr/>
        </p:nvSpPr>
        <p:spPr bwMode="auto">
          <a:xfrm>
            <a:off x="2946400" y="5029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4" name="Line 15"/>
          <p:cNvSpPr>
            <a:spLocks noChangeShapeType="1"/>
          </p:cNvSpPr>
          <p:nvPr/>
        </p:nvSpPr>
        <p:spPr bwMode="auto">
          <a:xfrm>
            <a:off x="3460750" y="5029200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5" name="Line 16"/>
          <p:cNvSpPr>
            <a:spLocks noChangeShapeType="1"/>
          </p:cNvSpPr>
          <p:nvPr/>
        </p:nvSpPr>
        <p:spPr bwMode="auto">
          <a:xfrm>
            <a:off x="3889375" y="5105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6" name="Line 17"/>
          <p:cNvSpPr>
            <a:spLocks noChangeShapeType="1"/>
          </p:cNvSpPr>
          <p:nvPr/>
        </p:nvSpPr>
        <p:spPr bwMode="auto">
          <a:xfrm>
            <a:off x="4403725" y="5105400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7" name="Freeform 18"/>
          <p:cNvSpPr>
            <a:spLocks/>
          </p:cNvSpPr>
          <p:nvPr/>
        </p:nvSpPr>
        <p:spPr bwMode="auto">
          <a:xfrm>
            <a:off x="4900613" y="4953000"/>
            <a:ext cx="4186237" cy="76200"/>
          </a:xfrm>
          <a:custGeom>
            <a:avLst/>
            <a:gdLst>
              <a:gd name="T0" fmla="*/ 0 w 2024"/>
              <a:gd name="T1" fmla="*/ 75367117 h 43"/>
              <a:gd name="T2" fmla="*/ 2147483647 w 2024"/>
              <a:gd name="T3" fmla="*/ 125613053 h 43"/>
              <a:gd name="T4" fmla="*/ 2147483647 w 2024"/>
              <a:gd name="T5" fmla="*/ 100490071 h 43"/>
              <a:gd name="T6" fmla="*/ 2147483647 w 2024"/>
              <a:gd name="T7" fmla="*/ 50244150 h 43"/>
              <a:gd name="T8" fmla="*/ 2147483647 w 2024"/>
              <a:gd name="T9" fmla="*/ 0 h 43"/>
              <a:gd name="T10" fmla="*/ 2147483647 w 2024"/>
              <a:gd name="T11" fmla="*/ 50244150 h 43"/>
              <a:gd name="T12" fmla="*/ 2147483647 w 2024"/>
              <a:gd name="T13" fmla="*/ 25122961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4"/>
              <a:gd name="T22" fmla="*/ 0 h 43"/>
              <a:gd name="T23" fmla="*/ 2024 w 2024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4" h="43">
                <a:moveTo>
                  <a:pt x="0" y="24"/>
                </a:moveTo>
                <a:cubicBezTo>
                  <a:pt x="150" y="9"/>
                  <a:pt x="478" y="38"/>
                  <a:pt x="584" y="40"/>
                </a:cubicBezTo>
                <a:cubicBezTo>
                  <a:pt x="680" y="37"/>
                  <a:pt x="776" y="39"/>
                  <a:pt x="872" y="32"/>
                </a:cubicBezTo>
                <a:cubicBezTo>
                  <a:pt x="894" y="31"/>
                  <a:pt x="914" y="17"/>
                  <a:pt x="936" y="16"/>
                </a:cubicBezTo>
                <a:cubicBezTo>
                  <a:pt x="1147" y="11"/>
                  <a:pt x="1568" y="0"/>
                  <a:pt x="1568" y="0"/>
                </a:cubicBezTo>
                <a:cubicBezTo>
                  <a:pt x="1696" y="43"/>
                  <a:pt x="1608" y="16"/>
                  <a:pt x="1928" y="16"/>
                </a:cubicBezTo>
                <a:cubicBezTo>
                  <a:pt x="1960" y="16"/>
                  <a:pt x="2024" y="8"/>
                  <a:pt x="2024" y="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8" name="Line 19"/>
          <p:cNvSpPr>
            <a:spLocks noChangeShapeType="1"/>
          </p:cNvSpPr>
          <p:nvPr/>
        </p:nvSpPr>
        <p:spPr bwMode="auto">
          <a:xfrm>
            <a:off x="7886700" y="5105400"/>
            <a:ext cx="342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199" name="Line 20"/>
          <p:cNvSpPr>
            <a:spLocks noChangeShapeType="1"/>
          </p:cNvSpPr>
          <p:nvPr/>
        </p:nvSpPr>
        <p:spPr bwMode="auto">
          <a:xfrm>
            <a:off x="7286625" y="5105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00" name="Line 21"/>
          <p:cNvSpPr>
            <a:spLocks noChangeShapeType="1"/>
          </p:cNvSpPr>
          <p:nvPr/>
        </p:nvSpPr>
        <p:spPr bwMode="auto">
          <a:xfrm>
            <a:off x="5143500" y="51054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01" name="Line 22"/>
          <p:cNvSpPr>
            <a:spLocks noChangeShapeType="1"/>
          </p:cNvSpPr>
          <p:nvPr/>
        </p:nvSpPr>
        <p:spPr bwMode="auto">
          <a:xfrm>
            <a:off x="5657850" y="5181600"/>
            <a:ext cx="342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02" name="Line 23"/>
          <p:cNvSpPr>
            <a:spLocks noChangeShapeType="1"/>
          </p:cNvSpPr>
          <p:nvPr/>
        </p:nvSpPr>
        <p:spPr bwMode="auto">
          <a:xfrm>
            <a:off x="6429375" y="5181600"/>
            <a:ext cx="342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48313" y="3716338"/>
            <a:ext cx="1462087" cy="1039812"/>
            <a:chOff x="2880" y="2225"/>
            <a:chExt cx="818" cy="655"/>
          </a:xfrm>
        </p:grpSpPr>
        <p:sp>
          <p:nvSpPr>
            <p:cNvPr id="221344" name="Freeform 25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45" name="Oval 26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346" name="Freeform 27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47" name="Text Box 28"/>
            <p:cNvSpPr txBox="1">
              <a:spLocks noChangeArrowheads="1"/>
            </p:cNvSpPr>
            <p:nvPr/>
          </p:nvSpPr>
          <p:spPr bwMode="auto">
            <a:xfrm>
              <a:off x="2880" y="2390"/>
              <a:ext cx="4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573963" y="3716338"/>
            <a:ext cx="2044700" cy="1087437"/>
            <a:chOff x="3985" y="2263"/>
            <a:chExt cx="1145" cy="685"/>
          </a:xfrm>
        </p:grpSpPr>
        <p:sp>
          <p:nvSpPr>
            <p:cNvPr id="221339" name="Oval 30"/>
            <p:cNvSpPr>
              <a:spLocks noChangeArrowheads="1"/>
            </p:cNvSpPr>
            <p:nvPr/>
          </p:nvSpPr>
          <p:spPr bwMode="auto">
            <a:xfrm>
              <a:off x="4220" y="2263"/>
              <a:ext cx="608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340" name="Freeform 31"/>
            <p:cNvSpPr>
              <a:spLocks/>
            </p:cNvSpPr>
            <p:nvPr/>
          </p:nvSpPr>
          <p:spPr bwMode="auto">
            <a:xfrm>
              <a:off x="3985" y="2291"/>
              <a:ext cx="400" cy="63"/>
            </a:xfrm>
            <a:custGeom>
              <a:avLst/>
              <a:gdLst>
                <a:gd name="T0" fmla="*/ 400 w 400"/>
                <a:gd name="T1" fmla="*/ 0 h 63"/>
                <a:gd name="T2" fmla="*/ 345 w 400"/>
                <a:gd name="T3" fmla="*/ 27 h 63"/>
                <a:gd name="T4" fmla="*/ 318 w 400"/>
                <a:gd name="T5" fmla="*/ 54 h 63"/>
                <a:gd name="T6" fmla="*/ 0 w 40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63"/>
                <a:gd name="T14" fmla="*/ 400 w 40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63">
                  <a:moveTo>
                    <a:pt x="400" y="0"/>
                  </a:moveTo>
                  <a:cubicBezTo>
                    <a:pt x="383" y="11"/>
                    <a:pt x="362" y="16"/>
                    <a:pt x="345" y="27"/>
                  </a:cubicBezTo>
                  <a:cubicBezTo>
                    <a:pt x="334" y="34"/>
                    <a:pt x="331" y="52"/>
                    <a:pt x="318" y="54"/>
                  </a:cubicBezTo>
                  <a:cubicBezTo>
                    <a:pt x="239" y="63"/>
                    <a:pt x="102" y="63"/>
                    <a:pt x="0" y="6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41" name="Text Box 32"/>
            <p:cNvSpPr txBox="1">
              <a:spLocks noChangeArrowheads="1"/>
            </p:cNvSpPr>
            <p:nvPr/>
          </p:nvSpPr>
          <p:spPr bwMode="auto">
            <a:xfrm>
              <a:off x="4312" y="2422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  <p:sp>
          <p:nvSpPr>
            <p:cNvPr id="221342" name="Freeform 33"/>
            <p:cNvSpPr>
              <a:spLocks/>
            </p:cNvSpPr>
            <p:nvPr/>
          </p:nvSpPr>
          <p:spPr bwMode="auto">
            <a:xfrm>
              <a:off x="4730" y="2338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43" name="Freeform 34"/>
            <p:cNvSpPr>
              <a:spLocks/>
            </p:cNvSpPr>
            <p:nvPr/>
          </p:nvSpPr>
          <p:spPr bwMode="auto">
            <a:xfrm>
              <a:off x="4542" y="2804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1205" name="Group 35"/>
          <p:cNvGrpSpPr>
            <a:grpSpLocks/>
          </p:cNvGrpSpPr>
          <p:nvPr/>
        </p:nvGrpSpPr>
        <p:grpSpPr bwMode="auto">
          <a:xfrm flipV="1">
            <a:off x="3686175" y="4572000"/>
            <a:ext cx="2143125" cy="381000"/>
            <a:chOff x="560" y="1360"/>
            <a:chExt cx="454" cy="111"/>
          </a:xfrm>
        </p:grpSpPr>
        <p:sp>
          <p:nvSpPr>
            <p:cNvPr id="221337" name="Freeform 36"/>
            <p:cNvSpPr>
              <a:spLocks/>
            </p:cNvSpPr>
            <p:nvPr/>
          </p:nvSpPr>
          <p:spPr bwMode="auto">
            <a:xfrm>
              <a:off x="560" y="1360"/>
              <a:ext cx="454" cy="111"/>
            </a:xfrm>
            <a:custGeom>
              <a:avLst/>
              <a:gdLst>
                <a:gd name="T0" fmla="*/ 376 w 454"/>
                <a:gd name="T1" fmla="*/ 104 h 111"/>
                <a:gd name="T2" fmla="*/ 0 w 454"/>
                <a:gd name="T3" fmla="*/ 80 h 111"/>
                <a:gd name="T4" fmla="*/ 24 w 454"/>
                <a:gd name="T5" fmla="*/ 32 h 111"/>
                <a:gd name="T6" fmla="*/ 104 w 454"/>
                <a:gd name="T7" fmla="*/ 0 h 111"/>
                <a:gd name="T8" fmla="*/ 384 w 454"/>
                <a:gd name="T9" fmla="*/ 8 h 111"/>
                <a:gd name="T10" fmla="*/ 448 w 454"/>
                <a:gd name="T11" fmla="*/ 24 h 111"/>
                <a:gd name="T12" fmla="*/ 416 w 454"/>
                <a:gd name="T13" fmla="*/ 80 h 111"/>
                <a:gd name="T14" fmla="*/ 376 w 454"/>
                <a:gd name="T15" fmla="*/ 104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4"/>
                <a:gd name="T25" fmla="*/ 0 h 111"/>
                <a:gd name="T26" fmla="*/ 454 w 45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4" h="111">
                  <a:moveTo>
                    <a:pt x="376" y="104"/>
                  </a:moveTo>
                  <a:cubicBezTo>
                    <a:pt x="154" y="98"/>
                    <a:pt x="150" y="99"/>
                    <a:pt x="0" y="80"/>
                  </a:cubicBezTo>
                  <a:cubicBezTo>
                    <a:pt x="10" y="65"/>
                    <a:pt x="13" y="46"/>
                    <a:pt x="24" y="32"/>
                  </a:cubicBezTo>
                  <a:cubicBezTo>
                    <a:pt x="42" y="10"/>
                    <a:pt x="79" y="8"/>
                    <a:pt x="104" y="0"/>
                  </a:cubicBezTo>
                  <a:cubicBezTo>
                    <a:pt x="197" y="3"/>
                    <a:pt x="291" y="2"/>
                    <a:pt x="384" y="8"/>
                  </a:cubicBezTo>
                  <a:cubicBezTo>
                    <a:pt x="406" y="10"/>
                    <a:pt x="448" y="24"/>
                    <a:pt x="448" y="24"/>
                  </a:cubicBezTo>
                  <a:cubicBezTo>
                    <a:pt x="434" y="94"/>
                    <a:pt x="454" y="42"/>
                    <a:pt x="416" y="80"/>
                  </a:cubicBezTo>
                  <a:cubicBezTo>
                    <a:pt x="385" y="111"/>
                    <a:pt x="418" y="104"/>
                    <a:pt x="376" y="104"/>
                  </a:cubicBezTo>
                  <a:close/>
                </a:path>
              </a:pathLst>
            </a:cu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38" name="Oval 37"/>
            <p:cNvSpPr>
              <a:spLocks noChangeArrowheads="1"/>
            </p:cNvSpPr>
            <p:nvPr/>
          </p:nvSpPr>
          <p:spPr bwMode="auto">
            <a:xfrm>
              <a:off x="768" y="1392"/>
              <a:ext cx="48" cy="48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221206" name="Group 38"/>
          <p:cNvGrpSpPr>
            <a:grpSpLocks/>
          </p:cNvGrpSpPr>
          <p:nvPr/>
        </p:nvGrpSpPr>
        <p:grpSpPr bwMode="auto">
          <a:xfrm rot="-10781071">
            <a:off x="342900" y="1023938"/>
            <a:ext cx="9086850" cy="457200"/>
            <a:chOff x="96" y="2928"/>
            <a:chExt cx="5088" cy="288"/>
          </a:xfrm>
        </p:grpSpPr>
        <p:sp>
          <p:nvSpPr>
            <p:cNvPr id="221312" name="Freeform 39"/>
            <p:cNvSpPr>
              <a:spLocks/>
            </p:cNvSpPr>
            <p:nvPr/>
          </p:nvSpPr>
          <p:spPr bwMode="auto">
            <a:xfrm>
              <a:off x="314" y="3120"/>
              <a:ext cx="2344" cy="48"/>
            </a:xfrm>
            <a:custGeom>
              <a:avLst/>
              <a:gdLst>
                <a:gd name="T0" fmla="*/ 0 w 2024"/>
                <a:gd name="T1" fmla="*/ 30 h 43"/>
                <a:gd name="T2" fmla="*/ 783 w 2024"/>
                <a:gd name="T3" fmla="*/ 50 h 43"/>
                <a:gd name="T4" fmla="*/ 1170 w 2024"/>
                <a:gd name="T5" fmla="*/ 40 h 43"/>
                <a:gd name="T6" fmla="*/ 1255 w 2024"/>
                <a:gd name="T7" fmla="*/ 20 h 43"/>
                <a:gd name="T8" fmla="*/ 2103 w 2024"/>
                <a:gd name="T9" fmla="*/ 0 h 43"/>
                <a:gd name="T10" fmla="*/ 2586 w 2024"/>
                <a:gd name="T11" fmla="*/ 20 h 43"/>
                <a:gd name="T12" fmla="*/ 2715 w 2024"/>
                <a:gd name="T13" fmla="*/ 1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1313" name="Group 40"/>
            <p:cNvGrpSpPr>
              <a:grpSpLocks/>
            </p:cNvGrpSpPr>
            <p:nvPr/>
          </p:nvGrpSpPr>
          <p:grpSpPr bwMode="auto">
            <a:xfrm>
              <a:off x="96" y="2928"/>
              <a:ext cx="768" cy="192"/>
              <a:chOff x="560" y="1360"/>
              <a:chExt cx="454" cy="111"/>
            </a:xfrm>
          </p:grpSpPr>
          <p:sp>
            <p:nvSpPr>
              <p:cNvPr id="221335" name="Freeform 41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336" name="Oval 42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21314" name="Group 43"/>
            <p:cNvGrpSpPr>
              <a:grpSpLocks/>
            </p:cNvGrpSpPr>
            <p:nvPr/>
          </p:nvGrpSpPr>
          <p:grpSpPr bwMode="auto">
            <a:xfrm flipV="1">
              <a:off x="912" y="2928"/>
              <a:ext cx="1152" cy="192"/>
              <a:chOff x="560" y="1360"/>
              <a:chExt cx="454" cy="111"/>
            </a:xfrm>
          </p:grpSpPr>
          <p:sp>
            <p:nvSpPr>
              <p:cNvPr id="221333" name="Freeform 44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334" name="Oval 45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21315" name="Line 46"/>
            <p:cNvSpPr>
              <a:spLocks noChangeShapeType="1"/>
            </p:cNvSpPr>
            <p:nvPr/>
          </p:nvSpPr>
          <p:spPr bwMode="auto">
            <a:xfrm>
              <a:off x="402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6" name="Line 47"/>
            <p:cNvSpPr>
              <a:spLocks noChangeShapeType="1"/>
            </p:cNvSpPr>
            <p:nvPr/>
          </p:nvSpPr>
          <p:spPr bwMode="auto">
            <a:xfrm>
              <a:off x="690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7" name="Line 48"/>
            <p:cNvSpPr>
              <a:spLocks noChangeShapeType="1"/>
            </p:cNvSpPr>
            <p:nvPr/>
          </p:nvSpPr>
          <p:spPr bwMode="auto">
            <a:xfrm>
              <a:off x="930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8" name="Line 49"/>
            <p:cNvSpPr>
              <a:spLocks noChangeShapeType="1"/>
            </p:cNvSpPr>
            <p:nvPr/>
          </p:nvSpPr>
          <p:spPr bwMode="auto">
            <a:xfrm>
              <a:off x="1266" y="32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9" name="Line 50"/>
            <p:cNvSpPr>
              <a:spLocks noChangeShapeType="1"/>
            </p:cNvSpPr>
            <p:nvPr/>
          </p:nvSpPr>
          <p:spPr bwMode="auto">
            <a:xfrm>
              <a:off x="1650" y="31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20" name="Line 51"/>
            <p:cNvSpPr>
              <a:spLocks noChangeShapeType="1"/>
            </p:cNvSpPr>
            <p:nvPr/>
          </p:nvSpPr>
          <p:spPr bwMode="auto">
            <a:xfrm>
              <a:off x="1938" y="316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21" name="Line 52"/>
            <p:cNvSpPr>
              <a:spLocks noChangeShapeType="1"/>
            </p:cNvSpPr>
            <p:nvPr/>
          </p:nvSpPr>
          <p:spPr bwMode="auto">
            <a:xfrm>
              <a:off x="2178" y="32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22" name="Line 53"/>
            <p:cNvSpPr>
              <a:spLocks noChangeShapeType="1"/>
            </p:cNvSpPr>
            <p:nvPr/>
          </p:nvSpPr>
          <p:spPr bwMode="auto">
            <a:xfrm>
              <a:off x="2466" y="3216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23" name="Freeform 54"/>
            <p:cNvSpPr>
              <a:spLocks/>
            </p:cNvSpPr>
            <p:nvPr/>
          </p:nvSpPr>
          <p:spPr bwMode="auto">
            <a:xfrm>
              <a:off x="2744" y="3120"/>
              <a:ext cx="2344" cy="48"/>
            </a:xfrm>
            <a:custGeom>
              <a:avLst/>
              <a:gdLst>
                <a:gd name="T0" fmla="*/ 0 w 2024"/>
                <a:gd name="T1" fmla="*/ 30 h 43"/>
                <a:gd name="T2" fmla="*/ 783 w 2024"/>
                <a:gd name="T3" fmla="*/ 50 h 43"/>
                <a:gd name="T4" fmla="*/ 1170 w 2024"/>
                <a:gd name="T5" fmla="*/ 40 h 43"/>
                <a:gd name="T6" fmla="*/ 1255 w 2024"/>
                <a:gd name="T7" fmla="*/ 20 h 43"/>
                <a:gd name="T8" fmla="*/ 2103 w 2024"/>
                <a:gd name="T9" fmla="*/ 0 h 43"/>
                <a:gd name="T10" fmla="*/ 2586 w 2024"/>
                <a:gd name="T11" fmla="*/ 20 h 43"/>
                <a:gd name="T12" fmla="*/ 2715 w 2024"/>
                <a:gd name="T13" fmla="*/ 1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4"/>
                <a:gd name="T22" fmla="*/ 0 h 43"/>
                <a:gd name="T23" fmla="*/ 2024 w 2024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4" h="43">
                  <a:moveTo>
                    <a:pt x="0" y="24"/>
                  </a:moveTo>
                  <a:cubicBezTo>
                    <a:pt x="150" y="9"/>
                    <a:pt x="478" y="38"/>
                    <a:pt x="584" y="40"/>
                  </a:cubicBezTo>
                  <a:cubicBezTo>
                    <a:pt x="680" y="37"/>
                    <a:pt x="776" y="39"/>
                    <a:pt x="872" y="32"/>
                  </a:cubicBezTo>
                  <a:cubicBezTo>
                    <a:pt x="894" y="31"/>
                    <a:pt x="914" y="17"/>
                    <a:pt x="936" y="16"/>
                  </a:cubicBezTo>
                  <a:cubicBezTo>
                    <a:pt x="1147" y="11"/>
                    <a:pt x="1568" y="0"/>
                    <a:pt x="1568" y="0"/>
                  </a:cubicBezTo>
                  <a:cubicBezTo>
                    <a:pt x="1696" y="43"/>
                    <a:pt x="1608" y="16"/>
                    <a:pt x="1928" y="16"/>
                  </a:cubicBezTo>
                  <a:cubicBezTo>
                    <a:pt x="1960" y="16"/>
                    <a:pt x="2024" y="8"/>
                    <a:pt x="2024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1324" name="Group 55"/>
            <p:cNvGrpSpPr>
              <a:grpSpLocks/>
            </p:cNvGrpSpPr>
            <p:nvPr/>
          </p:nvGrpSpPr>
          <p:grpSpPr bwMode="auto">
            <a:xfrm flipV="1">
              <a:off x="2112" y="2928"/>
              <a:ext cx="1152" cy="192"/>
              <a:chOff x="560" y="1360"/>
              <a:chExt cx="454" cy="111"/>
            </a:xfrm>
          </p:grpSpPr>
          <p:sp>
            <p:nvSpPr>
              <p:cNvPr id="221331" name="Freeform 56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332" name="Oval 5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21325" name="Group 58"/>
            <p:cNvGrpSpPr>
              <a:grpSpLocks/>
            </p:cNvGrpSpPr>
            <p:nvPr/>
          </p:nvGrpSpPr>
          <p:grpSpPr bwMode="auto">
            <a:xfrm>
              <a:off x="3264" y="2928"/>
              <a:ext cx="768" cy="192"/>
              <a:chOff x="560" y="1360"/>
              <a:chExt cx="454" cy="111"/>
            </a:xfrm>
          </p:grpSpPr>
          <p:sp>
            <p:nvSpPr>
              <p:cNvPr id="221329" name="Freeform 59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330" name="Oval 60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grpSp>
          <p:nvGrpSpPr>
            <p:cNvPr id="221326" name="Group 61"/>
            <p:cNvGrpSpPr>
              <a:grpSpLocks/>
            </p:cNvGrpSpPr>
            <p:nvPr/>
          </p:nvGrpSpPr>
          <p:grpSpPr bwMode="auto">
            <a:xfrm flipV="1">
              <a:off x="4032" y="2928"/>
              <a:ext cx="1152" cy="192"/>
              <a:chOff x="560" y="1360"/>
              <a:chExt cx="454" cy="111"/>
            </a:xfrm>
          </p:grpSpPr>
          <p:sp>
            <p:nvSpPr>
              <p:cNvPr id="221327" name="Freeform 62"/>
              <p:cNvSpPr>
                <a:spLocks/>
              </p:cNvSpPr>
              <p:nvPr/>
            </p:nvSpPr>
            <p:spPr bwMode="auto">
              <a:xfrm>
                <a:off x="560" y="1360"/>
                <a:ext cx="454" cy="111"/>
              </a:xfrm>
              <a:custGeom>
                <a:avLst/>
                <a:gdLst>
                  <a:gd name="T0" fmla="*/ 376 w 454"/>
                  <a:gd name="T1" fmla="*/ 104 h 111"/>
                  <a:gd name="T2" fmla="*/ 0 w 454"/>
                  <a:gd name="T3" fmla="*/ 80 h 111"/>
                  <a:gd name="T4" fmla="*/ 24 w 454"/>
                  <a:gd name="T5" fmla="*/ 32 h 111"/>
                  <a:gd name="T6" fmla="*/ 104 w 454"/>
                  <a:gd name="T7" fmla="*/ 0 h 111"/>
                  <a:gd name="T8" fmla="*/ 384 w 454"/>
                  <a:gd name="T9" fmla="*/ 8 h 111"/>
                  <a:gd name="T10" fmla="*/ 448 w 454"/>
                  <a:gd name="T11" fmla="*/ 24 h 111"/>
                  <a:gd name="T12" fmla="*/ 416 w 454"/>
                  <a:gd name="T13" fmla="*/ 80 h 111"/>
                  <a:gd name="T14" fmla="*/ 376 w 454"/>
                  <a:gd name="T15" fmla="*/ 104 h 1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4"/>
                  <a:gd name="T25" fmla="*/ 0 h 111"/>
                  <a:gd name="T26" fmla="*/ 454 w 454"/>
                  <a:gd name="T27" fmla="*/ 111 h 1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4" h="111">
                    <a:moveTo>
                      <a:pt x="376" y="104"/>
                    </a:moveTo>
                    <a:cubicBezTo>
                      <a:pt x="154" y="98"/>
                      <a:pt x="150" y="99"/>
                      <a:pt x="0" y="80"/>
                    </a:cubicBezTo>
                    <a:cubicBezTo>
                      <a:pt x="10" y="65"/>
                      <a:pt x="13" y="46"/>
                      <a:pt x="24" y="32"/>
                    </a:cubicBezTo>
                    <a:cubicBezTo>
                      <a:pt x="42" y="10"/>
                      <a:pt x="79" y="8"/>
                      <a:pt x="104" y="0"/>
                    </a:cubicBezTo>
                    <a:cubicBezTo>
                      <a:pt x="197" y="3"/>
                      <a:pt x="291" y="2"/>
                      <a:pt x="384" y="8"/>
                    </a:cubicBezTo>
                    <a:cubicBezTo>
                      <a:pt x="406" y="10"/>
                      <a:pt x="448" y="24"/>
                      <a:pt x="448" y="24"/>
                    </a:cubicBezTo>
                    <a:cubicBezTo>
                      <a:pt x="434" y="94"/>
                      <a:pt x="454" y="42"/>
                      <a:pt x="416" y="80"/>
                    </a:cubicBezTo>
                    <a:cubicBezTo>
                      <a:pt x="385" y="111"/>
                      <a:pt x="418" y="104"/>
                      <a:pt x="376" y="104"/>
                    </a:cubicBez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1328" name="Oval 63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48" cy="48"/>
              </a:xfrm>
              <a:prstGeom prst="ellipse">
                <a:avLst/>
              </a:pr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</p:grpSp>
      <p:sp>
        <p:nvSpPr>
          <p:cNvPr id="221207" name="Line 64"/>
          <p:cNvSpPr>
            <a:spLocks noChangeShapeType="1"/>
          </p:cNvSpPr>
          <p:nvPr/>
        </p:nvSpPr>
        <p:spPr bwMode="auto">
          <a:xfrm>
            <a:off x="2228850" y="6429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08" name="Line 65"/>
          <p:cNvSpPr>
            <a:spLocks noChangeShapeType="1"/>
          </p:cNvSpPr>
          <p:nvPr/>
        </p:nvSpPr>
        <p:spPr bwMode="auto">
          <a:xfrm>
            <a:off x="3000375" y="6429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09" name="Line 66"/>
          <p:cNvSpPr>
            <a:spLocks noChangeShapeType="1"/>
          </p:cNvSpPr>
          <p:nvPr/>
        </p:nvSpPr>
        <p:spPr bwMode="auto">
          <a:xfrm>
            <a:off x="4286250" y="8715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0" name="Line 67"/>
          <p:cNvSpPr>
            <a:spLocks noChangeShapeType="1"/>
          </p:cNvSpPr>
          <p:nvPr/>
        </p:nvSpPr>
        <p:spPr bwMode="auto">
          <a:xfrm>
            <a:off x="3686175" y="8715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1" name="Line 68"/>
          <p:cNvSpPr>
            <a:spLocks noChangeShapeType="1"/>
          </p:cNvSpPr>
          <p:nvPr/>
        </p:nvSpPr>
        <p:spPr bwMode="auto">
          <a:xfrm>
            <a:off x="1543050" y="8715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2" name="Line 69"/>
          <p:cNvSpPr>
            <a:spLocks noChangeShapeType="1"/>
          </p:cNvSpPr>
          <p:nvPr/>
        </p:nvSpPr>
        <p:spPr bwMode="auto">
          <a:xfrm>
            <a:off x="2057400" y="9477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3" name="Line 70"/>
          <p:cNvSpPr>
            <a:spLocks noChangeShapeType="1"/>
          </p:cNvSpPr>
          <p:nvPr/>
        </p:nvSpPr>
        <p:spPr bwMode="auto">
          <a:xfrm>
            <a:off x="2828925" y="9477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4" name="Line 71"/>
          <p:cNvSpPr>
            <a:spLocks noChangeShapeType="1"/>
          </p:cNvSpPr>
          <p:nvPr/>
        </p:nvSpPr>
        <p:spPr bwMode="auto">
          <a:xfrm>
            <a:off x="8229600" y="719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5" name="Line 72"/>
          <p:cNvSpPr>
            <a:spLocks noChangeShapeType="1"/>
          </p:cNvSpPr>
          <p:nvPr/>
        </p:nvSpPr>
        <p:spPr bwMode="auto">
          <a:xfrm>
            <a:off x="7629525" y="719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6" name="Line 73"/>
          <p:cNvSpPr>
            <a:spLocks noChangeShapeType="1"/>
          </p:cNvSpPr>
          <p:nvPr/>
        </p:nvSpPr>
        <p:spPr bwMode="auto">
          <a:xfrm>
            <a:off x="5486400" y="719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7" name="Line 74"/>
          <p:cNvSpPr>
            <a:spLocks noChangeShapeType="1"/>
          </p:cNvSpPr>
          <p:nvPr/>
        </p:nvSpPr>
        <p:spPr bwMode="auto">
          <a:xfrm>
            <a:off x="6000750" y="795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8" name="Line 75"/>
          <p:cNvSpPr>
            <a:spLocks noChangeShapeType="1"/>
          </p:cNvSpPr>
          <p:nvPr/>
        </p:nvSpPr>
        <p:spPr bwMode="auto">
          <a:xfrm>
            <a:off x="6772275" y="795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19" name="Line 76"/>
          <p:cNvSpPr>
            <a:spLocks noChangeShapeType="1"/>
          </p:cNvSpPr>
          <p:nvPr/>
        </p:nvSpPr>
        <p:spPr bwMode="auto">
          <a:xfrm>
            <a:off x="7886700" y="338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20" name="Line 77"/>
          <p:cNvSpPr>
            <a:spLocks noChangeShapeType="1"/>
          </p:cNvSpPr>
          <p:nvPr/>
        </p:nvSpPr>
        <p:spPr bwMode="auto">
          <a:xfrm>
            <a:off x="7286625" y="338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21" name="Line 78"/>
          <p:cNvSpPr>
            <a:spLocks noChangeShapeType="1"/>
          </p:cNvSpPr>
          <p:nvPr/>
        </p:nvSpPr>
        <p:spPr bwMode="auto">
          <a:xfrm>
            <a:off x="5143500" y="3381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22" name="Line 79"/>
          <p:cNvSpPr>
            <a:spLocks noChangeShapeType="1"/>
          </p:cNvSpPr>
          <p:nvPr/>
        </p:nvSpPr>
        <p:spPr bwMode="auto">
          <a:xfrm>
            <a:off x="5657850" y="414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1223" name="Line 80"/>
          <p:cNvSpPr>
            <a:spLocks noChangeShapeType="1"/>
          </p:cNvSpPr>
          <p:nvPr/>
        </p:nvSpPr>
        <p:spPr bwMode="auto">
          <a:xfrm>
            <a:off x="6429375" y="414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0817" name="Text Box 81"/>
          <p:cNvSpPr txBox="1">
            <a:spLocks noChangeArrowheads="1"/>
          </p:cNvSpPr>
          <p:nvPr/>
        </p:nvSpPr>
        <p:spPr bwMode="auto">
          <a:xfrm>
            <a:off x="2790825" y="5827713"/>
            <a:ext cx="431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GB" sz="3200" b="1">
                <a:latin typeface="Comic Sans MS" pitchFamily="66" charset="0"/>
              </a:rPr>
              <a:t>Primary Haemostasis</a:t>
            </a:r>
          </a:p>
        </p:txBody>
      </p:sp>
      <p:sp>
        <p:nvSpPr>
          <p:cNvPr id="221225" name="Text Box 82"/>
          <p:cNvSpPr txBox="1">
            <a:spLocks noChangeArrowheads="1"/>
          </p:cNvSpPr>
          <p:nvPr/>
        </p:nvSpPr>
        <p:spPr bwMode="auto">
          <a:xfrm>
            <a:off x="5305425" y="5300663"/>
            <a:ext cx="117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GB" sz="2000" b="1">
                <a:latin typeface="Comic Sans MS" pitchFamily="66" charset="0"/>
              </a:rPr>
              <a:t>Collagen</a:t>
            </a:r>
          </a:p>
        </p:txBody>
      </p:sp>
      <p:sp>
        <p:nvSpPr>
          <p:cNvPr id="500819" name="Text Box 83"/>
          <p:cNvSpPr txBox="1">
            <a:spLocks noChangeArrowheads="1"/>
          </p:cNvSpPr>
          <p:nvPr/>
        </p:nvSpPr>
        <p:spPr bwMode="auto">
          <a:xfrm>
            <a:off x="7380288" y="5421313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GB" sz="2000" b="1">
                <a:latin typeface="Comic Sans MS" pitchFamily="66" charset="0"/>
              </a:rPr>
              <a:t>Tissue Factor</a:t>
            </a:r>
          </a:p>
        </p:txBody>
      </p:sp>
      <p:grpSp>
        <p:nvGrpSpPr>
          <p:cNvPr id="221227" name="Group 84"/>
          <p:cNvGrpSpPr>
            <a:grpSpLocks/>
          </p:cNvGrpSpPr>
          <p:nvPr/>
        </p:nvGrpSpPr>
        <p:grpSpPr bwMode="auto">
          <a:xfrm>
            <a:off x="6184900" y="5083175"/>
            <a:ext cx="3233738" cy="55563"/>
            <a:chOff x="3463" y="3202"/>
            <a:chExt cx="1811" cy="35"/>
          </a:xfrm>
        </p:grpSpPr>
        <p:sp>
          <p:nvSpPr>
            <p:cNvPr id="221309" name="Line 85"/>
            <p:cNvSpPr>
              <a:spLocks noChangeShapeType="1"/>
            </p:cNvSpPr>
            <p:nvPr/>
          </p:nvSpPr>
          <p:spPr bwMode="auto">
            <a:xfrm>
              <a:off x="4828" y="3237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0" name="Line 86"/>
            <p:cNvSpPr>
              <a:spLocks noChangeShapeType="1"/>
            </p:cNvSpPr>
            <p:nvPr/>
          </p:nvSpPr>
          <p:spPr bwMode="auto">
            <a:xfrm>
              <a:off x="5082" y="323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11" name="Line 87"/>
            <p:cNvSpPr>
              <a:spLocks noChangeShapeType="1"/>
            </p:cNvSpPr>
            <p:nvPr/>
          </p:nvSpPr>
          <p:spPr bwMode="auto">
            <a:xfrm>
              <a:off x="3463" y="3202"/>
              <a:ext cx="1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7169150" y="4724400"/>
            <a:ext cx="1371600" cy="685800"/>
            <a:chOff x="890" y="3072"/>
            <a:chExt cx="1072" cy="625"/>
          </a:xfrm>
        </p:grpSpPr>
        <p:sp>
          <p:nvSpPr>
            <p:cNvPr id="221307" name="Oval 89"/>
            <p:cNvSpPr>
              <a:spLocks noChangeArrowheads="1"/>
            </p:cNvSpPr>
            <p:nvPr/>
          </p:nvSpPr>
          <p:spPr bwMode="auto">
            <a:xfrm>
              <a:off x="1344" y="3072"/>
              <a:ext cx="164" cy="460"/>
            </a:xfrm>
            <a:prstGeom prst="ellipse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308" name="AutoShape 90"/>
            <p:cNvSpPr>
              <a:spLocks noChangeArrowheads="1"/>
            </p:cNvSpPr>
            <p:nvPr/>
          </p:nvSpPr>
          <p:spPr bwMode="auto">
            <a:xfrm rot="5257015">
              <a:off x="1300" y="3036"/>
              <a:ext cx="251" cy="107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99CC00"/>
                </a:gs>
                <a:gs pos="50000">
                  <a:srgbClr val="618200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221229" name="Text Box 91"/>
          <p:cNvSpPr txBox="1">
            <a:spLocks noChangeArrowheads="1"/>
          </p:cNvSpPr>
          <p:nvPr/>
        </p:nvSpPr>
        <p:spPr bwMode="auto">
          <a:xfrm>
            <a:off x="746125" y="2613025"/>
            <a:ext cx="113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>
                <a:latin typeface="Comic Sans MS" pitchFamily="66" charset="0"/>
              </a:rPr>
              <a:t>lumen</a:t>
            </a:r>
          </a:p>
        </p:txBody>
      </p:sp>
      <p:sp>
        <p:nvSpPr>
          <p:cNvPr id="500828" name="Freeform 92"/>
          <p:cNvSpPr>
            <a:spLocks/>
          </p:cNvSpPr>
          <p:nvPr/>
        </p:nvSpPr>
        <p:spPr bwMode="auto">
          <a:xfrm>
            <a:off x="8545513" y="4652963"/>
            <a:ext cx="625475" cy="220662"/>
          </a:xfrm>
          <a:custGeom>
            <a:avLst/>
            <a:gdLst>
              <a:gd name="T0" fmla="*/ 1111381568 w 350"/>
              <a:gd name="T1" fmla="*/ 63002967 h 139"/>
              <a:gd name="T2" fmla="*/ 900601704 w 350"/>
              <a:gd name="T3" fmla="*/ 199091061 h 139"/>
              <a:gd name="T4" fmla="*/ 785632291 w 350"/>
              <a:gd name="T5" fmla="*/ 229332904 h 139"/>
              <a:gd name="T6" fmla="*/ 728145797 w 350"/>
              <a:gd name="T7" fmla="*/ 244453800 h 139"/>
              <a:gd name="T8" fmla="*/ 670661091 w 350"/>
              <a:gd name="T9" fmla="*/ 229332904 h 139"/>
              <a:gd name="T10" fmla="*/ 708984824 w 350"/>
              <a:gd name="T11" fmla="*/ 47882058 h 139"/>
              <a:gd name="T12" fmla="*/ 823954237 w 350"/>
              <a:gd name="T13" fmla="*/ 17640258 h 139"/>
              <a:gd name="T14" fmla="*/ 881440731 w 350"/>
              <a:gd name="T15" fmla="*/ 2519356 h 139"/>
              <a:gd name="T16" fmla="*/ 1015573128 w 350"/>
              <a:gd name="T17" fmla="*/ 17640258 h 139"/>
              <a:gd name="T18" fmla="*/ 977249394 w 350"/>
              <a:gd name="T19" fmla="*/ 229332904 h 139"/>
              <a:gd name="T20" fmla="*/ 689822064 w 350"/>
              <a:gd name="T21" fmla="*/ 304937387 h 139"/>
              <a:gd name="T22" fmla="*/ 459881339 w 350"/>
              <a:gd name="T23" fmla="*/ 138607475 h 139"/>
              <a:gd name="T24" fmla="*/ 785632291 w 350"/>
              <a:gd name="T25" fmla="*/ 63002967 h 139"/>
              <a:gd name="T26" fmla="*/ 689822064 w 350"/>
              <a:gd name="T27" fmla="*/ 274695594 h 139"/>
              <a:gd name="T28" fmla="*/ 402396632 w 350"/>
              <a:gd name="T29" fmla="*/ 289816490 h 139"/>
              <a:gd name="T30" fmla="*/ 364072899 w 350"/>
              <a:gd name="T31" fmla="*/ 93244760 h 139"/>
              <a:gd name="T32" fmla="*/ 517367944 w 350"/>
              <a:gd name="T33" fmla="*/ 17640258 h 139"/>
              <a:gd name="T34" fmla="*/ 747308557 w 350"/>
              <a:gd name="T35" fmla="*/ 47882058 h 139"/>
              <a:gd name="T36" fmla="*/ 823954237 w 350"/>
              <a:gd name="T37" fmla="*/ 138607475 h 139"/>
              <a:gd name="T38" fmla="*/ 804793264 w 350"/>
              <a:gd name="T39" fmla="*/ 214212007 h 139"/>
              <a:gd name="T40" fmla="*/ 459881339 w 350"/>
              <a:gd name="T41" fmla="*/ 304937387 h 139"/>
              <a:gd name="T42" fmla="*/ 210779696 w 350"/>
              <a:gd name="T43" fmla="*/ 214212007 h 139"/>
              <a:gd name="T44" fmla="*/ 479044211 w 350"/>
              <a:gd name="T45" fmla="*/ 108365681 h 139"/>
              <a:gd name="T46" fmla="*/ 459881339 w 350"/>
              <a:gd name="T47" fmla="*/ 320058283 h 139"/>
              <a:gd name="T48" fmla="*/ 172455963 w 350"/>
              <a:gd name="T49" fmla="*/ 304937387 h 139"/>
              <a:gd name="T50" fmla="*/ 134132229 w 350"/>
              <a:gd name="T51" fmla="*/ 138607475 h 139"/>
              <a:gd name="T52" fmla="*/ 440720365 w 350"/>
              <a:gd name="T53" fmla="*/ 47882058 h 139"/>
              <a:gd name="T54" fmla="*/ 555689890 w 350"/>
              <a:gd name="T55" fmla="*/ 108365681 h 139"/>
              <a:gd name="T56" fmla="*/ 594013624 w 350"/>
              <a:gd name="T57" fmla="*/ 199091061 h 139"/>
              <a:gd name="T58" fmla="*/ 172455963 w 350"/>
              <a:gd name="T59" fmla="*/ 350300077 h 139"/>
              <a:gd name="T60" fmla="*/ 0 w 350"/>
              <a:gd name="T61" fmla="*/ 229332904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00829" name="Freeform 93"/>
          <p:cNvSpPr>
            <a:spLocks/>
          </p:cNvSpPr>
          <p:nvPr/>
        </p:nvSpPr>
        <p:spPr bwMode="auto">
          <a:xfrm>
            <a:off x="6999288" y="4806950"/>
            <a:ext cx="2041525" cy="139700"/>
          </a:xfrm>
          <a:custGeom>
            <a:avLst/>
            <a:gdLst>
              <a:gd name="T0" fmla="*/ 2147483647 w 1143"/>
              <a:gd name="T1" fmla="*/ 221773772 h 88"/>
              <a:gd name="T2" fmla="*/ 2147483647 w 1143"/>
              <a:gd name="T3" fmla="*/ 110886886 h 88"/>
              <a:gd name="T4" fmla="*/ 2147483647 w 1143"/>
              <a:gd name="T5" fmla="*/ 176410926 h 88"/>
              <a:gd name="T6" fmla="*/ 1055954243 w 1143"/>
              <a:gd name="T7" fmla="*/ 0 h 88"/>
              <a:gd name="T8" fmla="*/ 0 w 1143"/>
              <a:gd name="T9" fmla="*/ 8820625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00830" name="Freeform 94"/>
          <p:cNvSpPr>
            <a:spLocks/>
          </p:cNvSpPr>
          <p:nvPr/>
        </p:nvSpPr>
        <p:spPr bwMode="auto">
          <a:xfrm>
            <a:off x="6926263" y="4724400"/>
            <a:ext cx="625475" cy="220663"/>
          </a:xfrm>
          <a:custGeom>
            <a:avLst/>
            <a:gdLst>
              <a:gd name="T0" fmla="*/ 1111381568 w 350"/>
              <a:gd name="T1" fmla="*/ 63004840 h 139"/>
              <a:gd name="T2" fmla="*/ 900601704 w 350"/>
              <a:gd name="T3" fmla="*/ 199093551 h 139"/>
              <a:gd name="T4" fmla="*/ 785632291 w 350"/>
              <a:gd name="T5" fmla="*/ 229335531 h 139"/>
              <a:gd name="T6" fmla="*/ 728145797 w 350"/>
              <a:gd name="T7" fmla="*/ 244456496 h 139"/>
              <a:gd name="T8" fmla="*/ 670661091 w 350"/>
              <a:gd name="T9" fmla="*/ 229335531 h 139"/>
              <a:gd name="T10" fmla="*/ 708984824 w 350"/>
              <a:gd name="T11" fmla="*/ 47883862 h 139"/>
              <a:gd name="T12" fmla="*/ 823954237 w 350"/>
              <a:gd name="T13" fmla="*/ 17641926 h 139"/>
              <a:gd name="T14" fmla="*/ 881440731 w 350"/>
              <a:gd name="T15" fmla="*/ 2520955 h 139"/>
              <a:gd name="T16" fmla="*/ 1015573128 w 350"/>
              <a:gd name="T17" fmla="*/ 17641926 h 139"/>
              <a:gd name="T18" fmla="*/ 977249394 w 350"/>
              <a:gd name="T19" fmla="*/ 229335531 h 139"/>
              <a:gd name="T20" fmla="*/ 689822064 w 350"/>
              <a:gd name="T21" fmla="*/ 304940356 h 139"/>
              <a:gd name="T22" fmla="*/ 459881339 w 350"/>
              <a:gd name="T23" fmla="*/ 138609690 h 139"/>
              <a:gd name="T24" fmla="*/ 785632291 w 350"/>
              <a:gd name="T25" fmla="*/ 63004840 h 139"/>
              <a:gd name="T26" fmla="*/ 689822064 w 350"/>
              <a:gd name="T27" fmla="*/ 274698426 h 139"/>
              <a:gd name="T28" fmla="*/ 402396632 w 350"/>
              <a:gd name="T29" fmla="*/ 289819391 h 139"/>
              <a:gd name="T30" fmla="*/ 364072899 w 350"/>
              <a:gd name="T31" fmla="*/ 93246770 h 139"/>
              <a:gd name="T32" fmla="*/ 517367944 w 350"/>
              <a:gd name="T33" fmla="*/ 17641926 h 139"/>
              <a:gd name="T34" fmla="*/ 747308557 w 350"/>
              <a:gd name="T35" fmla="*/ 47883862 h 139"/>
              <a:gd name="T36" fmla="*/ 823954237 w 350"/>
              <a:gd name="T37" fmla="*/ 138609690 h 139"/>
              <a:gd name="T38" fmla="*/ 804793264 w 350"/>
              <a:gd name="T39" fmla="*/ 214214566 h 139"/>
              <a:gd name="T40" fmla="*/ 459881339 w 350"/>
              <a:gd name="T41" fmla="*/ 304940356 h 139"/>
              <a:gd name="T42" fmla="*/ 210779696 w 350"/>
              <a:gd name="T43" fmla="*/ 214214566 h 139"/>
              <a:gd name="T44" fmla="*/ 479044211 w 350"/>
              <a:gd name="T45" fmla="*/ 108367760 h 139"/>
              <a:gd name="T46" fmla="*/ 459881339 w 350"/>
              <a:gd name="T47" fmla="*/ 320061321 h 139"/>
              <a:gd name="T48" fmla="*/ 172455963 w 350"/>
              <a:gd name="T49" fmla="*/ 304940356 h 139"/>
              <a:gd name="T50" fmla="*/ 134132229 w 350"/>
              <a:gd name="T51" fmla="*/ 138609690 h 139"/>
              <a:gd name="T52" fmla="*/ 440720365 w 350"/>
              <a:gd name="T53" fmla="*/ 47883862 h 139"/>
              <a:gd name="T54" fmla="*/ 555689890 w 350"/>
              <a:gd name="T55" fmla="*/ 108367760 h 139"/>
              <a:gd name="T56" fmla="*/ 594013624 w 350"/>
              <a:gd name="T57" fmla="*/ 199093551 h 139"/>
              <a:gd name="T58" fmla="*/ 172455963 w 350"/>
              <a:gd name="T59" fmla="*/ 350303252 h 139"/>
              <a:gd name="T60" fmla="*/ 0 w 350"/>
              <a:gd name="T61" fmla="*/ 229335531 h 1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0"/>
              <a:gd name="T94" fmla="*/ 0 h 139"/>
              <a:gd name="T95" fmla="*/ 350 w 350"/>
              <a:gd name="T96" fmla="*/ 139 h 13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0" h="139">
                <a:moveTo>
                  <a:pt x="348" y="25"/>
                </a:moveTo>
                <a:cubicBezTo>
                  <a:pt x="329" y="41"/>
                  <a:pt x="305" y="69"/>
                  <a:pt x="282" y="79"/>
                </a:cubicBezTo>
                <a:cubicBezTo>
                  <a:pt x="270" y="84"/>
                  <a:pt x="258" y="87"/>
                  <a:pt x="246" y="91"/>
                </a:cubicBezTo>
                <a:cubicBezTo>
                  <a:pt x="240" y="93"/>
                  <a:pt x="228" y="97"/>
                  <a:pt x="228" y="97"/>
                </a:cubicBezTo>
                <a:cubicBezTo>
                  <a:pt x="222" y="95"/>
                  <a:pt x="214" y="95"/>
                  <a:pt x="210" y="91"/>
                </a:cubicBezTo>
                <a:cubicBezTo>
                  <a:pt x="195" y="76"/>
                  <a:pt x="205" y="30"/>
                  <a:pt x="222" y="19"/>
                </a:cubicBezTo>
                <a:cubicBezTo>
                  <a:pt x="233" y="12"/>
                  <a:pt x="246" y="11"/>
                  <a:pt x="258" y="7"/>
                </a:cubicBezTo>
                <a:cubicBezTo>
                  <a:pt x="264" y="5"/>
                  <a:pt x="276" y="1"/>
                  <a:pt x="276" y="1"/>
                </a:cubicBezTo>
                <a:cubicBezTo>
                  <a:pt x="290" y="3"/>
                  <a:pt x="306" y="0"/>
                  <a:pt x="318" y="7"/>
                </a:cubicBezTo>
                <a:cubicBezTo>
                  <a:pt x="350" y="25"/>
                  <a:pt x="325" y="75"/>
                  <a:pt x="306" y="91"/>
                </a:cubicBezTo>
                <a:cubicBezTo>
                  <a:pt x="281" y="112"/>
                  <a:pt x="246" y="115"/>
                  <a:pt x="216" y="121"/>
                </a:cubicBezTo>
                <a:cubicBezTo>
                  <a:pt x="156" y="112"/>
                  <a:pt x="157" y="108"/>
                  <a:pt x="144" y="55"/>
                </a:cubicBezTo>
                <a:cubicBezTo>
                  <a:pt x="158" y="0"/>
                  <a:pt x="187" y="20"/>
                  <a:pt x="246" y="25"/>
                </a:cubicBezTo>
                <a:cubicBezTo>
                  <a:pt x="291" y="70"/>
                  <a:pt x="263" y="97"/>
                  <a:pt x="216" y="109"/>
                </a:cubicBezTo>
                <a:cubicBezTo>
                  <a:pt x="182" y="132"/>
                  <a:pt x="166" y="126"/>
                  <a:pt x="126" y="115"/>
                </a:cubicBezTo>
                <a:cubicBezTo>
                  <a:pt x="107" y="87"/>
                  <a:pt x="103" y="74"/>
                  <a:pt x="114" y="37"/>
                </a:cubicBezTo>
                <a:cubicBezTo>
                  <a:pt x="119" y="19"/>
                  <a:pt x="162" y="7"/>
                  <a:pt x="162" y="7"/>
                </a:cubicBezTo>
                <a:cubicBezTo>
                  <a:pt x="186" y="10"/>
                  <a:pt x="217" y="2"/>
                  <a:pt x="234" y="19"/>
                </a:cubicBezTo>
                <a:cubicBezTo>
                  <a:pt x="244" y="29"/>
                  <a:pt x="258" y="55"/>
                  <a:pt x="258" y="55"/>
                </a:cubicBezTo>
                <a:cubicBezTo>
                  <a:pt x="256" y="65"/>
                  <a:pt x="258" y="77"/>
                  <a:pt x="252" y="85"/>
                </a:cubicBezTo>
                <a:cubicBezTo>
                  <a:pt x="235" y="108"/>
                  <a:pt x="169" y="116"/>
                  <a:pt x="144" y="121"/>
                </a:cubicBezTo>
                <a:cubicBezTo>
                  <a:pt x="103" y="116"/>
                  <a:pt x="79" y="124"/>
                  <a:pt x="66" y="85"/>
                </a:cubicBezTo>
                <a:cubicBezTo>
                  <a:pt x="78" y="25"/>
                  <a:pt x="80" y="37"/>
                  <a:pt x="150" y="43"/>
                </a:cubicBezTo>
                <a:cubicBezTo>
                  <a:pt x="170" y="73"/>
                  <a:pt x="179" y="104"/>
                  <a:pt x="144" y="127"/>
                </a:cubicBezTo>
                <a:cubicBezTo>
                  <a:pt x="114" y="125"/>
                  <a:pt x="83" y="128"/>
                  <a:pt x="54" y="121"/>
                </a:cubicBezTo>
                <a:cubicBezTo>
                  <a:pt x="24" y="114"/>
                  <a:pt x="37" y="68"/>
                  <a:pt x="42" y="55"/>
                </a:cubicBezTo>
                <a:cubicBezTo>
                  <a:pt x="52" y="30"/>
                  <a:pt x="118" y="22"/>
                  <a:pt x="138" y="19"/>
                </a:cubicBezTo>
                <a:cubicBezTo>
                  <a:pt x="155" y="25"/>
                  <a:pt x="164" y="25"/>
                  <a:pt x="174" y="43"/>
                </a:cubicBezTo>
                <a:cubicBezTo>
                  <a:pt x="180" y="54"/>
                  <a:pt x="186" y="79"/>
                  <a:pt x="186" y="79"/>
                </a:cubicBezTo>
                <a:cubicBezTo>
                  <a:pt x="170" y="126"/>
                  <a:pt x="96" y="128"/>
                  <a:pt x="54" y="139"/>
                </a:cubicBezTo>
                <a:cubicBezTo>
                  <a:pt x="2" y="132"/>
                  <a:pt x="0" y="138"/>
                  <a:pt x="0" y="91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00831" name="Freeform 95"/>
          <p:cNvSpPr>
            <a:spLocks/>
          </p:cNvSpPr>
          <p:nvPr/>
        </p:nvSpPr>
        <p:spPr bwMode="auto">
          <a:xfrm>
            <a:off x="5305425" y="4652963"/>
            <a:ext cx="2041525" cy="139700"/>
          </a:xfrm>
          <a:custGeom>
            <a:avLst/>
            <a:gdLst>
              <a:gd name="T0" fmla="*/ 2147483647 w 1143"/>
              <a:gd name="T1" fmla="*/ 221773772 h 88"/>
              <a:gd name="T2" fmla="*/ 2147483647 w 1143"/>
              <a:gd name="T3" fmla="*/ 110886886 h 88"/>
              <a:gd name="T4" fmla="*/ 2147483647 w 1143"/>
              <a:gd name="T5" fmla="*/ 176410926 h 88"/>
              <a:gd name="T6" fmla="*/ 1055954243 w 1143"/>
              <a:gd name="T7" fmla="*/ 0 h 88"/>
              <a:gd name="T8" fmla="*/ 0 w 1143"/>
              <a:gd name="T9" fmla="*/ 8820625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6600825" y="3860800"/>
            <a:ext cx="1460500" cy="1039813"/>
            <a:chOff x="2880" y="2225"/>
            <a:chExt cx="818" cy="655"/>
          </a:xfrm>
        </p:grpSpPr>
        <p:sp>
          <p:nvSpPr>
            <p:cNvPr id="221303" name="Freeform 97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04" name="Oval 98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305" name="Freeform 99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06" name="Text Box 100"/>
            <p:cNvSpPr txBox="1">
              <a:spLocks noChangeArrowheads="1"/>
            </p:cNvSpPr>
            <p:nvPr/>
          </p:nvSpPr>
          <p:spPr bwMode="auto">
            <a:xfrm>
              <a:off x="2880" y="2390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500837" name="Freeform 101"/>
          <p:cNvSpPr>
            <a:spLocks/>
          </p:cNvSpPr>
          <p:nvPr/>
        </p:nvSpPr>
        <p:spPr bwMode="auto">
          <a:xfrm>
            <a:off x="7573963" y="3865563"/>
            <a:ext cx="2041525" cy="139700"/>
          </a:xfrm>
          <a:custGeom>
            <a:avLst/>
            <a:gdLst>
              <a:gd name="T0" fmla="*/ 2147483647 w 1143"/>
              <a:gd name="T1" fmla="*/ 221773772 h 88"/>
              <a:gd name="T2" fmla="*/ 2147483647 w 1143"/>
              <a:gd name="T3" fmla="*/ 110886886 h 88"/>
              <a:gd name="T4" fmla="*/ 2147483647 w 1143"/>
              <a:gd name="T5" fmla="*/ 176410926 h 88"/>
              <a:gd name="T6" fmla="*/ 1055954243 w 1143"/>
              <a:gd name="T7" fmla="*/ 0 h 88"/>
              <a:gd name="T8" fmla="*/ 0 w 1143"/>
              <a:gd name="T9" fmla="*/ 8820625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00838" name="Freeform 102"/>
          <p:cNvSpPr>
            <a:spLocks/>
          </p:cNvSpPr>
          <p:nvPr/>
        </p:nvSpPr>
        <p:spPr bwMode="auto">
          <a:xfrm>
            <a:off x="5467350" y="3794125"/>
            <a:ext cx="2041525" cy="139700"/>
          </a:xfrm>
          <a:custGeom>
            <a:avLst/>
            <a:gdLst>
              <a:gd name="T0" fmla="*/ 2147483647 w 1143"/>
              <a:gd name="T1" fmla="*/ 221773772 h 88"/>
              <a:gd name="T2" fmla="*/ 2147483647 w 1143"/>
              <a:gd name="T3" fmla="*/ 110886886 h 88"/>
              <a:gd name="T4" fmla="*/ 2147483647 w 1143"/>
              <a:gd name="T5" fmla="*/ 176410926 h 88"/>
              <a:gd name="T6" fmla="*/ 1055954243 w 1143"/>
              <a:gd name="T7" fmla="*/ 0 h 88"/>
              <a:gd name="T8" fmla="*/ 0 w 1143"/>
              <a:gd name="T9" fmla="*/ 8820625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3"/>
              <a:gd name="T16" fmla="*/ 0 h 88"/>
              <a:gd name="T17" fmla="*/ 1143 w 1143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3" h="88">
                <a:moveTo>
                  <a:pt x="1143" y="88"/>
                </a:moveTo>
                <a:cubicBezTo>
                  <a:pt x="1077" y="80"/>
                  <a:pt x="1014" y="66"/>
                  <a:pt x="951" y="44"/>
                </a:cubicBezTo>
                <a:cubicBezTo>
                  <a:pt x="891" y="50"/>
                  <a:pt x="834" y="55"/>
                  <a:pt x="776" y="70"/>
                </a:cubicBezTo>
                <a:cubicBezTo>
                  <a:pt x="642" y="63"/>
                  <a:pt x="456" y="86"/>
                  <a:pt x="331" y="0"/>
                </a:cubicBezTo>
                <a:cubicBezTo>
                  <a:pt x="216" y="11"/>
                  <a:pt x="113" y="35"/>
                  <a:pt x="0" y="3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5305425" y="2930525"/>
            <a:ext cx="1462088" cy="1039813"/>
            <a:chOff x="2880" y="2225"/>
            <a:chExt cx="818" cy="655"/>
          </a:xfrm>
        </p:grpSpPr>
        <p:sp>
          <p:nvSpPr>
            <p:cNvPr id="221299" name="Freeform 10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00" name="Oval 10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301" name="Freeform 10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302" name="Text Box 107"/>
            <p:cNvSpPr txBox="1">
              <a:spLocks noChangeArrowheads="1"/>
            </p:cNvSpPr>
            <p:nvPr/>
          </p:nvSpPr>
          <p:spPr bwMode="auto">
            <a:xfrm>
              <a:off x="2880" y="2390"/>
              <a:ext cx="4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7" name="Group 108"/>
          <p:cNvGrpSpPr>
            <a:grpSpLocks/>
          </p:cNvGrpSpPr>
          <p:nvPr/>
        </p:nvGrpSpPr>
        <p:grpSpPr bwMode="auto">
          <a:xfrm>
            <a:off x="6600825" y="2781300"/>
            <a:ext cx="1460500" cy="1039813"/>
            <a:chOff x="2880" y="2225"/>
            <a:chExt cx="818" cy="655"/>
          </a:xfrm>
        </p:grpSpPr>
        <p:sp>
          <p:nvSpPr>
            <p:cNvPr id="221295" name="Freeform 109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96" name="Oval 110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97" name="Freeform 111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98" name="Text Box 112"/>
            <p:cNvSpPr txBox="1">
              <a:spLocks noChangeArrowheads="1"/>
            </p:cNvSpPr>
            <p:nvPr/>
          </p:nvSpPr>
          <p:spPr bwMode="auto">
            <a:xfrm>
              <a:off x="2880" y="2390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grpSp>
        <p:nvGrpSpPr>
          <p:cNvPr id="18" name="Group 113"/>
          <p:cNvGrpSpPr>
            <a:grpSpLocks/>
          </p:cNvGrpSpPr>
          <p:nvPr/>
        </p:nvGrpSpPr>
        <p:grpSpPr bwMode="auto">
          <a:xfrm>
            <a:off x="8383588" y="2852738"/>
            <a:ext cx="1460500" cy="1039812"/>
            <a:chOff x="2880" y="2225"/>
            <a:chExt cx="818" cy="655"/>
          </a:xfrm>
        </p:grpSpPr>
        <p:sp>
          <p:nvSpPr>
            <p:cNvPr id="221291" name="Freeform 114"/>
            <p:cNvSpPr>
              <a:spLocks/>
            </p:cNvSpPr>
            <p:nvPr/>
          </p:nvSpPr>
          <p:spPr bwMode="auto">
            <a:xfrm>
              <a:off x="3174" y="2736"/>
              <a:ext cx="312" cy="144"/>
            </a:xfrm>
            <a:custGeom>
              <a:avLst/>
              <a:gdLst>
                <a:gd name="T0" fmla="*/ 0 w 280"/>
                <a:gd name="T1" fmla="*/ 0 h 112"/>
                <a:gd name="T2" fmla="*/ 89 w 280"/>
                <a:gd name="T3" fmla="*/ 80 h 112"/>
                <a:gd name="T4" fmla="*/ 348 w 280"/>
                <a:gd name="T5" fmla="*/ 185 h 112"/>
                <a:gd name="T6" fmla="*/ 0 60000 65536"/>
                <a:gd name="T7" fmla="*/ 0 60000 65536"/>
                <a:gd name="T8" fmla="*/ 0 60000 65536"/>
                <a:gd name="T9" fmla="*/ 0 w 280"/>
                <a:gd name="T10" fmla="*/ 0 h 112"/>
                <a:gd name="T11" fmla="*/ 280 w 28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12">
                  <a:moveTo>
                    <a:pt x="0" y="0"/>
                  </a:moveTo>
                  <a:cubicBezTo>
                    <a:pt x="31" y="10"/>
                    <a:pt x="43" y="35"/>
                    <a:pt x="72" y="48"/>
                  </a:cubicBezTo>
                  <a:cubicBezTo>
                    <a:pt x="138" y="77"/>
                    <a:pt x="206" y="112"/>
                    <a:pt x="280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92" name="Oval 115"/>
            <p:cNvSpPr>
              <a:spLocks noChangeArrowheads="1"/>
            </p:cNvSpPr>
            <p:nvPr/>
          </p:nvSpPr>
          <p:spPr bwMode="auto">
            <a:xfrm>
              <a:off x="2884" y="2225"/>
              <a:ext cx="480" cy="528"/>
            </a:xfrm>
            <a:prstGeom prst="ellipse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93" name="Freeform 116"/>
            <p:cNvSpPr>
              <a:spLocks/>
            </p:cNvSpPr>
            <p:nvPr/>
          </p:nvSpPr>
          <p:spPr bwMode="auto">
            <a:xfrm>
              <a:off x="3298" y="2306"/>
              <a:ext cx="400" cy="64"/>
            </a:xfrm>
            <a:custGeom>
              <a:avLst/>
              <a:gdLst>
                <a:gd name="T0" fmla="*/ 0 w 400"/>
                <a:gd name="T1" fmla="*/ 0 h 64"/>
                <a:gd name="T2" fmla="*/ 146 w 400"/>
                <a:gd name="T3" fmla="*/ 64 h 64"/>
                <a:gd name="T4" fmla="*/ 400 w 400"/>
                <a:gd name="T5" fmla="*/ 55 h 64"/>
                <a:gd name="T6" fmla="*/ 0 60000 65536"/>
                <a:gd name="T7" fmla="*/ 0 60000 65536"/>
                <a:gd name="T8" fmla="*/ 0 60000 65536"/>
                <a:gd name="T9" fmla="*/ 0 w 400"/>
                <a:gd name="T10" fmla="*/ 0 h 64"/>
                <a:gd name="T11" fmla="*/ 400 w 40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64">
                  <a:moveTo>
                    <a:pt x="0" y="0"/>
                  </a:moveTo>
                  <a:cubicBezTo>
                    <a:pt x="63" y="63"/>
                    <a:pt x="52" y="51"/>
                    <a:pt x="146" y="64"/>
                  </a:cubicBezTo>
                  <a:cubicBezTo>
                    <a:pt x="394" y="55"/>
                    <a:pt x="309" y="55"/>
                    <a:pt x="400" y="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1294" name="Text Box 117"/>
            <p:cNvSpPr txBox="1">
              <a:spLocks noChangeArrowheads="1"/>
            </p:cNvSpPr>
            <p:nvPr/>
          </p:nvSpPr>
          <p:spPr bwMode="auto">
            <a:xfrm>
              <a:off x="2880" y="2390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US" sz="1400" b="1">
                  <a:latin typeface="Comic Sans MS" pitchFamily="66" charset="0"/>
                </a:rPr>
                <a:t>platelet</a:t>
              </a:r>
            </a:p>
          </p:txBody>
        </p:sp>
      </p:grpSp>
      <p:sp>
        <p:nvSpPr>
          <p:cNvPr id="500854" name="AutoShape 118"/>
          <p:cNvSpPr>
            <a:spLocks noChangeArrowheads="1"/>
          </p:cNvSpPr>
          <p:nvPr/>
        </p:nvSpPr>
        <p:spPr bwMode="auto">
          <a:xfrm>
            <a:off x="5226050" y="3789363"/>
            <a:ext cx="153987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00855" name="AutoShape 119"/>
          <p:cNvSpPr>
            <a:spLocks noChangeArrowheads="1"/>
          </p:cNvSpPr>
          <p:nvPr/>
        </p:nvSpPr>
        <p:spPr bwMode="auto">
          <a:xfrm>
            <a:off x="6519863" y="3789363"/>
            <a:ext cx="153987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00856" name="AutoShape 120"/>
          <p:cNvSpPr>
            <a:spLocks noChangeArrowheads="1"/>
          </p:cNvSpPr>
          <p:nvPr/>
        </p:nvSpPr>
        <p:spPr bwMode="auto">
          <a:xfrm>
            <a:off x="7816850" y="3860800"/>
            <a:ext cx="153987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00857" name="AutoShape 121"/>
          <p:cNvSpPr>
            <a:spLocks noChangeArrowheads="1"/>
          </p:cNvSpPr>
          <p:nvPr/>
        </p:nvSpPr>
        <p:spPr bwMode="auto">
          <a:xfrm>
            <a:off x="5143500" y="2925763"/>
            <a:ext cx="153987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00858" name="AutoShape 122"/>
          <p:cNvSpPr>
            <a:spLocks noChangeArrowheads="1"/>
          </p:cNvSpPr>
          <p:nvPr/>
        </p:nvSpPr>
        <p:spPr bwMode="auto">
          <a:xfrm>
            <a:off x="7737475" y="2997200"/>
            <a:ext cx="1538288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9" name="Group 123"/>
          <p:cNvGrpSpPr>
            <a:grpSpLocks/>
          </p:cNvGrpSpPr>
          <p:nvPr/>
        </p:nvGrpSpPr>
        <p:grpSpPr bwMode="auto">
          <a:xfrm>
            <a:off x="8302625" y="4289425"/>
            <a:ext cx="485775" cy="142875"/>
            <a:chOff x="4649" y="2614"/>
            <a:chExt cx="272" cy="90"/>
          </a:xfrm>
        </p:grpSpPr>
        <p:sp>
          <p:nvSpPr>
            <p:cNvPr id="221288" name="Oval 124"/>
            <p:cNvSpPr>
              <a:spLocks noChangeArrowheads="1"/>
            </p:cNvSpPr>
            <p:nvPr/>
          </p:nvSpPr>
          <p:spPr bwMode="auto">
            <a:xfrm>
              <a:off x="478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89" name="Oval 125"/>
            <p:cNvSpPr>
              <a:spLocks noChangeArrowheads="1"/>
            </p:cNvSpPr>
            <p:nvPr/>
          </p:nvSpPr>
          <p:spPr bwMode="auto">
            <a:xfrm>
              <a:off x="4649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90" name="Oval 126"/>
            <p:cNvSpPr>
              <a:spLocks noChangeArrowheads="1"/>
            </p:cNvSpPr>
            <p:nvPr/>
          </p:nvSpPr>
          <p:spPr bwMode="auto">
            <a:xfrm>
              <a:off x="4876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20" name="Group 127"/>
          <p:cNvGrpSpPr>
            <a:grpSpLocks/>
          </p:cNvGrpSpPr>
          <p:nvPr/>
        </p:nvGrpSpPr>
        <p:grpSpPr bwMode="auto">
          <a:xfrm rot="-719700">
            <a:off x="6683375" y="4005263"/>
            <a:ext cx="647700" cy="142875"/>
            <a:chOff x="3923" y="2614"/>
            <a:chExt cx="363" cy="90"/>
          </a:xfrm>
        </p:grpSpPr>
        <p:sp>
          <p:nvSpPr>
            <p:cNvPr id="221285" name="Oval 128"/>
            <p:cNvSpPr>
              <a:spLocks noChangeArrowheads="1"/>
            </p:cNvSpPr>
            <p:nvPr/>
          </p:nvSpPr>
          <p:spPr bwMode="auto">
            <a:xfrm>
              <a:off x="4059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86" name="Oval 129"/>
            <p:cNvSpPr>
              <a:spLocks noChangeArrowheads="1"/>
            </p:cNvSpPr>
            <p:nvPr/>
          </p:nvSpPr>
          <p:spPr bwMode="auto">
            <a:xfrm>
              <a:off x="3923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87" name="Oval 130"/>
            <p:cNvSpPr>
              <a:spLocks noChangeArrowheads="1"/>
            </p:cNvSpPr>
            <p:nvPr/>
          </p:nvSpPr>
          <p:spPr bwMode="auto">
            <a:xfrm>
              <a:off x="4241" y="26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5754688" y="4214813"/>
            <a:ext cx="565150" cy="144462"/>
            <a:chOff x="3243" y="2568"/>
            <a:chExt cx="317" cy="91"/>
          </a:xfrm>
        </p:grpSpPr>
        <p:sp>
          <p:nvSpPr>
            <p:cNvPr id="221282" name="Oval 132"/>
            <p:cNvSpPr>
              <a:spLocks noChangeArrowheads="1"/>
            </p:cNvSpPr>
            <p:nvPr/>
          </p:nvSpPr>
          <p:spPr bwMode="auto">
            <a:xfrm>
              <a:off x="3243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83" name="Oval 133"/>
            <p:cNvSpPr>
              <a:spLocks noChangeArrowheads="1"/>
            </p:cNvSpPr>
            <p:nvPr/>
          </p:nvSpPr>
          <p:spPr bwMode="auto">
            <a:xfrm>
              <a:off x="3424" y="256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21284" name="Oval 134"/>
            <p:cNvSpPr>
              <a:spLocks noChangeArrowheads="1"/>
            </p:cNvSpPr>
            <p:nvPr/>
          </p:nvSpPr>
          <p:spPr bwMode="auto">
            <a:xfrm>
              <a:off x="3515" y="261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22" name="Group 135"/>
          <p:cNvGrpSpPr>
            <a:grpSpLocks/>
          </p:cNvGrpSpPr>
          <p:nvPr/>
        </p:nvGrpSpPr>
        <p:grpSpPr bwMode="auto">
          <a:xfrm>
            <a:off x="7573963" y="3429000"/>
            <a:ext cx="1285875" cy="215900"/>
            <a:chOff x="3600" y="2312"/>
            <a:chExt cx="720" cy="136"/>
          </a:xfrm>
        </p:grpSpPr>
        <p:grpSp>
          <p:nvGrpSpPr>
            <p:cNvPr id="221275" name="Group 136"/>
            <p:cNvGrpSpPr>
              <a:grpSpLocks/>
            </p:cNvGrpSpPr>
            <p:nvPr/>
          </p:nvGrpSpPr>
          <p:grpSpPr bwMode="auto">
            <a:xfrm>
              <a:off x="3600" y="2333"/>
              <a:ext cx="720" cy="115"/>
              <a:chOff x="2112" y="864"/>
              <a:chExt cx="1200" cy="192"/>
            </a:xfrm>
          </p:grpSpPr>
          <p:sp>
            <p:nvSpPr>
              <p:cNvPr id="221278" name="Oval 137"/>
              <p:cNvSpPr>
                <a:spLocks noChangeArrowheads="1"/>
              </p:cNvSpPr>
              <p:nvPr/>
            </p:nvSpPr>
            <p:spPr bwMode="auto">
              <a:xfrm>
                <a:off x="2112" y="864"/>
                <a:ext cx="192" cy="192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21279" name="Line 138"/>
              <p:cNvSpPr>
                <a:spLocks noChangeShapeType="1"/>
              </p:cNvSpPr>
              <p:nvPr/>
            </p:nvSpPr>
            <p:spPr bwMode="auto">
              <a:xfrm>
                <a:off x="2304" y="96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80" name="Oval 139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144" cy="144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21281" name="Oval 140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192" cy="192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21276" name="Freeform 141"/>
            <p:cNvSpPr>
              <a:spLocks/>
            </p:cNvSpPr>
            <p:nvPr/>
          </p:nvSpPr>
          <p:spPr bwMode="auto">
            <a:xfrm>
              <a:off x="3926" y="2312"/>
              <a:ext cx="22" cy="26"/>
            </a:xfrm>
            <a:custGeom>
              <a:avLst/>
              <a:gdLst>
                <a:gd name="T0" fmla="*/ 22 w 22"/>
                <a:gd name="T1" fmla="*/ 26 h 26"/>
                <a:gd name="T2" fmla="*/ 12 w 22"/>
                <a:gd name="T3" fmla="*/ 10 h 26"/>
                <a:gd name="T4" fmla="*/ 0 w 22"/>
                <a:gd name="T5" fmla="*/ 0 h 26"/>
                <a:gd name="T6" fmla="*/ 0 60000 65536"/>
                <a:gd name="T7" fmla="*/ 0 60000 65536"/>
                <a:gd name="T8" fmla="*/ 0 60000 65536"/>
                <a:gd name="T9" fmla="*/ 0 w 22"/>
                <a:gd name="T10" fmla="*/ 0 h 26"/>
                <a:gd name="T11" fmla="*/ 22 w 2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6">
                  <a:moveTo>
                    <a:pt x="22" y="26"/>
                  </a:moveTo>
                  <a:cubicBezTo>
                    <a:pt x="17" y="12"/>
                    <a:pt x="22" y="16"/>
                    <a:pt x="12" y="10"/>
                  </a:cubicBezTo>
                  <a:cubicBezTo>
                    <a:pt x="9" y="2"/>
                    <a:pt x="7" y="3"/>
                    <a:pt x="0" y="0"/>
                  </a:cubicBezTo>
                </a:path>
              </a:pathLst>
            </a:cu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1277" name="Freeform 142"/>
            <p:cNvSpPr>
              <a:spLocks/>
            </p:cNvSpPr>
            <p:nvPr/>
          </p:nvSpPr>
          <p:spPr bwMode="auto">
            <a:xfrm>
              <a:off x="3978" y="2316"/>
              <a:ext cx="12" cy="22"/>
            </a:xfrm>
            <a:custGeom>
              <a:avLst/>
              <a:gdLst>
                <a:gd name="T0" fmla="*/ 0 w 12"/>
                <a:gd name="T1" fmla="*/ 22 h 22"/>
                <a:gd name="T2" fmla="*/ 10 w 12"/>
                <a:gd name="T3" fmla="*/ 6 h 22"/>
                <a:gd name="T4" fmla="*/ 12 w 12"/>
                <a:gd name="T5" fmla="*/ 0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0" y="22"/>
                  </a:moveTo>
                  <a:cubicBezTo>
                    <a:pt x="10" y="16"/>
                    <a:pt x="5" y="20"/>
                    <a:pt x="10" y="6"/>
                  </a:cubicBezTo>
                  <a:cubicBezTo>
                    <a:pt x="11" y="4"/>
                    <a:pt x="12" y="0"/>
                    <a:pt x="12" y="0"/>
                  </a:cubicBezTo>
                </a:path>
              </a:pathLst>
            </a:cu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143"/>
          <p:cNvGrpSpPr>
            <a:grpSpLocks/>
          </p:cNvGrpSpPr>
          <p:nvPr/>
        </p:nvGrpSpPr>
        <p:grpSpPr bwMode="auto">
          <a:xfrm>
            <a:off x="6034088" y="3789363"/>
            <a:ext cx="4019550" cy="279400"/>
            <a:chOff x="3462" y="2312"/>
            <a:chExt cx="2250" cy="176"/>
          </a:xfrm>
        </p:grpSpPr>
        <p:grpSp>
          <p:nvGrpSpPr>
            <p:cNvPr id="221259" name="Group 144"/>
            <p:cNvGrpSpPr>
              <a:grpSpLocks/>
            </p:cNvGrpSpPr>
            <p:nvPr/>
          </p:nvGrpSpPr>
          <p:grpSpPr bwMode="auto">
            <a:xfrm>
              <a:off x="3462" y="2312"/>
              <a:ext cx="720" cy="136"/>
              <a:chOff x="3600" y="2312"/>
              <a:chExt cx="720" cy="136"/>
            </a:xfrm>
          </p:grpSpPr>
          <p:grpSp>
            <p:nvGrpSpPr>
              <p:cNvPr id="221268" name="Group 145"/>
              <p:cNvGrpSpPr>
                <a:grpSpLocks/>
              </p:cNvGrpSpPr>
              <p:nvPr/>
            </p:nvGrpSpPr>
            <p:grpSpPr bwMode="auto">
              <a:xfrm>
                <a:off x="3600" y="2333"/>
                <a:ext cx="720" cy="115"/>
                <a:chOff x="2112" y="864"/>
                <a:chExt cx="1200" cy="192"/>
              </a:xfrm>
            </p:grpSpPr>
            <p:sp>
              <p:nvSpPr>
                <p:cNvPr id="221271" name="Oval 146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1272" name="Line 147"/>
                <p:cNvSpPr>
                  <a:spLocks noChangeShapeType="1"/>
                </p:cNvSpPr>
                <p:nvPr/>
              </p:nvSpPr>
              <p:spPr bwMode="auto">
                <a:xfrm>
                  <a:off x="2304" y="96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1273" name="Oval 148"/>
                <p:cNvSpPr>
                  <a:spLocks noChangeArrowheads="1"/>
                </p:cNvSpPr>
                <p:nvPr/>
              </p:nvSpPr>
              <p:spPr bwMode="auto">
                <a:xfrm>
                  <a:off x="2640" y="864"/>
                  <a:ext cx="144" cy="144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1274" name="Oval 149"/>
                <p:cNvSpPr>
                  <a:spLocks noChangeArrowheads="1"/>
                </p:cNvSpPr>
                <p:nvPr/>
              </p:nvSpPr>
              <p:spPr bwMode="auto">
                <a:xfrm>
                  <a:off x="3120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21269" name="Freeform 150"/>
              <p:cNvSpPr>
                <a:spLocks/>
              </p:cNvSpPr>
              <p:nvPr/>
            </p:nvSpPr>
            <p:spPr bwMode="auto">
              <a:xfrm>
                <a:off x="3926" y="2312"/>
                <a:ext cx="22" cy="26"/>
              </a:xfrm>
              <a:custGeom>
                <a:avLst/>
                <a:gdLst>
                  <a:gd name="T0" fmla="*/ 22 w 22"/>
                  <a:gd name="T1" fmla="*/ 26 h 26"/>
                  <a:gd name="T2" fmla="*/ 12 w 22"/>
                  <a:gd name="T3" fmla="*/ 10 h 26"/>
                  <a:gd name="T4" fmla="*/ 0 w 2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6"/>
                  <a:gd name="T11" fmla="*/ 22 w 2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6">
                    <a:moveTo>
                      <a:pt x="22" y="26"/>
                    </a:moveTo>
                    <a:cubicBezTo>
                      <a:pt x="17" y="12"/>
                      <a:pt x="22" y="16"/>
                      <a:pt x="12" y="10"/>
                    </a:cubicBezTo>
                    <a:cubicBezTo>
                      <a:pt x="9" y="2"/>
                      <a:pt x="7" y="3"/>
                      <a:pt x="0" y="0"/>
                    </a:cubicBezTo>
                  </a:path>
                </a:pathLst>
              </a:cu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70" name="Freeform 151"/>
              <p:cNvSpPr>
                <a:spLocks/>
              </p:cNvSpPr>
              <p:nvPr/>
            </p:nvSpPr>
            <p:spPr bwMode="auto">
              <a:xfrm>
                <a:off x="3978" y="2316"/>
                <a:ext cx="12" cy="22"/>
              </a:xfrm>
              <a:custGeom>
                <a:avLst/>
                <a:gdLst>
                  <a:gd name="T0" fmla="*/ 0 w 12"/>
                  <a:gd name="T1" fmla="*/ 22 h 22"/>
                  <a:gd name="T2" fmla="*/ 10 w 12"/>
                  <a:gd name="T3" fmla="*/ 6 h 22"/>
                  <a:gd name="T4" fmla="*/ 12 w 1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2"/>
                  <a:gd name="T11" fmla="*/ 12 w 1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2">
                    <a:moveTo>
                      <a:pt x="0" y="22"/>
                    </a:moveTo>
                    <a:cubicBezTo>
                      <a:pt x="10" y="16"/>
                      <a:pt x="5" y="20"/>
                      <a:pt x="10" y="6"/>
                    </a:cubicBezTo>
                    <a:cubicBezTo>
                      <a:pt x="11" y="4"/>
                      <a:pt x="12" y="0"/>
                      <a:pt x="12" y="0"/>
                    </a:cubicBezTo>
                  </a:path>
                </a:pathLst>
              </a:cu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1260" name="Group 152"/>
            <p:cNvGrpSpPr>
              <a:grpSpLocks/>
            </p:cNvGrpSpPr>
            <p:nvPr/>
          </p:nvGrpSpPr>
          <p:grpSpPr bwMode="auto">
            <a:xfrm>
              <a:off x="4992" y="2352"/>
              <a:ext cx="720" cy="136"/>
              <a:chOff x="3600" y="2312"/>
              <a:chExt cx="720" cy="136"/>
            </a:xfrm>
          </p:grpSpPr>
          <p:grpSp>
            <p:nvGrpSpPr>
              <p:cNvPr id="221261" name="Group 153"/>
              <p:cNvGrpSpPr>
                <a:grpSpLocks/>
              </p:cNvGrpSpPr>
              <p:nvPr/>
            </p:nvGrpSpPr>
            <p:grpSpPr bwMode="auto">
              <a:xfrm>
                <a:off x="3600" y="2333"/>
                <a:ext cx="720" cy="115"/>
                <a:chOff x="2112" y="864"/>
                <a:chExt cx="1200" cy="192"/>
              </a:xfrm>
            </p:grpSpPr>
            <p:sp>
              <p:nvSpPr>
                <p:cNvPr id="221264" name="Oval 154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1265" name="Line 155"/>
                <p:cNvSpPr>
                  <a:spLocks noChangeShapeType="1"/>
                </p:cNvSpPr>
                <p:nvPr/>
              </p:nvSpPr>
              <p:spPr bwMode="auto">
                <a:xfrm>
                  <a:off x="2304" y="960"/>
                  <a:ext cx="86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1266" name="Oval 156"/>
                <p:cNvSpPr>
                  <a:spLocks noChangeArrowheads="1"/>
                </p:cNvSpPr>
                <p:nvPr/>
              </p:nvSpPr>
              <p:spPr bwMode="auto">
                <a:xfrm>
                  <a:off x="2640" y="864"/>
                  <a:ext cx="144" cy="144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21267" name="Oval 157"/>
                <p:cNvSpPr>
                  <a:spLocks noChangeArrowheads="1"/>
                </p:cNvSpPr>
                <p:nvPr/>
              </p:nvSpPr>
              <p:spPr bwMode="auto">
                <a:xfrm>
                  <a:off x="3120" y="864"/>
                  <a:ext cx="192" cy="192"/>
                </a:xfrm>
                <a:prstGeom prst="ellipse">
                  <a:avLst/>
                </a:prstGeom>
                <a:solidFill>
                  <a:srgbClr val="FF66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21262" name="Freeform 158"/>
              <p:cNvSpPr>
                <a:spLocks/>
              </p:cNvSpPr>
              <p:nvPr/>
            </p:nvSpPr>
            <p:spPr bwMode="auto">
              <a:xfrm>
                <a:off x="3926" y="2312"/>
                <a:ext cx="22" cy="26"/>
              </a:xfrm>
              <a:custGeom>
                <a:avLst/>
                <a:gdLst>
                  <a:gd name="T0" fmla="*/ 22 w 22"/>
                  <a:gd name="T1" fmla="*/ 26 h 26"/>
                  <a:gd name="T2" fmla="*/ 12 w 22"/>
                  <a:gd name="T3" fmla="*/ 10 h 26"/>
                  <a:gd name="T4" fmla="*/ 0 w 22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6"/>
                  <a:gd name="T11" fmla="*/ 22 w 22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6">
                    <a:moveTo>
                      <a:pt x="22" y="26"/>
                    </a:moveTo>
                    <a:cubicBezTo>
                      <a:pt x="17" y="12"/>
                      <a:pt x="22" y="16"/>
                      <a:pt x="12" y="10"/>
                    </a:cubicBezTo>
                    <a:cubicBezTo>
                      <a:pt x="9" y="2"/>
                      <a:pt x="7" y="3"/>
                      <a:pt x="0" y="0"/>
                    </a:cubicBezTo>
                  </a:path>
                </a:pathLst>
              </a:cu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63" name="Freeform 159"/>
              <p:cNvSpPr>
                <a:spLocks/>
              </p:cNvSpPr>
              <p:nvPr/>
            </p:nvSpPr>
            <p:spPr bwMode="auto">
              <a:xfrm>
                <a:off x="3978" y="2316"/>
                <a:ext cx="12" cy="22"/>
              </a:xfrm>
              <a:custGeom>
                <a:avLst/>
                <a:gdLst>
                  <a:gd name="T0" fmla="*/ 0 w 12"/>
                  <a:gd name="T1" fmla="*/ 22 h 22"/>
                  <a:gd name="T2" fmla="*/ 10 w 12"/>
                  <a:gd name="T3" fmla="*/ 6 h 22"/>
                  <a:gd name="T4" fmla="*/ 12 w 1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2"/>
                  <a:gd name="T11" fmla="*/ 12 w 1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2">
                    <a:moveTo>
                      <a:pt x="0" y="22"/>
                    </a:moveTo>
                    <a:cubicBezTo>
                      <a:pt x="10" y="16"/>
                      <a:pt x="5" y="20"/>
                      <a:pt x="10" y="6"/>
                    </a:cubicBezTo>
                    <a:cubicBezTo>
                      <a:pt x="11" y="4"/>
                      <a:pt x="12" y="0"/>
                      <a:pt x="12" y="0"/>
                    </a:cubicBezTo>
                  </a:path>
                </a:pathLst>
              </a:cu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00896" name="AutoShape 160"/>
          <p:cNvSpPr>
            <a:spLocks noChangeArrowheads="1"/>
          </p:cNvSpPr>
          <p:nvPr/>
        </p:nvSpPr>
        <p:spPr bwMode="auto">
          <a:xfrm>
            <a:off x="6440488" y="2997200"/>
            <a:ext cx="1539875" cy="936625"/>
          </a:xfrm>
          <a:prstGeom prst="irregularSeal1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29" name="Group 161"/>
          <p:cNvGrpSpPr>
            <a:grpSpLocks/>
          </p:cNvGrpSpPr>
          <p:nvPr/>
        </p:nvGrpSpPr>
        <p:grpSpPr bwMode="auto">
          <a:xfrm>
            <a:off x="5954713" y="3357563"/>
            <a:ext cx="1285875" cy="215900"/>
            <a:chOff x="3600" y="2312"/>
            <a:chExt cx="720" cy="136"/>
          </a:xfrm>
        </p:grpSpPr>
        <p:grpSp>
          <p:nvGrpSpPr>
            <p:cNvPr id="221252" name="Group 162"/>
            <p:cNvGrpSpPr>
              <a:grpSpLocks/>
            </p:cNvGrpSpPr>
            <p:nvPr/>
          </p:nvGrpSpPr>
          <p:grpSpPr bwMode="auto">
            <a:xfrm>
              <a:off x="3600" y="2333"/>
              <a:ext cx="720" cy="115"/>
              <a:chOff x="2112" y="864"/>
              <a:chExt cx="1200" cy="192"/>
            </a:xfrm>
          </p:grpSpPr>
          <p:sp>
            <p:nvSpPr>
              <p:cNvPr id="221255" name="Oval 163"/>
              <p:cNvSpPr>
                <a:spLocks noChangeArrowheads="1"/>
              </p:cNvSpPr>
              <p:nvPr/>
            </p:nvSpPr>
            <p:spPr bwMode="auto">
              <a:xfrm>
                <a:off x="2112" y="864"/>
                <a:ext cx="192" cy="192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21256" name="Line 164"/>
              <p:cNvSpPr>
                <a:spLocks noChangeShapeType="1"/>
              </p:cNvSpPr>
              <p:nvPr/>
            </p:nvSpPr>
            <p:spPr bwMode="auto">
              <a:xfrm>
                <a:off x="2304" y="960"/>
                <a:ext cx="8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257" name="Oval 165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144" cy="144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21258" name="Oval 166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192" cy="192"/>
              </a:xfrm>
              <a:prstGeom prst="ellipse">
                <a:avLst/>
              </a:prstGeom>
              <a:solidFill>
                <a:srgbClr val="FF66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21253" name="Freeform 167"/>
            <p:cNvSpPr>
              <a:spLocks/>
            </p:cNvSpPr>
            <p:nvPr/>
          </p:nvSpPr>
          <p:spPr bwMode="auto">
            <a:xfrm>
              <a:off x="3926" y="2312"/>
              <a:ext cx="22" cy="26"/>
            </a:xfrm>
            <a:custGeom>
              <a:avLst/>
              <a:gdLst>
                <a:gd name="T0" fmla="*/ 22 w 22"/>
                <a:gd name="T1" fmla="*/ 26 h 26"/>
                <a:gd name="T2" fmla="*/ 12 w 22"/>
                <a:gd name="T3" fmla="*/ 10 h 26"/>
                <a:gd name="T4" fmla="*/ 0 w 22"/>
                <a:gd name="T5" fmla="*/ 0 h 26"/>
                <a:gd name="T6" fmla="*/ 0 60000 65536"/>
                <a:gd name="T7" fmla="*/ 0 60000 65536"/>
                <a:gd name="T8" fmla="*/ 0 60000 65536"/>
                <a:gd name="T9" fmla="*/ 0 w 22"/>
                <a:gd name="T10" fmla="*/ 0 h 26"/>
                <a:gd name="T11" fmla="*/ 22 w 22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6">
                  <a:moveTo>
                    <a:pt x="22" y="26"/>
                  </a:moveTo>
                  <a:cubicBezTo>
                    <a:pt x="17" y="12"/>
                    <a:pt x="22" y="16"/>
                    <a:pt x="12" y="10"/>
                  </a:cubicBezTo>
                  <a:cubicBezTo>
                    <a:pt x="9" y="2"/>
                    <a:pt x="7" y="3"/>
                    <a:pt x="0" y="0"/>
                  </a:cubicBezTo>
                </a:path>
              </a:pathLst>
            </a:cu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1254" name="Freeform 168"/>
            <p:cNvSpPr>
              <a:spLocks/>
            </p:cNvSpPr>
            <p:nvPr/>
          </p:nvSpPr>
          <p:spPr bwMode="auto">
            <a:xfrm>
              <a:off x="3978" y="2316"/>
              <a:ext cx="12" cy="22"/>
            </a:xfrm>
            <a:custGeom>
              <a:avLst/>
              <a:gdLst>
                <a:gd name="T0" fmla="*/ 0 w 12"/>
                <a:gd name="T1" fmla="*/ 22 h 22"/>
                <a:gd name="T2" fmla="*/ 10 w 12"/>
                <a:gd name="T3" fmla="*/ 6 h 22"/>
                <a:gd name="T4" fmla="*/ 12 w 12"/>
                <a:gd name="T5" fmla="*/ 0 h 22"/>
                <a:gd name="T6" fmla="*/ 0 60000 65536"/>
                <a:gd name="T7" fmla="*/ 0 60000 65536"/>
                <a:gd name="T8" fmla="*/ 0 60000 65536"/>
                <a:gd name="T9" fmla="*/ 0 w 12"/>
                <a:gd name="T10" fmla="*/ 0 h 22"/>
                <a:gd name="T11" fmla="*/ 12 w 1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2">
                  <a:moveTo>
                    <a:pt x="0" y="22"/>
                  </a:moveTo>
                  <a:cubicBezTo>
                    <a:pt x="10" y="16"/>
                    <a:pt x="5" y="20"/>
                    <a:pt x="10" y="6"/>
                  </a:cubicBezTo>
                  <a:cubicBezTo>
                    <a:pt x="11" y="4"/>
                    <a:pt x="12" y="0"/>
                    <a:pt x="12" y="0"/>
                  </a:cubicBezTo>
                </a:path>
              </a:pathLst>
            </a:custGeom>
            <a:solidFill>
              <a:srgbClr val="FF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00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00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0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0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00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0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0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0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0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0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0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0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817" grpId="0" autoUpdateAnimBg="0"/>
      <p:bldP spid="500819" grpId="0"/>
      <p:bldP spid="500828" grpId="0" animBg="1"/>
      <p:bldP spid="500828" grpId="1" animBg="1"/>
      <p:bldP spid="500829" grpId="0" animBg="1"/>
      <p:bldP spid="500830" grpId="0" animBg="1"/>
      <p:bldP spid="500830" grpId="1" animBg="1"/>
      <p:bldP spid="500831" grpId="0" animBg="1"/>
      <p:bldP spid="500837" grpId="0" animBg="1"/>
      <p:bldP spid="500838" grpId="0" animBg="1"/>
      <p:bldP spid="500854" grpId="0" animBg="1"/>
      <p:bldP spid="500855" grpId="0" animBg="1"/>
      <p:bldP spid="500856" grpId="0" animBg="1"/>
      <p:bldP spid="500857" grpId="0" animBg="1"/>
      <p:bldP spid="500858" grpId="0" animBg="1"/>
      <p:bldP spid="5008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2323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844675"/>
            <a:ext cx="9555162" cy="352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2" descr="J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8200"/>
            <a:ext cx="91963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3" descr="alph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4713" y="1846263"/>
            <a:ext cx="10318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4" descr="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1846263"/>
            <a:ext cx="115888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5" descr="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163" y="4402138"/>
            <a:ext cx="11747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6" descr="alph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650" y="4767263"/>
            <a:ext cx="10318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2" name="Picture 7" descr="beta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38" y="4767263"/>
            <a:ext cx="76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3" name="Picture 8" descr="alpha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132388"/>
            <a:ext cx="10318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4" name="Text Box 9"/>
          <p:cNvSpPr txBox="1">
            <a:spLocks noChangeArrowheads="1"/>
          </p:cNvSpPr>
          <p:nvPr/>
        </p:nvSpPr>
        <p:spPr bwMode="auto">
          <a:xfrm>
            <a:off x="1096963" y="5357813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Single frame 1/30s</a:t>
            </a:r>
          </a:p>
        </p:txBody>
      </p:sp>
      <p:sp>
        <p:nvSpPr>
          <p:cNvPr id="224265" name="Text Box 10"/>
          <p:cNvSpPr txBox="1">
            <a:spLocks noChangeArrowheads="1"/>
          </p:cNvSpPr>
          <p:nvPr/>
        </p:nvSpPr>
        <p:spPr bwMode="auto">
          <a:xfrm>
            <a:off x="5468938" y="5357813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30 frames over 30s</a:t>
            </a:r>
          </a:p>
        </p:txBody>
      </p:sp>
      <p:sp>
        <p:nvSpPr>
          <p:cNvPr id="224266" name="Text Box 11"/>
          <p:cNvSpPr txBox="1">
            <a:spLocks noChangeArrowheads="1"/>
          </p:cNvSpPr>
          <p:nvPr/>
        </p:nvSpPr>
        <p:spPr bwMode="auto">
          <a:xfrm>
            <a:off x="1371600" y="5943600"/>
            <a:ext cx="599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Shear =1.5s</a:t>
            </a:r>
            <a:r>
              <a:rPr lang="en-US" sz="2000" baseline="30000">
                <a:latin typeface="Arial" pitchFamily="34" charset="0"/>
              </a:rPr>
              <a:t>-1</a:t>
            </a:r>
          </a:p>
          <a:p>
            <a:r>
              <a:rPr lang="en-US" sz="2000">
                <a:latin typeface="Arial" pitchFamily="34" charset="0"/>
              </a:rPr>
              <a:t>Binding is abolished by blocking GpIb but not GpIIb</a:t>
            </a:r>
          </a:p>
        </p:txBody>
      </p:sp>
      <p:sp>
        <p:nvSpPr>
          <p:cNvPr id="224267" name="Text Box 12"/>
          <p:cNvSpPr txBox="1">
            <a:spLocks noChangeArrowheads="1"/>
          </p:cNvSpPr>
          <p:nvPr/>
        </p:nvSpPr>
        <p:spPr bwMode="auto">
          <a:xfrm>
            <a:off x="534988" y="152400"/>
            <a:ext cx="918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2800">
                <a:latin typeface="Arial" pitchFamily="34" charset="0"/>
              </a:rPr>
              <a:t>Fluorescent platelet binding to vWF: tethering and rolling</a:t>
            </a:r>
          </a:p>
        </p:txBody>
      </p:sp>
      <p:sp>
        <p:nvSpPr>
          <p:cNvPr id="224268" name="Text Box 13"/>
          <p:cNvSpPr txBox="1">
            <a:spLocks noChangeArrowheads="1"/>
          </p:cNvSpPr>
          <p:nvPr/>
        </p:nvSpPr>
        <p:spPr bwMode="auto">
          <a:xfrm>
            <a:off x="8658225" y="6503988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latin typeface="Arial" pitchFamily="34" charset="0"/>
              </a:rPr>
              <a:t>Ruggeri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Franklin Gothic Book" pitchFamily="34" charset="0"/>
              </a:rPr>
              <a:t>Von Willebrand Factor: learning objectives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1613" y="1989138"/>
            <a:ext cx="9258300" cy="45307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mtClean="0"/>
              <a:t>Understand 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mtClean="0"/>
              <a:t>Synthesis &amp; Processing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mtClean="0"/>
              <a:t>VWF function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mtClean="0"/>
              <a:t>Consequence of VWF deficiency</a:t>
            </a:r>
          </a:p>
          <a:p>
            <a:pPr lvl="1" eaLnBrk="1" hangingPunct="1">
              <a:lnSpc>
                <a:spcPct val="125000"/>
              </a:lnSpc>
            </a:pPr>
            <a:r>
              <a:rPr lang="en-GB" smtClean="0"/>
              <a:t>Consequences of excessive VWF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>
          <a:xfrm>
            <a:off x="463550" y="0"/>
            <a:ext cx="9258300" cy="1139825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Platelet capture by VWF </a:t>
            </a:r>
          </a:p>
        </p:txBody>
      </p:sp>
      <p:pic>
        <p:nvPicPr>
          <p:cNvPr id="4" name="control 1500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1484313"/>
            <a:ext cx="66294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319088" y="115888"/>
            <a:ext cx="9258300" cy="1139825"/>
          </a:xfrm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Platelet activation</a:t>
            </a:r>
          </a:p>
        </p:txBody>
      </p:sp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813" y="1484313"/>
            <a:ext cx="5543550" cy="4826000"/>
          </a:xfrm>
        </p:spPr>
      </p:pic>
      <p:sp>
        <p:nvSpPr>
          <p:cNvPr id="227331" name="TextBox 4"/>
          <p:cNvSpPr txBox="1">
            <a:spLocks noChangeArrowheads="1"/>
          </p:cNvSpPr>
          <p:nvPr/>
        </p:nvSpPr>
        <p:spPr bwMode="auto">
          <a:xfrm>
            <a:off x="6799263" y="2276475"/>
            <a:ext cx="3240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/>
              <a:t>ADP release</a:t>
            </a:r>
          </a:p>
          <a:p>
            <a:r>
              <a:rPr lang="en-GB"/>
              <a:t>Thromboxane synthesis</a:t>
            </a:r>
          </a:p>
          <a:p>
            <a:r>
              <a:rPr lang="en-GB">
                <a:latin typeface="Symbol" pitchFamily="18" charset="2"/>
              </a:rPr>
              <a:t>a</a:t>
            </a:r>
            <a:r>
              <a:rPr lang="en-GB" baseline="-25000"/>
              <a:t>IIb</a:t>
            </a:r>
            <a:r>
              <a:rPr lang="en-GB">
                <a:latin typeface="Symbol" pitchFamily="18" charset="2"/>
              </a:rPr>
              <a:t>b</a:t>
            </a:r>
            <a:r>
              <a:rPr lang="en-GB" baseline="-25000"/>
              <a:t>3</a:t>
            </a:r>
            <a:r>
              <a:rPr lang="en-GB"/>
              <a:t> activation</a:t>
            </a:r>
          </a:p>
          <a:p>
            <a:endParaRPr lang="en-GB"/>
          </a:p>
          <a:p>
            <a:r>
              <a:rPr lang="en-GB"/>
              <a:t>Phospholipid exposure</a:t>
            </a:r>
          </a:p>
          <a:p>
            <a:r>
              <a:rPr lang="en-GB"/>
              <a:t>Shape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79400"/>
            <a:ext cx="8743950" cy="1143000"/>
          </a:xfrm>
        </p:spPr>
        <p:txBody>
          <a:bodyPr/>
          <a:lstStyle/>
          <a:p>
            <a:pPr eaLnBrk="1"/>
            <a:r>
              <a:rPr lang="en-GB" smtClean="0"/>
              <a:t>Mechanisms of platelet activation</a:t>
            </a:r>
          </a:p>
        </p:txBody>
      </p:sp>
      <p:sp>
        <p:nvSpPr>
          <p:cNvPr id="228354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682750"/>
            <a:ext cx="9444037" cy="4114800"/>
          </a:xfrm>
        </p:spPr>
        <p:txBody>
          <a:bodyPr/>
          <a:lstStyle/>
          <a:p>
            <a:pPr eaLnBrk="1"/>
            <a:r>
              <a:rPr lang="en-GB" smtClean="0">
                <a:solidFill>
                  <a:srgbClr val="3366FF"/>
                </a:solidFill>
              </a:rPr>
              <a:t>Platelet agonists</a:t>
            </a:r>
            <a:r>
              <a:rPr lang="en-GB" smtClean="0"/>
              <a:t>			</a:t>
            </a:r>
            <a:r>
              <a:rPr lang="en-GB" smtClean="0">
                <a:solidFill>
                  <a:srgbClr val="3366FF"/>
                </a:solidFill>
              </a:rPr>
              <a:t>Platelet ligands</a:t>
            </a:r>
          </a:p>
          <a:p>
            <a:pPr lvl="1" eaLnBrk="1"/>
            <a:r>
              <a:rPr lang="en-GB" smtClean="0"/>
              <a:t>Collagen 					GpIa, GpVI, GpIIa</a:t>
            </a:r>
          </a:p>
          <a:p>
            <a:pPr lvl="1" eaLnBrk="1"/>
            <a:r>
              <a:rPr lang="en-GB" smtClean="0"/>
              <a:t>VWF							Gp1b</a:t>
            </a:r>
          </a:p>
          <a:p>
            <a:pPr lvl="1" eaLnBrk="1"/>
            <a:r>
              <a:rPr lang="en-GB" smtClean="0"/>
              <a:t>Thrombin					PAR</a:t>
            </a:r>
          </a:p>
          <a:p>
            <a:pPr lvl="1" eaLnBrk="1"/>
            <a:r>
              <a:rPr lang="en-GB" smtClean="0"/>
              <a:t>ADP							PY2, PY12</a:t>
            </a:r>
          </a:p>
          <a:p>
            <a:pPr lvl="1" eaLnBrk="1"/>
            <a:r>
              <a:rPr lang="en-GB" smtClean="0"/>
              <a:t>Thromboxane				Thromboxane receptor</a:t>
            </a:r>
          </a:p>
          <a:p>
            <a:pPr lvl="1" eaLnBrk="1"/>
            <a:r>
              <a:rPr lang="en-GB" smtClean="0"/>
              <a:t>Fgn, Fcn, Vcn, VWF		GpIIbIIIa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5850" y="5773738"/>
            <a:ext cx="4716463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b="1">
                <a:solidFill>
                  <a:srgbClr val="FF0000"/>
                </a:solidFill>
                <a:latin typeface="Times New Roman" pitchFamily="18" charset="0"/>
                <a:cs typeface="HG Mincho Light J;MS Gothic;HG "/>
              </a:rPr>
              <a:t>All of these are therapeutic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ext Box 4"/>
          <p:cNvSpPr txBox="1">
            <a:spLocks noChangeArrowheads="1"/>
          </p:cNvSpPr>
          <p:nvPr/>
        </p:nvSpPr>
        <p:spPr bwMode="auto">
          <a:xfrm>
            <a:off x="3048000" y="1414463"/>
            <a:ext cx="282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latin typeface="Arial" pitchFamily="34" charset="0"/>
              </a:rPr>
              <a:t>Arachidonic acid</a:t>
            </a:r>
          </a:p>
        </p:txBody>
      </p:sp>
      <p:sp>
        <p:nvSpPr>
          <p:cNvPr id="230402" name="Text Box 5"/>
          <p:cNvSpPr txBox="1">
            <a:spLocks noChangeArrowheads="1"/>
          </p:cNvSpPr>
          <p:nvPr/>
        </p:nvSpPr>
        <p:spPr bwMode="auto">
          <a:xfrm>
            <a:off x="2932113" y="3051175"/>
            <a:ext cx="546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latin typeface="Arial" pitchFamily="34" charset="0"/>
              </a:rPr>
              <a:t>PGG and PGH2 (endoperoxides)</a:t>
            </a:r>
          </a:p>
        </p:txBody>
      </p:sp>
      <p:sp>
        <p:nvSpPr>
          <p:cNvPr id="230403" name="Text Box 6"/>
          <p:cNvSpPr txBox="1">
            <a:spLocks noChangeArrowheads="1"/>
          </p:cNvSpPr>
          <p:nvPr/>
        </p:nvSpPr>
        <p:spPr bwMode="auto">
          <a:xfrm>
            <a:off x="560388" y="2135188"/>
            <a:ext cx="262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solidFill>
                  <a:srgbClr val="FF3300"/>
                </a:solidFill>
                <a:latin typeface="Arial" pitchFamily="34" charset="0"/>
              </a:rPr>
              <a:t>Cycloxygenase</a:t>
            </a:r>
          </a:p>
        </p:txBody>
      </p:sp>
      <p:sp>
        <p:nvSpPr>
          <p:cNvPr id="230404" name="Text Box 7"/>
          <p:cNvSpPr txBox="1">
            <a:spLocks noChangeArrowheads="1"/>
          </p:cNvSpPr>
          <p:nvPr/>
        </p:nvSpPr>
        <p:spPr bwMode="auto">
          <a:xfrm>
            <a:off x="428625" y="4968875"/>
            <a:ext cx="3213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latin typeface="Arial" pitchFamily="34" charset="0"/>
              </a:rPr>
              <a:t>Prostacyclin (PGI</a:t>
            </a:r>
            <a:r>
              <a:rPr lang="en-GB" sz="2800" baseline="-25000">
                <a:latin typeface="Arial" pitchFamily="34" charset="0"/>
              </a:rPr>
              <a:t>2</a:t>
            </a:r>
            <a:r>
              <a:rPr lang="en-GB" sz="2800">
                <a:latin typeface="Arial" pitchFamily="34" charset="0"/>
              </a:rPr>
              <a:t>)</a:t>
            </a:r>
          </a:p>
          <a:p>
            <a:r>
              <a:rPr lang="en-GB" sz="2800">
                <a:latin typeface="Arial" pitchFamily="34" charset="0"/>
              </a:rPr>
              <a:t>PG(E</a:t>
            </a:r>
            <a:r>
              <a:rPr lang="en-GB" sz="2800" baseline="-25000">
                <a:latin typeface="Arial" pitchFamily="34" charset="0"/>
              </a:rPr>
              <a:t>2</a:t>
            </a:r>
            <a:r>
              <a:rPr lang="en-GB" sz="2800">
                <a:latin typeface="Arial" pitchFamily="34" charset="0"/>
              </a:rPr>
              <a:t>), PGD</a:t>
            </a:r>
            <a:r>
              <a:rPr lang="en-GB" sz="2800" baseline="-25000">
                <a:latin typeface="Arial" pitchFamily="34" charset="0"/>
              </a:rPr>
              <a:t>2</a:t>
            </a:r>
            <a:r>
              <a:rPr lang="en-GB" sz="2800">
                <a:latin typeface="Arial" pitchFamily="34" charset="0"/>
              </a:rPr>
              <a:t>,F</a:t>
            </a:r>
            <a:r>
              <a:rPr lang="en-GB" sz="2800" baseline="-25000">
                <a:latin typeface="Arial" pitchFamily="34" charset="0"/>
              </a:rPr>
              <a:t>2</a:t>
            </a:r>
          </a:p>
        </p:txBody>
      </p:sp>
      <p:sp>
        <p:nvSpPr>
          <p:cNvPr id="230405" name="Text Box 8"/>
          <p:cNvSpPr txBox="1">
            <a:spLocks noChangeArrowheads="1"/>
          </p:cNvSpPr>
          <p:nvPr/>
        </p:nvSpPr>
        <p:spPr bwMode="auto">
          <a:xfrm>
            <a:off x="5930900" y="4864100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latin typeface="Arial" pitchFamily="34" charset="0"/>
              </a:rPr>
              <a:t>Thromboxane A</a:t>
            </a:r>
            <a:r>
              <a:rPr lang="en-GB" sz="2800" baseline="-25000">
                <a:latin typeface="Arial" pitchFamily="34" charset="0"/>
              </a:rPr>
              <a:t>2</a:t>
            </a:r>
          </a:p>
        </p:txBody>
      </p:sp>
      <p:sp>
        <p:nvSpPr>
          <p:cNvPr id="230406" name="Line 9"/>
          <p:cNvSpPr>
            <a:spLocks noChangeShapeType="1"/>
          </p:cNvSpPr>
          <p:nvPr/>
        </p:nvSpPr>
        <p:spPr bwMode="auto">
          <a:xfrm>
            <a:off x="4800600" y="2139950"/>
            <a:ext cx="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7" name="Line 11"/>
          <p:cNvSpPr>
            <a:spLocks noChangeShapeType="1"/>
          </p:cNvSpPr>
          <p:nvPr/>
        </p:nvSpPr>
        <p:spPr bwMode="auto">
          <a:xfrm flipH="1">
            <a:off x="2559050" y="4530725"/>
            <a:ext cx="2090738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8" name="Line 12"/>
          <p:cNvSpPr>
            <a:spLocks noChangeShapeType="1"/>
          </p:cNvSpPr>
          <p:nvPr/>
        </p:nvSpPr>
        <p:spPr bwMode="auto">
          <a:xfrm>
            <a:off x="4860925" y="4513263"/>
            <a:ext cx="2073275" cy="39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09" name="Text Box 13"/>
          <p:cNvSpPr txBox="1">
            <a:spLocks noChangeArrowheads="1"/>
          </p:cNvSpPr>
          <p:nvPr/>
        </p:nvSpPr>
        <p:spPr bwMode="auto">
          <a:xfrm flipV="1">
            <a:off x="647700" y="6167438"/>
            <a:ext cx="3554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3200"/>
          </a:p>
        </p:txBody>
      </p:sp>
      <p:sp>
        <p:nvSpPr>
          <p:cNvPr id="230410" name="Text Box 14"/>
          <p:cNvSpPr txBox="1">
            <a:spLocks noChangeArrowheads="1"/>
          </p:cNvSpPr>
          <p:nvPr/>
        </p:nvSpPr>
        <p:spPr bwMode="auto">
          <a:xfrm>
            <a:off x="901700" y="5945188"/>
            <a:ext cx="1793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297B52"/>
                </a:solidFill>
                <a:latin typeface="Arial" pitchFamily="34" charset="0"/>
              </a:rPr>
              <a:t>Antiplatelet </a:t>
            </a:r>
          </a:p>
          <a:p>
            <a:r>
              <a:rPr lang="en-GB">
                <a:solidFill>
                  <a:srgbClr val="297B52"/>
                </a:solidFill>
                <a:latin typeface="Arial" pitchFamily="34" charset="0"/>
              </a:rPr>
              <a:t>Vasodilator</a:t>
            </a:r>
          </a:p>
        </p:txBody>
      </p:sp>
      <p:sp>
        <p:nvSpPr>
          <p:cNvPr id="230411" name="Text Box 15"/>
          <p:cNvSpPr txBox="1">
            <a:spLocks noChangeArrowheads="1"/>
          </p:cNvSpPr>
          <p:nvPr/>
        </p:nvSpPr>
        <p:spPr bwMode="auto">
          <a:xfrm>
            <a:off x="6281738" y="5791200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297B52"/>
                </a:solidFill>
                <a:latin typeface="Arial" pitchFamily="34" charset="0"/>
              </a:rPr>
              <a:t>Platelet activator Vasoconstrictor</a:t>
            </a:r>
          </a:p>
        </p:txBody>
      </p:sp>
      <p:sp>
        <p:nvSpPr>
          <p:cNvPr id="230412" name="Text Box 4"/>
          <p:cNvSpPr txBox="1">
            <a:spLocks noChangeArrowheads="1"/>
          </p:cNvSpPr>
          <p:nvPr/>
        </p:nvSpPr>
        <p:spPr bwMode="auto">
          <a:xfrm>
            <a:off x="2767013" y="312738"/>
            <a:ext cx="402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latin typeface="Arial" pitchFamily="34" charset="0"/>
              </a:rPr>
              <a:t>Membrane phospholipid</a:t>
            </a:r>
          </a:p>
        </p:txBody>
      </p:sp>
      <p:sp>
        <p:nvSpPr>
          <p:cNvPr id="230413" name="Line 9"/>
          <p:cNvSpPr>
            <a:spLocks noChangeShapeType="1"/>
          </p:cNvSpPr>
          <p:nvPr/>
        </p:nvSpPr>
        <p:spPr bwMode="auto">
          <a:xfrm>
            <a:off x="4802188" y="3533775"/>
            <a:ext cx="0" cy="449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414" name="Text Box 6"/>
          <p:cNvSpPr txBox="1">
            <a:spLocks noChangeArrowheads="1"/>
          </p:cNvSpPr>
          <p:nvPr/>
        </p:nvSpPr>
        <p:spPr bwMode="auto">
          <a:xfrm>
            <a:off x="5208588" y="2193925"/>
            <a:ext cx="289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solidFill>
                  <a:srgbClr val="FF3300"/>
                </a:solidFill>
                <a:latin typeface="Arial" pitchFamily="34" charset="0"/>
              </a:rPr>
              <a:t>COX-1 or COX-2</a:t>
            </a:r>
          </a:p>
        </p:txBody>
      </p:sp>
      <p:sp>
        <p:nvSpPr>
          <p:cNvPr id="230415" name="Text Box 6"/>
          <p:cNvSpPr txBox="1">
            <a:spLocks noChangeArrowheads="1"/>
          </p:cNvSpPr>
          <p:nvPr/>
        </p:nvSpPr>
        <p:spPr bwMode="auto">
          <a:xfrm>
            <a:off x="2627313" y="3948113"/>
            <a:ext cx="446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solidFill>
                  <a:srgbClr val="FF3300"/>
                </a:solidFill>
                <a:latin typeface="Arial" pitchFamily="34" charset="0"/>
              </a:rPr>
              <a:t>Tissue specific isomerases</a:t>
            </a:r>
          </a:p>
        </p:txBody>
      </p:sp>
      <p:sp>
        <p:nvSpPr>
          <p:cNvPr id="230416" name="Line 9"/>
          <p:cNvSpPr>
            <a:spLocks noChangeShapeType="1"/>
          </p:cNvSpPr>
          <p:nvPr/>
        </p:nvSpPr>
        <p:spPr bwMode="auto">
          <a:xfrm>
            <a:off x="4803775" y="846138"/>
            <a:ext cx="0" cy="66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889750" y="1722438"/>
            <a:ext cx="1173163" cy="15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096250" y="1484313"/>
            <a:ext cx="2044700" cy="461962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 err="1">
                <a:latin typeface="Arial" pitchFamily="34" charset="0"/>
              </a:rPr>
              <a:t>Leukotrienes</a:t>
            </a:r>
            <a:endParaRPr lang="en-GB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Steps in primary haemostasis</a:t>
            </a: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773238"/>
            <a:ext cx="92583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VWF binds to exposed collagen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Shear stress elongates VWF exposing multiple binding sites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Shear stress opens GpIb – catches on VWF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Platelets roll along VWF via GpIb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GpIIbIIIa adopts active configuration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Platelets ‘fixed’ to VWF via IIbIIIa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Platelets degranulate, releasing more VWF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Further platelets captured forming platelet plug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Fibrinogen and fibronectin contribute to plug stability (RGD)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bg2"/>
                </a:solidFill>
                <a:latin typeface="Arial" pitchFamily="34" charset="0"/>
              </a:rPr>
              <a:t>VWF: Function</a:t>
            </a:r>
          </a:p>
        </p:txBody>
      </p:sp>
      <p:sp>
        <p:nvSpPr>
          <p:cNvPr id="2344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mtClean="0">
                <a:latin typeface="Arial" pitchFamily="34" charset="0"/>
              </a:rPr>
              <a:t>Primary haemostasis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mtClean="0">
                <a:latin typeface="Arial" pitchFamily="34" charset="0"/>
              </a:rPr>
              <a:t>Factor 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2" descr="12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94488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6" name="Text Box 3"/>
          <p:cNvSpPr txBox="1">
            <a:spLocks noChangeArrowheads="1"/>
          </p:cNvSpPr>
          <p:nvPr/>
        </p:nvSpPr>
        <p:spPr bwMode="auto">
          <a:xfrm>
            <a:off x="6842125" y="6211888"/>
            <a:ext cx="2274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Mannucci 2004</a:t>
            </a:r>
          </a:p>
        </p:txBody>
      </p:sp>
      <p:sp>
        <p:nvSpPr>
          <p:cNvPr id="236547" name="Text Box 4"/>
          <p:cNvSpPr txBox="1">
            <a:spLocks noChangeArrowheads="1"/>
          </p:cNvSpPr>
          <p:nvPr/>
        </p:nvSpPr>
        <p:spPr bwMode="auto">
          <a:xfrm>
            <a:off x="669925" y="298450"/>
            <a:ext cx="619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4000">
                <a:latin typeface="Arial" pitchFamily="34" charset="0"/>
              </a:rPr>
              <a:t>Factor VIII binding to VWF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2"/>
                </a:solidFill>
                <a:latin typeface="Franklin Gothic Book" pitchFamily="34" charset="0"/>
              </a:rPr>
              <a:t>VWF and Factor VIII</a:t>
            </a:r>
            <a:endParaRPr lang="en-GB" b="1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38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916113"/>
            <a:ext cx="92583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Factor VIII and VWF circulate as a complex in plasma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Protects VIII from degradation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Prevents premature association with Factor X, phospholipids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Free FVIII half life 		≈ 2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VWF bound FVIII half life	≈ 12 hours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FVIII activation by thrombin releases it from vWF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Von Willebrand Disease</a:t>
            </a:r>
          </a:p>
        </p:txBody>
      </p:sp>
      <p:sp>
        <p:nvSpPr>
          <p:cNvPr id="24064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3800" smtClean="0"/>
              <a:t>Deficiency of VWF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Franklin Gothic Book" pitchFamily="34" charset="0"/>
              </a:rPr>
              <a:t>Von Willebrand Disease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3284538"/>
            <a:ext cx="9258300" cy="2765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Features:</a:t>
            </a:r>
          </a:p>
          <a:p>
            <a:pPr eaLnBrk="1" hangingPunct="1"/>
            <a:r>
              <a:rPr lang="en-GB" smtClean="0"/>
              <a:t> defect of primary haemostasis</a:t>
            </a:r>
          </a:p>
          <a:p>
            <a:pPr lvl="1" eaLnBrk="1" hangingPunct="1"/>
            <a:r>
              <a:rPr lang="en-GB" smtClean="0"/>
              <a:t>Prolonged bleeding time</a:t>
            </a:r>
          </a:p>
          <a:p>
            <a:pPr eaLnBrk="1" hangingPunct="1"/>
            <a:r>
              <a:rPr lang="en-GB" smtClean="0"/>
              <a:t>Reduced level of Factor VIII</a:t>
            </a:r>
          </a:p>
          <a:p>
            <a:pPr lvl="1" eaLnBrk="1" hangingPunct="1"/>
            <a:r>
              <a:rPr lang="en-GB" smtClean="0"/>
              <a:t>Coagulation defect – deep bleeding</a:t>
            </a:r>
          </a:p>
        </p:txBody>
      </p:sp>
      <p:sp>
        <p:nvSpPr>
          <p:cNvPr id="242691" name="Rectangle 4"/>
          <p:cNvSpPr>
            <a:spLocks noChangeArrowheads="1"/>
          </p:cNvSpPr>
          <p:nvPr/>
        </p:nvSpPr>
        <p:spPr bwMode="auto">
          <a:xfrm>
            <a:off x="679450" y="1700213"/>
            <a:ext cx="9258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>
                <a:latin typeface="Verdana" pitchFamily="34" charset="0"/>
              </a:rPr>
              <a:t>A quantitative or qualitative deficiency of VWF: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>
                <a:latin typeface="Verdana" pitchFamily="34" charset="0"/>
              </a:rPr>
              <a:t>	 leading to an increased tendency to bleeding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GB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22325" y="620713"/>
            <a:ext cx="820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altLang="en-GB" sz="4000" b="1">
                <a:solidFill>
                  <a:schemeClr val="bg2"/>
                </a:solidFill>
                <a:latin typeface="Arial" pitchFamily="34" charset="0"/>
              </a:rPr>
              <a:t>Von Willebrand Factor: functions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966788" y="2276475"/>
            <a:ext cx="8834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altLang="en-GB" sz="2800">
                <a:latin typeface="Verdana" pitchFamily="34" charset="0"/>
              </a:rPr>
              <a:t>1. Form a bridge between damaged vessel wall </a:t>
            </a:r>
          </a:p>
          <a:p>
            <a:r>
              <a:rPr lang="en-US" altLang="en-GB" sz="2800">
                <a:latin typeface="Verdana" pitchFamily="34" charset="0"/>
              </a:rPr>
              <a:t>(collagen) and platelets (primary haemostasis) </a:t>
            </a:r>
          </a:p>
          <a:p>
            <a:endParaRPr lang="en-GB" altLang="en-GB" sz="2800">
              <a:latin typeface="Verdana" pitchFamily="34" charset="0"/>
            </a:endParaRPr>
          </a:p>
          <a:p>
            <a:r>
              <a:rPr lang="en-US" altLang="en-GB" sz="2800">
                <a:latin typeface="Verdana" pitchFamily="34" charset="0"/>
              </a:rPr>
              <a:t>2. Stabilise and protect Factor VIII</a:t>
            </a:r>
          </a:p>
          <a:p>
            <a:endParaRPr lang="en-GB" altLang="en-GB" sz="2800">
              <a:latin typeface="Verdana" pitchFamily="34" charset="0"/>
            </a:endParaRPr>
          </a:p>
          <a:p>
            <a:r>
              <a:rPr lang="en-GB" altLang="en-GB" sz="2800">
                <a:latin typeface="Verdana" pitchFamily="34" charset="0"/>
              </a:rPr>
              <a:t>3. Regulate vascular inflammation?</a:t>
            </a:r>
            <a:endParaRPr lang="en-US" altLang="en-GB" sz="2800">
              <a:latin typeface="Verdana" pitchFamily="34" charset="0"/>
            </a:endParaRPr>
          </a:p>
          <a:p>
            <a:endParaRPr lang="en-US" altLang="en-GB" sz="2800">
              <a:latin typeface="Verdana" pitchFamily="34" charset="0"/>
            </a:endParaRPr>
          </a:p>
          <a:p>
            <a:endParaRPr lang="en-US" altLang="en-GB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ChangeArrowheads="1"/>
          </p:cNvSpPr>
          <p:nvPr/>
        </p:nvSpPr>
        <p:spPr bwMode="auto">
          <a:xfrm>
            <a:off x="390525" y="549275"/>
            <a:ext cx="1013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GB" altLang="en-GB" sz="3800" b="1">
                <a:solidFill>
                  <a:schemeClr val="bg2"/>
                </a:solidFill>
                <a:latin typeface="Arial" pitchFamily="34" charset="0"/>
              </a:rPr>
              <a:t>von Willebrand Disease - Classification</a:t>
            </a:r>
          </a:p>
        </p:txBody>
      </p:sp>
      <p:sp>
        <p:nvSpPr>
          <p:cNvPr id="244738" name="Rectangle 3"/>
          <p:cNvSpPr>
            <a:spLocks noChangeArrowheads="1"/>
          </p:cNvSpPr>
          <p:nvPr/>
        </p:nvSpPr>
        <p:spPr bwMode="auto">
          <a:xfrm>
            <a:off x="463550" y="1916113"/>
            <a:ext cx="44878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/>
            <a:r>
              <a:rPr lang="en-GB" altLang="en-GB" sz="3200" b="1">
                <a:solidFill>
                  <a:schemeClr val="tx2"/>
                </a:solidFill>
                <a:latin typeface="Arial" pitchFamily="34" charset="0"/>
              </a:rPr>
              <a:t>Primary Classification</a:t>
            </a:r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94186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</a:rPr>
              <a:t>Type 1:  	quantitative deficiency	   75%    10</a:t>
            </a:r>
            <a:r>
              <a:rPr lang="en-US" sz="2800" b="1" baseline="30000">
                <a:latin typeface="Arial" pitchFamily="34" charset="0"/>
              </a:rPr>
              <a:t>-3</a:t>
            </a:r>
            <a:r>
              <a:rPr lang="en-US" sz="2800" b="1">
                <a:latin typeface="Arial" pitchFamily="34" charset="0"/>
              </a:rPr>
              <a:t>-10</a:t>
            </a:r>
            <a:r>
              <a:rPr lang="en-US" sz="2800" b="1" baseline="30000">
                <a:latin typeface="Arial" pitchFamily="34" charset="0"/>
              </a:rPr>
              <a:t>-4</a:t>
            </a:r>
            <a:endParaRPr lang="en-US" sz="2800" b="1"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</a:rPr>
              <a:t>Type 2: 	qualitative deficiency 	   20%		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Arial" pitchFamily="34" charset="0"/>
              </a:rPr>
              <a:t>Type 3:	virtual complete deficiency     5%	10</a:t>
            </a:r>
            <a:r>
              <a:rPr lang="en-US" sz="2800" b="1" baseline="30000">
                <a:latin typeface="Arial" pitchFamily="34" charset="0"/>
              </a:rPr>
              <a:t>-6</a:t>
            </a:r>
            <a:endParaRPr lang="en-US" sz="28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Bleeding symptoms and Type 1 VWD</a:t>
            </a:r>
          </a:p>
        </p:txBody>
      </p:sp>
      <p:pic>
        <p:nvPicPr>
          <p:cNvPr id="2467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700213"/>
            <a:ext cx="705643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Text Box 4"/>
          <p:cNvSpPr txBox="1">
            <a:spLocks noChangeArrowheads="1"/>
          </p:cNvSpPr>
          <p:nvPr/>
        </p:nvSpPr>
        <p:spPr bwMode="auto">
          <a:xfrm>
            <a:off x="8383588" y="6308725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1800" b="1">
                <a:latin typeface="Arial" pitchFamily="34" charset="0"/>
              </a:rPr>
              <a:t>Tosetto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6"/>
          <p:cNvGrpSpPr>
            <a:grpSpLocks/>
          </p:cNvGrpSpPr>
          <p:nvPr/>
        </p:nvGrpSpPr>
        <p:grpSpPr bwMode="auto">
          <a:xfrm>
            <a:off x="895350" y="1339850"/>
            <a:ext cx="10113963" cy="4943475"/>
            <a:chOff x="745" y="754"/>
            <a:chExt cx="6371" cy="3114"/>
          </a:xfrm>
        </p:grpSpPr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745" y="754"/>
            <a:ext cx="6371" cy="3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CorelPhotoPaint.Image.8" r:id="rId4" imgW="1209579" imgH="665990" progId="">
                    <p:embed/>
                  </p:oleObj>
                </mc:Choice>
                <mc:Fallback>
                  <p:oleObj name="CorelPhotoPaint.Image.8" r:id="rId4" imgW="1209579" imgH="66599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" y="754"/>
                          <a:ext cx="6371" cy="3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Rectangle 4"/>
            <p:cNvSpPr>
              <a:spLocks noChangeArrowheads="1"/>
            </p:cNvSpPr>
            <p:nvPr/>
          </p:nvSpPr>
          <p:spPr bwMode="auto">
            <a:xfrm>
              <a:off x="5618" y="2083"/>
              <a:ext cx="11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endParaRPr lang="en-GB"/>
            </a:p>
          </p:txBody>
        </p:sp>
      </p:grpSp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1854200" y="333375"/>
            <a:ext cx="6227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4400">
                <a:solidFill>
                  <a:schemeClr val="bg2"/>
                </a:solidFill>
              </a:rPr>
              <a:t>Multimer analysis in VWD</a:t>
            </a:r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390525" y="5878513"/>
            <a:ext cx="9793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/>
              <a:t>	3	2A	2A	1	N      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ChangeArrowheads="1"/>
          </p:cNvSpPr>
          <p:nvPr/>
        </p:nvSpPr>
        <p:spPr bwMode="auto">
          <a:xfrm>
            <a:off x="1560513" y="4467225"/>
            <a:ext cx="6943725" cy="2130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1354138" y="428625"/>
            <a:ext cx="654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altLang="en-GB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+mn-cs"/>
              </a:rPr>
              <a:t>Desmopressin (DDAVP)</a:t>
            </a:r>
          </a:p>
        </p:txBody>
      </p:sp>
      <p:sp>
        <p:nvSpPr>
          <p:cNvPr id="251907" name="Text Box 4"/>
          <p:cNvSpPr txBox="1">
            <a:spLocks noChangeArrowheads="1"/>
          </p:cNvSpPr>
          <p:nvPr/>
        </p:nvSpPr>
        <p:spPr bwMode="auto">
          <a:xfrm>
            <a:off x="1457325" y="1524000"/>
            <a:ext cx="64595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Vasopressin derivative</a:t>
            </a:r>
          </a:p>
          <a:p>
            <a:r>
              <a:rPr lang="en-GB" altLang="en-GB" sz="2800">
                <a:latin typeface="Helvetica" pitchFamily="34" charset="0"/>
              </a:rPr>
              <a:t>Acts via V2 receptors</a:t>
            </a:r>
          </a:p>
          <a:p>
            <a:r>
              <a:rPr lang="en-GB" altLang="en-GB" sz="2800">
                <a:latin typeface="Helvetica" pitchFamily="34" charset="0"/>
              </a:rPr>
              <a:t>Releases VWF from WPB</a:t>
            </a:r>
          </a:p>
          <a:p>
            <a:r>
              <a:rPr lang="en-GB" altLang="en-GB" sz="2800">
                <a:latin typeface="Helvetica" pitchFamily="34" charset="0"/>
              </a:rPr>
              <a:t> </a:t>
            </a:r>
          </a:p>
          <a:p>
            <a:r>
              <a:rPr lang="en-GB" altLang="en-GB" sz="2800">
                <a:latin typeface="Helvetica" pitchFamily="34" charset="0"/>
              </a:rPr>
              <a:t>2-5 fold rise in vWF-VIII        (VIII&gt;vWF)</a:t>
            </a:r>
          </a:p>
          <a:p>
            <a:r>
              <a:rPr lang="en-GB" altLang="en-GB" sz="2800">
                <a:latin typeface="Helvetica" pitchFamily="34" charset="0"/>
              </a:rPr>
              <a:t>Type 1 vWD</a:t>
            </a:r>
            <a:endParaRPr lang="en-GB" altLang="en-GB" sz="2800" b="1">
              <a:latin typeface="Helvetica" pitchFamily="34" charset="0"/>
            </a:endParaRPr>
          </a:p>
        </p:txBody>
      </p:sp>
      <p:sp>
        <p:nvSpPr>
          <p:cNvPr id="251908" name="Text Box 5"/>
          <p:cNvSpPr txBox="1">
            <a:spLocks noChangeArrowheads="1"/>
          </p:cNvSpPr>
          <p:nvPr/>
        </p:nvSpPr>
        <p:spPr bwMode="auto">
          <a:xfrm>
            <a:off x="2143125" y="4567238"/>
            <a:ext cx="1989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Dose </a:t>
            </a:r>
          </a:p>
        </p:txBody>
      </p:sp>
      <p:sp>
        <p:nvSpPr>
          <p:cNvPr id="251909" name="Text Box 6"/>
          <p:cNvSpPr txBox="1">
            <a:spLocks noChangeArrowheads="1"/>
          </p:cNvSpPr>
          <p:nvPr/>
        </p:nvSpPr>
        <p:spPr bwMode="auto">
          <a:xfrm>
            <a:off x="2143125" y="5230813"/>
            <a:ext cx="2030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0.3µg/kg i.v</a:t>
            </a:r>
          </a:p>
        </p:txBody>
      </p:sp>
      <p:sp>
        <p:nvSpPr>
          <p:cNvPr id="251910" name="Text Box 7"/>
          <p:cNvSpPr txBox="1">
            <a:spLocks noChangeArrowheads="1"/>
          </p:cNvSpPr>
          <p:nvPr/>
        </p:nvSpPr>
        <p:spPr bwMode="auto">
          <a:xfrm>
            <a:off x="2143125" y="5862638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300µg i.n.</a:t>
            </a:r>
          </a:p>
        </p:txBody>
      </p:sp>
      <p:sp>
        <p:nvSpPr>
          <p:cNvPr id="251911" name="Text Box 8"/>
          <p:cNvSpPr txBox="1">
            <a:spLocks noChangeArrowheads="1"/>
          </p:cNvSpPr>
          <p:nvPr/>
        </p:nvSpPr>
        <p:spPr bwMode="auto">
          <a:xfrm>
            <a:off x="5057775" y="4567238"/>
            <a:ext cx="258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Peak response</a:t>
            </a:r>
          </a:p>
        </p:txBody>
      </p:sp>
      <p:sp>
        <p:nvSpPr>
          <p:cNvPr id="251912" name="Text Box 9"/>
          <p:cNvSpPr txBox="1">
            <a:spLocks noChangeArrowheads="1"/>
          </p:cNvSpPr>
          <p:nvPr/>
        </p:nvSpPr>
        <p:spPr bwMode="auto">
          <a:xfrm>
            <a:off x="5057775" y="5230813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30-60 mins</a:t>
            </a:r>
          </a:p>
        </p:txBody>
      </p:sp>
      <p:sp>
        <p:nvSpPr>
          <p:cNvPr id="251913" name="Text Box 10"/>
          <p:cNvSpPr txBox="1">
            <a:spLocks noChangeArrowheads="1"/>
          </p:cNvSpPr>
          <p:nvPr/>
        </p:nvSpPr>
        <p:spPr bwMode="auto">
          <a:xfrm>
            <a:off x="5057775" y="5862638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altLang="en-GB" sz="2800">
                <a:latin typeface="Helvetica" pitchFamily="34" charset="0"/>
              </a:rPr>
              <a:t>60-90 mins</a:t>
            </a:r>
          </a:p>
        </p:txBody>
      </p:sp>
      <p:sp>
        <p:nvSpPr>
          <p:cNvPr id="251914" name="Line 11"/>
          <p:cNvSpPr>
            <a:spLocks noChangeShapeType="1"/>
          </p:cNvSpPr>
          <p:nvPr/>
        </p:nvSpPr>
        <p:spPr bwMode="auto">
          <a:xfrm>
            <a:off x="1543050" y="5100638"/>
            <a:ext cx="694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ChangeArrowheads="1"/>
          </p:cNvSpPr>
          <p:nvPr/>
        </p:nvSpPr>
        <p:spPr bwMode="auto">
          <a:xfrm>
            <a:off x="10067925" y="3413125"/>
            <a:ext cx="233363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253954" name="Rectangle 3"/>
          <p:cNvSpPr>
            <a:spLocks noGrp="1" noChangeArrowheads="1"/>
          </p:cNvSpPr>
          <p:nvPr>
            <p:ph type="title"/>
          </p:nvPr>
        </p:nvSpPr>
        <p:spPr>
          <a:xfrm>
            <a:off x="608013" y="333375"/>
            <a:ext cx="87439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latin typeface="Arial" pitchFamily="34" charset="0"/>
              </a:rPr>
              <a:t>DDAVP response in Type 1 VWD</a:t>
            </a:r>
          </a:p>
        </p:txBody>
      </p:sp>
      <p:sp>
        <p:nvSpPr>
          <p:cNvPr id="253955" name="Text Box 4"/>
          <p:cNvSpPr txBox="1">
            <a:spLocks noChangeArrowheads="1"/>
          </p:cNvSpPr>
          <p:nvPr/>
        </p:nvSpPr>
        <p:spPr bwMode="auto">
          <a:xfrm>
            <a:off x="7931150" y="6256338"/>
            <a:ext cx="2052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latin typeface="Arial" pitchFamily="34" charset="0"/>
              </a:rPr>
              <a:t>Federici 2004</a:t>
            </a:r>
          </a:p>
        </p:txBody>
      </p:sp>
      <p:pic>
        <p:nvPicPr>
          <p:cNvPr id="2539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36688"/>
            <a:ext cx="100552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7800" smtClean="0">
                <a:latin typeface="Franklin Gothic Book" pitchFamily="34" charset="0"/>
              </a:rPr>
              <a:t>Excess VWF activity</a:t>
            </a:r>
          </a:p>
        </p:txBody>
      </p:sp>
      <p:sp>
        <p:nvSpPr>
          <p:cNvPr id="256002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ADAMTS 13 deficiency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ChangeArrowheads="1"/>
          </p:cNvSpPr>
          <p:nvPr/>
        </p:nvSpPr>
        <p:spPr bwMode="auto">
          <a:xfrm>
            <a:off x="576263" y="374650"/>
            <a:ext cx="91074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US" sz="3600">
                <a:solidFill>
                  <a:schemeClr val="bg2"/>
                </a:solidFill>
                <a:latin typeface="Verdana" pitchFamily="34" charset="0"/>
              </a:rPr>
              <a:t>Thrombotic thrombocytopenic purpura</a:t>
            </a:r>
          </a:p>
        </p:txBody>
      </p:sp>
      <p:sp>
        <p:nvSpPr>
          <p:cNvPr id="258050" name="Text Box 3"/>
          <p:cNvSpPr txBox="1">
            <a:spLocks noChangeArrowheads="1"/>
          </p:cNvSpPr>
          <p:nvPr/>
        </p:nvSpPr>
        <p:spPr bwMode="auto">
          <a:xfrm>
            <a:off x="342900" y="1498600"/>
            <a:ext cx="347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sz="3200">
                <a:latin typeface="Verdana" pitchFamily="34" charset="0"/>
              </a:rPr>
              <a:t>Clinical features</a:t>
            </a:r>
          </a:p>
        </p:txBody>
      </p:sp>
      <p:sp>
        <p:nvSpPr>
          <p:cNvPr id="258051" name="Text Box 4"/>
          <p:cNvSpPr txBox="1">
            <a:spLocks noChangeArrowheads="1"/>
          </p:cNvSpPr>
          <p:nvPr/>
        </p:nvSpPr>
        <p:spPr bwMode="auto">
          <a:xfrm>
            <a:off x="1182688" y="2343150"/>
            <a:ext cx="88614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Char char="•"/>
            </a:pPr>
            <a:r>
              <a:rPr lang="en-US" sz="2800">
                <a:latin typeface="Verdana" pitchFamily="34" charset="0"/>
              </a:rPr>
              <a:t> microangiopathic haemolytic anaemia (MAHA)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>
                <a:latin typeface="Verdana" pitchFamily="34" charset="0"/>
              </a:rPr>
              <a:t> thrombocytopenia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>
                <a:latin typeface="Verdana" pitchFamily="34" charset="0"/>
              </a:rPr>
              <a:t> neurological abnormalities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>
                <a:latin typeface="Verdana" pitchFamily="34" charset="0"/>
              </a:rPr>
              <a:t> renal impairment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>
                <a:latin typeface="Verdana" pitchFamily="34" charset="0"/>
              </a:rPr>
              <a:t>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smtClean="0">
                <a:latin typeface="Franklin Gothic Book" pitchFamily="34" charset="0"/>
              </a:rPr>
              <a:t>TTP - pathophysiology</a:t>
            </a:r>
          </a:p>
        </p:txBody>
      </p:sp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844675"/>
            <a:ext cx="9258300" cy="45307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Loss of ADAMTS 13 activity </a:t>
            </a:r>
          </a:p>
          <a:p>
            <a:pPr lvl="1" eaLnBrk="1" hangingPunct="1"/>
            <a:r>
              <a:rPr lang="en-GB" smtClean="0"/>
              <a:t>Congenital (rare)</a:t>
            </a:r>
          </a:p>
          <a:p>
            <a:pPr lvl="1" eaLnBrk="1" hangingPunct="1"/>
            <a:r>
              <a:rPr lang="en-GB" smtClean="0"/>
              <a:t>Acquired (more frequent: due to autoantibody)</a:t>
            </a:r>
          </a:p>
          <a:p>
            <a:pPr eaLnBrk="1" hangingPunct="1"/>
            <a:r>
              <a:rPr lang="en-GB" smtClean="0"/>
              <a:t>Ultra large VWF multimers</a:t>
            </a:r>
          </a:p>
          <a:p>
            <a:pPr eaLnBrk="1" hangingPunct="1"/>
            <a:r>
              <a:rPr lang="en-GB" smtClean="0"/>
              <a:t>Platelet capture and deposition in arterioles</a:t>
            </a:r>
          </a:p>
          <a:p>
            <a:pPr eaLnBrk="1" hangingPunct="1"/>
            <a:r>
              <a:rPr lang="en-GB" smtClean="0"/>
              <a:t>Thrombocytopenia </a:t>
            </a:r>
          </a:p>
          <a:p>
            <a:pPr eaLnBrk="1" hangingPunct="1"/>
            <a:r>
              <a:rPr lang="en-GB" smtClean="0"/>
              <a:t>Microangiopathy &amp; Haemolytic anaemia</a:t>
            </a:r>
          </a:p>
          <a:p>
            <a:pPr eaLnBrk="1" hangingPunct="1"/>
            <a:r>
              <a:rPr lang="en-GB" smtClean="0"/>
              <a:t>Organ dysfunction (esp brain and kidney)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84313"/>
            <a:ext cx="8969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822325" y="5373688"/>
            <a:ext cx="4627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itchFamily="34" charset="0"/>
              </a:rPr>
              <a:t>Familial TTP: plasma VWF</a:t>
            </a:r>
          </a:p>
          <a:p>
            <a:r>
              <a:rPr lang="en-US">
                <a:solidFill>
                  <a:schemeClr val="bg1"/>
                </a:solidFill>
                <a:latin typeface="Arial" pitchFamily="34" charset="0"/>
              </a:rPr>
              <a:t>Patients A1, A2, B, C</a:t>
            </a:r>
          </a:p>
          <a:p>
            <a:r>
              <a:rPr lang="en-US">
                <a:solidFill>
                  <a:schemeClr val="bg1"/>
                </a:solidFill>
                <a:latin typeface="Arial" pitchFamily="34" charset="0"/>
              </a:rPr>
              <a:t>Unaffected members A3, A4, A5.</a:t>
            </a:r>
          </a:p>
        </p:txBody>
      </p:sp>
      <p:sp>
        <p:nvSpPr>
          <p:cNvPr id="262148" name="TextBox 3"/>
          <p:cNvSpPr txBox="1">
            <a:spLocks noChangeArrowheads="1"/>
          </p:cNvSpPr>
          <p:nvPr/>
        </p:nvSpPr>
        <p:spPr bwMode="auto">
          <a:xfrm>
            <a:off x="1182688" y="333375"/>
            <a:ext cx="7364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4800">
                <a:solidFill>
                  <a:schemeClr val="bg1"/>
                </a:solidFill>
              </a:rPr>
              <a:t>Ultra-large multimers in TTP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28625" y="838200"/>
          <a:ext cx="9429750" cy="557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PhotoPaint.Image.8" r:id="rId4" imgW="1319016" imgH="877667" progId="">
                  <p:embed/>
                </p:oleObj>
              </mc:Choice>
              <mc:Fallback>
                <p:oleObj name="CorelPhotoPaint.Image.8" r:id="rId4" imgW="1319016" imgH="87766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838200"/>
                        <a:ext cx="9429750" cy="557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3"/>
          <p:cNvSpPr txBox="1">
            <a:spLocks noChangeArrowheads="1"/>
          </p:cNvSpPr>
          <p:nvPr/>
        </p:nvSpPr>
        <p:spPr bwMode="auto">
          <a:xfrm>
            <a:off x="428625" y="152400"/>
            <a:ext cx="279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Normal blood 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synthesis and structure</a:t>
            </a:r>
          </a:p>
        </p:txBody>
      </p:sp>
      <p:sp>
        <p:nvSpPr>
          <p:cNvPr id="1013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457325" y="685800"/>
          <a:ext cx="7115175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PhotoPaint.Image.8" r:id="rId4" imgW="874408" imgH="825870" progId="">
                  <p:embed/>
                </p:oleObj>
              </mc:Choice>
              <mc:Fallback>
                <p:oleObj name="CorelPhotoPaint.Image.8" r:id="rId4" imgW="874408" imgH="82587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85800"/>
                        <a:ext cx="7115175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3"/>
          <p:cNvSpPr txBox="1">
            <a:spLocks noChangeArrowheads="1"/>
          </p:cNvSpPr>
          <p:nvPr/>
        </p:nvSpPr>
        <p:spPr bwMode="auto">
          <a:xfrm>
            <a:off x="411163" y="115888"/>
            <a:ext cx="195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 pitchFamily="34" charset="0"/>
              </a:rPr>
              <a:t>MAHA - 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capture of platelets on EC</a:t>
            </a:r>
          </a:p>
        </p:txBody>
      </p:sp>
      <p:pic>
        <p:nvPicPr>
          <p:cNvPr id="3" name="VWF string uncoiling.mo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773238"/>
            <a:ext cx="6796087" cy="4530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>
          <a:xfrm>
            <a:off x="514350" y="44450"/>
            <a:ext cx="9258300" cy="847725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ADAMTS13 and thrombus formation</a:t>
            </a:r>
          </a:p>
        </p:txBody>
      </p:sp>
      <p:pic>
        <p:nvPicPr>
          <p:cNvPr id="4" name="movie2.mo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981075"/>
            <a:ext cx="7200900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1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026"/>
          <p:cNvSpPr>
            <a:spLocks noChangeArrowheads="1"/>
          </p:cNvSpPr>
          <p:nvPr/>
        </p:nvSpPr>
        <p:spPr bwMode="auto">
          <a:xfrm>
            <a:off x="771525" y="62103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87" name="AutoShape 1029"/>
          <p:cNvSpPr>
            <a:spLocks noChangeArrowheads="1"/>
          </p:cNvSpPr>
          <p:nvPr/>
        </p:nvSpPr>
        <p:spPr bwMode="auto">
          <a:xfrm>
            <a:off x="601663" y="5183188"/>
            <a:ext cx="1968500" cy="758825"/>
          </a:xfrm>
          <a:prstGeom prst="roundRect">
            <a:avLst>
              <a:gd name="adj" fmla="val 16653"/>
            </a:avLst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88" name="AutoShape 1030"/>
          <p:cNvSpPr>
            <a:spLocks noChangeArrowheads="1"/>
          </p:cNvSpPr>
          <p:nvPr/>
        </p:nvSpPr>
        <p:spPr bwMode="auto">
          <a:xfrm>
            <a:off x="2444750" y="5183188"/>
            <a:ext cx="1968500" cy="758825"/>
          </a:xfrm>
          <a:prstGeom prst="roundRect">
            <a:avLst>
              <a:gd name="adj" fmla="val 16653"/>
            </a:avLst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89" name="AutoShape 1031"/>
          <p:cNvSpPr>
            <a:spLocks noChangeArrowheads="1"/>
          </p:cNvSpPr>
          <p:nvPr/>
        </p:nvSpPr>
        <p:spPr bwMode="auto">
          <a:xfrm>
            <a:off x="4287838" y="5183188"/>
            <a:ext cx="1968500" cy="758825"/>
          </a:xfrm>
          <a:prstGeom prst="roundRect">
            <a:avLst>
              <a:gd name="adj" fmla="val 16653"/>
            </a:avLst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90" name="AutoShape 1032"/>
          <p:cNvSpPr>
            <a:spLocks noChangeArrowheads="1"/>
          </p:cNvSpPr>
          <p:nvPr/>
        </p:nvSpPr>
        <p:spPr bwMode="auto">
          <a:xfrm>
            <a:off x="6130925" y="5183188"/>
            <a:ext cx="1968500" cy="758825"/>
          </a:xfrm>
          <a:prstGeom prst="roundRect">
            <a:avLst>
              <a:gd name="adj" fmla="val 16653"/>
            </a:avLst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91" name="AutoShape 1033"/>
          <p:cNvSpPr>
            <a:spLocks noChangeArrowheads="1"/>
          </p:cNvSpPr>
          <p:nvPr/>
        </p:nvSpPr>
        <p:spPr bwMode="auto">
          <a:xfrm>
            <a:off x="7974013" y="5183188"/>
            <a:ext cx="1968500" cy="758825"/>
          </a:xfrm>
          <a:prstGeom prst="roundRect">
            <a:avLst>
              <a:gd name="adj" fmla="val 16653"/>
            </a:avLst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392" name="Freeform 1034"/>
          <p:cNvSpPr>
            <a:spLocks/>
          </p:cNvSpPr>
          <p:nvPr/>
        </p:nvSpPr>
        <p:spPr bwMode="auto">
          <a:xfrm>
            <a:off x="6943725" y="22098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E7010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3" name="Freeform 1035"/>
          <p:cNvSpPr>
            <a:spLocks/>
          </p:cNvSpPr>
          <p:nvPr/>
        </p:nvSpPr>
        <p:spPr bwMode="auto">
          <a:xfrm>
            <a:off x="7800975" y="24384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4" name="Freeform 1036"/>
          <p:cNvSpPr>
            <a:spLocks/>
          </p:cNvSpPr>
          <p:nvPr/>
        </p:nvSpPr>
        <p:spPr bwMode="auto">
          <a:xfrm>
            <a:off x="7543800" y="18288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5" name="Freeform 1037"/>
          <p:cNvSpPr>
            <a:spLocks/>
          </p:cNvSpPr>
          <p:nvPr/>
        </p:nvSpPr>
        <p:spPr bwMode="auto">
          <a:xfrm>
            <a:off x="8401050" y="28956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6" name="Freeform 1038"/>
          <p:cNvSpPr>
            <a:spLocks/>
          </p:cNvSpPr>
          <p:nvPr/>
        </p:nvSpPr>
        <p:spPr bwMode="auto">
          <a:xfrm>
            <a:off x="8401050" y="19812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7" name="Freeform 1039"/>
          <p:cNvSpPr>
            <a:spLocks/>
          </p:cNvSpPr>
          <p:nvPr/>
        </p:nvSpPr>
        <p:spPr bwMode="auto">
          <a:xfrm>
            <a:off x="4714875" y="1295400"/>
            <a:ext cx="515938" cy="230188"/>
          </a:xfrm>
          <a:custGeom>
            <a:avLst/>
            <a:gdLst>
              <a:gd name="T0" fmla="*/ 257176 w 289"/>
              <a:gd name="T1" fmla="*/ 0 h 145"/>
              <a:gd name="T2" fmla="*/ 0 w 289"/>
              <a:gd name="T3" fmla="*/ 114300 h 145"/>
              <a:gd name="T4" fmla="*/ 257176 w 289"/>
              <a:gd name="T5" fmla="*/ 228600 h 145"/>
              <a:gd name="T6" fmla="*/ 514351 w 289"/>
              <a:gd name="T7" fmla="*/ 114300 h 145"/>
              <a:gd name="T8" fmla="*/ 25717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45"/>
              <a:gd name="T17" fmla="*/ 289 w 28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45">
                <a:moveTo>
                  <a:pt x="144" y="0"/>
                </a:moveTo>
                <a:lnTo>
                  <a:pt x="0" y="72"/>
                </a:lnTo>
                <a:lnTo>
                  <a:pt x="144" y="144"/>
                </a:lnTo>
                <a:lnTo>
                  <a:pt x="288" y="72"/>
                </a:lnTo>
                <a:lnTo>
                  <a:pt x="14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8" name="Freeform 1040"/>
          <p:cNvSpPr>
            <a:spLocks/>
          </p:cNvSpPr>
          <p:nvPr/>
        </p:nvSpPr>
        <p:spPr bwMode="auto">
          <a:xfrm>
            <a:off x="4200525" y="1752600"/>
            <a:ext cx="515938" cy="230188"/>
          </a:xfrm>
          <a:custGeom>
            <a:avLst/>
            <a:gdLst>
              <a:gd name="T0" fmla="*/ 257176 w 289"/>
              <a:gd name="T1" fmla="*/ 0 h 145"/>
              <a:gd name="T2" fmla="*/ 0 w 289"/>
              <a:gd name="T3" fmla="*/ 114300 h 145"/>
              <a:gd name="T4" fmla="*/ 257176 w 289"/>
              <a:gd name="T5" fmla="*/ 228600 h 145"/>
              <a:gd name="T6" fmla="*/ 514351 w 289"/>
              <a:gd name="T7" fmla="*/ 114300 h 145"/>
              <a:gd name="T8" fmla="*/ 25717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45"/>
              <a:gd name="T17" fmla="*/ 289 w 28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45">
                <a:moveTo>
                  <a:pt x="144" y="0"/>
                </a:moveTo>
                <a:lnTo>
                  <a:pt x="0" y="72"/>
                </a:lnTo>
                <a:lnTo>
                  <a:pt x="144" y="144"/>
                </a:lnTo>
                <a:lnTo>
                  <a:pt x="288" y="72"/>
                </a:lnTo>
                <a:lnTo>
                  <a:pt x="14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399" name="Freeform 1041"/>
          <p:cNvSpPr>
            <a:spLocks/>
          </p:cNvSpPr>
          <p:nvPr/>
        </p:nvSpPr>
        <p:spPr bwMode="auto">
          <a:xfrm>
            <a:off x="5143500" y="1905000"/>
            <a:ext cx="515938" cy="230188"/>
          </a:xfrm>
          <a:custGeom>
            <a:avLst/>
            <a:gdLst>
              <a:gd name="T0" fmla="*/ 257176 w 289"/>
              <a:gd name="T1" fmla="*/ 0 h 145"/>
              <a:gd name="T2" fmla="*/ 0 w 289"/>
              <a:gd name="T3" fmla="*/ 114300 h 145"/>
              <a:gd name="T4" fmla="*/ 257176 w 289"/>
              <a:gd name="T5" fmla="*/ 228600 h 145"/>
              <a:gd name="T6" fmla="*/ 514351 w 289"/>
              <a:gd name="T7" fmla="*/ 114300 h 145"/>
              <a:gd name="T8" fmla="*/ 25717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45"/>
              <a:gd name="T17" fmla="*/ 289 w 28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45">
                <a:moveTo>
                  <a:pt x="144" y="0"/>
                </a:moveTo>
                <a:lnTo>
                  <a:pt x="0" y="72"/>
                </a:lnTo>
                <a:lnTo>
                  <a:pt x="144" y="144"/>
                </a:lnTo>
                <a:lnTo>
                  <a:pt x="288" y="72"/>
                </a:lnTo>
                <a:lnTo>
                  <a:pt x="14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0" name="Freeform 1042"/>
          <p:cNvSpPr>
            <a:spLocks/>
          </p:cNvSpPr>
          <p:nvPr/>
        </p:nvSpPr>
        <p:spPr bwMode="auto">
          <a:xfrm>
            <a:off x="4200525" y="2209800"/>
            <a:ext cx="515938" cy="230188"/>
          </a:xfrm>
          <a:custGeom>
            <a:avLst/>
            <a:gdLst>
              <a:gd name="T0" fmla="*/ 257176 w 289"/>
              <a:gd name="T1" fmla="*/ 0 h 145"/>
              <a:gd name="T2" fmla="*/ 0 w 289"/>
              <a:gd name="T3" fmla="*/ 114300 h 145"/>
              <a:gd name="T4" fmla="*/ 257176 w 289"/>
              <a:gd name="T5" fmla="*/ 228600 h 145"/>
              <a:gd name="T6" fmla="*/ 514351 w 289"/>
              <a:gd name="T7" fmla="*/ 114300 h 145"/>
              <a:gd name="T8" fmla="*/ 25717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45"/>
              <a:gd name="T17" fmla="*/ 289 w 28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45">
                <a:moveTo>
                  <a:pt x="144" y="0"/>
                </a:moveTo>
                <a:lnTo>
                  <a:pt x="0" y="72"/>
                </a:lnTo>
                <a:lnTo>
                  <a:pt x="144" y="144"/>
                </a:lnTo>
                <a:lnTo>
                  <a:pt x="288" y="72"/>
                </a:lnTo>
                <a:lnTo>
                  <a:pt x="14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1" name="Freeform 1043"/>
          <p:cNvSpPr>
            <a:spLocks/>
          </p:cNvSpPr>
          <p:nvPr/>
        </p:nvSpPr>
        <p:spPr bwMode="auto">
          <a:xfrm>
            <a:off x="4886325" y="2286000"/>
            <a:ext cx="515938" cy="230188"/>
          </a:xfrm>
          <a:custGeom>
            <a:avLst/>
            <a:gdLst>
              <a:gd name="T0" fmla="*/ 257176 w 289"/>
              <a:gd name="T1" fmla="*/ 0 h 145"/>
              <a:gd name="T2" fmla="*/ 0 w 289"/>
              <a:gd name="T3" fmla="*/ 114300 h 145"/>
              <a:gd name="T4" fmla="*/ 257176 w 289"/>
              <a:gd name="T5" fmla="*/ 228600 h 145"/>
              <a:gd name="T6" fmla="*/ 514351 w 289"/>
              <a:gd name="T7" fmla="*/ 114300 h 145"/>
              <a:gd name="T8" fmla="*/ 257176 w 289"/>
              <a:gd name="T9" fmla="*/ 0 h 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145"/>
              <a:gd name="T17" fmla="*/ 289 w 289"/>
              <a:gd name="T18" fmla="*/ 145 h 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145">
                <a:moveTo>
                  <a:pt x="144" y="0"/>
                </a:moveTo>
                <a:lnTo>
                  <a:pt x="0" y="72"/>
                </a:lnTo>
                <a:lnTo>
                  <a:pt x="144" y="144"/>
                </a:lnTo>
                <a:lnTo>
                  <a:pt x="288" y="72"/>
                </a:lnTo>
                <a:lnTo>
                  <a:pt x="144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2" name="Freeform 1044"/>
          <p:cNvSpPr>
            <a:spLocks/>
          </p:cNvSpPr>
          <p:nvPr/>
        </p:nvSpPr>
        <p:spPr bwMode="auto">
          <a:xfrm>
            <a:off x="8058150" y="48006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3" name="Freeform 1045"/>
          <p:cNvSpPr>
            <a:spLocks/>
          </p:cNvSpPr>
          <p:nvPr/>
        </p:nvSpPr>
        <p:spPr bwMode="auto">
          <a:xfrm>
            <a:off x="8229600" y="44958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4" name="Freeform 1046"/>
          <p:cNvSpPr>
            <a:spLocks/>
          </p:cNvSpPr>
          <p:nvPr/>
        </p:nvSpPr>
        <p:spPr bwMode="auto">
          <a:xfrm>
            <a:off x="9172575" y="48768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5" name="Freeform 1047"/>
          <p:cNvSpPr>
            <a:spLocks/>
          </p:cNvSpPr>
          <p:nvPr/>
        </p:nvSpPr>
        <p:spPr bwMode="auto">
          <a:xfrm>
            <a:off x="8829675" y="44958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6" name="Freeform 1048"/>
          <p:cNvSpPr>
            <a:spLocks/>
          </p:cNvSpPr>
          <p:nvPr/>
        </p:nvSpPr>
        <p:spPr bwMode="auto">
          <a:xfrm>
            <a:off x="8572500" y="4800600"/>
            <a:ext cx="601663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07" name="Freeform 1049"/>
          <p:cNvSpPr>
            <a:spLocks/>
          </p:cNvSpPr>
          <p:nvPr/>
        </p:nvSpPr>
        <p:spPr bwMode="auto">
          <a:xfrm>
            <a:off x="7539038" y="4494213"/>
            <a:ext cx="2236787" cy="228600"/>
          </a:xfrm>
          <a:custGeom>
            <a:avLst/>
            <a:gdLst>
              <a:gd name="T0" fmla="*/ 2235993 w 1253"/>
              <a:gd name="T1" fmla="*/ 76200 h 144"/>
              <a:gd name="T2" fmla="*/ 2094904 w 1253"/>
              <a:gd name="T3" fmla="*/ 136525 h 144"/>
              <a:gd name="T4" fmla="*/ 1953815 w 1253"/>
              <a:gd name="T5" fmla="*/ 190500 h 144"/>
              <a:gd name="T6" fmla="*/ 1798438 w 1253"/>
              <a:gd name="T7" fmla="*/ 220663 h 144"/>
              <a:gd name="T8" fmla="*/ 1719857 w 1253"/>
              <a:gd name="T9" fmla="*/ 227013 h 144"/>
              <a:gd name="T10" fmla="*/ 1641276 w 1253"/>
              <a:gd name="T11" fmla="*/ 227013 h 144"/>
              <a:gd name="T12" fmla="*/ 1548407 w 1253"/>
              <a:gd name="T13" fmla="*/ 212725 h 144"/>
              <a:gd name="T14" fmla="*/ 1453753 w 1253"/>
              <a:gd name="T15" fmla="*/ 190500 h 144"/>
              <a:gd name="T16" fmla="*/ 1360884 w 1253"/>
              <a:gd name="T17" fmla="*/ 152400 h 144"/>
              <a:gd name="T18" fmla="*/ 1266229 w 1253"/>
              <a:gd name="T19" fmla="*/ 114300 h 144"/>
              <a:gd name="T20" fmla="*/ 1173361 w 1253"/>
              <a:gd name="T21" fmla="*/ 68262 h 144"/>
              <a:gd name="T22" fmla="*/ 1062633 w 1253"/>
              <a:gd name="T23" fmla="*/ 38100 h 144"/>
              <a:gd name="T24" fmla="*/ 969764 w 1253"/>
              <a:gd name="T25" fmla="*/ 7937 h 144"/>
              <a:gd name="T26" fmla="*/ 859036 w 1253"/>
              <a:gd name="T27" fmla="*/ 0 h 144"/>
              <a:gd name="T28" fmla="*/ 766167 w 1253"/>
              <a:gd name="T29" fmla="*/ 7937 h 144"/>
              <a:gd name="T30" fmla="*/ 657225 w 1253"/>
              <a:gd name="T31" fmla="*/ 23812 h 144"/>
              <a:gd name="T32" fmla="*/ 546497 w 1253"/>
              <a:gd name="T33" fmla="*/ 46037 h 144"/>
              <a:gd name="T34" fmla="*/ 437554 w 1253"/>
              <a:gd name="T35" fmla="*/ 68262 h 144"/>
              <a:gd name="T36" fmla="*/ 217884 w 1253"/>
              <a:gd name="T37" fmla="*/ 144462 h 144"/>
              <a:gd name="T38" fmla="*/ 0 w 1253"/>
              <a:gd name="T39" fmla="*/ 227013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3"/>
              <a:gd name="T61" fmla="*/ 0 h 144"/>
              <a:gd name="T62" fmla="*/ 1253 w 1253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3" h="144">
                <a:moveTo>
                  <a:pt x="1252" y="48"/>
                </a:moveTo>
                <a:lnTo>
                  <a:pt x="1173" y="86"/>
                </a:lnTo>
                <a:lnTo>
                  <a:pt x="1094" y="120"/>
                </a:lnTo>
                <a:lnTo>
                  <a:pt x="1007" y="139"/>
                </a:lnTo>
                <a:lnTo>
                  <a:pt x="963" y="143"/>
                </a:lnTo>
                <a:lnTo>
                  <a:pt x="919" y="143"/>
                </a:lnTo>
                <a:lnTo>
                  <a:pt x="867" y="134"/>
                </a:lnTo>
                <a:lnTo>
                  <a:pt x="814" y="120"/>
                </a:lnTo>
                <a:lnTo>
                  <a:pt x="762" y="96"/>
                </a:lnTo>
                <a:lnTo>
                  <a:pt x="709" y="72"/>
                </a:lnTo>
                <a:lnTo>
                  <a:pt x="657" y="43"/>
                </a:lnTo>
                <a:lnTo>
                  <a:pt x="595" y="24"/>
                </a:lnTo>
                <a:lnTo>
                  <a:pt x="543" y="5"/>
                </a:lnTo>
                <a:lnTo>
                  <a:pt x="481" y="0"/>
                </a:lnTo>
                <a:lnTo>
                  <a:pt x="429" y="5"/>
                </a:lnTo>
                <a:lnTo>
                  <a:pt x="368" y="15"/>
                </a:lnTo>
                <a:lnTo>
                  <a:pt x="306" y="29"/>
                </a:lnTo>
                <a:lnTo>
                  <a:pt x="245" y="43"/>
                </a:lnTo>
                <a:lnTo>
                  <a:pt x="122" y="91"/>
                </a:lnTo>
                <a:lnTo>
                  <a:pt x="0" y="143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08" name="Freeform 1050"/>
          <p:cNvSpPr>
            <a:spLocks/>
          </p:cNvSpPr>
          <p:nvPr/>
        </p:nvSpPr>
        <p:spPr bwMode="auto">
          <a:xfrm>
            <a:off x="7883525" y="4953000"/>
            <a:ext cx="2235200" cy="227013"/>
          </a:xfrm>
          <a:custGeom>
            <a:avLst/>
            <a:gdLst>
              <a:gd name="T0" fmla="*/ 0 w 1252"/>
              <a:gd name="T1" fmla="*/ 74613 h 143"/>
              <a:gd name="T2" fmla="*/ 146447 w 1252"/>
              <a:gd name="T3" fmla="*/ 133350 h 143"/>
              <a:gd name="T4" fmla="*/ 291108 w 1252"/>
              <a:gd name="T5" fmla="*/ 192088 h 143"/>
              <a:gd name="T6" fmla="*/ 437555 w 1252"/>
              <a:gd name="T7" fmla="*/ 215900 h 143"/>
              <a:gd name="T8" fmla="*/ 517922 w 1252"/>
              <a:gd name="T9" fmla="*/ 225425 h 143"/>
              <a:gd name="T10" fmla="*/ 600075 w 1252"/>
              <a:gd name="T11" fmla="*/ 225425 h 143"/>
              <a:gd name="T12" fmla="*/ 680442 w 1252"/>
              <a:gd name="T13" fmla="*/ 215900 h 143"/>
              <a:gd name="T14" fmla="*/ 776883 w 1252"/>
              <a:gd name="T15" fmla="*/ 182563 h 143"/>
              <a:gd name="T16" fmla="*/ 875109 w 1252"/>
              <a:gd name="T17" fmla="*/ 149225 h 143"/>
              <a:gd name="T18" fmla="*/ 971550 w 1252"/>
              <a:gd name="T19" fmla="*/ 107950 h 143"/>
              <a:gd name="T20" fmla="*/ 1067991 w 1252"/>
              <a:gd name="T21" fmla="*/ 66675 h 143"/>
              <a:gd name="T22" fmla="*/ 1166217 w 1252"/>
              <a:gd name="T23" fmla="*/ 33338 h 143"/>
              <a:gd name="T24" fmla="*/ 1278731 w 1252"/>
              <a:gd name="T25" fmla="*/ 7938 h 143"/>
              <a:gd name="T26" fmla="*/ 1376958 w 1252"/>
              <a:gd name="T27" fmla="*/ 0 h 143"/>
              <a:gd name="T28" fmla="*/ 1473398 w 1252"/>
              <a:gd name="T29" fmla="*/ 7938 h 143"/>
              <a:gd name="T30" fmla="*/ 1585912 w 1252"/>
              <a:gd name="T31" fmla="*/ 17463 h 143"/>
              <a:gd name="T32" fmla="*/ 1796653 w 1252"/>
              <a:gd name="T33" fmla="*/ 74613 h 143"/>
              <a:gd name="T34" fmla="*/ 2023467 w 1252"/>
              <a:gd name="T35" fmla="*/ 141288 h 143"/>
              <a:gd name="T36" fmla="*/ 2234208 w 1252"/>
              <a:gd name="T37" fmla="*/ 225425 h 14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52"/>
              <a:gd name="T58" fmla="*/ 0 h 143"/>
              <a:gd name="T59" fmla="*/ 1252 w 1252"/>
              <a:gd name="T60" fmla="*/ 143 h 14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52" h="143">
                <a:moveTo>
                  <a:pt x="0" y="47"/>
                </a:moveTo>
                <a:lnTo>
                  <a:pt x="82" y="84"/>
                </a:lnTo>
                <a:lnTo>
                  <a:pt x="163" y="121"/>
                </a:lnTo>
                <a:lnTo>
                  <a:pt x="245" y="136"/>
                </a:lnTo>
                <a:lnTo>
                  <a:pt x="290" y="142"/>
                </a:lnTo>
                <a:lnTo>
                  <a:pt x="336" y="142"/>
                </a:lnTo>
                <a:lnTo>
                  <a:pt x="381" y="136"/>
                </a:lnTo>
                <a:lnTo>
                  <a:pt x="435" y="115"/>
                </a:lnTo>
                <a:lnTo>
                  <a:pt x="490" y="94"/>
                </a:lnTo>
                <a:lnTo>
                  <a:pt x="544" y="68"/>
                </a:lnTo>
                <a:lnTo>
                  <a:pt x="598" y="42"/>
                </a:lnTo>
                <a:lnTo>
                  <a:pt x="653" y="21"/>
                </a:lnTo>
                <a:lnTo>
                  <a:pt x="716" y="5"/>
                </a:lnTo>
                <a:lnTo>
                  <a:pt x="771" y="0"/>
                </a:lnTo>
                <a:lnTo>
                  <a:pt x="825" y="5"/>
                </a:lnTo>
                <a:lnTo>
                  <a:pt x="888" y="11"/>
                </a:lnTo>
                <a:lnTo>
                  <a:pt x="1006" y="47"/>
                </a:lnTo>
                <a:lnTo>
                  <a:pt x="1133" y="89"/>
                </a:lnTo>
                <a:lnTo>
                  <a:pt x="1251" y="142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09" name="Freeform 1051"/>
          <p:cNvSpPr>
            <a:spLocks/>
          </p:cNvSpPr>
          <p:nvPr/>
        </p:nvSpPr>
        <p:spPr bwMode="auto">
          <a:xfrm>
            <a:off x="7539038" y="4727575"/>
            <a:ext cx="2236787" cy="223838"/>
          </a:xfrm>
          <a:custGeom>
            <a:avLst/>
            <a:gdLst>
              <a:gd name="T0" fmla="*/ 0 w 1253"/>
              <a:gd name="T1" fmla="*/ 71438 h 141"/>
              <a:gd name="T2" fmla="*/ 141089 w 1253"/>
              <a:gd name="T3" fmla="*/ 134938 h 141"/>
              <a:gd name="T4" fmla="*/ 280392 w 1253"/>
              <a:gd name="T5" fmla="*/ 182563 h 141"/>
              <a:gd name="T6" fmla="*/ 437554 w 1253"/>
              <a:gd name="T7" fmla="*/ 214313 h 141"/>
              <a:gd name="T8" fmla="*/ 532209 w 1253"/>
              <a:gd name="T9" fmla="*/ 222250 h 141"/>
              <a:gd name="T10" fmla="*/ 609004 w 1253"/>
              <a:gd name="T11" fmla="*/ 222250 h 141"/>
              <a:gd name="T12" fmla="*/ 687586 w 1253"/>
              <a:gd name="T13" fmla="*/ 214313 h 141"/>
              <a:gd name="T14" fmla="*/ 782240 w 1253"/>
              <a:gd name="T15" fmla="*/ 182563 h 141"/>
              <a:gd name="T16" fmla="*/ 875109 w 1253"/>
              <a:gd name="T17" fmla="*/ 150813 h 141"/>
              <a:gd name="T18" fmla="*/ 969764 w 1253"/>
              <a:gd name="T19" fmla="*/ 111125 h 141"/>
              <a:gd name="T20" fmla="*/ 1078706 w 1253"/>
              <a:gd name="T21" fmla="*/ 71438 h 141"/>
              <a:gd name="T22" fmla="*/ 1173361 w 1253"/>
              <a:gd name="T23" fmla="*/ 31750 h 141"/>
              <a:gd name="T24" fmla="*/ 1282303 w 1253"/>
              <a:gd name="T25" fmla="*/ 7938 h 141"/>
              <a:gd name="T26" fmla="*/ 1375171 w 1253"/>
              <a:gd name="T27" fmla="*/ 0 h 141"/>
              <a:gd name="T28" fmla="*/ 1469826 w 1253"/>
              <a:gd name="T29" fmla="*/ 7938 h 141"/>
              <a:gd name="T30" fmla="*/ 1578768 w 1253"/>
              <a:gd name="T31" fmla="*/ 15875 h 141"/>
              <a:gd name="T32" fmla="*/ 1798438 w 1253"/>
              <a:gd name="T33" fmla="*/ 71438 h 141"/>
              <a:gd name="T34" fmla="*/ 2016323 w 1253"/>
              <a:gd name="T35" fmla="*/ 142875 h 141"/>
              <a:gd name="T36" fmla="*/ 2235993 w 1253"/>
              <a:gd name="T37" fmla="*/ 222250 h 1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53"/>
              <a:gd name="T58" fmla="*/ 0 h 141"/>
              <a:gd name="T59" fmla="*/ 1253 w 1253"/>
              <a:gd name="T60" fmla="*/ 141 h 1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53" h="141">
                <a:moveTo>
                  <a:pt x="0" y="45"/>
                </a:moveTo>
                <a:lnTo>
                  <a:pt x="79" y="85"/>
                </a:lnTo>
                <a:lnTo>
                  <a:pt x="157" y="115"/>
                </a:lnTo>
                <a:lnTo>
                  <a:pt x="245" y="135"/>
                </a:lnTo>
                <a:lnTo>
                  <a:pt x="298" y="140"/>
                </a:lnTo>
                <a:lnTo>
                  <a:pt x="341" y="140"/>
                </a:lnTo>
                <a:lnTo>
                  <a:pt x="385" y="135"/>
                </a:lnTo>
                <a:lnTo>
                  <a:pt x="438" y="115"/>
                </a:lnTo>
                <a:lnTo>
                  <a:pt x="490" y="95"/>
                </a:lnTo>
                <a:lnTo>
                  <a:pt x="543" y="70"/>
                </a:lnTo>
                <a:lnTo>
                  <a:pt x="604" y="45"/>
                </a:lnTo>
                <a:lnTo>
                  <a:pt x="657" y="20"/>
                </a:lnTo>
                <a:lnTo>
                  <a:pt x="718" y="5"/>
                </a:lnTo>
                <a:lnTo>
                  <a:pt x="770" y="0"/>
                </a:lnTo>
                <a:lnTo>
                  <a:pt x="823" y="5"/>
                </a:lnTo>
                <a:lnTo>
                  <a:pt x="884" y="10"/>
                </a:lnTo>
                <a:lnTo>
                  <a:pt x="1007" y="45"/>
                </a:lnTo>
                <a:lnTo>
                  <a:pt x="1129" y="90"/>
                </a:lnTo>
                <a:lnTo>
                  <a:pt x="1252" y="140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10" name="Oval 1052"/>
          <p:cNvSpPr>
            <a:spLocks noChangeArrowheads="1"/>
          </p:cNvSpPr>
          <p:nvPr/>
        </p:nvSpPr>
        <p:spPr bwMode="auto">
          <a:xfrm>
            <a:off x="942975" y="54102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1" name="Oval 1053"/>
          <p:cNvSpPr>
            <a:spLocks noChangeArrowheads="1"/>
          </p:cNvSpPr>
          <p:nvPr/>
        </p:nvSpPr>
        <p:spPr bwMode="auto">
          <a:xfrm>
            <a:off x="1201738" y="5564188"/>
            <a:ext cx="168275" cy="2254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2" name="Oval 1054"/>
          <p:cNvSpPr>
            <a:spLocks noChangeArrowheads="1"/>
          </p:cNvSpPr>
          <p:nvPr/>
        </p:nvSpPr>
        <p:spPr bwMode="auto">
          <a:xfrm>
            <a:off x="1630363" y="57165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3" name="Oval 1055"/>
          <p:cNvSpPr>
            <a:spLocks noChangeArrowheads="1"/>
          </p:cNvSpPr>
          <p:nvPr/>
        </p:nvSpPr>
        <p:spPr bwMode="auto">
          <a:xfrm>
            <a:off x="1544638" y="53355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4" name="Oval 1056"/>
          <p:cNvSpPr>
            <a:spLocks noChangeArrowheads="1"/>
          </p:cNvSpPr>
          <p:nvPr/>
        </p:nvSpPr>
        <p:spPr bwMode="auto">
          <a:xfrm>
            <a:off x="1887538" y="54879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5" name="Oval 1057"/>
          <p:cNvSpPr>
            <a:spLocks noChangeArrowheads="1"/>
          </p:cNvSpPr>
          <p:nvPr/>
        </p:nvSpPr>
        <p:spPr bwMode="auto">
          <a:xfrm>
            <a:off x="2573338" y="51069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6" name="Oval 1058"/>
          <p:cNvSpPr>
            <a:spLocks noChangeArrowheads="1"/>
          </p:cNvSpPr>
          <p:nvPr/>
        </p:nvSpPr>
        <p:spPr bwMode="auto">
          <a:xfrm>
            <a:off x="2916238" y="5106988"/>
            <a:ext cx="168275" cy="2254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7" name="Oval 1059"/>
          <p:cNvSpPr>
            <a:spLocks noChangeArrowheads="1"/>
          </p:cNvSpPr>
          <p:nvPr/>
        </p:nvSpPr>
        <p:spPr bwMode="auto">
          <a:xfrm>
            <a:off x="3430588" y="53355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8" name="Oval 1060"/>
          <p:cNvSpPr>
            <a:spLocks noChangeArrowheads="1"/>
          </p:cNvSpPr>
          <p:nvPr/>
        </p:nvSpPr>
        <p:spPr bwMode="auto">
          <a:xfrm>
            <a:off x="3173413" y="51831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19" name="Oval 1061"/>
          <p:cNvSpPr>
            <a:spLocks noChangeArrowheads="1"/>
          </p:cNvSpPr>
          <p:nvPr/>
        </p:nvSpPr>
        <p:spPr bwMode="auto">
          <a:xfrm>
            <a:off x="3516313" y="5106988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0" name="Rectangle 1062"/>
          <p:cNvSpPr>
            <a:spLocks noChangeArrowheads="1"/>
          </p:cNvSpPr>
          <p:nvPr/>
        </p:nvSpPr>
        <p:spPr bwMode="auto">
          <a:xfrm>
            <a:off x="2571750" y="5029200"/>
            <a:ext cx="162877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1" name="Line 1063"/>
          <p:cNvSpPr>
            <a:spLocks noChangeShapeType="1"/>
          </p:cNvSpPr>
          <p:nvPr/>
        </p:nvSpPr>
        <p:spPr bwMode="auto">
          <a:xfrm>
            <a:off x="730250" y="5943600"/>
            <a:ext cx="9170988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2422" name="Freeform 1064"/>
          <p:cNvSpPr>
            <a:spLocks/>
          </p:cNvSpPr>
          <p:nvPr/>
        </p:nvSpPr>
        <p:spPr bwMode="auto">
          <a:xfrm>
            <a:off x="2400300" y="1863725"/>
            <a:ext cx="1409700" cy="3244850"/>
          </a:xfrm>
          <a:custGeom>
            <a:avLst/>
            <a:gdLst>
              <a:gd name="T0" fmla="*/ 950119 w 789"/>
              <a:gd name="T1" fmla="*/ 563563 h 2044"/>
              <a:gd name="T2" fmla="*/ 773311 w 789"/>
              <a:gd name="T3" fmla="*/ 636588 h 2044"/>
              <a:gd name="T4" fmla="*/ 609005 w 789"/>
              <a:gd name="T5" fmla="*/ 742950 h 2044"/>
              <a:gd name="T6" fmla="*/ 401836 w 789"/>
              <a:gd name="T7" fmla="*/ 963613 h 2044"/>
              <a:gd name="T8" fmla="*/ 292894 w 789"/>
              <a:gd name="T9" fmla="*/ 1143000 h 2044"/>
              <a:gd name="T10" fmla="*/ 212527 w 789"/>
              <a:gd name="T11" fmla="*/ 1347788 h 2044"/>
              <a:gd name="T12" fmla="*/ 164306 w 789"/>
              <a:gd name="T13" fmla="*/ 1560513 h 2044"/>
              <a:gd name="T14" fmla="*/ 146447 w 789"/>
              <a:gd name="T15" fmla="*/ 1797050 h 2044"/>
              <a:gd name="T16" fmla="*/ 171450 w 789"/>
              <a:gd name="T17" fmla="*/ 2051050 h 2044"/>
              <a:gd name="T18" fmla="*/ 232172 w 789"/>
              <a:gd name="T19" fmla="*/ 2295525 h 2044"/>
              <a:gd name="T20" fmla="*/ 323255 w 789"/>
              <a:gd name="T21" fmla="*/ 2508250 h 2044"/>
              <a:gd name="T22" fmla="*/ 457200 w 789"/>
              <a:gd name="T23" fmla="*/ 2695575 h 2044"/>
              <a:gd name="T24" fmla="*/ 609005 w 789"/>
              <a:gd name="T25" fmla="*/ 2851150 h 2044"/>
              <a:gd name="T26" fmla="*/ 791170 w 789"/>
              <a:gd name="T27" fmla="*/ 2965450 h 2044"/>
              <a:gd name="T28" fmla="*/ 987624 w 789"/>
              <a:gd name="T29" fmla="*/ 3038475 h 2044"/>
              <a:gd name="T30" fmla="*/ 1200150 w 789"/>
              <a:gd name="T31" fmla="*/ 3063875 h 2044"/>
              <a:gd name="T32" fmla="*/ 1078707 w 789"/>
              <a:gd name="T33" fmla="*/ 3235325 h 2044"/>
              <a:gd name="T34" fmla="*/ 841177 w 789"/>
              <a:gd name="T35" fmla="*/ 3178175 h 2044"/>
              <a:gd name="T36" fmla="*/ 626864 w 789"/>
              <a:gd name="T37" fmla="*/ 3071813 h 2044"/>
              <a:gd name="T38" fmla="*/ 439341 w 789"/>
              <a:gd name="T39" fmla="*/ 2916238 h 2044"/>
              <a:gd name="T40" fmla="*/ 275034 w 789"/>
              <a:gd name="T41" fmla="*/ 2720975 h 2044"/>
              <a:gd name="T42" fmla="*/ 146447 w 789"/>
              <a:gd name="T43" fmla="*/ 2490788 h 2044"/>
              <a:gd name="T44" fmla="*/ 55364 w 789"/>
              <a:gd name="T45" fmla="*/ 2230438 h 2044"/>
              <a:gd name="T46" fmla="*/ 5358 w 789"/>
              <a:gd name="T47" fmla="*/ 1944688 h 2044"/>
              <a:gd name="T48" fmla="*/ 5358 w 789"/>
              <a:gd name="T49" fmla="*/ 1666875 h 2044"/>
              <a:gd name="T50" fmla="*/ 42863 w 789"/>
              <a:gd name="T51" fmla="*/ 1404938 h 2044"/>
              <a:gd name="T52" fmla="*/ 121444 w 789"/>
              <a:gd name="T53" fmla="*/ 1168400 h 2044"/>
              <a:gd name="T54" fmla="*/ 225028 w 789"/>
              <a:gd name="T55" fmla="*/ 947738 h 2044"/>
              <a:gd name="T56" fmla="*/ 366117 w 789"/>
              <a:gd name="T57" fmla="*/ 758825 h 2044"/>
              <a:gd name="T58" fmla="*/ 530424 w 789"/>
              <a:gd name="T59" fmla="*/ 595313 h 2044"/>
              <a:gd name="T60" fmla="*/ 712589 w 789"/>
              <a:gd name="T61" fmla="*/ 473075 h 2044"/>
              <a:gd name="T62" fmla="*/ 919758 w 789"/>
              <a:gd name="T63" fmla="*/ 382588 h 2044"/>
              <a:gd name="T64" fmla="*/ 987624 w 789"/>
              <a:gd name="T65" fmla="*/ 0 h 2044"/>
              <a:gd name="T66" fmla="*/ 1091208 w 789"/>
              <a:gd name="T67" fmla="*/ 890588 h 2044"/>
              <a:gd name="T68" fmla="*/ 1048346 w 789"/>
              <a:gd name="T69" fmla="*/ 538163 h 20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9"/>
              <a:gd name="T106" fmla="*/ 0 h 2044"/>
              <a:gd name="T107" fmla="*/ 789 w 789"/>
              <a:gd name="T108" fmla="*/ 2044 h 20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9" h="2044">
                <a:moveTo>
                  <a:pt x="587" y="339"/>
                </a:moveTo>
                <a:lnTo>
                  <a:pt x="532" y="355"/>
                </a:lnTo>
                <a:lnTo>
                  <a:pt x="481" y="375"/>
                </a:lnTo>
                <a:lnTo>
                  <a:pt x="433" y="401"/>
                </a:lnTo>
                <a:lnTo>
                  <a:pt x="385" y="432"/>
                </a:lnTo>
                <a:lnTo>
                  <a:pt x="341" y="468"/>
                </a:lnTo>
                <a:lnTo>
                  <a:pt x="300" y="509"/>
                </a:lnTo>
                <a:lnTo>
                  <a:pt x="225" y="607"/>
                </a:lnTo>
                <a:lnTo>
                  <a:pt x="194" y="664"/>
                </a:lnTo>
                <a:lnTo>
                  <a:pt x="164" y="720"/>
                </a:lnTo>
                <a:lnTo>
                  <a:pt x="140" y="782"/>
                </a:lnTo>
                <a:lnTo>
                  <a:pt x="119" y="849"/>
                </a:lnTo>
                <a:lnTo>
                  <a:pt x="102" y="916"/>
                </a:lnTo>
                <a:lnTo>
                  <a:pt x="92" y="983"/>
                </a:lnTo>
                <a:lnTo>
                  <a:pt x="85" y="1060"/>
                </a:lnTo>
                <a:lnTo>
                  <a:pt x="82" y="1132"/>
                </a:lnTo>
                <a:lnTo>
                  <a:pt x="85" y="1214"/>
                </a:lnTo>
                <a:lnTo>
                  <a:pt x="96" y="1292"/>
                </a:lnTo>
                <a:lnTo>
                  <a:pt x="109" y="1369"/>
                </a:lnTo>
                <a:lnTo>
                  <a:pt x="130" y="1446"/>
                </a:lnTo>
                <a:lnTo>
                  <a:pt x="154" y="1513"/>
                </a:lnTo>
                <a:lnTo>
                  <a:pt x="181" y="1580"/>
                </a:lnTo>
                <a:lnTo>
                  <a:pt x="215" y="1642"/>
                </a:lnTo>
                <a:lnTo>
                  <a:pt x="256" y="1698"/>
                </a:lnTo>
                <a:lnTo>
                  <a:pt x="297" y="1750"/>
                </a:lnTo>
                <a:lnTo>
                  <a:pt x="341" y="1796"/>
                </a:lnTo>
                <a:lnTo>
                  <a:pt x="389" y="1832"/>
                </a:lnTo>
                <a:lnTo>
                  <a:pt x="443" y="1868"/>
                </a:lnTo>
                <a:lnTo>
                  <a:pt x="495" y="1894"/>
                </a:lnTo>
                <a:lnTo>
                  <a:pt x="553" y="1914"/>
                </a:lnTo>
                <a:lnTo>
                  <a:pt x="611" y="1925"/>
                </a:lnTo>
                <a:lnTo>
                  <a:pt x="672" y="1930"/>
                </a:lnTo>
                <a:lnTo>
                  <a:pt x="672" y="2043"/>
                </a:lnTo>
                <a:lnTo>
                  <a:pt x="604" y="2038"/>
                </a:lnTo>
                <a:lnTo>
                  <a:pt x="536" y="2022"/>
                </a:lnTo>
                <a:lnTo>
                  <a:pt x="471" y="2002"/>
                </a:lnTo>
                <a:lnTo>
                  <a:pt x="409" y="1971"/>
                </a:lnTo>
                <a:lnTo>
                  <a:pt x="351" y="1935"/>
                </a:lnTo>
                <a:lnTo>
                  <a:pt x="297" y="1889"/>
                </a:lnTo>
                <a:lnTo>
                  <a:pt x="246" y="1837"/>
                </a:lnTo>
                <a:lnTo>
                  <a:pt x="198" y="1775"/>
                </a:lnTo>
                <a:lnTo>
                  <a:pt x="154" y="1714"/>
                </a:lnTo>
                <a:lnTo>
                  <a:pt x="116" y="1642"/>
                </a:lnTo>
                <a:lnTo>
                  <a:pt x="82" y="1569"/>
                </a:lnTo>
                <a:lnTo>
                  <a:pt x="51" y="1487"/>
                </a:lnTo>
                <a:lnTo>
                  <a:pt x="31" y="1405"/>
                </a:lnTo>
                <a:lnTo>
                  <a:pt x="14" y="1317"/>
                </a:lnTo>
                <a:lnTo>
                  <a:pt x="3" y="1225"/>
                </a:lnTo>
                <a:lnTo>
                  <a:pt x="0" y="1132"/>
                </a:lnTo>
                <a:lnTo>
                  <a:pt x="3" y="1050"/>
                </a:lnTo>
                <a:lnTo>
                  <a:pt x="10" y="967"/>
                </a:lnTo>
                <a:lnTo>
                  <a:pt x="24" y="885"/>
                </a:lnTo>
                <a:lnTo>
                  <a:pt x="44" y="808"/>
                </a:lnTo>
                <a:lnTo>
                  <a:pt x="68" y="736"/>
                </a:lnTo>
                <a:lnTo>
                  <a:pt x="96" y="664"/>
                </a:lnTo>
                <a:lnTo>
                  <a:pt x="126" y="597"/>
                </a:lnTo>
                <a:lnTo>
                  <a:pt x="164" y="535"/>
                </a:lnTo>
                <a:lnTo>
                  <a:pt x="205" y="478"/>
                </a:lnTo>
                <a:lnTo>
                  <a:pt x="249" y="422"/>
                </a:lnTo>
                <a:lnTo>
                  <a:pt x="297" y="375"/>
                </a:lnTo>
                <a:lnTo>
                  <a:pt x="348" y="334"/>
                </a:lnTo>
                <a:lnTo>
                  <a:pt x="399" y="298"/>
                </a:lnTo>
                <a:lnTo>
                  <a:pt x="457" y="267"/>
                </a:lnTo>
                <a:lnTo>
                  <a:pt x="515" y="241"/>
                </a:lnTo>
                <a:lnTo>
                  <a:pt x="577" y="226"/>
                </a:lnTo>
                <a:lnTo>
                  <a:pt x="553" y="0"/>
                </a:lnTo>
                <a:lnTo>
                  <a:pt x="788" y="241"/>
                </a:lnTo>
                <a:lnTo>
                  <a:pt x="611" y="561"/>
                </a:lnTo>
                <a:lnTo>
                  <a:pt x="587" y="339"/>
                </a:lnTo>
              </a:path>
            </a:pathLst>
          </a:custGeom>
          <a:solidFill>
            <a:srgbClr val="FFD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23" name="Freeform 1065"/>
          <p:cNvSpPr>
            <a:spLocks/>
          </p:cNvSpPr>
          <p:nvPr/>
        </p:nvSpPr>
        <p:spPr bwMode="auto">
          <a:xfrm>
            <a:off x="9070975" y="2819400"/>
            <a:ext cx="790575" cy="1631950"/>
          </a:xfrm>
          <a:custGeom>
            <a:avLst/>
            <a:gdLst>
              <a:gd name="T0" fmla="*/ 189309 w 443"/>
              <a:gd name="T1" fmla="*/ 1338262 h 1028"/>
              <a:gd name="T2" fmla="*/ 300037 w 443"/>
              <a:gd name="T3" fmla="*/ 1323975 h 1028"/>
              <a:gd name="T4" fmla="*/ 394692 w 443"/>
              <a:gd name="T5" fmla="*/ 1289050 h 1028"/>
              <a:gd name="T6" fmla="*/ 473273 w 443"/>
              <a:gd name="T7" fmla="*/ 1231900 h 1028"/>
              <a:gd name="T8" fmla="*/ 551855 w 443"/>
              <a:gd name="T9" fmla="*/ 1160462 h 1028"/>
              <a:gd name="T10" fmla="*/ 616148 w 443"/>
              <a:gd name="T11" fmla="*/ 1068387 h 1028"/>
              <a:gd name="T12" fmla="*/ 662583 w 443"/>
              <a:gd name="T13" fmla="*/ 960437 h 1028"/>
              <a:gd name="T14" fmla="*/ 678656 w 443"/>
              <a:gd name="T15" fmla="*/ 847725 h 1028"/>
              <a:gd name="T16" fmla="*/ 694729 w 443"/>
              <a:gd name="T17" fmla="*/ 725487 h 1028"/>
              <a:gd name="T18" fmla="*/ 678656 w 443"/>
              <a:gd name="T19" fmla="*/ 604837 h 1028"/>
              <a:gd name="T20" fmla="*/ 662583 w 443"/>
              <a:gd name="T21" fmla="*/ 484187 h 1028"/>
              <a:gd name="T22" fmla="*/ 616148 w 443"/>
              <a:gd name="T23" fmla="*/ 377825 h 1028"/>
              <a:gd name="T24" fmla="*/ 551855 w 443"/>
              <a:gd name="T25" fmla="*/ 292100 h 1028"/>
              <a:gd name="T26" fmla="*/ 473273 w 443"/>
              <a:gd name="T27" fmla="*/ 214312 h 1028"/>
              <a:gd name="T28" fmla="*/ 394692 w 443"/>
              <a:gd name="T29" fmla="*/ 157162 h 1028"/>
              <a:gd name="T30" fmla="*/ 300037 w 443"/>
              <a:gd name="T31" fmla="*/ 120650 h 1028"/>
              <a:gd name="T32" fmla="*/ 189309 w 443"/>
              <a:gd name="T33" fmla="*/ 106362 h 1028"/>
              <a:gd name="T34" fmla="*/ 189309 w 443"/>
              <a:gd name="T35" fmla="*/ 0 h 1028"/>
              <a:gd name="T36" fmla="*/ 253603 w 443"/>
              <a:gd name="T37" fmla="*/ 6350 h 1028"/>
              <a:gd name="T38" fmla="*/ 316111 w 443"/>
              <a:gd name="T39" fmla="*/ 14287 h 1028"/>
              <a:gd name="T40" fmla="*/ 426839 w 443"/>
              <a:gd name="T41" fmla="*/ 57150 h 1028"/>
              <a:gd name="T42" fmla="*/ 521494 w 443"/>
              <a:gd name="T43" fmla="*/ 120650 h 1028"/>
              <a:gd name="T44" fmla="*/ 616148 w 443"/>
              <a:gd name="T45" fmla="*/ 214312 h 1028"/>
              <a:gd name="T46" fmla="*/ 694729 w 443"/>
              <a:gd name="T47" fmla="*/ 320675 h 1028"/>
              <a:gd name="T48" fmla="*/ 741164 w 443"/>
              <a:gd name="T49" fmla="*/ 441325 h 1028"/>
              <a:gd name="T50" fmla="*/ 773311 w 443"/>
              <a:gd name="T51" fmla="*/ 576262 h 1028"/>
              <a:gd name="T52" fmla="*/ 789384 w 443"/>
              <a:gd name="T53" fmla="*/ 725487 h 1028"/>
              <a:gd name="T54" fmla="*/ 773311 w 443"/>
              <a:gd name="T55" fmla="*/ 868362 h 1028"/>
              <a:gd name="T56" fmla="*/ 741164 w 443"/>
              <a:gd name="T57" fmla="*/ 1003300 h 1028"/>
              <a:gd name="T58" fmla="*/ 694729 w 443"/>
              <a:gd name="T59" fmla="*/ 1131887 h 1028"/>
              <a:gd name="T60" fmla="*/ 616148 w 443"/>
              <a:gd name="T61" fmla="*/ 1238250 h 1028"/>
              <a:gd name="T62" fmla="*/ 521494 w 443"/>
              <a:gd name="T63" fmla="*/ 1323975 h 1028"/>
              <a:gd name="T64" fmla="*/ 426839 w 443"/>
              <a:gd name="T65" fmla="*/ 1389062 h 1028"/>
              <a:gd name="T66" fmla="*/ 316111 w 443"/>
              <a:gd name="T67" fmla="*/ 1430337 h 1028"/>
              <a:gd name="T68" fmla="*/ 253603 w 443"/>
              <a:gd name="T69" fmla="*/ 1444625 h 1028"/>
              <a:gd name="T70" fmla="*/ 189309 w 443"/>
              <a:gd name="T71" fmla="*/ 1444625 h 1028"/>
              <a:gd name="T72" fmla="*/ 189309 w 443"/>
              <a:gd name="T73" fmla="*/ 1630363 h 1028"/>
              <a:gd name="T74" fmla="*/ 0 w 443"/>
              <a:gd name="T75" fmla="*/ 1395412 h 1028"/>
              <a:gd name="T76" fmla="*/ 189309 w 443"/>
              <a:gd name="T77" fmla="*/ 1160462 h 1028"/>
              <a:gd name="T78" fmla="*/ 189309 w 443"/>
              <a:gd name="T79" fmla="*/ 1338262 h 1028"/>
              <a:gd name="T80" fmla="*/ 189309 w 443"/>
              <a:gd name="T81" fmla="*/ 1338262 h 10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43"/>
              <a:gd name="T124" fmla="*/ 0 h 1028"/>
              <a:gd name="T125" fmla="*/ 443 w 443"/>
              <a:gd name="T126" fmla="*/ 1028 h 10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43" h="1028">
                <a:moveTo>
                  <a:pt x="106" y="843"/>
                </a:moveTo>
                <a:lnTo>
                  <a:pt x="168" y="834"/>
                </a:lnTo>
                <a:lnTo>
                  <a:pt x="221" y="812"/>
                </a:lnTo>
                <a:lnTo>
                  <a:pt x="265" y="776"/>
                </a:lnTo>
                <a:lnTo>
                  <a:pt x="309" y="731"/>
                </a:lnTo>
                <a:lnTo>
                  <a:pt x="345" y="673"/>
                </a:lnTo>
                <a:lnTo>
                  <a:pt x="371" y="605"/>
                </a:lnTo>
                <a:lnTo>
                  <a:pt x="380" y="534"/>
                </a:lnTo>
                <a:lnTo>
                  <a:pt x="389" y="457"/>
                </a:lnTo>
                <a:lnTo>
                  <a:pt x="380" y="381"/>
                </a:lnTo>
                <a:lnTo>
                  <a:pt x="371" y="305"/>
                </a:lnTo>
                <a:lnTo>
                  <a:pt x="345" y="238"/>
                </a:lnTo>
                <a:lnTo>
                  <a:pt x="309" y="184"/>
                </a:lnTo>
                <a:lnTo>
                  <a:pt x="265" y="135"/>
                </a:lnTo>
                <a:lnTo>
                  <a:pt x="221" y="99"/>
                </a:lnTo>
                <a:lnTo>
                  <a:pt x="168" y="76"/>
                </a:lnTo>
                <a:lnTo>
                  <a:pt x="106" y="67"/>
                </a:lnTo>
                <a:lnTo>
                  <a:pt x="106" y="0"/>
                </a:lnTo>
                <a:lnTo>
                  <a:pt x="142" y="4"/>
                </a:lnTo>
                <a:lnTo>
                  <a:pt x="177" y="9"/>
                </a:lnTo>
                <a:lnTo>
                  <a:pt x="239" y="36"/>
                </a:lnTo>
                <a:lnTo>
                  <a:pt x="292" y="76"/>
                </a:lnTo>
                <a:lnTo>
                  <a:pt x="345" y="135"/>
                </a:lnTo>
                <a:lnTo>
                  <a:pt x="389" y="202"/>
                </a:lnTo>
                <a:lnTo>
                  <a:pt x="415" y="278"/>
                </a:lnTo>
                <a:lnTo>
                  <a:pt x="433" y="363"/>
                </a:lnTo>
                <a:lnTo>
                  <a:pt x="442" y="457"/>
                </a:lnTo>
                <a:lnTo>
                  <a:pt x="433" y="547"/>
                </a:lnTo>
                <a:lnTo>
                  <a:pt x="415" y="632"/>
                </a:lnTo>
                <a:lnTo>
                  <a:pt x="389" y="713"/>
                </a:lnTo>
                <a:lnTo>
                  <a:pt x="345" y="780"/>
                </a:lnTo>
                <a:lnTo>
                  <a:pt x="292" y="834"/>
                </a:lnTo>
                <a:lnTo>
                  <a:pt x="239" y="875"/>
                </a:lnTo>
                <a:lnTo>
                  <a:pt x="177" y="901"/>
                </a:lnTo>
                <a:lnTo>
                  <a:pt x="142" y="910"/>
                </a:lnTo>
                <a:lnTo>
                  <a:pt x="106" y="910"/>
                </a:lnTo>
                <a:lnTo>
                  <a:pt x="106" y="1027"/>
                </a:lnTo>
                <a:lnTo>
                  <a:pt x="0" y="879"/>
                </a:lnTo>
                <a:lnTo>
                  <a:pt x="106" y="731"/>
                </a:lnTo>
                <a:lnTo>
                  <a:pt x="106" y="843"/>
                </a:lnTo>
              </a:path>
            </a:pathLst>
          </a:custGeom>
          <a:solidFill>
            <a:srgbClr val="FFD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24" name="Freeform 1066"/>
          <p:cNvSpPr>
            <a:spLocks/>
          </p:cNvSpPr>
          <p:nvPr/>
        </p:nvSpPr>
        <p:spPr bwMode="auto">
          <a:xfrm>
            <a:off x="5657850" y="915988"/>
            <a:ext cx="2703513" cy="703262"/>
          </a:xfrm>
          <a:custGeom>
            <a:avLst/>
            <a:gdLst>
              <a:gd name="T0" fmla="*/ 2234208 w 1514"/>
              <a:gd name="T1" fmla="*/ 531812 h 443"/>
              <a:gd name="T2" fmla="*/ 2207419 w 1514"/>
              <a:gd name="T3" fmla="*/ 439737 h 443"/>
              <a:gd name="T4" fmla="*/ 2153841 w 1514"/>
              <a:gd name="T5" fmla="*/ 354012 h 443"/>
              <a:gd name="T6" fmla="*/ 2059186 w 1514"/>
              <a:gd name="T7" fmla="*/ 276225 h 443"/>
              <a:gd name="T8" fmla="*/ 1993106 w 1514"/>
              <a:gd name="T9" fmla="*/ 241300 h 443"/>
              <a:gd name="T10" fmla="*/ 1927027 w 1514"/>
              <a:gd name="T11" fmla="*/ 209550 h 443"/>
              <a:gd name="T12" fmla="*/ 1859161 w 1514"/>
              <a:gd name="T13" fmla="*/ 177800 h 443"/>
              <a:gd name="T14" fmla="*/ 1778793 w 1514"/>
              <a:gd name="T15" fmla="*/ 152400 h 443"/>
              <a:gd name="T16" fmla="*/ 1698426 w 1514"/>
              <a:gd name="T17" fmla="*/ 128587 h 443"/>
              <a:gd name="T18" fmla="*/ 1605558 w 1514"/>
              <a:gd name="T19" fmla="*/ 111125 h 443"/>
              <a:gd name="T20" fmla="*/ 1510903 w 1514"/>
              <a:gd name="T21" fmla="*/ 95250 h 443"/>
              <a:gd name="T22" fmla="*/ 1405533 w 1514"/>
              <a:gd name="T23" fmla="*/ 85725 h 443"/>
              <a:gd name="T24" fmla="*/ 1310878 w 1514"/>
              <a:gd name="T25" fmla="*/ 77787 h 443"/>
              <a:gd name="T26" fmla="*/ 1203722 w 1514"/>
              <a:gd name="T27" fmla="*/ 74612 h 443"/>
              <a:gd name="T28" fmla="*/ 1096566 w 1514"/>
              <a:gd name="T29" fmla="*/ 77787 h 443"/>
              <a:gd name="T30" fmla="*/ 989409 w 1514"/>
              <a:gd name="T31" fmla="*/ 85725 h 443"/>
              <a:gd name="T32" fmla="*/ 896540 w 1514"/>
              <a:gd name="T33" fmla="*/ 95250 h 443"/>
              <a:gd name="T34" fmla="*/ 801886 w 1514"/>
              <a:gd name="T35" fmla="*/ 111125 h 443"/>
              <a:gd name="T36" fmla="*/ 709017 w 1514"/>
              <a:gd name="T37" fmla="*/ 128587 h 443"/>
              <a:gd name="T38" fmla="*/ 628650 w 1514"/>
              <a:gd name="T39" fmla="*/ 152400 h 443"/>
              <a:gd name="T40" fmla="*/ 548283 w 1514"/>
              <a:gd name="T41" fmla="*/ 177800 h 443"/>
              <a:gd name="T42" fmla="*/ 467916 w 1514"/>
              <a:gd name="T43" fmla="*/ 209550 h 443"/>
              <a:gd name="T44" fmla="*/ 401836 w 1514"/>
              <a:gd name="T45" fmla="*/ 241300 h 443"/>
              <a:gd name="T46" fmla="*/ 348258 w 1514"/>
              <a:gd name="T47" fmla="*/ 276225 h 443"/>
              <a:gd name="T48" fmla="*/ 253603 w 1514"/>
              <a:gd name="T49" fmla="*/ 354012 h 443"/>
              <a:gd name="T50" fmla="*/ 200025 w 1514"/>
              <a:gd name="T51" fmla="*/ 439737 h 443"/>
              <a:gd name="T52" fmla="*/ 173236 w 1514"/>
              <a:gd name="T53" fmla="*/ 531812 h 443"/>
              <a:gd name="T54" fmla="*/ 0 w 1514"/>
              <a:gd name="T55" fmla="*/ 531812 h 443"/>
              <a:gd name="T56" fmla="*/ 26789 w 1514"/>
              <a:gd name="T57" fmla="*/ 422275 h 443"/>
              <a:gd name="T58" fmla="*/ 94655 w 1514"/>
              <a:gd name="T59" fmla="*/ 323850 h 443"/>
              <a:gd name="T60" fmla="*/ 146447 w 1514"/>
              <a:gd name="T61" fmla="*/ 276225 h 443"/>
              <a:gd name="T62" fmla="*/ 200025 w 1514"/>
              <a:gd name="T63" fmla="*/ 233362 h 443"/>
              <a:gd name="T64" fmla="*/ 267891 w 1514"/>
              <a:gd name="T65" fmla="*/ 192087 h 443"/>
              <a:gd name="T66" fmla="*/ 348258 w 1514"/>
              <a:gd name="T67" fmla="*/ 155575 h 443"/>
              <a:gd name="T68" fmla="*/ 441126 w 1514"/>
              <a:gd name="T69" fmla="*/ 120650 h 443"/>
              <a:gd name="T70" fmla="*/ 535781 w 1514"/>
              <a:gd name="T71" fmla="*/ 90487 h 443"/>
              <a:gd name="T72" fmla="*/ 628650 w 1514"/>
              <a:gd name="T73" fmla="*/ 65087 h 443"/>
              <a:gd name="T74" fmla="*/ 735806 w 1514"/>
              <a:gd name="T75" fmla="*/ 41275 h 443"/>
              <a:gd name="T76" fmla="*/ 842962 w 1514"/>
              <a:gd name="T77" fmla="*/ 22225 h 443"/>
              <a:gd name="T78" fmla="*/ 962620 w 1514"/>
              <a:gd name="T79" fmla="*/ 9525 h 443"/>
              <a:gd name="T80" fmla="*/ 1084064 w 1514"/>
              <a:gd name="T81" fmla="*/ 1587 h 443"/>
              <a:gd name="T82" fmla="*/ 1203722 w 1514"/>
              <a:gd name="T83" fmla="*/ 0 h 443"/>
              <a:gd name="T84" fmla="*/ 1325165 w 1514"/>
              <a:gd name="T85" fmla="*/ 1587 h 443"/>
              <a:gd name="T86" fmla="*/ 1444823 w 1514"/>
              <a:gd name="T87" fmla="*/ 9525 h 443"/>
              <a:gd name="T88" fmla="*/ 1551979 w 1514"/>
              <a:gd name="T89" fmla="*/ 22225 h 443"/>
              <a:gd name="T90" fmla="*/ 1671637 w 1514"/>
              <a:gd name="T91" fmla="*/ 41275 h 443"/>
              <a:gd name="T92" fmla="*/ 1766292 w 1514"/>
              <a:gd name="T93" fmla="*/ 65087 h 443"/>
              <a:gd name="T94" fmla="*/ 1873448 w 1514"/>
              <a:gd name="T95" fmla="*/ 90487 h 443"/>
              <a:gd name="T96" fmla="*/ 1966317 w 1514"/>
              <a:gd name="T97" fmla="*/ 120650 h 443"/>
              <a:gd name="T98" fmla="*/ 2046684 w 1514"/>
              <a:gd name="T99" fmla="*/ 155575 h 443"/>
              <a:gd name="T100" fmla="*/ 2127051 w 1514"/>
              <a:gd name="T101" fmla="*/ 192087 h 443"/>
              <a:gd name="T102" fmla="*/ 2193131 w 1514"/>
              <a:gd name="T103" fmla="*/ 233362 h 443"/>
              <a:gd name="T104" fmla="*/ 2246709 w 1514"/>
              <a:gd name="T105" fmla="*/ 276225 h 443"/>
              <a:gd name="T106" fmla="*/ 2300287 w 1514"/>
              <a:gd name="T107" fmla="*/ 323850 h 443"/>
              <a:gd name="T108" fmla="*/ 2368153 w 1514"/>
              <a:gd name="T109" fmla="*/ 422275 h 443"/>
              <a:gd name="T110" fmla="*/ 2394942 w 1514"/>
              <a:gd name="T111" fmla="*/ 531812 h 443"/>
              <a:gd name="T112" fmla="*/ 2702123 w 1514"/>
              <a:gd name="T113" fmla="*/ 531812 h 443"/>
              <a:gd name="T114" fmla="*/ 2314575 w 1514"/>
              <a:gd name="T115" fmla="*/ 701675 h 443"/>
              <a:gd name="T116" fmla="*/ 1927027 w 1514"/>
              <a:gd name="T117" fmla="*/ 531812 h 443"/>
              <a:gd name="T118" fmla="*/ 2234208 w 1514"/>
              <a:gd name="T119" fmla="*/ 531812 h 443"/>
              <a:gd name="T120" fmla="*/ 2234208 w 1514"/>
              <a:gd name="T121" fmla="*/ 531812 h 4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14"/>
              <a:gd name="T184" fmla="*/ 0 h 443"/>
              <a:gd name="T185" fmla="*/ 1514 w 1514"/>
              <a:gd name="T186" fmla="*/ 443 h 44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14" h="443">
                <a:moveTo>
                  <a:pt x="1251" y="335"/>
                </a:moveTo>
                <a:lnTo>
                  <a:pt x="1236" y="277"/>
                </a:lnTo>
                <a:lnTo>
                  <a:pt x="1206" y="223"/>
                </a:lnTo>
                <a:lnTo>
                  <a:pt x="1153" y="174"/>
                </a:lnTo>
                <a:lnTo>
                  <a:pt x="1116" y="152"/>
                </a:lnTo>
                <a:lnTo>
                  <a:pt x="1079" y="132"/>
                </a:lnTo>
                <a:lnTo>
                  <a:pt x="1041" y="112"/>
                </a:lnTo>
                <a:lnTo>
                  <a:pt x="996" y="96"/>
                </a:lnTo>
                <a:lnTo>
                  <a:pt x="951" y="81"/>
                </a:lnTo>
                <a:lnTo>
                  <a:pt x="899" y="70"/>
                </a:lnTo>
                <a:lnTo>
                  <a:pt x="846" y="60"/>
                </a:lnTo>
                <a:lnTo>
                  <a:pt x="787" y="54"/>
                </a:lnTo>
                <a:lnTo>
                  <a:pt x="734" y="49"/>
                </a:lnTo>
                <a:lnTo>
                  <a:pt x="674" y="47"/>
                </a:lnTo>
                <a:lnTo>
                  <a:pt x="614" y="49"/>
                </a:lnTo>
                <a:lnTo>
                  <a:pt x="554" y="54"/>
                </a:lnTo>
                <a:lnTo>
                  <a:pt x="502" y="60"/>
                </a:lnTo>
                <a:lnTo>
                  <a:pt x="449" y="70"/>
                </a:lnTo>
                <a:lnTo>
                  <a:pt x="397" y="81"/>
                </a:lnTo>
                <a:lnTo>
                  <a:pt x="352" y="96"/>
                </a:lnTo>
                <a:lnTo>
                  <a:pt x="307" y="112"/>
                </a:lnTo>
                <a:lnTo>
                  <a:pt x="262" y="132"/>
                </a:lnTo>
                <a:lnTo>
                  <a:pt x="225" y="152"/>
                </a:lnTo>
                <a:lnTo>
                  <a:pt x="195" y="174"/>
                </a:lnTo>
                <a:lnTo>
                  <a:pt x="142" y="223"/>
                </a:lnTo>
                <a:lnTo>
                  <a:pt x="112" y="277"/>
                </a:lnTo>
                <a:lnTo>
                  <a:pt x="97" y="335"/>
                </a:lnTo>
                <a:lnTo>
                  <a:pt x="0" y="335"/>
                </a:lnTo>
                <a:lnTo>
                  <a:pt x="15" y="266"/>
                </a:lnTo>
                <a:lnTo>
                  <a:pt x="53" y="204"/>
                </a:lnTo>
                <a:lnTo>
                  <a:pt x="82" y="174"/>
                </a:lnTo>
                <a:lnTo>
                  <a:pt x="112" y="147"/>
                </a:lnTo>
                <a:lnTo>
                  <a:pt x="150" y="121"/>
                </a:lnTo>
                <a:lnTo>
                  <a:pt x="195" y="98"/>
                </a:lnTo>
                <a:lnTo>
                  <a:pt x="247" y="76"/>
                </a:lnTo>
                <a:lnTo>
                  <a:pt x="300" y="57"/>
                </a:lnTo>
                <a:lnTo>
                  <a:pt x="352" y="41"/>
                </a:lnTo>
                <a:lnTo>
                  <a:pt x="412" y="26"/>
                </a:lnTo>
                <a:lnTo>
                  <a:pt x="472" y="14"/>
                </a:lnTo>
                <a:lnTo>
                  <a:pt x="539" y="6"/>
                </a:lnTo>
                <a:lnTo>
                  <a:pt x="607" y="1"/>
                </a:lnTo>
                <a:lnTo>
                  <a:pt x="674" y="0"/>
                </a:lnTo>
                <a:lnTo>
                  <a:pt x="742" y="1"/>
                </a:lnTo>
                <a:lnTo>
                  <a:pt x="809" y="6"/>
                </a:lnTo>
                <a:lnTo>
                  <a:pt x="869" y="14"/>
                </a:lnTo>
                <a:lnTo>
                  <a:pt x="936" y="26"/>
                </a:lnTo>
                <a:lnTo>
                  <a:pt x="989" y="41"/>
                </a:lnTo>
                <a:lnTo>
                  <a:pt x="1049" y="57"/>
                </a:lnTo>
                <a:lnTo>
                  <a:pt x="1101" y="76"/>
                </a:lnTo>
                <a:lnTo>
                  <a:pt x="1146" y="98"/>
                </a:lnTo>
                <a:lnTo>
                  <a:pt x="1191" y="121"/>
                </a:lnTo>
                <a:lnTo>
                  <a:pt x="1228" y="147"/>
                </a:lnTo>
                <a:lnTo>
                  <a:pt x="1258" y="174"/>
                </a:lnTo>
                <a:lnTo>
                  <a:pt x="1288" y="204"/>
                </a:lnTo>
                <a:lnTo>
                  <a:pt x="1326" y="266"/>
                </a:lnTo>
                <a:lnTo>
                  <a:pt x="1341" y="335"/>
                </a:lnTo>
                <a:lnTo>
                  <a:pt x="1513" y="335"/>
                </a:lnTo>
                <a:lnTo>
                  <a:pt x="1296" y="442"/>
                </a:lnTo>
                <a:lnTo>
                  <a:pt x="1079" y="335"/>
                </a:lnTo>
                <a:lnTo>
                  <a:pt x="1251" y="335"/>
                </a:lnTo>
              </a:path>
            </a:pathLst>
          </a:custGeom>
          <a:solidFill>
            <a:srgbClr val="FFD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25" name="AutoShape 1072"/>
          <p:cNvSpPr>
            <a:spLocks noChangeArrowheads="1"/>
          </p:cNvSpPr>
          <p:nvPr/>
        </p:nvSpPr>
        <p:spPr bwMode="auto">
          <a:xfrm>
            <a:off x="4716463" y="4954588"/>
            <a:ext cx="80962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6" name="AutoShape 1073"/>
          <p:cNvSpPr>
            <a:spLocks noChangeArrowheads="1"/>
          </p:cNvSpPr>
          <p:nvPr/>
        </p:nvSpPr>
        <p:spPr bwMode="auto">
          <a:xfrm>
            <a:off x="4919663" y="4954588"/>
            <a:ext cx="80962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7" name="AutoShape 1074"/>
          <p:cNvSpPr>
            <a:spLocks noChangeArrowheads="1"/>
          </p:cNvSpPr>
          <p:nvPr/>
        </p:nvSpPr>
        <p:spPr bwMode="auto">
          <a:xfrm>
            <a:off x="5167313" y="4954588"/>
            <a:ext cx="79375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8" name="AutoShape 1075"/>
          <p:cNvSpPr>
            <a:spLocks noChangeArrowheads="1"/>
          </p:cNvSpPr>
          <p:nvPr/>
        </p:nvSpPr>
        <p:spPr bwMode="auto">
          <a:xfrm>
            <a:off x="5413375" y="4954588"/>
            <a:ext cx="80963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29" name="AutoShape 1076"/>
          <p:cNvSpPr>
            <a:spLocks noChangeArrowheads="1"/>
          </p:cNvSpPr>
          <p:nvPr/>
        </p:nvSpPr>
        <p:spPr bwMode="auto">
          <a:xfrm>
            <a:off x="4716463" y="5183188"/>
            <a:ext cx="82550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30" name="AutoShape 1077"/>
          <p:cNvSpPr>
            <a:spLocks noChangeArrowheads="1"/>
          </p:cNvSpPr>
          <p:nvPr/>
        </p:nvSpPr>
        <p:spPr bwMode="auto">
          <a:xfrm>
            <a:off x="4919663" y="5183188"/>
            <a:ext cx="82550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31" name="AutoShape 1078"/>
          <p:cNvSpPr>
            <a:spLocks noChangeArrowheads="1"/>
          </p:cNvSpPr>
          <p:nvPr/>
        </p:nvSpPr>
        <p:spPr bwMode="auto">
          <a:xfrm>
            <a:off x="5167313" y="5183188"/>
            <a:ext cx="80962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32" name="AutoShape 1079"/>
          <p:cNvSpPr>
            <a:spLocks noChangeArrowheads="1"/>
          </p:cNvSpPr>
          <p:nvPr/>
        </p:nvSpPr>
        <p:spPr bwMode="auto">
          <a:xfrm>
            <a:off x="5413375" y="5183188"/>
            <a:ext cx="82550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grpSp>
        <p:nvGrpSpPr>
          <p:cNvPr id="272433" name="Group 1080"/>
          <p:cNvGrpSpPr>
            <a:grpSpLocks/>
          </p:cNvGrpSpPr>
          <p:nvPr/>
        </p:nvGrpSpPr>
        <p:grpSpPr bwMode="auto">
          <a:xfrm>
            <a:off x="8488363" y="4954588"/>
            <a:ext cx="779462" cy="377825"/>
            <a:chOff x="4753" y="3121"/>
            <a:chExt cx="436" cy="238"/>
          </a:xfrm>
        </p:grpSpPr>
        <p:sp>
          <p:nvSpPr>
            <p:cNvPr id="272480" name="AutoShape 1081"/>
            <p:cNvSpPr>
              <a:spLocks noChangeArrowheads="1"/>
            </p:cNvSpPr>
            <p:nvPr/>
          </p:nvSpPr>
          <p:spPr bwMode="auto">
            <a:xfrm>
              <a:off x="4753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1" name="AutoShape 1082"/>
            <p:cNvSpPr>
              <a:spLocks noChangeArrowheads="1"/>
            </p:cNvSpPr>
            <p:nvPr/>
          </p:nvSpPr>
          <p:spPr bwMode="auto">
            <a:xfrm>
              <a:off x="4867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2" name="AutoShape 1083"/>
            <p:cNvSpPr>
              <a:spLocks noChangeArrowheads="1"/>
            </p:cNvSpPr>
            <p:nvPr/>
          </p:nvSpPr>
          <p:spPr bwMode="auto">
            <a:xfrm>
              <a:off x="5005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3" name="AutoShape 1084"/>
            <p:cNvSpPr>
              <a:spLocks noChangeArrowheads="1"/>
            </p:cNvSpPr>
            <p:nvPr/>
          </p:nvSpPr>
          <p:spPr bwMode="auto">
            <a:xfrm>
              <a:off x="5143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4" name="AutoShape 1085"/>
            <p:cNvSpPr>
              <a:spLocks noChangeArrowheads="1"/>
            </p:cNvSpPr>
            <p:nvPr/>
          </p:nvSpPr>
          <p:spPr bwMode="auto">
            <a:xfrm>
              <a:off x="4753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5" name="AutoShape 1086"/>
            <p:cNvSpPr>
              <a:spLocks noChangeArrowheads="1"/>
            </p:cNvSpPr>
            <p:nvPr/>
          </p:nvSpPr>
          <p:spPr bwMode="auto">
            <a:xfrm>
              <a:off x="4867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6" name="AutoShape 1087"/>
            <p:cNvSpPr>
              <a:spLocks noChangeArrowheads="1"/>
            </p:cNvSpPr>
            <p:nvPr/>
          </p:nvSpPr>
          <p:spPr bwMode="auto">
            <a:xfrm>
              <a:off x="5005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87" name="AutoShape 1088"/>
            <p:cNvSpPr>
              <a:spLocks noChangeArrowheads="1"/>
            </p:cNvSpPr>
            <p:nvPr/>
          </p:nvSpPr>
          <p:spPr bwMode="auto">
            <a:xfrm>
              <a:off x="5143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</p:grpSp>
      <p:grpSp>
        <p:nvGrpSpPr>
          <p:cNvPr id="272434" name="Group 1089"/>
          <p:cNvGrpSpPr>
            <a:grpSpLocks/>
          </p:cNvGrpSpPr>
          <p:nvPr/>
        </p:nvGrpSpPr>
        <p:grpSpPr bwMode="auto">
          <a:xfrm>
            <a:off x="120650" y="2743200"/>
            <a:ext cx="2109788" cy="892175"/>
            <a:chOff x="576" y="1728"/>
            <a:chExt cx="673" cy="385"/>
          </a:xfrm>
        </p:grpSpPr>
        <p:sp>
          <p:nvSpPr>
            <p:cNvPr id="272478" name="Freeform 1090"/>
            <p:cNvSpPr>
              <a:spLocks/>
            </p:cNvSpPr>
            <p:nvPr/>
          </p:nvSpPr>
          <p:spPr bwMode="auto">
            <a:xfrm>
              <a:off x="576" y="1728"/>
              <a:ext cx="673" cy="385"/>
            </a:xfrm>
            <a:custGeom>
              <a:avLst/>
              <a:gdLst>
                <a:gd name="T0" fmla="*/ 504 w 673"/>
                <a:gd name="T1" fmla="*/ 0 h 385"/>
                <a:gd name="T2" fmla="*/ 504 w 673"/>
                <a:gd name="T3" fmla="*/ 96 h 385"/>
                <a:gd name="T4" fmla="*/ 0 w 673"/>
                <a:gd name="T5" fmla="*/ 96 h 385"/>
                <a:gd name="T6" fmla="*/ 84 w 673"/>
                <a:gd name="T7" fmla="*/ 192 h 385"/>
                <a:gd name="T8" fmla="*/ 0 w 673"/>
                <a:gd name="T9" fmla="*/ 288 h 385"/>
                <a:gd name="T10" fmla="*/ 504 w 673"/>
                <a:gd name="T11" fmla="*/ 288 h 385"/>
                <a:gd name="T12" fmla="*/ 504 w 673"/>
                <a:gd name="T13" fmla="*/ 384 h 385"/>
                <a:gd name="T14" fmla="*/ 672 w 673"/>
                <a:gd name="T15" fmla="*/ 192 h 385"/>
                <a:gd name="T16" fmla="*/ 504 w 673"/>
                <a:gd name="T17" fmla="*/ 0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3"/>
                <a:gd name="T28" fmla="*/ 0 h 385"/>
                <a:gd name="T29" fmla="*/ 673 w 673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3" h="385">
                  <a:moveTo>
                    <a:pt x="504" y="0"/>
                  </a:moveTo>
                  <a:lnTo>
                    <a:pt x="504" y="96"/>
                  </a:lnTo>
                  <a:lnTo>
                    <a:pt x="0" y="96"/>
                  </a:lnTo>
                  <a:lnTo>
                    <a:pt x="84" y="192"/>
                  </a:lnTo>
                  <a:lnTo>
                    <a:pt x="0" y="288"/>
                  </a:lnTo>
                  <a:lnTo>
                    <a:pt x="504" y="288"/>
                  </a:lnTo>
                  <a:lnTo>
                    <a:pt x="504" y="384"/>
                  </a:lnTo>
                  <a:lnTo>
                    <a:pt x="672" y="192"/>
                  </a:lnTo>
                  <a:lnTo>
                    <a:pt x="50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479" name="Rectangle 1091"/>
            <p:cNvSpPr>
              <a:spLocks noChangeArrowheads="1"/>
            </p:cNvSpPr>
            <p:nvPr/>
          </p:nvSpPr>
          <p:spPr bwMode="auto">
            <a:xfrm>
              <a:off x="710" y="1845"/>
              <a:ext cx="40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000" b="1">
                  <a:solidFill>
                    <a:srgbClr val="FF6600"/>
                  </a:solidFill>
                  <a:latin typeface="Times" pitchFamily="18" charset="0"/>
                </a:rPr>
                <a:t>ADAMTS 13</a:t>
              </a:r>
            </a:p>
          </p:txBody>
        </p:sp>
      </p:grpSp>
      <p:sp>
        <p:nvSpPr>
          <p:cNvPr id="272435" name="Oval 1093"/>
          <p:cNvSpPr>
            <a:spLocks noChangeArrowheads="1"/>
          </p:cNvSpPr>
          <p:nvPr/>
        </p:nvSpPr>
        <p:spPr bwMode="auto">
          <a:xfrm>
            <a:off x="2144713" y="2516188"/>
            <a:ext cx="425450" cy="3778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36" name="Line 1094"/>
          <p:cNvSpPr>
            <a:spLocks noChangeShapeType="1"/>
          </p:cNvSpPr>
          <p:nvPr/>
        </p:nvSpPr>
        <p:spPr bwMode="auto">
          <a:xfrm>
            <a:off x="2287588" y="2705100"/>
            <a:ext cx="1412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2437" name="Group 1096"/>
          <p:cNvGrpSpPr>
            <a:grpSpLocks/>
          </p:cNvGrpSpPr>
          <p:nvPr/>
        </p:nvGrpSpPr>
        <p:grpSpPr bwMode="auto">
          <a:xfrm>
            <a:off x="6516688" y="4954588"/>
            <a:ext cx="779462" cy="377825"/>
            <a:chOff x="3649" y="3121"/>
            <a:chExt cx="436" cy="238"/>
          </a:xfrm>
        </p:grpSpPr>
        <p:sp>
          <p:nvSpPr>
            <p:cNvPr id="272470" name="AutoShape 1097"/>
            <p:cNvSpPr>
              <a:spLocks noChangeArrowheads="1"/>
            </p:cNvSpPr>
            <p:nvPr/>
          </p:nvSpPr>
          <p:spPr bwMode="auto">
            <a:xfrm>
              <a:off x="3649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1" name="AutoShape 1098"/>
            <p:cNvSpPr>
              <a:spLocks noChangeArrowheads="1"/>
            </p:cNvSpPr>
            <p:nvPr/>
          </p:nvSpPr>
          <p:spPr bwMode="auto">
            <a:xfrm>
              <a:off x="3763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2" name="AutoShape 1099"/>
            <p:cNvSpPr>
              <a:spLocks noChangeArrowheads="1"/>
            </p:cNvSpPr>
            <p:nvPr/>
          </p:nvSpPr>
          <p:spPr bwMode="auto">
            <a:xfrm>
              <a:off x="3901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3" name="AutoShape 1100"/>
            <p:cNvSpPr>
              <a:spLocks noChangeArrowheads="1"/>
            </p:cNvSpPr>
            <p:nvPr/>
          </p:nvSpPr>
          <p:spPr bwMode="auto">
            <a:xfrm>
              <a:off x="4039" y="3121"/>
              <a:ext cx="45" cy="142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4" name="AutoShape 1101"/>
            <p:cNvSpPr>
              <a:spLocks noChangeArrowheads="1"/>
            </p:cNvSpPr>
            <p:nvPr/>
          </p:nvSpPr>
          <p:spPr bwMode="auto">
            <a:xfrm>
              <a:off x="3649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5" name="AutoShape 1102"/>
            <p:cNvSpPr>
              <a:spLocks noChangeArrowheads="1"/>
            </p:cNvSpPr>
            <p:nvPr/>
          </p:nvSpPr>
          <p:spPr bwMode="auto">
            <a:xfrm>
              <a:off x="3763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6" name="AutoShape 1103"/>
            <p:cNvSpPr>
              <a:spLocks noChangeArrowheads="1"/>
            </p:cNvSpPr>
            <p:nvPr/>
          </p:nvSpPr>
          <p:spPr bwMode="auto">
            <a:xfrm>
              <a:off x="3901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  <p:sp>
          <p:nvSpPr>
            <p:cNvPr id="272477" name="AutoShape 1104"/>
            <p:cNvSpPr>
              <a:spLocks noChangeArrowheads="1"/>
            </p:cNvSpPr>
            <p:nvPr/>
          </p:nvSpPr>
          <p:spPr bwMode="auto">
            <a:xfrm>
              <a:off x="4039" y="3265"/>
              <a:ext cx="46" cy="94"/>
            </a:xfrm>
            <a:prstGeom prst="roundRect">
              <a:avLst>
                <a:gd name="adj" fmla="val 1665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 sz="2800">
                <a:solidFill>
                  <a:srgbClr val="F2DC0E"/>
                </a:solidFill>
                <a:latin typeface="Arial" pitchFamily="34" charset="0"/>
              </a:endParaRPr>
            </a:p>
          </p:txBody>
        </p:sp>
      </p:grpSp>
      <p:sp>
        <p:nvSpPr>
          <p:cNvPr id="272438" name="AutoShape 1105"/>
          <p:cNvSpPr>
            <a:spLocks noChangeArrowheads="1"/>
          </p:cNvSpPr>
          <p:nvPr/>
        </p:nvSpPr>
        <p:spPr bwMode="auto">
          <a:xfrm>
            <a:off x="3859213" y="4954588"/>
            <a:ext cx="80962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39" name="AutoShape 1106"/>
          <p:cNvSpPr>
            <a:spLocks noChangeArrowheads="1"/>
          </p:cNvSpPr>
          <p:nvPr/>
        </p:nvSpPr>
        <p:spPr bwMode="auto">
          <a:xfrm>
            <a:off x="4062413" y="4954588"/>
            <a:ext cx="80962" cy="2254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0" name="AutoShape 1107"/>
          <p:cNvSpPr>
            <a:spLocks noChangeArrowheads="1"/>
          </p:cNvSpPr>
          <p:nvPr/>
        </p:nvSpPr>
        <p:spPr bwMode="auto">
          <a:xfrm>
            <a:off x="3859213" y="5183188"/>
            <a:ext cx="82550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1" name="AutoShape 1108"/>
          <p:cNvSpPr>
            <a:spLocks noChangeArrowheads="1"/>
          </p:cNvSpPr>
          <p:nvPr/>
        </p:nvSpPr>
        <p:spPr bwMode="auto">
          <a:xfrm>
            <a:off x="4062413" y="5183188"/>
            <a:ext cx="82550" cy="149225"/>
          </a:xfrm>
          <a:prstGeom prst="roundRect">
            <a:avLst>
              <a:gd name="adj" fmla="val 16653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2" name="Freeform 1109"/>
          <p:cNvSpPr>
            <a:spLocks/>
          </p:cNvSpPr>
          <p:nvPr/>
        </p:nvSpPr>
        <p:spPr bwMode="auto">
          <a:xfrm>
            <a:off x="4629150" y="2133600"/>
            <a:ext cx="2238375" cy="228600"/>
          </a:xfrm>
          <a:custGeom>
            <a:avLst/>
            <a:gdLst>
              <a:gd name="T0" fmla="*/ 2235994 w 1253"/>
              <a:gd name="T1" fmla="*/ 76200 h 144"/>
              <a:gd name="T2" fmla="*/ 2094905 w 1253"/>
              <a:gd name="T3" fmla="*/ 136525 h 144"/>
              <a:gd name="T4" fmla="*/ 1953816 w 1253"/>
              <a:gd name="T5" fmla="*/ 190500 h 144"/>
              <a:gd name="T6" fmla="*/ 1798439 w 1253"/>
              <a:gd name="T7" fmla="*/ 220663 h 144"/>
              <a:gd name="T8" fmla="*/ 1719858 w 1253"/>
              <a:gd name="T9" fmla="*/ 227013 h 144"/>
              <a:gd name="T10" fmla="*/ 1641277 w 1253"/>
              <a:gd name="T11" fmla="*/ 227013 h 144"/>
              <a:gd name="T12" fmla="*/ 1548408 w 1253"/>
              <a:gd name="T13" fmla="*/ 212725 h 144"/>
              <a:gd name="T14" fmla="*/ 1453753 w 1253"/>
              <a:gd name="T15" fmla="*/ 190500 h 144"/>
              <a:gd name="T16" fmla="*/ 1360884 w 1253"/>
              <a:gd name="T17" fmla="*/ 152400 h 144"/>
              <a:gd name="T18" fmla="*/ 1266230 w 1253"/>
              <a:gd name="T19" fmla="*/ 114300 h 144"/>
              <a:gd name="T20" fmla="*/ 1173361 w 1253"/>
              <a:gd name="T21" fmla="*/ 68262 h 144"/>
              <a:gd name="T22" fmla="*/ 1062633 w 1253"/>
              <a:gd name="T23" fmla="*/ 38100 h 144"/>
              <a:gd name="T24" fmla="*/ 969764 w 1253"/>
              <a:gd name="T25" fmla="*/ 7937 h 144"/>
              <a:gd name="T26" fmla="*/ 859036 w 1253"/>
              <a:gd name="T27" fmla="*/ 0 h 144"/>
              <a:gd name="T28" fmla="*/ 766167 w 1253"/>
              <a:gd name="T29" fmla="*/ 7937 h 144"/>
              <a:gd name="T30" fmla="*/ 657225 w 1253"/>
              <a:gd name="T31" fmla="*/ 23812 h 144"/>
              <a:gd name="T32" fmla="*/ 546497 w 1253"/>
              <a:gd name="T33" fmla="*/ 46037 h 144"/>
              <a:gd name="T34" fmla="*/ 437555 w 1253"/>
              <a:gd name="T35" fmla="*/ 68262 h 144"/>
              <a:gd name="T36" fmla="*/ 217884 w 1253"/>
              <a:gd name="T37" fmla="*/ 144462 h 144"/>
              <a:gd name="T38" fmla="*/ 0 w 1253"/>
              <a:gd name="T39" fmla="*/ 227013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3"/>
              <a:gd name="T61" fmla="*/ 0 h 144"/>
              <a:gd name="T62" fmla="*/ 1253 w 1253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3" h="144">
                <a:moveTo>
                  <a:pt x="1252" y="48"/>
                </a:moveTo>
                <a:lnTo>
                  <a:pt x="1173" y="86"/>
                </a:lnTo>
                <a:lnTo>
                  <a:pt x="1094" y="120"/>
                </a:lnTo>
                <a:lnTo>
                  <a:pt x="1007" y="139"/>
                </a:lnTo>
                <a:lnTo>
                  <a:pt x="963" y="143"/>
                </a:lnTo>
                <a:lnTo>
                  <a:pt x="919" y="143"/>
                </a:lnTo>
                <a:lnTo>
                  <a:pt x="867" y="134"/>
                </a:lnTo>
                <a:lnTo>
                  <a:pt x="814" y="120"/>
                </a:lnTo>
                <a:lnTo>
                  <a:pt x="762" y="96"/>
                </a:lnTo>
                <a:lnTo>
                  <a:pt x="709" y="72"/>
                </a:lnTo>
                <a:lnTo>
                  <a:pt x="657" y="43"/>
                </a:lnTo>
                <a:lnTo>
                  <a:pt x="595" y="24"/>
                </a:lnTo>
                <a:lnTo>
                  <a:pt x="543" y="5"/>
                </a:lnTo>
                <a:lnTo>
                  <a:pt x="481" y="0"/>
                </a:lnTo>
                <a:lnTo>
                  <a:pt x="429" y="5"/>
                </a:lnTo>
                <a:lnTo>
                  <a:pt x="368" y="15"/>
                </a:lnTo>
                <a:lnTo>
                  <a:pt x="306" y="29"/>
                </a:lnTo>
                <a:lnTo>
                  <a:pt x="245" y="43"/>
                </a:lnTo>
                <a:lnTo>
                  <a:pt x="122" y="91"/>
                </a:lnTo>
                <a:lnTo>
                  <a:pt x="0" y="143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43" name="Freeform 1110"/>
          <p:cNvSpPr>
            <a:spLocks/>
          </p:cNvSpPr>
          <p:nvPr/>
        </p:nvSpPr>
        <p:spPr bwMode="auto">
          <a:xfrm>
            <a:off x="7286625" y="2362200"/>
            <a:ext cx="2238375" cy="228600"/>
          </a:xfrm>
          <a:custGeom>
            <a:avLst/>
            <a:gdLst>
              <a:gd name="T0" fmla="*/ 2235994 w 1253"/>
              <a:gd name="T1" fmla="*/ 76200 h 144"/>
              <a:gd name="T2" fmla="*/ 2094905 w 1253"/>
              <a:gd name="T3" fmla="*/ 136525 h 144"/>
              <a:gd name="T4" fmla="*/ 1953816 w 1253"/>
              <a:gd name="T5" fmla="*/ 190500 h 144"/>
              <a:gd name="T6" fmla="*/ 1798439 w 1253"/>
              <a:gd name="T7" fmla="*/ 220663 h 144"/>
              <a:gd name="T8" fmla="*/ 1719858 w 1253"/>
              <a:gd name="T9" fmla="*/ 227013 h 144"/>
              <a:gd name="T10" fmla="*/ 1641277 w 1253"/>
              <a:gd name="T11" fmla="*/ 227013 h 144"/>
              <a:gd name="T12" fmla="*/ 1548408 w 1253"/>
              <a:gd name="T13" fmla="*/ 212725 h 144"/>
              <a:gd name="T14" fmla="*/ 1453753 w 1253"/>
              <a:gd name="T15" fmla="*/ 190500 h 144"/>
              <a:gd name="T16" fmla="*/ 1360884 w 1253"/>
              <a:gd name="T17" fmla="*/ 152400 h 144"/>
              <a:gd name="T18" fmla="*/ 1266230 w 1253"/>
              <a:gd name="T19" fmla="*/ 114300 h 144"/>
              <a:gd name="T20" fmla="*/ 1173361 w 1253"/>
              <a:gd name="T21" fmla="*/ 68262 h 144"/>
              <a:gd name="T22" fmla="*/ 1062633 w 1253"/>
              <a:gd name="T23" fmla="*/ 38100 h 144"/>
              <a:gd name="T24" fmla="*/ 969764 w 1253"/>
              <a:gd name="T25" fmla="*/ 7937 h 144"/>
              <a:gd name="T26" fmla="*/ 859036 w 1253"/>
              <a:gd name="T27" fmla="*/ 0 h 144"/>
              <a:gd name="T28" fmla="*/ 766167 w 1253"/>
              <a:gd name="T29" fmla="*/ 7937 h 144"/>
              <a:gd name="T30" fmla="*/ 657225 w 1253"/>
              <a:gd name="T31" fmla="*/ 23812 h 144"/>
              <a:gd name="T32" fmla="*/ 546497 w 1253"/>
              <a:gd name="T33" fmla="*/ 46037 h 144"/>
              <a:gd name="T34" fmla="*/ 437555 w 1253"/>
              <a:gd name="T35" fmla="*/ 68262 h 144"/>
              <a:gd name="T36" fmla="*/ 217884 w 1253"/>
              <a:gd name="T37" fmla="*/ 144462 h 144"/>
              <a:gd name="T38" fmla="*/ 0 w 1253"/>
              <a:gd name="T39" fmla="*/ 227013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3"/>
              <a:gd name="T61" fmla="*/ 0 h 144"/>
              <a:gd name="T62" fmla="*/ 1253 w 1253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3" h="144">
                <a:moveTo>
                  <a:pt x="1252" y="48"/>
                </a:moveTo>
                <a:lnTo>
                  <a:pt x="1173" y="86"/>
                </a:lnTo>
                <a:lnTo>
                  <a:pt x="1094" y="120"/>
                </a:lnTo>
                <a:lnTo>
                  <a:pt x="1007" y="139"/>
                </a:lnTo>
                <a:lnTo>
                  <a:pt x="963" y="143"/>
                </a:lnTo>
                <a:lnTo>
                  <a:pt x="919" y="143"/>
                </a:lnTo>
                <a:lnTo>
                  <a:pt x="867" y="134"/>
                </a:lnTo>
                <a:lnTo>
                  <a:pt x="814" y="120"/>
                </a:lnTo>
                <a:lnTo>
                  <a:pt x="762" y="96"/>
                </a:lnTo>
                <a:lnTo>
                  <a:pt x="709" y="72"/>
                </a:lnTo>
                <a:lnTo>
                  <a:pt x="657" y="43"/>
                </a:lnTo>
                <a:lnTo>
                  <a:pt x="595" y="24"/>
                </a:lnTo>
                <a:lnTo>
                  <a:pt x="543" y="5"/>
                </a:lnTo>
                <a:lnTo>
                  <a:pt x="481" y="0"/>
                </a:lnTo>
                <a:lnTo>
                  <a:pt x="429" y="5"/>
                </a:lnTo>
                <a:lnTo>
                  <a:pt x="368" y="15"/>
                </a:lnTo>
                <a:lnTo>
                  <a:pt x="306" y="29"/>
                </a:lnTo>
                <a:lnTo>
                  <a:pt x="245" y="43"/>
                </a:lnTo>
                <a:lnTo>
                  <a:pt x="122" y="91"/>
                </a:lnTo>
                <a:lnTo>
                  <a:pt x="0" y="143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444" name="Oval 1111"/>
          <p:cNvSpPr>
            <a:spLocks noChangeArrowheads="1"/>
          </p:cNvSpPr>
          <p:nvPr/>
        </p:nvSpPr>
        <p:spPr bwMode="auto">
          <a:xfrm>
            <a:off x="8228013" y="5408613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5" name="Oval 1112"/>
          <p:cNvSpPr>
            <a:spLocks noChangeArrowheads="1"/>
          </p:cNvSpPr>
          <p:nvPr/>
        </p:nvSpPr>
        <p:spPr bwMode="auto">
          <a:xfrm>
            <a:off x="8486775" y="5562600"/>
            <a:ext cx="168275" cy="2254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6" name="Oval 1113"/>
          <p:cNvSpPr>
            <a:spLocks noChangeArrowheads="1"/>
          </p:cNvSpPr>
          <p:nvPr/>
        </p:nvSpPr>
        <p:spPr bwMode="auto">
          <a:xfrm>
            <a:off x="8915400" y="57150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7" name="Oval 1114"/>
          <p:cNvSpPr>
            <a:spLocks noChangeArrowheads="1"/>
          </p:cNvSpPr>
          <p:nvPr/>
        </p:nvSpPr>
        <p:spPr bwMode="auto">
          <a:xfrm>
            <a:off x="8829675" y="53340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8" name="Oval 1115"/>
          <p:cNvSpPr>
            <a:spLocks noChangeArrowheads="1"/>
          </p:cNvSpPr>
          <p:nvPr/>
        </p:nvSpPr>
        <p:spPr bwMode="auto">
          <a:xfrm>
            <a:off x="9172575" y="54864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49" name="Oval 1116"/>
          <p:cNvSpPr>
            <a:spLocks noChangeArrowheads="1"/>
          </p:cNvSpPr>
          <p:nvPr/>
        </p:nvSpPr>
        <p:spPr bwMode="auto">
          <a:xfrm>
            <a:off x="6600825" y="51054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0" name="Oval 1117"/>
          <p:cNvSpPr>
            <a:spLocks noChangeArrowheads="1"/>
          </p:cNvSpPr>
          <p:nvPr/>
        </p:nvSpPr>
        <p:spPr bwMode="auto">
          <a:xfrm>
            <a:off x="6943725" y="5105400"/>
            <a:ext cx="168275" cy="2254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1" name="Oval 1118"/>
          <p:cNvSpPr>
            <a:spLocks noChangeArrowheads="1"/>
          </p:cNvSpPr>
          <p:nvPr/>
        </p:nvSpPr>
        <p:spPr bwMode="auto">
          <a:xfrm>
            <a:off x="7458075" y="53340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2" name="Oval 1119"/>
          <p:cNvSpPr>
            <a:spLocks noChangeArrowheads="1"/>
          </p:cNvSpPr>
          <p:nvPr/>
        </p:nvSpPr>
        <p:spPr bwMode="auto">
          <a:xfrm>
            <a:off x="7200900" y="51816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3" name="Oval 1120"/>
          <p:cNvSpPr>
            <a:spLocks noChangeArrowheads="1"/>
          </p:cNvSpPr>
          <p:nvPr/>
        </p:nvSpPr>
        <p:spPr bwMode="auto">
          <a:xfrm>
            <a:off x="7543800" y="5105400"/>
            <a:ext cx="254000" cy="149225"/>
          </a:xfrm>
          <a:prstGeom prst="ellipse">
            <a:avLst/>
          </a:prstGeom>
          <a:solidFill>
            <a:srgbClr val="D67F0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4" name="Text Box 1121"/>
          <p:cNvSpPr txBox="1">
            <a:spLocks noChangeArrowheads="1"/>
          </p:cNvSpPr>
          <p:nvPr/>
        </p:nvSpPr>
        <p:spPr bwMode="auto">
          <a:xfrm>
            <a:off x="2657475" y="14478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 pitchFamily="34" charset="0"/>
              </a:rPr>
              <a:t>ULM</a:t>
            </a:r>
          </a:p>
        </p:txBody>
      </p:sp>
      <p:sp>
        <p:nvSpPr>
          <p:cNvPr id="272455" name="Text Box 1122"/>
          <p:cNvSpPr txBox="1">
            <a:spLocks noChangeArrowheads="1"/>
          </p:cNvSpPr>
          <p:nvPr/>
        </p:nvSpPr>
        <p:spPr bwMode="auto">
          <a:xfrm>
            <a:off x="8091488" y="1490663"/>
            <a:ext cx="1862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Arial" pitchFamily="34" charset="0"/>
              </a:rPr>
              <a:t>Pt activation</a:t>
            </a:r>
          </a:p>
        </p:txBody>
      </p:sp>
      <p:sp>
        <p:nvSpPr>
          <p:cNvPr id="272456" name="Text Box 1126"/>
          <p:cNvSpPr txBox="1">
            <a:spLocks noChangeArrowheads="1"/>
          </p:cNvSpPr>
          <p:nvPr/>
        </p:nvSpPr>
        <p:spPr bwMode="auto">
          <a:xfrm>
            <a:off x="668338" y="458788"/>
            <a:ext cx="2247900" cy="4619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rgbClr val="2424FF"/>
                </a:solidFill>
                <a:latin typeface="Arial" pitchFamily="34" charset="0"/>
              </a:rPr>
              <a:t>The TTP cycle</a:t>
            </a:r>
          </a:p>
        </p:txBody>
      </p:sp>
      <p:sp>
        <p:nvSpPr>
          <p:cNvPr id="272457" name="AutoShape 1127"/>
          <p:cNvSpPr>
            <a:spLocks noChangeArrowheads="1"/>
          </p:cNvSpPr>
          <p:nvPr/>
        </p:nvSpPr>
        <p:spPr bwMode="auto">
          <a:xfrm>
            <a:off x="2314575" y="5486400"/>
            <a:ext cx="5143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58" name="TextBox 1"/>
          <p:cNvSpPr txBox="1">
            <a:spLocks noChangeArrowheads="1"/>
          </p:cNvSpPr>
          <p:nvPr/>
        </p:nvSpPr>
        <p:spPr bwMode="auto">
          <a:xfrm>
            <a:off x="3149600" y="6153150"/>
            <a:ext cx="4051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800">
                <a:solidFill>
                  <a:srgbClr val="FFFFFF"/>
                </a:solidFill>
                <a:latin typeface="Arial" pitchFamily="34" charset="0"/>
              </a:rPr>
              <a:t>Trigger – inflammation? </a:t>
            </a:r>
          </a:p>
        </p:txBody>
      </p:sp>
      <p:sp>
        <p:nvSpPr>
          <p:cNvPr id="272459" name="Freeform 1109"/>
          <p:cNvSpPr>
            <a:spLocks/>
          </p:cNvSpPr>
          <p:nvPr/>
        </p:nvSpPr>
        <p:spPr bwMode="auto">
          <a:xfrm>
            <a:off x="5300663" y="4879975"/>
            <a:ext cx="2238375" cy="228600"/>
          </a:xfrm>
          <a:custGeom>
            <a:avLst/>
            <a:gdLst>
              <a:gd name="T0" fmla="*/ 2235994 w 1253"/>
              <a:gd name="T1" fmla="*/ 76200 h 144"/>
              <a:gd name="T2" fmla="*/ 2094905 w 1253"/>
              <a:gd name="T3" fmla="*/ 136525 h 144"/>
              <a:gd name="T4" fmla="*/ 1953816 w 1253"/>
              <a:gd name="T5" fmla="*/ 190500 h 144"/>
              <a:gd name="T6" fmla="*/ 1798439 w 1253"/>
              <a:gd name="T7" fmla="*/ 220663 h 144"/>
              <a:gd name="T8" fmla="*/ 1719858 w 1253"/>
              <a:gd name="T9" fmla="*/ 227013 h 144"/>
              <a:gd name="T10" fmla="*/ 1641277 w 1253"/>
              <a:gd name="T11" fmla="*/ 227013 h 144"/>
              <a:gd name="T12" fmla="*/ 1548408 w 1253"/>
              <a:gd name="T13" fmla="*/ 212725 h 144"/>
              <a:gd name="T14" fmla="*/ 1453753 w 1253"/>
              <a:gd name="T15" fmla="*/ 190500 h 144"/>
              <a:gd name="T16" fmla="*/ 1360884 w 1253"/>
              <a:gd name="T17" fmla="*/ 152400 h 144"/>
              <a:gd name="T18" fmla="*/ 1266230 w 1253"/>
              <a:gd name="T19" fmla="*/ 114300 h 144"/>
              <a:gd name="T20" fmla="*/ 1173361 w 1253"/>
              <a:gd name="T21" fmla="*/ 68262 h 144"/>
              <a:gd name="T22" fmla="*/ 1062633 w 1253"/>
              <a:gd name="T23" fmla="*/ 38100 h 144"/>
              <a:gd name="T24" fmla="*/ 969764 w 1253"/>
              <a:gd name="T25" fmla="*/ 7937 h 144"/>
              <a:gd name="T26" fmla="*/ 859036 w 1253"/>
              <a:gd name="T27" fmla="*/ 0 h 144"/>
              <a:gd name="T28" fmla="*/ 766167 w 1253"/>
              <a:gd name="T29" fmla="*/ 7937 h 144"/>
              <a:gd name="T30" fmla="*/ 657225 w 1253"/>
              <a:gd name="T31" fmla="*/ 23812 h 144"/>
              <a:gd name="T32" fmla="*/ 546497 w 1253"/>
              <a:gd name="T33" fmla="*/ 46037 h 144"/>
              <a:gd name="T34" fmla="*/ 437555 w 1253"/>
              <a:gd name="T35" fmla="*/ 68262 h 144"/>
              <a:gd name="T36" fmla="*/ 217884 w 1253"/>
              <a:gd name="T37" fmla="*/ 144462 h 144"/>
              <a:gd name="T38" fmla="*/ 0 w 1253"/>
              <a:gd name="T39" fmla="*/ 227013 h 1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53"/>
              <a:gd name="T61" fmla="*/ 0 h 144"/>
              <a:gd name="T62" fmla="*/ 1253 w 1253"/>
              <a:gd name="T63" fmla="*/ 144 h 1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53" h="144">
                <a:moveTo>
                  <a:pt x="1252" y="48"/>
                </a:moveTo>
                <a:lnTo>
                  <a:pt x="1173" y="86"/>
                </a:lnTo>
                <a:lnTo>
                  <a:pt x="1094" y="120"/>
                </a:lnTo>
                <a:lnTo>
                  <a:pt x="1007" y="139"/>
                </a:lnTo>
                <a:lnTo>
                  <a:pt x="963" y="143"/>
                </a:lnTo>
                <a:lnTo>
                  <a:pt x="919" y="143"/>
                </a:lnTo>
                <a:lnTo>
                  <a:pt x="867" y="134"/>
                </a:lnTo>
                <a:lnTo>
                  <a:pt x="814" y="120"/>
                </a:lnTo>
                <a:lnTo>
                  <a:pt x="762" y="96"/>
                </a:lnTo>
                <a:lnTo>
                  <a:pt x="709" y="72"/>
                </a:lnTo>
                <a:lnTo>
                  <a:pt x="657" y="43"/>
                </a:lnTo>
                <a:lnTo>
                  <a:pt x="595" y="24"/>
                </a:lnTo>
                <a:lnTo>
                  <a:pt x="543" y="5"/>
                </a:lnTo>
                <a:lnTo>
                  <a:pt x="481" y="0"/>
                </a:lnTo>
                <a:lnTo>
                  <a:pt x="429" y="5"/>
                </a:lnTo>
                <a:lnTo>
                  <a:pt x="368" y="15"/>
                </a:lnTo>
                <a:lnTo>
                  <a:pt x="306" y="29"/>
                </a:lnTo>
                <a:lnTo>
                  <a:pt x="245" y="43"/>
                </a:lnTo>
                <a:lnTo>
                  <a:pt x="122" y="91"/>
                </a:lnTo>
                <a:lnTo>
                  <a:pt x="0" y="143"/>
                </a:lnTo>
              </a:path>
            </a:pathLst>
          </a:custGeom>
          <a:noFill/>
          <a:ln w="50800" cap="rnd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2460" name="Group 1089"/>
          <p:cNvGrpSpPr>
            <a:grpSpLocks/>
          </p:cNvGrpSpPr>
          <p:nvPr/>
        </p:nvGrpSpPr>
        <p:grpSpPr bwMode="auto">
          <a:xfrm rot="3563576">
            <a:off x="4363244" y="3445669"/>
            <a:ext cx="1874838" cy="1003300"/>
            <a:chOff x="576" y="1728"/>
            <a:chExt cx="673" cy="385"/>
          </a:xfrm>
        </p:grpSpPr>
        <p:sp>
          <p:nvSpPr>
            <p:cNvPr id="272468" name="Freeform 1090"/>
            <p:cNvSpPr>
              <a:spLocks/>
            </p:cNvSpPr>
            <p:nvPr/>
          </p:nvSpPr>
          <p:spPr bwMode="auto">
            <a:xfrm>
              <a:off x="576" y="1728"/>
              <a:ext cx="673" cy="385"/>
            </a:xfrm>
            <a:custGeom>
              <a:avLst/>
              <a:gdLst>
                <a:gd name="T0" fmla="*/ 504 w 673"/>
                <a:gd name="T1" fmla="*/ 0 h 385"/>
                <a:gd name="T2" fmla="*/ 504 w 673"/>
                <a:gd name="T3" fmla="*/ 96 h 385"/>
                <a:gd name="T4" fmla="*/ 0 w 673"/>
                <a:gd name="T5" fmla="*/ 96 h 385"/>
                <a:gd name="T6" fmla="*/ 84 w 673"/>
                <a:gd name="T7" fmla="*/ 192 h 385"/>
                <a:gd name="T8" fmla="*/ 0 w 673"/>
                <a:gd name="T9" fmla="*/ 288 h 385"/>
                <a:gd name="T10" fmla="*/ 504 w 673"/>
                <a:gd name="T11" fmla="*/ 288 h 385"/>
                <a:gd name="T12" fmla="*/ 504 w 673"/>
                <a:gd name="T13" fmla="*/ 384 h 385"/>
                <a:gd name="T14" fmla="*/ 672 w 673"/>
                <a:gd name="T15" fmla="*/ 192 h 385"/>
                <a:gd name="T16" fmla="*/ 504 w 673"/>
                <a:gd name="T17" fmla="*/ 0 h 3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3"/>
                <a:gd name="T28" fmla="*/ 0 h 385"/>
                <a:gd name="T29" fmla="*/ 673 w 673"/>
                <a:gd name="T30" fmla="*/ 385 h 3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3" h="385">
                  <a:moveTo>
                    <a:pt x="504" y="0"/>
                  </a:moveTo>
                  <a:lnTo>
                    <a:pt x="504" y="96"/>
                  </a:lnTo>
                  <a:lnTo>
                    <a:pt x="0" y="96"/>
                  </a:lnTo>
                  <a:lnTo>
                    <a:pt x="84" y="192"/>
                  </a:lnTo>
                  <a:lnTo>
                    <a:pt x="0" y="288"/>
                  </a:lnTo>
                  <a:lnTo>
                    <a:pt x="504" y="288"/>
                  </a:lnTo>
                  <a:lnTo>
                    <a:pt x="504" y="384"/>
                  </a:lnTo>
                  <a:lnTo>
                    <a:pt x="672" y="192"/>
                  </a:lnTo>
                  <a:lnTo>
                    <a:pt x="50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2469" name="Rectangle 1091"/>
            <p:cNvSpPr>
              <a:spLocks noChangeArrowheads="1"/>
            </p:cNvSpPr>
            <p:nvPr/>
          </p:nvSpPr>
          <p:spPr bwMode="auto">
            <a:xfrm>
              <a:off x="710" y="1845"/>
              <a:ext cx="40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 anchor="ctr"/>
            <a:lstStyle/>
            <a:p>
              <a:pPr algn="ctr" eaLnBrk="0" hangingPunct="0"/>
              <a:r>
                <a:rPr lang="en-US" sz="2000" b="1">
                  <a:solidFill>
                    <a:srgbClr val="FF6600"/>
                  </a:solidFill>
                  <a:latin typeface="Times" pitchFamily="18" charset="0"/>
                </a:rPr>
                <a:t>ADAMTS 13</a:t>
              </a:r>
            </a:p>
          </p:txBody>
        </p:sp>
      </p:grpSp>
      <p:sp>
        <p:nvSpPr>
          <p:cNvPr id="272461" name="Oval 1093"/>
          <p:cNvSpPr>
            <a:spLocks noChangeArrowheads="1"/>
          </p:cNvSpPr>
          <p:nvPr/>
        </p:nvSpPr>
        <p:spPr bwMode="auto">
          <a:xfrm>
            <a:off x="6015038" y="4275138"/>
            <a:ext cx="423862" cy="37782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272462" name="Line 1094"/>
          <p:cNvSpPr>
            <a:spLocks noChangeShapeType="1"/>
          </p:cNvSpPr>
          <p:nvPr/>
        </p:nvSpPr>
        <p:spPr bwMode="auto">
          <a:xfrm>
            <a:off x="6157913" y="4464050"/>
            <a:ext cx="1412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2463" name="AutoShape 1127"/>
          <p:cNvSpPr>
            <a:spLocks noChangeArrowheads="1"/>
          </p:cNvSpPr>
          <p:nvPr/>
        </p:nvSpPr>
        <p:spPr bwMode="auto">
          <a:xfrm>
            <a:off x="5873750" y="5483225"/>
            <a:ext cx="5143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800">
              <a:solidFill>
                <a:srgbClr val="F2DC0E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2476500"/>
            <a:ext cx="823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960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859338" y="3006725"/>
            <a:ext cx="825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960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272466" name="Freeform 1037"/>
          <p:cNvSpPr>
            <a:spLocks/>
          </p:cNvSpPr>
          <p:nvPr/>
        </p:nvSpPr>
        <p:spPr bwMode="auto">
          <a:xfrm>
            <a:off x="6705600" y="4576763"/>
            <a:ext cx="601663" cy="382587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72467" name="Freeform 1037"/>
          <p:cNvSpPr>
            <a:spLocks/>
          </p:cNvSpPr>
          <p:nvPr/>
        </p:nvSpPr>
        <p:spPr bwMode="auto">
          <a:xfrm>
            <a:off x="6364288" y="4692650"/>
            <a:ext cx="603250" cy="382588"/>
          </a:xfrm>
          <a:custGeom>
            <a:avLst/>
            <a:gdLst>
              <a:gd name="T0" fmla="*/ 300038 w 337"/>
              <a:gd name="T1" fmla="*/ 101600 h 241"/>
              <a:gd name="T2" fmla="*/ 232172 w 337"/>
              <a:gd name="T3" fmla="*/ 39688 h 241"/>
              <a:gd name="T4" fmla="*/ 203597 w 337"/>
              <a:gd name="T5" fmla="*/ 111125 h 241"/>
              <a:gd name="T6" fmla="*/ 10716 w 337"/>
              <a:gd name="T7" fmla="*/ 39688 h 241"/>
              <a:gd name="T8" fmla="*/ 128588 w 337"/>
              <a:gd name="T9" fmla="*/ 134938 h 241"/>
              <a:gd name="T10" fmla="*/ 0 w 337"/>
              <a:gd name="T11" fmla="*/ 152400 h 241"/>
              <a:gd name="T12" fmla="*/ 103585 w 337"/>
              <a:gd name="T13" fmla="*/ 207963 h 241"/>
              <a:gd name="T14" fmla="*/ 3572 w 337"/>
              <a:gd name="T15" fmla="*/ 257175 h 241"/>
              <a:gd name="T16" fmla="*/ 157163 w 337"/>
              <a:gd name="T17" fmla="*/ 246063 h 241"/>
              <a:gd name="T18" fmla="*/ 132160 w 337"/>
              <a:gd name="T19" fmla="*/ 311150 h 241"/>
              <a:gd name="T20" fmla="*/ 214313 w 337"/>
              <a:gd name="T21" fmla="*/ 276225 h 241"/>
              <a:gd name="T22" fmla="*/ 235744 w 337"/>
              <a:gd name="T23" fmla="*/ 381000 h 241"/>
              <a:gd name="T24" fmla="*/ 292894 w 337"/>
              <a:gd name="T25" fmla="*/ 263525 h 241"/>
              <a:gd name="T26" fmla="*/ 367904 w 337"/>
              <a:gd name="T27" fmla="*/ 347663 h 241"/>
              <a:gd name="T28" fmla="*/ 389335 w 337"/>
              <a:gd name="T29" fmla="*/ 255588 h 241"/>
              <a:gd name="T30" fmla="*/ 503635 w 337"/>
              <a:gd name="T31" fmla="*/ 319088 h 241"/>
              <a:gd name="T32" fmla="*/ 467916 w 337"/>
              <a:gd name="T33" fmla="*/ 228600 h 241"/>
              <a:gd name="T34" fmla="*/ 600076 w 337"/>
              <a:gd name="T35" fmla="*/ 234950 h 241"/>
              <a:gd name="T36" fmla="*/ 489348 w 337"/>
              <a:gd name="T37" fmla="*/ 184150 h 241"/>
              <a:gd name="T38" fmla="*/ 585789 w 337"/>
              <a:gd name="T39" fmla="*/ 142875 h 241"/>
              <a:gd name="T40" fmla="*/ 464345 w 337"/>
              <a:gd name="T41" fmla="*/ 128588 h 241"/>
              <a:gd name="T42" fmla="*/ 510779 w 337"/>
              <a:gd name="T43" fmla="*/ 79375 h 241"/>
              <a:gd name="T44" fmla="*/ 392907 w 337"/>
              <a:gd name="T45" fmla="*/ 93663 h 241"/>
              <a:gd name="T46" fmla="*/ 403623 w 337"/>
              <a:gd name="T47" fmla="*/ 0 h 241"/>
              <a:gd name="T48" fmla="*/ 300038 w 337"/>
              <a:gd name="T49" fmla="*/ 101600 h 2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7"/>
              <a:gd name="T76" fmla="*/ 0 h 241"/>
              <a:gd name="T77" fmla="*/ 337 w 337"/>
              <a:gd name="T78" fmla="*/ 241 h 2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7" h="241">
                <a:moveTo>
                  <a:pt x="168" y="64"/>
                </a:moveTo>
                <a:lnTo>
                  <a:pt x="130" y="25"/>
                </a:lnTo>
                <a:lnTo>
                  <a:pt x="114" y="70"/>
                </a:lnTo>
                <a:lnTo>
                  <a:pt x="6" y="25"/>
                </a:lnTo>
                <a:lnTo>
                  <a:pt x="72" y="85"/>
                </a:lnTo>
                <a:lnTo>
                  <a:pt x="0" y="96"/>
                </a:lnTo>
                <a:lnTo>
                  <a:pt x="58" y="131"/>
                </a:lnTo>
                <a:lnTo>
                  <a:pt x="2" y="162"/>
                </a:lnTo>
                <a:lnTo>
                  <a:pt x="88" y="155"/>
                </a:lnTo>
                <a:lnTo>
                  <a:pt x="74" y="196"/>
                </a:lnTo>
                <a:lnTo>
                  <a:pt x="120" y="174"/>
                </a:lnTo>
                <a:lnTo>
                  <a:pt x="132" y="240"/>
                </a:lnTo>
                <a:lnTo>
                  <a:pt x="164" y="166"/>
                </a:lnTo>
                <a:lnTo>
                  <a:pt x="206" y="219"/>
                </a:lnTo>
                <a:lnTo>
                  <a:pt x="218" y="161"/>
                </a:lnTo>
                <a:lnTo>
                  <a:pt x="282" y="201"/>
                </a:lnTo>
                <a:lnTo>
                  <a:pt x="262" y="144"/>
                </a:lnTo>
                <a:lnTo>
                  <a:pt x="336" y="148"/>
                </a:lnTo>
                <a:lnTo>
                  <a:pt x="274" y="116"/>
                </a:lnTo>
                <a:lnTo>
                  <a:pt x="328" y="90"/>
                </a:lnTo>
                <a:lnTo>
                  <a:pt x="260" y="81"/>
                </a:lnTo>
                <a:lnTo>
                  <a:pt x="286" y="50"/>
                </a:lnTo>
                <a:lnTo>
                  <a:pt x="220" y="59"/>
                </a:lnTo>
                <a:lnTo>
                  <a:pt x="226" y="0"/>
                </a:lnTo>
                <a:lnTo>
                  <a:pt x="168" y="64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>
          <a:xfrm>
            <a:off x="688975" y="228600"/>
            <a:ext cx="9172575" cy="990600"/>
          </a:xfrm>
        </p:spPr>
        <p:txBody>
          <a:bodyPr/>
          <a:lstStyle/>
          <a:p>
            <a:r>
              <a:rPr lang="en-GB" smtClean="0"/>
              <a:t>EC-VWF-Platelets</a:t>
            </a:r>
          </a:p>
        </p:txBody>
      </p:sp>
      <p:sp>
        <p:nvSpPr>
          <p:cNvPr id="274434" name="Content Placeholder 2"/>
          <p:cNvSpPr>
            <a:spLocks noGrp="1"/>
          </p:cNvSpPr>
          <p:nvPr>
            <p:ph sz="quarter" idx="1"/>
          </p:nvPr>
        </p:nvSpPr>
        <p:spPr>
          <a:xfrm>
            <a:off x="688975" y="1600200"/>
            <a:ext cx="9172575" cy="4495800"/>
          </a:xfrm>
        </p:spPr>
        <p:txBody>
          <a:bodyPr/>
          <a:lstStyle/>
          <a:p>
            <a:r>
              <a:rPr lang="en-GB" smtClean="0"/>
              <a:t>Ultra large VWF multimers are retained and adhere  to EC </a:t>
            </a:r>
          </a:p>
          <a:p>
            <a:r>
              <a:rPr lang="en-GB" smtClean="0"/>
              <a:t>Regulated by ADAMTS13</a:t>
            </a:r>
          </a:p>
          <a:p>
            <a:r>
              <a:rPr lang="en-GB" smtClean="0"/>
              <a:t>VWF strings capture platelets and set up a cycle of inflammation</a:t>
            </a:r>
          </a:p>
          <a:p>
            <a:r>
              <a:rPr lang="en-GB" smtClean="0"/>
              <a:t>This occurs pathologically in TTP</a:t>
            </a:r>
          </a:p>
          <a:p>
            <a:r>
              <a:rPr lang="en-GB" smtClean="0"/>
              <a:t>May also participate in generation of atheromatous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smtClean="0">
                <a:latin typeface="Franklin Gothic Book" pitchFamily="34" charset="0"/>
              </a:rPr>
              <a:t>TTP - pathophysiology</a:t>
            </a:r>
          </a:p>
        </p:txBody>
      </p:sp>
      <p:sp>
        <p:nvSpPr>
          <p:cNvPr id="275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844675"/>
            <a:ext cx="9258300" cy="45307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Loss of ADAMTS 13 activity </a:t>
            </a:r>
          </a:p>
          <a:p>
            <a:pPr lvl="1" eaLnBrk="1" hangingPunct="1"/>
            <a:r>
              <a:rPr lang="en-GB" smtClean="0"/>
              <a:t>Congenital (rare)</a:t>
            </a:r>
          </a:p>
          <a:p>
            <a:pPr lvl="1" eaLnBrk="1" hangingPunct="1"/>
            <a:r>
              <a:rPr lang="en-GB" smtClean="0"/>
              <a:t>Acquired (more frequent: due to autoantibody)</a:t>
            </a:r>
          </a:p>
          <a:p>
            <a:pPr eaLnBrk="1" hangingPunct="1"/>
            <a:r>
              <a:rPr lang="en-GB" smtClean="0"/>
              <a:t>Ultra large VWF multimers</a:t>
            </a:r>
          </a:p>
          <a:p>
            <a:pPr eaLnBrk="1" hangingPunct="1"/>
            <a:r>
              <a:rPr lang="en-GB" smtClean="0"/>
              <a:t>Platelet capture and deposition in arterioles</a:t>
            </a:r>
          </a:p>
          <a:p>
            <a:pPr eaLnBrk="1" hangingPunct="1"/>
            <a:r>
              <a:rPr lang="en-GB" smtClean="0"/>
              <a:t>Thrombocytopenia </a:t>
            </a:r>
          </a:p>
          <a:p>
            <a:pPr eaLnBrk="1" hangingPunct="1"/>
            <a:r>
              <a:rPr lang="en-GB" smtClean="0"/>
              <a:t>Microangiopathy &amp; Haemolytic anaemia</a:t>
            </a:r>
          </a:p>
          <a:p>
            <a:pPr eaLnBrk="1" hangingPunct="1"/>
            <a:r>
              <a:rPr lang="en-GB" smtClean="0"/>
              <a:t>Organ dysfunction (esp brain and kidney)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and thrombosis</a:t>
            </a:r>
          </a:p>
        </p:txBody>
      </p:sp>
      <p:sp>
        <p:nvSpPr>
          <p:cNvPr id="27750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and arterial disease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4988" y="1844675"/>
            <a:ext cx="9258300" cy="4530725"/>
          </a:xfrm>
        </p:spPr>
        <p:txBody>
          <a:bodyPr/>
          <a:lstStyle/>
          <a:p>
            <a:r>
              <a:rPr lang="en-GB" smtClean="0"/>
              <a:t>Mediates platelet adhesion and aggregation at high shear</a:t>
            </a:r>
          </a:p>
          <a:p>
            <a:r>
              <a:rPr lang="en-GB" smtClean="0"/>
              <a:t>Contributes to clot formation via effect on FVIII</a:t>
            </a:r>
          </a:p>
          <a:p>
            <a:r>
              <a:rPr lang="en-GB" smtClean="0"/>
              <a:t>Regulates/mediates inflammatory response of endothelium</a:t>
            </a:r>
          </a:p>
          <a:p>
            <a:r>
              <a:rPr lang="en-GB" smtClean="0"/>
              <a:t>Simply a marker of endothelial damage/activation?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04813"/>
            <a:ext cx="92583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and atherosclerosis: cause or effect?</a:t>
            </a:r>
          </a:p>
        </p:txBody>
      </p:sp>
      <p:pic>
        <p:nvPicPr>
          <p:cNvPr id="281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557338"/>
            <a:ext cx="518477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Text Box 5"/>
          <p:cNvSpPr txBox="1">
            <a:spLocks noChangeArrowheads="1"/>
          </p:cNvSpPr>
          <p:nvPr/>
        </p:nvSpPr>
        <p:spPr bwMode="auto">
          <a:xfrm>
            <a:off x="8291513" y="6329363"/>
            <a:ext cx="134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1800"/>
              <a:t>Blann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260350"/>
            <a:ext cx="92583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 and risk of arterial disease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Plasma VWF often appears as a weak risk for IHD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Eg 1.7 for highest v lowest quartile in the ARIC study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Risk reduces greatly after correction for other risks</a:t>
            </a:r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mtClean="0"/>
              <a:t>BUT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Elevated VWF is associated with acute occlusions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Platelet VWF may be the source of VWF in arterial occlusions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Expression of VWF may mediate inflammation and atheroma formation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81000"/>
            <a:ext cx="8743950" cy="1143000"/>
          </a:xfrm>
        </p:spPr>
        <p:txBody>
          <a:bodyPr lIns="90487" tIns="44450" rIns="90487" bIns="44450" anchor="ctr"/>
          <a:lstStyle/>
          <a:p>
            <a:pPr eaLnBrk="1" hangingPunct="1"/>
            <a:r>
              <a:rPr lang="en-GB" altLang="en-GB" sz="4000" smtClean="0">
                <a:solidFill>
                  <a:schemeClr val="bg1"/>
                </a:solidFill>
                <a:latin typeface="Franklin Gothic Book" pitchFamily="34" charset="0"/>
              </a:rPr>
              <a:t>VWF polypeptide and domains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68650" y="3462338"/>
            <a:ext cx="215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397250" y="3462338"/>
            <a:ext cx="10541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465638" y="3462338"/>
            <a:ext cx="595312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300663" y="3462338"/>
            <a:ext cx="217487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6515100" y="3462338"/>
            <a:ext cx="1058863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036638" y="3462338"/>
            <a:ext cx="900112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951038" y="3462338"/>
            <a:ext cx="900112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146425" y="3135313"/>
            <a:ext cx="25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642938" y="3070225"/>
            <a:ext cx="846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SP     D1            D2	   D’       D3       A1         A2       A3              D4     B1 2 3 C1   C2</a:t>
            </a: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2865438" y="3684588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5608638" y="3684588"/>
            <a:ext cx="366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958850" y="3462338"/>
            <a:ext cx="63500" cy="444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855663" y="41830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/>
            <a:r>
              <a:rPr lang="en-GB" altLang="en-GB" sz="1400" b="1">
                <a:latin typeface="Times New Roman" pitchFamily="18" charset="0"/>
              </a:rPr>
              <a:t>1</a:t>
            </a:r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931863" y="418306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762000" eaLnBrk="0" hangingPunct="0"/>
            <a:r>
              <a:rPr lang="en-GB" altLang="en-GB" sz="1400" b="1">
                <a:latin typeface="Times New Roman" pitchFamily="18" charset="0"/>
              </a:rPr>
              <a:t> 23</a:t>
            </a: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384425" y="4292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8839200" y="3989388"/>
            <a:ext cx="7715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600" b="1">
                <a:latin typeface="Times New Roman" pitchFamily="18" charset="0"/>
              </a:rPr>
              <a:t>2050</a:t>
            </a:r>
          </a:p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Times New Roman" pitchFamily="18" charset="0"/>
              </a:rPr>
              <a:t>2813</a:t>
            </a: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958850" y="3919538"/>
            <a:ext cx="63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1036638" y="3919538"/>
            <a:ext cx="61912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838200" y="2460625"/>
            <a:ext cx="20240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b="1">
                <a:latin typeface="Arial" pitchFamily="34" charset="0"/>
              </a:rPr>
              <a:t>Propeptide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3995738" y="2460625"/>
            <a:ext cx="1244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b="1">
                <a:latin typeface="Arial" pitchFamily="34" charset="0"/>
              </a:rPr>
              <a:t>VWF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3005138" y="4579938"/>
            <a:ext cx="11176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FVIII</a:t>
            </a:r>
          </a:p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Heparin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5072063" y="3462338"/>
            <a:ext cx="595312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5680075" y="3462338"/>
            <a:ext cx="593725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0" name="Rectangle 26"/>
          <p:cNvSpPr>
            <a:spLocks noChangeArrowheads="1"/>
          </p:cNvSpPr>
          <p:nvPr/>
        </p:nvSpPr>
        <p:spPr bwMode="auto">
          <a:xfrm>
            <a:off x="7577138" y="3462338"/>
            <a:ext cx="138112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1" name="Rectangle 27"/>
          <p:cNvSpPr>
            <a:spLocks noChangeArrowheads="1"/>
          </p:cNvSpPr>
          <p:nvPr/>
        </p:nvSpPr>
        <p:spPr bwMode="auto">
          <a:xfrm>
            <a:off x="7727950" y="3462338"/>
            <a:ext cx="1397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7880350" y="3462338"/>
            <a:ext cx="138113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>
            <a:off x="8031163" y="3462338"/>
            <a:ext cx="2921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8562975" y="3462338"/>
            <a:ext cx="290513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6286500" y="3684588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8337550" y="3684588"/>
            <a:ext cx="214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7815263" y="4579938"/>
            <a:ext cx="1428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GPIIb/IIIa</a:t>
            </a:r>
          </a:p>
        </p:txBody>
      </p:sp>
      <p:sp>
        <p:nvSpPr>
          <p:cNvPr id="103458" name="Rectangle 42"/>
          <p:cNvSpPr>
            <a:spLocks noChangeArrowheads="1"/>
          </p:cNvSpPr>
          <p:nvPr/>
        </p:nvSpPr>
        <p:spPr bwMode="auto">
          <a:xfrm>
            <a:off x="4191000" y="5432425"/>
            <a:ext cx="381000" cy="1397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59" name="Rectangle 43"/>
          <p:cNvSpPr>
            <a:spLocks noChangeArrowheads="1"/>
          </p:cNvSpPr>
          <p:nvPr/>
        </p:nvSpPr>
        <p:spPr bwMode="auto">
          <a:xfrm>
            <a:off x="8866188" y="5432425"/>
            <a:ext cx="354012" cy="152400"/>
          </a:xfrm>
          <a:prstGeom prst="rect">
            <a:avLst/>
          </a:prstGeom>
          <a:solidFill>
            <a:srgbClr val="67676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60" name="Line 44"/>
          <p:cNvSpPr>
            <a:spLocks noChangeShapeType="1"/>
          </p:cNvSpPr>
          <p:nvPr/>
        </p:nvSpPr>
        <p:spPr bwMode="auto">
          <a:xfrm>
            <a:off x="8866188" y="3684588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61" name="Line 45"/>
          <p:cNvSpPr>
            <a:spLocks noChangeShapeType="1"/>
          </p:cNvSpPr>
          <p:nvPr/>
        </p:nvSpPr>
        <p:spPr bwMode="auto">
          <a:xfrm flipV="1">
            <a:off x="9086850" y="3608388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62" name="Rectangle 46"/>
          <p:cNvSpPr>
            <a:spLocks noChangeArrowheads="1"/>
          </p:cNvSpPr>
          <p:nvPr/>
        </p:nvSpPr>
        <p:spPr bwMode="auto">
          <a:xfrm>
            <a:off x="3924300" y="5584825"/>
            <a:ext cx="125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800" b="1">
                <a:latin typeface="Arial" pitchFamily="34" charset="0"/>
              </a:rPr>
              <a:t>Multimer</a:t>
            </a:r>
          </a:p>
        </p:txBody>
      </p:sp>
      <p:sp>
        <p:nvSpPr>
          <p:cNvPr id="103463" name="Rectangle 47"/>
          <p:cNvSpPr>
            <a:spLocks noChangeArrowheads="1"/>
          </p:cNvSpPr>
          <p:nvPr/>
        </p:nvSpPr>
        <p:spPr bwMode="auto">
          <a:xfrm>
            <a:off x="8780463" y="5586413"/>
            <a:ext cx="13255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800" b="1">
                <a:latin typeface="Arial" pitchFamily="34" charset="0"/>
              </a:rPr>
              <a:t>Dimer</a:t>
            </a:r>
          </a:p>
        </p:txBody>
      </p:sp>
      <p:sp>
        <p:nvSpPr>
          <p:cNvPr id="103464" name="Rectangle 48"/>
          <p:cNvSpPr>
            <a:spLocks noChangeArrowheads="1"/>
          </p:cNvSpPr>
          <p:nvPr/>
        </p:nvSpPr>
        <p:spPr bwMode="auto">
          <a:xfrm>
            <a:off x="3200400" y="4213225"/>
            <a:ext cx="304800" cy="2286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65" name="Rectangle 49"/>
          <p:cNvSpPr>
            <a:spLocks noChangeArrowheads="1"/>
          </p:cNvSpPr>
          <p:nvPr/>
        </p:nvSpPr>
        <p:spPr bwMode="auto">
          <a:xfrm>
            <a:off x="4495800" y="4213225"/>
            <a:ext cx="381000" cy="2286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66" name="Rectangle 50"/>
          <p:cNvSpPr>
            <a:spLocks noChangeArrowheads="1"/>
          </p:cNvSpPr>
          <p:nvPr/>
        </p:nvSpPr>
        <p:spPr bwMode="auto">
          <a:xfrm>
            <a:off x="5867400" y="4213225"/>
            <a:ext cx="228600" cy="2286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67" name="Rectangle 51"/>
          <p:cNvSpPr>
            <a:spLocks noChangeArrowheads="1"/>
          </p:cNvSpPr>
          <p:nvPr/>
        </p:nvSpPr>
        <p:spPr bwMode="auto">
          <a:xfrm>
            <a:off x="8153400" y="4213225"/>
            <a:ext cx="152400" cy="228600"/>
          </a:xfrm>
          <a:prstGeom prst="rect">
            <a:avLst/>
          </a:prstGeom>
          <a:solidFill>
            <a:srgbClr val="777777"/>
          </a:solidFill>
          <a:ln w="12700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3468" name="Rectangle 52"/>
          <p:cNvSpPr>
            <a:spLocks noChangeArrowheads="1"/>
          </p:cNvSpPr>
          <p:nvPr/>
        </p:nvSpPr>
        <p:spPr bwMode="auto">
          <a:xfrm>
            <a:off x="4379913" y="4579938"/>
            <a:ext cx="13081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GPIb</a:t>
            </a:r>
          </a:p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Heparin</a:t>
            </a:r>
          </a:p>
          <a:p>
            <a:pPr defTabSz="7620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Collagen</a:t>
            </a:r>
          </a:p>
        </p:txBody>
      </p:sp>
      <p:sp>
        <p:nvSpPr>
          <p:cNvPr id="103469" name="Rectangle 53"/>
          <p:cNvSpPr>
            <a:spLocks noChangeArrowheads="1"/>
          </p:cNvSpPr>
          <p:nvPr/>
        </p:nvSpPr>
        <p:spPr bwMode="auto">
          <a:xfrm>
            <a:off x="5594350" y="4579938"/>
            <a:ext cx="1263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altLang="en-GB" sz="1600" b="1">
                <a:latin typeface="Arial" pitchFamily="34" charset="0"/>
              </a:rPr>
              <a:t>Collagen</a:t>
            </a:r>
          </a:p>
        </p:txBody>
      </p:sp>
      <p:sp>
        <p:nvSpPr>
          <p:cNvPr id="103470" name="Line 54"/>
          <p:cNvSpPr>
            <a:spLocks noChangeShapeType="1"/>
          </p:cNvSpPr>
          <p:nvPr/>
        </p:nvSpPr>
        <p:spPr bwMode="auto">
          <a:xfrm>
            <a:off x="3048000" y="20796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71" name="Line 55"/>
          <p:cNvSpPr>
            <a:spLocks noChangeShapeType="1"/>
          </p:cNvSpPr>
          <p:nvPr/>
        </p:nvSpPr>
        <p:spPr bwMode="auto">
          <a:xfrm>
            <a:off x="5334000" y="21558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72" name="Text Box 56"/>
          <p:cNvSpPr txBox="1">
            <a:spLocks noChangeArrowheads="1"/>
          </p:cNvSpPr>
          <p:nvPr/>
        </p:nvSpPr>
        <p:spPr bwMode="auto">
          <a:xfrm>
            <a:off x="3032125" y="174783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altLang="en-GB">
                <a:solidFill>
                  <a:srgbClr val="CCFFFF"/>
                </a:solidFill>
                <a:latin typeface="Arial" pitchFamily="34" charset="0"/>
              </a:rPr>
              <a:t>Furin</a:t>
            </a:r>
          </a:p>
        </p:txBody>
      </p:sp>
      <p:sp>
        <p:nvSpPr>
          <p:cNvPr id="103473" name="Text Box 57"/>
          <p:cNvSpPr txBox="1">
            <a:spLocks noChangeArrowheads="1"/>
          </p:cNvSpPr>
          <p:nvPr/>
        </p:nvSpPr>
        <p:spPr bwMode="auto">
          <a:xfrm>
            <a:off x="5394325" y="181451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US" altLang="en-GB">
                <a:solidFill>
                  <a:srgbClr val="CCFFFF"/>
                </a:solidFill>
                <a:latin typeface="Arial" pitchFamily="34" charset="0"/>
              </a:rPr>
              <a:t>ADAMTS13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as a therapeutic target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2856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Title 4"/>
          <p:cNvSpPr>
            <a:spLocks noGrp="1"/>
          </p:cNvSpPr>
          <p:nvPr>
            <p:ph type="title"/>
          </p:nvPr>
        </p:nvSpPr>
        <p:spPr>
          <a:xfrm>
            <a:off x="463550" y="260350"/>
            <a:ext cx="9258300" cy="1139825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is an important component of occlusive thrombi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287746" name="Rectangle 8"/>
          <p:cNvSpPr>
            <a:spLocks noChangeArrowheads="1"/>
          </p:cNvSpPr>
          <p:nvPr/>
        </p:nvSpPr>
        <p:spPr bwMode="auto">
          <a:xfrm>
            <a:off x="0" y="2500313"/>
            <a:ext cx="421481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lphaUcParenBoth"/>
            </a:pPr>
            <a:r>
              <a:rPr lang="en-US" sz="2000"/>
              <a:t>prominent presence of VWF, especially at sites of accumulation of platelets. </a:t>
            </a:r>
          </a:p>
          <a:p>
            <a:pPr marL="457200" indent="-457200" eaLnBrk="0" hangingPunct="0">
              <a:buFontTx/>
              <a:buAutoNum type="alphaUcParenBoth"/>
            </a:pPr>
            <a:r>
              <a:rPr lang="en-US" sz="2000"/>
              <a:t>consecutive slice of the coronary thrombus specimen in (A) showing  co-localization of platelet-specific anti-GP IIb/IIIa antibody with the VWF.</a:t>
            </a:r>
          </a:p>
          <a:p>
            <a:pPr marL="457200" indent="-457200" eaLnBrk="0" hangingPunct="0">
              <a:buFontTx/>
              <a:buAutoNum type="alphaUcParenBoth"/>
            </a:pPr>
            <a:r>
              <a:rPr lang="en-US" sz="2000"/>
              <a:t>Staining of tissue factor </a:t>
            </a:r>
          </a:p>
          <a:p>
            <a:pPr marL="457200" indent="-457200" eaLnBrk="0" hangingPunct="0">
              <a:buFontTx/>
              <a:buAutoNum type="alphaUcParenBoth"/>
            </a:pPr>
            <a:r>
              <a:rPr lang="en-US" sz="2000"/>
              <a:t>Fibrin fibers co-localized with tissue factor.</a:t>
            </a:r>
          </a:p>
        </p:txBody>
      </p:sp>
      <p:pic>
        <p:nvPicPr>
          <p:cNvPr id="287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1714500"/>
            <a:ext cx="5607050" cy="45307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9258300" cy="1139825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in murine stroke model </a:t>
            </a:r>
            <a:r>
              <a:rPr lang="en-GB" sz="2400" smtClean="0">
                <a:latin typeface="Franklin Gothic Book" pitchFamily="34" charset="0"/>
              </a:rPr>
              <a:t>Zhao 2009</a:t>
            </a:r>
            <a:endParaRPr lang="en-US" smtClean="0">
              <a:latin typeface="Franklin Gothic Book" pitchFamily="34" charset="0"/>
            </a:endParaRPr>
          </a:p>
        </p:txBody>
      </p:sp>
      <p:pic>
        <p:nvPicPr>
          <p:cNvPr id="289794" name="Picture 4" descr="http://bloodjournal.hematologylibrary.org/content/vol114/issue15/images/large/zh899909430800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285875"/>
            <a:ext cx="341153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5" name="Picture 6" descr="http://bloodjournal.hematologylibrary.org/content/vol114/issue15/images/large/zh899909430800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285875"/>
            <a:ext cx="33448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" y="6072188"/>
            <a:ext cx="3567113" cy="4619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cs typeface="+mn-cs"/>
              </a:rPr>
              <a:t>VWF increases infarct size</a:t>
            </a:r>
            <a:endParaRPr lang="en-US" dirty="0"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6072188"/>
            <a:ext cx="4314825" cy="4619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cs typeface="+mn-cs"/>
              </a:rPr>
              <a:t>ADAMTS 13 reduces infarct size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itle 4"/>
          <p:cNvSpPr>
            <a:spLocks noGrp="1"/>
          </p:cNvSpPr>
          <p:nvPr>
            <p:ph type="title"/>
          </p:nvPr>
        </p:nvSpPr>
        <p:spPr>
          <a:xfrm>
            <a:off x="428625" y="428625"/>
            <a:ext cx="9258300" cy="1139825"/>
          </a:xfrm>
        </p:spPr>
        <p:txBody>
          <a:bodyPr/>
          <a:lstStyle/>
          <a:p>
            <a:r>
              <a:rPr lang="en-GB" smtClean="0">
                <a:latin typeface="Franklin Gothic Book" pitchFamily="34" charset="0"/>
              </a:rPr>
              <a:t>Additional ADAMTS 13 reduces infarct size</a:t>
            </a:r>
            <a:endParaRPr lang="en-US" smtClean="0">
              <a:latin typeface="Franklin Gothic Book" pitchFamily="34" charset="0"/>
            </a:endParaRPr>
          </a:p>
        </p:txBody>
      </p:sp>
      <p:pic>
        <p:nvPicPr>
          <p:cNvPr id="291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85938"/>
            <a:ext cx="80010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3" name="TextBox 8"/>
          <p:cNvSpPr txBox="1">
            <a:spLocks noChangeArrowheads="1"/>
          </p:cNvSpPr>
          <p:nvPr/>
        </p:nvSpPr>
        <p:spPr bwMode="auto">
          <a:xfrm>
            <a:off x="8643938" y="6357938"/>
            <a:ext cx="163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/>
              <a:t>Zhao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and ADAMTS: risk of stroke and MI in young women</a:t>
            </a:r>
          </a:p>
        </p:txBody>
      </p:sp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916113"/>
            <a:ext cx="26733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6583363" y="6305550"/>
            <a:ext cx="3243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Andersson Blood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350" y="277813"/>
            <a:ext cx="9772650" cy="1150937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 anti-A1 aptamer blocks platelet adhesion to porcine aorta under high shear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4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14500"/>
            <a:ext cx="3381375" cy="22383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949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3" y="2276475"/>
            <a:ext cx="6072187" cy="432117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94916" name="TextBox 8"/>
          <p:cNvSpPr txBox="1">
            <a:spLocks noChangeArrowheads="1"/>
          </p:cNvSpPr>
          <p:nvPr/>
        </p:nvSpPr>
        <p:spPr bwMode="auto">
          <a:xfrm>
            <a:off x="785813" y="6215063"/>
            <a:ext cx="184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/>
              <a:t>Diener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9258300" cy="1139825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Anti –A1 aptamer reduces time to occlusion in  arterial thrombosis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69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500188"/>
            <a:ext cx="6500813" cy="49911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96963" name="TextBox 8"/>
          <p:cNvSpPr txBox="1">
            <a:spLocks noChangeArrowheads="1"/>
          </p:cNvSpPr>
          <p:nvPr/>
        </p:nvSpPr>
        <p:spPr bwMode="auto">
          <a:xfrm>
            <a:off x="8215313" y="6143625"/>
            <a:ext cx="184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/>
              <a:t>Diener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>
                <a:latin typeface="+mn-lt"/>
              </a:rPr>
              <a:t>Aptamer has better therapeutic index than </a:t>
            </a:r>
            <a:r>
              <a:rPr lang="en-GB" sz="3600" dirty="0" err="1" smtClean="0">
                <a:latin typeface="+mn-lt"/>
              </a:rPr>
              <a:t>abciximab</a:t>
            </a:r>
            <a:endParaRPr lang="en-US" sz="3600" dirty="0">
              <a:latin typeface="+mn-lt"/>
            </a:endParaRPr>
          </a:p>
        </p:txBody>
      </p:sp>
      <p:pic>
        <p:nvPicPr>
          <p:cNvPr id="299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500313"/>
            <a:ext cx="5270500" cy="364331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990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4838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Box 5"/>
          <p:cNvSpPr txBox="1">
            <a:spLocks noChangeArrowheads="1"/>
          </p:cNvSpPr>
          <p:nvPr/>
        </p:nvSpPr>
        <p:spPr bwMode="auto">
          <a:xfrm>
            <a:off x="1835150" y="6143625"/>
            <a:ext cx="209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C00000"/>
                </a:solidFill>
              </a:rPr>
              <a:t>Occlusion time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99013" name="TextBox 6"/>
          <p:cNvSpPr txBox="1">
            <a:spLocks noChangeArrowheads="1"/>
          </p:cNvSpPr>
          <p:nvPr/>
        </p:nvSpPr>
        <p:spPr bwMode="auto">
          <a:xfrm>
            <a:off x="7105650" y="6143625"/>
            <a:ext cx="196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C00000"/>
                </a:solidFill>
              </a:rPr>
              <a:t>Bleeding time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VWF and the development of </a:t>
            </a:r>
            <a:r>
              <a:rPr lang="en-GB" dirty="0" err="1" smtClean="0">
                <a:latin typeface="+mn-lt"/>
              </a:rPr>
              <a:t>atheroma</a:t>
            </a:r>
            <a:endParaRPr lang="en-US" dirty="0">
              <a:latin typeface="+mn-lt"/>
            </a:endParaRPr>
          </a:p>
        </p:txBody>
      </p:sp>
      <p:sp>
        <p:nvSpPr>
          <p:cNvPr id="30105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VWF and vascular disease</a:t>
            </a:r>
            <a:endParaRPr lang="en-US" smtClean="0">
              <a:latin typeface="Franklin Gothic Book" pitchFamily="34" charset="0"/>
            </a:endParaRPr>
          </a:p>
        </p:txBody>
      </p:sp>
      <p:sp>
        <p:nvSpPr>
          <p:cNvPr id="303106" name="Content Placeholder 2"/>
          <p:cNvSpPr>
            <a:spLocks noGrp="1"/>
          </p:cNvSpPr>
          <p:nvPr>
            <p:ph idx="1"/>
          </p:nvPr>
        </p:nvSpPr>
        <p:spPr>
          <a:xfrm>
            <a:off x="500063" y="1857375"/>
            <a:ext cx="9258300" cy="4530725"/>
          </a:xfrm>
        </p:spPr>
        <p:txBody>
          <a:bodyPr/>
          <a:lstStyle/>
          <a:p>
            <a:r>
              <a:rPr lang="en-GB" smtClean="0"/>
              <a:t>VWF directs production of WPB which contain numerous inflammatory and angiogenic mediators</a:t>
            </a:r>
          </a:p>
          <a:p>
            <a:r>
              <a:rPr lang="en-GB" smtClean="0"/>
              <a:t>VWF is widely but not universally expressed in the endothelium but particularly at sites of atheroma formation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1337"/>
          <p:cNvSpPr>
            <a:spLocks noChangeShapeType="1"/>
          </p:cNvSpPr>
          <p:nvPr/>
        </p:nvSpPr>
        <p:spPr bwMode="auto">
          <a:xfrm>
            <a:off x="2774950" y="21431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Line 1337"/>
          <p:cNvSpPr>
            <a:spLocks noChangeShapeType="1"/>
          </p:cNvSpPr>
          <p:nvPr/>
        </p:nvSpPr>
        <p:spPr bwMode="auto">
          <a:xfrm>
            <a:off x="2774950" y="20669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5475" name="Group 63"/>
          <p:cNvGrpSpPr>
            <a:grpSpLocks/>
          </p:cNvGrpSpPr>
          <p:nvPr/>
        </p:nvGrpSpPr>
        <p:grpSpPr bwMode="auto">
          <a:xfrm>
            <a:off x="3214688" y="427038"/>
            <a:ext cx="1103312" cy="787400"/>
            <a:chOff x="3071798" y="500042"/>
            <a:chExt cx="1102995" cy="787061"/>
          </a:xfrm>
        </p:grpSpPr>
        <p:sp>
          <p:nvSpPr>
            <p:cNvPr id="29" name="Freeform 28"/>
            <p:cNvSpPr/>
            <p:nvPr/>
          </p:nvSpPr>
          <p:spPr>
            <a:xfrm>
              <a:off x="3071798" y="500042"/>
              <a:ext cx="1102995" cy="617271"/>
            </a:xfrm>
            <a:custGeom>
              <a:avLst/>
              <a:gdLst>
                <a:gd name="connsiteX0" fmla="*/ 941070 w 1102995"/>
                <a:gd name="connsiteY0" fmla="*/ 0 h 491490"/>
                <a:gd name="connsiteX1" fmla="*/ 1055370 w 1102995"/>
                <a:gd name="connsiteY1" fmla="*/ 102870 h 491490"/>
                <a:gd name="connsiteX2" fmla="*/ 952500 w 1102995"/>
                <a:gd name="connsiteY2" fmla="*/ 228600 h 491490"/>
                <a:gd name="connsiteX3" fmla="*/ 152400 w 1102995"/>
                <a:gd name="connsiteY3" fmla="*/ 262890 h 491490"/>
                <a:gd name="connsiteX4" fmla="*/ 38100 w 1102995"/>
                <a:gd name="connsiteY4" fmla="*/ 491490 h 49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995" h="491490">
                  <a:moveTo>
                    <a:pt x="941070" y="0"/>
                  </a:moveTo>
                  <a:cubicBezTo>
                    <a:pt x="997267" y="32385"/>
                    <a:pt x="1053465" y="64770"/>
                    <a:pt x="1055370" y="102870"/>
                  </a:cubicBezTo>
                  <a:cubicBezTo>
                    <a:pt x="1057275" y="140970"/>
                    <a:pt x="1102995" y="201930"/>
                    <a:pt x="952500" y="228600"/>
                  </a:cubicBezTo>
                  <a:cubicBezTo>
                    <a:pt x="802005" y="255270"/>
                    <a:pt x="304800" y="219075"/>
                    <a:pt x="152400" y="262890"/>
                  </a:cubicBezTo>
                  <a:cubicBezTo>
                    <a:pt x="0" y="306705"/>
                    <a:pt x="19050" y="399097"/>
                    <a:pt x="38100" y="491490"/>
                  </a:cubicBezTo>
                </a:path>
              </a:pathLst>
            </a:cu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21024055">
              <a:off x="3098777" y="1072882"/>
              <a:ext cx="46025" cy="214221"/>
            </a:xfrm>
            <a:prstGeom prst="rect">
              <a:avLst/>
            </a:prstGeom>
            <a:solidFill>
              <a:srgbClr val="C1E1E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291013" y="427038"/>
            <a:ext cx="1233487" cy="787400"/>
            <a:chOff x="4148131" y="500042"/>
            <a:chExt cx="1233793" cy="787061"/>
          </a:xfrm>
        </p:grpSpPr>
        <p:sp>
          <p:nvSpPr>
            <p:cNvPr id="105591" name="Line 1337"/>
            <p:cNvSpPr>
              <a:spLocks noChangeShapeType="1"/>
            </p:cNvSpPr>
            <p:nvPr/>
          </p:nvSpPr>
          <p:spPr bwMode="auto">
            <a:xfrm>
              <a:off x="4148131" y="642918"/>
              <a:ext cx="1524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592" name="Line 1337"/>
            <p:cNvSpPr>
              <a:spLocks noChangeShapeType="1"/>
            </p:cNvSpPr>
            <p:nvPr/>
          </p:nvSpPr>
          <p:spPr bwMode="auto">
            <a:xfrm>
              <a:off x="4148131" y="714356"/>
              <a:ext cx="1524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5593" name="Group 64"/>
            <p:cNvGrpSpPr>
              <a:grpSpLocks/>
            </p:cNvGrpSpPr>
            <p:nvPr/>
          </p:nvGrpSpPr>
          <p:grpSpPr bwMode="auto">
            <a:xfrm flipH="1">
              <a:off x="4278929" y="500042"/>
              <a:ext cx="1102995" cy="787061"/>
              <a:chOff x="3071798" y="500042"/>
              <a:chExt cx="1102995" cy="787061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3071798" y="500042"/>
                <a:ext cx="1103586" cy="617271"/>
              </a:xfrm>
              <a:custGeom>
                <a:avLst/>
                <a:gdLst>
                  <a:gd name="connsiteX0" fmla="*/ 941070 w 1102995"/>
                  <a:gd name="connsiteY0" fmla="*/ 0 h 491490"/>
                  <a:gd name="connsiteX1" fmla="*/ 1055370 w 1102995"/>
                  <a:gd name="connsiteY1" fmla="*/ 102870 h 491490"/>
                  <a:gd name="connsiteX2" fmla="*/ 952500 w 1102995"/>
                  <a:gd name="connsiteY2" fmla="*/ 228600 h 491490"/>
                  <a:gd name="connsiteX3" fmla="*/ 152400 w 1102995"/>
                  <a:gd name="connsiteY3" fmla="*/ 262890 h 491490"/>
                  <a:gd name="connsiteX4" fmla="*/ 38100 w 1102995"/>
                  <a:gd name="connsiteY4" fmla="*/ 49149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995" h="491490">
                    <a:moveTo>
                      <a:pt x="941070" y="0"/>
                    </a:moveTo>
                    <a:cubicBezTo>
                      <a:pt x="997267" y="32385"/>
                      <a:pt x="1053465" y="64770"/>
                      <a:pt x="1055370" y="102870"/>
                    </a:cubicBezTo>
                    <a:cubicBezTo>
                      <a:pt x="1057275" y="140970"/>
                      <a:pt x="1102995" y="201930"/>
                      <a:pt x="952500" y="228600"/>
                    </a:cubicBezTo>
                    <a:cubicBezTo>
                      <a:pt x="802005" y="255270"/>
                      <a:pt x="304800" y="219075"/>
                      <a:pt x="152400" y="262890"/>
                    </a:cubicBezTo>
                    <a:cubicBezTo>
                      <a:pt x="0" y="306705"/>
                      <a:pt x="19050" y="399097"/>
                      <a:pt x="38100" y="491490"/>
                    </a:cubicBezTo>
                  </a:path>
                </a:pathLst>
              </a:cu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21024055">
                <a:off x="3098792" y="1072882"/>
                <a:ext cx="46049" cy="214221"/>
              </a:xfrm>
              <a:prstGeom prst="rect">
                <a:avLst/>
              </a:prstGeom>
              <a:solidFill>
                <a:srgbClr val="C1E1ED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70" name="Freeform 69"/>
          <p:cNvSpPr/>
          <p:nvPr/>
        </p:nvSpPr>
        <p:spPr>
          <a:xfrm>
            <a:off x="495300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 rot="21024055">
            <a:off x="522288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3" name="Line 1337"/>
          <p:cNvSpPr>
            <a:spLocks noChangeShapeType="1"/>
          </p:cNvSpPr>
          <p:nvPr/>
        </p:nvSpPr>
        <p:spPr bwMode="auto">
          <a:xfrm>
            <a:off x="1571625" y="178593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Line 1337"/>
          <p:cNvSpPr>
            <a:spLocks noChangeShapeType="1"/>
          </p:cNvSpPr>
          <p:nvPr/>
        </p:nvSpPr>
        <p:spPr bwMode="auto">
          <a:xfrm>
            <a:off x="1571625" y="18573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Freeform 75"/>
          <p:cNvSpPr/>
          <p:nvPr/>
        </p:nvSpPr>
        <p:spPr>
          <a:xfrm flipH="1">
            <a:off x="1701800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 rot="575945" flipH="1">
            <a:off x="2732088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905125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21024055">
            <a:off x="2932113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0" name="Line 1337"/>
          <p:cNvSpPr>
            <a:spLocks noChangeShapeType="1"/>
          </p:cNvSpPr>
          <p:nvPr/>
        </p:nvSpPr>
        <p:spPr bwMode="auto">
          <a:xfrm>
            <a:off x="3981450" y="178593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Line 1337"/>
          <p:cNvSpPr>
            <a:spLocks noChangeShapeType="1"/>
          </p:cNvSpPr>
          <p:nvPr/>
        </p:nvSpPr>
        <p:spPr bwMode="auto">
          <a:xfrm>
            <a:off x="3981450" y="18573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Freeform 111"/>
          <p:cNvSpPr/>
          <p:nvPr/>
        </p:nvSpPr>
        <p:spPr>
          <a:xfrm flipH="1">
            <a:off x="4111625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575945" flipH="1">
            <a:off x="5141913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5314950" y="1643063"/>
            <a:ext cx="1101725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21024055">
            <a:off x="5341938" y="2216150"/>
            <a:ext cx="44450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6" name="Line 1337"/>
          <p:cNvSpPr>
            <a:spLocks noChangeShapeType="1"/>
          </p:cNvSpPr>
          <p:nvPr/>
        </p:nvSpPr>
        <p:spPr bwMode="auto">
          <a:xfrm>
            <a:off x="6391275" y="178593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Line 1337"/>
          <p:cNvSpPr>
            <a:spLocks noChangeShapeType="1"/>
          </p:cNvSpPr>
          <p:nvPr/>
        </p:nvSpPr>
        <p:spPr bwMode="auto">
          <a:xfrm>
            <a:off x="6391275" y="18573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Freeform 117"/>
          <p:cNvSpPr/>
          <p:nvPr/>
        </p:nvSpPr>
        <p:spPr>
          <a:xfrm flipH="1">
            <a:off x="6521450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575945" flipH="1">
            <a:off x="7551738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723188" y="1643063"/>
            <a:ext cx="1103312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21024055">
            <a:off x="7750175" y="2216150"/>
            <a:ext cx="46038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" name="Line 1337"/>
          <p:cNvSpPr>
            <a:spLocks noChangeShapeType="1"/>
          </p:cNvSpPr>
          <p:nvPr/>
        </p:nvSpPr>
        <p:spPr bwMode="auto">
          <a:xfrm>
            <a:off x="8799513" y="178593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Line 1337"/>
          <p:cNvSpPr>
            <a:spLocks noChangeShapeType="1"/>
          </p:cNvSpPr>
          <p:nvPr/>
        </p:nvSpPr>
        <p:spPr bwMode="auto">
          <a:xfrm>
            <a:off x="8799513" y="18573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Freeform 123"/>
          <p:cNvSpPr/>
          <p:nvPr/>
        </p:nvSpPr>
        <p:spPr>
          <a:xfrm flipH="1">
            <a:off x="8931275" y="1643063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575945" flipH="1">
            <a:off x="9961563" y="2216150"/>
            <a:ext cx="46037" cy="214313"/>
          </a:xfrm>
          <a:prstGeom prst="rect">
            <a:avLst/>
          </a:prstGeom>
          <a:solidFill>
            <a:srgbClr val="C1E1E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6" name="Line 1337"/>
          <p:cNvSpPr>
            <a:spLocks noChangeShapeType="1"/>
          </p:cNvSpPr>
          <p:nvPr/>
        </p:nvSpPr>
        <p:spPr bwMode="auto">
          <a:xfrm>
            <a:off x="5194300" y="21367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Line 1337"/>
          <p:cNvSpPr>
            <a:spLocks noChangeShapeType="1"/>
          </p:cNvSpPr>
          <p:nvPr/>
        </p:nvSpPr>
        <p:spPr bwMode="auto">
          <a:xfrm>
            <a:off x="5192713" y="20605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Line 1337"/>
          <p:cNvSpPr>
            <a:spLocks noChangeShapeType="1"/>
          </p:cNvSpPr>
          <p:nvPr/>
        </p:nvSpPr>
        <p:spPr bwMode="auto">
          <a:xfrm>
            <a:off x="7612063" y="21304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9" name="Line 1337"/>
          <p:cNvSpPr>
            <a:spLocks noChangeShapeType="1"/>
          </p:cNvSpPr>
          <p:nvPr/>
        </p:nvSpPr>
        <p:spPr bwMode="auto">
          <a:xfrm>
            <a:off x="7610475" y="205263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1" name="Line 1337"/>
          <p:cNvSpPr>
            <a:spLocks noChangeShapeType="1"/>
          </p:cNvSpPr>
          <p:nvPr/>
        </p:nvSpPr>
        <p:spPr bwMode="auto">
          <a:xfrm>
            <a:off x="2708275" y="41640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2" name="Freeform 131"/>
          <p:cNvSpPr/>
          <p:nvPr/>
        </p:nvSpPr>
        <p:spPr>
          <a:xfrm>
            <a:off x="428625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4" name="Line 1337"/>
          <p:cNvSpPr>
            <a:spLocks noChangeShapeType="1"/>
          </p:cNvSpPr>
          <p:nvPr/>
        </p:nvSpPr>
        <p:spPr bwMode="auto">
          <a:xfrm>
            <a:off x="1504950" y="38830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5" name="Line 1337"/>
          <p:cNvSpPr>
            <a:spLocks noChangeShapeType="1"/>
          </p:cNvSpPr>
          <p:nvPr/>
        </p:nvSpPr>
        <p:spPr bwMode="auto">
          <a:xfrm>
            <a:off x="1504950" y="39544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6" name="Freeform 135"/>
          <p:cNvSpPr/>
          <p:nvPr/>
        </p:nvSpPr>
        <p:spPr>
          <a:xfrm flipH="1">
            <a:off x="1635125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2838450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0" name="Line 1337"/>
          <p:cNvSpPr>
            <a:spLocks noChangeShapeType="1"/>
          </p:cNvSpPr>
          <p:nvPr/>
        </p:nvSpPr>
        <p:spPr bwMode="auto">
          <a:xfrm>
            <a:off x="3914775" y="38830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1" name="Line 1337"/>
          <p:cNvSpPr>
            <a:spLocks noChangeShapeType="1"/>
          </p:cNvSpPr>
          <p:nvPr/>
        </p:nvSpPr>
        <p:spPr bwMode="auto">
          <a:xfrm>
            <a:off x="3914775" y="39544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2" name="Freeform 141"/>
          <p:cNvSpPr/>
          <p:nvPr/>
        </p:nvSpPr>
        <p:spPr>
          <a:xfrm flipH="1">
            <a:off x="4044950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5248275" y="3740150"/>
            <a:ext cx="1101725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6" name="Line 1337"/>
          <p:cNvSpPr>
            <a:spLocks noChangeShapeType="1"/>
          </p:cNvSpPr>
          <p:nvPr/>
        </p:nvSpPr>
        <p:spPr bwMode="auto">
          <a:xfrm>
            <a:off x="6324600" y="38830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7" name="Line 1337"/>
          <p:cNvSpPr>
            <a:spLocks noChangeShapeType="1"/>
          </p:cNvSpPr>
          <p:nvPr/>
        </p:nvSpPr>
        <p:spPr bwMode="auto">
          <a:xfrm>
            <a:off x="6324600" y="39544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8" name="Freeform 147"/>
          <p:cNvSpPr/>
          <p:nvPr/>
        </p:nvSpPr>
        <p:spPr>
          <a:xfrm flipH="1">
            <a:off x="6454775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7656513" y="3740150"/>
            <a:ext cx="1103312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2" name="Line 1337"/>
          <p:cNvSpPr>
            <a:spLocks noChangeShapeType="1"/>
          </p:cNvSpPr>
          <p:nvPr/>
        </p:nvSpPr>
        <p:spPr bwMode="auto">
          <a:xfrm>
            <a:off x="8732838" y="38830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Line 1337"/>
          <p:cNvSpPr>
            <a:spLocks noChangeShapeType="1"/>
          </p:cNvSpPr>
          <p:nvPr/>
        </p:nvSpPr>
        <p:spPr bwMode="auto">
          <a:xfrm>
            <a:off x="8732838" y="39544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4" name="Freeform 153"/>
          <p:cNvSpPr/>
          <p:nvPr/>
        </p:nvSpPr>
        <p:spPr>
          <a:xfrm flipH="1">
            <a:off x="8864600" y="3740150"/>
            <a:ext cx="1103313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7" name="Line 1337"/>
          <p:cNvSpPr>
            <a:spLocks noChangeShapeType="1"/>
          </p:cNvSpPr>
          <p:nvPr/>
        </p:nvSpPr>
        <p:spPr bwMode="auto">
          <a:xfrm>
            <a:off x="5126038" y="41576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8" name="Line 1337"/>
          <p:cNvSpPr>
            <a:spLocks noChangeShapeType="1"/>
          </p:cNvSpPr>
          <p:nvPr/>
        </p:nvSpPr>
        <p:spPr bwMode="auto">
          <a:xfrm>
            <a:off x="7545388" y="42275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9" name="Line 1337"/>
          <p:cNvSpPr>
            <a:spLocks noChangeShapeType="1"/>
          </p:cNvSpPr>
          <p:nvPr/>
        </p:nvSpPr>
        <p:spPr bwMode="auto">
          <a:xfrm>
            <a:off x="7543800" y="41513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0" y="3071813"/>
            <a:ext cx="10287000" cy="15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Line 1337"/>
          <p:cNvSpPr>
            <a:spLocks noChangeShapeType="1"/>
          </p:cNvSpPr>
          <p:nvPr/>
        </p:nvSpPr>
        <p:spPr bwMode="auto">
          <a:xfrm>
            <a:off x="6572250" y="50863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6" name="Line 1337"/>
          <p:cNvSpPr>
            <a:spLocks noChangeShapeType="1"/>
          </p:cNvSpPr>
          <p:nvPr/>
        </p:nvSpPr>
        <p:spPr bwMode="auto">
          <a:xfrm>
            <a:off x="6572250" y="515778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7" name="Freeform 176"/>
          <p:cNvSpPr/>
          <p:nvPr/>
        </p:nvSpPr>
        <p:spPr>
          <a:xfrm flipH="1">
            <a:off x="6702425" y="4943475"/>
            <a:ext cx="1103313" cy="615950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7905750" y="4943475"/>
            <a:ext cx="1103313" cy="615950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9" name="Line 1337"/>
          <p:cNvSpPr>
            <a:spLocks noChangeShapeType="1"/>
          </p:cNvSpPr>
          <p:nvPr/>
        </p:nvSpPr>
        <p:spPr bwMode="auto">
          <a:xfrm>
            <a:off x="8982075" y="50863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0" name="Line 1337"/>
          <p:cNvSpPr>
            <a:spLocks noChangeShapeType="1"/>
          </p:cNvSpPr>
          <p:nvPr/>
        </p:nvSpPr>
        <p:spPr bwMode="auto">
          <a:xfrm>
            <a:off x="8982075" y="515778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1" name="Freeform 180"/>
          <p:cNvSpPr/>
          <p:nvPr/>
        </p:nvSpPr>
        <p:spPr>
          <a:xfrm flipH="1">
            <a:off x="9112250" y="4943475"/>
            <a:ext cx="1103313" cy="615950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3" name="Line 1337"/>
          <p:cNvSpPr>
            <a:spLocks noChangeShapeType="1"/>
          </p:cNvSpPr>
          <p:nvPr/>
        </p:nvSpPr>
        <p:spPr bwMode="auto">
          <a:xfrm>
            <a:off x="7793038" y="54292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" name="Line 1337"/>
          <p:cNvSpPr>
            <a:spLocks noChangeShapeType="1"/>
          </p:cNvSpPr>
          <p:nvPr/>
        </p:nvSpPr>
        <p:spPr bwMode="auto">
          <a:xfrm>
            <a:off x="7791450" y="53530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6" name="Freeform 185"/>
          <p:cNvSpPr/>
          <p:nvPr/>
        </p:nvSpPr>
        <p:spPr>
          <a:xfrm flipH="1">
            <a:off x="4286250" y="49164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4310063" y="4786313"/>
            <a:ext cx="500062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5" name="Line 1337"/>
          <p:cNvSpPr>
            <a:spLocks noChangeShapeType="1"/>
          </p:cNvSpPr>
          <p:nvPr/>
        </p:nvSpPr>
        <p:spPr bwMode="auto">
          <a:xfrm>
            <a:off x="2422525" y="53530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6" name="Freeform 165"/>
          <p:cNvSpPr/>
          <p:nvPr/>
        </p:nvSpPr>
        <p:spPr>
          <a:xfrm>
            <a:off x="142875" y="49291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7" name="Line 1337"/>
          <p:cNvSpPr>
            <a:spLocks noChangeShapeType="1"/>
          </p:cNvSpPr>
          <p:nvPr/>
        </p:nvSpPr>
        <p:spPr bwMode="auto">
          <a:xfrm>
            <a:off x="1219200" y="50720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8" name="Line 1337"/>
          <p:cNvSpPr>
            <a:spLocks noChangeShapeType="1"/>
          </p:cNvSpPr>
          <p:nvPr/>
        </p:nvSpPr>
        <p:spPr bwMode="auto">
          <a:xfrm>
            <a:off x="1219200" y="514350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9" name="Freeform 168"/>
          <p:cNvSpPr/>
          <p:nvPr/>
        </p:nvSpPr>
        <p:spPr>
          <a:xfrm flipH="1">
            <a:off x="1349375" y="49291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2552700" y="49291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1" name="Line 1337"/>
          <p:cNvSpPr>
            <a:spLocks noChangeShapeType="1"/>
          </p:cNvSpPr>
          <p:nvPr/>
        </p:nvSpPr>
        <p:spPr bwMode="auto">
          <a:xfrm>
            <a:off x="3629025" y="50720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2" name="Line 1337"/>
          <p:cNvSpPr>
            <a:spLocks noChangeShapeType="1"/>
          </p:cNvSpPr>
          <p:nvPr/>
        </p:nvSpPr>
        <p:spPr bwMode="auto">
          <a:xfrm>
            <a:off x="3629025" y="514350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3" name="Freeform 172"/>
          <p:cNvSpPr/>
          <p:nvPr/>
        </p:nvSpPr>
        <p:spPr>
          <a:xfrm flipH="1">
            <a:off x="3759200" y="49291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85" name="Straight Arrow Connector 184"/>
          <p:cNvCxnSpPr/>
          <p:nvPr/>
        </p:nvCxnSpPr>
        <p:spPr>
          <a:xfrm rot="5400000">
            <a:off x="4465638" y="4678363"/>
            <a:ext cx="357187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4216400" y="4975225"/>
            <a:ext cx="712788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5483225" y="492918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3" name="Line 1337"/>
          <p:cNvSpPr>
            <a:spLocks noChangeShapeType="1"/>
          </p:cNvSpPr>
          <p:nvPr/>
        </p:nvSpPr>
        <p:spPr bwMode="auto">
          <a:xfrm>
            <a:off x="5370513" y="54165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" name="Line 1337"/>
          <p:cNvSpPr>
            <a:spLocks noChangeShapeType="1"/>
          </p:cNvSpPr>
          <p:nvPr/>
        </p:nvSpPr>
        <p:spPr bwMode="auto">
          <a:xfrm>
            <a:off x="5368925" y="53387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" name="Line 1337"/>
          <p:cNvSpPr>
            <a:spLocks noChangeShapeType="1"/>
          </p:cNvSpPr>
          <p:nvPr/>
        </p:nvSpPr>
        <p:spPr bwMode="auto">
          <a:xfrm>
            <a:off x="2422525" y="641350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6" name="Freeform 195"/>
          <p:cNvSpPr/>
          <p:nvPr/>
        </p:nvSpPr>
        <p:spPr>
          <a:xfrm>
            <a:off x="142875" y="598963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7" name="Line 1337"/>
          <p:cNvSpPr>
            <a:spLocks noChangeShapeType="1"/>
          </p:cNvSpPr>
          <p:nvPr/>
        </p:nvSpPr>
        <p:spPr bwMode="auto">
          <a:xfrm>
            <a:off x="1219200" y="61325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8" name="Line 1337"/>
          <p:cNvSpPr>
            <a:spLocks noChangeShapeType="1"/>
          </p:cNvSpPr>
          <p:nvPr/>
        </p:nvSpPr>
        <p:spPr bwMode="auto">
          <a:xfrm>
            <a:off x="1219200" y="62039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9" name="Freeform 198"/>
          <p:cNvSpPr/>
          <p:nvPr/>
        </p:nvSpPr>
        <p:spPr>
          <a:xfrm flipH="1">
            <a:off x="1349375" y="598963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2552700" y="5989638"/>
            <a:ext cx="1103313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1" name="Line 1337"/>
          <p:cNvSpPr>
            <a:spLocks noChangeShapeType="1"/>
          </p:cNvSpPr>
          <p:nvPr/>
        </p:nvSpPr>
        <p:spPr bwMode="auto">
          <a:xfrm>
            <a:off x="3629025" y="61325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2" name="Line 1337"/>
          <p:cNvSpPr>
            <a:spLocks noChangeShapeType="1"/>
          </p:cNvSpPr>
          <p:nvPr/>
        </p:nvSpPr>
        <p:spPr bwMode="auto">
          <a:xfrm>
            <a:off x="3629025" y="620395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1714500" y="6072188"/>
            <a:ext cx="35718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4" name="Line 1337"/>
          <p:cNvSpPr>
            <a:spLocks noChangeShapeType="1"/>
          </p:cNvSpPr>
          <p:nvPr/>
        </p:nvSpPr>
        <p:spPr bwMode="auto">
          <a:xfrm>
            <a:off x="6583363" y="61118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" name="Line 1337"/>
          <p:cNvSpPr>
            <a:spLocks noChangeShapeType="1"/>
          </p:cNvSpPr>
          <p:nvPr/>
        </p:nvSpPr>
        <p:spPr bwMode="auto">
          <a:xfrm>
            <a:off x="6583363" y="61833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6" name="Freeform 205"/>
          <p:cNvSpPr/>
          <p:nvPr/>
        </p:nvSpPr>
        <p:spPr>
          <a:xfrm flipH="1">
            <a:off x="6713538" y="5969000"/>
            <a:ext cx="1103312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7916863" y="5969000"/>
            <a:ext cx="1101725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8" name="Line 1337"/>
          <p:cNvSpPr>
            <a:spLocks noChangeShapeType="1"/>
          </p:cNvSpPr>
          <p:nvPr/>
        </p:nvSpPr>
        <p:spPr bwMode="auto">
          <a:xfrm>
            <a:off x="8993188" y="61118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9" name="Line 1337"/>
          <p:cNvSpPr>
            <a:spLocks noChangeShapeType="1"/>
          </p:cNvSpPr>
          <p:nvPr/>
        </p:nvSpPr>
        <p:spPr bwMode="auto">
          <a:xfrm>
            <a:off x="8993188" y="61833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0" name="Freeform 209"/>
          <p:cNvSpPr/>
          <p:nvPr/>
        </p:nvSpPr>
        <p:spPr>
          <a:xfrm flipH="1">
            <a:off x="9123363" y="5969000"/>
            <a:ext cx="1103312" cy="617538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1" name="Line 1337"/>
          <p:cNvSpPr>
            <a:spLocks noChangeShapeType="1"/>
          </p:cNvSpPr>
          <p:nvPr/>
        </p:nvSpPr>
        <p:spPr bwMode="auto">
          <a:xfrm>
            <a:off x="7804150" y="645636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2" name="Line 1337"/>
          <p:cNvSpPr>
            <a:spLocks noChangeShapeType="1"/>
          </p:cNvSpPr>
          <p:nvPr/>
        </p:nvSpPr>
        <p:spPr bwMode="auto">
          <a:xfrm>
            <a:off x="7802563" y="63785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" name="Freeform 212"/>
          <p:cNvSpPr/>
          <p:nvPr/>
        </p:nvSpPr>
        <p:spPr>
          <a:xfrm flipH="1">
            <a:off x="4297363" y="5943600"/>
            <a:ext cx="1101725" cy="615950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4321175" y="5811838"/>
            <a:ext cx="500063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4225925" y="6000750"/>
            <a:ext cx="714375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5494338" y="5954713"/>
            <a:ext cx="1103312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7" name="Line 1337"/>
          <p:cNvSpPr>
            <a:spLocks noChangeShapeType="1"/>
          </p:cNvSpPr>
          <p:nvPr/>
        </p:nvSpPr>
        <p:spPr bwMode="auto">
          <a:xfrm>
            <a:off x="5381625" y="64420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8" name="Line 1337"/>
          <p:cNvSpPr>
            <a:spLocks noChangeShapeType="1"/>
          </p:cNvSpPr>
          <p:nvPr/>
        </p:nvSpPr>
        <p:spPr bwMode="auto">
          <a:xfrm>
            <a:off x="5380038" y="6364288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9" name="Rectangle 218"/>
          <p:cNvSpPr/>
          <p:nvPr/>
        </p:nvSpPr>
        <p:spPr>
          <a:xfrm>
            <a:off x="7143750" y="6072188"/>
            <a:ext cx="285750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20" name="Straight Arrow Connector 219"/>
          <p:cNvCxnSpPr/>
          <p:nvPr/>
        </p:nvCxnSpPr>
        <p:spPr>
          <a:xfrm rot="5400000">
            <a:off x="1751013" y="5892800"/>
            <a:ext cx="357188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rot="5400000">
            <a:off x="7108825" y="5892800"/>
            <a:ext cx="3571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Freeform 222"/>
          <p:cNvSpPr/>
          <p:nvPr/>
        </p:nvSpPr>
        <p:spPr>
          <a:xfrm flipH="1">
            <a:off x="3786188" y="5986463"/>
            <a:ext cx="1103312" cy="617537"/>
          </a:xfrm>
          <a:custGeom>
            <a:avLst/>
            <a:gdLst>
              <a:gd name="connsiteX0" fmla="*/ 941070 w 1102995"/>
              <a:gd name="connsiteY0" fmla="*/ 0 h 491490"/>
              <a:gd name="connsiteX1" fmla="*/ 1055370 w 1102995"/>
              <a:gd name="connsiteY1" fmla="*/ 102870 h 491490"/>
              <a:gd name="connsiteX2" fmla="*/ 952500 w 1102995"/>
              <a:gd name="connsiteY2" fmla="*/ 228600 h 491490"/>
              <a:gd name="connsiteX3" fmla="*/ 152400 w 1102995"/>
              <a:gd name="connsiteY3" fmla="*/ 262890 h 491490"/>
              <a:gd name="connsiteX4" fmla="*/ 38100 w 1102995"/>
              <a:gd name="connsiteY4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995" h="491490">
                <a:moveTo>
                  <a:pt x="941070" y="0"/>
                </a:moveTo>
                <a:cubicBezTo>
                  <a:pt x="997267" y="32385"/>
                  <a:pt x="1053465" y="64770"/>
                  <a:pt x="1055370" y="102870"/>
                </a:cubicBezTo>
                <a:cubicBezTo>
                  <a:pt x="1057275" y="140970"/>
                  <a:pt x="1102995" y="201930"/>
                  <a:pt x="952500" y="228600"/>
                </a:cubicBezTo>
                <a:cubicBezTo>
                  <a:pt x="802005" y="255270"/>
                  <a:pt x="304800" y="219075"/>
                  <a:pt x="152400" y="262890"/>
                </a:cubicBezTo>
                <a:cubicBezTo>
                  <a:pt x="0" y="306705"/>
                  <a:pt x="19050" y="399097"/>
                  <a:pt x="38100" y="491490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241800" y="6032500"/>
            <a:ext cx="714375" cy="785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5580" name="TextBox 224"/>
          <p:cNvSpPr txBox="1">
            <a:spLocks noChangeArrowheads="1"/>
          </p:cNvSpPr>
          <p:nvPr/>
        </p:nvSpPr>
        <p:spPr bwMode="auto">
          <a:xfrm>
            <a:off x="3643313" y="0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000" b="1"/>
              <a:t>C</a:t>
            </a:r>
            <a:endParaRPr lang="en-US" sz="2000" b="1"/>
          </a:p>
        </p:txBody>
      </p:sp>
      <p:sp>
        <p:nvSpPr>
          <p:cNvPr id="105581" name="TextBox 225"/>
          <p:cNvSpPr txBox="1">
            <a:spLocks noChangeArrowheads="1"/>
          </p:cNvSpPr>
          <p:nvPr/>
        </p:nvSpPr>
        <p:spPr bwMode="auto">
          <a:xfrm>
            <a:off x="2786063" y="1000125"/>
            <a:ext cx="35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000" b="1"/>
              <a:t>N</a:t>
            </a:r>
            <a:endParaRPr lang="en-US" sz="2000" b="1"/>
          </a:p>
        </p:txBody>
      </p:sp>
      <p:sp>
        <p:nvSpPr>
          <p:cNvPr id="105582" name="TextBox 226"/>
          <p:cNvSpPr txBox="1">
            <a:spLocks noChangeArrowheads="1"/>
          </p:cNvSpPr>
          <p:nvPr/>
        </p:nvSpPr>
        <p:spPr bwMode="auto">
          <a:xfrm>
            <a:off x="214313" y="5000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Cell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8" name="TextBox 227"/>
          <p:cNvSpPr txBox="1">
            <a:spLocks noChangeArrowheads="1"/>
          </p:cNvSpPr>
          <p:nvPr/>
        </p:nvSpPr>
        <p:spPr bwMode="auto">
          <a:xfrm>
            <a:off x="0" y="3214688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FF0000"/>
                </a:solidFill>
              </a:rPr>
              <a:t>Plasma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0" name="Line 1337"/>
          <p:cNvSpPr>
            <a:spLocks noChangeShapeType="1"/>
          </p:cNvSpPr>
          <p:nvPr/>
        </p:nvSpPr>
        <p:spPr bwMode="auto">
          <a:xfrm>
            <a:off x="2714625" y="425132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" name="Line 1337"/>
          <p:cNvSpPr>
            <a:spLocks noChangeShapeType="1"/>
          </p:cNvSpPr>
          <p:nvPr/>
        </p:nvSpPr>
        <p:spPr bwMode="auto">
          <a:xfrm>
            <a:off x="5135563" y="4240213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" name="Line 1337"/>
          <p:cNvSpPr>
            <a:spLocks noChangeShapeType="1"/>
          </p:cNvSpPr>
          <p:nvPr/>
        </p:nvSpPr>
        <p:spPr bwMode="auto">
          <a:xfrm>
            <a:off x="2446338" y="5451475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9" name="Line 1337"/>
          <p:cNvSpPr>
            <a:spLocks noChangeShapeType="1"/>
          </p:cNvSpPr>
          <p:nvPr/>
        </p:nvSpPr>
        <p:spPr bwMode="auto">
          <a:xfrm>
            <a:off x="2416175" y="6515100"/>
            <a:ext cx="152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4567238" y="3286125"/>
            <a:ext cx="1476375" cy="500063"/>
            <a:chOff x="4567234" y="3286124"/>
            <a:chExt cx="1476583" cy="500067"/>
          </a:xfrm>
        </p:grpSpPr>
        <p:cxnSp>
          <p:nvCxnSpPr>
            <p:cNvPr id="164" name="Straight Arrow Connector 163"/>
            <p:cNvCxnSpPr/>
            <p:nvPr/>
          </p:nvCxnSpPr>
          <p:spPr>
            <a:xfrm rot="5400000">
              <a:off x="4389433" y="3606801"/>
              <a:ext cx="357191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90" name="TextBox 142"/>
            <p:cNvSpPr txBox="1">
              <a:spLocks noChangeArrowheads="1"/>
            </p:cNvSpPr>
            <p:nvPr/>
          </p:nvSpPr>
          <p:spPr bwMode="auto">
            <a:xfrm>
              <a:off x="4643434" y="3286124"/>
              <a:ext cx="14003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r>
                <a:rPr lang="en-GB" sz="2000" b="1">
                  <a:solidFill>
                    <a:srgbClr val="FF0000"/>
                  </a:solidFill>
                </a:rPr>
                <a:t>ADAMTS13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3603E-6 -2.24792E-6 L -0.00109 0.0670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988E-6 -2.24792E-6 L -0.00587 0.0670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221E-6 -2.24792E-6 L 0.00278 0.0670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605E-6 -2.24792E-6 L -0.00216 0.0670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839E-6 -2.24792E-6 L 0.00648 0.0670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2232E-7 -2.24792E-6 L -0.0054 0.0670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32E-6 -2.24792E-6 L 0.00339 0.0670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400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159E-6 -2.24792E-6 L -0.0017 0.0670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71" grpId="0" animBg="1"/>
      <p:bldP spid="71" grpId="1" animBg="1"/>
      <p:bldP spid="71" grpId="2" animBg="1"/>
      <p:bldP spid="73" grpId="0" animBg="1"/>
      <p:bldP spid="74" grpId="0" animBg="1"/>
      <p:bldP spid="77" grpId="0" animBg="1"/>
      <p:bldP spid="77" grpId="1" animBg="1"/>
      <p:bldP spid="77" grpId="2" animBg="1"/>
      <p:bldP spid="109" grpId="0" animBg="1"/>
      <p:bldP spid="109" grpId="1" animBg="1"/>
      <p:bldP spid="109" grpId="2" animBg="1"/>
      <p:bldP spid="110" grpId="0" animBg="1"/>
      <p:bldP spid="111" grpId="0" animBg="1"/>
      <p:bldP spid="113" grpId="0" animBg="1"/>
      <p:bldP spid="113" grpId="1" animBg="1"/>
      <p:bldP spid="113" grpId="2" animBg="1"/>
      <p:bldP spid="115" grpId="0" animBg="1"/>
      <p:bldP spid="115" grpId="1" animBg="1"/>
      <p:bldP spid="115" grpId="2" animBg="1"/>
      <p:bldP spid="116" grpId="0" animBg="1"/>
      <p:bldP spid="117" grpId="0" animBg="1"/>
      <p:bldP spid="119" grpId="0" animBg="1"/>
      <p:bldP spid="119" grpId="1" animBg="1"/>
      <p:bldP spid="119" grpId="2" animBg="1"/>
      <p:bldP spid="121" grpId="0" animBg="1"/>
      <p:bldP spid="121" grpId="1" animBg="1"/>
      <p:bldP spid="121" grpId="2" animBg="1"/>
      <p:bldP spid="122" grpId="0" animBg="1"/>
      <p:bldP spid="123" grpId="0" animBg="1"/>
      <p:bldP spid="125" grpId="0" animBg="1"/>
      <p:bldP spid="125" grpId="1" animBg="1"/>
      <p:bldP spid="125" grpId="2" animBg="1"/>
      <p:bldP spid="126" grpId="0" animBg="1"/>
      <p:bldP spid="127" grpId="0" animBg="1"/>
      <p:bldP spid="128" grpId="0" animBg="1"/>
      <p:bldP spid="129" grpId="0" animBg="1"/>
      <p:bldP spid="131" grpId="0" animBg="1"/>
      <p:bldP spid="134" grpId="0" animBg="1"/>
      <p:bldP spid="135" grpId="0" animBg="1"/>
      <p:bldP spid="140" grpId="0" animBg="1"/>
      <p:bldP spid="141" grpId="0" animBg="1"/>
      <p:bldP spid="146" grpId="0" animBg="1"/>
      <p:bldP spid="147" grpId="0" animBg="1"/>
      <p:bldP spid="152" grpId="0" animBg="1"/>
      <p:bldP spid="153" grpId="0" animBg="1"/>
      <p:bldP spid="157" grpId="0" animBg="1"/>
      <p:bldP spid="158" grpId="0" animBg="1"/>
      <p:bldP spid="159" grpId="0" animBg="1"/>
      <p:bldP spid="175" grpId="0" animBg="1"/>
      <p:bldP spid="176" grpId="0" animBg="1"/>
      <p:bldP spid="179" grpId="0" animBg="1"/>
      <p:bldP spid="180" grpId="0" animBg="1"/>
      <p:bldP spid="183" grpId="0" animBg="1"/>
      <p:bldP spid="184" grpId="0" animBg="1"/>
      <p:bldP spid="188" grpId="0" animBg="1"/>
      <p:bldP spid="165" grpId="0" animBg="1"/>
      <p:bldP spid="167" grpId="0" animBg="1"/>
      <p:bldP spid="168" grpId="0" animBg="1"/>
      <p:bldP spid="171" grpId="0" animBg="1"/>
      <p:bldP spid="172" grpId="0" animBg="1"/>
      <p:bldP spid="187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8" grpId="0" animBg="1"/>
      <p:bldP spid="209" grpId="0" animBg="1"/>
      <p:bldP spid="211" grpId="0" animBg="1"/>
      <p:bldP spid="212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4" grpId="0" animBg="1"/>
      <p:bldP spid="228" grpId="0"/>
      <p:bldP spid="130" grpId="0" animBg="1"/>
      <p:bldP spid="133" grpId="0" animBg="1"/>
      <p:bldP spid="137" grpId="0" animBg="1"/>
      <p:bldP spid="13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3786188" cy="307181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Leukocyte rolling in </a:t>
            </a: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vWf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−/− </a:t>
            </a: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venules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stimulated by A23187 – loss of P-selectin regulation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51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3500438" cy="6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5"/>
          <p:cNvSpPr>
            <a:spLocks noChangeArrowheads="1"/>
          </p:cNvSpPr>
          <p:nvPr/>
        </p:nvSpPr>
        <p:spPr bwMode="auto">
          <a:xfrm>
            <a:off x="714375" y="6215063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000000"/>
                </a:solidFill>
                <a:latin typeface="Arial" pitchFamily="34" charset="0"/>
              </a:rPr>
              <a:t>Denis 2001</a:t>
            </a:r>
            <a:endParaRPr lang="en-US" sz="2000"/>
          </a:p>
        </p:txBody>
      </p:sp>
      <p:sp>
        <p:nvSpPr>
          <p:cNvPr id="305156" name="TextBox 6"/>
          <p:cNvSpPr txBox="1">
            <a:spLocks noChangeArrowheads="1"/>
          </p:cNvSpPr>
          <p:nvPr/>
        </p:nvSpPr>
        <p:spPr bwMode="auto">
          <a:xfrm>
            <a:off x="8286750" y="4786313"/>
            <a:ext cx="11445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2000"/>
              <a:t>VWF +/+</a:t>
            </a:r>
          </a:p>
          <a:p>
            <a:endParaRPr lang="en-GB" sz="2000"/>
          </a:p>
          <a:p>
            <a:endParaRPr lang="en-GB" sz="2000"/>
          </a:p>
          <a:p>
            <a:r>
              <a:rPr lang="en-GB" sz="2000"/>
              <a:t>VWF -/-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1173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196975"/>
            <a:ext cx="7777163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3" name="Text Box 4"/>
          <p:cNvSpPr txBox="1">
            <a:spLocks noChangeArrowheads="1"/>
          </p:cNvSpPr>
          <p:nvPr/>
        </p:nvSpPr>
        <p:spPr bwMode="auto">
          <a:xfrm>
            <a:off x="687388" y="403225"/>
            <a:ext cx="88693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b="1">
                <a:latin typeface="Arial" pitchFamily="34" charset="0"/>
              </a:rPr>
              <a:t>Reduced aortic sinus atheroma in VWF deficient mice</a:t>
            </a:r>
          </a:p>
        </p:txBody>
      </p:sp>
      <p:sp>
        <p:nvSpPr>
          <p:cNvPr id="307204" name="Text Box 5"/>
          <p:cNvSpPr txBox="1">
            <a:spLocks noChangeArrowheads="1"/>
          </p:cNvSpPr>
          <p:nvPr/>
        </p:nvSpPr>
        <p:spPr bwMode="auto">
          <a:xfrm>
            <a:off x="5062538" y="6651625"/>
            <a:ext cx="54689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1200" b="1">
                <a:latin typeface="Arial" pitchFamily="34" charset="0"/>
              </a:rPr>
              <a:t>Methia, N. et al. Blood 2001;98:1424-1428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173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981075"/>
            <a:ext cx="53816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1" name="Text Box 4"/>
          <p:cNvSpPr txBox="1">
            <a:spLocks noChangeArrowheads="1"/>
          </p:cNvSpPr>
          <p:nvPr/>
        </p:nvSpPr>
        <p:spPr bwMode="auto">
          <a:xfrm>
            <a:off x="5062538" y="6651625"/>
            <a:ext cx="54689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1200" b="1">
                <a:latin typeface="Arial" pitchFamily="34" charset="0"/>
              </a:rPr>
              <a:t>Methia, N. et al. Blood 2001;98:1424-1428</a:t>
            </a:r>
          </a:p>
        </p:txBody>
      </p:sp>
      <p:sp>
        <p:nvSpPr>
          <p:cNvPr id="309252" name="Text Box 5"/>
          <p:cNvSpPr txBox="1">
            <a:spLocks noChangeArrowheads="1"/>
          </p:cNvSpPr>
          <p:nvPr/>
        </p:nvSpPr>
        <p:spPr bwMode="auto">
          <a:xfrm>
            <a:off x="527050" y="331788"/>
            <a:ext cx="93964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b="1">
                <a:latin typeface="Arial" pitchFamily="34" charset="0"/>
              </a:rPr>
              <a:t>Localised reduction in atheroma in VWF deficient mice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9258300" cy="1139825"/>
          </a:xfrm>
        </p:spPr>
        <p:txBody>
          <a:bodyPr/>
          <a:lstStyle/>
          <a:p>
            <a:pPr eaLnBrk="1" hangingPunct="1"/>
            <a:r>
              <a:rPr lang="en-GB" smtClean="0">
                <a:latin typeface="Franklin Gothic Book" pitchFamily="34" charset="0"/>
              </a:rPr>
              <a:t>VWF: Summary		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92583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Complex multidomain molecule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Assembles into large multimeric structures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Structural determinants responsible for multiple properties and storage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Levels of VWF modulated by other genetic polymorphisms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Deficiency results in VWD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Excess activity associated with TTP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EC released VWF mediates platelet and neutrophil adhesion and inflammation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High VWF levels associated with thrombosis and arterial disease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VWF adhesive function is a possible therapeutic target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228600"/>
            <a:ext cx="9172575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VWF processing in plasma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2349500"/>
            <a:ext cx="8569325" cy="3527425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GB" smtClean="0"/>
              <a:t>VWF is in ultralarge multimers when released</a:t>
            </a:r>
          </a:p>
          <a:p>
            <a:pPr lvl="1">
              <a:lnSpc>
                <a:spcPct val="135000"/>
              </a:lnSpc>
            </a:pPr>
            <a:r>
              <a:rPr lang="en-GB" smtClean="0"/>
              <a:t>Cleavage by ADAMTS 13 reduces multimer size</a:t>
            </a:r>
          </a:p>
          <a:p>
            <a:pPr lvl="1">
              <a:lnSpc>
                <a:spcPct val="135000"/>
              </a:lnSpc>
            </a:pPr>
            <a:r>
              <a:rPr lang="en-GB" smtClean="0"/>
              <a:t>Generates smaller multimers and ‘triplets’</a:t>
            </a:r>
          </a:p>
          <a:p>
            <a:pPr lvl="1">
              <a:lnSpc>
                <a:spcPct val="135000"/>
              </a:lnSpc>
            </a:pPr>
            <a:r>
              <a:rPr lang="en-GB" smtClean="0"/>
              <a:t>Regulates functional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600075" y="1379538"/>
          <a:ext cx="3041650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74" name="CorelPhotoPaint.Image.8" r:id="rId4" imgW="1706739" imgH="2736878" progId="">
                  <p:embed/>
                </p:oleObj>
              </mc:Choice>
              <mc:Fallback>
                <p:oleObj name="CorelPhotoPaint.Image.8" r:id="rId4" imgW="1706739" imgH="273687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379538"/>
                        <a:ext cx="3041650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14350" y="1303338"/>
            <a:ext cx="2057400" cy="5410200"/>
          </a:xfrm>
          <a:prstGeom prst="rect">
            <a:avLst/>
          </a:prstGeom>
          <a:solidFill>
            <a:srgbClr val="FFFD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36575" y="1531938"/>
            <a:ext cx="1027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FF160B"/>
                </a:solidFill>
                <a:latin typeface="+mn-lt"/>
                <a:cs typeface="+mn-cs"/>
              </a:rPr>
              <a:t>UL-VWF</a:t>
            </a:r>
          </a:p>
        </p:txBody>
      </p:sp>
      <p:sp>
        <p:nvSpPr>
          <p:cNvPr id="182285" name="Line 6"/>
          <p:cNvSpPr>
            <a:spLocks noChangeShapeType="1"/>
          </p:cNvSpPr>
          <p:nvPr/>
        </p:nvSpPr>
        <p:spPr bwMode="auto">
          <a:xfrm flipH="1">
            <a:off x="1200150" y="1989138"/>
            <a:ext cx="0" cy="4114800"/>
          </a:xfrm>
          <a:prstGeom prst="line">
            <a:avLst/>
          </a:prstGeom>
          <a:noFill/>
          <a:ln w="38100">
            <a:solidFill>
              <a:srgbClr val="FF160B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98475" y="6013450"/>
            <a:ext cx="1217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160B"/>
                </a:solidFill>
                <a:latin typeface="+mn-lt"/>
                <a:cs typeface="+mn-cs"/>
              </a:rPr>
              <a:t>VWF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rgbClr val="FF160B"/>
                </a:solidFill>
                <a:latin typeface="+mn-lt"/>
                <a:cs typeface="+mn-cs"/>
              </a:rPr>
              <a:t>monomer</a:t>
            </a:r>
          </a:p>
        </p:txBody>
      </p:sp>
      <p:sp>
        <p:nvSpPr>
          <p:cNvPr id="182287" name="Text Box 8"/>
          <p:cNvSpPr txBox="1">
            <a:spLocks noChangeArrowheads="1"/>
          </p:cNvSpPr>
          <p:nvPr/>
        </p:nvSpPr>
        <p:spPr bwMode="auto">
          <a:xfrm>
            <a:off x="2714625" y="857250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1800" b="1">
                <a:latin typeface="Comic Sans MS" pitchFamily="66" charset="0"/>
                <a:ea typeface="MS Pゴシック"/>
                <a:cs typeface="MS Pゴシック"/>
              </a:rPr>
              <a:t>VWF</a:t>
            </a:r>
          </a:p>
        </p:txBody>
      </p:sp>
      <p:sp>
        <p:nvSpPr>
          <p:cNvPr id="182288" name="Line 9"/>
          <p:cNvSpPr>
            <a:spLocks noChangeShapeType="1"/>
          </p:cNvSpPr>
          <p:nvPr/>
        </p:nvSpPr>
        <p:spPr bwMode="auto">
          <a:xfrm>
            <a:off x="3686175" y="1760538"/>
            <a:ext cx="43719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 rot="10787964">
            <a:off x="8058150" y="1682750"/>
            <a:ext cx="1885950" cy="495300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FF160B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8401050" y="1684338"/>
            <a:ext cx="10017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VWF</a:t>
            </a:r>
          </a:p>
          <a:p>
            <a:pPr algn="ctr" eaLnBrk="0" hangingPunct="0">
              <a:defRPr/>
            </a:pPr>
            <a:r>
              <a:rPr lang="en-GB" sz="18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Platelet</a:t>
            </a:r>
            <a:endParaRPr lang="en-GB" sz="1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MS Pゴシック" pitchFamily="-92" charset="-128"/>
              <a:cs typeface="+mn-cs"/>
            </a:endParaRPr>
          </a:p>
          <a:p>
            <a:pPr algn="ctr" eaLnBrk="0" hangingPunct="0">
              <a:defRPr/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&amp;</a:t>
            </a:r>
          </a:p>
          <a:p>
            <a:pPr algn="ctr" eaLnBrk="0" hangingPunct="0">
              <a:defRPr/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Collagen</a:t>
            </a:r>
          </a:p>
          <a:p>
            <a:pPr algn="ctr" eaLnBrk="0" hangingPunct="0">
              <a:defRPr/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Binding</a:t>
            </a:r>
          </a:p>
          <a:p>
            <a:pPr algn="ctr" eaLnBrk="0" hangingPunct="0">
              <a:defRPr/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S Pゴシック" pitchFamily="-92" charset="-128"/>
                <a:cs typeface="+mn-cs"/>
              </a:rPr>
              <a:t>Affinity</a:t>
            </a:r>
          </a:p>
        </p:txBody>
      </p:sp>
      <p:sp>
        <p:nvSpPr>
          <p:cNvPr id="182291" name="Oval 12"/>
          <p:cNvSpPr>
            <a:spLocks noChangeArrowheads="1"/>
          </p:cNvSpPr>
          <p:nvPr/>
        </p:nvSpPr>
        <p:spPr bwMode="auto">
          <a:xfrm>
            <a:off x="38576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2" name="Oval 13"/>
          <p:cNvSpPr>
            <a:spLocks noChangeArrowheads="1"/>
          </p:cNvSpPr>
          <p:nvPr/>
        </p:nvSpPr>
        <p:spPr bwMode="auto">
          <a:xfrm>
            <a:off x="40290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3" name="Oval 14"/>
          <p:cNvSpPr>
            <a:spLocks noChangeArrowheads="1"/>
          </p:cNvSpPr>
          <p:nvPr/>
        </p:nvSpPr>
        <p:spPr bwMode="auto">
          <a:xfrm>
            <a:off x="42005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4" name="Oval 15"/>
          <p:cNvSpPr>
            <a:spLocks noChangeArrowheads="1"/>
          </p:cNvSpPr>
          <p:nvPr/>
        </p:nvSpPr>
        <p:spPr bwMode="auto">
          <a:xfrm>
            <a:off x="43719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5" name="Oval 16"/>
          <p:cNvSpPr>
            <a:spLocks noChangeArrowheads="1"/>
          </p:cNvSpPr>
          <p:nvPr/>
        </p:nvSpPr>
        <p:spPr bwMode="auto">
          <a:xfrm>
            <a:off x="45434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6" name="Oval 17"/>
          <p:cNvSpPr>
            <a:spLocks noChangeArrowheads="1"/>
          </p:cNvSpPr>
          <p:nvPr/>
        </p:nvSpPr>
        <p:spPr bwMode="auto">
          <a:xfrm>
            <a:off x="47148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7" name="Oval 18"/>
          <p:cNvSpPr>
            <a:spLocks noChangeArrowheads="1"/>
          </p:cNvSpPr>
          <p:nvPr/>
        </p:nvSpPr>
        <p:spPr bwMode="auto">
          <a:xfrm>
            <a:off x="48863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8" name="Oval 19"/>
          <p:cNvSpPr>
            <a:spLocks noChangeArrowheads="1"/>
          </p:cNvSpPr>
          <p:nvPr/>
        </p:nvSpPr>
        <p:spPr bwMode="auto">
          <a:xfrm>
            <a:off x="50577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299" name="Oval 20"/>
          <p:cNvSpPr>
            <a:spLocks noChangeArrowheads="1"/>
          </p:cNvSpPr>
          <p:nvPr/>
        </p:nvSpPr>
        <p:spPr bwMode="auto">
          <a:xfrm>
            <a:off x="52292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0" name="Oval 21"/>
          <p:cNvSpPr>
            <a:spLocks noChangeArrowheads="1"/>
          </p:cNvSpPr>
          <p:nvPr/>
        </p:nvSpPr>
        <p:spPr bwMode="auto">
          <a:xfrm>
            <a:off x="54006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1" name="Oval 22"/>
          <p:cNvSpPr>
            <a:spLocks noChangeArrowheads="1"/>
          </p:cNvSpPr>
          <p:nvPr/>
        </p:nvSpPr>
        <p:spPr bwMode="auto">
          <a:xfrm>
            <a:off x="55721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2" name="Oval 23"/>
          <p:cNvSpPr>
            <a:spLocks noChangeArrowheads="1"/>
          </p:cNvSpPr>
          <p:nvPr/>
        </p:nvSpPr>
        <p:spPr bwMode="auto">
          <a:xfrm>
            <a:off x="57435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3" name="Oval 24"/>
          <p:cNvSpPr>
            <a:spLocks noChangeArrowheads="1"/>
          </p:cNvSpPr>
          <p:nvPr/>
        </p:nvSpPr>
        <p:spPr bwMode="auto">
          <a:xfrm>
            <a:off x="59150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4" name="Oval 25"/>
          <p:cNvSpPr>
            <a:spLocks noChangeArrowheads="1"/>
          </p:cNvSpPr>
          <p:nvPr/>
        </p:nvSpPr>
        <p:spPr bwMode="auto">
          <a:xfrm>
            <a:off x="60864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5" name="Oval 26"/>
          <p:cNvSpPr>
            <a:spLocks noChangeArrowheads="1"/>
          </p:cNvSpPr>
          <p:nvPr/>
        </p:nvSpPr>
        <p:spPr bwMode="auto">
          <a:xfrm>
            <a:off x="62579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6" name="Oval 27"/>
          <p:cNvSpPr>
            <a:spLocks noChangeArrowheads="1"/>
          </p:cNvSpPr>
          <p:nvPr/>
        </p:nvSpPr>
        <p:spPr bwMode="auto">
          <a:xfrm>
            <a:off x="64293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7" name="Oval 28"/>
          <p:cNvSpPr>
            <a:spLocks noChangeArrowheads="1"/>
          </p:cNvSpPr>
          <p:nvPr/>
        </p:nvSpPr>
        <p:spPr bwMode="auto">
          <a:xfrm>
            <a:off x="66008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8" name="Oval 29"/>
          <p:cNvSpPr>
            <a:spLocks noChangeArrowheads="1"/>
          </p:cNvSpPr>
          <p:nvPr/>
        </p:nvSpPr>
        <p:spPr bwMode="auto">
          <a:xfrm>
            <a:off x="67722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09" name="Oval 30"/>
          <p:cNvSpPr>
            <a:spLocks noChangeArrowheads="1"/>
          </p:cNvSpPr>
          <p:nvPr/>
        </p:nvSpPr>
        <p:spPr bwMode="auto">
          <a:xfrm>
            <a:off x="69437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0" name="Oval 31"/>
          <p:cNvSpPr>
            <a:spLocks noChangeArrowheads="1"/>
          </p:cNvSpPr>
          <p:nvPr/>
        </p:nvSpPr>
        <p:spPr bwMode="auto">
          <a:xfrm>
            <a:off x="71151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1" name="Oval 32"/>
          <p:cNvSpPr>
            <a:spLocks noChangeArrowheads="1"/>
          </p:cNvSpPr>
          <p:nvPr/>
        </p:nvSpPr>
        <p:spPr bwMode="auto">
          <a:xfrm>
            <a:off x="72866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2" name="Oval 33"/>
          <p:cNvSpPr>
            <a:spLocks noChangeArrowheads="1"/>
          </p:cNvSpPr>
          <p:nvPr/>
        </p:nvSpPr>
        <p:spPr bwMode="auto">
          <a:xfrm>
            <a:off x="74580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3" name="Oval 34"/>
          <p:cNvSpPr>
            <a:spLocks noChangeArrowheads="1"/>
          </p:cNvSpPr>
          <p:nvPr/>
        </p:nvSpPr>
        <p:spPr bwMode="auto">
          <a:xfrm>
            <a:off x="7629525" y="1684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4" name="Oval 35"/>
          <p:cNvSpPr>
            <a:spLocks noChangeArrowheads="1"/>
          </p:cNvSpPr>
          <p:nvPr/>
        </p:nvSpPr>
        <p:spPr bwMode="auto">
          <a:xfrm>
            <a:off x="7800975" y="1760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5" name="Line 36"/>
          <p:cNvSpPr>
            <a:spLocks noChangeShapeType="1"/>
          </p:cNvSpPr>
          <p:nvPr/>
        </p:nvSpPr>
        <p:spPr bwMode="auto">
          <a:xfrm>
            <a:off x="3686175" y="1989138"/>
            <a:ext cx="411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316" name="Oval 37"/>
          <p:cNvSpPr>
            <a:spLocks noChangeArrowheads="1"/>
          </p:cNvSpPr>
          <p:nvPr/>
        </p:nvSpPr>
        <p:spPr bwMode="auto">
          <a:xfrm>
            <a:off x="38576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7" name="Oval 38"/>
          <p:cNvSpPr>
            <a:spLocks noChangeArrowheads="1"/>
          </p:cNvSpPr>
          <p:nvPr/>
        </p:nvSpPr>
        <p:spPr bwMode="auto">
          <a:xfrm>
            <a:off x="40290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8" name="Oval 39"/>
          <p:cNvSpPr>
            <a:spLocks noChangeArrowheads="1"/>
          </p:cNvSpPr>
          <p:nvPr/>
        </p:nvSpPr>
        <p:spPr bwMode="auto">
          <a:xfrm>
            <a:off x="42005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19" name="Oval 40"/>
          <p:cNvSpPr>
            <a:spLocks noChangeArrowheads="1"/>
          </p:cNvSpPr>
          <p:nvPr/>
        </p:nvSpPr>
        <p:spPr bwMode="auto">
          <a:xfrm>
            <a:off x="43719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0" name="Oval 41"/>
          <p:cNvSpPr>
            <a:spLocks noChangeArrowheads="1"/>
          </p:cNvSpPr>
          <p:nvPr/>
        </p:nvSpPr>
        <p:spPr bwMode="auto">
          <a:xfrm>
            <a:off x="45434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1" name="Oval 42"/>
          <p:cNvSpPr>
            <a:spLocks noChangeArrowheads="1"/>
          </p:cNvSpPr>
          <p:nvPr/>
        </p:nvSpPr>
        <p:spPr bwMode="auto">
          <a:xfrm>
            <a:off x="47148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2" name="Oval 43"/>
          <p:cNvSpPr>
            <a:spLocks noChangeArrowheads="1"/>
          </p:cNvSpPr>
          <p:nvPr/>
        </p:nvSpPr>
        <p:spPr bwMode="auto">
          <a:xfrm>
            <a:off x="48863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3" name="Oval 44"/>
          <p:cNvSpPr>
            <a:spLocks noChangeArrowheads="1"/>
          </p:cNvSpPr>
          <p:nvPr/>
        </p:nvSpPr>
        <p:spPr bwMode="auto">
          <a:xfrm>
            <a:off x="50577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4" name="Oval 45"/>
          <p:cNvSpPr>
            <a:spLocks noChangeArrowheads="1"/>
          </p:cNvSpPr>
          <p:nvPr/>
        </p:nvSpPr>
        <p:spPr bwMode="auto">
          <a:xfrm>
            <a:off x="52292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5" name="Oval 46"/>
          <p:cNvSpPr>
            <a:spLocks noChangeArrowheads="1"/>
          </p:cNvSpPr>
          <p:nvPr/>
        </p:nvSpPr>
        <p:spPr bwMode="auto">
          <a:xfrm>
            <a:off x="54006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6" name="Oval 47"/>
          <p:cNvSpPr>
            <a:spLocks noChangeArrowheads="1"/>
          </p:cNvSpPr>
          <p:nvPr/>
        </p:nvSpPr>
        <p:spPr bwMode="auto">
          <a:xfrm>
            <a:off x="55721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7" name="Oval 48"/>
          <p:cNvSpPr>
            <a:spLocks noChangeArrowheads="1"/>
          </p:cNvSpPr>
          <p:nvPr/>
        </p:nvSpPr>
        <p:spPr bwMode="auto">
          <a:xfrm>
            <a:off x="57435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8" name="Oval 49"/>
          <p:cNvSpPr>
            <a:spLocks noChangeArrowheads="1"/>
          </p:cNvSpPr>
          <p:nvPr/>
        </p:nvSpPr>
        <p:spPr bwMode="auto">
          <a:xfrm>
            <a:off x="59150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29" name="Oval 50"/>
          <p:cNvSpPr>
            <a:spLocks noChangeArrowheads="1"/>
          </p:cNvSpPr>
          <p:nvPr/>
        </p:nvSpPr>
        <p:spPr bwMode="auto">
          <a:xfrm>
            <a:off x="60864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0" name="Oval 51"/>
          <p:cNvSpPr>
            <a:spLocks noChangeArrowheads="1"/>
          </p:cNvSpPr>
          <p:nvPr/>
        </p:nvSpPr>
        <p:spPr bwMode="auto">
          <a:xfrm>
            <a:off x="62579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1" name="Oval 52"/>
          <p:cNvSpPr>
            <a:spLocks noChangeArrowheads="1"/>
          </p:cNvSpPr>
          <p:nvPr/>
        </p:nvSpPr>
        <p:spPr bwMode="auto">
          <a:xfrm>
            <a:off x="64293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2" name="Oval 53"/>
          <p:cNvSpPr>
            <a:spLocks noChangeArrowheads="1"/>
          </p:cNvSpPr>
          <p:nvPr/>
        </p:nvSpPr>
        <p:spPr bwMode="auto">
          <a:xfrm>
            <a:off x="66008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3" name="Oval 54"/>
          <p:cNvSpPr>
            <a:spLocks noChangeArrowheads="1"/>
          </p:cNvSpPr>
          <p:nvPr/>
        </p:nvSpPr>
        <p:spPr bwMode="auto">
          <a:xfrm>
            <a:off x="67722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4" name="Oval 55"/>
          <p:cNvSpPr>
            <a:spLocks noChangeArrowheads="1"/>
          </p:cNvSpPr>
          <p:nvPr/>
        </p:nvSpPr>
        <p:spPr bwMode="auto">
          <a:xfrm>
            <a:off x="69437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5" name="Oval 56"/>
          <p:cNvSpPr>
            <a:spLocks noChangeArrowheads="1"/>
          </p:cNvSpPr>
          <p:nvPr/>
        </p:nvSpPr>
        <p:spPr bwMode="auto">
          <a:xfrm>
            <a:off x="71151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6" name="Oval 57"/>
          <p:cNvSpPr>
            <a:spLocks noChangeArrowheads="1"/>
          </p:cNvSpPr>
          <p:nvPr/>
        </p:nvSpPr>
        <p:spPr bwMode="auto">
          <a:xfrm>
            <a:off x="72866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7" name="Oval 58"/>
          <p:cNvSpPr>
            <a:spLocks noChangeArrowheads="1"/>
          </p:cNvSpPr>
          <p:nvPr/>
        </p:nvSpPr>
        <p:spPr bwMode="auto">
          <a:xfrm>
            <a:off x="7458075" y="1989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8" name="Oval 59"/>
          <p:cNvSpPr>
            <a:spLocks noChangeArrowheads="1"/>
          </p:cNvSpPr>
          <p:nvPr/>
        </p:nvSpPr>
        <p:spPr bwMode="auto">
          <a:xfrm>
            <a:off x="7629525" y="1912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39" name="Line 60"/>
          <p:cNvSpPr>
            <a:spLocks noChangeShapeType="1"/>
          </p:cNvSpPr>
          <p:nvPr/>
        </p:nvSpPr>
        <p:spPr bwMode="auto">
          <a:xfrm>
            <a:off x="3686175" y="2217738"/>
            <a:ext cx="39433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340" name="Oval 61"/>
          <p:cNvSpPr>
            <a:spLocks noChangeArrowheads="1"/>
          </p:cNvSpPr>
          <p:nvPr/>
        </p:nvSpPr>
        <p:spPr bwMode="auto">
          <a:xfrm>
            <a:off x="38576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1" name="Oval 62"/>
          <p:cNvSpPr>
            <a:spLocks noChangeArrowheads="1"/>
          </p:cNvSpPr>
          <p:nvPr/>
        </p:nvSpPr>
        <p:spPr bwMode="auto">
          <a:xfrm>
            <a:off x="40290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2" name="Oval 63"/>
          <p:cNvSpPr>
            <a:spLocks noChangeArrowheads="1"/>
          </p:cNvSpPr>
          <p:nvPr/>
        </p:nvSpPr>
        <p:spPr bwMode="auto">
          <a:xfrm>
            <a:off x="42005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3" name="Oval 64"/>
          <p:cNvSpPr>
            <a:spLocks noChangeArrowheads="1"/>
          </p:cNvSpPr>
          <p:nvPr/>
        </p:nvSpPr>
        <p:spPr bwMode="auto">
          <a:xfrm>
            <a:off x="43719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4" name="Oval 65"/>
          <p:cNvSpPr>
            <a:spLocks noChangeArrowheads="1"/>
          </p:cNvSpPr>
          <p:nvPr/>
        </p:nvSpPr>
        <p:spPr bwMode="auto">
          <a:xfrm>
            <a:off x="45434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5" name="Oval 66"/>
          <p:cNvSpPr>
            <a:spLocks noChangeArrowheads="1"/>
          </p:cNvSpPr>
          <p:nvPr/>
        </p:nvSpPr>
        <p:spPr bwMode="auto">
          <a:xfrm>
            <a:off x="47148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6" name="Oval 67"/>
          <p:cNvSpPr>
            <a:spLocks noChangeArrowheads="1"/>
          </p:cNvSpPr>
          <p:nvPr/>
        </p:nvSpPr>
        <p:spPr bwMode="auto">
          <a:xfrm>
            <a:off x="48863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7" name="Oval 68"/>
          <p:cNvSpPr>
            <a:spLocks noChangeArrowheads="1"/>
          </p:cNvSpPr>
          <p:nvPr/>
        </p:nvSpPr>
        <p:spPr bwMode="auto">
          <a:xfrm>
            <a:off x="50577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8" name="Oval 69"/>
          <p:cNvSpPr>
            <a:spLocks noChangeArrowheads="1"/>
          </p:cNvSpPr>
          <p:nvPr/>
        </p:nvSpPr>
        <p:spPr bwMode="auto">
          <a:xfrm>
            <a:off x="52292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49" name="Oval 70"/>
          <p:cNvSpPr>
            <a:spLocks noChangeArrowheads="1"/>
          </p:cNvSpPr>
          <p:nvPr/>
        </p:nvSpPr>
        <p:spPr bwMode="auto">
          <a:xfrm>
            <a:off x="54006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0" name="Oval 71"/>
          <p:cNvSpPr>
            <a:spLocks noChangeArrowheads="1"/>
          </p:cNvSpPr>
          <p:nvPr/>
        </p:nvSpPr>
        <p:spPr bwMode="auto">
          <a:xfrm>
            <a:off x="55721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1" name="Oval 72"/>
          <p:cNvSpPr>
            <a:spLocks noChangeArrowheads="1"/>
          </p:cNvSpPr>
          <p:nvPr/>
        </p:nvSpPr>
        <p:spPr bwMode="auto">
          <a:xfrm>
            <a:off x="57435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2" name="Oval 73"/>
          <p:cNvSpPr>
            <a:spLocks noChangeArrowheads="1"/>
          </p:cNvSpPr>
          <p:nvPr/>
        </p:nvSpPr>
        <p:spPr bwMode="auto">
          <a:xfrm>
            <a:off x="59150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3" name="Oval 74"/>
          <p:cNvSpPr>
            <a:spLocks noChangeArrowheads="1"/>
          </p:cNvSpPr>
          <p:nvPr/>
        </p:nvSpPr>
        <p:spPr bwMode="auto">
          <a:xfrm>
            <a:off x="60864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4" name="Oval 75"/>
          <p:cNvSpPr>
            <a:spLocks noChangeArrowheads="1"/>
          </p:cNvSpPr>
          <p:nvPr/>
        </p:nvSpPr>
        <p:spPr bwMode="auto">
          <a:xfrm>
            <a:off x="62579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5" name="Oval 76"/>
          <p:cNvSpPr>
            <a:spLocks noChangeArrowheads="1"/>
          </p:cNvSpPr>
          <p:nvPr/>
        </p:nvSpPr>
        <p:spPr bwMode="auto">
          <a:xfrm>
            <a:off x="64293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6" name="Oval 77"/>
          <p:cNvSpPr>
            <a:spLocks noChangeArrowheads="1"/>
          </p:cNvSpPr>
          <p:nvPr/>
        </p:nvSpPr>
        <p:spPr bwMode="auto">
          <a:xfrm>
            <a:off x="66008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7" name="Oval 78"/>
          <p:cNvSpPr>
            <a:spLocks noChangeArrowheads="1"/>
          </p:cNvSpPr>
          <p:nvPr/>
        </p:nvSpPr>
        <p:spPr bwMode="auto">
          <a:xfrm>
            <a:off x="67722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8" name="Oval 79"/>
          <p:cNvSpPr>
            <a:spLocks noChangeArrowheads="1"/>
          </p:cNvSpPr>
          <p:nvPr/>
        </p:nvSpPr>
        <p:spPr bwMode="auto">
          <a:xfrm>
            <a:off x="69437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59" name="Oval 80"/>
          <p:cNvSpPr>
            <a:spLocks noChangeArrowheads="1"/>
          </p:cNvSpPr>
          <p:nvPr/>
        </p:nvSpPr>
        <p:spPr bwMode="auto">
          <a:xfrm>
            <a:off x="71151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0" name="Oval 81"/>
          <p:cNvSpPr>
            <a:spLocks noChangeArrowheads="1"/>
          </p:cNvSpPr>
          <p:nvPr/>
        </p:nvSpPr>
        <p:spPr bwMode="auto">
          <a:xfrm>
            <a:off x="7286625" y="2141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1" name="Oval 82"/>
          <p:cNvSpPr>
            <a:spLocks noChangeArrowheads="1"/>
          </p:cNvSpPr>
          <p:nvPr/>
        </p:nvSpPr>
        <p:spPr bwMode="auto">
          <a:xfrm>
            <a:off x="7458075" y="2217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2" name="Line 83"/>
          <p:cNvSpPr>
            <a:spLocks noChangeShapeType="1"/>
          </p:cNvSpPr>
          <p:nvPr/>
        </p:nvSpPr>
        <p:spPr bwMode="auto">
          <a:xfrm>
            <a:off x="3686175" y="2446338"/>
            <a:ext cx="36861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363" name="Oval 84"/>
          <p:cNvSpPr>
            <a:spLocks noChangeArrowheads="1"/>
          </p:cNvSpPr>
          <p:nvPr/>
        </p:nvSpPr>
        <p:spPr bwMode="auto">
          <a:xfrm>
            <a:off x="38576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4" name="Oval 85"/>
          <p:cNvSpPr>
            <a:spLocks noChangeArrowheads="1"/>
          </p:cNvSpPr>
          <p:nvPr/>
        </p:nvSpPr>
        <p:spPr bwMode="auto">
          <a:xfrm>
            <a:off x="40290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5" name="Oval 86"/>
          <p:cNvSpPr>
            <a:spLocks noChangeArrowheads="1"/>
          </p:cNvSpPr>
          <p:nvPr/>
        </p:nvSpPr>
        <p:spPr bwMode="auto">
          <a:xfrm>
            <a:off x="42005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6" name="Oval 87"/>
          <p:cNvSpPr>
            <a:spLocks noChangeArrowheads="1"/>
          </p:cNvSpPr>
          <p:nvPr/>
        </p:nvSpPr>
        <p:spPr bwMode="auto">
          <a:xfrm>
            <a:off x="43719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7" name="Oval 88"/>
          <p:cNvSpPr>
            <a:spLocks noChangeArrowheads="1"/>
          </p:cNvSpPr>
          <p:nvPr/>
        </p:nvSpPr>
        <p:spPr bwMode="auto">
          <a:xfrm>
            <a:off x="45434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8" name="Oval 89"/>
          <p:cNvSpPr>
            <a:spLocks noChangeArrowheads="1"/>
          </p:cNvSpPr>
          <p:nvPr/>
        </p:nvSpPr>
        <p:spPr bwMode="auto">
          <a:xfrm>
            <a:off x="47148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69" name="Oval 90"/>
          <p:cNvSpPr>
            <a:spLocks noChangeArrowheads="1"/>
          </p:cNvSpPr>
          <p:nvPr/>
        </p:nvSpPr>
        <p:spPr bwMode="auto">
          <a:xfrm>
            <a:off x="48863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0" name="Oval 91"/>
          <p:cNvSpPr>
            <a:spLocks noChangeArrowheads="1"/>
          </p:cNvSpPr>
          <p:nvPr/>
        </p:nvSpPr>
        <p:spPr bwMode="auto">
          <a:xfrm>
            <a:off x="50577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1" name="Oval 92"/>
          <p:cNvSpPr>
            <a:spLocks noChangeArrowheads="1"/>
          </p:cNvSpPr>
          <p:nvPr/>
        </p:nvSpPr>
        <p:spPr bwMode="auto">
          <a:xfrm>
            <a:off x="52292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2" name="Oval 93"/>
          <p:cNvSpPr>
            <a:spLocks noChangeArrowheads="1"/>
          </p:cNvSpPr>
          <p:nvPr/>
        </p:nvSpPr>
        <p:spPr bwMode="auto">
          <a:xfrm>
            <a:off x="54006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3" name="Oval 94"/>
          <p:cNvSpPr>
            <a:spLocks noChangeArrowheads="1"/>
          </p:cNvSpPr>
          <p:nvPr/>
        </p:nvSpPr>
        <p:spPr bwMode="auto">
          <a:xfrm>
            <a:off x="55721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4" name="Oval 95"/>
          <p:cNvSpPr>
            <a:spLocks noChangeArrowheads="1"/>
          </p:cNvSpPr>
          <p:nvPr/>
        </p:nvSpPr>
        <p:spPr bwMode="auto">
          <a:xfrm>
            <a:off x="57435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5" name="Oval 96"/>
          <p:cNvSpPr>
            <a:spLocks noChangeArrowheads="1"/>
          </p:cNvSpPr>
          <p:nvPr/>
        </p:nvSpPr>
        <p:spPr bwMode="auto">
          <a:xfrm>
            <a:off x="59150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6" name="Oval 97"/>
          <p:cNvSpPr>
            <a:spLocks noChangeArrowheads="1"/>
          </p:cNvSpPr>
          <p:nvPr/>
        </p:nvSpPr>
        <p:spPr bwMode="auto">
          <a:xfrm>
            <a:off x="60864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7" name="Oval 98"/>
          <p:cNvSpPr>
            <a:spLocks noChangeArrowheads="1"/>
          </p:cNvSpPr>
          <p:nvPr/>
        </p:nvSpPr>
        <p:spPr bwMode="auto">
          <a:xfrm>
            <a:off x="62579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8" name="Oval 99"/>
          <p:cNvSpPr>
            <a:spLocks noChangeArrowheads="1"/>
          </p:cNvSpPr>
          <p:nvPr/>
        </p:nvSpPr>
        <p:spPr bwMode="auto">
          <a:xfrm>
            <a:off x="64293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79" name="Oval 100"/>
          <p:cNvSpPr>
            <a:spLocks noChangeArrowheads="1"/>
          </p:cNvSpPr>
          <p:nvPr/>
        </p:nvSpPr>
        <p:spPr bwMode="auto">
          <a:xfrm>
            <a:off x="66008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0" name="Oval 101"/>
          <p:cNvSpPr>
            <a:spLocks noChangeArrowheads="1"/>
          </p:cNvSpPr>
          <p:nvPr/>
        </p:nvSpPr>
        <p:spPr bwMode="auto">
          <a:xfrm>
            <a:off x="67722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1" name="Oval 102"/>
          <p:cNvSpPr>
            <a:spLocks noChangeArrowheads="1"/>
          </p:cNvSpPr>
          <p:nvPr/>
        </p:nvSpPr>
        <p:spPr bwMode="auto">
          <a:xfrm>
            <a:off x="69437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2" name="Oval 103"/>
          <p:cNvSpPr>
            <a:spLocks noChangeArrowheads="1"/>
          </p:cNvSpPr>
          <p:nvPr/>
        </p:nvSpPr>
        <p:spPr bwMode="auto">
          <a:xfrm>
            <a:off x="7115175" y="2446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3" name="Oval 104"/>
          <p:cNvSpPr>
            <a:spLocks noChangeArrowheads="1"/>
          </p:cNvSpPr>
          <p:nvPr/>
        </p:nvSpPr>
        <p:spPr bwMode="auto">
          <a:xfrm>
            <a:off x="7286625" y="2370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4" name="Line 105"/>
          <p:cNvSpPr>
            <a:spLocks noChangeShapeType="1"/>
          </p:cNvSpPr>
          <p:nvPr/>
        </p:nvSpPr>
        <p:spPr bwMode="auto">
          <a:xfrm>
            <a:off x="3686175" y="2674938"/>
            <a:ext cx="33432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385" name="Oval 106"/>
          <p:cNvSpPr>
            <a:spLocks noChangeArrowheads="1"/>
          </p:cNvSpPr>
          <p:nvPr/>
        </p:nvSpPr>
        <p:spPr bwMode="auto">
          <a:xfrm>
            <a:off x="38576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6" name="Oval 107"/>
          <p:cNvSpPr>
            <a:spLocks noChangeArrowheads="1"/>
          </p:cNvSpPr>
          <p:nvPr/>
        </p:nvSpPr>
        <p:spPr bwMode="auto">
          <a:xfrm>
            <a:off x="40290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7" name="Oval 108"/>
          <p:cNvSpPr>
            <a:spLocks noChangeArrowheads="1"/>
          </p:cNvSpPr>
          <p:nvPr/>
        </p:nvSpPr>
        <p:spPr bwMode="auto">
          <a:xfrm>
            <a:off x="42005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8" name="Oval 109"/>
          <p:cNvSpPr>
            <a:spLocks noChangeArrowheads="1"/>
          </p:cNvSpPr>
          <p:nvPr/>
        </p:nvSpPr>
        <p:spPr bwMode="auto">
          <a:xfrm>
            <a:off x="43719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89" name="Oval 110"/>
          <p:cNvSpPr>
            <a:spLocks noChangeArrowheads="1"/>
          </p:cNvSpPr>
          <p:nvPr/>
        </p:nvSpPr>
        <p:spPr bwMode="auto">
          <a:xfrm>
            <a:off x="45434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0" name="Oval 111"/>
          <p:cNvSpPr>
            <a:spLocks noChangeArrowheads="1"/>
          </p:cNvSpPr>
          <p:nvPr/>
        </p:nvSpPr>
        <p:spPr bwMode="auto">
          <a:xfrm>
            <a:off x="47148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1" name="Oval 112"/>
          <p:cNvSpPr>
            <a:spLocks noChangeArrowheads="1"/>
          </p:cNvSpPr>
          <p:nvPr/>
        </p:nvSpPr>
        <p:spPr bwMode="auto">
          <a:xfrm>
            <a:off x="48863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2" name="Oval 113"/>
          <p:cNvSpPr>
            <a:spLocks noChangeArrowheads="1"/>
          </p:cNvSpPr>
          <p:nvPr/>
        </p:nvSpPr>
        <p:spPr bwMode="auto">
          <a:xfrm>
            <a:off x="50577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3" name="Oval 114"/>
          <p:cNvSpPr>
            <a:spLocks noChangeArrowheads="1"/>
          </p:cNvSpPr>
          <p:nvPr/>
        </p:nvSpPr>
        <p:spPr bwMode="auto">
          <a:xfrm>
            <a:off x="52292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4" name="Oval 115"/>
          <p:cNvSpPr>
            <a:spLocks noChangeArrowheads="1"/>
          </p:cNvSpPr>
          <p:nvPr/>
        </p:nvSpPr>
        <p:spPr bwMode="auto">
          <a:xfrm>
            <a:off x="54006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5" name="Oval 116"/>
          <p:cNvSpPr>
            <a:spLocks noChangeArrowheads="1"/>
          </p:cNvSpPr>
          <p:nvPr/>
        </p:nvSpPr>
        <p:spPr bwMode="auto">
          <a:xfrm>
            <a:off x="55721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6" name="Oval 117"/>
          <p:cNvSpPr>
            <a:spLocks noChangeArrowheads="1"/>
          </p:cNvSpPr>
          <p:nvPr/>
        </p:nvSpPr>
        <p:spPr bwMode="auto">
          <a:xfrm>
            <a:off x="57435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7" name="Oval 118"/>
          <p:cNvSpPr>
            <a:spLocks noChangeArrowheads="1"/>
          </p:cNvSpPr>
          <p:nvPr/>
        </p:nvSpPr>
        <p:spPr bwMode="auto">
          <a:xfrm>
            <a:off x="59150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8" name="Oval 119"/>
          <p:cNvSpPr>
            <a:spLocks noChangeArrowheads="1"/>
          </p:cNvSpPr>
          <p:nvPr/>
        </p:nvSpPr>
        <p:spPr bwMode="auto">
          <a:xfrm>
            <a:off x="60864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399" name="Oval 120"/>
          <p:cNvSpPr>
            <a:spLocks noChangeArrowheads="1"/>
          </p:cNvSpPr>
          <p:nvPr/>
        </p:nvSpPr>
        <p:spPr bwMode="auto">
          <a:xfrm>
            <a:off x="62579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0" name="Oval 121"/>
          <p:cNvSpPr>
            <a:spLocks noChangeArrowheads="1"/>
          </p:cNvSpPr>
          <p:nvPr/>
        </p:nvSpPr>
        <p:spPr bwMode="auto">
          <a:xfrm>
            <a:off x="64293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1" name="Oval 122"/>
          <p:cNvSpPr>
            <a:spLocks noChangeArrowheads="1"/>
          </p:cNvSpPr>
          <p:nvPr/>
        </p:nvSpPr>
        <p:spPr bwMode="auto">
          <a:xfrm>
            <a:off x="6600825" y="2598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2" name="Oval 123"/>
          <p:cNvSpPr>
            <a:spLocks noChangeArrowheads="1"/>
          </p:cNvSpPr>
          <p:nvPr/>
        </p:nvSpPr>
        <p:spPr bwMode="auto">
          <a:xfrm>
            <a:off x="6772275" y="2674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3" name="Line 124"/>
          <p:cNvSpPr>
            <a:spLocks noChangeShapeType="1"/>
          </p:cNvSpPr>
          <p:nvPr/>
        </p:nvSpPr>
        <p:spPr bwMode="auto">
          <a:xfrm>
            <a:off x="3686175" y="2979738"/>
            <a:ext cx="30003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04" name="Oval 125"/>
          <p:cNvSpPr>
            <a:spLocks noChangeArrowheads="1"/>
          </p:cNvSpPr>
          <p:nvPr/>
        </p:nvSpPr>
        <p:spPr bwMode="auto">
          <a:xfrm>
            <a:off x="38576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5" name="Oval 126"/>
          <p:cNvSpPr>
            <a:spLocks noChangeArrowheads="1"/>
          </p:cNvSpPr>
          <p:nvPr/>
        </p:nvSpPr>
        <p:spPr bwMode="auto">
          <a:xfrm>
            <a:off x="40290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6" name="Oval 127"/>
          <p:cNvSpPr>
            <a:spLocks noChangeArrowheads="1"/>
          </p:cNvSpPr>
          <p:nvPr/>
        </p:nvSpPr>
        <p:spPr bwMode="auto">
          <a:xfrm>
            <a:off x="42005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7" name="Oval 128"/>
          <p:cNvSpPr>
            <a:spLocks noChangeArrowheads="1"/>
          </p:cNvSpPr>
          <p:nvPr/>
        </p:nvSpPr>
        <p:spPr bwMode="auto">
          <a:xfrm>
            <a:off x="43719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8" name="Oval 129"/>
          <p:cNvSpPr>
            <a:spLocks noChangeArrowheads="1"/>
          </p:cNvSpPr>
          <p:nvPr/>
        </p:nvSpPr>
        <p:spPr bwMode="auto">
          <a:xfrm>
            <a:off x="45434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09" name="Oval 130"/>
          <p:cNvSpPr>
            <a:spLocks noChangeArrowheads="1"/>
          </p:cNvSpPr>
          <p:nvPr/>
        </p:nvSpPr>
        <p:spPr bwMode="auto">
          <a:xfrm>
            <a:off x="47148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0" name="Oval 131"/>
          <p:cNvSpPr>
            <a:spLocks noChangeArrowheads="1"/>
          </p:cNvSpPr>
          <p:nvPr/>
        </p:nvSpPr>
        <p:spPr bwMode="auto">
          <a:xfrm>
            <a:off x="48863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1" name="Oval 132"/>
          <p:cNvSpPr>
            <a:spLocks noChangeArrowheads="1"/>
          </p:cNvSpPr>
          <p:nvPr/>
        </p:nvSpPr>
        <p:spPr bwMode="auto">
          <a:xfrm>
            <a:off x="50577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2" name="Oval 133"/>
          <p:cNvSpPr>
            <a:spLocks noChangeArrowheads="1"/>
          </p:cNvSpPr>
          <p:nvPr/>
        </p:nvSpPr>
        <p:spPr bwMode="auto">
          <a:xfrm>
            <a:off x="52292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3" name="Oval 134"/>
          <p:cNvSpPr>
            <a:spLocks noChangeArrowheads="1"/>
          </p:cNvSpPr>
          <p:nvPr/>
        </p:nvSpPr>
        <p:spPr bwMode="auto">
          <a:xfrm>
            <a:off x="54006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4" name="Oval 135"/>
          <p:cNvSpPr>
            <a:spLocks noChangeArrowheads="1"/>
          </p:cNvSpPr>
          <p:nvPr/>
        </p:nvSpPr>
        <p:spPr bwMode="auto">
          <a:xfrm>
            <a:off x="55721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5" name="Oval 136"/>
          <p:cNvSpPr>
            <a:spLocks noChangeArrowheads="1"/>
          </p:cNvSpPr>
          <p:nvPr/>
        </p:nvSpPr>
        <p:spPr bwMode="auto">
          <a:xfrm>
            <a:off x="57435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6" name="Oval 137"/>
          <p:cNvSpPr>
            <a:spLocks noChangeArrowheads="1"/>
          </p:cNvSpPr>
          <p:nvPr/>
        </p:nvSpPr>
        <p:spPr bwMode="auto">
          <a:xfrm>
            <a:off x="59150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7" name="Oval 138"/>
          <p:cNvSpPr>
            <a:spLocks noChangeArrowheads="1"/>
          </p:cNvSpPr>
          <p:nvPr/>
        </p:nvSpPr>
        <p:spPr bwMode="auto">
          <a:xfrm>
            <a:off x="60864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8" name="Oval 139"/>
          <p:cNvSpPr>
            <a:spLocks noChangeArrowheads="1"/>
          </p:cNvSpPr>
          <p:nvPr/>
        </p:nvSpPr>
        <p:spPr bwMode="auto">
          <a:xfrm>
            <a:off x="6257925" y="2903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19" name="Oval 140"/>
          <p:cNvSpPr>
            <a:spLocks noChangeArrowheads="1"/>
          </p:cNvSpPr>
          <p:nvPr/>
        </p:nvSpPr>
        <p:spPr bwMode="auto">
          <a:xfrm>
            <a:off x="6429375" y="29797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0" name="Line 141"/>
          <p:cNvSpPr>
            <a:spLocks noChangeShapeType="1"/>
          </p:cNvSpPr>
          <p:nvPr/>
        </p:nvSpPr>
        <p:spPr bwMode="auto">
          <a:xfrm>
            <a:off x="3686175" y="3284538"/>
            <a:ext cx="265747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21" name="Oval 142"/>
          <p:cNvSpPr>
            <a:spLocks noChangeArrowheads="1"/>
          </p:cNvSpPr>
          <p:nvPr/>
        </p:nvSpPr>
        <p:spPr bwMode="auto">
          <a:xfrm>
            <a:off x="38576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2" name="Oval 143"/>
          <p:cNvSpPr>
            <a:spLocks noChangeArrowheads="1"/>
          </p:cNvSpPr>
          <p:nvPr/>
        </p:nvSpPr>
        <p:spPr bwMode="auto">
          <a:xfrm>
            <a:off x="40290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3" name="Oval 144"/>
          <p:cNvSpPr>
            <a:spLocks noChangeArrowheads="1"/>
          </p:cNvSpPr>
          <p:nvPr/>
        </p:nvSpPr>
        <p:spPr bwMode="auto">
          <a:xfrm>
            <a:off x="42005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4" name="Oval 145"/>
          <p:cNvSpPr>
            <a:spLocks noChangeArrowheads="1"/>
          </p:cNvSpPr>
          <p:nvPr/>
        </p:nvSpPr>
        <p:spPr bwMode="auto">
          <a:xfrm>
            <a:off x="43719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5" name="Oval 146"/>
          <p:cNvSpPr>
            <a:spLocks noChangeArrowheads="1"/>
          </p:cNvSpPr>
          <p:nvPr/>
        </p:nvSpPr>
        <p:spPr bwMode="auto">
          <a:xfrm>
            <a:off x="45434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6" name="Oval 147"/>
          <p:cNvSpPr>
            <a:spLocks noChangeArrowheads="1"/>
          </p:cNvSpPr>
          <p:nvPr/>
        </p:nvSpPr>
        <p:spPr bwMode="auto">
          <a:xfrm>
            <a:off x="47148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7" name="Oval 148"/>
          <p:cNvSpPr>
            <a:spLocks noChangeArrowheads="1"/>
          </p:cNvSpPr>
          <p:nvPr/>
        </p:nvSpPr>
        <p:spPr bwMode="auto">
          <a:xfrm>
            <a:off x="48863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8" name="Oval 149"/>
          <p:cNvSpPr>
            <a:spLocks noChangeArrowheads="1"/>
          </p:cNvSpPr>
          <p:nvPr/>
        </p:nvSpPr>
        <p:spPr bwMode="auto">
          <a:xfrm>
            <a:off x="50577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29" name="Oval 150"/>
          <p:cNvSpPr>
            <a:spLocks noChangeArrowheads="1"/>
          </p:cNvSpPr>
          <p:nvPr/>
        </p:nvSpPr>
        <p:spPr bwMode="auto">
          <a:xfrm>
            <a:off x="52292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0" name="Oval 151"/>
          <p:cNvSpPr>
            <a:spLocks noChangeArrowheads="1"/>
          </p:cNvSpPr>
          <p:nvPr/>
        </p:nvSpPr>
        <p:spPr bwMode="auto">
          <a:xfrm>
            <a:off x="54006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1" name="Oval 152"/>
          <p:cNvSpPr>
            <a:spLocks noChangeArrowheads="1"/>
          </p:cNvSpPr>
          <p:nvPr/>
        </p:nvSpPr>
        <p:spPr bwMode="auto">
          <a:xfrm>
            <a:off x="55721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2" name="Oval 153"/>
          <p:cNvSpPr>
            <a:spLocks noChangeArrowheads="1"/>
          </p:cNvSpPr>
          <p:nvPr/>
        </p:nvSpPr>
        <p:spPr bwMode="auto">
          <a:xfrm>
            <a:off x="57435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3" name="Oval 154"/>
          <p:cNvSpPr>
            <a:spLocks noChangeArrowheads="1"/>
          </p:cNvSpPr>
          <p:nvPr/>
        </p:nvSpPr>
        <p:spPr bwMode="auto">
          <a:xfrm>
            <a:off x="5915025" y="3208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4" name="Oval 155"/>
          <p:cNvSpPr>
            <a:spLocks noChangeArrowheads="1"/>
          </p:cNvSpPr>
          <p:nvPr/>
        </p:nvSpPr>
        <p:spPr bwMode="auto">
          <a:xfrm>
            <a:off x="6086475" y="3284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5" name="Line 156"/>
          <p:cNvSpPr>
            <a:spLocks noChangeShapeType="1"/>
          </p:cNvSpPr>
          <p:nvPr/>
        </p:nvSpPr>
        <p:spPr bwMode="auto">
          <a:xfrm>
            <a:off x="3686175" y="3589338"/>
            <a:ext cx="22288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36" name="Oval 157"/>
          <p:cNvSpPr>
            <a:spLocks noChangeArrowheads="1"/>
          </p:cNvSpPr>
          <p:nvPr/>
        </p:nvSpPr>
        <p:spPr bwMode="auto">
          <a:xfrm>
            <a:off x="38576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7" name="Oval 158"/>
          <p:cNvSpPr>
            <a:spLocks noChangeArrowheads="1"/>
          </p:cNvSpPr>
          <p:nvPr/>
        </p:nvSpPr>
        <p:spPr bwMode="auto">
          <a:xfrm>
            <a:off x="40290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8" name="Oval 159"/>
          <p:cNvSpPr>
            <a:spLocks noChangeArrowheads="1"/>
          </p:cNvSpPr>
          <p:nvPr/>
        </p:nvSpPr>
        <p:spPr bwMode="auto">
          <a:xfrm>
            <a:off x="42005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39" name="Oval 160"/>
          <p:cNvSpPr>
            <a:spLocks noChangeArrowheads="1"/>
          </p:cNvSpPr>
          <p:nvPr/>
        </p:nvSpPr>
        <p:spPr bwMode="auto">
          <a:xfrm>
            <a:off x="43719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0" name="Oval 161"/>
          <p:cNvSpPr>
            <a:spLocks noChangeArrowheads="1"/>
          </p:cNvSpPr>
          <p:nvPr/>
        </p:nvSpPr>
        <p:spPr bwMode="auto">
          <a:xfrm>
            <a:off x="45434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1" name="Oval 162"/>
          <p:cNvSpPr>
            <a:spLocks noChangeArrowheads="1"/>
          </p:cNvSpPr>
          <p:nvPr/>
        </p:nvSpPr>
        <p:spPr bwMode="auto">
          <a:xfrm>
            <a:off x="47148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2" name="Oval 163"/>
          <p:cNvSpPr>
            <a:spLocks noChangeArrowheads="1"/>
          </p:cNvSpPr>
          <p:nvPr/>
        </p:nvSpPr>
        <p:spPr bwMode="auto">
          <a:xfrm>
            <a:off x="48863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3" name="Oval 164"/>
          <p:cNvSpPr>
            <a:spLocks noChangeArrowheads="1"/>
          </p:cNvSpPr>
          <p:nvPr/>
        </p:nvSpPr>
        <p:spPr bwMode="auto">
          <a:xfrm>
            <a:off x="50577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4" name="Oval 165"/>
          <p:cNvSpPr>
            <a:spLocks noChangeArrowheads="1"/>
          </p:cNvSpPr>
          <p:nvPr/>
        </p:nvSpPr>
        <p:spPr bwMode="auto">
          <a:xfrm>
            <a:off x="52292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5" name="Oval 166"/>
          <p:cNvSpPr>
            <a:spLocks noChangeArrowheads="1"/>
          </p:cNvSpPr>
          <p:nvPr/>
        </p:nvSpPr>
        <p:spPr bwMode="auto">
          <a:xfrm>
            <a:off x="54006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6" name="Oval 167"/>
          <p:cNvSpPr>
            <a:spLocks noChangeArrowheads="1"/>
          </p:cNvSpPr>
          <p:nvPr/>
        </p:nvSpPr>
        <p:spPr bwMode="auto">
          <a:xfrm>
            <a:off x="5572125" y="3513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7" name="Oval 168"/>
          <p:cNvSpPr>
            <a:spLocks noChangeArrowheads="1"/>
          </p:cNvSpPr>
          <p:nvPr/>
        </p:nvSpPr>
        <p:spPr bwMode="auto">
          <a:xfrm>
            <a:off x="5743575" y="3589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48" name="Line 169"/>
          <p:cNvSpPr>
            <a:spLocks noChangeShapeType="1"/>
          </p:cNvSpPr>
          <p:nvPr/>
        </p:nvSpPr>
        <p:spPr bwMode="auto">
          <a:xfrm>
            <a:off x="3686175" y="3894138"/>
            <a:ext cx="17145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49" name="Oval 170"/>
          <p:cNvSpPr>
            <a:spLocks noChangeArrowheads="1"/>
          </p:cNvSpPr>
          <p:nvPr/>
        </p:nvSpPr>
        <p:spPr bwMode="auto">
          <a:xfrm>
            <a:off x="3857625" y="3817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0" name="Oval 171"/>
          <p:cNvSpPr>
            <a:spLocks noChangeArrowheads="1"/>
          </p:cNvSpPr>
          <p:nvPr/>
        </p:nvSpPr>
        <p:spPr bwMode="auto">
          <a:xfrm>
            <a:off x="4029075" y="3894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1" name="Oval 172"/>
          <p:cNvSpPr>
            <a:spLocks noChangeArrowheads="1"/>
          </p:cNvSpPr>
          <p:nvPr/>
        </p:nvSpPr>
        <p:spPr bwMode="auto">
          <a:xfrm>
            <a:off x="4200525" y="3817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2" name="Oval 173"/>
          <p:cNvSpPr>
            <a:spLocks noChangeArrowheads="1"/>
          </p:cNvSpPr>
          <p:nvPr/>
        </p:nvSpPr>
        <p:spPr bwMode="auto">
          <a:xfrm>
            <a:off x="4371975" y="3894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3" name="Oval 174"/>
          <p:cNvSpPr>
            <a:spLocks noChangeArrowheads="1"/>
          </p:cNvSpPr>
          <p:nvPr/>
        </p:nvSpPr>
        <p:spPr bwMode="auto">
          <a:xfrm>
            <a:off x="4543425" y="3817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4" name="Oval 175"/>
          <p:cNvSpPr>
            <a:spLocks noChangeArrowheads="1"/>
          </p:cNvSpPr>
          <p:nvPr/>
        </p:nvSpPr>
        <p:spPr bwMode="auto">
          <a:xfrm>
            <a:off x="4714875" y="3894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5" name="Oval 176"/>
          <p:cNvSpPr>
            <a:spLocks noChangeArrowheads="1"/>
          </p:cNvSpPr>
          <p:nvPr/>
        </p:nvSpPr>
        <p:spPr bwMode="auto">
          <a:xfrm>
            <a:off x="4886325" y="3817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6" name="Oval 177"/>
          <p:cNvSpPr>
            <a:spLocks noChangeArrowheads="1"/>
          </p:cNvSpPr>
          <p:nvPr/>
        </p:nvSpPr>
        <p:spPr bwMode="auto">
          <a:xfrm>
            <a:off x="5057775" y="3894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7" name="Oval 178"/>
          <p:cNvSpPr>
            <a:spLocks noChangeArrowheads="1"/>
          </p:cNvSpPr>
          <p:nvPr/>
        </p:nvSpPr>
        <p:spPr bwMode="auto">
          <a:xfrm>
            <a:off x="5229225" y="38179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58" name="Line 179"/>
          <p:cNvSpPr>
            <a:spLocks noChangeShapeType="1"/>
          </p:cNvSpPr>
          <p:nvPr/>
        </p:nvSpPr>
        <p:spPr bwMode="auto">
          <a:xfrm>
            <a:off x="3686175" y="4427538"/>
            <a:ext cx="11144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59" name="Oval 180"/>
          <p:cNvSpPr>
            <a:spLocks noChangeArrowheads="1"/>
          </p:cNvSpPr>
          <p:nvPr/>
        </p:nvSpPr>
        <p:spPr bwMode="auto">
          <a:xfrm>
            <a:off x="3857625" y="4351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0" name="Oval 181"/>
          <p:cNvSpPr>
            <a:spLocks noChangeArrowheads="1"/>
          </p:cNvSpPr>
          <p:nvPr/>
        </p:nvSpPr>
        <p:spPr bwMode="auto">
          <a:xfrm>
            <a:off x="4029075" y="4427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1" name="Oval 182"/>
          <p:cNvSpPr>
            <a:spLocks noChangeArrowheads="1"/>
          </p:cNvSpPr>
          <p:nvPr/>
        </p:nvSpPr>
        <p:spPr bwMode="auto">
          <a:xfrm>
            <a:off x="4200525" y="4351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2" name="Oval 183"/>
          <p:cNvSpPr>
            <a:spLocks noChangeArrowheads="1"/>
          </p:cNvSpPr>
          <p:nvPr/>
        </p:nvSpPr>
        <p:spPr bwMode="auto">
          <a:xfrm>
            <a:off x="4371975" y="4427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3" name="Oval 184"/>
          <p:cNvSpPr>
            <a:spLocks noChangeArrowheads="1"/>
          </p:cNvSpPr>
          <p:nvPr/>
        </p:nvSpPr>
        <p:spPr bwMode="auto">
          <a:xfrm>
            <a:off x="4543425" y="4351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4" name="Oval 185"/>
          <p:cNvSpPr>
            <a:spLocks noChangeArrowheads="1"/>
          </p:cNvSpPr>
          <p:nvPr/>
        </p:nvSpPr>
        <p:spPr bwMode="auto">
          <a:xfrm>
            <a:off x="4714875" y="4427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5" name="Line 186"/>
          <p:cNvSpPr>
            <a:spLocks noChangeShapeType="1"/>
          </p:cNvSpPr>
          <p:nvPr/>
        </p:nvSpPr>
        <p:spPr bwMode="auto">
          <a:xfrm>
            <a:off x="3686175" y="5113338"/>
            <a:ext cx="685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66" name="Oval 187"/>
          <p:cNvSpPr>
            <a:spLocks noChangeArrowheads="1"/>
          </p:cNvSpPr>
          <p:nvPr/>
        </p:nvSpPr>
        <p:spPr bwMode="auto">
          <a:xfrm>
            <a:off x="3857625" y="5037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7" name="Oval 188"/>
          <p:cNvSpPr>
            <a:spLocks noChangeArrowheads="1"/>
          </p:cNvSpPr>
          <p:nvPr/>
        </p:nvSpPr>
        <p:spPr bwMode="auto">
          <a:xfrm>
            <a:off x="4029075" y="51133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8" name="Oval 189"/>
          <p:cNvSpPr>
            <a:spLocks noChangeArrowheads="1"/>
          </p:cNvSpPr>
          <p:nvPr/>
        </p:nvSpPr>
        <p:spPr bwMode="auto">
          <a:xfrm>
            <a:off x="4200525" y="50371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2469" name="Line 190"/>
          <p:cNvSpPr>
            <a:spLocks noChangeShapeType="1"/>
          </p:cNvSpPr>
          <p:nvPr/>
        </p:nvSpPr>
        <p:spPr bwMode="auto">
          <a:xfrm>
            <a:off x="3686175" y="6408738"/>
            <a:ext cx="3429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2470" name="Oval 191"/>
          <p:cNvSpPr>
            <a:spLocks noChangeArrowheads="1"/>
          </p:cNvSpPr>
          <p:nvPr/>
        </p:nvSpPr>
        <p:spPr bwMode="auto">
          <a:xfrm>
            <a:off x="3857625" y="6332538"/>
            <a:ext cx="85725" cy="76200"/>
          </a:xfrm>
          <a:prstGeom prst="ellipse">
            <a:avLst/>
          </a:prstGeom>
          <a:solidFill>
            <a:srgbClr val="58156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77024" name="Text Box 192"/>
          <p:cNvSpPr txBox="1">
            <a:spLocks noChangeArrowheads="1"/>
          </p:cNvSpPr>
          <p:nvPr/>
        </p:nvSpPr>
        <p:spPr bwMode="auto">
          <a:xfrm>
            <a:off x="4114800" y="1074738"/>
            <a:ext cx="3224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solidFill>
                  <a:srgbClr val="FF160B"/>
                </a:solidFill>
                <a:latin typeface="+mj-lt"/>
                <a:ea typeface="MS Pゴシック" pitchFamily="-92" charset="-128"/>
                <a:cs typeface="+mn-cs"/>
              </a:rPr>
              <a:t>VWF multimeric size</a:t>
            </a:r>
          </a:p>
        </p:txBody>
      </p:sp>
      <p:sp>
        <p:nvSpPr>
          <p:cNvPr id="182472" name="TextBox 194"/>
          <p:cNvSpPr txBox="1">
            <a:spLocks noChangeArrowheads="1"/>
          </p:cNvSpPr>
          <p:nvPr/>
        </p:nvSpPr>
        <p:spPr bwMode="auto">
          <a:xfrm>
            <a:off x="401638" y="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r>
              <a:rPr lang="en-GB" sz="3200">
                <a:solidFill>
                  <a:schemeClr val="tx2"/>
                </a:solidFill>
              </a:rPr>
              <a:t>VWF function depends on multimeric composition</a:t>
            </a:r>
            <a:endParaRPr 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erif"/>
        <a:ea typeface="HG Mincho Light J;MS Gothic;HG "/>
        <a:cs typeface="HG Mincho Light J;MS Gothic;HG "/>
      </a:majorFont>
      <a:minorFont>
        <a:latin typeface="Bitstream Vera Serif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">
      <a:dk1>
        <a:srgbClr val="666699"/>
      </a:dk1>
      <a:lt1>
        <a:srgbClr val="F2DC0E"/>
      </a:lt1>
      <a:dk2>
        <a:srgbClr val="000048"/>
      </a:dk2>
      <a:lt2>
        <a:srgbClr val="FFCC00"/>
      </a:lt2>
      <a:accent1>
        <a:srgbClr val="3366FF"/>
      </a:accent1>
      <a:accent2>
        <a:srgbClr val="FF6600"/>
      </a:accent2>
      <a:accent3>
        <a:srgbClr val="AAAAB1"/>
      </a:accent3>
      <a:accent4>
        <a:srgbClr val="CFBC0A"/>
      </a:accent4>
      <a:accent5>
        <a:srgbClr val="ADB8FF"/>
      </a:accent5>
      <a:accent6>
        <a:srgbClr val="E75C00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1_Level 5">
    <a:dk1>
      <a:srgbClr val="CC6600"/>
    </a:dk1>
    <a:lt1>
      <a:srgbClr val="FFFFFF"/>
    </a:lt1>
    <a:dk2>
      <a:srgbClr val="4A553B"/>
    </a:dk2>
    <a:lt2>
      <a:srgbClr val="FFBF1F"/>
    </a:lt2>
    <a:accent1>
      <a:srgbClr val="FFCC00"/>
    </a:accent1>
    <a:accent2>
      <a:srgbClr val="CC9900"/>
    </a:accent2>
    <a:accent3>
      <a:srgbClr val="B1B4AF"/>
    </a:accent3>
    <a:accent4>
      <a:srgbClr val="DADADA"/>
    </a:accent4>
    <a:accent5>
      <a:srgbClr val="FFE2AA"/>
    </a:accent5>
    <a:accent6>
      <a:srgbClr val="B98A00"/>
    </a:accent6>
    <a:hlink>
      <a:srgbClr val="669900"/>
    </a:hlink>
    <a:folHlink>
      <a:srgbClr val="A3A2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5121</TotalTime>
  <Words>1736</Words>
  <Application>Microsoft Office PowerPoint</Application>
  <PresentationFormat>35mm Slides</PresentationFormat>
  <Paragraphs>500</Paragraphs>
  <Slides>73</Slides>
  <Notes>66</Notes>
  <HiddenSlides>0</HiddenSlides>
  <MMClips>3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101" baseType="lpstr">
      <vt:lpstr>Franklin Gothic Book</vt:lpstr>
      <vt:lpstr>Arial</vt:lpstr>
      <vt:lpstr>Garamond</vt:lpstr>
      <vt:lpstr>Verdana</vt:lpstr>
      <vt:lpstr>Wingdings</vt:lpstr>
      <vt:lpstr>Times</vt:lpstr>
      <vt:lpstr>Calibri</vt:lpstr>
      <vt:lpstr>Wingdings 2</vt:lpstr>
      <vt:lpstr>Bitstream Vera Serif</vt:lpstr>
      <vt:lpstr>HG Mincho Light J;MS Gothic;HG </vt:lpstr>
      <vt:lpstr>StarSymbol</vt:lpstr>
      <vt:lpstr>Tw Cen MT</vt:lpstr>
      <vt:lpstr>Times New Roman</vt:lpstr>
      <vt:lpstr>Comic Sans MS</vt:lpstr>
      <vt:lpstr>MS Pゴシック</vt:lpstr>
      <vt:lpstr>Symbol</vt:lpstr>
      <vt:lpstr>MS PGothic</vt:lpstr>
      <vt:lpstr>Helvetica</vt:lpstr>
      <vt:lpstr>Level</vt:lpstr>
      <vt:lpstr>1_Level</vt:lpstr>
      <vt:lpstr>1_Median</vt:lpstr>
      <vt:lpstr>Office Theme</vt:lpstr>
      <vt:lpstr>Median</vt:lpstr>
      <vt:lpstr>1_Default Design</vt:lpstr>
      <vt:lpstr>2_Level</vt:lpstr>
      <vt:lpstr>CorelPhotoPaint.Image.8</vt:lpstr>
      <vt:lpstr>Chart</vt:lpstr>
      <vt:lpstr>Worksheet</vt:lpstr>
      <vt:lpstr>Von Willebrand Factor</vt:lpstr>
      <vt:lpstr>Von Willebrand disease: history</vt:lpstr>
      <vt:lpstr>Von Willebrand Factor: learning objectives</vt:lpstr>
      <vt:lpstr>PowerPoint Presentation</vt:lpstr>
      <vt:lpstr>VWF synthesis and structure</vt:lpstr>
      <vt:lpstr>VWF polypeptide and domains</vt:lpstr>
      <vt:lpstr>PowerPoint Presentation</vt:lpstr>
      <vt:lpstr>VWF processing in plasma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VWF can induce WPB formation</vt:lpstr>
      <vt:lpstr>Weibel –Palade bodies</vt:lpstr>
      <vt:lpstr>VWF and Weibel Palade bodies (WPB)</vt:lpstr>
      <vt:lpstr>VWF: synthesis (2): Megakaryocytes</vt:lpstr>
      <vt:lpstr>VWF plasma levels</vt:lpstr>
      <vt:lpstr>PowerPoint Presentation</vt:lpstr>
      <vt:lpstr>VWF glycosylation</vt:lpstr>
      <vt:lpstr>Plasma VWF:Ag and ABO genotype. </vt:lpstr>
      <vt:lpstr>PowerPoint Presentation</vt:lpstr>
      <vt:lpstr>VWF structure: summary</vt:lpstr>
      <vt:lpstr>VWF: Function</vt:lpstr>
      <vt:lpstr>PowerPoint Presentation</vt:lpstr>
      <vt:lpstr>PowerPoint Presentation</vt:lpstr>
      <vt:lpstr>PowerPoint Presentation</vt:lpstr>
      <vt:lpstr>PowerPoint Presentation</vt:lpstr>
      <vt:lpstr>Platelet capture by VWF </vt:lpstr>
      <vt:lpstr>Platelet activation</vt:lpstr>
      <vt:lpstr>Mechanisms of platelet activation</vt:lpstr>
      <vt:lpstr>PowerPoint Presentation</vt:lpstr>
      <vt:lpstr>Steps in primary haemostasis</vt:lpstr>
      <vt:lpstr>VWF: Function</vt:lpstr>
      <vt:lpstr>PowerPoint Presentation</vt:lpstr>
      <vt:lpstr>VWF and Factor VIII</vt:lpstr>
      <vt:lpstr>Von Willebrand Disease</vt:lpstr>
      <vt:lpstr>Von Willebrand Disease</vt:lpstr>
      <vt:lpstr>PowerPoint Presentation</vt:lpstr>
      <vt:lpstr>Bleeding symptoms and Type 1 VWD</vt:lpstr>
      <vt:lpstr>PowerPoint Presentation</vt:lpstr>
      <vt:lpstr>PowerPoint Presentation</vt:lpstr>
      <vt:lpstr>DDAVP response in Type 1 VWD</vt:lpstr>
      <vt:lpstr>Excess VWF activity</vt:lpstr>
      <vt:lpstr>PowerPoint Presentation</vt:lpstr>
      <vt:lpstr>TTP - pathophysiology</vt:lpstr>
      <vt:lpstr>PowerPoint Presentation</vt:lpstr>
      <vt:lpstr>PowerPoint Presentation</vt:lpstr>
      <vt:lpstr>PowerPoint Presentation</vt:lpstr>
      <vt:lpstr>VWF capture of platelets on EC</vt:lpstr>
      <vt:lpstr>ADAMTS13 and thrombus formation</vt:lpstr>
      <vt:lpstr>PowerPoint Presentation</vt:lpstr>
      <vt:lpstr>EC-VWF-Platelets</vt:lpstr>
      <vt:lpstr>TTP - pathophysiology</vt:lpstr>
      <vt:lpstr>VWF and thrombosis</vt:lpstr>
      <vt:lpstr>VWF and arterial disease</vt:lpstr>
      <vt:lpstr>VWF and atherosclerosis: cause or effect?</vt:lpstr>
      <vt:lpstr>VWF and risk of arterial disease</vt:lpstr>
      <vt:lpstr>VWF as a therapeutic target</vt:lpstr>
      <vt:lpstr>VWF is an important component of occlusive thrombi</vt:lpstr>
      <vt:lpstr>VWF in murine stroke model Zhao 2009</vt:lpstr>
      <vt:lpstr>Additional ADAMTS 13 reduces infarct size</vt:lpstr>
      <vt:lpstr>VWF and ADAMTS: risk of stroke and MI in young women</vt:lpstr>
      <vt:lpstr>An anti-A1 aptamer blocks platelet adhesion to porcine aorta under high shear</vt:lpstr>
      <vt:lpstr>Anti –A1 aptamer reduces time to occlusion in  arterial thrombosis </vt:lpstr>
      <vt:lpstr>Aptamer has better therapeutic index than abciximab</vt:lpstr>
      <vt:lpstr>VWF and the development of atheroma</vt:lpstr>
      <vt:lpstr>VWF and vascular disease</vt:lpstr>
      <vt:lpstr>Leukocyte rolling in vWf −/− venules stimulated by A23187 – loss of P-selectin regulation</vt:lpstr>
      <vt:lpstr>PowerPoint Presentation</vt:lpstr>
      <vt:lpstr>PowerPoint Presentation</vt:lpstr>
      <vt:lpstr>VWF: Summary  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mike laffan</dc:creator>
  <cp:lastModifiedBy>Shiel, Nuala</cp:lastModifiedBy>
  <cp:revision>97</cp:revision>
  <dcterms:created xsi:type="dcterms:W3CDTF">2000-08-30T21:48:24Z</dcterms:created>
  <dcterms:modified xsi:type="dcterms:W3CDTF">2012-11-15T13:58:05Z</dcterms:modified>
</cp:coreProperties>
</file>