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36" r:id="rId2"/>
  </p:sldMasterIdLst>
  <p:notesMasterIdLst>
    <p:notesMasterId r:id="rId78"/>
  </p:notesMasterIdLst>
  <p:handoutMasterIdLst>
    <p:handoutMasterId r:id="rId79"/>
  </p:handoutMasterIdLst>
  <p:sldIdLst>
    <p:sldId id="257" r:id="rId3"/>
    <p:sldId id="513" r:id="rId4"/>
    <p:sldId id="562" r:id="rId5"/>
    <p:sldId id="563" r:id="rId6"/>
    <p:sldId id="514" r:id="rId7"/>
    <p:sldId id="576" r:id="rId8"/>
    <p:sldId id="552" r:id="rId9"/>
    <p:sldId id="613" r:id="rId10"/>
    <p:sldId id="547" r:id="rId11"/>
    <p:sldId id="548" r:id="rId12"/>
    <p:sldId id="577" r:id="rId13"/>
    <p:sldId id="578" r:id="rId14"/>
    <p:sldId id="442" r:id="rId15"/>
    <p:sldId id="579" r:id="rId16"/>
    <p:sldId id="549" r:id="rId17"/>
    <p:sldId id="380" r:id="rId18"/>
    <p:sldId id="542" r:id="rId19"/>
    <p:sldId id="516" r:id="rId20"/>
    <p:sldId id="550" r:id="rId21"/>
    <p:sldId id="428" r:id="rId22"/>
    <p:sldId id="318" r:id="rId23"/>
    <p:sldId id="506" r:id="rId24"/>
    <p:sldId id="376" r:id="rId25"/>
    <p:sldId id="560" r:id="rId26"/>
    <p:sldId id="580" r:id="rId27"/>
    <p:sldId id="581" r:id="rId28"/>
    <p:sldId id="584" r:id="rId29"/>
    <p:sldId id="585" r:id="rId30"/>
    <p:sldId id="499" r:id="rId31"/>
    <p:sldId id="557" r:id="rId32"/>
    <p:sldId id="518" r:id="rId33"/>
    <p:sldId id="441" r:id="rId34"/>
    <p:sldId id="546" r:id="rId35"/>
    <p:sldId id="630" r:id="rId36"/>
    <p:sldId id="603" r:id="rId37"/>
    <p:sldId id="602" r:id="rId38"/>
    <p:sldId id="623" r:id="rId39"/>
    <p:sldId id="629" r:id="rId40"/>
    <p:sldId id="582" r:id="rId41"/>
    <p:sldId id="564" r:id="rId42"/>
    <p:sldId id="566" r:id="rId43"/>
    <p:sldId id="624" r:id="rId44"/>
    <p:sldId id="567" r:id="rId45"/>
    <p:sldId id="568" r:id="rId46"/>
    <p:sldId id="625" r:id="rId47"/>
    <p:sldId id="570" r:id="rId48"/>
    <p:sldId id="626" r:id="rId49"/>
    <p:sldId id="627" r:id="rId50"/>
    <p:sldId id="571" r:id="rId51"/>
    <p:sldId id="573" r:id="rId52"/>
    <p:sldId id="574" r:id="rId53"/>
    <p:sldId id="609" r:id="rId54"/>
    <p:sldId id="621" r:id="rId55"/>
    <p:sldId id="588" r:id="rId56"/>
    <p:sldId id="622" r:id="rId57"/>
    <p:sldId id="591" r:id="rId58"/>
    <p:sldId id="594" r:id="rId59"/>
    <p:sldId id="628" r:id="rId60"/>
    <p:sldId id="539" r:id="rId61"/>
    <p:sldId id="610" r:id="rId62"/>
    <p:sldId id="394" r:id="rId63"/>
    <p:sldId id="508" r:id="rId64"/>
    <p:sldId id="529" r:id="rId65"/>
    <p:sldId id="522" r:id="rId66"/>
    <p:sldId id="445" r:id="rId67"/>
    <p:sldId id="448" r:id="rId68"/>
    <p:sldId id="596" r:id="rId69"/>
    <p:sldId id="597" r:id="rId70"/>
    <p:sldId id="598" r:id="rId71"/>
    <p:sldId id="561" r:id="rId72"/>
    <p:sldId id="604" r:id="rId73"/>
    <p:sldId id="605" r:id="rId74"/>
    <p:sldId id="606" r:id="rId75"/>
    <p:sldId id="607" r:id="rId76"/>
    <p:sldId id="608" r:id="rId77"/>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8DF20"/>
    <a:srgbClr val="0000FF"/>
    <a:srgbClr val="000066"/>
    <a:srgbClr val="FF436B"/>
    <a:srgbClr val="FFA115"/>
    <a:srgbClr val="FFA015"/>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9329" autoAdjust="0"/>
  </p:normalViewPr>
  <p:slideViewPr>
    <p:cSldViewPr snapToGrid="0">
      <p:cViewPr>
        <p:scale>
          <a:sx n="50" d="100"/>
          <a:sy n="50" d="100"/>
        </p:scale>
        <p:origin x="-804" y="-360"/>
      </p:cViewPr>
      <p:guideLst>
        <p:guide orient="horz" pos="2453"/>
        <p:guide orient="horz" pos="4216"/>
        <p:guide orient="horz" pos="2171"/>
        <p:guide pos="156"/>
        <p:guide pos="3782"/>
        <p:guide pos="5605"/>
        <p:guide pos="2885"/>
      </p:guideLst>
    </p:cSldViewPr>
  </p:slideViewPr>
  <p:notesTextViewPr>
    <p:cViewPr>
      <p:scale>
        <a:sx n="100" d="100"/>
        <a:sy n="100" d="100"/>
      </p:scale>
      <p:origin x="0" y="0"/>
    </p:cViewPr>
  </p:notesTextViewPr>
  <p:sorterViewPr>
    <p:cViewPr>
      <p:scale>
        <a:sx n="66" d="100"/>
        <a:sy n="66" d="100"/>
      </p:scale>
      <p:origin x="0" y="3318"/>
    </p:cViewPr>
  </p:sorterViewPr>
  <p:notesViewPr>
    <p:cSldViewPr snapToGrid="0">
      <p:cViewPr>
        <p:scale>
          <a:sx n="89" d="100"/>
          <a:sy n="89" d="100"/>
        </p:scale>
        <p:origin x="-1794" y="1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DC8DE50-A5D7-4ACD-B53D-3D0D1FF36A6F}" type="datetimeFigureOut">
              <a:rPr lang="en-GB" smtClean="0"/>
              <a:t>30/11/2012</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936ADC16-55F6-4421-9E19-8D926D930E31}" type="slidenum">
              <a:rPr lang="en-GB" smtClean="0"/>
              <a:t>‹#›</a:t>
            </a:fld>
            <a:endParaRPr lang="en-GB"/>
          </a:p>
        </p:txBody>
      </p:sp>
    </p:spTree>
    <p:extLst>
      <p:ext uri="{BB962C8B-B14F-4D97-AF65-F5344CB8AC3E}">
        <p14:creationId xmlns:p14="http://schemas.microsoft.com/office/powerpoint/2010/main" val="632146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890137" cy="495872"/>
          </a:xfrm>
          <a:prstGeom prst="rect">
            <a:avLst/>
          </a:prstGeom>
          <a:noFill/>
          <a:ln w="9525">
            <a:noFill/>
            <a:miter lim="800000"/>
            <a:headEnd/>
            <a:tailEnd/>
          </a:ln>
        </p:spPr>
        <p:txBody>
          <a:bodyPr vert="horz" wrap="square" lIns="94838" tIns="47419" rIns="94838" bIns="47419" numCol="1" anchor="t" anchorCtr="0" compatLnSpc="1">
            <a:prstTxWarp prst="textNoShape">
              <a:avLst/>
            </a:prstTxWarp>
          </a:bodyPr>
          <a:lstStyle>
            <a:lvl1pPr defTabSz="948500">
              <a:defRPr sz="1200">
                <a:latin typeface="Univers" pitchFamily="34" charset="0"/>
                <a:cs typeface="+mn-cs"/>
              </a:defRPr>
            </a:lvl1pPr>
          </a:lstStyle>
          <a:p>
            <a:pPr>
              <a:defRPr/>
            </a:pPr>
            <a:endParaRPr lang="en-GB"/>
          </a:p>
        </p:txBody>
      </p:sp>
      <p:sp>
        <p:nvSpPr>
          <p:cNvPr id="11267" name="Rectangle 3"/>
          <p:cNvSpPr>
            <a:spLocks noGrp="1" noChangeArrowheads="1"/>
          </p:cNvSpPr>
          <p:nvPr>
            <p:ph type="dt" idx="1"/>
          </p:nvPr>
        </p:nvSpPr>
        <p:spPr bwMode="auto">
          <a:xfrm>
            <a:off x="3777461" y="1"/>
            <a:ext cx="2890137" cy="495872"/>
          </a:xfrm>
          <a:prstGeom prst="rect">
            <a:avLst/>
          </a:prstGeom>
          <a:noFill/>
          <a:ln w="9525">
            <a:noFill/>
            <a:miter lim="800000"/>
            <a:headEnd/>
            <a:tailEnd/>
          </a:ln>
        </p:spPr>
        <p:txBody>
          <a:bodyPr vert="horz" wrap="square" lIns="94838" tIns="47419" rIns="94838" bIns="47419" numCol="1" anchor="t" anchorCtr="0" compatLnSpc="1">
            <a:prstTxWarp prst="textNoShape">
              <a:avLst/>
            </a:prstTxWarp>
          </a:bodyPr>
          <a:lstStyle>
            <a:lvl1pPr algn="r" defTabSz="948500">
              <a:defRPr sz="1200">
                <a:latin typeface="Univers" pitchFamily="34" charset="0"/>
                <a:cs typeface="+mn-cs"/>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66611" y="4715406"/>
            <a:ext cx="5335867" cy="4467471"/>
          </a:xfrm>
          <a:prstGeom prst="rect">
            <a:avLst/>
          </a:prstGeom>
          <a:noFill/>
          <a:ln w="9525">
            <a:noFill/>
            <a:miter lim="800000"/>
            <a:headEnd/>
            <a:tailEnd/>
          </a:ln>
        </p:spPr>
        <p:txBody>
          <a:bodyPr vert="horz" wrap="square" lIns="94838" tIns="47419" rIns="94838" bIns="4741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9430813"/>
            <a:ext cx="2890137" cy="495872"/>
          </a:xfrm>
          <a:prstGeom prst="rect">
            <a:avLst/>
          </a:prstGeom>
          <a:noFill/>
          <a:ln w="9525">
            <a:noFill/>
            <a:miter lim="800000"/>
            <a:headEnd/>
            <a:tailEnd/>
          </a:ln>
        </p:spPr>
        <p:txBody>
          <a:bodyPr vert="horz" wrap="square" lIns="94838" tIns="47419" rIns="94838" bIns="47419" numCol="1" anchor="b" anchorCtr="0" compatLnSpc="1">
            <a:prstTxWarp prst="textNoShape">
              <a:avLst/>
            </a:prstTxWarp>
          </a:bodyPr>
          <a:lstStyle>
            <a:lvl1pPr defTabSz="948500">
              <a:defRPr sz="1200">
                <a:latin typeface="Univers" pitchFamily="34" charset="0"/>
                <a:cs typeface="+mn-cs"/>
              </a:defRPr>
            </a:lvl1pPr>
          </a:lstStyle>
          <a:p>
            <a:pPr>
              <a:defRPr/>
            </a:pPr>
            <a:endParaRPr lang="en-GB"/>
          </a:p>
        </p:txBody>
      </p:sp>
      <p:sp>
        <p:nvSpPr>
          <p:cNvPr id="11271" name="Rectangle 7"/>
          <p:cNvSpPr>
            <a:spLocks noGrp="1" noChangeArrowheads="1"/>
          </p:cNvSpPr>
          <p:nvPr>
            <p:ph type="sldNum" sz="quarter" idx="5"/>
          </p:nvPr>
        </p:nvSpPr>
        <p:spPr bwMode="auto">
          <a:xfrm>
            <a:off x="3777461" y="9430813"/>
            <a:ext cx="2890137" cy="495872"/>
          </a:xfrm>
          <a:prstGeom prst="rect">
            <a:avLst/>
          </a:prstGeom>
          <a:noFill/>
          <a:ln w="9525">
            <a:noFill/>
            <a:miter lim="800000"/>
            <a:headEnd/>
            <a:tailEnd/>
          </a:ln>
        </p:spPr>
        <p:txBody>
          <a:bodyPr vert="horz" wrap="square" lIns="94838" tIns="47419" rIns="94838" bIns="47419" numCol="1" anchor="b" anchorCtr="0" compatLnSpc="1">
            <a:prstTxWarp prst="textNoShape">
              <a:avLst/>
            </a:prstTxWarp>
          </a:bodyPr>
          <a:lstStyle>
            <a:lvl1pPr algn="r" defTabSz="948500">
              <a:defRPr sz="1200">
                <a:latin typeface="Univers" pitchFamily="34" charset="0"/>
                <a:cs typeface="+mn-cs"/>
              </a:defRPr>
            </a:lvl1pPr>
          </a:lstStyle>
          <a:p>
            <a:pPr>
              <a:defRPr/>
            </a:pPr>
            <a:fld id="{B80834DD-5880-458E-B132-202CFB4051B2}" type="slidenum">
              <a:rPr lang="en-GB"/>
              <a:pPr>
                <a:defRPr/>
              </a:pPr>
              <a:t>‹#›</a:t>
            </a:fld>
            <a:endParaRPr lang="en-GB"/>
          </a:p>
        </p:txBody>
      </p:sp>
    </p:spTree>
    <p:extLst>
      <p:ext uri="{BB962C8B-B14F-4D97-AF65-F5344CB8AC3E}">
        <p14:creationId xmlns:p14="http://schemas.microsoft.com/office/powerpoint/2010/main" val="1892856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Univer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Univer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Univer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Univer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Univer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854075" y="746125"/>
            <a:ext cx="4960938" cy="3721100"/>
          </a:xfrm>
          <a:ln/>
        </p:spPr>
      </p:sp>
      <p:sp>
        <p:nvSpPr>
          <p:cNvPr id="22530" name="Notes Placeholder 2"/>
          <p:cNvSpPr>
            <a:spLocks noGrp="1"/>
          </p:cNvSpPr>
          <p:nvPr>
            <p:ph type="body" idx="1"/>
          </p:nvPr>
        </p:nvSpPr>
        <p:spPr>
          <a:noFill/>
          <a:ln/>
        </p:spPr>
        <p:txBody>
          <a:bodyPr/>
          <a:lstStyle/>
          <a:p>
            <a:endParaRPr lang="en-GB" smtClean="0">
              <a:latin typeface="Univers"/>
            </a:endParaRPr>
          </a:p>
        </p:txBody>
      </p:sp>
      <p:sp>
        <p:nvSpPr>
          <p:cNvPr id="78852" name="Slide Number Placeholder 3"/>
          <p:cNvSpPr>
            <a:spLocks noGrp="1"/>
          </p:cNvSpPr>
          <p:nvPr>
            <p:ph type="sldNum" sz="quarter" idx="5"/>
          </p:nvPr>
        </p:nvSpPr>
        <p:spPr/>
        <p:txBody>
          <a:bodyPr/>
          <a:lstStyle/>
          <a:p>
            <a:pPr>
              <a:defRPr/>
            </a:pPr>
            <a:fld id="{4F3EE79F-B45B-495A-8970-1F4A0FC21BBA}" type="slidenum">
              <a:rPr lang="en-GB" smtClean="0">
                <a:latin typeface="Univers"/>
              </a:rPr>
              <a:pPr>
                <a:defRPr/>
              </a:pPr>
              <a:t>1</a:t>
            </a:fld>
            <a:endParaRPr lang="en-GB" smtClean="0">
              <a:latin typeface="Univer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ChangeArrowheads="1"/>
          </p:cNvSpPr>
          <p:nvPr/>
        </p:nvSpPr>
        <p:spPr bwMode="auto">
          <a:xfrm>
            <a:off x="3774478" y="9430812"/>
            <a:ext cx="2891628" cy="49433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0" tIns="0" rIns="0" bIns="0" anchor="b"/>
          <a:lstStyle/>
          <a:p>
            <a:pPr algn="r" defTabSz="915059">
              <a:lnSpc>
                <a:spcPct val="93000"/>
              </a:lnSpc>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fld id="{20562C32-E8AF-485E-A5EF-6BF601A320E0}" type="slidenum">
              <a:rPr lang="en-US">
                <a:latin typeface="Calibri" pitchFamily="34" charset="0"/>
              </a:rPr>
              <a:pPr algn="r" defTabSz="915059">
                <a:lnSpc>
                  <a:spcPct val="93000"/>
                </a:lnSpc>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t>15</a:t>
            </a:fld>
            <a:endParaRPr lang="en-GB" sz="1400" dirty="0">
              <a:solidFill>
                <a:srgbClr val="FFFFFF"/>
              </a:solidFill>
            </a:endParaRPr>
          </a:p>
        </p:txBody>
      </p:sp>
      <p:sp>
        <p:nvSpPr>
          <p:cNvPr id="44034" name="Text Box 1"/>
          <p:cNvSpPr>
            <a:spLocks noChangeArrowheads="1"/>
          </p:cNvSpPr>
          <p:nvPr/>
        </p:nvSpPr>
        <p:spPr bwMode="auto">
          <a:xfrm>
            <a:off x="3852025" y="8751684"/>
            <a:ext cx="2946806" cy="4589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96" tIns="46850" rIns="90096" bIns="46850" anchor="b"/>
          <a:lstStyle/>
          <a:p>
            <a:pPr algn="r" defTabSz="915059">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fld id="{FAB202D3-F190-4F94-95A1-D33B9A494129}" type="slidenum">
              <a:rPr lang="en-US">
                <a:latin typeface="Calibri" pitchFamily="34" charset="0"/>
              </a:rPr>
              <a:pPr algn="r" defTabSz="915059">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t>15</a:t>
            </a:fld>
            <a:endParaRPr lang="en-GB" sz="1200" dirty="0">
              <a:solidFill>
                <a:srgbClr val="000000"/>
              </a:solidFill>
              <a:latin typeface="Arial" charset="0"/>
            </a:endParaRPr>
          </a:p>
        </p:txBody>
      </p:sp>
      <p:sp>
        <p:nvSpPr>
          <p:cNvPr id="4" name="Slide Image Placeholder 3"/>
          <p:cNvSpPr>
            <a:spLocks noGrp="1" noRot="1" noChangeAspect="1" noResize="1"/>
          </p:cNvSpPr>
          <p:nvPr>
            <p:ph type="sldImg"/>
          </p:nvPr>
        </p:nvSpPr>
        <p:spPr>
          <a:xfrm>
            <a:off x="852488" y="752475"/>
            <a:ext cx="4960937" cy="3721100"/>
          </a:xfrm>
          <a:solidFill>
            <a:schemeClr val="accent1"/>
          </a:solidFill>
          <a:ln w="25400">
            <a:solidFill>
              <a:schemeClr val="accent1">
                <a:shade val="50000"/>
              </a:schemeClr>
            </a:solidFill>
          </a:ln>
        </p:spPr>
      </p:sp>
      <p:sp>
        <p:nvSpPr>
          <p:cNvPr id="44036" name="Notes Placeholder 4"/>
          <p:cNvSpPr>
            <a:spLocks noGrp="1"/>
          </p:cNvSpPr>
          <p:nvPr>
            <p:ph type="body" sz="quarter" idx="1"/>
          </p:nvPr>
        </p:nvSpPr>
        <p:spPr>
          <a:xfrm>
            <a:off x="668102" y="4715406"/>
            <a:ext cx="5332884" cy="184666"/>
          </a:xfrm>
          <a:noFill/>
          <a:ln/>
        </p:spPr>
        <p:txBody>
          <a:bodyPr lIns="0" tIns="0" rIns="0" bIns="0">
            <a:spAutoFit/>
          </a:bodyPr>
          <a:lstStyle/>
          <a:p>
            <a:pPr eaLnBrk="1"/>
            <a:endParaRPr lang="en-GB" smtClean="0">
              <a:latin typeface="Univer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83522ABE-C207-404C-AD07-456C3F49A6B6}" type="slidenum">
              <a:rPr lang="en-US" smtClean="0">
                <a:latin typeface="Univers"/>
              </a:rPr>
              <a:pPr>
                <a:defRPr/>
              </a:pPr>
              <a:t>16</a:t>
            </a:fld>
            <a:endParaRPr lang="en-US" smtClean="0">
              <a:latin typeface="Univers"/>
            </a:endParaRPr>
          </a:p>
        </p:txBody>
      </p:sp>
      <p:sp>
        <p:nvSpPr>
          <p:cNvPr id="46082" name="Rectangle 2"/>
          <p:cNvSpPr>
            <a:spLocks noGrp="1" noRot="1" noChangeAspect="1" noChangeArrowheads="1" noTextEdit="1"/>
          </p:cNvSpPr>
          <p:nvPr>
            <p:ph type="sldImg"/>
          </p:nvPr>
        </p:nvSpPr>
        <p:spPr>
          <a:xfrm>
            <a:off x="855663" y="746125"/>
            <a:ext cx="4960937" cy="3722688"/>
          </a:xfrm>
          <a:ln/>
        </p:spPr>
      </p:sp>
      <p:sp>
        <p:nvSpPr>
          <p:cNvPr id="46083" name="Rectangle 3"/>
          <p:cNvSpPr>
            <a:spLocks noGrp="1" noChangeArrowheads="1"/>
          </p:cNvSpPr>
          <p:nvPr>
            <p:ph type="body" idx="1"/>
          </p:nvPr>
        </p:nvSpPr>
        <p:spPr>
          <a:xfrm>
            <a:off x="890306" y="4715406"/>
            <a:ext cx="4888477" cy="4467471"/>
          </a:xfrm>
          <a:noFill/>
          <a:ln/>
        </p:spPr>
        <p:txBody>
          <a:bodyPr/>
          <a:lstStyle/>
          <a:p>
            <a:pPr marL="218885" indent="-218885">
              <a:lnSpc>
                <a:spcPct val="80000"/>
              </a:lnSpc>
              <a:buFontTx/>
              <a:buChar char="•"/>
            </a:pPr>
            <a:r>
              <a:rPr lang="en-GB" altLang="en-GB" dirty="0" smtClean="0">
                <a:latin typeface="Univers"/>
              </a:rPr>
              <a:t>The </a:t>
            </a:r>
            <a:r>
              <a:rPr lang="en-GB" altLang="en-GB" dirty="0" err="1" smtClean="0">
                <a:latin typeface="Univers"/>
              </a:rPr>
              <a:t>pathobiological</a:t>
            </a:r>
            <a:r>
              <a:rPr lang="en-GB" altLang="en-GB" dirty="0" smtClean="0">
                <a:latin typeface="Univers"/>
              </a:rPr>
              <a:t> mechanism in PAH involves multiple factors. Vasoconstriction, remodelling of the pulmonary vessel wall, and thrombosis all contribute to increasing pulmonary vascular resistance.</a:t>
            </a:r>
            <a:r>
              <a:rPr lang="en-GB" altLang="en-GB" baseline="30000" dirty="0" smtClean="0">
                <a:latin typeface="Univers"/>
              </a:rPr>
              <a:t>1,2</a:t>
            </a:r>
          </a:p>
          <a:p>
            <a:pPr marL="218885" indent="-218885">
              <a:lnSpc>
                <a:spcPct val="80000"/>
              </a:lnSpc>
              <a:buFontTx/>
              <a:buChar char="•"/>
            </a:pPr>
            <a:r>
              <a:rPr lang="en-GB" altLang="en-GB" dirty="0" smtClean="0">
                <a:latin typeface="Univers"/>
              </a:rPr>
              <a:t>The malignant nature of PAH relates to 1) The relentlessly progressive nature of PAH (similar to the prognosis of advanced cancers) as well as similarities in the</a:t>
            </a:r>
            <a:r>
              <a:rPr lang="en-GB" altLang="en-GB" dirty="0" smtClean="0">
                <a:solidFill>
                  <a:srgbClr val="000000"/>
                </a:solidFill>
                <a:latin typeface="Univers"/>
              </a:rPr>
              <a:t> </a:t>
            </a:r>
            <a:r>
              <a:rPr lang="en-GB" altLang="en-GB" dirty="0" err="1" smtClean="0">
                <a:solidFill>
                  <a:srgbClr val="000000"/>
                </a:solidFill>
                <a:latin typeface="Univers"/>
              </a:rPr>
              <a:t>histopathological</a:t>
            </a:r>
            <a:r>
              <a:rPr lang="en-GB" altLang="en-GB" dirty="0" smtClean="0">
                <a:solidFill>
                  <a:srgbClr val="000000"/>
                </a:solidFill>
                <a:latin typeface="Univers"/>
              </a:rPr>
              <a:t> changes associated with PAH, which share several hallmarks with cancer</a:t>
            </a:r>
            <a:r>
              <a:rPr lang="en-GB" altLang="en-GB" baseline="30000" dirty="0" smtClean="0">
                <a:solidFill>
                  <a:srgbClr val="000000"/>
                </a:solidFill>
                <a:latin typeface="Univers"/>
              </a:rPr>
              <a:t>3,4</a:t>
            </a:r>
            <a:r>
              <a:rPr lang="en-GB" altLang="en-GB" dirty="0" smtClean="0">
                <a:solidFill>
                  <a:srgbClr val="000000"/>
                </a:solidFill>
                <a:latin typeface="Univers"/>
              </a:rPr>
              <a:t> :</a:t>
            </a:r>
          </a:p>
          <a:p>
            <a:pPr marL="218885" indent="-218885"/>
            <a:r>
              <a:rPr lang="en-GB" dirty="0" smtClean="0">
                <a:solidFill>
                  <a:srgbClr val="000000"/>
                </a:solidFill>
                <a:latin typeface="Univers"/>
              </a:rPr>
              <a:t>	1. No apoptotic cells in lesions and express anti-apoptotic proteins</a:t>
            </a:r>
          </a:p>
          <a:p>
            <a:pPr marL="218885" indent="-218885"/>
            <a:r>
              <a:rPr lang="en-GB" dirty="0" smtClean="0">
                <a:solidFill>
                  <a:srgbClr val="000000"/>
                </a:solidFill>
                <a:latin typeface="Univers"/>
              </a:rPr>
              <a:t>	2. Impaired TGF-B signalling makes endothelial cells in lesions insensitive to growth controlling effects of TGF-B-these could even be released from complex vascular lesions and </a:t>
            </a:r>
            <a:r>
              <a:rPr lang="en-GB" dirty="0" err="1" smtClean="0">
                <a:solidFill>
                  <a:srgbClr val="000000"/>
                </a:solidFill>
                <a:latin typeface="Univers"/>
              </a:rPr>
              <a:t>recirculate</a:t>
            </a:r>
            <a:r>
              <a:rPr lang="en-GB" dirty="0" smtClean="0">
                <a:solidFill>
                  <a:srgbClr val="000000"/>
                </a:solidFill>
                <a:latin typeface="Univers"/>
              </a:rPr>
              <a:t> in 	the lung</a:t>
            </a:r>
          </a:p>
          <a:p>
            <a:pPr marL="218885" indent="-218885"/>
            <a:r>
              <a:rPr lang="en-GB" dirty="0" smtClean="0">
                <a:solidFill>
                  <a:srgbClr val="000000"/>
                </a:solidFill>
                <a:latin typeface="Univers"/>
              </a:rPr>
              <a:t>	3. Cells seem to develop a strategy to divide and grow </a:t>
            </a:r>
            <a:r>
              <a:rPr lang="en-GB" dirty="0" err="1" smtClean="0">
                <a:solidFill>
                  <a:srgbClr val="000000"/>
                </a:solidFill>
                <a:latin typeface="Univers"/>
              </a:rPr>
              <a:t>eg</a:t>
            </a:r>
            <a:r>
              <a:rPr lang="en-GB" dirty="0" smtClean="0">
                <a:solidFill>
                  <a:srgbClr val="000000"/>
                </a:solidFill>
                <a:latin typeface="Univers"/>
              </a:rPr>
              <a:t> loss of </a:t>
            </a:r>
            <a:r>
              <a:rPr lang="en-GB" dirty="0" err="1" smtClean="0">
                <a:solidFill>
                  <a:srgbClr val="000000"/>
                </a:solidFill>
                <a:latin typeface="Univers"/>
              </a:rPr>
              <a:t>prostacyclin</a:t>
            </a:r>
            <a:r>
              <a:rPr lang="en-GB" dirty="0" smtClean="0">
                <a:solidFill>
                  <a:srgbClr val="000000"/>
                </a:solidFill>
                <a:latin typeface="Univers"/>
              </a:rPr>
              <a:t> </a:t>
            </a:r>
            <a:r>
              <a:rPr lang="en-GB" dirty="0" err="1" smtClean="0">
                <a:solidFill>
                  <a:srgbClr val="000000"/>
                </a:solidFill>
                <a:latin typeface="Univers"/>
              </a:rPr>
              <a:t>synthase</a:t>
            </a:r>
            <a:r>
              <a:rPr lang="en-GB" dirty="0" smtClean="0">
                <a:solidFill>
                  <a:srgbClr val="000000"/>
                </a:solidFill>
                <a:latin typeface="Univers"/>
              </a:rPr>
              <a:t> (PG is anti-proliferative), and expression of </a:t>
            </a:r>
            <a:r>
              <a:rPr lang="en-GB" dirty="0" err="1" smtClean="0">
                <a:solidFill>
                  <a:srgbClr val="000000"/>
                </a:solidFill>
                <a:latin typeface="Univers"/>
              </a:rPr>
              <a:t>survivin</a:t>
            </a:r>
            <a:r>
              <a:rPr lang="en-GB" dirty="0" smtClean="0">
                <a:solidFill>
                  <a:srgbClr val="000000"/>
                </a:solidFill>
                <a:latin typeface="Univers"/>
              </a:rPr>
              <a:t> – anti-apoptotic</a:t>
            </a:r>
          </a:p>
          <a:p>
            <a:pPr marL="218885" indent="-218885">
              <a:lnSpc>
                <a:spcPct val="80000"/>
              </a:lnSpc>
            </a:pPr>
            <a:endParaRPr lang="en-GB" altLang="en-GB" dirty="0" smtClean="0">
              <a:latin typeface="Univers"/>
            </a:endParaRPr>
          </a:p>
          <a:p>
            <a:pPr marL="218885" indent="-218885">
              <a:lnSpc>
                <a:spcPct val="80000"/>
              </a:lnSpc>
            </a:pPr>
            <a:endParaRPr lang="en-GB" altLang="en-GB" i="1" dirty="0" smtClean="0">
              <a:latin typeface="Univers"/>
            </a:endParaRPr>
          </a:p>
          <a:p>
            <a:pPr marL="218885" indent="-218885">
              <a:lnSpc>
                <a:spcPct val="80000"/>
              </a:lnSpc>
            </a:pPr>
            <a:r>
              <a:rPr lang="en-GB" altLang="en-GB" dirty="0" smtClean="0">
                <a:latin typeface="Univers"/>
              </a:rPr>
              <a:t>Reference</a:t>
            </a:r>
          </a:p>
          <a:p>
            <a:pPr marL="218885" indent="-218885">
              <a:lnSpc>
                <a:spcPct val="80000"/>
              </a:lnSpc>
              <a:buFontTx/>
              <a:buAutoNum type="arabicPeriod"/>
            </a:pPr>
            <a:r>
              <a:rPr lang="en-GB" dirty="0" err="1" smtClean="0">
                <a:latin typeface="Univers"/>
              </a:rPr>
              <a:t>Gaine</a:t>
            </a:r>
            <a:r>
              <a:rPr lang="en-GB" dirty="0" smtClean="0">
                <a:latin typeface="Univers"/>
              </a:rPr>
              <a:t> S. Pulmonary hypertension. </a:t>
            </a:r>
            <a:r>
              <a:rPr lang="en-GB" dirty="0" err="1" smtClean="0">
                <a:latin typeface="Univers"/>
              </a:rPr>
              <a:t>Jama</a:t>
            </a:r>
            <a:r>
              <a:rPr lang="en-GB" dirty="0" smtClean="0">
                <a:latin typeface="Univers"/>
              </a:rPr>
              <a:t> 2000; 284:3160-8.</a:t>
            </a:r>
            <a:endParaRPr lang="en-GB" altLang="en-GB" dirty="0" smtClean="0">
              <a:latin typeface="Univers"/>
            </a:endParaRPr>
          </a:p>
          <a:p>
            <a:pPr marL="218885" indent="-218885">
              <a:lnSpc>
                <a:spcPct val="80000"/>
              </a:lnSpc>
              <a:buFontTx/>
              <a:buAutoNum type="arabicPeriod"/>
            </a:pPr>
            <a:r>
              <a:rPr lang="en-GB" altLang="en-GB" dirty="0" err="1" smtClean="0">
                <a:latin typeface="Univers"/>
              </a:rPr>
              <a:t>Rai</a:t>
            </a:r>
            <a:r>
              <a:rPr lang="en-GB" altLang="en-GB" dirty="0" smtClean="0">
                <a:latin typeface="Univers"/>
              </a:rPr>
              <a:t> PR, et al. Am J </a:t>
            </a:r>
            <a:r>
              <a:rPr lang="en-GB" altLang="en-GB" dirty="0" err="1" smtClean="0">
                <a:latin typeface="Univers"/>
              </a:rPr>
              <a:t>Respir</a:t>
            </a:r>
            <a:r>
              <a:rPr lang="en-GB" altLang="en-GB" dirty="0" smtClean="0">
                <a:latin typeface="Univers"/>
              </a:rPr>
              <a:t> </a:t>
            </a:r>
            <a:r>
              <a:rPr lang="en-GB" altLang="en-GB" dirty="0" err="1" smtClean="0">
                <a:latin typeface="Univers"/>
              </a:rPr>
              <a:t>Crit</a:t>
            </a:r>
            <a:r>
              <a:rPr lang="en-GB" altLang="en-GB" dirty="0" smtClean="0">
                <a:latin typeface="Univers"/>
              </a:rPr>
              <a:t> Care Med 2008; 178:558-64.</a:t>
            </a:r>
          </a:p>
          <a:p>
            <a:pPr marL="218885" indent="-218885">
              <a:lnSpc>
                <a:spcPct val="80000"/>
              </a:lnSpc>
            </a:pPr>
            <a:endParaRPr lang="sv-SE" altLang="en-GB" sz="800" dirty="0" smtClean="0">
              <a:latin typeface="Univers"/>
            </a:endParaRPr>
          </a:p>
          <a:p>
            <a:pPr marL="218885" indent="-218885">
              <a:lnSpc>
                <a:spcPct val="80000"/>
              </a:lnSpc>
            </a:pPr>
            <a:endParaRPr lang="en-GB" sz="800" dirty="0" smtClean="0">
              <a:latin typeface="Univer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777461" y="9430813"/>
            <a:ext cx="2890137" cy="495872"/>
          </a:xfrm>
          <a:prstGeom prst="rect">
            <a:avLst/>
          </a:prstGeom>
          <a:noFill/>
          <a:ln w="9525">
            <a:noFill/>
            <a:miter lim="800000"/>
            <a:headEnd/>
            <a:tailEnd/>
          </a:ln>
        </p:spPr>
        <p:txBody>
          <a:bodyPr lIns="94838" tIns="47419" rIns="94838" bIns="47419" anchor="b"/>
          <a:lstStyle/>
          <a:p>
            <a:pPr algn="r" defTabSz="948500"/>
            <a:fld id="{619AD692-D1A0-4EA1-9CDB-7859FF2F27F1}" type="slidenum">
              <a:rPr lang="en-US" sz="1200">
                <a:latin typeface="Univers"/>
              </a:rPr>
              <a:pPr algn="r" defTabSz="948500"/>
              <a:t>17</a:t>
            </a:fld>
            <a:endParaRPr lang="en-US" sz="1200" dirty="0">
              <a:latin typeface="Univers"/>
            </a:endParaRPr>
          </a:p>
        </p:txBody>
      </p:sp>
      <p:sp>
        <p:nvSpPr>
          <p:cNvPr id="48130" name="Rectangle 2"/>
          <p:cNvSpPr>
            <a:spLocks noGrp="1" noRot="1" noChangeAspect="1" noChangeArrowheads="1" noTextEdit="1"/>
          </p:cNvSpPr>
          <p:nvPr>
            <p:ph type="sldImg"/>
          </p:nvPr>
        </p:nvSpPr>
        <p:spPr>
          <a:xfrm>
            <a:off x="855663" y="746125"/>
            <a:ext cx="4960937" cy="3722688"/>
          </a:xfrm>
          <a:ln/>
        </p:spPr>
      </p:sp>
      <p:sp>
        <p:nvSpPr>
          <p:cNvPr id="48131" name="Rectangle 3"/>
          <p:cNvSpPr>
            <a:spLocks noGrp="1" noChangeArrowheads="1"/>
          </p:cNvSpPr>
          <p:nvPr>
            <p:ph type="body" idx="1"/>
          </p:nvPr>
        </p:nvSpPr>
        <p:spPr>
          <a:xfrm>
            <a:off x="890306" y="4715406"/>
            <a:ext cx="4888477" cy="4467471"/>
          </a:xfrm>
          <a:noFill/>
          <a:ln/>
        </p:spPr>
        <p:txBody>
          <a:bodyPr/>
          <a:lstStyle/>
          <a:p>
            <a:pPr marL="218885" indent="-218885">
              <a:lnSpc>
                <a:spcPct val="80000"/>
              </a:lnSpc>
            </a:pPr>
            <a:r>
              <a:rPr lang="en-GB" altLang="en-GB" dirty="0" smtClean="0">
                <a:latin typeface="Univers"/>
              </a:rPr>
              <a:t>The </a:t>
            </a:r>
            <a:r>
              <a:rPr lang="en-GB" altLang="en-GB" dirty="0" err="1" smtClean="0">
                <a:latin typeface="Univers"/>
              </a:rPr>
              <a:t>pathobiological</a:t>
            </a:r>
            <a:r>
              <a:rPr lang="en-GB" altLang="en-GB" dirty="0" smtClean="0">
                <a:latin typeface="Univers"/>
              </a:rPr>
              <a:t> mechanism in PAH involves multiple factors. Vasoconstriction, remodelling of the pulmonary vessel wall, and thrombosis all contribute to increasing pulmonary vascular resistance.</a:t>
            </a:r>
            <a:r>
              <a:rPr lang="en-GB" altLang="en-GB" baseline="30000" dirty="0" smtClean="0">
                <a:latin typeface="Univers"/>
              </a:rPr>
              <a:t>1 </a:t>
            </a:r>
            <a:r>
              <a:rPr lang="en-GB" altLang="en-GB" dirty="0" smtClean="0">
                <a:latin typeface="Univers"/>
              </a:rPr>
              <a:t>[pages 174-176]</a:t>
            </a:r>
          </a:p>
          <a:p>
            <a:pPr marL="218885" indent="-218885">
              <a:lnSpc>
                <a:spcPct val="80000"/>
              </a:lnSpc>
            </a:pPr>
            <a:endParaRPr lang="en-GB" altLang="en-GB" dirty="0" smtClean="0">
              <a:latin typeface="Univers"/>
            </a:endParaRPr>
          </a:p>
          <a:p>
            <a:pPr marL="218885" indent="-218885">
              <a:lnSpc>
                <a:spcPct val="80000"/>
              </a:lnSpc>
            </a:pPr>
            <a:r>
              <a:rPr lang="en-GB" altLang="en-GB" i="1" dirty="0" smtClean="0">
                <a:latin typeface="Univers"/>
              </a:rPr>
              <a:t>Vascular proliferation and remodelling [page 174, column 2]</a:t>
            </a:r>
          </a:p>
          <a:p>
            <a:pPr marL="218885" indent="-218885">
              <a:lnSpc>
                <a:spcPct val="80000"/>
              </a:lnSpc>
            </a:pPr>
            <a:r>
              <a:rPr lang="en-GB" altLang="en-GB" dirty="0" smtClean="0">
                <a:latin typeface="Univers"/>
              </a:rPr>
              <a:t>Vascular remodelling is characterised by thickening of all 3 layers of the pulmonary vessel walls due to hypertrophy (cell growth) or hyperplasia (cell proliferation) of one or more cell types as well as increased deposition of extracellular matrix components.</a:t>
            </a:r>
            <a:r>
              <a:rPr lang="en-GB" altLang="en-GB" baseline="30000" dirty="0" smtClean="0">
                <a:latin typeface="Univers"/>
              </a:rPr>
              <a:t>1</a:t>
            </a:r>
          </a:p>
          <a:p>
            <a:pPr marL="218885" indent="-218885">
              <a:lnSpc>
                <a:spcPct val="80000"/>
              </a:lnSpc>
            </a:pPr>
            <a:endParaRPr lang="en-GB" altLang="en-GB" baseline="30000" dirty="0" smtClean="0">
              <a:latin typeface="Univers"/>
            </a:endParaRPr>
          </a:p>
          <a:p>
            <a:pPr marL="218885" indent="-218885">
              <a:lnSpc>
                <a:spcPct val="80000"/>
              </a:lnSpc>
            </a:pPr>
            <a:r>
              <a:rPr lang="en-GB" altLang="en-GB" i="1" dirty="0" err="1" smtClean="0">
                <a:latin typeface="Univers"/>
              </a:rPr>
              <a:t>Muscularisation</a:t>
            </a:r>
            <a:r>
              <a:rPr lang="en-GB" altLang="en-GB" i="1" dirty="0" smtClean="0">
                <a:latin typeface="Univers"/>
              </a:rPr>
              <a:t> of non-muscular arteries [page 174, column 2]</a:t>
            </a:r>
          </a:p>
          <a:p>
            <a:pPr marL="218885" indent="-218885">
              <a:lnSpc>
                <a:spcPct val="80000"/>
              </a:lnSpc>
            </a:pPr>
            <a:r>
              <a:rPr lang="en-GB" altLang="en-GB" dirty="0" smtClean="0">
                <a:latin typeface="Univers"/>
              </a:rPr>
              <a:t>Appearance of layer of smooth muscle in small peripheral pulmonary arteries which are not normally muscular. </a:t>
            </a:r>
            <a:r>
              <a:rPr lang="en-GB" altLang="en-GB" baseline="30000" dirty="0" smtClean="0">
                <a:latin typeface="Univers"/>
              </a:rPr>
              <a:t>1</a:t>
            </a:r>
          </a:p>
          <a:p>
            <a:pPr marL="218885" indent="-218885">
              <a:lnSpc>
                <a:spcPct val="80000"/>
              </a:lnSpc>
            </a:pPr>
            <a:endParaRPr lang="en-GB" altLang="en-GB" dirty="0" smtClean="0">
              <a:latin typeface="Univers"/>
            </a:endParaRPr>
          </a:p>
          <a:p>
            <a:pPr marL="218885" indent="-218885">
              <a:lnSpc>
                <a:spcPct val="80000"/>
              </a:lnSpc>
            </a:pPr>
            <a:r>
              <a:rPr lang="en-GB" altLang="en-GB" dirty="0" smtClean="0">
                <a:latin typeface="Univers"/>
              </a:rPr>
              <a:t>Process not completely understood. Differentiation of </a:t>
            </a:r>
            <a:r>
              <a:rPr lang="en-GB" altLang="en-GB" dirty="0" err="1" smtClean="0">
                <a:latin typeface="Univers"/>
              </a:rPr>
              <a:t>pericytes</a:t>
            </a:r>
            <a:r>
              <a:rPr lang="en-GB" altLang="en-GB" dirty="0" smtClean="0">
                <a:latin typeface="Univers"/>
              </a:rPr>
              <a:t> and recruitment of fibroblasts from surrounding lung </a:t>
            </a:r>
            <a:r>
              <a:rPr lang="en-GB" altLang="en-GB" dirty="0" err="1" smtClean="0">
                <a:latin typeface="Univers"/>
              </a:rPr>
              <a:t>parencyma</a:t>
            </a:r>
            <a:r>
              <a:rPr lang="en-GB" altLang="en-GB" dirty="0" smtClean="0">
                <a:latin typeface="Univers"/>
              </a:rPr>
              <a:t> may contribute to this process. These cell types differentiate to take on smooth-muscle-like phenotypes. </a:t>
            </a:r>
            <a:r>
              <a:rPr lang="en-GB" altLang="en-GB" baseline="30000" dirty="0" smtClean="0">
                <a:latin typeface="Univers"/>
              </a:rPr>
              <a:t>1</a:t>
            </a:r>
            <a:endParaRPr lang="en-GB" altLang="en-GB" dirty="0" smtClean="0">
              <a:latin typeface="Univers"/>
            </a:endParaRPr>
          </a:p>
          <a:p>
            <a:pPr marL="218885" indent="-218885">
              <a:lnSpc>
                <a:spcPct val="80000"/>
              </a:lnSpc>
            </a:pPr>
            <a:endParaRPr lang="en-GB" altLang="en-GB" dirty="0" smtClean="0">
              <a:latin typeface="Univers"/>
            </a:endParaRPr>
          </a:p>
          <a:p>
            <a:pPr marL="218885" indent="-218885">
              <a:lnSpc>
                <a:spcPct val="80000"/>
              </a:lnSpc>
            </a:pPr>
            <a:r>
              <a:rPr lang="en-GB" altLang="en-GB" i="1" dirty="0" smtClean="0">
                <a:latin typeface="Univers"/>
              </a:rPr>
              <a:t>Increased </a:t>
            </a:r>
            <a:r>
              <a:rPr lang="en-GB" altLang="en-GB" i="1" dirty="0" err="1" smtClean="0">
                <a:latin typeface="Univers"/>
              </a:rPr>
              <a:t>muscularisation</a:t>
            </a:r>
            <a:r>
              <a:rPr lang="en-GB" altLang="en-GB" i="1" dirty="0" smtClean="0">
                <a:latin typeface="Univers"/>
              </a:rPr>
              <a:t> of muscular pulmonary arteries [page 175 column1]</a:t>
            </a:r>
          </a:p>
          <a:p>
            <a:pPr marL="218885" indent="-218885">
              <a:lnSpc>
                <a:spcPct val="80000"/>
              </a:lnSpc>
            </a:pPr>
            <a:endParaRPr lang="en-GB" altLang="en-GB" dirty="0" smtClean="0">
              <a:latin typeface="Univers"/>
            </a:endParaRPr>
          </a:p>
          <a:p>
            <a:pPr marL="218885" indent="-218885">
              <a:lnSpc>
                <a:spcPct val="80000"/>
              </a:lnSpc>
            </a:pPr>
            <a:r>
              <a:rPr lang="en-GB" altLang="en-GB" dirty="0" smtClean="0">
                <a:latin typeface="Univers"/>
              </a:rPr>
              <a:t>Proximal muscular arteries experience a higher </a:t>
            </a:r>
            <a:r>
              <a:rPr lang="en-GB" altLang="en-GB" dirty="0" err="1" smtClean="0">
                <a:latin typeface="Univers"/>
              </a:rPr>
              <a:t>intraluminal</a:t>
            </a:r>
            <a:r>
              <a:rPr lang="en-GB" altLang="en-GB" dirty="0" smtClean="0">
                <a:latin typeface="Univers"/>
              </a:rPr>
              <a:t> pressure due to the vasoconstriction and remodelling taking place in the smaller peripheral arteries. </a:t>
            </a:r>
            <a:r>
              <a:rPr lang="en-GB" altLang="en-GB" baseline="30000" dirty="0" smtClean="0">
                <a:latin typeface="Univers"/>
              </a:rPr>
              <a:t>1</a:t>
            </a:r>
            <a:endParaRPr lang="en-GB" altLang="en-GB" dirty="0" smtClean="0">
              <a:latin typeface="Univers"/>
            </a:endParaRPr>
          </a:p>
          <a:p>
            <a:pPr marL="218885" indent="-218885">
              <a:lnSpc>
                <a:spcPct val="80000"/>
              </a:lnSpc>
            </a:pPr>
            <a:endParaRPr lang="en-GB" altLang="en-GB" dirty="0" smtClean="0">
              <a:latin typeface="Univers"/>
            </a:endParaRPr>
          </a:p>
          <a:p>
            <a:pPr marL="218885" indent="-218885">
              <a:lnSpc>
                <a:spcPct val="80000"/>
              </a:lnSpc>
            </a:pPr>
            <a:r>
              <a:rPr lang="en-GB" altLang="en-GB" dirty="0" smtClean="0">
                <a:latin typeface="Univers"/>
              </a:rPr>
              <a:t>Proliferation and hypertrophy of medial smooth muscle narrows the vessel diameter and new elastic layers are deposited between the muscle layers and increased deposition of type 1 collagen deposition stiffens vessel walls. </a:t>
            </a:r>
            <a:r>
              <a:rPr lang="en-GB" altLang="en-GB" baseline="30000" dirty="0" smtClean="0">
                <a:latin typeface="Univers"/>
              </a:rPr>
              <a:t>1</a:t>
            </a:r>
            <a:endParaRPr lang="en-GB" altLang="en-GB" dirty="0" smtClean="0">
              <a:latin typeface="Univers"/>
            </a:endParaRPr>
          </a:p>
          <a:p>
            <a:pPr marL="218885" indent="-218885">
              <a:lnSpc>
                <a:spcPct val="80000"/>
              </a:lnSpc>
            </a:pPr>
            <a:endParaRPr lang="en-GB" altLang="en-GB" dirty="0" smtClean="0">
              <a:latin typeface="Univers"/>
            </a:endParaRPr>
          </a:p>
          <a:p>
            <a:pPr marL="218885" indent="-218885">
              <a:lnSpc>
                <a:spcPct val="80000"/>
              </a:lnSpc>
            </a:pPr>
            <a:r>
              <a:rPr lang="en-GB" altLang="en-GB" i="1" dirty="0" err="1" smtClean="0">
                <a:latin typeface="Univers"/>
              </a:rPr>
              <a:t>Neointima</a:t>
            </a:r>
            <a:r>
              <a:rPr lang="en-GB" altLang="en-GB" i="1" dirty="0" smtClean="0">
                <a:latin typeface="Univers"/>
              </a:rPr>
              <a:t> formation [page 175, column 1]</a:t>
            </a:r>
          </a:p>
          <a:p>
            <a:pPr marL="218885" indent="-218885">
              <a:lnSpc>
                <a:spcPct val="80000"/>
              </a:lnSpc>
            </a:pPr>
            <a:endParaRPr lang="en-GB" altLang="en-GB" i="1" dirty="0" smtClean="0">
              <a:latin typeface="Univers"/>
            </a:endParaRPr>
          </a:p>
          <a:p>
            <a:pPr marL="218885" indent="-218885">
              <a:lnSpc>
                <a:spcPct val="80000"/>
              </a:lnSpc>
            </a:pPr>
            <a:r>
              <a:rPr lang="en-GB" altLang="en-GB" dirty="0" smtClean="0">
                <a:latin typeface="Univers"/>
              </a:rPr>
              <a:t>Formation of a layer of cells and extracellular matrix between endothelium and internal elastic lamina (called the </a:t>
            </a:r>
            <a:r>
              <a:rPr lang="en-GB" altLang="en-GB" dirty="0" err="1" smtClean="0">
                <a:latin typeface="Univers"/>
              </a:rPr>
              <a:t>neointima</a:t>
            </a:r>
            <a:r>
              <a:rPr lang="en-GB" altLang="en-GB" dirty="0" smtClean="0">
                <a:latin typeface="Univers"/>
              </a:rPr>
              <a:t>). </a:t>
            </a:r>
            <a:r>
              <a:rPr lang="en-GB" altLang="en-GB" baseline="30000" dirty="0" smtClean="0">
                <a:latin typeface="Univers"/>
              </a:rPr>
              <a:t>1</a:t>
            </a:r>
            <a:endParaRPr lang="en-GB" altLang="en-GB" dirty="0" smtClean="0">
              <a:latin typeface="Univers"/>
            </a:endParaRPr>
          </a:p>
          <a:p>
            <a:pPr marL="218885" indent="-218885">
              <a:lnSpc>
                <a:spcPct val="80000"/>
              </a:lnSpc>
            </a:pPr>
            <a:endParaRPr lang="en-GB" altLang="en-GB" dirty="0" smtClean="0">
              <a:latin typeface="Univers"/>
            </a:endParaRPr>
          </a:p>
          <a:p>
            <a:pPr marL="218885" indent="-218885">
              <a:lnSpc>
                <a:spcPct val="80000"/>
              </a:lnSpc>
            </a:pPr>
            <a:r>
              <a:rPr lang="en-GB" altLang="en-GB" dirty="0" smtClean="0">
                <a:latin typeface="Univers"/>
              </a:rPr>
              <a:t>This occurs in small and large arteries and significantly contributes to increased vascular resistance. </a:t>
            </a:r>
            <a:r>
              <a:rPr lang="en-GB" altLang="en-GB" baseline="30000" dirty="0" smtClean="0">
                <a:latin typeface="Univers"/>
              </a:rPr>
              <a:t>1</a:t>
            </a:r>
            <a:endParaRPr lang="en-GB" altLang="en-GB" dirty="0" smtClean="0">
              <a:latin typeface="Univers"/>
            </a:endParaRPr>
          </a:p>
          <a:p>
            <a:pPr marL="218885" indent="-218885">
              <a:lnSpc>
                <a:spcPct val="80000"/>
              </a:lnSpc>
            </a:pPr>
            <a:endParaRPr lang="en-GB" altLang="en-GB" dirty="0" smtClean="0">
              <a:latin typeface="Univers"/>
            </a:endParaRPr>
          </a:p>
          <a:p>
            <a:pPr marL="218885" indent="-218885">
              <a:lnSpc>
                <a:spcPct val="80000"/>
              </a:lnSpc>
            </a:pPr>
            <a:r>
              <a:rPr lang="en-GB" altLang="en-GB" dirty="0" smtClean="0">
                <a:latin typeface="Univers"/>
              </a:rPr>
              <a:t>It is thought to be a non specific response to vascular injury. The cells may arise due to differentiation of endothelial cells, migration of smooth muscle like cells or migration of adventitial fibroblasts. The specifics are not fully understood. </a:t>
            </a:r>
            <a:r>
              <a:rPr lang="en-GB" altLang="en-GB" baseline="30000" dirty="0" smtClean="0">
                <a:latin typeface="Univers"/>
              </a:rPr>
              <a:t>1</a:t>
            </a:r>
          </a:p>
          <a:p>
            <a:pPr marL="218885" indent="-218885">
              <a:lnSpc>
                <a:spcPct val="80000"/>
              </a:lnSpc>
            </a:pPr>
            <a:endParaRPr lang="en-GB" altLang="en-GB" dirty="0" smtClean="0">
              <a:latin typeface="Univers"/>
            </a:endParaRPr>
          </a:p>
          <a:p>
            <a:pPr marL="218885" indent="-218885">
              <a:lnSpc>
                <a:spcPct val="80000"/>
              </a:lnSpc>
            </a:pPr>
            <a:r>
              <a:rPr lang="en-GB" altLang="en-GB" i="1" dirty="0" smtClean="0">
                <a:latin typeface="Univers"/>
              </a:rPr>
              <a:t>Formation of </a:t>
            </a:r>
            <a:r>
              <a:rPr lang="en-GB" altLang="en-GB" i="1" dirty="0" err="1" smtClean="0">
                <a:latin typeface="Univers"/>
              </a:rPr>
              <a:t>plexiform</a:t>
            </a:r>
            <a:r>
              <a:rPr lang="en-GB" altLang="en-GB" i="1" dirty="0" smtClean="0">
                <a:latin typeface="Univers"/>
              </a:rPr>
              <a:t> lesions [page 175, column 2]</a:t>
            </a:r>
          </a:p>
          <a:p>
            <a:pPr marL="218885" indent="-218885">
              <a:lnSpc>
                <a:spcPct val="80000"/>
              </a:lnSpc>
            </a:pPr>
            <a:endParaRPr lang="en-GB" altLang="en-GB" i="1" dirty="0" smtClean="0">
              <a:latin typeface="Univers"/>
            </a:endParaRPr>
          </a:p>
          <a:p>
            <a:pPr marL="218885" indent="-218885">
              <a:lnSpc>
                <a:spcPct val="80000"/>
              </a:lnSpc>
            </a:pPr>
            <a:r>
              <a:rPr lang="en-GB" altLang="en-GB" dirty="0" smtClean="0">
                <a:latin typeface="Univers"/>
              </a:rPr>
              <a:t>Disorganised proliferation of endothelial cells leads to the formation of </a:t>
            </a:r>
            <a:r>
              <a:rPr lang="en-GB" altLang="en-GB" dirty="0" err="1" smtClean="0">
                <a:latin typeface="Univers"/>
              </a:rPr>
              <a:t>plexiform</a:t>
            </a:r>
            <a:r>
              <a:rPr lang="en-GB" altLang="en-GB" dirty="0" smtClean="0">
                <a:latin typeface="Univers"/>
              </a:rPr>
              <a:t> lesions in 80% of cases of </a:t>
            </a:r>
            <a:r>
              <a:rPr lang="en-GB" altLang="en-GB" dirty="0" err="1" smtClean="0">
                <a:latin typeface="Univers"/>
              </a:rPr>
              <a:t>iPAH</a:t>
            </a:r>
            <a:r>
              <a:rPr lang="en-GB" altLang="en-GB" dirty="0" smtClean="0">
                <a:latin typeface="Univers"/>
              </a:rPr>
              <a:t> and in severe cases of secondary PAH. </a:t>
            </a:r>
            <a:r>
              <a:rPr lang="en-GB" altLang="en-GB" baseline="30000" dirty="0" smtClean="0">
                <a:latin typeface="Univers"/>
              </a:rPr>
              <a:t>1</a:t>
            </a:r>
          </a:p>
          <a:p>
            <a:pPr marL="218885" indent="-218885">
              <a:lnSpc>
                <a:spcPct val="80000"/>
              </a:lnSpc>
            </a:pPr>
            <a:endParaRPr lang="en-GB" altLang="en-GB" baseline="30000" dirty="0" smtClean="0">
              <a:latin typeface="Univers"/>
            </a:endParaRPr>
          </a:p>
          <a:p>
            <a:pPr marL="218885" indent="-218885">
              <a:lnSpc>
                <a:spcPct val="80000"/>
              </a:lnSpc>
            </a:pPr>
            <a:r>
              <a:rPr lang="en-GB" altLang="en-GB" dirty="0" smtClean="0">
                <a:latin typeface="Univers"/>
              </a:rPr>
              <a:t>The lesions themselves may possibly be a marker of endothelial abnormality in primary pulmonary hypertension, and could also be involved in its pathogenesis. </a:t>
            </a:r>
            <a:r>
              <a:rPr lang="en-GB" altLang="en-GB" baseline="30000" dirty="0" smtClean="0">
                <a:latin typeface="Univers"/>
              </a:rPr>
              <a:t>1</a:t>
            </a:r>
            <a:r>
              <a:rPr lang="en-GB" altLang="en-GB" dirty="0" smtClean="0">
                <a:latin typeface="Univers"/>
              </a:rPr>
              <a:t> </a:t>
            </a:r>
          </a:p>
          <a:p>
            <a:pPr marL="218885" indent="-218885">
              <a:lnSpc>
                <a:spcPct val="80000"/>
              </a:lnSpc>
            </a:pPr>
            <a:endParaRPr lang="en-GB" altLang="en-GB" i="1" dirty="0" smtClean="0">
              <a:latin typeface="Univers"/>
            </a:endParaRPr>
          </a:p>
          <a:p>
            <a:pPr marL="218885" indent="-218885">
              <a:lnSpc>
                <a:spcPct val="80000"/>
              </a:lnSpc>
            </a:pPr>
            <a:r>
              <a:rPr lang="en-GB" altLang="en-GB" b="1" dirty="0" smtClean="0">
                <a:latin typeface="Univers"/>
              </a:rPr>
              <a:t>Reference</a:t>
            </a:r>
            <a:endParaRPr lang="en-GB" altLang="en-GB" dirty="0" smtClean="0">
              <a:latin typeface="Univers"/>
            </a:endParaRPr>
          </a:p>
          <a:p>
            <a:pPr marL="218885" indent="-218885">
              <a:lnSpc>
                <a:spcPct val="80000"/>
              </a:lnSpc>
              <a:buFontTx/>
              <a:buAutoNum type="arabicPeriod"/>
            </a:pPr>
            <a:r>
              <a:rPr lang="sv-SE" altLang="en-GB" dirty="0" smtClean="0">
                <a:latin typeface="Univers"/>
              </a:rPr>
              <a:t>Jeffery T, Morrell N. </a:t>
            </a:r>
            <a:r>
              <a:rPr lang="sv-SE" altLang="en-GB" i="1" dirty="0" smtClean="0">
                <a:latin typeface="Univers"/>
              </a:rPr>
              <a:t>Prog Cardiovasc Dis</a:t>
            </a:r>
            <a:r>
              <a:rPr lang="sv-SE" altLang="en-GB" dirty="0" smtClean="0">
                <a:latin typeface="Univers"/>
              </a:rPr>
              <a:t> 2002; </a:t>
            </a:r>
            <a:r>
              <a:rPr lang="sv-SE" altLang="en-GB" b="1" dirty="0" smtClean="0">
                <a:latin typeface="Univers"/>
              </a:rPr>
              <a:t>45:</a:t>
            </a:r>
            <a:r>
              <a:rPr lang="sv-SE" altLang="en-GB" dirty="0" smtClean="0">
                <a:latin typeface="Univers"/>
              </a:rPr>
              <a:t> 173–202</a:t>
            </a:r>
            <a:endParaRPr lang="en-GB" altLang="en-GB" dirty="0" smtClean="0">
              <a:latin typeface="Univers"/>
            </a:endParaRPr>
          </a:p>
          <a:p>
            <a:pPr marL="218885" indent="-218885">
              <a:lnSpc>
                <a:spcPct val="80000"/>
              </a:lnSpc>
            </a:pPr>
            <a:endParaRPr lang="sv-SE" altLang="en-GB" dirty="0" smtClean="0">
              <a:latin typeface="Univers"/>
            </a:endParaRPr>
          </a:p>
          <a:p>
            <a:pPr marL="218885" indent="-218885">
              <a:lnSpc>
                <a:spcPct val="80000"/>
              </a:lnSpc>
            </a:pPr>
            <a:endParaRPr lang="en-GB" sz="800" dirty="0" smtClean="0">
              <a:latin typeface="Univer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855663" y="746125"/>
            <a:ext cx="4960937" cy="3722688"/>
          </a:xfrm>
          <a:ln/>
        </p:spPr>
      </p:sp>
      <p:sp>
        <p:nvSpPr>
          <p:cNvPr id="50178" name="Rectangle 3"/>
          <p:cNvSpPr>
            <a:spLocks noGrp="1" noChangeArrowheads="1"/>
          </p:cNvSpPr>
          <p:nvPr>
            <p:ph type="body" idx="1"/>
          </p:nvPr>
        </p:nvSpPr>
        <p:spPr>
          <a:xfrm>
            <a:off x="890306" y="4715406"/>
            <a:ext cx="4888477" cy="4467471"/>
          </a:xfrm>
          <a:noFill/>
          <a:ln/>
        </p:spPr>
        <p:txBody>
          <a:bodyPr/>
          <a:lstStyle/>
          <a:p>
            <a:r>
              <a:rPr lang="en-GB" smtClean="0">
                <a:latin typeface="Univers"/>
              </a:rPr>
              <a:t>Main changes are vasoconstriction, smooth-muscle cell and endothelial proliferation, and thrombosis</a:t>
            </a:r>
          </a:p>
          <a:p>
            <a:endParaRPr lang="en-GB" smtClean="0">
              <a:latin typeface="Univers"/>
            </a:endParaRPr>
          </a:p>
          <a:p>
            <a:r>
              <a:rPr lang="en-GB" smtClean="0">
                <a:latin typeface="Univers"/>
              </a:rPr>
              <a:t>The homeostatic imbalances are probably consequences of pulmonary endothelial-cell dysfunction or injury</a:t>
            </a:r>
          </a:p>
          <a:p>
            <a:endParaRPr lang="en-GB" smtClean="0">
              <a:latin typeface="Univers"/>
            </a:endParaRPr>
          </a:p>
          <a:p>
            <a:r>
              <a:rPr lang="en-GB" smtClean="0">
                <a:latin typeface="Univers"/>
              </a:rPr>
              <a:t>Reference:</a:t>
            </a:r>
          </a:p>
          <a:p>
            <a:pPr>
              <a:lnSpc>
                <a:spcPct val="90000"/>
              </a:lnSpc>
              <a:spcBef>
                <a:spcPct val="0"/>
              </a:spcBef>
            </a:pPr>
            <a:r>
              <a:rPr lang="en-US" smtClean="0">
                <a:latin typeface="Univers"/>
              </a:rPr>
              <a:t>Farber HW, et al. The New England Journal of Medicine; 2004; </a:t>
            </a:r>
            <a:r>
              <a:rPr lang="en-US" b="1" smtClean="0">
                <a:latin typeface="Univers"/>
              </a:rPr>
              <a:t>351</a:t>
            </a:r>
            <a:r>
              <a:rPr lang="en-US" smtClean="0">
                <a:latin typeface="Univers"/>
              </a:rPr>
              <a:t>:1655-65</a:t>
            </a:r>
          </a:p>
          <a:p>
            <a:endParaRPr lang="en-GB" smtClean="0">
              <a:latin typeface="Univer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0138" y="692150"/>
            <a:ext cx="4600575" cy="3451225"/>
          </a:xfrm>
          <a:solidFill>
            <a:schemeClr val="accent1"/>
          </a:solidFill>
          <a:ln w="25400">
            <a:solidFill>
              <a:schemeClr val="accent1">
                <a:shade val="50000"/>
              </a:schemeClr>
            </a:solidFill>
          </a:ln>
        </p:spPr>
      </p:sp>
      <p:sp>
        <p:nvSpPr>
          <p:cNvPr id="52226" name="Notes Placeholder 2"/>
          <p:cNvSpPr>
            <a:spLocks noGrp="1"/>
          </p:cNvSpPr>
          <p:nvPr>
            <p:ph type="body" sz="quarter" idx="1"/>
          </p:nvPr>
        </p:nvSpPr>
        <p:spPr>
          <a:xfrm>
            <a:off x="680032" y="4376611"/>
            <a:ext cx="5440258" cy="184666"/>
          </a:xfrm>
          <a:noFill/>
          <a:ln/>
        </p:spPr>
        <p:txBody>
          <a:bodyPr lIns="0" tIns="0" rIns="0" bIns="0">
            <a:spAutoFit/>
          </a:bodyPr>
          <a:lstStyle/>
          <a:p>
            <a:pPr eaLnBrk="1"/>
            <a:endParaRPr lang="en-GB" smtClean="0">
              <a:latin typeface="Univers"/>
            </a:endParaRPr>
          </a:p>
        </p:txBody>
      </p:sp>
      <p:sp>
        <p:nvSpPr>
          <p:cNvPr id="52227" name="Slide Number Placeholder 3"/>
          <p:cNvSpPr>
            <a:spLocks noChangeArrowheads="1"/>
          </p:cNvSpPr>
          <p:nvPr/>
        </p:nvSpPr>
        <p:spPr bwMode="auto">
          <a:xfrm>
            <a:off x="3852025" y="8751684"/>
            <a:ext cx="2946806" cy="4589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96" tIns="46850" rIns="90096" bIns="46850" anchor="b"/>
          <a:lstStyle/>
          <a:p>
            <a:pPr algn="r" defTabSz="915059">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fld id="{EC4EC98E-B73E-4AF5-88C1-0F36474A691A}" type="slidenum">
              <a:rPr lang="en-US">
                <a:latin typeface="Calibri" pitchFamily="34" charset="0"/>
              </a:rPr>
              <a:pPr algn="r" defTabSz="915059">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t>19</a:t>
            </a:fld>
            <a:endParaRPr lang="en-GB" sz="1200" dirty="0">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892175" y="763588"/>
            <a:ext cx="4892675" cy="3670300"/>
          </a:xfrm>
          <a:ln/>
        </p:spPr>
      </p:sp>
      <p:sp>
        <p:nvSpPr>
          <p:cNvPr id="54274" name="Rectangle 3"/>
          <p:cNvSpPr>
            <a:spLocks noGrp="1" noChangeArrowheads="1"/>
          </p:cNvSpPr>
          <p:nvPr>
            <p:ph type="body" idx="1"/>
          </p:nvPr>
        </p:nvSpPr>
        <p:spPr>
          <a:noFill/>
          <a:ln/>
        </p:spPr>
        <p:txBody>
          <a:bodyPr/>
          <a:lstStyle/>
          <a:p>
            <a:pPr eaLnBrk="1" hangingPunct="1">
              <a:buFontTx/>
              <a:buChar char="•"/>
            </a:pPr>
            <a:r>
              <a:rPr lang="de-CH" smtClean="0">
                <a:latin typeface="Univers"/>
              </a:rPr>
              <a:t>As well as recognising that mild symptoms ≠ mild disease, it is important to note that despite patients being asymptomatic/mildly symptomatic in the early stages, haemodynamic compromise as a result of pathological changes in the pulmonary vasculature is already occurring. </a:t>
            </a:r>
            <a:endParaRPr lang="en-US" smtClean="0">
              <a:latin typeface="Univers"/>
            </a:endParaRPr>
          </a:p>
          <a:p>
            <a:pPr eaLnBrk="1" hangingPunct="1">
              <a:buFontTx/>
              <a:buChar char="•"/>
            </a:pPr>
            <a:r>
              <a:rPr lang="de-CH" smtClean="0">
                <a:latin typeface="Univers"/>
              </a:rPr>
              <a:t>This has important clinical implications as it highlights the difficulty in diagnosing patients before „reversible“ changes in the vasculature have occurred as the patient is unlikely to present until symptoms are apparent – in which case, the disease has typically progressed to a relatively advance stage. This important issue is discussed further later on in the presentation.</a:t>
            </a:r>
            <a:endParaRPr lang="en-US" smtClean="0">
              <a:latin typeface="Univers"/>
            </a:endParaRPr>
          </a:p>
          <a:p>
            <a:pPr eaLnBrk="1" hangingPunct="1">
              <a:buFontTx/>
              <a:buChar char="•"/>
            </a:pPr>
            <a:r>
              <a:rPr lang="de-CH" smtClean="0">
                <a:latin typeface="Univers"/>
              </a:rPr>
              <a:t>(</a:t>
            </a:r>
            <a:r>
              <a:rPr lang="en-US" smtClean="0">
                <a:latin typeface="Univers"/>
              </a:rPr>
              <a:t>In the early stages of disease when patients are asymptomatic, their CO is normal both at rest and with exercise because the right ventricle is able to adapt to its increased workload. Eventually the right ventricle cannot sufficiently increase CO, particularly during exercise. This is usually when patients become symptomatic and their presenting symptom is exertional dyspnoea, due to limitation of an increase in CO during exercise. The hallmark of severe PAH is reduced CO, which causes a decrease in the amount of blood flowing through the lungs. This leads to decreasing activity tolerance, increased exertional symptoms and signs of right heart failure.</a:t>
            </a:r>
          </a:p>
          <a:p>
            <a:pPr eaLnBrk="1" hangingPunct="1">
              <a:spcBef>
                <a:spcPct val="0"/>
              </a:spcBef>
            </a:pPr>
            <a:endParaRPr lang="en-US" smtClean="0">
              <a:latin typeface="Univer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9"/>
          <p:cNvSpPr>
            <a:spLocks noGrp="1" noChangeArrowheads="1"/>
          </p:cNvSpPr>
          <p:nvPr>
            <p:ph type="sldNum" sz="quarter" idx="5"/>
          </p:nvPr>
        </p:nvSpPr>
        <p:spPr/>
        <p:txBody>
          <a:bodyPr/>
          <a:lstStyle/>
          <a:p>
            <a:pPr>
              <a:defRPr/>
            </a:pPr>
            <a:fld id="{DDC9B524-2C0B-444B-8F7F-9F8FC2BD1143}" type="slidenum">
              <a:rPr lang="en-US" smtClean="0">
                <a:latin typeface="Univers"/>
              </a:rPr>
              <a:pPr>
                <a:defRPr/>
              </a:pPr>
              <a:t>21</a:t>
            </a:fld>
            <a:endParaRPr lang="en-US" smtClean="0">
              <a:latin typeface="Univers"/>
            </a:endParaRPr>
          </a:p>
        </p:txBody>
      </p:sp>
      <p:sp>
        <p:nvSpPr>
          <p:cNvPr id="56322" name="Rectangle 2"/>
          <p:cNvSpPr>
            <a:spLocks noGrp="1" noRot="1" noChangeAspect="1" noChangeArrowheads="1" noTextEdit="1"/>
          </p:cNvSpPr>
          <p:nvPr>
            <p:ph type="sldImg"/>
          </p:nvPr>
        </p:nvSpPr>
        <p:spPr>
          <a:xfrm>
            <a:off x="881063" y="762000"/>
            <a:ext cx="4905375" cy="3679825"/>
          </a:xfrm>
          <a:ln/>
        </p:spPr>
      </p:sp>
      <p:sp>
        <p:nvSpPr>
          <p:cNvPr id="56323" name="Rectangle 3"/>
          <p:cNvSpPr>
            <a:spLocks noGrp="1" noChangeArrowheads="1"/>
          </p:cNvSpPr>
          <p:nvPr>
            <p:ph type="body" idx="1"/>
          </p:nvPr>
        </p:nvSpPr>
        <p:spPr>
          <a:xfrm>
            <a:off x="897762" y="4964882"/>
            <a:ext cx="4873564" cy="4005478"/>
          </a:xfrm>
          <a:noFill/>
          <a:ln/>
        </p:spPr>
        <p:txBody>
          <a:bodyPr/>
          <a:lstStyle/>
          <a:p>
            <a:pPr>
              <a:buFontTx/>
              <a:buChar char="•"/>
            </a:pPr>
            <a:r>
              <a:rPr lang="de-CH" dirty="0" smtClean="0">
                <a:latin typeface="Arial" charset="0"/>
              </a:rPr>
              <a:t>The extremely poor prognosis of PAH (in this case IPAH) in the absence of PAH-specific therapies is illustrated here: </a:t>
            </a:r>
            <a:endParaRPr lang="en-US" dirty="0" smtClean="0">
              <a:latin typeface="Arial" charset="0"/>
            </a:endParaRPr>
          </a:p>
          <a:p>
            <a:pPr marL="711375" lvl="1" indent="-273606">
              <a:buFontTx/>
              <a:buChar char="•"/>
            </a:pPr>
            <a:r>
              <a:rPr lang="en-US" dirty="0" smtClean="0">
                <a:latin typeface="Arial" charset="0"/>
              </a:rPr>
              <a:t>The data on this slide represent the Patient Registry for the </a:t>
            </a:r>
            <a:r>
              <a:rPr lang="en-US" dirty="0" err="1" smtClean="0">
                <a:latin typeface="Arial" charset="0"/>
              </a:rPr>
              <a:t>Characterisation</a:t>
            </a:r>
            <a:r>
              <a:rPr lang="en-US" dirty="0" smtClean="0">
                <a:latin typeface="Arial" charset="0"/>
              </a:rPr>
              <a:t> of Primary Pulmonary Hypertension. NIH Registry that included a cohort of prospectively followed IPAH patients (n=194) treated with conventional therapy prior to the availability of </a:t>
            </a:r>
            <a:r>
              <a:rPr lang="en-US" dirty="0" err="1" smtClean="0">
                <a:latin typeface="Arial" charset="0"/>
              </a:rPr>
              <a:t>epoprostenol</a:t>
            </a:r>
            <a:r>
              <a:rPr lang="en-US" dirty="0" smtClean="0">
                <a:latin typeface="Arial" charset="0"/>
              </a:rPr>
              <a:t> and </a:t>
            </a:r>
            <a:r>
              <a:rPr lang="en-US" dirty="0" err="1" smtClean="0">
                <a:latin typeface="Arial" charset="0"/>
              </a:rPr>
              <a:t>bosentan</a:t>
            </a:r>
            <a:r>
              <a:rPr lang="en-US" dirty="0" smtClean="0">
                <a:latin typeface="Arial" charset="0"/>
              </a:rPr>
              <a:t>.</a:t>
            </a:r>
          </a:p>
          <a:p>
            <a:pPr marL="711375" lvl="1" indent="-273606">
              <a:buFontTx/>
              <a:buChar char="•"/>
            </a:pPr>
            <a:r>
              <a:rPr lang="en-US" dirty="0" smtClean="0">
                <a:latin typeface="Arial" charset="0"/>
              </a:rPr>
              <a:t>In these patients with IPAH (all classes), the median survival was reported in 1991 to be 2.8 years with survival rates of 68%, 48% and 34% at 1, 3 and 5 years, respectively.</a:t>
            </a:r>
          </a:p>
          <a:p>
            <a:endParaRPr lang="en-US" dirty="0" smtClean="0">
              <a:latin typeface="Univers"/>
            </a:endParaRPr>
          </a:p>
          <a:p>
            <a:r>
              <a:rPr lang="en-US" dirty="0" err="1" smtClean="0">
                <a:latin typeface="Univers"/>
              </a:rPr>
              <a:t>D’Alonzo</a:t>
            </a:r>
            <a:r>
              <a:rPr lang="en-US" dirty="0" smtClean="0">
                <a:latin typeface="Univers"/>
              </a:rPr>
              <a:t> et al. </a:t>
            </a:r>
            <a:r>
              <a:rPr lang="en-US" i="1" dirty="0" smtClean="0">
                <a:latin typeface="Univers"/>
              </a:rPr>
              <a:t>Ann Internal Med </a:t>
            </a:r>
            <a:r>
              <a:rPr lang="en-US" dirty="0" smtClean="0">
                <a:latin typeface="Univers"/>
              </a:rPr>
              <a:t>1991;115:343 </a:t>
            </a:r>
          </a:p>
          <a:p>
            <a:endParaRPr lang="en-GB" b="1" dirty="0" smtClean="0">
              <a:solidFill>
                <a:srgbClr val="FFFFFF"/>
              </a:solidFill>
              <a:latin typeface="Univers"/>
            </a:endParaRPr>
          </a:p>
          <a:p>
            <a:endParaRPr lang="en-US" dirty="0" smtClean="0">
              <a:latin typeface="Arial" charset="0"/>
            </a:endParaRPr>
          </a:p>
          <a:p>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8B613F01-6B84-421C-85C8-D9AFAC4BE739}" type="slidenum">
              <a:rPr lang="en-GB" smtClean="0">
                <a:latin typeface="Univers"/>
              </a:rPr>
              <a:pPr>
                <a:defRPr/>
              </a:pPr>
              <a:t>22</a:t>
            </a:fld>
            <a:endParaRPr lang="en-GB" smtClean="0">
              <a:latin typeface="Univers"/>
            </a:endParaRPr>
          </a:p>
        </p:txBody>
      </p:sp>
      <p:sp>
        <p:nvSpPr>
          <p:cNvPr id="58370" name="Rectangle 2"/>
          <p:cNvSpPr>
            <a:spLocks noGrp="1" noRot="1" noChangeAspect="1" noChangeArrowheads="1" noTextEdit="1"/>
          </p:cNvSpPr>
          <p:nvPr>
            <p:ph type="sldImg"/>
          </p:nvPr>
        </p:nvSpPr>
        <p:spPr>
          <a:xfrm>
            <a:off x="860425" y="749300"/>
            <a:ext cx="4946650" cy="3711575"/>
          </a:xfrm>
          <a:ln/>
        </p:spPr>
      </p:sp>
      <p:sp>
        <p:nvSpPr>
          <p:cNvPr id="58371" name="Rectangle 3"/>
          <p:cNvSpPr>
            <a:spLocks noGrp="1" noChangeArrowheads="1"/>
          </p:cNvSpPr>
          <p:nvPr>
            <p:ph type="body" idx="1"/>
          </p:nvPr>
        </p:nvSpPr>
        <p:spPr>
          <a:xfrm>
            <a:off x="888815" y="4713867"/>
            <a:ext cx="4889969" cy="4467470"/>
          </a:xfrm>
          <a:noFill/>
          <a:ln/>
        </p:spPr>
        <p:txBody>
          <a:bodyPr/>
          <a:lstStyle/>
          <a:p>
            <a:r>
              <a:rPr lang="de-CH" smtClean="0">
                <a:latin typeface="Univers"/>
              </a:rPr>
              <a:t>As shown earlier, the prognosis of PAH is extremely poor. There are, however, differences between subgroups as illustrated here i.e. PAH-CTD and PAH-HIV having a worse prognosis than both IPAH and PAH-CHD.</a:t>
            </a:r>
            <a:endParaRPr lang="en-US" smtClean="0">
              <a:latin typeface="Univer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xfrm>
            <a:off x="854075" y="746125"/>
            <a:ext cx="4960938" cy="3721100"/>
          </a:xfrm>
          <a:ln/>
        </p:spPr>
      </p:sp>
      <p:sp>
        <p:nvSpPr>
          <p:cNvPr id="60418" name="Notes Placeholder 2"/>
          <p:cNvSpPr>
            <a:spLocks noGrp="1"/>
          </p:cNvSpPr>
          <p:nvPr>
            <p:ph type="body" idx="1"/>
          </p:nvPr>
        </p:nvSpPr>
        <p:spPr>
          <a:noFill/>
          <a:ln/>
        </p:spPr>
        <p:txBody>
          <a:bodyPr/>
          <a:lstStyle/>
          <a:p>
            <a:pPr>
              <a:buFontTx/>
              <a:buChar char="•"/>
            </a:pPr>
            <a:r>
              <a:rPr lang="en-GB" altLang="en-GB" smtClean="0">
                <a:latin typeface="Univers"/>
              </a:rPr>
              <a:t>The severity of PAH is classified according to the WHO classification system (also referred to as the NYHA classification) – FC I being the ‘mildest’ stage and class IV being the most severe. Also highlighted on this slide is the asymptomatic/non-specific nature of PAH in the early stages. Only when the disease progresses to its advanced stages do more tell-tale signs (e.g. syncope) emerge. This is an important point (and will be discussed in more detail) as it illustrates the potential difficulties in attaining a timely diagnosis of PAH. </a:t>
            </a:r>
          </a:p>
          <a:p>
            <a:endParaRPr lang="en-GB" altLang="en-GB" smtClean="0">
              <a:latin typeface="Univers"/>
            </a:endParaRPr>
          </a:p>
          <a:p>
            <a:r>
              <a:rPr lang="de-CH" b="1" smtClean="0">
                <a:latin typeface="Univers"/>
              </a:rPr>
              <a:t>Galiè N, </a:t>
            </a:r>
            <a:r>
              <a:rPr lang="de-CH" b="1" i="1" smtClean="0">
                <a:latin typeface="Univers"/>
              </a:rPr>
              <a:t>et al. Eur Heart J</a:t>
            </a:r>
            <a:r>
              <a:rPr lang="de-CH" b="1" smtClean="0">
                <a:latin typeface="Univers"/>
              </a:rPr>
              <a:t> 2009; 30:2493-2357.</a:t>
            </a:r>
            <a:endParaRPr lang="en-US" b="1" smtClean="0">
              <a:latin typeface="Univers"/>
            </a:endParaRPr>
          </a:p>
          <a:p>
            <a:endParaRPr lang="en-GB" altLang="en-GB" smtClean="0">
              <a:latin typeface="Univers"/>
            </a:endParaRPr>
          </a:p>
          <a:p>
            <a:endParaRPr lang="en-GB" altLang="en-GB" smtClean="0">
              <a:latin typeface="Univers"/>
            </a:endParaRPr>
          </a:p>
        </p:txBody>
      </p:sp>
      <p:sp>
        <p:nvSpPr>
          <p:cNvPr id="99332" name="Slide Number Placeholder 3"/>
          <p:cNvSpPr>
            <a:spLocks noGrp="1"/>
          </p:cNvSpPr>
          <p:nvPr>
            <p:ph type="sldNum" sz="quarter" idx="5"/>
          </p:nvPr>
        </p:nvSpPr>
        <p:spPr/>
        <p:txBody>
          <a:bodyPr/>
          <a:lstStyle/>
          <a:p>
            <a:pPr>
              <a:defRPr/>
            </a:pPr>
            <a:fld id="{A7B47061-C25A-4EEB-9762-6658511B071C}" type="slidenum">
              <a:rPr lang="en-GB" smtClean="0">
                <a:latin typeface="Univers"/>
              </a:rPr>
              <a:pPr>
                <a:defRPr/>
              </a:pPr>
              <a:t>23</a:t>
            </a:fld>
            <a:endParaRPr lang="en-GB" smtClean="0">
              <a:latin typeface="Univer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2581275" y="876300"/>
            <a:ext cx="11926888" cy="8945563"/>
          </a:xfrm>
          <a:solidFill>
            <a:srgbClr val="FFFFFF"/>
          </a:solidFill>
          <a:ln/>
        </p:spPr>
      </p:sp>
      <p:sp>
        <p:nvSpPr>
          <p:cNvPr id="62466" name="Rectangle 3"/>
          <p:cNvSpPr>
            <a:spLocks noGrp="1" noChangeArrowheads="1"/>
          </p:cNvSpPr>
          <p:nvPr>
            <p:ph type="body" idx="1"/>
          </p:nvPr>
        </p:nvSpPr>
        <p:spPr>
          <a:xfrm>
            <a:off x="668102" y="4713867"/>
            <a:ext cx="5332884" cy="4469010"/>
          </a:xfrm>
          <a:noFill/>
          <a:ln/>
        </p:spPr>
        <p:txBody>
          <a:bodyPr lIns="100026" tIns="50013" rIns="100026" bIns="50013"/>
          <a:lstStyle/>
          <a:p>
            <a:endParaRPr lang="fr-FR" smtClean="0">
              <a:latin typeface="Univer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xfrm>
            <a:off x="854075" y="746125"/>
            <a:ext cx="4960938" cy="3721100"/>
          </a:xfrm>
          <a:ln/>
        </p:spPr>
      </p:sp>
      <p:sp>
        <p:nvSpPr>
          <p:cNvPr id="24578" name="Notes Placeholder 2"/>
          <p:cNvSpPr>
            <a:spLocks noGrp="1"/>
          </p:cNvSpPr>
          <p:nvPr>
            <p:ph type="body" idx="1"/>
          </p:nvPr>
        </p:nvSpPr>
        <p:spPr>
          <a:noFill/>
          <a:ln/>
        </p:spPr>
        <p:txBody>
          <a:bodyPr/>
          <a:lstStyle/>
          <a:p>
            <a:pPr>
              <a:spcBef>
                <a:spcPct val="0"/>
              </a:spcBef>
              <a:buFontTx/>
              <a:buChar char="•"/>
            </a:pPr>
            <a:r>
              <a:rPr lang="en-GB" smtClean="0">
                <a:latin typeface="Univers"/>
              </a:rPr>
              <a:t>PAH is a devastating disease that in the absence of treatment progresses rapidly to right heart failure and death. Recent data from the EARLY trial have underscored the importance of early diagnosis and subsequent early intervention. However, we are faced with many challenges in attaining an accurate diagnosis of PAH. During this presentation, we will discuss the challenges that you all face in attaining an accurate diagnosis and the ways that will help to aid attaining a timely (and accurate) diagnosis and hence initiation of effective therapy at the earliest opportunity. The benefits that are offered by the specialist centres will also be described.</a:t>
            </a:r>
          </a:p>
        </p:txBody>
      </p:sp>
      <p:sp>
        <p:nvSpPr>
          <p:cNvPr id="79876" name="Slide Number Placeholder 3"/>
          <p:cNvSpPr>
            <a:spLocks noGrp="1"/>
          </p:cNvSpPr>
          <p:nvPr>
            <p:ph type="sldNum" sz="quarter" idx="5"/>
          </p:nvPr>
        </p:nvSpPr>
        <p:spPr/>
        <p:txBody>
          <a:bodyPr/>
          <a:lstStyle/>
          <a:p>
            <a:pPr>
              <a:defRPr/>
            </a:pPr>
            <a:fld id="{6241598F-2CCE-4442-9D3F-97FA20767A8C}" type="slidenum">
              <a:rPr lang="en-US" smtClean="0">
                <a:latin typeface="Univers"/>
              </a:rPr>
              <a:pPr>
                <a:defRPr/>
              </a:pPr>
              <a:t>2</a:t>
            </a:fld>
            <a:endParaRPr lang="en-US" smtClean="0">
              <a:latin typeface="Univer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4588C92D-3AF8-4D0E-984B-3A03FA94CCDF}" type="slidenum">
              <a:rPr lang="en-GB" smtClean="0">
                <a:latin typeface="Univers"/>
              </a:rPr>
              <a:pPr>
                <a:defRPr/>
              </a:pPr>
              <a:t>27</a:t>
            </a:fld>
            <a:endParaRPr lang="en-GB" smtClean="0">
              <a:latin typeface="Univers"/>
            </a:endParaRPr>
          </a:p>
        </p:txBody>
      </p:sp>
      <p:sp>
        <p:nvSpPr>
          <p:cNvPr id="66563" name="Rectangle 1"/>
          <p:cNvSpPr>
            <a:spLocks noGrp="1" noRot="1" noChangeAspect="1" noChangeArrowheads="1" noTextEdit="1"/>
          </p:cNvSpPr>
          <p:nvPr>
            <p:ph type="sldImg"/>
          </p:nvPr>
        </p:nvSpPr>
        <p:spPr>
          <a:xfrm>
            <a:off x="854075" y="746125"/>
            <a:ext cx="4960938" cy="3721100"/>
          </a:xfrm>
          <a:solidFill>
            <a:srgbClr val="FFFFFF"/>
          </a:solidFill>
          <a:ln/>
        </p:spPr>
      </p:sp>
      <p:sp>
        <p:nvSpPr>
          <p:cNvPr id="66564" name="Rectangle 2"/>
          <p:cNvSpPr>
            <a:spLocks noGrp="1" noChangeArrowheads="1"/>
          </p:cNvSpPr>
          <p:nvPr>
            <p:ph type="body" idx="1"/>
          </p:nvPr>
        </p:nvSpPr>
        <p:spPr>
          <a:xfrm>
            <a:off x="666611" y="4715406"/>
            <a:ext cx="5335867" cy="4472090"/>
          </a:xfrm>
          <a:noFill/>
          <a:ln/>
        </p:spPr>
        <p:txBody>
          <a:bodyPr wrap="none" anchor="ctr"/>
          <a:lstStyle/>
          <a:p>
            <a:endParaRPr lang="en-GB" smtClean="0">
              <a:latin typeface="Univer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92466A06-3D4E-4C4C-A1AD-017A186FC3A9}" type="slidenum">
              <a:rPr lang="en-GB" smtClean="0">
                <a:latin typeface="Univers"/>
              </a:rPr>
              <a:pPr>
                <a:defRPr/>
              </a:pPr>
              <a:t>28</a:t>
            </a:fld>
            <a:endParaRPr lang="en-GB" smtClean="0">
              <a:latin typeface="Univers"/>
            </a:endParaRPr>
          </a:p>
        </p:txBody>
      </p:sp>
      <p:sp>
        <p:nvSpPr>
          <p:cNvPr id="68611" name="Rectangle 1"/>
          <p:cNvSpPr>
            <a:spLocks noGrp="1" noRot="1" noChangeAspect="1" noChangeArrowheads="1" noTextEdit="1"/>
          </p:cNvSpPr>
          <p:nvPr>
            <p:ph type="sldImg"/>
          </p:nvPr>
        </p:nvSpPr>
        <p:spPr>
          <a:xfrm>
            <a:off x="854075" y="746125"/>
            <a:ext cx="4960938" cy="3721100"/>
          </a:xfrm>
          <a:solidFill>
            <a:srgbClr val="FFFFFF"/>
          </a:solidFill>
          <a:ln/>
        </p:spPr>
      </p:sp>
      <p:sp>
        <p:nvSpPr>
          <p:cNvPr id="68612" name="Rectangle 2"/>
          <p:cNvSpPr>
            <a:spLocks noGrp="1" noChangeArrowheads="1"/>
          </p:cNvSpPr>
          <p:nvPr>
            <p:ph type="body" idx="1"/>
          </p:nvPr>
        </p:nvSpPr>
        <p:spPr>
          <a:xfrm>
            <a:off x="666611" y="4715406"/>
            <a:ext cx="5335867" cy="4472090"/>
          </a:xfrm>
          <a:noFill/>
          <a:ln/>
        </p:spPr>
        <p:txBody>
          <a:bodyPr wrap="none" anchor="ctr"/>
          <a:lstStyle/>
          <a:p>
            <a:endParaRPr lang="en-GB" smtClean="0">
              <a:latin typeface="Univer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855663" y="746125"/>
            <a:ext cx="4960937" cy="3722688"/>
          </a:xfrm>
          <a:ln/>
        </p:spPr>
      </p:sp>
      <p:sp>
        <p:nvSpPr>
          <p:cNvPr id="70658" name="Rectangle 3"/>
          <p:cNvSpPr>
            <a:spLocks noGrp="1" noChangeArrowheads="1"/>
          </p:cNvSpPr>
          <p:nvPr>
            <p:ph type="body" idx="1"/>
          </p:nvPr>
        </p:nvSpPr>
        <p:spPr>
          <a:xfrm>
            <a:off x="890306" y="4715406"/>
            <a:ext cx="4888477" cy="4467471"/>
          </a:xfrm>
          <a:noFill/>
          <a:ln/>
        </p:spPr>
        <p:txBody>
          <a:bodyPr/>
          <a:lstStyle/>
          <a:p>
            <a:pPr>
              <a:buFont typeface="Wingdings" pitchFamily="2" charset="2"/>
              <a:buNone/>
            </a:pPr>
            <a:r>
              <a:rPr lang="en-US" smtClean="0">
                <a:latin typeface="Univers"/>
              </a:rPr>
              <a:t>Chest x-ray can be first clue to presence of PAH.</a:t>
            </a:r>
            <a:r>
              <a:rPr lang="en-US" baseline="30000" smtClean="0">
                <a:latin typeface="Univers"/>
              </a:rPr>
              <a:t>1</a:t>
            </a:r>
            <a:r>
              <a:rPr lang="en-US" smtClean="0">
                <a:latin typeface="Univers"/>
              </a:rPr>
              <a:t> Tell-tale signs include: enlarged main and hilar pulmonary arterial shadows (&gt;17mm) and attenuation of peripheral pulmonary vascular markings (pruning).</a:t>
            </a:r>
            <a:r>
              <a:rPr lang="en-US" baseline="30000" smtClean="0">
                <a:latin typeface="Univers"/>
              </a:rPr>
              <a:t>2</a:t>
            </a:r>
            <a:endParaRPr lang="en-US" smtClean="0">
              <a:latin typeface="Univers"/>
            </a:endParaRPr>
          </a:p>
          <a:p>
            <a:r>
              <a:rPr lang="en-US" smtClean="0">
                <a:latin typeface="Univers"/>
              </a:rPr>
              <a:t>It can also reveal presence of comorbid or causal conditions (pulmonary venous congestion, COPD, interstitial lung disease)</a:t>
            </a:r>
            <a:r>
              <a:rPr lang="en-US" baseline="30000" smtClean="0">
                <a:latin typeface="Univers"/>
              </a:rPr>
              <a:t>2</a:t>
            </a:r>
          </a:p>
          <a:p>
            <a:endParaRPr lang="en-GB" altLang="en-GB" smtClean="0">
              <a:latin typeface="Univer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855663" y="746125"/>
            <a:ext cx="4960937" cy="3722688"/>
          </a:xfrm>
          <a:ln/>
        </p:spPr>
      </p:sp>
      <p:sp>
        <p:nvSpPr>
          <p:cNvPr id="73730" name="Rectangle 3"/>
          <p:cNvSpPr>
            <a:spLocks noGrp="1" noChangeArrowheads="1"/>
          </p:cNvSpPr>
          <p:nvPr>
            <p:ph type="body" idx="1"/>
          </p:nvPr>
        </p:nvSpPr>
        <p:spPr>
          <a:xfrm>
            <a:off x="890306" y="4715406"/>
            <a:ext cx="4888477" cy="4467471"/>
          </a:xfrm>
          <a:noFill/>
          <a:ln/>
        </p:spPr>
        <p:txBody>
          <a:bodyPr/>
          <a:lstStyle/>
          <a:p>
            <a:r>
              <a:rPr lang="en-GB" smtClean="0">
                <a:latin typeface="Univers"/>
              </a:rPr>
              <a:t>Most PAH patients present at the time of diagnosis with:</a:t>
            </a:r>
            <a:r>
              <a:rPr lang="en-GB" baseline="30000" smtClean="0">
                <a:latin typeface="Univers"/>
              </a:rPr>
              <a:t>1</a:t>
            </a:r>
            <a:r>
              <a:rPr lang="en-GB" smtClean="0">
                <a:latin typeface="Univers"/>
              </a:rPr>
              <a:t> </a:t>
            </a:r>
          </a:p>
          <a:p>
            <a:r>
              <a:rPr lang="en-GB" smtClean="0">
                <a:latin typeface="Univers"/>
              </a:rPr>
              <a:t>At least a moderate tricuspid regurgitation and a pulmonary artery systolic pressure of </a:t>
            </a:r>
            <a:r>
              <a:rPr lang="en-GB" smtClean="0">
                <a:latin typeface="Univers"/>
                <a:cs typeface="Arial" charset="0"/>
              </a:rPr>
              <a:t>≥</a:t>
            </a:r>
            <a:r>
              <a:rPr lang="en-GB" smtClean="0">
                <a:latin typeface="Univers"/>
              </a:rPr>
              <a:t>60 mmHg (normal 18-25 mmHg)</a:t>
            </a:r>
          </a:p>
          <a:p>
            <a:r>
              <a:rPr lang="en-GB" smtClean="0">
                <a:latin typeface="Univers"/>
              </a:rPr>
              <a:t>Significant pulmonary insufficiency may also be seen</a:t>
            </a:r>
          </a:p>
          <a:p>
            <a:r>
              <a:rPr lang="en-GB" smtClean="0">
                <a:latin typeface="Univers"/>
              </a:rPr>
              <a:t>Acceleration time of &lt;100 ms which reflects an abnormal mean pulmonary artery pressure</a:t>
            </a:r>
          </a:p>
          <a:p>
            <a:endParaRPr lang="en-US" b="1" smtClean="0">
              <a:latin typeface="Univers"/>
            </a:endParaRPr>
          </a:p>
          <a:p>
            <a:r>
              <a:rPr lang="de-CH" b="1" smtClean="0">
                <a:latin typeface="Univers"/>
              </a:rPr>
              <a:t>Galiè N, </a:t>
            </a:r>
            <a:r>
              <a:rPr lang="de-CH" b="1" i="1" smtClean="0">
                <a:latin typeface="Univers"/>
              </a:rPr>
              <a:t>et al. Eur Heart J</a:t>
            </a:r>
            <a:r>
              <a:rPr lang="de-CH" b="1" smtClean="0">
                <a:latin typeface="Univers"/>
              </a:rPr>
              <a:t> 2009; 30:2493-2357.</a:t>
            </a:r>
            <a:endParaRPr lang="en-US" b="1" smtClean="0">
              <a:latin typeface="Univers"/>
            </a:endParaRPr>
          </a:p>
          <a:p>
            <a:endParaRPr lang="en-GB" smtClean="0">
              <a:latin typeface="Univer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30570604-DA6A-469F-9177-F1BF2D0EA8AD}" type="slidenum">
              <a:rPr lang="en-GB" smtClean="0">
                <a:latin typeface="Univers"/>
              </a:rPr>
              <a:pPr>
                <a:defRPr/>
              </a:pPr>
              <a:t>32</a:t>
            </a:fld>
            <a:endParaRPr lang="en-GB" smtClean="0">
              <a:latin typeface="Univers"/>
            </a:endParaRPr>
          </a:p>
        </p:txBody>
      </p:sp>
      <p:sp>
        <p:nvSpPr>
          <p:cNvPr id="75778" name="Rectangle 2"/>
          <p:cNvSpPr>
            <a:spLocks noGrp="1" noRot="1" noChangeAspect="1" noChangeArrowheads="1" noTextEdit="1"/>
          </p:cNvSpPr>
          <p:nvPr>
            <p:ph type="sldImg"/>
          </p:nvPr>
        </p:nvSpPr>
        <p:spPr>
          <a:xfrm>
            <a:off x="854075" y="746125"/>
            <a:ext cx="4960938" cy="3721100"/>
          </a:xfrm>
          <a:ln/>
        </p:spPr>
      </p:sp>
      <p:sp>
        <p:nvSpPr>
          <p:cNvPr id="75779" name="Rectangle 3"/>
          <p:cNvSpPr>
            <a:spLocks noGrp="1" noChangeArrowheads="1"/>
          </p:cNvSpPr>
          <p:nvPr>
            <p:ph type="body" idx="1"/>
          </p:nvPr>
        </p:nvSpPr>
        <p:spPr>
          <a:xfrm>
            <a:off x="668102" y="4716947"/>
            <a:ext cx="5332884" cy="4465930"/>
          </a:xfrm>
          <a:noFill/>
          <a:ln/>
        </p:spPr>
        <p:txBody>
          <a:bodyPr/>
          <a:lstStyle/>
          <a:p>
            <a:pPr marL="174804" indent="-174804" eaLnBrk="1" hangingPunct="1">
              <a:buFontTx/>
              <a:buChar char="•"/>
            </a:pPr>
            <a:r>
              <a:rPr lang="de-DE" dirty="0" smtClean="0">
                <a:latin typeface="Univers"/>
              </a:rPr>
              <a:t>This figure shows the correlation of tricupsid regurgitant (TR) jet velocity measured by echo with mPAP measured  by RHC in SSc patients. The values do not correspond in all patients (Gibbs, 2007).</a:t>
            </a:r>
          </a:p>
          <a:p>
            <a:pPr marL="174804" indent="-174804" eaLnBrk="1" hangingPunct="1">
              <a:buFontTx/>
              <a:buChar char="•"/>
            </a:pPr>
            <a:r>
              <a:rPr lang="de-DE" dirty="0" smtClean="0">
                <a:latin typeface="Univers"/>
              </a:rPr>
              <a:t>False positives and false negatives are possible with echo, so if there is any doubt confirmatory RHC should be undertaken (Gibbs, 2007).</a:t>
            </a:r>
          </a:p>
          <a:p>
            <a:pPr marL="174804" indent="-174804" eaLnBrk="1" hangingPunct="1">
              <a:buFontTx/>
              <a:buChar char="•"/>
            </a:pPr>
            <a:r>
              <a:rPr lang="de-DE" dirty="0" smtClean="0">
                <a:latin typeface="Univers"/>
              </a:rPr>
              <a:t>Using conservative thresholds (TG&gt;40 mmHg), nearly half the patients with symptomatic PAH are left without a firm diagnosis. With lower echo TG thresholds the number of false-positive diagnoses increases progressively (Mukerjee, 2004). </a:t>
            </a:r>
          </a:p>
          <a:p>
            <a:pPr marL="174804" indent="-174804" eaLnBrk="1" hangingPunct="1">
              <a:buFontTx/>
              <a:buChar char="•"/>
            </a:pPr>
            <a:r>
              <a:rPr lang="de-DE" dirty="0" smtClean="0">
                <a:latin typeface="Univers"/>
              </a:rPr>
              <a:t>Confirmation of PAH by RHC is warranted before embarking on extensive evaluation for an underlying cause or considerations for prognosis or treatment (Barst, 2004).</a:t>
            </a:r>
          </a:p>
          <a:p>
            <a:pPr marL="174804" indent="-174804" eaLnBrk="1" hangingPunct="1">
              <a:buFontTx/>
              <a:buChar char="•"/>
            </a:pPr>
            <a:r>
              <a:rPr lang="de-DE" dirty="0" smtClean="0">
                <a:latin typeface="Univers"/>
              </a:rPr>
              <a:t>As well as diagnosing PAH, RHC can also characterise intracardiac shunting and can indicate presence of left heart disease or pulmonary vein obstruction (Barst, 2004).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ChangeArrowheads="1"/>
          </p:cNvSpPr>
          <p:nvPr/>
        </p:nvSpPr>
        <p:spPr bwMode="auto">
          <a:xfrm>
            <a:off x="3774478" y="9430812"/>
            <a:ext cx="2891628" cy="494333"/>
          </a:xfrm>
          <a:custGeom>
            <a:avLst/>
            <a:gdLst>
              <a:gd name="T0" fmla="*/ 2147483647 w 21600"/>
              <a:gd name="T1" fmla="*/ 0 h 21600"/>
              <a:gd name="T2" fmla="*/ 2147483647 w 21600"/>
              <a:gd name="T3" fmla="*/ 131329725 h 21600"/>
              <a:gd name="T4" fmla="*/ 2147483647 w 21600"/>
              <a:gd name="T5" fmla="*/ 262659451 h 21600"/>
              <a:gd name="T6" fmla="*/ 0 w 21600"/>
              <a:gd name="T7" fmla="*/ 1313297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0" tIns="0" rIns="0" bIns="0" anchor="b"/>
          <a:lstStyle/>
          <a:p>
            <a:pPr algn="r">
              <a:lnSpc>
                <a:spcPct val="93000"/>
              </a:lnSpc>
              <a:tabLst>
                <a:tab pos="0" algn="l"/>
                <a:tab pos="446889" algn="l"/>
                <a:tab pos="896818" algn="l"/>
                <a:tab pos="1346748" algn="l"/>
                <a:tab pos="1796677" algn="l"/>
                <a:tab pos="2246606" algn="l"/>
                <a:tab pos="2696535" algn="l"/>
                <a:tab pos="3146465" algn="l"/>
                <a:tab pos="3594874" algn="l"/>
                <a:tab pos="4044804" algn="l"/>
                <a:tab pos="4494733" algn="l"/>
                <a:tab pos="4944662" algn="l"/>
                <a:tab pos="5394591" algn="l"/>
                <a:tab pos="5844521" algn="l"/>
                <a:tab pos="6294450" algn="l"/>
                <a:tab pos="6744379" algn="l"/>
                <a:tab pos="7192788" algn="l"/>
                <a:tab pos="7642717" algn="l"/>
                <a:tab pos="8092646" algn="l"/>
                <a:tab pos="8542576" algn="l"/>
                <a:tab pos="8992505" algn="l"/>
              </a:tabLst>
            </a:pPr>
            <a:fld id="{84A3C381-914A-4815-9CB3-C3DA9BBD02B2}" type="slidenum">
              <a:rPr lang="en-US">
                <a:latin typeface="Calibri" pitchFamily="34" charset="0"/>
              </a:rPr>
              <a:pPr algn="r">
                <a:lnSpc>
                  <a:spcPct val="93000"/>
                </a:lnSpc>
                <a:tabLst>
                  <a:tab pos="0" algn="l"/>
                  <a:tab pos="446889" algn="l"/>
                  <a:tab pos="896818" algn="l"/>
                  <a:tab pos="1346748" algn="l"/>
                  <a:tab pos="1796677" algn="l"/>
                  <a:tab pos="2246606" algn="l"/>
                  <a:tab pos="2696535" algn="l"/>
                  <a:tab pos="3146465" algn="l"/>
                  <a:tab pos="3594874" algn="l"/>
                  <a:tab pos="4044804" algn="l"/>
                  <a:tab pos="4494733" algn="l"/>
                  <a:tab pos="4944662" algn="l"/>
                  <a:tab pos="5394591" algn="l"/>
                  <a:tab pos="5844521" algn="l"/>
                  <a:tab pos="6294450" algn="l"/>
                  <a:tab pos="6744379" algn="l"/>
                  <a:tab pos="7192788" algn="l"/>
                  <a:tab pos="7642717" algn="l"/>
                  <a:tab pos="8092646" algn="l"/>
                  <a:tab pos="8542576" algn="l"/>
                  <a:tab pos="8992505" algn="l"/>
                </a:tabLst>
              </a:pPr>
              <a:t>37</a:t>
            </a:fld>
            <a:endParaRPr lang="en-GB" sz="1400" dirty="0">
              <a:solidFill>
                <a:srgbClr val="FFFFFF"/>
              </a:solidFill>
              <a:cs typeface="DejaVu Sans" pitchFamily="34" charset="0"/>
            </a:endParaRPr>
          </a:p>
        </p:txBody>
      </p:sp>
      <p:sp>
        <p:nvSpPr>
          <p:cNvPr id="164867" name="Text Box 1"/>
          <p:cNvSpPr>
            <a:spLocks noChangeArrowheads="1"/>
          </p:cNvSpPr>
          <p:nvPr/>
        </p:nvSpPr>
        <p:spPr bwMode="auto">
          <a:xfrm>
            <a:off x="3852025" y="8751684"/>
            <a:ext cx="2946806" cy="458913"/>
          </a:xfrm>
          <a:custGeom>
            <a:avLst/>
            <a:gdLst>
              <a:gd name="T0" fmla="*/ 2147483647 w 21600"/>
              <a:gd name="T1" fmla="*/ 0 h 21600"/>
              <a:gd name="T2" fmla="*/ 2147483647 w 21600"/>
              <a:gd name="T3" fmla="*/ 105225716 h 21600"/>
              <a:gd name="T4" fmla="*/ 2147483647 w 21600"/>
              <a:gd name="T5" fmla="*/ 210450907 h 21600"/>
              <a:gd name="T6" fmla="*/ 0 w 21600"/>
              <a:gd name="T7" fmla="*/ 10522571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96" tIns="46850" rIns="90096" bIns="46850" anchor="b"/>
          <a:lstStyle/>
          <a:p>
            <a:pPr algn="r">
              <a:tabLst>
                <a:tab pos="0" algn="l"/>
                <a:tab pos="446889" algn="l"/>
                <a:tab pos="896818" algn="l"/>
                <a:tab pos="1346748" algn="l"/>
                <a:tab pos="1796677" algn="l"/>
                <a:tab pos="2246606" algn="l"/>
                <a:tab pos="2696535" algn="l"/>
                <a:tab pos="3146465" algn="l"/>
                <a:tab pos="3594874" algn="l"/>
                <a:tab pos="4044804" algn="l"/>
                <a:tab pos="4494733" algn="l"/>
                <a:tab pos="4944662" algn="l"/>
                <a:tab pos="5394591" algn="l"/>
                <a:tab pos="5844521" algn="l"/>
                <a:tab pos="6294450" algn="l"/>
                <a:tab pos="6744379" algn="l"/>
                <a:tab pos="7192788" algn="l"/>
                <a:tab pos="7642717" algn="l"/>
                <a:tab pos="8092646" algn="l"/>
                <a:tab pos="8542576" algn="l"/>
                <a:tab pos="8992505" algn="l"/>
              </a:tabLst>
            </a:pPr>
            <a:fld id="{CDC0050C-87EC-45AD-BDC8-DC02CB2E6E71}" type="slidenum">
              <a:rPr lang="en-US">
                <a:latin typeface="Calibri" pitchFamily="34" charset="0"/>
              </a:rPr>
              <a:pPr algn="r">
                <a:tabLst>
                  <a:tab pos="0" algn="l"/>
                  <a:tab pos="446889" algn="l"/>
                  <a:tab pos="896818" algn="l"/>
                  <a:tab pos="1346748" algn="l"/>
                  <a:tab pos="1796677" algn="l"/>
                  <a:tab pos="2246606" algn="l"/>
                  <a:tab pos="2696535" algn="l"/>
                  <a:tab pos="3146465" algn="l"/>
                  <a:tab pos="3594874" algn="l"/>
                  <a:tab pos="4044804" algn="l"/>
                  <a:tab pos="4494733" algn="l"/>
                  <a:tab pos="4944662" algn="l"/>
                  <a:tab pos="5394591" algn="l"/>
                  <a:tab pos="5844521" algn="l"/>
                  <a:tab pos="6294450" algn="l"/>
                  <a:tab pos="6744379" algn="l"/>
                  <a:tab pos="7192788" algn="l"/>
                  <a:tab pos="7642717" algn="l"/>
                  <a:tab pos="8092646" algn="l"/>
                  <a:tab pos="8542576" algn="l"/>
                  <a:tab pos="8992505" algn="l"/>
                </a:tabLst>
              </a:pPr>
              <a:t>37</a:t>
            </a:fld>
            <a:endParaRPr lang="en-GB" sz="1200" dirty="0">
              <a:solidFill>
                <a:srgbClr val="000000"/>
              </a:solidFill>
              <a:latin typeface="Arial" charset="0"/>
              <a:cs typeface="DejaVu Sans" pitchFamily="34" charset="0"/>
            </a:endParaRPr>
          </a:p>
        </p:txBody>
      </p:sp>
      <p:sp>
        <p:nvSpPr>
          <p:cNvPr id="164868" name="Text Box 2"/>
          <p:cNvSpPr>
            <a:spLocks noChangeArrowheads="1"/>
          </p:cNvSpPr>
          <p:nvPr/>
        </p:nvSpPr>
        <p:spPr bwMode="auto">
          <a:xfrm>
            <a:off x="1133387" y="691450"/>
            <a:ext cx="4535040" cy="345416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lim="800000"/>
            <a:headEnd/>
            <a:tailEnd/>
          </a:ln>
        </p:spPr>
        <p:txBody>
          <a:bodyPr wrap="none" lIns="90096" tIns="46850" rIns="90096" bIns="46850" anchor="ctr"/>
          <a:lstStyle/>
          <a:p>
            <a:pPr>
              <a:tabLst>
                <a:tab pos="0" algn="l"/>
                <a:tab pos="446889" algn="l"/>
                <a:tab pos="896818" algn="l"/>
                <a:tab pos="1346748" algn="l"/>
                <a:tab pos="1796677" algn="l"/>
                <a:tab pos="2246606" algn="l"/>
                <a:tab pos="2696535" algn="l"/>
                <a:tab pos="3146465" algn="l"/>
                <a:tab pos="3594874" algn="l"/>
                <a:tab pos="4044804" algn="l"/>
                <a:tab pos="4494733" algn="l"/>
                <a:tab pos="4944662" algn="l"/>
                <a:tab pos="5394591" algn="l"/>
                <a:tab pos="5844521" algn="l"/>
                <a:tab pos="6294450" algn="l"/>
                <a:tab pos="6744379" algn="l"/>
                <a:tab pos="7192788" algn="l"/>
                <a:tab pos="7642717" algn="l"/>
                <a:tab pos="8092646" algn="l"/>
                <a:tab pos="8542576" algn="l"/>
                <a:tab pos="8992505" algn="l"/>
              </a:tabLst>
            </a:pPr>
            <a:endParaRPr lang="en-GB" dirty="0">
              <a:solidFill>
                <a:srgbClr val="FFFFFF"/>
              </a:solidFill>
              <a:latin typeface="Univers"/>
              <a:cs typeface="DejaVu Sans" pitchFamily="34" charset="0"/>
            </a:endParaRPr>
          </a:p>
        </p:txBody>
      </p:sp>
      <p:sp>
        <p:nvSpPr>
          <p:cNvPr id="164869" name="Notes Placeholder 4"/>
          <p:cNvSpPr>
            <a:spLocks noGrp="1"/>
          </p:cNvSpPr>
          <p:nvPr>
            <p:ph type="body" sz="quarter" idx="1"/>
          </p:nvPr>
        </p:nvSpPr>
        <p:spPr>
          <a:xfrm>
            <a:off x="666611" y="4715407"/>
            <a:ext cx="5335867" cy="280430"/>
          </a:xfrm>
          <a:noFill/>
          <a:ln/>
        </p:spPr>
        <p:txBody>
          <a:bodyPr>
            <a:spAutoFit/>
          </a:bodyPr>
          <a:lstStyle/>
          <a:p>
            <a:pPr eaLnBrk="1"/>
            <a:endParaRPr lang="en-US" smtClean="0">
              <a:latin typeface="Times New Roman" pitchFamily="18" charset="0"/>
            </a:endParaRPr>
          </a:p>
        </p:txBody>
      </p:sp>
      <p:sp>
        <p:nvSpPr>
          <p:cNvPr id="164870" name="Text Box 4"/>
          <p:cNvSpPr>
            <a:spLocks noChangeArrowheads="1"/>
          </p:cNvSpPr>
          <p:nvPr/>
        </p:nvSpPr>
        <p:spPr bwMode="auto">
          <a:xfrm>
            <a:off x="3852026" y="8751684"/>
            <a:ext cx="2948297" cy="460452"/>
          </a:xfrm>
          <a:custGeom>
            <a:avLst/>
            <a:gdLst>
              <a:gd name="T0" fmla="*/ 2147483647 w 21600"/>
              <a:gd name="T1" fmla="*/ 0 h 21600"/>
              <a:gd name="T2" fmla="*/ 2147483647 w 21600"/>
              <a:gd name="T3" fmla="*/ 106379273 h 21600"/>
              <a:gd name="T4" fmla="*/ 2147483647 w 21600"/>
              <a:gd name="T5" fmla="*/ 212758370 h 21600"/>
              <a:gd name="T6" fmla="*/ 0 w 21600"/>
              <a:gd name="T7" fmla="*/ 106379273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96" tIns="46850" rIns="90096" bIns="46850" anchor="b"/>
          <a:lstStyle/>
          <a:p>
            <a:pPr algn="r">
              <a:tabLst>
                <a:tab pos="0" algn="l"/>
                <a:tab pos="446889" algn="l"/>
                <a:tab pos="896818" algn="l"/>
                <a:tab pos="1346748" algn="l"/>
                <a:tab pos="1796677" algn="l"/>
                <a:tab pos="2246606" algn="l"/>
                <a:tab pos="2696535" algn="l"/>
                <a:tab pos="3146465" algn="l"/>
                <a:tab pos="3594874" algn="l"/>
                <a:tab pos="4044804" algn="l"/>
                <a:tab pos="4494733" algn="l"/>
                <a:tab pos="4944662" algn="l"/>
                <a:tab pos="5394591" algn="l"/>
                <a:tab pos="5844521" algn="l"/>
                <a:tab pos="6294450" algn="l"/>
                <a:tab pos="6744379" algn="l"/>
                <a:tab pos="7192788" algn="l"/>
                <a:tab pos="7642717" algn="l"/>
                <a:tab pos="8092646" algn="l"/>
                <a:tab pos="8542576" algn="l"/>
                <a:tab pos="8992505" algn="l"/>
              </a:tabLst>
            </a:pPr>
            <a:fld id="{97B589FF-4FEA-4F45-8B8F-0DE629181471}" type="slidenum">
              <a:rPr lang="en-US">
                <a:latin typeface="Calibri" pitchFamily="34" charset="0"/>
              </a:rPr>
              <a:pPr algn="r">
                <a:tabLst>
                  <a:tab pos="0" algn="l"/>
                  <a:tab pos="446889" algn="l"/>
                  <a:tab pos="896818" algn="l"/>
                  <a:tab pos="1346748" algn="l"/>
                  <a:tab pos="1796677" algn="l"/>
                  <a:tab pos="2246606" algn="l"/>
                  <a:tab pos="2696535" algn="l"/>
                  <a:tab pos="3146465" algn="l"/>
                  <a:tab pos="3594874" algn="l"/>
                  <a:tab pos="4044804" algn="l"/>
                  <a:tab pos="4494733" algn="l"/>
                  <a:tab pos="4944662" algn="l"/>
                  <a:tab pos="5394591" algn="l"/>
                  <a:tab pos="5844521" algn="l"/>
                  <a:tab pos="6294450" algn="l"/>
                  <a:tab pos="6744379" algn="l"/>
                  <a:tab pos="7192788" algn="l"/>
                  <a:tab pos="7642717" algn="l"/>
                  <a:tab pos="8092646" algn="l"/>
                  <a:tab pos="8542576" algn="l"/>
                  <a:tab pos="8992505" algn="l"/>
                </a:tabLst>
              </a:pPr>
              <a:t>37</a:t>
            </a:fld>
            <a:endParaRPr lang="en-GB" sz="1200" dirty="0">
              <a:solidFill>
                <a:srgbClr val="FFFFFF"/>
              </a:solidFill>
              <a:latin typeface="Arial" charset="0"/>
              <a:cs typeface="DejaVu Sans"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777461" y="9429273"/>
            <a:ext cx="2890137" cy="497412"/>
          </a:xfrm>
          <a:prstGeom prst="rect">
            <a:avLst/>
          </a:prstGeom>
          <a:noFill/>
          <a:ln w="9525">
            <a:noFill/>
            <a:miter lim="800000"/>
            <a:headEnd/>
            <a:tailEnd/>
          </a:ln>
        </p:spPr>
        <p:txBody>
          <a:bodyPr lIns="94826" tIns="47413" rIns="94826" bIns="47413" anchor="b"/>
          <a:lstStyle/>
          <a:p>
            <a:pPr algn="r" defTabSz="948500"/>
            <a:fld id="{4BAD7F1A-D332-4C1E-BFD4-C90ED0DBD5AC}" type="slidenum">
              <a:rPr lang="en-GB" sz="1300">
                <a:solidFill>
                  <a:srgbClr val="000000"/>
                </a:solidFill>
                <a:latin typeface="Arial" charset="0"/>
              </a:rPr>
              <a:pPr algn="r" defTabSz="948500"/>
              <a:t>38</a:t>
            </a:fld>
            <a:endParaRPr lang="en-GB" sz="1300" dirty="0">
              <a:solidFill>
                <a:srgbClr val="000000"/>
              </a:solidFill>
              <a:latin typeface="Arial" charset="0"/>
            </a:endParaRPr>
          </a:p>
        </p:txBody>
      </p:sp>
      <p:sp>
        <p:nvSpPr>
          <p:cNvPr id="192515" name="Rectangle 2"/>
          <p:cNvSpPr>
            <a:spLocks noGrp="1" noRot="1" noChangeAspect="1" noChangeArrowheads="1" noTextEdit="1"/>
          </p:cNvSpPr>
          <p:nvPr>
            <p:ph type="sldImg"/>
          </p:nvPr>
        </p:nvSpPr>
        <p:spPr>
          <a:xfrm>
            <a:off x="857250" y="746125"/>
            <a:ext cx="4954588" cy="3717925"/>
          </a:xfrm>
          <a:ln/>
        </p:spPr>
      </p:sp>
      <p:sp>
        <p:nvSpPr>
          <p:cNvPr id="192516" name="Rectangle 3"/>
          <p:cNvSpPr>
            <a:spLocks noGrp="1" noChangeArrowheads="1"/>
          </p:cNvSpPr>
          <p:nvPr>
            <p:ph type="body" idx="1"/>
          </p:nvPr>
        </p:nvSpPr>
        <p:spPr>
          <a:xfrm>
            <a:off x="888814" y="4718486"/>
            <a:ext cx="4891460" cy="4465930"/>
          </a:xfrm>
          <a:noFill/>
          <a:ln/>
        </p:spPr>
        <p:txBody>
          <a:bodyPr lIns="94826" tIns="47413" rIns="94826" bIns="47413"/>
          <a:lstStyle/>
          <a:p>
            <a:pPr>
              <a:spcBef>
                <a:spcPct val="0"/>
              </a:spcBef>
            </a:pPr>
            <a:endParaRPr lang="en-GB"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854075" y="746125"/>
            <a:ext cx="4960938" cy="3721100"/>
          </a:xfrm>
          <a:ln/>
        </p:spPr>
      </p:sp>
      <p:sp>
        <p:nvSpPr>
          <p:cNvPr id="81922" name="Rectangle 3"/>
          <p:cNvSpPr>
            <a:spLocks noGrp="1" noChangeArrowheads="1"/>
          </p:cNvSpPr>
          <p:nvPr>
            <p:ph type="body" idx="1"/>
          </p:nvPr>
        </p:nvSpPr>
        <p:spPr>
          <a:noFill/>
          <a:ln/>
        </p:spPr>
        <p:txBody>
          <a:bodyPr/>
          <a:lstStyle/>
          <a:p>
            <a:r>
              <a:rPr lang="en-GB" smtClean="0">
                <a:latin typeface="Univers"/>
              </a:rPr>
              <a:t>Even though knowledge in the pathophysiology of PH has improved significantly in recent years, there are complex mechanisms involved of which we know very little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54075" y="746125"/>
            <a:ext cx="4960938" cy="3721100"/>
          </a:xfrm>
          <a:ln/>
        </p:spPr>
      </p:sp>
      <p:sp>
        <p:nvSpPr>
          <p:cNvPr id="83970" name="Rectangle 3"/>
          <p:cNvSpPr>
            <a:spLocks noGrp="1" noChangeArrowheads="1"/>
          </p:cNvSpPr>
          <p:nvPr>
            <p:ph type="body" idx="1"/>
          </p:nvPr>
        </p:nvSpPr>
        <p:spPr>
          <a:noFill/>
          <a:ln/>
        </p:spPr>
        <p:txBody>
          <a:bodyPr/>
          <a:lstStyle/>
          <a:p>
            <a:r>
              <a:rPr lang="en-GB" smtClean="0">
                <a:latin typeface="Univers"/>
              </a:rPr>
              <a:t>There are 3 main pathways by which modern ATs act: the ……. </a:t>
            </a:r>
          </a:p>
          <a:p>
            <a:r>
              <a:rPr lang="en-GB" smtClean="0">
                <a:latin typeface="Univers"/>
              </a:rPr>
              <a:t>On the PC pathway…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854075" y="746125"/>
            <a:ext cx="4960938" cy="3721100"/>
          </a:xfrm>
          <a:ln/>
        </p:spPr>
      </p:sp>
      <p:sp>
        <p:nvSpPr>
          <p:cNvPr id="172035" name="Rectangle 3"/>
          <p:cNvSpPr>
            <a:spLocks noGrp="1" noChangeArrowheads="1"/>
          </p:cNvSpPr>
          <p:nvPr>
            <p:ph type="body" idx="1"/>
          </p:nvPr>
        </p:nvSpPr>
        <p:spPr>
          <a:xfrm>
            <a:off x="888814" y="4715406"/>
            <a:ext cx="4891460" cy="4467471"/>
          </a:xfrm>
          <a:noFill/>
          <a:ln/>
        </p:spPr>
        <p:txBody>
          <a:bodyPr/>
          <a:lstStyle/>
          <a:p>
            <a:r>
              <a:rPr lang="en-GB" altLang="en-GB" smtClean="0">
                <a:latin typeface="Univers"/>
              </a:rPr>
              <a:t>The development of prostanoid therapies to correct endogenous prostacyclin deficiencies has had a significant impact on the treatment of moderate-to-severe PAH. </a:t>
            </a:r>
          </a:p>
          <a:p>
            <a:r>
              <a:rPr lang="en-GB" altLang="en-GB" smtClean="0">
                <a:latin typeface="Univers"/>
              </a:rPr>
              <a:t>Prostanoids are available as different molecules and in a range of modes of administration. </a:t>
            </a:r>
          </a:p>
          <a:p>
            <a:endParaRPr lang="en-GB" altLang="en-GB" smtClean="0">
              <a:latin typeface="Univers"/>
            </a:endParaRPr>
          </a:p>
          <a:p>
            <a:r>
              <a:rPr lang="en-GB" altLang="en-GB" b="1" smtClean="0">
                <a:latin typeface="Univers"/>
              </a:rPr>
              <a:t>References</a:t>
            </a:r>
            <a:endParaRPr lang="en-GB" altLang="en-GB" smtClean="0">
              <a:latin typeface="Univers"/>
            </a:endParaRPr>
          </a:p>
          <a:p>
            <a:r>
              <a:rPr lang="sv-SE" altLang="en-GB" smtClean="0">
                <a:latin typeface="Univers"/>
              </a:rPr>
              <a:t>1. Badesch D, McLaughlin V, Delcroix M </a:t>
            </a:r>
            <a:r>
              <a:rPr lang="sv-SE" altLang="en-GB" i="1" smtClean="0">
                <a:latin typeface="Univers"/>
              </a:rPr>
              <a:t>et al</a:t>
            </a:r>
            <a:r>
              <a:rPr lang="sv-SE" altLang="en-GB" smtClean="0">
                <a:latin typeface="Univers"/>
              </a:rPr>
              <a:t>. Prostanoid therapy for pulmonary arterial hypertension. </a:t>
            </a:r>
            <a:r>
              <a:rPr lang="sv-SE" altLang="en-GB" i="1" smtClean="0">
                <a:latin typeface="Univers"/>
              </a:rPr>
              <a:t>J Am Coll Cardiol</a:t>
            </a:r>
            <a:r>
              <a:rPr lang="sv-SE" altLang="en-GB" smtClean="0">
                <a:latin typeface="Univers"/>
              </a:rPr>
              <a:t> 2004; 43: 56S–61S.</a:t>
            </a:r>
          </a:p>
          <a:p>
            <a:r>
              <a:rPr lang="en-GB" altLang="en-GB" smtClean="0">
                <a:latin typeface="Univers"/>
              </a:rPr>
              <a:t>2. Tuder RM, Cool CD, Geraci MW </a:t>
            </a:r>
            <a:r>
              <a:rPr lang="en-GB" altLang="en-GB" i="1" smtClean="0">
                <a:latin typeface="Univers"/>
              </a:rPr>
              <a:t>et al.</a:t>
            </a:r>
            <a:r>
              <a:rPr lang="en-GB" altLang="en-GB" smtClean="0">
                <a:latin typeface="Univers"/>
              </a:rPr>
              <a:t> Prostacyclin synthase expression is decreased in lungs from patients with severe pulmonary hypertension. </a:t>
            </a:r>
            <a:r>
              <a:rPr lang="en-GB" altLang="en-GB" i="1" smtClean="0">
                <a:latin typeface="Univers"/>
              </a:rPr>
              <a:t>Am J Respir Crit Care Med</a:t>
            </a:r>
            <a:r>
              <a:rPr lang="en-GB" altLang="en-GB" smtClean="0">
                <a:latin typeface="Univers"/>
              </a:rPr>
              <a:t> 1999; </a:t>
            </a:r>
            <a:r>
              <a:rPr lang="en-GB" altLang="en-GB" b="1" smtClean="0">
                <a:latin typeface="Univers"/>
              </a:rPr>
              <a:t>159</a:t>
            </a:r>
            <a:r>
              <a:rPr lang="en-GB" altLang="en-GB" smtClean="0">
                <a:latin typeface="Univers"/>
              </a:rPr>
              <a:t>(6): 1925–1932. http://ajrccm.atsjournals.org/cgi/reprint/159/6/1925</a:t>
            </a:r>
            <a:endParaRPr lang="sv-SE" altLang="en-GB" smtClean="0">
              <a:latin typeface="Univers"/>
            </a:endParaRPr>
          </a:p>
          <a:p>
            <a:endParaRPr lang="en-GB" smtClean="0">
              <a:latin typeface="Univer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855663" y="746125"/>
            <a:ext cx="4960937" cy="3722688"/>
          </a:xfrm>
          <a:ln/>
        </p:spPr>
      </p:sp>
      <p:sp>
        <p:nvSpPr>
          <p:cNvPr id="28674" name="Rectangle 3"/>
          <p:cNvSpPr>
            <a:spLocks noGrp="1" noChangeArrowheads="1"/>
          </p:cNvSpPr>
          <p:nvPr>
            <p:ph type="body" idx="1"/>
          </p:nvPr>
        </p:nvSpPr>
        <p:spPr>
          <a:xfrm>
            <a:off x="890306" y="4715406"/>
            <a:ext cx="4888477" cy="4467471"/>
          </a:xfrm>
          <a:noFill/>
          <a:ln/>
        </p:spPr>
        <p:txBody>
          <a:bodyPr/>
          <a:lstStyle/>
          <a:p>
            <a:pPr>
              <a:spcBef>
                <a:spcPct val="0"/>
              </a:spcBef>
              <a:buFontTx/>
              <a:buChar char="•"/>
            </a:pPr>
            <a:r>
              <a:rPr lang="en-GB" smtClean="0">
                <a:latin typeface="Univers"/>
              </a:rPr>
              <a:t>PH is defined as a resting mean pulmonary arterial pressure (mPAP) 25 mm Hg. The subgroup of PH known as PAH adds the criterion that the pulmonary arterial wedge pressure must be 15 mm Hg. Some definitions have also included PVR, requiring that it be 2 or 3 Wood units.</a:t>
            </a:r>
          </a:p>
          <a:p>
            <a:pPr>
              <a:spcBef>
                <a:spcPct val="0"/>
              </a:spcBef>
            </a:pPr>
            <a:endParaRPr lang="en-GB" smtClean="0">
              <a:latin typeface="Univers"/>
            </a:endParaRPr>
          </a:p>
          <a:p>
            <a:pPr>
              <a:spcBef>
                <a:spcPct val="0"/>
              </a:spcBef>
            </a:pPr>
            <a:endParaRPr lang="en-GB" smtClean="0">
              <a:latin typeface="Univers"/>
            </a:endParaRPr>
          </a:p>
          <a:p>
            <a:pPr eaLnBrk="1" hangingPunct="1">
              <a:spcBef>
                <a:spcPct val="0"/>
              </a:spcBef>
            </a:pPr>
            <a:r>
              <a:rPr lang="de-CH" b="1" smtClean="0">
                <a:latin typeface="Univers"/>
              </a:rPr>
              <a:t>Galiè N, </a:t>
            </a:r>
            <a:r>
              <a:rPr lang="de-CH" b="1" i="1" smtClean="0">
                <a:latin typeface="Univers"/>
              </a:rPr>
              <a:t>et al. Eur Heart J</a:t>
            </a:r>
            <a:r>
              <a:rPr lang="de-CH" b="1" smtClean="0">
                <a:latin typeface="Univers"/>
              </a:rPr>
              <a:t> 2009; 30: 2493-2357.</a:t>
            </a:r>
            <a:endParaRPr lang="en-US" b="1" smtClean="0">
              <a:latin typeface="Univers"/>
            </a:endParaRPr>
          </a:p>
          <a:p>
            <a:pPr>
              <a:spcBef>
                <a:spcPct val="0"/>
              </a:spcBef>
            </a:pPr>
            <a:endParaRPr lang="en-GB" smtClean="0">
              <a:latin typeface="Univers"/>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854075" y="746125"/>
            <a:ext cx="4960938" cy="3721100"/>
          </a:xfrm>
          <a:ln/>
        </p:spPr>
      </p:sp>
      <p:sp>
        <p:nvSpPr>
          <p:cNvPr id="86018" name="Rectangle 3"/>
          <p:cNvSpPr>
            <a:spLocks noGrp="1" noChangeArrowheads="1"/>
          </p:cNvSpPr>
          <p:nvPr>
            <p:ph type="body" idx="1"/>
          </p:nvPr>
        </p:nvSpPr>
        <p:spPr>
          <a:noFill/>
          <a:ln/>
        </p:spPr>
        <p:txBody>
          <a:bodyPr/>
          <a:lstStyle/>
          <a:p>
            <a:r>
              <a:rPr lang="en-GB" smtClean="0">
                <a:latin typeface="Univers"/>
              </a:rPr>
              <a:t>PX itself can be administered either IV, s.c. or inhaled. </a:t>
            </a:r>
          </a:p>
          <a:p>
            <a:r>
              <a:rPr lang="en-GB" smtClean="0">
                <a:latin typeface="Univers"/>
              </a:rPr>
              <a:t>All 3 routes have significant disadvantages, epoprostenol needs a permanent Hickman cath and the main problem is the cath infections what is a important issue in CHD p</a:t>
            </a:r>
          </a:p>
          <a:p>
            <a:r>
              <a:rPr lang="en-GB" smtClean="0">
                <a:latin typeface="Univers"/>
              </a:rPr>
              <a:t>Treprostinil produce as main side effect, significant local pain and many patients don’t tolerate it</a:t>
            </a:r>
          </a:p>
          <a:p>
            <a:r>
              <a:rPr lang="en-GB" smtClean="0">
                <a:latin typeface="Univers"/>
              </a:rPr>
              <a:t>Iloprost needs to be inhaled 6 to 12 times a day for 20 minutes each time, and is not tolerated for many patients </a:t>
            </a:r>
          </a:p>
          <a:p>
            <a:endParaRPr lang="en-GB" smtClean="0">
              <a:latin typeface="Univers"/>
            </a:endParaRPr>
          </a:p>
          <a:p>
            <a:r>
              <a:rPr lang="en-GB" smtClean="0">
                <a:latin typeface="Univers"/>
              </a:rPr>
              <a:t>…important issue in CHD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xfrm>
            <a:off x="854075" y="746125"/>
            <a:ext cx="4960938" cy="3721100"/>
          </a:xfrm>
          <a:ln/>
        </p:spPr>
      </p:sp>
      <p:sp>
        <p:nvSpPr>
          <p:cNvPr id="88066" name="Rectangle 3"/>
          <p:cNvSpPr>
            <a:spLocks noGrp="1" noChangeArrowheads="1"/>
          </p:cNvSpPr>
          <p:nvPr>
            <p:ph type="body" idx="1"/>
          </p:nvPr>
        </p:nvSpPr>
        <p:spPr>
          <a:noFill/>
          <a:ln/>
        </p:spPr>
        <p:txBody>
          <a:bodyPr/>
          <a:lstStyle/>
          <a:p>
            <a:r>
              <a:rPr lang="en-GB" smtClean="0">
                <a:latin typeface="Univers"/>
              </a:rPr>
              <a:t>However, IV epoprostenol is the only AT for which we have evidence of a survival benefit in PAH in general.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854075" y="746125"/>
            <a:ext cx="4960938" cy="3721100"/>
          </a:xfrm>
          <a:ln/>
        </p:spPr>
      </p:sp>
      <p:sp>
        <p:nvSpPr>
          <p:cNvPr id="174083" name="Rectangle 3"/>
          <p:cNvSpPr>
            <a:spLocks noGrp="1" noChangeArrowheads="1"/>
          </p:cNvSpPr>
          <p:nvPr>
            <p:ph type="body" idx="1"/>
          </p:nvPr>
        </p:nvSpPr>
        <p:spPr>
          <a:xfrm>
            <a:off x="888814" y="4715406"/>
            <a:ext cx="4891460" cy="4467471"/>
          </a:xfrm>
          <a:noFill/>
          <a:ln/>
        </p:spPr>
        <p:txBody>
          <a:bodyPr/>
          <a:lstStyle/>
          <a:p>
            <a:r>
              <a:rPr lang="en-GB" altLang="en-GB" smtClean="0">
                <a:latin typeface="Univers"/>
              </a:rPr>
              <a:t>Nitric oxide plays a key role in pulmonary vasoregulation.</a:t>
            </a:r>
            <a:r>
              <a:rPr lang="en-GB" altLang="en-GB" baseline="30000" smtClean="0">
                <a:latin typeface="Univers"/>
              </a:rPr>
              <a:t>1</a:t>
            </a:r>
            <a:endParaRPr lang="en-GB" altLang="en-GB" smtClean="0">
              <a:latin typeface="Univers"/>
            </a:endParaRPr>
          </a:p>
          <a:p>
            <a:r>
              <a:rPr lang="en-GB" altLang="en-GB" smtClean="0">
                <a:latin typeface="Univers"/>
              </a:rPr>
              <a:t>While inhaled NO is unsuitable for therapeutic use, enzymatic regulation via inhibition of phosphodiesterases has been studied for the treatment of PAH.</a:t>
            </a:r>
            <a:r>
              <a:rPr lang="en-GB" altLang="en-GB" baseline="30000" smtClean="0">
                <a:latin typeface="Univers"/>
              </a:rPr>
              <a:t>1</a:t>
            </a:r>
            <a:endParaRPr lang="en-GB" altLang="en-GB" smtClean="0">
              <a:latin typeface="Univers"/>
            </a:endParaRPr>
          </a:p>
          <a:p>
            <a:endParaRPr lang="en-GB" altLang="en-GB" smtClean="0">
              <a:latin typeface="Univers"/>
            </a:endParaRPr>
          </a:p>
          <a:p>
            <a:r>
              <a:rPr lang="en-GB" altLang="en-GB" b="1" smtClean="0">
                <a:latin typeface="Univers"/>
              </a:rPr>
              <a:t>References</a:t>
            </a:r>
            <a:endParaRPr lang="en-GB" altLang="en-GB" smtClean="0">
              <a:latin typeface="Univers"/>
            </a:endParaRPr>
          </a:p>
          <a:p>
            <a:r>
              <a:rPr lang="sv-SE" altLang="en-GB" smtClean="0">
                <a:latin typeface="Univers"/>
              </a:rPr>
              <a:t>1. Ghofrani H, Pepke-Zaba J, Barbera J </a:t>
            </a:r>
            <a:r>
              <a:rPr lang="sv-SE" altLang="en-GB" i="1" smtClean="0">
                <a:latin typeface="Univers"/>
              </a:rPr>
              <a:t>et al</a:t>
            </a:r>
            <a:r>
              <a:rPr lang="sv-SE" altLang="en-GB" smtClean="0">
                <a:latin typeface="Univers"/>
              </a:rPr>
              <a:t>. Nitric oxide pathway and phosphodiesterase inhibitors in pulmonary arterial hypertension. </a:t>
            </a:r>
            <a:r>
              <a:rPr lang="sv-SE" altLang="en-GB" i="1" smtClean="0">
                <a:latin typeface="Univers"/>
              </a:rPr>
              <a:t>J Am Coll Cardiol</a:t>
            </a:r>
            <a:r>
              <a:rPr lang="sv-SE" altLang="en-GB" smtClean="0">
                <a:latin typeface="Univers"/>
              </a:rPr>
              <a:t> 2004; </a:t>
            </a:r>
            <a:r>
              <a:rPr lang="sv-SE" altLang="en-GB" b="1" smtClean="0">
                <a:latin typeface="Univers"/>
              </a:rPr>
              <a:t>43:</a:t>
            </a:r>
            <a:r>
              <a:rPr lang="sv-SE" altLang="en-GB" smtClean="0">
                <a:latin typeface="Univers"/>
              </a:rPr>
              <a:t> 68S–72S.</a:t>
            </a:r>
          </a:p>
          <a:p>
            <a:r>
              <a:rPr lang="sv-SE" altLang="en-GB" smtClean="0">
                <a:latin typeface="Univers"/>
              </a:rPr>
              <a:t>2. </a:t>
            </a:r>
            <a:r>
              <a:rPr lang="en-GB" altLang="en-GB" smtClean="0">
                <a:latin typeface="Univers"/>
              </a:rPr>
              <a:t>Ide H, Nakano H, Ogasa T</a:t>
            </a:r>
            <a:r>
              <a:rPr lang="en-GB" altLang="en-GB" i="1" smtClean="0">
                <a:latin typeface="Univers"/>
              </a:rPr>
              <a:t> et al.</a:t>
            </a:r>
            <a:r>
              <a:rPr lang="en-GB" altLang="en-GB" smtClean="0">
                <a:latin typeface="Univers"/>
              </a:rPr>
              <a:t> Regulation of pulmonary circulation by alveolar oxygen tension via airway nitric oxide. </a:t>
            </a:r>
            <a:r>
              <a:rPr lang="en-GB" altLang="en-GB" i="1" smtClean="0">
                <a:latin typeface="Univers"/>
              </a:rPr>
              <a:t>J Appl Physiol</a:t>
            </a:r>
            <a:r>
              <a:rPr lang="en-GB" altLang="en-GB" smtClean="0">
                <a:latin typeface="Univers"/>
              </a:rPr>
              <a:t> 1999; </a:t>
            </a:r>
            <a:r>
              <a:rPr lang="en-GB" altLang="en-GB" b="1" smtClean="0">
                <a:latin typeface="Univers"/>
              </a:rPr>
              <a:t>87</a:t>
            </a:r>
            <a:r>
              <a:rPr lang="en-GB" altLang="en-GB" smtClean="0">
                <a:latin typeface="Univers"/>
              </a:rPr>
              <a:t>(5): 1629–1636. http://jap.physiology.org/cgi/reprint/87/5/1629.</a:t>
            </a:r>
          </a:p>
          <a:p>
            <a:endParaRPr lang="en-GB" smtClean="0">
              <a:latin typeface="Univer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854075" y="746125"/>
            <a:ext cx="4960938" cy="3721100"/>
          </a:xfrm>
          <a:ln/>
        </p:spPr>
      </p:sp>
      <p:sp>
        <p:nvSpPr>
          <p:cNvPr id="90114" name="Rectangle 3"/>
          <p:cNvSpPr>
            <a:spLocks noGrp="1" noChangeArrowheads="1"/>
          </p:cNvSpPr>
          <p:nvPr>
            <p:ph type="body" idx="1"/>
          </p:nvPr>
        </p:nvSpPr>
        <p:spPr>
          <a:noFill/>
          <a:ln/>
        </p:spPr>
        <p:txBody>
          <a:bodyPr/>
          <a:lstStyle/>
          <a:p>
            <a:r>
              <a:rPr lang="en-GB" smtClean="0">
                <a:latin typeface="Univers"/>
              </a:rPr>
              <a:t>Lets now focus on the NO pathway</a:t>
            </a:r>
          </a:p>
          <a:p>
            <a:r>
              <a:rPr lang="en-GB" smtClean="0">
                <a:latin typeface="Univers"/>
              </a:rPr>
              <a:t>PDE-5 inhibitors such as sildenafil act by blocking NO degradation, thus causing…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854075" y="746125"/>
            <a:ext cx="4960938" cy="3721100"/>
          </a:xfrm>
          <a:ln/>
        </p:spPr>
      </p:sp>
      <p:sp>
        <p:nvSpPr>
          <p:cNvPr id="185347" name="Rectangle 3"/>
          <p:cNvSpPr>
            <a:spLocks noGrp="1" noChangeArrowheads="1"/>
          </p:cNvSpPr>
          <p:nvPr>
            <p:ph type="body" idx="1"/>
          </p:nvPr>
        </p:nvSpPr>
        <p:spPr>
          <a:xfrm>
            <a:off x="888814" y="4715406"/>
            <a:ext cx="4891460" cy="4467471"/>
          </a:xfrm>
          <a:noFill/>
          <a:ln/>
        </p:spPr>
        <p:txBody>
          <a:bodyPr/>
          <a:lstStyle/>
          <a:p>
            <a:r>
              <a:rPr lang="en-GB" altLang="en-GB" smtClean="0">
                <a:latin typeface="Univers"/>
              </a:rPr>
              <a:t>Nitric oxide plays a key role in pulmonary vasoregulation.</a:t>
            </a:r>
            <a:r>
              <a:rPr lang="en-GB" altLang="en-GB" baseline="30000" smtClean="0">
                <a:latin typeface="Univers"/>
              </a:rPr>
              <a:t>1</a:t>
            </a:r>
            <a:endParaRPr lang="en-GB" altLang="en-GB" smtClean="0">
              <a:latin typeface="Univers"/>
            </a:endParaRPr>
          </a:p>
          <a:p>
            <a:r>
              <a:rPr lang="en-GB" altLang="en-GB" smtClean="0">
                <a:latin typeface="Univers"/>
              </a:rPr>
              <a:t>While inhaled NO is unsuitable for therapeutic use, enzymatic regulation via inhibition of phosphodiesterases has been studied for the treatment of PAH.</a:t>
            </a:r>
            <a:r>
              <a:rPr lang="en-GB" altLang="en-GB" baseline="30000" smtClean="0">
                <a:latin typeface="Univers"/>
              </a:rPr>
              <a:t>1</a:t>
            </a:r>
            <a:endParaRPr lang="en-GB" altLang="en-GB" smtClean="0">
              <a:latin typeface="Univers"/>
            </a:endParaRPr>
          </a:p>
          <a:p>
            <a:endParaRPr lang="en-GB" altLang="en-GB" smtClean="0">
              <a:latin typeface="Univers"/>
            </a:endParaRPr>
          </a:p>
          <a:p>
            <a:r>
              <a:rPr lang="en-GB" altLang="en-GB" b="1" smtClean="0">
                <a:latin typeface="Univers"/>
              </a:rPr>
              <a:t>References</a:t>
            </a:r>
            <a:endParaRPr lang="en-GB" altLang="en-GB" smtClean="0">
              <a:latin typeface="Univers"/>
            </a:endParaRPr>
          </a:p>
          <a:p>
            <a:r>
              <a:rPr lang="sv-SE" altLang="en-GB" smtClean="0">
                <a:latin typeface="Univers"/>
              </a:rPr>
              <a:t>1. Ghofrani H, Pepke-Zaba J, Barbera J </a:t>
            </a:r>
            <a:r>
              <a:rPr lang="sv-SE" altLang="en-GB" i="1" smtClean="0">
                <a:latin typeface="Univers"/>
              </a:rPr>
              <a:t>et al</a:t>
            </a:r>
            <a:r>
              <a:rPr lang="sv-SE" altLang="en-GB" smtClean="0">
                <a:latin typeface="Univers"/>
              </a:rPr>
              <a:t>. Nitric oxide pathway and phosphodiesterase inhibitors in pulmonary arterial hypertension. </a:t>
            </a:r>
            <a:r>
              <a:rPr lang="sv-SE" altLang="en-GB" i="1" smtClean="0">
                <a:latin typeface="Univers"/>
              </a:rPr>
              <a:t>J Am Coll Cardiol</a:t>
            </a:r>
            <a:r>
              <a:rPr lang="sv-SE" altLang="en-GB" smtClean="0">
                <a:latin typeface="Univers"/>
              </a:rPr>
              <a:t> 2004; </a:t>
            </a:r>
            <a:r>
              <a:rPr lang="sv-SE" altLang="en-GB" b="1" smtClean="0">
                <a:latin typeface="Univers"/>
              </a:rPr>
              <a:t>43:</a:t>
            </a:r>
            <a:r>
              <a:rPr lang="sv-SE" altLang="en-GB" smtClean="0">
                <a:latin typeface="Univers"/>
              </a:rPr>
              <a:t> 68S–72S.</a:t>
            </a:r>
          </a:p>
          <a:p>
            <a:r>
              <a:rPr lang="sv-SE" altLang="en-GB" smtClean="0">
                <a:latin typeface="Univers"/>
              </a:rPr>
              <a:t>2. </a:t>
            </a:r>
            <a:r>
              <a:rPr lang="en-GB" altLang="en-GB" smtClean="0">
                <a:latin typeface="Univers"/>
              </a:rPr>
              <a:t>Ide H, Nakano H, Ogasa T</a:t>
            </a:r>
            <a:r>
              <a:rPr lang="en-GB" altLang="en-GB" i="1" smtClean="0">
                <a:latin typeface="Univers"/>
              </a:rPr>
              <a:t> et al.</a:t>
            </a:r>
            <a:r>
              <a:rPr lang="en-GB" altLang="en-GB" smtClean="0">
                <a:latin typeface="Univers"/>
              </a:rPr>
              <a:t> Regulation of pulmonary circulation by alveolar oxygen tension via airway nitric oxide. </a:t>
            </a:r>
            <a:r>
              <a:rPr lang="en-GB" altLang="en-GB" i="1" smtClean="0">
                <a:latin typeface="Univers"/>
              </a:rPr>
              <a:t>J Appl Physiol</a:t>
            </a:r>
            <a:r>
              <a:rPr lang="en-GB" altLang="en-GB" smtClean="0">
                <a:latin typeface="Univers"/>
              </a:rPr>
              <a:t> 1999; </a:t>
            </a:r>
            <a:r>
              <a:rPr lang="en-GB" altLang="en-GB" b="1" smtClean="0">
                <a:latin typeface="Univers"/>
              </a:rPr>
              <a:t>87</a:t>
            </a:r>
            <a:r>
              <a:rPr lang="en-GB" altLang="en-GB" smtClean="0">
                <a:latin typeface="Univers"/>
              </a:rPr>
              <a:t>(5): 1629–1636. http://jap.physiology.org/cgi/reprint/87/5/1629.</a:t>
            </a:r>
          </a:p>
          <a:p>
            <a:endParaRPr lang="en-GB" smtClean="0">
              <a:latin typeface="Univer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854075" y="746125"/>
            <a:ext cx="4960938" cy="3721100"/>
          </a:xfrm>
          <a:ln/>
        </p:spPr>
      </p:sp>
      <p:sp>
        <p:nvSpPr>
          <p:cNvPr id="187395" name="Rectangle 3"/>
          <p:cNvSpPr>
            <a:spLocks noGrp="1" noChangeArrowheads="1"/>
          </p:cNvSpPr>
          <p:nvPr>
            <p:ph type="body" idx="1"/>
          </p:nvPr>
        </p:nvSpPr>
        <p:spPr>
          <a:xfrm>
            <a:off x="888814" y="4715406"/>
            <a:ext cx="4891460" cy="4467471"/>
          </a:xfrm>
          <a:noFill/>
          <a:ln/>
        </p:spPr>
        <p:txBody>
          <a:bodyPr/>
          <a:lstStyle/>
          <a:p>
            <a:r>
              <a:rPr lang="en-GB" altLang="en-GB" smtClean="0">
                <a:latin typeface="Univers"/>
              </a:rPr>
              <a:t>Nitric oxide plays a key role in pulmonary vasoregulation.</a:t>
            </a:r>
            <a:r>
              <a:rPr lang="en-GB" altLang="en-GB" baseline="30000" smtClean="0">
                <a:latin typeface="Univers"/>
              </a:rPr>
              <a:t>1</a:t>
            </a:r>
            <a:endParaRPr lang="en-GB" altLang="en-GB" smtClean="0">
              <a:latin typeface="Univers"/>
            </a:endParaRPr>
          </a:p>
          <a:p>
            <a:r>
              <a:rPr lang="en-GB" altLang="en-GB" smtClean="0">
                <a:latin typeface="Univers"/>
              </a:rPr>
              <a:t>While inhaled NO is unsuitable for therapeutic use, enzymatic regulation via inhibition of phosphodiesterases has been studied for the treatment of PAH.</a:t>
            </a:r>
            <a:r>
              <a:rPr lang="en-GB" altLang="en-GB" baseline="30000" smtClean="0">
                <a:latin typeface="Univers"/>
              </a:rPr>
              <a:t>1</a:t>
            </a:r>
            <a:endParaRPr lang="en-GB" altLang="en-GB" smtClean="0">
              <a:latin typeface="Univers"/>
            </a:endParaRPr>
          </a:p>
          <a:p>
            <a:endParaRPr lang="en-GB" altLang="en-GB" smtClean="0">
              <a:latin typeface="Univers"/>
            </a:endParaRPr>
          </a:p>
          <a:p>
            <a:r>
              <a:rPr lang="en-GB" altLang="en-GB" b="1" smtClean="0">
                <a:latin typeface="Univers"/>
              </a:rPr>
              <a:t>References</a:t>
            </a:r>
            <a:endParaRPr lang="en-GB" altLang="en-GB" smtClean="0">
              <a:latin typeface="Univers"/>
            </a:endParaRPr>
          </a:p>
          <a:p>
            <a:r>
              <a:rPr lang="sv-SE" altLang="en-GB" smtClean="0">
                <a:latin typeface="Univers"/>
              </a:rPr>
              <a:t>1. Ghofrani H, Pepke-Zaba J, Barbera J </a:t>
            </a:r>
            <a:r>
              <a:rPr lang="sv-SE" altLang="en-GB" i="1" smtClean="0">
                <a:latin typeface="Univers"/>
              </a:rPr>
              <a:t>et al</a:t>
            </a:r>
            <a:r>
              <a:rPr lang="sv-SE" altLang="en-GB" smtClean="0">
                <a:latin typeface="Univers"/>
              </a:rPr>
              <a:t>. Nitric oxide pathway and phosphodiesterase inhibitors in pulmonary arterial hypertension. </a:t>
            </a:r>
            <a:r>
              <a:rPr lang="sv-SE" altLang="en-GB" i="1" smtClean="0">
                <a:latin typeface="Univers"/>
              </a:rPr>
              <a:t>J Am Coll Cardiol</a:t>
            </a:r>
            <a:r>
              <a:rPr lang="sv-SE" altLang="en-GB" smtClean="0">
                <a:latin typeface="Univers"/>
              </a:rPr>
              <a:t> 2004; </a:t>
            </a:r>
            <a:r>
              <a:rPr lang="sv-SE" altLang="en-GB" b="1" smtClean="0">
                <a:latin typeface="Univers"/>
              </a:rPr>
              <a:t>43:</a:t>
            </a:r>
            <a:r>
              <a:rPr lang="sv-SE" altLang="en-GB" smtClean="0">
                <a:latin typeface="Univers"/>
              </a:rPr>
              <a:t> 68S–72S.</a:t>
            </a:r>
          </a:p>
          <a:p>
            <a:r>
              <a:rPr lang="sv-SE" altLang="en-GB" smtClean="0">
                <a:latin typeface="Univers"/>
              </a:rPr>
              <a:t>2. </a:t>
            </a:r>
            <a:r>
              <a:rPr lang="en-GB" altLang="en-GB" smtClean="0">
                <a:latin typeface="Univers"/>
              </a:rPr>
              <a:t>Ide H, Nakano H, Ogasa T</a:t>
            </a:r>
            <a:r>
              <a:rPr lang="en-GB" altLang="en-GB" i="1" smtClean="0">
                <a:latin typeface="Univers"/>
              </a:rPr>
              <a:t> et al.</a:t>
            </a:r>
            <a:r>
              <a:rPr lang="en-GB" altLang="en-GB" smtClean="0">
                <a:latin typeface="Univers"/>
              </a:rPr>
              <a:t> Regulation of pulmonary circulation by alveolar oxygen tension via airway nitric oxide. </a:t>
            </a:r>
            <a:r>
              <a:rPr lang="en-GB" altLang="en-GB" i="1" smtClean="0">
                <a:latin typeface="Univers"/>
              </a:rPr>
              <a:t>J Appl Physiol</a:t>
            </a:r>
            <a:r>
              <a:rPr lang="en-GB" altLang="en-GB" smtClean="0">
                <a:latin typeface="Univers"/>
              </a:rPr>
              <a:t> 1999; </a:t>
            </a:r>
            <a:r>
              <a:rPr lang="en-GB" altLang="en-GB" b="1" smtClean="0">
                <a:latin typeface="Univers"/>
              </a:rPr>
              <a:t>87</a:t>
            </a:r>
            <a:r>
              <a:rPr lang="en-GB" altLang="en-GB" smtClean="0">
                <a:latin typeface="Univers"/>
              </a:rPr>
              <a:t>(5): 1629–1636. http://jap.physiology.org/cgi/reprint/87/5/1629.</a:t>
            </a:r>
          </a:p>
          <a:p>
            <a:endParaRPr lang="en-GB" smtClean="0">
              <a:latin typeface="Univer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854075" y="746125"/>
            <a:ext cx="4960938" cy="3721100"/>
          </a:xfrm>
          <a:ln/>
        </p:spPr>
      </p:sp>
      <p:sp>
        <p:nvSpPr>
          <p:cNvPr id="93186" name="Rectangle 3"/>
          <p:cNvSpPr>
            <a:spLocks noGrp="1" noChangeArrowheads="1"/>
          </p:cNvSpPr>
          <p:nvPr>
            <p:ph type="body" idx="1"/>
          </p:nvPr>
        </p:nvSpPr>
        <p:spPr>
          <a:noFill/>
          <a:ln/>
        </p:spPr>
        <p:txBody>
          <a:bodyPr/>
          <a:lstStyle/>
          <a:p>
            <a:r>
              <a:rPr lang="en-GB" smtClean="0">
                <a:latin typeface="Univers"/>
              </a:rPr>
              <a:t>In PAH in general, the only RCT available of sildenafil is the SUPER1 trial, which showed….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xfrm>
            <a:off x="854075" y="746125"/>
            <a:ext cx="4960938" cy="3721100"/>
          </a:xfrm>
          <a:ln/>
        </p:spPr>
      </p:sp>
      <p:sp>
        <p:nvSpPr>
          <p:cNvPr id="96258" name="Rectangle 3"/>
          <p:cNvSpPr>
            <a:spLocks noGrp="1" noChangeArrowheads="1"/>
          </p:cNvSpPr>
          <p:nvPr>
            <p:ph type="body" idx="1"/>
          </p:nvPr>
        </p:nvSpPr>
        <p:spPr>
          <a:noFill/>
          <a:ln/>
        </p:spPr>
        <p:txBody>
          <a:bodyPr/>
          <a:lstStyle/>
          <a:p>
            <a:r>
              <a:rPr lang="en-GB" smtClean="0">
                <a:latin typeface="Univers"/>
              </a:rPr>
              <a:t>Tadalafil is another active and selective inhibitor of PDE-5. A recent RC study in 405 PH patients showed a significant improvement in exercise capacity and also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xfrm>
            <a:off x="854075" y="746125"/>
            <a:ext cx="4960938" cy="3721100"/>
          </a:xfrm>
          <a:ln/>
        </p:spPr>
      </p:sp>
      <p:sp>
        <p:nvSpPr>
          <p:cNvPr id="98306" name="Rectangle 3"/>
          <p:cNvSpPr>
            <a:spLocks noGrp="1" noChangeArrowheads="1"/>
          </p:cNvSpPr>
          <p:nvPr>
            <p:ph type="body" idx="1"/>
          </p:nvPr>
        </p:nvSpPr>
        <p:spPr>
          <a:noFill/>
          <a:ln/>
        </p:spPr>
        <p:txBody>
          <a:bodyPr/>
          <a:lstStyle/>
          <a:p>
            <a:r>
              <a:rPr lang="en-GB" smtClean="0">
                <a:latin typeface="Univers"/>
              </a:rPr>
              <a:t>And also an improvement in time to clinical worsening between tadalafil 40 mg group compared to placebo. </a:t>
            </a:r>
          </a:p>
          <a:p>
            <a:endParaRPr lang="en-GB" smtClean="0">
              <a:latin typeface="Univer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854075" y="746125"/>
            <a:ext cx="4960938" cy="3721100"/>
          </a:xfrm>
          <a:ln/>
        </p:spPr>
      </p:sp>
      <p:sp>
        <p:nvSpPr>
          <p:cNvPr id="100354" name="Rectangle 3"/>
          <p:cNvSpPr>
            <a:spLocks noGrp="1" noChangeArrowheads="1"/>
          </p:cNvSpPr>
          <p:nvPr>
            <p:ph type="body" idx="1"/>
          </p:nvPr>
        </p:nvSpPr>
        <p:spPr>
          <a:noFill/>
          <a:ln/>
        </p:spPr>
        <p:txBody>
          <a:bodyPr/>
          <a:lstStyle/>
          <a:p>
            <a:r>
              <a:rPr lang="en-GB" smtClean="0">
                <a:latin typeface="Univers"/>
              </a:rPr>
              <a:t>Lets now focus on the NO pathway</a:t>
            </a:r>
          </a:p>
          <a:p>
            <a:r>
              <a:rPr lang="en-GB" smtClean="0">
                <a:latin typeface="Univers"/>
              </a:rPr>
              <a:t>PDE-5 inhibitors such as sildenafil act by blocking NO degradation, thus causing…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854075" y="746125"/>
            <a:ext cx="4960938" cy="3721100"/>
          </a:xfrm>
          <a:ln/>
        </p:spPr>
      </p:sp>
      <p:sp>
        <p:nvSpPr>
          <p:cNvPr id="30722" name="Notes Placeholder 2"/>
          <p:cNvSpPr>
            <a:spLocks noGrp="1"/>
          </p:cNvSpPr>
          <p:nvPr>
            <p:ph type="body" idx="1"/>
          </p:nvPr>
        </p:nvSpPr>
        <p:spPr>
          <a:noFill/>
          <a:ln/>
        </p:spPr>
        <p:txBody>
          <a:bodyPr/>
          <a:lstStyle/>
          <a:p>
            <a:pPr eaLnBrk="1" hangingPunct="1">
              <a:spcBef>
                <a:spcPct val="50000"/>
              </a:spcBef>
              <a:buFontTx/>
              <a:buChar char="-"/>
            </a:pPr>
            <a:r>
              <a:rPr lang="en-GB" smtClean="0">
                <a:latin typeface="Univers"/>
                <a:cs typeface="Times New Roman" pitchFamily="18" charset="0"/>
              </a:rPr>
              <a:t>VO2 must match muscle O2 consumption: </a:t>
            </a:r>
          </a:p>
          <a:p>
            <a:pPr lvl="2" eaLnBrk="1" hangingPunct="1">
              <a:spcBef>
                <a:spcPct val="50000"/>
              </a:spcBef>
            </a:pPr>
            <a:r>
              <a:rPr lang="en-GB" b="1" smtClean="0">
                <a:latin typeface="Univers"/>
                <a:cs typeface="Times New Roman" pitchFamily="18" charset="0"/>
              </a:rPr>
              <a:t>Aerobic metabolism</a:t>
            </a:r>
            <a:r>
              <a:rPr lang="en-GB" smtClean="0">
                <a:latin typeface="Univers"/>
                <a:cs typeface="Times New Roman" pitchFamily="18" charset="0"/>
              </a:rPr>
              <a:t>=</a:t>
            </a:r>
            <a:r>
              <a:rPr lang="en-GB" u="sng" smtClean="0">
                <a:latin typeface="Univers"/>
                <a:cs typeface="Times New Roman" pitchFamily="18" charset="0"/>
              </a:rPr>
              <a:t>Effective</a:t>
            </a:r>
          </a:p>
          <a:p>
            <a:pPr eaLnBrk="1" hangingPunct="1">
              <a:spcBef>
                <a:spcPct val="50000"/>
              </a:spcBef>
              <a:buFontTx/>
              <a:buChar char="-"/>
            </a:pPr>
            <a:r>
              <a:rPr lang="en-GB" smtClean="0">
                <a:latin typeface="Univers"/>
                <a:cs typeface="Times New Roman" pitchFamily="18" charset="0"/>
              </a:rPr>
              <a:t> When VO2 does not match muscle O2 needs: </a:t>
            </a:r>
          </a:p>
          <a:p>
            <a:pPr lvl="2" eaLnBrk="1" hangingPunct="1">
              <a:spcBef>
                <a:spcPct val="50000"/>
              </a:spcBef>
            </a:pPr>
            <a:r>
              <a:rPr lang="en-GB" b="1" smtClean="0">
                <a:latin typeface="Univers"/>
                <a:cs typeface="Times New Roman" pitchFamily="18" charset="0"/>
              </a:rPr>
              <a:t>Anaerobic metabolism</a:t>
            </a:r>
            <a:r>
              <a:rPr lang="en-GB" smtClean="0">
                <a:latin typeface="Univers"/>
                <a:cs typeface="Times New Roman" pitchFamily="18" charset="0"/>
              </a:rPr>
              <a:t>=</a:t>
            </a:r>
          </a:p>
          <a:p>
            <a:pPr lvl="1" eaLnBrk="1" hangingPunct="1">
              <a:spcBef>
                <a:spcPct val="50000"/>
              </a:spcBef>
            </a:pPr>
            <a:r>
              <a:rPr lang="en-GB" smtClean="0">
                <a:latin typeface="Univers"/>
                <a:cs typeface="Times New Roman" pitchFamily="18" charset="0"/>
              </a:rPr>
              <a:t>	         </a:t>
            </a:r>
            <a:r>
              <a:rPr lang="en-GB" u="sng" smtClean="0">
                <a:latin typeface="Univers"/>
                <a:cs typeface="Times New Roman" pitchFamily="18" charset="0"/>
              </a:rPr>
              <a:t>Ineffective</a:t>
            </a:r>
            <a:r>
              <a:rPr lang="en-GB" smtClean="0">
                <a:latin typeface="Univers"/>
                <a:cs typeface="Times New Roman" pitchFamily="18" charset="0"/>
              </a:rPr>
              <a:t>: high consumption of glucose, slow ATP regeneration </a:t>
            </a:r>
          </a:p>
          <a:p>
            <a:pPr lvl="1" eaLnBrk="1" hangingPunct="1">
              <a:spcBef>
                <a:spcPct val="50000"/>
              </a:spcBef>
            </a:pPr>
            <a:r>
              <a:rPr lang="en-GB" smtClean="0">
                <a:latin typeface="Univers"/>
                <a:cs typeface="Times New Roman" pitchFamily="18" charset="0"/>
              </a:rPr>
              <a:t> 	         </a:t>
            </a:r>
            <a:r>
              <a:rPr lang="en-GB" u="sng" smtClean="0">
                <a:latin typeface="Univers"/>
                <a:cs typeface="Times New Roman" pitchFamily="18" charset="0"/>
              </a:rPr>
              <a:t>Piruvate production</a:t>
            </a:r>
            <a:r>
              <a:rPr lang="en-GB" smtClean="0">
                <a:latin typeface="Univers"/>
                <a:cs typeface="Times New Roman" pitchFamily="18" charset="0"/>
              </a:rPr>
              <a:t>, buffered by HCO3, increased CO2 production</a:t>
            </a:r>
            <a:endParaRPr lang="en-US" smtClean="0">
              <a:latin typeface="Univers"/>
              <a:cs typeface="Times New Roman" pitchFamily="18" charset="0"/>
            </a:endParaRPr>
          </a:p>
          <a:p>
            <a:pPr eaLnBrk="1" hangingPunct="1"/>
            <a:endParaRPr lang="en-US" smtClean="0">
              <a:latin typeface="Univers"/>
            </a:endParaRPr>
          </a:p>
        </p:txBody>
      </p:sp>
      <p:sp>
        <p:nvSpPr>
          <p:cNvPr id="81924" name="Slide Number Placeholder 3"/>
          <p:cNvSpPr>
            <a:spLocks noGrp="1"/>
          </p:cNvSpPr>
          <p:nvPr>
            <p:ph type="sldNum" sz="quarter" idx="5"/>
          </p:nvPr>
        </p:nvSpPr>
        <p:spPr/>
        <p:txBody>
          <a:bodyPr/>
          <a:lstStyle/>
          <a:p>
            <a:pPr>
              <a:defRPr/>
            </a:pPr>
            <a:fld id="{5DFD9956-DAC8-43DF-8518-10847F29D333}" type="slidenum">
              <a:rPr lang="en-GB" smtClean="0">
                <a:latin typeface="Univers"/>
              </a:rPr>
              <a:pPr>
                <a:defRPr/>
              </a:pPr>
              <a:t>6</a:t>
            </a:fld>
            <a:endParaRPr lang="en-GB" smtClean="0">
              <a:latin typeface="Univer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854075" y="746125"/>
            <a:ext cx="4960938" cy="3721100"/>
          </a:xfrm>
          <a:ln/>
        </p:spPr>
      </p:sp>
      <p:sp>
        <p:nvSpPr>
          <p:cNvPr id="153603" name="Rectangle 3"/>
          <p:cNvSpPr>
            <a:spLocks noGrp="1" noChangeArrowheads="1"/>
          </p:cNvSpPr>
          <p:nvPr>
            <p:ph type="body" idx="1"/>
          </p:nvPr>
        </p:nvSpPr>
        <p:spPr>
          <a:xfrm>
            <a:off x="888814" y="4715406"/>
            <a:ext cx="4891460" cy="4467471"/>
          </a:xfrm>
          <a:noFill/>
          <a:ln/>
        </p:spPr>
        <p:txBody>
          <a:bodyPr/>
          <a:lstStyle/>
          <a:p>
            <a:r>
              <a:rPr lang="en-GB" smtClean="0">
                <a:latin typeface="Univers"/>
              </a:rPr>
              <a:t>Hypertropy – </a:t>
            </a:r>
          </a:p>
          <a:p>
            <a:endParaRPr lang="en-GB" smtClean="0">
              <a:latin typeface="Univer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xfrm>
            <a:off x="854075" y="746125"/>
            <a:ext cx="4960938" cy="3721100"/>
          </a:xfrm>
          <a:ln/>
        </p:spPr>
      </p:sp>
      <p:sp>
        <p:nvSpPr>
          <p:cNvPr id="102402" name="Rectangle 3"/>
          <p:cNvSpPr>
            <a:spLocks noGrp="1" noChangeArrowheads="1"/>
          </p:cNvSpPr>
          <p:nvPr>
            <p:ph type="body" idx="1"/>
          </p:nvPr>
        </p:nvSpPr>
        <p:spPr>
          <a:noFill/>
          <a:ln/>
        </p:spPr>
        <p:txBody>
          <a:bodyPr/>
          <a:lstStyle/>
          <a:p>
            <a:r>
              <a:rPr lang="en-GB" smtClean="0">
                <a:latin typeface="Univers"/>
              </a:rPr>
              <a:t>ERAs act on the ET receptros A and B.</a:t>
            </a:r>
          </a:p>
          <a:p>
            <a:r>
              <a:rPr lang="en-GB" smtClean="0">
                <a:latin typeface="Univers"/>
              </a:rPr>
              <a:t>ET rec A and B are found in smooth muscle cell and when they are activated by endothelin 1 induce vasocontriction and proliferation. </a:t>
            </a:r>
          </a:p>
          <a:p>
            <a:r>
              <a:rPr lang="en-GB" smtClean="0">
                <a:latin typeface="Univers"/>
              </a:rPr>
              <a:t>However, ETB is also found in endothelial cells and when this is activate by endothelin produce the oposite effect increasing the levels of NO and PCI2 thus produce vasodilatation and antiproliferation</a:t>
            </a:r>
          </a:p>
          <a:p>
            <a:r>
              <a:rPr lang="en-GB" smtClean="0">
                <a:latin typeface="Univers"/>
              </a:rPr>
              <a:t>Bosentan is a non-selective ERA</a:t>
            </a:r>
          </a:p>
          <a:p>
            <a:r>
              <a:rPr lang="en-GB" smtClean="0">
                <a:latin typeface="Univers"/>
              </a:rPr>
              <a:t>Subsequent drugs were developed to have a selective action on the Eta thus maintaining the effects of endothelin-1 on  ETb on endothelial cells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854075" y="746125"/>
            <a:ext cx="4960938" cy="3721100"/>
          </a:xfrm>
          <a:ln/>
        </p:spPr>
      </p:sp>
      <p:sp>
        <p:nvSpPr>
          <p:cNvPr id="155651" name="Rectangle 3"/>
          <p:cNvSpPr>
            <a:spLocks noGrp="1" noChangeArrowheads="1"/>
          </p:cNvSpPr>
          <p:nvPr>
            <p:ph type="body" idx="1"/>
          </p:nvPr>
        </p:nvSpPr>
        <p:spPr>
          <a:xfrm>
            <a:off x="888814" y="4715406"/>
            <a:ext cx="4891460" cy="4467471"/>
          </a:xfrm>
          <a:noFill/>
          <a:ln/>
        </p:spPr>
        <p:txBody>
          <a:bodyPr/>
          <a:lstStyle/>
          <a:p>
            <a:r>
              <a:rPr lang="en-GB" altLang="en-GB" smtClean="0">
                <a:latin typeface="Univers"/>
              </a:rPr>
              <a:t>Nitric oxide plays a key role in pulmonary vasoregulation.</a:t>
            </a:r>
            <a:r>
              <a:rPr lang="en-GB" altLang="en-GB" baseline="30000" smtClean="0">
                <a:latin typeface="Univers"/>
              </a:rPr>
              <a:t>1</a:t>
            </a:r>
            <a:endParaRPr lang="en-GB" altLang="en-GB" smtClean="0">
              <a:latin typeface="Univers"/>
            </a:endParaRPr>
          </a:p>
          <a:p>
            <a:r>
              <a:rPr lang="en-GB" altLang="en-GB" smtClean="0">
                <a:latin typeface="Univers"/>
              </a:rPr>
              <a:t>While inhaled NO is unsuitable for therapeutic use, enzymatic regulation via inhibition of phosphodiesterases has been studied for the treatment of PAH.</a:t>
            </a:r>
            <a:r>
              <a:rPr lang="en-GB" altLang="en-GB" baseline="30000" smtClean="0">
                <a:latin typeface="Univers"/>
              </a:rPr>
              <a:t>1</a:t>
            </a:r>
            <a:endParaRPr lang="en-GB" altLang="en-GB" smtClean="0">
              <a:latin typeface="Univers"/>
            </a:endParaRPr>
          </a:p>
          <a:p>
            <a:endParaRPr lang="en-GB" altLang="en-GB" smtClean="0">
              <a:latin typeface="Univers"/>
            </a:endParaRPr>
          </a:p>
          <a:p>
            <a:r>
              <a:rPr lang="en-GB" altLang="en-GB" b="1" smtClean="0">
                <a:latin typeface="Univers"/>
              </a:rPr>
              <a:t>References</a:t>
            </a:r>
            <a:endParaRPr lang="en-GB" altLang="en-GB" smtClean="0">
              <a:latin typeface="Univers"/>
            </a:endParaRPr>
          </a:p>
          <a:p>
            <a:r>
              <a:rPr lang="sv-SE" altLang="en-GB" smtClean="0">
                <a:latin typeface="Univers"/>
              </a:rPr>
              <a:t>1. Ghofrani H, Pepke-Zaba J, Barbera J </a:t>
            </a:r>
            <a:r>
              <a:rPr lang="sv-SE" altLang="en-GB" i="1" smtClean="0">
                <a:latin typeface="Univers"/>
              </a:rPr>
              <a:t>et al</a:t>
            </a:r>
            <a:r>
              <a:rPr lang="sv-SE" altLang="en-GB" smtClean="0">
                <a:latin typeface="Univers"/>
              </a:rPr>
              <a:t>. Nitric oxide pathway and phosphodiesterase inhibitors in pulmonary arterial hypertension. </a:t>
            </a:r>
            <a:r>
              <a:rPr lang="sv-SE" altLang="en-GB" i="1" smtClean="0">
                <a:latin typeface="Univers"/>
              </a:rPr>
              <a:t>J Am Coll Cardiol</a:t>
            </a:r>
            <a:r>
              <a:rPr lang="sv-SE" altLang="en-GB" smtClean="0">
                <a:latin typeface="Univers"/>
              </a:rPr>
              <a:t> 2004; </a:t>
            </a:r>
            <a:r>
              <a:rPr lang="sv-SE" altLang="en-GB" b="1" smtClean="0">
                <a:latin typeface="Univers"/>
              </a:rPr>
              <a:t>43:</a:t>
            </a:r>
            <a:r>
              <a:rPr lang="sv-SE" altLang="en-GB" smtClean="0">
                <a:latin typeface="Univers"/>
              </a:rPr>
              <a:t> 68S–72S.</a:t>
            </a:r>
          </a:p>
          <a:p>
            <a:r>
              <a:rPr lang="sv-SE" altLang="en-GB" smtClean="0">
                <a:latin typeface="Univers"/>
              </a:rPr>
              <a:t>2. </a:t>
            </a:r>
            <a:r>
              <a:rPr lang="en-GB" altLang="en-GB" smtClean="0">
                <a:latin typeface="Univers"/>
              </a:rPr>
              <a:t>Ide H, Nakano H, Ogasa T</a:t>
            </a:r>
            <a:r>
              <a:rPr lang="en-GB" altLang="en-GB" i="1" smtClean="0">
                <a:latin typeface="Univers"/>
              </a:rPr>
              <a:t> et al.</a:t>
            </a:r>
            <a:r>
              <a:rPr lang="en-GB" altLang="en-GB" smtClean="0">
                <a:latin typeface="Univers"/>
              </a:rPr>
              <a:t> Regulation of pulmonary circulation by alveolar oxygen tension via airway nitric oxide. </a:t>
            </a:r>
            <a:r>
              <a:rPr lang="en-GB" altLang="en-GB" i="1" smtClean="0">
                <a:latin typeface="Univers"/>
              </a:rPr>
              <a:t>J Appl Physiol</a:t>
            </a:r>
            <a:r>
              <a:rPr lang="en-GB" altLang="en-GB" smtClean="0">
                <a:latin typeface="Univers"/>
              </a:rPr>
              <a:t> 1999; </a:t>
            </a:r>
            <a:r>
              <a:rPr lang="en-GB" altLang="en-GB" b="1" smtClean="0">
                <a:latin typeface="Univers"/>
              </a:rPr>
              <a:t>87</a:t>
            </a:r>
            <a:r>
              <a:rPr lang="en-GB" altLang="en-GB" smtClean="0">
                <a:latin typeface="Univers"/>
              </a:rPr>
              <a:t>(5): 1629–1636. http://jap.physiology.org/cgi/reprint/87/5/1629.</a:t>
            </a:r>
          </a:p>
          <a:p>
            <a:endParaRPr lang="en-GB" smtClean="0">
              <a:latin typeface="Univer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531813" y="365125"/>
            <a:ext cx="5484812" cy="4114800"/>
          </a:xfrm>
          <a:ln/>
        </p:spPr>
      </p:sp>
      <p:sp>
        <p:nvSpPr>
          <p:cNvPr id="104450" name="Rectangle 3"/>
          <p:cNvSpPr>
            <a:spLocks noGrp="1" noChangeArrowheads="1"/>
          </p:cNvSpPr>
          <p:nvPr>
            <p:ph type="body" idx="1"/>
          </p:nvPr>
        </p:nvSpPr>
        <p:spPr>
          <a:xfrm>
            <a:off x="887323" y="4716947"/>
            <a:ext cx="4885495" cy="4482869"/>
          </a:xfrm>
          <a:noFill/>
          <a:ln/>
        </p:spPr>
        <p:txBody>
          <a:bodyPr lIns="97646" tIns="48822" rIns="97646" bIns="48822"/>
          <a:lstStyle/>
          <a:p>
            <a:pPr>
              <a:buFontTx/>
              <a:buChar char="•"/>
            </a:pPr>
            <a:r>
              <a:rPr lang="de-CH" smtClean="0">
                <a:solidFill>
                  <a:srgbClr val="000000"/>
                </a:solidFill>
                <a:latin typeface="Univers"/>
              </a:rPr>
              <a:t>Similarly, the results of the BREATHE-1 trial showed that treatment with bosentan significantly improved TTCW following 28 weeks of treatment compared with placebo:</a:t>
            </a:r>
            <a:endParaRPr lang="en-US" smtClean="0">
              <a:solidFill>
                <a:srgbClr val="000000"/>
              </a:solidFill>
              <a:latin typeface="Univers"/>
            </a:endParaRPr>
          </a:p>
          <a:p>
            <a:pPr>
              <a:buFontTx/>
              <a:buChar char="•"/>
            </a:pPr>
            <a:r>
              <a:rPr lang="en-US" u="sng" smtClean="0">
                <a:solidFill>
                  <a:srgbClr val="000000"/>
                </a:solidFill>
                <a:latin typeface="Univers"/>
              </a:rPr>
              <a:t>Time to clinical worsening</a:t>
            </a:r>
            <a:r>
              <a:rPr lang="en-US" smtClean="0">
                <a:solidFill>
                  <a:srgbClr val="000000"/>
                </a:solidFill>
                <a:latin typeface="Univers"/>
              </a:rPr>
              <a:t> was defined as </a:t>
            </a:r>
            <a:r>
              <a:rPr lang="en-US" smtClean="0">
                <a:solidFill>
                  <a:srgbClr val="000000"/>
                </a:solidFill>
                <a:latin typeface="Univers"/>
                <a:cs typeface="Times New Roman" pitchFamily="18" charset="0"/>
              </a:rPr>
              <a:t>the shortest time to either death, hospitalisation or premature withdrawal due to worsening PAH, initiation of epoprostenol therapy, lung transplantation, or septostomy  (no patients had a lung transplantation or septostomy).</a:t>
            </a:r>
            <a:endParaRPr lang="en-US" smtClean="0">
              <a:solidFill>
                <a:srgbClr val="000000"/>
              </a:solidFill>
              <a:latin typeface="Univers"/>
            </a:endParaRPr>
          </a:p>
          <a:p>
            <a:pPr>
              <a:buFontTx/>
              <a:buChar char="•"/>
            </a:pPr>
            <a:r>
              <a:rPr lang="en-US" smtClean="0">
                <a:solidFill>
                  <a:srgbClr val="000000"/>
                </a:solidFill>
                <a:latin typeface="Univers"/>
              </a:rPr>
              <a:t>Bosentan significantly delayed the time to clinical worsening compared to placebo after 28 weeks of therapy (</a:t>
            </a:r>
            <a:r>
              <a:rPr lang="en-US" i="1" smtClean="0">
                <a:solidFill>
                  <a:srgbClr val="000000"/>
                </a:solidFill>
                <a:latin typeface="Univers"/>
              </a:rPr>
              <a:t>p</a:t>
            </a:r>
            <a:r>
              <a:rPr lang="en-US" smtClean="0">
                <a:solidFill>
                  <a:srgbClr val="000000"/>
                </a:solidFill>
                <a:latin typeface="Univers"/>
              </a:rPr>
              <a:t> = 0.0015).</a:t>
            </a:r>
          </a:p>
          <a:p>
            <a:pPr>
              <a:buFontTx/>
              <a:buChar char="•"/>
            </a:pPr>
            <a:r>
              <a:rPr lang="en-US" smtClean="0">
                <a:solidFill>
                  <a:srgbClr val="000000"/>
                </a:solidFill>
                <a:latin typeface="Univers"/>
              </a:rPr>
              <a:t>The difference between the treatment groups was apparent at week 16.  The difference was statistically significant when data from patients who continued to period 2 were censored at the week 16 assessment (</a:t>
            </a:r>
            <a:r>
              <a:rPr lang="en-US" i="1" smtClean="0">
                <a:solidFill>
                  <a:srgbClr val="000000"/>
                </a:solidFill>
                <a:latin typeface="Univers"/>
              </a:rPr>
              <a:t>p</a:t>
            </a:r>
            <a:r>
              <a:rPr lang="en-US" smtClean="0">
                <a:solidFill>
                  <a:srgbClr val="000000"/>
                </a:solidFill>
                <a:latin typeface="Univers"/>
              </a:rPr>
              <a:t> = 0.0038).</a:t>
            </a:r>
          </a:p>
          <a:p>
            <a:pPr>
              <a:buFontTx/>
              <a:buChar char="•"/>
            </a:pPr>
            <a:r>
              <a:rPr lang="en-US" smtClean="0">
                <a:latin typeface="Univers"/>
              </a:rPr>
              <a:t>Each component of the combined end-point was consistently more frequent in the placebo group than among bosentan-treated patients (during Period 1 and up to 28 weeks).</a:t>
            </a:r>
          </a:p>
          <a:p>
            <a:endParaRPr lang="en-US" smtClean="0">
              <a:latin typeface="Univer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777461" y="9430813"/>
            <a:ext cx="2890137" cy="495872"/>
          </a:xfrm>
          <a:prstGeom prst="rect">
            <a:avLst/>
          </a:prstGeom>
          <a:noFill/>
          <a:ln w="9525">
            <a:noFill/>
            <a:miter lim="800000"/>
            <a:headEnd/>
            <a:tailEnd/>
          </a:ln>
        </p:spPr>
        <p:txBody>
          <a:bodyPr lIns="94838" tIns="47419" rIns="94838" bIns="47419" anchor="b"/>
          <a:lstStyle/>
          <a:p>
            <a:pPr algn="r" defTabSz="948500"/>
            <a:fld id="{D86D230A-D634-4457-88FB-FA3E389B6066}" type="slidenum">
              <a:rPr lang="de-DE" sz="1200">
                <a:latin typeface="Univers"/>
              </a:rPr>
              <a:pPr algn="r" defTabSz="948500"/>
              <a:t>57</a:t>
            </a:fld>
            <a:endParaRPr lang="de-DE" sz="1200" dirty="0">
              <a:latin typeface="Univers"/>
            </a:endParaRPr>
          </a:p>
        </p:txBody>
      </p:sp>
      <p:sp>
        <p:nvSpPr>
          <p:cNvPr id="106498" name="Rectangle 2"/>
          <p:cNvSpPr>
            <a:spLocks noGrp="1" noRot="1" noChangeAspect="1" noChangeArrowheads="1" noTextEdit="1"/>
          </p:cNvSpPr>
          <p:nvPr>
            <p:ph type="sldImg"/>
          </p:nvPr>
        </p:nvSpPr>
        <p:spPr>
          <a:xfrm>
            <a:off x="854075" y="746125"/>
            <a:ext cx="4960938" cy="3722688"/>
          </a:xfrm>
          <a:ln/>
        </p:spPr>
      </p:sp>
      <p:sp>
        <p:nvSpPr>
          <p:cNvPr id="106499" name="Rectangle 3"/>
          <p:cNvSpPr>
            <a:spLocks noGrp="1" noChangeArrowheads="1"/>
          </p:cNvSpPr>
          <p:nvPr>
            <p:ph type="body" idx="1"/>
          </p:nvPr>
        </p:nvSpPr>
        <p:spPr>
          <a:xfrm>
            <a:off x="890306" y="4716947"/>
            <a:ext cx="4888477" cy="4465930"/>
          </a:xfrm>
          <a:noFill/>
          <a:ln/>
        </p:spPr>
        <p:txBody>
          <a:bodyPr lIns="87545" tIns="43772" rIns="87545" bIns="43772"/>
          <a:lstStyle/>
          <a:p>
            <a:r>
              <a:rPr lang="en-GB" smtClean="0">
                <a:latin typeface="Univers"/>
              </a:rPr>
              <a:t>There was a delay in time to clinical worsening with bosentan compared with placebo (hazard </a:t>
            </a:r>
            <a:r>
              <a:rPr lang="en-US" smtClean="0">
                <a:latin typeface="Univers"/>
              </a:rPr>
              <a:t>ratio 0.227, 95% CI 0.065–0.798; </a:t>
            </a:r>
            <a:r>
              <a:rPr lang="en-US" i="1" smtClean="0">
                <a:latin typeface="Univers"/>
              </a:rPr>
              <a:t>p</a:t>
            </a:r>
            <a:r>
              <a:rPr lang="en-US" smtClean="0">
                <a:latin typeface="Univers"/>
              </a:rPr>
              <a:t>=0.0114).</a:t>
            </a:r>
          </a:p>
          <a:p>
            <a:r>
              <a:rPr lang="en-US" smtClean="0">
                <a:solidFill>
                  <a:srgbClr val="231F20"/>
                </a:solidFill>
                <a:latin typeface="Univers"/>
              </a:rPr>
              <a:t>Fewer </a:t>
            </a:r>
            <a:r>
              <a:rPr lang="en-GB" smtClean="0">
                <a:solidFill>
                  <a:srgbClr val="231F20"/>
                </a:solidFill>
                <a:latin typeface="Univers"/>
              </a:rPr>
              <a:t>patients in the bosentan group reached at least one of the components of clinical worsening by month 6 than did those in the placebo group. All 14 of the patients who survived at the first event of clinical worsening showed one or more of the following signs of deterioration: premature discontinuation from the trial, </a:t>
            </a:r>
            <a:r>
              <a:rPr lang="en-US" smtClean="0">
                <a:solidFill>
                  <a:srgbClr val="231F20"/>
                </a:solidFill>
                <a:latin typeface="Univers"/>
              </a:rPr>
              <a:t>subsequent hospitalisation, worsening haemodynamics, </a:t>
            </a:r>
            <a:r>
              <a:rPr lang="en-GB" smtClean="0">
                <a:solidFill>
                  <a:srgbClr val="231F20"/>
                </a:solidFill>
                <a:latin typeface="Univers"/>
              </a:rPr>
              <a:t>or worsening exercise or functional capacity by the end </a:t>
            </a:r>
            <a:r>
              <a:rPr lang="en-US" smtClean="0">
                <a:solidFill>
                  <a:srgbClr val="231F20"/>
                </a:solidFill>
                <a:latin typeface="Univers"/>
              </a:rPr>
              <a:t>of the study.</a:t>
            </a:r>
            <a:endParaRPr lang="en-US" smtClean="0">
              <a:latin typeface="Univer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777461" y="9430813"/>
            <a:ext cx="2890137" cy="495872"/>
          </a:xfrm>
          <a:prstGeom prst="rect">
            <a:avLst/>
          </a:prstGeom>
          <a:noFill/>
          <a:ln w="9525">
            <a:noFill/>
            <a:miter lim="800000"/>
            <a:headEnd/>
            <a:tailEnd/>
          </a:ln>
        </p:spPr>
        <p:txBody>
          <a:bodyPr lIns="94838" tIns="47419" rIns="94838" bIns="47419" anchor="b"/>
          <a:lstStyle/>
          <a:p>
            <a:pPr algn="r" defTabSz="948500"/>
            <a:fld id="{3E451188-A476-42D6-B61C-F730480FA48B}" type="slidenum">
              <a:rPr lang="de-CH" sz="1200">
                <a:latin typeface="Univers"/>
              </a:rPr>
              <a:pPr algn="r" defTabSz="948500"/>
              <a:t>59</a:t>
            </a:fld>
            <a:endParaRPr lang="de-CH" sz="1200" dirty="0">
              <a:latin typeface="Univers"/>
            </a:endParaRPr>
          </a:p>
        </p:txBody>
      </p:sp>
      <p:sp>
        <p:nvSpPr>
          <p:cNvPr id="108547" name="Rectangle 2"/>
          <p:cNvSpPr>
            <a:spLocks noGrp="1" noRot="1" noChangeAspect="1" noChangeArrowheads="1" noTextEdit="1"/>
          </p:cNvSpPr>
          <p:nvPr>
            <p:ph type="sldImg"/>
          </p:nvPr>
        </p:nvSpPr>
        <p:spPr>
          <a:xfrm>
            <a:off x="855663" y="746125"/>
            <a:ext cx="4960937" cy="3722688"/>
          </a:xfrm>
          <a:ln/>
        </p:spPr>
      </p:sp>
      <p:sp>
        <p:nvSpPr>
          <p:cNvPr id="108548" name="Rectangle 3"/>
          <p:cNvSpPr>
            <a:spLocks noGrp="1" noChangeArrowheads="1"/>
          </p:cNvSpPr>
          <p:nvPr>
            <p:ph type="body" idx="1"/>
          </p:nvPr>
        </p:nvSpPr>
        <p:spPr>
          <a:xfrm>
            <a:off x="666611" y="4716946"/>
            <a:ext cx="5335867" cy="4470550"/>
          </a:xfrm>
          <a:noFill/>
          <a:ln/>
        </p:spPr>
        <p:txBody>
          <a:bodyPr/>
          <a:lstStyle/>
          <a:p>
            <a:r>
              <a:rPr lang="en-GB" smtClean="0">
                <a:latin typeface="Univers"/>
              </a:rPr>
              <a:t>This schematic illustrates the multifacted approach that is required for optimal outcomes in PAH.</a:t>
            </a:r>
          </a:p>
          <a:p>
            <a:r>
              <a:rPr lang="en-GB" smtClean="0">
                <a:latin typeface="Univers"/>
              </a:rPr>
              <a:t>As shown, prompt referral and subsequent early diagnosis and appropriate intervention alongside continual monitoring to guide treatment evolution are crucial to optimise functional status.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650BDCD4-DF63-4F79-B8E3-9EEC56EB1FCE}" type="slidenum">
              <a:rPr lang="en-US" smtClean="0">
                <a:latin typeface="Univers"/>
              </a:rPr>
              <a:pPr>
                <a:defRPr/>
              </a:pPr>
              <a:t>61</a:t>
            </a:fld>
            <a:endParaRPr lang="en-US" smtClean="0">
              <a:latin typeface="Univers"/>
            </a:endParaRPr>
          </a:p>
        </p:txBody>
      </p:sp>
      <p:sp>
        <p:nvSpPr>
          <p:cNvPr id="116738" name="Rectangle 2"/>
          <p:cNvSpPr>
            <a:spLocks noGrp="1" noRot="1" noChangeAspect="1" noChangeArrowheads="1" noTextEdit="1"/>
          </p:cNvSpPr>
          <p:nvPr>
            <p:ph type="sldImg"/>
          </p:nvPr>
        </p:nvSpPr>
        <p:spPr>
          <a:xfrm>
            <a:off x="890588" y="763588"/>
            <a:ext cx="4892675" cy="3670300"/>
          </a:xfrm>
          <a:ln/>
        </p:spPr>
      </p:sp>
      <p:sp>
        <p:nvSpPr>
          <p:cNvPr id="116739" name="Rectangle 3"/>
          <p:cNvSpPr>
            <a:spLocks noGrp="1" noChangeArrowheads="1"/>
          </p:cNvSpPr>
          <p:nvPr>
            <p:ph type="body" idx="1"/>
          </p:nvPr>
        </p:nvSpPr>
        <p:spPr>
          <a:xfrm>
            <a:off x="666612" y="4709246"/>
            <a:ext cx="5334375" cy="4461311"/>
          </a:xfrm>
          <a:noFill/>
          <a:ln/>
        </p:spPr>
        <p:txBody>
          <a:bodyPr/>
          <a:lstStyle/>
          <a:p>
            <a:pPr>
              <a:buFontTx/>
              <a:buChar char="•"/>
            </a:pPr>
            <a:r>
              <a:rPr lang="en-GB" smtClean="0">
                <a:latin typeface="Univers"/>
              </a:rPr>
              <a:t>Although the true incidence (i.e. </a:t>
            </a:r>
            <a:r>
              <a:rPr lang="en-US" smtClean="0">
                <a:latin typeface="Univers"/>
              </a:rPr>
              <a:t>the number of new disease cases reported in a population over a given period of time) </a:t>
            </a:r>
            <a:r>
              <a:rPr lang="en-GB" smtClean="0">
                <a:latin typeface="Univers"/>
              </a:rPr>
              <a:t>of PAH is unknown, conservative estimates suggest that IPAH affects only 1–2 individuals per million per year.</a:t>
            </a:r>
            <a:r>
              <a:rPr lang="en-GB" baseline="30000" smtClean="0">
                <a:latin typeface="Univers"/>
              </a:rPr>
              <a:t>1</a:t>
            </a:r>
            <a:r>
              <a:rPr lang="en-GB" smtClean="0">
                <a:latin typeface="Univers"/>
              </a:rPr>
              <a:t> Although more recent registry studies suggest that this may be an underestimate and that the incidence may be higher; at around 7–8 cases per million per year, the disease is nevertheless extremely rare.</a:t>
            </a:r>
            <a:r>
              <a:rPr lang="en-GB" baseline="30000" smtClean="0">
                <a:latin typeface="Univers"/>
              </a:rPr>
              <a:t>2</a:t>
            </a:r>
          </a:p>
          <a:p>
            <a:pPr>
              <a:buFontTx/>
              <a:buChar char="•"/>
            </a:pPr>
            <a:r>
              <a:rPr lang="en-GB" smtClean="0">
                <a:latin typeface="Univers"/>
              </a:rPr>
              <a:t>There are however, groups of patients who are known to be at increased risk of PAH e.g. patients with CTD (thought to affect around 5–6 individuals per million per year; occurring in up to 40% of patients with CTD and 16% of SSc patients</a:t>
            </a:r>
            <a:r>
              <a:rPr lang="en-GB" baseline="30000" smtClean="0">
                <a:latin typeface="Univers"/>
              </a:rPr>
              <a:t>3</a:t>
            </a:r>
            <a:r>
              <a:rPr lang="en-GB" smtClean="0">
                <a:latin typeface="Univers"/>
              </a:rPr>
              <a:t>) and targeted screening can therefore be useful in attaining an early diagnosis in these patients.</a:t>
            </a:r>
            <a:r>
              <a:rPr lang="en-GB" baseline="30000" smtClean="0">
                <a:latin typeface="Univers"/>
              </a:rPr>
              <a:t>3</a:t>
            </a:r>
          </a:p>
          <a:p>
            <a:pPr>
              <a:buFontTx/>
              <a:buChar char="•"/>
            </a:pPr>
            <a:r>
              <a:rPr lang="en-GB" smtClean="0">
                <a:latin typeface="Univers"/>
              </a:rPr>
              <a:t>However, the low frequency of the disease, its often non-specific presentation and the difficulties associated with diagnosis, mean that PAH is probably under-diagnosed and under-reported, making a precise calculation of incidence difficult.</a:t>
            </a:r>
          </a:p>
          <a:p>
            <a:endParaRPr lang="en-US" smtClean="0">
              <a:latin typeface="Univers"/>
            </a:endParaRPr>
          </a:p>
          <a:p>
            <a:r>
              <a:rPr lang="en-US" baseline="30000" smtClean="0">
                <a:latin typeface="Univers"/>
              </a:rPr>
              <a:t>1</a:t>
            </a:r>
            <a:r>
              <a:rPr lang="en-US" smtClean="0">
                <a:latin typeface="Univers"/>
              </a:rPr>
              <a:t>Taichman et al, </a:t>
            </a:r>
            <a:r>
              <a:rPr lang="en-US" i="1" smtClean="0">
                <a:latin typeface="Univers"/>
              </a:rPr>
              <a:t>Clin Chest Med</a:t>
            </a:r>
            <a:r>
              <a:rPr lang="en-US" smtClean="0">
                <a:latin typeface="Univers"/>
              </a:rPr>
              <a:t> 2007; 28: 1–22;</a:t>
            </a:r>
          </a:p>
          <a:p>
            <a:r>
              <a:rPr lang="en-US" baseline="30000" smtClean="0">
                <a:latin typeface="Univers"/>
              </a:rPr>
              <a:t>2</a:t>
            </a:r>
            <a:r>
              <a:rPr lang="en-US" smtClean="0">
                <a:latin typeface="Univers"/>
              </a:rPr>
              <a:t>Peacock et al, </a:t>
            </a:r>
            <a:r>
              <a:rPr lang="en-US" i="1" smtClean="0">
                <a:latin typeface="Univers"/>
              </a:rPr>
              <a:t>Eur Resp J 2007</a:t>
            </a:r>
            <a:r>
              <a:rPr lang="en-US" smtClean="0">
                <a:latin typeface="Univers"/>
              </a:rPr>
              <a:t>; 30: 1–6;</a:t>
            </a:r>
          </a:p>
          <a:p>
            <a:r>
              <a:rPr lang="en-GB" baseline="30000" smtClean="0">
                <a:latin typeface="Univers"/>
              </a:rPr>
              <a:t>3</a:t>
            </a:r>
            <a:r>
              <a:rPr lang="en-GB" smtClean="0">
                <a:latin typeface="Univers"/>
              </a:rPr>
              <a:t>McGoon et al. </a:t>
            </a:r>
            <a:r>
              <a:rPr lang="en-US" i="1" smtClean="0">
                <a:latin typeface="Univers"/>
              </a:rPr>
              <a:t>Chest </a:t>
            </a:r>
            <a:r>
              <a:rPr lang="en-US" smtClean="0">
                <a:latin typeface="Univers"/>
              </a:rPr>
              <a:t>2004;126;14-34;</a:t>
            </a:r>
          </a:p>
          <a:p>
            <a:pPr algn="r"/>
            <a:r>
              <a:rPr lang="en-US" smtClean="0">
                <a:latin typeface="Univers"/>
              </a:rPr>
              <a:t> </a:t>
            </a:r>
          </a:p>
          <a:p>
            <a:pPr algn="r"/>
            <a:endParaRPr lang="en-US" smtClean="0">
              <a:latin typeface="Univer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854075" y="746125"/>
            <a:ext cx="4960938" cy="3721100"/>
          </a:xfrm>
          <a:ln/>
        </p:spPr>
      </p:sp>
      <p:sp>
        <p:nvSpPr>
          <p:cNvPr id="118786" name="Notes Placeholder 2"/>
          <p:cNvSpPr>
            <a:spLocks noGrp="1"/>
          </p:cNvSpPr>
          <p:nvPr>
            <p:ph type="body" idx="1"/>
          </p:nvPr>
        </p:nvSpPr>
        <p:spPr>
          <a:noFill/>
          <a:ln/>
        </p:spPr>
        <p:txBody>
          <a:bodyPr/>
          <a:lstStyle/>
          <a:p>
            <a:pPr>
              <a:buFontTx/>
              <a:buChar char="•"/>
            </a:pPr>
            <a:r>
              <a:rPr lang="de-CH" smtClean="0">
                <a:latin typeface="Univers"/>
              </a:rPr>
              <a:t>In summary, low prevalence and no/non-specific symptoms lead to a low suspicion for PAH in initial diagnosis – leading to a substantial delay in attaining a detinitive diagnosis.</a:t>
            </a:r>
            <a:endParaRPr lang="en-US" smtClean="0">
              <a:latin typeface="Univers"/>
            </a:endParaRPr>
          </a:p>
        </p:txBody>
      </p:sp>
      <p:sp>
        <p:nvSpPr>
          <p:cNvPr id="126980" name="Slide Number Placeholder 3"/>
          <p:cNvSpPr>
            <a:spLocks noGrp="1"/>
          </p:cNvSpPr>
          <p:nvPr>
            <p:ph type="sldNum" sz="quarter" idx="5"/>
          </p:nvPr>
        </p:nvSpPr>
        <p:spPr/>
        <p:txBody>
          <a:bodyPr/>
          <a:lstStyle/>
          <a:p>
            <a:pPr>
              <a:defRPr/>
            </a:pPr>
            <a:fld id="{C2B33018-D807-4F70-AF13-25471ABD02B3}" type="slidenum">
              <a:rPr lang="en-GB" smtClean="0">
                <a:latin typeface="Univers"/>
              </a:rPr>
              <a:pPr>
                <a:defRPr/>
              </a:pPr>
              <a:t>62</a:t>
            </a:fld>
            <a:endParaRPr lang="en-GB" smtClean="0">
              <a:latin typeface="Univer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777461" y="9430813"/>
            <a:ext cx="2890137" cy="495872"/>
          </a:xfrm>
          <a:prstGeom prst="rect">
            <a:avLst/>
          </a:prstGeom>
          <a:noFill/>
          <a:ln w="9525">
            <a:noFill/>
            <a:miter lim="800000"/>
            <a:headEnd/>
            <a:tailEnd/>
          </a:ln>
        </p:spPr>
        <p:txBody>
          <a:bodyPr lIns="99116" tIns="49557" rIns="99116" bIns="49557" anchor="b"/>
          <a:lstStyle/>
          <a:p>
            <a:pPr algn="r" defTabSz="991060"/>
            <a:fld id="{93B0BDFC-87B6-4BE1-971A-4032203D0861}" type="slidenum">
              <a:rPr lang="en-GB" sz="1300">
                <a:latin typeface="Arial" charset="0"/>
              </a:rPr>
              <a:pPr algn="r" defTabSz="991060"/>
              <a:t>64</a:t>
            </a:fld>
            <a:endParaRPr lang="en-GB" sz="1300" dirty="0">
              <a:latin typeface="Arial" charset="0"/>
            </a:endParaRPr>
          </a:p>
        </p:txBody>
      </p:sp>
      <p:sp>
        <p:nvSpPr>
          <p:cNvPr id="121858" name="Rectangle 2"/>
          <p:cNvSpPr>
            <a:spLocks noGrp="1" noRot="1" noChangeAspect="1" noChangeArrowheads="1" noTextEdit="1"/>
          </p:cNvSpPr>
          <p:nvPr>
            <p:ph type="sldImg"/>
          </p:nvPr>
        </p:nvSpPr>
        <p:spPr>
          <a:xfrm>
            <a:off x="852488" y="742950"/>
            <a:ext cx="4965700" cy="3724275"/>
          </a:xfrm>
          <a:ln/>
        </p:spPr>
      </p:sp>
      <p:sp>
        <p:nvSpPr>
          <p:cNvPr id="121859" name="Rectangle 3"/>
          <p:cNvSpPr>
            <a:spLocks noGrp="1" noChangeArrowheads="1"/>
          </p:cNvSpPr>
          <p:nvPr>
            <p:ph type="body" idx="1"/>
          </p:nvPr>
        </p:nvSpPr>
        <p:spPr>
          <a:xfrm>
            <a:off x="668102" y="4716947"/>
            <a:ext cx="5332884" cy="4469010"/>
          </a:xfrm>
          <a:noFill/>
          <a:ln/>
        </p:spPr>
        <p:txBody>
          <a:bodyPr lIns="99116" tIns="49557" rIns="99116" bIns="49557"/>
          <a:lstStyle/>
          <a:p>
            <a:pPr eaLnBrk="1" hangingPunct="1"/>
            <a:endParaRPr lang="en-GB" smtClean="0">
              <a:latin typeface="Univer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xfrm>
            <a:off x="854075" y="746125"/>
            <a:ext cx="4960938" cy="3721100"/>
          </a:xfrm>
          <a:ln/>
        </p:spPr>
      </p:sp>
      <p:sp>
        <p:nvSpPr>
          <p:cNvPr id="123906" name="Notes Placeholder 2"/>
          <p:cNvSpPr>
            <a:spLocks noGrp="1"/>
          </p:cNvSpPr>
          <p:nvPr>
            <p:ph type="body" idx="1"/>
          </p:nvPr>
        </p:nvSpPr>
        <p:spPr>
          <a:noFill/>
          <a:ln/>
        </p:spPr>
        <p:txBody>
          <a:bodyPr/>
          <a:lstStyle/>
          <a:p>
            <a:pPr>
              <a:buFontTx/>
              <a:buChar char="•"/>
            </a:pPr>
            <a:r>
              <a:rPr lang="de-CH" smtClean="0">
                <a:latin typeface="Univers"/>
              </a:rPr>
              <a:t>Centres designated to manage PH. There are seven hospitals in England, one in Scotland, and one in Ireland (UK Consensus Statement).</a:t>
            </a:r>
          </a:p>
          <a:p>
            <a:endParaRPr lang="en-US" smtClean="0">
              <a:latin typeface="Univers"/>
            </a:endParaRPr>
          </a:p>
        </p:txBody>
      </p:sp>
      <p:sp>
        <p:nvSpPr>
          <p:cNvPr id="129028" name="Slide Number Placeholder 3"/>
          <p:cNvSpPr>
            <a:spLocks noGrp="1"/>
          </p:cNvSpPr>
          <p:nvPr>
            <p:ph type="sldNum" sz="quarter" idx="5"/>
          </p:nvPr>
        </p:nvSpPr>
        <p:spPr/>
        <p:txBody>
          <a:bodyPr/>
          <a:lstStyle/>
          <a:p>
            <a:pPr>
              <a:defRPr/>
            </a:pPr>
            <a:fld id="{2B54BA2F-51B5-4F2A-9FCA-36F9FFFBCE90}" type="slidenum">
              <a:rPr lang="en-GB" smtClean="0">
                <a:latin typeface="Univers"/>
              </a:rPr>
              <a:pPr>
                <a:defRPr/>
              </a:pPr>
              <a:t>65</a:t>
            </a:fld>
            <a:endParaRPr lang="en-GB" smtClean="0">
              <a:latin typeface="Univer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852488" y="752475"/>
            <a:ext cx="4960937" cy="3721100"/>
          </a:xfrm>
          <a:ln/>
        </p:spPr>
      </p:sp>
      <p:sp>
        <p:nvSpPr>
          <p:cNvPr id="32770" name="Notes Placeholder 2"/>
          <p:cNvSpPr>
            <a:spLocks noGrp="1"/>
          </p:cNvSpPr>
          <p:nvPr>
            <p:ph type="body" idx="1"/>
          </p:nvPr>
        </p:nvSpPr>
        <p:spPr>
          <a:xfrm>
            <a:off x="668102" y="4715406"/>
            <a:ext cx="5332884" cy="4465930"/>
          </a:xfrm>
          <a:noFill/>
          <a:ln/>
        </p:spPr>
        <p:txBody>
          <a:bodyPr lIns="0" tIns="0" rIns="0" bIns="0"/>
          <a:lstStyle/>
          <a:p>
            <a:pPr eaLnBrk="1">
              <a:spcBef>
                <a:spcPct val="0"/>
              </a:spcBef>
            </a:pPr>
            <a:endParaRPr lang="en-GB" smtClean="0">
              <a:latin typeface="Univers"/>
            </a:endParaRPr>
          </a:p>
        </p:txBody>
      </p:sp>
      <p:sp>
        <p:nvSpPr>
          <p:cNvPr id="32771" name="Slide Number Placeholder 3"/>
          <p:cNvSpPr txBox="1">
            <a:spLocks noGrp="1"/>
          </p:cNvSpPr>
          <p:nvPr/>
        </p:nvSpPr>
        <p:spPr bwMode="auto">
          <a:xfrm>
            <a:off x="3777461" y="9430813"/>
            <a:ext cx="2890137" cy="495872"/>
          </a:xfrm>
          <a:prstGeom prst="rect">
            <a:avLst/>
          </a:prstGeom>
          <a:noFill/>
          <a:ln w="9525">
            <a:noFill/>
            <a:miter lim="800000"/>
            <a:headEnd/>
            <a:tailEnd/>
          </a:ln>
        </p:spPr>
        <p:txBody>
          <a:bodyPr lIns="91538" tIns="45769" rIns="91538" bIns="45769" anchor="b"/>
          <a:lstStyle/>
          <a:p>
            <a:pPr algn="r" defTabSz="915059"/>
            <a:fld id="{15B0B295-D871-4AA0-AA57-82D15B1055E8}" type="slidenum">
              <a:rPr lang="en-GB" sz="1200">
                <a:latin typeface="Calibri" pitchFamily="34" charset="0"/>
              </a:rPr>
              <a:pPr algn="r" defTabSz="915059"/>
              <a:t>7</a:t>
            </a:fld>
            <a:endParaRPr lang="en-GB" sz="1200" dirty="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xfrm>
            <a:off x="854075" y="746125"/>
            <a:ext cx="4960938" cy="3721100"/>
          </a:xfrm>
          <a:ln/>
        </p:spPr>
      </p:sp>
      <p:sp>
        <p:nvSpPr>
          <p:cNvPr id="125954" name="Notes Placeholder 2"/>
          <p:cNvSpPr>
            <a:spLocks noGrp="1"/>
          </p:cNvSpPr>
          <p:nvPr>
            <p:ph type="body" idx="1"/>
          </p:nvPr>
        </p:nvSpPr>
        <p:spPr>
          <a:noFill/>
          <a:ln/>
        </p:spPr>
        <p:txBody>
          <a:bodyPr/>
          <a:lstStyle/>
          <a:p>
            <a:pPr>
              <a:buFontTx/>
              <a:buChar char="•"/>
            </a:pPr>
            <a:r>
              <a:rPr lang="de-CH" smtClean="0">
                <a:latin typeface="Univers"/>
              </a:rPr>
              <a:t>To be effective, the major centres must have sufficient volumes of patients and procedures to develop and maintain high levels of performance Specialist centres have a full range of medical, nursing and support staff that can extend beyond the immediate provision of multidisciplinary care Centres that specialise in PAH offer physicians with expertise and experience in this complicated disease, nursing staff specially trained to assist in the management of PAH patients and the complex therapies for this disease, and often clinical trials</a:t>
            </a:r>
          </a:p>
          <a:p>
            <a:endParaRPr lang="de-CH" smtClean="0">
              <a:latin typeface="Univers"/>
            </a:endParaRPr>
          </a:p>
          <a:p>
            <a:endParaRPr lang="en-US" smtClean="0">
              <a:latin typeface="Univers"/>
            </a:endParaRPr>
          </a:p>
        </p:txBody>
      </p:sp>
      <p:sp>
        <p:nvSpPr>
          <p:cNvPr id="130052" name="Slide Number Placeholder 3"/>
          <p:cNvSpPr>
            <a:spLocks noGrp="1"/>
          </p:cNvSpPr>
          <p:nvPr>
            <p:ph type="sldNum" sz="quarter" idx="5"/>
          </p:nvPr>
        </p:nvSpPr>
        <p:spPr/>
        <p:txBody>
          <a:bodyPr/>
          <a:lstStyle/>
          <a:p>
            <a:pPr>
              <a:defRPr/>
            </a:pPr>
            <a:fld id="{0E72BA3D-4A97-4853-8DEA-EA1DB3777F2D}" type="slidenum">
              <a:rPr lang="en-GB" smtClean="0">
                <a:latin typeface="Univers"/>
              </a:rPr>
              <a:pPr>
                <a:defRPr/>
              </a:pPr>
              <a:t>66</a:t>
            </a:fld>
            <a:endParaRPr lang="en-GB" smtClean="0">
              <a:latin typeface="Univer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ChangeArrowheads="1"/>
          </p:cNvSpPr>
          <p:nvPr/>
        </p:nvSpPr>
        <p:spPr bwMode="auto">
          <a:xfrm>
            <a:off x="3852025" y="8751684"/>
            <a:ext cx="2946806" cy="4589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96" tIns="46850" rIns="90096" bIns="46850" anchor="b"/>
          <a:lstStyle/>
          <a:p>
            <a:pPr algn="r" defTabSz="915059">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fld id="{0A29CEC7-27CD-4388-860B-A5059B4463F0}" type="slidenum">
              <a:rPr lang="en-US">
                <a:latin typeface="Calibri" pitchFamily="34" charset="0"/>
              </a:rPr>
              <a:pPr algn="r" defTabSz="915059">
                <a:tabLst>
                  <a:tab pos="0" algn="l"/>
                  <a:tab pos="448410" algn="l"/>
                  <a:tab pos="898339" algn="l"/>
                  <a:tab pos="1348268" algn="l"/>
                  <a:tab pos="1796677" algn="l"/>
                  <a:tab pos="2246606" algn="l"/>
                  <a:tab pos="2696535" algn="l"/>
                  <a:tab pos="3146465" algn="l"/>
                  <a:tab pos="3596394" algn="l"/>
                  <a:tab pos="4046323" algn="l"/>
                  <a:tab pos="4496252" algn="l"/>
                  <a:tab pos="4946182" algn="l"/>
                  <a:tab pos="5394591" algn="l"/>
                  <a:tab pos="5844521" algn="l"/>
                  <a:tab pos="6294450" algn="l"/>
                  <a:tab pos="6744379" algn="l"/>
                  <a:tab pos="7194308" algn="l"/>
                  <a:tab pos="7644238" algn="l"/>
                  <a:tab pos="8094167" algn="l"/>
                  <a:tab pos="8544096" algn="l"/>
                  <a:tab pos="8992505" algn="l"/>
                </a:tabLst>
              </a:pPr>
              <a:t>70</a:t>
            </a:fld>
            <a:endParaRPr lang="en-GB" sz="1200" dirty="0">
              <a:solidFill>
                <a:srgbClr val="000000"/>
              </a:solidFill>
              <a:latin typeface="Arial" charset="0"/>
            </a:endParaRPr>
          </a:p>
        </p:txBody>
      </p:sp>
      <p:sp>
        <p:nvSpPr>
          <p:cNvPr id="3" name="Slide Image Placeholder 2"/>
          <p:cNvSpPr>
            <a:spLocks noGrp="1" noRot="1" noChangeAspect="1" noResize="1"/>
          </p:cNvSpPr>
          <p:nvPr>
            <p:ph type="sldImg"/>
          </p:nvPr>
        </p:nvSpPr>
        <p:spPr>
          <a:xfrm>
            <a:off x="1098550" y="692150"/>
            <a:ext cx="4603750" cy="3452813"/>
          </a:xfrm>
          <a:solidFill>
            <a:schemeClr val="accent1"/>
          </a:solidFill>
          <a:ln w="25400">
            <a:solidFill>
              <a:schemeClr val="accent1">
                <a:shade val="50000"/>
              </a:schemeClr>
            </a:solidFill>
          </a:ln>
        </p:spPr>
      </p:sp>
      <p:sp>
        <p:nvSpPr>
          <p:cNvPr id="131075" name="Notes Placeholder 3"/>
          <p:cNvSpPr>
            <a:spLocks noGrp="1"/>
          </p:cNvSpPr>
          <p:nvPr>
            <p:ph type="body" sz="quarter" idx="1"/>
          </p:nvPr>
        </p:nvSpPr>
        <p:spPr>
          <a:xfrm>
            <a:off x="680032" y="4376611"/>
            <a:ext cx="5440258" cy="184666"/>
          </a:xfrm>
          <a:noFill/>
          <a:ln/>
        </p:spPr>
        <p:txBody>
          <a:bodyPr lIns="0" tIns="0" rIns="0" bIns="0">
            <a:spAutoFit/>
          </a:bodyPr>
          <a:lstStyle/>
          <a:p>
            <a:pPr eaLnBrk="1"/>
            <a:endParaRPr lang="en-GB" smtClean="0">
              <a:latin typeface="Univer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778951" y="9432353"/>
            <a:ext cx="2890137" cy="495872"/>
          </a:xfrm>
          <a:prstGeom prst="rect">
            <a:avLst/>
          </a:prstGeom>
          <a:noFill/>
          <a:ln w="9525">
            <a:noFill/>
            <a:miter lim="800000"/>
            <a:headEnd/>
            <a:tailEnd/>
          </a:ln>
        </p:spPr>
        <p:txBody>
          <a:bodyPr lIns="94838" tIns="47419" rIns="94838" bIns="47419" anchor="b"/>
          <a:lstStyle/>
          <a:p>
            <a:pPr algn="r" defTabSz="948500"/>
            <a:fld id="{79C866A3-5494-409D-9B31-2941516621E9}" type="slidenum">
              <a:rPr lang="en-US" sz="1200"/>
              <a:pPr algn="r" defTabSz="948500"/>
              <a:t>8</a:t>
            </a:fld>
            <a:endParaRPr lang="en-US" sz="1200" dirty="0"/>
          </a:p>
        </p:txBody>
      </p:sp>
      <p:sp>
        <p:nvSpPr>
          <p:cNvPr id="138243" name="Rectangle 2"/>
          <p:cNvSpPr>
            <a:spLocks noGrp="1" noRot="1" noChangeAspect="1" noChangeArrowheads="1" noTextEdit="1"/>
          </p:cNvSpPr>
          <p:nvPr>
            <p:ph type="sldImg"/>
          </p:nvPr>
        </p:nvSpPr>
        <p:spPr>
          <a:xfrm>
            <a:off x="854075" y="746125"/>
            <a:ext cx="4960938" cy="3721100"/>
          </a:xfrm>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Univer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75310" y="754588"/>
            <a:ext cx="4715487" cy="3722122"/>
          </a:xfrm>
          <a:prstGeom prst="rect">
            <a:avLst/>
          </a:prstGeom>
          <a:solidFill>
            <a:srgbClr val="FFFFFF"/>
          </a:solidFill>
          <a:ln w="9525">
            <a:solidFill>
              <a:srgbClr val="000000"/>
            </a:solidFill>
            <a:miter lim="800000"/>
            <a:headEnd/>
            <a:tailEnd/>
          </a:ln>
        </p:spPr>
        <p:txBody>
          <a:bodyPr wrap="none" lIns="87554" tIns="43777" rIns="87554" bIns="43777" anchor="ctr"/>
          <a:lstStyle/>
          <a:p>
            <a:endParaRPr lang="en-GB"/>
          </a:p>
        </p:txBody>
      </p:sp>
      <p:sp>
        <p:nvSpPr>
          <p:cNvPr id="35843" name="Rectangle 3"/>
          <p:cNvSpPr>
            <a:spLocks noGrp="1" noChangeArrowheads="1"/>
          </p:cNvSpPr>
          <p:nvPr>
            <p:ph type="body"/>
          </p:nvPr>
        </p:nvSpPr>
        <p:spPr>
          <a:xfrm>
            <a:off x="666612" y="4715406"/>
            <a:ext cx="5334375" cy="4467471"/>
          </a:xfrm>
          <a:noFill/>
          <a:ln/>
        </p:spPr>
        <p:txBody>
          <a:bodyPr wrap="none" anchor="ctr"/>
          <a:lstStyle/>
          <a:p>
            <a:endParaRPr lang="en-GB" smtClean="0">
              <a:latin typeface="Univer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xfrm>
            <a:off x="852488" y="752475"/>
            <a:ext cx="4960937" cy="3721100"/>
          </a:xfrm>
          <a:ln/>
        </p:spPr>
      </p:sp>
      <p:sp>
        <p:nvSpPr>
          <p:cNvPr id="37890" name="Notes Placeholder 2"/>
          <p:cNvSpPr>
            <a:spLocks noGrp="1"/>
          </p:cNvSpPr>
          <p:nvPr>
            <p:ph type="body" idx="1"/>
          </p:nvPr>
        </p:nvSpPr>
        <p:spPr>
          <a:xfrm>
            <a:off x="668102" y="4715406"/>
            <a:ext cx="5332884" cy="4465930"/>
          </a:xfrm>
          <a:noFill/>
          <a:ln/>
        </p:spPr>
        <p:txBody>
          <a:bodyPr lIns="0" tIns="0" rIns="0" bIns="0"/>
          <a:lstStyle/>
          <a:p>
            <a:pPr eaLnBrk="1">
              <a:spcBef>
                <a:spcPct val="0"/>
              </a:spcBef>
            </a:pPr>
            <a:endParaRPr lang="en-GB" smtClean="0">
              <a:latin typeface="Univers"/>
            </a:endParaRPr>
          </a:p>
        </p:txBody>
      </p:sp>
      <p:sp>
        <p:nvSpPr>
          <p:cNvPr id="37891" name="Slide Number Placeholder 3"/>
          <p:cNvSpPr txBox="1">
            <a:spLocks noGrp="1"/>
          </p:cNvSpPr>
          <p:nvPr/>
        </p:nvSpPr>
        <p:spPr bwMode="auto">
          <a:xfrm>
            <a:off x="3777461" y="9430813"/>
            <a:ext cx="2890137" cy="495872"/>
          </a:xfrm>
          <a:prstGeom prst="rect">
            <a:avLst/>
          </a:prstGeom>
          <a:noFill/>
          <a:ln w="9525">
            <a:noFill/>
            <a:miter lim="800000"/>
            <a:headEnd/>
            <a:tailEnd/>
          </a:ln>
        </p:spPr>
        <p:txBody>
          <a:bodyPr lIns="91538" tIns="45769" rIns="91538" bIns="45769" anchor="b"/>
          <a:lstStyle/>
          <a:p>
            <a:pPr algn="r" defTabSz="915059"/>
            <a:fld id="{BE1CA017-5314-458B-AC31-4CDAE566CB8C}" type="slidenum">
              <a:rPr lang="en-GB" sz="1200">
                <a:latin typeface="Calibri" pitchFamily="34" charset="0"/>
              </a:rPr>
              <a:pPr algn="r" defTabSz="915059"/>
              <a:t>11</a:t>
            </a:fld>
            <a:endParaRPr lang="en-GB"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854075" y="746125"/>
            <a:ext cx="4960938" cy="3721100"/>
          </a:xfrm>
          <a:ln/>
        </p:spPr>
      </p:sp>
      <p:sp>
        <p:nvSpPr>
          <p:cNvPr id="40962" name="Notes Placeholder 2"/>
          <p:cNvSpPr>
            <a:spLocks noGrp="1"/>
          </p:cNvSpPr>
          <p:nvPr>
            <p:ph type="body" idx="1"/>
          </p:nvPr>
        </p:nvSpPr>
        <p:spPr>
          <a:noFill/>
          <a:ln/>
        </p:spPr>
        <p:txBody>
          <a:bodyPr/>
          <a:lstStyle/>
          <a:p>
            <a:r>
              <a:rPr lang="de-CH" smtClean="0">
                <a:latin typeface="Univers"/>
              </a:rPr>
              <a:t>This slide shows the revised clinical classification (i.e. from the 4th World Symposium on PH, Dana Point 2008) for PH. As you can see, PAH represents the Group 1 of the classifcation system, there being 5 groups in total. Response to therapy represents one factor that determines the classification of different forms of PH. Therefore, it is important to recognise that there are many other causes of PH other than PAH (in most cases these are more common than PAH) and that the cause/substrate determines the therapeutic response.</a:t>
            </a:r>
            <a:endParaRPr lang="en-US" smtClean="0">
              <a:latin typeface="Univers"/>
            </a:endParaRPr>
          </a:p>
        </p:txBody>
      </p:sp>
      <p:sp>
        <p:nvSpPr>
          <p:cNvPr id="86020" name="Slide Number Placeholder 3"/>
          <p:cNvSpPr>
            <a:spLocks noGrp="1"/>
          </p:cNvSpPr>
          <p:nvPr>
            <p:ph type="sldNum" sz="quarter" idx="5"/>
          </p:nvPr>
        </p:nvSpPr>
        <p:spPr/>
        <p:txBody>
          <a:bodyPr/>
          <a:lstStyle/>
          <a:p>
            <a:pPr>
              <a:defRPr/>
            </a:pPr>
            <a:fld id="{E38B6E10-D859-435D-890B-4BD819901CBB}" type="slidenum">
              <a:rPr lang="en-GB" smtClean="0">
                <a:latin typeface="Univers"/>
              </a:rPr>
              <a:pPr>
                <a:defRPr/>
              </a:pPr>
              <a:t>13</a:t>
            </a:fld>
            <a:endParaRPr lang="en-GB" smtClean="0">
              <a:latin typeface="Univer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3"/>
          <p:cNvSpPr>
            <a:spLocks noGrp="1" noChangeArrowheads="1"/>
          </p:cNvSpPr>
          <p:nvPr>
            <p:ph type="subTitle" idx="1"/>
          </p:nvPr>
        </p:nvSpPr>
        <p:spPr>
          <a:xfrm>
            <a:off x="723900" y="3879850"/>
            <a:ext cx="7734300" cy="1758950"/>
          </a:xfrm>
        </p:spPr>
        <p:txBody>
          <a:bodyPr/>
          <a:lstStyle>
            <a:lvl1pPr marL="0" indent="0" algn="r">
              <a:buFont typeface="Wingdings" pitchFamily="2" charset="2"/>
              <a:buNone/>
              <a:defRPr sz="4000"/>
            </a:lvl1pPr>
          </a:lstStyle>
          <a:p>
            <a:r>
              <a:rPr lang="en-US" smtClean="0"/>
              <a:t>Click to edit Master subtitle style</a:t>
            </a:r>
            <a:endParaRPr lang="en-GB" dirty="0"/>
          </a:p>
        </p:txBody>
      </p:sp>
      <p:sp>
        <p:nvSpPr>
          <p:cNvPr id="9" name="Text Placeholder 8"/>
          <p:cNvSpPr>
            <a:spLocks noGrp="1"/>
          </p:cNvSpPr>
          <p:nvPr>
            <p:ph type="body" sz="quarter" idx="10"/>
          </p:nvPr>
        </p:nvSpPr>
        <p:spPr>
          <a:xfrm>
            <a:off x="856648" y="1193310"/>
            <a:ext cx="7748338" cy="1558925"/>
          </a:xfrm>
        </p:spPr>
        <p:txBody>
          <a:bodyPr/>
          <a:lstStyle>
            <a:lvl1pPr marL="342900" marR="0" indent="-342900" algn="r" defTabSz="914400" rtl="0" eaLnBrk="1" fontAlgn="base" latinLnBrk="0" hangingPunct="1">
              <a:lnSpc>
                <a:spcPct val="100000"/>
              </a:lnSpc>
              <a:spcBef>
                <a:spcPct val="20000"/>
              </a:spcBef>
              <a:spcAft>
                <a:spcPct val="0"/>
              </a:spcAft>
              <a:buClr>
                <a:srgbClr val="99FF33"/>
              </a:buClr>
              <a:buSzTx/>
              <a:buFont typeface="Wingdings" pitchFamily="2" charset="2"/>
              <a:buNone/>
              <a:tabLst/>
              <a:defRPr lang="en-GB" sz="5400" b="1" kern="0" smtClean="0">
                <a:solidFill>
                  <a:srgbClr val="99FF33"/>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E"/>
            </a:gs>
            <a:gs pos="100000">
              <a:srgbClr val="000064"/>
            </a:gs>
          </a:gsLst>
          <a:lin ang="5400000" scaled="1"/>
        </a:gra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49" r:id="rId1"/>
    <p:sldLayoutId id="2147484048" r:id="rId2"/>
    <p:sldLayoutId id="2147484047" r:id="rId3"/>
    <p:sldLayoutId id="2147484046" r:id="rId4"/>
    <p:sldLayoutId id="2147484045" r:id="rId5"/>
    <p:sldLayoutId id="2147484044" r:id="rId6"/>
    <p:sldLayoutId id="2147484043" r:id="rId7"/>
    <p:sldLayoutId id="2147484042" r:id="rId8"/>
    <p:sldLayoutId id="2147484041" r:id="rId9"/>
    <p:sldLayoutId id="2147484040" r:id="rId10"/>
    <p:sldLayoutId id="2147484039" r:id="rId11"/>
    <p:sldLayoutId id="2147484038" r:id="rId12"/>
    <p:sldLayoutId id="2147484037" r:id="rId13"/>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A015"/>
          </a:solidFill>
          <a:latin typeface="Times New Roman" pitchFamily="18" charset="0"/>
          <a:ea typeface="+mj-ea"/>
          <a:cs typeface="+mj-cs"/>
        </a:defRPr>
      </a:lvl1pPr>
      <a:lvl2pPr algn="ctr" rtl="0" eaLnBrk="0" fontAlgn="base" hangingPunct="0">
        <a:spcBef>
          <a:spcPct val="0"/>
        </a:spcBef>
        <a:spcAft>
          <a:spcPct val="0"/>
        </a:spcAft>
        <a:defRPr sz="4000" b="1">
          <a:solidFill>
            <a:srgbClr val="FFA015"/>
          </a:solidFill>
          <a:latin typeface="Times New Roman" pitchFamily="18" charset="0"/>
        </a:defRPr>
      </a:lvl2pPr>
      <a:lvl3pPr algn="ctr" rtl="0" eaLnBrk="0" fontAlgn="base" hangingPunct="0">
        <a:spcBef>
          <a:spcPct val="0"/>
        </a:spcBef>
        <a:spcAft>
          <a:spcPct val="0"/>
        </a:spcAft>
        <a:defRPr sz="4000" b="1">
          <a:solidFill>
            <a:srgbClr val="FFA015"/>
          </a:solidFill>
          <a:latin typeface="Times New Roman" pitchFamily="18" charset="0"/>
        </a:defRPr>
      </a:lvl3pPr>
      <a:lvl4pPr algn="ctr" rtl="0" eaLnBrk="0" fontAlgn="base" hangingPunct="0">
        <a:spcBef>
          <a:spcPct val="0"/>
        </a:spcBef>
        <a:spcAft>
          <a:spcPct val="0"/>
        </a:spcAft>
        <a:defRPr sz="4000" b="1">
          <a:solidFill>
            <a:srgbClr val="FFA015"/>
          </a:solidFill>
          <a:latin typeface="Times New Roman" pitchFamily="18" charset="0"/>
        </a:defRPr>
      </a:lvl4pPr>
      <a:lvl5pPr algn="ctr" rtl="0" eaLnBrk="0" fontAlgn="base" hangingPunct="0">
        <a:spcBef>
          <a:spcPct val="0"/>
        </a:spcBef>
        <a:spcAft>
          <a:spcPct val="0"/>
        </a:spcAft>
        <a:defRPr sz="4000" b="1">
          <a:solidFill>
            <a:srgbClr val="FFA015"/>
          </a:solidFill>
          <a:latin typeface="Times New Roman" pitchFamily="18" charset="0"/>
        </a:defRPr>
      </a:lvl5pPr>
      <a:lvl6pPr marL="457200" algn="ctr" rtl="0" eaLnBrk="1" fontAlgn="base" hangingPunct="1">
        <a:spcBef>
          <a:spcPct val="0"/>
        </a:spcBef>
        <a:spcAft>
          <a:spcPct val="0"/>
        </a:spcAft>
        <a:defRPr sz="4000" b="1">
          <a:solidFill>
            <a:srgbClr val="99FF33"/>
          </a:solidFill>
          <a:latin typeface="Univers" pitchFamily="34" charset="0"/>
        </a:defRPr>
      </a:lvl6pPr>
      <a:lvl7pPr marL="914400" algn="ctr" rtl="0" eaLnBrk="1" fontAlgn="base" hangingPunct="1">
        <a:spcBef>
          <a:spcPct val="0"/>
        </a:spcBef>
        <a:spcAft>
          <a:spcPct val="0"/>
        </a:spcAft>
        <a:defRPr sz="4000" b="1">
          <a:solidFill>
            <a:srgbClr val="99FF33"/>
          </a:solidFill>
          <a:latin typeface="Univers" pitchFamily="34" charset="0"/>
        </a:defRPr>
      </a:lvl7pPr>
      <a:lvl8pPr marL="1371600" algn="ctr" rtl="0" eaLnBrk="1" fontAlgn="base" hangingPunct="1">
        <a:spcBef>
          <a:spcPct val="0"/>
        </a:spcBef>
        <a:spcAft>
          <a:spcPct val="0"/>
        </a:spcAft>
        <a:defRPr sz="4000" b="1">
          <a:solidFill>
            <a:srgbClr val="99FF33"/>
          </a:solidFill>
          <a:latin typeface="Univers" pitchFamily="34" charset="0"/>
        </a:defRPr>
      </a:lvl8pPr>
      <a:lvl9pPr marL="1828800" algn="ctr" rtl="0" eaLnBrk="1" fontAlgn="base" hangingPunct="1">
        <a:spcBef>
          <a:spcPct val="0"/>
        </a:spcBef>
        <a:spcAft>
          <a:spcPct val="0"/>
        </a:spcAft>
        <a:defRPr sz="4000" b="1">
          <a:solidFill>
            <a:srgbClr val="99FF33"/>
          </a:solidFill>
          <a:latin typeface="Univers" pitchFamily="34" charset="0"/>
        </a:defRPr>
      </a:lvl9pPr>
    </p:titleStyle>
    <p:bodyStyle>
      <a:lvl1pPr marL="342900" indent="-342900" algn="l" rtl="0" eaLnBrk="0" fontAlgn="base" hangingPunct="0">
        <a:spcBef>
          <a:spcPct val="20000"/>
        </a:spcBef>
        <a:spcAft>
          <a:spcPct val="0"/>
        </a:spcAft>
        <a:buClr>
          <a:srgbClr val="99FF33"/>
        </a:buClr>
        <a:buFont typeface="Wingdings" pitchFamily="2" charset="2"/>
        <a:buChar char="s"/>
        <a:defRPr sz="36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rgbClr val="99FF33"/>
        </a:buClr>
        <a:buSzPct val="90000"/>
        <a:buChar char="•"/>
        <a:defRPr sz="3200">
          <a:solidFill>
            <a:schemeClr val="tx1"/>
          </a:solidFill>
          <a:latin typeface="Times New Roman" pitchFamily="18" charset="0"/>
        </a:defRPr>
      </a:lvl2pPr>
      <a:lvl3pPr marL="1143000" indent="-228600" algn="l" rtl="0" eaLnBrk="0" fontAlgn="base" hangingPunct="0">
        <a:spcBef>
          <a:spcPct val="20000"/>
        </a:spcBef>
        <a:spcAft>
          <a:spcPct val="0"/>
        </a:spcAft>
        <a:buClr>
          <a:srgbClr val="99FF33"/>
        </a:buClr>
        <a:buFont typeface="Univers"/>
        <a:buChar char="-"/>
        <a:defRPr sz="2800">
          <a:solidFill>
            <a:schemeClr val="tx1"/>
          </a:solidFill>
          <a:latin typeface="Times New Roman" pitchFamily="18" charset="0"/>
        </a:defRPr>
      </a:lvl3pPr>
      <a:lvl4pPr marL="1600200" indent="-228600" algn="l" rtl="0" eaLnBrk="0" fontAlgn="base" hangingPunct="0">
        <a:spcBef>
          <a:spcPct val="20000"/>
        </a:spcBef>
        <a:spcAft>
          <a:spcPct val="0"/>
        </a:spcAft>
        <a:buClr>
          <a:srgbClr val="99FF33"/>
        </a:buClr>
        <a:buFont typeface="Univers"/>
        <a:buChar char="–"/>
        <a:defRPr sz="2400">
          <a:solidFill>
            <a:schemeClr val="tx1"/>
          </a:solidFill>
          <a:latin typeface="Times New Roman" pitchFamily="18" charset="0"/>
        </a:defRPr>
      </a:lvl4pPr>
      <a:lvl5pPr marL="2057400" indent="-228600" algn="l" rtl="0" eaLnBrk="0" fontAlgn="base" hangingPunct="0">
        <a:spcBef>
          <a:spcPct val="20000"/>
        </a:spcBef>
        <a:spcAft>
          <a:spcPct val="0"/>
        </a:spcAft>
        <a:buClr>
          <a:srgbClr val="99FF33"/>
        </a:buClr>
        <a:buFont typeface="Univers"/>
        <a:buChar char="»"/>
        <a:defRPr sz="2400">
          <a:solidFill>
            <a:schemeClr val="tx1"/>
          </a:solidFill>
          <a:latin typeface="Times New Roman" pitchFamily="18" charset="0"/>
        </a:defRPr>
      </a:lvl5pPr>
      <a:lvl6pPr marL="25146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6pPr>
      <a:lvl7pPr marL="29718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7pPr>
      <a:lvl8pPr marL="34290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8pPr>
      <a:lvl9pPr marL="38862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E"/>
            </a:gs>
            <a:gs pos="100000">
              <a:srgbClr val="000064"/>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53" r:id="rId1"/>
    <p:sldLayoutId id="2147484052" r:id="rId2"/>
    <p:sldLayoutId id="2147484051" r:id="rId3"/>
    <p:sldLayoutId id="2147484050" r:id="rId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A015"/>
          </a:solidFill>
          <a:latin typeface="Times New Roman" pitchFamily="18" charset="0"/>
          <a:ea typeface="+mj-ea"/>
          <a:cs typeface="+mj-cs"/>
        </a:defRPr>
      </a:lvl1pPr>
      <a:lvl2pPr algn="ctr" rtl="0" eaLnBrk="0" fontAlgn="base" hangingPunct="0">
        <a:spcBef>
          <a:spcPct val="0"/>
        </a:spcBef>
        <a:spcAft>
          <a:spcPct val="0"/>
        </a:spcAft>
        <a:defRPr sz="4000" b="1">
          <a:solidFill>
            <a:srgbClr val="FFA015"/>
          </a:solidFill>
          <a:latin typeface="Times New Roman" pitchFamily="18" charset="0"/>
        </a:defRPr>
      </a:lvl2pPr>
      <a:lvl3pPr algn="ctr" rtl="0" eaLnBrk="0" fontAlgn="base" hangingPunct="0">
        <a:spcBef>
          <a:spcPct val="0"/>
        </a:spcBef>
        <a:spcAft>
          <a:spcPct val="0"/>
        </a:spcAft>
        <a:defRPr sz="4000" b="1">
          <a:solidFill>
            <a:srgbClr val="FFA015"/>
          </a:solidFill>
          <a:latin typeface="Times New Roman" pitchFamily="18" charset="0"/>
        </a:defRPr>
      </a:lvl3pPr>
      <a:lvl4pPr algn="ctr" rtl="0" eaLnBrk="0" fontAlgn="base" hangingPunct="0">
        <a:spcBef>
          <a:spcPct val="0"/>
        </a:spcBef>
        <a:spcAft>
          <a:spcPct val="0"/>
        </a:spcAft>
        <a:defRPr sz="4000" b="1">
          <a:solidFill>
            <a:srgbClr val="FFA015"/>
          </a:solidFill>
          <a:latin typeface="Times New Roman" pitchFamily="18" charset="0"/>
        </a:defRPr>
      </a:lvl4pPr>
      <a:lvl5pPr algn="ctr" rtl="0" eaLnBrk="0" fontAlgn="base" hangingPunct="0">
        <a:spcBef>
          <a:spcPct val="0"/>
        </a:spcBef>
        <a:spcAft>
          <a:spcPct val="0"/>
        </a:spcAft>
        <a:defRPr sz="4000" b="1">
          <a:solidFill>
            <a:srgbClr val="FFA015"/>
          </a:solidFill>
          <a:latin typeface="Times New Roman" pitchFamily="18" charset="0"/>
        </a:defRPr>
      </a:lvl5pPr>
      <a:lvl6pPr marL="457200" algn="ctr" rtl="0" eaLnBrk="1" fontAlgn="base" hangingPunct="1">
        <a:spcBef>
          <a:spcPct val="0"/>
        </a:spcBef>
        <a:spcAft>
          <a:spcPct val="0"/>
        </a:spcAft>
        <a:defRPr sz="4000" b="1">
          <a:solidFill>
            <a:srgbClr val="99FF33"/>
          </a:solidFill>
          <a:latin typeface="Univers" pitchFamily="34" charset="0"/>
        </a:defRPr>
      </a:lvl6pPr>
      <a:lvl7pPr marL="914400" algn="ctr" rtl="0" eaLnBrk="1" fontAlgn="base" hangingPunct="1">
        <a:spcBef>
          <a:spcPct val="0"/>
        </a:spcBef>
        <a:spcAft>
          <a:spcPct val="0"/>
        </a:spcAft>
        <a:defRPr sz="4000" b="1">
          <a:solidFill>
            <a:srgbClr val="99FF33"/>
          </a:solidFill>
          <a:latin typeface="Univers" pitchFamily="34" charset="0"/>
        </a:defRPr>
      </a:lvl7pPr>
      <a:lvl8pPr marL="1371600" algn="ctr" rtl="0" eaLnBrk="1" fontAlgn="base" hangingPunct="1">
        <a:spcBef>
          <a:spcPct val="0"/>
        </a:spcBef>
        <a:spcAft>
          <a:spcPct val="0"/>
        </a:spcAft>
        <a:defRPr sz="4000" b="1">
          <a:solidFill>
            <a:srgbClr val="99FF33"/>
          </a:solidFill>
          <a:latin typeface="Univers" pitchFamily="34" charset="0"/>
        </a:defRPr>
      </a:lvl8pPr>
      <a:lvl9pPr marL="1828800" algn="ctr" rtl="0" eaLnBrk="1" fontAlgn="base" hangingPunct="1">
        <a:spcBef>
          <a:spcPct val="0"/>
        </a:spcBef>
        <a:spcAft>
          <a:spcPct val="0"/>
        </a:spcAft>
        <a:defRPr sz="4000" b="1">
          <a:solidFill>
            <a:srgbClr val="99FF33"/>
          </a:solidFill>
          <a:latin typeface="Univers" pitchFamily="34" charset="0"/>
        </a:defRPr>
      </a:lvl9pPr>
    </p:titleStyle>
    <p:bodyStyle>
      <a:lvl1pPr marL="342900" indent="-342900" algn="l" rtl="0" eaLnBrk="0" fontAlgn="base" hangingPunct="0">
        <a:spcBef>
          <a:spcPct val="20000"/>
        </a:spcBef>
        <a:spcAft>
          <a:spcPct val="0"/>
        </a:spcAft>
        <a:buClr>
          <a:srgbClr val="99FF33"/>
        </a:buClr>
        <a:buFont typeface="Wingdings" pitchFamily="2" charset="2"/>
        <a:buChar char="s"/>
        <a:defRPr sz="36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rgbClr val="99FF33"/>
        </a:buClr>
        <a:buSzPct val="90000"/>
        <a:buChar char="•"/>
        <a:defRPr sz="3200">
          <a:solidFill>
            <a:schemeClr val="tx1"/>
          </a:solidFill>
          <a:latin typeface="Times New Roman" pitchFamily="18" charset="0"/>
        </a:defRPr>
      </a:lvl2pPr>
      <a:lvl3pPr marL="1143000" indent="-228600" algn="l" rtl="0" eaLnBrk="0" fontAlgn="base" hangingPunct="0">
        <a:spcBef>
          <a:spcPct val="20000"/>
        </a:spcBef>
        <a:spcAft>
          <a:spcPct val="0"/>
        </a:spcAft>
        <a:buClr>
          <a:srgbClr val="99FF33"/>
        </a:buClr>
        <a:buFont typeface="Univers"/>
        <a:buChar char="-"/>
        <a:defRPr sz="2800">
          <a:solidFill>
            <a:schemeClr val="tx1"/>
          </a:solidFill>
          <a:latin typeface="Times New Roman" pitchFamily="18" charset="0"/>
        </a:defRPr>
      </a:lvl3pPr>
      <a:lvl4pPr marL="1600200" indent="-228600" algn="l" rtl="0" eaLnBrk="0" fontAlgn="base" hangingPunct="0">
        <a:spcBef>
          <a:spcPct val="20000"/>
        </a:spcBef>
        <a:spcAft>
          <a:spcPct val="0"/>
        </a:spcAft>
        <a:buClr>
          <a:srgbClr val="99FF33"/>
        </a:buClr>
        <a:buFont typeface="Univers"/>
        <a:buChar char="–"/>
        <a:defRPr sz="2400">
          <a:solidFill>
            <a:schemeClr val="tx1"/>
          </a:solidFill>
          <a:latin typeface="Times New Roman" pitchFamily="18" charset="0"/>
        </a:defRPr>
      </a:lvl4pPr>
      <a:lvl5pPr marL="2057400" indent="-228600" algn="l" rtl="0" eaLnBrk="0" fontAlgn="base" hangingPunct="0">
        <a:spcBef>
          <a:spcPct val="20000"/>
        </a:spcBef>
        <a:spcAft>
          <a:spcPct val="0"/>
        </a:spcAft>
        <a:buClr>
          <a:srgbClr val="99FF33"/>
        </a:buClr>
        <a:buFont typeface="Univers"/>
        <a:buChar char="»"/>
        <a:defRPr sz="2400">
          <a:solidFill>
            <a:schemeClr val="tx1"/>
          </a:solidFill>
          <a:latin typeface="Times New Roman" pitchFamily="18" charset="0"/>
        </a:defRPr>
      </a:lvl5pPr>
      <a:lvl6pPr marL="25146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6pPr>
      <a:lvl7pPr marL="29718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7pPr>
      <a:lvl8pPr marL="34290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8pPr>
      <a:lvl9pPr marL="3886200" indent="-228600" algn="l" rtl="0" eaLnBrk="1" fontAlgn="base" hangingPunct="1">
        <a:spcBef>
          <a:spcPct val="20000"/>
        </a:spcBef>
        <a:spcAft>
          <a:spcPct val="0"/>
        </a:spcAft>
        <a:buClr>
          <a:srgbClr val="99FF33"/>
        </a:buClr>
        <a:buFont typeface="Univers" pitchFamily="34" charset="0"/>
        <a:buChar char="»"/>
        <a:defRPr sz="24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C:\Documents%20and%20Settings\kd610a\Ubuntu%20One\IC%20PAH%202012\4ch%20iPAH.avi"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6.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5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8.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9.wmf"/></Relationships>
</file>

<file path=ppt/slides/_rels/slide5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4ch%20iPAH.avi"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1"/>
          <p:cNvSpPr>
            <a:spLocks noGrp="1"/>
          </p:cNvSpPr>
          <p:nvPr>
            <p:ph type="subTitle" idx="1"/>
          </p:nvPr>
        </p:nvSpPr>
        <p:spPr>
          <a:xfrm>
            <a:off x="704850" y="4184650"/>
            <a:ext cx="7697788" cy="1911350"/>
          </a:xfrm>
        </p:spPr>
        <p:txBody>
          <a:bodyPr/>
          <a:lstStyle/>
          <a:p>
            <a:pPr algn="ctr" eaLnBrk="1" hangingPunct="1">
              <a:lnSpc>
                <a:spcPct val="80000"/>
              </a:lnSpc>
            </a:pPr>
            <a:r>
              <a:rPr lang="de-CH" sz="3200" i="1" dirty="0" smtClean="0">
                <a:latin typeface="Arial" pitchFamily="34" charset="0"/>
                <a:cs typeface="Arial" pitchFamily="34" charset="0"/>
              </a:rPr>
              <a:t>K. Dimopoulos MD MSc PhD FESC</a:t>
            </a:r>
          </a:p>
          <a:p>
            <a:pPr algn="ctr" eaLnBrk="1" hangingPunct="1">
              <a:lnSpc>
                <a:spcPct val="80000"/>
              </a:lnSpc>
            </a:pPr>
            <a:r>
              <a:rPr lang="de-CH" sz="2800" i="1" dirty="0" smtClean="0">
                <a:latin typeface="Arial" pitchFamily="34" charset="0"/>
                <a:cs typeface="Arial" pitchFamily="34" charset="0"/>
              </a:rPr>
              <a:t>Royal Brompton Hospital</a:t>
            </a:r>
          </a:p>
          <a:p>
            <a:pPr algn="ctr" eaLnBrk="1" hangingPunct="1">
              <a:lnSpc>
                <a:spcPct val="80000"/>
              </a:lnSpc>
            </a:pPr>
            <a:r>
              <a:rPr lang="de-CH" sz="2800" i="1" dirty="0" smtClean="0">
                <a:latin typeface="Arial" pitchFamily="34" charset="0"/>
                <a:cs typeface="Arial" pitchFamily="34" charset="0"/>
              </a:rPr>
              <a:t>Imperial College London </a:t>
            </a:r>
          </a:p>
          <a:p>
            <a:pPr algn="ctr" eaLnBrk="1" hangingPunct="1">
              <a:lnSpc>
                <a:spcPct val="80000"/>
              </a:lnSpc>
            </a:pPr>
            <a:r>
              <a:rPr lang="de-CH" sz="2800" i="1" dirty="0" smtClean="0">
                <a:latin typeface="Arial" pitchFamily="34" charset="0"/>
                <a:cs typeface="Arial" pitchFamily="34" charset="0"/>
              </a:rPr>
              <a:t>k.dimopoulos02@gmail.com</a:t>
            </a:r>
          </a:p>
        </p:txBody>
      </p:sp>
      <p:sp>
        <p:nvSpPr>
          <p:cNvPr id="21506" name="Text Placeholder 2"/>
          <p:cNvSpPr>
            <a:spLocks noGrp="1"/>
          </p:cNvSpPr>
          <p:nvPr>
            <p:ph type="body" sz="quarter" idx="10"/>
          </p:nvPr>
        </p:nvSpPr>
        <p:spPr>
          <a:xfrm>
            <a:off x="762000" y="704850"/>
            <a:ext cx="7772400" cy="2047875"/>
          </a:xfrm>
        </p:spPr>
        <p:txBody>
          <a:bodyPr/>
          <a:lstStyle/>
          <a:p>
            <a:pPr algn="ctr"/>
            <a:r>
              <a:rPr lang="de-CH" sz="4800" b="0" dirty="0" smtClean="0">
                <a:solidFill>
                  <a:srgbClr val="FFA015"/>
                </a:solidFill>
                <a:latin typeface="Arial" pitchFamily="34" charset="0"/>
                <a:cs typeface="Arial" pitchFamily="34" charset="0"/>
              </a:rPr>
              <a:t>Introduction to pulmonary arterial hypertension</a:t>
            </a:r>
            <a:endParaRPr lang="de-CH" sz="4800" b="0" dirty="0">
              <a:solidFill>
                <a:srgbClr val="FFA015"/>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ChangeArrowheads="1"/>
          </p:cNvSpPr>
          <p:nvPr/>
        </p:nvSpPr>
        <p:spPr bwMode="auto">
          <a:xfrm rot="10800000">
            <a:off x="4391025" y="2636838"/>
            <a:ext cx="252413" cy="250825"/>
          </a:xfrm>
          <a:prstGeom prst="upDownArrow">
            <a:avLst>
              <a:gd name="adj1" fmla="val 50000"/>
              <a:gd name="adj2" fmla="val 20000"/>
            </a:avLst>
          </a:prstGeom>
          <a:solidFill>
            <a:srgbClr val="00B8FF"/>
          </a:solidFill>
          <a:ln w="9525">
            <a:solidFill>
              <a:schemeClr val="tx1"/>
            </a:solidFill>
            <a:miter lim="800000"/>
            <a:headEnd/>
            <a:tailEnd/>
          </a:ln>
        </p:spPr>
        <p:txBody>
          <a:bodyPr vert="eaVert" wrap="none" anchor="ctr"/>
          <a:lstStyle/>
          <a:p>
            <a:pPr algn="ctr">
              <a:buClr>
                <a:srgbClr val="000000"/>
              </a:buClr>
              <a:buSzPct val="100000"/>
              <a:buFont typeface="Times New Roman" pitchFamily="18" charset="0"/>
              <a:buNone/>
            </a:pPr>
            <a:endParaRPr lang="en-GB" sz="600"/>
          </a:p>
        </p:txBody>
      </p:sp>
      <p:sp>
        <p:nvSpPr>
          <p:cNvPr id="34818" name="Rectangle 3"/>
          <p:cNvSpPr>
            <a:spLocks noChangeArrowheads="1"/>
          </p:cNvSpPr>
          <p:nvPr/>
        </p:nvSpPr>
        <p:spPr bwMode="auto">
          <a:xfrm>
            <a:off x="2117725" y="2916238"/>
            <a:ext cx="2233613" cy="215900"/>
          </a:xfrm>
          <a:prstGeom prst="rect">
            <a:avLst/>
          </a:prstGeom>
          <a:solidFill>
            <a:srgbClr val="800080"/>
          </a:solidFill>
          <a:ln w="9525">
            <a:noFill/>
            <a:miter lim="800000"/>
            <a:headEnd/>
            <a:tailEnd/>
          </a:ln>
        </p:spPr>
        <p:txBody>
          <a:bodyPr wrap="none" anchor="ctr"/>
          <a:lstStyle/>
          <a:p>
            <a:endParaRPr lang="en-GB"/>
          </a:p>
        </p:txBody>
      </p:sp>
      <p:sp>
        <p:nvSpPr>
          <p:cNvPr id="34819" name="AutoShape 4"/>
          <p:cNvSpPr>
            <a:spLocks noChangeArrowheads="1"/>
          </p:cNvSpPr>
          <p:nvPr/>
        </p:nvSpPr>
        <p:spPr bwMode="auto">
          <a:xfrm>
            <a:off x="2559050" y="2563813"/>
            <a:ext cx="1873250" cy="360362"/>
          </a:xfrm>
          <a:prstGeom prst="rtTriangle">
            <a:avLst/>
          </a:prstGeom>
          <a:solidFill>
            <a:srgbClr val="800080"/>
          </a:solidFill>
          <a:ln w="9525">
            <a:noFill/>
            <a:miter lim="800000"/>
            <a:headEnd/>
            <a:tailEnd/>
          </a:ln>
        </p:spPr>
        <p:txBody>
          <a:bodyPr wrap="none" anchor="ctr"/>
          <a:lstStyle/>
          <a:p>
            <a:endParaRPr lang="en-GB"/>
          </a:p>
        </p:txBody>
      </p:sp>
      <p:sp>
        <p:nvSpPr>
          <p:cNvPr id="34820" name="Rectangle 5"/>
          <p:cNvSpPr>
            <a:spLocks noChangeArrowheads="1"/>
          </p:cNvSpPr>
          <p:nvPr/>
        </p:nvSpPr>
        <p:spPr bwMode="auto">
          <a:xfrm>
            <a:off x="4335463" y="2900363"/>
            <a:ext cx="2465387" cy="222250"/>
          </a:xfrm>
          <a:prstGeom prst="rect">
            <a:avLst/>
          </a:prstGeom>
          <a:solidFill>
            <a:srgbClr val="FF0066"/>
          </a:solidFill>
          <a:ln w="9525">
            <a:noFill/>
            <a:miter lim="800000"/>
            <a:headEnd/>
            <a:tailEnd/>
          </a:ln>
        </p:spPr>
        <p:txBody>
          <a:bodyPr wrap="none" anchor="ctr"/>
          <a:lstStyle/>
          <a:p>
            <a:endParaRPr lang="en-GB"/>
          </a:p>
        </p:txBody>
      </p:sp>
      <p:sp>
        <p:nvSpPr>
          <p:cNvPr id="34821" name="AutoShape 6"/>
          <p:cNvSpPr>
            <a:spLocks noChangeArrowheads="1"/>
          </p:cNvSpPr>
          <p:nvPr/>
        </p:nvSpPr>
        <p:spPr bwMode="auto">
          <a:xfrm>
            <a:off x="4954588" y="1749425"/>
            <a:ext cx="1873250" cy="1152525"/>
          </a:xfrm>
          <a:prstGeom prst="rtTriangle">
            <a:avLst/>
          </a:prstGeom>
          <a:solidFill>
            <a:srgbClr val="FF0066"/>
          </a:solidFill>
          <a:ln w="9525">
            <a:noFill/>
            <a:miter lim="800000"/>
            <a:headEnd/>
            <a:tailEnd/>
          </a:ln>
        </p:spPr>
        <p:txBody>
          <a:bodyPr wrap="none" anchor="ctr"/>
          <a:lstStyle/>
          <a:p>
            <a:endParaRPr lang="en-GB"/>
          </a:p>
        </p:txBody>
      </p:sp>
      <p:sp>
        <p:nvSpPr>
          <p:cNvPr id="34822" name="Rectangle 7"/>
          <p:cNvSpPr>
            <a:spLocks noChangeArrowheads="1"/>
          </p:cNvSpPr>
          <p:nvPr/>
        </p:nvSpPr>
        <p:spPr bwMode="auto">
          <a:xfrm>
            <a:off x="2117725" y="4511675"/>
            <a:ext cx="1943100" cy="287338"/>
          </a:xfrm>
          <a:prstGeom prst="rect">
            <a:avLst/>
          </a:prstGeom>
          <a:solidFill>
            <a:srgbClr val="800080"/>
          </a:solidFill>
          <a:ln w="9525">
            <a:noFill/>
            <a:miter lim="800000"/>
            <a:headEnd/>
            <a:tailEnd/>
          </a:ln>
        </p:spPr>
        <p:txBody>
          <a:bodyPr wrap="none" anchor="ctr"/>
          <a:lstStyle/>
          <a:p>
            <a:endParaRPr lang="en-GB"/>
          </a:p>
        </p:txBody>
      </p:sp>
      <p:sp>
        <p:nvSpPr>
          <p:cNvPr id="34823" name="AutoShape 8"/>
          <p:cNvSpPr>
            <a:spLocks noChangeArrowheads="1"/>
          </p:cNvSpPr>
          <p:nvPr/>
        </p:nvSpPr>
        <p:spPr bwMode="auto">
          <a:xfrm>
            <a:off x="2559050" y="3727450"/>
            <a:ext cx="1873250" cy="863600"/>
          </a:xfrm>
          <a:prstGeom prst="rtTriangle">
            <a:avLst/>
          </a:prstGeom>
          <a:solidFill>
            <a:srgbClr val="800080"/>
          </a:solidFill>
          <a:ln w="9525">
            <a:noFill/>
            <a:miter lim="800000"/>
            <a:headEnd/>
            <a:tailEnd/>
          </a:ln>
        </p:spPr>
        <p:txBody>
          <a:bodyPr wrap="none" anchor="ctr"/>
          <a:lstStyle/>
          <a:p>
            <a:endParaRPr lang="en-GB"/>
          </a:p>
        </p:txBody>
      </p:sp>
      <p:sp>
        <p:nvSpPr>
          <p:cNvPr id="34824" name="Rectangle 9"/>
          <p:cNvSpPr>
            <a:spLocks noChangeArrowheads="1"/>
          </p:cNvSpPr>
          <p:nvPr/>
        </p:nvSpPr>
        <p:spPr bwMode="auto">
          <a:xfrm>
            <a:off x="3844925" y="4567238"/>
            <a:ext cx="3384550" cy="233362"/>
          </a:xfrm>
          <a:prstGeom prst="rect">
            <a:avLst/>
          </a:prstGeom>
          <a:solidFill>
            <a:srgbClr val="FF0066"/>
          </a:solidFill>
          <a:ln w="9525">
            <a:noFill/>
            <a:miter lim="800000"/>
            <a:headEnd/>
            <a:tailEnd/>
          </a:ln>
        </p:spPr>
        <p:txBody>
          <a:bodyPr wrap="none" anchor="ctr"/>
          <a:lstStyle/>
          <a:p>
            <a:endParaRPr lang="en-GB"/>
          </a:p>
        </p:txBody>
      </p:sp>
      <p:sp>
        <p:nvSpPr>
          <p:cNvPr id="34825" name="AutoShape 10"/>
          <p:cNvSpPr>
            <a:spLocks noChangeArrowheads="1"/>
          </p:cNvSpPr>
          <p:nvPr/>
        </p:nvSpPr>
        <p:spPr bwMode="auto">
          <a:xfrm>
            <a:off x="4999038" y="3438525"/>
            <a:ext cx="1873250" cy="1152525"/>
          </a:xfrm>
          <a:prstGeom prst="rtTriangle">
            <a:avLst/>
          </a:prstGeom>
          <a:solidFill>
            <a:srgbClr val="FF0066"/>
          </a:solidFill>
          <a:ln w="9525">
            <a:noFill/>
            <a:miter lim="800000"/>
            <a:headEnd/>
            <a:tailEnd/>
          </a:ln>
        </p:spPr>
        <p:txBody>
          <a:bodyPr wrap="none" anchor="ctr"/>
          <a:lstStyle/>
          <a:p>
            <a:endParaRPr lang="en-GB"/>
          </a:p>
        </p:txBody>
      </p:sp>
      <p:sp>
        <p:nvSpPr>
          <p:cNvPr id="34826" name="Rectangle 11"/>
          <p:cNvSpPr>
            <a:spLocks noChangeArrowheads="1"/>
          </p:cNvSpPr>
          <p:nvPr/>
        </p:nvSpPr>
        <p:spPr bwMode="auto">
          <a:xfrm>
            <a:off x="2117725" y="6092825"/>
            <a:ext cx="2233613" cy="280988"/>
          </a:xfrm>
          <a:prstGeom prst="rect">
            <a:avLst/>
          </a:prstGeom>
          <a:solidFill>
            <a:srgbClr val="800080"/>
          </a:solidFill>
          <a:ln w="9525">
            <a:noFill/>
            <a:miter lim="800000"/>
            <a:headEnd/>
            <a:tailEnd/>
          </a:ln>
        </p:spPr>
        <p:txBody>
          <a:bodyPr wrap="none" anchor="ctr"/>
          <a:lstStyle/>
          <a:p>
            <a:endParaRPr lang="en-GB"/>
          </a:p>
        </p:txBody>
      </p:sp>
      <p:sp>
        <p:nvSpPr>
          <p:cNvPr id="34827" name="AutoShape 12"/>
          <p:cNvSpPr>
            <a:spLocks noChangeArrowheads="1"/>
          </p:cNvSpPr>
          <p:nvPr/>
        </p:nvSpPr>
        <p:spPr bwMode="auto">
          <a:xfrm>
            <a:off x="2559050" y="5302250"/>
            <a:ext cx="3668713" cy="871538"/>
          </a:xfrm>
          <a:prstGeom prst="rtTriangle">
            <a:avLst/>
          </a:prstGeom>
          <a:solidFill>
            <a:srgbClr val="800080"/>
          </a:solidFill>
          <a:ln w="9525">
            <a:noFill/>
            <a:miter lim="800000"/>
            <a:headEnd/>
            <a:tailEnd/>
          </a:ln>
        </p:spPr>
        <p:txBody>
          <a:bodyPr wrap="none" anchor="ctr"/>
          <a:lstStyle/>
          <a:p>
            <a:endParaRPr lang="en-GB"/>
          </a:p>
        </p:txBody>
      </p:sp>
      <p:sp>
        <p:nvSpPr>
          <p:cNvPr id="34828" name="Rectangle 13"/>
          <p:cNvSpPr>
            <a:spLocks noChangeArrowheads="1"/>
          </p:cNvSpPr>
          <p:nvPr/>
        </p:nvSpPr>
        <p:spPr bwMode="auto">
          <a:xfrm>
            <a:off x="4335463" y="5734050"/>
            <a:ext cx="1382712" cy="641350"/>
          </a:xfrm>
          <a:prstGeom prst="rect">
            <a:avLst/>
          </a:prstGeom>
          <a:solidFill>
            <a:srgbClr val="FF0066"/>
          </a:solidFill>
          <a:ln w="9525">
            <a:noFill/>
            <a:miter lim="800000"/>
            <a:headEnd/>
            <a:tailEnd/>
          </a:ln>
        </p:spPr>
        <p:txBody>
          <a:bodyPr wrap="none" anchor="ctr"/>
          <a:lstStyle/>
          <a:p>
            <a:endParaRPr lang="en-GB"/>
          </a:p>
        </p:txBody>
      </p:sp>
      <p:sp>
        <p:nvSpPr>
          <p:cNvPr id="34829" name="AutoShape 14"/>
          <p:cNvSpPr>
            <a:spLocks noChangeArrowheads="1"/>
          </p:cNvSpPr>
          <p:nvPr/>
        </p:nvSpPr>
        <p:spPr bwMode="auto">
          <a:xfrm>
            <a:off x="4999038" y="5013325"/>
            <a:ext cx="1873250" cy="1152525"/>
          </a:xfrm>
          <a:prstGeom prst="rtTriangle">
            <a:avLst/>
          </a:prstGeom>
          <a:solidFill>
            <a:srgbClr val="FF0066"/>
          </a:solidFill>
          <a:ln w="9525">
            <a:noFill/>
            <a:miter lim="800000"/>
            <a:headEnd/>
            <a:tailEnd/>
          </a:ln>
        </p:spPr>
        <p:txBody>
          <a:bodyPr wrap="none" anchor="ctr"/>
          <a:lstStyle/>
          <a:p>
            <a:endParaRPr lang="en-GB"/>
          </a:p>
        </p:txBody>
      </p:sp>
      <p:sp>
        <p:nvSpPr>
          <p:cNvPr id="34830" name="Rectangle 15"/>
          <p:cNvSpPr>
            <a:spLocks noChangeArrowheads="1"/>
          </p:cNvSpPr>
          <p:nvPr/>
        </p:nvSpPr>
        <p:spPr bwMode="auto">
          <a:xfrm>
            <a:off x="5092700" y="6154738"/>
            <a:ext cx="2233613" cy="227012"/>
          </a:xfrm>
          <a:prstGeom prst="rect">
            <a:avLst/>
          </a:prstGeom>
          <a:solidFill>
            <a:srgbClr val="FF0066"/>
          </a:solidFill>
          <a:ln w="9525">
            <a:noFill/>
            <a:miter lim="800000"/>
            <a:headEnd/>
            <a:tailEnd/>
          </a:ln>
        </p:spPr>
        <p:txBody>
          <a:bodyPr wrap="none" anchor="ctr"/>
          <a:lstStyle/>
          <a:p>
            <a:endParaRPr lang="en-GB"/>
          </a:p>
        </p:txBody>
      </p:sp>
      <p:sp>
        <p:nvSpPr>
          <p:cNvPr id="34831" name="Text Box 16"/>
          <p:cNvSpPr txBox="1">
            <a:spLocks noChangeArrowheads="1"/>
          </p:cNvSpPr>
          <p:nvPr/>
        </p:nvSpPr>
        <p:spPr bwMode="auto">
          <a:xfrm>
            <a:off x="1325563" y="2276475"/>
            <a:ext cx="1008062" cy="366713"/>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a:t>Normal</a:t>
            </a:r>
          </a:p>
        </p:txBody>
      </p:sp>
      <p:sp>
        <p:nvSpPr>
          <p:cNvPr id="34832" name="Text Box 17"/>
          <p:cNvSpPr txBox="1">
            <a:spLocks noChangeArrowheads="1"/>
          </p:cNvSpPr>
          <p:nvPr/>
        </p:nvSpPr>
        <p:spPr bwMode="auto">
          <a:xfrm>
            <a:off x="1325563" y="3727450"/>
            <a:ext cx="1008062" cy="64135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a:t>Pre-capillary</a:t>
            </a:r>
          </a:p>
        </p:txBody>
      </p:sp>
      <p:sp>
        <p:nvSpPr>
          <p:cNvPr id="34833" name="Text Box 18"/>
          <p:cNvSpPr txBox="1">
            <a:spLocks noChangeArrowheads="1"/>
          </p:cNvSpPr>
          <p:nvPr/>
        </p:nvSpPr>
        <p:spPr bwMode="auto">
          <a:xfrm>
            <a:off x="1397000" y="5451475"/>
            <a:ext cx="1008063" cy="64135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a:t>Post-capillary</a:t>
            </a:r>
          </a:p>
        </p:txBody>
      </p:sp>
      <p:sp>
        <p:nvSpPr>
          <p:cNvPr id="34834" name="Text Box 19"/>
          <p:cNvSpPr txBox="1">
            <a:spLocks noChangeArrowheads="1"/>
          </p:cNvSpPr>
          <p:nvPr/>
        </p:nvSpPr>
        <p:spPr bwMode="auto">
          <a:xfrm>
            <a:off x="2119313" y="2876550"/>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RA</a:t>
            </a:r>
          </a:p>
        </p:txBody>
      </p:sp>
      <p:sp>
        <p:nvSpPr>
          <p:cNvPr id="34835" name="Text Box 20"/>
          <p:cNvSpPr txBox="1">
            <a:spLocks noChangeArrowheads="1"/>
          </p:cNvSpPr>
          <p:nvPr/>
        </p:nvSpPr>
        <p:spPr bwMode="auto">
          <a:xfrm>
            <a:off x="2349500" y="2365375"/>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RV</a:t>
            </a:r>
          </a:p>
        </p:txBody>
      </p:sp>
      <p:sp>
        <p:nvSpPr>
          <p:cNvPr id="34836" name="Text Box 21"/>
          <p:cNvSpPr txBox="1">
            <a:spLocks noChangeArrowheads="1"/>
          </p:cNvSpPr>
          <p:nvPr/>
        </p:nvSpPr>
        <p:spPr bwMode="auto">
          <a:xfrm>
            <a:off x="2620963" y="2636838"/>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PA</a:t>
            </a:r>
          </a:p>
        </p:txBody>
      </p:sp>
      <p:sp>
        <p:nvSpPr>
          <p:cNvPr id="34837" name="Text Box 22"/>
          <p:cNvSpPr txBox="1">
            <a:spLocks noChangeArrowheads="1"/>
          </p:cNvSpPr>
          <p:nvPr/>
        </p:nvSpPr>
        <p:spPr bwMode="auto">
          <a:xfrm rot="574167">
            <a:off x="3052763" y="2690813"/>
            <a:ext cx="1150937" cy="30480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400" b="1"/>
              <a:t>Lungs</a:t>
            </a:r>
          </a:p>
        </p:txBody>
      </p:sp>
      <p:sp>
        <p:nvSpPr>
          <p:cNvPr id="34838" name="Text Box 23"/>
          <p:cNvSpPr txBox="1">
            <a:spLocks noChangeArrowheads="1"/>
          </p:cNvSpPr>
          <p:nvPr/>
        </p:nvSpPr>
        <p:spPr bwMode="auto">
          <a:xfrm>
            <a:off x="4494213" y="2865438"/>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LA</a:t>
            </a:r>
          </a:p>
        </p:txBody>
      </p:sp>
      <p:sp>
        <p:nvSpPr>
          <p:cNvPr id="34839" name="Text Box 24"/>
          <p:cNvSpPr txBox="1">
            <a:spLocks noChangeArrowheads="1"/>
          </p:cNvSpPr>
          <p:nvPr/>
        </p:nvSpPr>
        <p:spPr bwMode="auto">
          <a:xfrm>
            <a:off x="4781550" y="1628775"/>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LV</a:t>
            </a:r>
          </a:p>
        </p:txBody>
      </p:sp>
      <p:sp>
        <p:nvSpPr>
          <p:cNvPr id="34840" name="Text Box 25"/>
          <p:cNvSpPr txBox="1">
            <a:spLocks noChangeArrowheads="1"/>
          </p:cNvSpPr>
          <p:nvPr/>
        </p:nvSpPr>
        <p:spPr bwMode="auto">
          <a:xfrm rot="2184923">
            <a:off x="5213350" y="2276475"/>
            <a:ext cx="1366838" cy="517525"/>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1400" b="1"/>
              <a:t>Systemic circulation</a:t>
            </a:r>
          </a:p>
        </p:txBody>
      </p:sp>
      <p:sp>
        <p:nvSpPr>
          <p:cNvPr id="34841" name="Text Box 26"/>
          <p:cNvSpPr txBox="1">
            <a:spLocks noChangeArrowheads="1"/>
          </p:cNvSpPr>
          <p:nvPr/>
        </p:nvSpPr>
        <p:spPr bwMode="auto">
          <a:xfrm>
            <a:off x="6870700" y="2852738"/>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RA</a:t>
            </a:r>
          </a:p>
        </p:txBody>
      </p:sp>
      <p:sp>
        <p:nvSpPr>
          <p:cNvPr id="34842" name="Text Box 27"/>
          <p:cNvSpPr txBox="1">
            <a:spLocks noChangeArrowheads="1"/>
          </p:cNvSpPr>
          <p:nvPr/>
        </p:nvSpPr>
        <p:spPr bwMode="auto">
          <a:xfrm>
            <a:off x="4926013" y="1844675"/>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Ao</a:t>
            </a:r>
          </a:p>
        </p:txBody>
      </p:sp>
      <p:sp>
        <p:nvSpPr>
          <p:cNvPr id="34843" name="Text Box 28"/>
          <p:cNvSpPr txBox="1">
            <a:spLocks noChangeArrowheads="1"/>
          </p:cNvSpPr>
          <p:nvPr/>
        </p:nvSpPr>
        <p:spPr bwMode="auto">
          <a:xfrm>
            <a:off x="2117725" y="4532313"/>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RA</a:t>
            </a:r>
          </a:p>
        </p:txBody>
      </p:sp>
      <p:sp>
        <p:nvSpPr>
          <p:cNvPr id="34844" name="Text Box 29"/>
          <p:cNvSpPr txBox="1">
            <a:spLocks noChangeArrowheads="1"/>
          </p:cNvSpPr>
          <p:nvPr/>
        </p:nvSpPr>
        <p:spPr bwMode="auto">
          <a:xfrm>
            <a:off x="2349500" y="3535363"/>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RV</a:t>
            </a:r>
          </a:p>
        </p:txBody>
      </p:sp>
      <p:sp>
        <p:nvSpPr>
          <p:cNvPr id="34845" name="Text Box 30"/>
          <p:cNvSpPr txBox="1">
            <a:spLocks noChangeArrowheads="1"/>
          </p:cNvSpPr>
          <p:nvPr/>
        </p:nvSpPr>
        <p:spPr bwMode="auto">
          <a:xfrm>
            <a:off x="2478088" y="3727450"/>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PA</a:t>
            </a:r>
          </a:p>
        </p:txBody>
      </p:sp>
      <p:sp>
        <p:nvSpPr>
          <p:cNvPr id="34846" name="Text Box 31"/>
          <p:cNvSpPr txBox="1">
            <a:spLocks noChangeArrowheads="1"/>
          </p:cNvSpPr>
          <p:nvPr/>
        </p:nvSpPr>
        <p:spPr bwMode="auto">
          <a:xfrm rot="1538961">
            <a:off x="3051175" y="4159250"/>
            <a:ext cx="1150938" cy="30480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400" b="1"/>
              <a:t>Lungs</a:t>
            </a:r>
          </a:p>
        </p:txBody>
      </p:sp>
      <p:sp>
        <p:nvSpPr>
          <p:cNvPr id="34847" name="Text Box 32"/>
          <p:cNvSpPr txBox="1">
            <a:spLocks noChangeArrowheads="1"/>
          </p:cNvSpPr>
          <p:nvPr/>
        </p:nvSpPr>
        <p:spPr bwMode="auto">
          <a:xfrm>
            <a:off x="4492625" y="4521200"/>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LA</a:t>
            </a:r>
          </a:p>
        </p:txBody>
      </p:sp>
      <p:sp>
        <p:nvSpPr>
          <p:cNvPr id="34848" name="Text Box 33"/>
          <p:cNvSpPr txBox="1">
            <a:spLocks noChangeArrowheads="1"/>
          </p:cNvSpPr>
          <p:nvPr/>
        </p:nvSpPr>
        <p:spPr bwMode="auto">
          <a:xfrm>
            <a:off x="4779963" y="3284538"/>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LV</a:t>
            </a:r>
          </a:p>
        </p:txBody>
      </p:sp>
      <p:sp>
        <p:nvSpPr>
          <p:cNvPr id="34849" name="Text Box 34"/>
          <p:cNvSpPr txBox="1">
            <a:spLocks noChangeArrowheads="1"/>
          </p:cNvSpPr>
          <p:nvPr/>
        </p:nvSpPr>
        <p:spPr bwMode="auto">
          <a:xfrm rot="2184923">
            <a:off x="5211763" y="3932238"/>
            <a:ext cx="1366837" cy="517525"/>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1400" b="1"/>
              <a:t>Systemic circulation</a:t>
            </a:r>
          </a:p>
        </p:txBody>
      </p:sp>
      <p:sp>
        <p:nvSpPr>
          <p:cNvPr id="34850" name="Text Box 35"/>
          <p:cNvSpPr txBox="1">
            <a:spLocks noChangeArrowheads="1"/>
          </p:cNvSpPr>
          <p:nvPr/>
        </p:nvSpPr>
        <p:spPr bwMode="auto">
          <a:xfrm>
            <a:off x="4924425" y="3500438"/>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Ao</a:t>
            </a:r>
          </a:p>
        </p:txBody>
      </p:sp>
      <p:sp>
        <p:nvSpPr>
          <p:cNvPr id="34851" name="Text Box 36"/>
          <p:cNvSpPr txBox="1">
            <a:spLocks noChangeArrowheads="1"/>
          </p:cNvSpPr>
          <p:nvPr/>
        </p:nvSpPr>
        <p:spPr bwMode="auto">
          <a:xfrm>
            <a:off x="2125663" y="6107113"/>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RA</a:t>
            </a:r>
          </a:p>
        </p:txBody>
      </p:sp>
      <p:sp>
        <p:nvSpPr>
          <p:cNvPr id="34852" name="Text Box 37"/>
          <p:cNvSpPr txBox="1">
            <a:spLocks noChangeArrowheads="1"/>
          </p:cNvSpPr>
          <p:nvPr/>
        </p:nvSpPr>
        <p:spPr bwMode="auto">
          <a:xfrm>
            <a:off x="2333625" y="5084763"/>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RV</a:t>
            </a:r>
          </a:p>
        </p:txBody>
      </p:sp>
      <p:sp>
        <p:nvSpPr>
          <p:cNvPr id="34853" name="Text Box 38"/>
          <p:cNvSpPr txBox="1">
            <a:spLocks noChangeArrowheads="1"/>
          </p:cNvSpPr>
          <p:nvPr/>
        </p:nvSpPr>
        <p:spPr bwMode="auto">
          <a:xfrm>
            <a:off x="2476500" y="5302250"/>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PA</a:t>
            </a:r>
          </a:p>
        </p:txBody>
      </p:sp>
      <p:sp>
        <p:nvSpPr>
          <p:cNvPr id="34854" name="Text Box 39"/>
          <p:cNvSpPr txBox="1">
            <a:spLocks noChangeArrowheads="1"/>
          </p:cNvSpPr>
          <p:nvPr/>
        </p:nvSpPr>
        <p:spPr bwMode="auto">
          <a:xfrm rot="931603">
            <a:off x="3052763" y="5589588"/>
            <a:ext cx="1150937" cy="30480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400" b="1"/>
              <a:t>Lungs</a:t>
            </a:r>
          </a:p>
        </p:txBody>
      </p:sp>
      <p:sp>
        <p:nvSpPr>
          <p:cNvPr id="34855" name="Text Box 40"/>
          <p:cNvSpPr txBox="1">
            <a:spLocks noChangeArrowheads="1"/>
          </p:cNvSpPr>
          <p:nvPr/>
        </p:nvSpPr>
        <p:spPr bwMode="auto">
          <a:xfrm>
            <a:off x="4494213" y="5746750"/>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LA</a:t>
            </a:r>
          </a:p>
        </p:txBody>
      </p:sp>
      <p:sp>
        <p:nvSpPr>
          <p:cNvPr id="34856" name="Text Box 41"/>
          <p:cNvSpPr txBox="1">
            <a:spLocks noChangeArrowheads="1"/>
          </p:cNvSpPr>
          <p:nvPr/>
        </p:nvSpPr>
        <p:spPr bwMode="auto">
          <a:xfrm>
            <a:off x="4787900" y="4797425"/>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LV</a:t>
            </a:r>
          </a:p>
        </p:txBody>
      </p:sp>
      <p:sp>
        <p:nvSpPr>
          <p:cNvPr id="34857" name="Text Box 42"/>
          <p:cNvSpPr txBox="1">
            <a:spLocks noChangeArrowheads="1"/>
          </p:cNvSpPr>
          <p:nvPr/>
        </p:nvSpPr>
        <p:spPr bwMode="auto">
          <a:xfrm rot="2184923">
            <a:off x="5219700" y="5507038"/>
            <a:ext cx="1366838" cy="517525"/>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1400" b="1"/>
              <a:t>Systemic circulation</a:t>
            </a:r>
          </a:p>
        </p:txBody>
      </p:sp>
      <p:sp>
        <p:nvSpPr>
          <p:cNvPr id="34858" name="Text Box 43"/>
          <p:cNvSpPr txBox="1">
            <a:spLocks noChangeArrowheads="1"/>
          </p:cNvSpPr>
          <p:nvPr/>
        </p:nvSpPr>
        <p:spPr bwMode="auto">
          <a:xfrm>
            <a:off x="4932363" y="5075238"/>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Ao</a:t>
            </a:r>
          </a:p>
        </p:txBody>
      </p:sp>
      <p:sp>
        <p:nvSpPr>
          <p:cNvPr id="34859" name="Line 44"/>
          <p:cNvSpPr>
            <a:spLocks noChangeShapeType="1"/>
          </p:cNvSpPr>
          <p:nvPr/>
        </p:nvSpPr>
        <p:spPr bwMode="auto">
          <a:xfrm>
            <a:off x="2692400" y="2492375"/>
            <a:ext cx="1728788" cy="360363"/>
          </a:xfrm>
          <a:prstGeom prst="line">
            <a:avLst/>
          </a:prstGeom>
          <a:noFill/>
          <a:ln w="9525">
            <a:solidFill>
              <a:schemeClr val="tx1"/>
            </a:solidFill>
            <a:round/>
            <a:headEnd/>
            <a:tailEnd type="triangle" w="med" len="med"/>
          </a:ln>
        </p:spPr>
        <p:txBody>
          <a:bodyPr/>
          <a:lstStyle/>
          <a:p>
            <a:endParaRPr lang="en-US"/>
          </a:p>
        </p:txBody>
      </p:sp>
      <p:sp>
        <p:nvSpPr>
          <p:cNvPr id="34860" name="Line 45"/>
          <p:cNvSpPr>
            <a:spLocks noChangeShapeType="1"/>
          </p:cNvSpPr>
          <p:nvPr/>
        </p:nvSpPr>
        <p:spPr bwMode="auto">
          <a:xfrm>
            <a:off x="2693988" y="3703638"/>
            <a:ext cx="1655762" cy="744537"/>
          </a:xfrm>
          <a:prstGeom prst="line">
            <a:avLst/>
          </a:prstGeom>
          <a:noFill/>
          <a:ln w="9525">
            <a:solidFill>
              <a:schemeClr val="tx1"/>
            </a:solidFill>
            <a:round/>
            <a:headEnd/>
            <a:tailEnd type="triangle" w="med" len="med"/>
          </a:ln>
        </p:spPr>
        <p:txBody>
          <a:bodyPr/>
          <a:lstStyle/>
          <a:p>
            <a:endParaRPr lang="en-US"/>
          </a:p>
        </p:txBody>
      </p:sp>
      <p:sp>
        <p:nvSpPr>
          <p:cNvPr id="34861" name="Line 46"/>
          <p:cNvSpPr>
            <a:spLocks noChangeShapeType="1"/>
          </p:cNvSpPr>
          <p:nvPr/>
        </p:nvSpPr>
        <p:spPr bwMode="auto">
          <a:xfrm>
            <a:off x="2692400" y="5237163"/>
            <a:ext cx="1519238" cy="352425"/>
          </a:xfrm>
          <a:prstGeom prst="line">
            <a:avLst/>
          </a:prstGeom>
          <a:noFill/>
          <a:ln w="9525">
            <a:solidFill>
              <a:schemeClr val="tx1"/>
            </a:solidFill>
            <a:round/>
            <a:headEnd/>
            <a:tailEnd type="triangle" w="med" len="med"/>
          </a:ln>
        </p:spPr>
        <p:txBody>
          <a:bodyPr/>
          <a:lstStyle/>
          <a:p>
            <a:endParaRPr lang="en-US"/>
          </a:p>
        </p:txBody>
      </p:sp>
      <p:sp>
        <p:nvSpPr>
          <p:cNvPr id="34862" name="Rectangle 71"/>
          <p:cNvSpPr>
            <a:spLocks noGrp="1" noChangeArrowheads="1"/>
          </p:cNvSpPr>
          <p:nvPr>
            <p:ph type="title"/>
          </p:nvPr>
        </p:nvSpPr>
        <p:spPr/>
        <p:txBody>
          <a:bodyPr/>
          <a:lstStyle/>
          <a:p>
            <a:r>
              <a:rPr lang="en-GB" sz="3600" smtClean="0"/>
              <a:t> Pre versus postcapillary PH</a:t>
            </a:r>
          </a:p>
        </p:txBody>
      </p:sp>
      <p:sp>
        <p:nvSpPr>
          <p:cNvPr id="34863" name="Rectangle 48"/>
          <p:cNvSpPr>
            <a:spLocks noChangeArrowheads="1"/>
          </p:cNvSpPr>
          <p:nvPr/>
        </p:nvSpPr>
        <p:spPr bwMode="auto">
          <a:xfrm>
            <a:off x="3840163" y="4575175"/>
            <a:ext cx="511175" cy="233363"/>
          </a:xfrm>
          <a:prstGeom prst="rect">
            <a:avLst/>
          </a:prstGeom>
          <a:solidFill>
            <a:srgbClr val="800080"/>
          </a:solidFill>
          <a:ln w="9525">
            <a:noFill/>
            <a:miter lim="800000"/>
            <a:headEnd/>
            <a:tailEnd/>
          </a:ln>
        </p:spPr>
        <p:txBody>
          <a:bodyPr wrap="none" anchor="ctr"/>
          <a:lstStyle/>
          <a:p>
            <a:endParaRPr lang="en-GB"/>
          </a:p>
        </p:txBody>
      </p:sp>
      <p:sp>
        <p:nvSpPr>
          <p:cNvPr id="34864" name="Rectangle 49"/>
          <p:cNvSpPr>
            <a:spLocks noChangeArrowheads="1"/>
          </p:cNvSpPr>
          <p:nvPr/>
        </p:nvSpPr>
        <p:spPr bwMode="auto">
          <a:xfrm>
            <a:off x="6877050" y="6149975"/>
            <a:ext cx="665163" cy="233363"/>
          </a:xfrm>
          <a:prstGeom prst="rect">
            <a:avLst/>
          </a:prstGeom>
          <a:solidFill>
            <a:srgbClr val="800080"/>
          </a:solidFill>
          <a:ln w="9525">
            <a:noFill/>
            <a:miter lim="800000"/>
            <a:headEnd/>
            <a:tailEnd/>
          </a:ln>
        </p:spPr>
        <p:txBody>
          <a:bodyPr wrap="none" anchor="ctr"/>
          <a:lstStyle/>
          <a:p>
            <a:endParaRPr lang="en-GB"/>
          </a:p>
        </p:txBody>
      </p:sp>
      <p:sp>
        <p:nvSpPr>
          <p:cNvPr id="34865" name="Rectangle 50"/>
          <p:cNvSpPr>
            <a:spLocks noChangeArrowheads="1"/>
          </p:cNvSpPr>
          <p:nvPr/>
        </p:nvSpPr>
        <p:spPr bwMode="auto">
          <a:xfrm>
            <a:off x="6859588" y="4567238"/>
            <a:ext cx="665162" cy="233362"/>
          </a:xfrm>
          <a:prstGeom prst="rect">
            <a:avLst/>
          </a:prstGeom>
          <a:solidFill>
            <a:srgbClr val="800080"/>
          </a:solidFill>
          <a:ln w="9525">
            <a:noFill/>
            <a:miter lim="800000"/>
            <a:headEnd/>
            <a:tailEnd/>
          </a:ln>
        </p:spPr>
        <p:txBody>
          <a:bodyPr wrap="none" anchor="ctr"/>
          <a:lstStyle/>
          <a:p>
            <a:endParaRPr lang="en-GB"/>
          </a:p>
        </p:txBody>
      </p:sp>
      <p:sp>
        <p:nvSpPr>
          <p:cNvPr id="34866" name="Text Box 51"/>
          <p:cNvSpPr txBox="1">
            <a:spLocks noChangeArrowheads="1"/>
          </p:cNvSpPr>
          <p:nvPr/>
        </p:nvSpPr>
        <p:spPr bwMode="auto">
          <a:xfrm>
            <a:off x="7013575" y="6115050"/>
            <a:ext cx="574675" cy="2746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RA</a:t>
            </a:r>
          </a:p>
        </p:txBody>
      </p:sp>
      <p:sp>
        <p:nvSpPr>
          <p:cNvPr id="34867" name="Text Box 52"/>
          <p:cNvSpPr txBox="1">
            <a:spLocks noChangeArrowheads="1"/>
          </p:cNvSpPr>
          <p:nvPr/>
        </p:nvSpPr>
        <p:spPr bwMode="auto">
          <a:xfrm>
            <a:off x="6997700" y="4538663"/>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RA</a:t>
            </a:r>
          </a:p>
        </p:txBody>
      </p:sp>
      <p:sp>
        <p:nvSpPr>
          <p:cNvPr id="34868" name="Rectangle 53"/>
          <p:cNvSpPr>
            <a:spLocks noChangeArrowheads="1"/>
          </p:cNvSpPr>
          <p:nvPr/>
        </p:nvSpPr>
        <p:spPr bwMode="auto">
          <a:xfrm>
            <a:off x="6824663" y="2913063"/>
            <a:ext cx="665162" cy="206375"/>
          </a:xfrm>
          <a:prstGeom prst="rect">
            <a:avLst/>
          </a:prstGeom>
          <a:solidFill>
            <a:srgbClr val="800080"/>
          </a:solidFill>
          <a:ln w="9525">
            <a:noFill/>
            <a:miter lim="800000"/>
            <a:headEnd/>
            <a:tailEnd/>
          </a:ln>
        </p:spPr>
        <p:txBody>
          <a:bodyPr wrap="none" anchor="ctr"/>
          <a:lstStyle/>
          <a:p>
            <a:endParaRPr lang="en-GB"/>
          </a:p>
        </p:txBody>
      </p:sp>
      <p:sp>
        <p:nvSpPr>
          <p:cNvPr id="34869" name="Text Box 54"/>
          <p:cNvSpPr txBox="1">
            <a:spLocks noChangeArrowheads="1"/>
          </p:cNvSpPr>
          <p:nvPr/>
        </p:nvSpPr>
        <p:spPr bwMode="auto">
          <a:xfrm>
            <a:off x="6958013" y="2868613"/>
            <a:ext cx="574675" cy="2746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1200" b="1"/>
              <a:t>RA</a:t>
            </a:r>
          </a:p>
        </p:txBody>
      </p:sp>
      <p:sp>
        <p:nvSpPr>
          <p:cNvPr id="34870" name="Text Box 55"/>
          <p:cNvSpPr txBox="1">
            <a:spLocks noChangeArrowheads="1"/>
          </p:cNvSpPr>
          <p:nvPr/>
        </p:nvSpPr>
        <p:spPr bwMode="auto">
          <a:xfrm rot="1515250">
            <a:off x="3276600" y="3802063"/>
            <a:ext cx="574675" cy="274637"/>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1200" b="1"/>
              <a:t>PVR</a:t>
            </a:r>
          </a:p>
        </p:txBody>
      </p:sp>
      <p:sp>
        <p:nvSpPr>
          <p:cNvPr id="34871" name="Text Box 56"/>
          <p:cNvSpPr txBox="1">
            <a:spLocks noChangeArrowheads="1"/>
          </p:cNvSpPr>
          <p:nvPr/>
        </p:nvSpPr>
        <p:spPr bwMode="auto">
          <a:xfrm rot="636150">
            <a:off x="3203575" y="2420938"/>
            <a:ext cx="574675" cy="274637"/>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1200" b="1"/>
              <a:t>PVR</a:t>
            </a:r>
          </a:p>
        </p:txBody>
      </p:sp>
      <p:sp>
        <p:nvSpPr>
          <p:cNvPr id="34872" name="Text Box 57"/>
          <p:cNvSpPr txBox="1">
            <a:spLocks noChangeArrowheads="1"/>
          </p:cNvSpPr>
          <p:nvPr/>
        </p:nvSpPr>
        <p:spPr bwMode="auto">
          <a:xfrm rot="990518">
            <a:off x="3203575" y="5157788"/>
            <a:ext cx="574675" cy="274637"/>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1200" b="1"/>
              <a:t>PVR</a:t>
            </a:r>
          </a:p>
        </p:txBody>
      </p:sp>
      <p:sp>
        <p:nvSpPr>
          <p:cNvPr id="34873" name="Text Box 58"/>
          <p:cNvSpPr txBox="1">
            <a:spLocks noChangeArrowheads="1"/>
          </p:cNvSpPr>
          <p:nvPr/>
        </p:nvSpPr>
        <p:spPr bwMode="auto">
          <a:xfrm>
            <a:off x="2484438" y="3933825"/>
            <a:ext cx="574675" cy="184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600" b="1"/>
              <a:t>&gt;25mmHg</a:t>
            </a:r>
          </a:p>
        </p:txBody>
      </p:sp>
      <p:sp>
        <p:nvSpPr>
          <p:cNvPr id="34874" name="AutoShape 59"/>
          <p:cNvSpPr>
            <a:spLocks noChangeArrowheads="1"/>
          </p:cNvSpPr>
          <p:nvPr/>
        </p:nvSpPr>
        <p:spPr bwMode="auto">
          <a:xfrm rot="-5400000">
            <a:off x="3239294" y="800894"/>
            <a:ext cx="431800" cy="1655762"/>
          </a:xfrm>
          <a:prstGeom prst="upDownArrow">
            <a:avLst>
              <a:gd name="adj1" fmla="val 50000"/>
              <a:gd name="adj2" fmla="val 76691"/>
            </a:avLst>
          </a:prstGeom>
          <a:solidFill>
            <a:srgbClr val="00B8FF"/>
          </a:solidFill>
          <a:ln w="9525">
            <a:solidFill>
              <a:schemeClr val="tx1"/>
            </a:solidFill>
            <a:miter lim="800000"/>
            <a:headEnd/>
            <a:tailEnd/>
          </a:ln>
        </p:spPr>
        <p:txBody>
          <a:bodyPr vert="eaVert" wrap="none" anchor="ctr"/>
          <a:lstStyle/>
          <a:p>
            <a:pPr algn="ctr">
              <a:buClr>
                <a:srgbClr val="000000"/>
              </a:buClr>
              <a:buSzPct val="100000"/>
              <a:buFont typeface="Times New Roman" pitchFamily="18" charset="0"/>
              <a:buNone/>
            </a:pPr>
            <a:r>
              <a:rPr lang="en-GB"/>
              <a:t>TP gradient</a:t>
            </a:r>
          </a:p>
        </p:txBody>
      </p:sp>
      <p:sp>
        <p:nvSpPr>
          <p:cNvPr id="34875" name="Text Box 60"/>
          <p:cNvSpPr txBox="1">
            <a:spLocks noChangeArrowheads="1"/>
          </p:cNvSpPr>
          <p:nvPr/>
        </p:nvSpPr>
        <p:spPr bwMode="auto">
          <a:xfrm>
            <a:off x="4414838" y="4397375"/>
            <a:ext cx="574675" cy="18415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600" b="1"/>
              <a:t>&lt;15mmHg</a:t>
            </a:r>
          </a:p>
        </p:txBody>
      </p:sp>
      <p:sp>
        <p:nvSpPr>
          <p:cNvPr id="34876" name="Text Box 61"/>
          <p:cNvSpPr txBox="1">
            <a:spLocks noChangeArrowheads="1"/>
          </p:cNvSpPr>
          <p:nvPr/>
        </p:nvSpPr>
        <p:spPr bwMode="auto">
          <a:xfrm>
            <a:off x="4427538" y="5561013"/>
            <a:ext cx="574675" cy="18415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GB" sz="600" b="1"/>
              <a:t>&gt;15mmHg</a:t>
            </a:r>
          </a:p>
        </p:txBody>
      </p:sp>
      <p:sp>
        <p:nvSpPr>
          <p:cNvPr id="34877" name="Text Box 62"/>
          <p:cNvSpPr txBox="1">
            <a:spLocks noChangeArrowheads="1"/>
          </p:cNvSpPr>
          <p:nvPr/>
        </p:nvSpPr>
        <p:spPr bwMode="auto">
          <a:xfrm>
            <a:off x="2484438" y="5549900"/>
            <a:ext cx="574675" cy="184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sz="600" b="1"/>
              <a:t>&gt;25mmHg</a:t>
            </a:r>
          </a:p>
        </p:txBody>
      </p:sp>
      <p:sp>
        <p:nvSpPr>
          <p:cNvPr id="34878" name="AutoShape 63"/>
          <p:cNvSpPr>
            <a:spLocks noChangeArrowheads="1"/>
          </p:cNvSpPr>
          <p:nvPr/>
        </p:nvSpPr>
        <p:spPr bwMode="auto">
          <a:xfrm rot="10800000">
            <a:off x="4284663" y="3716338"/>
            <a:ext cx="252412" cy="827087"/>
          </a:xfrm>
          <a:prstGeom prst="upDownArrow">
            <a:avLst>
              <a:gd name="adj1" fmla="val 50000"/>
              <a:gd name="adj2" fmla="val 65535"/>
            </a:avLst>
          </a:prstGeom>
          <a:solidFill>
            <a:srgbClr val="00B8FF"/>
          </a:solidFill>
          <a:ln w="9525">
            <a:solidFill>
              <a:schemeClr val="tx1"/>
            </a:solidFill>
            <a:miter lim="800000"/>
            <a:headEnd/>
            <a:tailEnd/>
          </a:ln>
        </p:spPr>
        <p:txBody>
          <a:bodyPr vert="eaVert" wrap="none" anchor="ctr"/>
          <a:lstStyle/>
          <a:p>
            <a:pPr algn="ctr">
              <a:buClr>
                <a:srgbClr val="000000"/>
              </a:buClr>
              <a:buSzPct val="100000"/>
              <a:buFont typeface="Times New Roman" pitchFamily="18" charset="0"/>
              <a:buNone/>
            </a:pPr>
            <a:endParaRPr lang="en-GB" sz="600"/>
          </a:p>
        </p:txBody>
      </p:sp>
      <p:sp>
        <p:nvSpPr>
          <p:cNvPr id="34879" name="AutoShape 64"/>
          <p:cNvSpPr>
            <a:spLocks noChangeArrowheads="1"/>
          </p:cNvSpPr>
          <p:nvPr/>
        </p:nvSpPr>
        <p:spPr bwMode="auto">
          <a:xfrm rot="10800000">
            <a:off x="4203700" y="5437188"/>
            <a:ext cx="252413" cy="288925"/>
          </a:xfrm>
          <a:prstGeom prst="upDownArrow">
            <a:avLst>
              <a:gd name="adj1" fmla="val 50000"/>
              <a:gd name="adj2" fmla="val 22893"/>
            </a:avLst>
          </a:prstGeom>
          <a:solidFill>
            <a:srgbClr val="00B8FF"/>
          </a:solidFill>
          <a:ln w="9525">
            <a:solidFill>
              <a:schemeClr val="tx1"/>
            </a:solidFill>
            <a:miter lim="800000"/>
            <a:headEnd/>
            <a:tailEnd/>
          </a:ln>
        </p:spPr>
        <p:txBody>
          <a:bodyPr rot="10800000" wrap="none" anchor="ctr"/>
          <a:lstStyle/>
          <a:p>
            <a:pPr algn="ctr">
              <a:buClr>
                <a:srgbClr val="000000"/>
              </a:buClr>
              <a:buSzPct val="100000"/>
              <a:buFont typeface="Times New Roman" pitchFamily="18" charset="0"/>
              <a:buNone/>
            </a:pPr>
            <a:endParaRPr lang="en-GB" sz="600"/>
          </a:p>
        </p:txBody>
      </p:sp>
      <p:sp>
        <p:nvSpPr>
          <p:cNvPr id="34880" name="Text Box 65"/>
          <p:cNvSpPr txBox="1">
            <a:spLocks noChangeArrowheads="1"/>
          </p:cNvSpPr>
          <p:nvPr/>
        </p:nvSpPr>
        <p:spPr bwMode="auto">
          <a:xfrm>
            <a:off x="5795963" y="1412875"/>
            <a:ext cx="2736850" cy="779463"/>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GB" b="1"/>
              <a:t>R=V/I</a:t>
            </a:r>
          </a:p>
          <a:p>
            <a:pPr algn="ctr">
              <a:spcBef>
                <a:spcPct val="50000"/>
              </a:spcBef>
              <a:buClr>
                <a:srgbClr val="000000"/>
              </a:buClr>
              <a:buSzPct val="100000"/>
              <a:buFont typeface="Times New Roman" pitchFamily="18" charset="0"/>
              <a:buNone/>
            </a:pPr>
            <a:r>
              <a:rPr lang="en-GB" b="1"/>
              <a:t>PVR=TPgradient/CO</a:t>
            </a:r>
          </a:p>
        </p:txBody>
      </p:sp>
      <p:grpSp>
        <p:nvGrpSpPr>
          <p:cNvPr id="34881" name="Group 70"/>
          <p:cNvGrpSpPr>
            <a:grpSpLocks/>
          </p:cNvGrpSpPr>
          <p:nvPr/>
        </p:nvGrpSpPr>
        <p:grpSpPr bwMode="auto">
          <a:xfrm>
            <a:off x="195263" y="1027113"/>
            <a:ext cx="1141412" cy="1155700"/>
            <a:chOff x="303" y="182"/>
            <a:chExt cx="1052" cy="1020"/>
          </a:xfrm>
        </p:grpSpPr>
        <p:sp>
          <p:nvSpPr>
            <p:cNvPr id="34883" name="AutoShape 66"/>
            <p:cNvSpPr>
              <a:spLocks noChangeArrowheads="1"/>
            </p:cNvSpPr>
            <p:nvPr/>
          </p:nvSpPr>
          <p:spPr bwMode="auto">
            <a:xfrm rot="-5400000">
              <a:off x="303" y="182"/>
              <a:ext cx="1020" cy="1020"/>
            </a:xfrm>
            <a:custGeom>
              <a:avLst/>
              <a:gdLst>
                <a:gd name="T0" fmla="*/ 24 w 21600"/>
                <a:gd name="T1" fmla="*/ 0 h 21600"/>
                <a:gd name="T2" fmla="*/ 4 w 21600"/>
                <a:gd name="T3" fmla="*/ 24 h 21600"/>
                <a:gd name="T4" fmla="*/ 24 w 21600"/>
                <a:gd name="T5" fmla="*/ 8 h 21600"/>
                <a:gd name="T6" fmla="*/ 44 w 21600"/>
                <a:gd name="T7" fmla="*/ 24 h 21600"/>
                <a:gd name="T8" fmla="*/ 0 60000 65536"/>
                <a:gd name="T9" fmla="*/ 0 60000 65536"/>
                <a:gd name="T10" fmla="*/ 0 60000 65536"/>
                <a:gd name="T11" fmla="*/ 0 60000 65536"/>
                <a:gd name="T12" fmla="*/ 0 w 21600"/>
                <a:gd name="T13" fmla="*/ 0 h 21600"/>
                <a:gd name="T14" fmla="*/ 21600 w 21600"/>
                <a:gd name="T15" fmla="*/ 7814 h 21600"/>
              </a:gdLst>
              <a:ahLst/>
              <a:cxnLst>
                <a:cxn ang="T8">
                  <a:pos x="T0" y="T1"/>
                </a:cxn>
                <a:cxn ang="T9">
                  <a:pos x="T2" y="T3"/>
                </a:cxn>
                <a:cxn ang="T10">
                  <a:pos x="T4" y="T5"/>
                </a:cxn>
                <a:cxn ang="T11">
                  <a:pos x="T6" y="T7"/>
                </a:cxn>
              </a:cxnLst>
              <a:rect l="T12" t="T13" r="T14" b="T15"/>
              <a:pathLst>
                <a:path w="21600" h="21600">
                  <a:moveTo>
                    <a:pt x="3811" y="10862"/>
                  </a:moveTo>
                  <a:cubicBezTo>
                    <a:pt x="3811" y="10841"/>
                    <a:pt x="3811" y="10820"/>
                    <a:pt x="3811" y="10800"/>
                  </a:cubicBezTo>
                  <a:cubicBezTo>
                    <a:pt x="3811" y="6940"/>
                    <a:pt x="6940" y="3811"/>
                    <a:pt x="10800" y="3811"/>
                  </a:cubicBezTo>
                  <a:cubicBezTo>
                    <a:pt x="14659" y="3811"/>
                    <a:pt x="17789" y="6940"/>
                    <a:pt x="17789" y="10800"/>
                  </a:cubicBezTo>
                  <a:cubicBezTo>
                    <a:pt x="17789" y="10820"/>
                    <a:pt x="17788" y="10841"/>
                    <a:pt x="17788" y="10862"/>
                  </a:cubicBezTo>
                  <a:lnTo>
                    <a:pt x="21599" y="10897"/>
                  </a:lnTo>
                  <a:cubicBezTo>
                    <a:pt x="21599" y="10864"/>
                    <a:pt x="21600" y="10832"/>
                    <a:pt x="21600" y="10800"/>
                  </a:cubicBezTo>
                  <a:cubicBezTo>
                    <a:pt x="21600" y="4835"/>
                    <a:pt x="16764" y="0"/>
                    <a:pt x="10800" y="0"/>
                  </a:cubicBezTo>
                  <a:cubicBezTo>
                    <a:pt x="4835" y="0"/>
                    <a:pt x="0" y="4835"/>
                    <a:pt x="0" y="10800"/>
                  </a:cubicBezTo>
                  <a:cubicBezTo>
                    <a:pt x="-1" y="10832"/>
                    <a:pt x="0" y="10864"/>
                    <a:pt x="0" y="10897"/>
                  </a:cubicBezTo>
                  <a:close/>
                </a:path>
              </a:pathLst>
            </a:custGeom>
            <a:solidFill>
              <a:srgbClr val="800080"/>
            </a:solidFill>
            <a:ln w="9525" algn="ctr">
              <a:noFill/>
              <a:miter lim="800000"/>
              <a:headEnd/>
              <a:tailEnd/>
            </a:ln>
          </p:spPr>
          <p:txBody>
            <a:bodyPr wrap="none" anchor="ctr"/>
            <a:lstStyle/>
            <a:p>
              <a:endParaRPr lang="en-GB"/>
            </a:p>
          </p:txBody>
        </p:sp>
        <p:sp>
          <p:nvSpPr>
            <p:cNvPr id="34884" name="AutoShape 67"/>
            <p:cNvSpPr>
              <a:spLocks noChangeArrowheads="1"/>
            </p:cNvSpPr>
            <p:nvPr/>
          </p:nvSpPr>
          <p:spPr bwMode="auto">
            <a:xfrm rot="5400000">
              <a:off x="335" y="182"/>
              <a:ext cx="1020" cy="1020"/>
            </a:xfrm>
            <a:custGeom>
              <a:avLst/>
              <a:gdLst>
                <a:gd name="T0" fmla="*/ 24 w 21600"/>
                <a:gd name="T1" fmla="*/ 0 h 21600"/>
                <a:gd name="T2" fmla="*/ 4 w 21600"/>
                <a:gd name="T3" fmla="*/ 24 h 21600"/>
                <a:gd name="T4" fmla="*/ 24 w 21600"/>
                <a:gd name="T5" fmla="*/ 8 h 21600"/>
                <a:gd name="T6" fmla="*/ 44 w 21600"/>
                <a:gd name="T7" fmla="*/ 24 h 21600"/>
                <a:gd name="T8" fmla="*/ 0 60000 65536"/>
                <a:gd name="T9" fmla="*/ 0 60000 65536"/>
                <a:gd name="T10" fmla="*/ 0 60000 65536"/>
                <a:gd name="T11" fmla="*/ 0 60000 65536"/>
                <a:gd name="T12" fmla="*/ 402 w 21600"/>
                <a:gd name="T13" fmla="*/ 0 h 21600"/>
                <a:gd name="T14" fmla="*/ 21198 w 21600"/>
                <a:gd name="T15" fmla="*/ 12748 h 21600"/>
              </a:gdLst>
              <a:ahLst/>
              <a:cxnLst>
                <a:cxn ang="T8">
                  <a:pos x="T0" y="T1"/>
                </a:cxn>
                <a:cxn ang="T9">
                  <a:pos x="T2" y="T3"/>
                </a:cxn>
                <a:cxn ang="T10">
                  <a:pos x="T4" y="T5"/>
                </a:cxn>
                <a:cxn ang="T11">
                  <a:pos x="T6" y="T7"/>
                </a:cxn>
              </a:cxnLst>
              <a:rect l="T12" t="T13" r="T14" b="T15"/>
              <a:pathLst>
                <a:path w="21600" h="21600">
                  <a:moveTo>
                    <a:pt x="3642" y="10715"/>
                  </a:moveTo>
                  <a:cubicBezTo>
                    <a:pt x="3689" y="6795"/>
                    <a:pt x="6879" y="3641"/>
                    <a:pt x="10800" y="3642"/>
                  </a:cubicBezTo>
                  <a:cubicBezTo>
                    <a:pt x="14720" y="3642"/>
                    <a:pt x="17910" y="6795"/>
                    <a:pt x="17957" y="10715"/>
                  </a:cubicBezTo>
                  <a:lnTo>
                    <a:pt x="21599" y="10671"/>
                  </a:lnTo>
                  <a:cubicBezTo>
                    <a:pt x="21529" y="4757"/>
                    <a:pt x="16714" y="-1"/>
                    <a:pt x="10799" y="0"/>
                  </a:cubicBezTo>
                  <a:cubicBezTo>
                    <a:pt x="4885" y="0"/>
                    <a:pt x="70" y="4757"/>
                    <a:pt x="0" y="10671"/>
                  </a:cubicBezTo>
                  <a:close/>
                </a:path>
              </a:pathLst>
            </a:custGeom>
            <a:solidFill>
              <a:srgbClr val="FF0066"/>
            </a:solidFill>
            <a:ln w="9525" algn="ctr">
              <a:noFill/>
              <a:miter lim="800000"/>
              <a:headEnd/>
              <a:tailEnd/>
            </a:ln>
          </p:spPr>
          <p:txBody>
            <a:bodyPr wrap="none" anchor="ctr"/>
            <a:lstStyle/>
            <a:p>
              <a:endParaRPr lang="en-GB"/>
            </a:p>
          </p:txBody>
        </p:sp>
      </p:grpSp>
      <p:sp>
        <p:nvSpPr>
          <p:cNvPr id="34882" name="Rectangle 68"/>
          <p:cNvSpPr>
            <a:spLocks noChangeArrowheads="1"/>
          </p:cNvSpPr>
          <p:nvPr/>
        </p:nvSpPr>
        <p:spPr bwMode="auto">
          <a:xfrm>
            <a:off x="5122863" y="2894013"/>
            <a:ext cx="1693862" cy="222250"/>
          </a:xfrm>
          <a:prstGeom prst="rect">
            <a:avLst/>
          </a:prstGeom>
          <a:solidFill>
            <a:srgbClr val="FF0066"/>
          </a:solidFill>
          <a:ln w="9525">
            <a:noFill/>
            <a:miter lim="800000"/>
            <a:headEnd/>
            <a:tailEnd/>
          </a:ln>
        </p:spPr>
        <p:txBody>
          <a:bodyPr wrap="none" anchor="ctr"/>
          <a:lstStyle/>
          <a:p>
            <a:endParaRPr lang="en-GB"/>
          </a:p>
        </p:txBody>
      </p:sp>
    </p:spTree>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reeform 171"/>
          <p:cNvSpPr/>
          <p:nvPr/>
        </p:nvSpPr>
        <p:spPr>
          <a:xfrm>
            <a:off x="2157524" y="3732754"/>
            <a:ext cx="1974851" cy="1266190"/>
          </a:xfrm>
          <a:custGeom>
            <a:avLst/>
            <a:gdLst>
              <a:gd name="connsiteX0" fmla="*/ 127000 w 1974850"/>
              <a:gd name="connsiteY0" fmla="*/ 1109980 h 1266190"/>
              <a:gd name="connsiteX1" fmla="*/ 355600 w 1974850"/>
              <a:gd name="connsiteY1" fmla="*/ 988060 h 1266190"/>
              <a:gd name="connsiteX2" fmla="*/ 546100 w 1974850"/>
              <a:gd name="connsiteY2" fmla="*/ 591820 h 1266190"/>
              <a:gd name="connsiteX3" fmla="*/ 561340 w 1974850"/>
              <a:gd name="connsiteY3" fmla="*/ 584200 h 1266190"/>
              <a:gd name="connsiteX4" fmla="*/ 675640 w 1974850"/>
              <a:gd name="connsiteY4" fmla="*/ 523240 h 1266190"/>
              <a:gd name="connsiteX5" fmla="*/ 629920 w 1974850"/>
              <a:gd name="connsiteY5" fmla="*/ 828040 h 1266190"/>
              <a:gd name="connsiteX6" fmla="*/ 492760 w 1974850"/>
              <a:gd name="connsiteY6" fmla="*/ 1087120 h 1266190"/>
              <a:gd name="connsiteX7" fmla="*/ 1003300 w 1974850"/>
              <a:gd name="connsiteY7" fmla="*/ 988060 h 1266190"/>
              <a:gd name="connsiteX8" fmla="*/ 1612900 w 1974850"/>
              <a:gd name="connsiteY8" fmla="*/ 584200 h 1266190"/>
              <a:gd name="connsiteX9" fmla="*/ 1841500 w 1974850"/>
              <a:gd name="connsiteY9" fmla="*/ 88900 h 1266190"/>
              <a:gd name="connsiteX10" fmla="*/ 1963420 w 1974850"/>
              <a:gd name="connsiteY10" fmla="*/ 50800 h 1266190"/>
              <a:gd name="connsiteX11" fmla="*/ 1910080 w 1974850"/>
              <a:gd name="connsiteY11" fmla="*/ 287020 h 1266190"/>
              <a:gd name="connsiteX12" fmla="*/ 1727200 w 1974850"/>
              <a:gd name="connsiteY12" fmla="*/ 721360 h 1266190"/>
              <a:gd name="connsiteX13" fmla="*/ 1262380 w 1974850"/>
              <a:gd name="connsiteY13" fmla="*/ 1026160 h 1266190"/>
              <a:gd name="connsiteX14" fmla="*/ 683260 w 1974850"/>
              <a:gd name="connsiteY14" fmla="*/ 1209040 h 1266190"/>
              <a:gd name="connsiteX15" fmla="*/ 88900 w 1974850"/>
              <a:gd name="connsiteY15" fmla="*/ 1247140 h 1266190"/>
              <a:gd name="connsiteX16" fmla="*/ 127000 w 1974850"/>
              <a:gd name="connsiteY16" fmla="*/ 1109980 h 126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4850" h="1266190">
                <a:moveTo>
                  <a:pt x="127000" y="1109980"/>
                </a:moveTo>
                <a:cubicBezTo>
                  <a:pt x="171450" y="1066800"/>
                  <a:pt x="285750" y="1074420"/>
                  <a:pt x="355600" y="988060"/>
                </a:cubicBezTo>
                <a:cubicBezTo>
                  <a:pt x="425450" y="901700"/>
                  <a:pt x="511810" y="659130"/>
                  <a:pt x="546100" y="591820"/>
                </a:cubicBezTo>
                <a:cubicBezTo>
                  <a:pt x="580390" y="524510"/>
                  <a:pt x="561340" y="584200"/>
                  <a:pt x="561340" y="584200"/>
                </a:cubicBezTo>
                <a:cubicBezTo>
                  <a:pt x="582930" y="572770"/>
                  <a:pt x="664210" y="482600"/>
                  <a:pt x="675640" y="523240"/>
                </a:cubicBezTo>
                <a:cubicBezTo>
                  <a:pt x="687070" y="563880"/>
                  <a:pt x="660400" y="734060"/>
                  <a:pt x="629920" y="828040"/>
                </a:cubicBezTo>
                <a:cubicBezTo>
                  <a:pt x="599440" y="922020"/>
                  <a:pt x="430530" y="1060450"/>
                  <a:pt x="492760" y="1087120"/>
                </a:cubicBezTo>
                <a:cubicBezTo>
                  <a:pt x="554990" y="1113790"/>
                  <a:pt x="816610" y="1071880"/>
                  <a:pt x="1003300" y="988060"/>
                </a:cubicBezTo>
                <a:cubicBezTo>
                  <a:pt x="1189990" y="904240"/>
                  <a:pt x="1473200" y="734060"/>
                  <a:pt x="1612900" y="584200"/>
                </a:cubicBezTo>
                <a:cubicBezTo>
                  <a:pt x="1752600" y="434340"/>
                  <a:pt x="1783080" y="177800"/>
                  <a:pt x="1841500" y="88900"/>
                </a:cubicBezTo>
                <a:cubicBezTo>
                  <a:pt x="1899920" y="0"/>
                  <a:pt x="1951990" y="17780"/>
                  <a:pt x="1963420" y="50800"/>
                </a:cubicBezTo>
                <a:cubicBezTo>
                  <a:pt x="1974850" y="83820"/>
                  <a:pt x="1949450" y="175260"/>
                  <a:pt x="1910080" y="287020"/>
                </a:cubicBezTo>
                <a:cubicBezTo>
                  <a:pt x="1870710" y="398780"/>
                  <a:pt x="1835150" y="598170"/>
                  <a:pt x="1727200" y="721360"/>
                </a:cubicBezTo>
                <a:cubicBezTo>
                  <a:pt x="1619250" y="844550"/>
                  <a:pt x="1436370" y="944880"/>
                  <a:pt x="1262380" y="1026160"/>
                </a:cubicBezTo>
                <a:cubicBezTo>
                  <a:pt x="1088390" y="1107440"/>
                  <a:pt x="878840" y="1172210"/>
                  <a:pt x="683260" y="1209040"/>
                </a:cubicBezTo>
                <a:cubicBezTo>
                  <a:pt x="487680" y="1245870"/>
                  <a:pt x="177800" y="1266190"/>
                  <a:pt x="88900" y="1247140"/>
                </a:cubicBezTo>
                <a:cubicBezTo>
                  <a:pt x="0" y="1228090"/>
                  <a:pt x="82550" y="1153160"/>
                  <a:pt x="127000" y="110998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grpSp>
        <p:nvGrpSpPr>
          <p:cNvPr id="36868" name="Freeform 80"/>
          <p:cNvGrpSpPr>
            <a:grpSpLocks/>
          </p:cNvGrpSpPr>
          <p:nvPr/>
        </p:nvGrpSpPr>
        <p:grpSpPr bwMode="auto">
          <a:xfrm>
            <a:off x="4826000" y="3938588"/>
            <a:ext cx="1017588" cy="1146175"/>
            <a:chOff x="1955" y="2481"/>
            <a:chExt cx="641" cy="722"/>
          </a:xfrm>
        </p:grpSpPr>
        <p:pic>
          <p:nvPicPr>
            <p:cNvPr id="37106" name="Freeform 80"/>
            <p:cNvPicPr>
              <a:picLocks noChangeArrowheads="1"/>
            </p:cNvPicPr>
            <p:nvPr/>
          </p:nvPicPr>
          <p:blipFill>
            <a:blip r:embed="rId3" cstate="print"/>
            <a:srcRect/>
            <a:stretch>
              <a:fillRect/>
            </a:stretch>
          </p:blipFill>
          <p:spPr bwMode="auto">
            <a:xfrm>
              <a:off x="1955" y="2481"/>
              <a:ext cx="641" cy="722"/>
            </a:xfrm>
            <a:prstGeom prst="rect">
              <a:avLst/>
            </a:prstGeom>
            <a:noFill/>
            <a:ln w="9525">
              <a:noFill/>
              <a:miter lim="800000"/>
              <a:headEnd/>
              <a:tailEnd/>
            </a:ln>
          </p:spPr>
        </p:pic>
        <p:sp>
          <p:nvSpPr>
            <p:cNvPr id="37107" name="Text Box 4"/>
            <p:cNvSpPr txBox="1">
              <a:spLocks noChangeArrowheads="1"/>
            </p:cNvSpPr>
            <p:nvPr/>
          </p:nvSpPr>
          <p:spPr bwMode="auto">
            <a:xfrm rot="5400000">
              <a:off x="1959" y="2549"/>
              <a:ext cx="643" cy="559"/>
            </a:xfrm>
            <a:prstGeom prst="rect">
              <a:avLst/>
            </a:prstGeom>
            <a:noFill/>
            <a:ln w="9525">
              <a:noFill/>
              <a:miter lim="800000"/>
              <a:headEnd/>
              <a:tailEnd/>
            </a:ln>
          </p:spPr>
          <p:txBody>
            <a:bodyPr rot="10800000" vert="eaVert" anchor="ctr"/>
            <a:lstStyle/>
            <a:p>
              <a:pPr algn="ctr"/>
              <a:endParaRPr lang="en-GB">
                <a:solidFill>
                  <a:srgbClr val="FFFF00"/>
                </a:solidFill>
                <a:latin typeface="Calibri" pitchFamily="34" charset="0"/>
              </a:endParaRPr>
            </a:p>
          </p:txBody>
        </p:sp>
      </p:grpSp>
      <p:sp>
        <p:nvSpPr>
          <p:cNvPr id="71" name="Freeform 70"/>
          <p:cNvSpPr/>
          <p:nvPr/>
        </p:nvSpPr>
        <p:spPr>
          <a:xfrm>
            <a:off x="6487477" y="3705860"/>
            <a:ext cx="1974851" cy="1266190"/>
          </a:xfrm>
          <a:custGeom>
            <a:avLst/>
            <a:gdLst>
              <a:gd name="connsiteX0" fmla="*/ 127000 w 1974850"/>
              <a:gd name="connsiteY0" fmla="*/ 1109980 h 1266190"/>
              <a:gd name="connsiteX1" fmla="*/ 355600 w 1974850"/>
              <a:gd name="connsiteY1" fmla="*/ 988060 h 1266190"/>
              <a:gd name="connsiteX2" fmla="*/ 546100 w 1974850"/>
              <a:gd name="connsiteY2" fmla="*/ 591820 h 1266190"/>
              <a:gd name="connsiteX3" fmla="*/ 561340 w 1974850"/>
              <a:gd name="connsiteY3" fmla="*/ 584200 h 1266190"/>
              <a:gd name="connsiteX4" fmla="*/ 675640 w 1974850"/>
              <a:gd name="connsiteY4" fmla="*/ 523240 h 1266190"/>
              <a:gd name="connsiteX5" fmla="*/ 629920 w 1974850"/>
              <a:gd name="connsiteY5" fmla="*/ 828040 h 1266190"/>
              <a:gd name="connsiteX6" fmla="*/ 492760 w 1974850"/>
              <a:gd name="connsiteY6" fmla="*/ 1087120 h 1266190"/>
              <a:gd name="connsiteX7" fmla="*/ 1003300 w 1974850"/>
              <a:gd name="connsiteY7" fmla="*/ 988060 h 1266190"/>
              <a:gd name="connsiteX8" fmla="*/ 1612900 w 1974850"/>
              <a:gd name="connsiteY8" fmla="*/ 584200 h 1266190"/>
              <a:gd name="connsiteX9" fmla="*/ 1841500 w 1974850"/>
              <a:gd name="connsiteY9" fmla="*/ 88900 h 1266190"/>
              <a:gd name="connsiteX10" fmla="*/ 1963420 w 1974850"/>
              <a:gd name="connsiteY10" fmla="*/ 50800 h 1266190"/>
              <a:gd name="connsiteX11" fmla="*/ 1910080 w 1974850"/>
              <a:gd name="connsiteY11" fmla="*/ 287020 h 1266190"/>
              <a:gd name="connsiteX12" fmla="*/ 1727200 w 1974850"/>
              <a:gd name="connsiteY12" fmla="*/ 721360 h 1266190"/>
              <a:gd name="connsiteX13" fmla="*/ 1262380 w 1974850"/>
              <a:gd name="connsiteY13" fmla="*/ 1026160 h 1266190"/>
              <a:gd name="connsiteX14" fmla="*/ 683260 w 1974850"/>
              <a:gd name="connsiteY14" fmla="*/ 1209040 h 1266190"/>
              <a:gd name="connsiteX15" fmla="*/ 88900 w 1974850"/>
              <a:gd name="connsiteY15" fmla="*/ 1247140 h 1266190"/>
              <a:gd name="connsiteX16" fmla="*/ 127000 w 1974850"/>
              <a:gd name="connsiteY16" fmla="*/ 1109980 h 126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4850" h="1266190">
                <a:moveTo>
                  <a:pt x="127000" y="1109980"/>
                </a:moveTo>
                <a:cubicBezTo>
                  <a:pt x="171450" y="1066800"/>
                  <a:pt x="285750" y="1074420"/>
                  <a:pt x="355600" y="988060"/>
                </a:cubicBezTo>
                <a:cubicBezTo>
                  <a:pt x="425450" y="901700"/>
                  <a:pt x="511810" y="659130"/>
                  <a:pt x="546100" y="591820"/>
                </a:cubicBezTo>
                <a:cubicBezTo>
                  <a:pt x="580390" y="524510"/>
                  <a:pt x="561340" y="584200"/>
                  <a:pt x="561340" y="584200"/>
                </a:cubicBezTo>
                <a:cubicBezTo>
                  <a:pt x="582930" y="572770"/>
                  <a:pt x="664210" y="482600"/>
                  <a:pt x="675640" y="523240"/>
                </a:cubicBezTo>
                <a:cubicBezTo>
                  <a:pt x="687070" y="563880"/>
                  <a:pt x="660400" y="734060"/>
                  <a:pt x="629920" y="828040"/>
                </a:cubicBezTo>
                <a:cubicBezTo>
                  <a:pt x="599440" y="922020"/>
                  <a:pt x="430530" y="1060450"/>
                  <a:pt x="492760" y="1087120"/>
                </a:cubicBezTo>
                <a:cubicBezTo>
                  <a:pt x="554990" y="1113790"/>
                  <a:pt x="816610" y="1071880"/>
                  <a:pt x="1003300" y="988060"/>
                </a:cubicBezTo>
                <a:cubicBezTo>
                  <a:pt x="1189990" y="904240"/>
                  <a:pt x="1473200" y="734060"/>
                  <a:pt x="1612900" y="584200"/>
                </a:cubicBezTo>
                <a:cubicBezTo>
                  <a:pt x="1752600" y="434340"/>
                  <a:pt x="1783080" y="177800"/>
                  <a:pt x="1841500" y="88900"/>
                </a:cubicBezTo>
                <a:cubicBezTo>
                  <a:pt x="1899920" y="0"/>
                  <a:pt x="1951990" y="17780"/>
                  <a:pt x="1963420" y="50800"/>
                </a:cubicBezTo>
                <a:cubicBezTo>
                  <a:pt x="1974850" y="83820"/>
                  <a:pt x="1949450" y="175260"/>
                  <a:pt x="1910080" y="287020"/>
                </a:cubicBezTo>
                <a:cubicBezTo>
                  <a:pt x="1870710" y="398780"/>
                  <a:pt x="1835150" y="598170"/>
                  <a:pt x="1727200" y="721360"/>
                </a:cubicBezTo>
                <a:cubicBezTo>
                  <a:pt x="1619250" y="844550"/>
                  <a:pt x="1436370" y="944880"/>
                  <a:pt x="1262380" y="1026160"/>
                </a:cubicBezTo>
                <a:cubicBezTo>
                  <a:pt x="1088390" y="1107440"/>
                  <a:pt x="878840" y="1172210"/>
                  <a:pt x="683260" y="1209040"/>
                </a:cubicBezTo>
                <a:cubicBezTo>
                  <a:pt x="487680" y="1245870"/>
                  <a:pt x="177800" y="1266190"/>
                  <a:pt x="88900" y="1247140"/>
                </a:cubicBezTo>
                <a:cubicBezTo>
                  <a:pt x="0" y="1228090"/>
                  <a:pt x="82550" y="1153160"/>
                  <a:pt x="127000" y="110998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59" name="Freeform 58"/>
          <p:cNvSpPr/>
          <p:nvPr/>
        </p:nvSpPr>
        <p:spPr>
          <a:xfrm>
            <a:off x="5595298" y="992488"/>
            <a:ext cx="1991359" cy="1960880"/>
          </a:xfrm>
          <a:custGeom>
            <a:avLst/>
            <a:gdLst>
              <a:gd name="connsiteX0" fmla="*/ 558800 w 1991360"/>
              <a:gd name="connsiteY0" fmla="*/ 1790700 h 1960880"/>
              <a:gd name="connsiteX1" fmla="*/ 414020 w 1991360"/>
              <a:gd name="connsiteY1" fmla="*/ 1897380 h 1960880"/>
              <a:gd name="connsiteX2" fmla="*/ 314960 w 1991360"/>
              <a:gd name="connsiteY2" fmla="*/ 1958340 h 1960880"/>
              <a:gd name="connsiteX3" fmla="*/ 269240 w 1991360"/>
              <a:gd name="connsiteY3" fmla="*/ 1912620 h 1960880"/>
              <a:gd name="connsiteX4" fmla="*/ 223520 w 1991360"/>
              <a:gd name="connsiteY4" fmla="*/ 1706880 h 1960880"/>
              <a:gd name="connsiteX5" fmla="*/ 86360 w 1991360"/>
              <a:gd name="connsiteY5" fmla="*/ 1402080 h 1960880"/>
              <a:gd name="connsiteX6" fmla="*/ 2540 w 1991360"/>
              <a:gd name="connsiteY6" fmla="*/ 1036320 h 1960880"/>
              <a:gd name="connsiteX7" fmla="*/ 101600 w 1991360"/>
              <a:gd name="connsiteY7" fmla="*/ 716280 h 1960880"/>
              <a:gd name="connsiteX8" fmla="*/ 231140 w 1991360"/>
              <a:gd name="connsiteY8" fmla="*/ 563880 h 1960880"/>
              <a:gd name="connsiteX9" fmla="*/ 299720 w 1991360"/>
              <a:gd name="connsiteY9" fmla="*/ 472440 h 1960880"/>
              <a:gd name="connsiteX10" fmla="*/ 208280 w 1991360"/>
              <a:gd name="connsiteY10" fmla="*/ 213360 h 1960880"/>
              <a:gd name="connsiteX11" fmla="*/ 193040 w 1991360"/>
              <a:gd name="connsiteY11" fmla="*/ 144780 h 1960880"/>
              <a:gd name="connsiteX12" fmla="*/ 330200 w 1991360"/>
              <a:gd name="connsiteY12" fmla="*/ 76200 h 1960880"/>
              <a:gd name="connsiteX13" fmla="*/ 345440 w 1991360"/>
              <a:gd name="connsiteY13" fmla="*/ 266700 h 1960880"/>
              <a:gd name="connsiteX14" fmla="*/ 398780 w 1991360"/>
              <a:gd name="connsiteY14" fmla="*/ 320040 h 1960880"/>
              <a:gd name="connsiteX15" fmla="*/ 398780 w 1991360"/>
              <a:gd name="connsiteY15" fmla="*/ 106680 h 1960880"/>
              <a:gd name="connsiteX16" fmla="*/ 414020 w 1991360"/>
              <a:gd name="connsiteY16" fmla="*/ 38100 h 1960880"/>
              <a:gd name="connsiteX17" fmla="*/ 551180 w 1991360"/>
              <a:gd name="connsiteY17" fmla="*/ 38100 h 1960880"/>
              <a:gd name="connsiteX18" fmla="*/ 551180 w 1991360"/>
              <a:gd name="connsiteY18" fmla="*/ 190500 h 1960880"/>
              <a:gd name="connsiteX19" fmla="*/ 520700 w 1991360"/>
              <a:gd name="connsiteY19" fmla="*/ 373380 h 1960880"/>
              <a:gd name="connsiteX20" fmla="*/ 558800 w 1991360"/>
              <a:gd name="connsiteY20" fmla="*/ 434340 h 1960880"/>
              <a:gd name="connsiteX21" fmla="*/ 726440 w 1991360"/>
              <a:gd name="connsiteY21" fmla="*/ 342900 h 1960880"/>
              <a:gd name="connsiteX22" fmla="*/ 924560 w 1991360"/>
              <a:gd name="connsiteY22" fmla="*/ 320040 h 1960880"/>
              <a:gd name="connsiteX23" fmla="*/ 1046480 w 1991360"/>
              <a:gd name="connsiteY23" fmla="*/ 304800 h 1960880"/>
              <a:gd name="connsiteX24" fmla="*/ 1008380 w 1991360"/>
              <a:gd name="connsiteY24" fmla="*/ 106680 h 1960880"/>
              <a:gd name="connsiteX25" fmla="*/ 1008380 w 1991360"/>
              <a:gd name="connsiteY25" fmla="*/ 22860 h 1960880"/>
              <a:gd name="connsiteX26" fmla="*/ 1145540 w 1991360"/>
              <a:gd name="connsiteY26" fmla="*/ 38100 h 1960880"/>
              <a:gd name="connsiteX27" fmla="*/ 1160780 w 1991360"/>
              <a:gd name="connsiteY27" fmla="*/ 251460 h 1960880"/>
              <a:gd name="connsiteX28" fmla="*/ 1183640 w 1991360"/>
              <a:gd name="connsiteY28" fmla="*/ 304800 h 1960880"/>
              <a:gd name="connsiteX29" fmla="*/ 1313180 w 1991360"/>
              <a:gd name="connsiteY29" fmla="*/ 320040 h 1960880"/>
              <a:gd name="connsiteX30" fmla="*/ 1412240 w 1991360"/>
              <a:gd name="connsiteY30" fmla="*/ 365760 h 1960880"/>
              <a:gd name="connsiteX31" fmla="*/ 1732280 w 1991360"/>
              <a:gd name="connsiteY31" fmla="*/ 289560 h 1960880"/>
              <a:gd name="connsiteX32" fmla="*/ 1892300 w 1991360"/>
              <a:gd name="connsiteY32" fmla="*/ 243840 h 1960880"/>
              <a:gd name="connsiteX33" fmla="*/ 1960880 w 1991360"/>
              <a:gd name="connsiteY33" fmla="*/ 365760 h 1960880"/>
              <a:gd name="connsiteX34" fmla="*/ 1709420 w 1991360"/>
              <a:gd name="connsiteY34" fmla="*/ 472440 h 1960880"/>
              <a:gd name="connsiteX35" fmla="*/ 1549400 w 1991360"/>
              <a:gd name="connsiteY35" fmla="*/ 525780 h 1960880"/>
              <a:gd name="connsiteX36" fmla="*/ 1579880 w 1991360"/>
              <a:gd name="connsiteY36" fmla="*/ 601980 h 1960880"/>
              <a:gd name="connsiteX37" fmla="*/ 1640840 w 1991360"/>
              <a:gd name="connsiteY37" fmla="*/ 830580 h 1960880"/>
              <a:gd name="connsiteX38" fmla="*/ 1663700 w 1991360"/>
              <a:gd name="connsiteY38" fmla="*/ 1127760 h 1960880"/>
              <a:gd name="connsiteX39" fmla="*/ 1633220 w 1991360"/>
              <a:gd name="connsiteY39" fmla="*/ 1242060 h 1960880"/>
              <a:gd name="connsiteX40" fmla="*/ 1427480 w 1991360"/>
              <a:gd name="connsiteY40" fmla="*/ 1226820 h 1960880"/>
              <a:gd name="connsiteX41" fmla="*/ 1351280 w 1991360"/>
              <a:gd name="connsiteY41" fmla="*/ 1211580 h 1960880"/>
              <a:gd name="connsiteX42" fmla="*/ 1305560 w 1991360"/>
              <a:gd name="connsiteY42" fmla="*/ 937260 h 1960880"/>
              <a:gd name="connsiteX43" fmla="*/ 1221740 w 1991360"/>
              <a:gd name="connsiteY43" fmla="*/ 723900 h 1960880"/>
              <a:gd name="connsiteX44" fmla="*/ 1076960 w 1991360"/>
              <a:gd name="connsiteY44" fmla="*/ 685800 h 1960880"/>
              <a:gd name="connsiteX45" fmla="*/ 802640 w 1991360"/>
              <a:gd name="connsiteY45" fmla="*/ 716280 h 1960880"/>
              <a:gd name="connsiteX46" fmla="*/ 619760 w 1991360"/>
              <a:gd name="connsiteY46" fmla="*/ 822960 h 1960880"/>
              <a:gd name="connsiteX47" fmla="*/ 528320 w 1991360"/>
              <a:gd name="connsiteY47" fmla="*/ 929640 h 1960880"/>
              <a:gd name="connsiteX48" fmla="*/ 596900 w 1991360"/>
              <a:gd name="connsiteY48" fmla="*/ 1135380 h 1960880"/>
              <a:gd name="connsiteX49" fmla="*/ 703580 w 1991360"/>
              <a:gd name="connsiteY49" fmla="*/ 1478280 h 1960880"/>
              <a:gd name="connsiteX50" fmla="*/ 840740 w 1991360"/>
              <a:gd name="connsiteY50" fmla="*/ 1760220 h 1960880"/>
              <a:gd name="connsiteX51" fmla="*/ 878840 w 1991360"/>
              <a:gd name="connsiteY51" fmla="*/ 1897380 h 1960880"/>
              <a:gd name="connsiteX52" fmla="*/ 665480 w 1991360"/>
              <a:gd name="connsiteY52" fmla="*/ 1828800 h 1960880"/>
              <a:gd name="connsiteX53" fmla="*/ 558800 w 1991360"/>
              <a:gd name="connsiteY53" fmla="*/ 179070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91360" h="1960880">
                <a:moveTo>
                  <a:pt x="558800" y="1790700"/>
                </a:moveTo>
                <a:cubicBezTo>
                  <a:pt x="516890" y="1802130"/>
                  <a:pt x="454660" y="1869440"/>
                  <a:pt x="414020" y="1897380"/>
                </a:cubicBezTo>
                <a:cubicBezTo>
                  <a:pt x="373380" y="1925320"/>
                  <a:pt x="339090" y="1955800"/>
                  <a:pt x="314960" y="1958340"/>
                </a:cubicBezTo>
                <a:cubicBezTo>
                  <a:pt x="290830" y="1960880"/>
                  <a:pt x="284480" y="1954530"/>
                  <a:pt x="269240" y="1912620"/>
                </a:cubicBezTo>
                <a:cubicBezTo>
                  <a:pt x="254000" y="1870710"/>
                  <a:pt x="254000" y="1791970"/>
                  <a:pt x="223520" y="1706880"/>
                </a:cubicBezTo>
                <a:cubicBezTo>
                  <a:pt x="193040" y="1621790"/>
                  <a:pt x="123190" y="1513840"/>
                  <a:pt x="86360" y="1402080"/>
                </a:cubicBezTo>
                <a:cubicBezTo>
                  <a:pt x="49530" y="1290320"/>
                  <a:pt x="0" y="1150620"/>
                  <a:pt x="2540" y="1036320"/>
                </a:cubicBezTo>
                <a:cubicBezTo>
                  <a:pt x="5080" y="922020"/>
                  <a:pt x="63500" y="795020"/>
                  <a:pt x="101600" y="716280"/>
                </a:cubicBezTo>
                <a:cubicBezTo>
                  <a:pt x="139700" y="637540"/>
                  <a:pt x="198120" y="604520"/>
                  <a:pt x="231140" y="563880"/>
                </a:cubicBezTo>
                <a:cubicBezTo>
                  <a:pt x="264160" y="523240"/>
                  <a:pt x="303530" y="530860"/>
                  <a:pt x="299720" y="472440"/>
                </a:cubicBezTo>
                <a:cubicBezTo>
                  <a:pt x="295910" y="414020"/>
                  <a:pt x="226060" y="267970"/>
                  <a:pt x="208280" y="213360"/>
                </a:cubicBezTo>
                <a:cubicBezTo>
                  <a:pt x="190500" y="158750"/>
                  <a:pt x="172720" y="167640"/>
                  <a:pt x="193040" y="144780"/>
                </a:cubicBezTo>
                <a:cubicBezTo>
                  <a:pt x="213360" y="121920"/>
                  <a:pt x="304800" y="55880"/>
                  <a:pt x="330200" y="76200"/>
                </a:cubicBezTo>
                <a:cubicBezTo>
                  <a:pt x="355600" y="96520"/>
                  <a:pt x="334010" y="226060"/>
                  <a:pt x="345440" y="266700"/>
                </a:cubicBezTo>
                <a:cubicBezTo>
                  <a:pt x="356870" y="307340"/>
                  <a:pt x="389890" y="346710"/>
                  <a:pt x="398780" y="320040"/>
                </a:cubicBezTo>
                <a:cubicBezTo>
                  <a:pt x="407670" y="293370"/>
                  <a:pt x="396240" y="153670"/>
                  <a:pt x="398780" y="106680"/>
                </a:cubicBezTo>
                <a:cubicBezTo>
                  <a:pt x="401320" y="59690"/>
                  <a:pt x="388620" y="49530"/>
                  <a:pt x="414020" y="38100"/>
                </a:cubicBezTo>
                <a:cubicBezTo>
                  <a:pt x="439420" y="26670"/>
                  <a:pt x="528320" y="12700"/>
                  <a:pt x="551180" y="38100"/>
                </a:cubicBezTo>
                <a:cubicBezTo>
                  <a:pt x="574040" y="63500"/>
                  <a:pt x="556260" y="134620"/>
                  <a:pt x="551180" y="190500"/>
                </a:cubicBezTo>
                <a:cubicBezTo>
                  <a:pt x="546100" y="246380"/>
                  <a:pt x="519430" y="332740"/>
                  <a:pt x="520700" y="373380"/>
                </a:cubicBezTo>
                <a:cubicBezTo>
                  <a:pt x="521970" y="414020"/>
                  <a:pt x="524510" y="439420"/>
                  <a:pt x="558800" y="434340"/>
                </a:cubicBezTo>
                <a:cubicBezTo>
                  <a:pt x="593090" y="429260"/>
                  <a:pt x="665480" y="361950"/>
                  <a:pt x="726440" y="342900"/>
                </a:cubicBezTo>
                <a:cubicBezTo>
                  <a:pt x="787400" y="323850"/>
                  <a:pt x="924560" y="320040"/>
                  <a:pt x="924560" y="320040"/>
                </a:cubicBezTo>
                <a:cubicBezTo>
                  <a:pt x="977900" y="313690"/>
                  <a:pt x="1032510" y="340360"/>
                  <a:pt x="1046480" y="304800"/>
                </a:cubicBezTo>
                <a:cubicBezTo>
                  <a:pt x="1060450" y="269240"/>
                  <a:pt x="1014730" y="153670"/>
                  <a:pt x="1008380" y="106680"/>
                </a:cubicBezTo>
                <a:cubicBezTo>
                  <a:pt x="1002030" y="59690"/>
                  <a:pt x="985520" y="34290"/>
                  <a:pt x="1008380" y="22860"/>
                </a:cubicBezTo>
                <a:cubicBezTo>
                  <a:pt x="1031240" y="11430"/>
                  <a:pt x="1120140" y="0"/>
                  <a:pt x="1145540" y="38100"/>
                </a:cubicBezTo>
                <a:cubicBezTo>
                  <a:pt x="1170940" y="76200"/>
                  <a:pt x="1154430" y="207010"/>
                  <a:pt x="1160780" y="251460"/>
                </a:cubicBezTo>
                <a:cubicBezTo>
                  <a:pt x="1167130" y="295910"/>
                  <a:pt x="1158240" y="293370"/>
                  <a:pt x="1183640" y="304800"/>
                </a:cubicBezTo>
                <a:cubicBezTo>
                  <a:pt x="1209040" y="316230"/>
                  <a:pt x="1275080" y="309880"/>
                  <a:pt x="1313180" y="320040"/>
                </a:cubicBezTo>
                <a:cubicBezTo>
                  <a:pt x="1351280" y="330200"/>
                  <a:pt x="1342390" y="370840"/>
                  <a:pt x="1412240" y="365760"/>
                </a:cubicBezTo>
                <a:cubicBezTo>
                  <a:pt x="1482090" y="360680"/>
                  <a:pt x="1652270" y="309880"/>
                  <a:pt x="1732280" y="289560"/>
                </a:cubicBezTo>
                <a:cubicBezTo>
                  <a:pt x="1812290" y="269240"/>
                  <a:pt x="1854200" y="231140"/>
                  <a:pt x="1892300" y="243840"/>
                </a:cubicBezTo>
                <a:cubicBezTo>
                  <a:pt x="1930400" y="256540"/>
                  <a:pt x="1991360" y="327660"/>
                  <a:pt x="1960880" y="365760"/>
                </a:cubicBezTo>
                <a:cubicBezTo>
                  <a:pt x="1930400" y="403860"/>
                  <a:pt x="1778000" y="445770"/>
                  <a:pt x="1709420" y="472440"/>
                </a:cubicBezTo>
                <a:cubicBezTo>
                  <a:pt x="1640840" y="499110"/>
                  <a:pt x="1570990" y="504190"/>
                  <a:pt x="1549400" y="525780"/>
                </a:cubicBezTo>
                <a:cubicBezTo>
                  <a:pt x="1527810" y="547370"/>
                  <a:pt x="1564640" y="551180"/>
                  <a:pt x="1579880" y="601980"/>
                </a:cubicBezTo>
                <a:cubicBezTo>
                  <a:pt x="1595120" y="652780"/>
                  <a:pt x="1626870" y="742950"/>
                  <a:pt x="1640840" y="830580"/>
                </a:cubicBezTo>
                <a:cubicBezTo>
                  <a:pt x="1654810" y="918210"/>
                  <a:pt x="1664970" y="1059180"/>
                  <a:pt x="1663700" y="1127760"/>
                </a:cubicBezTo>
                <a:cubicBezTo>
                  <a:pt x="1662430" y="1196340"/>
                  <a:pt x="1672590" y="1225550"/>
                  <a:pt x="1633220" y="1242060"/>
                </a:cubicBezTo>
                <a:cubicBezTo>
                  <a:pt x="1593850" y="1258570"/>
                  <a:pt x="1474470" y="1231900"/>
                  <a:pt x="1427480" y="1226820"/>
                </a:cubicBezTo>
                <a:cubicBezTo>
                  <a:pt x="1380490" y="1221740"/>
                  <a:pt x="1371600" y="1259840"/>
                  <a:pt x="1351280" y="1211580"/>
                </a:cubicBezTo>
                <a:cubicBezTo>
                  <a:pt x="1330960" y="1163320"/>
                  <a:pt x="1327150" y="1018540"/>
                  <a:pt x="1305560" y="937260"/>
                </a:cubicBezTo>
                <a:cubicBezTo>
                  <a:pt x="1283970" y="855980"/>
                  <a:pt x="1259840" y="765810"/>
                  <a:pt x="1221740" y="723900"/>
                </a:cubicBezTo>
                <a:cubicBezTo>
                  <a:pt x="1183640" y="681990"/>
                  <a:pt x="1146810" y="687070"/>
                  <a:pt x="1076960" y="685800"/>
                </a:cubicBezTo>
                <a:cubicBezTo>
                  <a:pt x="1007110" y="684530"/>
                  <a:pt x="878840" y="693420"/>
                  <a:pt x="802640" y="716280"/>
                </a:cubicBezTo>
                <a:cubicBezTo>
                  <a:pt x="726440" y="739140"/>
                  <a:pt x="665480" y="787400"/>
                  <a:pt x="619760" y="822960"/>
                </a:cubicBezTo>
                <a:cubicBezTo>
                  <a:pt x="574040" y="858520"/>
                  <a:pt x="532130" y="877570"/>
                  <a:pt x="528320" y="929640"/>
                </a:cubicBezTo>
                <a:cubicBezTo>
                  <a:pt x="524510" y="981710"/>
                  <a:pt x="567690" y="1043940"/>
                  <a:pt x="596900" y="1135380"/>
                </a:cubicBezTo>
                <a:cubicBezTo>
                  <a:pt x="626110" y="1226820"/>
                  <a:pt x="662940" y="1374140"/>
                  <a:pt x="703580" y="1478280"/>
                </a:cubicBezTo>
                <a:cubicBezTo>
                  <a:pt x="744220" y="1582420"/>
                  <a:pt x="811530" y="1690370"/>
                  <a:pt x="840740" y="1760220"/>
                </a:cubicBezTo>
                <a:cubicBezTo>
                  <a:pt x="869950" y="1830070"/>
                  <a:pt x="908050" y="1885950"/>
                  <a:pt x="878840" y="1897380"/>
                </a:cubicBezTo>
                <a:cubicBezTo>
                  <a:pt x="849630" y="1908810"/>
                  <a:pt x="718820" y="1847850"/>
                  <a:pt x="665480" y="1828800"/>
                </a:cubicBezTo>
                <a:cubicBezTo>
                  <a:pt x="612140" y="1809750"/>
                  <a:pt x="600710" y="1779270"/>
                  <a:pt x="558800" y="179070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4" name="Freeform 33"/>
          <p:cNvSpPr/>
          <p:nvPr/>
        </p:nvSpPr>
        <p:spPr>
          <a:xfrm flipH="1">
            <a:off x="5365744" y="2714620"/>
            <a:ext cx="214313" cy="142876"/>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6878" name="AutoShape 11"/>
          <p:cNvSpPr>
            <a:spLocks noChangeArrowheads="1"/>
          </p:cNvSpPr>
          <p:nvPr/>
        </p:nvSpPr>
        <p:spPr bwMode="auto">
          <a:xfrm rot="4614598">
            <a:off x="6139656" y="2672557"/>
            <a:ext cx="207963"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5" name="Moon 4"/>
          <p:cNvSpPr/>
          <p:nvPr/>
        </p:nvSpPr>
        <p:spPr>
          <a:xfrm rot="809428">
            <a:off x="4843868" y="2760685"/>
            <a:ext cx="446206" cy="1188149"/>
          </a:xfrm>
          <a:prstGeom prst="moon">
            <a:avLst>
              <a:gd name="adj" fmla="val 2591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253" name="Freeform 252"/>
          <p:cNvSpPr/>
          <p:nvPr/>
        </p:nvSpPr>
        <p:spPr>
          <a:xfrm rot="20982667">
            <a:off x="3863741" y="2968557"/>
            <a:ext cx="752475" cy="1060450"/>
          </a:xfrm>
          <a:custGeom>
            <a:avLst/>
            <a:gdLst>
              <a:gd name="connsiteX0" fmla="*/ 155575 w 752475"/>
              <a:gd name="connsiteY0" fmla="*/ 44450 h 1060450"/>
              <a:gd name="connsiteX1" fmla="*/ 69850 w 752475"/>
              <a:gd name="connsiteY1" fmla="*/ 339725 h 1060450"/>
              <a:gd name="connsiteX2" fmla="*/ 41275 w 752475"/>
              <a:gd name="connsiteY2" fmla="*/ 768350 h 1060450"/>
              <a:gd name="connsiteX3" fmla="*/ 69850 w 752475"/>
              <a:gd name="connsiteY3" fmla="*/ 1016000 h 1060450"/>
              <a:gd name="connsiteX4" fmla="*/ 460375 w 752475"/>
              <a:gd name="connsiteY4" fmla="*/ 1035050 h 1060450"/>
              <a:gd name="connsiteX5" fmla="*/ 717550 w 752475"/>
              <a:gd name="connsiteY5" fmla="*/ 901700 h 1060450"/>
              <a:gd name="connsiteX6" fmla="*/ 669925 w 752475"/>
              <a:gd name="connsiteY6" fmla="*/ 463550 h 1060450"/>
              <a:gd name="connsiteX7" fmla="*/ 593725 w 752475"/>
              <a:gd name="connsiteY7" fmla="*/ 139700 h 1060450"/>
              <a:gd name="connsiteX8" fmla="*/ 412750 w 752475"/>
              <a:gd name="connsiteY8" fmla="*/ 15875 h 1060450"/>
              <a:gd name="connsiteX9" fmla="*/ 279400 w 752475"/>
              <a:gd name="connsiteY9" fmla="*/ 44450 h 1060450"/>
              <a:gd name="connsiteX10" fmla="*/ 155575 w 752475"/>
              <a:gd name="connsiteY10" fmla="*/ 44450 h 10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60450">
                <a:moveTo>
                  <a:pt x="155575" y="44450"/>
                </a:moveTo>
                <a:cubicBezTo>
                  <a:pt x="122237" y="131762"/>
                  <a:pt x="88900" y="219075"/>
                  <a:pt x="69850" y="339725"/>
                </a:cubicBezTo>
                <a:cubicBezTo>
                  <a:pt x="50800" y="460375"/>
                  <a:pt x="41275" y="655638"/>
                  <a:pt x="41275" y="768350"/>
                </a:cubicBezTo>
                <a:cubicBezTo>
                  <a:pt x="41275" y="881062"/>
                  <a:pt x="0" y="971550"/>
                  <a:pt x="69850" y="1016000"/>
                </a:cubicBezTo>
                <a:cubicBezTo>
                  <a:pt x="139700" y="1060450"/>
                  <a:pt x="352425" y="1054100"/>
                  <a:pt x="460375" y="1035050"/>
                </a:cubicBezTo>
                <a:cubicBezTo>
                  <a:pt x="568325" y="1016000"/>
                  <a:pt x="682625" y="996950"/>
                  <a:pt x="717550" y="901700"/>
                </a:cubicBezTo>
                <a:cubicBezTo>
                  <a:pt x="752475" y="806450"/>
                  <a:pt x="690562" y="590550"/>
                  <a:pt x="669925" y="463550"/>
                </a:cubicBezTo>
                <a:cubicBezTo>
                  <a:pt x="649288" y="336550"/>
                  <a:pt x="636587" y="214312"/>
                  <a:pt x="593725" y="139700"/>
                </a:cubicBezTo>
                <a:cubicBezTo>
                  <a:pt x="550863" y="65088"/>
                  <a:pt x="465137" y="31750"/>
                  <a:pt x="412750" y="15875"/>
                </a:cubicBezTo>
                <a:cubicBezTo>
                  <a:pt x="360363" y="0"/>
                  <a:pt x="279400" y="44450"/>
                  <a:pt x="279400" y="44450"/>
                </a:cubicBezTo>
                <a:lnTo>
                  <a:pt x="155575" y="44450"/>
                </a:ln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6" name="Moon 5"/>
          <p:cNvSpPr/>
          <p:nvPr/>
        </p:nvSpPr>
        <p:spPr>
          <a:xfrm flipH="1">
            <a:off x="6463979" y="2865116"/>
            <a:ext cx="330523" cy="1143008"/>
          </a:xfrm>
          <a:prstGeom prst="moon">
            <a:avLst>
              <a:gd name="adj" fmla="val 70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2" name="Freeform 31"/>
          <p:cNvSpPr/>
          <p:nvPr/>
        </p:nvSpPr>
        <p:spPr>
          <a:xfrm>
            <a:off x="6223000" y="2701132"/>
            <a:ext cx="257573" cy="221059"/>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3" name="Freeform 32"/>
          <p:cNvSpPr/>
          <p:nvPr/>
        </p:nvSpPr>
        <p:spPr>
          <a:xfrm flipH="1">
            <a:off x="5877723" y="2714620"/>
            <a:ext cx="285752" cy="285752"/>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5" name="Freeform 34"/>
          <p:cNvSpPr/>
          <p:nvPr/>
        </p:nvSpPr>
        <p:spPr>
          <a:xfrm>
            <a:off x="5651496" y="2786058"/>
            <a:ext cx="214314" cy="214314"/>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6" name="Freeform 35"/>
          <p:cNvSpPr/>
          <p:nvPr/>
        </p:nvSpPr>
        <p:spPr>
          <a:xfrm>
            <a:off x="5580063" y="3786188"/>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7" name="Freeform 36"/>
          <p:cNvSpPr/>
          <p:nvPr/>
        </p:nvSpPr>
        <p:spPr>
          <a:xfrm rot="21375136">
            <a:off x="6223001" y="3786188"/>
            <a:ext cx="214311"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8" name="Freeform 37"/>
          <p:cNvSpPr/>
          <p:nvPr/>
        </p:nvSpPr>
        <p:spPr>
          <a:xfrm flipH="1">
            <a:off x="5116513" y="3716338"/>
            <a:ext cx="341312"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9" name="Freeform 38"/>
          <p:cNvSpPr/>
          <p:nvPr/>
        </p:nvSpPr>
        <p:spPr>
          <a:xfrm flipH="1">
            <a:off x="5865813" y="3786188"/>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45" name="Freeform 44"/>
          <p:cNvSpPr/>
          <p:nvPr/>
        </p:nvSpPr>
        <p:spPr>
          <a:xfrm rot="-120000">
            <a:off x="5771935" y="4064000"/>
            <a:ext cx="130179" cy="923936"/>
          </a:xfrm>
          <a:custGeom>
            <a:avLst/>
            <a:gdLst>
              <a:gd name="connsiteX0" fmla="*/ 102658 w 118533"/>
              <a:gd name="connsiteY0" fmla="*/ 0 h 1003300"/>
              <a:gd name="connsiteX1" fmla="*/ 115358 w 118533"/>
              <a:gd name="connsiteY1" fmla="*/ 152400 h 1003300"/>
              <a:gd name="connsiteX2" fmla="*/ 83608 w 118533"/>
              <a:gd name="connsiteY2" fmla="*/ 304800 h 1003300"/>
              <a:gd name="connsiteX3" fmla="*/ 45508 w 118533"/>
              <a:gd name="connsiteY3" fmla="*/ 469900 h 1003300"/>
              <a:gd name="connsiteX4" fmla="*/ 45508 w 118533"/>
              <a:gd name="connsiteY4" fmla="*/ 571500 h 1003300"/>
              <a:gd name="connsiteX5" fmla="*/ 39158 w 118533"/>
              <a:gd name="connsiteY5" fmla="*/ 717550 h 1003300"/>
              <a:gd name="connsiteX6" fmla="*/ 7408 w 118533"/>
              <a:gd name="connsiteY6" fmla="*/ 857250 h 1003300"/>
              <a:gd name="connsiteX7" fmla="*/ 1058 w 118533"/>
              <a:gd name="connsiteY7" fmla="*/ 971550 h 1003300"/>
              <a:gd name="connsiteX8" fmla="*/ 13758 w 118533"/>
              <a:gd name="connsiteY8" fmla="*/ 10033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33" h="1003300">
                <a:moveTo>
                  <a:pt x="102658" y="0"/>
                </a:moveTo>
                <a:cubicBezTo>
                  <a:pt x="110595" y="50800"/>
                  <a:pt x="118533" y="101600"/>
                  <a:pt x="115358" y="152400"/>
                </a:cubicBezTo>
                <a:cubicBezTo>
                  <a:pt x="112183" y="203200"/>
                  <a:pt x="95250" y="251883"/>
                  <a:pt x="83608" y="304800"/>
                </a:cubicBezTo>
                <a:cubicBezTo>
                  <a:pt x="71966" y="357717"/>
                  <a:pt x="51858" y="425450"/>
                  <a:pt x="45508" y="469900"/>
                </a:cubicBezTo>
                <a:cubicBezTo>
                  <a:pt x="39158" y="514350"/>
                  <a:pt x="46566" y="530225"/>
                  <a:pt x="45508" y="571500"/>
                </a:cubicBezTo>
                <a:cubicBezTo>
                  <a:pt x="44450" y="612775"/>
                  <a:pt x="45508" y="669925"/>
                  <a:pt x="39158" y="717550"/>
                </a:cubicBezTo>
                <a:cubicBezTo>
                  <a:pt x="32808" y="765175"/>
                  <a:pt x="13758" y="814917"/>
                  <a:pt x="7408" y="857250"/>
                </a:cubicBezTo>
                <a:cubicBezTo>
                  <a:pt x="1058" y="899583"/>
                  <a:pt x="0" y="947208"/>
                  <a:pt x="1058" y="971550"/>
                </a:cubicBezTo>
                <a:cubicBezTo>
                  <a:pt x="2116" y="995892"/>
                  <a:pt x="7937" y="999596"/>
                  <a:pt x="13758" y="100330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47" name="Freeform 46"/>
          <p:cNvSpPr/>
          <p:nvPr/>
        </p:nvSpPr>
        <p:spPr>
          <a:xfrm>
            <a:off x="5780087" y="4006850"/>
            <a:ext cx="854075" cy="993786"/>
          </a:xfrm>
          <a:custGeom>
            <a:avLst/>
            <a:gdLst>
              <a:gd name="connsiteX0" fmla="*/ 0 w 854075"/>
              <a:gd name="connsiteY0" fmla="*/ 1079500 h 1091142"/>
              <a:gd name="connsiteX1" fmla="*/ 438150 w 854075"/>
              <a:gd name="connsiteY1" fmla="*/ 1085850 h 1091142"/>
              <a:gd name="connsiteX2" fmla="*/ 730250 w 854075"/>
              <a:gd name="connsiteY2" fmla="*/ 1047750 h 1091142"/>
              <a:gd name="connsiteX3" fmla="*/ 831850 w 854075"/>
              <a:gd name="connsiteY3" fmla="*/ 882650 h 1091142"/>
              <a:gd name="connsiteX4" fmla="*/ 838200 w 854075"/>
              <a:gd name="connsiteY4" fmla="*/ 584200 h 1091142"/>
              <a:gd name="connsiteX5" fmla="*/ 736600 w 854075"/>
              <a:gd name="connsiteY5" fmla="*/ 196850 h 1091142"/>
              <a:gd name="connsiteX6" fmla="*/ 685800 w 854075"/>
              <a:gd name="connsiteY6" fmla="*/ 0 h 109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075" h="1091142">
                <a:moveTo>
                  <a:pt x="0" y="1079500"/>
                </a:moveTo>
                <a:cubicBezTo>
                  <a:pt x="158221" y="1085321"/>
                  <a:pt x="316442" y="1091142"/>
                  <a:pt x="438150" y="1085850"/>
                </a:cubicBezTo>
                <a:cubicBezTo>
                  <a:pt x="559858" y="1080558"/>
                  <a:pt x="664633" y="1081617"/>
                  <a:pt x="730250" y="1047750"/>
                </a:cubicBezTo>
                <a:cubicBezTo>
                  <a:pt x="795867" y="1013883"/>
                  <a:pt x="813858" y="959908"/>
                  <a:pt x="831850" y="882650"/>
                </a:cubicBezTo>
                <a:cubicBezTo>
                  <a:pt x="849842" y="805392"/>
                  <a:pt x="854075" y="698500"/>
                  <a:pt x="838200" y="584200"/>
                </a:cubicBezTo>
                <a:cubicBezTo>
                  <a:pt x="822325" y="469900"/>
                  <a:pt x="762000" y="294217"/>
                  <a:pt x="736600" y="196850"/>
                </a:cubicBezTo>
                <a:cubicBezTo>
                  <a:pt x="711200" y="99483"/>
                  <a:pt x="698500" y="49741"/>
                  <a:pt x="685800" y="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26" name="Freeform 25"/>
          <p:cNvSpPr/>
          <p:nvPr/>
        </p:nvSpPr>
        <p:spPr>
          <a:xfrm rot="20982667">
            <a:off x="8169041" y="2701857"/>
            <a:ext cx="752475" cy="1060450"/>
          </a:xfrm>
          <a:custGeom>
            <a:avLst/>
            <a:gdLst>
              <a:gd name="connsiteX0" fmla="*/ 155575 w 752475"/>
              <a:gd name="connsiteY0" fmla="*/ 44450 h 1060450"/>
              <a:gd name="connsiteX1" fmla="*/ 69850 w 752475"/>
              <a:gd name="connsiteY1" fmla="*/ 339725 h 1060450"/>
              <a:gd name="connsiteX2" fmla="*/ 41275 w 752475"/>
              <a:gd name="connsiteY2" fmla="*/ 768350 h 1060450"/>
              <a:gd name="connsiteX3" fmla="*/ 69850 w 752475"/>
              <a:gd name="connsiteY3" fmla="*/ 1016000 h 1060450"/>
              <a:gd name="connsiteX4" fmla="*/ 460375 w 752475"/>
              <a:gd name="connsiteY4" fmla="*/ 1035050 h 1060450"/>
              <a:gd name="connsiteX5" fmla="*/ 717550 w 752475"/>
              <a:gd name="connsiteY5" fmla="*/ 901700 h 1060450"/>
              <a:gd name="connsiteX6" fmla="*/ 669925 w 752475"/>
              <a:gd name="connsiteY6" fmla="*/ 463550 h 1060450"/>
              <a:gd name="connsiteX7" fmla="*/ 593725 w 752475"/>
              <a:gd name="connsiteY7" fmla="*/ 139700 h 1060450"/>
              <a:gd name="connsiteX8" fmla="*/ 412750 w 752475"/>
              <a:gd name="connsiteY8" fmla="*/ 15875 h 1060450"/>
              <a:gd name="connsiteX9" fmla="*/ 279400 w 752475"/>
              <a:gd name="connsiteY9" fmla="*/ 44450 h 1060450"/>
              <a:gd name="connsiteX10" fmla="*/ 155575 w 752475"/>
              <a:gd name="connsiteY10" fmla="*/ 44450 h 10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60450">
                <a:moveTo>
                  <a:pt x="155575" y="44450"/>
                </a:moveTo>
                <a:cubicBezTo>
                  <a:pt x="122237" y="131762"/>
                  <a:pt x="88900" y="219075"/>
                  <a:pt x="69850" y="339725"/>
                </a:cubicBezTo>
                <a:cubicBezTo>
                  <a:pt x="50800" y="460375"/>
                  <a:pt x="41275" y="655638"/>
                  <a:pt x="41275" y="768350"/>
                </a:cubicBezTo>
                <a:cubicBezTo>
                  <a:pt x="41275" y="881062"/>
                  <a:pt x="0" y="971550"/>
                  <a:pt x="69850" y="1016000"/>
                </a:cubicBezTo>
                <a:cubicBezTo>
                  <a:pt x="139700" y="1060450"/>
                  <a:pt x="352425" y="1054100"/>
                  <a:pt x="460375" y="1035050"/>
                </a:cubicBezTo>
                <a:cubicBezTo>
                  <a:pt x="568325" y="1016000"/>
                  <a:pt x="682625" y="996950"/>
                  <a:pt x="717550" y="901700"/>
                </a:cubicBezTo>
                <a:cubicBezTo>
                  <a:pt x="752475" y="806450"/>
                  <a:pt x="690562" y="590550"/>
                  <a:pt x="669925" y="463550"/>
                </a:cubicBezTo>
                <a:cubicBezTo>
                  <a:pt x="649288" y="336550"/>
                  <a:pt x="636587" y="214312"/>
                  <a:pt x="593725" y="139700"/>
                </a:cubicBezTo>
                <a:cubicBezTo>
                  <a:pt x="550863" y="65088"/>
                  <a:pt x="465137" y="31750"/>
                  <a:pt x="412750" y="15875"/>
                </a:cubicBezTo>
                <a:cubicBezTo>
                  <a:pt x="360363" y="0"/>
                  <a:pt x="279400" y="44450"/>
                  <a:pt x="279400" y="44450"/>
                </a:cubicBezTo>
                <a:lnTo>
                  <a:pt x="155575" y="44450"/>
                </a:ln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27" name="Freeform 26"/>
          <p:cNvSpPr/>
          <p:nvPr/>
        </p:nvSpPr>
        <p:spPr>
          <a:xfrm rot="20018654">
            <a:off x="6651627" y="3111498"/>
            <a:ext cx="935039" cy="1082675"/>
          </a:xfrm>
          <a:custGeom>
            <a:avLst/>
            <a:gdLst>
              <a:gd name="connsiteX0" fmla="*/ 703262 w 720724"/>
              <a:gd name="connsiteY0" fmla="*/ 134937 h 1082675"/>
              <a:gd name="connsiteX1" fmla="*/ 569912 w 720724"/>
              <a:gd name="connsiteY1" fmla="*/ 1587 h 1082675"/>
              <a:gd name="connsiteX2" fmla="*/ 407987 w 720724"/>
              <a:gd name="connsiteY2" fmla="*/ 125412 h 1082675"/>
              <a:gd name="connsiteX3" fmla="*/ 236537 w 720724"/>
              <a:gd name="connsiteY3" fmla="*/ 354012 h 1082675"/>
              <a:gd name="connsiteX4" fmla="*/ 103187 w 720724"/>
              <a:gd name="connsiteY4" fmla="*/ 649287 h 1082675"/>
              <a:gd name="connsiteX5" fmla="*/ 36512 w 720724"/>
              <a:gd name="connsiteY5" fmla="*/ 954087 h 1082675"/>
              <a:gd name="connsiteX6" fmla="*/ 55562 w 720724"/>
              <a:gd name="connsiteY6" fmla="*/ 1068387 h 1082675"/>
              <a:gd name="connsiteX7" fmla="*/ 369887 w 720724"/>
              <a:gd name="connsiteY7" fmla="*/ 1039812 h 1082675"/>
              <a:gd name="connsiteX8" fmla="*/ 617537 w 720724"/>
              <a:gd name="connsiteY8" fmla="*/ 954087 h 1082675"/>
              <a:gd name="connsiteX9" fmla="*/ 646112 w 720724"/>
              <a:gd name="connsiteY9" fmla="*/ 763587 h 1082675"/>
              <a:gd name="connsiteX10" fmla="*/ 674687 w 720724"/>
              <a:gd name="connsiteY10" fmla="*/ 496887 h 1082675"/>
              <a:gd name="connsiteX11" fmla="*/ 703262 w 720724"/>
              <a:gd name="connsiteY11" fmla="*/ 134937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724" h="1082675">
                <a:moveTo>
                  <a:pt x="703262" y="134937"/>
                </a:moveTo>
                <a:cubicBezTo>
                  <a:pt x="685800" y="52387"/>
                  <a:pt x="619124" y="3174"/>
                  <a:pt x="569912" y="1587"/>
                </a:cubicBezTo>
                <a:cubicBezTo>
                  <a:pt x="520700" y="0"/>
                  <a:pt x="463549" y="66675"/>
                  <a:pt x="407987" y="125412"/>
                </a:cubicBezTo>
                <a:cubicBezTo>
                  <a:pt x="352425" y="184149"/>
                  <a:pt x="287337" y="266700"/>
                  <a:pt x="236537" y="354012"/>
                </a:cubicBezTo>
                <a:cubicBezTo>
                  <a:pt x="185737" y="441325"/>
                  <a:pt x="136524" y="549275"/>
                  <a:pt x="103187" y="649287"/>
                </a:cubicBezTo>
                <a:cubicBezTo>
                  <a:pt x="69850" y="749299"/>
                  <a:pt x="44449" y="884237"/>
                  <a:pt x="36512" y="954087"/>
                </a:cubicBezTo>
                <a:cubicBezTo>
                  <a:pt x="28575" y="1023937"/>
                  <a:pt x="0" y="1054100"/>
                  <a:pt x="55562" y="1068387"/>
                </a:cubicBezTo>
                <a:cubicBezTo>
                  <a:pt x="111125" y="1082675"/>
                  <a:pt x="276225" y="1058862"/>
                  <a:pt x="369887" y="1039812"/>
                </a:cubicBezTo>
                <a:cubicBezTo>
                  <a:pt x="463549" y="1020762"/>
                  <a:pt x="571500" y="1000124"/>
                  <a:pt x="617537" y="954087"/>
                </a:cubicBezTo>
                <a:cubicBezTo>
                  <a:pt x="663574" y="908050"/>
                  <a:pt x="636587" y="839787"/>
                  <a:pt x="646112" y="763587"/>
                </a:cubicBezTo>
                <a:cubicBezTo>
                  <a:pt x="655637" y="687387"/>
                  <a:pt x="665162" y="596899"/>
                  <a:pt x="674687" y="496887"/>
                </a:cubicBezTo>
                <a:cubicBezTo>
                  <a:pt x="684212" y="396875"/>
                  <a:pt x="720724" y="217487"/>
                  <a:pt x="703262" y="134937"/>
                </a:cubicBez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 name="Oval 2"/>
          <p:cNvSpPr/>
          <p:nvPr/>
        </p:nvSpPr>
        <p:spPr>
          <a:xfrm>
            <a:off x="5844988" y="2928934"/>
            <a:ext cx="107160" cy="107157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6924" name="AutoShape 55"/>
          <p:cNvSpPr>
            <a:spLocks noChangeArrowheads="1"/>
          </p:cNvSpPr>
          <p:nvPr/>
        </p:nvSpPr>
        <p:spPr bwMode="auto">
          <a:xfrm rot="-4484693">
            <a:off x="8337550" y="375761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25" name="AutoShape 56"/>
          <p:cNvSpPr>
            <a:spLocks noChangeArrowheads="1"/>
          </p:cNvSpPr>
          <p:nvPr/>
        </p:nvSpPr>
        <p:spPr bwMode="auto">
          <a:xfrm rot="-4484693">
            <a:off x="8216900" y="402590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26" name="AutoShape 57"/>
          <p:cNvSpPr>
            <a:spLocks noChangeArrowheads="1"/>
          </p:cNvSpPr>
          <p:nvPr/>
        </p:nvSpPr>
        <p:spPr bwMode="auto">
          <a:xfrm rot="-3708783">
            <a:off x="8121650" y="4249738"/>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27" name="AutoShape 58"/>
          <p:cNvSpPr>
            <a:spLocks noChangeArrowheads="1"/>
          </p:cNvSpPr>
          <p:nvPr/>
        </p:nvSpPr>
        <p:spPr bwMode="auto">
          <a:xfrm rot="-2626868">
            <a:off x="7958138" y="443865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28" name="AutoShape 59"/>
          <p:cNvSpPr>
            <a:spLocks noChangeArrowheads="1"/>
          </p:cNvSpPr>
          <p:nvPr/>
        </p:nvSpPr>
        <p:spPr bwMode="auto">
          <a:xfrm rot="-1680551">
            <a:off x="7739063" y="4581525"/>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29" name="AutoShape 60"/>
          <p:cNvSpPr>
            <a:spLocks noChangeArrowheads="1"/>
          </p:cNvSpPr>
          <p:nvPr/>
        </p:nvSpPr>
        <p:spPr bwMode="auto">
          <a:xfrm rot="-1784692">
            <a:off x="7531100" y="467836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30" name="AutoShape 61"/>
          <p:cNvSpPr>
            <a:spLocks noChangeArrowheads="1"/>
          </p:cNvSpPr>
          <p:nvPr/>
        </p:nvSpPr>
        <p:spPr bwMode="auto">
          <a:xfrm rot="-769043">
            <a:off x="7312025" y="4759325"/>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31" name="AutoShape 62"/>
          <p:cNvSpPr>
            <a:spLocks noChangeArrowheads="1"/>
          </p:cNvSpPr>
          <p:nvPr/>
        </p:nvSpPr>
        <p:spPr bwMode="auto">
          <a:xfrm rot="-238533">
            <a:off x="7085013" y="481965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32" name="AutoShape 63"/>
          <p:cNvSpPr>
            <a:spLocks noChangeArrowheads="1"/>
          </p:cNvSpPr>
          <p:nvPr/>
        </p:nvSpPr>
        <p:spPr bwMode="auto">
          <a:xfrm rot="-4484693">
            <a:off x="7011988" y="427355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33" name="AutoShape 64"/>
          <p:cNvSpPr>
            <a:spLocks noChangeArrowheads="1"/>
          </p:cNvSpPr>
          <p:nvPr/>
        </p:nvSpPr>
        <p:spPr bwMode="auto">
          <a:xfrm rot="-3840359">
            <a:off x="6886575" y="457041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34" name="AutoShape 65"/>
          <p:cNvSpPr>
            <a:spLocks noChangeArrowheads="1"/>
          </p:cNvSpPr>
          <p:nvPr/>
        </p:nvSpPr>
        <p:spPr bwMode="auto">
          <a:xfrm rot="-340605">
            <a:off x="6731000" y="4746625"/>
            <a:ext cx="144463" cy="107950"/>
          </a:xfrm>
          <a:prstGeom prst="leftArrow">
            <a:avLst>
              <a:gd name="adj1" fmla="val 50000"/>
              <a:gd name="adj2" fmla="val 3345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35" name="AutoShape 66"/>
          <p:cNvSpPr>
            <a:spLocks noChangeArrowheads="1"/>
          </p:cNvSpPr>
          <p:nvPr/>
        </p:nvSpPr>
        <p:spPr bwMode="auto">
          <a:xfrm rot="310349">
            <a:off x="6507163" y="4724400"/>
            <a:ext cx="153987" cy="107950"/>
          </a:xfrm>
          <a:prstGeom prst="leftArrow">
            <a:avLst>
              <a:gd name="adj1" fmla="val 50000"/>
              <a:gd name="adj2" fmla="val 35662"/>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36" name="AutoShape 67"/>
          <p:cNvSpPr>
            <a:spLocks noChangeArrowheads="1"/>
          </p:cNvSpPr>
          <p:nvPr/>
        </p:nvSpPr>
        <p:spPr bwMode="auto">
          <a:xfrm rot="1552485">
            <a:off x="6321425" y="4660900"/>
            <a:ext cx="152400" cy="107950"/>
          </a:xfrm>
          <a:prstGeom prst="leftArrow">
            <a:avLst>
              <a:gd name="adj1" fmla="val 50000"/>
              <a:gd name="adj2" fmla="val 35294"/>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6937" name="AutoShape 68"/>
          <p:cNvSpPr>
            <a:spLocks noChangeArrowheads="1"/>
          </p:cNvSpPr>
          <p:nvPr/>
        </p:nvSpPr>
        <p:spPr bwMode="auto">
          <a:xfrm rot="4906663">
            <a:off x="6218237" y="4462463"/>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6938" name="AutoShape 69"/>
          <p:cNvSpPr>
            <a:spLocks noChangeArrowheads="1"/>
          </p:cNvSpPr>
          <p:nvPr/>
        </p:nvSpPr>
        <p:spPr bwMode="auto">
          <a:xfrm rot="5165969">
            <a:off x="6141244" y="4121944"/>
            <a:ext cx="207962"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6939" name="AutoShape 70"/>
          <p:cNvSpPr>
            <a:spLocks noChangeArrowheads="1"/>
          </p:cNvSpPr>
          <p:nvPr/>
        </p:nvSpPr>
        <p:spPr bwMode="auto">
          <a:xfrm rot="5251566">
            <a:off x="6149181" y="3604419"/>
            <a:ext cx="179388"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6940" name="AutoShape 71"/>
          <p:cNvSpPr>
            <a:spLocks noChangeArrowheads="1"/>
          </p:cNvSpPr>
          <p:nvPr/>
        </p:nvSpPr>
        <p:spPr bwMode="auto">
          <a:xfrm rot="5400000">
            <a:off x="6192044" y="3320257"/>
            <a:ext cx="179387"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6941" name="AutoShape 72"/>
          <p:cNvSpPr>
            <a:spLocks noChangeArrowheads="1"/>
          </p:cNvSpPr>
          <p:nvPr/>
        </p:nvSpPr>
        <p:spPr bwMode="auto">
          <a:xfrm rot="4995740">
            <a:off x="6186487" y="3027363"/>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6942" name="AutoShape 73"/>
          <p:cNvSpPr>
            <a:spLocks noChangeArrowheads="1"/>
          </p:cNvSpPr>
          <p:nvPr/>
        </p:nvSpPr>
        <p:spPr bwMode="auto">
          <a:xfrm rot="5167667">
            <a:off x="5844382" y="2032794"/>
            <a:ext cx="144462" cy="107950"/>
          </a:xfrm>
          <a:prstGeom prst="leftArrow">
            <a:avLst>
              <a:gd name="adj1" fmla="val 50000"/>
              <a:gd name="adj2" fmla="val 33456"/>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6943" name="AutoShape 74"/>
          <p:cNvSpPr>
            <a:spLocks noChangeArrowheads="1"/>
          </p:cNvSpPr>
          <p:nvPr/>
        </p:nvSpPr>
        <p:spPr bwMode="auto">
          <a:xfrm rot="6908770">
            <a:off x="5848350" y="1754188"/>
            <a:ext cx="152400" cy="107950"/>
          </a:xfrm>
          <a:prstGeom prst="leftArrow">
            <a:avLst>
              <a:gd name="adj1" fmla="val 50000"/>
              <a:gd name="adj2" fmla="val 3529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6944" name="AutoShape 75"/>
          <p:cNvSpPr>
            <a:spLocks noChangeArrowheads="1"/>
          </p:cNvSpPr>
          <p:nvPr/>
        </p:nvSpPr>
        <p:spPr bwMode="auto">
          <a:xfrm rot="8894117">
            <a:off x="6083300" y="1541463"/>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6945" name="AutoShape 76"/>
          <p:cNvSpPr>
            <a:spLocks noChangeArrowheads="1"/>
          </p:cNvSpPr>
          <p:nvPr/>
        </p:nvSpPr>
        <p:spPr bwMode="auto">
          <a:xfrm rot="10316893">
            <a:off x="6424613" y="1484313"/>
            <a:ext cx="207962"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6946" name="AutoShape 77"/>
          <p:cNvSpPr>
            <a:spLocks noChangeArrowheads="1"/>
          </p:cNvSpPr>
          <p:nvPr/>
        </p:nvSpPr>
        <p:spPr bwMode="auto">
          <a:xfrm rot="-9048186">
            <a:off x="6843713" y="1544638"/>
            <a:ext cx="179387"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6947" name="AutoShape 78"/>
          <p:cNvSpPr>
            <a:spLocks noChangeArrowheads="1"/>
          </p:cNvSpPr>
          <p:nvPr/>
        </p:nvSpPr>
        <p:spPr bwMode="auto">
          <a:xfrm rot="-5706562">
            <a:off x="6979444" y="1880394"/>
            <a:ext cx="179388" cy="107950"/>
          </a:xfrm>
          <a:prstGeom prst="leftArrow">
            <a:avLst>
              <a:gd name="adj1" fmla="val 50000"/>
              <a:gd name="adj2" fmla="val 41544"/>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61" name="Freeform 60"/>
          <p:cNvSpPr/>
          <p:nvPr/>
        </p:nvSpPr>
        <p:spPr>
          <a:xfrm>
            <a:off x="5349558" y="2195830"/>
            <a:ext cx="3218180" cy="1299210"/>
          </a:xfrm>
          <a:custGeom>
            <a:avLst/>
            <a:gdLst>
              <a:gd name="connsiteX0" fmla="*/ 30480 w 3218180"/>
              <a:gd name="connsiteY0" fmla="*/ 593090 h 1299210"/>
              <a:gd name="connsiteX1" fmla="*/ 251460 w 3218180"/>
              <a:gd name="connsiteY1" fmla="*/ 250190 h 1299210"/>
              <a:gd name="connsiteX2" fmla="*/ 769620 w 3218180"/>
              <a:gd name="connsiteY2" fmla="*/ 59690 h 1299210"/>
              <a:gd name="connsiteX3" fmla="*/ 1280160 w 3218180"/>
              <a:gd name="connsiteY3" fmla="*/ 13970 h 1299210"/>
              <a:gd name="connsiteX4" fmla="*/ 1623060 w 3218180"/>
              <a:gd name="connsiteY4" fmla="*/ 21590 h 1299210"/>
              <a:gd name="connsiteX5" fmla="*/ 1965960 w 3218180"/>
              <a:gd name="connsiteY5" fmla="*/ 44450 h 1299210"/>
              <a:gd name="connsiteX6" fmla="*/ 2377440 w 3218180"/>
              <a:gd name="connsiteY6" fmla="*/ 288290 h 1299210"/>
              <a:gd name="connsiteX7" fmla="*/ 2537460 w 3218180"/>
              <a:gd name="connsiteY7" fmla="*/ 471170 h 1299210"/>
              <a:gd name="connsiteX8" fmla="*/ 2941320 w 3218180"/>
              <a:gd name="connsiteY8" fmla="*/ 585470 h 1299210"/>
              <a:gd name="connsiteX9" fmla="*/ 3185160 w 3218180"/>
              <a:gd name="connsiteY9" fmla="*/ 699770 h 1299210"/>
              <a:gd name="connsiteX10" fmla="*/ 3139440 w 3218180"/>
              <a:gd name="connsiteY10" fmla="*/ 844550 h 1299210"/>
              <a:gd name="connsiteX11" fmla="*/ 3055620 w 3218180"/>
              <a:gd name="connsiteY11" fmla="*/ 897890 h 1299210"/>
              <a:gd name="connsiteX12" fmla="*/ 2697480 w 3218180"/>
              <a:gd name="connsiteY12" fmla="*/ 753110 h 1299210"/>
              <a:gd name="connsiteX13" fmla="*/ 2491740 w 3218180"/>
              <a:gd name="connsiteY13" fmla="*/ 730250 h 1299210"/>
              <a:gd name="connsiteX14" fmla="*/ 2331720 w 3218180"/>
              <a:gd name="connsiteY14" fmla="*/ 897890 h 1299210"/>
              <a:gd name="connsiteX15" fmla="*/ 2194560 w 3218180"/>
              <a:gd name="connsiteY15" fmla="*/ 1202690 h 1299210"/>
              <a:gd name="connsiteX16" fmla="*/ 2141220 w 3218180"/>
              <a:gd name="connsiteY16" fmla="*/ 1294130 h 1299210"/>
              <a:gd name="connsiteX17" fmla="*/ 1950720 w 3218180"/>
              <a:gd name="connsiteY17" fmla="*/ 1233170 h 1299210"/>
              <a:gd name="connsiteX18" fmla="*/ 2034540 w 3218180"/>
              <a:gd name="connsiteY18" fmla="*/ 974090 h 1299210"/>
              <a:gd name="connsiteX19" fmla="*/ 2148840 w 3218180"/>
              <a:gd name="connsiteY19" fmla="*/ 730250 h 1299210"/>
              <a:gd name="connsiteX20" fmla="*/ 2202180 w 3218180"/>
              <a:gd name="connsiteY20" fmla="*/ 593090 h 1299210"/>
              <a:gd name="connsiteX21" fmla="*/ 2072640 w 3218180"/>
              <a:gd name="connsiteY21" fmla="*/ 448310 h 1299210"/>
              <a:gd name="connsiteX22" fmla="*/ 1783080 w 3218180"/>
              <a:gd name="connsiteY22" fmla="*/ 318770 h 1299210"/>
              <a:gd name="connsiteX23" fmla="*/ 1516380 w 3218180"/>
              <a:gd name="connsiteY23" fmla="*/ 288290 h 1299210"/>
              <a:gd name="connsiteX24" fmla="*/ 1043940 w 3218180"/>
              <a:gd name="connsiteY24" fmla="*/ 295910 h 1299210"/>
              <a:gd name="connsiteX25" fmla="*/ 647700 w 3218180"/>
              <a:gd name="connsiteY25" fmla="*/ 402590 h 1299210"/>
              <a:gd name="connsiteX26" fmla="*/ 510540 w 3218180"/>
              <a:gd name="connsiteY26" fmla="*/ 547370 h 1299210"/>
              <a:gd name="connsiteX27" fmla="*/ 502920 w 3218180"/>
              <a:gd name="connsiteY27" fmla="*/ 730250 h 1299210"/>
              <a:gd name="connsiteX28" fmla="*/ 342900 w 3218180"/>
              <a:gd name="connsiteY28" fmla="*/ 654050 h 1299210"/>
              <a:gd name="connsiteX29" fmla="*/ 251460 w 3218180"/>
              <a:gd name="connsiteY29" fmla="*/ 524510 h 1299210"/>
              <a:gd name="connsiteX30" fmla="*/ 182880 w 3218180"/>
              <a:gd name="connsiteY30" fmla="*/ 570230 h 1299210"/>
              <a:gd name="connsiteX31" fmla="*/ 68580 w 3218180"/>
              <a:gd name="connsiteY31" fmla="*/ 631190 h 1299210"/>
              <a:gd name="connsiteX32" fmla="*/ 30480 w 3218180"/>
              <a:gd name="connsiteY32" fmla="*/ 593090 h 1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8180" h="1299210">
                <a:moveTo>
                  <a:pt x="30480" y="593090"/>
                </a:moveTo>
                <a:cubicBezTo>
                  <a:pt x="60960" y="529590"/>
                  <a:pt x="128270" y="339090"/>
                  <a:pt x="251460" y="250190"/>
                </a:cubicBezTo>
                <a:cubicBezTo>
                  <a:pt x="374650" y="161290"/>
                  <a:pt x="598170" y="99060"/>
                  <a:pt x="769620" y="59690"/>
                </a:cubicBezTo>
                <a:cubicBezTo>
                  <a:pt x="941070" y="20320"/>
                  <a:pt x="1137920" y="20320"/>
                  <a:pt x="1280160" y="13970"/>
                </a:cubicBezTo>
                <a:cubicBezTo>
                  <a:pt x="1422400" y="7620"/>
                  <a:pt x="1508760" y="16510"/>
                  <a:pt x="1623060" y="21590"/>
                </a:cubicBezTo>
                <a:cubicBezTo>
                  <a:pt x="1737360" y="26670"/>
                  <a:pt x="1840230" y="0"/>
                  <a:pt x="1965960" y="44450"/>
                </a:cubicBezTo>
                <a:cubicBezTo>
                  <a:pt x="2091690" y="88900"/>
                  <a:pt x="2282190" y="217170"/>
                  <a:pt x="2377440" y="288290"/>
                </a:cubicBezTo>
                <a:cubicBezTo>
                  <a:pt x="2472690" y="359410"/>
                  <a:pt x="2443480" y="421640"/>
                  <a:pt x="2537460" y="471170"/>
                </a:cubicBezTo>
                <a:cubicBezTo>
                  <a:pt x="2631440" y="520700"/>
                  <a:pt x="2833370" y="547370"/>
                  <a:pt x="2941320" y="585470"/>
                </a:cubicBezTo>
                <a:cubicBezTo>
                  <a:pt x="3049270" y="623570"/>
                  <a:pt x="3152140" y="656590"/>
                  <a:pt x="3185160" y="699770"/>
                </a:cubicBezTo>
                <a:cubicBezTo>
                  <a:pt x="3218180" y="742950"/>
                  <a:pt x="3161030" y="811530"/>
                  <a:pt x="3139440" y="844550"/>
                </a:cubicBezTo>
                <a:cubicBezTo>
                  <a:pt x="3117850" y="877570"/>
                  <a:pt x="3129280" y="913130"/>
                  <a:pt x="3055620" y="897890"/>
                </a:cubicBezTo>
                <a:cubicBezTo>
                  <a:pt x="2981960" y="882650"/>
                  <a:pt x="2791460" y="781050"/>
                  <a:pt x="2697480" y="753110"/>
                </a:cubicBezTo>
                <a:cubicBezTo>
                  <a:pt x="2603500" y="725170"/>
                  <a:pt x="2552700" y="706120"/>
                  <a:pt x="2491740" y="730250"/>
                </a:cubicBezTo>
                <a:cubicBezTo>
                  <a:pt x="2430780" y="754380"/>
                  <a:pt x="2381250" y="819150"/>
                  <a:pt x="2331720" y="897890"/>
                </a:cubicBezTo>
                <a:cubicBezTo>
                  <a:pt x="2282190" y="976630"/>
                  <a:pt x="2226310" y="1136650"/>
                  <a:pt x="2194560" y="1202690"/>
                </a:cubicBezTo>
                <a:cubicBezTo>
                  <a:pt x="2162810" y="1268730"/>
                  <a:pt x="2181860" y="1289050"/>
                  <a:pt x="2141220" y="1294130"/>
                </a:cubicBezTo>
                <a:cubicBezTo>
                  <a:pt x="2100580" y="1299210"/>
                  <a:pt x="1968500" y="1286510"/>
                  <a:pt x="1950720" y="1233170"/>
                </a:cubicBezTo>
                <a:cubicBezTo>
                  <a:pt x="1932940" y="1179830"/>
                  <a:pt x="2001520" y="1057910"/>
                  <a:pt x="2034540" y="974090"/>
                </a:cubicBezTo>
                <a:cubicBezTo>
                  <a:pt x="2067560" y="890270"/>
                  <a:pt x="2120900" y="793750"/>
                  <a:pt x="2148840" y="730250"/>
                </a:cubicBezTo>
                <a:cubicBezTo>
                  <a:pt x="2176780" y="666750"/>
                  <a:pt x="2214880" y="640080"/>
                  <a:pt x="2202180" y="593090"/>
                </a:cubicBezTo>
                <a:cubicBezTo>
                  <a:pt x="2189480" y="546100"/>
                  <a:pt x="2142490" y="494030"/>
                  <a:pt x="2072640" y="448310"/>
                </a:cubicBezTo>
                <a:cubicBezTo>
                  <a:pt x="2002790" y="402590"/>
                  <a:pt x="1875790" y="345440"/>
                  <a:pt x="1783080" y="318770"/>
                </a:cubicBezTo>
                <a:cubicBezTo>
                  <a:pt x="1690370" y="292100"/>
                  <a:pt x="1639570" y="292100"/>
                  <a:pt x="1516380" y="288290"/>
                </a:cubicBezTo>
                <a:cubicBezTo>
                  <a:pt x="1393190" y="284480"/>
                  <a:pt x="1188720" y="276860"/>
                  <a:pt x="1043940" y="295910"/>
                </a:cubicBezTo>
                <a:cubicBezTo>
                  <a:pt x="899160" y="314960"/>
                  <a:pt x="736600" y="360680"/>
                  <a:pt x="647700" y="402590"/>
                </a:cubicBezTo>
                <a:cubicBezTo>
                  <a:pt x="558800" y="444500"/>
                  <a:pt x="534670" y="492760"/>
                  <a:pt x="510540" y="547370"/>
                </a:cubicBezTo>
                <a:cubicBezTo>
                  <a:pt x="486410" y="601980"/>
                  <a:pt x="530860" y="712470"/>
                  <a:pt x="502920" y="730250"/>
                </a:cubicBezTo>
                <a:cubicBezTo>
                  <a:pt x="474980" y="748030"/>
                  <a:pt x="384810" y="688340"/>
                  <a:pt x="342900" y="654050"/>
                </a:cubicBezTo>
                <a:cubicBezTo>
                  <a:pt x="300990" y="619760"/>
                  <a:pt x="278130" y="538480"/>
                  <a:pt x="251460" y="524510"/>
                </a:cubicBezTo>
                <a:cubicBezTo>
                  <a:pt x="224790" y="510540"/>
                  <a:pt x="213360" y="552450"/>
                  <a:pt x="182880" y="570230"/>
                </a:cubicBezTo>
                <a:cubicBezTo>
                  <a:pt x="152400" y="588010"/>
                  <a:pt x="93980" y="619760"/>
                  <a:pt x="68580" y="631190"/>
                </a:cubicBezTo>
                <a:cubicBezTo>
                  <a:pt x="43180" y="642620"/>
                  <a:pt x="0" y="656590"/>
                  <a:pt x="30480" y="593090"/>
                </a:cubicBezTo>
                <a:close/>
              </a:path>
            </a:pathLst>
          </a:cu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6951" name="AutoShape 82"/>
          <p:cNvSpPr>
            <a:spLocks noChangeArrowheads="1"/>
          </p:cNvSpPr>
          <p:nvPr/>
        </p:nvSpPr>
        <p:spPr bwMode="auto">
          <a:xfrm rot="-8239861">
            <a:off x="7434263" y="2520950"/>
            <a:ext cx="207962"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52" name="AutoShape 83"/>
          <p:cNvSpPr>
            <a:spLocks noChangeArrowheads="1"/>
          </p:cNvSpPr>
          <p:nvPr/>
        </p:nvSpPr>
        <p:spPr bwMode="auto">
          <a:xfrm rot="5400000">
            <a:off x="5482432" y="3499644"/>
            <a:ext cx="144462" cy="107950"/>
          </a:xfrm>
          <a:prstGeom prst="leftArrow">
            <a:avLst>
              <a:gd name="adj1" fmla="val 50000"/>
              <a:gd name="adj2" fmla="val 33456"/>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53" name="AutoShape 84"/>
          <p:cNvSpPr>
            <a:spLocks noChangeArrowheads="1"/>
          </p:cNvSpPr>
          <p:nvPr/>
        </p:nvSpPr>
        <p:spPr bwMode="auto">
          <a:xfrm rot="5606935">
            <a:off x="5483225" y="3198813"/>
            <a:ext cx="152400" cy="107950"/>
          </a:xfrm>
          <a:prstGeom prst="leftArrow">
            <a:avLst>
              <a:gd name="adj1" fmla="val 50000"/>
              <a:gd name="adj2" fmla="val 35294"/>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54" name="AutoShape 85"/>
          <p:cNvSpPr>
            <a:spLocks noChangeArrowheads="1"/>
          </p:cNvSpPr>
          <p:nvPr/>
        </p:nvSpPr>
        <p:spPr bwMode="auto">
          <a:xfrm rot="6271722">
            <a:off x="5499100" y="2901951"/>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55" name="AutoShape 86"/>
          <p:cNvSpPr>
            <a:spLocks noChangeArrowheads="1"/>
          </p:cNvSpPr>
          <p:nvPr/>
        </p:nvSpPr>
        <p:spPr bwMode="auto">
          <a:xfrm rot="8910318">
            <a:off x="5727700" y="2489200"/>
            <a:ext cx="207963"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56" name="AutoShape 87"/>
          <p:cNvSpPr>
            <a:spLocks noChangeArrowheads="1"/>
          </p:cNvSpPr>
          <p:nvPr/>
        </p:nvSpPr>
        <p:spPr bwMode="auto">
          <a:xfrm rot="9385237">
            <a:off x="6137275" y="2324100"/>
            <a:ext cx="179388" cy="107950"/>
          </a:xfrm>
          <a:prstGeom prst="leftArrow">
            <a:avLst>
              <a:gd name="adj1" fmla="val 50000"/>
              <a:gd name="adj2" fmla="val 41544"/>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57" name="AutoShape 88"/>
          <p:cNvSpPr>
            <a:spLocks noChangeArrowheads="1"/>
          </p:cNvSpPr>
          <p:nvPr/>
        </p:nvSpPr>
        <p:spPr bwMode="auto">
          <a:xfrm rot="10800000">
            <a:off x="6548438" y="2309813"/>
            <a:ext cx="179387" cy="107950"/>
          </a:xfrm>
          <a:prstGeom prst="leftArrow">
            <a:avLst>
              <a:gd name="adj1" fmla="val 50000"/>
              <a:gd name="adj2" fmla="val 41544"/>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58" name="AutoShape 89"/>
          <p:cNvSpPr>
            <a:spLocks noChangeArrowheads="1"/>
          </p:cNvSpPr>
          <p:nvPr/>
        </p:nvSpPr>
        <p:spPr bwMode="auto">
          <a:xfrm rot="-9700598">
            <a:off x="7035800" y="2325688"/>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59" name="AutoShape 91"/>
          <p:cNvSpPr>
            <a:spLocks noChangeArrowheads="1"/>
          </p:cNvSpPr>
          <p:nvPr/>
        </p:nvSpPr>
        <p:spPr bwMode="auto">
          <a:xfrm rot="6271722">
            <a:off x="5426075" y="4341813"/>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60" name="AutoShape 92"/>
          <p:cNvSpPr>
            <a:spLocks noChangeArrowheads="1"/>
          </p:cNvSpPr>
          <p:nvPr/>
        </p:nvSpPr>
        <p:spPr bwMode="auto">
          <a:xfrm rot="5400000">
            <a:off x="5457032" y="4029869"/>
            <a:ext cx="207962"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61" name="AutoShape 101"/>
          <p:cNvSpPr>
            <a:spLocks noChangeArrowheads="1"/>
          </p:cNvSpPr>
          <p:nvPr/>
        </p:nvSpPr>
        <p:spPr bwMode="auto">
          <a:xfrm rot="-4484693">
            <a:off x="7545388" y="28940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6962" name="AutoShape 102"/>
          <p:cNvSpPr>
            <a:spLocks noChangeArrowheads="1"/>
          </p:cNvSpPr>
          <p:nvPr/>
        </p:nvSpPr>
        <p:spPr bwMode="auto">
          <a:xfrm rot="-4484693">
            <a:off x="7473950" y="31099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6963" name="AutoShape 103"/>
          <p:cNvSpPr>
            <a:spLocks noChangeArrowheads="1"/>
          </p:cNvSpPr>
          <p:nvPr/>
        </p:nvSpPr>
        <p:spPr bwMode="auto">
          <a:xfrm rot="-3218817">
            <a:off x="7359650" y="33258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6964" name="AutoShape 104"/>
          <p:cNvSpPr>
            <a:spLocks noChangeArrowheads="1"/>
          </p:cNvSpPr>
          <p:nvPr/>
        </p:nvSpPr>
        <p:spPr bwMode="auto">
          <a:xfrm rot="-3504120">
            <a:off x="7210425" y="3527425"/>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6965" name="AutoShape 105"/>
          <p:cNvSpPr>
            <a:spLocks noChangeArrowheads="1"/>
          </p:cNvSpPr>
          <p:nvPr/>
        </p:nvSpPr>
        <p:spPr bwMode="auto">
          <a:xfrm rot="-4599500">
            <a:off x="7077075" y="3759200"/>
            <a:ext cx="142875" cy="53975"/>
          </a:xfrm>
          <a:prstGeom prst="leftArrow">
            <a:avLst>
              <a:gd name="adj1" fmla="val 50000"/>
              <a:gd name="adj2" fmla="val 66176"/>
            </a:avLst>
          </a:prstGeom>
          <a:solidFill>
            <a:srgbClr val="99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66" name="AutoShape 106"/>
          <p:cNvSpPr>
            <a:spLocks noChangeArrowheads="1"/>
          </p:cNvSpPr>
          <p:nvPr/>
        </p:nvSpPr>
        <p:spPr bwMode="auto">
          <a:xfrm rot="-5110034">
            <a:off x="7042150" y="3983038"/>
            <a:ext cx="142875" cy="53975"/>
          </a:xfrm>
          <a:prstGeom prst="leftArrow">
            <a:avLst>
              <a:gd name="adj1" fmla="val 50000"/>
              <a:gd name="adj2" fmla="val 66176"/>
            </a:avLst>
          </a:prstGeom>
          <a:solidFill>
            <a:srgbClr val="CC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67" name="AutoShape 107"/>
          <p:cNvSpPr>
            <a:spLocks noChangeArrowheads="1"/>
          </p:cNvSpPr>
          <p:nvPr/>
        </p:nvSpPr>
        <p:spPr bwMode="auto">
          <a:xfrm rot="-9301217">
            <a:off x="7793038" y="276066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68" name="AutoShape 108"/>
          <p:cNvSpPr>
            <a:spLocks noChangeArrowheads="1"/>
          </p:cNvSpPr>
          <p:nvPr/>
        </p:nvSpPr>
        <p:spPr bwMode="auto">
          <a:xfrm rot="-9296328">
            <a:off x="8085138" y="2854325"/>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69" name="AutoShape 109"/>
          <p:cNvSpPr>
            <a:spLocks noChangeArrowheads="1"/>
          </p:cNvSpPr>
          <p:nvPr/>
        </p:nvSpPr>
        <p:spPr bwMode="auto">
          <a:xfrm rot="-9422367">
            <a:off x="8305800" y="2941638"/>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6970" name="AutoShape 110"/>
          <p:cNvSpPr>
            <a:spLocks noChangeArrowheads="1"/>
          </p:cNvSpPr>
          <p:nvPr/>
        </p:nvSpPr>
        <p:spPr bwMode="auto">
          <a:xfrm rot="-6169043">
            <a:off x="8482013" y="3114675"/>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6971" name="AutoShape 111"/>
          <p:cNvSpPr>
            <a:spLocks noChangeArrowheads="1"/>
          </p:cNvSpPr>
          <p:nvPr/>
        </p:nvSpPr>
        <p:spPr bwMode="auto">
          <a:xfrm rot="-4326713">
            <a:off x="8482013" y="3325813"/>
            <a:ext cx="142875" cy="53975"/>
          </a:xfrm>
          <a:prstGeom prst="leftArrow">
            <a:avLst>
              <a:gd name="adj1" fmla="val 50000"/>
              <a:gd name="adj2" fmla="val 66176"/>
            </a:avLst>
          </a:prstGeom>
          <a:solidFill>
            <a:srgbClr val="99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72" name="AutoShape 112"/>
          <p:cNvSpPr>
            <a:spLocks noChangeArrowheads="1"/>
          </p:cNvSpPr>
          <p:nvPr/>
        </p:nvSpPr>
        <p:spPr bwMode="auto">
          <a:xfrm rot="-4374148">
            <a:off x="8410575" y="3541713"/>
            <a:ext cx="142875" cy="53975"/>
          </a:xfrm>
          <a:prstGeom prst="leftArrow">
            <a:avLst>
              <a:gd name="adj1" fmla="val 50000"/>
              <a:gd name="adj2" fmla="val 66176"/>
            </a:avLst>
          </a:prstGeom>
          <a:solidFill>
            <a:srgbClr val="CC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6973" name="Rectangle 113"/>
          <p:cNvSpPr>
            <a:spLocks/>
          </p:cNvSpPr>
          <p:nvPr/>
        </p:nvSpPr>
        <p:spPr bwMode="auto">
          <a:xfrm>
            <a:off x="457200" y="44450"/>
            <a:ext cx="8229600" cy="1143000"/>
          </a:xfrm>
          <a:prstGeom prst="rect">
            <a:avLst/>
          </a:prstGeom>
          <a:noFill/>
          <a:ln w="9525">
            <a:noFill/>
            <a:miter lim="800000"/>
            <a:headEnd/>
            <a:tailEnd/>
          </a:ln>
        </p:spPr>
        <p:txBody>
          <a:bodyPr anchor="ctr"/>
          <a:lstStyle/>
          <a:p>
            <a:pPr algn="ctr"/>
            <a:r>
              <a:rPr lang="en-GB" sz="2800" b="1">
                <a:solidFill>
                  <a:srgbClr val="FFFF00"/>
                </a:solidFill>
              </a:rPr>
              <a:t>DCM                                              iPAH</a:t>
            </a:r>
            <a:endParaRPr lang="en-GB" sz="2800">
              <a:solidFill>
                <a:srgbClr val="FFFF00"/>
              </a:solidFill>
            </a:endParaRPr>
          </a:p>
        </p:txBody>
      </p:sp>
      <p:grpSp>
        <p:nvGrpSpPr>
          <p:cNvPr id="36974" name="Freeform 76"/>
          <p:cNvGrpSpPr>
            <a:grpSpLocks/>
          </p:cNvGrpSpPr>
          <p:nvPr/>
        </p:nvGrpSpPr>
        <p:grpSpPr bwMode="auto">
          <a:xfrm rot="6609582" flipH="1">
            <a:off x="5331619" y="5099844"/>
            <a:ext cx="1223962" cy="1219200"/>
            <a:chOff x="1313" y="2208"/>
            <a:chExt cx="841" cy="768"/>
          </a:xfrm>
        </p:grpSpPr>
        <p:pic>
          <p:nvPicPr>
            <p:cNvPr id="37104" name="Freeform 76"/>
            <p:cNvPicPr>
              <a:picLocks noChangeArrowheads="1"/>
            </p:cNvPicPr>
            <p:nvPr/>
          </p:nvPicPr>
          <p:blipFill>
            <a:blip r:embed="rId4" cstate="print"/>
            <a:srcRect/>
            <a:stretch>
              <a:fillRect/>
            </a:stretch>
          </p:blipFill>
          <p:spPr bwMode="auto">
            <a:xfrm>
              <a:off x="1313" y="2208"/>
              <a:ext cx="841" cy="768"/>
            </a:xfrm>
            <a:prstGeom prst="rect">
              <a:avLst/>
            </a:prstGeom>
            <a:noFill/>
            <a:ln w="9525">
              <a:noFill/>
              <a:miter lim="800000"/>
              <a:headEnd/>
              <a:tailEnd/>
            </a:ln>
          </p:spPr>
        </p:pic>
        <p:sp>
          <p:nvSpPr>
            <p:cNvPr id="37105" name="Text Box 158"/>
            <p:cNvSpPr txBox="1">
              <a:spLocks noChangeArrowheads="1"/>
            </p:cNvSpPr>
            <p:nvPr/>
          </p:nvSpPr>
          <p:spPr bwMode="auto">
            <a:xfrm rot="-499169">
              <a:off x="1354" y="2255"/>
              <a:ext cx="741" cy="728"/>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grpSp>
        <p:nvGrpSpPr>
          <p:cNvPr id="36975" name="Freeform 78"/>
          <p:cNvGrpSpPr>
            <a:grpSpLocks/>
          </p:cNvGrpSpPr>
          <p:nvPr/>
        </p:nvGrpSpPr>
        <p:grpSpPr bwMode="auto">
          <a:xfrm rot="1390328">
            <a:off x="4675188" y="4899025"/>
            <a:ext cx="762000" cy="1208088"/>
            <a:chOff x="2162" y="3091"/>
            <a:chExt cx="480" cy="761"/>
          </a:xfrm>
        </p:grpSpPr>
        <p:pic>
          <p:nvPicPr>
            <p:cNvPr id="37102" name="Freeform 78"/>
            <p:cNvPicPr>
              <a:picLocks noChangeArrowheads="1"/>
            </p:cNvPicPr>
            <p:nvPr/>
          </p:nvPicPr>
          <p:blipFill>
            <a:blip r:embed="rId5" cstate="print"/>
            <a:srcRect/>
            <a:stretch>
              <a:fillRect/>
            </a:stretch>
          </p:blipFill>
          <p:spPr bwMode="auto">
            <a:xfrm>
              <a:off x="2162" y="3091"/>
              <a:ext cx="480" cy="761"/>
            </a:xfrm>
            <a:prstGeom prst="rect">
              <a:avLst/>
            </a:prstGeom>
            <a:noFill/>
            <a:ln w="9525">
              <a:noFill/>
              <a:miter lim="800000"/>
              <a:headEnd/>
              <a:tailEnd/>
            </a:ln>
          </p:spPr>
        </p:pic>
        <p:sp>
          <p:nvSpPr>
            <p:cNvPr id="37103" name="Text Box 161"/>
            <p:cNvSpPr txBox="1">
              <a:spLocks noChangeArrowheads="1"/>
            </p:cNvSpPr>
            <p:nvPr/>
          </p:nvSpPr>
          <p:spPr bwMode="auto">
            <a:xfrm>
              <a:off x="2190" y="3106"/>
              <a:ext cx="424" cy="703"/>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sp>
        <p:nvSpPr>
          <p:cNvPr id="36976" name="AutoShape 162"/>
          <p:cNvSpPr>
            <a:spLocks noChangeArrowheads="1"/>
          </p:cNvSpPr>
          <p:nvPr/>
        </p:nvSpPr>
        <p:spPr bwMode="auto">
          <a:xfrm rot="6656390">
            <a:off x="5137150" y="5014913"/>
            <a:ext cx="144463" cy="71437"/>
          </a:xfrm>
          <a:prstGeom prst="leftArrow">
            <a:avLst>
              <a:gd name="adj1" fmla="val 50000"/>
              <a:gd name="adj2" fmla="val 50556"/>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77" name="AutoShape 163"/>
          <p:cNvSpPr>
            <a:spLocks noChangeArrowheads="1"/>
          </p:cNvSpPr>
          <p:nvPr/>
        </p:nvSpPr>
        <p:spPr bwMode="auto">
          <a:xfrm rot="3707720">
            <a:off x="5856288" y="5734050"/>
            <a:ext cx="144462" cy="71438"/>
          </a:xfrm>
          <a:prstGeom prst="leftArrow">
            <a:avLst>
              <a:gd name="adj1" fmla="val 50000"/>
              <a:gd name="adj2" fmla="val 50555"/>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78" name="AutoShape 164"/>
          <p:cNvSpPr>
            <a:spLocks noChangeArrowheads="1"/>
          </p:cNvSpPr>
          <p:nvPr/>
        </p:nvSpPr>
        <p:spPr bwMode="auto">
          <a:xfrm rot="3172447">
            <a:off x="5760244" y="5607844"/>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79" name="AutoShape 165"/>
          <p:cNvSpPr>
            <a:spLocks noChangeArrowheads="1"/>
          </p:cNvSpPr>
          <p:nvPr/>
        </p:nvSpPr>
        <p:spPr bwMode="auto">
          <a:xfrm rot="4293903">
            <a:off x="5672931" y="5445919"/>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80" name="AutoShape 166"/>
          <p:cNvSpPr>
            <a:spLocks noChangeArrowheads="1"/>
          </p:cNvSpPr>
          <p:nvPr/>
        </p:nvSpPr>
        <p:spPr bwMode="auto">
          <a:xfrm rot="5400000">
            <a:off x="5615781" y="5239544"/>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81" name="AutoShape 167"/>
          <p:cNvSpPr>
            <a:spLocks noChangeArrowheads="1"/>
          </p:cNvSpPr>
          <p:nvPr/>
        </p:nvSpPr>
        <p:spPr bwMode="auto">
          <a:xfrm rot="4986378">
            <a:off x="5611019" y="5037932"/>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82" name="AutoShape 168"/>
          <p:cNvSpPr>
            <a:spLocks noChangeArrowheads="1"/>
          </p:cNvSpPr>
          <p:nvPr/>
        </p:nvSpPr>
        <p:spPr bwMode="auto">
          <a:xfrm rot="6861671">
            <a:off x="5072856" y="5191919"/>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83" name="AutoShape 169"/>
          <p:cNvSpPr>
            <a:spLocks noChangeArrowheads="1"/>
          </p:cNvSpPr>
          <p:nvPr/>
        </p:nvSpPr>
        <p:spPr bwMode="auto">
          <a:xfrm rot="6709505">
            <a:off x="4993481" y="5374482"/>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84" name="AutoShape 170"/>
          <p:cNvSpPr>
            <a:spLocks noChangeArrowheads="1"/>
          </p:cNvSpPr>
          <p:nvPr/>
        </p:nvSpPr>
        <p:spPr bwMode="auto">
          <a:xfrm rot="6709505">
            <a:off x="4906169" y="5561807"/>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6985" name="AutoShape 91"/>
          <p:cNvSpPr>
            <a:spLocks noChangeArrowheads="1"/>
          </p:cNvSpPr>
          <p:nvPr/>
        </p:nvSpPr>
        <p:spPr bwMode="auto">
          <a:xfrm rot="6271722">
            <a:off x="5408612" y="4641851"/>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grpSp>
        <p:nvGrpSpPr>
          <p:cNvPr id="36986" name="Freeform 80"/>
          <p:cNvGrpSpPr>
            <a:grpSpLocks/>
          </p:cNvGrpSpPr>
          <p:nvPr/>
        </p:nvGrpSpPr>
        <p:grpSpPr bwMode="auto">
          <a:xfrm>
            <a:off x="495300" y="3965575"/>
            <a:ext cx="1017588" cy="1146175"/>
            <a:chOff x="1955" y="2481"/>
            <a:chExt cx="641" cy="722"/>
          </a:xfrm>
        </p:grpSpPr>
        <p:pic>
          <p:nvPicPr>
            <p:cNvPr id="37100" name="Freeform 80"/>
            <p:cNvPicPr>
              <a:picLocks noChangeArrowheads="1"/>
            </p:cNvPicPr>
            <p:nvPr/>
          </p:nvPicPr>
          <p:blipFill>
            <a:blip r:embed="rId3" cstate="print"/>
            <a:srcRect/>
            <a:stretch>
              <a:fillRect/>
            </a:stretch>
          </p:blipFill>
          <p:spPr bwMode="auto">
            <a:xfrm>
              <a:off x="1955" y="2481"/>
              <a:ext cx="641" cy="722"/>
            </a:xfrm>
            <a:prstGeom prst="rect">
              <a:avLst/>
            </a:prstGeom>
            <a:noFill/>
            <a:ln w="9525">
              <a:noFill/>
              <a:miter lim="800000"/>
              <a:headEnd/>
              <a:tailEnd/>
            </a:ln>
          </p:spPr>
        </p:pic>
        <p:sp>
          <p:nvSpPr>
            <p:cNvPr id="37101" name="Text Box 4"/>
            <p:cNvSpPr txBox="1">
              <a:spLocks noChangeArrowheads="1"/>
            </p:cNvSpPr>
            <p:nvPr/>
          </p:nvSpPr>
          <p:spPr bwMode="auto">
            <a:xfrm rot="5400000">
              <a:off x="1959" y="2549"/>
              <a:ext cx="643" cy="559"/>
            </a:xfrm>
            <a:prstGeom prst="rect">
              <a:avLst/>
            </a:prstGeom>
            <a:noFill/>
            <a:ln w="9525">
              <a:noFill/>
              <a:miter lim="800000"/>
              <a:headEnd/>
              <a:tailEnd/>
            </a:ln>
          </p:spPr>
          <p:txBody>
            <a:bodyPr rot="10800000" vert="eaVert" anchor="ctr"/>
            <a:lstStyle/>
            <a:p>
              <a:pPr algn="ctr"/>
              <a:endParaRPr lang="en-GB">
                <a:solidFill>
                  <a:srgbClr val="FFFF00"/>
                </a:solidFill>
                <a:latin typeface="Calibri" pitchFamily="34" charset="0"/>
              </a:endParaRPr>
            </a:p>
          </p:txBody>
        </p:sp>
      </p:grpSp>
      <p:sp>
        <p:nvSpPr>
          <p:cNvPr id="173" name="Freeform 172"/>
          <p:cNvSpPr/>
          <p:nvPr/>
        </p:nvSpPr>
        <p:spPr>
          <a:xfrm>
            <a:off x="1265345" y="1019382"/>
            <a:ext cx="1991359" cy="1960880"/>
          </a:xfrm>
          <a:custGeom>
            <a:avLst/>
            <a:gdLst>
              <a:gd name="connsiteX0" fmla="*/ 558800 w 1991360"/>
              <a:gd name="connsiteY0" fmla="*/ 1790700 h 1960880"/>
              <a:gd name="connsiteX1" fmla="*/ 414020 w 1991360"/>
              <a:gd name="connsiteY1" fmla="*/ 1897380 h 1960880"/>
              <a:gd name="connsiteX2" fmla="*/ 314960 w 1991360"/>
              <a:gd name="connsiteY2" fmla="*/ 1958340 h 1960880"/>
              <a:gd name="connsiteX3" fmla="*/ 269240 w 1991360"/>
              <a:gd name="connsiteY3" fmla="*/ 1912620 h 1960880"/>
              <a:gd name="connsiteX4" fmla="*/ 223520 w 1991360"/>
              <a:gd name="connsiteY4" fmla="*/ 1706880 h 1960880"/>
              <a:gd name="connsiteX5" fmla="*/ 86360 w 1991360"/>
              <a:gd name="connsiteY5" fmla="*/ 1402080 h 1960880"/>
              <a:gd name="connsiteX6" fmla="*/ 2540 w 1991360"/>
              <a:gd name="connsiteY6" fmla="*/ 1036320 h 1960880"/>
              <a:gd name="connsiteX7" fmla="*/ 101600 w 1991360"/>
              <a:gd name="connsiteY7" fmla="*/ 716280 h 1960880"/>
              <a:gd name="connsiteX8" fmla="*/ 231140 w 1991360"/>
              <a:gd name="connsiteY8" fmla="*/ 563880 h 1960880"/>
              <a:gd name="connsiteX9" fmla="*/ 299720 w 1991360"/>
              <a:gd name="connsiteY9" fmla="*/ 472440 h 1960880"/>
              <a:gd name="connsiteX10" fmla="*/ 208280 w 1991360"/>
              <a:gd name="connsiteY10" fmla="*/ 213360 h 1960880"/>
              <a:gd name="connsiteX11" fmla="*/ 193040 w 1991360"/>
              <a:gd name="connsiteY11" fmla="*/ 144780 h 1960880"/>
              <a:gd name="connsiteX12" fmla="*/ 330200 w 1991360"/>
              <a:gd name="connsiteY12" fmla="*/ 76200 h 1960880"/>
              <a:gd name="connsiteX13" fmla="*/ 345440 w 1991360"/>
              <a:gd name="connsiteY13" fmla="*/ 266700 h 1960880"/>
              <a:gd name="connsiteX14" fmla="*/ 398780 w 1991360"/>
              <a:gd name="connsiteY14" fmla="*/ 320040 h 1960880"/>
              <a:gd name="connsiteX15" fmla="*/ 398780 w 1991360"/>
              <a:gd name="connsiteY15" fmla="*/ 106680 h 1960880"/>
              <a:gd name="connsiteX16" fmla="*/ 414020 w 1991360"/>
              <a:gd name="connsiteY16" fmla="*/ 38100 h 1960880"/>
              <a:gd name="connsiteX17" fmla="*/ 551180 w 1991360"/>
              <a:gd name="connsiteY17" fmla="*/ 38100 h 1960880"/>
              <a:gd name="connsiteX18" fmla="*/ 551180 w 1991360"/>
              <a:gd name="connsiteY18" fmla="*/ 190500 h 1960880"/>
              <a:gd name="connsiteX19" fmla="*/ 520700 w 1991360"/>
              <a:gd name="connsiteY19" fmla="*/ 373380 h 1960880"/>
              <a:gd name="connsiteX20" fmla="*/ 558800 w 1991360"/>
              <a:gd name="connsiteY20" fmla="*/ 434340 h 1960880"/>
              <a:gd name="connsiteX21" fmla="*/ 726440 w 1991360"/>
              <a:gd name="connsiteY21" fmla="*/ 342900 h 1960880"/>
              <a:gd name="connsiteX22" fmla="*/ 924560 w 1991360"/>
              <a:gd name="connsiteY22" fmla="*/ 320040 h 1960880"/>
              <a:gd name="connsiteX23" fmla="*/ 1046480 w 1991360"/>
              <a:gd name="connsiteY23" fmla="*/ 304800 h 1960880"/>
              <a:gd name="connsiteX24" fmla="*/ 1008380 w 1991360"/>
              <a:gd name="connsiteY24" fmla="*/ 106680 h 1960880"/>
              <a:gd name="connsiteX25" fmla="*/ 1008380 w 1991360"/>
              <a:gd name="connsiteY25" fmla="*/ 22860 h 1960880"/>
              <a:gd name="connsiteX26" fmla="*/ 1145540 w 1991360"/>
              <a:gd name="connsiteY26" fmla="*/ 38100 h 1960880"/>
              <a:gd name="connsiteX27" fmla="*/ 1160780 w 1991360"/>
              <a:gd name="connsiteY27" fmla="*/ 251460 h 1960880"/>
              <a:gd name="connsiteX28" fmla="*/ 1183640 w 1991360"/>
              <a:gd name="connsiteY28" fmla="*/ 304800 h 1960880"/>
              <a:gd name="connsiteX29" fmla="*/ 1313180 w 1991360"/>
              <a:gd name="connsiteY29" fmla="*/ 320040 h 1960880"/>
              <a:gd name="connsiteX30" fmla="*/ 1412240 w 1991360"/>
              <a:gd name="connsiteY30" fmla="*/ 365760 h 1960880"/>
              <a:gd name="connsiteX31" fmla="*/ 1732280 w 1991360"/>
              <a:gd name="connsiteY31" fmla="*/ 289560 h 1960880"/>
              <a:gd name="connsiteX32" fmla="*/ 1892300 w 1991360"/>
              <a:gd name="connsiteY32" fmla="*/ 243840 h 1960880"/>
              <a:gd name="connsiteX33" fmla="*/ 1960880 w 1991360"/>
              <a:gd name="connsiteY33" fmla="*/ 365760 h 1960880"/>
              <a:gd name="connsiteX34" fmla="*/ 1709420 w 1991360"/>
              <a:gd name="connsiteY34" fmla="*/ 472440 h 1960880"/>
              <a:gd name="connsiteX35" fmla="*/ 1549400 w 1991360"/>
              <a:gd name="connsiteY35" fmla="*/ 525780 h 1960880"/>
              <a:gd name="connsiteX36" fmla="*/ 1579880 w 1991360"/>
              <a:gd name="connsiteY36" fmla="*/ 601980 h 1960880"/>
              <a:gd name="connsiteX37" fmla="*/ 1640840 w 1991360"/>
              <a:gd name="connsiteY37" fmla="*/ 830580 h 1960880"/>
              <a:gd name="connsiteX38" fmla="*/ 1663700 w 1991360"/>
              <a:gd name="connsiteY38" fmla="*/ 1127760 h 1960880"/>
              <a:gd name="connsiteX39" fmla="*/ 1633220 w 1991360"/>
              <a:gd name="connsiteY39" fmla="*/ 1242060 h 1960880"/>
              <a:gd name="connsiteX40" fmla="*/ 1427480 w 1991360"/>
              <a:gd name="connsiteY40" fmla="*/ 1226820 h 1960880"/>
              <a:gd name="connsiteX41" fmla="*/ 1351280 w 1991360"/>
              <a:gd name="connsiteY41" fmla="*/ 1211580 h 1960880"/>
              <a:gd name="connsiteX42" fmla="*/ 1305560 w 1991360"/>
              <a:gd name="connsiteY42" fmla="*/ 937260 h 1960880"/>
              <a:gd name="connsiteX43" fmla="*/ 1221740 w 1991360"/>
              <a:gd name="connsiteY43" fmla="*/ 723900 h 1960880"/>
              <a:gd name="connsiteX44" fmla="*/ 1076960 w 1991360"/>
              <a:gd name="connsiteY44" fmla="*/ 685800 h 1960880"/>
              <a:gd name="connsiteX45" fmla="*/ 802640 w 1991360"/>
              <a:gd name="connsiteY45" fmla="*/ 716280 h 1960880"/>
              <a:gd name="connsiteX46" fmla="*/ 619760 w 1991360"/>
              <a:gd name="connsiteY46" fmla="*/ 822960 h 1960880"/>
              <a:gd name="connsiteX47" fmla="*/ 528320 w 1991360"/>
              <a:gd name="connsiteY47" fmla="*/ 929640 h 1960880"/>
              <a:gd name="connsiteX48" fmla="*/ 596900 w 1991360"/>
              <a:gd name="connsiteY48" fmla="*/ 1135380 h 1960880"/>
              <a:gd name="connsiteX49" fmla="*/ 703580 w 1991360"/>
              <a:gd name="connsiteY49" fmla="*/ 1478280 h 1960880"/>
              <a:gd name="connsiteX50" fmla="*/ 840740 w 1991360"/>
              <a:gd name="connsiteY50" fmla="*/ 1760220 h 1960880"/>
              <a:gd name="connsiteX51" fmla="*/ 878840 w 1991360"/>
              <a:gd name="connsiteY51" fmla="*/ 1897380 h 1960880"/>
              <a:gd name="connsiteX52" fmla="*/ 665480 w 1991360"/>
              <a:gd name="connsiteY52" fmla="*/ 1828800 h 1960880"/>
              <a:gd name="connsiteX53" fmla="*/ 558800 w 1991360"/>
              <a:gd name="connsiteY53" fmla="*/ 179070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91360" h="1960880">
                <a:moveTo>
                  <a:pt x="558800" y="1790700"/>
                </a:moveTo>
                <a:cubicBezTo>
                  <a:pt x="516890" y="1802130"/>
                  <a:pt x="454660" y="1869440"/>
                  <a:pt x="414020" y="1897380"/>
                </a:cubicBezTo>
                <a:cubicBezTo>
                  <a:pt x="373380" y="1925320"/>
                  <a:pt x="339090" y="1955800"/>
                  <a:pt x="314960" y="1958340"/>
                </a:cubicBezTo>
                <a:cubicBezTo>
                  <a:pt x="290830" y="1960880"/>
                  <a:pt x="284480" y="1954530"/>
                  <a:pt x="269240" y="1912620"/>
                </a:cubicBezTo>
                <a:cubicBezTo>
                  <a:pt x="254000" y="1870710"/>
                  <a:pt x="254000" y="1791970"/>
                  <a:pt x="223520" y="1706880"/>
                </a:cubicBezTo>
                <a:cubicBezTo>
                  <a:pt x="193040" y="1621790"/>
                  <a:pt x="123190" y="1513840"/>
                  <a:pt x="86360" y="1402080"/>
                </a:cubicBezTo>
                <a:cubicBezTo>
                  <a:pt x="49530" y="1290320"/>
                  <a:pt x="0" y="1150620"/>
                  <a:pt x="2540" y="1036320"/>
                </a:cubicBezTo>
                <a:cubicBezTo>
                  <a:pt x="5080" y="922020"/>
                  <a:pt x="63500" y="795020"/>
                  <a:pt x="101600" y="716280"/>
                </a:cubicBezTo>
                <a:cubicBezTo>
                  <a:pt x="139700" y="637540"/>
                  <a:pt x="198120" y="604520"/>
                  <a:pt x="231140" y="563880"/>
                </a:cubicBezTo>
                <a:cubicBezTo>
                  <a:pt x="264160" y="523240"/>
                  <a:pt x="303530" y="530860"/>
                  <a:pt x="299720" y="472440"/>
                </a:cubicBezTo>
                <a:cubicBezTo>
                  <a:pt x="295910" y="414020"/>
                  <a:pt x="226060" y="267970"/>
                  <a:pt x="208280" y="213360"/>
                </a:cubicBezTo>
                <a:cubicBezTo>
                  <a:pt x="190500" y="158750"/>
                  <a:pt x="172720" y="167640"/>
                  <a:pt x="193040" y="144780"/>
                </a:cubicBezTo>
                <a:cubicBezTo>
                  <a:pt x="213360" y="121920"/>
                  <a:pt x="304800" y="55880"/>
                  <a:pt x="330200" y="76200"/>
                </a:cubicBezTo>
                <a:cubicBezTo>
                  <a:pt x="355600" y="96520"/>
                  <a:pt x="334010" y="226060"/>
                  <a:pt x="345440" y="266700"/>
                </a:cubicBezTo>
                <a:cubicBezTo>
                  <a:pt x="356870" y="307340"/>
                  <a:pt x="389890" y="346710"/>
                  <a:pt x="398780" y="320040"/>
                </a:cubicBezTo>
                <a:cubicBezTo>
                  <a:pt x="407670" y="293370"/>
                  <a:pt x="396240" y="153670"/>
                  <a:pt x="398780" y="106680"/>
                </a:cubicBezTo>
                <a:cubicBezTo>
                  <a:pt x="401320" y="59690"/>
                  <a:pt x="388620" y="49530"/>
                  <a:pt x="414020" y="38100"/>
                </a:cubicBezTo>
                <a:cubicBezTo>
                  <a:pt x="439420" y="26670"/>
                  <a:pt x="528320" y="12700"/>
                  <a:pt x="551180" y="38100"/>
                </a:cubicBezTo>
                <a:cubicBezTo>
                  <a:pt x="574040" y="63500"/>
                  <a:pt x="556260" y="134620"/>
                  <a:pt x="551180" y="190500"/>
                </a:cubicBezTo>
                <a:cubicBezTo>
                  <a:pt x="546100" y="246380"/>
                  <a:pt x="519430" y="332740"/>
                  <a:pt x="520700" y="373380"/>
                </a:cubicBezTo>
                <a:cubicBezTo>
                  <a:pt x="521970" y="414020"/>
                  <a:pt x="524510" y="439420"/>
                  <a:pt x="558800" y="434340"/>
                </a:cubicBezTo>
                <a:cubicBezTo>
                  <a:pt x="593090" y="429260"/>
                  <a:pt x="665480" y="361950"/>
                  <a:pt x="726440" y="342900"/>
                </a:cubicBezTo>
                <a:cubicBezTo>
                  <a:pt x="787400" y="323850"/>
                  <a:pt x="924560" y="320040"/>
                  <a:pt x="924560" y="320040"/>
                </a:cubicBezTo>
                <a:cubicBezTo>
                  <a:pt x="977900" y="313690"/>
                  <a:pt x="1032510" y="340360"/>
                  <a:pt x="1046480" y="304800"/>
                </a:cubicBezTo>
                <a:cubicBezTo>
                  <a:pt x="1060450" y="269240"/>
                  <a:pt x="1014730" y="153670"/>
                  <a:pt x="1008380" y="106680"/>
                </a:cubicBezTo>
                <a:cubicBezTo>
                  <a:pt x="1002030" y="59690"/>
                  <a:pt x="985520" y="34290"/>
                  <a:pt x="1008380" y="22860"/>
                </a:cubicBezTo>
                <a:cubicBezTo>
                  <a:pt x="1031240" y="11430"/>
                  <a:pt x="1120140" y="0"/>
                  <a:pt x="1145540" y="38100"/>
                </a:cubicBezTo>
                <a:cubicBezTo>
                  <a:pt x="1170940" y="76200"/>
                  <a:pt x="1154430" y="207010"/>
                  <a:pt x="1160780" y="251460"/>
                </a:cubicBezTo>
                <a:cubicBezTo>
                  <a:pt x="1167130" y="295910"/>
                  <a:pt x="1158240" y="293370"/>
                  <a:pt x="1183640" y="304800"/>
                </a:cubicBezTo>
                <a:cubicBezTo>
                  <a:pt x="1209040" y="316230"/>
                  <a:pt x="1275080" y="309880"/>
                  <a:pt x="1313180" y="320040"/>
                </a:cubicBezTo>
                <a:cubicBezTo>
                  <a:pt x="1351280" y="330200"/>
                  <a:pt x="1342390" y="370840"/>
                  <a:pt x="1412240" y="365760"/>
                </a:cubicBezTo>
                <a:cubicBezTo>
                  <a:pt x="1482090" y="360680"/>
                  <a:pt x="1652270" y="309880"/>
                  <a:pt x="1732280" y="289560"/>
                </a:cubicBezTo>
                <a:cubicBezTo>
                  <a:pt x="1812290" y="269240"/>
                  <a:pt x="1854200" y="231140"/>
                  <a:pt x="1892300" y="243840"/>
                </a:cubicBezTo>
                <a:cubicBezTo>
                  <a:pt x="1930400" y="256540"/>
                  <a:pt x="1991360" y="327660"/>
                  <a:pt x="1960880" y="365760"/>
                </a:cubicBezTo>
                <a:cubicBezTo>
                  <a:pt x="1930400" y="403860"/>
                  <a:pt x="1778000" y="445770"/>
                  <a:pt x="1709420" y="472440"/>
                </a:cubicBezTo>
                <a:cubicBezTo>
                  <a:pt x="1640840" y="499110"/>
                  <a:pt x="1570990" y="504190"/>
                  <a:pt x="1549400" y="525780"/>
                </a:cubicBezTo>
                <a:cubicBezTo>
                  <a:pt x="1527810" y="547370"/>
                  <a:pt x="1564640" y="551180"/>
                  <a:pt x="1579880" y="601980"/>
                </a:cubicBezTo>
                <a:cubicBezTo>
                  <a:pt x="1595120" y="652780"/>
                  <a:pt x="1626870" y="742950"/>
                  <a:pt x="1640840" y="830580"/>
                </a:cubicBezTo>
                <a:cubicBezTo>
                  <a:pt x="1654810" y="918210"/>
                  <a:pt x="1664970" y="1059180"/>
                  <a:pt x="1663700" y="1127760"/>
                </a:cubicBezTo>
                <a:cubicBezTo>
                  <a:pt x="1662430" y="1196340"/>
                  <a:pt x="1672590" y="1225550"/>
                  <a:pt x="1633220" y="1242060"/>
                </a:cubicBezTo>
                <a:cubicBezTo>
                  <a:pt x="1593850" y="1258570"/>
                  <a:pt x="1474470" y="1231900"/>
                  <a:pt x="1427480" y="1226820"/>
                </a:cubicBezTo>
                <a:cubicBezTo>
                  <a:pt x="1380490" y="1221740"/>
                  <a:pt x="1371600" y="1259840"/>
                  <a:pt x="1351280" y="1211580"/>
                </a:cubicBezTo>
                <a:cubicBezTo>
                  <a:pt x="1330960" y="1163320"/>
                  <a:pt x="1327150" y="1018540"/>
                  <a:pt x="1305560" y="937260"/>
                </a:cubicBezTo>
                <a:cubicBezTo>
                  <a:pt x="1283970" y="855980"/>
                  <a:pt x="1259840" y="765810"/>
                  <a:pt x="1221740" y="723900"/>
                </a:cubicBezTo>
                <a:cubicBezTo>
                  <a:pt x="1183640" y="681990"/>
                  <a:pt x="1146810" y="687070"/>
                  <a:pt x="1076960" y="685800"/>
                </a:cubicBezTo>
                <a:cubicBezTo>
                  <a:pt x="1007110" y="684530"/>
                  <a:pt x="878840" y="693420"/>
                  <a:pt x="802640" y="716280"/>
                </a:cubicBezTo>
                <a:cubicBezTo>
                  <a:pt x="726440" y="739140"/>
                  <a:pt x="665480" y="787400"/>
                  <a:pt x="619760" y="822960"/>
                </a:cubicBezTo>
                <a:cubicBezTo>
                  <a:pt x="574040" y="858520"/>
                  <a:pt x="532130" y="877570"/>
                  <a:pt x="528320" y="929640"/>
                </a:cubicBezTo>
                <a:cubicBezTo>
                  <a:pt x="524510" y="981710"/>
                  <a:pt x="567690" y="1043940"/>
                  <a:pt x="596900" y="1135380"/>
                </a:cubicBezTo>
                <a:cubicBezTo>
                  <a:pt x="626110" y="1226820"/>
                  <a:pt x="662940" y="1374140"/>
                  <a:pt x="703580" y="1478280"/>
                </a:cubicBezTo>
                <a:cubicBezTo>
                  <a:pt x="744220" y="1582420"/>
                  <a:pt x="811530" y="1690370"/>
                  <a:pt x="840740" y="1760220"/>
                </a:cubicBezTo>
                <a:cubicBezTo>
                  <a:pt x="869950" y="1830070"/>
                  <a:pt x="908050" y="1885950"/>
                  <a:pt x="878840" y="1897380"/>
                </a:cubicBezTo>
                <a:cubicBezTo>
                  <a:pt x="849630" y="1908810"/>
                  <a:pt x="718820" y="1847850"/>
                  <a:pt x="665480" y="1828800"/>
                </a:cubicBezTo>
                <a:cubicBezTo>
                  <a:pt x="612140" y="1809750"/>
                  <a:pt x="600710" y="1779270"/>
                  <a:pt x="558800" y="179070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74" name="Freeform 173"/>
          <p:cNvSpPr/>
          <p:nvPr/>
        </p:nvSpPr>
        <p:spPr>
          <a:xfrm flipH="1">
            <a:off x="1035791" y="2741514"/>
            <a:ext cx="214313" cy="142876"/>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6993" name="AutoShape 11"/>
          <p:cNvSpPr>
            <a:spLocks noChangeArrowheads="1"/>
          </p:cNvSpPr>
          <p:nvPr/>
        </p:nvSpPr>
        <p:spPr bwMode="auto">
          <a:xfrm rot="4614598">
            <a:off x="1808957" y="2699544"/>
            <a:ext cx="207962"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176" name="Moon 175"/>
          <p:cNvSpPr/>
          <p:nvPr/>
        </p:nvSpPr>
        <p:spPr>
          <a:xfrm rot="809428">
            <a:off x="513915" y="2787579"/>
            <a:ext cx="446206" cy="1188149"/>
          </a:xfrm>
          <a:prstGeom prst="moon">
            <a:avLst>
              <a:gd name="adj" fmla="val 2591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77" name="Moon 176"/>
          <p:cNvSpPr/>
          <p:nvPr/>
        </p:nvSpPr>
        <p:spPr>
          <a:xfrm flipH="1">
            <a:off x="2134026" y="2892010"/>
            <a:ext cx="330523" cy="1143008"/>
          </a:xfrm>
          <a:prstGeom prst="moon">
            <a:avLst>
              <a:gd name="adj" fmla="val 45505"/>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78" name="Freeform 177"/>
          <p:cNvSpPr/>
          <p:nvPr/>
        </p:nvSpPr>
        <p:spPr>
          <a:xfrm>
            <a:off x="1893047" y="2728026"/>
            <a:ext cx="257573" cy="221059"/>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79" name="Freeform 178"/>
          <p:cNvSpPr/>
          <p:nvPr/>
        </p:nvSpPr>
        <p:spPr>
          <a:xfrm flipH="1">
            <a:off x="1547770" y="2741514"/>
            <a:ext cx="285752" cy="285752"/>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80" name="Freeform 179"/>
          <p:cNvSpPr/>
          <p:nvPr/>
        </p:nvSpPr>
        <p:spPr>
          <a:xfrm>
            <a:off x="1321543" y="2812952"/>
            <a:ext cx="214314" cy="214314"/>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81" name="Freeform 180"/>
          <p:cNvSpPr/>
          <p:nvPr/>
        </p:nvSpPr>
        <p:spPr>
          <a:xfrm>
            <a:off x="1250110" y="3813082"/>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82" name="Freeform 181"/>
          <p:cNvSpPr/>
          <p:nvPr/>
        </p:nvSpPr>
        <p:spPr>
          <a:xfrm rot="21375136">
            <a:off x="1893048" y="3813082"/>
            <a:ext cx="214311"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83" name="Freeform 182"/>
          <p:cNvSpPr/>
          <p:nvPr/>
        </p:nvSpPr>
        <p:spPr>
          <a:xfrm flipH="1">
            <a:off x="786560" y="3743232"/>
            <a:ext cx="341312"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84" name="Freeform 183"/>
          <p:cNvSpPr/>
          <p:nvPr/>
        </p:nvSpPr>
        <p:spPr>
          <a:xfrm flipH="1">
            <a:off x="1535860" y="3813082"/>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185" name="Freeform 184"/>
          <p:cNvSpPr/>
          <p:nvPr/>
        </p:nvSpPr>
        <p:spPr>
          <a:xfrm rot="-120000">
            <a:off x="1376626" y="4092035"/>
            <a:ext cx="195555" cy="923936"/>
          </a:xfrm>
          <a:custGeom>
            <a:avLst/>
            <a:gdLst>
              <a:gd name="connsiteX0" fmla="*/ 102658 w 118533"/>
              <a:gd name="connsiteY0" fmla="*/ 0 h 1003300"/>
              <a:gd name="connsiteX1" fmla="*/ 115358 w 118533"/>
              <a:gd name="connsiteY1" fmla="*/ 152400 h 1003300"/>
              <a:gd name="connsiteX2" fmla="*/ 83608 w 118533"/>
              <a:gd name="connsiteY2" fmla="*/ 304800 h 1003300"/>
              <a:gd name="connsiteX3" fmla="*/ 45508 w 118533"/>
              <a:gd name="connsiteY3" fmla="*/ 469900 h 1003300"/>
              <a:gd name="connsiteX4" fmla="*/ 45508 w 118533"/>
              <a:gd name="connsiteY4" fmla="*/ 571500 h 1003300"/>
              <a:gd name="connsiteX5" fmla="*/ 39158 w 118533"/>
              <a:gd name="connsiteY5" fmla="*/ 717550 h 1003300"/>
              <a:gd name="connsiteX6" fmla="*/ 7408 w 118533"/>
              <a:gd name="connsiteY6" fmla="*/ 857250 h 1003300"/>
              <a:gd name="connsiteX7" fmla="*/ 1058 w 118533"/>
              <a:gd name="connsiteY7" fmla="*/ 971550 h 1003300"/>
              <a:gd name="connsiteX8" fmla="*/ 13758 w 118533"/>
              <a:gd name="connsiteY8" fmla="*/ 10033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33" h="1003300">
                <a:moveTo>
                  <a:pt x="102658" y="0"/>
                </a:moveTo>
                <a:cubicBezTo>
                  <a:pt x="110595" y="50800"/>
                  <a:pt x="118533" y="101600"/>
                  <a:pt x="115358" y="152400"/>
                </a:cubicBezTo>
                <a:cubicBezTo>
                  <a:pt x="112183" y="203200"/>
                  <a:pt x="95250" y="251883"/>
                  <a:pt x="83608" y="304800"/>
                </a:cubicBezTo>
                <a:cubicBezTo>
                  <a:pt x="71966" y="357717"/>
                  <a:pt x="51858" y="425450"/>
                  <a:pt x="45508" y="469900"/>
                </a:cubicBezTo>
                <a:cubicBezTo>
                  <a:pt x="39158" y="514350"/>
                  <a:pt x="46566" y="530225"/>
                  <a:pt x="45508" y="571500"/>
                </a:cubicBezTo>
                <a:cubicBezTo>
                  <a:pt x="44450" y="612775"/>
                  <a:pt x="45508" y="669925"/>
                  <a:pt x="39158" y="717550"/>
                </a:cubicBezTo>
                <a:cubicBezTo>
                  <a:pt x="32808" y="765175"/>
                  <a:pt x="13758" y="814917"/>
                  <a:pt x="7408" y="857250"/>
                </a:cubicBezTo>
                <a:cubicBezTo>
                  <a:pt x="1058" y="899583"/>
                  <a:pt x="0" y="947208"/>
                  <a:pt x="1058" y="971550"/>
                </a:cubicBezTo>
                <a:cubicBezTo>
                  <a:pt x="2116" y="995892"/>
                  <a:pt x="7937" y="999596"/>
                  <a:pt x="13758" y="100330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186" name="Freeform 185"/>
          <p:cNvSpPr/>
          <p:nvPr/>
        </p:nvSpPr>
        <p:spPr>
          <a:xfrm>
            <a:off x="1450134" y="4033744"/>
            <a:ext cx="912066" cy="993786"/>
          </a:xfrm>
          <a:custGeom>
            <a:avLst/>
            <a:gdLst>
              <a:gd name="connsiteX0" fmla="*/ 0 w 854075"/>
              <a:gd name="connsiteY0" fmla="*/ 1079500 h 1091142"/>
              <a:gd name="connsiteX1" fmla="*/ 438150 w 854075"/>
              <a:gd name="connsiteY1" fmla="*/ 1085850 h 1091142"/>
              <a:gd name="connsiteX2" fmla="*/ 730250 w 854075"/>
              <a:gd name="connsiteY2" fmla="*/ 1047750 h 1091142"/>
              <a:gd name="connsiteX3" fmla="*/ 831850 w 854075"/>
              <a:gd name="connsiteY3" fmla="*/ 882650 h 1091142"/>
              <a:gd name="connsiteX4" fmla="*/ 838200 w 854075"/>
              <a:gd name="connsiteY4" fmla="*/ 584200 h 1091142"/>
              <a:gd name="connsiteX5" fmla="*/ 736600 w 854075"/>
              <a:gd name="connsiteY5" fmla="*/ 196850 h 1091142"/>
              <a:gd name="connsiteX6" fmla="*/ 685800 w 854075"/>
              <a:gd name="connsiteY6" fmla="*/ 0 h 109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075" h="1091142">
                <a:moveTo>
                  <a:pt x="0" y="1079500"/>
                </a:moveTo>
                <a:cubicBezTo>
                  <a:pt x="158221" y="1085321"/>
                  <a:pt x="316442" y="1091142"/>
                  <a:pt x="438150" y="1085850"/>
                </a:cubicBezTo>
                <a:cubicBezTo>
                  <a:pt x="559858" y="1080558"/>
                  <a:pt x="664633" y="1081617"/>
                  <a:pt x="730250" y="1047750"/>
                </a:cubicBezTo>
                <a:cubicBezTo>
                  <a:pt x="795867" y="1013883"/>
                  <a:pt x="813858" y="959908"/>
                  <a:pt x="831850" y="882650"/>
                </a:cubicBezTo>
                <a:cubicBezTo>
                  <a:pt x="849842" y="805392"/>
                  <a:pt x="854075" y="698500"/>
                  <a:pt x="838200" y="584200"/>
                </a:cubicBezTo>
                <a:cubicBezTo>
                  <a:pt x="822325" y="469900"/>
                  <a:pt x="762000" y="294217"/>
                  <a:pt x="736600" y="196850"/>
                </a:cubicBezTo>
                <a:cubicBezTo>
                  <a:pt x="711200" y="99483"/>
                  <a:pt x="698500" y="49741"/>
                  <a:pt x="685800" y="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187" name="Freeform 186"/>
          <p:cNvSpPr/>
          <p:nvPr/>
        </p:nvSpPr>
        <p:spPr>
          <a:xfrm rot="20018654">
            <a:off x="2321674" y="3138392"/>
            <a:ext cx="935039" cy="1082675"/>
          </a:xfrm>
          <a:custGeom>
            <a:avLst/>
            <a:gdLst>
              <a:gd name="connsiteX0" fmla="*/ 703262 w 720724"/>
              <a:gd name="connsiteY0" fmla="*/ 134937 h 1082675"/>
              <a:gd name="connsiteX1" fmla="*/ 569912 w 720724"/>
              <a:gd name="connsiteY1" fmla="*/ 1587 h 1082675"/>
              <a:gd name="connsiteX2" fmla="*/ 407987 w 720724"/>
              <a:gd name="connsiteY2" fmla="*/ 125412 h 1082675"/>
              <a:gd name="connsiteX3" fmla="*/ 236537 w 720724"/>
              <a:gd name="connsiteY3" fmla="*/ 354012 h 1082675"/>
              <a:gd name="connsiteX4" fmla="*/ 103187 w 720724"/>
              <a:gd name="connsiteY4" fmla="*/ 649287 h 1082675"/>
              <a:gd name="connsiteX5" fmla="*/ 36512 w 720724"/>
              <a:gd name="connsiteY5" fmla="*/ 954087 h 1082675"/>
              <a:gd name="connsiteX6" fmla="*/ 55562 w 720724"/>
              <a:gd name="connsiteY6" fmla="*/ 1068387 h 1082675"/>
              <a:gd name="connsiteX7" fmla="*/ 369887 w 720724"/>
              <a:gd name="connsiteY7" fmla="*/ 1039812 h 1082675"/>
              <a:gd name="connsiteX8" fmla="*/ 617537 w 720724"/>
              <a:gd name="connsiteY8" fmla="*/ 954087 h 1082675"/>
              <a:gd name="connsiteX9" fmla="*/ 646112 w 720724"/>
              <a:gd name="connsiteY9" fmla="*/ 763587 h 1082675"/>
              <a:gd name="connsiteX10" fmla="*/ 674687 w 720724"/>
              <a:gd name="connsiteY10" fmla="*/ 496887 h 1082675"/>
              <a:gd name="connsiteX11" fmla="*/ 703262 w 720724"/>
              <a:gd name="connsiteY11" fmla="*/ 134937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724" h="1082675">
                <a:moveTo>
                  <a:pt x="703262" y="134937"/>
                </a:moveTo>
                <a:cubicBezTo>
                  <a:pt x="685800" y="52387"/>
                  <a:pt x="619124" y="3174"/>
                  <a:pt x="569912" y="1587"/>
                </a:cubicBezTo>
                <a:cubicBezTo>
                  <a:pt x="520700" y="0"/>
                  <a:pt x="463549" y="66675"/>
                  <a:pt x="407987" y="125412"/>
                </a:cubicBezTo>
                <a:cubicBezTo>
                  <a:pt x="352425" y="184149"/>
                  <a:pt x="287337" y="266700"/>
                  <a:pt x="236537" y="354012"/>
                </a:cubicBezTo>
                <a:cubicBezTo>
                  <a:pt x="185737" y="441325"/>
                  <a:pt x="136524" y="549275"/>
                  <a:pt x="103187" y="649287"/>
                </a:cubicBezTo>
                <a:cubicBezTo>
                  <a:pt x="69850" y="749299"/>
                  <a:pt x="44449" y="884237"/>
                  <a:pt x="36512" y="954087"/>
                </a:cubicBezTo>
                <a:cubicBezTo>
                  <a:pt x="28575" y="1023937"/>
                  <a:pt x="0" y="1054100"/>
                  <a:pt x="55562" y="1068387"/>
                </a:cubicBezTo>
                <a:cubicBezTo>
                  <a:pt x="111125" y="1082675"/>
                  <a:pt x="276225" y="1058862"/>
                  <a:pt x="369887" y="1039812"/>
                </a:cubicBezTo>
                <a:cubicBezTo>
                  <a:pt x="463549" y="1020762"/>
                  <a:pt x="571500" y="1000124"/>
                  <a:pt x="617537" y="954087"/>
                </a:cubicBezTo>
                <a:cubicBezTo>
                  <a:pt x="663574" y="908050"/>
                  <a:pt x="636587" y="839787"/>
                  <a:pt x="646112" y="763587"/>
                </a:cubicBezTo>
                <a:cubicBezTo>
                  <a:pt x="655637" y="687387"/>
                  <a:pt x="665162" y="596899"/>
                  <a:pt x="674687" y="496887"/>
                </a:cubicBezTo>
                <a:cubicBezTo>
                  <a:pt x="684212" y="396875"/>
                  <a:pt x="720724" y="217487"/>
                  <a:pt x="703262" y="134937"/>
                </a:cubicBez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7030" name="AutoShape 55"/>
          <p:cNvSpPr>
            <a:spLocks noChangeArrowheads="1"/>
          </p:cNvSpPr>
          <p:nvPr/>
        </p:nvSpPr>
        <p:spPr bwMode="auto">
          <a:xfrm rot="-4484693">
            <a:off x="4006850" y="378460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31" name="AutoShape 56"/>
          <p:cNvSpPr>
            <a:spLocks noChangeArrowheads="1"/>
          </p:cNvSpPr>
          <p:nvPr/>
        </p:nvSpPr>
        <p:spPr bwMode="auto">
          <a:xfrm rot="-4484693">
            <a:off x="3886200" y="4052888"/>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32" name="AutoShape 57"/>
          <p:cNvSpPr>
            <a:spLocks noChangeArrowheads="1"/>
          </p:cNvSpPr>
          <p:nvPr/>
        </p:nvSpPr>
        <p:spPr bwMode="auto">
          <a:xfrm rot="-3708783">
            <a:off x="3790950" y="4276725"/>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33" name="AutoShape 58"/>
          <p:cNvSpPr>
            <a:spLocks noChangeArrowheads="1"/>
          </p:cNvSpPr>
          <p:nvPr/>
        </p:nvSpPr>
        <p:spPr bwMode="auto">
          <a:xfrm rot="-2626868">
            <a:off x="3627438" y="4465638"/>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34" name="AutoShape 59"/>
          <p:cNvSpPr>
            <a:spLocks noChangeArrowheads="1"/>
          </p:cNvSpPr>
          <p:nvPr/>
        </p:nvSpPr>
        <p:spPr bwMode="auto">
          <a:xfrm rot="-1680551">
            <a:off x="3408363" y="460851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35" name="AutoShape 60"/>
          <p:cNvSpPr>
            <a:spLocks noChangeArrowheads="1"/>
          </p:cNvSpPr>
          <p:nvPr/>
        </p:nvSpPr>
        <p:spPr bwMode="auto">
          <a:xfrm rot="-1784692">
            <a:off x="3200400" y="470535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36" name="AutoShape 61"/>
          <p:cNvSpPr>
            <a:spLocks noChangeArrowheads="1"/>
          </p:cNvSpPr>
          <p:nvPr/>
        </p:nvSpPr>
        <p:spPr bwMode="auto">
          <a:xfrm rot="-769043">
            <a:off x="2981325" y="478631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37" name="AutoShape 62"/>
          <p:cNvSpPr>
            <a:spLocks noChangeArrowheads="1"/>
          </p:cNvSpPr>
          <p:nvPr/>
        </p:nvSpPr>
        <p:spPr bwMode="auto">
          <a:xfrm rot="-238533">
            <a:off x="2754313" y="4846638"/>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38" name="AutoShape 63"/>
          <p:cNvSpPr>
            <a:spLocks noChangeArrowheads="1"/>
          </p:cNvSpPr>
          <p:nvPr/>
        </p:nvSpPr>
        <p:spPr bwMode="auto">
          <a:xfrm rot="-4484693">
            <a:off x="2681288" y="4300538"/>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39" name="AutoShape 64"/>
          <p:cNvSpPr>
            <a:spLocks noChangeArrowheads="1"/>
          </p:cNvSpPr>
          <p:nvPr/>
        </p:nvSpPr>
        <p:spPr bwMode="auto">
          <a:xfrm rot="-3840359">
            <a:off x="2555875" y="459740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40" name="AutoShape 65"/>
          <p:cNvSpPr>
            <a:spLocks noChangeArrowheads="1"/>
          </p:cNvSpPr>
          <p:nvPr/>
        </p:nvSpPr>
        <p:spPr bwMode="auto">
          <a:xfrm rot="-340605">
            <a:off x="2400300" y="4773613"/>
            <a:ext cx="144463" cy="107950"/>
          </a:xfrm>
          <a:prstGeom prst="leftArrow">
            <a:avLst>
              <a:gd name="adj1" fmla="val 50000"/>
              <a:gd name="adj2" fmla="val 3345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41" name="AutoShape 66"/>
          <p:cNvSpPr>
            <a:spLocks noChangeArrowheads="1"/>
          </p:cNvSpPr>
          <p:nvPr/>
        </p:nvSpPr>
        <p:spPr bwMode="auto">
          <a:xfrm rot="310349">
            <a:off x="2176463" y="4751388"/>
            <a:ext cx="153987" cy="107950"/>
          </a:xfrm>
          <a:prstGeom prst="leftArrow">
            <a:avLst>
              <a:gd name="adj1" fmla="val 50000"/>
              <a:gd name="adj2" fmla="val 35662"/>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42" name="AutoShape 67"/>
          <p:cNvSpPr>
            <a:spLocks noChangeArrowheads="1"/>
          </p:cNvSpPr>
          <p:nvPr/>
        </p:nvSpPr>
        <p:spPr bwMode="auto">
          <a:xfrm rot="1552485">
            <a:off x="1990725" y="4687888"/>
            <a:ext cx="152400" cy="107950"/>
          </a:xfrm>
          <a:prstGeom prst="leftArrow">
            <a:avLst>
              <a:gd name="adj1" fmla="val 50000"/>
              <a:gd name="adj2" fmla="val 35294"/>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7043" name="AutoShape 68"/>
          <p:cNvSpPr>
            <a:spLocks noChangeArrowheads="1"/>
          </p:cNvSpPr>
          <p:nvPr/>
        </p:nvSpPr>
        <p:spPr bwMode="auto">
          <a:xfrm rot="4906663">
            <a:off x="1887537" y="4489451"/>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7044" name="AutoShape 69"/>
          <p:cNvSpPr>
            <a:spLocks noChangeArrowheads="1"/>
          </p:cNvSpPr>
          <p:nvPr/>
        </p:nvSpPr>
        <p:spPr bwMode="auto">
          <a:xfrm rot="5165969">
            <a:off x="1810543" y="4148932"/>
            <a:ext cx="207963"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7045" name="AutoShape 70"/>
          <p:cNvSpPr>
            <a:spLocks noChangeArrowheads="1"/>
          </p:cNvSpPr>
          <p:nvPr/>
        </p:nvSpPr>
        <p:spPr bwMode="auto">
          <a:xfrm rot="5251566">
            <a:off x="1818481" y="3631407"/>
            <a:ext cx="179387"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7046" name="AutoShape 71"/>
          <p:cNvSpPr>
            <a:spLocks noChangeArrowheads="1"/>
          </p:cNvSpPr>
          <p:nvPr/>
        </p:nvSpPr>
        <p:spPr bwMode="auto">
          <a:xfrm rot="5400000">
            <a:off x="1861344" y="3347244"/>
            <a:ext cx="179388"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7047" name="AutoShape 72"/>
          <p:cNvSpPr>
            <a:spLocks noChangeArrowheads="1"/>
          </p:cNvSpPr>
          <p:nvPr/>
        </p:nvSpPr>
        <p:spPr bwMode="auto">
          <a:xfrm rot="4995740">
            <a:off x="1855787" y="3054351"/>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7048" name="AutoShape 73"/>
          <p:cNvSpPr>
            <a:spLocks noChangeArrowheads="1"/>
          </p:cNvSpPr>
          <p:nvPr/>
        </p:nvSpPr>
        <p:spPr bwMode="auto">
          <a:xfrm rot="5167667">
            <a:off x="1513681" y="2059782"/>
            <a:ext cx="144463" cy="107950"/>
          </a:xfrm>
          <a:prstGeom prst="leftArrow">
            <a:avLst>
              <a:gd name="adj1" fmla="val 50000"/>
              <a:gd name="adj2" fmla="val 33456"/>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7049" name="AutoShape 74"/>
          <p:cNvSpPr>
            <a:spLocks noChangeArrowheads="1"/>
          </p:cNvSpPr>
          <p:nvPr/>
        </p:nvSpPr>
        <p:spPr bwMode="auto">
          <a:xfrm rot="6908770">
            <a:off x="1517650" y="1781175"/>
            <a:ext cx="152400" cy="107950"/>
          </a:xfrm>
          <a:prstGeom prst="leftArrow">
            <a:avLst>
              <a:gd name="adj1" fmla="val 50000"/>
              <a:gd name="adj2" fmla="val 3529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7050" name="AutoShape 75"/>
          <p:cNvSpPr>
            <a:spLocks noChangeArrowheads="1"/>
          </p:cNvSpPr>
          <p:nvPr/>
        </p:nvSpPr>
        <p:spPr bwMode="auto">
          <a:xfrm rot="8894117">
            <a:off x="1752600" y="1568450"/>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7051" name="AutoShape 76"/>
          <p:cNvSpPr>
            <a:spLocks noChangeArrowheads="1"/>
          </p:cNvSpPr>
          <p:nvPr/>
        </p:nvSpPr>
        <p:spPr bwMode="auto">
          <a:xfrm rot="10316893">
            <a:off x="2093913" y="1511300"/>
            <a:ext cx="207962"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7052" name="AutoShape 77"/>
          <p:cNvSpPr>
            <a:spLocks noChangeArrowheads="1"/>
          </p:cNvSpPr>
          <p:nvPr/>
        </p:nvSpPr>
        <p:spPr bwMode="auto">
          <a:xfrm rot="-9048186">
            <a:off x="2513013" y="1571625"/>
            <a:ext cx="179387"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7053" name="AutoShape 78"/>
          <p:cNvSpPr>
            <a:spLocks noChangeArrowheads="1"/>
          </p:cNvSpPr>
          <p:nvPr/>
        </p:nvSpPr>
        <p:spPr bwMode="auto">
          <a:xfrm rot="-5706562">
            <a:off x="2648744" y="1907382"/>
            <a:ext cx="179387" cy="107950"/>
          </a:xfrm>
          <a:prstGeom prst="leftArrow">
            <a:avLst>
              <a:gd name="adj1" fmla="val 50000"/>
              <a:gd name="adj2" fmla="val 41544"/>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213" name="Freeform 212"/>
          <p:cNvSpPr/>
          <p:nvPr/>
        </p:nvSpPr>
        <p:spPr>
          <a:xfrm>
            <a:off x="1019605" y="2222724"/>
            <a:ext cx="3218180" cy="1299210"/>
          </a:xfrm>
          <a:custGeom>
            <a:avLst/>
            <a:gdLst>
              <a:gd name="connsiteX0" fmla="*/ 30480 w 3218180"/>
              <a:gd name="connsiteY0" fmla="*/ 593090 h 1299210"/>
              <a:gd name="connsiteX1" fmla="*/ 251460 w 3218180"/>
              <a:gd name="connsiteY1" fmla="*/ 250190 h 1299210"/>
              <a:gd name="connsiteX2" fmla="*/ 769620 w 3218180"/>
              <a:gd name="connsiteY2" fmla="*/ 59690 h 1299210"/>
              <a:gd name="connsiteX3" fmla="*/ 1280160 w 3218180"/>
              <a:gd name="connsiteY3" fmla="*/ 13970 h 1299210"/>
              <a:gd name="connsiteX4" fmla="*/ 1623060 w 3218180"/>
              <a:gd name="connsiteY4" fmla="*/ 21590 h 1299210"/>
              <a:gd name="connsiteX5" fmla="*/ 1965960 w 3218180"/>
              <a:gd name="connsiteY5" fmla="*/ 44450 h 1299210"/>
              <a:gd name="connsiteX6" fmla="*/ 2377440 w 3218180"/>
              <a:gd name="connsiteY6" fmla="*/ 288290 h 1299210"/>
              <a:gd name="connsiteX7" fmla="*/ 2537460 w 3218180"/>
              <a:gd name="connsiteY7" fmla="*/ 471170 h 1299210"/>
              <a:gd name="connsiteX8" fmla="*/ 2941320 w 3218180"/>
              <a:gd name="connsiteY8" fmla="*/ 585470 h 1299210"/>
              <a:gd name="connsiteX9" fmla="*/ 3185160 w 3218180"/>
              <a:gd name="connsiteY9" fmla="*/ 699770 h 1299210"/>
              <a:gd name="connsiteX10" fmla="*/ 3139440 w 3218180"/>
              <a:gd name="connsiteY10" fmla="*/ 844550 h 1299210"/>
              <a:gd name="connsiteX11" fmla="*/ 3055620 w 3218180"/>
              <a:gd name="connsiteY11" fmla="*/ 897890 h 1299210"/>
              <a:gd name="connsiteX12" fmla="*/ 2697480 w 3218180"/>
              <a:gd name="connsiteY12" fmla="*/ 753110 h 1299210"/>
              <a:gd name="connsiteX13" fmla="*/ 2491740 w 3218180"/>
              <a:gd name="connsiteY13" fmla="*/ 730250 h 1299210"/>
              <a:gd name="connsiteX14" fmla="*/ 2331720 w 3218180"/>
              <a:gd name="connsiteY14" fmla="*/ 897890 h 1299210"/>
              <a:gd name="connsiteX15" fmla="*/ 2194560 w 3218180"/>
              <a:gd name="connsiteY15" fmla="*/ 1202690 h 1299210"/>
              <a:gd name="connsiteX16" fmla="*/ 2141220 w 3218180"/>
              <a:gd name="connsiteY16" fmla="*/ 1294130 h 1299210"/>
              <a:gd name="connsiteX17" fmla="*/ 1950720 w 3218180"/>
              <a:gd name="connsiteY17" fmla="*/ 1233170 h 1299210"/>
              <a:gd name="connsiteX18" fmla="*/ 2034540 w 3218180"/>
              <a:gd name="connsiteY18" fmla="*/ 974090 h 1299210"/>
              <a:gd name="connsiteX19" fmla="*/ 2148840 w 3218180"/>
              <a:gd name="connsiteY19" fmla="*/ 730250 h 1299210"/>
              <a:gd name="connsiteX20" fmla="*/ 2202180 w 3218180"/>
              <a:gd name="connsiteY20" fmla="*/ 593090 h 1299210"/>
              <a:gd name="connsiteX21" fmla="*/ 2072640 w 3218180"/>
              <a:gd name="connsiteY21" fmla="*/ 448310 h 1299210"/>
              <a:gd name="connsiteX22" fmla="*/ 1783080 w 3218180"/>
              <a:gd name="connsiteY22" fmla="*/ 318770 h 1299210"/>
              <a:gd name="connsiteX23" fmla="*/ 1516380 w 3218180"/>
              <a:gd name="connsiteY23" fmla="*/ 288290 h 1299210"/>
              <a:gd name="connsiteX24" fmla="*/ 1043940 w 3218180"/>
              <a:gd name="connsiteY24" fmla="*/ 295910 h 1299210"/>
              <a:gd name="connsiteX25" fmla="*/ 647700 w 3218180"/>
              <a:gd name="connsiteY25" fmla="*/ 402590 h 1299210"/>
              <a:gd name="connsiteX26" fmla="*/ 510540 w 3218180"/>
              <a:gd name="connsiteY26" fmla="*/ 547370 h 1299210"/>
              <a:gd name="connsiteX27" fmla="*/ 502920 w 3218180"/>
              <a:gd name="connsiteY27" fmla="*/ 730250 h 1299210"/>
              <a:gd name="connsiteX28" fmla="*/ 342900 w 3218180"/>
              <a:gd name="connsiteY28" fmla="*/ 654050 h 1299210"/>
              <a:gd name="connsiteX29" fmla="*/ 251460 w 3218180"/>
              <a:gd name="connsiteY29" fmla="*/ 524510 h 1299210"/>
              <a:gd name="connsiteX30" fmla="*/ 182880 w 3218180"/>
              <a:gd name="connsiteY30" fmla="*/ 570230 h 1299210"/>
              <a:gd name="connsiteX31" fmla="*/ 68580 w 3218180"/>
              <a:gd name="connsiteY31" fmla="*/ 631190 h 1299210"/>
              <a:gd name="connsiteX32" fmla="*/ 30480 w 3218180"/>
              <a:gd name="connsiteY32" fmla="*/ 593090 h 1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8180" h="1299210">
                <a:moveTo>
                  <a:pt x="30480" y="593090"/>
                </a:moveTo>
                <a:cubicBezTo>
                  <a:pt x="60960" y="529590"/>
                  <a:pt x="128270" y="339090"/>
                  <a:pt x="251460" y="250190"/>
                </a:cubicBezTo>
                <a:cubicBezTo>
                  <a:pt x="374650" y="161290"/>
                  <a:pt x="598170" y="99060"/>
                  <a:pt x="769620" y="59690"/>
                </a:cubicBezTo>
                <a:cubicBezTo>
                  <a:pt x="941070" y="20320"/>
                  <a:pt x="1137920" y="20320"/>
                  <a:pt x="1280160" y="13970"/>
                </a:cubicBezTo>
                <a:cubicBezTo>
                  <a:pt x="1422400" y="7620"/>
                  <a:pt x="1508760" y="16510"/>
                  <a:pt x="1623060" y="21590"/>
                </a:cubicBezTo>
                <a:cubicBezTo>
                  <a:pt x="1737360" y="26670"/>
                  <a:pt x="1840230" y="0"/>
                  <a:pt x="1965960" y="44450"/>
                </a:cubicBezTo>
                <a:cubicBezTo>
                  <a:pt x="2091690" y="88900"/>
                  <a:pt x="2282190" y="217170"/>
                  <a:pt x="2377440" y="288290"/>
                </a:cubicBezTo>
                <a:cubicBezTo>
                  <a:pt x="2472690" y="359410"/>
                  <a:pt x="2443480" y="421640"/>
                  <a:pt x="2537460" y="471170"/>
                </a:cubicBezTo>
                <a:cubicBezTo>
                  <a:pt x="2631440" y="520700"/>
                  <a:pt x="2833370" y="547370"/>
                  <a:pt x="2941320" y="585470"/>
                </a:cubicBezTo>
                <a:cubicBezTo>
                  <a:pt x="3049270" y="623570"/>
                  <a:pt x="3152140" y="656590"/>
                  <a:pt x="3185160" y="699770"/>
                </a:cubicBezTo>
                <a:cubicBezTo>
                  <a:pt x="3218180" y="742950"/>
                  <a:pt x="3161030" y="811530"/>
                  <a:pt x="3139440" y="844550"/>
                </a:cubicBezTo>
                <a:cubicBezTo>
                  <a:pt x="3117850" y="877570"/>
                  <a:pt x="3129280" y="913130"/>
                  <a:pt x="3055620" y="897890"/>
                </a:cubicBezTo>
                <a:cubicBezTo>
                  <a:pt x="2981960" y="882650"/>
                  <a:pt x="2791460" y="781050"/>
                  <a:pt x="2697480" y="753110"/>
                </a:cubicBezTo>
                <a:cubicBezTo>
                  <a:pt x="2603500" y="725170"/>
                  <a:pt x="2552700" y="706120"/>
                  <a:pt x="2491740" y="730250"/>
                </a:cubicBezTo>
                <a:cubicBezTo>
                  <a:pt x="2430780" y="754380"/>
                  <a:pt x="2381250" y="819150"/>
                  <a:pt x="2331720" y="897890"/>
                </a:cubicBezTo>
                <a:cubicBezTo>
                  <a:pt x="2282190" y="976630"/>
                  <a:pt x="2226310" y="1136650"/>
                  <a:pt x="2194560" y="1202690"/>
                </a:cubicBezTo>
                <a:cubicBezTo>
                  <a:pt x="2162810" y="1268730"/>
                  <a:pt x="2181860" y="1289050"/>
                  <a:pt x="2141220" y="1294130"/>
                </a:cubicBezTo>
                <a:cubicBezTo>
                  <a:pt x="2100580" y="1299210"/>
                  <a:pt x="1968500" y="1286510"/>
                  <a:pt x="1950720" y="1233170"/>
                </a:cubicBezTo>
                <a:cubicBezTo>
                  <a:pt x="1932940" y="1179830"/>
                  <a:pt x="2001520" y="1057910"/>
                  <a:pt x="2034540" y="974090"/>
                </a:cubicBezTo>
                <a:cubicBezTo>
                  <a:pt x="2067560" y="890270"/>
                  <a:pt x="2120900" y="793750"/>
                  <a:pt x="2148840" y="730250"/>
                </a:cubicBezTo>
                <a:cubicBezTo>
                  <a:pt x="2176780" y="666750"/>
                  <a:pt x="2214880" y="640080"/>
                  <a:pt x="2202180" y="593090"/>
                </a:cubicBezTo>
                <a:cubicBezTo>
                  <a:pt x="2189480" y="546100"/>
                  <a:pt x="2142490" y="494030"/>
                  <a:pt x="2072640" y="448310"/>
                </a:cubicBezTo>
                <a:cubicBezTo>
                  <a:pt x="2002790" y="402590"/>
                  <a:pt x="1875790" y="345440"/>
                  <a:pt x="1783080" y="318770"/>
                </a:cubicBezTo>
                <a:cubicBezTo>
                  <a:pt x="1690370" y="292100"/>
                  <a:pt x="1639570" y="292100"/>
                  <a:pt x="1516380" y="288290"/>
                </a:cubicBezTo>
                <a:cubicBezTo>
                  <a:pt x="1393190" y="284480"/>
                  <a:pt x="1188720" y="276860"/>
                  <a:pt x="1043940" y="295910"/>
                </a:cubicBezTo>
                <a:cubicBezTo>
                  <a:pt x="899160" y="314960"/>
                  <a:pt x="736600" y="360680"/>
                  <a:pt x="647700" y="402590"/>
                </a:cubicBezTo>
                <a:cubicBezTo>
                  <a:pt x="558800" y="444500"/>
                  <a:pt x="534670" y="492760"/>
                  <a:pt x="510540" y="547370"/>
                </a:cubicBezTo>
                <a:cubicBezTo>
                  <a:pt x="486410" y="601980"/>
                  <a:pt x="530860" y="712470"/>
                  <a:pt x="502920" y="730250"/>
                </a:cubicBezTo>
                <a:cubicBezTo>
                  <a:pt x="474980" y="748030"/>
                  <a:pt x="384810" y="688340"/>
                  <a:pt x="342900" y="654050"/>
                </a:cubicBezTo>
                <a:cubicBezTo>
                  <a:pt x="300990" y="619760"/>
                  <a:pt x="278130" y="538480"/>
                  <a:pt x="251460" y="524510"/>
                </a:cubicBezTo>
                <a:cubicBezTo>
                  <a:pt x="224790" y="510540"/>
                  <a:pt x="213360" y="552450"/>
                  <a:pt x="182880" y="570230"/>
                </a:cubicBezTo>
                <a:cubicBezTo>
                  <a:pt x="152400" y="588010"/>
                  <a:pt x="93980" y="619760"/>
                  <a:pt x="68580" y="631190"/>
                </a:cubicBezTo>
                <a:cubicBezTo>
                  <a:pt x="43180" y="642620"/>
                  <a:pt x="0" y="656590"/>
                  <a:pt x="30480" y="593090"/>
                </a:cubicBezTo>
                <a:close/>
              </a:path>
            </a:pathLst>
          </a:cu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7057" name="AutoShape 82"/>
          <p:cNvSpPr>
            <a:spLocks noChangeArrowheads="1"/>
          </p:cNvSpPr>
          <p:nvPr/>
        </p:nvSpPr>
        <p:spPr bwMode="auto">
          <a:xfrm rot="-8239861">
            <a:off x="3103563" y="2547938"/>
            <a:ext cx="207962"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58" name="AutoShape 83"/>
          <p:cNvSpPr>
            <a:spLocks noChangeArrowheads="1"/>
          </p:cNvSpPr>
          <p:nvPr/>
        </p:nvSpPr>
        <p:spPr bwMode="auto">
          <a:xfrm rot="5400000">
            <a:off x="994569" y="3531394"/>
            <a:ext cx="144462" cy="107950"/>
          </a:xfrm>
          <a:prstGeom prst="leftArrow">
            <a:avLst>
              <a:gd name="adj1" fmla="val 50000"/>
              <a:gd name="adj2" fmla="val 33456"/>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59" name="AutoShape 84"/>
          <p:cNvSpPr>
            <a:spLocks noChangeArrowheads="1"/>
          </p:cNvSpPr>
          <p:nvPr/>
        </p:nvSpPr>
        <p:spPr bwMode="auto">
          <a:xfrm rot="5606935">
            <a:off x="1038225" y="3230563"/>
            <a:ext cx="152400" cy="107950"/>
          </a:xfrm>
          <a:prstGeom prst="leftArrow">
            <a:avLst>
              <a:gd name="adj1" fmla="val 50000"/>
              <a:gd name="adj2" fmla="val 35294"/>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60" name="AutoShape 85"/>
          <p:cNvSpPr>
            <a:spLocks noChangeArrowheads="1"/>
          </p:cNvSpPr>
          <p:nvPr/>
        </p:nvSpPr>
        <p:spPr bwMode="auto">
          <a:xfrm rot="6271722">
            <a:off x="1168400" y="2928938"/>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61" name="AutoShape 86"/>
          <p:cNvSpPr>
            <a:spLocks noChangeArrowheads="1"/>
          </p:cNvSpPr>
          <p:nvPr/>
        </p:nvSpPr>
        <p:spPr bwMode="auto">
          <a:xfrm rot="8910318">
            <a:off x="1397000" y="2516188"/>
            <a:ext cx="207963"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62" name="AutoShape 87"/>
          <p:cNvSpPr>
            <a:spLocks noChangeArrowheads="1"/>
          </p:cNvSpPr>
          <p:nvPr/>
        </p:nvSpPr>
        <p:spPr bwMode="auto">
          <a:xfrm rot="9385237">
            <a:off x="1806575" y="2351088"/>
            <a:ext cx="179388" cy="107950"/>
          </a:xfrm>
          <a:prstGeom prst="leftArrow">
            <a:avLst>
              <a:gd name="adj1" fmla="val 50000"/>
              <a:gd name="adj2" fmla="val 41544"/>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63" name="AutoShape 88"/>
          <p:cNvSpPr>
            <a:spLocks noChangeArrowheads="1"/>
          </p:cNvSpPr>
          <p:nvPr/>
        </p:nvSpPr>
        <p:spPr bwMode="auto">
          <a:xfrm rot="10800000">
            <a:off x="2217738" y="2336800"/>
            <a:ext cx="179387" cy="107950"/>
          </a:xfrm>
          <a:prstGeom prst="leftArrow">
            <a:avLst>
              <a:gd name="adj1" fmla="val 50000"/>
              <a:gd name="adj2" fmla="val 41544"/>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64" name="AutoShape 89"/>
          <p:cNvSpPr>
            <a:spLocks noChangeArrowheads="1"/>
          </p:cNvSpPr>
          <p:nvPr/>
        </p:nvSpPr>
        <p:spPr bwMode="auto">
          <a:xfrm rot="-9700598">
            <a:off x="2705100" y="2352675"/>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65" name="AutoShape 91"/>
          <p:cNvSpPr>
            <a:spLocks noChangeArrowheads="1"/>
          </p:cNvSpPr>
          <p:nvPr/>
        </p:nvSpPr>
        <p:spPr bwMode="auto">
          <a:xfrm rot="6271722">
            <a:off x="1095375" y="4368801"/>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66" name="AutoShape 92"/>
          <p:cNvSpPr>
            <a:spLocks noChangeArrowheads="1"/>
          </p:cNvSpPr>
          <p:nvPr/>
        </p:nvSpPr>
        <p:spPr bwMode="auto">
          <a:xfrm rot="5400000">
            <a:off x="1126331" y="4056857"/>
            <a:ext cx="207963"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67" name="AutoShape 101"/>
          <p:cNvSpPr>
            <a:spLocks noChangeArrowheads="1"/>
          </p:cNvSpPr>
          <p:nvPr/>
        </p:nvSpPr>
        <p:spPr bwMode="auto">
          <a:xfrm rot="-4484693">
            <a:off x="3214688" y="2921000"/>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7068" name="AutoShape 102"/>
          <p:cNvSpPr>
            <a:spLocks noChangeArrowheads="1"/>
          </p:cNvSpPr>
          <p:nvPr/>
        </p:nvSpPr>
        <p:spPr bwMode="auto">
          <a:xfrm rot="-4484693">
            <a:off x="3143250" y="3136900"/>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7069" name="AutoShape 103"/>
          <p:cNvSpPr>
            <a:spLocks noChangeArrowheads="1"/>
          </p:cNvSpPr>
          <p:nvPr/>
        </p:nvSpPr>
        <p:spPr bwMode="auto">
          <a:xfrm rot="-3218817">
            <a:off x="3028950" y="3352800"/>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7070" name="AutoShape 104"/>
          <p:cNvSpPr>
            <a:spLocks noChangeArrowheads="1"/>
          </p:cNvSpPr>
          <p:nvPr/>
        </p:nvSpPr>
        <p:spPr bwMode="auto">
          <a:xfrm rot="-3504120">
            <a:off x="2879725" y="35544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7071" name="AutoShape 105"/>
          <p:cNvSpPr>
            <a:spLocks noChangeArrowheads="1"/>
          </p:cNvSpPr>
          <p:nvPr/>
        </p:nvSpPr>
        <p:spPr bwMode="auto">
          <a:xfrm rot="-4599500">
            <a:off x="2746375" y="3786188"/>
            <a:ext cx="142875" cy="53975"/>
          </a:xfrm>
          <a:prstGeom prst="leftArrow">
            <a:avLst>
              <a:gd name="adj1" fmla="val 50000"/>
              <a:gd name="adj2" fmla="val 66176"/>
            </a:avLst>
          </a:prstGeom>
          <a:solidFill>
            <a:srgbClr val="99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72" name="AutoShape 106"/>
          <p:cNvSpPr>
            <a:spLocks noChangeArrowheads="1"/>
          </p:cNvSpPr>
          <p:nvPr/>
        </p:nvSpPr>
        <p:spPr bwMode="auto">
          <a:xfrm rot="-5110034">
            <a:off x="2711450" y="4010025"/>
            <a:ext cx="142875" cy="53975"/>
          </a:xfrm>
          <a:prstGeom prst="leftArrow">
            <a:avLst>
              <a:gd name="adj1" fmla="val 50000"/>
              <a:gd name="adj2" fmla="val 66176"/>
            </a:avLst>
          </a:prstGeom>
          <a:solidFill>
            <a:srgbClr val="CC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73" name="AutoShape 107"/>
          <p:cNvSpPr>
            <a:spLocks noChangeArrowheads="1"/>
          </p:cNvSpPr>
          <p:nvPr/>
        </p:nvSpPr>
        <p:spPr bwMode="auto">
          <a:xfrm rot="-9301217">
            <a:off x="3462338" y="2787650"/>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74" name="AutoShape 108"/>
          <p:cNvSpPr>
            <a:spLocks noChangeArrowheads="1"/>
          </p:cNvSpPr>
          <p:nvPr/>
        </p:nvSpPr>
        <p:spPr bwMode="auto">
          <a:xfrm rot="-9296328">
            <a:off x="3754438" y="28813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75" name="AutoShape 109"/>
          <p:cNvSpPr>
            <a:spLocks noChangeArrowheads="1"/>
          </p:cNvSpPr>
          <p:nvPr/>
        </p:nvSpPr>
        <p:spPr bwMode="auto">
          <a:xfrm rot="-9422367">
            <a:off x="3975100" y="2968625"/>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7076" name="AutoShape 110"/>
          <p:cNvSpPr>
            <a:spLocks noChangeArrowheads="1"/>
          </p:cNvSpPr>
          <p:nvPr/>
        </p:nvSpPr>
        <p:spPr bwMode="auto">
          <a:xfrm rot="-6169043">
            <a:off x="4151313" y="314166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7077" name="AutoShape 111"/>
          <p:cNvSpPr>
            <a:spLocks noChangeArrowheads="1"/>
          </p:cNvSpPr>
          <p:nvPr/>
        </p:nvSpPr>
        <p:spPr bwMode="auto">
          <a:xfrm rot="-4326713">
            <a:off x="4151313" y="3352800"/>
            <a:ext cx="142875" cy="53975"/>
          </a:xfrm>
          <a:prstGeom prst="leftArrow">
            <a:avLst>
              <a:gd name="adj1" fmla="val 50000"/>
              <a:gd name="adj2" fmla="val 66176"/>
            </a:avLst>
          </a:prstGeom>
          <a:solidFill>
            <a:srgbClr val="99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7078" name="AutoShape 112"/>
          <p:cNvSpPr>
            <a:spLocks noChangeArrowheads="1"/>
          </p:cNvSpPr>
          <p:nvPr/>
        </p:nvSpPr>
        <p:spPr bwMode="auto">
          <a:xfrm rot="-4374148">
            <a:off x="4079875" y="3568700"/>
            <a:ext cx="142875" cy="53975"/>
          </a:xfrm>
          <a:prstGeom prst="leftArrow">
            <a:avLst>
              <a:gd name="adj1" fmla="val 50000"/>
              <a:gd name="adj2" fmla="val 66176"/>
            </a:avLst>
          </a:prstGeom>
          <a:solidFill>
            <a:srgbClr val="CC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grpSp>
        <p:nvGrpSpPr>
          <p:cNvPr id="37079" name="Freeform 76"/>
          <p:cNvGrpSpPr>
            <a:grpSpLocks/>
          </p:cNvGrpSpPr>
          <p:nvPr/>
        </p:nvGrpSpPr>
        <p:grpSpPr bwMode="auto">
          <a:xfrm rot="6609582" flipH="1">
            <a:off x="1000918" y="5126832"/>
            <a:ext cx="1223963" cy="1219200"/>
            <a:chOff x="1313" y="2208"/>
            <a:chExt cx="841" cy="768"/>
          </a:xfrm>
        </p:grpSpPr>
        <p:pic>
          <p:nvPicPr>
            <p:cNvPr id="37098" name="Freeform 76"/>
            <p:cNvPicPr>
              <a:picLocks noChangeArrowheads="1"/>
            </p:cNvPicPr>
            <p:nvPr/>
          </p:nvPicPr>
          <p:blipFill>
            <a:blip r:embed="rId4" cstate="print"/>
            <a:srcRect/>
            <a:stretch>
              <a:fillRect/>
            </a:stretch>
          </p:blipFill>
          <p:spPr bwMode="auto">
            <a:xfrm>
              <a:off x="1313" y="2208"/>
              <a:ext cx="841" cy="768"/>
            </a:xfrm>
            <a:prstGeom prst="rect">
              <a:avLst/>
            </a:prstGeom>
            <a:noFill/>
            <a:ln w="9525">
              <a:noFill/>
              <a:miter lim="800000"/>
              <a:headEnd/>
              <a:tailEnd/>
            </a:ln>
          </p:spPr>
        </p:pic>
        <p:sp>
          <p:nvSpPr>
            <p:cNvPr id="37099" name="Text Box 158"/>
            <p:cNvSpPr txBox="1">
              <a:spLocks noChangeArrowheads="1"/>
            </p:cNvSpPr>
            <p:nvPr/>
          </p:nvSpPr>
          <p:spPr bwMode="auto">
            <a:xfrm rot="-499169">
              <a:off x="1354" y="2255"/>
              <a:ext cx="741" cy="728"/>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grpSp>
        <p:nvGrpSpPr>
          <p:cNvPr id="37080" name="Freeform 78"/>
          <p:cNvGrpSpPr>
            <a:grpSpLocks/>
          </p:cNvGrpSpPr>
          <p:nvPr/>
        </p:nvGrpSpPr>
        <p:grpSpPr bwMode="auto">
          <a:xfrm rot="1390328">
            <a:off x="344488" y="4926013"/>
            <a:ext cx="762000" cy="1208087"/>
            <a:chOff x="2162" y="3091"/>
            <a:chExt cx="480" cy="761"/>
          </a:xfrm>
        </p:grpSpPr>
        <p:pic>
          <p:nvPicPr>
            <p:cNvPr id="37096" name="Freeform 78"/>
            <p:cNvPicPr>
              <a:picLocks noChangeArrowheads="1"/>
            </p:cNvPicPr>
            <p:nvPr/>
          </p:nvPicPr>
          <p:blipFill>
            <a:blip r:embed="rId5" cstate="print"/>
            <a:srcRect/>
            <a:stretch>
              <a:fillRect/>
            </a:stretch>
          </p:blipFill>
          <p:spPr bwMode="auto">
            <a:xfrm>
              <a:off x="2162" y="3091"/>
              <a:ext cx="480" cy="761"/>
            </a:xfrm>
            <a:prstGeom prst="rect">
              <a:avLst/>
            </a:prstGeom>
            <a:noFill/>
            <a:ln w="9525">
              <a:noFill/>
              <a:miter lim="800000"/>
              <a:headEnd/>
              <a:tailEnd/>
            </a:ln>
          </p:spPr>
        </p:pic>
        <p:sp>
          <p:nvSpPr>
            <p:cNvPr id="37097" name="Text Box 161"/>
            <p:cNvSpPr txBox="1">
              <a:spLocks noChangeArrowheads="1"/>
            </p:cNvSpPr>
            <p:nvPr/>
          </p:nvSpPr>
          <p:spPr bwMode="auto">
            <a:xfrm>
              <a:off x="2190" y="3106"/>
              <a:ext cx="424" cy="703"/>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sp>
        <p:nvSpPr>
          <p:cNvPr id="37081" name="AutoShape 162"/>
          <p:cNvSpPr>
            <a:spLocks noChangeArrowheads="1"/>
          </p:cNvSpPr>
          <p:nvPr/>
        </p:nvSpPr>
        <p:spPr bwMode="auto">
          <a:xfrm rot="6656390">
            <a:off x="806451" y="5041900"/>
            <a:ext cx="144462" cy="71437"/>
          </a:xfrm>
          <a:prstGeom prst="leftArrow">
            <a:avLst>
              <a:gd name="adj1" fmla="val 50000"/>
              <a:gd name="adj2" fmla="val 50556"/>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2" name="AutoShape 163"/>
          <p:cNvSpPr>
            <a:spLocks noChangeArrowheads="1"/>
          </p:cNvSpPr>
          <p:nvPr/>
        </p:nvSpPr>
        <p:spPr bwMode="auto">
          <a:xfrm rot="3707720">
            <a:off x="1525587" y="5761038"/>
            <a:ext cx="144463" cy="71438"/>
          </a:xfrm>
          <a:prstGeom prst="leftArrow">
            <a:avLst>
              <a:gd name="adj1" fmla="val 50000"/>
              <a:gd name="adj2" fmla="val 50555"/>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3" name="AutoShape 164"/>
          <p:cNvSpPr>
            <a:spLocks noChangeArrowheads="1"/>
          </p:cNvSpPr>
          <p:nvPr/>
        </p:nvSpPr>
        <p:spPr bwMode="auto">
          <a:xfrm rot="3172447">
            <a:off x="1429544" y="5634832"/>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4" name="AutoShape 165"/>
          <p:cNvSpPr>
            <a:spLocks noChangeArrowheads="1"/>
          </p:cNvSpPr>
          <p:nvPr/>
        </p:nvSpPr>
        <p:spPr bwMode="auto">
          <a:xfrm rot="4293903">
            <a:off x="1342231" y="5472907"/>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5" name="AutoShape 166"/>
          <p:cNvSpPr>
            <a:spLocks noChangeArrowheads="1"/>
          </p:cNvSpPr>
          <p:nvPr/>
        </p:nvSpPr>
        <p:spPr bwMode="auto">
          <a:xfrm rot="5400000">
            <a:off x="1285081" y="5266532"/>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6" name="AutoShape 167"/>
          <p:cNvSpPr>
            <a:spLocks noChangeArrowheads="1"/>
          </p:cNvSpPr>
          <p:nvPr/>
        </p:nvSpPr>
        <p:spPr bwMode="auto">
          <a:xfrm rot="4986378">
            <a:off x="1280319" y="5064919"/>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7" name="AutoShape 168"/>
          <p:cNvSpPr>
            <a:spLocks noChangeArrowheads="1"/>
          </p:cNvSpPr>
          <p:nvPr/>
        </p:nvSpPr>
        <p:spPr bwMode="auto">
          <a:xfrm rot="6861671">
            <a:off x="742156" y="5218907"/>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8" name="AutoShape 169"/>
          <p:cNvSpPr>
            <a:spLocks noChangeArrowheads="1"/>
          </p:cNvSpPr>
          <p:nvPr/>
        </p:nvSpPr>
        <p:spPr bwMode="auto">
          <a:xfrm rot="6709505">
            <a:off x="662781" y="5401469"/>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89" name="AutoShape 170"/>
          <p:cNvSpPr>
            <a:spLocks noChangeArrowheads="1"/>
          </p:cNvSpPr>
          <p:nvPr/>
        </p:nvSpPr>
        <p:spPr bwMode="auto">
          <a:xfrm rot="6709505">
            <a:off x="575469" y="5588794"/>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7090" name="AutoShape 91"/>
          <p:cNvSpPr>
            <a:spLocks noChangeArrowheads="1"/>
          </p:cNvSpPr>
          <p:nvPr/>
        </p:nvSpPr>
        <p:spPr bwMode="auto">
          <a:xfrm rot="6271722">
            <a:off x="1077912" y="4668838"/>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252" name="Moon 251"/>
          <p:cNvSpPr/>
          <p:nvPr/>
        </p:nvSpPr>
        <p:spPr>
          <a:xfrm rot="151541">
            <a:off x="1208857" y="2987498"/>
            <a:ext cx="351973" cy="1008963"/>
          </a:xfrm>
          <a:prstGeom prst="moon">
            <a:avLst>
              <a:gd name="adj" fmla="val 3901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pic>
        <p:nvPicPr>
          <p:cNvPr id="37094" name="Picture 2"/>
          <p:cNvPicPr>
            <a:picLocks noChangeAspect="1" noChangeArrowheads="1"/>
          </p:cNvPicPr>
          <p:nvPr/>
        </p:nvPicPr>
        <p:blipFill>
          <a:blip r:embed="rId6" cstate="print"/>
          <a:srcRect/>
          <a:stretch>
            <a:fillRect/>
          </a:stretch>
        </p:blipFill>
        <p:spPr bwMode="auto">
          <a:xfrm>
            <a:off x="6121400" y="6005513"/>
            <a:ext cx="3022600" cy="736600"/>
          </a:xfrm>
          <a:prstGeom prst="rect">
            <a:avLst/>
          </a:prstGeom>
          <a:noFill/>
          <a:ln w="9525">
            <a:noFill/>
            <a:miter lim="800000"/>
            <a:headEnd/>
            <a:tailEnd/>
          </a:ln>
        </p:spPr>
      </p:pic>
      <p:pic>
        <p:nvPicPr>
          <p:cNvPr id="37095" name="Picture 3"/>
          <p:cNvPicPr>
            <a:picLocks noChangeAspect="1" noChangeArrowheads="1"/>
          </p:cNvPicPr>
          <p:nvPr/>
        </p:nvPicPr>
        <p:blipFill>
          <a:blip r:embed="rId7" cstate="print"/>
          <a:srcRect/>
          <a:stretch>
            <a:fillRect/>
          </a:stretch>
        </p:blipFill>
        <p:spPr bwMode="auto">
          <a:xfrm>
            <a:off x="1277938" y="5907088"/>
            <a:ext cx="35464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governance cath la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8914" name="Oval 5"/>
          <p:cNvSpPr>
            <a:spLocks noChangeArrowheads="1"/>
          </p:cNvSpPr>
          <p:nvPr/>
        </p:nvSpPr>
        <p:spPr bwMode="auto">
          <a:xfrm>
            <a:off x="0" y="1990725"/>
            <a:ext cx="1962150" cy="560388"/>
          </a:xfrm>
          <a:prstGeom prst="ellipse">
            <a:avLst/>
          </a:prstGeom>
          <a:noFill/>
          <a:ln w="19050">
            <a:solidFill>
              <a:srgbClr val="FF436B"/>
            </a:solidFill>
            <a:round/>
            <a:headEnd/>
            <a:tailEnd/>
          </a:ln>
        </p:spPr>
        <p:txBody>
          <a:bodyPr wrap="none" anchor="ctr"/>
          <a:lstStyle/>
          <a:p>
            <a:endParaRPr lang="en-GB"/>
          </a:p>
        </p:txBody>
      </p:sp>
      <p:sp>
        <p:nvSpPr>
          <p:cNvPr id="38915" name="Oval 6"/>
          <p:cNvSpPr>
            <a:spLocks noChangeArrowheads="1"/>
          </p:cNvSpPr>
          <p:nvPr/>
        </p:nvSpPr>
        <p:spPr bwMode="auto">
          <a:xfrm>
            <a:off x="6350" y="3484563"/>
            <a:ext cx="1962150" cy="661987"/>
          </a:xfrm>
          <a:prstGeom prst="ellipse">
            <a:avLst/>
          </a:prstGeom>
          <a:noFill/>
          <a:ln w="19050">
            <a:solidFill>
              <a:srgbClr val="FF436B"/>
            </a:solidFill>
            <a:round/>
            <a:headEnd/>
            <a:tailEnd/>
          </a:ln>
        </p:spPr>
        <p:txBody>
          <a:bodyPr wrap="none" anchor="ctr"/>
          <a:lstStyle/>
          <a:p>
            <a:endParaRPr lang="en-GB"/>
          </a:p>
        </p:txBody>
      </p:sp>
      <p:sp>
        <p:nvSpPr>
          <p:cNvPr id="38916" name="Text Box 7"/>
          <p:cNvSpPr txBox="1">
            <a:spLocks noChangeArrowheads="1"/>
          </p:cNvSpPr>
          <p:nvPr/>
        </p:nvSpPr>
        <p:spPr bwMode="auto">
          <a:xfrm>
            <a:off x="0" y="2568575"/>
            <a:ext cx="3048000" cy="396875"/>
          </a:xfrm>
          <a:prstGeom prst="rect">
            <a:avLst/>
          </a:prstGeom>
          <a:solidFill>
            <a:srgbClr val="FFA115"/>
          </a:solidFill>
          <a:ln w="9525">
            <a:noFill/>
            <a:miter lim="800000"/>
            <a:headEnd/>
            <a:tailEnd/>
          </a:ln>
        </p:spPr>
        <p:txBody>
          <a:bodyPr>
            <a:spAutoFit/>
          </a:bodyPr>
          <a:lstStyle/>
          <a:p>
            <a:pPr algn="ctr">
              <a:spcBef>
                <a:spcPct val="50000"/>
              </a:spcBef>
            </a:pPr>
            <a:r>
              <a:rPr lang="en-GB" sz="2000" b="1">
                <a:solidFill>
                  <a:srgbClr val="0000FF"/>
                </a:solidFill>
              </a:rPr>
              <a:t>WITHIN THE LUNGS?</a:t>
            </a:r>
          </a:p>
        </p:txBody>
      </p:sp>
      <p:sp>
        <p:nvSpPr>
          <p:cNvPr id="38917" name="Text Box 8"/>
          <p:cNvSpPr txBox="1">
            <a:spLocks noChangeArrowheads="1"/>
          </p:cNvSpPr>
          <p:nvPr/>
        </p:nvSpPr>
        <p:spPr bwMode="auto">
          <a:xfrm>
            <a:off x="5649913" y="4127500"/>
            <a:ext cx="2852737" cy="711200"/>
          </a:xfrm>
          <a:prstGeom prst="rect">
            <a:avLst/>
          </a:prstGeom>
          <a:solidFill>
            <a:srgbClr val="FFA115"/>
          </a:solidFill>
          <a:ln w="9525">
            <a:solidFill>
              <a:srgbClr val="FFA115"/>
            </a:solidFill>
            <a:miter lim="800000"/>
            <a:headEnd/>
            <a:tailEnd/>
          </a:ln>
        </p:spPr>
        <p:txBody>
          <a:bodyPr>
            <a:spAutoFit/>
          </a:bodyPr>
          <a:lstStyle/>
          <a:p>
            <a:pPr algn="ctr">
              <a:spcBef>
                <a:spcPct val="50000"/>
              </a:spcBef>
            </a:pPr>
            <a:r>
              <a:rPr lang="en-GB" sz="2000" b="1">
                <a:solidFill>
                  <a:srgbClr val="0000FF"/>
                </a:solidFill>
              </a:rPr>
              <a:t>COMING FROM THE LEFT HEART?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80963" y="1577975"/>
            <a:ext cx="8812212" cy="4824413"/>
          </a:xfrm>
          <a:prstGeom prst="rect">
            <a:avLst/>
          </a:prstGeom>
          <a:solidFill>
            <a:schemeClr val="tx1"/>
          </a:solidFill>
          <a:ln w="9525" algn="ctr">
            <a:solidFill>
              <a:schemeClr val="tx1"/>
            </a:solidFill>
            <a:miter lim="800000"/>
            <a:headEnd/>
            <a:tailEnd/>
          </a:ln>
        </p:spPr>
        <p:txBody>
          <a:bodyPr lIns="0" tIns="0" rIns="0" bIns="0" anchor="ctr">
            <a:spAutoFit/>
          </a:bodyPr>
          <a:lstStyle/>
          <a:p>
            <a:endParaRPr lang="en-GB">
              <a:latin typeface="Univers"/>
            </a:endParaRPr>
          </a:p>
        </p:txBody>
      </p:sp>
      <p:pic>
        <p:nvPicPr>
          <p:cNvPr id="39938" name="Picture 3" descr="heart and lungs v2"/>
          <p:cNvPicPr>
            <a:picLocks noChangeAspect="1" noChangeArrowheads="1"/>
          </p:cNvPicPr>
          <p:nvPr/>
        </p:nvPicPr>
        <p:blipFill>
          <a:blip r:embed="rId3" cstate="print"/>
          <a:srcRect/>
          <a:stretch>
            <a:fillRect/>
          </a:stretch>
        </p:blipFill>
        <p:spPr bwMode="auto">
          <a:xfrm>
            <a:off x="2309813" y="1920875"/>
            <a:ext cx="4527550" cy="3471863"/>
          </a:xfrm>
          <a:prstGeom prst="rect">
            <a:avLst/>
          </a:prstGeom>
          <a:noFill/>
          <a:ln w="9525">
            <a:noFill/>
            <a:miter lim="800000"/>
            <a:headEnd/>
            <a:tailEnd/>
          </a:ln>
        </p:spPr>
      </p:pic>
      <p:sp>
        <p:nvSpPr>
          <p:cNvPr id="39939" name="Rectangle 5"/>
          <p:cNvSpPr>
            <a:spLocks noGrp="1" noChangeArrowheads="1"/>
          </p:cNvSpPr>
          <p:nvPr>
            <p:ph type="title"/>
          </p:nvPr>
        </p:nvSpPr>
        <p:spPr/>
        <p:txBody>
          <a:bodyPr/>
          <a:lstStyle/>
          <a:p>
            <a:r>
              <a:rPr lang="en-GB" smtClean="0"/>
              <a:t>Clinical classification of PH</a:t>
            </a:r>
          </a:p>
        </p:txBody>
      </p:sp>
      <p:sp>
        <p:nvSpPr>
          <p:cNvPr id="39940" name="Text Box 6"/>
          <p:cNvSpPr txBox="1">
            <a:spLocks noChangeArrowheads="1"/>
          </p:cNvSpPr>
          <p:nvPr/>
        </p:nvSpPr>
        <p:spPr bwMode="auto">
          <a:xfrm>
            <a:off x="5770563" y="4760913"/>
            <a:ext cx="3197225" cy="733425"/>
          </a:xfrm>
          <a:prstGeom prst="rect">
            <a:avLst/>
          </a:prstGeom>
          <a:noFill/>
          <a:ln w="9525">
            <a:noFill/>
            <a:miter lim="800000"/>
            <a:headEnd/>
            <a:tailEnd/>
          </a:ln>
        </p:spPr>
        <p:txBody>
          <a:bodyPr/>
          <a:lstStyle/>
          <a:p>
            <a:pPr marL="342900" indent="-342900">
              <a:spcBef>
                <a:spcPct val="20000"/>
              </a:spcBef>
              <a:buClr>
                <a:srgbClr val="D8DF20"/>
              </a:buClr>
              <a:buSzPct val="85000"/>
              <a:buFont typeface="Univers"/>
              <a:buNone/>
            </a:pPr>
            <a:r>
              <a:rPr lang="en-GB" sz="1600" b="1">
                <a:solidFill>
                  <a:schemeClr val="bg1"/>
                </a:solidFill>
                <a:latin typeface="Univers"/>
                <a:ea typeface="MS PGothic"/>
                <a:cs typeface="MS PGothic"/>
                <a:sym typeface="Univers"/>
              </a:rPr>
              <a:t>5.	PH with unclear multifactorial mechanisms</a:t>
            </a:r>
          </a:p>
          <a:p>
            <a:pPr marL="760413" lvl="1" indent="-185738">
              <a:spcBef>
                <a:spcPct val="20000"/>
              </a:spcBef>
              <a:buClr>
                <a:srgbClr val="D8DF20"/>
              </a:buClr>
              <a:buSzPct val="100000"/>
              <a:buFont typeface="Wingdings" pitchFamily="2" charset="2"/>
              <a:buChar char="§"/>
            </a:pPr>
            <a:r>
              <a:rPr lang="en-GB" sz="1400" b="1">
                <a:solidFill>
                  <a:schemeClr val="bg1"/>
                </a:solidFill>
                <a:latin typeface="Univers"/>
                <a:ea typeface="MS PGothic"/>
                <a:cs typeface="MS PGothic"/>
                <a:sym typeface="Univers"/>
              </a:rPr>
              <a:t>Sarcoidosis</a:t>
            </a:r>
          </a:p>
        </p:txBody>
      </p:sp>
      <p:sp>
        <p:nvSpPr>
          <p:cNvPr id="39941" name="Text Box 7"/>
          <p:cNvSpPr txBox="1">
            <a:spLocks noChangeArrowheads="1"/>
          </p:cNvSpPr>
          <p:nvPr/>
        </p:nvSpPr>
        <p:spPr bwMode="auto">
          <a:xfrm>
            <a:off x="252413" y="1800225"/>
            <a:ext cx="4067175" cy="4329113"/>
          </a:xfrm>
          <a:prstGeom prst="rect">
            <a:avLst/>
          </a:prstGeom>
          <a:noFill/>
          <a:ln w="9525">
            <a:noFill/>
            <a:miter lim="800000"/>
            <a:headEnd/>
            <a:tailEnd/>
          </a:ln>
        </p:spPr>
        <p:txBody>
          <a:bodyPr/>
          <a:lstStyle/>
          <a:p>
            <a:pPr marL="287338" indent="-287338">
              <a:spcBef>
                <a:spcPct val="20000"/>
              </a:spcBef>
              <a:buClr>
                <a:srgbClr val="182F53"/>
              </a:buClr>
              <a:buSzPct val="85000"/>
              <a:buFont typeface="Univers"/>
              <a:buNone/>
            </a:pPr>
            <a:r>
              <a:rPr lang="en-GB" b="1">
                <a:solidFill>
                  <a:schemeClr val="bg1"/>
                </a:solidFill>
                <a:latin typeface="Univers"/>
                <a:ea typeface="MS PGothic"/>
                <a:cs typeface="MS PGothic"/>
                <a:sym typeface="Univers"/>
              </a:rPr>
              <a:t>1.	</a:t>
            </a:r>
            <a:r>
              <a:rPr lang="en-GB" sz="1600" b="1">
                <a:solidFill>
                  <a:schemeClr val="bg1"/>
                </a:solidFill>
                <a:latin typeface="Univers"/>
                <a:ea typeface="MS PGothic"/>
                <a:cs typeface="MS PGothic"/>
                <a:sym typeface="Univers"/>
              </a:rPr>
              <a:t>Pulmonary arterial hypertension (PAH)</a:t>
            </a:r>
          </a:p>
          <a:p>
            <a:pPr marL="666750" lvl="1" indent="-188913">
              <a:spcBef>
                <a:spcPct val="20000"/>
              </a:spcBef>
              <a:buClr>
                <a:srgbClr val="D8DF20"/>
              </a:buClr>
              <a:buSzPct val="110000"/>
              <a:buFont typeface="Wingdings" pitchFamily="2" charset="2"/>
              <a:buChar char="§"/>
            </a:pPr>
            <a:r>
              <a:rPr lang="en-GB" sz="1400" b="1">
                <a:solidFill>
                  <a:schemeClr val="bg1"/>
                </a:solidFill>
                <a:latin typeface="Univers"/>
                <a:ea typeface="MS PGothic"/>
                <a:cs typeface="MS PGothic"/>
                <a:sym typeface="Univers"/>
              </a:rPr>
              <a:t>Idiopathic PAH (IPAH)</a:t>
            </a:r>
          </a:p>
          <a:p>
            <a:pPr marL="666750" lvl="1" indent="-188913">
              <a:spcBef>
                <a:spcPct val="20000"/>
              </a:spcBef>
              <a:buClr>
                <a:srgbClr val="D8DF20"/>
              </a:buClr>
              <a:buSzPct val="110000"/>
              <a:buFont typeface="Wingdings" pitchFamily="2" charset="2"/>
              <a:buChar char="§"/>
            </a:pPr>
            <a:r>
              <a:rPr lang="en-GB" sz="1400" b="1">
                <a:solidFill>
                  <a:schemeClr val="bg1"/>
                </a:solidFill>
                <a:latin typeface="Univers"/>
                <a:ea typeface="MS PGothic"/>
                <a:cs typeface="MS PGothic"/>
                <a:sym typeface="Univers"/>
              </a:rPr>
              <a:t>Heritable PAH</a:t>
            </a:r>
          </a:p>
          <a:p>
            <a:pPr marL="666750" lvl="1" indent="-188913">
              <a:spcBef>
                <a:spcPct val="20000"/>
              </a:spcBef>
              <a:buClr>
                <a:srgbClr val="D8DF20"/>
              </a:buClr>
              <a:buSzPct val="110000"/>
              <a:buFont typeface="Wingdings" pitchFamily="2" charset="2"/>
              <a:buChar char="§"/>
            </a:pPr>
            <a:r>
              <a:rPr lang="en-GB" sz="1400" b="1">
                <a:solidFill>
                  <a:schemeClr val="bg1"/>
                </a:solidFill>
                <a:latin typeface="Univers"/>
                <a:ea typeface="MS PGothic"/>
                <a:cs typeface="MS PGothic"/>
                <a:sym typeface="Univers"/>
              </a:rPr>
              <a:t>Drug- and toxin- induced</a:t>
            </a:r>
          </a:p>
          <a:p>
            <a:pPr marL="666750" lvl="1" indent="-188913">
              <a:spcBef>
                <a:spcPct val="20000"/>
              </a:spcBef>
              <a:buClr>
                <a:srgbClr val="D8DF20"/>
              </a:buClr>
              <a:buSzPct val="110000"/>
              <a:buFont typeface="Wingdings" pitchFamily="2" charset="2"/>
              <a:buChar char="§"/>
            </a:pPr>
            <a:r>
              <a:rPr lang="en-GB" sz="1400" b="1">
                <a:solidFill>
                  <a:schemeClr val="bg1"/>
                </a:solidFill>
                <a:latin typeface="Univers"/>
                <a:ea typeface="MS PGothic"/>
                <a:cs typeface="MS PGothic"/>
                <a:sym typeface="Univers"/>
              </a:rPr>
              <a:t>Associated PAH (APAH)</a:t>
            </a:r>
          </a:p>
          <a:p>
            <a:pPr marL="1047750" lvl="2" indent="-190500">
              <a:spcBef>
                <a:spcPct val="20000"/>
              </a:spcBef>
              <a:buClr>
                <a:srgbClr val="D8DF20"/>
              </a:buClr>
              <a:buSzPct val="110000"/>
              <a:buFont typeface="Wingdings" pitchFamily="2" charset="2"/>
              <a:buChar char="§"/>
            </a:pPr>
            <a:r>
              <a:rPr lang="en-GB" sz="1200" b="1">
                <a:solidFill>
                  <a:schemeClr val="bg1"/>
                </a:solidFill>
                <a:latin typeface="Univers"/>
                <a:ea typeface="MS PGothic"/>
                <a:cs typeface="MS PGothic"/>
                <a:sym typeface="Univers"/>
              </a:rPr>
              <a:t>Connective tissue diseases</a:t>
            </a:r>
          </a:p>
          <a:p>
            <a:pPr marL="1047750" lvl="2" indent="-190500">
              <a:spcBef>
                <a:spcPct val="20000"/>
              </a:spcBef>
              <a:buClr>
                <a:srgbClr val="D8DF20"/>
              </a:buClr>
              <a:buSzPct val="110000"/>
              <a:buFont typeface="Wingdings" pitchFamily="2" charset="2"/>
              <a:buChar char="§"/>
            </a:pPr>
            <a:r>
              <a:rPr lang="en-GB" sz="1200" b="1">
                <a:solidFill>
                  <a:schemeClr val="bg1"/>
                </a:solidFill>
                <a:latin typeface="Univers"/>
                <a:ea typeface="MS PGothic"/>
                <a:cs typeface="MS PGothic"/>
                <a:sym typeface="Univers"/>
              </a:rPr>
              <a:t>HIV infection</a:t>
            </a:r>
          </a:p>
          <a:p>
            <a:pPr marL="1047750" lvl="2" indent="-190500">
              <a:spcBef>
                <a:spcPct val="20000"/>
              </a:spcBef>
              <a:buClr>
                <a:srgbClr val="D8DF20"/>
              </a:buClr>
              <a:buSzPct val="110000"/>
              <a:buFont typeface="Wingdings" pitchFamily="2" charset="2"/>
              <a:buChar char="§"/>
            </a:pPr>
            <a:r>
              <a:rPr lang="en-GB" sz="1200" b="1">
                <a:solidFill>
                  <a:schemeClr val="bg1"/>
                </a:solidFill>
                <a:latin typeface="Univers"/>
                <a:ea typeface="MS PGothic"/>
                <a:cs typeface="MS PGothic"/>
                <a:sym typeface="Univers"/>
              </a:rPr>
              <a:t>Portal hypertension</a:t>
            </a:r>
          </a:p>
          <a:p>
            <a:pPr marL="1047750" lvl="2" indent="-190500">
              <a:spcBef>
                <a:spcPct val="20000"/>
              </a:spcBef>
              <a:buClr>
                <a:srgbClr val="D8DF20"/>
              </a:buClr>
              <a:buSzPct val="110000"/>
              <a:buFont typeface="Wingdings" pitchFamily="2" charset="2"/>
              <a:buChar char="§"/>
            </a:pPr>
            <a:r>
              <a:rPr lang="en-GB" sz="1200" b="1">
                <a:solidFill>
                  <a:schemeClr val="bg1"/>
                </a:solidFill>
                <a:latin typeface="Univers"/>
                <a:ea typeface="MS PGothic"/>
                <a:cs typeface="MS PGothic"/>
                <a:sym typeface="Univers"/>
              </a:rPr>
              <a:t>Congenital heart diseases</a:t>
            </a:r>
          </a:p>
          <a:p>
            <a:pPr marL="1047750" lvl="2" indent="-190500">
              <a:spcBef>
                <a:spcPct val="20000"/>
              </a:spcBef>
              <a:buClr>
                <a:srgbClr val="D8DF20"/>
              </a:buClr>
              <a:buSzPct val="110000"/>
              <a:buFont typeface="Wingdings" pitchFamily="2" charset="2"/>
              <a:buChar char="§"/>
            </a:pPr>
            <a:r>
              <a:rPr lang="en-GB" sz="1200" b="1">
                <a:solidFill>
                  <a:schemeClr val="bg1"/>
                </a:solidFill>
                <a:latin typeface="Univers"/>
                <a:ea typeface="MS PGothic"/>
                <a:cs typeface="MS PGothic"/>
                <a:sym typeface="Univers"/>
              </a:rPr>
              <a:t>Others</a:t>
            </a:r>
          </a:p>
          <a:p>
            <a:pPr marL="666750" lvl="1" indent="-188913">
              <a:spcBef>
                <a:spcPct val="20000"/>
              </a:spcBef>
              <a:buClr>
                <a:srgbClr val="D8DF20"/>
              </a:buClr>
              <a:buSzPct val="110000"/>
              <a:buFont typeface="Wingdings" pitchFamily="2" charset="2"/>
              <a:buChar char="§"/>
            </a:pPr>
            <a:r>
              <a:rPr lang="en-GB" sz="1400" b="1">
                <a:solidFill>
                  <a:schemeClr val="bg1"/>
                </a:solidFill>
                <a:latin typeface="Univers"/>
                <a:ea typeface="MS PGothic"/>
                <a:cs typeface="MS PGothic"/>
                <a:sym typeface="Univers"/>
              </a:rPr>
              <a:t>Persistent PH of the newborn</a:t>
            </a:r>
          </a:p>
          <a:p>
            <a:pPr marL="287338" indent="-287338">
              <a:spcBef>
                <a:spcPct val="20000"/>
              </a:spcBef>
              <a:buClr>
                <a:srgbClr val="D8DF20"/>
              </a:buClr>
              <a:buSzPct val="110000"/>
              <a:buFont typeface="Wingdings" pitchFamily="2" charset="2"/>
              <a:buNone/>
            </a:pPr>
            <a:r>
              <a:rPr lang="en-GB" sz="1600" b="1">
                <a:solidFill>
                  <a:schemeClr val="bg1"/>
                </a:solidFill>
                <a:latin typeface="Univers"/>
                <a:ea typeface="MS PGothic"/>
                <a:cs typeface="MS PGothic"/>
                <a:sym typeface="Univers"/>
              </a:rPr>
              <a:t>1’ Pulmonary veno-occlusive disease (PVOD) and /or pulmonary capillary hemangiomatosis (PCH)</a:t>
            </a:r>
          </a:p>
        </p:txBody>
      </p:sp>
      <p:sp>
        <p:nvSpPr>
          <p:cNvPr id="39942" name="Freeform 8"/>
          <p:cNvSpPr>
            <a:spLocks/>
          </p:cNvSpPr>
          <p:nvPr/>
        </p:nvSpPr>
        <p:spPr bwMode="auto">
          <a:xfrm>
            <a:off x="1371600" y="2282825"/>
            <a:ext cx="3509963" cy="1220788"/>
          </a:xfrm>
          <a:custGeom>
            <a:avLst/>
            <a:gdLst>
              <a:gd name="T0" fmla="*/ 0 w 2305"/>
              <a:gd name="T1" fmla="*/ 0 h 947"/>
              <a:gd name="T2" fmla="*/ 2147483647 w 2305"/>
              <a:gd name="T3" fmla="*/ 0 h 947"/>
              <a:gd name="T4" fmla="*/ 2147483647 w 2305"/>
              <a:gd name="T5" fmla="*/ 2147483647 h 947"/>
              <a:gd name="T6" fmla="*/ 0 60000 65536"/>
              <a:gd name="T7" fmla="*/ 0 60000 65536"/>
              <a:gd name="T8" fmla="*/ 0 60000 65536"/>
              <a:gd name="T9" fmla="*/ 0 w 2305"/>
              <a:gd name="T10" fmla="*/ 0 h 947"/>
              <a:gd name="T11" fmla="*/ 2305 w 2305"/>
              <a:gd name="T12" fmla="*/ 947 h 947"/>
            </a:gdLst>
            <a:ahLst/>
            <a:cxnLst>
              <a:cxn ang="T6">
                <a:pos x="T0" y="T1"/>
              </a:cxn>
              <a:cxn ang="T7">
                <a:pos x="T2" y="T3"/>
              </a:cxn>
              <a:cxn ang="T8">
                <a:pos x="T4" y="T5"/>
              </a:cxn>
            </a:cxnLst>
            <a:rect l="T9" t="T10" r="T11" b="T12"/>
            <a:pathLst>
              <a:path w="2305" h="947">
                <a:moveTo>
                  <a:pt x="0" y="0"/>
                </a:moveTo>
                <a:lnTo>
                  <a:pt x="1411" y="0"/>
                </a:lnTo>
                <a:lnTo>
                  <a:pt x="2305" y="947"/>
                </a:lnTo>
              </a:path>
            </a:pathLst>
          </a:custGeom>
          <a:noFill/>
          <a:ln w="38100">
            <a:solidFill>
              <a:schemeClr val="bg1"/>
            </a:solidFill>
            <a:round/>
            <a:headEnd/>
            <a:tailEnd type="triangle" w="med" len="med"/>
          </a:ln>
        </p:spPr>
        <p:txBody>
          <a:bodyPr wrap="none" anchor="ctr"/>
          <a:lstStyle/>
          <a:p>
            <a:endParaRPr lang="en-GB"/>
          </a:p>
        </p:txBody>
      </p:sp>
      <p:sp>
        <p:nvSpPr>
          <p:cNvPr id="39943" name="Text Box 9"/>
          <p:cNvSpPr txBox="1">
            <a:spLocks noChangeArrowheads="1"/>
          </p:cNvSpPr>
          <p:nvPr/>
        </p:nvSpPr>
        <p:spPr bwMode="auto">
          <a:xfrm>
            <a:off x="5743575" y="1800225"/>
            <a:ext cx="3197225" cy="658813"/>
          </a:xfrm>
          <a:prstGeom prst="rect">
            <a:avLst/>
          </a:prstGeom>
          <a:noFill/>
          <a:ln w="9525">
            <a:noFill/>
            <a:miter lim="800000"/>
            <a:headEnd/>
            <a:tailEnd/>
          </a:ln>
        </p:spPr>
        <p:txBody>
          <a:bodyPr/>
          <a:lstStyle/>
          <a:p>
            <a:pPr marL="342900" indent="-342900">
              <a:spcBef>
                <a:spcPct val="20000"/>
              </a:spcBef>
              <a:buClr>
                <a:srgbClr val="D8DF20"/>
              </a:buClr>
              <a:buSzPct val="85000"/>
              <a:buFont typeface="Univers"/>
              <a:buNone/>
            </a:pPr>
            <a:r>
              <a:rPr lang="en-GB" sz="1600" b="1">
                <a:solidFill>
                  <a:srgbClr val="0000FF"/>
                </a:solidFill>
                <a:latin typeface="Univers"/>
                <a:ea typeface="MS PGothic"/>
                <a:cs typeface="MS PGothic"/>
                <a:sym typeface="Univers"/>
              </a:rPr>
              <a:t>2.	PH owing to left heart disease= POSTCAPILLARY</a:t>
            </a:r>
          </a:p>
        </p:txBody>
      </p:sp>
      <p:sp>
        <p:nvSpPr>
          <p:cNvPr id="39944" name="Line 10"/>
          <p:cNvSpPr>
            <a:spLocks noChangeShapeType="1"/>
          </p:cNvSpPr>
          <p:nvPr/>
        </p:nvSpPr>
        <p:spPr bwMode="auto">
          <a:xfrm flipH="1">
            <a:off x="5032375" y="2000250"/>
            <a:ext cx="700088" cy="2128838"/>
          </a:xfrm>
          <a:prstGeom prst="line">
            <a:avLst/>
          </a:prstGeom>
          <a:noFill/>
          <a:ln w="38100">
            <a:solidFill>
              <a:schemeClr val="bg1"/>
            </a:solidFill>
            <a:round/>
            <a:headEnd/>
            <a:tailEnd type="triangle" w="med" len="med"/>
          </a:ln>
        </p:spPr>
        <p:txBody>
          <a:bodyPr wrap="none" anchor="ctr"/>
          <a:lstStyle/>
          <a:p>
            <a:endParaRPr lang="en-US"/>
          </a:p>
        </p:txBody>
      </p:sp>
      <p:sp>
        <p:nvSpPr>
          <p:cNvPr id="39945" name="Text Box 11"/>
          <p:cNvSpPr txBox="1">
            <a:spLocks noChangeArrowheads="1"/>
          </p:cNvSpPr>
          <p:nvPr/>
        </p:nvSpPr>
        <p:spPr bwMode="auto">
          <a:xfrm>
            <a:off x="5753100" y="2538413"/>
            <a:ext cx="3119438" cy="1331912"/>
          </a:xfrm>
          <a:prstGeom prst="rect">
            <a:avLst/>
          </a:prstGeom>
          <a:noFill/>
          <a:ln w="9525">
            <a:noFill/>
            <a:miter lim="800000"/>
            <a:headEnd/>
            <a:tailEnd/>
          </a:ln>
        </p:spPr>
        <p:txBody>
          <a:bodyPr/>
          <a:lstStyle/>
          <a:p>
            <a:pPr marL="342900" indent="-342900">
              <a:spcBef>
                <a:spcPct val="20000"/>
              </a:spcBef>
              <a:buClr>
                <a:srgbClr val="D8DF20"/>
              </a:buClr>
              <a:buSzPct val="85000"/>
              <a:buFont typeface="Univers"/>
              <a:buNone/>
            </a:pPr>
            <a:r>
              <a:rPr lang="en-GB" sz="1600" b="1">
                <a:solidFill>
                  <a:schemeClr val="bg1"/>
                </a:solidFill>
                <a:latin typeface="Univers"/>
                <a:ea typeface="MS PGothic"/>
                <a:cs typeface="MS PGothic"/>
                <a:sym typeface="Univers"/>
              </a:rPr>
              <a:t>3.	PH owing to lung diseases and/or hypoxia</a:t>
            </a:r>
          </a:p>
          <a:p>
            <a:pPr marL="760413" lvl="1" indent="-185738">
              <a:spcBef>
                <a:spcPct val="20000"/>
              </a:spcBef>
              <a:buClr>
                <a:srgbClr val="D8DF20"/>
              </a:buClr>
              <a:buSzPct val="100000"/>
              <a:buFont typeface="Wingdings" pitchFamily="2" charset="2"/>
              <a:buChar char="§"/>
            </a:pPr>
            <a:r>
              <a:rPr lang="en-GB" sz="1400" b="1">
                <a:solidFill>
                  <a:schemeClr val="bg1"/>
                </a:solidFill>
                <a:latin typeface="Univers"/>
                <a:ea typeface="MS PGothic"/>
                <a:cs typeface="MS PGothic"/>
                <a:sym typeface="Univers"/>
              </a:rPr>
              <a:t>COPD</a:t>
            </a:r>
          </a:p>
          <a:p>
            <a:pPr marL="760413" lvl="1" indent="-185738">
              <a:spcBef>
                <a:spcPct val="20000"/>
              </a:spcBef>
              <a:buClr>
                <a:srgbClr val="D8DF20"/>
              </a:buClr>
              <a:buSzPct val="100000"/>
              <a:buFont typeface="Wingdings" pitchFamily="2" charset="2"/>
              <a:buChar char="§"/>
            </a:pPr>
            <a:r>
              <a:rPr lang="en-GB" sz="1400" b="1">
                <a:solidFill>
                  <a:schemeClr val="bg1"/>
                </a:solidFill>
                <a:latin typeface="Univers"/>
                <a:ea typeface="MS PGothic"/>
                <a:cs typeface="MS PGothic"/>
                <a:sym typeface="Univers"/>
              </a:rPr>
              <a:t>Interstitial lung disease</a:t>
            </a:r>
          </a:p>
        </p:txBody>
      </p:sp>
      <p:sp>
        <p:nvSpPr>
          <p:cNvPr id="39946" name="Line 12"/>
          <p:cNvSpPr>
            <a:spLocks noChangeShapeType="1"/>
          </p:cNvSpPr>
          <p:nvPr/>
        </p:nvSpPr>
        <p:spPr bwMode="auto">
          <a:xfrm flipH="1">
            <a:off x="5545138" y="2736850"/>
            <a:ext cx="247650" cy="541338"/>
          </a:xfrm>
          <a:prstGeom prst="line">
            <a:avLst/>
          </a:prstGeom>
          <a:noFill/>
          <a:ln w="38100">
            <a:solidFill>
              <a:schemeClr val="bg1"/>
            </a:solidFill>
            <a:round/>
            <a:headEnd/>
            <a:tailEnd type="triangle" w="med" len="med"/>
          </a:ln>
        </p:spPr>
        <p:txBody>
          <a:bodyPr wrap="none" anchor="ctr"/>
          <a:lstStyle/>
          <a:p>
            <a:endParaRPr lang="en-US"/>
          </a:p>
        </p:txBody>
      </p:sp>
      <p:sp>
        <p:nvSpPr>
          <p:cNvPr id="39947" name="Text Box 13"/>
          <p:cNvSpPr txBox="1">
            <a:spLocks noChangeArrowheads="1"/>
          </p:cNvSpPr>
          <p:nvPr/>
        </p:nvSpPr>
        <p:spPr bwMode="auto">
          <a:xfrm>
            <a:off x="5770563" y="3835400"/>
            <a:ext cx="3373437" cy="893763"/>
          </a:xfrm>
          <a:prstGeom prst="rect">
            <a:avLst/>
          </a:prstGeom>
          <a:noFill/>
          <a:ln w="9525">
            <a:noFill/>
            <a:miter lim="800000"/>
            <a:headEnd/>
            <a:tailEnd/>
          </a:ln>
        </p:spPr>
        <p:txBody>
          <a:bodyPr/>
          <a:lstStyle/>
          <a:p>
            <a:pPr marL="342900" indent="-342900">
              <a:spcBef>
                <a:spcPct val="20000"/>
              </a:spcBef>
              <a:buClr>
                <a:srgbClr val="D8DF20"/>
              </a:buClr>
              <a:buSzPct val="85000"/>
              <a:buFont typeface="Univers"/>
              <a:buNone/>
            </a:pPr>
            <a:r>
              <a:rPr lang="en-GB" sz="1600" b="1">
                <a:solidFill>
                  <a:schemeClr val="bg1"/>
                </a:solidFill>
                <a:latin typeface="Univers"/>
                <a:ea typeface="MS PGothic"/>
                <a:cs typeface="MS PGothic"/>
                <a:sym typeface="Univers"/>
              </a:rPr>
              <a:t>4.	Chronic thromboembolic pulmonary hypertension (CTEPH)</a:t>
            </a:r>
          </a:p>
        </p:txBody>
      </p:sp>
      <p:sp>
        <p:nvSpPr>
          <p:cNvPr id="39948" name="Line 14"/>
          <p:cNvSpPr>
            <a:spLocks noChangeShapeType="1"/>
          </p:cNvSpPr>
          <p:nvPr/>
        </p:nvSpPr>
        <p:spPr bwMode="auto">
          <a:xfrm flipH="1" flipV="1">
            <a:off x="5292725" y="3605213"/>
            <a:ext cx="492125" cy="401637"/>
          </a:xfrm>
          <a:prstGeom prst="line">
            <a:avLst/>
          </a:prstGeom>
          <a:noFill/>
          <a:ln w="38100">
            <a:solidFill>
              <a:schemeClr val="bg1"/>
            </a:solidFill>
            <a:round/>
            <a:headEnd/>
            <a:tailEnd type="triangle" w="med" len="med"/>
          </a:ln>
        </p:spPr>
        <p:txBody>
          <a:bodyPr wrap="none" anchor="ctr"/>
          <a:lstStyle/>
          <a:p>
            <a:endParaRPr lang="en-US"/>
          </a:p>
        </p:txBody>
      </p:sp>
      <p:sp>
        <p:nvSpPr>
          <p:cNvPr id="15" name="Rectangle 14"/>
          <p:cNvSpPr/>
          <p:nvPr/>
        </p:nvSpPr>
        <p:spPr>
          <a:xfrm>
            <a:off x="247650" y="1755775"/>
            <a:ext cx="3540125" cy="300831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50" name="TextBox 53"/>
          <p:cNvSpPr txBox="1">
            <a:spLocks noChangeArrowheads="1"/>
          </p:cNvSpPr>
          <p:nvPr/>
        </p:nvSpPr>
        <p:spPr bwMode="auto">
          <a:xfrm>
            <a:off x="4359275" y="6583363"/>
            <a:ext cx="4784725" cy="274637"/>
          </a:xfrm>
          <a:prstGeom prst="rect">
            <a:avLst/>
          </a:prstGeom>
          <a:noFill/>
          <a:ln w="9525">
            <a:noFill/>
            <a:miter lim="800000"/>
            <a:headEnd/>
            <a:tailEnd/>
          </a:ln>
        </p:spPr>
        <p:txBody>
          <a:bodyPr>
            <a:spAutoFit/>
          </a:bodyPr>
          <a:lstStyle/>
          <a:p>
            <a:pPr algn="r"/>
            <a:r>
              <a:rPr lang="de-CH" sz="1200" b="1">
                <a:latin typeface="Univers"/>
              </a:rPr>
              <a:t>Galiè N, </a:t>
            </a:r>
            <a:r>
              <a:rPr lang="de-CH" sz="1200" b="1" i="1">
                <a:latin typeface="Univers"/>
              </a:rPr>
              <a:t>et al. Eur Heart J</a:t>
            </a:r>
            <a:r>
              <a:rPr lang="de-CH" sz="1200" b="1">
                <a:latin typeface="Univers"/>
              </a:rPr>
              <a:t> 2009; 30:2493-2357.</a:t>
            </a:r>
            <a:endParaRPr lang="en-US" sz="1200" b="1">
              <a:latin typeface="Univer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Pictur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400675" y="36513"/>
            <a:ext cx="2447925" cy="66246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84D1">
              <a:alpha val="50195"/>
            </a:srgbClr>
          </a:solid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sp>
        <p:nvSpPr>
          <p:cNvPr id="43010" name="Rectangle 2"/>
          <p:cNvSpPr>
            <a:spLocks noChangeArrowheads="1"/>
          </p:cNvSpPr>
          <p:nvPr/>
        </p:nvSpPr>
        <p:spPr bwMode="auto">
          <a:xfrm>
            <a:off x="1800225" y="36513"/>
            <a:ext cx="3600450" cy="66246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950E">
              <a:alpha val="50195"/>
            </a:srgbClr>
          </a:solid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pic>
        <p:nvPicPr>
          <p:cNvPr id="43011" name="Picture 3"/>
          <p:cNvPicPr>
            <a:picLocks noChangeAspect="1"/>
          </p:cNvPicPr>
          <p:nvPr/>
        </p:nvPicPr>
        <p:blipFill>
          <a:blip r:embed="rId3" cstate="print"/>
          <a:srcRect/>
          <a:stretch>
            <a:fillRect/>
          </a:stretch>
        </p:blipFill>
        <p:spPr bwMode="auto">
          <a:xfrm>
            <a:off x="2552700" y="5253038"/>
            <a:ext cx="723900" cy="723900"/>
          </a:xfrm>
          <a:prstGeom prst="rect">
            <a:avLst/>
          </a:prstGeom>
          <a:noFill/>
          <a:ln w="9525">
            <a:noFill/>
            <a:miter lim="800000"/>
            <a:headEnd/>
            <a:tailEnd/>
          </a:ln>
        </p:spPr>
      </p:pic>
      <p:sp>
        <p:nvSpPr>
          <p:cNvPr id="43012" name="Rectangle 4"/>
          <p:cNvSpPr>
            <a:spLocks noChangeArrowheads="1"/>
          </p:cNvSpPr>
          <p:nvPr/>
        </p:nvSpPr>
        <p:spPr bwMode="auto">
          <a:xfrm>
            <a:off x="2555875" y="5219700"/>
            <a:ext cx="720725" cy="7207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0000"/>
                </a:solidFill>
              </a:rPr>
              <a:t>I</a:t>
            </a:r>
          </a:p>
        </p:txBody>
      </p:sp>
      <p:grpSp>
        <p:nvGrpSpPr>
          <p:cNvPr id="43013" name="Group 5"/>
          <p:cNvGrpSpPr>
            <a:grpSpLocks/>
          </p:cNvGrpSpPr>
          <p:nvPr/>
        </p:nvGrpSpPr>
        <p:grpSpPr bwMode="auto">
          <a:xfrm>
            <a:off x="1803400" y="5330825"/>
            <a:ext cx="5964238" cy="1266825"/>
            <a:chOff x="1803945" y="5330880"/>
            <a:chExt cx="5963965" cy="1266472"/>
          </a:xfrm>
        </p:grpSpPr>
        <p:sp>
          <p:nvSpPr>
            <p:cNvPr id="43042" name="Rectangle 6"/>
            <p:cNvSpPr>
              <a:spLocks noChangeArrowheads="1"/>
            </p:cNvSpPr>
            <p:nvPr/>
          </p:nvSpPr>
          <p:spPr bwMode="auto">
            <a:xfrm flipH="1">
              <a:off x="1803946" y="6408720"/>
              <a:ext cx="5963964" cy="188632"/>
            </a:xfrm>
            <a:custGeom>
              <a:avLst/>
              <a:gdLst>
                <a:gd name="T0" fmla="*/ 2147483647 w 21600"/>
                <a:gd name="T1" fmla="*/ 0 h 21600"/>
                <a:gd name="T2" fmla="*/ 2147483647 w 21600"/>
                <a:gd name="T3" fmla="*/ 548569184 h 21600"/>
                <a:gd name="T4" fmla="*/ 2147483647 w 21600"/>
                <a:gd name="T5" fmla="*/ 1097138368 h 21600"/>
                <a:gd name="T6" fmla="*/ 0 w 21600"/>
                <a:gd name="T7" fmla="*/ 548569184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adFill rotWithShape="0">
              <a:gsLst>
                <a:gs pos="0">
                  <a:srgbClr val="00FF00"/>
                </a:gs>
                <a:gs pos="100000">
                  <a:srgbClr val="DC2300"/>
                </a:gs>
              </a:gsLst>
              <a:lin ang="0"/>
            </a:grad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sp>
          <p:nvSpPr>
            <p:cNvPr id="43043" name="AutoShape 7"/>
            <p:cNvSpPr>
              <a:spLocks noChangeArrowheads="1"/>
            </p:cNvSpPr>
            <p:nvPr/>
          </p:nvSpPr>
          <p:spPr bwMode="auto">
            <a:xfrm flipH="1">
              <a:off x="1803945" y="5330880"/>
              <a:ext cx="5960103" cy="108108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2147483647 w 21600"/>
                <a:gd name="T17" fmla="*/ 2147483647 h 21600"/>
                <a:gd name="T18" fmla="*/ 2147483647 w 21600"/>
                <a:gd name="T19" fmla="*/ 2147483647 h 21600"/>
                <a:gd name="T20" fmla="*/ 17694720 60000 65536"/>
                <a:gd name="T21" fmla="*/ 0 60000 65536"/>
                <a:gd name="T22" fmla="*/ 5898240 60000 65536"/>
                <a:gd name="T23" fmla="*/ 11796480 60000 65536"/>
                <a:gd name="T24" fmla="*/ 17694720 60000 65536"/>
                <a:gd name="T25" fmla="*/ 17694720 60000 65536"/>
                <a:gd name="T26" fmla="*/ 17694720 60000 65536"/>
                <a:gd name="T27" fmla="*/ 17694720 60000 65536"/>
                <a:gd name="T28" fmla="*/ 17694720 60000 65536"/>
                <a:gd name="T29" fmla="*/ 17694720 60000 65536"/>
                <a:gd name="T30" fmla="*/ 1900 w 21600"/>
                <a:gd name="T31" fmla="*/ 12700 h 21600"/>
                <a:gd name="T32" fmla="*/ 12700 w 21600"/>
                <a:gd name="T33" fmla="*/ 197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0"/>
                  </a:moveTo>
                  <a:lnTo>
                    <a:pt x="21600" y="21600"/>
                  </a:lnTo>
                  <a:lnTo>
                    <a:pt x="0" y="21600"/>
                  </a:lnTo>
                  <a:lnTo>
                    <a:pt x="0" y="0"/>
                  </a:lnTo>
                  <a:close/>
                </a:path>
              </a:pathLst>
            </a:custGeom>
            <a:gradFill rotWithShape="0">
              <a:gsLst>
                <a:gs pos="0">
                  <a:srgbClr val="00FF00"/>
                </a:gs>
                <a:gs pos="100000">
                  <a:srgbClr val="DC2300"/>
                </a:gs>
              </a:gsLst>
              <a:lin ang="0"/>
            </a:grad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sp>
          <p:nvSpPr>
            <p:cNvPr id="43044" name="Text Box 8"/>
            <p:cNvSpPr>
              <a:spLocks noChangeArrowheads="1"/>
            </p:cNvSpPr>
            <p:nvPr/>
          </p:nvSpPr>
          <p:spPr bwMode="auto">
            <a:xfrm>
              <a:off x="3889440" y="5900760"/>
              <a:ext cx="2198519" cy="5364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5000" rIns="90000" bIns="45000"/>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600" b="1">
                  <a:solidFill>
                    <a:srgbClr val="000000"/>
                  </a:solidFill>
                </a:rPr>
                <a:t>PVR</a:t>
              </a:r>
            </a:p>
          </p:txBody>
        </p:sp>
      </p:grpSp>
      <p:sp>
        <p:nvSpPr>
          <p:cNvPr id="43014" name="AutoShape 9"/>
          <p:cNvSpPr>
            <a:spLocks noChangeArrowheads="1"/>
          </p:cNvSpPr>
          <p:nvPr/>
        </p:nvSpPr>
        <p:spPr bwMode="auto">
          <a:xfrm rot="10800000">
            <a:off x="1944688" y="987425"/>
            <a:ext cx="5545137" cy="18002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2700 w 21600"/>
              <a:gd name="T13" fmla="*/ 5400 h 21600"/>
              <a:gd name="T14" fmla="*/ 21600 w 21600"/>
              <a:gd name="T15" fmla="*/ 16200 h 21600"/>
            </a:gdLst>
            <a:ahLst/>
            <a:cxnLst>
              <a:cxn ang="T8">
                <a:pos x="T0" y="T1"/>
              </a:cxn>
              <a:cxn ang="T9">
                <a:pos x="T2" y="T3"/>
              </a:cxn>
              <a:cxn ang="T10">
                <a:pos x="T4" y="T5"/>
              </a:cxn>
              <a:cxn ang="T11">
                <a:pos x="T6" y="T7"/>
              </a:cxn>
            </a:cxnLst>
            <a:rect l="T12" t="T13" r="T14" b="T15"/>
            <a:pathLst>
              <a:path w="21600" h="21600">
                <a:moveTo>
                  <a:pt x="21600" y="5400"/>
                </a:moveTo>
                <a:lnTo>
                  <a:pt x="5400" y="5400"/>
                </a:lnTo>
                <a:lnTo>
                  <a:pt x="5400" y="0"/>
                </a:lnTo>
                <a:lnTo>
                  <a:pt x="0" y="10800"/>
                </a:lnTo>
                <a:lnTo>
                  <a:pt x="5400" y="21600"/>
                </a:lnTo>
                <a:lnTo>
                  <a:pt x="5400" y="16200"/>
                </a:lnTo>
                <a:lnTo>
                  <a:pt x="21600" y="16200"/>
                </a:lnTo>
                <a:close/>
              </a:path>
            </a:pathLst>
          </a:custGeom>
          <a:gradFill rotWithShape="0">
            <a:gsLst>
              <a:gs pos="0">
                <a:srgbClr val="FF0000"/>
              </a:gs>
              <a:gs pos="100000">
                <a:srgbClr val="280099"/>
              </a:gs>
            </a:gsLst>
            <a:lin ang="2700000"/>
          </a:gradFill>
          <a:ln w="9360">
            <a:solidFill>
              <a:srgbClr val="000000"/>
            </a:solidFill>
            <a:round/>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sp>
        <p:nvSpPr>
          <p:cNvPr id="43015" name="Text Box 10"/>
          <p:cNvSpPr>
            <a:spLocks noChangeArrowheads="1"/>
          </p:cNvSpPr>
          <p:nvPr/>
        </p:nvSpPr>
        <p:spPr bwMode="auto">
          <a:xfrm>
            <a:off x="3492500" y="1628775"/>
            <a:ext cx="2303463" cy="3667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sp>
        <p:nvSpPr>
          <p:cNvPr id="43016" name="Text Box 11"/>
          <p:cNvSpPr>
            <a:spLocks noChangeArrowheads="1"/>
          </p:cNvSpPr>
          <p:nvPr/>
        </p:nvSpPr>
        <p:spPr bwMode="auto">
          <a:xfrm>
            <a:off x="1871663" y="4716463"/>
            <a:ext cx="2339975" cy="3683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FF00"/>
                </a:solidFill>
              </a:rPr>
              <a:t>Shear stress &amp; stretch</a:t>
            </a:r>
          </a:p>
        </p:txBody>
      </p:sp>
      <p:sp>
        <p:nvSpPr>
          <p:cNvPr id="43017" name="Text Box 12"/>
          <p:cNvSpPr>
            <a:spLocks noChangeArrowheads="1"/>
          </p:cNvSpPr>
          <p:nvPr/>
        </p:nvSpPr>
        <p:spPr bwMode="auto">
          <a:xfrm>
            <a:off x="3887788" y="4716463"/>
            <a:ext cx="2592387" cy="3683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23FF23"/>
                </a:solidFill>
              </a:rPr>
              <a:t>Vascular Remodeling</a:t>
            </a:r>
          </a:p>
        </p:txBody>
      </p:sp>
      <p:sp>
        <p:nvSpPr>
          <p:cNvPr id="43018" name="Text Box 13"/>
          <p:cNvSpPr>
            <a:spLocks noChangeArrowheads="1"/>
          </p:cNvSpPr>
          <p:nvPr/>
        </p:nvSpPr>
        <p:spPr bwMode="auto">
          <a:xfrm>
            <a:off x="5003800" y="3600450"/>
            <a:ext cx="2698750" cy="3683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399FF"/>
                </a:solidFill>
              </a:rPr>
              <a:t>Bidirectional/RL shunt</a:t>
            </a:r>
          </a:p>
        </p:txBody>
      </p:sp>
      <p:sp>
        <p:nvSpPr>
          <p:cNvPr id="43019" name="Text Box 14"/>
          <p:cNvSpPr>
            <a:spLocks noChangeArrowheads="1"/>
          </p:cNvSpPr>
          <p:nvPr/>
        </p:nvSpPr>
        <p:spPr bwMode="auto">
          <a:xfrm>
            <a:off x="2192338" y="179388"/>
            <a:ext cx="2668587" cy="7207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marL="339725" indent="-338138" algn="ctr">
              <a:spcBef>
                <a:spcPts val="800"/>
              </a:spcBef>
              <a:tabLst>
                <a:tab pos="339725"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b="1">
                <a:solidFill>
                  <a:srgbClr val="FFFFFF"/>
                </a:solidFill>
              </a:rPr>
              <a:t>PAH associated with L-R shunt</a:t>
            </a:r>
          </a:p>
        </p:txBody>
      </p:sp>
      <p:sp>
        <p:nvSpPr>
          <p:cNvPr id="43020" name="Text Box 15"/>
          <p:cNvSpPr>
            <a:spLocks noChangeArrowheads="1"/>
          </p:cNvSpPr>
          <p:nvPr/>
        </p:nvSpPr>
        <p:spPr bwMode="auto">
          <a:xfrm>
            <a:off x="5483225" y="195263"/>
            <a:ext cx="2146300" cy="7032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marL="339725" indent="-338138" algn="ctr">
              <a:spcBef>
                <a:spcPts val="800"/>
              </a:spcBef>
              <a:tabLst>
                <a:tab pos="339725"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b="1">
                <a:solidFill>
                  <a:srgbClr val="FFFFFF"/>
                </a:solidFill>
              </a:rPr>
              <a:t>Eisenmenger syndrome   </a:t>
            </a:r>
          </a:p>
        </p:txBody>
      </p:sp>
      <p:sp>
        <p:nvSpPr>
          <p:cNvPr id="43021" name="Text Box 16"/>
          <p:cNvSpPr>
            <a:spLocks noChangeArrowheads="1"/>
          </p:cNvSpPr>
          <p:nvPr/>
        </p:nvSpPr>
        <p:spPr bwMode="auto">
          <a:xfrm>
            <a:off x="2760663" y="4424363"/>
            <a:ext cx="2674937" cy="3683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FF00"/>
                </a:solidFill>
              </a:rPr>
              <a:t>Endothelial dysfunction</a:t>
            </a:r>
          </a:p>
        </p:txBody>
      </p:sp>
      <p:sp>
        <p:nvSpPr>
          <p:cNvPr id="43022" name="AutoShape 17"/>
          <p:cNvSpPr>
            <a:spLocks noChangeArrowheads="1"/>
          </p:cNvSpPr>
          <p:nvPr/>
        </p:nvSpPr>
        <p:spPr bwMode="auto">
          <a:xfrm>
            <a:off x="1806575" y="3211513"/>
            <a:ext cx="3952875" cy="10842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2147483647 w 21600"/>
              <a:gd name="T17" fmla="*/ 2147483647 h 21600"/>
              <a:gd name="T18" fmla="*/ 2147483647 w 21600"/>
              <a:gd name="T19" fmla="*/ 2147483647 h 21600"/>
              <a:gd name="T20" fmla="*/ 17694720 60000 65536"/>
              <a:gd name="T21" fmla="*/ 0 60000 65536"/>
              <a:gd name="T22" fmla="*/ 5898240 60000 65536"/>
              <a:gd name="T23" fmla="*/ 11796480 60000 65536"/>
              <a:gd name="T24" fmla="*/ 17694720 60000 65536"/>
              <a:gd name="T25" fmla="*/ 17694720 60000 65536"/>
              <a:gd name="T26" fmla="*/ 17694720 60000 65536"/>
              <a:gd name="T27" fmla="*/ 17694720 60000 65536"/>
              <a:gd name="T28" fmla="*/ 17694720 60000 65536"/>
              <a:gd name="T29" fmla="*/ 17694720 60000 65536"/>
              <a:gd name="T30" fmla="*/ 1900 w 21600"/>
              <a:gd name="T31" fmla="*/ 12700 h 21600"/>
              <a:gd name="T32" fmla="*/ 12700 w 21600"/>
              <a:gd name="T33" fmla="*/ 197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0"/>
                </a:moveTo>
                <a:lnTo>
                  <a:pt x="21600" y="21600"/>
                </a:lnTo>
                <a:lnTo>
                  <a:pt x="0" y="21600"/>
                </a:lnTo>
                <a:lnTo>
                  <a:pt x="0" y="0"/>
                </a:lnTo>
                <a:close/>
              </a:path>
            </a:pathLst>
          </a:custGeom>
          <a:gradFill rotWithShape="0">
            <a:gsLst>
              <a:gs pos="0">
                <a:srgbClr val="FF0000"/>
              </a:gs>
              <a:gs pos="100000">
                <a:srgbClr val="FFFFFF"/>
              </a:gs>
            </a:gsLst>
            <a:lin ang="0"/>
          </a:grad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pic>
        <p:nvPicPr>
          <p:cNvPr id="43023" name="Picture 18"/>
          <p:cNvPicPr>
            <a:picLocks noChangeAspect="1"/>
          </p:cNvPicPr>
          <p:nvPr/>
        </p:nvPicPr>
        <p:blipFill>
          <a:blip r:embed="rId4" cstate="print"/>
          <a:srcRect/>
          <a:stretch>
            <a:fillRect/>
          </a:stretch>
        </p:blipFill>
        <p:spPr bwMode="auto">
          <a:xfrm>
            <a:off x="5867400" y="5216525"/>
            <a:ext cx="720725" cy="723900"/>
          </a:xfrm>
          <a:prstGeom prst="rect">
            <a:avLst/>
          </a:prstGeom>
          <a:noFill/>
          <a:ln w="9525">
            <a:noFill/>
            <a:miter lim="800000"/>
            <a:headEnd/>
            <a:tailEnd/>
          </a:ln>
        </p:spPr>
      </p:pic>
      <p:pic>
        <p:nvPicPr>
          <p:cNvPr id="43024" name="Picture 19"/>
          <p:cNvPicPr>
            <a:picLocks noChangeAspect="1"/>
          </p:cNvPicPr>
          <p:nvPr/>
        </p:nvPicPr>
        <p:blipFill>
          <a:blip r:embed="rId5" cstate="print"/>
          <a:srcRect/>
          <a:stretch>
            <a:fillRect/>
          </a:stretch>
        </p:blipFill>
        <p:spPr bwMode="auto">
          <a:xfrm>
            <a:off x="3671888" y="5219700"/>
            <a:ext cx="723900" cy="723900"/>
          </a:xfrm>
          <a:prstGeom prst="rect">
            <a:avLst/>
          </a:prstGeom>
          <a:noFill/>
          <a:ln w="9525">
            <a:noFill/>
            <a:miter lim="800000"/>
            <a:headEnd/>
            <a:tailEnd/>
          </a:ln>
        </p:spPr>
      </p:pic>
      <p:pic>
        <p:nvPicPr>
          <p:cNvPr id="43025" name="Picture 20"/>
          <p:cNvPicPr>
            <a:picLocks noChangeAspect="1"/>
          </p:cNvPicPr>
          <p:nvPr/>
        </p:nvPicPr>
        <p:blipFill>
          <a:blip r:embed="rId6" cstate="print"/>
          <a:srcRect/>
          <a:stretch>
            <a:fillRect/>
          </a:stretch>
        </p:blipFill>
        <p:spPr bwMode="auto">
          <a:xfrm>
            <a:off x="4787900" y="5219700"/>
            <a:ext cx="723900" cy="723900"/>
          </a:xfrm>
          <a:prstGeom prst="rect">
            <a:avLst/>
          </a:prstGeom>
          <a:noFill/>
          <a:ln w="9525">
            <a:noFill/>
            <a:miter lim="800000"/>
            <a:headEnd/>
            <a:tailEnd/>
          </a:ln>
        </p:spPr>
      </p:pic>
      <p:sp>
        <p:nvSpPr>
          <p:cNvPr id="43026" name="Text Box 21"/>
          <p:cNvSpPr>
            <a:spLocks noChangeArrowheads="1"/>
          </p:cNvSpPr>
          <p:nvPr/>
        </p:nvSpPr>
        <p:spPr bwMode="auto">
          <a:xfrm>
            <a:off x="2160588" y="3708400"/>
            <a:ext cx="2200275" cy="53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5000" rIns="90000" bIns="45000"/>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rPr>
              <a:t>L-R</a:t>
            </a:r>
          </a:p>
        </p:txBody>
      </p:sp>
      <p:sp>
        <p:nvSpPr>
          <p:cNvPr id="43027" name="AutoShape 22"/>
          <p:cNvSpPr>
            <a:spLocks noChangeArrowheads="1"/>
          </p:cNvSpPr>
          <p:nvPr/>
        </p:nvSpPr>
        <p:spPr bwMode="auto">
          <a:xfrm flipH="1" flipV="1">
            <a:off x="5740400" y="4300538"/>
            <a:ext cx="2055813" cy="463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2147483647 w 21600"/>
              <a:gd name="T17" fmla="*/ 2147483647 h 21600"/>
              <a:gd name="T18" fmla="*/ 2147483647 w 21600"/>
              <a:gd name="T19" fmla="*/ 2147483647 h 21600"/>
              <a:gd name="T20" fmla="*/ 17694720 60000 65536"/>
              <a:gd name="T21" fmla="*/ 0 60000 65536"/>
              <a:gd name="T22" fmla="*/ 5898240 60000 65536"/>
              <a:gd name="T23" fmla="*/ 11796480 60000 65536"/>
              <a:gd name="T24" fmla="*/ 17694720 60000 65536"/>
              <a:gd name="T25" fmla="*/ 17694720 60000 65536"/>
              <a:gd name="T26" fmla="*/ 17694720 60000 65536"/>
              <a:gd name="T27" fmla="*/ 17694720 60000 65536"/>
              <a:gd name="T28" fmla="*/ 17694720 60000 65536"/>
              <a:gd name="T29" fmla="*/ 17694720 60000 65536"/>
              <a:gd name="T30" fmla="*/ 1900 w 21600"/>
              <a:gd name="T31" fmla="*/ 12700 h 21600"/>
              <a:gd name="T32" fmla="*/ 12700 w 21600"/>
              <a:gd name="T33" fmla="*/ 197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0"/>
                </a:moveTo>
                <a:lnTo>
                  <a:pt x="21600" y="21600"/>
                </a:lnTo>
                <a:lnTo>
                  <a:pt x="0" y="21600"/>
                </a:lnTo>
                <a:lnTo>
                  <a:pt x="0" y="0"/>
                </a:lnTo>
                <a:close/>
              </a:path>
            </a:pathLst>
          </a:custGeom>
          <a:gradFill rotWithShape="0">
            <a:gsLst>
              <a:gs pos="0">
                <a:srgbClr val="BFBFBF"/>
              </a:gs>
              <a:gs pos="100000">
                <a:srgbClr val="5E11A6"/>
              </a:gs>
            </a:gsLst>
            <a:lin ang="0"/>
          </a:grad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sp>
        <p:nvSpPr>
          <p:cNvPr id="43028" name="Text Box 23"/>
          <p:cNvSpPr>
            <a:spLocks noChangeArrowheads="1"/>
          </p:cNvSpPr>
          <p:nvPr/>
        </p:nvSpPr>
        <p:spPr bwMode="auto">
          <a:xfrm>
            <a:off x="6259513" y="4229100"/>
            <a:ext cx="2200275" cy="53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5000" rIns="90000" bIns="45000"/>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rPr>
              <a:t>R-L</a:t>
            </a:r>
          </a:p>
        </p:txBody>
      </p:sp>
      <p:sp>
        <p:nvSpPr>
          <p:cNvPr id="43029" name="Rectangle 24"/>
          <p:cNvSpPr>
            <a:spLocks noChangeArrowheads="1"/>
          </p:cNvSpPr>
          <p:nvPr/>
        </p:nvSpPr>
        <p:spPr bwMode="auto">
          <a:xfrm>
            <a:off x="5976938" y="5219700"/>
            <a:ext cx="539750" cy="7207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0000"/>
                </a:solidFill>
              </a:rPr>
              <a:t>IV-V</a:t>
            </a:r>
          </a:p>
        </p:txBody>
      </p:sp>
      <p:sp>
        <p:nvSpPr>
          <p:cNvPr id="43030" name="Rectangle 25"/>
          <p:cNvSpPr>
            <a:spLocks noChangeArrowheads="1"/>
          </p:cNvSpPr>
          <p:nvPr/>
        </p:nvSpPr>
        <p:spPr bwMode="auto">
          <a:xfrm>
            <a:off x="3671888" y="5219700"/>
            <a:ext cx="720725" cy="7207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0000"/>
                </a:solidFill>
              </a:rPr>
              <a:t>II</a:t>
            </a:r>
          </a:p>
        </p:txBody>
      </p:sp>
      <p:sp>
        <p:nvSpPr>
          <p:cNvPr id="43031" name="Rectangle 26"/>
          <p:cNvSpPr>
            <a:spLocks noChangeArrowheads="1"/>
          </p:cNvSpPr>
          <p:nvPr/>
        </p:nvSpPr>
        <p:spPr bwMode="auto">
          <a:xfrm>
            <a:off x="4787900" y="5219700"/>
            <a:ext cx="720725" cy="7207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0000"/>
                </a:solidFill>
              </a:rPr>
              <a:t>III</a:t>
            </a:r>
          </a:p>
        </p:txBody>
      </p:sp>
      <p:sp>
        <p:nvSpPr>
          <p:cNvPr id="43032" name="Rectangle 27"/>
          <p:cNvSpPr>
            <a:spLocks noChangeArrowheads="1"/>
          </p:cNvSpPr>
          <p:nvPr/>
        </p:nvSpPr>
        <p:spPr bwMode="auto">
          <a:xfrm>
            <a:off x="123825" y="900113"/>
            <a:ext cx="1855788" cy="197961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grpSp>
        <p:nvGrpSpPr>
          <p:cNvPr id="43033" name="Group 28"/>
          <p:cNvGrpSpPr>
            <a:grpSpLocks/>
          </p:cNvGrpSpPr>
          <p:nvPr/>
        </p:nvGrpSpPr>
        <p:grpSpPr bwMode="auto">
          <a:xfrm>
            <a:off x="0" y="900113"/>
            <a:ext cx="1830388" cy="2263775"/>
            <a:chOff x="0" y="900000"/>
            <a:chExt cx="1830240" cy="2264039"/>
          </a:xfrm>
        </p:grpSpPr>
        <p:pic>
          <p:nvPicPr>
            <p:cNvPr id="43040" name="Picture 29"/>
            <p:cNvPicPr>
              <a:picLocks noChangeAspect="1"/>
            </p:cNvPicPr>
            <p:nvPr/>
          </p:nvPicPr>
          <p:blipFill>
            <a:blip r:embed="rId7" cstate="print"/>
            <a:srcRect/>
            <a:stretch>
              <a:fillRect/>
            </a:stretch>
          </p:blipFill>
          <p:spPr bwMode="auto">
            <a:xfrm>
              <a:off x="0" y="900000"/>
              <a:ext cx="1812960" cy="1668600"/>
            </a:xfrm>
            <a:prstGeom prst="rect">
              <a:avLst/>
            </a:prstGeom>
            <a:noFill/>
            <a:ln w="9525">
              <a:noFill/>
              <a:miter lim="800000"/>
              <a:headEnd/>
              <a:tailEnd/>
            </a:ln>
          </p:spPr>
        </p:pic>
        <p:sp>
          <p:nvSpPr>
            <p:cNvPr id="43041" name="Text Box 30"/>
            <p:cNvSpPr>
              <a:spLocks noChangeArrowheads="1"/>
            </p:cNvSpPr>
            <p:nvPr/>
          </p:nvSpPr>
          <p:spPr bwMode="auto">
            <a:xfrm>
              <a:off x="81000" y="2562119"/>
              <a:ext cx="1749240" cy="60192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endParaRPr>
            </a:p>
          </p:txBody>
        </p:sp>
      </p:grpSp>
      <p:grpSp>
        <p:nvGrpSpPr>
          <p:cNvPr id="43034" name="Group 31"/>
          <p:cNvGrpSpPr>
            <a:grpSpLocks/>
          </p:cNvGrpSpPr>
          <p:nvPr/>
        </p:nvGrpSpPr>
        <p:grpSpPr bwMode="auto">
          <a:xfrm>
            <a:off x="7559675" y="1014413"/>
            <a:ext cx="1733550" cy="2008187"/>
            <a:chOff x="7559640" y="1014479"/>
            <a:chExt cx="1733760" cy="2008081"/>
          </a:xfrm>
        </p:grpSpPr>
        <p:pic>
          <p:nvPicPr>
            <p:cNvPr id="43038" name="Picture 32"/>
            <p:cNvPicPr>
              <a:picLocks noChangeAspect="1"/>
            </p:cNvPicPr>
            <p:nvPr/>
          </p:nvPicPr>
          <p:blipFill>
            <a:blip r:embed="rId8" cstate="print"/>
            <a:srcRect/>
            <a:stretch>
              <a:fillRect/>
            </a:stretch>
          </p:blipFill>
          <p:spPr bwMode="auto">
            <a:xfrm>
              <a:off x="7559640" y="1014479"/>
              <a:ext cx="1733760" cy="1569960"/>
            </a:xfrm>
            <a:prstGeom prst="rect">
              <a:avLst/>
            </a:prstGeom>
            <a:noFill/>
            <a:ln w="9525">
              <a:noFill/>
              <a:miter lim="800000"/>
              <a:headEnd/>
              <a:tailEnd/>
            </a:ln>
          </p:spPr>
        </p:pic>
        <p:sp>
          <p:nvSpPr>
            <p:cNvPr id="43039" name="Text Box 33"/>
            <p:cNvSpPr>
              <a:spLocks noChangeArrowheads="1"/>
            </p:cNvSpPr>
            <p:nvPr/>
          </p:nvSpPr>
          <p:spPr bwMode="auto">
            <a:xfrm>
              <a:off x="7705799" y="2587680"/>
              <a:ext cx="1549439" cy="43488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rPr>
                <a:t> </a:t>
              </a:r>
            </a:p>
          </p:txBody>
        </p:sp>
      </p:grpSp>
      <p:sp>
        <p:nvSpPr>
          <p:cNvPr id="43035" name="Text Box 34"/>
          <p:cNvSpPr>
            <a:spLocks noChangeArrowheads="1"/>
          </p:cNvSpPr>
          <p:nvPr/>
        </p:nvSpPr>
        <p:spPr bwMode="auto">
          <a:xfrm>
            <a:off x="-538163" y="3700463"/>
            <a:ext cx="2698751" cy="7032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a:solidFill>
                  <a:srgbClr val="EB613D"/>
                </a:solidFill>
              </a:rPr>
              <a:t>Shunt</a:t>
            </a:r>
          </a:p>
        </p:txBody>
      </p:sp>
      <p:sp>
        <p:nvSpPr>
          <p:cNvPr id="43036" name="Text Box 35"/>
          <p:cNvSpPr>
            <a:spLocks noChangeArrowheads="1"/>
          </p:cNvSpPr>
          <p:nvPr/>
        </p:nvSpPr>
        <p:spPr bwMode="auto">
          <a:xfrm>
            <a:off x="-430213" y="5248275"/>
            <a:ext cx="2698751" cy="5207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E6E6E6"/>
                </a:solidFill>
              </a:rPr>
              <a:t>Histology</a:t>
            </a:r>
          </a:p>
        </p:txBody>
      </p:sp>
      <p:sp>
        <p:nvSpPr>
          <p:cNvPr id="43037" name="Text Box 36"/>
          <p:cNvSpPr>
            <a:spLocks noChangeArrowheads="1"/>
          </p:cNvSpPr>
          <p:nvPr/>
        </p:nvSpPr>
        <p:spPr bwMode="auto">
          <a:xfrm>
            <a:off x="-538163" y="5940425"/>
            <a:ext cx="2698751" cy="6429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FFCC99"/>
                </a:solidFill>
              </a:rPr>
              <a:t>PVR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39750" y="287338"/>
            <a:ext cx="8223250" cy="885825"/>
          </a:xfrm>
        </p:spPr>
        <p:txBody>
          <a:bodyPr/>
          <a:lstStyle/>
          <a:p>
            <a:r>
              <a:rPr lang="en-GB" smtClean="0"/>
              <a:t>The malignant nature of PAH</a:t>
            </a:r>
            <a:endParaRPr lang="en-US" smtClean="0"/>
          </a:p>
        </p:txBody>
      </p:sp>
      <p:sp>
        <p:nvSpPr>
          <p:cNvPr id="45058" name="Rectangle 4"/>
          <p:cNvSpPr>
            <a:spLocks noChangeArrowheads="1"/>
          </p:cNvSpPr>
          <p:nvPr/>
        </p:nvSpPr>
        <p:spPr bwMode="auto">
          <a:xfrm>
            <a:off x="34925" y="6238875"/>
            <a:ext cx="5757863" cy="619125"/>
          </a:xfrm>
          <a:prstGeom prst="rect">
            <a:avLst/>
          </a:prstGeom>
          <a:noFill/>
          <a:ln w="9525">
            <a:noFill/>
            <a:miter lim="800000"/>
            <a:headEnd/>
            <a:tailEnd/>
          </a:ln>
        </p:spPr>
        <p:txBody>
          <a:bodyPr/>
          <a:lstStyle/>
          <a:p>
            <a:pPr>
              <a:lnSpc>
                <a:spcPct val="90000"/>
              </a:lnSpc>
            </a:pPr>
            <a:endParaRPr lang="en-GB" sz="1400">
              <a:ea typeface="ヒラギノ角ゴ Pro W3"/>
              <a:cs typeface="ヒラギノ角ゴ Pro W3"/>
            </a:endParaRPr>
          </a:p>
        </p:txBody>
      </p:sp>
      <p:sp>
        <p:nvSpPr>
          <p:cNvPr id="45059" name="Content Placeholder 9"/>
          <p:cNvSpPr>
            <a:spLocks noGrp="1"/>
          </p:cNvSpPr>
          <p:nvPr>
            <p:ph idx="1"/>
          </p:nvPr>
        </p:nvSpPr>
        <p:spPr>
          <a:xfrm>
            <a:off x="411163" y="4695825"/>
            <a:ext cx="5865812" cy="1524000"/>
          </a:xfrm>
        </p:spPr>
        <p:txBody>
          <a:bodyPr/>
          <a:lstStyle/>
          <a:p>
            <a:pPr eaLnBrk="1" hangingPunct="1">
              <a:spcBef>
                <a:spcPct val="0"/>
              </a:spcBef>
            </a:pPr>
            <a:r>
              <a:rPr lang="en-GB" sz="1800" smtClean="0"/>
              <a:t>Angiogenesis &amp; evasion of apoptosis</a:t>
            </a:r>
            <a:r>
              <a:rPr lang="en-GB" sz="1800" baseline="30000" smtClean="0"/>
              <a:t>2</a:t>
            </a:r>
            <a:endParaRPr lang="en-GB" sz="1800" smtClean="0"/>
          </a:p>
          <a:p>
            <a:pPr eaLnBrk="1" hangingPunct="1">
              <a:spcBef>
                <a:spcPct val="0"/>
              </a:spcBef>
            </a:pPr>
            <a:r>
              <a:rPr lang="en-GB" sz="1800" smtClean="0"/>
              <a:t>Self-sufficient in growth signals &amp; insensitivity to anti-growth signals</a:t>
            </a:r>
            <a:r>
              <a:rPr lang="en-GB" sz="1800" baseline="30000" smtClean="0"/>
              <a:t>2</a:t>
            </a:r>
            <a:endParaRPr lang="en-GB" sz="1800" smtClean="0"/>
          </a:p>
          <a:p>
            <a:pPr eaLnBrk="1" hangingPunct="1">
              <a:spcBef>
                <a:spcPct val="0"/>
              </a:spcBef>
            </a:pPr>
            <a:r>
              <a:rPr lang="en-GB" sz="1800" smtClean="0"/>
              <a:t>Tissue invasion and limitless replicative potential</a:t>
            </a:r>
            <a:r>
              <a:rPr lang="en-GB" sz="1800" baseline="30000" smtClean="0"/>
              <a:t>2</a:t>
            </a:r>
            <a:endParaRPr lang="en-US" sz="1800" baseline="30000" smtClean="0"/>
          </a:p>
        </p:txBody>
      </p:sp>
      <p:grpSp>
        <p:nvGrpSpPr>
          <p:cNvPr id="45060" name="Group 57"/>
          <p:cNvGrpSpPr>
            <a:grpSpLocks/>
          </p:cNvGrpSpPr>
          <p:nvPr/>
        </p:nvGrpSpPr>
        <p:grpSpPr bwMode="auto">
          <a:xfrm>
            <a:off x="465138" y="1565275"/>
            <a:ext cx="8539162" cy="2963863"/>
            <a:chOff x="464951" y="1642820"/>
            <a:chExt cx="8539556" cy="2964320"/>
          </a:xfrm>
        </p:grpSpPr>
        <p:grpSp>
          <p:nvGrpSpPr>
            <p:cNvPr id="45066" name="Group 21"/>
            <p:cNvGrpSpPr>
              <a:grpSpLocks/>
            </p:cNvGrpSpPr>
            <p:nvPr/>
          </p:nvGrpSpPr>
          <p:grpSpPr bwMode="auto">
            <a:xfrm>
              <a:off x="5421355" y="1642820"/>
              <a:ext cx="3583152" cy="2932565"/>
              <a:chOff x="4956415" y="1642820"/>
              <a:chExt cx="3583152" cy="2932565"/>
            </a:xfrm>
          </p:grpSpPr>
          <p:sp>
            <p:nvSpPr>
              <p:cNvPr id="23" name="Rectangle 22"/>
              <p:cNvSpPr/>
              <p:nvPr/>
            </p:nvSpPr>
            <p:spPr>
              <a:xfrm>
                <a:off x="4956415" y="1642820"/>
                <a:ext cx="3413282" cy="29325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Times New Roman" pitchFamily="18" charset="0"/>
                </a:endParaRPr>
              </a:p>
            </p:txBody>
          </p:sp>
          <p:sp>
            <p:nvSpPr>
              <p:cNvPr id="45080" name="Line 30"/>
              <p:cNvSpPr>
                <a:spLocks noChangeShapeType="1"/>
              </p:cNvSpPr>
              <p:nvPr/>
            </p:nvSpPr>
            <p:spPr bwMode="auto">
              <a:xfrm flipH="1" flipV="1">
                <a:off x="6295299" y="1936132"/>
                <a:ext cx="392112" cy="234950"/>
              </a:xfrm>
              <a:prstGeom prst="line">
                <a:avLst/>
              </a:prstGeom>
              <a:noFill/>
              <a:ln w="25400">
                <a:solidFill>
                  <a:schemeClr val="bg1"/>
                </a:solidFill>
                <a:round/>
                <a:headEnd/>
                <a:tailEnd/>
              </a:ln>
            </p:spPr>
            <p:txBody>
              <a:bodyPr/>
              <a:lstStyle/>
              <a:p>
                <a:endParaRPr lang="en-US"/>
              </a:p>
            </p:txBody>
          </p:sp>
          <p:sp>
            <p:nvSpPr>
              <p:cNvPr id="45081" name="Text Box 31"/>
              <p:cNvSpPr txBox="1">
                <a:spLocks noChangeArrowheads="1"/>
              </p:cNvSpPr>
              <p:nvPr/>
            </p:nvSpPr>
            <p:spPr bwMode="auto">
              <a:xfrm>
                <a:off x="6096608" y="2225673"/>
                <a:ext cx="1231797" cy="549502"/>
              </a:xfrm>
              <a:prstGeom prst="rect">
                <a:avLst/>
              </a:prstGeom>
              <a:solidFill>
                <a:schemeClr val="tx1">
                  <a:alpha val="54117"/>
                </a:schemeClr>
              </a:solidFill>
              <a:ln w="9525">
                <a:noFill/>
                <a:miter lim="800000"/>
                <a:headEnd/>
                <a:tailEnd/>
              </a:ln>
            </p:spPr>
            <p:txBody>
              <a:bodyPr wrap="none" lIns="0" tIns="0" rIns="0" bIns="0">
                <a:spAutoFit/>
              </a:bodyPr>
              <a:lstStyle/>
              <a:p>
                <a:pPr algn="ctr"/>
                <a:r>
                  <a:rPr lang="en-GB" b="1">
                    <a:solidFill>
                      <a:srgbClr val="000000"/>
                    </a:solidFill>
                  </a:rPr>
                  <a:t>Medial </a:t>
                </a:r>
                <a:br>
                  <a:rPr lang="en-GB" b="1">
                    <a:solidFill>
                      <a:srgbClr val="000000"/>
                    </a:solidFill>
                  </a:rPr>
                </a:br>
                <a:r>
                  <a:rPr lang="en-GB" b="1">
                    <a:solidFill>
                      <a:srgbClr val="000000"/>
                    </a:solidFill>
                  </a:rPr>
                  <a:t>hypertrophy</a:t>
                </a:r>
              </a:p>
            </p:txBody>
          </p:sp>
          <p:pic>
            <p:nvPicPr>
              <p:cNvPr id="45082" name="Picture 23" descr="Tra-ModTM7-Slide-18"/>
              <p:cNvPicPr>
                <a:picLocks noChangeAspect="1" noChangeArrowheads="1"/>
              </p:cNvPicPr>
              <p:nvPr/>
            </p:nvPicPr>
            <p:blipFill>
              <a:blip r:embed="rId3" cstate="print"/>
              <a:srcRect/>
              <a:stretch>
                <a:fillRect/>
              </a:stretch>
            </p:blipFill>
            <p:spPr bwMode="auto">
              <a:xfrm>
                <a:off x="5628549" y="1799607"/>
                <a:ext cx="1865312" cy="1900237"/>
              </a:xfrm>
              <a:prstGeom prst="rect">
                <a:avLst/>
              </a:prstGeom>
              <a:noFill/>
              <a:ln w="9525">
                <a:noFill/>
                <a:miter lim="800000"/>
                <a:headEnd/>
                <a:tailEnd/>
              </a:ln>
            </p:spPr>
          </p:pic>
          <p:sp>
            <p:nvSpPr>
              <p:cNvPr id="45083" name="Line 24"/>
              <p:cNvSpPr>
                <a:spLocks noChangeShapeType="1"/>
              </p:cNvSpPr>
              <p:nvPr/>
            </p:nvSpPr>
            <p:spPr bwMode="auto">
              <a:xfrm>
                <a:off x="6338161" y="1977407"/>
                <a:ext cx="241300" cy="204787"/>
              </a:xfrm>
              <a:prstGeom prst="line">
                <a:avLst/>
              </a:prstGeom>
              <a:noFill/>
              <a:ln w="25400">
                <a:solidFill>
                  <a:srgbClr val="002060"/>
                </a:solidFill>
                <a:round/>
                <a:headEnd/>
                <a:tailEnd/>
              </a:ln>
            </p:spPr>
            <p:txBody>
              <a:bodyPr/>
              <a:lstStyle/>
              <a:p>
                <a:endParaRPr lang="en-US"/>
              </a:p>
            </p:txBody>
          </p:sp>
          <p:sp>
            <p:nvSpPr>
              <p:cNvPr id="45084" name="Text Box 25"/>
              <p:cNvSpPr txBox="1">
                <a:spLocks noChangeArrowheads="1"/>
              </p:cNvSpPr>
              <p:nvPr/>
            </p:nvSpPr>
            <p:spPr bwMode="auto">
              <a:xfrm>
                <a:off x="5231065" y="1738085"/>
                <a:ext cx="2373422" cy="212758"/>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Intimal proliferation &amp; fibrosis</a:t>
                </a:r>
              </a:p>
            </p:txBody>
          </p:sp>
          <p:sp>
            <p:nvSpPr>
              <p:cNvPr id="45085" name="Line 26"/>
              <p:cNvSpPr>
                <a:spLocks noChangeShapeType="1"/>
              </p:cNvSpPr>
              <p:nvPr/>
            </p:nvSpPr>
            <p:spPr bwMode="auto">
              <a:xfrm>
                <a:off x="5885724" y="2334594"/>
                <a:ext cx="230187" cy="209550"/>
              </a:xfrm>
              <a:prstGeom prst="line">
                <a:avLst/>
              </a:prstGeom>
              <a:noFill/>
              <a:ln w="25400">
                <a:solidFill>
                  <a:srgbClr val="002060"/>
                </a:solidFill>
                <a:round/>
                <a:headEnd/>
                <a:tailEnd/>
              </a:ln>
            </p:spPr>
            <p:txBody>
              <a:bodyPr/>
              <a:lstStyle/>
              <a:p>
                <a:endParaRPr lang="en-US"/>
              </a:p>
            </p:txBody>
          </p:sp>
          <p:sp>
            <p:nvSpPr>
              <p:cNvPr id="45086" name="Text Box 27"/>
              <p:cNvSpPr txBox="1">
                <a:spLocks noChangeArrowheads="1"/>
              </p:cNvSpPr>
              <p:nvPr/>
            </p:nvSpPr>
            <p:spPr bwMode="auto">
              <a:xfrm>
                <a:off x="5086596" y="2087389"/>
                <a:ext cx="1093838" cy="304847"/>
              </a:xfrm>
              <a:prstGeom prst="rect">
                <a:avLst/>
              </a:prstGeom>
              <a:noFill/>
              <a:ln w="9525">
                <a:noFill/>
                <a:miter lim="800000"/>
                <a:headEnd/>
                <a:tailEnd/>
              </a:ln>
            </p:spPr>
            <p:txBody>
              <a:bodyPr wrap="none">
                <a:spAutoFit/>
              </a:bodyPr>
              <a:lstStyle/>
              <a:p>
                <a:r>
                  <a:rPr lang="en-GB" sz="1400" b="1">
                    <a:solidFill>
                      <a:srgbClr val="000000"/>
                    </a:solidFill>
                  </a:rPr>
                  <a:t>Thrombosis</a:t>
                </a:r>
              </a:p>
            </p:txBody>
          </p:sp>
          <p:sp>
            <p:nvSpPr>
              <p:cNvPr id="45087" name="Line 28"/>
              <p:cNvSpPr>
                <a:spLocks noChangeShapeType="1"/>
              </p:cNvSpPr>
              <p:nvPr/>
            </p:nvSpPr>
            <p:spPr bwMode="auto">
              <a:xfrm>
                <a:off x="6657249" y="3101357"/>
                <a:ext cx="714375" cy="142875"/>
              </a:xfrm>
              <a:prstGeom prst="line">
                <a:avLst/>
              </a:prstGeom>
              <a:noFill/>
              <a:ln w="25400">
                <a:solidFill>
                  <a:srgbClr val="002060"/>
                </a:solidFill>
                <a:round/>
                <a:headEnd/>
                <a:tailEnd/>
              </a:ln>
            </p:spPr>
            <p:txBody>
              <a:bodyPr/>
              <a:lstStyle/>
              <a:p>
                <a:endParaRPr lang="en-US"/>
              </a:p>
            </p:txBody>
          </p:sp>
          <p:sp>
            <p:nvSpPr>
              <p:cNvPr id="45088" name="Text Box 29"/>
              <p:cNvSpPr txBox="1">
                <a:spLocks noChangeArrowheads="1"/>
              </p:cNvSpPr>
              <p:nvPr/>
            </p:nvSpPr>
            <p:spPr bwMode="auto">
              <a:xfrm>
                <a:off x="7355238" y="3028921"/>
                <a:ext cx="977945" cy="517605"/>
              </a:xfrm>
              <a:prstGeom prst="rect">
                <a:avLst/>
              </a:prstGeom>
              <a:noFill/>
              <a:ln w="9525">
                <a:noFill/>
                <a:miter lim="800000"/>
                <a:headEnd/>
                <a:tailEnd/>
              </a:ln>
            </p:spPr>
            <p:txBody>
              <a:bodyPr wrap="none">
                <a:spAutoFit/>
              </a:bodyPr>
              <a:lstStyle/>
              <a:p>
                <a:pPr algn="ctr"/>
                <a:r>
                  <a:rPr lang="en-GB" sz="1400" b="1">
                    <a:solidFill>
                      <a:srgbClr val="000000"/>
                    </a:solidFill>
                  </a:rPr>
                  <a:t>Plexiform </a:t>
                </a:r>
                <a:br>
                  <a:rPr lang="en-GB" sz="1400" b="1">
                    <a:solidFill>
                      <a:srgbClr val="000000"/>
                    </a:solidFill>
                  </a:rPr>
                </a:br>
                <a:r>
                  <a:rPr lang="en-GB" sz="1400" b="1">
                    <a:solidFill>
                      <a:srgbClr val="000000"/>
                    </a:solidFill>
                  </a:rPr>
                  <a:t>lesions</a:t>
                </a:r>
              </a:p>
            </p:txBody>
          </p:sp>
          <p:sp>
            <p:nvSpPr>
              <p:cNvPr id="33" name="Line 30"/>
              <p:cNvSpPr>
                <a:spLocks noChangeShapeType="1"/>
              </p:cNvSpPr>
              <p:nvPr/>
            </p:nvSpPr>
            <p:spPr bwMode="auto">
              <a:xfrm flipH="1" flipV="1">
                <a:off x="6697982" y="2328726"/>
                <a:ext cx="601691" cy="130195"/>
              </a:xfrm>
              <a:prstGeom prst="line">
                <a:avLst/>
              </a:prstGeom>
              <a:noFill/>
              <a:ln w="25400">
                <a:solidFill>
                  <a:schemeClr val="accent4">
                    <a:lumMod val="50000"/>
                  </a:schemeClr>
                </a:solidFill>
                <a:round/>
                <a:headEnd/>
                <a:tailEnd/>
              </a:ln>
            </p:spPr>
            <p:txBody>
              <a:bodyPr/>
              <a:lstStyle/>
              <a:p>
                <a:pPr>
                  <a:defRPr/>
                </a:pPr>
                <a:endParaRPr lang="en-US">
                  <a:latin typeface="Arial" charset="0"/>
                  <a:cs typeface="+mn-cs"/>
                </a:endParaRPr>
              </a:p>
            </p:txBody>
          </p:sp>
          <p:sp>
            <p:nvSpPr>
              <p:cNvPr id="45090" name="Text Box 31"/>
              <p:cNvSpPr txBox="1">
                <a:spLocks noChangeArrowheads="1"/>
              </p:cNvSpPr>
              <p:nvPr/>
            </p:nvSpPr>
            <p:spPr bwMode="auto">
              <a:xfrm>
                <a:off x="7299673" y="2316024"/>
                <a:ext cx="957306" cy="425516"/>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Medial </a:t>
                </a:r>
                <a:br>
                  <a:rPr lang="en-GB" sz="1400" b="1">
                    <a:solidFill>
                      <a:srgbClr val="000000"/>
                    </a:solidFill>
                  </a:rPr>
                </a:br>
                <a:r>
                  <a:rPr lang="en-GB" sz="1400" b="1">
                    <a:solidFill>
                      <a:srgbClr val="000000"/>
                    </a:solidFill>
                  </a:rPr>
                  <a:t>hypertrophy</a:t>
                </a:r>
              </a:p>
            </p:txBody>
          </p:sp>
          <p:grpSp>
            <p:nvGrpSpPr>
              <p:cNvPr id="45091" name="Group 82"/>
              <p:cNvGrpSpPr>
                <a:grpSpLocks/>
              </p:cNvGrpSpPr>
              <p:nvPr/>
            </p:nvGrpSpPr>
            <p:grpSpPr bwMode="auto">
              <a:xfrm>
                <a:off x="5079277" y="2748932"/>
                <a:ext cx="1506539" cy="638175"/>
                <a:chOff x="3065406" y="2219490"/>
                <a:chExt cx="1506596" cy="638006"/>
              </a:xfrm>
            </p:grpSpPr>
            <p:cxnSp>
              <p:nvCxnSpPr>
                <p:cNvPr id="41" name="Straight Connector 40"/>
                <p:cNvCxnSpPr/>
                <p:nvPr/>
              </p:nvCxnSpPr>
              <p:spPr>
                <a:xfrm rot="10800000" flipV="1">
                  <a:off x="3064787" y="2162892"/>
                  <a:ext cx="684270" cy="638104"/>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4199200" y="2428745"/>
                  <a:ext cx="500007" cy="24449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36" name="Picture 63"/>
              <p:cNvPicPr>
                <a:picLocks noChangeAspect="1" noChangeArrowheads="1"/>
              </p:cNvPicPr>
              <p:nvPr/>
            </p:nvPicPr>
            <p:blipFill>
              <a:blip r:embed="rId4" cstate="print"/>
              <a:srcRect/>
              <a:stretch>
                <a:fillRect/>
              </a:stretch>
            </p:blipFill>
            <p:spPr bwMode="auto">
              <a:xfrm>
                <a:off x="5085008" y="3386164"/>
                <a:ext cx="1571697" cy="928831"/>
              </a:xfrm>
              <a:prstGeom prst="rect">
                <a:avLst/>
              </a:prstGeom>
              <a:noFill/>
              <a:ln w="28575">
                <a:solidFill>
                  <a:schemeClr val="tx1">
                    <a:lumMod val="95000"/>
                    <a:lumOff val="5000"/>
                  </a:schemeClr>
                </a:solidFill>
                <a:miter lim="800000"/>
                <a:headEnd/>
                <a:tailEnd/>
              </a:ln>
            </p:spPr>
          </p:pic>
          <p:sp>
            <p:nvSpPr>
              <p:cNvPr id="45093" name="TextBox 63"/>
              <p:cNvSpPr txBox="1">
                <a:spLocks noChangeArrowheads="1"/>
              </p:cNvSpPr>
              <p:nvPr/>
            </p:nvSpPr>
            <p:spPr bwMode="auto">
              <a:xfrm>
                <a:off x="6824988" y="3743407"/>
                <a:ext cx="1714579" cy="274680"/>
              </a:xfrm>
              <a:prstGeom prst="rect">
                <a:avLst/>
              </a:prstGeom>
              <a:noFill/>
              <a:ln w="9525">
                <a:noFill/>
                <a:miter lim="800000"/>
                <a:headEnd/>
                <a:tailEnd/>
              </a:ln>
            </p:spPr>
            <p:txBody>
              <a:bodyPr>
                <a:spAutoFit/>
              </a:bodyPr>
              <a:lstStyle/>
              <a:p>
                <a:r>
                  <a:rPr lang="de-CH" sz="1200" b="1">
                    <a:solidFill>
                      <a:schemeClr val="bg1"/>
                    </a:solidFill>
                  </a:rPr>
                  <a:t>Narrowing of lumen</a:t>
                </a:r>
                <a:endParaRPr lang="en-US" sz="1200" b="1">
                  <a:solidFill>
                    <a:schemeClr val="bg1"/>
                  </a:solidFill>
                </a:endParaRPr>
              </a:p>
            </p:txBody>
          </p:sp>
          <p:sp>
            <p:nvSpPr>
              <p:cNvPr id="45094" name="Line 24"/>
              <p:cNvSpPr>
                <a:spLocks noChangeShapeType="1"/>
              </p:cNvSpPr>
              <p:nvPr/>
            </p:nvSpPr>
            <p:spPr bwMode="auto">
              <a:xfrm>
                <a:off x="5942874" y="3744294"/>
                <a:ext cx="928687" cy="142875"/>
              </a:xfrm>
              <a:prstGeom prst="line">
                <a:avLst/>
              </a:prstGeom>
              <a:noFill/>
              <a:ln w="12700">
                <a:solidFill>
                  <a:srgbClr val="002060"/>
                </a:solidFill>
                <a:round/>
                <a:headEnd type="triangle" w="med" len="med"/>
                <a:tailEnd/>
              </a:ln>
            </p:spPr>
            <p:txBody>
              <a:bodyPr/>
              <a:lstStyle/>
              <a:p>
                <a:endParaRPr lang="en-US"/>
              </a:p>
            </p:txBody>
          </p:sp>
          <p:sp>
            <p:nvSpPr>
              <p:cNvPr id="45095" name="Line 24"/>
              <p:cNvSpPr>
                <a:spLocks noChangeShapeType="1"/>
              </p:cNvSpPr>
              <p:nvPr/>
            </p:nvSpPr>
            <p:spPr bwMode="auto">
              <a:xfrm>
                <a:off x="6014311" y="4101482"/>
                <a:ext cx="857250" cy="71437"/>
              </a:xfrm>
              <a:prstGeom prst="line">
                <a:avLst/>
              </a:prstGeom>
              <a:noFill/>
              <a:ln w="12700">
                <a:solidFill>
                  <a:srgbClr val="002060"/>
                </a:solidFill>
                <a:round/>
                <a:headEnd type="triangle" w="med" len="med"/>
                <a:tailEnd/>
              </a:ln>
            </p:spPr>
            <p:txBody>
              <a:bodyPr/>
              <a:lstStyle/>
              <a:p>
                <a:endParaRPr lang="en-US"/>
              </a:p>
            </p:txBody>
          </p:sp>
          <p:sp>
            <p:nvSpPr>
              <p:cNvPr id="45096" name="TextBox 66"/>
              <p:cNvSpPr txBox="1">
                <a:spLocks noChangeArrowheads="1"/>
              </p:cNvSpPr>
              <p:nvPr/>
            </p:nvSpPr>
            <p:spPr bwMode="auto">
              <a:xfrm>
                <a:off x="6824988" y="4107000"/>
                <a:ext cx="1482793" cy="274680"/>
              </a:xfrm>
              <a:prstGeom prst="rect">
                <a:avLst/>
              </a:prstGeom>
              <a:noFill/>
              <a:ln w="9525">
                <a:noFill/>
                <a:miter lim="800000"/>
                <a:headEnd/>
                <a:tailEnd/>
              </a:ln>
            </p:spPr>
            <p:txBody>
              <a:bodyPr>
                <a:spAutoFit/>
              </a:bodyPr>
              <a:lstStyle/>
              <a:p>
                <a:r>
                  <a:rPr lang="de-CH" sz="1200" b="1">
                    <a:solidFill>
                      <a:schemeClr val="bg1"/>
                    </a:solidFill>
                  </a:rPr>
                  <a:t>Plexiform lesion</a:t>
                </a:r>
                <a:endParaRPr lang="en-US" sz="1200" b="1">
                  <a:solidFill>
                    <a:schemeClr val="bg1"/>
                  </a:solidFill>
                </a:endParaRPr>
              </a:p>
            </p:txBody>
          </p:sp>
        </p:grpSp>
        <p:sp>
          <p:nvSpPr>
            <p:cNvPr id="43" name="Rectangle 42"/>
            <p:cNvSpPr/>
            <p:nvPr/>
          </p:nvSpPr>
          <p:spPr>
            <a:xfrm>
              <a:off x="464951" y="1674575"/>
              <a:ext cx="3419633" cy="29325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Times New Roman" pitchFamily="18" charset="0"/>
              </a:endParaRPr>
            </a:p>
          </p:txBody>
        </p:sp>
        <p:pic>
          <p:nvPicPr>
            <p:cNvPr id="45068" name="Picture 11" descr="Tra-ModTM7-Slide-21"/>
            <p:cNvPicPr>
              <a:picLocks noChangeAspect="1" noChangeArrowheads="1"/>
            </p:cNvPicPr>
            <p:nvPr/>
          </p:nvPicPr>
          <p:blipFill>
            <a:blip r:embed="rId5" cstate="print"/>
            <a:srcRect/>
            <a:stretch>
              <a:fillRect/>
            </a:stretch>
          </p:blipFill>
          <p:spPr bwMode="auto">
            <a:xfrm>
              <a:off x="1194926" y="1994208"/>
              <a:ext cx="2046440" cy="1709644"/>
            </a:xfrm>
            <a:prstGeom prst="rect">
              <a:avLst/>
            </a:prstGeom>
            <a:noFill/>
            <a:ln w="9525">
              <a:noFill/>
              <a:miter lim="800000"/>
              <a:headEnd/>
              <a:tailEnd/>
            </a:ln>
          </p:spPr>
        </p:pic>
        <p:sp>
          <p:nvSpPr>
            <p:cNvPr id="45069" name="Text Box 12"/>
            <p:cNvSpPr txBox="1">
              <a:spLocks noChangeArrowheads="1"/>
            </p:cNvSpPr>
            <p:nvPr/>
          </p:nvSpPr>
          <p:spPr bwMode="auto">
            <a:xfrm>
              <a:off x="722138" y="1753962"/>
              <a:ext cx="2147986" cy="517605"/>
            </a:xfrm>
            <a:prstGeom prst="rect">
              <a:avLst/>
            </a:prstGeom>
            <a:noFill/>
            <a:ln w="9525">
              <a:noFill/>
              <a:miter lim="800000"/>
              <a:headEnd/>
              <a:tailEnd/>
            </a:ln>
          </p:spPr>
          <p:txBody>
            <a:bodyPr>
              <a:spAutoFit/>
            </a:bodyPr>
            <a:lstStyle/>
            <a:p>
              <a:pPr algn="ctr"/>
              <a:r>
                <a:rPr lang="en-GB" sz="1400" b="1">
                  <a:solidFill>
                    <a:srgbClr val="000000"/>
                  </a:solidFill>
                </a:rPr>
                <a:t>Smooth muscle </a:t>
              </a:r>
              <a:br>
                <a:rPr lang="en-GB" sz="1400" b="1">
                  <a:solidFill>
                    <a:srgbClr val="000000"/>
                  </a:solidFill>
                </a:rPr>
              </a:br>
              <a:r>
                <a:rPr lang="en-GB" sz="1400" b="1">
                  <a:solidFill>
                    <a:srgbClr val="000000"/>
                  </a:solidFill>
                </a:rPr>
                <a:t>dystrophy</a:t>
              </a:r>
            </a:p>
          </p:txBody>
        </p:sp>
        <p:sp>
          <p:nvSpPr>
            <p:cNvPr id="45070" name="Text Box 13"/>
            <p:cNvSpPr txBox="1">
              <a:spLocks noChangeArrowheads="1"/>
            </p:cNvSpPr>
            <p:nvPr/>
          </p:nvSpPr>
          <p:spPr bwMode="auto">
            <a:xfrm>
              <a:off x="741189" y="2284269"/>
              <a:ext cx="1055736" cy="425516"/>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Early intimal </a:t>
              </a:r>
              <a:br>
                <a:rPr lang="en-GB" sz="1400" b="1">
                  <a:solidFill>
                    <a:srgbClr val="000000"/>
                  </a:solidFill>
                </a:rPr>
              </a:br>
              <a:r>
                <a:rPr lang="en-GB" sz="1400" b="1">
                  <a:solidFill>
                    <a:srgbClr val="000000"/>
                  </a:solidFill>
                </a:rPr>
                <a:t>proliferation</a:t>
              </a:r>
            </a:p>
          </p:txBody>
        </p:sp>
        <p:cxnSp>
          <p:nvCxnSpPr>
            <p:cNvPr id="47" name="Straight Connector 46"/>
            <p:cNvCxnSpPr/>
            <p:nvPr/>
          </p:nvCxnSpPr>
          <p:spPr bwMode="auto">
            <a:xfrm rot="10800000" flipV="1">
              <a:off x="669747" y="2846331"/>
              <a:ext cx="755685" cy="643037"/>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16200000" flipH="1">
              <a:off x="1911207" y="3105144"/>
              <a:ext cx="428691" cy="19685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49" name="Picture 4" descr="TRA-ModTM7-Slide-114-SWF-B"/>
            <p:cNvPicPr>
              <a:picLocks noChangeAspect="1" noChangeArrowheads="1"/>
            </p:cNvPicPr>
            <p:nvPr/>
          </p:nvPicPr>
          <p:blipFill>
            <a:blip r:embed="rId6" cstate="print"/>
            <a:srcRect/>
            <a:stretch>
              <a:fillRect/>
            </a:stretch>
          </p:blipFill>
          <p:spPr bwMode="auto">
            <a:xfrm>
              <a:off x="669747" y="3457613"/>
              <a:ext cx="1587573" cy="889137"/>
            </a:xfrm>
            <a:prstGeom prst="rect">
              <a:avLst/>
            </a:prstGeom>
            <a:noFill/>
            <a:ln w="28575">
              <a:solidFill>
                <a:schemeClr val="tx1">
                  <a:lumMod val="95000"/>
                  <a:lumOff val="5000"/>
                </a:schemeClr>
              </a:solidFill>
              <a:miter lim="800000"/>
              <a:headEnd/>
              <a:tailEnd/>
            </a:ln>
          </p:spPr>
        </p:pic>
        <p:sp>
          <p:nvSpPr>
            <p:cNvPr id="45074" name="TextBox 68"/>
            <p:cNvSpPr txBox="1">
              <a:spLocks noChangeArrowheads="1"/>
            </p:cNvSpPr>
            <p:nvPr/>
          </p:nvSpPr>
          <p:spPr bwMode="auto">
            <a:xfrm>
              <a:off x="2318731" y="3725402"/>
              <a:ext cx="1679832" cy="276999"/>
            </a:xfrm>
            <a:prstGeom prst="rect">
              <a:avLst/>
            </a:prstGeom>
            <a:noFill/>
            <a:ln w="9525">
              <a:noFill/>
              <a:miter lim="800000"/>
              <a:headEnd/>
              <a:tailEnd/>
            </a:ln>
          </p:spPr>
          <p:txBody>
            <a:bodyPr>
              <a:spAutoFit/>
            </a:bodyPr>
            <a:lstStyle/>
            <a:p>
              <a:r>
                <a:rPr lang="de-CH" sz="1200" b="1">
                  <a:solidFill>
                    <a:schemeClr val="bg1"/>
                  </a:solidFill>
                </a:rPr>
                <a:t>Intimal thickening</a:t>
              </a:r>
              <a:endParaRPr lang="en-US" sz="1200" b="1">
                <a:solidFill>
                  <a:schemeClr val="bg1"/>
                </a:solidFill>
              </a:endParaRPr>
            </a:p>
          </p:txBody>
        </p:sp>
        <p:sp>
          <p:nvSpPr>
            <p:cNvPr id="45075" name="TextBox 68"/>
            <p:cNvSpPr txBox="1">
              <a:spLocks noChangeArrowheads="1"/>
            </p:cNvSpPr>
            <p:nvPr/>
          </p:nvSpPr>
          <p:spPr bwMode="auto">
            <a:xfrm>
              <a:off x="2319236" y="3989507"/>
              <a:ext cx="1849523" cy="274680"/>
            </a:xfrm>
            <a:prstGeom prst="rect">
              <a:avLst/>
            </a:prstGeom>
            <a:noFill/>
            <a:ln w="9525">
              <a:noFill/>
              <a:miter lim="800000"/>
              <a:headEnd/>
              <a:tailEnd/>
            </a:ln>
          </p:spPr>
          <p:txBody>
            <a:bodyPr>
              <a:spAutoFit/>
            </a:bodyPr>
            <a:lstStyle/>
            <a:p>
              <a:r>
                <a:rPr lang="de-CH" sz="1200" b="1">
                  <a:solidFill>
                    <a:schemeClr val="bg1"/>
                  </a:solidFill>
                </a:rPr>
                <a:t>Increased wall thickness</a:t>
              </a:r>
              <a:endParaRPr lang="en-US" sz="1200" b="1">
                <a:solidFill>
                  <a:schemeClr val="bg1"/>
                </a:solidFill>
              </a:endParaRPr>
            </a:p>
          </p:txBody>
        </p:sp>
        <p:sp>
          <p:nvSpPr>
            <p:cNvPr id="45076" name="Line 24"/>
            <p:cNvSpPr>
              <a:spLocks noChangeShapeType="1"/>
            </p:cNvSpPr>
            <p:nvPr/>
          </p:nvSpPr>
          <p:spPr bwMode="auto">
            <a:xfrm>
              <a:off x="1241116" y="3846727"/>
              <a:ext cx="1071562" cy="0"/>
            </a:xfrm>
            <a:prstGeom prst="line">
              <a:avLst/>
            </a:prstGeom>
            <a:noFill/>
            <a:ln w="12700">
              <a:solidFill>
                <a:srgbClr val="002060"/>
              </a:solidFill>
              <a:round/>
              <a:headEnd type="triangle" w="med" len="med"/>
              <a:tailEnd/>
            </a:ln>
          </p:spPr>
          <p:txBody>
            <a:bodyPr/>
            <a:lstStyle/>
            <a:p>
              <a:endParaRPr lang="en-US"/>
            </a:p>
          </p:txBody>
        </p:sp>
        <p:sp>
          <p:nvSpPr>
            <p:cNvPr id="45077" name="Line 24"/>
            <p:cNvSpPr>
              <a:spLocks noChangeShapeType="1"/>
            </p:cNvSpPr>
            <p:nvPr/>
          </p:nvSpPr>
          <p:spPr bwMode="auto">
            <a:xfrm>
              <a:off x="1741178" y="4132477"/>
              <a:ext cx="500063" cy="0"/>
            </a:xfrm>
            <a:prstGeom prst="line">
              <a:avLst/>
            </a:prstGeom>
            <a:noFill/>
            <a:ln w="12700">
              <a:solidFill>
                <a:srgbClr val="002060"/>
              </a:solidFill>
              <a:round/>
              <a:headEnd type="triangle" w="med" len="med"/>
              <a:tailEnd/>
            </a:ln>
          </p:spPr>
          <p:txBody>
            <a:bodyPr/>
            <a:lstStyle/>
            <a:p>
              <a:endParaRPr lang="en-US"/>
            </a:p>
          </p:txBody>
        </p:sp>
        <p:cxnSp>
          <p:nvCxnSpPr>
            <p:cNvPr id="54" name="Straight Arrow Connector 53"/>
            <p:cNvCxnSpPr/>
            <p:nvPr/>
          </p:nvCxnSpPr>
          <p:spPr>
            <a:xfrm>
              <a:off x="4106844" y="2974938"/>
              <a:ext cx="1224018" cy="1587"/>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5" name="Right Brace 54"/>
          <p:cNvSpPr/>
          <p:nvPr/>
        </p:nvSpPr>
        <p:spPr>
          <a:xfrm>
            <a:off x="6051550" y="4649788"/>
            <a:ext cx="381000" cy="1317625"/>
          </a:xfrm>
          <a:prstGeom prst="rightBrace">
            <a:avLst>
              <a:gd name="adj1" fmla="val 25218"/>
              <a:gd name="adj2" fmla="val 489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latin typeface="Times New Roman" pitchFamily="18" charset="0"/>
            </a:endParaRPr>
          </a:p>
        </p:txBody>
      </p:sp>
      <p:sp>
        <p:nvSpPr>
          <p:cNvPr id="45062" name="TextBox 55"/>
          <p:cNvSpPr txBox="1">
            <a:spLocks noChangeArrowheads="1"/>
          </p:cNvSpPr>
          <p:nvPr/>
        </p:nvSpPr>
        <p:spPr bwMode="auto">
          <a:xfrm>
            <a:off x="6569075" y="4938713"/>
            <a:ext cx="2092325" cy="641350"/>
          </a:xfrm>
          <a:prstGeom prst="rect">
            <a:avLst/>
          </a:prstGeom>
          <a:solidFill>
            <a:srgbClr val="FFA015"/>
          </a:solidFill>
          <a:ln w="38100">
            <a:noFill/>
            <a:miter lim="800000"/>
            <a:headEnd/>
            <a:tailEnd/>
          </a:ln>
        </p:spPr>
        <p:txBody>
          <a:bodyPr>
            <a:spAutoFit/>
          </a:bodyPr>
          <a:lstStyle/>
          <a:p>
            <a:pPr algn="ctr"/>
            <a:r>
              <a:rPr lang="de-CH" b="1">
                <a:solidFill>
                  <a:schemeClr val="bg1"/>
                </a:solidFill>
              </a:rPr>
              <a:t>Hallmarks </a:t>
            </a:r>
            <a:r>
              <a:rPr lang="en-GB" b="1">
                <a:solidFill>
                  <a:schemeClr val="bg1"/>
                </a:solidFill>
              </a:rPr>
              <a:t>shared with cancer</a:t>
            </a:r>
            <a:r>
              <a:rPr lang="de-CH" b="1">
                <a:solidFill>
                  <a:schemeClr val="bg1"/>
                </a:solidFill>
              </a:rPr>
              <a:t> </a:t>
            </a:r>
            <a:endParaRPr lang="en-US" b="1">
              <a:solidFill>
                <a:schemeClr val="bg1"/>
              </a:solidFill>
            </a:endParaRPr>
          </a:p>
        </p:txBody>
      </p:sp>
      <p:sp>
        <p:nvSpPr>
          <p:cNvPr id="45063" name="Rectangle 56"/>
          <p:cNvSpPr>
            <a:spLocks noChangeArrowheads="1"/>
          </p:cNvSpPr>
          <p:nvPr/>
        </p:nvSpPr>
        <p:spPr bwMode="auto">
          <a:xfrm>
            <a:off x="5011738" y="6397625"/>
            <a:ext cx="4132262" cy="457200"/>
          </a:xfrm>
          <a:prstGeom prst="rect">
            <a:avLst/>
          </a:prstGeom>
          <a:noFill/>
          <a:ln w="9525">
            <a:noFill/>
            <a:miter lim="800000"/>
            <a:headEnd/>
            <a:tailEnd/>
          </a:ln>
        </p:spPr>
        <p:txBody>
          <a:bodyPr wrap="none">
            <a:spAutoFit/>
          </a:bodyPr>
          <a:lstStyle/>
          <a:p>
            <a:pPr algn="r"/>
            <a:r>
              <a:rPr lang="de-CH" sz="1200" b="1"/>
              <a:t>1. Gaine S. </a:t>
            </a:r>
            <a:r>
              <a:rPr lang="de-CH" sz="1200" b="1" i="1"/>
              <a:t>JAMA</a:t>
            </a:r>
            <a:r>
              <a:rPr lang="de-CH" sz="1200" b="1"/>
              <a:t> 2000; 284:3160-8.</a:t>
            </a:r>
            <a:endParaRPr lang="en-GB" sz="1200" b="1"/>
          </a:p>
          <a:p>
            <a:pPr algn="r"/>
            <a:r>
              <a:rPr lang="en-GB" sz="1200" b="1"/>
              <a:t>2. Rai PR, </a:t>
            </a:r>
            <a:r>
              <a:rPr lang="en-GB" sz="1200" b="1" i="1"/>
              <a:t>et al. </a:t>
            </a:r>
            <a:r>
              <a:rPr lang="en-CA" sz="1200" b="1" i="1"/>
              <a:t>Am J Respir Crit Care Med</a:t>
            </a:r>
            <a:r>
              <a:rPr lang="en-CA" sz="1200" b="1"/>
              <a:t> 2008; 178:558-64.</a:t>
            </a:r>
            <a:endParaRPr lang="de-CH" sz="1200" b="1"/>
          </a:p>
        </p:txBody>
      </p:sp>
      <p:sp>
        <p:nvSpPr>
          <p:cNvPr id="45064" name="Text Box 43"/>
          <p:cNvSpPr txBox="1">
            <a:spLocks noChangeArrowheads="1"/>
          </p:cNvSpPr>
          <p:nvPr/>
        </p:nvSpPr>
        <p:spPr bwMode="auto">
          <a:xfrm>
            <a:off x="3508375" y="1633538"/>
            <a:ext cx="260350" cy="274637"/>
          </a:xfrm>
          <a:prstGeom prst="rect">
            <a:avLst/>
          </a:prstGeom>
          <a:noFill/>
          <a:ln w="9525">
            <a:noFill/>
            <a:miter lim="800000"/>
            <a:headEnd/>
            <a:tailEnd/>
          </a:ln>
        </p:spPr>
        <p:txBody>
          <a:bodyPr wrap="none">
            <a:spAutoFit/>
          </a:bodyPr>
          <a:lstStyle/>
          <a:p>
            <a:r>
              <a:rPr lang="en-GB" sz="1200" b="1">
                <a:solidFill>
                  <a:schemeClr val="bg1"/>
                </a:solidFill>
              </a:rPr>
              <a:t>1</a:t>
            </a:r>
            <a:endParaRPr lang="en-US" sz="1200" b="1">
              <a:solidFill>
                <a:schemeClr val="bg1"/>
              </a:solidFill>
            </a:endParaRPr>
          </a:p>
        </p:txBody>
      </p:sp>
      <p:sp>
        <p:nvSpPr>
          <p:cNvPr id="45065" name="Text Box 44"/>
          <p:cNvSpPr txBox="1">
            <a:spLocks noChangeArrowheads="1"/>
          </p:cNvSpPr>
          <p:nvPr/>
        </p:nvSpPr>
        <p:spPr bwMode="auto">
          <a:xfrm>
            <a:off x="8483600" y="1616075"/>
            <a:ext cx="260350" cy="274638"/>
          </a:xfrm>
          <a:prstGeom prst="rect">
            <a:avLst/>
          </a:prstGeom>
          <a:noFill/>
          <a:ln w="9525">
            <a:noFill/>
            <a:miter lim="800000"/>
            <a:headEnd/>
            <a:tailEnd/>
          </a:ln>
        </p:spPr>
        <p:txBody>
          <a:bodyPr wrap="none">
            <a:spAutoFit/>
          </a:bodyPr>
          <a:lstStyle/>
          <a:p>
            <a:r>
              <a:rPr lang="en-GB" sz="1200" b="1">
                <a:solidFill>
                  <a:schemeClr val="bg1"/>
                </a:solidFill>
              </a:rPr>
              <a:t>1</a:t>
            </a:r>
            <a:endParaRPr lang="en-US" sz="1200" b="1">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539750" y="287338"/>
            <a:ext cx="8223250" cy="885825"/>
          </a:xfrm>
        </p:spPr>
        <p:txBody>
          <a:bodyPr/>
          <a:lstStyle/>
          <a:p>
            <a:r>
              <a:rPr lang="en-GB" smtClean="0"/>
              <a:t>Pathogenesis of PAH</a:t>
            </a:r>
            <a:endParaRPr lang="en-US" smtClean="0"/>
          </a:p>
        </p:txBody>
      </p:sp>
      <p:sp>
        <p:nvSpPr>
          <p:cNvPr id="47106" name="Rectangle 3"/>
          <p:cNvSpPr>
            <a:spLocks noGrp="1" noChangeAspect="1" noChangeArrowheads="1"/>
          </p:cNvSpPr>
          <p:nvPr>
            <p:ph type="body" idx="4294967295"/>
          </p:nvPr>
        </p:nvSpPr>
        <p:spPr>
          <a:xfrm>
            <a:off x="293688" y="4030663"/>
            <a:ext cx="8455025" cy="2446337"/>
          </a:xfrm>
        </p:spPr>
        <p:txBody>
          <a:bodyPr/>
          <a:lstStyle/>
          <a:p>
            <a:pPr>
              <a:lnSpc>
                <a:spcPct val="90000"/>
              </a:lnSpc>
            </a:pPr>
            <a:r>
              <a:rPr lang="en-US" sz="2000" smtClean="0"/>
              <a:t>Increased pulmonary vascular resistance and raised pulmonary artery pressure:</a:t>
            </a:r>
            <a:r>
              <a:rPr lang="en-US" sz="1900" smtClean="0"/>
              <a:t> </a:t>
            </a:r>
            <a:endParaRPr lang="en-GB" sz="1900" smtClean="0"/>
          </a:p>
          <a:p>
            <a:pPr lvl="1">
              <a:lnSpc>
                <a:spcPct val="90000"/>
              </a:lnSpc>
              <a:buFont typeface="Wingdings" pitchFamily="2" charset="2"/>
              <a:buChar char="s"/>
            </a:pPr>
            <a:r>
              <a:rPr lang="en-US" sz="1800" smtClean="0"/>
              <a:t>Vascular proliferation and remodelling</a:t>
            </a:r>
          </a:p>
          <a:p>
            <a:pPr lvl="1">
              <a:lnSpc>
                <a:spcPct val="90000"/>
              </a:lnSpc>
              <a:buFont typeface="Wingdings" pitchFamily="2" charset="2"/>
              <a:buChar char="s"/>
            </a:pPr>
            <a:r>
              <a:rPr lang="en-US" sz="1800" smtClean="0"/>
              <a:t>Distal muscularisation of normally non-muscular arteries</a:t>
            </a:r>
          </a:p>
          <a:p>
            <a:pPr lvl="1">
              <a:lnSpc>
                <a:spcPct val="90000"/>
              </a:lnSpc>
              <a:buFont typeface="Wingdings" pitchFamily="2" charset="2"/>
              <a:buChar char="s"/>
            </a:pPr>
            <a:r>
              <a:rPr lang="en-US" sz="1800" smtClean="0"/>
              <a:t>Increased muscularisation of muscular pulmonary arteries</a:t>
            </a:r>
          </a:p>
          <a:p>
            <a:pPr lvl="1">
              <a:lnSpc>
                <a:spcPct val="90000"/>
              </a:lnSpc>
              <a:buFont typeface="Wingdings" pitchFamily="2" charset="2"/>
              <a:buChar char="s"/>
            </a:pPr>
            <a:r>
              <a:rPr lang="en-US" sz="1800" smtClean="0"/>
              <a:t>Neointima formation</a:t>
            </a:r>
          </a:p>
          <a:p>
            <a:pPr lvl="1">
              <a:lnSpc>
                <a:spcPct val="90000"/>
              </a:lnSpc>
              <a:buFont typeface="Wingdings" pitchFamily="2" charset="2"/>
              <a:buChar char="s"/>
            </a:pPr>
            <a:r>
              <a:rPr lang="en-US" sz="1800" smtClean="0"/>
              <a:t>Formation of plexiform lesions</a:t>
            </a:r>
          </a:p>
        </p:txBody>
      </p:sp>
      <p:sp>
        <p:nvSpPr>
          <p:cNvPr id="47107" name="Rectangle 4"/>
          <p:cNvSpPr>
            <a:spLocks noChangeArrowheads="1"/>
          </p:cNvSpPr>
          <p:nvPr/>
        </p:nvSpPr>
        <p:spPr bwMode="auto">
          <a:xfrm>
            <a:off x="34925" y="6238875"/>
            <a:ext cx="5757863" cy="619125"/>
          </a:xfrm>
          <a:prstGeom prst="rect">
            <a:avLst/>
          </a:prstGeom>
          <a:noFill/>
          <a:ln w="9525">
            <a:noFill/>
            <a:miter lim="800000"/>
            <a:headEnd/>
            <a:tailEnd/>
          </a:ln>
        </p:spPr>
        <p:txBody>
          <a:bodyPr/>
          <a:lstStyle/>
          <a:p>
            <a:pPr>
              <a:lnSpc>
                <a:spcPct val="90000"/>
              </a:lnSpc>
            </a:pPr>
            <a:endParaRPr lang="en-GB" sz="1400">
              <a:latin typeface="Univers"/>
              <a:ea typeface="ヒラギノ角ゴ Pro W3"/>
              <a:cs typeface="ヒラギノ角ゴ Pro W3"/>
            </a:endParaRPr>
          </a:p>
        </p:txBody>
      </p:sp>
      <p:pic>
        <p:nvPicPr>
          <p:cNvPr id="47108" name="Picture 5" descr="v101h5a"/>
          <p:cNvPicPr>
            <a:picLocks noChangeAspect="1" noChangeArrowheads="1"/>
          </p:cNvPicPr>
          <p:nvPr/>
        </p:nvPicPr>
        <p:blipFill>
          <a:blip r:embed="rId3" cstate="print"/>
          <a:srcRect/>
          <a:stretch>
            <a:fillRect/>
          </a:stretch>
        </p:blipFill>
        <p:spPr bwMode="auto">
          <a:xfrm>
            <a:off x="1301750" y="1714500"/>
            <a:ext cx="2286000" cy="1714500"/>
          </a:xfrm>
          <a:prstGeom prst="rect">
            <a:avLst/>
          </a:prstGeom>
          <a:noFill/>
          <a:ln w="9525">
            <a:noFill/>
            <a:miter lim="800000"/>
            <a:headEnd/>
            <a:tailEnd/>
          </a:ln>
        </p:spPr>
      </p:pic>
      <p:pic>
        <p:nvPicPr>
          <p:cNvPr id="47109" name="Picture 6"/>
          <p:cNvPicPr>
            <a:picLocks noChangeArrowheads="1"/>
          </p:cNvPicPr>
          <p:nvPr/>
        </p:nvPicPr>
        <p:blipFill>
          <a:blip r:embed="rId4" cstate="print"/>
          <a:srcRect/>
          <a:stretch>
            <a:fillRect/>
          </a:stretch>
        </p:blipFill>
        <p:spPr bwMode="auto">
          <a:xfrm>
            <a:off x="5026025" y="1711325"/>
            <a:ext cx="2265363" cy="1717675"/>
          </a:xfrm>
          <a:prstGeom prst="rect">
            <a:avLst/>
          </a:prstGeom>
          <a:noFill/>
          <a:ln w="9525">
            <a:solidFill>
              <a:schemeClr val="tx1"/>
            </a:solidFill>
            <a:miter lim="800000"/>
            <a:headEnd/>
            <a:tailEnd/>
          </a:ln>
        </p:spPr>
      </p:pic>
      <p:sp>
        <p:nvSpPr>
          <p:cNvPr id="47110" name="Text Box 7"/>
          <p:cNvSpPr txBox="1">
            <a:spLocks noChangeArrowheads="1"/>
          </p:cNvSpPr>
          <p:nvPr/>
        </p:nvSpPr>
        <p:spPr bwMode="auto">
          <a:xfrm>
            <a:off x="4589463" y="6583363"/>
            <a:ext cx="4554537" cy="274637"/>
          </a:xfrm>
          <a:prstGeom prst="rect">
            <a:avLst/>
          </a:prstGeom>
          <a:noFill/>
          <a:ln w="9525">
            <a:noFill/>
            <a:miter lim="800000"/>
            <a:headEnd/>
            <a:tailEnd/>
          </a:ln>
        </p:spPr>
        <p:txBody>
          <a:bodyPr>
            <a:spAutoFit/>
          </a:bodyPr>
          <a:lstStyle/>
          <a:p>
            <a:pPr eaLnBrk="0" hangingPunct="0">
              <a:spcBef>
                <a:spcPct val="50000"/>
              </a:spcBef>
            </a:pPr>
            <a:r>
              <a:rPr lang="sv-SE" altLang="en-GB" sz="1200" b="1">
                <a:latin typeface="Univers"/>
                <a:ea typeface="ヒラギノ角ゴ Pro W3"/>
                <a:cs typeface="ヒラギノ角ゴ Pro W3"/>
              </a:rPr>
              <a:t>Jeffery T, Morrell N. </a:t>
            </a:r>
            <a:r>
              <a:rPr lang="sv-SE" altLang="en-GB" sz="1200" b="1" i="1">
                <a:latin typeface="Univers"/>
                <a:ea typeface="ヒラギノ角ゴ Pro W3"/>
                <a:cs typeface="ヒラギノ角ゴ Pro W3"/>
              </a:rPr>
              <a:t>Prog Cardiovasc Dis</a:t>
            </a:r>
            <a:r>
              <a:rPr lang="sv-SE" altLang="en-GB" sz="1200" b="1">
                <a:latin typeface="Univers"/>
                <a:ea typeface="ヒラギノ角ゴ Pro W3"/>
                <a:cs typeface="ヒラギノ角ゴ Pro W3"/>
              </a:rPr>
              <a:t> 2003;45:173–202</a:t>
            </a:r>
            <a:endParaRPr lang="en-GB" sz="1200" b="1">
              <a:latin typeface="Univers"/>
              <a:ea typeface="ヒラギノ角ゴ Pro W3"/>
              <a:cs typeface="ヒラギノ角ゴ Pro W3"/>
            </a:endParaRPr>
          </a:p>
        </p:txBody>
      </p:sp>
      <p:sp>
        <p:nvSpPr>
          <p:cNvPr id="47111" name="Text Box 8"/>
          <p:cNvSpPr txBox="1">
            <a:spLocks noChangeArrowheads="1"/>
          </p:cNvSpPr>
          <p:nvPr/>
        </p:nvSpPr>
        <p:spPr bwMode="auto">
          <a:xfrm>
            <a:off x="1927225" y="3476625"/>
            <a:ext cx="2376488" cy="457200"/>
          </a:xfrm>
          <a:prstGeom prst="rect">
            <a:avLst/>
          </a:prstGeom>
          <a:noFill/>
          <a:ln w="9525">
            <a:noFill/>
            <a:miter lim="800000"/>
            <a:headEnd/>
            <a:tailEnd/>
          </a:ln>
        </p:spPr>
        <p:txBody>
          <a:bodyPr>
            <a:spAutoFit/>
          </a:bodyPr>
          <a:lstStyle/>
          <a:p>
            <a:pPr eaLnBrk="0" hangingPunct="0">
              <a:spcBef>
                <a:spcPct val="50000"/>
              </a:spcBef>
            </a:pPr>
            <a:r>
              <a:rPr lang="en-GB" sz="2400">
                <a:latin typeface="Univers"/>
                <a:ea typeface="ヒラギノ角ゴ Pro W3"/>
                <a:cs typeface="ヒラギノ角ゴ Pro W3"/>
              </a:rPr>
              <a:t>Normal </a:t>
            </a:r>
            <a:endParaRPr lang="en-US" sz="2400">
              <a:latin typeface="Univers"/>
              <a:ea typeface="ヒラギノ角ゴ Pro W3"/>
              <a:cs typeface="ヒラギノ角ゴ Pro W3"/>
            </a:endParaRPr>
          </a:p>
        </p:txBody>
      </p:sp>
      <p:sp>
        <p:nvSpPr>
          <p:cNvPr id="47112" name="Text Box 9"/>
          <p:cNvSpPr txBox="1">
            <a:spLocks noChangeArrowheads="1"/>
          </p:cNvSpPr>
          <p:nvPr/>
        </p:nvSpPr>
        <p:spPr bwMode="auto">
          <a:xfrm>
            <a:off x="5400675" y="3471863"/>
            <a:ext cx="2376488" cy="457200"/>
          </a:xfrm>
          <a:prstGeom prst="rect">
            <a:avLst/>
          </a:prstGeom>
          <a:noFill/>
          <a:ln w="9525">
            <a:noFill/>
            <a:miter lim="800000"/>
            <a:headEnd/>
            <a:tailEnd/>
          </a:ln>
        </p:spPr>
        <p:txBody>
          <a:bodyPr>
            <a:spAutoFit/>
          </a:bodyPr>
          <a:lstStyle/>
          <a:p>
            <a:pPr eaLnBrk="0" hangingPunct="0">
              <a:spcBef>
                <a:spcPct val="50000"/>
              </a:spcBef>
            </a:pPr>
            <a:r>
              <a:rPr lang="en-GB" sz="2400">
                <a:latin typeface="Univers"/>
                <a:ea typeface="ヒラギノ角ゴ Pro W3"/>
                <a:cs typeface="ヒラギノ角ゴ Pro W3"/>
              </a:rPr>
              <a:t>Abnormal </a:t>
            </a:r>
            <a:endParaRPr lang="en-US" sz="2400">
              <a:latin typeface="Univers"/>
              <a:ea typeface="ヒラギノ角ゴ Pro W3"/>
              <a:cs typeface="ヒラギノ角ゴ Pro W3"/>
            </a:endParaRPr>
          </a:p>
        </p:txBody>
      </p:sp>
      <p:sp>
        <p:nvSpPr>
          <p:cNvPr id="47113" name="Text Box 10"/>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7388" y="146050"/>
            <a:ext cx="8066087" cy="1143000"/>
          </a:xfrm>
        </p:spPr>
        <p:txBody>
          <a:bodyPr/>
          <a:lstStyle/>
          <a:p>
            <a:r>
              <a:rPr lang="en-GB" sz="3600" smtClean="0"/>
              <a:t>PAH is more than just </a:t>
            </a:r>
            <a:br>
              <a:rPr lang="en-GB" sz="3600" smtClean="0"/>
            </a:br>
            <a:r>
              <a:rPr lang="en-GB" sz="3600" smtClean="0"/>
              <a:t>vasoconstriction </a:t>
            </a:r>
            <a:endParaRPr lang="en-US" sz="3600" smtClean="0"/>
          </a:p>
        </p:txBody>
      </p:sp>
      <p:sp>
        <p:nvSpPr>
          <p:cNvPr id="49154" name="Rectangle 3"/>
          <p:cNvSpPr>
            <a:spLocks noGrp="1" noChangeArrowheads="1"/>
          </p:cNvSpPr>
          <p:nvPr>
            <p:ph type="body" idx="4294967295"/>
          </p:nvPr>
        </p:nvSpPr>
        <p:spPr>
          <a:xfrm>
            <a:off x="898525" y="4683125"/>
            <a:ext cx="7245350" cy="1600200"/>
          </a:xfrm>
        </p:spPr>
        <p:txBody>
          <a:bodyPr/>
          <a:lstStyle/>
          <a:p>
            <a:pPr marL="363538" indent="-363538">
              <a:lnSpc>
                <a:spcPct val="90000"/>
              </a:lnSpc>
            </a:pPr>
            <a:r>
              <a:rPr lang="en-GB" sz="2000" smtClean="0"/>
              <a:t>Narrowing of the small pulmonary arteries occurs</a:t>
            </a:r>
            <a:r>
              <a:rPr lang="en-GB" sz="2000" baseline="30000" smtClean="0"/>
              <a:t>1</a:t>
            </a:r>
            <a:endParaRPr lang="en-GB" sz="2000" smtClean="0"/>
          </a:p>
          <a:p>
            <a:pPr marL="363538" indent="-363538">
              <a:lnSpc>
                <a:spcPct val="90000"/>
              </a:lnSpc>
            </a:pPr>
            <a:r>
              <a:rPr lang="en-GB" sz="2000" smtClean="0"/>
              <a:t>Increased pulmonary vascular resistance and right ventricle afterload leads to right-ventricular failure</a:t>
            </a:r>
            <a:r>
              <a:rPr lang="en-GB" sz="2000" baseline="30000" smtClean="0"/>
              <a:t>2</a:t>
            </a:r>
            <a:endParaRPr lang="en-GB" sz="2000" smtClean="0"/>
          </a:p>
          <a:p>
            <a:pPr marL="363538" indent="-363538">
              <a:lnSpc>
                <a:spcPct val="90000"/>
              </a:lnSpc>
            </a:pPr>
            <a:r>
              <a:rPr lang="en-GB" sz="2000" smtClean="0"/>
              <a:t>Vascular proliferation and remodelling are the main contributing factors to PAH pathogenesis</a:t>
            </a:r>
            <a:r>
              <a:rPr lang="en-GB" sz="2000" baseline="30000" smtClean="0">
                <a:cs typeface="Times New Roman" pitchFamily="18" charset="0"/>
              </a:rPr>
              <a:t>1,2</a:t>
            </a:r>
            <a:endParaRPr lang="en-US" sz="2000" baseline="30000" smtClean="0"/>
          </a:p>
        </p:txBody>
      </p:sp>
      <p:sp>
        <p:nvSpPr>
          <p:cNvPr id="49155" name="Rectangle 4"/>
          <p:cNvSpPr>
            <a:spLocks noChangeArrowheads="1"/>
          </p:cNvSpPr>
          <p:nvPr/>
        </p:nvSpPr>
        <p:spPr bwMode="auto">
          <a:xfrm>
            <a:off x="4902200" y="6264275"/>
            <a:ext cx="4241800" cy="593725"/>
          </a:xfrm>
          <a:prstGeom prst="rect">
            <a:avLst/>
          </a:prstGeom>
          <a:noFill/>
          <a:ln w="9525">
            <a:noFill/>
            <a:miter lim="800000"/>
            <a:headEnd/>
            <a:tailEnd/>
          </a:ln>
        </p:spPr>
        <p:txBody>
          <a:bodyPr/>
          <a:lstStyle/>
          <a:p>
            <a:pPr marL="266700" indent="-266700">
              <a:lnSpc>
                <a:spcPct val="130000"/>
              </a:lnSpc>
            </a:pPr>
            <a:r>
              <a:rPr lang="en-US" sz="1200" b="1">
                <a:latin typeface="Arial" charset="0"/>
                <a:ea typeface="ヒラギノ角ゴ Pro W3"/>
                <a:cs typeface="ヒラギノ角ゴ Pro W3"/>
              </a:rPr>
              <a:t>1. Farber HW et al.</a:t>
            </a:r>
            <a:r>
              <a:rPr lang="en-US" sz="1200" b="1" i="1">
                <a:latin typeface="Arial" charset="0"/>
                <a:ea typeface="ヒラギノ角ゴ Pro W3"/>
                <a:cs typeface="ヒラギノ角ゴ Pro W3"/>
              </a:rPr>
              <a:t> N Engl J Med</a:t>
            </a:r>
            <a:r>
              <a:rPr lang="en-US" sz="1200" b="1">
                <a:latin typeface="Arial" charset="0"/>
                <a:ea typeface="ヒラギノ角ゴ Pro W3"/>
                <a:cs typeface="ヒラギノ角ゴ Pro W3"/>
              </a:rPr>
              <a:t> 2004;351:1655–65</a:t>
            </a:r>
          </a:p>
          <a:p>
            <a:pPr marL="266700" indent="-266700">
              <a:lnSpc>
                <a:spcPct val="130000"/>
              </a:lnSpc>
            </a:pPr>
            <a:r>
              <a:rPr lang="en-US" sz="1200" b="1">
                <a:latin typeface="Arial" charset="0"/>
                <a:ea typeface="ヒラギノ角ゴ Pro W3"/>
                <a:cs typeface="ヒラギノ角ゴ Pro W3"/>
              </a:rPr>
              <a:t>2. Humbert M et al.</a:t>
            </a:r>
            <a:r>
              <a:rPr lang="en-US" sz="1200" b="1" i="1">
                <a:latin typeface="Arial" charset="0"/>
                <a:ea typeface="ヒラギノ角ゴ Pro W3"/>
                <a:cs typeface="ヒラギノ角ゴ Pro W3"/>
              </a:rPr>
              <a:t> J Am Coll Cardiol</a:t>
            </a:r>
            <a:r>
              <a:rPr lang="en-US" sz="1200" b="1">
                <a:latin typeface="Arial" charset="0"/>
                <a:ea typeface="ヒラギノ角ゴ Pro W3"/>
                <a:cs typeface="ヒラギノ角ゴ Pro W3"/>
              </a:rPr>
              <a:t> 2004;43:13S–24S</a:t>
            </a:r>
          </a:p>
        </p:txBody>
      </p:sp>
      <p:pic>
        <p:nvPicPr>
          <p:cNvPr id="49156" name="Picture 5" descr="New 4 Illustration together"/>
          <p:cNvPicPr>
            <a:picLocks noChangeAspect="1" noChangeArrowheads="1"/>
          </p:cNvPicPr>
          <p:nvPr/>
        </p:nvPicPr>
        <p:blipFill>
          <a:blip r:embed="rId3" cstate="print"/>
          <a:srcRect/>
          <a:stretch>
            <a:fillRect/>
          </a:stretch>
        </p:blipFill>
        <p:spPr bwMode="auto">
          <a:xfrm>
            <a:off x="981075" y="1630363"/>
            <a:ext cx="7162800" cy="2466975"/>
          </a:xfrm>
          <a:prstGeom prst="rect">
            <a:avLst/>
          </a:prstGeom>
          <a:noFill/>
          <a:ln w="9525">
            <a:noFill/>
            <a:miter lim="800000"/>
            <a:headEnd/>
            <a:tailEnd/>
          </a:ln>
        </p:spPr>
      </p:pic>
      <p:sp>
        <p:nvSpPr>
          <p:cNvPr id="49157" name="Line 6"/>
          <p:cNvSpPr>
            <a:spLocks noChangeShapeType="1"/>
          </p:cNvSpPr>
          <p:nvPr/>
        </p:nvSpPr>
        <p:spPr bwMode="auto">
          <a:xfrm>
            <a:off x="1095375" y="4267200"/>
            <a:ext cx="6769100" cy="0"/>
          </a:xfrm>
          <a:prstGeom prst="line">
            <a:avLst/>
          </a:prstGeom>
          <a:noFill/>
          <a:ln w="28575">
            <a:solidFill>
              <a:srgbClr val="0099CC"/>
            </a:solidFill>
            <a:round/>
            <a:headEnd/>
            <a:tailEnd type="triangle" w="med" len="med"/>
          </a:ln>
        </p:spPr>
        <p:txBody>
          <a:bodyPr/>
          <a:lstStyle/>
          <a:p>
            <a:endParaRPr lang="en-US"/>
          </a:p>
        </p:txBody>
      </p:sp>
      <p:sp>
        <p:nvSpPr>
          <p:cNvPr id="49158" name="Text Box 7"/>
          <p:cNvSpPr txBox="1">
            <a:spLocks noChangeArrowheads="1"/>
          </p:cNvSpPr>
          <p:nvPr/>
        </p:nvSpPr>
        <p:spPr bwMode="auto">
          <a:xfrm>
            <a:off x="3419475" y="4378325"/>
            <a:ext cx="2305050" cy="336550"/>
          </a:xfrm>
          <a:prstGeom prst="rect">
            <a:avLst/>
          </a:prstGeom>
          <a:noFill/>
          <a:ln w="9525">
            <a:noFill/>
            <a:miter lim="800000"/>
            <a:headEnd/>
            <a:tailEnd/>
          </a:ln>
        </p:spPr>
        <p:txBody>
          <a:bodyPr>
            <a:spAutoFit/>
          </a:bodyPr>
          <a:lstStyle/>
          <a:p>
            <a:pPr eaLnBrk="0" hangingPunct="0">
              <a:spcBef>
                <a:spcPct val="50000"/>
              </a:spcBef>
            </a:pPr>
            <a:r>
              <a:rPr lang="en-GB" sz="1600" b="1">
                <a:solidFill>
                  <a:srgbClr val="0099CC"/>
                </a:solidFill>
                <a:latin typeface="Arial" charset="0"/>
                <a:ea typeface="ヒラギノ角ゴ Pro W3"/>
                <a:cs typeface="ヒラギノ角ゴ Pro W3"/>
              </a:rPr>
              <a:t>Disease progression</a:t>
            </a:r>
            <a:endParaRPr lang="en-US" sz="1600" b="1">
              <a:solidFill>
                <a:srgbClr val="0099CC"/>
              </a:solidFill>
              <a:latin typeface="Arial" charset="0"/>
              <a:ea typeface="ヒラギノ角ゴ Pro W3"/>
              <a:cs typeface="ヒラギノ角ゴ Pro W3"/>
            </a:endParaRPr>
          </a:p>
        </p:txBody>
      </p:sp>
      <p:sp>
        <p:nvSpPr>
          <p:cNvPr id="49159" name="Text Box 10"/>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79"/>
          <p:cNvSpPr>
            <a:spLocks noChangeArrowheads="1"/>
          </p:cNvSpPr>
          <p:nvPr/>
        </p:nvSpPr>
        <p:spPr bwMode="auto">
          <a:xfrm>
            <a:off x="0" y="260350"/>
            <a:ext cx="8820150" cy="77438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02" name="Rectangle 81"/>
          <p:cNvSpPr>
            <a:spLocks noChangeArrowheads="1"/>
          </p:cNvSpPr>
          <p:nvPr/>
        </p:nvSpPr>
        <p:spPr bwMode="auto">
          <a:xfrm>
            <a:off x="276225" y="260350"/>
            <a:ext cx="8239125" cy="16859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03" name="Rectangle 82"/>
          <p:cNvSpPr>
            <a:spLocks noChangeArrowheads="1"/>
          </p:cNvSpPr>
          <p:nvPr/>
        </p:nvSpPr>
        <p:spPr bwMode="auto">
          <a:xfrm>
            <a:off x="962025" y="269875"/>
            <a:ext cx="7786688" cy="17414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0" tIns="0" rIns="0" bIns="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600" b="1">
                <a:solidFill>
                  <a:srgbClr val="FFC000"/>
                </a:solidFill>
                <a:ea typeface="DejaVu Sans" pitchFamily="34" charset="0"/>
                <a:cs typeface="Times New Roman" pitchFamily="18" charset="0"/>
              </a:rPr>
              <a:t>Basis of grades of hypertensive PVD found in association with large VSDs and functionally related diseases</a:t>
            </a: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600" b="1">
              <a:solidFill>
                <a:srgbClr val="FFC000"/>
              </a:solidFill>
              <a:ea typeface="DejaVu Sans" pitchFamily="34" charset="0"/>
              <a:cs typeface="Times New Roman" pitchFamily="18" charset="0"/>
            </a:endParaRPr>
          </a:p>
        </p:txBody>
      </p:sp>
      <p:sp>
        <p:nvSpPr>
          <p:cNvPr id="51204" name="Rectangle 83"/>
          <p:cNvSpPr>
            <a:spLocks noChangeArrowheads="1"/>
          </p:cNvSpPr>
          <p:nvPr/>
        </p:nvSpPr>
        <p:spPr bwMode="auto">
          <a:xfrm>
            <a:off x="4418013" y="660400"/>
            <a:ext cx="82550" cy="400050"/>
          </a:xfrm>
          <a:custGeom>
            <a:avLst/>
            <a:gdLst>
              <a:gd name="T0" fmla="*/ 8891178 w 21600"/>
              <a:gd name="T1" fmla="*/ 0 h 21600"/>
              <a:gd name="T2" fmla="*/ 17782402 w 21600"/>
              <a:gd name="T3" fmla="*/ 2147483647 h 21600"/>
              <a:gd name="T4" fmla="*/ 8891178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600" b="1">
                <a:solidFill>
                  <a:srgbClr val="FFC000"/>
                </a:solidFill>
                <a:ea typeface="DejaVu Sans" pitchFamily="34" charset="0"/>
                <a:cs typeface="Times New Roman" pitchFamily="18" charset="0"/>
              </a:rPr>
              <a:t> </a:t>
            </a:r>
          </a:p>
        </p:txBody>
      </p:sp>
      <p:sp>
        <p:nvSpPr>
          <p:cNvPr id="51205" name="Rectangle 85"/>
          <p:cNvSpPr>
            <a:spLocks noChangeArrowheads="1"/>
          </p:cNvSpPr>
          <p:nvPr/>
        </p:nvSpPr>
        <p:spPr bwMode="auto">
          <a:xfrm>
            <a:off x="0" y="1717675"/>
            <a:ext cx="8429625" cy="3124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06" name="Rectangle 86"/>
          <p:cNvSpPr>
            <a:spLocks noChangeArrowheads="1"/>
          </p:cNvSpPr>
          <p:nvPr/>
        </p:nvSpPr>
        <p:spPr bwMode="auto">
          <a:xfrm>
            <a:off x="2038350" y="2346325"/>
            <a:ext cx="1066800" cy="238125"/>
          </a:xfrm>
          <a:custGeom>
            <a:avLst/>
            <a:gdLst>
              <a:gd name="T0" fmla="*/ 2147483647 w 21600"/>
              <a:gd name="T1" fmla="*/ 0 h 21600"/>
              <a:gd name="T2" fmla="*/ 2147483647 w 21600"/>
              <a:gd name="T3" fmla="*/ 1757433125 h 21600"/>
              <a:gd name="T4" fmla="*/ 2147483647 w 21600"/>
              <a:gd name="T5" fmla="*/ 2147483647 h 21600"/>
              <a:gd name="T6" fmla="*/ 0 w 21600"/>
              <a:gd name="T7" fmla="*/ 17574331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07" name="Rectangle 87"/>
          <p:cNvSpPr>
            <a:spLocks noChangeArrowheads="1"/>
          </p:cNvSpPr>
          <p:nvPr/>
        </p:nvSpPr>
        <p:spPr bwMode="auto">
          <a:xfrm>
            <a:off x="3105150" y="2346325"/>
            <a:ext cx="1066800" cy="238125"/>
          </a:xfrm>
          <a:custGeom>
            <a:avLst/>
            <a:gdLst>
              <a:gd name="T0" fmla="*/ 2147483647 w 21600"/>
              <a:gd name="T1" fmla="*/ 0 h 21600"/>
              <a:gd name="T2" fmla="*/ 2147483647 w 21600"/>
              <a:gd name="T3" fmla="*/ 1757433125 h 21600"/>
              <a:gd name="T4" fmla="*/ 2147483647 w 21600"/>
              <a:gd name="T5" fmla="*/ 2147483647 h 21600"/>
              <a:gd name="T6" fmla="*/ 0 w 21600"/>
              <a:gd name="T7" fmla="*/ 17574331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08" name="Rectangle 88"/>
          <p:cNvSpPr>
            <a:spLocks noChangeArrowheads="1"/>
          </p:cNvSpPr>
          <p:nvPr/>
        </p:nvSpPr>
        <p:spPr bwMode="auto">
          <a:xfrm>
            <a:off x="4162425" y="2346325"/>
            <a:ext cx="2133600" cy="238125"/>
          </a:xfrm>
          <a:custGeom>
            <a:avLst/>
            <a:gdLst>
              <a:gd name="T0" fmla="*/ 2147483647 w 21600"/>
              <a:gd name="T1" fmla="*/ 0 h 21600"/>
              <a:gd name="T2" fmla="*/ 2147483647 w 21600"/>
              <a:gd name="T3" fmla="*/ 1757433125 h 21600"/>
              <a:gd name="T4" fmla="*/ 2147483647 w 21600"/>
              <a:gd name="T5" fmla="*/ 2147483647 h 21600"/>
              <a:gd name="T6" fmla="*/ 0 w 21600"/>
              <a:gd name="T7" fmla="*/ 17574331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99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09" name="Rectangle 89"/>
          <p:cNvSpPr>
            <a:spLocks noChangeArrowheads="1"/>
          </p:cNvSpPr>
          <p:nvPr/>
        </p:nvSpPr>
        <p:spPr bwMode="auto">
          <a:xfrm>
            <a:off x="6296025" y="2346325"/>
            <a:ext cx="1057275" cy="238125"/>
          </a:xfrm>
          <a:custGeom>
            <a:avLst/>
            <a:gdLst>
              <a:gd name="T0" fmla="*/ 2147483647 w 21600"/>
              <a:gd name="T1" fmla="*/ 0 h 21600"/>
              <a:gd name="T2" fmla="*/ 2147483647 w 21600"/>
              <a:gd name="T3" fmla="*/ 1757433125 h 21600"/>
              <a:gd name="T4" fmla="*/ 2147483647 w 21600"/>
              <a:gd name="T5" fmla="*/ 2147483647 h 21600"/>
              <a:gd name="T6" fmla="*/ 0 w 21600"/>
              <a:gd name="T7" fmla="*/ 17574331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47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0" name="Rectangle 90"/>
          <p:cNvSpPr>
            <a:spLocks noChangeArrowheads="1"/>
          </p:cNvSpPr>
          <p:nvPr/>
        </p:nvSpPr>
        <p:spPr bwMode="auto">
          <a:xfrm>
            <a:off x="7353300" y="2346325"/>
            <a:ext cx="1066800" cy="238125"/>
          </a:xfrm>
          <a:custGeom>
            <a:avLst/>
            <a:gdLst>
              <a:gd name="T0" fmla="*/ 2147483647 w 21600"/>
              <a:gd name="T1" fmla="*/ 0 h 21600"/>
              <a:gd name="T2" fmla="*/ 2147483647 w 21600"/>
              <a:gd name="T3" fmla="*/ 1757433125 h 21600"/>
              <a:gd name="T4" fmla="*/ 2147483647 w 21600"/>
              <a:gd name="T5" fmla="*/ 2147483647 h 21600"/>
              <a:gd name="T6" fmla="*/ 0 w 21600"/>
              <a:gd name="T7" fmla="*/ 17574331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2300DC"/>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1" name="Rectangle 91"/>
          <p:cNvSpPr>
            <a:spLocks noChangeArrowheads="1"/>
          </p:cNvSpPr>
          <p:nvPr/>
        </p:nvSpPr>
        <p:spPr bwMode="auto">
          <a:xfrm>
            <a:off x="2038350" y="2584450"/>
            <a:ext cx="1066800" cy="238125"/>
          </a:xfrm>
          <a:custGeom>
            <a:avLst/>
            <a:gdLst>
              <a:gd name="T0" fmla="*/ 2147483647 w 21600"/>
              <a:gd name="T1" fmla="*/ 0 h 21600"/>
              <a:gd name="T2" fmla="*/ 2147483647 w 21600"/>
              <a:gd name="T3" fmla="*/ 1757433125 h 21600"/>
              <a:gd name="T4" fmla="*/ 2147483647 w 21600"/>
              <a:gd name="T5" fmla="*/ 2147483647 h 21600"/>
              <a:gd name="T6" fmla="*/ 0 w 21600"/>
              <a:gd name="T7" fmla="*/ 17574331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2" name="Rectangle 92"/>
          <p:cNvSpPr>
            <a:spLocks noChangeArrowheads="1"/>
          </p:cNvSpPr>
          <p:nvPr/>
        </p:nvSpPr>
        <p:spPr bwMode="auto">
          <a:xfrm>
            <a:off x="3105150" y="2584450"/>
            <a:ext cx="5314950" cy="238125"/>
          </a:xfrm>
          <a:custGeom>
            <a:avLst/>
            <a:gdLst>
              <a:gd name="T0" fmla="*/ 2147483647 w 21600"/>
              <a:gd name="T1" fmla="*/ 0 h 21600"/>
              <a:gd name="T2" fmla="*/ 2147483647 w 21600"/>
              <a:gd name="T3" fmla="*/ 1757433125 h 21600"/>
              <a:gd name="T4" fmla="*/ 2147483647 w 21600"/>
              <a:gd name="T5" fmla="*/ 2147483647 h 21600"/>
              <a:gd name="T6" fmla="*/ 0 w 21600"/>
              <a:gd name="T7" fmla="*/ 175743312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99"/>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3" name="Rectangle 93"/>
          <p:cNvSpPr>
            <a:spLocks noChangeArrowheads="1"/>
          </p:cNvSpPr>
          <p:nvPr/>
        </p:nvSpPr>
        <p:spPr bwMode="auto">
          <a:xfrm>
            <a:off x="2038350" y="2822575"/>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4" name="Rectangle 94"/>
          <p:cNvSpPr>
            <a:spLocks noChangeArrowheads="1"/>
          </p:cNvSpPr>
          <p:nvPr/>
        </p:nvSpPr>
        <p:spPr bwMode="auto">
          <a:xfrm>
            <a:off x="3105150" y="2822575"/>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5" name="Rectangle 95"/>
          <p:cNvSpPr>
            <a:spLocks noChangeArrowheads="1"/>
          </p:cNvSpPr>
          <p:nvPr/>
        </p:nvSpPr>
        <p:spPr bwMode="auto">
          <a:xfrm>
            <a:off x="4162425" y="2822575"/>
            <a:ext cx="4257675"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6E64C"/>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6" name="Rectangle 96"/>
          <p:cNvSpPr>
            <a:spLocks noChangeArrowheads="1"/>
          </p:cNvSpPr>
          <p:nvPr/>
        </p:nvSpPr>
        <p:spPr bwMode="auto">
          <a:xfrm>
            <a:off x="2038350" y="3041650"/>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7" name="Rectangle 97"/>
          <p:cNvSpPr>
            <a:spLocks noChangeArrowheads="1"/>
          </p:cNvSpPr>
          <p:nvPr/>
        </p:nvSpPr>
        <p:spPr bwMode="auto">
          <a:xfrm>
            <a:off x="3105150" y="3041650"/>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8" name="Rectangle 98"/>
          <p:cNvSpPr>
            <a:spLocks noChangeArrowheads="1"/>
          </p:cNvSpPr>
          <p:nvPr/>
        </p:nvSpPr>
        <p:spPr bwMode="auto">
          <a:xfrm>
            <a:off x="4162425" y="3041650"/>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99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19" name="Rectangle 99"/>
          <p:cNvSpPr>
            <a:spLocks noChangeArrowheads="1"/>
          </p:cNvSpPr>
          <p:nvPr/>
        </p:nvSpPr>
        <p:spPr bwMode="auto">
          <a:xfrm>
            <a:off x="5229225" y="3041650"/>
            <a:ext cx="3190875"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B3B300"/>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0" name="Rectangle 100"/>
          <p:cNvSpPr>
            <a:spLocks noChangeArrowheads="1"/>
          </p:cNvSpPr>
          <p:nvPr/>
        </p:nvSpPr>
        <p:spPr bwMode="auto">
          <a:xfrm>
            <a:off x="2038350" y="3260725"/>
            <a:ext cx="1066800" cy="2571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1" name="Rectangle 101"/>
          <p:cNvSpPr>
            <a:spLocks noChangeArrowheads="1"/>
          </p:cNvSpPr>
          <p:nvPr/>
        </p:nvSpPr>
        <p:spPr bwMode="auto">
          <a:xfrm>
            <a:off x="3105150" y="3260725"/>
            <a:ext cx="1066800" cy="2571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2" name="Rectangle 102"/>
          <p:cNvSpPr>
            <a:spLocks noChangeArrowheads="1"/>
          </p:cNvSpPr>
          <p:nvPr/>
        </p:nvSpPr>
        <p:spPr bwMode="auto">
          <a:xfrm>
            <a:off x="4162425" y="3260725"/>
            <a:ext cx="2133600" cy="2571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99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3" name="Rectangle 103"/>
          <p:cNvSpPr>
            <a:spLocks noChangeArrowheads="1"/>
          </p:cNvSpPr>
          <p:nvPr/>
        </p:nvSpPr>
        <p:spPr bwMode="auto">
          <a:xfrm>
            <a:off x="6296025" y="3260725"/>
            <a:ext cx="1057275" cy="2571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47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4" name="Rectangle 104"/>
          <p:cNvSpPr>
            <a:spLocks noChangeArrowheads="1"/>
          </p:cNvSpPr>
          <p:nvPr/>
        </p:nvSpPr>
        <p:spPr bwMode="auto">
          <a:xfrm>
            <a:off x="7353300" y="3260725"/>
            <a:ext cx="1066800" cy="2571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2300DC"/>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5" name="Rectangle 105"/>
          <p:cNvSpPr>
            <a:spLocks noChangeArrowheads="1"/>
          </p:cNvSpPr>
          <p:nvPr/>
        </p:nvSpPr>
        <p:spPr bwMode="auto">
          <a:xfrm>
            <a:off x="2038350" y="3508375"/>
            <a:ext cx="6381750" cy="228600"/>
          </a:xfrm>
          <a:custGeom>
            <a:avLst/>
            <a:gdLst>
              <a:gd name="T0" fmla="*/ 2147483647 w 21600"/>
              <a:gd name="T1" fmla="*/ 0 h 21600"/>
              <a:gd name="T2" fmla="*/ 2147483647 w 21600"/>
              <a:gd name="T3" fmla="*/ 1433956820 h 21600"/>
              <a:gd name="T4" fmla="*/ 2147483647 w 21600"/>
              <a:gd name="T5" fmla="*/ 2147483647 h 21600"/>
              <a:gd name="T6" fmla="*/ 0 w 21600"/>
              <a:gd name="T7" fmla="*/ 1433956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99"/>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6" name="Rectangle 106"/>
          <p:cNvSpPr>
            <a:spLocks noChangeArrowheads="1"/>
          </p:cNvSpPr>
          <p:nvPr/>
        </p:nvSpPr>
        <p:spPr bwMode="auto">
          <a:xfrm>
            <a:off x="2038350" y="3736975"/>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7" name="Rectangle 108"/>
          <p:cNvSpPr>
            <a:spLocks noChangeArrowheads="1"/>
          </p:cNvSpPr>
          <p:nvPr/>
        </p:nvSpPr>
        <p:spPr bwMode="auto">
          <a:xfrm>
            <a:off x="4162425" y="3736975"/>
            <a:ext cx="4257675"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9966"/>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8" name="Rectangle 109"/>
          <p:cNvSpPr>
            <a:spLocks noChangeArrowheads="1"/>
          </p:cNvSpPr>
          <p:nvPr/>
        </p:nvSpPr>
        <p:spPr bwMode="auto">
          <a:xfrm>
            <a:off x="2038350" y="3956050"/>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29" name="Rectangle 110"/>
          <p:cNvSpPr>
            <a:spLocks noChangeArrowheads="1"/>
          </p:cNvSpPr>
          <p:nvPr/>
        </p:nvSpPr>
        <p:spPr bwMode="auto">
          <a:xfrm>
            <a:off x="3105150" y="3956050"/>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0" name="Rectangle 111"/>
          <p:cNvSpPr>
            <a:spLocks noChangeArrowheads="1"/>
          </p:cNvSpPr>
          <p:nvPr/>
        </p:nvSpPr>
        <p:spPr bwMode="auto">
          <a:xfrm>
            <a:off x="4162425" y="3956050"/>
            <a:ext cx="1066800"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99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1" name="Rectangle 112"/>
          <p:cNvSpPr>
            <a:spLocks noChangeArrowheads="1"/>
          </p:cNvSpPr>
          <p:nvPr/>
        </p:nvSpPr>
        <p:spPr bwMode="auto">
          <a:xfrm>
            <a:off x="5229225" y="3956050"/>
            <a:ext cx="3190875" cy="219075"/>
          </a:xfrm>
          <a:custGeom>
            <a:avLst/>
            <a:gdLst>
              <a:gd name="T0" fmla="*/ 2147483647 w 21600"/>
              <a:gd name="T1" fmla="*/ 0 h 21600"/>
              <a:gd name="T2" fmla="*/ 2147483647 w 21600"/>
              <a:gd name="T3" fmla="*/ 1159967952 h 21600"/>
              <a:gd name="T4" fmla="*/ 2147483647 w 21600"/>
              <a:gd name="T5" fmla="*/ 2147483647 h 21600"/>
              <a:gd name="T6" fmla="*/ 0 w 21600"/>
              <a:gd name="T7" fmla="*/ 115996795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6633"/>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2" name="Rectangle 113"/>
          <p:cNvSpPr>
            <a:spLocks noChangeArrowheads="1"/>
          </p:cNvSpPr>
          <p:nvPr/>
        </p:nvSpPr>
        <p:spPr bwMode="auto">
          <a:xfrm>
            <a:off x="2038350" y="4175125"/>
            <a:ext cx="1066800" cy="228600"/>
          </a:xfrm>
          <a:custGeom>
            <a:avLst/>
            <a:gdLst>
              <a:gd name="T0" fmla="*/ 2147483647 w 21600"/>
              <a:gd name="T1" fmla="*/ 0 h 21600"/>
              <a:gd name="T2" fmla="*/ 2147483647 w 21600"/>
              <a:gd name="T3" fmla="*/ 1433956820 h 21600"/>
              <a:gd name="T4" fmla="*/ 2147483647 w 21600"/>
              <a:gd name="T5" fmla="*/ 2147483647 h 21600"/>
              <a:gd name="T6" fmla="*/ 0 w 21600"/>
              <a:gd name="T7" fmla="*/ 1433956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3" name="Rectangle 114"/>
          <p:cNvSpPr>
            <a:spLocks noChangeArrowheads="1"/>
          </p:cNvSpPr>
          <p:nvPr/>
        </p:nvSpPr>
        <p:spPr bwMode="auto">
          <a:xfrm>
            <a:off x="3105150" y="4175125"/>
            <a:ext cx="1066800" cy="228600"/>
          </a:xfrm>
          <a:custGeom>
            <a:avLst/>
            <a:gdLst>
              <a:gd name="T0" fmla="*/ 2147483647 w 21600"/>
              <a:gd name="T1" fmla="*/ 0 h 21600"/>
              <a:gd name="T2" fmla="*/ 2147483647 w 21600"/>
              <a:gd name="T3" fmla="*/ 1433956820 h 21600"/>
              <a:gd name="T4" fmla="*/ 2147483647 w 21600"/>
              <a:gd name="T5" fmla="*/ 2147483647 h 21600"/>
              <a:gd name="T6" fmla="*/ 0 w 21600"/>
              <a:gd name="T7" fmla="*/ 1433956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4" name="Rectangle 115"/>
          <p:cNvSpPr>
            <a:spLocks noChangeArrowheads="1"/>
          </p:cNvSpPr>
          <p:nvPr/>
        </p:nvSpPr>
        <p:spPr bwMode="auto">
          <a:xfrm>
            <a:off x="4162425" y="4175125"/>
            <a:ext cx="2133600" cy="228600"/>
          </a:xfrm>
          <a:custGeom>
            <a:avLst/>
            <a:gdLst>
              <a:gd name="T0" fmla="*/ 2147483647 w 21600"/>
              <a:gd name="T1" fmla="*/ 0 h 21600"/>
              <a:gd name="T2" fmla="*/ 2147483647 w 21600"/>
              <a:gd name="T3" fmla="*/ 1433956820 h 21600"/>
              <a:gd name="T4" fmla="*/ 2147483647 w 21600"/>
              <a:gd name="T5" fmla="*/ 2147483647 h 21600"/>
              <a:gd name="T6" fmla="*/ 0 w 21600"/>
              <a:gd name="T7" fmla="*/ 1433956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99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5" name="Rectangle 116"/>
          <p:cNvSpPr>
            <a:spLocks noChangeArrowheads="1"/>
          </p:cNvSpPr>
          <p:nvPr/>
        </p:nvSpPr>
        <p:spPr bwMode="auto">
          <a:xfrm>
            <a:off x="6296025" y="4175125"/>
            <a:ext cx="2124075" cy="228600"/>
          </a:xfrm>
          <a:custGeom>
            <a:avLst/>
            <a:gdLst>
              <a:gd name="T0" fmla="*/ 2147483647 w 21600"/>
              <a:gd name="T1" fmla="*/ 0 h 21600"/>
              <a:gd name="T2" fmla="*/ 2147483647 w 21600"/>
              <a:gd name="T3" fmla="*/ 1433956820 h 21600"/>
              <a:gd name="T4" fmla="*/ 2147483647 w 21600"/>
              <a:gd name="T5" fmla="*/ 2147483647 h 21600"/>
              <a:gd name="T6" fmla="*/ 0 w 21600"/>
              <a:gd name="T7" fmla="*/ 143395682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6633"/>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6" name="Rectangle 117"/>
          <p:cNvSpPr>
            <a:spLocks noChangeArrowheads="1"/>
          </p:cNvSpPr>
          <p:nvPr/>
        </p:nvSpPr>
        <p:spPr bwMode="auto">
          <a:xfrm>
            <a:off x="2038350" y="4403725"/>
            <a:ext cx="10668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FF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7" name="Rectangle 118"/>
          <p:cNvSpPr>
            <a:spLocks noChangeArrowheads="1"/>
          </p:cNvSpPr>
          <p:nvPr/>
        </p:nvSpPr>
        <p:spPr bwMode="auto">
          <a:xfrm>
            <a:off x="3105150" y="4403725"/>
            <a:ext cx="10668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8" name="Rectangle 119"/>
          <p:cNvSpPr>
            <a:spLocks noChangeArrowheads="1"/>
          </p:cNvSpPr>
          <p:nvPr/>
        </p:nvSpPr>
        <p:spPr bwMode="auto">
          <a:xfrm>
            <a:off x="4162425" y="4403725"/>
            <a:ext cx="21336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99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39" name="Rectangle 120"/>
          <p:cNvSpPr>
            <a:spLocks noChangeArrowheads="1"/>
          </p:cNvSpPr>
          <p:nvPr/>
        </p:nvSpPr>
        <p:spPr bwMode="auto">
          <a:xfrm>
            <a:off x="6296025" y="4403725"/>
            <a:ext cx="1057275"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47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40" name="Rectangle 121"/>
          <p:cNvSpPr>
            <a:spLocks noChangeArrowheads="1"/>
          </p:cNvSpPr>
          <p:nvPr/>
        </p:nvSpPr>
        <p:spPr bwMode="auto">
          <a:xfrm>
            <a:off x="7353300" y="4403725"/>
            <a:ext cx="10668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6633"/>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41" name="Rectangle 122"/>
          <p:cNvSpPr>
            <a:spLocks noChangeArrowheads="1"/>
          </p:cNvSpPr>
          <p:nvPr/>
        </p:nvSpPr>
        <p:spPr bwMode="auto">
          <a:xfrm>
            <a:off x="2597150" y="1755775"/>
            <a:ext cx="3871913" cy="215900"/>
          </a:xfrm>
          <a:custGeom>
            <a:avLst/>
            <a:gdLst>
              <a:gd name="T0" fmla="*/ 2147483647 w 21600"/>
              <a:gd name="T1" fmla="*/ 0 h 21600"/>
              <a:gd name="T2" fmla="*/ 2147483647 w 21600"/>
              <a:gd name="T3" fmla="*/ 1075226071 h 21600"/>
              <a:gd name="T4" fmla="*/ 2147483647 w 21600"/>
              <a:gd name="T5" fmla="*/ 2147483647 h 21600"/>
              <a:gd name="T6" fmla="*/ 0 w 21600"/>
              <a:gd name="T7" fmla="*/ 1075226071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FFFF00"/>
                </a:solidFill>
                <a:ea typeface="DejaVu Sans" pitchFamily="34" charset="0"/>
                <a:cs typeface="Times New Roman" pitchFamily="18" charset="0"/>
              </a:rPr>
              <a:t>Grade of hypertensive pulmonary vascular disease</a:t>
            </a:r>
          </a:p>
        </p:txBody>
      </p:sp>
      <p:sp>
        <p:nvSpPr>
          <p:cNvPr id="51242" name="Rectangle 123"/>
          <p:cNvSpPr>
            <a:spLocks noChangeArrowheads="1"/>
          </p:cNvSpPr>
          <p:nvPr/>
        </p:nvSpPr>
        <p:spPr bwMode="auto">
          <a:xfrm>
            <a:off x="2495550" y="2003425"/>
            <a:ext cx="115888" cy="276225"/>
          </a:xfrm>
          <a:custGeom>
            <a:avLst/>
            <a:gdLst>
              <a:gd name="T0" fmla="*/ 47816166 w 21600"/>
              <a:gd name="T1" fmla="*/ 0 h 21600"/>
              <a:gd name="T2" fmla="*/ 95632245 w 21600"/>
              <a:gd name="T3" fmla="*/ 2147483647 h 21600"/>
              <a:gd name="T4" fmla="*/ 47816166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DCFF"/>
                </a:solidFill>
                <a:ea typeface="DejaVu Sans" pitchFamily="34" charset="0"/>
                <a:cs typeface="Times New Roman" pitchFamily="18" charset="0"/>
              </a:rPr>
              <a:t>1</a:t>
            </a:r>
          </a:p>
        </p:txBody>
      </p:sp>
      <p:sp>
        <p:nvSpPr>
          <p:cNvPr id="51243" name="Rectangle 124"/>
          <p:cNvSpPr>
            <a:spLocks noChangeArrowheads="1"/>
          </p:cNvSpPr>
          <p:nvPr/>
        </p:nvSpPr>
        <p:spPr bwMode="auto">
          <a:xfrm>
            <a:off x="3552825" y="2003425"/>
            <a:ext cx="115888" cy="276225"/>
          </a:xfrm>
          <a:custGeom>
            <a:avLst/>
            <a:gdLst>
              <a:gd name="T0" fmla="*/ 47816166 w 21600"/>
              <a:gd name="T1" fmla="*/ 0 h 21600"/>
              <a:gd name="T2" fmla="*/ 95632245 w 21600"/>
              <a:gd name="T3" fmla="*/ 2147483647 h 21600"/>
              <a:gd name="T4" fmla="*/ 47816166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DCFF"/>
                </a:solidFill>
                <a:ea typeface="DejaVu Sans" pitchFamily="34" charset="0"/>
                <a:cs typeface="Times New Roman" pitchFamily="18" charset="0"/>
              </a:rPr>
              <a:t>2</a:t>
            </a:r>
          </a:p>
        </p:txBody>
      </p:sp>
      <p:sp>
        <p:nvSpPr>
          <p:cNvPr id="51244" name="Rectangle 125"/>
          <p:cNvSpPr>
            <a:spLocks noChangeArrowheads="1"/>
          </p:cNvSpPr>
          <p:nvPr/>
        </p:nvSpPr>
        <p:spPr bwMode="auto">
          <a:xfrm>
            <a:off x="4619625" y="2003425"/>
            <a:ext cx="115888" cy="276225"/>
          </a:xfrm>
          <a:custGeom>
            <a:avLst/>
            <a:gdLst>
              <a:gd name="T0" fmla="*/ 47816166 w 21600"/>
              <a:gd name="T1" fmla="*/ 0 h 21600"/>
              <a:gd name="T2" fmla="*/ 95632245 w 21600"/>
              <a:gd name="T3" fmla="*/ 2147483647 h 21600"/>
              <a:gd name="T4" fmla="*/ 47816166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DCFF"/>
                </a:solidFill>
                <a:ea typeface="DejaVu Sans" pitchFamily="34" charset="0"/>
                <a:cs typeface="Times New Roman" pitchFamily="18" charset="0"/>
              </a:rPr>
              <a:t>3</a:t>
            </a:r>
          </a:p>
        </p:txBody>
      </p:sp>
      <p:sp>
        <p:nvSpPr>
          <p:cNvPr id="51245" name="Rectangle 126"/>
          <p:cNvSpPr>
            <a:spLocks noChangeArrowheads="1"/>
          </p:cNvSpPr>
          <p:nvPr/>
        </p:nvSpPr>
        <p:spPr bwMode="auto">
          <a:xfrm>
            <a:off x="5676900" y="2003425"/>
            <a:ext cx="115888" cy="276225"/>
          </a:xfrm>
          <a:custGeom>
            <a:avLst/>
            <a:gdLst>
              <a:gd name="T0" fmla="*/ 47816166 w 21600"/>
              <a:gd name="T1" fmla="*/ 0 h 21600"/>
              <a:gd name="T2" fmla="*/ 95632245 w 21600"/>
              <a:gd name="T3" fmla="*/ 2147483647 h 21600"/>
              <a:gd name="T4" fmla="*/ 47816166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DCFF"/>
                </a:solidFill>
                <a:ea typeface="DejaVu Sans" pitchFamily="34" charset="0"/>
                <a:cs typeface="Times New Roman" pitchFamily="18" charset="0"/>
              </a:rPr>
              <a:t>4</a:t>
            </a:r>
          </a:p>
        </p:txBody>
      </p:sp>
      <p:sp>
        <p:nvSpPr>
          <p:cNvPr id="51246" name="Rectangle 127"/>
          <p:cNvSpPr>
            <a:spLocks noChangeArrowheads="1"/>
          </p:cNvSpPr>
          <p:nvPr/>
        </p:nvSpPr>
        <p:spPr bwMode="auto">
          <a:xfrm>
            <a:off x="6743700" y="2003425"/>
            <a:ext cx="115888" cy="276225"/>
          </a:xfrm>
          <a:custGeom>
            <a:avLst/>
            <a:gdLst>
              <a:gd name="T0" fmla="*/ 47816166 w 21600"/>
              <a:gd name="T1" fmla="*/ 0 h 21600"/>
              <a:gd name="T2" fmla="*/ 95632245 w 21600"/>
              <a:gd name="T3" fmla="*/ 2147483647 h 21600"/>
              <a:gd name="T4" fmla="*/ 47816166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DCFF"/>
                </a:solidFill>
                <a:ea typeface="DejaVu Sans" pitchFamily="34" charset="0"/>
                <a:cs typeface="Times New Roman" pitchFamily="18" charset="0"/>
              </a:rPr>
              <a:t>5</a:t>
            </a:r>
          </a:p>
        </p:txBody>
      </p:sp>
      <p:sp>
        <p:nvSpPr>
          <p:cNvPr id="51247" name="Rectangle 128"/>
          <p:cNvSpPr>
            <a:spLocks noChangeArrowheads="1"/>
          </p:cNvSpPr>
          <p:nvPr/>
        </p:nvSpPr>
        <p:spPr bwMode="auto">
          <a:xfrm>
            <a:off x="7800975" y="2003425"/>
            <a:ext cx="115888" cy="276225"/>
          </a:xfrm>
          <a:custGeom>
            <a:avLst/>
            <a:gdLst>
              <a:gd name="T0" fmla="*/ 47816166 w 21600"/>
              <a:gd name="T1" fmla="*/ 0 h 21600"/>
              <a:gd name="T2" fmla="*/ 95632245 w 21600"/>
              <a:gd name="T3" fmla="*/ 2147483647 h 21600"/>
              <a:gd name="T4" fmla="*/ 47816166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DCFF"/>
                </a:solidFill>
                <a:ea typeface="DejaVu Sans" pitchFamily="34" charset="0"/>
                <a:cs typeface="Times New Roman" pitchFamily="18" charset="0"/>
              </a:rPr>
              <a:t>6</a:t>
            </a:r>
          </a:p>
        </p:txBody>
      </p:sp>
      <p:sp>
        <p:nvSpPr>
          <p:cNvPr id="51248" name="Rectangle 129"/>
          <p:cNvSpPr>
            <a:spLocks noChangeArrowheads="1"/>
          </p:cNvSpPr>
          <p:nvPr/>
        </p:nvSpPr>
        <p:spPr bwMode="auto">
          <a:xfrm>
            <a:off x="1439863" y="2352675"/>
            <a:ext cx="314325" cy="168275"/>
          </a:xfrm>
          <a:custGeom>
            <a:avLst/>
            <a:gdLst>
              <a:gd name="T0" fmla="*/ 2147483647 w 21600"/>
              <a:gd name="T1" fmla="*/ 0 h 21600"/>
              <a:gd name="T2" fmla="*/ 2147483647 w 21600"/>
              <a:gd name="T3" fmla="*/ 311769461 h 21600"/>
              <a:gd name="T4" fmla="*/ 2147483647 w 21600"/>
              <a:gd name="T5" fmla="*/ 623535433 h 21600"/>
              <a:gd name="T6" fmla="*/ 0 w 21600"/>
              <a:gd name="T7" fmla="*/ 311769461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None</a:t>
            </a:r>
          </a:p>
        </p:txBody>
      </p:sp>
      <p:sp>
        <p:nvSpPr>
          <p:cNvPr id="51249" name="Rectangle 130"/>
          <p:cNvSpPr>
            <a:spLocks noChangeArrowheads="1"/>
          </p:cNvSpPr>
          <p:nvPr/>
        </p:nvSpPr>
        <p:spPr bwMode="auto">
          <a:xfrm>
            <a:off x="5448300" y="2622550"/>
            <a:ext cx="492125"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Cellular</a:t>
            </a:r>
          </a:p>
        </p:txBody>
      </p:sp>
      <p:sp>
        <p:nvSpPr>
          <p:cNvPr id="51250" name="Rectangle 131"/>
          <p:cNvSpPr>
            <a:spLocks noChangeArrowheads="1"/>
          </p:cNvSpPr>
          <p:nvPr/>
        </p:nvSpPr>
        <p:spPr bwMode="auto">
          <a:xfrm>
            <a:off x="4641850" y="3546475"/>
            <a:ext cx="898525"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Hypertrophied</a:t>
            </a:r>
          </a:p>
        </p:txBody>
      </p:sp>
      <p:sp>
        <p:nvSpPr>
          <p:cNvPr id="51251" name="Rectangle 132"/>
          <p:cNvSpPr>
            <a:spLocks noChangeArrowheads="1"/>
          </p:cNvSpPr>
          <p:nvPr/>
        </p:nvSpPr>
        <p:spPr bwMode="auto">
          <a:xfrm>
            <a:off x="5153025" y="3765550"/>
            <a:ext cx="1663700"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Some generalized dilatation</a:t>
            </a:r>
          </a:p>
        </p:txBody>
      </p:sp>
      <p:sp>
        <p:nvSpPr>
          <p:cNvPr id="51252" name="Rectangle 133"/>
          <p:cNvSpPr>
            <a:spLocks noChangeArrowheads="1"/>
          </p:cNvSpPr>
          <p:nvPr/>
        </p:nvSpPr>
        <p:spPr bwMode="auto">
          <a:xfrm>
            <a:off x="5788025" y="3984625"/>
            <a:ext cx="1522413"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Local “dilatation lesions”</a:t>
            </a:r>
          </a:p>
        </p:txBody>
      </p:sp>
      <p:sp>
        <p:nvSpPr>
          <p:cNvPr id="51253" name="Rectangle 134"/>
          <p:cNvSpPr>
            <a:spLocks noChangeArrowheads="1"/>
          </p:cNvSpPr>
          <p:nvPr/>
        </p:nvSpPr>
        <p:spPr bwMode="auto">
          <a:xfrm>
            <a:off x="141288" y="2519363"/>
            <a:ext cx="1693862" cy="8810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0" tIns="0" rIns="0" bIns="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ea typeface="DejaVu Sans" pitchFamily="34" charset="0"/>
                <a:cs typeface="Times New Roman" pitchFamily="18" charset="0"/>
              </a:rPr>
              <a:t>Type of intimal reaction</a:t>
            </a: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FFFFFF"/>
              </a:solidFill>
              <a:ea typeface="DejaVu Sans" pitchFamily="34" charset="0"/>
              <a:cs typeface="Times New Roman" pitchFamily="18" charset="0"/>
            </a:endParaRPr>
          </a:p>
        </p:txBody>
      </p:sp>
      <p:sp>
        <p:nvSpPr>
          <p:cNvPr id="51254" name="Rectangle 136"/>
          <p:cNvSpPr>
            <a:spLocks noChangeArrowheads="1"/>
          </p:cNvSpPr>
          <p:nvPr/>
        </p:nvSpPr>
        <p:spPr bwMode="auto">
          <a:xfrm>
            <a:off x="5414963" y="2851150"/>
            <a:ext cx="1327150"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Fibrous &amp; fibroelastic</a:t>
            </a:r>
          </a:p>
        </p:txBody>
      </p:sp>
      <p:sp>
        <p:nvSpPr>
          <p:cNvPr id="51255" name="Rectangle 137"/>
          <p:cNvSpPr>
            <a:spLocks noChangeArrowheads="1"/>
          </p:cNvSpPr>
          <p:nvPr/>
        </p:nvSpPr>
        <p:spPr bwMode="auto">
          <a:xfrm>
            <a:off x="6169025" y="3070225"/>
            <a:ext cx="971550"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Plexiform lesion</a:t>
            </a:r>
          </a:p>
        </p:txBody>
      </p:sp>
      <p:sp>
        <p:nvSpPr>
          <p:cNvPr id="51256" name="Rectangle 138"/>
          <p:cNvSpPr>
            <a:spLocks noChangeArrowheads="1"/>
          </p:cNvSpPr>
          <p:nvPr/>
        </p:nvSpPr>
        <p:spPr bwMode="auto">
          <a:xfrm>
            <a:off x="34925" y="3527425"/>
            <a:ext cx="0" cy="276225"/>
          </a:xfrm>
          <a:custGeom>
            <a:avLst/>
            <a:gdLst>
              <a:gd name="T0" fmla="*/ 0 w 21600"/>
              <a:gd name="T1" fmla="*/ 0 h 21600"/>
              <a:gd name="T2" fmla="*/ 0 w 21600"/>
              <a:gd name="T3" fmla="*/ 2147483647 h 21600"/>
              <a:gd name="T4" fmla="*/ 0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57" name="Rectangle 139"/>
          <p:cNvSpPr>
            <a:spLocks noChangeArrowheads="1"/>
          </p:cNvSpPr>
          <p:nvPr/>
        </p:nvSpPr>
        <p:spPr bwMode="auto">
          <a:xfrm>
            <a:off x="92075" y="3240088"/>
            <a:ext cx="0" cy="276225"/>
          </a:xfrm>
          <a:custGeom>
            <a:avLst/>
            <a:gdLst>
              <a:gd name="T0" fmla="*/ 0 w 21600"/>
              <a:gd name="T1" fmla="*/ 0 h 21600"/>
              <a:gd name="T2" fmla="*/ 0 w 21600"/>
              <a:gd name="T3" fmla="*/ 2147483647 h 21600"/>
              <a:gd name="T4" fmla="*/ 0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58" name="Rectangle 140"/>
          <p:cNvSpPr>
            <a:spLocks noChangeArrowheads="1"/>
          </p:cNvSpPr>
          <p:nvPr/>
        </p:nvSpPr>
        <p:spPr bwMode="auto">
          <a:xfrm>
            <a:off x="149225" y="4286250"/>
            <a:ext cx="0" cy="277813"/>
          </a:xfrm>
          <a:custGeom>
            <a:avLst/>
            <a:gdLst>
              <a:gd name="T0" fmla="*/ 0 w 21600"/>
              <a:gd name="T1" fmla="*/ 0 h 21600"/>
              <a:gd name="T2" fmla="*/ 0 w 21600"/>
              <a:gd name="T3" fmla="*/ 2147483647 h 21600"/>
              <a:gd name="T4" fmla="*/ 0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59" name="Rectangle 141"/>
          <p:cNvSpPr>
            <a:spLocks noChangeArrowheads="1"/>
          </p:cNvSpPr>
          <p:nvPr/>
        </p:nvSpPr>
        <p:spPr bwMode="auto">
          <a:xfrm>
            <a:off x="6538913" y="4213225"/>
            <a:ext cx="1198562"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Pulm hemosiderosis</a:t>
            </a:r>
          </a:p>
        </p:txBody>
      </p:sp>
      <p:sp>
        <p:nvSpPr>
          <p:cNvPr id="51260" name="Rectangle 142"/>
          <p:cNvSpPr>
            <a:spLocks noChangeArrowheads="1"/>
          </p:cNvSpPr>
          <p:nvPr/>
        </p:nvSpPr>
        <p:spPr bwMode="auto">
          <a:xfrm>
            <a:off x="7423150" y="4432300"/>
            <a:ext cx="695325"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Necrotizing</a:t>
            </a:r>
          </a:p>
        </p:txBody>
      </p:sp>
      <p:sp>
        <p:nvSpPr>
          <p:cNvPr id="51261" name="Rectangle 143"/>
          <p:cNvSpPr>
            <a:spLocks noChangeArrowheads="1"/>
          </p:cNvSpPr>
          <p:nvPr/>
        </p:nvSpPr>
        <p:spPr bwMode="auto">
          <a:xfrm>
            <a:off x="7562850" y="4632325"/>
            <a:ext cx="482600" cy="169863"/>
          </a:xfrm>
          <a:custGeom>
            <a:avLst/>
            <a:gdLst>
              <a:gd name="T0" fmla="*/ 2147483647 w 21600"/>
              <a:gd name="T1" fmla="*/ 0 h 21600"/>
              <a:gd name="T2" fmla="*/ 2147483647 w 21600"/>
              <a:gd name="T3" fmla="*/ 323705537 h 21600"/>
              <a:gd name="T4" fmla="*/ 2147483647 w 21600"/>
              <a:gd name="T5" fmla="*/ 647407551 h 21600"/>
              <a:gd name="T6" fmla="*/ 0 w 21600"/>
              <a:gd name="T7" fmla="*/ 3237055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ea typeface="DejaVu Sans" pitchFamily="34" charset="0"/>
                <a:cs typeface="Times New Roman" pitchFamily="18" charset="0"/>
              </a:rPr>
              <a:t>arteritis</a:t>
            </a:r>
          </a:p>
        </p:txBody>
      </p:sp>
      <p:sp>
        <p:nvSpPr>
          <p:cNvPr id="51262" name="Rectangle 144"/>
          <p:cNvSpPr>
            <a:spLocks noChangeArrowheads="1"/>
          </p:cNvSpPr>
          <p:nvPr/>
        </p:nvSpPr>
        <p:spPr bwMode="auto">
          <a:xfrm>
            <a:off x="47625" y="5108575"/>
            <a:ext cx="8782050" cy="28956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63" name="Rectangle 146"/>
          <p:cNvSpPr>
            <a:spLocks noChangeArrowheads="1"/>
          </p:cNvSpPr>
          <p:nvPr/>
        </p:nvSpPr>
        <p:spPr bwMode="auto">
          <a:xfrm>
            <a:off x="-10960100" y="4643438"/>
            <a:ext cx="0" cy="277812"/>
          </a:xfrm>
          <a:custGeom>
            <a:avLst/>
            <a:gdLst>
              <a:gd name="T0" fmla="*/ 0 w 21600"/>
              <a:gd name="T1" fmla="*/ 0 h 21600"/>
              <a:gd name="T2" fmla="*/ 0 w 21600"/>
              <a:gd name="T3" fmla="*/ 2147483647 h 21600"/>
              <a:gd name="T4" fmla="*/ 0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64" name="Rectangle 147"/>
          <p:cNvSpPr>
            <a:spLocks noChangeArrowheads="1"/>
          </p:cNvSpPr>
          <p:nvPr/>
        </p:nvSpPr>
        <p:spPr bwMode="auto">
          <a:xfrm>
            <a:off x="500063" y="5365750"/>
            <a:ext cx="0" cy="277813"/>
          </a:xfrm>
          <a:custGeom>
            <a:avLst/>
            <a:gdLst>
              <a:gd name="T0" fmla="*/ 0 w 21600"/>
              <a:gd name="T1" fmla="*/ 0 h 21600"/>
              <a:gd name="T2" fmla="*/ 0 w 21600"/>
              <a:gd name="T3" fmla="*/ 2147483647 h 21600"/>
              <a:gd name="T4" fmla="*/ 0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65" name="Rectangle 148"/>
          <p:cNvSpPr>
            <a:spLocks noChangeArrowheads="1"/>
          </p:cNvSpPr>
          <p:nvPr/>
        </p:nvSpPr>
        <p:spPr bwMode="auto">
          <a:xfrm>
            <a:off x="120650" y="5594350"/>
            <a:ext cx="0" cy="277813"/>
          </a:xfrm>
          <a:custGeom>
            <a:avLst/>
            <a:gdLst>
              <a:gd name="T0" fmla="*/ 0 w 21600"/>
              <a:gd name="T1" fmla="*/ 0 h 21600"/>
              <a:gd name="T2" fmla="*/ 0 w 21600"/>
              <a:gd name="T3" fmla="*/ 2147483647 h 21600"/>
              <a:gd name="T4" fmla="*/ 0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66" name="Rectangle 149"/>
          <p:cNvSpPr>
            <a:spLocks noChangeArrowheads="1"/>
          </p:cNvSpPr>
          <p:nvPr/>
        </p:nvSpPr>
        <p:spPr bwMode="auto">
          <a:xfrm>
            <a:off x="331788" y="5822950"/>
            <a:ext cx="0" cy="277813"/>
          </a:xfrm>
          <a:custGeom>
            <a:avLst/>
            <a:gdLst>
              <a:gd name="T0" fmla="*/ 0 w 21600"/>
              <a:gd name="T1" fmla="*/ 0 h 21600"/>
              <a:gd name="T2" fmla="*/ 0 w 21600"/>
              <a:gd name="T3" fmla="*/ 2147483647 h 21600"/>
              <a:gd name="T4" fmla="*/ 0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67" name="Rectangle 150"/>
          <p:cNvSpPr>
            <a:spLocks noChangeArrowheads="1"/>
          </p:cNvSpPr>
          <p:nvPr/>
        </p:nvSpPr>
        <p:spPr bwMode="auto">
          <a:xfrm>
            <a:off x="4495800" y="6194425"/>
            <a:ext cx="3971925" cy="3714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68" name="Rectangle 151"/>
          <p:cNvSpPr>
            <a:spLocks noChangeArrowheads="1"/>
          </p:cNvSpPr>
          <p:nvPr/>
        </p:nvSpPr>
        <p:spPr bwMode="auto">
          <a:xfrm>
            <a:off x="5580063" y="6308725"/>
            <a:ext cx="3333750" cy="2746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FF"/>
                </a:solidFill>
                <a:ea typeface="DejaVu Sans" pitchFamily="34" charset="0"/>
                <a:cs typeface="Times New Roman" pitchFamily="18" charset="0"/>
              </a:rPr>
              <a:t>Heath, Edwards. Circulation 1958</a:t>
            </a:r>
          </a:p>
        </p:txBody>
      </p:sp>
      <p:sp>
        <p:nvSpPr>
          <p:cNvPr id="51269" name="Rectangle 101"/>
          <p:cNvSpPr>
            <a:spLocks noChangeArrowheads="1"/>
          </p:cNvSpPr>
          <p:nvPr/>
        </p:nvSpPr>
        <p:spPr bwMode="auto">
          <a:xfrm>
            <a:off x="3105150" y="3729038"/>
            <a:ext cx="1066800" cy="230187"/>
          </a:xfrm>
          <a:custGeom>
            <a:avLst/>
            <a:gdLst>
              <a:gd name="T0" fmla="*/ 2147483647 w 21600"/>
              <a:gd name="T1" fmla="*/ 0 h 21600"/>
              <a:gd name="T2" fmla="*/ 2147483647 w 21600"/>
              <a:gd name="T3" fmla="*/ 1490442894 h 21600"/>
              <a:gd name="T4" fmla="*/ 2147483647 w 21600"/>
              <a:gd name="T5" fmla="*/ 2147483647 h 21600"/>
              <a:gd name="T6" fmla="*/ 0 w 21600"/>
              <a:gd name="T7" fmla="*/ 1490442894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CCFF"/>
          </a:solidFill>
          <a:ln w="9525">
            <a:noFill/>
            <a:miter lim="800000"/>
            <a:headEnd/>
            <a:tailEnd/>
          </a:ln>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ea typeface="DejaVu Sans" pitchFamily="34" charset="0"/>
              <a:cs typeface="Times New Roman" pitchFamily="18" charset="0"/>
            </a:endParaRPr>
          </a:p>
        </p:txBody>
      </p:sp>
      <p:sp>
        <p:nvSpPr>
          <p:cNvPr id="51270" name="TextBox 73"/>
          <p:cNvSpPr txBox="1">
            <a:spLocks noChangeArrowheads="1"/>
          </p:cNvSpPr>
          <p:nvPr/>
        </p:nvSpPr>
        <p:spPr bwMode="auto">
          <a:xfrm>
            <a:off x="179388" y="3419475"/>
            <a:ext cx="1800225" cy="830263"/>
          </a:xfrm>
          <a:prstGeom prst="rect">
            <a:avLst/>
          </a:prstGeom>
          <a:noFill/>
          <a:ln w="9525">
            <a:noFill/>
            <a:miter lim="800000"/>
            <a:headEnd/>
            <a:tailEnd/>
          </a:ln>
        </p:spPr>
        <p:txBody>
          <a:bodyPr lIns="90000" tIns="45000" rIns="90000" bIns="450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ea typeface="DejaVu Sans" pitchFamily="34" charset="0"/>
                <a:cs typeface="Times New Roman" pitchFamily="18" charset="0"/>
              </a:rPr>
              <a:t>State of media of arteries and arterioles</a:t>
            </a:r>
          </a:p>
        </p:txBody>
      </p:sp>
      <p:sp>
        <p:nvSpPr>
          <p:cNvPr id="72" name="Down Arrow 71"/>
          <p:cNvSpPr/>
          <p:nvPr/>
        </p:nvSpPr>
        <p:spPr>
          <a:xfrm rot="10800000">
            <a:off x="5208588" y="5011738"/>
            <a:ext cx="268287" cy="83343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GB" smtClean="0"/>
              <a:t>Outline and objectives</a:t>
            </a:r>
            <a:endParaRPr lang="en-US" smtClean="0"/>
          </a:p>
        </p:txBody>
      </p:sp>
      <p:sp>
        <p:nvSpPr>
          <p:cNvPr id="23554" name="Rectangle 3"/>
          <p:cNvSpPr>
            <a:spLocks noGrp="1" noChangeArrowheads="1"/>
          </p:cNvSpPr>
          <p:nvPr>
            <p:ph type="body" idx="1"/>
          </p:nvPr>
        </p:nvSpPr>
        <p:spPr>
          <a:xfrm>
            <a:off x="457200" y="1600200"/>
            <a:ext cx="8229600" cy="4795838"/>
          </a:xfrm>
        </p:spPr>
        <p:txBody>
          <a:bodyPr/>
          <a:lstStyle/>
          <a:p>
            <a:pPr>
              <a:lnSpc>
                <a:spcPct val="130000"/>
              </a:lnSpc>
            </a:pPr>
            <a:r>
              <a:rPr lang="en-GB" sz="2400" b="1" smtClean="0"/>
              <a:t>PAH</a:t>
            </a:r>
            <a:r>
              <a:rPr lang="en-GB" sz="2800" b="1" smtClean="0"/>
              <a:t> is a </a:t>
            </a:r>
            <a:r>
              <a:rPr lang="en-GB" sz="2800" smtClean="0"/>
              <a:t>devastating disease</a:t>
            </a:r>
            <a:r>
              <a:rPr lang="en-GB" sz="2800" b="1" smtClean="0"/>
              <a:t> which in the absence of effective treatment progresses rapidly to death</a:t>
            </a:r>
          </a:p>
          <a:p>
            <a:pPr>
              <a:lnSpc>
                <a:spcPct val="130000"/>
              </a:lnSpc>
            </a:pPr>
            <a:r>
              <a:rPr lang="en-GB" sz="2800" smtClean="0"/>
              <a:t>Early diagnosis</a:t>
            </a:r>
            <a:r>
              <a:rPr lang="en-GB" sz="2800" b="1" smtClean="0"/>
              <a:t>: difficult due to low prevalence and non-specific symptoms</a:t>
            </a:r>
          </a:p>
          <a:p>
            <a:pPr>
              <a:lnSpc>
                <a:spcPct val="130000"/>
              </a:lnSpc>
            </a:pPr>
            <a:r>
              <a:rPr lang="en-GB" sz="2800" b="1" smtClean="0"/>
              <a:t>There are 9 PH specialist centres within the UK and they offer important benefits e.g. resources to aid an accurate and timely diagnosis and access to advanced therapies</a:t>
            </a:r>
            <a:endParaRPr lang="en-US" sz="2800" b="1"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5"/>
          <p:cNvSpPr txBox="1">
            <a:spLocks noChangeArrowheads="1"/>
          </p:cNvSpPr>
          <p:nvPr/>
        </p:nvSpPr>
        <p:spPr bwMode="auto">
          <a:xfrm>
            <a:off x="485775" y="5492750"/>
            <a:ext cx="1192213" cy="338138"/>
          </a:xfrm>
          <a:prstGeom prst="rect">
            <a:avLst/>
          </a:prstGeom>
          <a:noFill/>
          <a:ln w="9525">
            <a:noFill/>
            <a:miter lim="800000"/>
            <a:headEnd/>
            <a:tailEnd/>
          </a:ln>
        </p:spPr>
        <p:txBody>
          <a:bodyPr>
            <a:spAutoFit/>
          </a:bodyPr>
          <a:lstStyle/>
          <a:p>
            <a:pPr algn="r">
              <a:spcBef>
                <a:spcPct val="50000"/>
              </a:spcBef>
            </a:pPr>
            <a:r>
              <a:rPr lang="en-US" sz="1600" b="1"/>
              <a:t>PAP</a:t>
            </a:r>
          </a:p>
        </p:txBody>
      </p:sp>
      <p:sp>
        <p:nvSpPr>
          <p:cNvPr id="53250" name="Text Box 6"/>
          <p:cNvSpPr txBox="1">
            <a:spLocks noChangeArrowheads="1"/>
          </p:cNvSpPr>
          <p:nvPr/>
        </p:nvSpPr>
        <p:spPr bwMode="auto">
          <a:xfrm>
            <a:off x="1077913" y="5776913"/>
            <a:ext cx="600075" cy="336550"/>
          </a:xfrm>
          <a:prstGeom prst="rect">
            <a:avLst/>
          </a:prstGeom>
          <a:noFill/>
          <a:ln w="9525">
            <a:noFill/>
            <a:miter lim="800000"/>
            <a:headEnd/>
            <a:tailEnd/>
          </a:ln>
        </p:spPr>
        <p:txBody>
          <a:bodyPr wrap="none">
            <a:spAutoFit/>
          </a:bodyPr>
          <a:lstStyle/>
          <a:p>
            <a:pPr algn="r"/>
            <a:r>
              <a:rPr lang="en-US" sz="1600" b="1"/>
              <a:t>PVR</a:t>
            </a:r>
          </a:p>
        </p:txBody>
      </p:sp>
      <p:sp>
        <p:nvSpPr>
          <p:cNvPr id="53251" name="Text Box 7"/>
          <p:cNvSpPr txBox="1">
            <a:spLocks noChangeArrowheads="1"/>
          </p:cNvSpPr>
          <p:nvPr/>
        </p:nvSpPr>
        <p:spPr bwMode="auto">
          <a:xfrm>
            <a:off x="693738" y="4572000"/>
            <a:ext cx="984250" cy="338138"/>
          </a:xfrm>
          <a:prstGeom prst="rect">
            <a:avLst/>
          </a:prstGeom>
          <a:noFill/>
          <a:ln w="9525">
            <a:noFill/>
            <a:miter lim="800000"/>
            <a:headEnd/>
            <a:tailEnd/>
          </a:ln>
        </p:spPr>
        <p:txBody>
          <a:bodyPr>
            <a:spAutoFit/>
          </a:bodyPr>
          <a:lstStyle/>
          <a:p>
            <a:pPr algn="r">
              <a:spcBef>
                <a:spcPct val="50000"/>
              </a:spcBef>
            </a:pPr>
            <a:r>
              <a:rPr lang="en-US" sz="1600" b="1"/>
              <a:t>CO</a:t>
            </a:r>
          </a:p>
        </p:txBody>
      </p:sp>
      <p:sp>
        <p:nvSpPr>
          <p:cNvPr id="53252" name="Title 37"/>
          <p:cNvSpPr>
            <a:spLocks noGrp="1"/>
          </p:cNvSpPr>
          <p:nvPr>
            <p:ph type="title"/>
          </p:nvPr>
        </p:nvSpPr>
        <p:spPr>
          <a:xfrm>
            <a:off x="201613" y="274638"/>
            <a:ext cx="8485187" cy="1143000"/>
          </a:xfrm>
        </p:spPr>
        <p:txBody>
          <a:bodyPr/>
          <a:lstStyle/>
          <a:p>
            <a:r>
              <a:rPr lang="de-CH" sz="3400" smtClean="0"/>
              <a:t>The rapidly progressive nature of PAH</a:t>
            </a:r>
            <a:r>
              <a:rPr lang="de-CH" sz="3600" smtClean="0"/>
              <a:t> </a:t>
            </a:r>
            <a:r>
              <a:rPr lang="de-CH" sz="2800" smtClean="0"/>
              <a:t/>
            </a:r>
            <a:br>
              <a:rPr lang="de-CH" sz="2800" smtClean="0"/>
            </a:br>
            <a:r>
              <a:rPr lang="de-CH" sz="2400" i="1" smtClean="0">
                <a:solidFill>
                  <a:schemeClr val="tx1"/>
                </a:solidFill>
              </a:rPr>
              <a:t>Disease is often advanced before it is apparent</a:t>
            </a:r>
            <a:endParaRPr lang="en-US" sz="2400" i="1" smtClean="0">
              <a:solidFill>
                <a:schemeClr val="tx1"/>
              </a:solidFill>
            </a:endParaRPr>
          </a:p>
        </p:txBody>
      </p:sp>
      <p:sp>
        <p:nvSpPr>
          <p:cNvPr id="53253" name="Rectangle 37"/>
          <p:cNvSpPr>
            <a:spLocks noChangeArrowheads="1"/>
          </p:cNvSpPr>
          <p:nvPr/>
        </p:nvSpPr>
        <p:spPr bwMode="auto">
          <a:xfrm>
            <a:off x="4198938" y="6400800"/>
            <a:ext cx="4945062" cy="457200"/>
          </a:xfrm>
          <a:prstGeom prst="rect">
            <a:avLst/>
          </a:prstGeom>
          <a:noFill/>
          <a:ln w="9525">
            <a:noFill/>
            <a:miter lim="800000"/>
            <a:headEnd/>
            <a:tailEnd/>
          </a:ln>
        </p:spPr>
        <p:txBody>
          <a:bodyPr>
            <a:spAutoFit/>
          </a:bodyPr>
          <a:lstStyle/>
          <a:p>
            <a:pPr algn="r"/>
            <a:r>
              <a:rPr lang="de-CH" sz="1200" b="1"/>
              <a:t>1. Gaine S. </a:t>
            </a:r>
            <a:r>
              <a:rPr lang="de-CH" sz="1200" b="1" i="1"/>
              <a:t>JAMA</a:t>
            </a:r>
            <a:r>
              <a:rPr lang="de-CH" sz="1200" b="1"/>
              <a:t> 2000; 284:3160-8. </a:t>
            </a:r>
          </a:p>
          <a:p>
            <a:pPr algn="r"/>
            <a:r>
              <a:rPr lang="en-GB" sz="1200" b="1">
                <a:solidFill>
                  <a:srgbClr val="FFFFFF"/>
                </a:solidFill>
                <a:sym typeface="Arial" charset="0"/>
              </a:rPr>
              <a:t>2. Domenighetti G, </a:t>
            </a:r>
            <a:r>
              <a:rPr lang="en-GB" sz="1200" b="1" i="1">
                <a:solidFill>
                  <a:srgbClr val="FFFFFF"/>
                </a:solidFill>
                <a:sym typeface="Arial" charset="0"/>
              </a:rPr>
              <a:t>et al. Swiss Med Wkly </a:t>
            </a:r>
            <a:r>
              <a:rPr lang="en-GB" sz="1200" b="1">
                <a:solidFill>
                  <a:srgbClr val="FFFFFF"/>
                </a:solidFill>
                <a:sym typeface="Arial" charset="0"/>
              </a:rPr>
              <a:t>2007; 137:331-6.</a:t>
            </a:r>
            <a:endParaRPr lang="en-GB" sz="1200" b="1"/>
          </a:p>
        </p:txBody>
      </p:sp>
      <p:grpSp>
        <p:nvGrpSpPr>
          <p:cNvPr id="53254" name="Group 49"/>
          <p:cNvGrpSpPr>
            <a:grpSpLocks/>
          </p:cNvGrpSpPr>
          <p:nvPr/>
        </p:nvGrpSpPr>
        <p:grpSpPr bwMode="auto">
          <a:xfrm>
            <a:off x="806450" y="3663950"/>
            <a:ext cx="7516813" cy="2767013"/>
            <a:chOff x="-248890" y="2686479"/>
            <a:chExt cx="9678640" cy="3562987"/>
          </a:xfrm>
        </p:grpSpPr>
        <p:sp>
          <p:nvSpPr>
            <p:cNvPr id="53282" name="Text Box 20"/>
            <p:cNvSpPr txBox="1">
              <a:spLocks noChangeArrowheads="1"/>
            </p:cNvSpPr>
            <p:nvPr/>
          </p:nvSpPr>
          <p:spPr bwMode="auto">
            <a:xfrm>
              <a:off x="8346396" y="5777263"/>
              <a:ext cx="1083354" cy="472203"/>
            </a:xfrm>
            <a:prstGeom prst="rect">
              <a:avLst/>
            </a:prstGeom>
            <a:noFill/>
            <a:ln w="9525">
              <a:noFill/>
              <a:miter lim="800000"/>
              <a:headEnd/>
              <a:tailEnd/>
            </a:ln>
          </p:spPr>
          <p:txBody>
            <a:bodyPr>
              <a:spAutoFit/>
            </a:bodyPr>
            <a:lstStyle/>
            <a:p>
              <a:pPr>
                <a:spcBef>
                  <a:spcPct val="50000"/>
                </a:spcBef>
              </a:pPr>
              <a:r>
                <a:rPr lang="en-US" b="1"/>
                <a:t>Time</a:t>
              </a:r>
            </a:p>
          </p:txBody>
        </p:sp>
        <p:cxnSp>
          <p:nvCxnSpPr>
            <p:cNvPr id="33" name="Straight Connector 32"/>
            <p:cNvCxnSpPr/>
            <p:nvPr/>
          </p:nvCxnSpPr>
          <p:spPr bwMode="auto">
            <a:xfrm>
              <a:off x="3254634" y="5127217"/>
              <a:ext cx="4997735" cy="2045"/>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3284" name="Text Box 10"/>
            <p:cNvSpPr txBox="1">
              <a:spLocks noChangeArrowheads="1"/>
            </p:cNvSpPr>
            <p:nvPr/>
          </p:nvSpPr>
          <p:spPr bwMode="auto">
            <a:xfrm>
              <a:off x="6727498" y="4763355"/>
              <a:ext cx="2561211" cy="392480"/>
            </a:xfrm>
            <a:prstGeom prst="rect">
              <a:avLst/>
            </a:prstGeom>
            <a:noFill/>
            <a:ln w="9525">
              <a:noFill/>
              <a:miter lim="800000"/>
              <a:headEnd/>
              <a:tailEnd/>
            </a:ln>
          </p:spPr>
          <p:txBody>
            <a:bodyPr>
              <a:spAutoFit/>
            </a:bodyPr>
            <a:lstStyle/>
            <a:p>
              <a:pPr algn="ctr">
                <a:spcBef>
                  <a:spcPct val="50000"/>
                </a:spcBef>
              </a:pPr>
              <a:r>
                <a:rPr lang="fr-FR" sz="1400" b="1">
                  <a:solidFill>
                    <a:srgbClr val="FF436B"/>
                  </a:solidFill>
                </a:rPr>
                <a:t>RV DYSFUNCTION</a:t>
              </a:r>
            </a:p>
          </p:txBody>
        </p:sp>
        <p:sp>
          <p:nvSpPr>
            <p:cNvPr id="3122" name="Text Box 21"/>
            <p:cNvSpPr txBox="1">
              <a:spLocks noChangeArrowheads="1"/>
            </p:cNvSpPr>
            <p:nvPr/>
          </p:nvSpPr>
          <p:spPr bwMode="auto">
            <a:xfrm>
              <a:off x="3060449" y="5587155"/>
              <a:ext cx="2810586" cy="511042"/>
            </a:xfrm>
            <a:prstGeom prst="rect">
              <a:avLst/>
            </a:prstGeom>
            <a:solidFill>
              <a:schemeClr val="bg2">
                <a:lumMod val="25000"/>
                <a:lumOff val="75000"/>
              </a:schemeClr>
            </a:solidFill>
            <a:ln w="9525">
              <a:noFill/>
              <a:miter lim="800000"/>
              <a:headEnd/>
              <a:tailEnd/>
            </a:ln>
          </p:spPr>
          <p:txBody>
            <a:bodyPr>
              <a:spAutoFit/>
            </a:bodyPr>
            <a:lstStyle/>
            <a:p>
              <a:pPr algn="ctr">
                <a:spcBef>
                  <a:spcPct val="50000"/>
                </a:spcBef>
                <a:defRPr/>
              </a:pPr>
              <a:r>
                <a:rPr lang="fr-FR" sz="2000" b="1">
                  <a:solidFill>
                    <a:schemeClr val="bg1"/>
                  </a:solidFill>
                  <a:cs typeface="+mn-cs"/>
                </a:rPr>
                <a:t>WHO FC II - III</a:t>
              </a:r>
            </a:p>
          </p:txBody>
        </p:sp>
        <p:sp>
          <p:nvSpPr>
            <p:cNvPr id="3123" name="Text Box 23"/>
            <p:cNvSpPr txBox="1">
              <a:spLocks noChangeArrowheads="1"/>
            </p:cNvSpPr>
            <p:nvPr/>
          </p:nvSpPr>
          <p:spPr bwMode="auto">
            <a:xfrm>
              <a:off x="5644145" y="5587155"/>
              <a:ext cx="2499889" cy="511042"/>
            </a:xfrm>
            <a:prstGeom prst="rect">
              <a:avLst/>
            </a:prstGeom>
            <a:solidFill>
              <a:schemeClr val="bg2">
                <a:lumMod val="25000"/>
                <a:lumOff val="75000"/>
              </a:schemeClr>
            </a:solidFill>
            <a:ln w="9525">
              <a:noFill/>
              <a:miter lim="800000"/>
              <a:headEnd/>
              <a:tailEnd/>
            </a:ln>
          </p:spPr>
          <p:txBody>
            <a:bodyPr>
              <a:spAutoFit/>
            </a:bodyPr>
            <a:lstStyle/>
            <a:p>
              <a:pPr algn="ctr">
                <a:spcBef>
                  <a:spcPct val="50000"/>
                </a:spcBef>
                <a:defRPr/>
              </a:pPr>
              <a:r>
                <a:rPr lang="fr-FR" sz="2000" b="1">
                  <a:solidFill>
                    <a:schemeClr val="bg1"/>
                  </a:solidFill>
                  <a:cs typeface="+mn-cs"/>
                </a:rPr>
                <a:t>WHO FC IV</a:t>
              </a:r>
            </a:p>
          </p:txBody>
        </p:sp>
        <p:sp>
          <p:nvSpPr>
            <p:cNvPr id="3124" name="Rectangle 24"/>
            <p:cNvSpPr>
              <a:spLocks noChangeArrowheads="1"/>
            </p:cNvSpPr>
            <p:nvPr/>
          </p:nvSpPr>
          <p:spPr bwMode="auto">
            <a:xfrm>
              <a:off x="856949" y="5587155"/>
              <a:ext cx="2287306" cy="511042"/>
            </a:xfrm>
            <a:prstGeom prst="rect">
              <a:avLst/>
            </a:prstGeom>
            <a:solidFill>
              <a:schemeClr val="bg2">
                <a:lumMod val="25000"/>
                <a:lumOff val="75000"/>
              </a:schemeClr>
            </a:solidFill>
            <a:ln w="9525">
              <a:noFill/>
              <a:miter lim="800000"/>
              <a:headEnd/>
              <a:tailEnd/>
            </a:ln>
          </p:spPr>
          <p:txBody>
            <a:bodyPr>
              <a:spAutoFit/>
            </a:bodyPr>
            <a:lstStyle/>
            <a:p>
              <a:pPr algn="ctr">
                <a:spcBef>
                  <a:spcPct val="50000"/>
                </a:spcBef>
                <a:defRPr/>
              </a:pPr>
              <a:r>
                <a:rPr lang="fr-FR" sz="2000" b="1">
                  <a:solidFill>
                    <a:schemeClr val="bg1"/>
                  </a:solidFill>
                  <a:cs typeface="+mn-cs"/>
                </a:rPr>
                <a:t>WHO FC I</a:t>
              </a:r>
            </a:p>
          </p:txBody>
        </p:sp>
        <p:cxnSp>
          <p:nvCxnSpPr>
            <p:cNvPr id="19" name="Straight Connector 18"/>
            <p:cNvCxnSpPr/>
            <p:nvPr/>
          </p:nvCxnSpPr>
          <p:spPr bwMode="auto">
            <a:xfrm>
              <a:off x="754746" y="5991901"/>
              <a:ext cx="7558946"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5400000">
              <a:off x="1757284" y="4680567"/>
              <a:ext cx="2857748" cy="20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a:off x="4278637" y="4679544"/>
              <a:ext cx="2857748" cy="4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91" name="Straight Arrow Connector 22"/>
            <p:cNvCxnSpPr>
              <a:cxnSpLocks noChangeShapeType="1"/>
            </p:cNvCxnSpPr>
            <p:nvPr/>
          </p:nvCxnSpPr>
          <p:spPr bwMode="auto">
            <a:xfrm flipV="1">
              <a:off x="850816" y="3373320"/>
              <a:ext cx="7209412" cy="2142289"/>
            </a:xfrm>
            <a:prstGeom prst="straightConnector1">
              <a:avLst/>
            </a:prstGeom>
            <a:noFill/>
            <a:ln w="38100" algn="ctr">
              <a:solidFill>
                <a:schemeClr val="tx1"/>
              </a:solidFill>
              <a:round/>
              <a:headEnd/>
              <a:tailEnd type="triangle" w="lg" len="lg"/>
            </a:ln>
          </p:spPr>
        </p:cxnSp>
        <p:sp>
          <p:nvSpPr>
            <p:cNvPr id="53292" name="Freeform 25"/>
            <p:cNvSpPr>
              <a:spLocks/>
            </p:cNvSpPr>
            <p:nvPr/>
          </p:nvSpPr>
          <p:spPr bwMode="auto">
            <a:xfrm>
              <a:off x="861037" y="4060161"/>
              <a:ext cx="6109704" cy="1089543"/>
            </a:xfrm>
            <a:custGeom>
              <a:avLst/>
              <a:gdLst>
                <a:gd name="T0" fmla="*/ 0 w 4540250"/>
                <a:gd name="T1" fmla="*/ 30512 h 1091142"/>
                <a:gd name="T2" fmla="*/ 2477894 w 4540250"/>
                <a:gd name="T3" fmla="*/ 11574 h 1091142"/>
                <a:gd name="T4" fmla="*/ 6080207 w 4540250"/>
                <a:gd name="T5" fmla="*/ 99954 h 1091142"/>
                <a:gd name="T6" fmla="*/ 10723660 w 4540250"/>
                <a:gd name="T7" fmla="*/ 428223 h 1091142"/>
                <a:gd name="T8" fmla="*/ 14888174 w 4540250"/>
                <a:gd name="T9" fmla="*/ 1084760 h 1091142"/>
                <a:gd name="T10" fmla="*/ 14888174 w 4540250"/>
                <a:gd name="T11" fmla="*/ 1084760 h 1091142"/>
                <a:gd name="T12" fmla="*/ 0 60000 65536"/>
                <a:gd name="T13" fmla="*/ 0 60000 65536"/>
                <a:gd name="T14" fmla="*/ 0 60000 65536"/>
                <a:gd name="T15" fmla="*/ 0 60000 65536"/>
                <a:gd name="T16" fmla="*/ 0 60000 65536"/>
                <a:gd name="T17" fmla="*/ 0 60000 65536"/>
                <a:gd name="T18" fmla="*/ 0 w 4540250"/>
                <a:gd name="T19" fmla="*/ 0 h 1091142"/>
                <a:gd name="T20" fmla="*/ 4540250 w 4540250"/>
                <a:gd name="T21" fmla="*/ 1091142 h 1091142"/>
              </a:gdLst>
              <a:ahLst/>
              <a:cxnLst>
                <a:cxn ang="T12">
                  <a:pos x="T0" y="T1"/>
                </a:cxn>
                <a:cxn ang="T13">
                  <a:pos x="T2" y="T3"/>
                </a:cxn>
                <a:cxn ang="T14">
                  <a:pos x="T4" y="T5"/>
                </a:cxn>
                <a:cxn ang="T15">
                  <a:pos x="T6" y="T7"/>
                </a:cxn>
                <a:cxn ang="T16">
                  <a:pos x="T8" y="T9"/>
                </a:cxn>
                <a:cxn ang="T17">
                  <a:pos x="T10" y="T11"/>
                </a:cxn>
              </a:cxnLst>
              <a:rect l="T18" t="T19" r="T20" b="T21"/>
              <a:pathLst>
                <a:path w="4540250" h="1091142">
                  <a:moveTo>
                    <a:pt x="0" y="30692"/>
                  </a:moveTo>
                  <a:cubicBezTo>
                    <a:pt x="223308" y="15346"/>
                    <a:pt x="446617" y="0"/>
                    <a:pt x="755650" y="11642"/>
                  </a:cubicBezTo>
                  <a:cubicBezTo>
                    <a:pt x="1064683" y="23284"/>
                    <a:pt x="1435100" y="30692"/>
                    <a:pt x="1854200" y="100542"/>
                  </a:cubicBezTo>
                  <a:cubicBezTo>
                    <a:pt x="2273300" y="170392"/>
                    <a:pt x="2822575" y="265642"/>
                    <a:pt x="3270250" y="430742"/>
                  </a:cubicBezTo>
                  <a:cubicBezTo>
                    <a:pt x="3717925" y="595842"/>
                    <a:pt x="4540250" y="1091142"/>
                    <a:pt x="4540250" y="1091142"/>
                  </a:cubicBezTo>
                </a:path>
              </a:pathLst>
            </a:custGeom>
            <a:noFill/>
            <a:ln w="38100" algn="ctr">
              <a:solidFill>
                <a:srgbClr val="FFA015"/>
              </a:solidFill>
              <a:round/>
              <a:headEnd/>
              <a:tailEnd type="triangle" w="lg" len="lg"/>
            </a:ln>
          </p:spPr>
          <p:txBody>
            <a:bodyPr anchor="ctr"/>
            <a:lstStyle/>
            <a:p>
              <a:endParaRPr lang="en-GB"/>
            </a:p>
          </p:txBody>
        </p:sp>
        <p:sp>
          <p:nvSpPr>
            <p:cNvPr id="53293" name="Freeform 26"/>
            <p:cNvSpPr>
              <a:spLocks/>
            </p:cNvSpPr>
            <p:nvPr/>
          </p:nvSpPr>
          <p:spPr bwMode="auto">
            <a:xfrm>
              <a:off x="844684" y="3776022"/>
              <a:ext cx="7285041" cy="1449315"/>
            </a:xfrm>
            <a:custGeom>
              <a:avLst/>
              <a:gdLst>
                <a:gd name="T0" fmla="*/ 0 w 5414433"/>
                <a:gd name="T1" fmla="*/ 1450686 h 1448858"/>
                <a:gd name="T2" fmla="*/ 6180823 w 5414433"/>
                <a:gd name="T3" fmla="*/ 573282 h 1448858"/>
                <a:gd name="T4" fmla="*/ 11237856 w 5414433"/>
                <a:gd name="T5" fmla="*/ 109144 h 1448858"/>
                <a:gd name="T6" fmla="*/ 14068130 w 5414433"/>
                <a:gd name="T7" fmla="*/ 1058 h 1448858"/>
                <a:gd name="T8" fmla="*/ 16086778 w 5414433"/>
                <a:gd name="T9" fmla="*/ 102786 h 1448858"/>
                <a:gd name="T10" fmla="*/ 17335431 w 5414433"/>
                <a:gd name="T11" fmla="*/ 369826 h 1448858"/>
                <a:gd name="T12" fmla="*/ 17689207 w 5414433"/>
                <a:gd name="T13" fmla="*/ 554208 h 1448858"/>
                <a:gd name="T14" fmla="*/ 17668401 w 5414433"/>
                <a:gd name="T15" fmla="*/ 554208 h 1448858"/>
                <a:gd name="T16" fmla="*/ 0 60000 65536"/>
                <a:gd name="T17" fmla="*/ 0 60000 65536"/>
                <a:gd name="T18" fmla="*/ 0 60000 65536"/>
                <a:gd name="T19" fmla="*/ 0 60000 65536"/>
                <a:gd name="T20" fmla="*/ 0 60000 65536"/>
                <a:gd name="T21" fmla="*/ 0 60000 65536"/>
                <a:gd name="T22" fmla="*/ 0 60000 65536"/>
                <a:gd name="T23" fmla="*/ 0 60000 65536"/>
                <a:gd name="T24" fmla="*/ 0 w 5414433"/>
                <a:gd name="T25" fmla="*/ 0 h 1448858"/>
                <a:gd name="T26" fmla="*/ 5414433 w 5414433"/>
                <a:gd name="T27" fmla="*/ 1448858 h 1448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14433" h="1448858">
                  <a:moveTo>
                    <a:pt x="0" y="1448858"/>
                  </a:moveTo>
                  <a:cubicBezTo>
                    <a:pt x="657225" y="1122362"/>
                    <a:pt x="1314450" y="795866"/>
                    <a:pt x="1885950" y="572558"/>
                  </a:cubicBezTo>
                  <a:cubicBezTo>
                    <a:pt x="2457450" y="349250"/>
                    <a:pt x="3027892" y="204258"/>
                    <a:pt x="3429000" y="109008"/>
                  </a:cubicBezTo>
                  <a:cubicBezTo>
                    <a:pt x="3830108" y="13758"/>
                    <a:pt x="4046008" y="2116"/>
                    <a:pt x="4292600" y="1058"/>
                  </a:cubicBezTo>
                  <a:cubicBezTo>
                    <a:pt x="4539192" y="0"/>
                    <a:pt x="4742392" y="41275"/>
                    <a:pt x="4908550" y="102658"/>
                  </a:cubicBezTo>
                  <a:cubicBezTo>
                    <a:pt x="5074708" y="164041"/>
                    <a:pt x="5208058" y="294216"/>
                    <a:pt x="5289550" y="369358"/>
                  </a:cubicBezTo>
                  <a:cubicBezTo>
                    <a:pt x="5371042" y="444500"/>
                    <a:pt x="5380567" y="522816"/>
                    <a:pt x="5397500" y="553508"/>
                  </a:cubicBezTo>
                  <a:cubicBezTo>
                    <a:pt x="5414433" y="584200"/>
                    <a:pt x="5391150" y="553508"/>
                    <a:pt x="5391150" y="553508"/>
                  </a:cubicBezTo>
                </a:path>
              </a:pathLst>
            </a:custGeom>
            <a:noFill/>
            <a:ln w="38100" algn="ctr">
              <a:solidFill>
                <a:srgbClr val="0099FF"/>
              </a:solidFill>
              <a:round/>
              <a:headEnd/>
              <a:tailEnd type="triangle" w="lg" len="lg"/>
            </a:ln>
          </p:spPr>
          <p:txBody>
            <a:bodyPr anchor="ctr"/>
            <a:lstStyle/>
            <a:p>
              <a:endParaRPr lang="en-GB"/>
            </a:p>
          </p:txBody>
        </p:sp>
        <p:cxnSp>
          <p:nvCxnSpPr>
            <p:cNvPr id="29" name="Straight Connector 28"/>
            <p:cNvCxnSpPr/>
            <p:nvPr/>
          </p:nvCxnSpPr>
          <p:spPr bwMode="auto">
            <a:xfrm>
              <a:off x="850816" y="4329991"/>
              <a:ext cx="740155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a:off x="-579080" y="4680567"/>
              <a:ext cx="2857748" cy="2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296" name="Text Box 10"/>
            <p:cNvSpPr txBox="1">
              <a:spLocks noChangeArrowheads="1"/>
            </p:cNvSpPr>
            <p:nvPr/>
          </p:nvSpPr>
          <p:spPr bwMode="auto">
            <a:xfrm>
              <a:off x="-248890" y="4252313"/>
              <a:ext cx="3266413" cy="666399"/>
            </a:xfrm>
            <a:prstGeom prst="rect">
              <a:avLst/>
            </a:prstGeom>
            <a:noFill/>
            <a:ln w="9525">
              <a:noFill/>
              <a:miter lim="800000"/>
              <a:headEnd/>
              <a:tailEnd/>
            </a:ln>
          </p:spPr>
          <p:txBody>
            <a:bodyPr>
              <a:spAutoFit/>
            </a:bodyPr>
            <a:lstStyle/>
            <a:p>
              <a:pPr algn="ctr"/>
              <a:r>
                <a:rPr lang="fr-FR" sz="1400" b="1"/>
                <a:t>Symptom</a:t>
              </a:r>
            </a:p>
            <a:p>
              <a:pPr algn="ctr"/>
              <a:r>
                <a:rPr lang="fr-FR" sz="1400" b="1"/>
                <a:t>threshold</a:t>
              </a:r>
            </a:p>
          </p:txBody>
        </p:sp>
        <p:sp>
          <p:nvSpPr>
            <p:cNvPr id="53297" name="TextBox 24"/>
            <p:cNvSpPr txBox="1">
              <a:spLocks noChangeArrowheads="1"/>
            </p:cNvSpPr>
            <p:nvPr/>
          </p:nvSpPr>
          <p:spPr bwMode="auto">
            <a:xfrm>
              <a:off x="1053178" y="2686479"/>
              <a:ext cx="2019535" cy="748166"/>
            </a:xfrm>
            <a:prstGeom prst="rect">
              <a:avLst/>
            </a:prstGeom>
            <a:noFill/>
            <a:ln w="9525">
              <a:noFill/>
              <a:miter lim="800000"/>
              <a:headEnd/>
              <a:tailEnd/>
            </a:ln>
          </p:spPr>
          <p:txBody>
            <a:bodyPr>
              <a:spAutoFit/>
            </a:bodyPr>
            <a:lstStyle/>
            <a:p>
              <a:pPr algn="ctr"/>
              <a:r>
                <a:rPr lang="de-CH" sz="1600" b="1"/>
                <a:t>Pre-symptomatic</a:t>
              </a:r>
              <a:endParaRPr lang="en-US" sz="1600" b="1"/>
            </a:p>
          </p:txBody>
        </p:sp>
        <p:sp>
          <p:nvSpPr>
            <p:cNvPr id="53298" name="TextBox 27"/>
            <p:cNvSpPr txBox="1">
              <a:spLocks noChangeArrowheads="1"/>
            </p:cNvSpPr>
            <p:nvPr/>
          </p:nvSpPr>
          <p:spPr bwMode="auto">
            <a:xfrm>
              <a:off x="3187181" y="2686479"/>
              <a:ext cx="2571431" cy="748166"/>
            </a:xfrm>
            <a:prstGeom prst="rect">
              <a:avLst/>
            </a:prstGeom>
            <a:noFill/>
            <a:ln w="9525">
              <a:noFill/>
              <a:miter lim="800000"/>
              <a:headEnd/>
              <a:tailEnd/>
            </a:ln>
          </p:spPr>
          <p:txBody>
            <a:bodyPr>
              <a:spAutoFit/>
            </a:bodyPr>
            <a:lstStyle/>
            <a:p>
              <a:pPr algn="ctr"/>
              <a:r>
                <a:rPr lang="de-CH" sz="1600" b="1"/>
                <a:t>Symptomatic / decompensating</a:t>
              </a:r>
              <a:endParaRPr lang="en-US" sz="1600" b="1"/>
            </a:p>
          </p:txBody>
        </p:sp>
        <p:sp>
          <p:nvSpPr>
            <p:cNvPr id="53299" name="TextBox 29"/>
            <p:cNvSpPr txBox="1">
              <a:spLocks noChangeArrowheads="1"/>
            </p:cNvSpPr>
            <p:nvPr/>
          </p:nvSpPr>
          <p:spPr bwMode="auto">
            <a:xfrm>
              <a:off x="5644145" y="2686479"/>
              <a:ext cx="3243928" cy="433364"/>
            </a:xfrm>
            <a:prstGeom prst="rect">
              <a:avLst/>
            </a:prstGeom>
            <a:noFill/>
            <a:ln w="9525">
              <a:noFill/>
              <a:miter lim="800000"/>
              <a:headEnd/>
              <a:tailEnd/>
            </a:ln>
          </p:spPr>
          <p:txBody>
            <a:bodyPr>
              <a:spAutoFit/>
            </a:bodyPr>
            <a:lstStyle/>
            <a:p>
              <a:pPr algn="ctr"/>
              <a:r>
                <a:rPr lang="de-CH" sz="1600" b="1"/>
                <a:t>Declining / decompensated</a:t>
              </a:r>
              <a:endParaRPr lang="en-US" sz="1600" b="1"/>
            </a:p>
          </p:txBody>
        </p:sp>
      </p:grpSp>
      <p:grpSp>
        <p:nvGrpSpPr>
          <p:cNvPr id="53255" name="Group 63"/>
          <p:cNvGrpSpPr>
            <a:grpSpLocks/>
          </p:cNvGrpSpPr>
          <p:nvPr/>
        </p:nvGrpSpPr>
        <p:grpSpPr bwMode="auto">
          <a:xfrm>
            <a:off x="787400" y="1422400"/>
            <a:ext cx="8323263" cy="2222500"/>
            <a:chOff x="786905" y="1422400"/>
            <a:chExt cx="8323263" cy="2223168"/>
          </a:xfrm>
        </p:grpSpPr>
        <p:sp>
          <p:nvSpPr>
            <p:cNvPr id="51" name="Rectangle 50"/>
            <p:cNvSpPr/>
            <p:nvPr/>
          </p:nvSpPr>
          <p:spPr>
            <a:xfrm>
              <a:off x="829768" y="1612957"/>
              <a:ext cx="7893050" cy="2032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Times New Roman" pitchFamily="18" charset="0"/>
              </a:endParaRPr>
            </a:p>
          </p:txBody>
        </p:sp>
        <p:sp>
          <p:nvSpPr>
            <p:cNvPr id="66" name="Rectangle 65"/>
            <p:cNvSpPr/>
            <p:nvPr/>
          </p:nvSpPr>
          <p:spPr bwMode="auto">
            <a:xfrm>
              <a:off x="866280" y="1422400"/>
              <a:ext cx="8243888" cy="643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Times New Roman" pitchFamily="18" charset="0"/>
              </a:endParaRPr>
            </a:p>
          </p:txBody>
        </p:sp>
        <p:grpSp>
          <p:nvGrpSpPr>
            <p:cNvPr id="53260" name="Group 15"/>
            <p:cNvGrpSpPr>
              <a:grpSpLocks/>
            </p:cNvGrpSpPr>
            <p:nvPr/>
          </p:nvGrpSpPr>
          <p:grpSpPr bwMode="auto">
            <a:xfrm>
              <a:off x="4415203" y="1522413"/>
              <a:ext cx="3767865" cy="457201"/>
              <a:chOff x="3482" y="1080"/>
              <a:chExt cx="2129" cy="288"/>
            </a:xfrm>
          </p:grpSpPr>
          <p:sp>
            <p:nvSpPr>
              <p:cNvPr id="53280" name="Text Box 16"/>
              <p:cNvSpPr txBox="1">
                <a:spLocks noChangeArrowheads="1"/>
              </p:cNvSpPr>
              <p:nvPr/>
            </p:nvSpPr>
            <p:spPr bwMode="auto">
              <a:xfrm>
                <a:off x="4200" y="1080"/>
                <a:ext cx="1411" cy="288"/>
              </a:xfrm>
              <a:prstGeom prst="rect">
                <a:avLst/>
              </a:prstGeom>
              <a:noFill/>
              <a:ln w="9525">
                <a:noFill/>
                <a:miter lim="800000"/>
                <a:headEnd/>
                <a:tailEnd/>
              </a:ln>
            </p:spPr>
            <p:txBody>
              <a:bodyPr>
                <a:spAutoFit/>
              </a:bodyPr>
              <a:lstStyle/>
              <a:p>
                <a:pPr algn="ctr">
                  <a:spcBef>
                    <a:spcPct val="50000"/>
                  </a:spcBef>
                </a:pPr>
                <a:r>
                  <a:rPr lang="de-CH" sz="2400" b="1">
                    <a:solidFill>
                      <a:schemeClr val="bg1"/>
                    </a:solidFill>
                  </a:rPr>
                  <a:t>IRREVERSIBLE</a:t>
                </a:r>
              </a:p>
            </p:txBody>
          </p:sp>
          <p:sp>
            <p:nvSpPr>
              <p:cNvPr id="53281" name="Line 17"/>
              <p:cNvSpPr>
                <a:spLocks noChangeShapeType="1"/>
              </p:cNvSpPr>
              <p:nvPr/>
            </p:nvSpPr>
            <p:spPr bwMode="auto">
              <a:xfrm>
                <a:off x="3482" y="1247"/>
                <a:ext cx="588" cy="0"/>
              </a:xfrm>
              <a:prstGeom prst="line">
                <a:avLst/>
              </a:prstGeom>
              <a:noFill/>
              <a:ln w="95250">
                <a:noFill/>
                <a:round/>
                <a:headEnd/>
                <a:tailEnd type="stealth" w="lg" len="lg"/>
              </a:ln>
            </p:spPr>
            <p:txBody>
              <a:bodyPr/>
              <a:lstStyle/>
              <a:p>
                <a:endParaRPr lang="en-US"/>
              </a:p>
            </p:txBody>
          </p:sp>
        </p:grpSp>
        <p:sp>
          <p:nvSpPr>
            <p:cNvPr id="53261" name="Text Box 19"/>
            <p:cNvSpPr txBox="1">
              <a:spLocks noChangeArrowheads="1"/>
            </p:cNvSpPr>
            <p:nvPr/>
          </p:nvSpPr>
          <p:spPr bwMode="auto">
            <a:xfrm>
              <a:off x="1721943" y="1528763"/>
              <a:ext cx="2497944" cy="457200"/>
            </a:xfrm>
            <a:prstGeom prst="rect">
              <a:avLst/>
            </a:prstGeom>
            <a:noFill/>
            <a:ln w="9525">
              <a:noFill/>
              <a:miter lim="800000"/>
              <a:headEnd/>
              <a:tailEnd/>
            </a:ln>
          </p:spPr>
          <p:txBody>
            <a:bodyPr>
              <a:spAutoFit/>
            </a:bodyPr>
            <a:lstStyle/>
            <a:p>
              <a:pPr algn="ctr">
                <a:spcBef>
                  <a:spcPct val="50000"/>
                </a:spcBef>
              </a:pPr>
              <a:r>
                <a:rPr lang="de-CH" sz="2400" b="1">
                  <a:solidFill>
                    <a:schemeClr val="bg1"/>
                  </a:solidFill>
                </a:rPr>
                <a:t>REVERSIBLE</a:t>
              </a:r>
            </a:p>
          </p:txBody>
        </p:sp>
        <p:cxnSp>
          <p:nvCxnSpPr>
            <p:cNvPr id="37" name="Straight Arrow Connector 36"/>
            <p:cNvCxnSpPr/>
            <p:nvPr/>
          </p:nvCxnSpPr>
          <p:spPr>
            <a:xfrm>
              <a:off x="4134943" y="1759051"/>
              <a:ext cx="1481137"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53263" name="Group 5"/>
            <p:cNvGrpSpPr>
              <a:grpSpLocks/>
            </p:cNvGrpSpPr>
            <p:nvPr/>
          </p:nvGrpSpPr>
          <p:grpSpPr bwMode="auto">
            <a:xfrm>
              <a:off x="786905" y="2001115"/>
              <a:ext cx="2481263" cy="1509713"/>
              <a:chOff x="-462" y="1656"/>
              <a:chExt cx="2399" cy="1876"/>
            </a:xfrm>
          </p:grpSpPr>
          <p:pic>
            <p:nvPicPr>
              <p:cNvPr id="53276" name="Picture 6" descr="Tra-ModTM7-Slide-21"/>
              <p:cNvPicPr>
                <a:picLocks noChangeAspect="1" noChangeArrowheads="1"/>
              </p:cNvPicPr>
              <p:nvPr/>
            </p:nvPicPr>
            <p:blipFill>
              <a:blip r:embed="rId3" cstate="print"/>
              <a:srcRect/>
              <a:stretch>
                <a:fillRect/>
              </a:stretch>
            </p:blipFill>
            <p:spPr bwMode="auto">
              <a:xfrm>
                <a:off x="103" y="1656"/>
                <a:ext cx="1834" cy="1876"/>
              </a:xfrm>
              <a:prstGeom prst="rect">
                <a:avLst/>
              </a:prstGeom>
              <a:noFill/>
              <a:ln w="9525">
                <a:noFill/>
                <a:miter lim="800000"/>
                <a:headEnd/>
                <a:tailEnd/>
              </a:ln>
            </p:spPr>
          </p:pic>
          <p:sp>
            <p:nvSpPr>
              <p:cNvPr id="53277" name="Text Box 7"/>
              <p:cNvSpPr txBox="1">
                <a:spLocks noChangeArrowheads="1"/>
              </p:cNvSpPr>
              <p:nvPr/>
            </p:nvSpPr>
            <p:spPr bwMode="auto">
              <a:xfrm>
                <a:off x="-71" y="1774"/>
                <a:ext cx="846" cy="379"/>
              </a:xfrm>
              <a:prstGeom prst="rect">
                <a:avLst/>
              </a:prstGeom>
              <a:noFill/>
              <a:ln w="9525">
                <a:noFill/>
                <a:miter lim="800000"/>
                <a:headEnd/>
                <a:tailEnd/>
              </a:ln>
            </p:spPr>
            <p:txBody>
              <a:bodyPr wrap="none">
                <a:spAutoFit/>
              </a:bodyPr>
              <a:lstStyle/>
              <a:p>
                <a:r>
                  <a:rPr lang="en-GB" sz="1400" b="1">
                    <a:solidFill>
                      <a:srgbClr val="000000"/>
                    </a:solidFill>
                  </a:rPr>
                  <a:t>Adventia</a:t>
                </a:r>
                <a:endParaRPr lang="en-GB" sz="1600" b="1">
                  <a:solidFill>
                    <a:srgbClr val="000000"/>
                  </a:solidFill>
                </a:endParaRPr>
              </a:p>
            </p:txBody>
          </p:sp>
          <p:sp>
            <p:nvSpPr>
              <p:cNvPr id="53278" name="Text Box 8"/>
              <p:cNvSpPr txBox="1">
                <a:spLocks noChangeArrowheads="1"/>
              </p:cNvSpPr>
              <p:nvPr/>
            </p:nvSpPr>
            <p:spPr bwMode="auto">
              <a:xfrm>
                <a:off x="-462" y="2043"/>
                <a:ext cx="646" cy="378"/>
              </a:xfrm>
              <a:prstGeom prst="rect">
                <a:avLst/>
              </a:prstGeom>
              <a:noFill/>
              <a:ln w="9525">
                <a:noFill/>
                <a:miter lim="800000"/>
                <a:headEnd/>
                <a:tailEnd/>
              </a:ln>
            </p:spPr>
            <p:txBody>
              <a:bodyPr wrap="none">
                <a:spAutoFit/>
              </a:bodyPr>
              <a:lstStyle/>
              <a:p>
                <a:r>
                  <a:rPr lang="en-GB" sz="1400" b="1">
                    <a:solidFill>
                      <a:srgbClr val="000000"/>
                    </a:solidFill>
                  </a:rPr>
                  <a:t>Media</a:t>
                </a:r>
              </a:p>
            </p:txBody>
          </p:sp>
          <p:sp>
            <p:nvSpPr>
              <p:cNvPr id="53279" name="Text Box 9"/>
              <p:cNvSpPr txBox="1">
                <a:spLocks noChangeArrowheads="1"/>
              </p:cNvSpPr>
              <p:nvPr/>
            </p:nvSpPr>
            <p:spPr bwMode="auto">
              <a:xfrm>
                <a:off x="-416" y="2254"/>
                <a:ext cx="674" cy="378"/>
              </a:xfrm>
              <a:prstGeom prst="rect">
                <a:avLst/>
              </a:prstGeom>
              <a:noFill/>
              <a:ln w="9525">
                <a:noFill/>
                <a:miter lim="800000"/>
                <a:headEnd/>
                <a:tailEnd/>
              </a:ln>
            </p:spPr>
            <p:txBody>
              <a:bodyPr wrap="none">
                <a:spAutoFit/>
              </a:bodyPr>
              <a:lstStyle/>
              <a:p>
                <a:r>
                  <a:rPr lang="en-GB" sz="1400" b="1">
                    <a:solidFill>
                      <a:srgbClr val="000000"/>
                    </a:solidFill>
                  </a:rPr>
                  <a:t>Intima</a:t>
                </a:r>
              </a:p>
            </p:txBody>
          </p:sp>
        </p:grpSp>
        <p:grpSp>
          <p:nvGrpSpPr>
            <p:cNvPr id="53264" name="Group 10"/>
            <p:cNvGrpSpPr>
              <a:grpSpLocks/>
            </p:cNvGrpSpPr>
            <p:nvPr/>
          </p:nvGrpSpPr>
          <p:grpSpPr bwMode="auto">
            <a:xfrm>
              <a:off x="3288824" y="1923328"/>
              <a:ext cx="2374881" cy="1674812"/>
              <a:chOff x="1610" y="1417"/>
              <a:chExt cx="2395" cy="2138"/>
            </a:xfrm>
          </p:grpSpPr>
          <p:pic>
            <p:nvPicPr>
              <p:cNvPr id="53273" name="Picture 11" descr="Tra-ModTM7-Slide-21"/>
              <p:cNvPicPr>
                <a:picLocks noChangeAspect="1" noChangeArrowheads="1"/>
              </p:cNvPicPr>
              <p:nvPr/>
            </p:nvPicPr>
            <p:blipFill>
              <a:blip r:embed="rId4" cstate="print"/>
              <a:srcRect/>
              <a:stretch>
                <a:fillRect/>
              </a:stretch>
            </p:blipFill>
            <p:spPr bwMode="auto">
              <a:xfrm>
                <a:off x="2094" y="1680"/>
                <a:ext cx="1911" cy="1875"/>
              </a:xfrm>
              <a:prstGeom prst="rect">
                <a:avLst/>
              </a:prstGeom>
              <a:noFill/>
              <a:ln w="9525">
                <a:noFill/>
                <a:miter lim="800000"/>
                <a:headEnd/>
                <a:tailEnd/>
              </a:ln>
            </p:spPr>
          </p:pic>
          <p:sp>
            <p:nvSpPr>
              <p:cNvPr id="53274" name="Text Box 12"/>
              <p:cNvSpPr txBox="1">
                <a:spLocks noChangeArrowheads="1"/>
              </p:cNvSpPr>
              <p:nvPr/>
            </p:nvSpPr>
            <p:spPr bwMode="auto">
              <a:xfrm>
                <a:off x="1652" y="1417"/>
                <a:ext cx="2007" cy="661"/>
              </a:xfrm>
              <a:prstGeom prst="rect">
                <a:avLst/>
              </a:prstGeom>
              <a:noFill/>
              <a:ln w="9525">
                <a:noFill/>
                <a:miter lim="800000"/>
                <a:headEnd/>
                <a:tailEnd/>
              </a:ln>
            </p:spPr>
            <p:txBody>
              <a:bodyPr>
                <a:spAutoFit/>
              </a:bodyPr>
              <a:lstStyle/>
              <a:p>
                <a:pPr algn="ctr"/>
                <a:r>
                  <a:rPr lang="en-GB" sz="1400" b="1">
                    <a:solidFill>
                      <a:srgbClr val="000000"/>
                    </a:solidFill>
                  </a:rPr>
                  <a:t>Smooth muscle </a:t>
                </a:r>
                <a:br>
                  <a:rPr lang="en-GB" sz="1400" b="1">
                    <a:solidFill>
                      <a:srgbClr val="000000"/>
                    </a:solidFill>
                  </a:rPr>
                </a:br>
                <a:r>
                  <a:rPr lang="en-GB" sz="1400" b="1">
                    <a:solidFill>
                      <a:srgbClr val="000000"/>
                    </a:solidFill>
                  </a:rPr>
                  <a:t>dystrophy</a:t>
                </a:r>
              </a:p>
            </p:txBody>
          </p:sp>
          <p:sp>
            <p:nvSpPr>
              <p:cNvPr id="53275" name="Text Box 13"/>
              <p:cNvSpPr txBox="1">
                <a:spLocks noChangeArrowheads="1"/>
              </p:cNvSpPr>
              <p:nvPr/>
            </p:nvSpPr>
            <p:spPr bwMode="auto">
              <a:xfrm>
                <a:off x="1610" y="1999"/>
                <a:ext cx="1065" cy="543"/>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Early intimal </a:t>
                </a:r>
                <a:br>
                  <a:rPr lang="en-GB" sz="1400" b="1">
                    <a:solidFill>
                      <a:srgbClr val="000000"/>
                    </a:solidFill>
                  </a:rPr>
                </a:br>
                <a:r>
                  <a:rPr lang="en-GB" sz="1400" b="1">
                    <a:solidFill>
                      <a:srgbClr val="000000"/>
                    </a:solidFill>
                  </a:rPr>
                  <a:t>proliferation</a:t>
                </a:r>
              </a:p>
            </p:txBody>
          </p:sp>
        </p:grpSp>
        <p:pic>
          <p:nvPicPr>
            <p:cNvPr id="53265" name="Picture 23" descr="Tra-ModTM7-Slide-18"/>
            <p:cNvPicPr>
              <a:picLocks noChangeAspect="1" noChangeArrowheads="1"/>
            </p:cNvPicPr>
            <p:nvPr/>
          </p:nvPicPr>
          <p:blipFill>
            <a:blip r:embed="rId5" cstate="print"/>
            <a:srcRect/>
            <a:stretch>
              <a:fillRect/>
            </a:stretch>
          </p:blipFill>
          <p:spPr bwMode="auto">
            <a:xfrm>
              <a:off x="6166943" y="1952319"/>
              <a:ext cx="1727200" cy="1631950"/>
            </a:xfrm>
            <a:prstGeom prst="rect">
              <a:avLst/>
            </a:prstGeom>
            <a:noFill/>
            <a:ln w="9525">
              <a:noFill/>
              <a:miter lim="800000"/>
              <a:headEnd/>
              <a:tailEnd/>
            </a:ln>
          </p:spPr>
        </p:pic>
        <p:sp>
          <p:nvSpPr>
            <p:cNvPr id="53266" name="Line 24"/>
            <p:cNvSpPr>
              <a:spLocks noChangeShapeType="1"/>
            </p:cNvSpPr>
            <p:nvPr/>
          </p:nvSpPr>
          <p:spPr bwMode="auto">
            <a:xfrm>
              <a:off x="6824168" y="2104719"/>
              <a:ext cx="222250" cy="176213"/>
            </a:xfrm>
            <a:prstGeom prst="line">
              <a:avLst/>
            </a:prstGeom>
            <a:noFill/>
            <a:ln w="25400">
              <a:solidFill>
                <a:srgbClr val="002060"/>
              </a:solidFill>
              <a:round/>
              <a:headEnd/>
              <a:tailEnd/>
            </a:ln>
          </p:spPr>
          <p:txBody>
            <a:bodyPr/>
            <a:lstStyle/>
            <a:p>
              <a:endParaRPr lang="en-US"/>
            </a:p>
          </p:txBody>
        </p:sp>
        <p:sp>
          <p:nvSpPr>
            <p:cNvPr id="53267" name="Text Box 25"/>
            <p:cNvSpPr txBox="1">
              <a:spLocks noChangeArrowheads="1"/>
            </p:cNvSpPr>
            <p:nvPr/>
          </p:nvSpPr>
          <p:spPr bwMode="auto">
            <a:xfrm>
              <a:off x="5712918" y="1898793"/>
              <a:ext cx="2373312" cy="212789"/>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Intimal proliferation &amp; fibrosis</a:t>
              </a:r>
            </a:p>
          </p:txBody>
        </p:sp>
        <p:sp>
          <p:nvSpPr>
            <p:cNvPr id="53268" name="Line 26"/>
            <p:cNvSpPr>
              <a:spLocks noChangeShapeType="1"/>
            </p:cNvSpPr>
            <p:nvPr/>
          </p:nvSpPr>
          <p:spPr bwMode="auto">
            <a:xfrm>
              <a:off x="6405068" y="2411107"/>
              <a:ext cx="212725" cy="180975"/>
            </a:xfrm>
            <a:prstGeom prst="line">
              <a:avLst/>
            </a:prstGeom>
            <a:noFill/>
            <a:ln w="25400">
              <a:solidFill>
                <a:srgbClr val="002060"/>
              </a:solidFill>
              <a:round/>
              <a:headEnd/>
              <a:tailEnd/>
            </a:ln>
          </p:spPr>
          <p:txBody>
            <a:bodyPr/>
            <a:lstStyle/>
            <a:p>
              <a:endParaRPr lang="en-US"/>
            </a:p>
          </p:txBody>
        </p:sp>
        <p:sp>
          <p:nvSpPr>
            <p:cNvPr id="53269" name="Text Box 27"/>
            <p:cNvSpPr txBox="1">
              <a:spLocks noChangeArrowheads="1"/>
            </p:cNvSpPr>
            <p:nvPr/>
          </p:nvSpPr>
          <p:spPr bwMode="auto">
            <a:xfrm>
              <a:off x="5665293" y="2198921"/>
              <a:ext cx="1093787" cy="304891"/>
            </a:xfrm>
            <a:prstGeom prst="rect">
              <a:avLst/>
            </a:prstGeom>
            <a:noFill/>
            <a:ln w="9525">
              <a:noFill/>
              <a:miter lim="800000"/>
              <a:headEnd/>
              <a:tailEnd/>
            </a:ln>
          </p:spPr>
          <p:txBody>
            <a:bodyPr wrap="none">
              <a:spAutoFit/>
            </a:bodyPr>
            <a:lstStyle/>
            <a:p>
              <a:r>
                <a:rPr lang="en-GB" sz="1400" b="1">
                  <a:solidFill>
                    <a:srgbClr val="000000"/>
                  </a:solidFill>
                </a:rPr>
                <a:t>Thrombosis</a:t>
              </a:r>
            </a:p>
          </p:txBody>
        </p:sp>
        <p:sp>
          <p:nvSpPr>
            <p:cNvPr id="53270" name="Line 28"/>
            <p:cNvSpPr>
              <a:spLocks noChangeShapeType="1"/>
            </p:cNvSpPr>
            <p:nvPr/>
          </p:nvSpPr>
          <p:spPr bwMode="auto">
            <a:xfrm>
              <a:off x="7119443" y="3069919"/>
              <a:ext cx="661987" cy="123825"/>
            </a:xfrm>
            <a:prstGeom prst="line">
              <a:avLst/>
            </a:prstGeom>
            <a:noFill/>
            <a:ln w="25400">
              <a:solidFill>
                <a:srgbClr val="002060"/>
              </a:solidFill>
              <a:round/>
              <a:headEnd/>
              <a:tailEnd/>
            </a:ln>
          </p:spPr>
          <p:txBody>
            <a:bodyPr/>
            <a:lstStyle/>
            <a:p>
              <a:endParaRPr lang="en-US"/>
            </a:p>
          </p:txBody>
        </p:sp>
        <p:sp>
          <p:nvSpPr>
            <p:cNvPr id="53271" name="Text Box 29"/>
            <p:cNvSpPr txBox="1">
              <a:spLocks noChangeArrowheads="1"/>
            </p:cNvSpPr>
            <p:nvPr/>
          </p:nvSpPr>
          <p:spPr bwMode="auto">
            <a:xfrm>
              <a:off x="7730630" y="3010377"/>
              <a:ext cx="977900" cy="517681"/>
            </a:xfrm>
            <a:prstGeom prst="rect">
              <a:avLst/>
            </a:prstGeom>
            <a:noFill/>
            <a:ln w="9525">
              <a:noFill/>
              <a:miter lim="800000"/>
              <a:headEnd/>
              <a:tailEnd/>
            </a:ln>
          </p:spPr>
          <p:txBody>
            <a:bodyPr wrap="none">
              <a:spAutoFit/>
            </a:bodyPr>
            <a:lstStyle/>
            <a:p>
              <a:pPr algn="ctr"/>
              <a:r>
                <a:rPr lang="en-GB" sz="1400" b="1">
                  <a:solidFill>
                    <a:srgbClr val="000000"/>
                  </a:solidFill>
                </a:rPr>
                <a:t>Plexiform </a:t>
              </a:r>
              <a:br>
                <a:rPr lang="en-GB" sz="1400" b="1">
                  <a:solidFill>
                    <a:srgbClr val="000000"/>
                  </a:solidFill>
                </a:rPr>
              </a:br>
              <a:r>
                <a:rPr lang="en-GB" sz="1400" b="1">
                  <a:solidFill>
                    <a:srgbClr val="000000"/>
                  </a:solidFill>
                </a:rPr>
                <a:t>lesions</a:t>
              </a:r>
            </a:p>
          </p:txBody>
        </p:sp>
        <p:sp>
          <p:nvSpPr>
            <p:cNvPr id="53272" name="Text Box 31"/>
            <p:cNvSpPr txBox="1">
              <a:spLocks noChangeArrowheads="1"/>
            </p:cNvSpPr>
            <p:nvPr/>
          </p:nvSpPr>
          <p:spPr bwMode="auto">
            <a:xfrm>
              <a:off x="7659193" y="2395830"/>
              <a:ext cx="957262" cy="425578"/>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Medial </a:t>
              </a:r>
              <a:br>
                <a:rPr lang="en-GB" sz="1400" b="1">
                  <a:solidFill>
                    <a:srgbClr val="000000"/>
                  </a:solidFill>
                </a:rPr>
              </a:br>
              <a:r>
                <a:rPr lang="en-GB" sz="1400" b="1">
                  <a:solidFill>
                    <a:srgbClr val="000000"/>
                  </a:solidFill>
                </a:rPr>
                <a:t>hypertrophy</a:t>
              </a:r>
            </a:p>
          </p:txBody>
        </p:sp>
      </p:grpSp>
      <p:sp>
        <p:nvSpPr>
          <p:cNvPr id="65" name="TextBox 64"/>
          <p:cNvSpPr txBox="1"/>
          <p:nvPr/>
        </p:nvSpPr>
        <p:spPr>
          <a:xfrm>
            <a:off x="890588" y="3894138"/>
            <a:ext cx="538162" cy="366712"/>
          </a:xfrm>
          <a:prstGeom prst="rect">
            <a:avLst/>
          </a:prstGeom>
          <a:solidFill>
            <a:schemeClr val="tx1">
              <a:lumMod val="65000"/>
            </a:schemeClr>
          </a:solidFill>
        </p:spPr>
        <p:txBody>
          <a:bodyPr>
            <a:spAutoFit/>
          </a:bodyPr>
          <a:lstStyle/>
          <a:p>
            <a:pPr algn="ctr">
              <a:defRPr/>
            </a:pPr>
            <a:r>
              <a:rPr lang="de-CH" b="1">
                <a:cs typeface="+mn-cs"/>
              </a:rPr>
              <a:t>2.</a:t>
            </a:r>
            <a:endParaRPr lang="en-US" b="1">
              <a:cs typeface="+mn-cs"/>
            </a:endParaRPr>
          </a:p>
        </p:txBody>
      </p:sp>
      <p:sp>
        <p:nvSpPr>
          <p:cNvPr id="38" name="TextBox 37"/>
          <p:cNvSpPr txBox="1"/>
          <p:nvPr/>
        </p:nvSpPr>
        <p:spPr>
          <a:xfrm>
            <a:off x="890588" y="1652588"/>
            <a:ext cx="538162" cy="366712"/>
          </a:xfrm>
          <a:prstGeom prst="rect">
            <a:avLst/>
          </a:prstGeom>
          <a:solidFill>
            <a:schemeClr val="tx1">
              <a:lumMod val="65000"/>
            </a:schemeClr>
          </a:solidFill>
        </p:spPr>
        <p:txBody>
          <a:bodyPr>
            <a:spAutoFit/>
          </a:bodyPr>
          <a:lstStyle/>
          <a:p>
            <a:pPr algn="ctr">
              <a:defRPr/>
            </a:pPr>
            <a:r>
              <a:rPr lang="de-CH" b="1">
                <a:cs typeface="+mn-cs"/>
              </a:rPr>
              <a:t>1.</a:t>
            </a:r>
            <a:endParaRPr lang="en-US" b="1">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GB" smtClean="0"/>
              <a:t>Prognosis is extremely poor in PAH</a:t>
            </a:r>
            <a:endParaRPr lang="en-US" smtClean="0"/>
          </a:p>
        </p:txBody>
      </p:sp>
      <p:sp>
        <p:nvSpPr>
          <p:cNvPr id="55298" name="Rectangle 3"/>
          <p:cNvSpPr>
            <a:spLocks noChangeArrowheads="1"/>
          </p:cNvSpPr>
          <p:nvPr/>
        </p:nvSpPr>
        <p:spPr bwMode="auto">
          <a:xfrm>
            <a:off x="2835275" y="1765300"/>
            <a:ext cx="4033838" cy="404813"/>
          </a:xfrm>
          <a:prstGeom prst="rect">
            <a:avLst/>
          </a:prstGeom>
          <a:noFill/>
          <a:ln w="12700">
            <a:solidFill>
              <a:schemeClr val="tx1"/>
            </a:solidFill>
            <a:miter lim="800000"/>
            <a:headEnd/>
            <a:tailEnd/>
          </a:ln>
        </p:spPr>
        <p:txBody>
          <a:bodyPr lIns="0" tIns="0" rIns="0" bIns="0" anchor="b">
            <a:spAutoFit/>
          </a:bodyPr>
          <a:lstStyle/>
          <a:p>
            <a:pPr defTabSz="1090613">
              <a:lnSpc>
                <a:spcPct val="103000"/>
              </a:lnSpc>
            </a:pPr>
            <a:r>
              <a:rPr lang="en-GB" sz="2500" b="1"/>
              <a:t> Median survival </a:t>
            </a:r>
            <a:r>
              <a:rPr lang="en-US" sz="2500" b="1"/>
              <a:t>2.8</a:t>
            </a:r>
            <a:r>
              <a:rPr lang="en-GB" sz="2500" b="1"/>
              <a:t> years</a:t>
            </a:r>
          </a:p>
        </p:txBody>
      </p:sp>
      <p:sp>
        <p:nvSpPr>
          <p:cNvPr id="55299" name="Line 4"/>
          <p:cNvSpPr>
            <a:spLocks noChangeAspect="1" noChangeShapeType="1"/>
          </p:cNvSpPr>
          <p:nvPr/>
        </p:nvSpPr>
        <p:spPr bwMode="auto">
          <a:xfrm>
            <a:off x="1368425" y="2216150"/>
            <a:ext cx="1588" cy="3076575"/>
          </a:xfrm>
          <a:prstGeom prst="line">
            <a:avLst/>
          </a:prstGeom>
          <a:noFill/>
          <a:ln w="19050">
            <a:solidFill>
              <a:schemeClr val="tx1"/>
            </a:solidFill>
            <a:round/>
            <a:headEnd/>
            <a:tailEnd/>
          </a:ln>
        </p:spPr>
        <p:txBody>
          <a:bodyPr/>
          <a:lstStyle/>
          <a:p>
            <a:endParaRPr lang="en-US"/>
          </a:p>
        </p:txBody>
      </p:sp>
      <p:sp>
        <p:nvSpPr>
          <p:cNvPr id="55300" name="Line 5"/>
          <p:cNvSpPr>
            <a:spLocks noChangeAspect="1" noChangeShapeType="1"/>
          </p:cNvSpPr>
          <p:nvPr/>
        </p:nvSpPr>
        <p:spPr bwMode="auto">
          <a:xfrm>
            <a:off x="1328738" y="5292725"/>
            <a:ext cx="39687" cy="3175"/>
          </a:xfrm>
          <a:prstGeom prst="line">
            <a:avLst/>
          </a:prstGeom>
          <a:noFill/>
          <a:ln w="19050">
            <a:solidFill>
              <a:schemeClr val="bg1"/>
            </a:solidFill>
            <a:round/>
            <a:headEnd/>
            <a:tailEnd/>
          </a:ln>
        </p:spPr>
        <p:txBody>
          <a:bodyPr/>
          <a:lstStyle/>
          <a:p>
            <a:endParaRPr lang="en-US"/>
          </a:p>
        </p:txBody>
      </p:sp>
      <p:sp>
        <p:nvSpPr>
          <p:cNvPr id="55301" name="Line 6"/>
          <p:cNvSpPr>
            <a:spLocks noChangeAspect="1" noChangeShapeType="1"/>
          </p:cNvSpPr>
          <p:nvPr/>
        </p:nvSpPr>
        <p:spPr bwMode="auto">
          <a:xfrm>
            <a:off x="1328738" y="4679950"/>
            <a:ext cx="39687" cy="1588"/>
          </a:xfrm>
          <a:prstGeom prst="line">
            <a:avLst/>
          </a:prstGeom>
          <a:noFill/>
          <a:ln w="19050">
            <a:solidFill>
              <a:schemeClr val="tx1"/>
            </a:solidFill>
            <a:round/>
            <a:headEnd/>
            <a:tailEnd/>
          </a:ln>
        </p:spPr>
        <p:txBody>
          <a:bodyPr/>
          <a:lstStyle/>
          <a:p>
            <a:endParaRPr lang="en-US"/>
          </a:p>
        </p:txBody>
      </p:sp>
      <p:sp>
        <p:nvSpPr>
          <p:cNvPr id="55302" name="Line 7"/>
          <p:cNvSpPr>
            <a:spLocks noChangeAspect="1" noChangeShapeType="1"/>
          </p:cNvSpPr>
          <p:nvPr/>
        </p:nvSpPr>
        <p:spPr bwMode="auto">
          <a:xfrm>
            <a:off x="1328738" y="4060825"/>
            <a:ext cx="39687" cy="1588"/>
          </a:xfrm>
          <a:prstGeom prst="line">
            <a:avLst/>
          </a:prstGeom>
          <a:noFill/>
          <a:ln w="19050">
            <a:solidFill>
              <a:schemeClr val="tx1"/>
            </a:solidFill>
            <a:round/>
            <a:headEnd/>
            <a:tailEnd/>
          </a:ln>
        </p:spPr>
        <p:txBody>
          <a:bodyPr/>
          <a:lstStyle/>
          <a:p>
            <a:endParaRPr lang="en-US"/>
          </a:p>
        </p:txBody>
      </p:sp>
      <p:sp>
        <p:nvSpPr>
          <p:cNvPr id="55303" name="Line 8"/>
          <p:cNvSpPr>
            <a:spLocks noChangeAspect="1" noChangeShapeType="1"/>
          </p:cNvSpPr>
          <p:nvPr/>
        </p:nvSpPr>
        <p:spPr bwMode="auto">
          <a:xfrm>
            <a:off x="1328738" y="3449638"/>
            <a:ext cx="39687" cy="1587"/>
          </a:xfrm>
          <a:prstGeom prst="line">
            <a:avLst/>
          </a:prstGeom>
          <a:noFill/>
          <a:ln w="19050">
            <a:solidFill>
              <a:schemeClr val="tx1"/>
            </a:solidFill>
            <a:round/>
            <a:headEnd/>
            <a:tailEnd/>
          </a:ln>
        </p:spPr>
        <p:txBody>
          <a:bodyPr/>
          <a:lstStyle/>
          <a:p>
            <a:endParaRPr lang="en-US"/>
          </a:p>
        </p:txBody>
      </p:sp>
      <p:sp>
        <p:nvSpPr>
          <p:cNvPr id="55304" name="Line 9"/>
          <p:cNvSpPr>
            <a:spLocks noChangeAspect="1" noChangeShapeType="1"/>
          </p:cNvSpPr>
          <p:nvPr/>
        </p:nvSpPr>
        <p:spPr bwMode="auto">
          <a:xfrm>
            <a:off x="1328738" y="2827338"/>
            <a:ext cx="39687" cy="1587"/>
          </a:xfrm>
          <a:prstGeom prst="line">
            <a:avLst/>
          </a:prstGeom>
          <a:noFill/>
          <a:ln w="19050">
            <a:solidFill>
              <a:schemeClr val="tx1"/>
            </a:solidFill>
            <a:round/>
            <a:headEnd/>
            <a:tailEnd/>
          </a:ln>
        </p:spPr>
        <p:txBody>
          <a:bodyPr/>
          <a:lstStyle/>
          <a:p>
            <a:endParaRPr lang="en-US"/>
          </a:p>
        </p:txBody>
      </p:sp>
      <p:sp>
        <p:nvSpPr>
          <p:cNvPr id="55305" name="Line 10"/>
          <p:cNvSpPr>
            <a:spLocks noChangeAspect="1" noChangeShapeType="1"/>
          </p:cNvSpPr>
          <p:nvPr/>
        </p:nvSpPr>
        <p:spPr bwMode="auto">
          <a:xfrm>
            <a:off x="1328738" y="2216150"/>
            <a:ext cx="39687" cy="1588"/>
          </a:xfrm>
          <a:prstGeom prst="line">
            <a:avLst/>
          </a:prstGeom>
          <a:noFill/>
          <a:ln w="19050">
            <a:solidFill>
              <a:srgbClr val="FFFFFF"/>
            </a:solidFill>
            <a:round/>
            <a:headEnd/>
            <a:tailEnd/>
          </a:ln>
        </p:spPr>
        <p:txBody>
          <a:bodyPr/>
          <a:lstStyle/>
          <a:p>
            <a:endParaRPr lang="en-US"/>
          </a:p>
        </p:txBody>
      </p:sp>
      <p:sp>
        <p:nvSpPr>
          <p:cNvPr id="55306" name="Line 11"/>
          <p:cNvSpPr>
            <a:spLocks noChangeAspect="1" noChangeShapeType="1"/>
          </p:cNvSpPr>
          <p:nvPr/>
        </p:nvSpPr>
        <p:spPr bwMode="auto">
          <a:xfrm>
            <a:off x="1368425" y="5292725"/>
            <a:ext cx="6515100" cy="3175"/>
          </a:xfrm>
          <a:prstGeom prst="line">
            <a:avLst/>
          </a:prstGeom>
          <a:noFill/>
          <a:ln w="19050">
            <a:solidFill>
              <a:schemeClr val="tx1"/>
            </a:solidFill>
            <a:round/>
            <a:headEnd/>
            <a:tailEnd/>
          </a:ln>
        </p:spPr>
        <p:txBody>
          <a:bodyPr/>
          <a:lstStyle/>
          <a:p>
            <a:endParaRPr lang="en-US"/>
          </a:p>
        </p:txBody>
      </p:sp>
      <p:sp>
        <p:nvSpPr>
          <p:cNvPr id="55307" name="Line 12"/>
          <p:cNvSpPr>
            <a:spLocks noChangeAspect="1" noChangeShapeType="1"/>
          </p:cNvSpPr>
          <p:nvPr/>
        </p:nvSpPr>
        <p:spPr bwMode="auto">
          <a:xfrm flipV="1">
            <a:off x="1368425" y="5292725"/>
            <a:ext cx="1588" cy="49213"/>
          </a:xfrm>
          <a:prstGeom prst="line">
            <a:avLst/>
          </a:prstGeom>
          <a:noFill/>
          <a:ln w="19050">
            <a:solidFill>
              <a:schemeClr val="tx1"/>
            </a:solidFill>
            <a:round/>
            <a:headEnd/>
            <a:tailEnd/>
          </a:ln>
        </p:spPr>
        <p:txBody>
          <a:bodyPr/>
          <a:lstStyle/>
          <a:p>
            <a:endParaRPr lang="en-US"/>
          </a:p>
        </p:txBody>
      </p:sp>
      <p:sp>
        <p:nvSpPr>
          <p:cNvPr id="55308" name="Line 13"/>
          <p:cNvSpPr>
            <a:spLocks noChangeAspect="1" noChangeShapeType="1"/>
          </p:cNvSpPr>
          <p:nvPr/>
        </p:nvSpPr>
        <p:spPr bwMode="auto">
          <a:xfrm flipV="1">
            <a:off x="2022475" y="5292725"/>
            <a:ext cx="1588" cy="49213"/>
          </a:xfrm>
          <a:prstGeom prst="line">
            <a:avLst/>
          </a:prstGeom>
          <a:noFill/>
          <a:ln w="19050">
            <a:solidFill>
              <a:schemeClr val="tx1"/>
            </a:solidFill>
            <a:round/>
            <a:headEnd/>
            <a:tailEnd/>
          </a:ln>
        </p:spPr>
        <p:txBody>
          <a:bodyPr/>
          <a:lstStyle/>
          <a:p>
            <a:endParaRPr lang="en-US"/>
          </a:p>
        </p:txBody>
      </p:sp>
      <p:sp>
        <p:nvSpPr>
          <p:cNvPr id="55309" name="Line 14"/>
          <p:cNvSpPr>
            <a:spLocks noChangeAspect="1" noChangeShapeType="1"/>
          </p:cNvSpPr>
          <p:nvPr/>
        </p:nvSpPr>
        <p:spPr bwMode="auto">
          <a:xfrm flipV="1">
            <a:off x="2674938" y="5292725"/>
            <a:ext cx="1587" cy="49213"/>
          </a:xfrm>
          <a:prstGeom prst="line">
            <a:avLst/>
          </a:prstGeom>
          <a:noFill/>
          <a:ln w="19050">
            <a:solidFill>
              <a:schemeClr val="tx1"/>
            </a:solidFill>
            <a:round/>
            <a:headEnd/>
            <a:tailEnd/>
          </a:ln>
        </p:spPr>
        <p:txBody>
          <a:bodyPr/>
          <a:lstStyle/>
          <a:p>
            <a:endParaRPr lang="en-US"/>
          </a:p>
        </p:txBody>
      </p:sp>
      <p:sp>
        <p:nvSpPr>
          <p:cNvPr id="55310" name="Line 15"/>
          <p:cNvSpPr>
            <a:spLocks noChangeAspect="1" noChangeShapeType="1"/>
          </p:cNvSpPr>
          <p:nvPr/>
        </p:nvSpPr>
        <p:spPr bwMode="auto">
          <a:xfrm flipV="1">
            <a:off x="3319463" y="5292725"/>
            <a:ext cx="1587" cy="49213"/>
          </a:xfrm>
          <a:prstGeom prst="line">
            <a:avLst/>
          </a:prstGeom>
          <a:noFill/>
          <a:ln w="19050">
            <a:solidFill>
              <a:schemeClr val="tx1"/>
            </a:solidFill>
            <a:round/>
            <a:headEnd/>
            <a:tailEnd/>
          </a:ln>
        </p:spPr>
        <p:txBody>
          <a:bodyPr/>
          <a:lstStyle/>
          <a:p>
            <a:endParaRPr lang="en-US"/>
          </a:p>
        </p:txBody>
      </p:sp>
      <p:sp>
        <p:nvSpPr>
          <p:cNvPr id="55311" name="Line 16"/>
          <p:cNvSpPr>
            <a:spLocks noChangeAspect="1" noChangeShapeType="1"/>
          </p:cNvSpPr>
          <p:nvPr/>
        </p:nvSpPr>
        <p:spPr bwMode="auto">
          <a:xfrm flipV="1">
            <a:off x="3973513" y="5292725"/>
            <a:ext cx="1587" cy="49213"/>
          </a:xfrm>
          <a:prstGeom prst="line">
            <a:avLst/>
          </a:prstGeom>
          <a:noFill/>
          <a:ln w="19050">
            <a:solidFill>
              <a:schemeClr val="tx1"/>
            </a:solidFill>
            <a:round/>
            <a:headEnd/>
            <a:tailEnd/>
          </a:ln>
        </p:spPr>
        <p:txBody>
          <a:bodyPr/>
          <a:lstStyle/>
          <a:p>
            <a:endParaRPr lang="en-US"/>
          </a:p>
        </p:txBody>
      </p:sp>
      <p:sp>
        <p:nvSpPr>
          <p:cNvPr id="55312" name="Line 17"/>
          <p:cNvSpPr>
            <a:spLocks noChangeAspect="1" noChangeShapeType="1"/>
          </p:cNvSpPr>
          <p:nvPr/>
        </p:nvSpPr>
        <p:spPr bwMode="auto">
          <a:xfrm flipV="1">
            <a:off x="4625975" y="5292725"/>
            <a:ext cx="1588" cy="49213"/>
          </a:xfrm>
          <a:prstGeom prst="line">
            <a:avLst/>
          </a:prstGeom>
          <a:noFill/>
          <a:ln w="19050">
            <a:solidFill>
              <a:schemeClr val="tx1"/>
            </a:solidFill>
            <a:round/>
            <a:headEnd/>
            <a:tailEnd/>
          </a:ln>
        </p:spPr>
        <p:txBody>
          <a:bodyPr/>
          <a:lstStyle/>
          <a:p>
            <a:endParaRPr lang="en-US"/>
          </a:p>
        </p:txBody>
      </p:sp>
      <p:sp>
        <p:nvSpPr>
          <p:cNvPr id="55313" name="Line 18"/>
          <p:cNvSpPr>
            <a:spLocks noChangeAspect="1" noChangeShapeType="1"/>
          </p:cNvSpPr>
          <p:nvPr/>
        </p:nvSpPr>
        <p:spPr bwMode="auto">
          <a:xfrm flipV="1">
            <a:off x="5278438" y="5292725"/>
            <a:ext cx="3175" cy="49213"/>
          </a:xfrm>
          <a:prstGeom prst="line">
            <a:avLst/>
          </a:prstGeom>
          <a:noFill/>
          <a:ln w="19050">
            <a:solidFill>
              <a:schemeClr val="tx1"/>
            </a:solidFill>
            <a:round/>
            <a:headEnd/>
            <a:tailEnd/>
          </a:ln>
        </p:spPr>
        <p:txBody>
          <a:bodyPr/>
          <a:lstStyle/>
          <a:p>
            <a:endParaRPr lang="en-US"/>
          </a:p>
        </p:txBody>
      </p:sp>
      <p:sp>
        <p:nvSpPr>
          <p:cNvPr id="55314" name="Line 19"/>
          <p:cNvSpPr>
            <a:spLocks noChangeAspect="1" noChangeShapeType="1"/>
          </p:cNvSpPr>
          <p:nvPr/>
        </p:nvSpPr>
        <p:spPr bwMode="auto">
          <a:xfrm flipV="1">
            <a:off x="5932488" y="5292725"/>
            <a:ext cx="1587" cy="49213"/>
          </a:xfrm>
          <a:prstGeom prst="line">
            <a:avLst/>
          </a:prstGeom>
          <a:noFill/>
          <a:ln w="19050">
            <a:solidFill>
              <a:schemeClr val="tx1"/>
            </a:solidFill>
            <a:round/>
            <a:headEnd/>
            <a:tailEnd/>
          </a:ln>
        </p:spPr>
        <p:txBody>
          <a:bodyPr/>
          <a:lstStyle/>
          <a:p>
            <a:endParaRPr lang="en-US"/>
          </a:p>
        </p:txBody>
      </p:sp>
      <p:sp>
        <p:nvSpPr>
          <p:cNvPr id="55315" name="Line 20"/>
          <p:cNvSpPr>
            <a:spLocks noChangeAspect="1" noChangeShapeType="1"/>
          </p:cNvSpPr>
          <p:nvPr/>
        </p:nvSpPr>
        <p:spPr bwMode="auto">
          <a:xfrm flipV="1">
            <a:off x="6577013" y="5292725"/>
            <a:ext cx="1587" cy="49213"/>
          </a:xfrm>
          <a:prstGeom prst="line">
            <a:avLst/>
          </a:prstGeom>
          <a:noFill/>
          <a:ln w="19050">
            <a:solidFill>
              <a:schemeClr val="tx1"/>
            </a:solidFill>
            <a:round/>
            <a:headEnd/>
            <a:tailEnd/>
          </a:ln>
        </p:spPr>
        <p:txBody>
          <a:bodyPr/>
          <a:lstStyle/>
          <a:p>
            <a:endParaRPr lang="en-US"/>
          </a:p>
        </p:txBody>
      </p:sp>
      <p:sp>
        <p:nvSpPr>
          <p:cNvPr id="55316" name="Line 21"/>
          <p:cNvSpPr>
            <a:spLocks noChangeAspect="1" noChangeShapeType="1"/>
          </p:cNvSpPr>
          <p:nvPr/>
        </p:nvSpPr>
        <p:spPr bwMode="auto">
          <a:xfrm flipV="1">
            <a:off x="7229475" y="5292725"/>
            <a:ext cx="1588" cy="49213"/>
          </a:xfrm>
          <a:prstGeom prst="line">
            <a:avLst/>
          </a:prstGeom>
          <a:noFill/>
          <a:ln w="19050">
            <a:solidFill>
              <a:schemeClr val="tx1"/>
            </a:solidFill>
            <a:round/>
            <a:headEnd/>
            <a:tailEnd/>
          </a:ln>
        </p:spPr>
        <p:txBody>
          <a:bodyPr/>
          <a:lstStyle/>
          <a:p>
            <a:endParaRPr lang="en-US"/>
          </a:p>
        </p:txBody>
      </p:sp>
      <p:sp>
        <p:nvSpPr>
          <p:cNvPr id="55317" name="Line 22"/>
          <p:cNvSpPr>
            <a:spLocks noChangeAspect="1" noChangeShapeType="1"/>
          </p:cNvSpPr>
          <p:nvPr/>
        </p:nvSpPr>
        <p:spPr bwMode="auto">
          <a:xfrm flipV="1">
            <a:off x="7883525" y="5292725"/>
            <a:ext cx="1588" cy="49213"/>
          </a:xfrm>
          <a:prstGeom prst="line">
            <a:avLst/>
          </a:prstGeom>
          <a:noFill/>
          <a:ln w="19050">
            <a:solidFill>
              <a:schemeClr val="bg1"/>
            </a:solidFill>
            <a:round/>
            <a:headEnd/>
            <a:tailEnd/>
          </a:ln>
        </p:spPr>
        <p:txBody>
          <a:bodyPr/>
          <a:lstStyle/>
          <a:p>
            <a:endParaRPr lang="en-US"/>
          </a:p>
        </p:txBody>
      </p:sp>
      <p:sp>
        <p:nvSpPr>
          <p:cNvPr id="55318" name="Line 23"/>
          <p:cNvSpPr>
            <a:spLocks noChangeAspect="1" noChangeShapeType="1"/>
          </p:cNvSpPr>
          <p:nvPr/>
        </p:nvSpPr>
        <p:spPr bwMode="auto">
          <a:xfrm>
            <a:off x="1368425" y="2216150"/>
            <a:ext cx="654050" cy="865188"/>
          </a:xfrm>
          <a:prstGeom prst="line">
            <a:avLst/>
          </a:prstGeom>
          <a:noFill/>
          <a:ln w="28575">
            <a:solidFill>
              <a:srgbClr val="0099FF"/>
            </a:solidFill>
            <a:round/>
            <a:headEnd/>
            <a:tailEnd/>
          </a:ln>
        </p:spPr>
        <p:txBody>
          <a:bodyPr/>
          <a:lstStyle/>
          <a:p>
            <a:endParaRPr lang="en-US"/>
          </a:p>
        </p:txBody>
      </p:sp>
      <p:sp>
        <p:nvSpPr>
          <p:cNvPr id="55319" name="Line 24"/>
          <p:cNvSpPr>
            <a:spLocks noChangeAspect="1" noChangeShapeType="1"/>
          </p:cNvSpPr>
          <p:nvPr/>
        </p:nvSpPr>
        <p:spPr bwMode="auto">
          <a:xfrm>
            <a:off x="2022475" y="3081338"/>
            <a:ext cx="652463" cy="122237"/>
          </a:xfrm>
          <a:prstGeom prst="line">
            <a:avLst/>
          </a:prstGeom>
          <a:noFill/>
          <a:ln w="28575">
            <a:solidFill>
              <a:srgbClr val="0099FF"/>
            </a:solidFill>
            <a:round/>
            <a:headEnd/>
            <a:tailEnd/>
          </a:ln>
        </p:spPr>
        <p:txBody>
          <a:bodyPr/>
          <a:lstStyle/>
          <a:p>
            <a:endParaRPr lang="en-US"/>
          </a:p>
        </p:txBody>
      </p:sp>
      <p:sp>
        <p:nvSpPr>
          <p:cNvPr id="55320" name="Line 25"/>
          <p:cNvSpPr>
            <a:spLocks noChangeAspect="1" noChangeShapeType="1"/>
          </p:cNvSpPr>
          <p:nvPr/>
        </p:nvSpPr>
        <p:spPr bwMode="auto">
          <a:xfrm>
            <a:off x="2674938" y="3203575"/>
            <a:ext cx="644525" cy="277813"/>
          </a:xfrm>
          <a:prstGeom prst="line">
            <a:avLst/>
          </a:prstGeom>
          <a:noFill/>
          <a:ln w="28575">
            <a:solidFill>
              <a:srgbClr val="0099FF"/>
            </a:solidFill>
            <a:round/>
            <a:headEnd/>
            <a:tailEnd/>
          </a:ln>
        </p:spPr>
        <p:txBody>
          <a:bodyPr/>
          <a:lstStyle/>
          <a:p>
            <a:endParaRPr lang="en-US"/>
          </a:p>
        </p:txBody>
      </p:sp>
      <p:sp>
        <p:nvSpPr>
          <p:cNvPr id="55321" name="Line 26"/>
          <p:cNvSpPr>
            <a:spLocks noChangeAspect="1" noChangeShapeType="1"/>
          </p:cNvSpPr>
          <p:nvPr/>
        </p:nvSpPr>
        <p:spPr bwMode="auto">
          <a:xfrm>
            <a:off x="3319463" y="3481388"/>
            <a:ext cx="654050" cy="146050"/>
          </a:xfrm>
          <a:prstGeom prst="line">
            <a:avLst/>
          </a:prstGeom>
          <a:noFill/>
          <a:ln w="28575">
            <a:solidFill>
              <a:srgbClr val="0099FF"/>
            </a:solidFill>
            <a:round/>
            <a:headEnd/>
            <a:tailEnd/>
          </a:ln>
        </p:spPr>
        <p:txBody>
          <a:bodyPr/>
          <a:lstStyle/>
          <a:p>
            <a:endParaRPr lang="en-US"/>
          </a:p>
        </p:txBody>
      </p:sp>
      <p:sp>
        <p:nvSpPr>
          <p:cNvPr id="55322" name="Line 27"/>
          <p:cNvSpPr>
            <a:spLocks noChangeAspect="1" noChangeShapeType="1"/>
          </p:cNvSpPr>
          <p:nvPr/>
        </p:nvSpPr>
        <p:spPr bwMode="auto">
          <a:xfrm>
            <a:off x="3973513" y="3627438"/>
            <a:ext cx="652462" cy="98425"/>
          </a:xfrm>
          <a:prstGeom prst="line">
            <a:avLst/>
          </a:prstGeom>
          <a:noFill/>
          <a:ln w="28575">
            <a:solidFill>
              <a:srgbClr val="0099FF"/>
            </a:solidFill>
            <a:round/>
            <a:headEnd/>
            <a:tailEnd/>
          </a:ln>
        </p:spPr>
        <p:txBody>
          <a:bodyPr/>
          <a:lstStyle/>
          <a:p>
            <a:endParaRPr lang="en-US"/>
          </a:p>
        </p:txBody>
      </p:sp>
      <p:sp>
        <p:nvSpPr>
          <p:cNvPr id="55323" name="Line 28"/>
          <p:cNvSpPr>
            <a:spLocks noChangeAspect="1" noChangeShapeType="1"/>
          </p:cNvSpPr>
          <p:nvPr/>
        </p:nvSpPr>
        <p:spPr bwMode="auto">
          <a:xfrm>
            <a:off x="4625975" y="3725863"/>
            <a:ext cx="652463" cy="90487"/>
          </a:xfrm>
          <a:prstGeom prst="line">
            <a:avLst/>
          </a:prstGeom>
          <a:noFill/>
          <a:ln w="28575">
            <a:solidFill>
              <a:srgbClr val="0099FF"/>
            </a:solidFill>
            <a:round/>
            <a:headEnd/>
            <a:tailEnd/>
          </a:ln>
        </p:spPr>
        <p:txBody>
          <a:bodyPr/>
          <a:lstStyle/>
          <a:p>
            <a:endParaRPr lang="en-US"/>
          </a:p>
        </p:txBody>
      </p:sp>
      <p:sp>
        <p:nvSpPr>
          <p:cNvPr id="55324" name="Line 29"/>
          <p:cNvSpPr>
            <a:spLocks noChangeAspect="1" noChangeShapeType="1"/>
          </p:cNvSpPr>
          <p:nvPr/>
        </p:nvSpPr>
        <p:spPr bwMode="auto">
          <a:xfrm>
            <a:off x="5278438" y="3816350"/>
            <a:ext cx="654050" cy="1588"/>
          </a:xfrm>
          <a:prstGeom prst="line">
            <a:avLst/>
          </a:prstGeom>
          <a:noFill/>
          <a:ln w="28575">
            <a:solidFill>
              <a:srgbClr val="0099FF"/>
            </a:solidFill>
            <a:round/>
            <a:headEnd/>
            <a:tailEnd/>
          </a:ln>
        </p:spPr>
        <p:txBody>
          <a:bodyPr/>
          <a:lstStyle/>
          <a:p>
            <a:endParaRPr lang="en-US"/>
          </a:p>
        </p:txBody>
      </p:sp>
      <p:sp>
        <p:nvSpPr>
          <p:cNvPr id="55325" name="Line 30"/>
          <p:cNvSpPr>
            <a:spLocks noChangeAspect="1" noChangeShapeType="1"/>
          </p:cNvSpPr>
          <p:nvPr/>
        </p:nvSpPr>
        <p:spPr bwMode="auto">
          <a:xfrm>
            <a:off x="5932488" y="3816350"/>
            <a:ext cx="644525" cy="122238"/>
          </a:xfrm>
          <a:prstGeom prst="line">
            <a:avLst/>
          </a:prstGeom>
          <a:noFill/>
          <a:ln w="28575">
            <a:solidFill>
              <a:srgbClr val="0099FF"/>
            </a:solidFill>
            <a:round/>
            <a:headEnd/>
            <a:tailEnd/>
          </a:ln>
        </p:spPr>
        <p:txBody>
          <a:bodyPr/>
          <a:lstStyle/>
          <a:p>
            <a:endParaRPr lang="en-US"/>
          </a:p>
        </p:txBody>
      </p:sp>
      <p:sp>
        <p:nvSpPr>
          <p:cNvPr id="55326" name="Line 31"/>
          <p:cNvSpPr>
            <a:spLocks noChangeAspect="1" noChangeShapeType="1"/>
          </p:cNvSpPr>
          <p:nvPr/>
        </p:nvSpPr>
        <p:spPr bwMode="auto">
          <a:xfrm>
            <a:off x="6577013" y="3938588"/>
            <a:ext cx="652462" cy="65087"/>
          </a:xfrm>
          <a:prstGeom prst="line">
            <a:avLst/>
          </a:prstGeom>
          <a:noFill/>
          <a:ln w="28575">
            <a:solidFill>
              <a:srgbClr val="0099FF"/>
            </a:solidFill>
            <a:round/>
            <a:headEnd/>
            <a:tailEnd/>
          </a:ln>
        </p:spPr>
        <p:txBody>
          <a:bodyPr/>
          <a:lstStyle/>
          <a:p>
            <a:endParaRPr lang="en-US"/>
          </a:p>
        </p:txBody>
      </p:sp>
      <p:sp>
        <p:nvSpPr>
          <p:cNvPr id="55327" name="Line 32"/>
          <p:cNvSpPr>
            <a:spLocks noChangeAspect="1" noChangeShapeType="1"/>
          </p:cNvSpPr>
          <p:nvPr/>
        </p:nvSpPr>
        <p:spPr bwMode="auto">
          <a:xfrm>
            <a:off x="7229475" y="4003675"/>
            <a:ext cx="654050" cy="246063"/>
          </a:xfrm>
          <a:prstGeom prst="line">
            <a:avLst/>
          </a:prstGeom>
          <a:noFill/>
          <a:ln w="28575">
            <a:solidFill>
              <a:srgbClr val="0099FF"/>
            </a:solidFill>
            <a:round/>
            <a:headEnd/>
            <a:tailEnd/>
          </a:ln>
        </p:spPr>
        <p:txBody>
          <a:bodyPr/>
          <a:lstStyle/>
          <a:p>
            <a:endParaRPr lang="en-US"/>
          </a:p>
        </p:txBody>
      </p:sp>
      <p:sp>
        <p:nvSpPr>
          <p:cNvPr id="55328" name="Freeform 33"/>
          <p:cNvSpPr>
            <a:spLocks noChangeAspect="1"/>
          </p:cNvSpPr>
          <p:nvPr/>
        </p:nvSpPr>
        <p:spPr bwMode="auto">
          <a:xfrm>
            <a:off x="1311275" y="2159000"/>
            <a:ext cx="115888" cy="115888"/>
          </a:xfrm>
          <a:custGeom>
            <a:avLst/>
            <a:gdLst>
              <a:gd name="T0" fmla="*/ 2147483647 w 66"/>
              <a:gd name="T1" fmla="*/ 0 h 66"/>
              <a:gd name="T2" fmla="*/ 2147483647 w 66"/>
              <a:gd name="T3" fmla="*/ 2147483647 h 66"/>
              <a:gd name="T4" fmla="*/ 2147483647 w 66"/>
              <a:gd name="T5" fmla="*/ 2147483647 h 66"/>
              <a:gd name="T6" fmla="*/ 0 w 66"/>
              <a:gd name="T7" fmla="*/ 2147483647 h 66"/>
              <a:gd name="T8" fmla="*/ 2147483647 w 66"/>
              <a:gd name="T9" fmla="*/ 0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33" y="0"/>
                </a:moveTo>
                <a:lnTo>
                  <a:pt x="66" y="33"/>
                </a:lnTo>
                <a:lnTo>
                  <a:pt x="33" y="66"/>
                </a:lnTo>
                <a:lnTo>
                  <a:pt x="0" y="33"/>
                </a:lnTo>
                <a:lnTo>
                  <a:pt x="33" y="0"/>
                </a:lnTo>
                <a:close/>
              </a:path>
            </a:pathLst>
          </a:custGeom>
          <a:solidFill>
            <a:srgbClr val="FFFF00"/>
          </a:solidFill>
          <a:ln w="19050">
            <a:solidFill>
              <a:srgbClr val="333399"/>
            </a:solidFill>
            <a:round/>
            <a:headEnd/>
            <a:tailEnd/>
          </a:ln>
        </p:spPr>
        <p:txBody>
          <a:bodyPr/>
          <a:lstStyle/>
          <a:p>
            <a:endParaRPr lang="en-GB"/>
          </a:p>
        </p:txBody>
      </p:sp>
      <p:sp>
        <p:nvSpPr>
          <p:cNvPr id="55329" name="Freeform 34"/>
          <p:cNvSpPr>
            <a:spLocks noChangeAspect="1"/>
          </p:cNvSpPr>
          <p:nvPr/>
        </p:nvSpPr>
        <p:spPr bwMode="auto">
          <a:xfrm>
            <a:off x="1963738" y="3025775"/>
            <a:ext cx="115887" cy="112713"/>
          </a:xfrm>
          <a:custGeom>
            <a:avLst/>
            <a:gdLst>
              <a:gd name="T0" fmla="*/ 2147483647 w 66"/>
              <a:gd name="T1" fmla="*/ 0 h 65"/>
              <a:gd name="T2" fmla="*/ 2147483647 w 66"/>
              <a:gd name="T3" fmla="*/ 2147483647 h 65"/>
              <a:gd name="T4" fmla="*/ 2147483647 w 66"/>
              <a:gd name="T5" fmla="*/ 2147483647 h 65"/>
              <a:gd name="T6" fmla="*/ 0 w 66"/>
              <a:gd name="T7" fmla="*/ 2147483647 h 65"/>
              <a:gd name="T8" fmla="*/ 2147483647 w 66"/>
              <a:gd name="T9" fmla="*/ 0 h 65"/>
              <a:gd name="T10" fmla="*/ 0 60000 65536"/>
              <a:gd name="T11" fmla="*/ 0 60000 65536"/>
              <a:gd name="T12" fmla="*/ 0 60000 65536"/>
              <a:gd name="T13" fmla="*/ 0 60000 65536"/>
              <a:gd name="T14" fmla="*/ 0 60000 65536"/>
              <a:gd name="T15" fmla="*/ 0 w 66"/>
              <a:gd name="T16" fmla="*/ 0 h 65"/>
              <a:gd name="T17" fmla="*/ 66 w 66"/>
              <a:gd name="T18" fmla="*/ 65 h 65"/>
            </a:gdLst>
            <a:ahLst/>
            <a:cxnLst>
              <a:cxn ang="T10">
                <a:pos x="T0" y="T1"/>
              </a:cxn>
              <a:cxn ang="T11">
                <a:pos x="T2" y="T3"/>
              </a:cxn>
              <a:cxn ang="T12">
                <a:pos x="T4" y="T5"/>
              </a:cxn>
              <a:cxn ang="T13">
                <a:pos x="T6" y="T7"/>
              </a:cxn>
              <a:cxn ang="T14">
                <a:pos x="T8" y="T9"/>
              </a:cxn>
            </a:cxnLst>
            <a:rect l="T15" t="T16" r="T17" b="T18"/>
            <a:pathLst>
              <a:path w="66" h="65">
                <a:moveTo>
                  <a:pt x="33" y="0"/>
                </a:moveTo>
                <a:lnTo>
                  <a:pt x="66" y="32"/>
                </a:lnTo>
                <a:lnTo>
                  <a:pt x="33" y="65"/>
                </a:lnTo>
                <a:lnTo>
                  <a:pt x="0" y="32"/>
                </a:lnTo>
                <a:lnTo>
                  <a:pt x="33" y="0"/>
                </a:lnTo>
                <a:close/>
              </a:path>
            </a:pathLst>
          </a:custGeom>
          <a:solidFill>
            <a:srgbClr val="FFFF00"/>
          </a:solidFill>
          <a:ln w="7938">
            <a:solidFill>
              <a:srgbClr val="333399"/>
            </a:solidFill>
            <a:round/>
            <a:headEnd/>
            <a:tailEnd/>
          </a:ln>
        </p:spPr>
        <p:txBody>
          <a:bodyPr/>
          <a:lstStyle/>
          <a:p>
            <a:endParaRPr lang="en-GB"/>
          </a:p>
        </p:txBody>
      </p:sp>
      <p:sp>
        <p:nvSpPr>
          <p:cNvPr id="55330" name="Freeform 35"/>
          <p:cNvSpPr>
            <a:spLocks noChangeAspect="1"/>
          </p:cNvSpPr>
          <p:nvPr/>
        </p:nvSpPr>
        <p:spPr bwMode="auto">
          <a:xfrm>
            <a:off x="2617788" y="3148013"/>
            <a:ext cx="114300" cy="112712"/>
          </a:xfrm>
          <a:custGeom>
            <a:avLst/>
            <a:gdLst>
              <a:gd name="T0" fmla="*/ 2147483647 w 66"/>
              <a:gd name="T1" fmla="*/ 0 h 65"/>
              <a:gd name="T2" fmla="*/ 2147483647 w 66"/>
              <a:gd name="T3" fmla="*/ 2147483647 h 65"/>
              <a:gd name="T4" fmla="*/ 2147483647 w 66"/>
              <a:gd name="T5" fmla="*/ 2147483647 h 65"/>
              <a:gd name="T6" fmla="*/ 0 w 66"/>
              <a:gd name="T7" fmla="*/ 2147483647 h 65"/>
              <a:gd name="T8" fmla="*/ 2147483647 w 66"/>
              <a:gd name="T9" fmla="*/ 0 h 65"/>
              <a:gd name="T10" fmla="*/ 0 60000 65536"/>
              <a:gd name="T11" fmla="*/ 0 60000 65536"/>
              <a:gd name="T12" fmla="*/ 0 60000 65536"/>
              <a:gd name="T13" fmla="*/ 0 60000 65536"/>
              <a:gd name="T14" fmla="*/ 0 60000 65536"/>
              <a:gd name="T15" fmla="*/ 0 w 66"/>
              <a:gd name="T16" fmla="*/ 0 h 65"/>
              <a:gd name="T17" fmla="*/ 66 w 66"/>
              <a:gd name="T18" fmla="*/ 65 h 65"/>
            </a:gdLst>
            <a:ahLst/>
            <a:cxnLst>
              <a:cxn ang="T10">
                <a:pos x="T0" y="T1"/>
              </a:cxn>
              <a:cxn ang="T11">
                <a:pos x="T2" y="T3"/>
              </a:cxn>
              <a:cxn ang="T12">
                <a:pos x="T4" y="T5"/>
              </a:cxn>
              <a:cxn ang="T13">
                <a:pos x="T6" y="T7"/>
              </a:cxn>
              <a:cxn ang="T14">
                <a:pos x="T8" y="T9"/>
              </a:cxn>
            </a:cxnLst>
            <a:rect l="T15" t="T16" r="T17" b="T18"/>
            <a:pathLst>
              <a:path w="66" h="65">
                <a:moveTo>
                  <a:pt x="33" y="0"/>
                </a:moveTo>
                <a:lnTo>
                  <a:pt x="66" y="32"/>
                </a:lnTo>
                <a:lnTo>
                  <a:pt x="33" y="65"/>
                </a:lnTo>
                <a:lnTo>
                  <a:pt x="0" y="32"/>
                </a:lnTo>
                <a:lnTo>
                  <a:pt x="33" y="0"/>
                </a:lnTo>
                <a:close/>
              </a:path>
            </a:pathLst>
          </a:custGeom>
          <a:solidFill>
            <a:srgbClr val="FFFF00"/>
          </a:solidFill>
          <a:ln w="7938">
            <a:solidFill>
              <a:srgbClr val="333399"/>
            </a:solidFill>
            <a:round/>
            <a:headEnd/>
            <a:tailEnd/>
          </a:ln>
        </p:spPr>
        <p:txBody>
          <a:bodyPr/>
          <a:lstStyle/>
          <a:p>
            <a:endParaRPr lang="en-GB"/>
          </a:p>
        </p:txBody>
      </p:sp>
      <p:sp>
        <p:nvSpPr>
          <p:cNvPr id="55331" name="Freeform 36"/>
          <p:cNvSpPr>
            <a:spLocks noChangeAspect="1"/>
          </p:cNvSpPr>
          <p:nvPr/>
        </p:nvSpPr>
        <p:spPr bwMode="auto">
          <a:xfrm>
            <a:off x="3262313" y="3424238"/>
            <a:ext cx="114300" cy="114300"/>
          </a:xfrm>
          <a:custGeom>
            <a:avLst/>
            <a:gdLst>
              <a:gd name="T0" fmla="*/ 2147483647 w 66"/>
              <a:gd name="T1" fmla="*/ 0 h 65"/>
              <a:gd name="T2" fmla="*/ 2147483647 w 66"/>
              <a:gd name="T3" fmla="*/ 2147483647 h 65"/>
              <a:gd name="T4" fmla="*/ 2147483647 w 66"/>
              <a:gd name="T5" fmla="*/ 2147483647 h 65"/>
              <a:gd name="T6" fmla="*/ 0 w 66"/>
              <a:gd name="T7" fmla="*/ 2147483647 h 65"/>
              <a:gd name="T8" fmla="*/ 2147483647 w 66"/>
              <a:gd name="T9" fmla="*/ 0 h 65"/>
              <a:gd name="T10" fmla="*/ 0 60000 65536"/>
              <a:gd name="T11" fmla="*/ 0 60000 65536"/>
              <a:gd name="T12" fmla="*/ 0 60000 65536"/>
              <a:gd name="T13" fmla="*/ 0 60000 65536"/>
              <a:gd name="T14" fmla="*/ 0 60000 65536"/>
              <a:gd name="T15" fmla="*/ 0 w 66"/>
              <a:gd name="T16" fmla="*/ 0 h 65"/>
              <a:gd name="T17" fmla="*/ 66 w 66"/>
              <a:gd name="T18" fmla="*/ 65 h 65"/>
            </a:gdLst>
            <a:ahLst/>
            <a:cxnLst>
              <a:cxn ang="T10">
                <a:pos x="T0" y="T1"/>
              </a:cxn>
              <a:cxn ang="T11">
                <a:pos x="T2" y="T3"/>
              </a:cxn>
              <a:cxn ang="T12">
                <a:pos x="T4" y="T5"/>
              </a:cxn>
              <a:cxn ang="T13">
                <a:pos x="T6" y="T7"/>
              </a:cxn>
              <a:cxn ang="T14">
                <a:pos x="T8" y="T9"/>
              </a:cxn>
            </a:cxnLst>
            <a:rect l="T15" t="T16" r="T17" b="T18"/>
            <a:pathLst>
              <a:path w="66" h="65">
                <a:moveTo>
                  <a:pt x="33" y="0"/>
                </a:moveTo>
                <a:lnTo>
                  <a:pt x="66" y="32"/>
                </a:lnTo>
                <a:lnTo>
                  <a:pt x="33" y="65"/>
                </a:lnTo>
                <a:lnTo>
                  <a:pt x="0" y="32"/>
                </a:lnTo>
                <a:lnTo>
                  <a:pt x="33" y="0"/>
                </a:lnTo>
                <a:close/>
              </a:path>
            </a:pathLst>
          </a:custGeom>
          <a:solidFill>
            <a:srgbClr val="FFFF00"/>
          </a:solidFill>
          <a:ln w="7938">
            <a:solidFill>
              <a:srgbClr val="333399"/>
            </a:solidFill>
            <a:round/>
            <a:headEnd/>
            <a:tailEnd/>
          </a:ln>
        </p:spPr>
        <p:txBody>
          <a:bodyPr/>
          <a:lstStyle/>
          <a:p>
            <a:endParaRPr lang="en-GB"/>
          </a:p>
        </p:txBody>
      </p:sp>
      <p:sp>
        <p:nvSpPr>
          <p:cNvPr id="55332" name="Freeform 37"/>
          <p:cNvSpPr>
            <a:spLocks noChangeAspect="1"/>
          </p:cNvSpPr>
          <p:nvPr/>
        </p:nvSpPr>
        <p:spPr bwMode="auto">
          <a:xfrm>
            <a:off x="3914775" y="3571875"/>
            <a:ext cx="115888" cy="112713"/>
          </a:xfrm>
          <a:custGeom>
            <a:avLst/>
            <a:gdLst>
              <a:gd name="T0" fmla="*/ 2147483647 w 66"/>
              <a:gd name="T1" fmla="*/ 0 h 65"/>
              <a:gd name="T2" fmla="*/ 2147483647 w 66"/>
              <a:gd name="T3" fmla="*/ 2147483647 h 65"/>
              <a:gd name="T4" fmla="*/ 2147483647 w 66"/>
              <a:gd name="T5" fmla="*/ 2147483647 h 65"/>
              <a:gd name="T6" fmla="*/ 0 w 66"/>
              <a:gd name="T7" fmla="*/ 2147483647 h 65"/>
              <a:gd name="T8" fmla="*/ 2147483647 w 66"/>
              <a:gd name="T9" fmla="*/ 0 h 65"/>
              <a:gd name="T10" fmla="*/ 0 60000 65536"/>
              <a:gd name="T11" fmla="*/ 0 60000 65536"/>
              <a:gd name="T12" fmla="*/ 0 60000 65536"/>
              <a:gd name="T13" fmla="*/ 0 60000 65536"/>
              <a:gd name="T14" fmla="*/ 0 60000 65536"/>
              <a:gd name="T15" fmla="*/ 0 w 66"/>
              <a:gd name="T16" fmla="*/ 0 h 65"/>
              <a:gd name="T17" fmla="*/ 66 w 66"/>
              <a:gd name="T18" fmla="*/ 65 h 65"/>
            </a:gdLst>
            <a:ahLst/>
            <a:cxnLst>
              <a:cxn ang="T10">
                <a:pos x="T0" y="T1"/>
              </a:cxn>
              <a:cxn ang="T11">
                <a:pos x="T2" y="T3"/>
              </a:cxn>
              <a:cxn ang="T12">
                <a:pos x="T4" y="T5"/>
              </a:cxn>
              <a:cxn ang="T13">
                <a:pos x="T6" y="T7"/>
              </a:cxn>
              <a:cxn ang="T14">
                <a:pos x="T8" y="T9"/>
              </a:cxn>
            </a:cxnLst>
            <a:rect l="T15" t="T16" r="T17" b="T18"/>
            <a:pathLst>
              <a:path w="66" h="65">
                <a:moveTo>
                  <a:pt x="33" y="0"/>
                </a:moveTo>
                <a:lnTo>
                  <a:pt x="66" y="32"/>
                </a:lnTo>
                <a:lnTo>
                  <a:pt x="33" y="65"/>
                </a:lnTo>
                <a:lnTo>
                  <a:pt x="0" y="32"/>
                </a:lnTo>
                <a:lnTo>
                  <a:pt x="33" y="0"/>
                </a:lnTo>
                <a:close/>
              </a:path>
            </a:pathLst>
          </a:custGeom>
          <a:solidFill>
            <a:srgbClr val="FFFF00"/>
          </a:solidFill>
          <a:ln w="7938">
            <a:solidFill>
              <a:srgbClr val="333399"/>
            </a:solidFill>
            <a:round/>
            <a:headEnd/>
            <a:tailEnd/>
          </a:ln>
        </p:spPr>
        <p:txBody>
          <a:bodyPr/>
          <a:lstStyle/>
          <a:p>
            <a:endParaRPr lang="en-GB"/>
          </a:p>
        </p:txBody>
      </p:sp>
      <p:sp>
        <p:nvSpPr>
          <p:cNvPr id="55333" name="Freeform 38"/>
          <p:cNvSpPr>
            <a:spLocks noChangeAspect="1"/>
          </p:cNvSpPr>
          <p:nvPr/>
        </p:nvSpPr>
        <p:spPr bwMode="auto">
          <a:xfrm>
            <a:off x="4568825" y="3668713"/>
            <a:ext cx="114300" cy="114300"/>
          </a:xfrm>
          <a:custGeom>
            <a:avLst/>
            <a:gdLst>
              <a:gd name="T0" fmla="*/ 2147483647 w 66"/>
              <a:gd name="T1" fmla="*/ 0 h 65"/>
              <a:gd name="T2" fmla="*/ 2147483647 w 66"/>
              <a:gd name="T3" fmla="*/ 2147483647 h 65"/>
              <a:gd name="T4" fmla="*/ 2147483647 w 66"/>
              <a:gd name="T5" fmla="*/ 2147483647 h 65"/>
              <a:gd name="T6" fmla="*/ 0 w 66"/>
              <a:gd name="T7" fmla="*/ 2147483647 h 65"/>
              <a:gd name="T8" fmla="*/ 2147483647 w 66"/>
              <a:gd name="T9" fmla="*/ 0 h 65"/>
              <a:gd name="T10" fmla="*/ 0 60000 65536"/>
              <a:gd name="T11" fmla="*/ 0 60000 65536"/>
              <a:gd name="T12" fmla="*/ 0 60000 65536"/>
              <a:gd name="T13" fmla="*/ 0 60000 65536"/>
              <a:gd name="T14" fmla="*/ 0 60000 65536"/>
              <a:gd name="T15" fmla="*/ 0 w 66"/>
              <a:gd name="T16" fmla="*/ 0 h 65"/>
              <a:gd name="T17" fmla="*/ 66 w 66"/>
              <a:gd name="T18" fmla="*/ 65 h 65"/>
            </a:gdLst>
            <a:ahLst/>
            <a:cxnLst>
              <a:cxn ang="T10">
                <a:pos x="T0" y="T1"/>
              </a:cxn>
              <a:cxn ang="T11">
                <a:pos x="T2" y="T3"/>
              </a:cxn>
              <a:cxn ang="T12">
                <a:pos x="T4" y="T5"/>
              </a:cxn>
              <a:cxn ang="T13">
                <a:pos x="T6" y="T7"/>
              </a:cxn>
              <a:cxn ang="T14">
                <a:pos x="T8" y="T9"/>
              </a:cxn>
            </a:cxnLst>
            <a:rect l="T15" t="T16" r="T17" b="T18"/>
            <a:pathLst>
              <a:path w="66" h="65">
                <a:moveTo>
                  <a:pt x="33" y="0"/>
                </a:moveTo>
                <a:lnTo>
                  <a:pt x="66" y="32"/>
                </a:lnTo>
                <a:lnTo>
                  <a:pt x="33" y="65"/>
                </a:lnTo>
                <a:lnTo>
                  <a:pt x="0" y="32"/>
                </a:lnTo>
                <a:lnTo>
                  <a:pt x="33" y="0"/>
                </a:lnTo>
                <a:close/>
              </a:path>
            </a:pathLst>
          </a:custGeom>
          <a:solidFill>
            <a:srgbClr val="FFFF00"/>
          </a:solidFill>
          <a:ln w="7938">
            <a:solidFill>
              <a:srgbClr val="333399"/>
            </a:solidFill>
            <a:round/>
            <a:headEnd/>
            <a:tailEnd/>
          </a:ln>
        </p:spPr>
        <p:txBody>
          <a:bodyPr/>
          <a:lstStyle/>
          <a:p>
            <a:endParaRPr lang="en-GB"/>
          </a:p>
        </p:txBody>
      </p:sp>
      <p:sp>
        <p:nvSpPr>
          <p:cNvPr id="55334" name="Freeform 39"/>
          <p:cNvSpPr>
            <a:spLocks noChangeAspect="1"/>
          </p:cNvSpPr>
          <p:nvPr/>
        </p:nvSpPr>
        <p:spPr bwMode="auto">
          <a:xfrm>
            <a:off x="5221288" y="3759200"/>
            <a:ext cx="115887" cy="114300"/>
          </a:xfrm>
          <a:custGeom>
            <a:avLst/>
            <a:gdLst>
              <a:gd name="T0" fmla="*/ 2147483647 w 66"/>
              <a:gd name="T1" fmla="*/ 0 h 66"/>
              <a:gd name="T2" fmla="*/ 2147483647 w 66"/>
              <a:gd name="T3" fmla="*/ 2147483647 h 66"/>
              <a:gd name="T4" fmla="*/ 2147483647 w 66"/>
              <a:gd name="T5" fmla="*/ 2147483647 h 66"/>
              <a:gd name="T6" fmla="*/ 0 w 66"/>
              <a:gd name="T7" fmla="*/ 2147483647 h 66"/>
              <a:gd name="T8" fmla="*/ 2147483647 w 66"/>
              <a:gd name="T9" fmla="*/ 0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33" y="0"/>
                </a:moveTo>
                <a:lnTo>
                  <a:pt x="66" y="33"/>
                </a:lnTo>
                <a:lnTo>
                  <a:pt x="33" y="66"/>
                </a:lnTo>
                <a:lnTo>
                  <a:pt x="0" y="33"/>
                </a:lnTo>
                <a:lnTo>
                  <a:pt x="33" y="0"/>
                </a:lnTo>
                <a:close/>
              </a:path>
            </a:pathLst>
          </a:custGeom>
          <a:solidFill>
            <a:srgbClr val="FFFF00"/>
          </a:solidFill>
          <a:ln w="7938">
            <a:solidFill>
              <a:srgbClr val="333399"/>
            </a:solidFill>
            <a:round/>
            <a:headEnd/>
            <a:tailEnd/>
          </a:ln>
        </p:spPr>
        <p:txBody>
          <a:bodyPr/>
          <a:lstStyle/>
          <a:p>
            <a:endParaRPr lang="en-GB"/>
          </a:p>
        </p:txBody>
      </p:sp>
      <p:sp>
        <p:nvSpPr>
          <p:cNvPr id="55335" name="Freeform 40"/>
          <p:cNvSpPr>
            <a:spLocks noChangeAspect="1"/>
          </p:cNvSpPr>
          <p:nvPr/>
        </p:nvSpPr>
        <p:spPr bwMode="auto">
          <a:xfrm>
            <a:off x="5875338" y="3759200"/>
            <a:ext cx="112712" cy="114300"/>
          </a:xfrm>
          <a:custGeom>
            <a:avLst/>
            <a:gdLst>
              <a:gd name="T0" fmla="*/ 2147483647 w 65"/>
              <a:gd name="T1" fmla="*/ 0 h 66"/>
              <a:gd name="T2" fmla="*/ 2147483647 w 65"/>
              <a:gd name="T3" fmla="*/ 2147483647 h 66"/>
              <a:gd name="T4" fmla="*/ 2147483647 w 65"/>
              <a:gd name="T5" fmla="*/ 2147483647 h 66"/>
              <a:gd name="T6" fmla="*/ 0 w 65"/>
              <a:gd name="T7" fmla="*/ 2147483647 h 66"/>
              <a:gd name="T8" fmla="*/ 2147483647 w 65"/>
              <a:gd name="T9" fmla="*/ 0 h 66"/>
              <a:gd name="T10" fmla="*/ 0 60000 65536"/>
              <a:gd name="T11" fmla="*/ 0 60000 65536"/>
              <a:gd name="T12" fmla="*/ 0 60000 65536"/>
              <a:gd name="T13" fmla="*/ 0 60000 65536"/>
              <a:gd name="T14" fmla="*/ 0 60000 65536"/>
              <a:gd name="T15" fmla="*/ 0 w 65"/>
              <a:gd name="T16" fmla="*/ 0 h 66"/>
              <a:gd name="T17" fmla="*/ 65 w 65"/>
              <a:gd name="T18" fmla="*/ 66 h 66"/>
            </a:gdLst>
            <a:ahLst/>
            <a:cxnLst>
              <a:cxn ang="T10">
                <a:pos x="T0" y="T1"/>
              </a:cxn>
              <a:cxn ang="T11">
                <a:pos x="T2" y="T3"/>
              </a:cxn>
              <a:cxn ang="T12">
                <a:pos x="T4" y="T5"/>
              </a:cxn>
              <a:cxn ang="T13">
                <a:pos x="T6" y="T7"/>
              </a:cxn>
              <a:cxn ang="T14">
                <a:pos x="T8" y="T9"/>
              </a:cxn>
            </a:cxnLst>
            <a:rect l="T15" t="T16" r="T17" b="T18"/>
            <a:pathLst>
              <a:path w="65" h="66">
                <a:moveTo>
                  <a:pt x="33" y="0"/>
                </a:moveTo>
                <a:lnTo>
                  <a:pt x="65" y="33"/>
                </a:lnTo>
                <a:lnTo>
                  <a:pt x="33" y="66"/>
                </a:lnTo>
                <a:lnTo>
                  <a:pt x="0" y="33"/>
                </a:lnTo>
                <a:lnTo>
                  <a:pt x="33" y="0"/>
                </a:lnTo>
                <a:close/>
              </a:path>
            </a:pathLst>
          </a:custGeom>
          <a:solidFill>
            <a:srgbClr val="FFFF00"/>
          </a:solidFill>
          <a:ln w="7938">
            <a:solidFill>
              <a:srgbClr val="333399"/>
            </a:solidFill>
            <a:round/>
            <a:headEnd/>
            <a:tailEnd/>
          </a:ln>
        </p:spPr>
        <p:txBody>
          <a:bodyPr/>
          <a:lstStyle/>
          <a:p>
            <a:endParaRPr lang="en-GB"/>
          </a:p>
        </p:txBody>
      </p:sp>
      <p:sp>
        <p:nvSpPr>
          <p:cNvPr id="55336" name="Freeform 41"/>
          <p:cNvSpPr>
            <a:spLocks noChangeAspect="1"/>
          </p:cNvSpPr>
          <p:nvPr/>
        </p:nvSpPr>
        <p:spPr bwMode="auto">
          <a:xfrm>
            <a:off x="6519863" y="3881438"/>
            <a:ext cx="114300" cy="114300"/>
          </a:xfrm>
          <a:custGeom>
            <a:avLst/>
            <a:gdLst>
              <a:gd name="T0" fmla="*/ 2147483647 w 66"/>
              <a:gd name="T1" fmla="*/ 0 h 66"/>
              <a:gd name="T2" fmla="*/ 2147483647 w 66"/>
              <a:gd name="T3" fmla="*/ 2147483647 h 66"/>
              <a:gd name="T4" fmla="*/ 2147483647 w 66"/>
              <a:gd name="T5" fmla="*/ 2147483647 h 66"/>
              <a:gd name="T6" fmla="*/ 0 w 66"/>
              <a:gd name="T7" fmla="*/ 2147483647 h 66"/>
              <a:gd name="T8" fmla="*/ 2147483647 w 66"/>
              <a:gd name="T9" fmla="*/ 0 h 66"/>
              <a:gd name="T10" fmla="*/ 0 60000 65536"/>
              <a:gd name="T11" fmla="*/ 0 60000 65536"/>
              <a:gd name="T12" fmla="*/ 0 60000 65536"/>
              <a:gd name="T13" fmla="*/ 0 60000 65536"/>
              <a:gd name="T14" fmla="*/ 0 60000 65536"/>
              <a:gd name="T15" fmla="*/ 0 w 66"/>
              <a:gd name="T16" fmla="*/ 0 h 66"/>
              <a:gd name="T17" fmla="*/ 66 w 66"/>
              <a:gd name="T18" fmla="*/ 66 h 66"/>
            </a:gdLst>
            <a:ahLst/>
            <a:cxnLst>
              <a:cxn ang="T10">
                <a:pos x="T0" y="T1"/>
              </a:cxn>
              <a:cxn ang="T11">
                <a:pos x="T2" y="T3"/>
              </a:cxn>
              <a:cxn ang="T12">
                <a:pos x="T4" y="T5"/>
              </a:cxn>
              <a:cxn ang="T13">
                <a:pos x="T6" y="T7"/>
              </a:cxn>
              <a:cxn ang="T14">
                <a:pos x="T8" y="T9"/>
              </a:cxn>
            </a:cxnLst>
            <a:rect l="T15" t="T16" r="T17" b="T18"/>
            <a:pathLst>
              <a:path w="66" h="66">
                <a:moveTo>
                  <a:pt x="33" y="0"/>
                </a:moveTo>
                <a:lnTo>
                  <a:pt x="66" y="33"/>
                </a:lnTo>
                <a:lnTo>
                  <a:pt x="33" y="66"/>
                </a:lnTo>
                <a:lnTo>
                  <a:pt x="0" y="33"/>
                </a:lnTo>
                <a:lnTo>
                  <a:pt x="33" y="0"/>
                </a:lnTo>
                <a:close/>
              </a:path>
            </a:pathLst>
          </a:custGeom>
          <a:solidFill>
            <a:srgbClr val="FFFF00"/>
          </a:solidFill>
          <a:ln w="7938">
            <a:solidFill>
              <a:srgbClr val="333399"/>
            </a:solidFill>
            <a:round/>
            <a:headEnd/>
            <a:tailEnd/>
          </a:ln>
        </p:spPr>
        <p:txBody>
          <a:bodyPr/>
          <a:lstStyle/>
          <a:p>
            <a:endParaRPr lang="en-GB"/>
          </a:p>
        </p:txBody>
      </p:sp>
      <p:sp>
        <p:nvSpPr>
          <p:cNvPr id="55337" name="Freeform 42"/>
          <p:cNvSpPr>
            <a:spLocks noChangeAspect="1"/>
          </p:cNvSpPr>
          <p:nvPr/>
        </p:nvSpPr>
        <p:spPr bwMode="auto">
          <a:xfrm>
            <a:off x="7172325" y="3946525"/>
            <a:ext cx="115888" cy="114300"/>
          </a:xfrm>
          <a:custGeom>
            <a:avLst/>
            <a:gdLst>
              <a:gd name="T0" fmla="*/ 2147483647 w 66"/>
              <a:gd name="T1" fmla="*/ 0 h 65"/>
              <a:gd name="T2" fmla="*/ 2147483647 w 66"/>
              <a:gd name="T3" fmla="*/ 2147483647 h 65"/>
              <a:gd name="T4" fmla="*/ 2147483647 w 66"/>
              <a:gd name="T5" fmla="*/ 2147483647 h 65"/>
              <a:gd name="T6" fmla="*/ 0 w 66"/>
              <a:gd name="T7" fmla="*/ 2147483647 h 65"/>
              <a:gd name="T8" fmla="*/ 2147483647 w 66"/>
              <a:gd name="T9" fmla="*/ 0 h 65"/>
              <a:gd name="T10" fmla="*/ 0 60000 65536"/>
              <a:gd name="T11" fmla="*/ 0 60000 65536"/>
              <a:gd name="T12" fmla="*/ 0 60000 65536"/>
              <a:gd name="T13" fmla="*/ 0 60000 65536"/>
              <a:gd name="T14" fmla="*/ 0 60000 65536"/>
              <a:gd name="T15" fmla="*/ 0 w 66"/>
              <a:gd name="T16" fmla="*/ 0 h 65"/>
              <a:gd name="T17" fmla="*/ 66 w 66"/>
              <a:gd name="T18" fmla="*/ 65 h 65"/>
            </a:gdLst>
            <a:ahLst/>
            <a:cxnLst>
              <a:cxn ang="T10">
                <a:pos x="T0" y="T1"/>
              </a:cxn>
              <a:cxn ang="T11">
                <a:pos x="T2" y="T3"/>
              </a:cxn>
              <a:cxn ang="T12">
                <a:pos x="T4" y="T5"/>
              </a:cxn>
              <a:cxn ang="T13">
                <a:pos x="T6" y="T7"/>
              </a:cxn>
              <a:cxn ang="T14">
                <a:pos x="T8" y="T9"/>
              </a:cxn>
            </a:cxnLst>
            <a:rect l="T15" t="T16" r="T17" b="T18"/>
            <a:pathLst>
              <a:path w="66" h="65">
                <a:moveTo>
                  <a:pt x="33" y="0"/>
                </a:moveTo>
                <a:lnTo>
                  <a:pt x="66" y="32"/>
                </a:lnTo>
                <a:lnTo>
                  <a:pt x="33" y="65"/>
                </a:lnTo>
                <a:lnTo>
                  <a:pt x="0" y="32"/>
                </a:lnTo>
                <a:lnTo>
                  <a:pt x="33" y="0"/>
                </a:lnTo>
                <a:close/>
              </a:path>
            </a:pathLst>
          </a:custGeom>
          <a:solidFill>
            <a:srgbClr val="FFFF00"/>
          </a:solidFill>
          <a:ln w="7938">
            <a:solidFill>
              <a:srgbClr val="333399"/>
            </a:solidFill>
            <a:round/>
            <a:headEnd/>
            <a:tailEnd/>
          </a:ln>
        </p:spPr>
        <p:txBody>
          <a:bodyPr/>
          <a:lstStyle/>
          <a:p>
            <a:endParaRPr lang="en-GB"/>
          </a:p>
        </p:txBody>
      </p:sp>
      <p:sp>
        <p:nvSpPr>
          <p:cNvPr id="55338" name="Freeform 43"/>
          <p:cNvSpPr>
            <a:spLocks noChangeAspect="1"/>
          </p:cNvSpPr>
          <p:nvPr/>
        </p:nvSpPr>
        <p:spPr bwMode="auto">
          <a:xfrm>
            <a:off x="7824788" y="4191000"/>
            <a:ext cx="114300" cy="114300"/>
          </a:xfrm>
          <a:custGeom>
            <a:avLst/>
            <a:gdLst>
              <a:gd name="T0" fmla="*/ 2147483647 w 65"/>
              <a:gd name="T1" fmla="*/ 0 h 65"/>
              <a:gd name="T2" fmla="*/ 2147483647 w 65"/>
              <a:gd name="T3" fmla="*/ 2147483647 h 65"/>
              <a:gd name="T4" fmla="*/ 2147483647 w 65"/>
              <a:gd name="T5" fmla="*/ 2147483647 h 65"/>
              <a:gd name="T6" fmla="*/ 0 w 65"/>
              <a:gd name="T7" fmla="*/ 2147483647 h 65"/>
              <a:gd name="T8" fmla="*/ 2147483647 w 65"/>
              <a:gd name="T9" fmla="*/ 0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33" y="0"/>
                </a:moveTo>
                <a:lnTo>
                  <a:pt x="65" y="33"/>
                </a:lnTo>
                <a:lnTo>
                  <a:pt x="33" y="65"/>
                </a:lnTo>
                <a:lnTo>
                  <a:pt x="0" y="33"/>
                </a:lnTo>
                <a:lnTo>
                  <a:pt x="33" y="0"/>
                </a:lnTo>
                <a:close/>
              </a:path>
            </a:pathLst>
          </a:custGeom>
          <a:solidFill>
            <a:srgbClr val="FFFF00"/>
          </a:solidFill>
          <a:ln w="7938">
            <a:solidFill>
              <a:srgbClr val="333399"/>
            </a:solidFill>
            <a:round/>
            <a:headEnd/>
            <a:tailEnd/>
          </a:ln>
        </p:spPr>
        <p:txBody>
          <a:bodyPr/>
          <a:lstStyle/>
          <a:p>
            <a:endParaRPr lang="en-GB"/>
          </a:p>
        </p:txBody>
      </p:sp>
      <p:sp>
        <p:nvSpPr>
          <p:cNvPr id="55339" name="Rectangle 44"/>
          <p:cNvSpPr>
            <a:spLocks noChangeAspect="1" noChangeArrowheads="1"/>
          </p:cNvSpPr>
          <p:nvPr/>
        </p:nvSpPr>
        <p:spPr bwMode="auto">
          <a:xfrm>
            <a:off x="1039813" y="5219700"/>
            <a:ext cx="114300" cy="274638"/>
          </a:xfrm>
          <a:prstGeom prst="rect">
            <a:avLst/>
          </a:prstGeom>
          <a:noFill/>
          <a:ln w="9525">
            <a:noFill/>
            <a:miter lim="800000"/>
            <a:headEnd/>
            <a:tailEnd/>
          </a:ln>
        </p:spPr>
        <p:txBody>
          <a:bodyPr wrap="none" lIns="0" tIns="0" rIns="0" bIns="0">
            <a:spAutoFit/>
          </a:bodyPr>
          <a:lstStyle/>
          <a:p>
            <a:r>
              <a:rPr lang="en-US" b="1">
                <a:solidFill>
                  <a:srgbClr val="FFFFFF"/>
                </a:solidFill>
              </a:rPr>
              <a:t>0</a:t>
            </a:r>
            <a:endParaRPr lang="en-US" b="1"/>
          </a:p>
        </p:txBody>
      </p:sp>
      <p:sp>
        <p:nvSpPr>
          <p:cNvPr id="55340" name="Rectangle 45"/>
          <p:cNvSpPr>
            <a:spLocks noChangeAspect="1" noChangeArrowheads="1"/>
          </p:cNvSpPr>
          <p:nvPr/>
        </p:nvSpPr>
        <p:spPr bwMode="auto">
          <a:xfrm>
            <a:off x="958850" y="4527550"/>
            <a:ext cx="228600" cy="274638"/>
          </a:xfrm>
          <a:prstGeom prst="rect">
            <a:avLst/>
          </a:prstGeom>
          <a:noFill/>
          <a:ln w="9525">
            <a:noFill/>
            <a:miter lim="800000"/>
            <a:headEnd/>
            <a:tailEnd/>
          </a:ln>
        </p:spPr>
        <p:txBody>
          <a:bodyPr wrap="none" lIns="0" tIns="0" rIns="0" bIns="0">
            <a:spAutoFit/>
          </a:bodyPr>
          <a:lstStyle/>
          <a:p>
            <a:r>
              <a:rPr lang="en-US" b="1">
                <a:solidFill>
                  <a:srgbClr val="FFFFFF"/>
                </a:solidFill>
              </a:rPr>
              <a:t>20</a:t>
            </a:r>
            <a:endParaRPr lang="en-US" b="1"/>
          </a:p>
        </p:txBody>
      </p:sp>
      <p:sp>
        <p:nvSpPr>
          <p:cNvPr id="55341" name="Rectangle 46"/>
          <p:cNvSpPr>
            <a:spLocks noChangeAspect="1" noChangeArrowheads="1"/>
          </p:cNvSpPr>
          <p:nvPr/>
        </p:nvSpPr>
        <p:spPr bwMode="auto">
          <a:xfrm>
            <a:off x="958850" y="3908425"/>
            <a:ext cx="228600" cy="274638"/>
          </a:xfrm>
          <a:prstGeom prst="rect">
            <a:avLst/>
          </a:prstGeom>
          <a:noFill/>
          <a:ln w="9525">
            <a:noFill/>
            <a:miter lim="800000"/>
            <a:headEnd/>
            <a:tailEnd/>
          </a:ln>
        </p:spPr>
        <p:txBody>
          <a:bodyPr wrap="none" lIns="0" tIns="0" rIns="0" bIns="0">
            <a:spAutoFit/>
          </a:bodyPr>
          <a:lstStyle/>
          <a:p>
            <a:r>
              <a:rPr lang="en-US" b="1">
                <a:solidFill>
                  <a:srgbClr val="FFFFFF"/>
                </a:solidFill>
              </a:rPr>
              <a:t>40</a:t>
            </a:r>
            <a:endParaRPr lang="en-US" b="1"/>
          </a:p>
        </p:txBody>
      </p:sp>
      <p:sp>
        <p:nvSpPr>
          <p:cNvPr id="55342" name="Rectangle 47"/>
          <p:cNvSpPr>
            <a:spLocks noChangeAspect="1" noChangeArrowheads="1"/>
          </p:cNvSpPr>
          <p:nvPr/>
        </p:nvSpPr>
        <p:spPr bwMode="auto">
          <a:xfrm>
            <a:off x="958850" y="3313113"/>
            <a:ext cx="228600" cy="274637"/>
          </a:xfrm>
          <a:prstGeom prst="rect">
            <a:avLst/>
          </a:prstGeom>
          <a:noFill/>
          <a:ln w="9525">
            <a:noFill/>
            <a:miter lim="800000"/>
            <a:headEnd/>
            <a:tailEnd/>
          </a:ln>
        </p:spPr>
        <p:txBody>
          <a:bodyPr wrap="none" lIns="0" tIns="0" rIns="0" bIns="0">
            <a:spAutoFit/>
          </a:bodyPr>
          <a:lstStyle/>
          <a:p>
            <a:r>
              <a:rPr lang="en-US" b="1">
                <a:solidFill>
                  <a:srgbClr val="FFFFFF"/>
                </a:solidFill>
              </a:rPr>
              <a:t>60</a:t>
            </a:r>
            <a:endParaRPr lang="en-US" b="1"/>
          </a:p>
        </p:txBody>
      </p:sp>
      <p:sp>
        <p:nvSpPr>
          <p:cNvPr id="55343" name="Rectangle 48"/>
          <p:cNvSpPr>
            <a:spLocks noChangeAspect="1" noChangeArrowheads="1"/>
          </p:cNvSpPr>
          <p:nvPr/>
        </p:nvSpPr>
        <p:spPr bwMode="auto">
          <a:xfrm>
            <a:off x="958850" y="2690813"/>
            <a:ext cx="228600" cy="274637"/>
          </a:xfrm>
          <a:prstGeom prst="rect">
            <a:avLst/>
          </a:prstGeom>
          <a:noFill/>
          <a:ln w="9525">
            <a:noFill/>
            <a:miter lim="800000"/>
            <a:headEnd/>
            <a:tailEnd/>
          </a:ln>
        </p:spPr>
        <p:txBody>
          <a:bodyPr wrap="none" lIns="0" tIns="0" rIns="0" bIns="0">
            <a:spAutoFit/>
          </a:bodyPr>
          <a:lstStyle/>
          <a:p>
            <a:r>
              <a:rPr lang="en-US" b="1">
                <a:solidFill>
                  <a:srgbClr val="FFFFFF"/>
                </a:solidFill>
              </a:rPr>
              <a:t>80</a:t>
            </a:r>
            <a:endParaRPr lang="en-US" b="1"/>
          </a:p>
        </p:txBody>
      </p:sp>
      <p:sp>
        <p:nvSpPr>
          <p:cNvPr id="55344" name="Rectangle 49"/>
          <p:cNvSpPr>
            <a:spLocks noChangeAspect="1" noChangeArrowheads="1"/>
          </p:cNvSpPr>
          <p:nvPr/>
        </p:nvSpPr>
        <p:spPr bwMode="auto">
          <a:xfrm>
            <a:off x="876300" y="2143125"/>
            <a:ext cx="342900" cy="274638"/>
          </a:xfrm>
          <a:prstGeom prst="rect">
            <a:avLst/>
          </a:prstGeom>
          <a:noFill/>
          <a:ln w="9525">
            <a:noFill/>
            <a:miter lim="800000"/>
            <a:headEnd/>
            <a:tailEnd/>
          </a:ln>
        </p:spPr>
        <p:txBody>
          <a:bodyPr wrap="none" lIns="0" tIns="0" rIns="0" bIns="0">
            <a:spAutoFit/>
          </a:bodyPr>
          <a:lstStyle/>
          <a:p>
            <a:r>
              <a:rPr lang="en-US" b="1">
                <a:solidFill>
                  <a:srgbClr val="FFFFFF"/>
                </a:solidFill>
              </a:rPr>
              <a:t>100</a:t>
            </a:r>
            <a:endParaRPr lang="en-US" b="1"/>
          </a:p>
        </p:txBody>
      </p:sp>
      <p:sp>
        <p:nvSpPr>
          <p:cNvPr id="55345" name="Rectangle 50"/>
          <p:cNvSpPr>
            <a:spLocks noChangeAspect="1" noChangeArrowheads="1"/>
          </p:cNvSpPr>
          <p:nvPr/>
        </p:nvSpPr>
        <p:spPr bwMode="auto">
          <a:xfrm>
            <a:off x="1319213" y="5422900"/>
            <a:ext cx="114300" cy="274638"/>
          </a:xfrm>
          <a:prstGeom prst="rect">
            <a:avLst/>
          </a:prstGeom>
          <a:noFill/>
          <a:ln w="9525">
            <a:noFill/>
            <a:miter lim="800000"/>
            <a:headEnd/>
            <a:tailEnd/>
          </a:ln>
        </p:spPr>
        <p:txBody>
          <a:bodyPr wrap="none" lIns="0" tIns="0" rIns="0" bIns="0">
            <a:spAutoFit/>
          </a:bodyPr>
          <a:lstStyle/>
          <a:p>
            <a:r>
              <a:rPr lang="en-US" b="1">
                <a:solidFill>
                  <a:srgbClr val="FFFFFF"/>
                </a:solidFill>
              </a:rPr>
              <a:t>0</a:t>
            </a:r>
            <a:endParaRPr lang="en-US" b="1"/>
          </a:p>
        </p:txBody>
      </p:sp>
      <p:sp>
        <p:nvSpPr>
          <p:cNvPr id="55346" name="Rectangle 51"/>
          <p:cNvSpPr>
            <a:spLocks noChangeAspect="1" noChangeArrowheads="1"/>
          </p:cNvSpPr>
          <p:nvPr/>
        </p:nvSpPr>
        <p:spPr bwMode="auto">
          <a:xfrm>
            <a:off x="1900238" y="5422900"/>
            <a:ext cx="285750" cy="274638"/>
          </a:xfrm>
          <a:prstGeom prst="rect">
            <a:avLst/>
          </a:prstGeom>
          <a:noFill/>
          <a:ln w="9525">
            <a:noFill/>
            <a:miter lim="800000"/>
            <a:headEnd/>
            <a:tailEnd/>
          </a:ln>
        </p:spPr>
        <p:txBody>
          <a:bodyPr wrap="none" lIns="0" tIns="0" rIns="0" bIns="0">
            <a:spAutoFit/>
          </a:bodyPr>
          <a:lstStyle/>
          <a:p>
            <a:r>
              <a:rPr lang="en-US" b="1">
                <a:solidFill>
                  <a:srgbClr val="FFFFFF"/>
                </a:solidFill>
              </a:rPr>
              <a:t>0.5</a:t>
            </a:r>
            <a:endParaRPr lang="en-US" b="1"/>
          </a:p>
        </p:txBody>
      </p:sp>
      <p:sp>
        <p:nvSpPr>
          <p:cNvPr id="55347" name="Rectangle 52"/>
          <p:cNvSpPr>
            <a:spLocks noChangeAspect="1" noChangeArrowheads="1"/>
          </p:cNvSpPr>
          <p:nvPr/>
        </p:nvSpPr>
        <p:spPr bwMode="auto">
          <a:xfrm>
            <a:off x="2625725" y="5422900"/>
            <a:ext cx="114300" cy="274638"/>
          </a:xfrm>
          <a:prstGeom prst="rect">
            <a:avLst/>
          </a:prstGeom>
          <a:noFill/>
          <a:ln w="9525">
            <a:noFill/>
            <a:miter lim="800000"/>
            <a:headEnd/>
            <a:tailEnd/>
          </a:ln>
        </p:spPr>
        <p:txBody>
          <a:bodyPr wrap="none" lIns="0" tIns="0" rIns="0" bIns="0">
            <a:spAutoFit/>
          </a:bodyPr>
          <a:lstStyle/>
          <a:p>
            <a:r>
              <a:rPr lang="en-US" b="1">
                <a:solidFill>
                  <a:srgbClr val="FFFFFF"/>
                </a:solidFill>
              </a:rPr>
              <a:t>1</a:t>
            </a:r>
            <a:endParaRPr lang="en-US" b="1"/>
          </a:p>
        </p:txBody>
      </p:sp>
      <p:sp>
        <p:nvSpPr>
          <p:cNvPr id="55348" name="Rectangle 53"/>
          <p:cNvSpPr>
            <a:spLocks noChangeAspect="1" noChangeArrowheads="1"/>
          </p:cNvSpPr>
          <p:nvPr/>
        </p:nvSpPr>
        <p:spPr bwMode="auto">
          <a:xfrm>
            <a:off x="3197225" y="5422900"/>
            <a:ext cx="285750" cy="274638"/>
          </a:xfrm>
          <a:prstGeom prst="rect">
            <a:avLst/>
          </a:prstGeom>
          <a:noFill/>
          <a:ln w="9525">
            <a:noFill/>
            <a:miter lim="800000"/>
            <a:headEnd/>
            <a:tailEnd/>
          </a:ln>
        </p:spPr>
        <p:txBody>
          <a:bodyPr wrap="none" lIns="0" tIns="0" rIns="0" bIns="0">
            <a:spAutoFit/>
          </a:bodyPr>
          <a:lstStyle/>
          <a:p>
            <a:r>
              <a:rPr lang="en-US" b="1">
                <a:solidFill>
                  <a:srgbClr val="FFFFFF"/>
                </a:solidFill>
              </a:rPr>
              <a:t>1.5</a:t>
            </a:r>
            <a:endParaRPr lang="en-US" b="1"/>
          </a:p>
        </p:txBody>
      </p:sp>
      <p:sp>
        <p:nvSpPr>
          <p:cNvPr id="55349" name="Rectangle 54"/>
          <p:cNvSpPr>
            <a:spLocks noChangeAspect="1" noChangeArrowheads="1"/>
          </p:cNvSpPr>
          <p:nvPr/>
        </p:nvSpPr>
        <p:spPr bwMode="auto">
          <a:xfrm>
            <a:off x="3924300" y="5422900"/>
            <a:ext cx="114300" cy="274638"/>
          </a:xfrm>
          <a:prstGeom prst="rect">
            <a:avLst/>
          </a:prstGeom>
          <a:noFill/>
          <a:ln w="9525">
            <a:noFill/>
            <a:miter lim="800000"/>
            <a:headEnd/>
            <a:tailEnd/>
          </a:ln>
        </p:spPr>
        <p:txBody>
          <a:bodyPr wrap="none" lIns="0" tIns="0" rIns="0" bIns="0">
            <a:spAutoFit/>
          </a:bodyPr>
          <a:lstStyle/>
          <a:p>
            <a:r>
              <a:rPr lang="en-US" b="1">
                <a:solidFill>
                  <a:srgbClr val="FFFFFF"/>
                </a:solidFill>
              </a:rPr>
              <a:t>2</a:t>
            </a:r>
            <a:endParaRPr lang="en-US" b="1"/>
          </a:p>
        </p:txBody>
      </p:sp>
      <p:sp>
        <p:nvSpPr>
          <p:cNvPr id="55350" name="Rectangle 55"/>
          <p:cNvSpPr>
            <a:spLocks noChangeAspect="1" noChangeArrowheads="1"/>
          </p:cNvSpPr>
          <p:nvPr/>
        </p:nvSpPr>
        <p:spPr bwMode="auto">
          <a:xfrm>
            <a:off x="4503738" y="5422900"/>
            <a:ext cx="285750" cy="274638"/>
          </a:xfrm>
          <a:prstGeom prst="rect">
            <a:avLst/>
          </a:prstGeom>
          <a:noFill/>
          <a:ln w="9525">
            <a:noFill/>
            <a:miter lim="800000"/>
            <a:headEnd/>
            <a:tailEnd/>
          </a:ln>
        </p:spPr>
        <p:txBody>
          <a:bodyPr wrap="none" lIns="0" tIns="0" rIns="0" bIns="0">
            <a:spAutoFit/>
          </a:bodyPr>
          <a:lstStyle/>
          <a:p>
            <a:r>
              <a:rPr lang="en-US" b="1">
                <a:solidFill>
                  <a:srgbClr val="FFFFFF"/>
                </a:solidFill>
              </a:rPr>
              <a:t>2.5</a:t>
            </a:r>
            <a:endParaRPr lang="en-US" b="1"/>
          </a:p>
        </p:txBody>
      </p:sp>
      <p:sp>
        <p:nvSpPr>
          <p:cNvPr id="55351" name="Rectangle 56"/>
          <p:cNvSpPr>
            <a:spLocks noChangeAspect="1" noChangeArrowheads="1"/>
          </p:cNvSpPr>
          <p:nvPr/>
        </p:nvSpPr>
        <p:spPr bwMode="auto">
          <a:xfrm>
            <a:off x="5230813" y="5422900"/>
            <a:ext cx="114300" cy="274638"/>
          </a:xfrm>
          <a:prstGeom prst="rect">
            <a:avLst/>
          </a:prstGeom>
          <a:noFill/>
          <a:ln w="9525">
            <a:noFill/>
            <a:miter lim="800000"/>
            <a:headEnd/>
            <a:tailEnd/>
          </a:ln>
        </p:spPr>
        <p:txBody>
          <a:bodyPr wrap="none" lIns="0" tIns="0" rIns="0" bIns="0">
            <a:spAutoFit/>
          </a:bodyPr>
          <a:lstStyle/>
          <a:p>
            <a:r>
              <a:rPr lang="en-US" b="1">
                <a:solidFill>
                  <a:srgbClr val="FFFFFF"/>
                </a:solidFill>
              </a:rPr>
              <a:t>3</a:t>
            </a:r>
            <a:endParaRPr lang="en-US" b="1"/>
          </a:p>
        </p:txBody>
      </p:sp>
      <p:sp>
        <p:nvSpPr>
          <p:cNvPr id="55352" name="Rectangle 57"/>
          <p:cNvSpPr>
            <a:spLocks noChangeAspect="1" noChangeArrowheads="1"/>
          </p:cNvSpPr>
          <p:nvPr/>
        </p:nvSpPr>
        <p:spPr bwMode="auto">
          <a:xfrm>
            <a:off x="5810250" y="5422900"/>
            <a:ext cx="285750" cy="274638"/>
          </a:xfrm>
          <a:prstGeom prst="rect">
            <a:avLst/>
          </a:prstGeom>
          <a:noFill/>
          <a:ln w="9525">
            <a:noFill/>
            <a:miter lim="800000"/>
            <a:headEnd/>
            <a:tailEnd/>
          </a:ln>
        </p:spPr>
        <p:txBody>
          <a:bodyPr wrap="none" lIns="0" tIns="0" rIns="0" bIns="0">
            <a:spAutoFit/>
          </a:bodyPr>
          <a:lstStyle/>
          <a:p>
            <a:r>
              <a:rPr lang="en-US" b="1">
                <a:solidFill>
                  <a:srgbClr val="FFFFFF"/>
                </a:solidFill>
              </a:rPr>
              <a:t>3.5</a:t>
            </a:r>
            <a:endParaRPr lang="en-US" b="1"/>
          </a:p>
        </p:txBody>
      </p:sp>
      <p:sp>
        <p:nvSpPr>
          <p:cNvPr id="55353" name="Rectangle 58"/>
          <p:cNvSpPr>
            <a:spLocks noChangeAspect="1" noChangeArrowheads="1"/>
          </p:cNvSpPr>
          <p:nvPr/>
        </p:nvSpPr>
        <p:spPr bwMode="auto">
          <a:xfrm>
            <a:off x="6527800" y="5422900"/>
            <a:ext cx="114300" cy="274638"/>
          </a:xfrm>
          <a:prstGeom prst="rect">
            <a:avLst/>
          </a:prstGeom>
          <a:noFill/>
          <a:ln w="9525">
            <a:noFill/>
            <a:miter lim="800000"/>
            <a:headEnd/>
            <a:tailEnd/>
          </a:ln>
        </p:spPr>
        <p:txBody>
          <a:bodyPr wrap="none" lIns="0" tIns="0" rIns="0" bIns="0">
            <a:spAutoFit/>
          </a:bodyPr>
          <a:lstStyle/>
          <a:p>
            <a:r>
              <a:rPr lang="en-US" b="1">
                <a:solidFill>
                  <a:srgbClr val="FFFFFF"/>
                </a:solidFill>
              </a:rPr>
              <a:t>4</a:t>
            </a:r>
            <a:endParaRPr lang="en-US" b="1"/>
          </a:p>
        </p:txBody>
      </p:sp>
      <p:sp>
        <p:nvSpPr>
          <p:cNvPr id="55354" name="Rectangle 59"/>
          <p:cNvSpPr>
            <a:spLocks noChangeAspect="1" noChangeArrowheads="1"/>
          </p:cNvSpPr>
          <p:nvPr/>
        </p:nvSpPr>
        <p:spPr bwMode="auto">
          <a:xfrm>
            <a:off x="7107238" y="5422900"/>
            <a:ext cx="285750" cy="274638"/>
          </a:xfrm>
          <a:prstGeom prst="rect">
            <a:avLst/>
          </a:prstGeom>
          <a:noFill/>
          <a:ln w="9525">
            <a:noFill/>
            <a:miter lim="800000"/>
            <a:headEnd/>
            <a:tailEnd/>
          </a:ln>
        </p:spPr>
        <p:txBody>
          <a:bodyPr wrap="none" lIns="0" tIns="0" rIns="0" bIns="0">
            <a:spAutoFit/>
          </a:bodyPr>
          <a:lstStyle/>
          <a:p>
            <a:r>
              <a:rPr lang="en-US" b="1">
                <a:solidFill>
                  <a:srgbClr val="FFFFFF"/>
                </a:solidFill>
              </a:rPr>
              <a:t>4.5</a:t>
            </a:r>
            <a:endParaRPr lang="en-US" b="1"/>
          </a:p>
        </p:txBody>
      </p:sp>
      <p:sp>
        <p:nvSpPr>
          <p:cNvPr id="55355" name="Rectangle 60"/>
          <p:cNvSpPr>
            <a:spLocks noChangeAspect="1" noChangeArrowheads="1"/>
          </p:cNvSpPr>
          <p:nvPr/>
        </p:nvSpPr>
        <p:spPr bwMode="auto">
          <a:xfrm>
            <a:off x="7834313" y="5422900"/>
            <a:ext cx="114300" cy="274638"/>
          </a:xfrm>
          <a:prstGeom prst="rect">
            <a:avLst/>
          </a:prstGeom>
          <a:noFill/>
          <a:ln w="9525">
            <a:noFill/>
            <a:miter lim="800000"/>
            <a:headEnd/>
            <a:tailEnd/>
          </a:ln>
        </p:spPr>
        <p:txBody>
          <a:bodyPr wrap="none" lIns="0" tIns="0" rIns="0" bIns="0">
            <a:spAutoFit/>
          </a:bodyPr>
          <a:lstStyle/>
          <a:p>
            <a:r>
              <a:rPr lang="en-US" b="1">
                <a:solidFill>
                  <a:srgbClr val="FFFFFF"/>
                </a:solidFill>
              </a:rPr>
              <a:t>5</a:t>
            </a:r>
            <a:endParaRPr lang="en-US" b="1"/>
          </a:p>
        </p:txBody>
      </p:sp>
      <p:sp>
        <p:nvSpPr>
          <p:cNvPr id="55356" name="Rectangle 61"/>
          <p:cNvSpPr>
            <a:spLocks noChangeAspect="1" noChangeArrowheads="1"/>
          </p:cNvSpPr>
          <p:nvPr/>
        </p:nvSpPr>
        <p:spPr bwMode="auto">
          <a:xfrm>
            <a:off x="3706813" y="5788025"/>
            <a:ext cx="1720850" cy="274638"/>
          </a:xfrm>
          <a:prstGeom prst="rect">
            <a:avLst/>
          </a:prstGeom>
          <a:noFill/>
          <a:ln w="9525">
            <a:noFill/>
            <a:miter lim="800000"/>
            <a:headEnd/>
            <a:tailEnd/>
          </a:ln>
        </p:spPr>
        <p:txBody>
          <a:bodyPr wrap="none" lIns="0" tIns="0" rIns="0" bIns="0">
            <a:spAutoFit/>
          </a:bodyPr>
          <a:lstStyle/>
          <a:p>
            <a:r>
              <a:rPr lang="en-US" b="1"/>
              <a:t>Follow-up (years)</a:t>
            </a:r>
          </a:p>
        </p:txBody>
      </p:sp>
      <p:sp>
        <p:nvSpPr>
          <p:cNvPr id="55357" name="Rectangle 62"/>
          <p:cNvSpPr>
            <a:spLocks noChangeAspect="1" noChangeArrowheads="1"/>
          </p:cNvSpPr>
          <p:nvPr/>
        </p:nvSpPr>
        <p:spPr bwMode="auto">
          <a:xfrm rot="-5400000">
            <a:off x="-208756" y="3413919"/>
            <a:ext cx="1782762" cy="304800"/>
          </a:xfrm>
          <a:prstGeom prst="rect">
            <a:avLst/>
          </a:prstGeom>
          <a:noFill/>
          <a:ln w="9525">
            <a:noFill/>
            <a:miter lim="800000"/>
            <a:headEnd/>
            <a:tailEnd/>
          </a:ln>
        </p:spPr>
        <p:txBody>
          <a:bodyPr wrap="none" lIns="0" tIns="0" rIns="0" bIns="0">
            <a:spAutoFit/>
          </a:bodyPr>
          <a:lstStyle/>
          <a:p>
            <a:pPr algn="ctr"/>
            <a:r>
              <a:rPr lang="en-US" sz="2000" b="1"/>
              <a:t>Survival (%)      </a:t>
            </a:r>
          </a:p>
        </p:txBody>
      </p:sp>
      <p:sp>
        <p:nvSpPr>
          <p:cNvPr id="55358" name="Rectangle 63"/>
          <p:cNvSpPr>
            <a:spLocks noChangeAspect="1" noChangeArrowheads="1"/>
          </p:cNvSpPr>
          <p:nvPr/>
        </p:nvSpPr>
        <p:spPr bwMode="auto">
          <a:xfrm>
            <a:off x="657225" y="6043613"/>
            <a:ext cx="6897688" cy="481012"/>
          </a:xfrm>
          <a:prstGeom prst="rect">
            <a:avLst/>
          </a:prstGeom>
          <a:noFill/>
          <a:ln w="9525">
            <a:noFill/>
            <a:miter lim="800000"/>
            <a:headEnd/>
            <a:tailEnd/>
          </a:ln>
        </p:spPr>
        <p:txBody>
          <a:bodyPr/>
          <a:lstStyle/>
          <a:p>
            <a:endParaRPr lang="en-GB" b="1"/>
          </a:p>
        </p:txBody>
      </p:sp>
      <p:sp>
        <p:nvSpPr>
          <p:cNvPr id="55359" name="Rectangle 64"/>
          <p:cNvSpPr>
            <a:spLocks noChangeArrowheads="1"/>
          </p:cNvSpPr>
          <p:nvPr/>
        </p:nvSpPr>
        <p:spPr bwMode="auto">
          <a:xfrm>
            <a:off x="5100638" y="6638925"/>
            <a:ext cx="4043362" cy="219075"/>
          </a:xfrm>
          <a:prstGeom prst="rect">
            <a:avLst/>
          </a:prstGeom>
          <a:noFill/>
          <a:ln w="9525">
            <a:noFill/>
            <a:miter lim="800000"/>
            <a:headEnd/>
            <a:tailEnd/>
          </a:ln>
        </p:spPr>
        <p:txBody>
          <a:bodyPr wrap="none" lIns="0" tIns="0" rIns="0" bIns="0"/>
          <a:lstStyle/>
          <a:p>
            <a:pPr algn="r"/>
            <a:r>
              <a:rPr lang="en-US" sz="1200" b="1">
                <a:solidFill>
                  <a:srgbClr val="FFFFFF"/>
                </a:solidFill>
              </a:rPr>
              <a:t>D’Alonzo GE, et al. </a:t>
            </a:r>
            <a:r>
              <a:rPr lang="en-US" sz="1200" b="1" i="1">
                <a:solidFill>
                  <a:srgbClr val="FFFFFF"/>
                </a:solidFill>
              </a:rPr>
              <a:t>Ann Internal Med </a:t>
            </a:r>
            <a:r>
              <a:rPr lang="en-US" sz="1200" b="1">
                <a:solidFill>
                  <a:srgbClr val="FFFFFF"/>
                </a:solidFill>
              </a:rPr>
              <a:t>1991; 115:343-9. </a:t>
            </a:r>
          </a:p>
        </p:txBody>
      </p:sp>
      <p:sp>
        <p:nvSpPr>
          <p:cNvPr id="55360" name="Rectangular Callout 71"/>
          <p:cNvSpPr>
            <a:spLocks noChangeArrowheads="1"/>
          </p:cNvSpPr>
          <p:nvPr/>
        </p:nvSpPr>
        <p:spPr bwMode="auto">
          <a:xfrm>
            <a:off x="2603500" y="2433638"/>
            <a:ext cx="822325" cy="495300"/>
          </a:xfrm>
          <a:prstGeom prst="wedgeRectCallout">
            <a:avLst>
              <a:gd name="adj1" fmla="val -39699"/>
              <a:gd name="adj2" fmla="val 87500"/>
            </a:avLst>
          </a:prstGeom>
          <a:solidFill>
            <a:srgbClr val="FFA015"/>
          </a:solidFill>
          <a:ln w="25400" algn="ctr">
            <a:noFill/>
            <a:miter lim="800000"/>
            <a:headEnd/>
            <a:tailEnd/>
          </a:ln>
        </p:spPr>
        <p:txBody>
          <a:bodyPr anchor="ctr"/>
          <a:lstStyle/>
          <a:p>
            <a:pPr algn="ctr"/>
            <a:r>
              <a:rPr lang="de-CH" sz="2000" b="1">
                <a:solidFill>
                  <a:schemeClr val="bg1"/>
                </a:solidFill>
              </a:rPr>
              <a:t>68%</a:t>
            </a:r>
            <a:endParaRPr lang="en-US" sz="2000" b="1">
              <a:solidFill>
                <a:schemeClr val="bg1"/>
              </a:solidFill>
            </a:endParaRPr>
          </a:p>
        </p:txBody>
      </p:sp>
      <p:sp>
        <p:nvSpPr>
          <p:cNvPr id="55361" name="Rectangular Callout 73"/>
          <p:cNvSpPr>
            <a:spLocks noChangeArrowheads="1"/>
          </p:cNvSpPr>
          <p:nvPr/>
        </p:nvSpPr>
        <p:spPr bwMode="auto">
          <a:xfrm>
            <a:off x="3933825" y="2833688"/>
            <a:ext cx="822325" cy="495300"/>
          </a:xfrm>
          <a:prstGeom prst="wedgeRectCallout">
            <a:avLst>
              <a:gd name="adj1" fmla="val -39699"/>
              <a:gd name="adj2" fmla="val 87500"/>
            </a:avLst>
          </a:prstGeom>
          <a:solidFill>
            <a:srgbClr val="FFA015"/>
          </a:solidFill>
          <a:ln w="25400" algn="ctr">
            <a:noFill/>
            <a:miter lim="800000"/>
            <a:headEnd/>
            <a:tailEnd/>
          </a:ln>
        </p:spPr>
        <p:txBody>
          <a:bodyPr anchor="ctr"/>
          <a:lstStyle/>
          <a:p>
            <a:pPr algn="ctr"/>
            <a:r>
              <a:rPr lang="de-CH" sz="2000" b="1">
                <a:solidFill>
                  <a:schemeClr val="bg1"/>
                </a:solidFill>
              </a:rPr>
              <a:t>48%</a:t>
            </a:r>
            <a:endParaRPr lang="en-US" sz="2000" b="1">
              <a:solidFill>
                <a:schemeClr val="bg1"/>
              </a:solidFill>
            </a:endParaRPr>
          </a:p>
        </p:txBody>
      </p:sp>
      <p:sp>
        <p:nvSpPr>
          <p:cNvPr id="55362" name="Rectangular Callout 74"/>
          <p:cNvSpPr>
            <a:spLocks noChangeArrowheads="1"/>
          </p:cNvSpPr>
          <p:nvPr/>
        </p:nvSpPr>
        <p:spPr bwMode="auto">
          <a:xfrm>
            <a:off x="7805738" y="3460750"/>
            <a:ext cx="822325" cy="495300"/>
          </a:xfrm>
          <a:prstGeom prst="wedgeRectCallout">
            <a:avLst>
              <a:gd name="adj1" fmla="val -39699"/>
              <a:gd name="adj2" fmla="val 87500"/>
            </a:avLst>
          </a:prstGeom>
          <a:solidFill>
            <a:srgbClr val="FFA015"/>
          </a:solidFill>
          <a:ln w="25400" algn="ctr">
            <a:noFill/>
            <a:miter lim="800000"/>
            <a:headEnd/>
            <a:tailEnd/>
          </a:ln>
        </p:spPr>
        <p:txBody>
          <a:bodyPr anchor="ctr"/>
          <a:lstStyle/>
          <a:p>
            <a:pPr algn="ctr"/>
            <a:r>
              <a:rPr lang="de-CH" sz="2000" b="1">
                <a:solidFill>
                  <a:schemeClr val="bg1"/>
                </a:solidFill>
              </a:rPr>
              <a:t>34%</a:t>
            </a:r>
            <a:endParaRPr lang="en-US" sz="2000" b="1">
              <a:solidFill>
                <a:schemeClr val="bg1"/>
              </a:solidFill>
            </a:endParaRPr>
          </a:p>
        </p:txBody>
      </p:sp>
      <p:cxnSp>
        <p:nvCxnSpPr>
          <p:cNvPr id="79" name="Straight Connector 78"/>
          <p:cNvCxnSpPr/>
          <p:nvPr/>
        </p:nvCxnSpPr>
        <p:spPr>
          <a:xfrm rot="5400000">
            <a:off x="4209256" y="4566444"/>
            <a:ext cx="1468438"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347788" y="3800475"/>
            <a:ext cx="360045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5848350" y="6580188"/>
            <a:ext cx="3295650" cy="274637"/>
          </a:xfrm>
          <a:prstGeom prst="rect">
            <a:avLst/>
          </a:prstGeom>
          <a:noFill/>
          <a:ln w="9525">
            <a:noFill/>
            <a:miter lim="800000"/>
            <a:headEnd/>
            <a:tailEnd/>
          </a:ln>
        </p:spPr>
        <p:txBody>
          <a:bodyPr wrap="none">
            <a:spAutoFit/>
          </a:bodyPr>
          <a:lstStyle/>
          <a:p>
            <a:pPr algn="r" eaLnBrk="0" hangingPunct="0"/>
            <a:r>
              <a:rPr lang="en-US" altLang="en-US" sz="1200" b="1"/>
              <a:t>McLaughlin VV, </a:t>
            </a:r>
            <a:r>
              <a:rPr lang="en-US" altLang="en-US" sz="1200" b="1" i="1"/>
              <a:t>et al. </a:t>
            </a:r>
            <a:r>
              <a:rPr lang="en-US" sz="1200" b="1" i="1"/>
              <a:t>Chest</a:t>
            </a:r>
            <a:r>
              <a:rPr lang="en-US" sz="1200" b="1"/>
              <a:t> 2004; 126:78S-91S.</a:t>
            </a:r>
          </a:p>
        </p:txBody>
      </p:sp>
      <p:sp>
        <p:nvSpPr>
          <p:cNvPr id="57346" name="Rectangle 3"/>
          <p:cNvSpPr>
            <a:spLocks noGrp="1" noChangeArrowheads="1"/>
          </p:cNvSpPr>
          <p:nvPr>
            <p:ph type="title"/>
          </p:nvPr>
        </p:nvSpPr>
        <p:spPr/>
        <p:txBody>
          <a:bodyPr/>
          <a:lstStyle/>
          <a:p>
            <a:r>
              <a:rPr lang="en-GB" sz="3600" smtClean="0"/>
              <a:t>Survival in patients with untreated PAH of different aetiologies</a:t>
            </a:r>
          </a:p>
        </p:txBody>
      </p:sp>
      <p:grpSp>
        <p:nvGrpSpPr>
          <p:cNvPr id="57347" name="Group 82"/>
          <p:cNvGrpSpPr>
            <a:grpSpLocks/>
          </p:cNvGrpSpPr>
          <p:nvPr/>
        </p:nvGrpSpPr>
        <p:grpSpPr bwMode="auto">
          <a:xfrm>
            <a:off x="1897063" y="1693863"/>
            <a:ext cx="6551612" cy="4708525"/>
            <a:chOff x="1195" y="1067"/>
            <a:chExt cx="4127" cy="2966"/>
          </a:xfrm>
        </p:grpSpPr>
        <p:sp>
          <p:nvSpPr>
            <p:cNvPr id="57349" name="Rectangle 4"/>
            <p:cNvSpPr>
              <a:spLocks noChangeArrowheads="1"/>
            </p:cNvSpPr>
            <p:nvPr/>
          </p:nvSpPr>
          <p:spPr bwMode="auto">
            <a:xfrm>
              <a:off x="2532" y="3803"/>
              <a:ext cx="1087" cy="230"/>
            </a:xfrm>
            <a:prstGeom prst="rect">
              <a:avLst/>
            </a:prstGeom>
            <a:noFill/>
            <a:ln w="9525">
              <a:noFill/>
              <a:miter lim="800000"/>
              <a:headEnd/>
              <a:tailEnd/>
            </a:ln>
          </p:spPr>
          <p:txBody>
            <a:bodyPr wrap="none" lIns="0" tIns="0" rIns="0" bIns="0">
              <a:spAutoFit/>
            </a:bodyPr>
            <a:lstStyle/>
            <a:p>
              <a:r>
                <a:rPr lang="de-CH" sz="2400" b="1">
                  <a:solidFill>
                    <a:srgbClr val="FFFFFF"/>
                  </a:solidFill>
                </a:rPr>
                <a:t>Time (years) </a:t>
              </a:r>
              <a:endParaRPr lang="de-CH" sz="2400"/>
            </a:p>
          </p:txBody>
        </p:sp>
        <p:sp>
          <p:nvSpPr>
            <p:cNvPr id="57350" name="Line 6"/>
            <p:cNvSpPr>
              <a:spLocks noChangeShapeType="1"/>
            </p:cNvSpPr>
            <p:nvPr/>
          </p:nvSpPr>
          <p:spPr bwMode="auto">
            <a:xfrm>
              <a:off x="1473" y="1167"/>
              <a:ext cx="1" cy="2419"/>
            </a:xfrm>
            <a:prstGeom prst="line">
              <a:avLst/>
            </a:prstGeom>
            <a:noFill/>
            <a:ln w="28575">
              <a:solidFill>
                <a:srgbClr val="FFFFFF"/>
              </a:solidFill>
              <a:round/>
              <a:headEnd/>
              <a:tailEnd/>
            </a:ln>
          </p:spPr>
          <p:txBody>
            <a:bodyPr/>
            <a:lstStyle/>
            <a:p>
              <a:endParaRPr lang="en-US"/>
            </a:p>
          </p:txBody>
        </p:sp>
        <p:sp>
          <p:nvSpPr>
            <p:cNvPr id="57351" name="Line 7"/>
            <p:cNvSpPr>
              <a:spLocks noChangeShapeType="1"/>
            </p:cNvSpPr>
            <p:nvPr/>
          </p:nvSpPr>
          <p:spPr bwMode="auto">
            <a:xfrm>
              <a:off x="1437" y="3586"/>
              <a:ext cx="36" cy="1"/>
            </a:xfrm>
            <a:prstGeom prst="line">
              <a:avLst/>
            </a:prstGeom>
            <a:noFill/>
            <a:ln w="28575">
              <a:solidFill>
                <a:srgbClr val="FFFFFF"/>
              </a:solidFill>
              <a:round/>
              <a:headEnd/>
              <a:tailEnd/>
            </a:ln>
          </p:spPr>
          <p:txBody>
            <a:bodyPr/>
            <a:lstStyle/>
            <a:p>
              <a:endParaRPr lang="en-US"/>
            </a:p>
          </p:txBody>
        </p:sp>
        <p:sp>
          <p:nvSpPr>
            <p:cNvPr id="57352" name="Line 8"/>
            <p:cNvSpPr>
              <a:spLocks noChangeShapeType="1"/>
            </p:cNvSpPr>
            <p:nvPr/>
          </p:nvSpPr>
          <p:spPr bwMode="auto">
            <a:xfrm>
              <a:off x="1437" y="3346"/>
              <a:ext cx="36" cy="1"/>
            </a:xfrm>
            <a:prstGeom prst="line">
              <a:avLst/>
            </a:prstGeom>
            <a:noFill/>
            <a:ln w="28575">
              <a:solidFill>
                <a:srgbClr val="FFFFFF"/>
              </a:solidFill>
              <a:round/>
              <a:headEnd/>
              <a:tailEnd/>
            </a:ln>
          </p:spPr>
          <p:txBody>
            <a:bodyPr/>
            <a:lstStyle/>
            <a:p>
              <a:endParaRPr lang="en-US"/>
            </a:p>
          </p:txBody>
        </p:sp>
        <p:sp>
          <p:nvSpPr>
            <p:cNvPr id="57353" name="Line 9"/>
            <p:cNvSpPr>
              <a:spLocks noChangeShapeType="1"/>
            </p:cNvSpPr>
            <p:nvPr/>
          </p:nvSpPr>
          <p:spPr bwMode="auto">
            <a:xfrm>
              <a:off x="1437" y="3101"/>
              <a:ext cx="36" cy="1"/>
            </a:xfrm>
            <a:prstGeom prst="line">
              <a:avLst/>
            </a:prstGeom>
            <a:noFill/>
            <a:ln w="28575">
              <a:solidFill>
                <a:srgbClr val="FFFFFF"/>
              </a:solidFill>
              <a:round/>
              <a:headEnd/>
              <a:tailEnd/>
            </a:ln>
          </p:spPr>
          <p:txBody>
            <a:bodyPr/>
            <a:lstStyle/>
            <a:p>
              <a:endParaRPr lang="en-US"/>
            </a:p>
          </p:txBody>
        </p:sp>
        <p:sp>
          <p:nvSpPr>
            <p:cNvPr id="57354" name="Line 10"/>
            <p:cNvSpPr>
              <a:spLocks noChangeShapeType="1"/>
            </p:cNvSpPr>
            <p:nvPr/>
          </p:nvSpPr>
          <p:spPr bwMode="auto">
            <a:xfrm>
              <a:off x="1437" y="2862"/>
              <a:ext cx="36" cy="1"/>
            </a:xfrm>
            <a:prstGeom prst="line">
              <a:avLst/>
            </a:prstGeom>
            <a:noFill/>
            <a:ln w="28575">
              <a:solidFill>
                <a:srgbClr val="FFFFFF"/>
              </a:solidFill>
              <a:round/>
              <a:headEnd/>
              <a:tailEnd/>
            </a:ln>
          </p:spPr>
          <p:txBody>
            <a:bodyPr/>
            <a:lstStyle/>
            <a:p>
              <a:endParaRPr lang="en-US"/>
            </a:p>
          </p:txBody>
        </p:sp>
        <p:sp>
          <p:nvSpPr>
            <p:cNvPr id="57355" name="Line 11"/>
            <p:cNvSpPr>
              <a:spLocks noChangeShapeType="1"/>
            </p:cNvSpPr>
            <p:nvPr/>
          </p:nvSpPr>
          <p:spPr bwMode="auto">
            <a:xfrm>
              <a:off x="1437" y="2618"/>
              <a:ext cx="36" cy="1"/>
            </a:xfrm>
            <a:prstGeom prst="line">
              <a:avLst/>
            </a:prstGeom>
            <a:noFill/>
            <a:ln w="28575">
              <a:solidFill>
                <a:srgbClr val="FFFFFF"/>
              </a:solidFill>
              <a:round/>
              <a:headEnd/>
              <a:tailEnd/>
            </a:ln>
          </p:spPr>
          <p:txBody>
            <a:bodyPr/>
            <a:lstStyle/>
            <a:p>
              <a:endParaRPr lang="en-US"/>
            </a:p>
          </p:txBody>
        </p:sp>
        <p:sp>
          <p:nvSpPr>
            <p:cNvPr id="57356" name="Line 12"/>
            <p:cNvSpPr>
              <a:spLocks noChangeShapeType="1"/>
            </p:cNvSpPr>
            <p:nvPr/>
          </p:nvSpPr>
          <p:spPr bwMode="auto">
            <a:xfrm>
              <a:off x="1437" y="2379"/>
              <a:ext cx="36" cy="1"/>
            </a:xfrm>
            <a:prstGeom prst="line">
              <a:avLst/>
            </a:prstGeom>
            <a:noFill/>
            <a:ln w="28575">
              <a:solidFill>
                <a:srgbClr val="FFFFFF"/>
              </a:solidFill>
              <a:round/>
              <a:headEnd/>
              <a:tailEnd/>
            </a:ln>
          </p:spPr>
          <p:txBody>
            <a:bodyPr/>
            <a:lstStyle/>
            <a:p>
              <a:endParaRPr lang="en-US"/>
            </a:p>
          </p:txBody>
        </p:sp>
        <p:sp>
          <p:nvSpPr>
            <p:cNvPr id="57357" name="Line 13"/>
            <p:cNvSpPr>
              <a:spLocks noChangeShapeType="1"/>
            </p:cNvSpPr>
            <p:nvPr/>
          </p:nvSpPr>
          <p:spPr bwMode="auto">
            <a:xfrm>
              <a:off x="1437" y="2134"/>
              <a:ext cx="36" cy="1"/>
            </a:xfrm>
            <a:prstGeom prst="line">
              <a:avLst/>
            </a:prstGeom>
            <a:noFill/>
            <a:ln w="28575">
              <a:solidFill>
                <a:srgbClr val="FFFFFF"/>
              </a:solidFill>
              <a:round/>
              <a:headEnd/>
              <a:tailEnd/>
            </a:ln>
          </p:spPr>
          <p:txBody>
            <a:bodyPr/>
            <a:lstStyle/>
            <a:p>
              <a:endParaRPr lang="en-US"/>
            </a:p>
          </p:txBody>
        </p:sp>
        <p:sp>
          <p:nvSpPr>
            <p:cNvPr id="57358" name="Line 14"/>
            <p:cNvSpPr>
              <a:spLocks noChangeShapeType="1"/>
            </p:cNvSpPr>
            <p:nvPr/>
          </p:nvSpPr>
          <p:spPr bwMode="auto">
            <a:xfrm>
              <a:off x="1437" y="1895"/>
              <a:ext cx="36" cy="1"/>
            </a:xfrm>
            <a:prstGeom prst="line">
              <a:avLst/>
            </a:prstGeom>
            <a:noFill/>
            <a:ln w="28575">
              <a:solidFill>
                <a:srgbClr val="FFFFFF"/>
              </a:solidFill>
              <a:round/>
              <a:headEnd/>
              <a:tailEnd/>
            </a:ln>
          </p:spPr>
          <p:txBody>
            <a:bodyPr/>
            <a:lstStyle/>
            <a:p>
              <a:endParaRPr lang="en-US"/>
            </a:p>
          </p:txBody>
        </p:sp>
        <p:sp>
          <p:nvSpPr>
            <p:cNvPr id="57359" name="Line 15"/>
            <p:cNvSpPr>
              <a:spLocks noChangeShapeType="1"/>
            </p:cNvSpPr>
            <p:nvPr/>
          </p:nvSpPr>
          <p:spPr bwMode="auto">
            <a:xfrm>
              <a:off x="1437" y="1650"/>
              <a:ext cx="36" cy="1"/>
            </a:xfrm>
            <a:prstGeom prst="line">
              <a:avLst/>
            </a:prstGeom>
            <a:noFill/>
            <a:ln w="28575">
              <a:solidFill>
                <a:srgbClr val="FFFFFF"/>
              </a:solidFill>
              <a:round/>
              <a:headEnd/>
              <a:tailEnd/>
            </a:ln>
          </p:spPr>
          <p:txBody>
            <a:bodyPr/>
            <a:lstStyle/>
            <a:p>
              <a:endParaRPr lang="en-US"/>
            </a:p>
          </p:txBody>
        </p:sp>
        <p:sp>
          <p:nvSpPr>
            <p:cNvPr id="57360" name="Line 16"/>
            <p:cNvSpPr>
              <a:spLocks noChangeShapeType="1"/>
            </p:cNvSpPr>
            <p:nvPr/>
          </p:nvSpPr>
          <p:spPr bwMode="auto">
            <a:xfrm>
              <a:off x="1437" y="1412"/>
              <a:ext cx="36" cy="1"/>
            </a:xfrm>
            <a:prstGeom prst="line">
              <a:avLst/>
            </a:prstGeom>
            <a:noFill/>
            <a:ln w="28575">
              <a:solidFill>
                <a:srgbClr val="FFFFFF"/>
              </a:solidFill>
              <a:round/>
              <a:headEnd/>
              <a:tailEnd/>
            </a:ln>
          </p:spPr>
          <p:txBody>
            <a:bodyPr/>
            <a:lstStyle/>
            <a:p>
              <a:endParaRPr lang="en-US"/>
            </a:p>
          </p:txBody>
        </p:sp>
        <p:sp>
          <p:nvSpPr>
            <p:cNvPr id="57361" name="Line 17"/>
            <p:cNvSpPr>
              <a:spLocks noChangeShapeType="1"/>
            </p:cNvSpPr>
            <p:nvPr/>
          </p:nvSpPr>
          <p:spPr bwMode="auto">
            <a:xfrm>
              <a:off x="1437" y="1167"/>
              <a:ext cx="36" cy="1"/>
            </a:xfrm>
            <a:prstGeom prst="line">
              <a:avLst/>
            </a:prstGeom>
            <a:noFill/>
            <a:ln w="28575">
              <a:solidFill>
                <a:srgbClr val="FFFFFF"/>
              </a:solidFill>
              <a:round/>
              <a:headEnd/>
              <a:tailEnd/>
            </a:ln>
          </p:spPr>
          <p:txBody>
            <a:bodyPr/>
            <a:lstStyle/>
            <a:p>
              <a:endParaRPr lang="en-US"/>
            </a:p>
          </p:txBody>
        </p:sp>
        <p:sp>
          <p:nvSpPr>
            <p:cNvPr id="57362" name="Line 18"/>
            <p:cNvSpPr>
              <a:spLocks noChangeShapeType="1"/>
            </p:cNvSpPr>
            <p:nvPr/>
          </p:nvSpPr>
          <p:spPr bwMode="auto">
            <a:xfrm>
              <a:off x="1473" y="3586"/>
              <a:ext cx="2822" cy="1"/>
            </a:xfrm>
            <a:prstGeom prst="line">
              <a:avLst/>
            </a:prstGeom>
            <a:noFill/>
            <a:ln w="28575">
              <a:solidFill>
                <a:srgbClr val="FFFFFF"/>
              </a:solidFill>
              <a:round/>
              <a:headEnd/>
              <a:tailEnd/>
            </a:ln>
          </p:spPr>
          <p:txBody>
            <a:bodyPr/>
            <a:lstStyle/>
            <a:p>
              <a:endParaRPr lang="en-US"/>
            </a:p>
          </p:txBody>
        </p:sp>
        <p:sp>
          <p:nvSpPr>
            <p:cNvPr id="57363" name="Line 19"/>
            <p:cNvSpPr>
              <a:spLocks noChangeShapeType="1"/>
            </p:cNvSpPr>
            <p:nvPr/>
          </p:nvSpPr>
          <p:spPr bwMode="auto">
            <a:xfrm flipV="1">
              <a:off x="1473" y="3586"/>
              <a:ext cx="1" cy="27"/>
            </a:xfrm>
            <a:prstGeom prst="line">
              <a:avLst/>
            </a:prstGeom>
            <a:noFill/>
            <a:ln w="28575">
              <a:solidFill>
                <a:srgbClr val="FFFFFF"/>
              </a:solidFill>
              <a:round/>
              <a:headEnd/>
              <a:tailEnd/>
            </a:ln>
          </p:spPr>
          <p:txBody>
            <a:bodyPr/>
            <a:lstStyle/>
            <a:p>
              <a:endParaRPr lang="en-US"/>
            </a:p>
          </p:txBody>
        </p:sp>
        <p:sp>
          <p:nvSpPr>
            <p:cNvPr id="57364" name="Line 20"/>
            <p:cNvSpPr>
              <a:spLocks noChangeShapeType="1"/>
            </p:cNvSpPr>
            <p:nvPr/>
          </p:nvSpPr>
          <p:spPr bwMode="auto">
            <a:xfrm flipV="1">
              <a:off x="2037" y="3586"/>
              <a:ext cx="1" cy="27"/>
            </a:xfrm>
            <a:prstGeom prst="line">
              <a:avLst/>
            </a:prstGeom>
            <a:noFill/>
            <a:ln w="28575">
              <a:solidFill>
                <a:srgbClr val="FFFFFF"/>
              </a:solidFill>
              <a:round/>
              <a:headEnd/>
              <a:tailEnd/>
            </a:ln>
          </p:spPr>
          <p:txBody>
            <a:bodyPr/>
            <a:lstStyle/>
            <a:p>
              <a:endParaRPr lang="en-US"/>
            </a:p>
          </p:txBody>
        </p:sp>
        <p:sp>
          <p:nvSpPr>
            <p:cNvPr id="57365" name="Line 21"/>
            <p:cNvSpPr>
              <a:spLocks noChangeShapeType="1"/>
            </p:cNvSpPr>
            <p:nvPr/>
          </p:nvSpPr>
          <p:spPr bwMode="auto">
            <a:xfrm flipV="1">
              <a:off x="2601" y="3586"/>
              <a:ext cx="1" cy="27"/>
            </a:xfrm>
            <a:prstGeom prst="line">
              <a:avLst/>
            </a:prstGeom>
            <a:noFill/>
            <a:ln w="28575">
              <a:solidFill>
                <a:srgbClr val="FFFFFF"/>
              </a:solidFill>
              <a:round/>
              <a:headEnd/>
              <a:tailEnd/>
            </a:ln>
          </p:spPr>
          <p:txBody>
            <a:bodyPr/>
            <a:lstStyle/>
            <a:p>
              <a:endParaRPr lang="en-US"/>
            </a:p>
          </p:txBody>
        </p:sp>
        <p:sp>
          <p:nvSpPr>
            <p:cNvPr id="57366" name="Line 22"/>
            <p:cNvSpPr>
              <a:spLocks noChangeShapeType="1"/>
            </p:cNvSpPr>
            <p:nvPr/>
          </p:nvSpPr>
          <p:spPr bwMode="auto">
            <a:xfrm flipV="1">
              <a:off x="3166" y="3586"/>
              <a:ext cx="1" cy="27"/>
            </a:xfrm>
            <a:prstGeom prst="line">
              <a:avLst/>
            </a:prstGeom>
            <a:noFill/>
            <a:ln w="28575">
              <a:solidFill>
                <a:srgbClr val="FFFFFF"/>
              </a:solidFill>
              <a:round/>
              <a:headEnd/>
              <a:tailEnd/>
            </a:ln>
          </p:spPr>
          <p:txBody>
            <a:bodyPr/>
            <a:lstStyle/>
            <a:p>
              <a:endParaRPr lang="en-US"/>
            </a:p>
          </p:txBody>
        </p:sp>
        <p:sp>
          <p:nvSpPr>
            <p:cNvPr id="57367" name="Line 23"/>
            <p:cNvSpPr>
              <a:spLocks noChangeShapeType="1"/>
            </p:cNvSpPr>
            <p:nvPr/>
          </p:nvSpPr>
          <p:spPr bwMode="auto">
            <a:xfrm flipV="1">
              <a:off x="3730" y="3586"/>
              <a:ext cx="1" cy="27"/>
            </a:xfrm>
            <a:prstGeom prst="line">
              <a:avLst/>
            </a:prstGeom>
            <a:noFill/>
            <a:ln w="28575">
              <a:solidFill>
                <a:srgbClr val="FFFFFF"/>
              </a:solidFill>
              <a:round/>
              <a:headEnd/>
              <a:tailEnd/>
            </a:ln>
          </p:spPr>
          <p:txBody>
            <a:bodyPr/>
            <a:lstStyle/>
            <a:p>
              <a:endParaRPr lang="en-US"/>
            </a:p>
          </p:txBody>
        </p:sp>
        <p:sp>
          <p:nvSpPr>
            <p:cNvPr id="57368" name="Line 24"/>
            <p:cNvSpPr>
              <a:spLocks noChangeShapeType="1"/>
            </p:cNvSpPr>
            <p:nvPr/>
          </p:nvSpPr>
          <p:spPr bwMode="auto">
            <a:xfrm flipV="1">
              <a:off x="4295" y="3586"/>
              <a:ext cx="1" cy="27"/>
            </a:xfrm>
            <a:prstGeom prst="line">
              <a:avLst/>
            </a:prstGeom>
            <a:noFill/>
            <a:ln w="28575">
              <a:solidFill>
                <a:srgbClr val="FFFFFF"/>
              </a:solidFill>
              <a:round/>
              <a:headEnd/>
              <a:tailEnd/>
            </a:ln>
          </p:spPr>
          <p:txBody>
            <a:bodyPr/>
            <a:lstStyle/>
            <a:p>
              <a:endParaRPr lang="en-US"/>
            </a:p>
          </p:txBody>
        </p:sp>
        <p:grpSp>
          <p:nvGrpSpPr>
            <p:cNvPr id="57369" name="Group 25"/>
            <p:cNvGrpSpPr>
              <a:grpSpLocks/>
            </p:cNvGrpSpPr>
            <p:nvPr/>
          </p:nvGrpSpPr>
          <p:grpSpPr bwMode="auto">
            <a:xfrm>
              <a:off x="1988" y="1311"/>
              <a:ext cx="2356" cy="451"/>
              <a:chOff x="1617" y="1248"/>
              <a:chExt cx="2396" cy="492"/>
            </a:xfrm>
          </p:grpSpPr>
          <p:sp>
            <p:nvSpPr>
              <p:cNvPr id="57419" name="Freeform 26"/>
              <p:cNvSpPr>
                <a:spLocks/>
              </p:cNvSpPr>
              <p:nvPr/>
            </p:nvSpPr>
            <p:spPr bwMode="auto">
              <a:xfrm>
                <a:off x="1667" y="1291"/>
                <a:ext cx="2296" cy="406"/>
              </a:xfrm>
              <a:custGeom>
                <a:avLst/>
                <a:gdLst>
                  <a:gd name="T0" fmla="*/ 0 w 320"/>
                  <a:gd name="T1" fmla="*/ 0 h 67"/>
                  <a:gd name="T2" fmla="*/ 2147483647 w 320"/>
                  <a:gd name="T3" fmla="*/ 2147483647 h 67"/>
                  <a:gd name="T4" fmla="*/ 2147483647 w 320"/>
                  <a:gd name="T5" fmla="*/ 2147483647 h 67"/>
                  <a:gd name="T6" fmla="*/ 2147483647 w 320"/>
                  <a:gd name="T7" fmla="*/ 2147483647 h 67"/>
                  <a:gd name="T8" fmla="*/ 0 60000 65536"/>
                  <a:gd name="T9" fmla="*/ 0 60000 65536"/>
                  <a:gd name="T10" fmla="*/ 0 60000 65536"/>
                  <a:gd name="T11" fmla="*/ 0 60000 65536"/>
                  <a:gd name="T12" fmla="*/ 0 w 320"/>
                  <a:gd name="T13" fmla="*/ 0 h 67"/>
                  <a:gd name="T14" fmla="*/ 320 w 320"/>
                  <a:gd name="T15" fmla="*/ 67 h 67"/>
                </a:gdLst>
                <a:ahLst/>
                <a:cxnLst>
                  <a:cxn ang="T8">
                    <a:pos x="T0" y="T1"/>
                  </a:cxn>
                  <a:cxn ang="T9">
                    <a:pos x="T2" y="T3"/>
                  </a:cxn>
                  <a:cxn ang="T10">
                    <a:pos x="T4" y="T5"/>
                  </a:cxn>
                  <a:cxn ang="T11">
                    <a:pos x="T6" y="T7"/>
                  </a:cxn>
                </a:cxnLst>
                <a:rect l="T12" t="T13" r="T14" b="T15"/>
                <a:pathLst>
                  <a:path w="320" h="67">
                    <a:moveTo>
                      <a:pt x="0" y="0"/>
                    </a:moveTo>
                    <a:lnTo>
                      <a:pt x="80" y="17"/>
                    </a:lnTo>
                    <a:lnTo>
                      <a:pt x="160" y="67"/>
                    </a:lnTo>
                    <a:lnTo>
                      <a:pt x="320" y="67"/>
                    </a:lnTo>
                  </a:path>
                </a:pathLst>
              </a:custGeom>
              <a:noFill/>
              <a:ln w="38100">
                <a:solidFill>
                  <a:schemeClr val="folHlink"/>
                </a:solidFill>
                <a:round/>
                <a:headEnd/>
                <a:tailEnd/>
              </a:ln>
            </p:spPr>
            <p:txBody>
              <a:bodyPr/>
              <a:lstStyle/>
              <a:p>
                <a:endParaRPr lang="en-GB"/>
              </a:p>
            </p:txBody>
          </p:sp>
          <p:sp>
            <p:nvSpPr>
              <p:cNvPr id="57420" name="Freeform 27"/>
              <p:cNvSpPr>
                <a:spLocks/>
              </p:cNvSpPr>
              <p:nvPr/>
            </p:nvSpPr>
            <p:spPr bwMode="auto">
              <a:xfrm>
                <a:off x="1617" y="1248"/>
                <a:ext cx="100" cy="85"/>
              </a:xfrm>
              <a:custGeom>
                <a:avLst/>
                <a:gdLst>
                  <a:gd name="T0" fmla="*/ 50 w 100"/>
                  <a:gd name="T1" fmla="*/ 0 h 85"/>
                  <a:gd name="T2" fmla="*/ 100 w 100"/>
                  <a:gd name="T3" fmla="*/ 43 h 85"/>
                  <a:gd name="T4" fmla="*/ 50 w 100"/>
                  <a:gd name="T5" fmla="*/ 85 h 85"/>
                  <a:gd name="T6" fmla="*/ 0 w 100"/>
                  <a:gd name="T7" fmla="*/ 43 h 85"/>
                  <a:gd name="T8" fmla="*/ 50 w 100"/>
                  <a:gd name="T9" fmla="*/ 0 h 85"/>
                  <a:gd name="T10" fmla="*/ 0 60000 65536"/>
                  <a:gd name="T11" fmla="*/ 0 60000 65536"/>
                  <a:gd name="T12" fmla="*/ 0 60000 65536"/>
                  <a:gd name="T13" fmla="*/ 0 60000 65536"/>
                  <a:gd name="T14" fmla="*/ 0 60000 65536"/>
                  <a:gd name="T15" fmla="*/ 0 w 100"/>
                  <a:gd name="T16" fmla="*/ 0 h 85"/>
                  <a:gd name="T17" fmla="*/ 100 w 100"/>
                  <a:gd name="T18" fmla="*/ 85 h 85"/>
                </a:gdLst>
                <a:ahLst/>
                <a:cxnLst>
                  <a:cxn ang="T10">
                    <a:pos x="T0" y="T1"/>
                  </a:cxn>
                  <a:cxn ang="T11">
                    <a:pos x="T2" y="T3"/>
                  </a:cxn>
                  <a:cxn ang="T12">
                    <a:pos x="T4" y="T5"/>
                  </a:cxn>
                  <a:cxn ang="T13">
                    <a:pos x="T6" y="T7"/>
                  </a:cxn>
                  <a:cxn ang="T14">
                    <a:pos x="T8" y="T9"/>
                  </a:cxn>
                </a:cxnLst>
                <a:rect l="T15" t="T16" r="T17" b="T18"/>
                <a:pathLst>
                  <a:path w="100" h="85">
                    <a:moveTo>
                      <a:pt x="50" y="0"/>
                    </a:moveTo>
                    <a:lnTo>
                      <a:pt x="100" y="43"/>
                    </a:lnTo>
                    <a:lnTo>
                      <a:pt x="50" y="85"/>
                    </a:lnTo>
                    <a:lnTo>
                      <a:pt x="0" y="43"/>
                    </a:lnTo>
                    <a:lnTo>
                      <a:pt x="50" y="0"/>
                    </a:lnTo>
                    <a:close/>
                  </a:path>
                </a:pathLst>
              </a:custGeom>
              <a:solidFill>
                <a:schemeClr val="folHlink"/>
              </a:solidFill>
              <a:ln w="38100">
                <a:solidFill>
                  <a:schemeClr val="folHlink"/>
                </a:solidFill>
                <a:round/>
                <a:headEnd/>
                <a:tailEnd/>
              </a:ln>
            </p:spPr>
            <p:txBody>
              <a:bodyPr/>
              <a:lstStyle/>
              <a:p>
                <a:endParaRPr lang="en-GB"/>
              </a:p>
            </p:txBody>
          </p:sp>
          <p:sp>
            <p:nvSpPr>
              <p:cNvPr id="57421" name="Freeform 28"/>
              <p:cNvSpPr>
                <a:spLocks/>
              </p:cNvSpPr>
              <p:nvPr/>
            </p:nvSpPr>
            <p:spPr bwMode="auto">
              <a:xfrm>
                <a:off x="2190" y="1352"/>
                <a:ext cx="101" cy="84"/>
              </a:xfrm>
              <a:custGeom>
                <a:avLst/>
                <a:gdLst>
                  <a:gd name="T0" fmla="*/ 51 w 101"/>
                  <a:gd name="T1" fmla="*/ 0 h 84"/>
                  <a:gd name="T2" fmla="*/ 101 w 101"/>
                  <a:gd name="T3" fmla="*/ 42 h 84"/>
                  <a:gd name="T4" fmla="*/ 51 w 101"/>
                  <a:gd name="T5" fmla="*/ 84 h 84"/>
                  <a:gd name="T6" fmla="*/ 0 w 101"/>
                  <a:gd name="T7" fmla="*/ 42 h 84"/>
                  <a:gd name="T8" fmla="*/ 51 w 101"/>
                  <a:gd name="T9" fmla="*/ 0 h 84"/>
                  <a:gd name="T10" fmla="*/ 0 60000 65536"/>
                  <a:gd name="T11" fmla="*/ 0 60000 65536"/>
                  <a:gd name="T12" fmla="*/ 0 60000 65536"/>
                  <a:gd name="T13" fmla="*/ 0 60000 65536"/>
                  <a:gd name="T14" fmla="*/ 0 60000 65536"/>
                  <a:gd name="T15" fmla="*/ 0 w 101"/>
                  <a:gd name="T16" fmla="*/ 0 h 84"/>
                  <a:gd name="T17" fmla="*/ 101 w 101"/>
                  <a:gd name="T18" fmla="*/ 84 h 84"/>
                </a:gdLst>
                <a:ahLst/>
                <a:cxnLst>
                  <a:cxn ang="T10">
                    <a:pos x="T0" y="T1"/>
                  </a:cxn>
                  <a:cxn ang="T11">
                    <a:pos x="T2" y="T3"/>
                  </a:cxn>
                  <a:cxn ang="T12">
                    <a:pos x="T4" y="T5"/>
                  </a:cxn>
                  <a:cxn ang="T13">
                    <a:pos x="T6" y="T7"/>
                  </a:cxn>
                  <a:cxn ang="T14">
                    <a:pos x="T8" y="T9"/>
                  </a:cxn>
                </a:cxnLst>
                <a:rect l="T15" t="T16" r="T17" b="T18"/>
                <a:pathLst>
                  <a:path w="101" h="84">
                    <a:moveTo>
                      <a:pt x="51" y="0"/>
                    </a:moveTo>
                    <a:lnTo>
                      <a:pt x="101" y="42"/>
                    </a:lnTo>
                    <a:lnTo>
                      <a:pt x="51" y="84"/>
                    </a:lnTo>
                    <a:lnTo>
                      <a:pt x="0" y="42"/>
                    </a:lnTo>
                    <a:lnTo>
                      <a:pt x="51" y="0"/>
                    </a:lnTo>
                    <a:close/>
                  </a:path>
                </a:pathLst>
              </a:custGeom>
              <a:solidFill>
                <a:schemeClr val="folHlink"/>
              </a:solidFill>
              <a:ln w="38100">
                <a:solidFill>
                  <a:schemeClr val="folHlink"/>
                </a:solidFill>
                <a:round/>
                <a:headEnd/>
                <a:tailEnd/>
              </a:ln>
            </p:spPr>
            <p:txBody>
              <a:bodyPr/>
              <a:lstStyle/>
              <a:p>
                <a:endParaRPr lang="en-GB"/>
              </a:p>
            </p:txBody>
          </p:sp>
          <p:sp>
            <p:nvSpPr>
              <p:cNvPr id="57422" name="Freeform 29"/>
              <p:cNvSpPr>
                <a:spLocks/>
              </p:cNvSpPr>
              <p:nvPr/>
            </p:nvSpPr>
            <p:spPr bwMode="auto">
              <a:xfrm>
                <a:off x="2764" y="1655"/>
                <a:ext cx="101" cy="85"/>
              </a:xfrm>
              <a:custGeom>
                <a:avLst/>
                <a:gdLst>
                  <a:gd name="T0" fmla="*/ 51 w 101"/>
                  <a:gd name="T1" fmla="*/ 0 h 85"/>
                  <a:gd name="T2" fmla="*/ 101 w 101"/>
                  <a:gd name="T3" fmla="*/ 42 h 85"/>
                  <a:gd name="T4" fmla="*/ 51 w 101"/>
                  <a:gd name="T5" fmla="*/ 85 h 85"/>
                  <a:gd name="T6" fmla="*/ 0 w 101"/>
                  <a:gd name="T7" fmla="*/ 42 h 85"/>
                  <a:gd name="T8" fmla="*/ 51 w 101"/>
                  <a:gd name="T9" fmla="*/ 0 h 85"/>
                  <a:gd name="T10" fmla="*/ 0 60000 65536"/>
                  <a:gd name="T11" fmla="*/ 0 60000 65536"/>
                  <a:gd name="T12" fmla="*/ 0 60000 65536"/>
                  <a:gd name="T13" fmla="*/ 0 60000 65536"/>
                  <a:gd name="T14" fmla="*/ 0 60000 65536"/>
                  <a:gd name="T15" fmla="*/ 0 w 101"/>
                  <a:gd name="T16" fmla="*/ 0 h 85"/>
                  <a:gd name="T17" fmla="*/ 101 w 101"/>
                  <a:gd name="T18" fmla="*/ 85 h 85"/>
                </a:gdLst>
                <a:ahLst/>
                <a:cxnLst>
                  <a:cxn ang="T10">
                    <a:pos x="T0" y="T1"/>
                  </a:cxn>
                  <a:cxn ang="T11">
                    <a:pos x="T2" y="T3"/>
                  </a:cxn>
                  <a:cxn ang="T12">
                    <a:pos x="T4" y="T5"/>
                  </a:cxn>
                  <a:cxn ang="T13">
                    <a:pos x="T6" y="T7"/>
                  </a:cxn>
                  <a:cxn ang="T14">
                    <a:pos x="T8" y="T9"/>
                  </a:cxn>
                </a:cxnLst>
                <a:rect l="T15" t="T16" r="T17" b="T18"/>
                <a:pathLst>
                  <a:path w="101" h="85">
                    <a:moveTo>
                      <a:pt x="51" y="0"/>
                    </a:moveTo>
                    <a:lnTo>
                      <a:pt x="101" y="42"/>
                    </a:lnTo>
                    <a:lnTo>
                      <a:pt x="51" y="85"/>
                    </a:lnTo>
                    <a:lnTo>
                      <a:pt x="0" y="42"/>
                    </a:lnTo>
                    <a:lnTo>
                      <a:pt x="51" y="0"/>
                    </a:lnTo>
                    <a:close/>
                  </a:path>
                </a:pathLst>
              </a:custGeom>
              <a:solidFill>
                <a:schemeClr val="folHlink"/>
              </a:solidFill>
              <a:ln w="38100">
                <a:solidFill>
                  <a:schemeClr val="folHlink"/>
                </a:solidFill>
                <a:round/>
                <a:headEnd/>
                <a:tailEnd/>
              </a:ln>
            </p:spPr>
            <p:txBody>
              <a:bodyPr/>
              <a:lstStyle/>
              <a:p>
                <a:endParaRPr lang="en-GB"/>
              </a:p>
            </p:txBody>
          </p:sp>
          <p:sp>
            <p:nvSpPr>
              <p:cNvPr id="57423" name="Freeform 30"/>
              <p:cNvSpPr>
                <a:spLocks/>
              </p:cNvSpPr>
              <p:nvPr/>
            </p:nvSpPr>
            <p:spPr bwMode="auto">
              <a:xfrm>
                <a:off x="3912" y="1655"/>
                <a:ext cx="101" cy="85"/>
              </a:xfrm>
              <a:custGeom>
                <a:avLst/>
                <a:gdLst>
                  <a:gd name="T0" fmla="*/ 51 w 101"/>
                  <a:gd name="T1" fmla="*/ 0 h 85"/>
                  <a:gd name="T2" fmla="*/ 101 w 101"/>
                  <a:gd name="T3" fmla="*/ 42 h 85"/>
                  <a:gd name="T4" fmla="*/ 51 w 101"/>
                  <a:gd name="T5" fmla="*/ 85 h 85"/>
                  <a:gd name="T6" fmla="*/ 0 w 101"/>
                  <a:gd name="T7" fmla="*/ 42 h 85"/>
                  <a:gd name="T8" fmla="*/ 51 w 101"/>
                  <a:gd name="T9" fmla="*/ 0 h 85"/>
                  <a:gd name="T10" fmla="*/ 0 60000 65536"/>
                  <a:gd name="T11" fmla="*/ 0 60000 65536"/>
                  <a:gd name="T12" fmla="*/ 0 60000 65536"/>
                  <a:gd name="T13" fmla="*/ 0 60000 65536"/>
                  <a:gd name="T14" fmla="*/ 0 60000 65536"/>
                  <a:gd name="T15" fmla="*/ 0 w 101"/>
                  <a:gd name="T16" fmla="*/ 0 h 85"/>
                  <a:gd name="T17" fmla="*/ 101 w 101"/>
                  <a:gd name="T18" fmla="*/ 85 h 85"/>
                </a:gdLst>
                <a:ahLst/>
                <a:cxnLst>
                  <a:cxn ang="T10">
                    <a:pos x="T0" y="T1"/>
                  </a:cxn>
                  <a:cxn ang="T11">
                    <a:pos x="T2" y="T3"/>
                  </a:cxn>
                  <a:cxn ang="T12">
                    <a:pos x="T4" y="T5"/>
                  </a:cxn>
                  <a:cxn ang="T13">
                    <a:pos x="T6" y="T7"/>
                  </a:cxn>
                  <a:cxn ang="T14">
                    <a:pos x="T8" y="T9"/>
                  </a:cxn>
                </a:cxnLst>
                <a:rect l="T15" t="T16" r="T17" b="T18"/>
                <a:pathLst>
                  <a:path w="101" h="85">
                    <a:moveTo>
                      <a:pt x="51" y="0"/>
                    </a:moveTo>
                    <a:lnTo>
                      <a:pt x="101" y="42"/>
                    </a:lnTo>
                    <a:lnTo>
                      <a:pt x="51" y="85"/>
                    </a:lnTo>
                    <a:lnTo>
                      <a:pt x="0" y="42"/>
                    </a:lnTo>
                    <a:lnTo>
                      <a:pt x="51" y="0"/>
                    </a:lnTo>
                    <a:close/>
                  </a:path>
                </a:pathLst>
              </a:custGeom>
              <a:solidFill>
                <a:schemeClr val="folHlink"/>
              </a:solidFill>
              <a:ln w="38100">
                <a:solidFill>
                  <a:schemeClr val="folHlink"/>
                </a:solidFill>
                <a:round/>
                <a:headEnd/>
                <a:tailEnd/>
              </a:ln>
            </p:spPr>
            <p:txBody>
              <a:bodyPr/>
              <a:lstStyle/>
              <a:p>
                <a:endParaRPr lang="en-GB"/>
              </a:p>
            </p:txBody>
          </p:sp>
        </p:grpSp>
        <p:grpSp>
          <p:nvGrpSpPr>
            <p:cNvPr id="57370" name="Group 31"/>
            <p:cNvGrpSpPr>
              <a:grpSpLocks/>
            </p:cNvGrpSpPr>
            <p:nvPr/>
          </p:nvGrpSpPr>
          <p:grpSpPr bwMode="auto">
            <a:xfrm>
              <a:off x="1995" y="1935"/>
              <a:ext cx="1205" cy="783"/>
              <a:chOff x="1624" y="1928"/>
              <a:chExt cx="1226" cy="855"/>
            </a:xfrm>
          </p:grpSpPr>
          <p:sp>
            <p:nvSpPr>
              <p:cNvPr id="57415" name="Freeform 32"/>
              <p:cNvSpPr>
                <a:spLocks/>
              </p:cNvSpPr>
              <p:nvPr/>
            </p:nvSpPr>
            <p:spPr bwMode="auto">
              <a:xfrm>
                <a:off x="1667" y="1964"/>
                <a:ext cx="1148" cy="788"/>
              </a:xfrm>
              <a:custGeom>
                <a:avLst/>
                <a:gdLst>
                  <a:gd name="T0" fmla="*/ 0 w 160"/>
                  <a:gd name="T1" fmla="*/ 0 h 130"/>
                  <a:gd name="T2" fmla="*/ 2147483647 w 160"/>
                  <a:gd name="T3" fmla="*/ 2147483647 h 130"/>
                  <a:gd name="T4" fmla="*/ 2147483647 w 160"/>
                  <a:gd name="T5" fmla="*/ 2147483647 h 130"/>
                  <a:gd name="T6" fmla="*/ 0 60000 65536"/>
                  <a:gd name="T7" fmla="*/ 0 60000 65536"/>
                  <a:gd name="T8" fmla="*/ 0 60000 65536"/>
                  <a:gd name="T9" fmla="*/ 0 w 160"/>
                  <a:gd name="T10" fmla="*/ 0 h 130"/>
                  <a:gd name="T11" fmla="*/ 160 w 160"/>
                  <a:gd name="T12" fmla="*/ 130 h 130"/>
                </a:gdLst>
                <a:ahLst/>
                <a:cxnLst>
                  <a:cxn ang="T6">
                    <a:pos x="T0" y="T1"/>
                  </a:cxn>
                  <a:cxn ang="T7">
                    <a:pos x="T2" y="T3"/>
                  </a:cxn>
                  <a:cxn ang="T8">
                    <a:pos x="T4" y="T5"/>
                  </a:cxn>
                </a:cxnLst>
                <a:rect l="T9" t="T10" r="T11" b="T12"/>
                <a:pathLst>
                  <a:path w="160" h="130">
                    <a:moveTo>
                      <a:pt x="0" y="0"/>
                    </a:moveTo>
                    <a:lnTo>
                      <a:pt x="80" y="115"/>
                    </a:lnTo>
                    <a:lnTo>
                      <a:pt x="160" y="130"/>
                    </a:lnTo>
                  </a:path>
                </a:pathLst>
              </a:custGeom>
              <a:noFill/>
              <a:ln w="38100">
                <a:solidFill>
                  <a:schemeClr val="hlink"/>
                </a:solidFill>
                <a:round/>
                <a:headEnd/>
                <a:tailEnd/>
              </a:ln>
            </p:spPr>
            <p:txBody>
              <a:bodyPr/>
              <a:lstStyle/>
              <a:p>
                <a:endParaRPr lang="en-GB"/>
              </a:p>
            </p:txBody>
          </p:sp>
          <p:sp>
            <p:nvSpPr>
              <p:cNvPr id="57416" name="Rectangle 33"/>
              <p:cNvSpPr>
                <a:spLocks noChangeArrowheads="1"/>
              </p:cNvSpPr>
              <p:nvPr/>
            </p:nvSpPr>
            <p:spPr bwMode="auto">
              <a:xfrm>
                <a:off x="1624" y="1928"/>
                <a:ext cx="79" cy="66"/>
              </a:xfrm>
              <a:prstGeom prst="rect">
                <a:avLst/>
              </a:prstGeom>
              <a:solidFill>
                <a:schemeClr val="hlink"/>
              </a:solidFill>
              <a:ln w="38100">
                <a:solidFill>
                  <a:schemeClr val="hlink"/>
                </a:solidFill>
                <a:miter lim="800000"/>
                <a:headEnd/>
                <a:tailEnd/>
              </a:ln>
            </p:spPr>
            <p:txBody>
              <a:bodyPr/>
              <a:lstStyle/>
              <a:p>
                <a:endParaRPr lang="en-GB"/>
              </a:p>
            </p:txBody>
          </p:sp>
          <p:sp>
            <p:nvSpPr>
              <p:cNvPr id="57417" name="Rectangle 34"/>
              <p:cNvSpPr>
                <a:spLocks noChangeArrowheads="1"/>
              </p:cNvSpPr>
              <p:nvPr/>
            </p:nvSpPr>
            <p:spPr bwMode="auto">
              <a:xfrm>
                <a:off x="2198" y="2625"/>
                <a:ext cx="79" cy="67"/>
              </a:xfrm>
              <a:prstGeom prst="rect">
                <a:avLst/>
              </a:prstGeom>
              <a:solidFill>
                <a:schemeClr val="hlink"/>
              </a:solidFill>
              <a:ln w="38100">
                <a:solidFill>
                  <a:schemeClr val="hlink"/>
                </a:solidFill>
                <a:miter lim="800000"/>
                <a:headEnd/>
                <a:tailEnd/>
              </a:ln>
            </p:spPr>
            <p:txBody>
              <a:bodyPr/>
              <a:lstStyle/>
              <a:p>
                <a:endParaRPr lang="en-GB"/>
              </a:p>
            </p:txBody>
          </p:sp>
          <p:sp>
            <p:nvSpPr>
              <p:cNvPr id="57418" name="Rectangle 35"/>
              <p:cNvSpPr>
                <a:spLocks noChangeArrowheads="1"/>
              </p:cNvSpPr>
              <p:nvPr/>
            </p:nvSpPr>
            <p:spPr bwMode="auto">
              <a:xfrm>
                <a:off x="2772" y="2716"/>
                <a:ext cx="78" cy="67"/>
              </a:xfrm>
              <a:prstGeom prst="rect">
                <a:avLst/>
              </a:prstGeom>
              <a:solidFill>
                <a:schemeClr val="hlink"/>
              </a:solidFill>
              <a:ln w="38100">
                <a:solidFill>
                  <a:schemeClr val="hlink"/>
                </a:solidFill>
                <a:miter lim="800000"/>
                <a:headEnd/>
                <a:tailEnd/>
              </a:ln>
            </p:spPr>
            <p:txBody>
              <a:bodyPr/>
              <a:lstStyle/>
              <a:p>
                <a:endParaRPr lang="en-GB"/>
              </a:p>
            </p:txBody>
          </p:sp>
        </p:grpSp>
        <p:grpSp>
          <p:nvGrpSpPr>
            <p:cNvPr id="57371" name="Group 36"/>
            <p:cNvGrpSpPr>
              <a:grpSpLocks/>
            </p:cNvGrpSpPr>
            <p:nvPr/>
          </p:nvGrpSpPr>
          <p:grpSpPr bwMode="auto">
            <a:xfrm>
              <a:off x="1995" y="2151"/>
              <a:ext cx="1213" cy="961"/>
              <a:chOff x="1624" y="2164"/>
              <a:chExt cx="1234" cy="1049"/>
            </a:xfrm>
          </p:grpSpPr>
          <p:sp>
            <p:nvSpPr>
              <p:cNvPr id="57411" name="Freeform 37"/>
              <p:cNvSpPr>
                <a:spLocks/>
              </p:cNvSpPr>
              <p:nvPr/>
            </p:nvSpPr>
            <p:spPr bwMode="auto">
              <a:xfrm>
                <a:off x="1667" y="2201"/>
                <a:ext cx="1148" cy="976"/>
              </a:xfrm>
              <a:custGeom>
                <a:avLst/>
                <a:gdLst>
                  <a:gd name="T0" fmla="*/ 0 w 160"/>
                  <a:gd name="T1" fmla="*/ 0 h 161"/>
                  <a:gd name="T2" fmla="*/ 2147483647 w 160"/>
                  <a:gd name="T3" fmla="*/ 2147483647 h 161"/>
                  <a:gd name="T4" fmla="*/ 2147483647 w 160"/>
                  <a:gd name="T5" fmla="*/ 2147483647 h 161"/>
                  <a:gd name="T6" fmla="*/ 0 60000 65536"/>
                  <a:gd name="T7" fmla="*/ 0 60000 65536"/>
                  <a:gd name="T8" fmla="*/ 0 60000 65536"/>
                  <a:gd name="T9" fmla="*/ 0 w 160"/>
                  <a:gd name="T10" fmla="*/ 0 h 161"/>
                  <a:gd name="T11" fmla="*/ 160 w 160"/>
                  <a:gd name="T12" fmla="*/ 161 h 161"/>
                </a:gdLst>
                <a:ahLst/>
                <a:cxnLst>
                  <a:cxn ang="T6">
                    <a:pos x="T0" y="T1"/>
                  </a:cxn>
                  <a:cxn ang="T7">
                    <a:pos x="T2" y="T3"/>
                  </a:cxn>
                  <a:cxn ang="T8">
                    <a:pos x="T4" y="T5"/>
                  </a:cxn>
                </a:cxnLst>
                <a:rect l="T9" t="T10" r="T11" b="T12"/>
                <a:pathLst>
                  <a:path w="160" h="161">
                    <a:moveTo>
                      <a:pt x="0" y="0"/>
                    </a:moveTo>
                    <a:lnTo>
                      <a:pt x="80" y="82"/>
                    </a:lnTo>
                    <a:lnTo>
                      <a:pt x="160" y="161"/>
                    </a:lnTo>
                  </a:path>
                </a:pathLst>
              </a:custGeom>
              <a:noFill/>
              <a:ln w="38100">
                <a:solidFill>
                  <a:schemeClr val="tx1"/>
                </a:solidFill>
                <a:round/>
                <a:headEnd/>
                <a:tailEnd/>
              </a:ln>
            </p:spPr>
            <p:txBody>
              <a:bodyPr/>
              <a:lstStyle/>
              <a:p>
                <a:endParaRPr lang="en-GB"/>
              </a:p>
            </p:txBody>
          </p:sp>
          <p:sp>
            <p:nvSpPr>
              <p:cNvPr id="57412" name="Freeform 38"/>
              <p:cNvSpPr>
                <a:spLocks/>
              </p:cNvSpPr>
              <p:nvPr/>
            </p:nvSpPr>
            <p:spPr bwMode="auto">
              <a:xfrm>
                <a:off x="1624" y="2164"/>
                <a:ext cx="86" cy="73"/>
              </a:xfrm>
              <a:custGeom>
                <a:avLst/>
                <a:gdLst>
                  <a:gd name="T0" fmla="*/ 43 w 86"/>
                  <a:gd name="T1" fmla="*/ 0 h 73"/>
                  <a:gd name="T2" fmla="*/ 86 w 86"/>
                  <a:gd name="T3" fmla="*/ 73 h 73"/>
                  <a:gd name="T4" fmla="*/ 0 w 86"/>
                  <a:gd name="T5" fmla="*/ 73 h 73"/>
                  <a:gd name="T6" fmla="*/ 43 w 86"/>
                  <a:gd name="T7" fmla="*/ 0 h 73"/>
                  <a:gd name="T8" fmla="*/ 0 60000 65536"/>
                  <a:gd name="T9" fmla="*/ 0 60000 65536"/>
                  <a:gd name="T10" fmla="*/ 0 60000 65536"/>
                  <a:gd name="T11" fmla="*/ 0 60000 65536"/>
                  <a:gd name="T12" fmla="*/ 0 w 86"/>
                  <a:gd name="T13" fmla="*/ 0 h 73"/>
                  <a:gd name="T14" fmla="*/ 86 w 86"/>
                  <a:gd name="T15" fmla="*/ 73 h 73"/>
                </a:gdLst>
                <a:ahLst/>
                <a:cxnLst>
                  <a:cxn ang="T8">
                    <a:pos x="T0" y="T1"/>
                  </a:cxn>
                  <a:cxn ang="T9">
                    <a:pos x="T2" y="T3"/>
                  </a:cxn>
                  <a:cxn ang="T10">
                    <a:pos x="T4" y="T5"/>
                  </a:cxn>
                  <a:cxn ang="T11">
                    <a:pos x="T6" y="T7"/>
                  </a:cxn>
                </a:cxnLst>
                <a:rect l="T12" t="T13" r="T14" b="T15"/>
                <a:pathLst>
                  <a:path w="86" h="73">
                    <a:moveTo>
                      <a:pt x="43" y="0"/>
                    </a:moveTo>
                    <a:lnTo>
                      <a:pt x="86" y="73"/>
                    </a:lnTo>
                    <a:lnTo>
                      <a:pt x="0" y="73"/>
                    </a:lnTo>
                    <a:lnTo>
                      <a:pt x="43" y="0"/>
                    </a:lnTo>
                    <a:close/>
                  </a:path>
                </a:pathLst>
              </a:custGeom>
              <a:solidFill>
                <a:schemeClr val="tx1"/>
              </a:solidFill>
              <a:ln w="38100">
                <a:solidFill>
                  <a:schemeClr val="tx1"/>
                </a:solidFill>
                <a:round/>
                <a:headEnd/>
                <a:tailEnd/>
              </a:ln>
            </p:spPr>
            <p:txBody>
              <a:bodyPr/>
              <a:lstStyle/>
              <a:p>
                <a:endParaRPr lang="en-GB"/>
              </a:p>
            </p:txBody>
          </p:sp>
          <p:sp>
            <p:nvSpPr>
              <p:cNvPr id="57413" name="Freeform 39"/>
              <p:cNvSpPr>
                <a:spLocks/>
              </p:cNvSpPr>
              <p:nvPr/>
            </p:nvSpPr>
            <p:spPr bwMode="auto">
              <a:xfrm>
                <a:off x="2198" y="2661"/>
                <a:ext cx="86" cy="73"/>
              </a:xfrm>
              <a:custGeom>
                <a:avLst/>
                <a:gdLst>
                  <a:gd name="T0" fmla="*/ 43 w 86"/>
                  <a:gd name="T1" fmla="*/ 0 h 73"/>
                  <a:gd name="T2" fmla="*/ 86 w 86"/>
                  <a:gd name="T3" fmla="*/ 73 h 73"/>
                  <a:gd name="T4" fmla="*/ 0 w 86"/>
                  <a:gd name="T5" fmla="*/ 73 h 73"/>
                  <a:gd name="T6" fmla="*/ 43 w 86"/>
                  <a:gd name="T7" fmla="*/ 0 h 73"/>
                  <a:gd name="T8" fmla="*/ 0 60000 65536"/>
                  <a:gd name="T9" fmla="*/ 0 60000 65536"/>
                  <a:gd name="T10" fmla="*/ 0 60000 65536"/>
                  <a:gd name="T11" fmla="*/ 0 60000 65536"/>
                  <a:gd name="T12" fmla="*/ 0 w 86"/>
                  <a:gd name="T13" fmla="*/ 0 h 73"/>
                  <a:gd name="T14" fmla="*/ 86 w 86"/>
                  <a:gd name="T15" fmla="*/ 73 h 73"/>
                </a:gdLst>
                <a:ahLst/>
                <a:cxnLst>
                  <a:cxn ang="T8">
                    <a:pos x="T0" y="T1"/>
                  </a:cxn>
                  <a:cxn ang="T9">
                    <a:pos x="T2" y="T3"/>
                  </a:cxn>
                  <a:cxn ang="T10">
                    <a:pos x="T4" y="T5"/>
                  </a:cxn>
                  <a:cxn ang="T11">
                    <a:pos x="T6" y="T7"/>
                  </a:cxn>
                </a:cxnLst>
                <a:rect l="T12" t="T13" r="T14" b="T15"/>
                <a:pathLst>
                  <a:path w="86" h="73">
                    <a:moveTo>
                      <a:pt x="43" y="0"/>
                    </a:moveTo>
                    <a:lnTo>
                      <a:pt x="86" y="73"/>
                    </a:lnTo>
                    <a:lnTo>
                      <a:pt x="0" y="73"/>
                    </a:lnTo>
                    <a:lnTo>
                      <a:pt x="43" y="0"/>
                    </a:lnTo>
                    <a:close/>
                  </a:path>
                </a:pathLst>
              </a:custGeom>
              <a:solidFill>
                <a:schemeClr val="tx1"/>
              </a:solidFill>
              <a:ln w="38100">
                <a:solidFill>
                  <a:schemeClr val="tx1"/>
                </a:solidFill>
                <a:round/>
                <a:headEnd/>
                <a:tailEnd/>
              </a:ln>
            </p:spPr>
            <p:txBody>
              <a:bodyPr/>
              <a:lstStyle/>
              <a:p>
                <a:endParaRPr lang="en-GB"/>
              </a:p>
            </p:txBody>
          </p:sp>
          <p:sp>
            <p:nvSpPr>
              <p:cNvPr id="57414" name="Freeform 40"/>
              <p:cNvSpPr>
                <a:spLocks/>
              </p:cNvSpPr>
              <p:nvPr/>
            </p:nvSpPr>
            <p:spPr bwMode="auto">
              <a:xfrm>
                <a:off x="2772" y="3140"/>
                <a:ext cx="86" cy="73"/>
              </a:xfrm>
              <a:custGeom>
                <a:avLst/>
                <a:gdLst>
                  <a:gd name="T0" fmla="*/ 43 w 86"/>
                  <a:gd name="T1" fmla="*/ 0 h 73"/>
                  <a:gd name="T2" fmla="*/ 86 w 86"/>
                  <a:gd name="T3" fmla="*/ 73 h 73"/>
                  <a:gd name="T4" fmla="*/ 0 w 86"/>
                  <a:gd name="T5" fmla="*/ 73 h 73"/>
                  <a:gd name="T6" fmla="*/ 43 w 86"/>
                  <a:gd name="T7" fmla="*/ 0 h 73"/>
                  <a:gd name="T8" fmla="*/ 0 60000 65536"/>
                  <a:gd name="T9" fmla="*/ 0 60000 65536"/>
                  <a:gd name="T10" fmla="*/ 0 60000 65536"/>
                  <a:gd name="T11" fmla="*/ 0 60000 65536"/>
                  <a:gd name="T12" fmla="*/ 0 w 86"/>
                  <a:gd name="T13" fmla="*/ 0 h 73"/>
                  <a:gd name="T14" fmla="*/ 86 w 86"/>
                  <a:gd name="T15" fmla="*/ 73 h 73"/>
                </a:gdLst>
                <a:ahLst/>
                <a:cxnLst>
                  <a:cxn ang="T8">
                    <a:pos x="T0" y="T1"/>
                  </a:cxn>
                  <a:cxn ang="T9">
                    <a:pos x="T2" y="T3"/>
                  </a:cxn>
                  <a:cxn ang="T10">
                    <a:pos x="T4" y="T5"/>
                  </a:cxn>
                  <a:cxn ang="T11">
                    <a:pos x="T6" y="T7"/>
                  </a:cxn>
                </a:cxnLst>
                <a:rect l="T12" t="T13" r="T14" b="T15"/>
                <a:pathLst>
                  <a:path w="86" h="73">
                    <a:moveTo>
                      <a:pt x="43" y="0"/>
                    </a:moveTo>
                    <a:lnTo>
                      <a:pt x="86" y="73"/>
                    </a:lnTo>
                    <a:lnTo>
                      <a:pt x="0" y="73"/>
                    </a:lnTo>
                    <a:lnTo>
                      <a:pt x="43" y="0"/>
                    </a:lnTo>
                    <a:close/>
                  </a:path>
                </a:pathLst>
              </a:custGeom>
              <a:solidFill>
                <a:schemeClr val="tx1"/>
              </a:solidFill>
              <a:ln w="38100">
                <a:solidFill>
                  <a:schemeClr val="tx1"/>
                </a:solidFill>
                <a:round/>
                <a:headEnd/>
                <a:tailEnd/>
              </a:ln>
            </p:spPr>
            <p:txBody>
              <a:bodyPr/>
              <a:lstStyle/>
              <a:p>
                <a:endParaRPr lang="en-GB"/>
              </a:p>
            </p:txBody>
          </p:sp>
        </p:grpSp>
        <p:grpSp>
          <p:nvGrpSpPr>
            <p:cNvPr id="57372" name="Group 41"/>
            <p:cNvGrpSpPr>
              <a:grpSpLocks/>
            </p:cNvGrpSpPr>
            <p:nvPr/>
          </p:nvGrpSpPr>
          <p:grpSpPr bwMode="auto">
            <a:xfrm>
              <a:off x="1995" y="1639"/>
              <a:ext cx="2342" cy="807"/>
              <a:chOff x="1624" y="1606"/>
              <a:chExt cx="2382" cy="880"/>
            </a:xfrm>
          </p:grpSpPr>
          <p:sp>
            <p:nvSpPr>
              <p:cNvPr id="57394" name="Freeform 42"/>
              <p:cNvSpPr>
                <a:spLocks/>
              </p:cNvSpPr>
              <p:nvPr/>
            </p:nvSpPr>
            <p:spPr bwMode="auto">
              <a:xfrm>
                <a:off x="1667" y="1643"/>
                <a:ext cx="2296" cy="806"/>
              </a:xfrm>
              <a:custGeom>
                <a:avLst/>
                <a:gdLst>
                  <a:gd name="T0" fmla="*/ 0 w 320"/>
                  <a:gd name="T1" fmla="*/ 0 h 133"/>
                  <a:gd name="T2" fmla="*/ 2147483647 w 320"/>
                  <a:gd name="T3" fmla="*/ 2147483647 h 133"/>
                  <a:gd name="T4" fmla="*/ 2147483647 w 320"/>
                  <a:gd name="T5" fmla="*/ 2147483647 h 133"/>
                  <a:gd name="T6" fmla="*/ 2147483647 w 320"/>
                  <a:gd name="T7" fmla="*/ 2147483647 h 133"/>
                  <a:gd name="T8" fmla="*/ 0 60000 65536"/>
                  <a:gd name="T9" fmla="*/ 0 60000 65536"/>
                  <a:gd name="T10" fmla="*/ 0 60000 65536"/>
                  <a:gd name="T11" fmla="*/ 0 60000 65536"/>
                  <a:gd name="T12" fmla="*/ 0 w 320"/>
                  <a:gd name="T13" fmla="*/ 0 h 133"/>
                  <a:gd name="T14" fmla="*/ 320 w 320"/>
                  <a:gd name="T15" fmla="*/ 133 h 133"/>
                </a:gdLst>
                <a:ahLst/>
                <a:cxnLst>
                  <a:cxn ang="T8">
                    <a:pos x="T0" y="T1"/>
                  </a:cxn>
                  <a:cxn ang="T9">
                    <a:pos x="T2" y="T3"/>
                  </a:cxn>
                  <a:cxn ang="T10">
                    <a:pos x="T4" y="T5"/>
                  </a:cxn>
                  <a:cxn ang="T11">
                    <a:pos x="T6" y="T7"/>
                  </a:cxn>
                </a:cxnLst>
                <a:rect l="T12" t="T13" r="T14" b="T15"/>
                <a:pathLst>
                  <a:path w="320" h="133">
                    <a:moveTo>
                      <a:pt x="0" y="0"/>
                    </a:moveTo>
                    <a:lnTo>
                      <a:pt x="80" y="56"/>
                    </a:lnTo>
                    <a:lnTo>
                      <a:pt x="160" y="85"/>
                    </a:lnTo>
                    <a:lnTo>
                      <a:pt x="320" y="133"/>
                    </a:lnTo>
                  </a:path>
                </a:pathLst>
              </a:custGeom>
              <a:noFill/>
              <a:ln w="38100">
                <a:solidFill>
                  <a:schemeClr val="accent2"/>
                </a:solidFill>
                <a:round/>
                <a:headEnd/>
                <a:tailEnd/>
              </a:ln>
            </p:spPr>
            <p:txBody>
              <a:bodyPr/>
              <a:lstStyle/>
              <a:p>
                <a:endParaRPr lang="en-GB"/>
              </a:p>
            </p:txBody>
          </p:sp>
          <p:sp>
            <p:nvSpPr>
              <p:cNvPr id="57395" name="Line 43"/>
              <p:cNvSpPr>
                <a:spLocks noChangeShapeType="1"/>
              </p:cNvSpPr>
              <p:nvPr/>
            </p:nvSpPr>
            <p:spPr bwMode="auto">
              <a:xfrm flipH="1" flipV="1">
                <a:off x="1624" y="1606"/>
                <a:ext cx="43" cy="37"/>
              </a:xfrm>
              <a:prstGeom prst="line">
                <a:avLst/>
              </a:prstGeom>
              <a:noFill/>
              <a:ln w="38100">
                <a:solidFill>
                  <a:schemeClr val="accent2"/>
                </a:solidFill>
                <a:round/>
                <a:headEnd/>
                <a:tailEnd/>
              </a:ln>
            </p:spPr>
            <p:txBody>
              <a:bodyPr/>
              <a:lstStyle/>
              <a:p>
                <a:endParaRPr lang="en-US"/>
              </a:p>
            </p:txBody>
          </p:sp>
          <p:sp>
            <p:nvSpPr>
              <p:cNvPr id="57396" name="Line 44"/>
              <p:cNvSpPr>
                <a:spLocks noChangeShapeType="1"/>
              </p:cNvSpPr>
              <p:nvPr/>
            </p:nvSpPr>
            <p:spPr bwMode="auto">
              <a:xfrm>
                <a:off x="1667" y="1643"/>
                <a:ext cx="43" cy="36"/>
              </a:xfrm>
              <a:prstGeom prst="line">
                <a:avLst/>
              </a:prstGeom>
              <a:noFill/>
              <a:ln w="38100">
                <a:solidFill>
                  <a:schemeClr val="accent2"/>
                </a:solidFill>
                <a:round/>
                <a:headEnd/>
                <a:tailEnd/>
              </a:ln>
            </p:spPr>
            <p:txBody>
              <a:bodyPr/>
              <a:lstStyle/>
              <a:p>
                <a:endParaRPr lang="en-US"/>
              </a:p>
            </p:txBody>
          </p:sp>
          <p:sp>
            <p:nvSpPr>
              <p:cNvPr id="57397" name="Line 45"/>
              <p:cNvSpPr>
                <a:spLocks noChangeShapeType="1"/>
              </p:cNvSpPr>
              <p:nvPr/>
            </p:nvSpPr>
            <p:spPr bwMode="auto">
              <a:xfrm flipH="1">
                <a:off x="1624" y="1643"/>
                <a:ext cx="43" cy="36"/>
              </a:xfrm>
              <a:prstGeom prst="line">
                <a:avLst/>
              </a:prstGeom>
              <a:noFill/>
              <a:ln w="38100">
                <a:solidFill>
                  <a:schemeClr val="accent2"/>
                </a:solidFill>
                <a:round/>
                <a:headEnd/>
                <a:tailEnd/>
              </a:ln>
            </p:spPr>
            <p:txBody>
              <a:bodyPr/>
              <a:lstStyle/>
              <a:p>
                <a:endParaRPr lang="en-US"/>
              </a:p>
            </p:txBody>
          </p:sp>
          <p:sp>
            <p:nvSpPr>
              <p:cNvPr id="57398" name="Line 46"/>
              <p:cNvSpPr>
                <a:spLocks noChangeShapeType="1"/>
              </p:cNvSpPr>
              <p:nvPr/>
            </p:nvSpPr>
            <p:spPr bwMode="auto">
              <a:xfrm flipV="1">
                <a:off x="1667" y="1606"/>
                <a:ext cx="43" cy="37"/>
              </a:xfrm>
              <a:prstGeom prst="line">
                <a:avLst/>
              </a:prstGeom>
              <a:noFill/>
              <a:ln w="38100">
                <a:solidFill>
                  <a:schemeClr val="accent2"/>
                </a:solidFill>
                <a:round/>
                <a:headEnd/>
                <a:tailEnd/>
              </a:ln>
            </p:spPr>
            <p:txBody>
              <a:bodyPr/>
              <a:lstStyle/>
              <a:p>
                <a:endParaRPr lang="en-US"/>
              </a:p>
            </p:txBody>
          </p:sp>
          <p:sp>
            <p:nvSpPr>
              <p:cNvPr id="57399" name="Line 47"/>
              <p:cNvSpPr>
                <a:spLocks noChangeShapeType="1"/>
              </p:cNvSpPr>
              <p:nvPr/>
            </p:nvSpPr>
            <p:spPr bwMode="auto">
              <a:xfrm flipH="1" flipV="1">
                <a:off x="2198" y="1946"/>
                <a:ext cx="43" cy="36"/>
              </a:xfrm>
              <a:prstGeom prst="line">
                <a:avLst/>
              </a:prstGeom>
              <a:noFill/>
              <a:ln w="38100">
                <a:solidFill>
                  <a:schemeClr val="accent2"/>
                </a:solidFill>
                <a:round/>
                <a:headEnd/>
                <a:tailEnd/>
              </a:ln>
            </p:spPr>
            <p:txBody>
              <a:bodyPr/>
              <a:lstStyle/>
              <a:p>
                <a:endParaRPr lang="en-US"/>
              </a:p>
            </p:txBody>
          </p:sp>
          <p:sp>
            <p:nvSpPr>
              <p:cNvPr id="57400" name="Line 48"/>
              <p:cNvSpPr>
                <a:spLocks noChangeShapeType="1"/>
              </p:cNvSpPr>
              <p:nvPr/>
            </p:nvSpPr>
            <p:spPr bwMode="auto">
              <a:xfrm>
                <a:off x="2241" y="1982"/>
                <a:ext cx="43" cy="37"/>
              </a:xfrm>
              <a:prstGeom prst="line">
                <a:avLst/>
              </a:prstGeom>
              <a:noFill/>
              <a:ln w="38100">
                <a:solidFill>
                  <a:schemeClr val="accent2"/>
                </a:solidFill>
                <a:round/>
                <a:headEnd/>
                <a:tailEnd/>
              </a:ln>
            </p:spPr>
            <p:txBody>
              <a:bodyPr/>
              <a:lstStyle/>
              <a:p>
                <a:endParaRPr lang="en-US"/>
              </a:p>
            </p:txBody>
          </p:sp>
          <p:sp>
            <p:nvSpPr>
              <p:cNvPr id="57401" name="Line 49"/>
              <p:cNvSpPr>
                <a:spLocks noChangeShapeType="1"/>
              </p:cNvSpPr>
              <p:nvPr/>
            </p:nvSpPr>
            <p:spPr bwMode="auto">
              <a:xfrm flipH="1">
                <a:off x="2198" y="1982"/>
                <a:ext cx="43" cy="37"/>
              </a:xfrm>
              <a:prstGeom prst="line">
                <a:avLst/>
              </a:prstGeom>
              <a:noFill/>
              <a:ln w="38100">
                <a:solidFill>
                  <a:schemeClr val="accent2"/>
                </a:solidFill>
                <a:round/>
                <a:headEnd/>
                <a:tailEnd/>
              </a:ln>
            </p:spPr>
            <p:txBody>
              <a:bodyPr/>
              <a:lstStyle/>
              <a:p>
                <a:endParaRPr lang="en-US"/>
              </a:p>
            </p:txBody>
          </p:sp>
          <p:sp>
            <p:nvSpPr>
              <p:cNvPr id="57402" name="Line 50"/>
              <p:cNvSpPr>
                <a:spLocks noChangeShapeType="1"/>
              </p:cNvSpPr>
              <p:nvPr/>
            </p:nvSpPr>
            <p:spPr bwMode="auto">
              <a:xfrm flipV="1">
                <a:off x="2241" y="1946"/>
                <a:ext cx="43" cy="36"/>
              </a:xfrm>
              <a:prstGeom prst="line">
                <a:avLst/>
              </a:prstGeom>
              <a:noFill/>
              <a:ln w="38100">
                <a:solidFill>
                  <a:schemeClr val="accent2"/>
                </a:solidFill>
                <a:round/>
                <a:headEnd/>
                <a:tailEnd/>
              </a:ln>
            </p:spPr>
            <p:txBody>
              <a:bodyPr/>
              <a:lstStyle/>
              <a:p>
                <a:endParaRPr lang="en-US"/>
              </a:p>
            </p:txBody>
          </p:sp>
          <p:sp>
            <p:nvSpPr>
              <p:cNvPr id="57403" name="Line 51"/>
              <p:cNvSpPr>
                <a:spLocks noChangeShapeType="1"/>
              </p:cNvSpPr>
              <p:nvPr/>
            </p:nvSpPr>
            <p:spPr bwMode="auto">
              <a:xfrm flipH="1" flipV="1">
                <a:off x="2772" y="2122"/>
                <a:ext cx="43" cy="36"/>
              </a:xfrm>
              <a:prstGeom prst="line">
                <a:avLst/>
              </a:prstGeom>
              <a:noFill/>
              <a:ln w="38100">
                <a:solidFill>
                  <a:schemeClr val="accent2"/>
                </a:solidFill>
                <a:round/>
                <a:headEnd/>
                <a:tailEnd/>
              </a:ln>
            </p:spPr>
            <p:txBody>
              <a:bodyPr/>
              <a:lstStyle/>
              <a:p>
                <a:endParaRPr lang="en-US"/>
              </a:p>
            </p:txBody>
          </p:sp>
          <p:sp>
            <p:nvSpPr>
              <p:cNvPr id="57404" name="Line 52"/>
              <p:cNvSpPr>
                <a:spLocks noChangeShapeType="1"/>
              </p:cNvSpPr>
              <p:nvPr/>
            </p:nvSpPr>
            <p:spPr bwMode="auto">
              <a:xfrm>
                <a:off x="2815" y="2158"/>
                <a:ext cx="43" cy="36"/>
              </a:xfrm>
              <a:prstGeom prst="line">
                <a:avLst/>
              </a:prstGeom>
              <a:noFill/>
              <a:ln w="38100">
                <a:solidFill>
                  <a:schemeClr val="accent2"/>
                </a:solidFill>
                <a:round/>
                <a:headEnd/>
                <a:tailEnd/>
              </a:ln>
            </p:spPr>
            <p:txBody>
              <a:bodyPr/>
              <a:lstStyle/>
              <a:p>
                <a:endParaRPr lang="en-US"/>
              </a:p>
            </p:txBody>
          </p:sp>
          <p:sp>
            <p:nvSpPr>
              <p:cNvPr id="57405" name="Line 53"/>
              <p:cNvSpPr>
                <a:spLocks noChangeShapeType="1"/>
              </p:cNvSpPr>
              <p:nvPr/>
            </p:nvSpPr>
            <p:spPr bwMode="auto">
              <a:xfrm flipH="1">
                <a:off x="2772" y="2158"/>
                <a:ext cx="43" cy="36"/>
              </a:xfrm>
              <a:prstGeom prst="line">
                <a:avLst/>
              </a:prstGeom>
              <a:noFill/>
              <a:ln w="38100">
                <a:solidFill>
                  <a:schemeClr val="accent2"/>
                </a:solidFill>
                <a:round/>
                <a:headEnd/>
                <a:tailEnd/>
              </a:ln>
            </p:spPr>
            <p:txBody>
              <a:bodyPr/>
              <a:lstStyle/>
              <a:p>
                <a:endParaRPr lang="en-US"/>
              </a:p>
            </p:txBody>
          </p:sp>
          <p:sp>
            <p:nvSpPr>
              <p:cNvPr id="57406" name="Line 54"/>
              <p:cNvSpPr>
                <a:spLocks noChangeShapeType="1"/>
              </p:cNvSpPr>
              <p:nvPr/>
            </p:nvSpPr>
            <p:spPr bwMode="auto">
              <a:xfrm flipV="1">
                <a:off x="2815" y="2122"/>
                <a:ext cx="43" cy="36"/>
              </a:xfrm>
              <a:prstGeom prst="line">
                <a:avLst/>
              </a:prstGeom>
              <a:noFill/>
              <a:ln w="38100">
                <a:solidFill>
                  <a:schemeClr val="accent2"/>
                </a:solidFill>
                <a:round/>
                <a:headEnd/>
                <a:tailEnd/>
              </a:ln>
            </p:spPr>
            <p:txBody>
              <a:bodyPr/>
              <a:lstStyle/>
              <a:p>
                <a:endParaRPr lang="en-US"/>
              </a:p>
            </p:txBody>
          </p:sp>
          <p:sp>
            <p:nvSpPr>
              <p:cNvPr id="57407" name="Line 55"/>
              <p:cNvSpPr>
                <a:spLocks noChangeShapeType="1"/>
              </p:cNvSpPr>
              <p:nvPr/>
            </p:nvSpPr>
            <p:spPr bwMode="auto">
              <a:xfrm flipH="1" flipV="1">
                <a:off x="3919" y="2413"/>
                <a:ext cx="44" cy="36"/>
              </a:xfrm>
              <a:prstGeom prst="line">
                <a:avLst/>
              </a:prstGeom>
              <a:noFill/>
              <a:ln w="38100">
                <a:solidFill>
                  <a:schemeClr val="accent2"/>
                </a:solidFill>
                <a:round/>
                <a:headEnd/>
                <a:tailEnd/>
              </a:ln>
            </p:spPr>
            <p:txBody>
              <a:bodyPr/>
              <a:lstStyle/>
              <a:p>
                <a:endParaRPr lang="en-US"/>
              </a:p>
            </p:txBody>
          </p:sp>
          <p:sp>
            <p:nvSpPr>
              <p:cNvPr id="57408" name="Line 56"/>
              <p:cNvSpPr>
                <a:spLocks noChangeShapeType="1"/>
              </p:cNvSpPr>
              <p:nvPr/>
            </p:nvSpPr>
            <p:spPr bwMode="auto">
              <a:xfrm>
                <a:off x="3963" y="2449"/>
                <a:ext cx="43" cy="37"/>
              </a:xfrm>
              <a:prstGeom prst="line">
                <a:avLst/>
              </a:prstGeom>
              <a:noFill/>
              <a:ln w="38100">
                <a:solidFill>
                  <a:schemeClr val="accent2"/>
                </a:solidFill>
                <a:round/>
                <a:headEnd/>
                <a:tailEnd/>
              </a:ln>
            </p:spPr>
            <p:txBody>
              <a:bodyPr/>
              <a:lstStyle/>
              <a:p>
                <a:endParaRPr lang="en-US"/>
              </a:p>
            </p:txBody>
          </p:sp>
          <p:sp>
            <p:nvSpPr>
              <p:cNvPr id="57409" name="Line 57"/>
              <p:cNvSpPr>
                <a:spLocks noChangeShapeType="1"/>
              </p:cNvSpPr>
              <p:nvPr/>
            </p:nvSpPr>
            <p:spPr bwMode="auto">
              <a:xfrm flipH="1">
                <a:off x="3919" y="2449"/>
                <a:ext cx="44" cy="37"/>
              </a:xfrm>
              <a:prstGeom prst="line">
                <a:avLst/>
              </a:prstGeom>
              <a:noFill/>
              <a:ln w="38100">
                <a:solidFill>
                  <a:schemeClr val="accent2"/>
                </a:solidFill>
                <a:round/>
                <a:headEnd/>
                <a:tailEnd/>
              </a:ln>
            </p:spPr>
            <p:txBody>
              <a:bodyPr/>
              <a:lstStyle/>
              <a:p>
                <a:endParaRPr lang="en-US"/>
              </a:p>
            </p:txBody>
          </p:sp>
          <p:sp>
            <p:nvSpPr>
              <p:cNvPr id="57410" name="Line 58"/>
              <p:cNvSpPr>
                <a:spLocks noChangeShapeType="1"/>
              </p:cNvSpPr>
              <p:nvPr/>
            </p:nvSpPr>
            <p:spPr bwMode="auto">
              <a:xfrm flipV="1">
                <a:off x="3963" y="2413"/>
                <a:ext cx="43" cy="36"/>
              </a:xfrm>
              <a:prstGeom prst="line">
                <a:avLst/>
              </a:prstGeom>
              <a:noFill/>
              <a:ln w="38100">
                <a:solidFill>
                  <a:schemeClr val="accent2"/>
                </a:solidFill>
                <a:round/>
                <a:headEnd/>
                <a:tailEnd/>
              </a:ln>
            </p:spPr>
            <p:txBody>
              <a:bodyPr/>
              <a:lstStyle/>
              <a:p>
                <a:endParaRPr lang="en-US"/>
              </a:p>
            </p:txBody>
          </p:sp>
        </p:grpSp>
        <p:sp>
          <p:nvSpPr>
            <p:cNvPr id="57373" name="Rectangle 60"/>
            <p:cNvSpPr>
              <a:spLocks noChangeArrowheads="1"/>
            </p:cNvSpPr>
            <p:nvPr/>
          </p:nvSpPr>
          <p:spPr bwMode="auto">
            <a:xfrm>
              <a:off x="1317" y="3486"/>
              <a:ext cx="8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a:t>
              </a:r>
              <a:endParaRPr lang="de-CH" sz="2000" b="1"/>
            </a:p>
          </p:txBody>
        </p:sp>
        <p:sp>
          <p:nvSpPr>
            <p:cNvPr id="57374" name="Rectangle 61"/>
            <p:cNvSpPr>
              <a:spLocks noChangeArrowheads="1"/>
            </p:cNvSpPr>
            <p:nvPr/>
          </p:nvSpPr>
          <p:spPr bwMode="auto">
            <a:xfrm>
              <a:off x="1195" y="3247"/>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0.1</a:t>
              </a:r>
              <a:endParaRPr lang="de-CH" sz="2000" b="1"/>
            </a:p>
          </p:txBody>
        </p:sp>
        <p:sp>
          <p:nvSpPr>
            <p:cNvPr id="57375" name="Rectangle 62"/>
            <p:cNvSpPr>
              <a:spLocks noChangeArrowheads="1"/>
            </p:cNvSpPr>
            <p:nvPr/>
          </p:nvSpPr>
          <p:spPr bwMode="auto">
            <a:xfrm>
              <a:off x="1195" y="3003"/>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0.2</a:t>
              </a:r>
              <a:endParaRPr lang="de-CH" sz="2000" b="1"/>
            </a:p>
          </p:txBody>
        </p:sp>
        <p:sp>
          <p:nvSpPr>
            <p:cNvPr id="57376" name="Rectangle 63"/>
            <p:cNvSpPr>
              <a:spLocks noChangeArrowheads="1"/>
            </p:cNvSpPr>
            <p:nvPr/>
          </p:nvSpPr>
          <p:spPr bwMode="auto">
            <a:xfrm>
              <a:off x="1195" y="2763"/>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0.3</a:t>
              </a:r>
              <a:endParaRPr lang="de-CH" sz="2000" b="1"/>
            </a:p>
          </p:txBody>
        </p:sp>
        <p:sp>
          <p:nvSpPr>
            <p:cNvPr id="57377" name="Rectangle 64"/>
            <p:cNvSpPr>
              <a:spLocks noChangeArrowheads="1"/>
            </p:cNvSpPr>
            <p:nvPr/>
          </p:nvSpPr>
          <p:spPr bwMode="auto">
            <a:xfrm>
              <a:off x="1195" y="2519"/>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0.4</a:t>
              </a:r>
              <a:endParaRPr lang="de-CH" sz="2000" b="1"/>
            </a:p>
          </p:txBody>
        </p:sp>
        <p:sp>
          <p:nvSpPr>
            <p:cNvPr id="57378" name="Rectangle 65"/>
            <p:cNvSpPr>
              <a:spLocks noChangeArrowheads="1"/>
            </p:cNvSpPr>
            <p:nvPr/>
          </p:nvSpPr>
          <p:spPr bwMode="auto">
            <a:xfrm>
              <a:off x="1195" y="2279"/>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0.5</a:t>
              </a:r>
              <a:endParaRPr lang="de-CH" sz="2000" b="1"/>
            </a:p>
          </p:txBody>
        </p:sp>
        <p:sp>
          <p:nvSpPr>
            <p:cNvPr id="57379" name="Rectangle 66"/>
            <p:cNvSpPr>
              <a:spLocks noChangeArrowheads="1"/>
            </p:cNvSpPr>
            <p:nvPr/>
          </p:nvSpPr>
          <p:spPr bwMode="auto">
            <a:xfrm>
              <a:off x="1195" y="2034"/>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0.6</a:t>
              </a:r>
              <a:endParaRPr lang="de-CH" sz="2000" b="1"/>
            </a:p>
          </p:txBody>
        </p:sp>
        <p:sp>
          <p:nvSpPr>
            <p:cNvPr id="57380" name="Rectangle 67"/>
            <p:cNvSpPr>
              <a:spLocks noChangeArrowheads="1"/>
            </p:cNvSpPr>
            <p:nvPr/>
          </p:nvSpPr>
          <p:spPr bwMode="auto">
            <a:xfrm>
              <a:off x="1195" y="1796"/>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0.7</a:t>
              </a:r>
              <a:endParaRPr lang="de-CH" sz="2000" b="1"/>
            </a:p>
          </p:txBody>
        </p:sp>
        <p:sp>
          <p:nvSpPr>
            <p:cNvPr id="57381" name="Rectangle 68"/>
            <p:cNvSpPr>
              <a:spLocks noChangeArrowheads="1"/>
            </p:cNvSpPr>
            <p:nvPr/>
          </p:nvSpPr>
          <p:spPr bwMode="auto">
            <a:xfrm>
              <a:off x="1195" y="1551"/>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0.8</a:t>
              </a:r>
              <a:endParaRPr lang="de-CH" sz="2000" b="1"/>
            </a:p>
          </p:txBody>
        </p:sp>
        <p:sp>
          <p:nvSpPr>
            <p:cNvPr id="57382" name="Rectangle 69"/>
            <p:cNvSpPr>
              <a:spLocks noChangeArrowheads="1"/>
            </p:cNvSpPr>
            <p:nvPr/>
          </p:nvSpPr>
          <p:spPr bwMode="auto">
            <a:xfrm>
              <a:off x="1195" y="1312"/>
              <a:ext cx="20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0.9</a:t>
              </a:r>
              <a:endParaRPr lang="de-CH" sz="2000" b="1"/>
            </a:p>
          </p:txBody>
        </p:sp>
        <p:sp>
          <p:nvSpPr>
            <p:cNvPr id="57383" name="Rectangle 70"/>
            <p:cNvSpPr>
              <a:spLocks noChangeArrowheads="1"/>
            </p:cNvSpPr>
            <p:nvPr/>
          </p:nvSpPr>
          <p:spPr bwMode="auto">
            <a:xfrm>
              <a:off x="1317" y="1067"/>
              <a:ext cx="80" cy="192"/>
            </a:xfrm>
            <a:prstGeom prst="rect">
              <a:avLst/>
            </a:prstGeom>
            <a:noFill/>
            <a:ln w="9525">
              <a:noFill/>
              <a:miter lim="800000"/>
              <a:headEnd/>
              <a:tailEnd/>
            </a:ln>
          </p:spPr>
          <p:txBody>
            <a:bodyPr wrap="none" lIns="0" tIns="0" rIns="0" bIns="0">
              <a:spAutoFit/>
            </a:bodyPr>
            <a:lstStyle/>
            <a:p>
              <a:pPr algn="r"/>
              <a:r>
                <a:rPr lang="de-CH" sz="2000" b="1">
                  <a:solidFill>
                    <a:srgbClr val="FFFFFF"/>
                  </a:solidFill>
                </a:rPr>
                <a:t>1</a:t>
              </a:r>
              <a:endParaRPr lang="de-CH" sz="2000" b="1"/>
            </a:p>
          </p:txBody>
        </p:sp>
        <p:sp>
          <p:nvSpPr>
            <p:cNvPr id="57384" name="Rectangle 71"/>
            <p:cNvSpPr>
              <a:spLocks noChangeArrowheads="1"/>
            </p:cNvSpPr>
            <p:nvPr/>
          </p:nvSpPr>
          <p:spPr bwMode="auto">
            <a:xfrm>
              <a:off x="1431" y="3619"/>
              <a:ext cx="80" cy="192"/>
            </a:xfrm>
            <a:prstGeom prst="rect">
              <a:avLst/>
            </a:prstGeom>
            <a:noFill/>
            <a:ln w="9525">
              <a:noFill/>
              <a:miter lim="800000"/>
              <a:headEnd/>
              <a:tailEnd/>
            </a:ln>
          </p:spPr>
          <p:txBody>
            <a:bodyPr wrap="none" lIns="0" tIns="0" rIns="0" bIns="0">
              <a:spAutoFit/>
            </a:bodyPr>
            <a:lstStyle/>
            <a:p>
              <a:pPr algn="ctr"/>
              <a:r>
                <a:rPr lang="de-CH" sz="2000" b="1">
                  <a:solidFill>
                    <a:srgbClr val="FFFFFF"/>
                  </a:solidFill>
                </a:rPr>
                <a:t>0</a:t>
              </a:r>
              <a:endParaRPr lang="de-CH" sz="2000" b="1"/>
            </a:p>
          </p:txBody>
        </p:sp>
        <p:sp>
          <p:nvSpPr>
            <p:cNvPr id="57385" name="Rectangle 72"/>
            <p:cNvSpPr>
              <a:spLocks noChangeArrowheads="1"/>
            </p:cNvSpPr>
            <p:nvPr/>
          </p:nvSpPr>
          <p:spPr bwMode="auto">
            <a:xfrm>
              <a:off x="1995" y="3619"/>
              <a:ext cx="80" cy="192"/>
            </a:xfrm>
            <a:prstGeom prst="rect">
              <a:avLst/>
            </a:prstGeom>
            <a:noFill/>
            <a:ln w="9525">
              <a:noFill/>
              <a:miter lim="800000"/>
              <a:headEnd/>
              <a:tailEnd/>
            </a:ln>
          </p:spPr>
          <p:txBody>
            <a:bodyPr wrap="none" lIns="0" tIns="0" rIns="0" bIns="0">
              <a:spAutoFit/>
            </a:bodyPr>
            <a:lstStyle/>
            <a:p>
              <a:pPr algn="ctr"/>
              <a:r>
                <a:rPr lang="de-CH" sz="2000" b="1">
                  <a:solidFill>
                    <a:srgbClr val="FFFFFF"/>
                  </a:solidFill>
                </a:rPr>
                <a:t>1</a:t>
              </a:r>
              <a:endParaRPr lang="de-CH" sz="2000" b="1"/>
            </a:p>
          </p:txBody>
        </p:sp>
        <p:sp>
          <p:nvSpPr>
            <p:cNvPr id="57386" name="Rectangle 73"/>
            <p:cNvSpPr>
              <a:spLocks noChangeArrowheads="1"/>
            </p:cNvSpPr>
            <p:nvPr/>
          </p:nvSpPr>
          <p:spPr bwMode="auto">
            <a:xfrm>
              <a:off x="2560" y="3619"/>
              <a:ext cx="80" cy="192"/>
            </a:xfrm>
            <a:prstGeom prst="rect">
              <a:avLst/>
            </a:prstGeom>
            <a:noFill/>
            <a:ln w="9525">
              <a:noFill/>
              <a:miter lim="800000"/>
              <a:headEnd/>
              <a:tailEnd/>
            </a:ln>
          </p:spPr>
          <p:txBody>
            <a:bodyPr wrap="none" lIns="0" tIns="0" rIns="0" bIns="0">
              <a:spAutoFit/>
            </a:bodyPr>
            <a:lstStyle/>
            <a:p>
              <a:pPr algn="ctr"/>
              <a:r>
                <a:rPr lang="de-CH" sz="2000" b="1">
                  <a:solidFill>
                    <a:srgbClr val="FFFFFF"/>
                  </a:solidFill>
                </a:rPr>
                <a:t>2</a:t>
              </a:r>
              <a:endParaRPr lang="de-CH" sz="2000" b="1"/>
            </a:p>
          </p:txBody>
        </p:sp>
        <p:sp>
          <p:nvSpPr>
            <p:cNvPr id="57387" name="Rectangle 74"/>
            <p:cNvSpPr>
              <a:spLocks noChangeArrowheads="1"/>
            </p:cNvSpPr>
            <p:nvPr/>
          </p:nvSpPr>
          <p:spPr bwMode="auto">
            <a:xfrm>
              <a:off x="3124" y="3619"/>
              <a:ext cx="80" cy="192"/>
            </a:xfrm>
            <a:prstGeom prst="rect">
              <a:avLst/>
            </a:prstGeom>
            <a:noFill/>
            <a:ln w="9525">
              <a:noFill/>
              <a:miter lim="800000"/>
              <a:headEnd/>
              <a:tailEnd/>
            </a:ln>
          </p:spPr>
          <p:txBody>
            <a:bodyPr wrap="none" lIns="0" tIns="0" rIns="0" bIns="0">
              <a:spAutoFit/>
            </a:bodyPr>
            <a:lstStyle/>
            <a:p>
              <a:pPr algn="ctr"/>
              <a:r>
                <a:rPr lang="de-CH" sz="2000" b="1">
                  <a:solidFill>
                    <a:srgbClr val="FFFFFF"/>
                  </a:solidFill>
                </a:rPr>
                <a:t>3</a:t>
              </a:r>
              <a:endParaRPr lang="de-CH" sz="2000" b="1"/>
            </a:p>
          </p:txBody>
        </p:sp>
        <p:sp>
          <p:nvSpPr>
            <p:cNvPr id="57388" name="Rectangle 75"/>
            <p:cNvSpPr>
              <a:spLocks noChangeArrowheads="1"/>
            </p:cNvSpPr>
            <p:nvPr/>
          </p:nvSpPr>
          <p:spPr bwMode="auto">
            <a:xfrm>
              <a:off x="3688" y="3619"/>
              <a:ext cx="80" cy="192"/>
            </a:xfrm>
            <a:prstGeom prst="rect">
              <a:avLst/>
            </a:prstGeom>
            <a:noFill/>
            <a:ln w="9525">
              <a:noFill/>
              <a:miter lim="800000"/>
              <a:headEnd/>
              <a:tailEnd/>
            </a:ln>
          </p:spPr>
          <p:txBody>
            <a:bodyPr wrap="none" lIns="0" tIns="0" rIns="0" bIns="0">
              <a:spAutoFit/>
            </a:bodyPr>
            <a:lstStyle/>
            <a:p>
              <a:pPr algn="ctr"/>
              <a:r>
                <a:rPr lang="de-CH" sz="2000" b="1">
                  <a:solidFill>
                    <a:srgbClr val="FFFFFF"/>
                  </a:solidFill>
                </a:rPr>
                <a:t>4</a:t>
              </a:r>
              <a:endParaRPr lang="de-CH" sz="2000" b="1"/>
            </a:p>
          </p:txBody>
        </p:sp>
        <p:sp>
          <p:nvSpPr>
            <p:cNvPr id="57389" name="Rectangle 76"/>
            <p:cNvSpPr>
              <a:spLocks noChangeArrowheads="1"/>
            </p:cNvSpPr>
            <p:nvPr/>
          </p:nvSpPr>
          <p:spPr bwMode="auto">
            <a:xfrm>
              <a:off x="4253" y="3619"/>
              <a:ext cx="80" cy="192"/>
            </a:xfrm>
            <a:prstGeom prst="rect">
              <a:avLst/>
            </a:prstGeom>
            <a:noFill/>
            <a:ln w="9525">
              <a:noFill/>
              <a:miter lim="800000"/>
              <a:headEnd/>
              <a:tailEnd/>
            </a:ln>
          </p:spPr>
          <p:txBody>
            <a:bodyPr wrap="none" lIns="0" tIns="0" rIns="0" bIns="0">
              <a:spAutoFit/>
            </a:bodyPr>
            <a:lstStyle/>
            <a:p>
              <a:pPr algn="ctr"/>
              <a:r>
                <a:rPr lang="de-CH" sz="2000" b="1">
                  <a:solidFill>
                    <a:srgbClr val="FFFFFF"/>
                  </a:solidFill>
                </a:rPr>
                <a:t>5</a:t>
              </a:r>
              <a:endParaRPr lang="de-CH" sz="2000" b="1"/>
            </a:p>
          </p:txBody>
        </p:sp>
        <p:sp>
          <p:nvSpPr>
            <p:cNvPr id="57390" name="Text Box 77"/>
            <p:cNvSpPr txBox="1">
              <a:spLocks noChangeArrowheads="1"/>
            </p:cNvSpPr>
            <p:nvPr/>
          </p:nvSpPr>
          <p:spPr bwMode="auto">
            <a:xfrm>
              <a:off x="4433" y="1570"/>
              <a:ext cx="889" cy="288"/>
            </a:xfrm>
            <a:prstGeom prst="rect">
              <a:avLst/>
            </a:prstGeom>
            <a:noFill/>
            <a:ln w="9525">
              <a:noFill/>
              <a:miter lim="800000"/>
              <a:headEnd/>
              <a:tailEnd/>
            </a:ln>
          </p:spPr>
          <p:txBody>
            <a:bodyPr>
              <a:spAutoFit/>
            </a:bodyPr>
            <a:lstStyle/>
            <a:p>
              <a:r>
                <a:rPr lang="en-US" sz="2400" b="1"/>
                <a:t>CHD</a:t>
              </a:r>
            </a:p>
          </p:txBody>
        </p:sp>
        <p:sp>
          <p:nvSpPr>
            <p:cNvPr id="57391" name="Text Box 79"/>
            <p:cNvSpPr txBox="1">
              <a:spLocks noChangeArrowheads="1"/>
            </p:cNvSpPr>
            <p:nvPr/>
          </p:nvSpPr>
          <p:spPr bwMode="auto">
            <a:xfrm>
              <a:off x="4433" y="2280"/>
              <a:ext cx="889" cy="288"/>
            </a:xfrm>
            <a:prstGeom prst="rect">
              <a:avLst/>
            </a:prstGeom>
            <a:noFill/>
            <a:ln w="9525">
              <a:noFill/>
              <a:miter lim="800000"/>
              <a:headEnd/>
              <a:tailEnd/>
            </a:ln>
          </p:spPr>
          <p:txBody>
            <a:bodyPr>
              <a:spAutoFit/>
            </a:bodyPr>
            <a:lstStyle/>
            <a:p>
              <a:r>
                <a:rPr lang="en-US" sz="2400" b="1"/>
                <a:t>IPAH</a:t>
              </a:r>
            </a:p>
          </p:txBody>
        </p:sp>
        <p:sp>
          <p:nvSpPr>
            <p:cNvPr id="57392" name="Text Box 80"/>
            <p:cNvSpPr txBox="1">
              <a:spLocks noChangeArrowheads="1"/>
            </p:cNvSpPr>
            <p:nvPr/>
          </p:nvSpPr>
          <p:spPr bwMode="auto">
            <a:xfrm>
              <a:off x="3307" y="2563"/>
              <a:ext cx="889" cy="288"/>
            </a:xfrm>
            <a:prstGeom prst="rect">
              <a:avLst/>
            </a:prstGeom>
            <a:noFill/>
            <a:ln w="9525">
              <a:noFill/>
              <a:miter lim="800000"/>
              <a:headEnd/>
              <a:tailEnd/>
            </a:ln>
          </p:spPr>
          <p:txBody>
            <a:bodyPr>
              <a:spAutoFit/>
            </a:bodyPr>
            <a:lstStyle/>
            <a:p>
              <a:r>
                <a:rPr lang="en-US" sz="2400" b="1"/>
                <a:t>CTD</a:t>
              </a:r>
            </a:p>
          </p:txBody>
        </p:sp>
        <p:sp>
          <p:nvSpPr>
            <p:cNvPr id="57393" name="Text Box 81"/>
            <p:cNvSpPr txBox="1">
              <a:spLocks noChangeArrowheads="1"/>
            </p:cNvSpPr>
            <p:nvPr/>
          </p:nvSpPr>
          <p:spPr bwMode="auto">
            <a:xfrm>
              <a:off x="3315" y="2968"/>
              <a:ext cx="889" cy="288"/>
            </a:xfrm>
            <a:prstGeom prst="rect">
              <a:avLst/>
            </a:prstGeom>
            <a:noFill/>
            <a:ln w="9525">
              <a:noFill/>
              <a:miter lim="800000"/>
              <a:headEnd/>
              <a:tailEnd/>
            </a:ln>
          </p:spPr>
          <p:txBody>
            <a:bodyPr>
              <a:spAutoFit/>
            </a:bodyPr>
            <a:lstStyle/>
            <a:p>
              <a:r>
                <a:rPr lang="en-US" sz="2400" b="1"/>
                <a:t>HIV</a:t>
              </a:r>
            </a:p>
          </p:txBody>
        </p:sp>
      </p:grpSp>
      <p:sp>
        <p:nvSpPr>
          <p:cNvPr id="57348" name="Text Box 12"/>
          <p:cNvSpPr txBox="1">
            <a:spLocks noChangeArrowheads="1"/>
          </p:cNvSpPr>
          <p:nvPr/>
        </p:nvSpPr>
        <p:spPr bwMode="auto">
          <a:xfrm rot="-5400000">
            <a:off x="-103981" y="3325019"/>
            <a:ext cx="3119437" cy="581025"/>
          </a:xfrm>
          <a:prstGeom prst="rect">
            <a:avLst/>
          </a:prstGeom>
          <a:noFill/>
          <a:ln w="9525">
            <a:noFill/>
            <a:miter lim="800000"/>
            <a:headEnd/>
            <a:tailEnd/>
          </a:ln>
        </p:spPr>
        <p:txBody>
          <a:bodyPr>
            <a:spAutoFit/>
          </a:bodyPr>
          <a:lstStyle/>
          <a:p>
            <a:pPr algn="ctr">
              <a:spcBef>
                <a:spcPct val="40000"/>
              </a:spcBef>
              <a:buClr>
                <a:schemeClr val="bg1"/>
              </a:buClr>
            </a:pPr>
            <a:r>
              <a:rPr lang="en-US" sz="1600" b="1"/>
              <a:t>Proportion of patients surviving untreated PAH</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de-CH" sz="3600" smtClean="0"/>
              <a:t>Severity and classification of PAH</a:t>
            </a:r>
            <a:br>
              <a:rPr lang="de-CH" sz="3600" smtClean="0"/>
            </a:br>
            <a:r>
              <a:rPr lang="de-CH" sz="3600" smtClean="0"/>
              <a:t>WHO functional classification</a:t>
            </a:r>
            <a:endParaRPr lang="en-US" sz="3600" smtClean="0"/>
          </a:p>
        </p:txBody>
      </p:sp>
      <p:graphicFrame>
        <p:nvGraphicFramePr>
          <p:cNvPr id="9236" name="Group 20"/>
          <p:cNvGraphicFramePr>
            <a:graphicFrameLocks noGrp="1"/>
          </p:cNvGraphicFramePr>
          <p:nvPr>
            <p:ph idx="1"/>
          </p:nvPr>
        </p:nvGraphicFramePr>
        <p:xfrm>
          <a:off x="379413" y="1693863"/>
          <a:ext cx="8509000" cy="4518025"/>
        </p:xfrm>
        <a:graphic>
          <a:graphicData uri="http://schemas.openxmlformats.org/drawingml/2006/table">
            <a:tbl>
              <a:tblPr/>
              <a:tblGrid>
                <a:gridCol w="504825"/>
                <a:gridCol w="5562600"/>
                <a:gridCol w="2441575"/>
              </a:tblGrid>
              <a:tr h="1158875">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1000"/>
                        </a:spcAft>
                        <a:buClrTx/>
                        <a:buSzTx/>
                        <a:buFont typeface="Arial" charset="0"/>
                        <a:buNone/>
                        <a:tabLst/>
                      </a:pPr>
                      <a:r>
                        <a:rPr kumimoji="0" lang="en-GB" sz="18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No limitation of physical activity.</a:t>
                      </a:r>
                      <a:r>
                        <a:rPr kumimoji="0" lang="en-GB"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Ordinary physical activity does not cause undue dyspnoea, fatigue, chest pain or near dyspnoea</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 typeface="Arial" charset="0"/>
                        <a:buNone/>
                        <a:tabLst/>
                      </a:pPr>
                      <a:r>
                        <a:rPr kumimoji="0" lang="en-GB" sz="18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ASYMPTOMATIC</a:t>
                      </a:r>
                    </a:p>
                  </a:txBody>
                  <a:tcPr marL="360000" marR="68580" marT="0" marB="0" anchor="ctr" horzOverflow="overflow">
                    <a:lnL>
                      <a:noFill/>
                    </a:lnL>
                    <a:lnR>
                      <a:noFill/>
                    </a:lnR>
                    <a:lnT>
                      <a:noFill/>
                    </a:lnT>
                    <a:lnB>
                      <a:noFill/>
                    </a:lnB>
                    <a:lnTlToBr>
                      <a:noFill/>
                    </a:lnTlToBr>
                    <a:lnBlToTr>
                      <a:noFill/>
                    </a:lnBlToTr>
                    <a:noFill/>
                  </a:tcPr>
                </a:tc>
              </a:tr>
              <a:tr h="1100138">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II</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1000"/>
                        </a:spcAft>
                        <a:buClrTx/>
                        <a:buSzTx/>
                        <a:buFont typeface="Arial" charset="0"/>
                        <a:buNone/>
                        <a:tabLst/>
                      </a:pPr>
                      <a:r>
                        <a:rPr kumimoji="0" lang="en-GB" sz="18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Slight limitation of physical activity.</a:t>
                      </a:r>
                      <a:r>
                        <a:rPr kumimoji="0" lang="en-GB"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Comfortable at rest. Ordinary physical activity causes dyspnoea, fatigue, chest pain or near syncope</a:t>
                      </a:r>
                      <a:endPar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 typeface="Arial" charset="0"/>
                        <a:buNone/>
                        <a:tabLst/>
                      </a:pPr>
                      <a:r>
                        <a:rPr kumimoji="0" lang="de-CH" sz="16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MILDLY SYMPTOMATIC</a:t>
                      </a:r>
                    </a:p>
                    <a:p>
                      <a:pPr marL="0" marR="0" lvl="0" indent="0" algn="ctr" defTabSz="914400" rtl="0" eaLnBrk="1" fontAlgn="base" latinLnBrk="0" hangingPunct="1">
                        <a:lnSpc>
                          <a:spcPct val="100000"/>
                        </a:lnSpc>
                        <a:spcBef>
                          <a:spcPct val="0"/>
                        </a:spcBef>
                        <a:spcAft>
                          <a:spcPts val="1000"/>
                        </a:spcAft>
                        <a:buClrTx/>
                        <a:buSzTx/>
                        <a:buFont typeface="Arial" charset="0"/>
                        <a:buNone/>
                        <a:tabLst/>
                      </a:pPr>
                      <a:r>
                        <a:rPr kumimoji="0" lang="de-CH" sz="16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NON-SPECIFIC</a:t>
                      </a:r>
                      <a:endParaRPr kumimoji="0" lang="en-US" sz="16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endParaRPr>
                    </a:p>
                  </a:txBody>
                  <a:tcPr marL="360000" marR="68580" marT="0" marB="0" anchor="ctr" horzOverflow="overflow">
                    <a:lnL>
                      <a:noFill/>
                    </a:lnL>
                    <a:lnR>
                      <a:noFill/>
                    </a:lnR>
                    <a:lnT>
                      <a:noFill/>
                    </a:lnT>
                    <a:lnB>
                      <a:noFill/>
                    </a:lnB>
                    <a:lnTlToBr>
                      <a:noFill/>
                    </a:lnTlToBr>
                    <a:lnBlToTr>
                      <a:noFill/>
                    </a:lnBlToTr>
                    <a:noFill/>
                  </a:tcPr>
                </a:tc>
              </a:tr>
              <a:tr h="1162050">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III</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1000"/>
                        </a:spcAft>
                        <a:buClrTx/>
                        <a:buSzTx/>
                        <a:buFont typeface="Arial" charset="0"/>
                        <a:buNone/>
                        <a:tabLst/>
                      </a:pPr>
                      <a:r>
                        <a:rPr kumimoji="0" lang="en-GB" sz="18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Marked limitation of physical activity.</a:t>
                      </a:r>
                      <a:r>
                        <a:rPr kumimoji="0" lang="en-GB"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Comfortable at rest. Less than ordinary activity causes dyspnoea, fatigue, chest pain or </a:t>
                      </a:r>
                      <a:r>
                        <a:rPr kumimoji="0" lang="en-GB"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near syncope</a:t>
                      </a:r>
                      <a:endParaRPr kumimoji="0" lang="en-US"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ts val="1000"/>
                        </a:spcAft>
                        <a:buClrTx/>
                        <a:buSzTx/>
                        <a:buFont typeface="Arial" charset="0"/>
                        <a:buNone/>
                        <a:tabLst/>
                      </a:pPr>
                      <a:r>
                        <a:rPr kumimoji="0" lang="de-CH" sz="16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SYMPTOMATIC</a:t>
                      </a:r>
                    </a:p>
                    <a:p>
                      <a:pPr marL="0" marR="0" lvl="0" indent="0" algn="ctr" defTabSz="914400" rtl="0" eaLnBrk="1" fontAlgn="base" latinLnBrk="0" hangingPunct="1">
                        <a:lnSpc>
                          <a:spcPct val="100000"/>
                        </a:lnSpc>
                        <a:spcBef>
                          <a:spcPct val="0"/>
                        </a:spcBef>
                        <a:spcAft>
                          <a:spcPts val="1000"/>
                        </a:spcAft>
                        <a:buClrTx/>
                        <a:buSzTx/>
                        <a:buFont typeface="Arial" charset="0"/>
                        <a:buNone/>
                        <a:tabLst/>
                      </a:pPr>
                      <a:r>
                        <a:rPr kumimoji="0" lang="de-CH" sz="16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SPECIFIC</a:t>
                      </a:r>
                      <a:endParaRPr kumimoji="0" lang="en-US" sz="16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endParaRPr>
                    </a:p>
                  </a:txBody>
                  <a:tcPr marL="360000" marR="68580" marT="0" marB="0" anchor="ctr" horzOverflow="overflow">
                    <a:lnL>
                      <a:noFill/>
                    </a:lnL>
                    <a:lnR>
                      <a:noFill/>
                    </a:lnR>
                    <a:lnT>
                      <a:noFill/>
                    </a:lnT>
                    <a:lnB>
                      <a:noFill/>
                    </a:lnB>
                    <a:lnTlToBr>
                      <a:noFill/>
                    </a:lnTlToBr>
                    <a:lnBlToTr>
                      <a:noFill/>
                    </a:lnBlToTr>
                    <a:noFill/>
                  </a:tcPr>
                </a:tc>
              </a:tr>
              <a:tr h="947738">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IV</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1000"/>
                        </a:spcAft>
                        <a:buClrTx/>
                        <a:buSzTx/>
                        <a:buFont typeface="Arial" charset="0"/>
                        <a:buNone/>
                        <a:tabLst/>
                      </a:pPr>
                      <a:r>
                        <a:rPr kumimoji="0" lang="en-GB" sz="1800" b="0" i="0" u="none" strike="noStrike" cap="none" normalizeH="0" baseline="0" smtClean="0">
                          <a:ln>
                            <a:noFill/>
                          </a:ln>
                          <a:solidFill>
                            <a:schemeClr val="accent1"/>
                          </a:solidFill>
                          <a:effectLst/>
                          <a:latin typeface="Times New Roman" pitchFamily="18" charset="0"/>
                          <a:ea typeface="Calibri" pitchFamily="34" charset="0"/>
                          <a:cs typeface="Times New Roman" pitchFamily="18" charset="0"/>
                        </a:rPr>
                        <a:t>Inability to carry out any physical activity without symptoms.</a:t>
                      </a:r>
                      <a:r>
                        <a:rPr kumimoji="0" lang="en-GB"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GB"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Signs of right-heart failure</a:t>
                      </a:r>
                      <a:r>
                        <a:rPr kumimoji="0" lang="en-GB"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Dyspnoea and fatigue may even be present at rest. Discomfort increased by any physical activity</a:t>
                      </a:r>
                      <a:endPar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vMerge="1">
                  <a:txBody>
                    <a:bodyPr/>
                    <a:lstStyle/>
                    <a:p>
                      <a:endParaRPr lang="en-GB"/>
                    </a:p>
                  </a:txBody>
                  <a:tcPr/>
                </a:tc>
              </a:tr>
            </a:tbl>
          </a:graphicData>
        </a:graphic>
      </p:graphicFrame>
      <p:sp>
        <p:nvSpPr>
          <p:cNvPr id="6" name="Right Brace 5"/>
          <p:cNvSpPr/>
          <p:nvPr/>
        </p:nvSpPr>
        <p:spPr>
          <a:xfrm>
            <a:off x="6632575" y="4173538"/>
            <a:ext cx="357188" cy="1828800"/>
          </a:xfrm>
          <a:prstGeom prst="rightBrace">
            <a:avLst>
              <a:gd name="adj1" fmla="val 18333"/>
              <a:gd name="adj2" fmla="val 49145"/>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407" name="TextBox 53"/>
          <p:cNvSpPr txBox="1">
            <a:spLocks noChangeArrowheads="1"/>
          </p:cNvSpPr>
          <p:nvPr/>
        </p:nvSpPr>
        <p:spPr bwMode="auto">
          <a:xfrm>
            <a:off x="4359275" y="6583363"/>
            <a:ext cx="4784725" cy="274637"/>
          </a:xfrm>
          <a:prstGeom prst="rect">
            <a:avLst/>
          </a:prstGeom>
          <a:noFill/>
          <a:ln w="9525">
            <a:noFill/>
            <a:miter lim="800000"/>
            <a:headEnd/>
            <a:tailEnd/>
          </a:ln>
        </p:spPr>
        <p:txBody>
          <a:bodyPr>
            <a:spAutoFit/>
          </a:bodyPr>
          <a:lstStyle/>
          <a:p>
            <a:pPr algn="r"/>
            <a:r>
              <a:rPr lang="de-CH" sz="1200" b="1">
                <a:latin typeface="Univers"/>
              </a:rPr>
              <a:t>Galiè N, </a:t>
            </a:r>
            <a:r>
              <a:rPr lang="de-CH" sz="1200" b="1" i="1">
                <a:latin typeface="Univers"/>
              </a:rPr>
              <a:t>et al. Eur Heart J</a:t>
            </a:r>
            <a:r>
              <a:rPr lang="de-CH" sz="1200" b="1">
                <a:latin typeface="Univers"/>
              </a:rPr>
              <a:t> 2009; 30:2493-2357.</a:t>
            </a:r>
            <a:endParaRPr lang="en-US" sz="1200" b="1">
              <a:latin typeface="Univer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0" y="341313"/>
            <a:ext cx="9144000" cy="839787"/>
          </a:xfrm>
        </p:spPr>
        <p:txBody>
          <a:bodyPr/>
          <a:lstStyle/>
          <a:p>
            <a:r>
              <a:rPr lang="en-GB" sz="3000" smtClean="0"/>
              <a:t>FRENCH REGISTRY: CTD and CHD ARE THE LEADING CONDITIONS ASSOCIATED WITH PAH</a:t>
            </a:r>
          </a:p>
        </p:txBody>
      </p:sp>
      <p:sp>
        <p:nvSpPr>
          <p:cNvPr id="61442" name="Freeform 3"/>
          <p:cNvSpPr>
            <a:spLocks/>
          </p:cNvSpPr>
          <p:nvPr/>
        </p:nvSpPr>
        <p:spPr bwMode="auto">
          <a:xfrm>
            <a:off x="4294188" y="1760538"/>
            <a:ext cx="1587" cy="4289425"/>
          </a:xfrm>
          <a:custGeom>
            <a:avLst/>
            <a:gdLst>
              <a:gd name="T0" fmla="*/ 0 w 1411"/>
              <a:gd name="T1" fmla="*/ 0 h 2702"/>
              <a:gd name="T2" fmla="*/ 0 w 1411"/>
              <a:gd name="T3" fmla="*/ 2147483647 h 2702"/>
              <a:gd name="T4" fmla="*/ 0 w 1411"/>
              <a:gd name="T5" fmla="*/ 0 h 2702"/>
              <a:gd name="T6" fmla="*/ 0 60000 65536"/>
              <a:gd name="T7" fmla="*/ 0 60000 65536"/>
              <a:gd name="T8" fmla="*/ 0 60000 65536"/>
              <a:gd name="T9" fmla="*/ 0 w 1411"/>
              <a:gd name="T10" fmla="*/ 0 h 2702"/>
              <a:gd name="T11" fmla="*/ 1411 w 1411"/>
              <a:gd name="T12" fmla="*/ 2702 h 2702"/>
            </a:gdLst>
            <a:ahLst/>
            <a:cxnLst>
              <a:cxn ang="T6">
                <a:pos x="T0" y="T1"/>
              </a:cxn>
              <a:cxn ang="T7">
                <a:pos x="T2" y="T3"/>
              </a:cxn>
              <a:cxn ang="T8">
                <a:pos x="T4" y="T5"/>
              </a:cxn>
            </a:cxnLst>
            <a:rect l="T9" t="T10" r="T11" b="T12"/>
            <a:pathLst>
              <a:path w="1411" h="2702">
                <a:moveTo>
                  <a:pt x="0" y="0"/>
                </a:moveTo>
                <a:lnTo>
                  <a:pt x="0" y="2702"/>
                </a:lnTo>
                <a:lnTo>
                  <a:pt x="0" y="0"/>
                </a:lnTo>
                <a:close/>
              </a:path>
            </a:pathLst>
          </a:custGeom>
          <a:solidFill>
            <a:srgbClr val="00FF00"/>
          </a:solidFill>
          <a:ln w="9525">
            <a:noFill/>
            <a:round/>
            <a:headEnd/>
            <a:tailEnd/>
          </a:ln>
        </p:spPr>
        <p:txBody>
          <a:bodyPr/>
          <a:lstStyle/>
          <a:p>
            <a:endParaRPr lang="en-GB"/>
          </a:p>
        </p:txBody>
      </p:sp>
      <p:sp>
        <p:nvSpPr>
          <p:cNvPr id="61443" name="Freeform 4"/>
          <p:cNvSpPr>
            <a:spLocks/>
          </p:cNvSpPr>
          <p:nvPr/>
        </p:nvSpPr>
        <p:spPr bwMode="auto">
          <a:xfrm>
            <a:off x="4238625" y="6049963"/>
            <a:ext cx="55563" cy="1587"/>
          </a:xfrm>
          <a:custGeom>
            <a:avLst/>
            <a:gdLst>
              <a:gd name="T0" fmla="*/ 0 w 35"/>
              <a:gd name="T1" fmla="*/ 0 h 1587"/>
              <a:gd name="T2" fmla="*/ 2147483647 w 35"/>
              <a:gd name="T3" fmla="*/ 0 h 1587"/>
              <a:gd name="T4" fmla="*/ 0 w 35"/>
              <a:gd name="T5" fmla="*/ 0 h 1587"/>
              <a:gd name="T6" fmla="*/ 0 60000 65536"/>
              <a:gd name="T7" fmla="*/ 0 60000 65536"/>
              <a:gd name="T8" fmla="*/ 0 60000 65536"/>
              <a:gd name="T9" fmla="*/ 0 w 35"/>
              <a:gd name="T10" fmla="*/ 0 h 1587"/>
              <a:gd name="T11" fmla="*/ 35 w 35"/>
              <a:gd name="T12" fmla="*/ 1587 h 1587"/>
            </a:gdLst>
            <a:ahLst/>
            <a:cxnLst>
              <a:cxn ang="T6">
                <a:pos x="T0" y="T1"/>
              </a:cxn>
              <a:cxn ang="T7">
                <a:pos x="T2" y="T3"/>
              </a:cxn>
              <a:cxn ang="T8">
                <a:pos x="T4" y="T5"/>
              </a:cxn>
            </a:cxnLst>
            <a:rect l="T9" t="T10" r="T11" b="T12"/>
            <a:pathLst>
              <a:path w="35" h="1587">
                <a:moveTo>
                  <a:pt x="0" y="0"/>
                </a:moveTo>
                <a:lnTo>
                  <a:pt x="35" y="0"/>
                </a:lnTo>
                <a:lnTo>
                  <a:pt x="0" y="0"/>
                </a:lnTo>
                <a:close/>
              </a:path>
            </a:pathLst>
          </a:custGeom>
          <a:solidFill>
            <a:srgbClr val="00FF00"/>
          </a:solidFill>
          <a:ln w="9525">
            <a:noFill/>
            <a:round/>
            <a:headEnd/>
            <a:tailEnd/>
          </a:ln>
        </p:spPr>
        <p:txBody>
          <a:bodyPr/>
          <a:lstStyle/>
          <a:p>
            <a:endParaRPr lang="en-GB"/>
          </a:p>
        </p:txBody>
      </p:sp>
      <p:sp>
        <p:nvSpPr>
          <p:cNvPr id="61444" name="Freeform 5"/>
          <p:cNvSpPr>
            <a:spLocks/>
          </p:cNvSpPr>
          <p:nvPr/>
        </p:nvSpPr>
        <p:spPr bwMode="auto">
          <a:xfrm>
            <a:off x="4238625" y="5429250"/>
            <a:ext cx="55563" cy="1588"/>
          </a:xfrm>
          <a:custGeom>
            <a:avLst/>
            <a:gdLst>
              <a:gd name="T0" fmla="*/ 0 w 35"/>
              <a:gd name="T1" fmla="*/ 0 h 1588"/>
              <a:gd name="T2" fmla="*/ 2147483647 w 35"/>
              <a:gd name="T3" fmla="*/ 0 h 1588"/>
              <a:gd name="T4" fmla="*/ 0 w 35"/>
              <a:gd name="T5" fmla="*/ 0 h 1588"/>
              <a:gd name="T6" fmla="*/ 0 60000 65536"/>
              <a:gd name="T7" fmla="*/ 0 60000 65536"/>
              <a:gd name="T8" fmla="*/ 0 60000 65536"/>
              <a:gd name="T9" fmla="*/ 0 w 35"/>
              <a:gd name="T10" fmla="*/ 0 h 1588"/>
              <a:gd name="T11" fmla="*/ 35 w 35"/>
              <a:gd name="T12" fmla="*/ 1588 h 1588"/>
            </a:gdLst>
            <a:ahLst/>
            <a:cxnLst>
              <a:cxn ang="T6">
                <a:pos x="T0" y="T1"/>
              </a:cxn>
              <a:cxn ang="T7">
                <a:pos x="T2" y="T3"/>
              </a:cxn>
              <a:cxn ang="T8">
                <a:pos x="T4" y="T5"/>
              </a:cxn>
            </a:cxnLst>
            <a:rect l="T9" t="T10" r="T11" b="T12"/>
            <a:pathLst>
              <a:path w="35" h="1588">
                <a:moveTo>
                  <a:pt x="0" y="0"/>
                </a:moveTo>
                <a:lnTo>
                  <a:pt x="35" y="0"/>
                </a:lnTo>
                <a:lnTo>
                  <a:pt x="0" y="0"/>
                </a:lnTo>
                <a:close/>
              </a:path>
            </a:pathLst>
          </a:custGeom>
          <a:solidFill>
            <a:srgbClr val="00FF00"/>
          </a:solidFill>
          <a:ln w="9525">
            <a:noFill/>
            <a:round/>
            <a:headEnd/>
            <a:tailEnd/>
          </a:ln>
        </p:spPr>
        <p:txBody>
          <a:bodyPr/>
          <a:lstStyle/>
          <a:p>
            <a:endParaRPr lang="en-GB"/>
          </a:p>
        </p:txBody>
      </p:sp>
      <p:sp>
        <p:nvSpPr>
          <p:cNvPr id="61445" name="Freeform 6"/>
          <p:cNvSpPr>
            <a:spLocks/>
          </p:cNvSpPr>
          <p:nvPr/>
        </p:nvSpPr>
        <p:spPr bwMode="auto">
          <a:xfrm>
            <a:off x="3889375" y="2982913"/>
            <a:ext cx="55563" cy="1587"/>
          </a:xfrm>
          <a:custGeom>
            <a:avLst/>
            <a:gdLst>
              <a:gd name="T0" fmla="*/ 0 w 35"/>
              <a:gd name="T1" fmla="*/ 0 h 1587"/>
              <a:gd name="T2" fmla="*/ 2147483647 w 35"/>
              <a:gd name="T3" fmla="*/ 0 h 1587"/>
              <a:gd name="T4" fmla="*/ 0 w 35"/>
              <a:gd name="T5" fmla="*/ 0 h 1587"/>
              <a:gd name="T6" fmla="*/ 0 60000 65536"/>
              <a:gd name="T7" fmla="*/ 0 60000 65536"/>
              <a:gd name="T8" fmla="*/ 0 60000 65536"/>
              <a:gd name="T9" fmla="*/ 0 w 35"/>
              <a:gd name="T10" fmla="*/ 0 h 1587"/>
              <a:gd name="T11" fmla="*/ 35 w 35"/>
              <a:gd name="T12" fmla="*/ 1587 h 1587"/>
            </a:gdLst>
            <a:ahLst/>
            <a:cxnLst>
              <a:cxn ang="T6">
                <a:pos x="T0" y="T1"/>
              </a:cxn>
              <a:cxn ang="T7">
                <a:pos x="T2" y="T3"/>
              </a:cxn>
              <a:cxn ang="T8">
                <a:pos x="T4" y="T5"/>
              </a:cxn>
            </a:cxnLst>
            <a:rect l="T9" t="T10" r="T11" b="T12"/>
            <a:pathLst>
              <a:path w="35" h="1587">
                <a:moveTo>
                  <a:pt x="0" y="0"/>
                </a:moveTo>
                <a:lnTo>
                  <a:pt x="35" y="0"/>
                </a:lnTo>
                <a:lnTo>
                  <a:pt x="0" y="0"/>
                </a:lnTo>
                <a:close/>
              </a:path>
            </a:pathLst>
          </a:custGeom>
          <a:solidFill>
            <a:srgbClr val="00FF00"/>
          </a:solidFill>
          <a:ln w="9525">
            <a:noFill/>
            <a:round/>
            <a:headEnd/>
            <a:tailEnd/>
          </a:ln>
        </p:spPr>
        <p:txBody>
          <a:bodyPr/>
          <a:lstStyle/>
          <a:p>
            <a:endParaRPr lang="en-GB"/>
          </a:p>
        </p:txBody>
      </p:sp>
      <p:sp>
        <p:nvSpPr>
          <p:cNvPr id="61446" name="Freeform 7"/>
          <p:cNvSpPr>
            <a:spLocks/>
          </p:cNvSpPr>
          <p:nvPr/>
        </p:nvSpPr>
        <p:spPr bwMode="auto">
          <a:xfrm>
            <a:off x="3889375" y="2362200"/>
            <a:ext cx="55563" cy="1588"/>
          </a:xfrm>
          <a:custGeom>
            <a:avLst/>
            <a:gdLst>
              <a:gd name="T0" fmla="*/ 0 w 35"/>
              <a:gd name="T1" fmla="*/ 0 h 1588"/>
              <a:gd name="T2" fmla="*/ 2147483647 w 35"/>
              <a:gd name="T3" fmla="*/ 0 h 1588"/>
              <a:gd name="T4" fmla="*/ 0 w 35"/>
              <a:gd name="T5" fmla="*/ 0 h 1588"/>
              <a:gd name="T6" fmla="*/ 0 60000 65536"/>
              <a:gd name="T7" fmla="*/ 0 60000 65536"/>
              <a:gd name="T8" fmla="*/ 0 60000 65536"/>
              <a:gd name="T9" fmla="*/ 0 w 35"/>
              <a:gd name="T10" fmla="*/ 0 h 1588"/>
              <a:gd name="T11" fmla="*/ 35 w 35"/>
              <a:gd name="T12" fmla="*/ 1588 h 1588"/>
            </a:gdLst>
            <a:ahLst/>
            <a:cxnLst>
              <a:cxn ang="T6">
                <a:pos x="T0" y="T1"/>
              </a:cxn>
              <a:cxn ang="T7">
                <a:pos x="T2" y="T3"/>
              </a:cxn>
              <a:cxn ang="T8">
                <a:pos x="T4" y="T5"/>
              </a:cxn>
            </a:cxnLst>
            <a:rect l="T9" t="T10" r="T11" b="T12"/>
            <a:pathLst>
              <a:path w="35" h="1588">
                <a:moveTo>
                  <a:pt x="0" y="0"/>
                </a:moveTo>
                <a:lnTo>
                  <a:pt x="35" y="0"/>
                </a:lnTo>
                <a:lnTo>
                  <a:pt x="0" y="0"/>
                </a:lnTo>
                <a:close/>
              </a:path>
            </a:pathLst>
          </a:custGeom>
          <a:solidFill>
            <a:srgbClr val="00FF00"/>
          </a:solidFill>
          <a:ln w="9525">
            <a:noFill/>
            <a:round/>
            <a:headEnd/>
            <a:tailEnd/>
          </a:ln>
        </p:spPr>
        <p:txBody>
          <a:bodyPr/>
          <a:lstStyle/>
          <a:p>
            <a:endParaRPr lang="en-GB"/>
          </a:p>
        </p:txBody>
      </p:sp>
      <p:sp>
        <p:nvSpPr>
          <p:cNvPr id="61447" name="Freeform 8"/>
          <p:cNvSpPr>
            <a:spLocks/>
          </p:cNvSpPr>
          <p:nvPr/>
        </p:nvSpPr>
        <p:spPr bwMode="auto">
          <a:xfrm>
            <a:off x="4238625" y="1760538"/>
            <a:ext cx="55563" cy="1587"/>
          </a:xfrm>
          <a:custGeom>
            <a:avLst/>
            <a:gdLst>
              <a:gd name="T0" fmla="*/ 0 w 35"/>
              <a:gd name="T1" fmla="*/ 0 h 1587"/>
              <a:gd name="T2" fmla="*/ 2147483647 w 35"/>
              <a:gd name="T3" fmla="*/ 0 h 1587"/>
              <a:gd name="T4" fmla="*/ 0 w 35"/>
              <a:gd name="T5" fmla="*/ 0 h 1587"/>
              <a:gd name="T6" fmla="*/ 0 60000 65536"/>
              <a:gd name="T7" fmla="*/ 0 60000 65536"/>
              <a:gd name="T8" fmla="*/ 0 60000 65536"/>
              <a:gd name="T9" fmla="*/ 0 w 35"/>
              <a:gd name="T10" fmla="*/ 0 h 1587"/>
              <a:gd name="T11" fmla="*/ 35 w 35"/>
              <a:gd name="T12" fmla="*/ 1587 h 1587"/>
            </a:gdLst>
            <a:ahLst/>
            <a:cxnLst>
              <a:cxn ang="T6">
                <a:pos x="T0" y="T1"/>
              </a:cxn>
              <a:cxn ang="T7">
                <a:pos x="T2" y="T3"/>
              </a:cxn>
              <a:cxn ang="T8">
                <a:pos x="T4" y="T5"/>
              </a:cxn>
            </a:cxnLst>
            <a:rect l="T9" t="T10" r="T11" b="T12"/>
            <a:pathLst>
              <a:path w="35" h="1587">
                <a:moveTo>
                  <a:pt x="0" y="0"/>
                </a:moveTo>
                <a:lnTo>
                  <a:pt x="35" y="0"/>
                </a:lnTo>
                <a:lnTo>
                  <a:pt x="0" y="0"/>
                </a:lnTo>
                <a:close/>
              </a:path>
            </a:pathLst>
          </a:custGeom>
          <a:solidFill>
            <a:srgbClr val="00FF00"/>
          </a:solidFill>
          <a:ln w="9525">
            <a:noFill/>
            <a:round/>
            <a:headEnd/>
            <a:tailEnd/>
          </a:ln>
        </p:spPr>
        <p:txBody>
          <a:bodyPr/>
          <a:lstStyle/>
          <a:p>
            <a:endParaRPr lang="en-GB"/>
          </a:p>
        </p:txBody>
      </p:sp>
      <p:grpSp>
        <p:nvGrpSpPr>
          <p:cNvPr id="61448" name="Group 9"/>
          <p:cNvGrpSpPr>
            <a:grpSpLocks/>
          </p:cNvGrpSpPr>
          <p:nvPr/>
        </p:nvGrpSpPr>
        <p:grpSpPr bwMode="auto">
          <a:xfrm>
            <a:off x="528638" y="1773238"/>
            <a:ext cx="8037512" cy="4413250"/>
            <a:chOff x="368" y="1192"/>
            <a:chExt cx="5290" cy="2780"/>
          </a:xfrm>
        </p:grpSpPr>
        <p:sp>
          <p:nvSpPr>
            <p:cNvPr id="61453" name="Text Box 10"/>
            <p:cNvSpPr txBox="1">
              <a:spLocks noChangeArrowheads="1"/>
            </p:cNvSpPr>
            <p:nvPr/>
          </p:nvSpPr>
          <p:spPr bwMode="auto">
            <a:xfrm>
              <a:off x="3810" y="3722"/>
              <a:ext cx="1848" cy="250"/>
            </a:xfrm>
            <a:prstGeom prst="rect">
              <a:avLst/>
            </a:prstGeom>
            <a:noFill/>
            <a:ln w="28575">
              <a:noFill/>
              <a:miter lim="800000"/>
              <a:headEnd/>
              <a:tailEnd/>
            </a:ln>
          </p:spPr>
          <p:txBody>
            <a:bodyPr>
              <a:spAutoFit/>
            </a:bodyPr>
            <a:lstStyle/>
            <a:p>
              <a:pPr algn="ctr">
                <a:spcBef>
                  <a:spcPct val="50000"/>
                </a:spcBef>
                <a:buClr>
                  <a:srgbClr val="F20202"/>
                </a:buClr>
              </a:pPr>
              <a:r>
                <a:rPr lang="fr-FR" sz="2000">
                  <a:latin typeface="Univers"/>
                  <a:cs typeface="Times New Roman" pitchFamily="18" charset="0"/>
                </a:rPr>
                <a:t>(% of population)</a:t>
              </a:r>
            </a:p>
          </p:txBody>
        </p:sp>
        <p:sp>
          <p:nvSpPr>
            <p:cNvPr id="61454" name="Text Box 11"/>
            <p:cNvSpPr txBox="1">
              <a:spLocks noChangeArrowheads="1"/>
            </p:cNvSpPr>
            <p:nvPr/>
          </p:nvSpPr>
          <p:spPr bwMode="auto">
            <a:xfrm>
              <a:off x="5301" y="1192"/>
              <a:ext cx="335" cy="173"/>
            </a:xfrm>
            <a:prstGeom prst="rect">
              <a:avLst/>
            </a:prstGeom>
            <a:noFill/>
            <a:ln w="12700" algn="ctr">
              <a:noFill/>
              <a:miter lim="800000"/>
              <a:headEnd/>
              <a:tailEnd/>
            </a:ln>
          </p:spPr>
          <p:txBody>
            <a:bodyPr wrap="none" lIns="0" tIns="0" rIns="0" bIns="0" anchor="ctr">
              <a:spAutoFit/>
            </a:bodyPr>
            <a:lstStyle/>
            <a:p>
              <a:pPr>
                <a:lnSpc>
                  <a:spcPct val="90000"/>
                </a:lnSpc>
                <a:spcBef>
                  <a:spcPct val="50000"/>
                </a:spcBef>
                <a:buClr>
                  <a:schemeClr val="tx2"/>
                </a:buClr>
                <a:buSzPct val="70000"/>
                <a:buFont typeface="Wingdings" pitchFamily="2" charset="2"/>
                <a:buNone/>
              </a:pPr>
              <a:r>
                <a:rPr lang="en-US" altLang="fr-FR" sz="2000">
                  <a:latin typeface="Univers"/>
                </a:rPr>
                <a:t>3</a:t>
              </a:r>
              <a:r>
                <a:rPr lang="fr-FR" sz="2000">
                  <a:latin typeface="Univers"/>
                </a:rPr>
                <a:t>9%</a:t>
              </a:r>
              <a:endParaRPr lang="en-US" altLang="fr-FR" sz="2000">
                <a:latin typeface="Univers"/>
              </a:endParaRPr>
            </a:p>
          </p:txBody>
        </p:sp>
        <p:sp>
          <p:nvSpPr>
            <p:cNvPr id="61455" name="Rectangle 12"/>
            <p:cNvSpPr>
              <a:spLocks noChangeArrowheads="1"/>
            </p:cNvSpPr>
            <p:nvPr/>
          </p:nvSpPr>
          <p:spPr bwMode="auto">
            <a:xfrm>
              <a:off x="2760" y="3535"/>
              <a:ext cx="253" cy="161"/>
            </a:xfrm>
            <a:prstGeom prst="rect">
              <a:avLst/>
            </a:prstGeom>
            <a:solidFill>
              <a:srgbClr val="0099FF"/>
            </a:solidFill>
            <a:ln w="9525">
              <a:noFill/>
              <a:miter lim="800000"/>
              <a:headEnd/>
              <a:tailEnd/>
            </a:ln>
          </p:spPr>
          <p:txBody>
            <a:bodyPr/>
            <a:lstStyle/>
            <a:p>
              <a:endParaRPr lang="fr-FR">
                <a:latin typeface="Univers"/>
              </a:endParaRPr>
            </a:p>
          </p:txBody>
        </p:sp>
        <p:sp>
          <p:nvSpPr>
            <p:cNvPr id="61456" name="Rectangle 13"/>
            <p:cNvSpPr>
              <a:spLocks noChangeArrowheads="1"/>
            </p:cNvSpPr>
            <p:nvPr/>
          </p:nvSpPr>
          <p:spPr bwMode="auto">
            <a:xfrm>
              <a:off x="2760" y="3156"/>
              <a:ext cx="583" cy="149"/>
            </a:xfrm>
            <a:prstGeom prst="rect">
              <a:avLst/>
            </a:prstGeom>
            <a:solidFill>
              <a:srgbClr val="0099FF"/>
            </a:solidFill>
            <a:ln w="9525">
              <a:noFill/>
              <a:miter lim="800000"/>
              <a:headEnd/>
              <a:tailEnd/>
            </a:ln>
          </p:spPr>
          <p:txBody>
            <a:bodyPr/>
            <a:lstStyle/>
            <a:p>
              <a:endParaRPr lang="fr-FR">
                <a:latin typeface="Univers"/>
              </a:endParaRPr>
            </a:p>
          </p:txBody>
        </p:sp>
        <p:sp>
          <p:nvSpPr>
            <p:cNvPr id="61457" name="Rectangle 14"/>
            <p:cNvSpPr>
              <a:spLocks noChangeArrowheads="1"/>
            </p:cNvSpPr>
            <p:nvPr/>
          </p:nvSpPr>
          <p:spPr bwMode="auto">
            <a:xfrm>
              <a:off x="2760" y="2765"/>
              <a:ext cx="781" cy="161"/>
            </a:xfrm>
            <a:prstGeom prst="rect">
              <a:avLst/>
            </a:prstGeom>
            <a:solidFill>
              <a:srgbClr val="0099FF"/>
            </a:solidFill>
            <a:ln w="9525">
              <a:noFill/>
              <a:miter lim="800000"/>
              <a:headEnd/>
              <a:tailEnd/>
            </a:ln>
          </p:spPr>
          <p:txBody>
            <a:bodyPr/>
            <a:lstStyle/>
            <a:p>
              <a:endParaRPr lang="fr-FR">
                <a:latin typeface="Univers"/>
              </a:endParaRPr>
            </a:p>
          </p:txBody>
        </p:sp>
        <p:sp>
          <p:nvSpPr>
            <p:cNvPr id="61458" name="Rectangle 15"/>
            <p:cNvSpPr>
              <a:spLocks noChangeArrowheads="1"/>
            </p:cNvSpPr>
            <p:nvPr/>
          </p:nvSpPr>
          <p:spPr bwMode="auto">
            <a:xfrm>
              <a:off x="2760" y="2374"/>
              <a:ext cx="759" cy="161"/>
            </a:xfrm>
            <a:prstGeom prst="rect">
              <a:avLst/>
            </a:prstGeom>
            <a:solidFill>
              <a:srgbClr val="0099FF"/>
            </a:solidFill>
            <a:ln w="9525">
              <a:noFill/>
              <a:miter lim="800000"/>
              <a:headEnd/>
              <a:tailEnd/>
            </a:ln>
          </p:spPr>
          <p:txBody>
            <a:bodyPr/>
            <a:lstStyle/>
            <a:p>
              <a:endParaRPr lang="fr-FR">
                <a:latin typeface="Univers"/>
              </a:endParaRPr>
            </a:p>
          </p:txBody>
        </p:sp>
        <p:sp>
          <p:nvSpPr>
            <p:cNvPr id="61459" name="Rectangle 16"/>
            <p:cNvSpPr>
              <a:spLocks noChangeArrowheads="1"/>
            </p:cNvSpPr>
            <p:nvPr/>
          </p:nvSpPr>
          <p:spPr bwMode="auto">
            <a:xfrm>
              <a:off x="2760" y="1994"/>
              <a:ext cx="836" cy="150"/>
            </a:xfrm>
            <a:prstGeom prst="rect">
              <a:avLst/>
            </a:prstGeom>
            <a:solidFill>
              <a:srgbClr val="0099FF"/>
            </a:solidFill>
            <a:ln w="9525">
              <a:noFill/>
              <a:miter lim="800000"/>
              <a:headEnd/>
              <a:tailEnd/>
            </a:ln>
          </p:spPr>
          <p:txBody>
            <a:bodyPr/>
            <a:lstStyle/>
            <a:p>
              <a:endParaRPr lang="fr-FR">
                <a:latin typeface="Univers"/>
              </a:endParaRPr>
            </a:p>
          </p:txBody>
        </p:sp>
        <p:sp>
          <p:nvSpPr>
            <p:cNvPr id="61460" name="Rectangle 17"/>
            <p:cNvSpPr>
              <a:spLocks noChangeArrowheads="1"/>
            </p:cNvSpPr>
            <p:nvPr/>
          </p:nvSpPr>
          <p:spPr bwMode="auto">
            <a:xfrm>
              <a:off x="2760" y="1603"/>
              <a:ext cx="1023" cy="161"/>
            </a:xfrm>
            <a:prstGeom prst="rect">
              <a:avLst/>
            </a:prstGeom>
            <a:solidFill>
              <a:schemeClr val="hlink"/>
            </a:solidFill>
            <a:ln w="9525">
              <a:noFill/>
              <a:miter lim="800000"/>
              <a:headEnd/>
              <a:tailEnd/>
            </a:ln>
          </p:spPr>
          <p:txBody>
            <a:bodyPr/>
            <a:lstStyle/>
            <a:p>
              <a:endParaRPr lang="fr-FR">
                <a:latin typeface="Univers"/>
              </a:endParaRPr>
            </a:p>
          </p:txBody>
        </p:sp>
        <p:sp>
          <p:nvSpPr>
            <p:cNvPr id="61461" name="Rectangle 18"/>
            <p:cNvSpPr>
              <a:spLocks noChangeArrowheads="1"/>
            </p:cNvSpPr>
            <p:nvPr/>
          </p:nvSpPr>
          <p:spPr bwMode="auto">
            <a:xfrm>
              <a:off x="2760" y="1224"/>
              <a:ext cx="2518" cy="149"/>
            </a:xfrm>
            <a:prstGeom prst="rect">
              <a:avLst/>
            </a:prstGeom>
            <a:solidFill>
              <a:srgbClr val="0099FF"/>
            </a:solidFill>
            <a:ln w="9525">
              <a:noFill/>
              <a:miter lim="800000"/>
              <a:headEnd/>
              <a:tailEnd/>
            </a:ln>
          </p:spPr>
          <p:txBody>
            <a:bodyPr/>
            <a:lstStyle/>
            <a:p>
              <a:endParaRPr lang="fr-FR">
                <a:latin typeface="Univers"/>
              </a:endParaRPr>
            </a:p>
          </p:txBody>
        </p:sp>
        <p:sp>
          <p:nvSpPr>
            <p:cNvPr id="61462" name="Freeform 19"/>
            <p:cNvSpPr>
              <a:spLocks/>
            </p:cNvSpPr>
            <p:nvPr/>
          </p:nvSpPr>
          <p:spPr bwMode="auto">
            <a:xfrm>
              <a:off x="2937" y="2259"/>
              <a:ext cx="33" cy="1"/>
            </a:xfrm>
            <a:custGeom>
              <a:avLst/>
              <a:gdLst>
                <a:gd name="T0" fmla="*/ 0 w 35"/>
                <a:gd name="T1" fmla="*/ 0 h 1"/>
                <a:gd name="T2" fmla="*/ 9 w 35"/>
                <a:gd name="T3" fmla="*/ 0 h 1"/>
                <a:gd name="T4" fmla="*/ 0 w 35"/>
                <a:gd name="T5" fmla="*/ 0 h 1"/>
                <a:gd name="T6" fmla="*/ 0 60000 65536"/>
                <a:gd name="T7" fmla="*/ 0 60000 65536"/>
                <a:gd name="T8" fmla="*/ 0 60000 65536"/>
                <a:gd name="T9" fmla="*/ 0 w 35"/>
                <a:gd name="T10" fmla="*/ 0 h 1"/>
                <a:gd name="T11" fmla="*/ 35 w 35"/>
                <a:gd name="T12" fmla="*/ 1 h 1"/>
              </a:gdLst>
              <a:ahLst/>
              <a:cxnLst>
                <a:cxn ang="T6">
                  <a:pos x="T0" y="T1"/>
                </a:cxn>
                <a:cxn ang="T7">
                  <a:pos x="T2" y="T3"/>
                </a:cxn>
                <a:cxn ang="T8">
                  <a:pos x="T4" y="T5"/>
                </a:cxn>
              </a:cxnLst>
              <a:rect l="T9" t="T10" r="T11" b="T12"/>
              <a:pathLst>
                <a:path w="35" h="1">
                  <a:moveTo>
                    <a:pt x="0" y="0"/>
                  </a:moveTo>
                  <a:lnTo>
                    <a:pt x="35" y="0"/>
                  </a:lnTo>
                  <a:lnTo>
                    <a:pt x="0" y="0"/>
                  </a:lnTo>
                  <a:close/>
                </a:path>
              </a:pathLst>
            </a:custGeom>
            <a:solidFill>
              <a:srgbClr val="00FF00"/>
            </a:solidFill>
            <a:ln w="9525">
              <a:noFill/>
              <a:round/>
              <a:headEnd/>
              <a:tailEnd/>
            </a:ln>
          </p:spPr>
          <p:txBody>
            <a:bodyPr wrap="none" anchor="ctr"/>
            <a:lstStyle/>
            <a:p>
              <a:endParaRPr lang="en-GB"/>
            </a:p>
          </p:txBody>
        </p:sp>
        <p:sp>
          <p:nvSpPr>
            <p:cNvPr id="61463" name="Text Box 20"/>
            <p:cNvSpPr txBox="1">
              <a:spLocks noChangeArrowheads="1"/>
            </p:cNvSpPr>
            <p:nvPr/>
          </p:nvSpPr>
          <p:spPr bwMode="auto">
            <a:xfrm>
              <a:off x="3810" y="1583"/>
              <a:ext cx="338" cy="174"/>
            </a:xfrm>
            <a:prstGeom prst="rect">
              <a:avLst/>
            </a:prstGeom>
            <a:noFill/>
            <a:ln w="12700" algn="ctr">
              <a:noFill/>
              <a:miter lim="800000"/>
              <a:headEnd/>
              <a:tailEnd/>
            </a:ln>
          </p:spPr>
          <p:txBody>
            <a:bodyPr wrap="none" lIns="0" tIns="0" rIns="0" bIns="0" anchor="ctr">
              <a:spAutoFit/>
            </a:bodyPr>
            <a:lstStyle/>
            <a:p>
              <a:pPr>
                <a:lnSpc>
                  <a:spcPct val="90000"/>
                </a:lnSpc>
                <a:spcBef>
                  <a:spcPct val="50000"/>
                </a:spcBef>
                <a:buClr>
                  <a:schemeClr val="tx2"/>
                </a:buClr>
                <a:buSzPct val="70000"/>
                <a:buFont typeface="Wingdings" pitchFamily="2" charset="2"/>
                <a:buNone/>
              </a:pPr>
              <a:r>
                <a:rPr lang="fr-FR" sz="2000">
                  <a:latin typeface="Univers"/>
                </a:rPr>
                <a:t>15%</a:t>
              </a:r>
              <a:endParaRPr lang="en-US" altLang="fr-FR" sz="2000">
                <a:latin typeface="Univers"/>
              </a:endParaRPr>
            </a:p>
          </p:txBody>
        </p:sp>
        <p:sp>
          <p:nvSpPr>
            <p:cNvPr id="61464" name="Text Box 21"/>
            <p:cNvSpPr txBox="1">
              <a:spLocks noChangeArrowheads="1"/>
            </p:cNvSpPr>
            <p:nvPr/>
          </p:nvSpPr>
          <p:spPr bwMode="auto">
            <a:xfrm>
              <a:off x="3624" y="1964"/>
              <a:ext cx="334" cy="173"/>
            </a:xfrm>
            <a:prstGeom prst="rect">
              <a:avLst/>
            </a:prstGeom>
            <a:noFill/>
            <a:ln w="12700" algn="ctr">
              <a:noFill/>
              <a:miter lim="800000"/>
              <a:headEnd/>
              <a:tailEnd/>
            </a:ln>
          </p:spPr>
          <p:txBody>
            <a:bodyPr wrap="none" lIns="0" tIns="0" rIns="0" bIns="0" anchor="ctr">
              <a:spAutoFit/>
            </a:bodyPr>
            <a:lstStyle/>
            <a:p>
              <a:pPr>
                <a:lnSpc>
                  <a:spcPct val="90000"/>
                </a:lnSpc>
                <a:spcBef>
                  <a:spcPct val="50000"/>
                </a:spcBef>
                <a:buClr>
                  <a:schemeClr val="tx2"/>
                </a:buClr>
                <a:buSzPct val="70000"/>
                <a:buFont typeface="Wingdings" pitchFamily="2" charset="2"/>
                <a:buNone/>
              </a:pPr>
              <a:r>
                <a:rPr lang="en-US" altLang="fr-FR" sz="2000">
                  <a:latin typeface="Univers"/>
                </a:rPr>
                <a:t>1</a:t>
              </a:r>
              <a:r>
                <a:rPr lang="fr-FR" sz="2000">
                  <a:latin typeface="Univers"/>
                </a:rPr>
                <a:t>1%</a:t>
              </a:r>
              <a:endParaRPr lang="en-US" altLang="fr-FR" sz="2000">
                <a:latin typeface="Univers"/>
              </a:endParaRPr>
            </a:p>
          </p:txBody>
        </p:sp>
        <p:sp>
          <p:nvSpPr>
            <p:cNvPr id="61465" name="Text Box 22"/>
            <p:cNvSpPr txBox="1">
              <a:spLocks noChangeArrowheads="1"/>
            </p:cNvSpPr>
            <p:nvPr/>
          </p:nvSpPr>
          <p:spPr bwMode="auto">
            <a:xfrm>
              <a:off x="3540" y="2354"/>
              <a:ext cx="338" cy="174"/>
            </a:xfrm>
            <a:prstGeom prst="rect">
              <a:avLst/>
            </a:prstGeom>
            <a:noFill/>
            <a:ln w="12700" algn="ctr">
              <a:noFill/>
              <a:miter lim="800000"/>
              <a:headEnd/>
              <a:tailEnd/>
            </a:ln>
          </p:spPr>
          <p:txBody>
            <a:bodyPr wrap="none" lIns="0" tIns="0" rIns="0" bIns="0" anchor="ctr">
              <a:spAutoFit/>
            </a:bodyPr>
            <a:lstStyle/>
            <a:p>
              <a:pPr>
                <a:lnSpc>
                  <a:spcPct val="90000"/>
                </a:lnSpc>
                <a:spcBef>
                  <a:spcPct val="50000"/>
                </a:spcBef>
                <a:buClr>
                  <a:schemeClr val="tx2"/>
                </a:buClr>
                <a:buSzPct val="70000"/>
                <a:buFont typeface="Wingdings" pitchFamily="2" charset="2"/>
                <a:buNone/>
              </a:pPr>
              <a:r>
                <a:rPr lang="en-US" altLang="fr-FR" sz="2000">
                  <a:latin typeface="Univers"/>
                </a:rPr>
                <a:t>1</a:t>
              </a:r>
              <a:r>
                <a:rPr lang="fr-FR" sz="2000">
                  <a:latin typeface="Univers"/>
                </a:rPr>
                <a:t>0%</a:t>
              </a:r>
              <a:endParaRPr lang="en-US" altLang="fr-FR" sz="2000">
                <a:latin typeface="Univers"/>
              </a:endParaRPr>
            </a:p>
          </p:txBody>
        </p:sp>
        <p:sp>
          <p:nvSpPr>
            <p:cNvPr id="61466" name="Text Box 23"/>
            <p:cNvSpPr txBox="1">
              <a:spLocks noChangeArrowheads="1"/>
            </p:cNvSpPr>
            <p:nvPr/>
          </p:nvSpPr>
          <p:spPr bwMode="auto">
            <a:xfrm>
              <a:off x="3578" y="2744"/>
              <a:ext cx="384" cy="174"/>
            </a:xfrm>
            <a:prstGeom prst="rect">
              <a:avLst/>
            </a:prstGeom>
            <a:noFill/>
            <a:ln w="12700" algn="ctr">
              <a:noFill/>
              <a:miter lim="800000"/>
              <a:headEnd/>
              <a:tailEnd/>
            </a:ln>
          </p:spPr>
          <p:txBody>
            <a:bodyPr wrap="none" lIns="0" tIns="0" rIns="0" bIns="0" anchor="ctr">
              <a:spAutoFit/>
            </a:bodyPr>
            <a:lstStyle/>
            <a:p>
              <a:pPr>
                <a:lnSpc>
                  <a:spcPct val="90000"/>
                </a:lnSpc>
                <a:spcBef>
                  <a:spcPct val="50000"/>
                </a:spcBef>
                <a:buClr>
                  <a:schemeClr val="tx2"/>
                </a:buClr>
                <a:buSzPct val="70000"/>
                <a:buFont typeface="Wingdings" pitchFamily="2" charset="2"/>
                <a:buNone/>
              </a:pPr>
              <a:r>
                <a:rPr lang="fr-FR" sz="2000">
                  <a:latin typeface="Univers"/>
                </a:rPr>
                <a:t>9</a:t>
              </a:r>
              <a:r>
                <a:rPr lang="en-US" altLang="fr-FR" sz="2000">
                  <a:latin typeface="Univers"/>
                </a:rPr>
                <a:t>.5%</a:t>
              </a:r>
            </a:p>
          </p:txBody>
        </p:sp>
        <p:sp>
          <p:nvSpPr>
            <p:cNvPr id="61467" name="Text Box 24"/>
            <p:cNvSpPr txBox="1">
              <a:spLocks noChangeArrowheads="1"/>
            </p:cNvSpPr>
            <p:nvPr/>
          </p:nvSpPr>
          <p:spPr bwMode="auto">
            <a:xfrm>
              <a:off x="3372" y="3135"/>
              <a:ext cx="244" cy="174"/>
            </a:xfrm>
            <a:prstGeom prst="rect">
              <a:avLst/>
            </a:prstGeom>
            <a:noFill/>
            <a:ln w="12700" algn="ctr">
              <a:noFill/>
              <a:miter lim="800000"/>
              <a:headEnd/>
              <a:tailEnd/>
            </a:ln>
          </p:spPr>
          <p:txBody>
            <a:bodyPr wrap="none" lIns="0" tIns="0" rIns="0" bIns="0" anchor="ctr">
              <a:spAutoFit/>
            </a:bodyPr>
            <a:lstStyle/>
            <a:p>
              <a:pPr>
                <a:lnSpc>
                  <a:spcPct val="90000"/>
                </a:lnSpc>
                <a:spcBef>
                  <a:spcPct val="50000"/>
                </a:spcBef>
                <a:buClr>
                  <a:schemeClr val="tx2"/>
                </a:buClr>
                <a:buSzPct val="70000"/>
                <a:buFont typeface="Wingdings" pitchFamily="2" charset="2"/>
                <a:buNone/>
              </a:pPr>
              <a:r>
                <a:rPr lang="fr-FR" sz="2000">
                  <a:latin typeface="Univers"/>
                </a:rPr>
                <a:t>6%</a:t>
              </a:r>
              <a:endParaRPr lang="en-US" altLang="fr-FR" sz="2000">
                <a:latin typeface="Univers"/>
              </a:endParaRPr>
            </a:p>
          </p:txBody>
        </p:sp>
        <p:sp>
          <p:nvSpPr>
            <p:cNvPr id="61468" name="Text Box 25"/>
            <p:cNvSpPr txBox="1">
              <a:spLocks noChangeArrowheads="1"/>
            </p:cNvSpPr>
            <p:nvPr/>
          </p:nvSpPr>
          <p:spPr bwMode="auto">
            <a:xfrm>
              <a:off x="3046" y="3533"/>
              <a:ext cx="244" cy="174"/>
            </a:xfrm>
            <a:prstGeom prst="rect">
              <a:avLst/>
            </a:prstGeom>
            <a:noFill/>
            <a:ln w="12700" algn="ctr">
              <a:noFill/>
              <a:miter lim="800000"/>
              <a:headEnd/>
              <a:tailEnd/>
            </a:ln>
          </p:spPr>
          <p:txBody>
            <a:bodyPr wrap="none" lIns="0" tIns="0" rIns="0" bIns="0" anchor="ctr">
              <a:spAutoFit/>
            </a:bodyPr>
            <a:lstStyle/>
            <a:p>
              <a:pPr>
                <a:lnSpc>
                  <a:spcPct val="90000"/>
                </a:lnSpc>
                <a:spcBef>
                  <a:spcPct val="50000"/>
                </a:spcBef>
                <a:buClr>
                  <a:schemeClr val="tx2"/>
                </a:buClr>
                <a:buSzPct val="70000"/>
                <a:buFont typeface="Wingdings" pitchFamily="2" charset="2"/>
                <a:buNone/>
              </a:pPr>
              <a:r>
                <a:rPr lang="fr-FR" sz="2000">
                  <a:latin typeface="Univers"/>
                </a:rPr>
                <a:t>4%</a:t>
              </a:r>
              <a:endParaRPr lang="en-US" altLang="fr-FR" sz="2000">
                <a:latin typeface="Univers"/>
              </a:endParaRPr>
            </a:p>
          </p:txBody>
        </p:sp>
        <p:sp>
          <p:nvSpPr>
            <p:cNvPr id="61469" name="Text Box 26"/>
            <p:cNvSpPr txBox="1">
              <a:spLocks noChangeArrowheads="1"/>
            </p:cNvSpPr>
            <p:nvPr/>
          </p:nvSpPr>
          <p:spPr bwMode="auto">
            <a:xfrm>
              <a:off x="1955" y="1208"/>
              <a:ext cx="762" cy="173"/>
            </a:xfrm>
            <a:prstGeom prst="rect">
              <a:avLst/>
            </a:prstGeom>
            <a:noFill/>
            <a:ln w="12700" algn="ctr">
              <a:noFill/>
              <a:miter lim="800000"/>
              <a:headEnd/>
              <a:tailEnd/>
            </a:ln>
          </p:spPr>
          <p:txBody>
            <a:bodyPr wrap="none" lIns="0" tIns="0" rIns="0" bIns="0" anchor="ctr">
              <a:spAutoFit/>
            </a:bodyPr>
            <a:lstStyle/>
            <a:p>
              <a:pPr algn="r">
                <a:lnSpc>
                  <a:spcPct val="90000"/>
                </a:lnSpc>
                <a:spcBef>
                  <a:spcPct val="100000"/>
                </a:spcBef>
                <a:buClr>
                  <a:schemeClr val="tx2"/>
                </a:buClr>
                <a:buSzPct val="70000"/>
                <a:buFont typeface="Wingdings" pitchFamily="2" charset="2"/>
                <a:buNone/>
              </a:pPr>
              <a:r>
                <a:rPr lang="en-US" altLang="fr-FR" sz="2000">
                  <a:latin typeface="Univers"/>
                </a:rPr>
                <a:t>Idiopathic </a:t>
              </a:r>
            </a:p>
          </p:txBody>
        </p:sp>
        <p:sp>
          <p:nvSpPr>
            <p:cNvPr id="61470" name="Text Box 27"/>
            <p:cNvSpPr txBox="1">
              <a:spLocks noChangeArrowheads="1"/>
            </p:cNvSpPr>
            <p:nvPr/>
          </p:nvSpPr>
          <p:spPr bwMode="auto">
            <a:xfrm>
              <a:off x="645" y="1593"/>
              <a:ext cx="2072" cy="173"/>
            </a:xfrm>
            <a:prstGeom prst="rect">
              <a:avLst/>
            </a:prstGeom>
            <a:noFill/>
            <a:ln w="12700" algn="ctr">
              <a:noFill/>
              <a:miter lim="800000"/>
              <a:headEnd/>
              <a:tailEnd/>
            </a:ln>
          </p:spPr>
          <p:txBody>
            <a:bodyPr wrap="none" lIns="0" tIns="0" rIns="0" bIns="0" anchor="ctr">
              <a:spAutoFit/>
            </a:bodyPr>
            <a:lstStyle/>
            <a:p>
              <a:pPr algn="r">
                <a:lnSpc>
                  <a:spcPct val="90000"/>
                </a:lnSpc>
                <a:spcBef>
                  <a:spcPct val="100000"/>
                </a:spcBef>
                <a:buClr>
                  <a:schemeClr val="tx2"/>
                </a:buClr>
                <a:buSzPct val="70000"/>
                <a:buFont typeface="Wingdings" pitchFamily="2" charset="2"/>
                <a:buNone/>
              </a:pPr>
              <a:r>
                <a:rPr lang="en-US" altLang="fr-FR" sz="2000">
                  <a:latin typeface="Univers"/>
                </a:rPr>
                <a:t>Connective tissue disease</a:t>
              </a:r>
              <a:r>
                <a:rPr lang="fr-FR" sz="2000">
                  <a:latin typeface="Univers"/>
                </a:rPr>
                <a:t>s</a:t>
              </a:r>
              <a:r>
                <a:rPr lang="en-US" altLang="fr-FR" sz="2000">
                  <a:latin typeface="Univers"/>
                </a:rPr>
                <a:t> </a:t>
              </a:r>
            </a:p>
          </p:txBody>
        </p:sp>
        <p:sp>
          <p:nvSpPr>
            <p:cNvPr id="61471" name="Text Box 28"/>
            <p:cNvSpPr txBox="1">
              <a:spLocks noChangeArrowheads="1"/>
            </p:cNvSpPr>
            <p:nvPr/>
          </p:nvSpPr>
          <p:spPr bwMode="auto">
            <a:xfrm>
              <a:off x="765" y="1978"/>
              <a:ext cx="1952" cy="174"/>
            </a:xfrm>
            <a:prstGeom prst="rect">
              <a:avLst/>
            </a:prstGeom>
            <a:noFill/>
            <a:ln w="12700" algn="ctr">
              <a:noFill/>
              <a:miter lim="800000"/>
              <a:headEnd/>
              <a:tailEnd/>
            </a:ln>
          </p:spPr>
          <p:txBody>
            <a:bodyPr wrap="none" lIns="0" tIns="0" rIns="0" bIns="0" anchor="ctr">
              <a:spAutoFit/>
            </a:bodyPr>
            <a:lstStyle/>
            <a:p>
              <a:pPr algn="r">
                <a:lnSpc>
                  <a:spcPct val="90000"/>
                </a:lnSpc>
                <a:spcBef>
                  <a:spcPct val="100000"/>
                </a:spcBef>
                <a:buClr>
                  <a:schemeClr val="tx2"/>
                </a:buClr>
                <a:buSzPct val="70000"/>
                <a:buFont typeface="Wingdings" pitchFamily="2" charset="2"/>
                <a:buNone/>
              </a:pPr>
              <a:r>
                <a:rPr lang="en-US" altLang="fr-FR" sz="2000">
                  <a:latin typeface="Univers"/>
                </a:rPr>
                <a:t>Congenital heart diseases</a:t>
              </a:r>
            </a:p>
          </p:txBody>
        </p:sp>
        <p:sp>
          <p:nvSpPr>
            <p:cNvPr id="61472" name="Text Box 29"/>
            <p:cNvSpPr txBox="1">
              <a:spLocks noChangeArrowheads="1"/>
            </p:cNvSpPr>
            <p:nvPr/>
          </p:nvSpPr>
          <p:spPr bwMode="auto">
            <a:xfrm>
              <a:off x="2717" y="2364"/>
              <a:ext cx="0" cy="174"/>
            </a:xfrm>
            <a:prstGeom prst="rect">
              <a:avLst/>
            </a:prstGeom>
            <a:noFill/>
            <a:ln w="12700" algn="ctr">
              <a:noFill/>
              <a:miter lim="800000"/>
              <a:headEnd/>
              <a:tailEnd/>
            </a:ln>
          </p:spPr>
          <p:txBody>
            <a:bodyPr wrap="none" lIns="0" tIns="0" rIns="0" bIns="0" anchor="ctr">
              <a:spAutoFit/>
            </a:bodyPr>
            <a:lstStyle/>
            <a:p>
              <a:pPr algn="r">
                <a:lnSpc>
                  <a:spcPct val="90000"/>
                </a:lnSpc>
                <a:spcBef>
                  <a:spcPct val="100000"/>
                </a:spcBef>
                <a:buClr>
                  <a:schemeClr val="tx2"/>
                </a:buClr>
                <a:buSzPct val="70000"/>
                <a:buFont typeface="Wingdings" pitchFamily="2" charset="2"/>
                <a:buNone/>
              </a:pPr>
              <a:endParaRPr lang="en-US" altLang="fr-FR" sz="2000">
                <a:latin typeface="Univers"/>
              </a:endParaRPr>
            </a:p>
          </p:txBody>
        </p:sp>
        <p:sp>
          <p:nvSpPr>
            <p:cNvPr id="61473" name="Text Box 30"/>
            <p:cNvSpPr txBox="1">
              <a:spLocks noChangeArrowheads="1"/>
            </p:cNvSpPr>
            <p:nvPr/>
          </p:nvSpPr>
          <p:spPr bwMode="auto">
            <a:xfrm>
              <a:off x="368" y="2749"/>
              <a:ext cx="2349" cy="173"/>
            </a:xfrm>
            <a:prstGeom prst="rect">
              <a:avLst/>
            </a:prstGeom>
            <a:noFill/>
            <a:ln w="12700" algn="ctr">
              <a:noFill/>
              <a:miter lim="800000"/>
              <a:headEnd/>
              <a:tailEnd/>
            </a:ln>
          </p:spPr>
          <p:txBody>
            <a:bodyPr wrap="none" lIns="0" tIns="0" rIns="0" bIns="0" anchor="ctr">
              <a:spAutoFit/>
            </a:bodyPr>
            <a:lstStyle/>
            <a:p>
              <a:pPr algn="r">
                <a:lnSpc>
                  <a:spcPct val="90000"/>
                </a:lnSpc>
                <a:spcBef>
                  <a:spcPct val="100000"/>
                </a:spcBef>
                <a:buClr>
                  <a:schemeClr val="tx2"/>
                </a:buClr>
                <a:buSzPct val="70000"/>
                <a:buFont typeface="Wingdings" pitchFamily="2" charset="2"/>
                <a:buNone/>
              </a:pPr>
              <a:r>
                <a:rPr lang="en-US" altLang="fr-FR" sz="2000">
                  <a:latin typeface="Univers"/>
                </a:rPr>
                <a:t>Appetite suppressant exposure </a:t>
              </a:r>
            </a:p>
          </p:txBody>
        </p:sp>
        <p:sp>
          <p:nvSpPr>
            <p:cNvPr id="61474" name="Text Box 31"/>
            <p:cNvSpPr txBox="1">
              <a:spLocks noChangeArrowheads="1"/>
            </p:cNvSpPr>
            <p:nvPr/>
          </p:nvSpPr>
          <p:spPr bwMode="auto">
            <a:xfrm>
              <a:off x="2139" y="3520"/>
              <a:ext cx="578" cy="173"/>
            </a:xfrm>
            <a:prstGeom prst="rect">
              <a:avLst/>
            </a:prstGeom>
            <a:noFill/>
            <a:ln w="12700" algn="ctr">
              <a:noFill/>
              <a:miter lim="800000"/>
              <a:headEnd/>
              <a:tailEnd/>
            </a:ln>
          </p:spPr>
          <p:txBody>
            <a:bodyPr wrap="none" lIns="0" tIns="0" rIns="0" bIns="0" anchor="ctr">
              <a:spAutoFit/>
            </a:bodyPr>
            <a:lstStyle/>
            <a:p>
              <a:pPr algn="r">
                <a:lnSpc>
                  <a:spcPct val="90000"/>
                </a:lnSpc>
                <a:spcBef>
                  <a:spcPct val="100000"/>
                </a:spcBef>
                <a:buClr>
                  <a:schemeClr val="tx2"/>
                </a:buClr>
                <a:buSzPct val="70000"/>
                <a:buFont typeface="Wingdings" pitchFamily="2" charset="2"/>
                <a:buNone/>
              </a:pPr>
              <a:r>
                <a:rPr lang="en-US" altLang="fr-FR" sz="2000">
                  <a:latin typeface="Univers"/>
                </a:rPr>
                <a:t>Familial</a:t>
              </a:r>
            </a:p>
          </p:txBody>
        </p:sp>
        <p:sp>
          <p:nvSpPr>
            <p:cNvPr id="61475" name="Text Box 32"/>
            <p:cNvSpPr txBox="1">
              <a:spLocks noChangeArrowheads="1"/>
            </p:cNvSpPr>
            <p:nvPr/>
          </p:nvSpPr>
          <p:spPr bwMode="auto">
            <a:xfrm>
              <a:off x="1769" y="3134"/>
              <a:ext cx="948" cy="173"/>
            </a:xfrm>
            <a:prstGeom prst="rect">
              <a:avLst/>
            </a:prstGeom>
            <a:noFill/>
            <a:ln w="12700" algn="ctr">
              <a:noFill/>
              <a:miter lim="800000"/>
              <a:headEnd/>
              <a:tailEnd/>
            </a:ln>
          </p:spPr>
          <p:txBody>
            <a:bodyPr wrap="none" lIns="0" tIns="0" rIns="0" bIns="0" anchor="ctr">
              <a:spAutoFit/>
            </a:bodyPr>
            <a:lstStyle/>
            <a:p>
              <a:pPr algn="r">
                <a:lnSpc>
                  <a:spcPct val="90000"/>
                </a:lnSpc>
                <a:spcBef>
                  <a:spcPct val="100000"/>
                </a:spcBef>
                <a:buClr>
                  <a:schemeClr val="tx2"/>
                </a:buClr>
                <a:buSzPct val="70000"/>
                <a:buFont typeface="Wingdings" pitchFamily="2" charset="2"/>
                <a:buNone/>
              </a:pPr>
              <a:r>
                <a:rPr lang="en-US" altLang="fr-FR" sz="2000">
                  <a:latin typeface="Univers"/>
                </a:rPr>
                <a:t>HIV infection</a:t>
              </a:r>
            </a:p>
          </p:txBody>
        </p:sp>
      </p:grpSp>
      <p:sp>
        <p:nvSpPr>
          <p:cNvPr id="61449" name="Rectangle 33"/>
          <p:cNvSpPr>
            <a:spLocks noChangeArrowheads="1"/>
          </p:cNvSpPr>
          <p:nvPr/>
        </p:nvSpPr>
        <p:spPr bwMode="auto">
          <a:xfrm>
            <a:off x="1778000" y="3565525"/>
            <a:ext cx="2371725" cy="396875"/>
          </a:xfrm>
          <a:prstGeom prst="rect">
            <a:avLst/>
          </a:prstGeom>
          <a:noFill/>
          <a:ln w="12700">
            <a:noFill/>
            <a:miter lim="800000"/>
            <a:headEnd/>
            <a:tailEnd/>
          </a:ln>
        </p:spPr>
        <p:txBody>
          <a:bodyPr wrap="none">
            <a:spAutoFit/>
          </a:bodyPr>
          <a:lstStyle/>
          <a:p>
            <a:r>
              <a:rPr lang="en-US" altLang="fr-FR" sz="2000">
                <a:latin typeface="Univers"/>
              </a:rPr>
              <a:t>Portal hypertension</a:t>
            </a:r>
            <a:endParaRPr lang="fr-FR" sz="2000">
              <a:latin typeface="Univers"/>
            </a:endParaRPr>
          </a:p>
        </p:txBody>
      </p:sp>
      <p:sp>
        <p:nvSpPr>
          <p:cNvPr id="61450" name="Rectangle 34"/>
          <p:cNvSpPr>
            <a:spLocks noChangeArrowheads="1"/>
          </p:cNvSpPr>
          <p:nvPr/>
        </p:nvSpPr>
        <p:spPr bwMode="auto">
          <a:xfrm>
            <a:off x="387350" y="5959475"/>
            <a:ext cx="2711450" cy="396875"/>
          </a:xfrm>
          <a:prstGeom prst="rect">
            <a:avLst/>
          </a:prstGeom>
          <a:noFill/>
          <a:ln w="12700">
            <a:noFill/>
            <a:miter lim="800000"/>
            <a:headEnd/>
            <a:tailEnd/>
          </a:ln>
        </p:spPr>
        <p:txBody>
          <a:bodyPr wrap="none">
            <a:spAutoFit/>
          </a:bodyPr>
          <a:lstStyle/>
          <a:p>
            <a:r>
              <a:rPr lang="en-US" altLang="fr-FR" sz="2000">
                <a:latin typeface="Univers"/>
              </a:rPr>
              <a:t>2 RISK FACTORS</a:t>
            </a:r>
            <a:r>
              <a:rPr lang="fr-FR" sz="2000">
                <a:latin typeface="Univers"/>
              </a:rPr>
              <a:t> </a:t>
            </a:r>
            <a:r>
              <a:rPr lang="en-US" altLang="fr-FR" sz="2000">
                <a:latin typeface="Univers"/>
              </a:rPr>
              <a:t>4%</a:t>
            </a:r>
            <a:endParaRPr lang="fr-FR" sz="2000">
              <a:latin typeface="Univers"/>
            </a:endParaRPr>
          </a:p>
        </p:txBody>
      </p:sp>
      <p:sp>
        <p:nvSpPr>
          <p:cNvPr id="61451" name="Text Box 35"/>
          <p:cNvSpPr txBox="1">
            <a:spLocks noChangeArrowheads="1"/>
          </p:cNvSpPr>
          <p:nvPr/>
        </p:nvSpPr>
        <p:spPr bwMode="auto">
          <a:xfrm>
            <a:off x="5762625" y="6675438"/>
            <a:ext cx="3381375" cy="182562"/>
          </a:xfrm>
          <a:prstGeom prst="rect">
            <a:avLst/>
          </a:prstGeom>
          <a:noFill/>
          <a:ln w="9525" algn="ctr">
            <a:noFill/>
            <a:miter lim="800000"/>
            <a:headEnd/>
            <a:tailEnd/>
          </a:ln>
        </p:spPr>
        <p:txBody>
          <a:bodyPr wrap="none" lIns="0" tIns="0" rIns="0" bIns="0">
            <a:spAutoFit/>
          </a:bodyPr>
          <a:lstStyle/>
          <a:p>
            <a:pPr algn="r"/>
            <a:r>
              <a:rPr lang="en-GB" sz="1200" b="1">
                <a:solidFill>
                  <a:schemeClr val="tx2"/>
                </a:solidFill>
                <a:latin typeface="Univers"/>
              </a:rPr>
              <a:t>Humbert M, </a:t>
            </a:r>
            <a:r>
              <a:rPr lang="en-GB" sz="1200" b="1" i="1">
                <a:solidFill>
                  <a:schemeClr val="tx2"/>
                </a:solidFill>
                <a:latin typeface="Univers"/>
              </a:rPr>
              <a:t>et al. AJRCMM</a:t>
            </a:r>
            <a:r>
              <a:rPr lang="en-GB" sz="1200" b="1">
                <a:solidFill>
                  <a:schemeClr val="tx2"/>
                </a:solidFill>
                <a:latin typeface="Univers"/>
              </a:rPr>
              <a:t>  2006; 173:1023–30.</a:t>
            </a:r>
          </a:p>
        </p:txBody>
      </p:sp>
      <p:sp>
        <p:nvSpPr>
          <p:cNvPr id="61452" name="Text Box 37"/>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Content Placeholder 3" descr="Picture3.jpg"/>
          <p:cNvPicPr>
            <a:picLocks noGrp="1" noChangeAspect="1"/>
          </p:cNvPicPr>
          <p:nvPr>
            <p:ph idx="4294967295"/>
          </p:nvPr>
        </p:nvPicPr>
        <p:blipFill>
          <a:blip r:embed="rId2" cstate="print"/>
          <a:srcRect/>
          <a:stretch>
            <a:fillRect/>
          </a:stretch>
        </p:blipFill>
        <p:spPr>
          <a:xfrm>
            <a:off x="2225675" y="0"/>
            <a:ext cx="5286375" cy="3187700"/>
          </a:xfrm>
        </p:spPr>
      </p:pic>
      <p:pic>
        <p:nvPicPr>
          <p:cNvPr id="63490" name="Picture 4" descr="Picture4.jpg"/>
          <p:cNvPicPr>
            <a:picLocks noChangeAspect="1"/>
          </p:cNvPicPr>
          <p:nvPr/>
        </p:nvPicPr>
        <p:blipFill>
          <a:blip r:embed="rId3" cstate="print"/>
          <a:srcRect l="-2483"/>
          <a:stretch>
            <a:fillRect/>
          </a:stretch>
        </p:blipFill>
        <p:spPr bwMode="auto">
          <a:xfrm>
            <a:off x="2197100" y="3195638"/>
            <a:ext cx="5314950" cy="3662362"/>
          </a:xfrm>
          <a:prstGeom prst="rect">
            <a:avLst/>
          </a:prstGeom>
          <a:noFill/>
          <a:ln w="9525">
            <a:noFill/>
            <a:miter lim="800000"/>
            <a:headEnd/>
            <a:tailEnd/>
          </a:ln>
        </p:spPr>
      </p:pic>
      <p:cxnSp>
        <p:nvCxnSpPr>
          <p:cNvPr id="9" name="Straight Arrow Connector 8"/>
          <p:cNvCxnSpPr/>
          <p:nvPr/>
        </p:nvCxnSpPr>
        <p:spPr>
          <a:xfrm rot="10800000" flipV="1">
            <a:off x="1819275" y="3890963"/>
            <a:ext cx="690563" cy="619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3492" name="TextBox 9"/>
          <p:cNvSpPr txBox="1">
            <a:spLocks noChangeArrowheads="1"/>
          </p:cNvSpPr>
          <p:nvPr/>
        </p:nvSpPr>
        <p:spPr bwMode="auto">
          <a:xfrm>
            <a:off x="260350" y="3603625"/>
            <a:ext cx="1568450" cy="646113"/>
          </a:xfrm>
          <a:prstGeom prst="rect">
            <a:avLst/>
          </a:prstGeom>
          <a:noFill/>
          <a:ln w="9525">
            <a:noFill/>
            <a:miter lim="800000"/>
            <a:headEnd/>
            <a:tailEnd/>
          </a:ln>
        </p:spPr>
        <p:txBody>
          <a:bodyPr>
            <a:spAutoFit/>
          </a:bodyPr>
          <a:lstStyle/>
          <a:p>
            <a:r>
              <a:rPr lang="en-GB" sz="1200"/>
              <a:t>Thrombo-</a:t>
            </a:r>
          </a:p>
          <a:p>
            <a:r>
              <a:rPr lang="en-GB" sz="1200"/>
              <a:t>Endo-</a:t>
            </a:r>
          </a:p>
          <a:p>
            <a:r>
              <a:rPr lang="en-GB" sz="1200"/>
              <a:t>Arterectomy</a:t>
            </a:r>
          </a:p>
        </p:txBody>
      </p:sp>
      <p:grpSp>
        <p:nvGrpSpPr>
          <p:cNvPr id="63493" name="Group 14"/>
          <p:cNvGrpSpPr>
            <a:grpSpLocks/>
          </p:cNvGrpSpPr>
          <p:nvPr/>
        </p:nvGrpSpPr>
        <p:grpSpPr bwMode="auto">
          <a:xfrm>
            <a:off x="107950" y="2116138"/>
            <a:ext cx="1666875" cy="1562100"/>
            <a:chOff x="251012" y="4491318"/>
            <a:chExt cx="1667528" cy="1562660"/>
          </a:xfrm>
        </p:grpSpPr>
        <p:grpSp>
          <p:nvGrpSpPr>
            <p:cNvPr id="63501" name="Group 7"/>
            <p:cNvGrpSpPr>
              <a:grpSpLocks/>
            </p:cNvGrpSpPr>
            <p:nvPr/>
          </p:nvGrpSpPr>
          <p:grpSpPr bwMode="auto">
            <a:xfrm>
              <a:off x="251012" y="4491318"/>
              <a:ext cx="1654736" cy="1562660"/>
              <a:chOff x="4774744" y="1701422"/>
              <a:chExt cx="4067175" cy="3052762"/>
            </a:xfrm>
          </p:grpSpPr>
          <p:pic>
            <p:nvPicPr>
              <p:cNvPr id="63503" name="Picture 6" descr="Atterbury 9"/>
              <p:cNvPicPr>
                <a:picLocks noChangeAspect="1" noChangeArrowheads="1"/>
              </p:cNvPicPr>
              <p:nvPr/>
            </p:nvPicPr>
            <p:blipFill>
              <a:blip r:embed="rId4" cstate="print"/>
              <a:srcRect/>
              <a:stretch>
                <a:fillRect/>
              </a:stretch>
            </p:blipFill>
            <p:spPr bwMode="auto">
              <a:xfrm>
                <a:off x="4774744" y="1701422"/>
                <a:ext cx="4067175" cy="3052762"/>
              </a:xfrm>
              <a:prstGeom prst="rect">
                <a:avLst/>
              </a:prstGeom>
              <a:noFill/>
              <a:ln w="19050">
                <a:solidFill>
                  <a:schemeClr val="bg2"/>
                </a:solidFill>
                <a:miter lim="800000"/>
                <a:headEnd/>
                <a:tailEnd/>
              </a:ln>
            </p:spPr>
          </p:pic>
          <p:sp>
            <p:nvSpPr>
              <p:cNvPr id="63504" name="TextBox 4"/>
              <p:cNvSpPr txBox="1">
                <a:spLocks noChangeArrowheads="1"/>
              </p:cNvSpPr>
              <p:nvPr/>
            </p:nvSpPr>
            <p:spPr bwMode="auto">
              <a:xfrm>
                <a:off x="4830307" y="1796672"/>
                <a:ext cx="2853363" cy="300631"/>
              </a:xfrm>
              <a:prstGeom prst="rect">
                <a:avLst/>
              </a:prstGeom>
              <a:solidFill>
                <a:schemeClr val="bg2"/>
              </a:solidFill>
              <a:ln w="9525">
                <a:noFill/>
                <a:miter lim="800000"/>
                <a:headEnd/>
                <a:tailEnd/>
              </a:ln>
            </p:spPr>
            <p:txBody>
              <a:bodyPr wrap="none">
                <a:spAutoFit/>
              </a:bodyPr>
              <a:lstStyle/>
              <a:p>
                <a:r>
                  <a:rPr lang="de-CH" sz="400" b="1">
                    <a:latin typeface="Univers"/>
                  </a:rPr>
                  <a:t>Images courtesy of Joanna Pepke-Zaba</a:t>
                </a:r>
              </a:p>
            </p:txBody>
          </p:sp>
        </p:grpSp>
        <p:pic>
          <p:nvPicPr>
            <p:cNvPr id="63502" name="Picture 8"/>
            <p:cNvPicPr>
              <a:picLocks noChangeAspect="1" noChangeArrowheads="1"/>
            </p:cNvPicPr>
            <p:nvPr/>
          </p:nvPicPr>
          <p:blipFill>
            <a:blip r:embed="rId5" cstate="print"/>
            <a:srcRect/>
            <a:stretch>
              <a:fillRect/>
            </a:stretch>
          </p:blipFill>
          <p:spPr bwMode="auto">
            <a:xfrm>
              <a:off x="1192205" y="4733365"/>
              <a:ext cx="726335" cy="1207060"/>
            </a:xfrm>
            <a:prstGeom prst="rect">
              <a:avLst/>
            </a:prstGeom>
            <a:noFill/>
            <a:ln w="57150">
              <a:noFill/>
              <a:miter lim="800000"/>
              <a:headEnd/>
              <a:tailEnd/>
            </a:ln>
          </p:spPr>
        </p:pic>
      </p:grpSp>
      <p:cxnSp>
        <p:nvCxnSpPr>
          <p:cNvPr id="16" name="Straight Arrow Connector 15"/>
          <p:cNvCxnSpPr>
            <a:endCxn id="63495" idx="3"/>
          </p:cNvCxnSpPr>
          <p:nvPr/>
        </p:nvCxnSpPr>
        <p:spPr>
          <a:xfrm rot="10800000" flipV="1">
            <a:off x="1801813" y="4778375"/>
            <a:ext cx="852487" cy="3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3495" name="TextBox 16"/>
          <p:cNvSpPr txBox="1">
            <a:spLocks noChangeArrowheads="1"/>
          </p:cNvSpPr>
          <p:nvPr/>
        </p:nvSpPr>
        <p:spPr bwMode="auto">
          <a:xfrm>
            <a:off x="233363" y="4643438"/>
            <a:ext cx="1568450" cy="277812"/>
          </a:xfrm>
          <a:prstGeom prst="rect">
            <a:avLst/>
          </a:prstGeom>
          <a:noFill/>
          <a:ln w="9525">
            <a:noFill/>
            <a:miter lim="800000"/>
            <a:headEnd/>
            <a:tailEnd/>
          </a:ln>
        </p:spPr>
        <p:txBody>
          <a:bodyPr>
            <a:spAutoFit/>
          </a:bodyPr>
          <a:lstStyle/>
          <a:p>
            <a:r>
              <a:rPr lang="en-GB" sz="1200"/>
              <a:t>Lung Transplantation</a:t>
            </a:r>
          </a:p>
        </p:txBody>
      </p:sp>
      <p:cxnSp>
        <p:nvCxnSpPr>
          <p:cNvPr id="18" name="Straight Arrow Connector 17"/>
          <p:cNvCxnSpPr/>
          <p:nvPr/>
        </p:nvCxnSpPr>
        <p:spPr>
          <a:xfrm rot="10800000">
            <a:off x="1720850" y="4930775"/>
            <a:ext cx="771525" cy="3762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rot="10800000">
            <a:off x="1882775" y="5702300"/>
            <a:ext cx="931863" cy="88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3498" name="TextBox 24"/>
          <p:cNvSpPr txBox="1">
            <a:spLocks noChangeArrowheads="1"/>
          </p:cNvSpPr>
          <p:nvPr/>
        </p:nvSpPr>
        <p:spPr bwMode="auto">
          <a:xfrm>
            <a:off x="277813" y="5513388"/>
            <a:ext cx="1568450" cy="461962"/>
          </a:xfrm>
          <a:prstGeom prst="rect">
            <a:avLst/>
          </a:prstGeom>
          <a:noFill/>
          <a:ln w="9525">
            <a:noFill/>
            <a:miter lim="800000"/>
            <a:headEnd/>
            <a:tailEnd/>
          </a:ln>
        </p:spPr>
        <p:txBody>
          <a:bodyPr>
            <a:spAutoFit/>
          </a:bodyPr>
          <a:lstStyle/>
          <a:p>
            <a:r>
              <a:rPr lang="en-GB" sz="1200"/>
              <a:t>PH and CTD treatment, aggressive</a:t>
            </a:r>
          </a:p>
        </p:txBody>
      </p:sp>
      <p:cxnSp>
        <p:nvCxnSpPr>
          <p:cNvPr id="26" name="Straight Arrow Connector 25"/>
          <p:cNvCxnSpPr/>
          <p:nvPr/>
        </p:nvCxnSpPr>
        <p:spPr>
          <a:xfrm rot="10800000" flipV="1">
            <a:off x="2276475" y="6221413"/>
            <a:ext cx="1882775" cy="3635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3500" name="TextBox 26"/>
          <p:cNvSpPr txBox="1">
            <a:spLocks noChangeArrowheads="1"/>
          </p:cNvSpPr>
          <p:nvPr/>
        </p:nvSpPr>
        <p:spPr bwMode="auto">
          <a:xfrm>
            <a:off x="0" y="6396038"/>
            <a:ext cx="2474913" cy="277812"/>
          </a:xfrm>
          <a:prstGeom prst="rect">
            <a:avLst/>
          </a:prstGeom>
          <a:noFill/>
          <a:ln w="9525">
            <a:noFill/>
            <a:miter lim="800000"/>
            <a:headEnd/>
            <a:tailEnd/>
          </a:ln>
        </p:spPr>
        <p:txBody>
          <a:bodyPr>
            <a:spAutoFit/>
          </a:bodyPr>
          <a:lstStyle/>
          <a:p>
            <a:r>
              <a:rPr lang="en-GB" sz="1200"/>
              <a:t>PH and HIV treatment, effective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7" descr="Picture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457200" y="127000"/>
            <a:ext cx="8229600" cy="14382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smtClean="0">
                <a:cs typeface="Times New Roman" pitchFamily="18" charset="0"/>
              </a:rPr>
              <a:t>Examination</a:t>
            </a:r>
          </a:p>
        </p:txBody>
      </p:sp>
      <p:sp>
        <p:nvSpPr>
          <p:cNvPr id="65538" name="Rectangle 2"/>
          <p:cNvSpPr>
            <a:spLocks noGrp="1" noChangeArrowheads="1"/>
          </p:cNvSpPr>
          <p:nvPr>
            <p:ph type="body" idx="1"/>
          </p:nvPr>
        </p:nvSpPr>
        <p:spPr>
          <a:xfrm>
            <a:off x="360363" y="1604963"/>
            <a:ext cx="8229600" cy="4622800"/>
          </a:xfrm>
        </p:spPr>
        <p:txBody>
          <a:bodyPr/>
          <a:lstStyle/>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b="1" smtClean="0">
                <a:cs typeface="Times New Roman" pitchFamily="18" charset="0"/>
              </a:rPr>
              <a:t>Peripheral oedema, JVP </a:t>
            </a: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b="1" smtClean="0">
                <a:cs typeface="Times New Roman" pitchFamily="18" charset="0"/>
              </a:rPr>
              <a:t>Right ventricular heave</a:t>
            </a: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b="1" smtClean="0">
                <a:cs typeface="Times New Roman" pitchFamily="18" charset="0"/>
              </a:rPr>
              <a:t>Accentuated P2</a:t>
            </a: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b="1" smtClean="0">
                <a:cs typeface="Times New Roman" pitchFamily="18" charset="0"/>
              </a:rPr>
              <a:t>Abdominal tenderness </a:t>
            </a: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b="1" smtClean="0">
              <a:cs typeface="Times New Roman" pitchFamily="18" charset="0"/>
            </a:endParaRP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smtClean="0">
                <a:cs typeface="Times New Roman" pitchFamily="18" charset="0"/>
              </a:rPr>
              <a:t>Central cyanosis </a:t>
            </a: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smtClean="0">
                <a:cs typeface="Times New Roman" pitchFamily="18" charset="0"/>
              </a:rPr>
              <a:t>Clubbing</a:t>
            </a: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b="1" smtClean="0">
                <a:cs typeface="Times New Roman" pitchFamily="18" charset="0"/>
              </a:rPr>
              <a:t>Murmurs: valvar regurgitation (tricuspid or pulmonary) </a:t>
            </a:r>
          </a:p>
          <a:p>
            <a:pPr marL="341313" indent="-341313">
              <a:buClr>
                <a:srgbClr val="0000FF"/>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smtClean="0">
                <a:cs typeface="Times New Roman" pitchFamily="18" charset="0"/>
              </a:rPr>
              <a:t>Relating to underlying congenital defect</a:t>
            </a:r>
          </a:p>
        </p:txBody>
      </p:sp>
      <p:pic>
        <p:nvPicPr>
          <p:cNvPr id="65539" name="Picture 3"/>
          <p:cNvPicPr>
            <a:picLocks noChangeAspect="1" noChangeArrowheads="1"/>
          </p:cNvPicPr>
          <p:nvPr/>
        </p:nvPicPr>
        <p:blipFill>
          <a:blip r:embed="rId3" cstate="print"/>
          <a:srcRect/>
          <a:stretch>
            <a:fillRect/>
          </a:stretch>
        </p:blipFill>
        <p:spPr bwMode="auto">
          <a:xfrm>
            <a:off x="5173663" y="1092200"/>
            <a:ext cx="3367087" cy="2119313"/>
          </a:xfrm>
          <a:prstGeom prst="rect">
            <a:avLst/>
          </a:prstGeom>
          <a:noFill/>
          <a:ln w="9525">
            <a:noFill/>
            <a:round/>
            <a:headEnd/>
            <a:tailEnd/>
          </a:ln>
        </p:spPr>
      </p:pic>
      <p:sp>
        <p:nvSpPr>
          <p:cNvPr id="65540" name="Text Box 4"/>
          <p:cNvSpPr txBox="1">
            <a:spLocks noChangeArrowheads="1"/>
          </p:cNvSpPr>
          <p:nvPr/>
        </p:nvSpPr>
        <p:spPr bwMode="auto">
          <a:xfrm>
            <a:off x="3821113" y="1328738"/>
            <a:ext cx="1619250" cy="639762"/>
          </a:xfrm>
          <a:prstGeom prst="rect">
            <a:avLst/>
          </a:prstGeom>
          <a:noFill/>
          <a:ln w="9525">
            <a:noFill/>
            <a:round/>
            <a:headEnd/>
            <a:tailEnd/>
          </a:ln>
        </p:spPr>
        <p:txBody>
          <a:bodyPr lIns="90000" tIns="45000" rIns="90000" bIns="450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3DEB3D"/>
                </a:solidFill>
                <a:cs typeface="Times New Roman" pitchFamily="18" charset="0"/>
              </a:rPr>
              <a:t>Restrictive VSD</a:t>
            </a:r>
          </a:p>
        </p:txBody>
      </p:sp>
      <p:sp>
        <p:nvSpPr>
          <p:cNvPr id="65541" name="Text Box 5"/>
          <p:cNvSpPr txBox="1">
            <a:spLocks noChangeArrowheads="1"/>
          </p:cNvSpPr>
          <p:nvPr/>
        </p:nvSpPr>
        <p:spPr bwMode="auto">
          <a:xfrm>
            <a:off x="6480175" y="3779838"/>
            <a:ext cx="1979613" cy="365125"/>
          </a:xfrm>
          <a:prstGeom prst="rect">
            <a:avLst/>
          </a:prstGeom>
          <a:noFill/>
          <a:ln w="9525">
            <a:noFill/>
            <a:round/>
            <a:headEnd/>
            <a:tailEnd/>
          </a:ln>
        </p:spPr>
        <p:txBody>
          <a:bodyPr lIns="90000" tIns="45000" rIns="90000" bIns="450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3DEB3D"/>
                </a:solidFill>
                <a:cs typeface="Times New Roman" pitchFamily="18" charset="0"/>
              </a:rPr>
              <a:t>Eisenmenger</a:t>
            </a:r>
          </a:p>
        </p:txBody>
      </p:sp>
      <p:pic>
        <p:nvPicPr>
          <p:cNvPr id="65542" name="Picture 3"/>
          <p:cNvPicPr>
            <a:picLocks noChangeAspect="1" noChangeArrowheads="1"/>
          </p:cNvPicPr>
          <p:nvPr/>
        </p:nvPicPr>
        <p:blipFill>
          <a:blip r:embed="rId4" cstate="print"/>
          <a:srcRect/>
          <a:stretch>
            <a:fillRect/>
          </a:stretch>
        </p:blipFill>
        <p:spPr bwMode="auto">
          <a:xfrm>
            <a:off x="4140200" y="2779713"/>
            <a:ext cx="1800225" cy="1720850"/>
          </a:xfrm>
          <a:prstGeom prst="rect">
            <a:avLst/>
          </a:prstGeom>
          <a:noFill/>
          <a:ln w="9525">
            <a:noFill/>
            <a:round/>
            <a:headEnd/>
            <a:tailEnd/>
          </a:ln>
        </p:spPr>
      </p:pic>
      <p:pic>
        <p:nvPicPr>
          <p:cNvPr id="65543" name="Picture 2"/>
          <p:cNvPicPr>
            <a:picLocks noChangeAspect="1" noChangeArrowheads="1"/>
          </p:cNvPicPr>
          <p:nvPr/>
        </p:nvPicPr>
        <p:blipFill>
          <a:blip r:embed="rId5" cstate="print"/>
          <a:srcRect/>
          <a:stretch>
            <a:fillRect/>
          </a:stretch>
        </p:blipFill>
        <p:spPr bwMode="auto">
          <a:xfrm>
            <a:off x="6645275" y="5378450"/>
            <a:ext cx="1487488" cy="10969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cstate="print"/>
          <a:srcRect t="5762"/>
          <a:stretch>
            <a:fillRect/>
          </a:stretch>
        </p:blipFill>
        <p:spPr bwMode="auto">
          <a:xfrm>
            <a:off x="331788" y="1601788"/>
            <a:ext cx="8164512" cy="4438650"/>
          </a:xfrm>
          <a:prstGeom prst="rect">
            <a:avLst/>
          </a:prstGeom>
          <a:noFill/>
          <a:ln w="9525">
            <a:noFill/>
            <a:round/>
            <a:headEnd/>
            <a:tailEnd/>
          </a:ln>
        </p:spPr>
      </p:pic>
      <p:sp>
        <p:nvSpPr>
          <p:cNvPr id="67586" name="Rectangle 2"/>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Investigations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GB" smtClean="0"/>
              <a:t>Diagnosis of PAH – initial investigations </a:t>
            </a:r>
            <a:endParaRPr lang="en-US" smtClean="0"/>
          </a:p>
        </p:txBody>
      </p:sp>
      <p:sp>
        <p:nvSpPr>
          <p:cNvPr id="69634" name="Rectangle 3"/>
          <p:cNvSpPr>
            <a:spLocks noGrp="1" noChangeArrowheads="1"/>
          </p:cNvSpPr>
          <p:nvPr>
            <p:ph type="body" idx="1"/>
          </p:nvPr>
        </p:nvSpPr>
        <p:spPr>
          <a:xfrm>
            <a:off x="457200" y="1600200"/>
            <a:ext cx="3890963" cy="2684463"/>
          </a:xfrm>
        </p:spPr>
        <p:txBody>
          <a:bodyPr/>
          <a:lstStyle/>
          <a:p>
            <a:pPr>
              <a:lnSpc>
                <a:spcPct val="90000"/>
              </a:lnSpc>
              <a:buFont typeface="Wingdings" pitchFamily="2" charset="2"/>
              <a:buNone/>
            </a:pPr>
            <a:r>
              <a:rPr lang="en-US" sz="1800" smtClean="0"/>
              <a:t>Chest x-ray</a:t>
            </a:r>
          </a:p>
          <a:p>
            <a:pPr>
              <a:lnSpc>
                <a:spcPct val="90000"/>
              </a:lnSpc>
            </a:pPr>
            <a:r>
              <a:rPr lang="en-US" sz="1600" smtClean="0"/>
              <a:t>Can be first clue to presence of PAH</a:t>
            </a:r>
            <a:r>
              <a:rPr lang="en-US" sz="1600" baseline="30000" smtClean="0"/>
              <a:t>1</a:t>
            </a:r>
            <a:r>
              <a:rPr lang="en-US" sz="1400" smtClean="0"/>
              <a:t> </a:t>
            </a:r>
          </a:p>
          <a:p>
            <a:pPr>
              <a:lnSpc>
                <a:spcPct val="90000"/>
              </a:lnSpc>
            </a:pPr>
            <a:r>
              <a:rPr lang="en-US" sz="1600" smtClean="0"/>
              <a:t>Signs include:</a:t>
            </a:r>
          </a:p>
          <a:p>
            <a:pPr lvl="1">
              <a:lnSpc>
                <a:spcPct val="90000"/>
              </a:lnSpc>
              <a:buFont typeface="Wingdings" pitchFamily="2" charset="2"/>
              <a:buChar char="s"/>
            </a:pPr>
            <a:r>
              <a:rPr lang="en-US" sz="1400" smtClean="0"/>
              <a:t>enlarged main and hilar pulmonary arterial shadows (&gt;17mm) </a:t>
            </a:r>
          </a:p>
          <a:p>
            <a:pPr lvl="1">
              <a:lnSpc>
                <a:spcPct val="90000"/>
              </a:lnSpc>
              <a:buFont typeface="Wingdings" pitchFamily="2" charset="2"/>
              <a:buChar char="s"/>
            </a:pPr>
            <a:r>
              <a:rPr lang="en-US" sz="1400" smtClean="0"/>
              <a:t>attenuation of peripheral pulmonary vascular markings (pruning)</a:t>
            </a:r>
            <a:r>
              <a:rPr lang="en-US" sz="1400" baseline="30000" smtClean="0"/>
              <a:t>2</a:t>
            </a:r>
          </a:p>
          <a:p>
            <a:pPr>
              <a:lnSpc>
                <a:spcPct val="90000"/>
              </a:lnSpc>
            </a:pPr>
            <a:r>
              <a:rPr lang="en-US" sz="1600" smtClean="0"/>
              <a:t>Can also reveal presence of comorbid or causal conditions (pulmonary venous congestion, COPD, interstitial lung disease)</a:t>
            </a:r>
            <a:r>
              <a:rPr lang="en-US" sz="1600" baseline="30000" smtClean="0"/>
              <a:t>2</a:t>
            </a:r>
            <a:endParaRPr lang="en-US" sz="1600" smtClean="0"/>
          </a:p>
        </p:txBody>
      </p:sp>
      <p:sp>
        <p:nvSpPr>
          <p:cNvPr id="69635" name="Text Box 4"/>
          <p:cNvSpPr txBox="1">
            <a:spLocks noChangeArrowheads="1"/>
          </p:cNvSpPr>
          <p:nvPr/>
        </p:nvSpPr>
        <p:spPr bwMode="auto">
          <a:xfrm>
            <a:off x="2255838" y="6218238"/>
            <a:ext cx="6888162" cy="639762"/>
          </a:xfrm>
          <a:prstGeom prst="rect">
            <a:avLst/>
          </a:prstGeom>
          <a:noFill/>
          <a:ln w="9525">
            <a:noFill/>
            <a:miter lim="800000"/>
            <a:headEnd/>
            <a:tailEnd/>
          </a:ln>
        </p:spPr>
        <p:txBody>
          <a:bodyPr>
            <a:spAutoFit/>
          </a:bodyPr>
          <a:lstStyle/>
          <a:p>
            <a:pPr marL="342900" indent="-342900" algn="r" eaLnBrk="0" hangingPunct="0"/>
            <a:r>
              <a:rPr lang="en-GB" sz="1200" b="1">
                <a:latin typeface="Univers"/>
                <a:ea typeface="ヒラギノ角ゴ Pro W3"/>
                <a:cs typeface="ヒラギノ角ゴ Pro W3"/>
              </a:rPr>
              <a:t>1. McLaughlin V and McGoon, M. </a:t>
            </a:r>
            <a:r>
              <a:rPr lang="en-GB" sz="1200" b="1" i="1">
                <a:latin typeface="Univers"/>
                <a:ea typeface="ヒラギノ角ゴ Pro W3"/>
                <a:cs typeface="ヒラギノ角ゴ Pro W3"/>
              </a:rPr>
              <a:t>Circulation </a:t>
            </a:r>
            <a:r>
              <a:rPr lang="en-GB" sz="1200" b="1">
                <a:latin typeface="Univers"/>
                <a:ea typeface="ヒラギノ角ゴ Pro W3"/>
                <a:cs typeface="ヒラギノ角ゴ Pro W3"/>
              </a:rPr>
              <a:t>2006; 114:1417-31.</a:t>
            </a:r>
          </a:p>
          <a:p>
            <a:pPr marL="342900" indent="-342900" algn="r" eaLnBrk="0" hangingPunct="0"/>
            <a:r>
              <a:rPr lang="en-GB" sz="1200" b="1">
                <a:latin typeface="Univers"/>
                <a:ea typeface="ヒラギノ角ゴ Pro W3"/>
                <a:cs typeface="ヒラギノ角ゴ Pro W3"/>
              </a:rPr>
              <a:t>2. Rubin et al. </a:t>
            </a:r>
            <a:r>
              <a:rPr lang="en-GB" sz="1200" b="1" i="1">
                <a:latin typeface="Univers"/>
                <a:ea typeface="ヒラギノ角ゴ Pro W3"/>
                <a:cs typeface="ヒラギノ角ゴ Pro W3"/>
              </a:rPr>
              <a:t>Ann Intern Med</a:t>
            </a:r>
            <a:r>
              <a:rPr lang="en-GB" sz="1200" b="1">
                <a:latin typeface="Univers"/>
                <a:ea typeface="ヒラギノ角ゴ Pro W3"/>
                <a:cs typeface="ヒラギノ角ゴ Pro W3"/>
              </a:rPr>
              <a:t> 2005; 143:282-92.</a:t>
            </a:r>
          </a:p>
          <a:p>
            <a:pPr marL="342900" indent="-342900" algn="r" eaLnBrk="0" hangingPunct="0"/>
            <a:r>
              <a:rPr lang="en-GB" sz="1200" b="1">
                <a:latin typeface="Univers"/>
              </a:rPr>
              <a:t>3. Levine DJ</a:t>
            </a:r>
            <a:r>
              <a:rPr lang="en-GB" sz="1200" b="1" i="1">
                <a:latin typeface="Univers"/>
              </a:rPr>
              <a:t>. Respir Care </a:t>
            </a:r>
            <a:r>
              <a:rPr lang="en-GB" sz="1200" b="1">
                <a:latin typeface="Univers"/>
              </a:rPr>
              <a:t>2006; 51:368–81.</a:t>
            </a:r>
          </a:p>
        </p:txBody>
      </p:sp>
      <p:pic>
        <p:nvPicPr>
          <p:cNvPr id="69636" name="Picture 5"/>
          <p:cNvPicPr>
            <a:picLocks noGrp="1" noChangeAspect="1" noChangeArrowheads="1"/>
          </p:cNvPicPr>
          <p:nvPr>
            <p:ph sz="half" idx="4294967295"/>
          </p:nvPr>
        </p:nvPicPr>
        <p:blipFill>
          <a:blip r:embed="rId3" cstate="print"/>
          <a:srcRect l="5354" t="1689" r="6157" b="16415"/>
          <a:stretch>
            <a:fillRect/>
          </a:stretch>
        </p:blipFill>
        <p:spPr>
          <a:xfrm>
            <a:off x="5214938" y="1585913"/>
            <a:ext cx="3673475" cy="2771775"/>
          </a:xfrm>
        </p:spPr>
      </p:pic>
      <p:sp>
        <p:nvSpPr>
          <p:cNvPr id="69637" name="TextBox 8"/>
          <p:cNvSpPr txBox="1">
            <a:spLocks noChangeArrowheads="1"/>
          </p:cNvSpPr>
          <p:nvPr/>
        </p:nvSpPr>
        <p:spPr bwMode="auto">
          <a:xfrm>
            <a:off x="5162550" y="4456113"/>
            <a:ext cx="3402013" cy="1246187"/>
          </a:xfrm>
          <a:prstGeom prst="rect">
            <a:avLst/>
          </a:prstGeom>
          <a:noFill/>
          <a:ln w="9525">
            <a:solidFill>
              <a:schemeClr val="tx1"/>
            </a:solidFill>
            <a:miter lim="800000"/>
            <a:headEnd/>
            <a:tailEnd/>
          </a:ln>
        </p:spPr>
        <p:txBody>
          <a:bodyPr>
            <a:spAutoFit/>
          </a:bodyPr>
          <a:lstStyle/>
          <a:p>
            <a:r>
              <a:rPr lang="en-GB" sz="1500" b="1">
                <a:latin typeface="Univers"/>
              </a:rPr>
              <a:t>Chest radiograph of a patient with pulmonary arterial hypertension. The pulmonary arteries are enlarged and there is “pruning” of the vessels peripherally</a:t>
            </a:r>
            <a:r>
              <a:rPr lang="en-GB" sz="1500" b="1" baseline="30000">
                <a:latin typeface="Univers"/>
              </a:rPr>
              <a:t>3</a:t>
            </a:r>
            <a:endParaRPr lang="en-GB" sz="1500" b="1">
              <a:latin typeface="Univers"/>
            </a:endParaRPr>
          </a:p>
        </p:txBody>
      </p:sp>
      <p:sp>
        <p:nvSpPr>
          <p:cNvPr id="69638" name="Text Box 11"/>
          <p:cNvSpPr txBox="1">
            <a:spLocks noChangeArrowheads="1"/>
          </p:cNvSpPr>
          <p:nvPr/>
        </p:nvSpPr>
        <p:spPr bwMode="auto">
          <a:xfrm>
            <a:off x="1773238" y="6627813"/>
            <a:ext cx="1133475" cy="230187"/>
          </a:xfrm>
          <a:prstGeom prst="rect">
            <a:avLst/>
          </a:prstGeom>
          <a:noFill/>
          <a:ln w="9525">
            <a:noFill/>
            <a:miter lim="800000"/>
            <a:headEnd/>
            <a:tailEnd/>
          </a:ln>
        </p:spPr>
        <p:txBody>
          <a:bodyPr wrap="none">
            <a:spAutoFit/>
          </a:bodyPr>
          <a:lstStyle/>
          <a:p>
            <a:r>
              <a:rPr lang="en-GB" sz="900">
                <a:latin typeface="Univers"/>
              </a:rPr>
              <a:t>Eisenmenger PDA</a:t>
            </a:r>
            <a:endParaRPr lang="en-US" sz="900">
              <a:latin typeface="Univers"/>
            </a:endParaRPr>
          </a:p>
        </p:txBody>
      </p:sp>
      <p:pic>
        <p:nvPicPr>
          <p:cNvPr id="69639" name="Picture 1"/>
          <p:cNvPicPr>
            <a:picLocks noChangeAspect="1" noChangeArrowheads="1"/>
          </p:cNvPicPr>
          <p:nvPr/>
        </p:nvPicPr>
        <p:blipFill>
          <a:blip r:embed="rId4" cstate="print"/>
          <a:srcRect/>
          <a:stretch>
            <a:fillRect/>
          </a:stretch>
        </p:blipFill>
        <p:spPr bwMode="auto">
          <a:xfrm>
            <a:off x="1039813" y="4624388"/>
            <a:ext cx="2551112" cy="2024062"/>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endParaRPr lang="en-GB" smtClean="0"/>
          </a:p>
        </p:txBody>
      </p:sp>
      <p:sp>
        <p:nvSpPr>
          <p:cNvPr id="25602" name="Rectangle 3"/>
          <p:cNvSpPr>
            <a:spLocks noGrp="1" noChangeArrowheads="1"/>
          </p:cNvSpPr>
          <p:nvPr>
            <p:ph type="body" idx="4294967295"/>
          </p:nvPr>
        </p:nvSpPr>
        <p:spPr>
          <a:xfrm>
            <a:off x="457200" y="1600200"/>
            <a:ext cx="8191500" cy="4525963"/>
          </a:xfrm>
        </p:spPr>
        <p:txBody>
          <a:bodyPr/>
          <a:lstStyle/>
          <a:p>
            <a:r>
              <a:rPr lang="en-GB" sz="2800" smtClean="0"/>
              <a:t>40y old</a:t>
            </a:r>
          </a:p>
          <a:p>
            <a:r>
              <a:rPr lang="en-GB" sz="2800" smtClean="0"/>
              <a:t>Progressive SOB over last 2 years</a:t>
            </a:r>
          </a:p>
          <a:p>
            <a:r>
              <a:rPr lang="en-GB" sz="2800" smtClean="0"/>
              <a:t>Now can manage less than 50m on flat</a:t>
            </a:r>
          </a:p>
          <a:p>
            <a:r>
              <a:rPr lang="en-GB" sz="2800" smtClean="0"/>
              <a:t>Ankle swelling, abdominal swelling</a:t>
            </a:r>
          </a:p>
          <a:p>
            <a:r>
              <a:rPr lang="en-GB" sz="2800" smtClean="0"/>
              <a:t>Mother, grandmother died in their 30s-40s</a:t>
            </a:r>
          </a:p>
          <a:p>
            <a:endParaRPr lang="en-GB" sz="2800" smtClean="0"/>
          </a:p>
          <a:p>
            <a:endParaRPr lang="en-GB" sz="2800" smtClean="0"/>
          </a:p>
          <a:p>
            <a:pPr>
              <a:buFont typeface="Wingdings" pitchFamily="2" charset="2"/>
              <a:buNone/>
            </a:pPr>
            <a:r>
              <a:rPr lang="en-GB" sz="2800" smtClean="0"/>
              <a:t>IHD? DCM/Heart failure? Lungs?........</a:t>
            </a:r>
          </a:p>
          <a:p>
            <a:endParaRPr lang="en-GB"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Freeform 80"/>
          <p:cNvGrpSpPr>
            <a:grpSpLocks/>
          </p:cNvGrpSpPr>
          <p:nvPr/>
        </p:nvGrpSpPr>
        <p:grpSpPr bwMode="auto">
          <a:xfrm>
            <a:off x="492125" y="3956050"/>
            <a:ext cx="1017588" cy="1146175"/>
            <a:chOff x="1955" y="2481"/>
            <a:chExt cx="641" cy="722"/>
          </a:xfrm>
        </p:grpSpPr>
        <p:pic>
          <p:nvPicPr>
            <p:cNvPr id="71765" name="Freeform 80"/>
            <p:cNvPicPr>
              <a:picLocks noChangeArrowheads="1"/>
            </p:cNvPicPr>
            <p:nvPr/>
          </p:nvPicPr>
          <p:blipFill>
            <a:blip r:embed="rId2" cstate="print"/>
            <a:srcRect/>
            <a:stretch>
              <a:fillRect/>
            </a:stretch>
          </p:blipFill>
          <p:spPr bwMode="auto">
            <a:xfrm>
              <a:off x="1955" y="2481"/>
              <a:ext cx="641" cy="722"/>
            </a:xfrm>
            <a:prstGeom prst="rect">
              <a:avLst/>
            </a:prstGeom>
            <a:noFill/>
            <a:ln w="9525">
              <a:noFill/>
              <a:miter lim="800000"/>
              <a:headEnd/>
              <a:tailEnd/>
            </a:ln>
          </p:spPr>
        </p:pic>
        <p:sp>
          <p:nvSpPr>
            <p:cNvPr id="71766" name="Text Box 6"/>
            <p:cNvSpPr txBox="1">
              <a:spLocks noChangeArrowheads="1"/>
            </p:cNvSpPr>
            <p:nvPr/>
          </p:nvSpPr>
          <p:spPr bwMode="auto">
            <a:xfrm rot="5400000">
              <a:off x="1959" y="2549"/>
              <a:ext cx="643" cy="559"/>
            </a:xfrm>
            <a:prstGeom prst="rect">
              <a:avLst/>
            </a:prstGeom>
            <a:noFill/>
            <a:ln w="9525">
              <a:noFill/>
              <a:miter lim="800000"/>
              <a:headEnd/>
              <a:tailEnd/>
            </a:ln>
          </p:spPr>
          <p:txBody>
            <a:bodyPr rot="10800000" vert="eaVert" anchor="ctr"/>
            <a:lstStyle/>
            <a:p>
              <a:pPr algn="ctr"/>
              <a:endParaRPr lang="en-GB">
                <a:solidFill>
                  <a:srgbClr val="FFFF00"/>
                </a:solidFill>
                <a:latin typeface="Calibri" pitchFamily="34" charset="0"/>
              </a:endParaRPr>
            </a:p>
          </p:txBody>
        </p:sp>
      </p:grpSp>
      <p:sp>
        <p:nvSpPr>
          <p:cNvPr id="71" name="Freeform 70"/>
          <p:cNvSpPr/>
          <p:nvPr/>
        </p:nvSpPr>
        <p:spPr>
          <a:xfrm>
            <a:off x="2153602" y="3723322"/>
            <a:ext cx="1974851" cy="1266191"/>
          </a:xfrm>
          <a:custGeom>
            <a:avLst/>
            <a:gdLst>
              <a:gd name="connsiteX0" fmla="*/ 127000 w 1974850"/>
              <a:gd name="connsiteY0" fmla="*/ 1109980 h 1266190"/>
              <a:gd name="connsiteX1" fmla="*/ 355600 w 1974850"/>
              <a:gd name="connsiteY1" fmla="*/ 988060 h 1266190"/>
              <a:gd name="connsiteX2" fmla="*/ 546100 w 1974850"/>
              <a:gd name="connsiteY2" fmla="*/ 591820 h 1266190"/>
              <a:gd name="connsiteX3" fmla="*/ 561340 w 1974850"/>
              <a:gd name="connsiteY3" fmla="*/ 584200 h 1266190"/>
              <a:gd name="connsiteX4" fmla="*/ 675640 w 1974850"/>
              <a:gd name="connsiteY4" fmla="*/ 523240 h 1266190"/>
              <a:gd name="connsiteX5" fmla="*/ 629920 w 1974850"/>
              <a:gd name="connsiteY5" fmla="*/ 828040 h 1266190"/>
              <a:gd name="connsiteX6" fmla="*/ 492760 w 1974850"/>
              <a:gd name="connsiteY6" fmla="*/ 1087120 h 1266190"/>
              <a:gd name="connsiteX7" fmla="*/ 1003300 w 1974850"/>
              <a:gd name="connsiteY7" fmla="*/ 988060 h 1266190"/>
              <a:gd name="connsiteX8" fmla="*/ 1612900 w 1974850"/>
              <a:gd name="connsiteY8" fmla="*/ 584200 h 1266190"/>
              <a:gd name="connsiteX9" fmla="*/ 1841500 w 1974850"/>
              <a:gd name="connsiteY9" fmla="*/ 88900 h 1266190"/>
              <a:gd name="connsiteX10" fmla="*/ 1963420 w 1974850"/>
              <a:gd name="connsiteY10" fmla="*/ 50800 h 1266190"/>
              <a:gd name="connsiteX11" fmla="*/ 1910080 w 1974850"/>
              <a:gd name="connsiteY11" fmla="*/ 287020 h 1266190"/>
              <a:gd name="connsiteX12" fmla="*/ 1727200 w 1974850"/>
              <a:gd name="connsiteY12" fmla="*/ 721360 h 1266190"/>
              <a:gd name="connsiteX13" fmla="*/ 1262380 w 1974850"/>
              <a:gd name="connsiteY13" fmla="*/ 1026160 h 1266190"/>
              <a:gd name="connsiteX14" fmla="*/ 683260 w 1974850"/>
              <a:gd name="connsiteY14" fmla="*/ 1209040 h 1266190"/>
              <a:gd name="connsiteX15" fmla="*/ 88900 w 1974850"/>
              <a:gd name="connsiteY15" fmla="*/ 1247140 h 1266190"/>
              <a:gd name="connsiteX16" fmla="*/ 127000 w 1974850"/>
              <a:gd name="connsiteY16" fmla="*/ 1109980 h 126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4850" h="1266190">
                <a:moveTo>
                  <a:pt x="127000" y="1109980"/>
                </a:moveTo>
                <a:cubicBezTo>
                  <a:pt x="171450" y="1066800"/>
                  <a:pt x="285750" y="1074420"/>
                  <a:pt x="355600" y="988060"/>
                </a:cubicBezTo>
                <a:cubicBezTo>
                  <a:pt x="425450" y="901700"/>
                  <a:pt x="511810" y="659130"/>
                  <a:pt x="546100" y="591820"/>
                </a:cubicBezTo>
                <a:cubicBezTo>
                  <a:pt x="580390" y="524510"/>
                  <a:pt x="561340" y="584200"/>
                  <a:pt x="561340" y="584200"/>
                </a:cubicBezTo>
                <a:cubicBezTo>
                  <a:pt x="582930" y="572770"/>
                  <a:pt x="664210" y="482600"/>
                  <a:pt x="675640" y="523240"/>
                </a:cubicBezTo>
                <a:cubicBezTo>
                  <a:pt x="687070" y="563880"/>
                  <a:pt x="660400" y="734060"/>
                  <a:pt x="629920" y="828040"/>
                </a:cubicBezTo>
                <a:cubicBezTo>
                  <a:pt x="599440" y="922020"/>
                  <a:pt x="430530" y="1060450"/>
                  <a:pt x="492760" y="1087120"/>
                </a:cubicBezTo>
                <a:cubicBezTo>
                  <a:pt x="554990" y="1113790"/>
                  <a:pt x="816610" y="1071880"/>
                  <a:pt x="1003300" y="988060"/>
                </a:cubicBezTo>
                <a:cubicBezTo>
                  <a:pt x="1189990" y="904240"/>
                  <a:pt x="1473200" y="734060"/>
                  <a:pt x="1612900" y="584200"/>
                </a:cubicBezTo>
                <a:cubicBezTo>
                  <a:pt x="1752600" y="434340"/>
                  <a:pt x="1783080" y="177800"/>
                  <a:pt x="1841500" y="88900"/>
                </a:cubicBezTo>
                <a:cubicBezTo>
                  <a:pt x="1899920" y="0"/>
                  <a:pt x="1951990" y="17780"/>
                  <a:pt x="1963420" y="50800"/>
                </a:cubicBezTo>
                <a:cubicBezTo>
                  <a:pt x="1974850" y="83820"/>
                  <a:pt x="1949450" y="175260"/>
                  <a:pt x="1910080" y="287020"/>
                </a:cubicBezTo>
                <a:cubicBezTo>
                  <a:pt x="1870710" y="398780"/>
                  <a:pt x="1835150" y="598170"/>
                  <a:pt x="1727200" y="721360"/>
                </a:cubicBezTo>
                <a:cubicBezTo>
                  <a:pt x="1619250" y="844550"/>
                  <a:pt x="1436370" y="944880"/>
                  <a:pt x="1262380" y="1026160"/>
                </a:cubicBezTo>
                <a:cubicBezTo>
                  <a:pt x="1088390" y="1107440"/>
                  <a:pt x="878840" y="1172210"/>
                  <a:pt x="683260" y="1209040"/>
                </a:cubicBezTo>
                <a:cubicBezTo>
                  <a:pt x="487680" y="1245870"/>
                  <a:pt x="177800" y="1266190"/>
                  <a:pt x="88900" y="1247140"/>
                </a:cubicBezTo>
                <a:cubicBezTo>
                  <a:pt x="0" y="1228090"/>
                  <a:pt x="82550" y="1153160"/>
                  <a:pt x="127000" y="110998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59" name="Freeform 58"/>
          <p:cNvSpPr/>
          <p:nvPr/>
        </p:nvSpPr>
        <p:spPr>
          <a:xfrm>
            <a:off x="1261423" y="1009950"/>
            <a:ext cx="1991359" cy="1960880"/>
          </a:xfrm>
          <a:custGeom>
            <a:avLst/>
            <a:gdLst>
              <a:gd name="connsiteX0" fmla="*/ 558800 w 1991360"/>
              <a:gd name="connsiteY0" fmla="*/ 1790700 h 1960880"/>
              <a:gd name="connsiteX1" fmla="*/ 414020 w 1991360"/>
              <a:gd name="connsiteY1" fmla="*/ 1897380 h 1960880"/>
              <a:gd name="connsiteX2" fmla="*/ 314960 w 1991360"/>
              <a:gd name="connsiteY2" fmla="*/ 1958340 h 1960880"/>
              <a:gd name="connsiteX3" fmla="*/ 269240 w 1991360"/>
              <a:gd name="connsiteY3" fmla="*/ 1912620 h 1960880"/>
              <a:gd name="connsiteX4" fmla="*/ 223520 w 1991360"/>
              <a:gd name="connsiteY4" fmla="*/ 1706880 h 1960880"/>
              <a:gd name="connsiteX5" fmla="*/ 86360 w 1991360"/>
              <a:gd name="connsiteY5" fmla="*/ 1402080 h 1960880"/>
              <a:gd name="connsiteX6" fmla="*/ 2540 w 1991360"/>
              <a:gd name="connsiteY6" fmla="*/ 1036320 h 1960880"/>
              <a:gd name="connsiteX7" fmla="*/ 101600 w 1991360"/>
              <a:gd name="connsiteY7" fmla="*/ 716280 h 1960880"/>
              <a:gd name="connsiteX8" fmla="*/ 231140 w 1991360"/>
              <a:gd name="connsiteY8" fmla="*/ 563880 h 1960880"/>
              <a:gd name="connsiteX9" fmla="*/ 299720 w 1991360"/>
              <a:gd name="connsiteY9" fmla="*/ 472440 h 1960880"/>
              <a:gd name="connsiteX10" fmla="*/ 208280 w 1991360"/>
              <a:gd name="connsiteY10" fmla="*/ 213360 h 1960880"/>
              <a:gd name="connsiteX11" fmla="*/ 193040 w 1991360"/>
              <a:gd name="connsiteY11" fmla="*/ 144780 h 1960880"/>
              <a:gd name="connsiteX12" fmla="*/ 330200 w 1991360"/>
              <a:gd name="connsiteY12" fmla="*/ 76200 h 1960880"/>
              <a:gd name="connsiteX13" fmla="*/ 345440 w 1991360"/>
              <a:gd name="connsiteY13" fmla="*/ 266700 h 1960880"/>
              <a:gd name="connsiteX14" fmla="*/ 398780 w 1991360"/>
              <a:gd name="connsiteY14" fmla="*/ 320040 h 1960880"/>
              <a:gd name="connsiteX15" fmla="*/ 398780 w 1991360"/>
              <a:gd name="connsiteY15" fmla="*/ 106680 h 1960880"/>
              <a:gd name="connsiteX16" fmla="*/ 414020 w 1991360"/>
              <a:gd name="connsiteY16" fmla="*/ 38100 h 1960880"/>
              <a:gd name="connsiteX17" fmla="*/ 551180 w 1991360"/>
              <a:gd name="connsiteY17" fmla="*/ 38100 h 1960880"/>
              <a:gd name="connsiteX18" fmla="*/ 551180 w 1991360"/>
              <a:gd name="connsiteY18" fmla="*/ 190500 h 1960880"/>
              <a:gd name="connsiteX19" fmla="*/ 520700 w 1991360"/>
              <a:gd name="connsiteY19" fmla="*/ 373380 h 1960880"/>
              <a:gd name="connsiteX20" fmla="*/ 558800 w 1991360"/>
              <a:gd name="connsiteY20" fmla="*/ 434340 h 1960880"/>
              <a:gd name="connsiteX21" fmla="*/ 726440 w 1991360"/>
              <a:gd name="connsiteY21" fmla="*/ 342900 h 1960880"/>
              <a:gd name="connsiteX22" fmla="*/ 924560 w 1991360"/>
              <a:gd name="connsiteY22" fmla="*/ 320040 h 1960880"/>
              <a:gd name="connsiteX23" fmla="*/ 1046480 w 1991360"/>
              <a:gd name="connsiteY23" fmla="*/ 304800 h 1960880"/>
              <a:gd name="connsiteX24" fmla="*/ 1008380 w 1991360"/>
              <a:gd name="connsiteY24" fmla="*/ 106680 h 1960880"/>
              <a:gd name="connsiteX25" fmla="*/ 1008380 w 1991360"/>
              <a:gd name="connsiteY25" fmla="*/ 22860 h 1960880"/>
              <a:gd name="connsiteX26" fmla="*/ 1145540 w 1991360"/>
              <a:gd name="connsiteY26" fmla="*/ 38100 h 1960880"/>
              <a:gd name="connsiteX27" fmla="*/ 1160780 w 1991360"/>
              <a:gd name="connsiteY27" fmla="*/ 251460 h 1960880"/>
              <a:gd name="connsiteX28" fmla="*/ 1183640 w 1991360"/>
              <a:gd name="connsiteY28" fmla="*/ 304800 h 1960880"/>
              <a:gd name="connsiteX29" fmla="*/ 1313180 w 1991360"/>
              <a:gd name="connsiteY29" fmla="*/ 320040 h 1960880"/>
              <a:gd name="connsiteX30" fmla="*/ 1412240 w 1991360"/>
              <a:gd name="connsiteY30" fmla="*/ 365760 h 1960880"/>
              <a:gd name="connsiteX31" fmla="*/ 1732280 w 1991360"/>
              <a:gd name="connsiteY31" fmla="*/ 289560 h 1960880"/>
              <a:gd name="connsiteX32" fmla="*/ 1892300 w 1991360"/>
              <a:gd name="connsiteY32" fmla="*/ 243840 h 1960880"/>
              <a:gd name="connsiteX33" fmla="*/ 1960880 w 1991360"/>
              <a:gd name="connsiteY33" fmla="*/ 365760 h 1960880"/>
              <a:gd name="connsiteX34" fmla="*/ 1709420 w 1991360"/>
              <a:gd name="connsiteY34" fmla="*/ 472440 h 1960880"/>
              <a:gd name="connsiteX35" fmla="*/ 1549400 w 1991360"/>
              <a:gd name="connsiteY35" fmla="*/ 525780 h 1960880"/>
              <a:gd name="connsiteX36" fmla="*/ 1579880 w 1991360"/>
              <a:gd name="connsiteY36" fmla="*/ 601980 h 1960880"/>
              <a:gd name="connsiteX37" fmla="*/ 1640840 w 1991360"/>
              <a:gd name="connsiteY37" fmla="*/ 830580 h 1960880"/>
              <a:gd name="connsiteX38" fmla="*/ 1663700 w 1991360"/>
              <a:gd name="connsiteY38" fmla="*/ 1127760 h 1960880"/>
              <a:gd name="connsiteX39" fmla="*/ 1633220 w 1991360"/>
              <a:gd name="connsiteY39" fmla="*/ 1242060 h 1960880"/>
              <a:gd name="connsiteX40" fmla="*/ 1427480 w 1991360"/>
              <a:gd name="connsiteY40" fmla="*/ 1226820 h 1960880"/>
              <a:gd name="connsiteX41" fmla="*/ 1351280 w 1991360"/>
              <a:gd name="connsiteY41" fmla="*/ 1211580 h 1960880"/>
              <a:gd name="connsiteX42" fmla="*/ 1305560 w 1991360"/>
              <a:gd name="connsiteY42" fmla="*/ 937260 h 1960880"/>
              <a:gd name="connsiteX43" fmla="*/ 1221740 w 1991360"/>
              <a:gd name="connsiteY43" fmla="*/ 723900 h 1960880"/>
              <a:gd name="connsiteX44" fmla="*/ 1076960 w 1991360"/>
              <a:gd name="connsiteY44" fmla="*/ 685800 h 1960880"/>
              <a:gd name="connsiteX45" fmla="*/ 802640 w 1991360"/>
              <a:gd name="connsiteY45" fmla="*/ 716280 h 1960880"/>
              <a:gd name="connsiteX46" fmla="*/ 619760 w 1991360"/>
              <a:gd name="connsiteY46" fmla="*/ 822960 h 1960880"/>
              <a:gd name="connsiteX47" fmla="*/ 528320 w 1991360"/>
              <a:gd name="connsiteY47" fmla="*/ 929640 h 1960880"/>
              <a:gd name="connsiteX48" fmla="*/ 596900 w 1991360"/>
              <a:gd name="connsiteY48" fmla="*/ 1135380 h 1960880"/>
              <a:gd name="connsiteX49" fmla="*/ 703580 w 1991360"/>
              <a:gd name="connsiteY49" fmla="*/ 1478280 h 1960880"/>
              <a:gd name="connsiteX50" fmla="*/ 840740 w 1991360"/>
              <a:gd name="connsiteY50" fmla="*/ 1760220 h 1960880"/>
              <a:gd name="connsiteX51" fmla="*/ 878840 w 1991360"/>
              <a:gd name="connsiteY51" fmla="*/ 1897380 h 1960880"/>
              <a:gd name="connsiteX52" fmla="*/ 665480 w 1991360"/>
              <a:gd name="connsiteY52" fmla="*/ 1828800 h 1960880"/>
              <a:gd name="connsiteX53" fmla="*/ 558800 w 1991360"/>
              <a:gd name="connsiteY53" fmla="*/ 179070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91360" h="1960880">
                <a:moveTo>
                  <a:pt x="558800" y="1790700"/>
                </a:moveTo>
                <a:cubicBezTo>
                  <a:pt x="516890" y="1802130"/>
                  <a:pt x="454660" y="1869440"/>
                  <a:pt x="414020" y="1897380"/>
                </a:cubicBezTo>
                <a:cubicBezTo>
                  <a:pt x="373380" y="1925320"/>
                  <a:pt x="339090" y="1955800"/>
                  <a:pt x="314960" y="1958340"/>
                </a:cubicBezTo>
                <a:cubicBezTo>
                  <a:pt x="290830" y="1960880"/>
                  <a:pt x="284480" y="1954530"/>
                  <a:pt x="269240" y="1912620"/>
                </a:cubicBezTo>
                <a:cubicBezTo>
                  <a:pt x="254000" y="1870710"/>
                  <a:pt x="254000" y="1791970"/>
                  <a:pt x="223520" y="1706880"/>
                </a:cubicBezTo>
                <a:cubicBezTo>
                  <a:pt x="193040" y="1621790"/>
                  <a:pt x="123190" y="1513840"/>
                  <a:pt x="86360" y="1402080"/>
                </a:cubicBezTo>
                <a:cubicBezTo>
                  <a:pt x="49530" y="1290320"/>
                  <a:pt x="0" y="1150620"/>
                  <a:pt x="2540" y="1036320"/>
                </a:cubicBezTo>
                <a:cubicBezTo>
                  <a:pt x="5080" y="922020"/>
                  <a:pt x="63500" y="795020"/>
                  <a:pt x="101600" y="716280"/>
                </a:cubicBezTo>
                <a:cubicBezTo>
                  <a:pt x="139700" y="637540"/>
                  <a:pt x="198120" y="604520"/>
                  <a:pt x="231140" y="563880"/>
                </a:cubicBezTo>
                <a:cubicBezTo>
                  <a:pt x="264160" y="523240"/>
                  <a:pt x="303530" y="530860"/>
                  <a:pt x="299720" y="472440"/>
                </a:cubicBezTo>
                <a:cubicBezTo>
                  <a:pt x="295910" y="414020"/>
                  <a:pt x="226060" y="267970"/>
                  <a:pt x="208280" y="213360"/>
                </a:cubicBezTo>
                <a:cubicBezTo>
                  <a:pt x="190500" y="158750"/>
                  <a:pt x="172720" y="167640"/>
                  <a:pt x="193040" y="144780"/>
                </a:cubicBezTo>
                <a:cubicBezTo>
                  <a:pt x="213360" y="121920"/>
                  <a:pt x="304800" y="55880"/>
                  <a:pt x="330200" y="76200"/>
                </a:cubicBezTo>
                <a:cubicBezTo>
                  <a:pt x="355600" y="96520"/>
                  <a:pt x="334010" y="226060"/>
                  <a:pt x="345440" y="266700"/>
                </a:cubicBezTo>
                <a:cubicBezTo>
                  <a:pt x="356870" y="307340"/>
                  <a:pt x="389890" y="346710"/>
                  <a:pt x="398780" y="320040"/>
                </a:cubicBezTo>
                <a:cubicBezTo>
                  <a:pt x="407670" y="293370"/>
                  <a:pt x="396240" y="153670"/>
                  <a:pt x="398780" y="106680"/>
                </a:cubicBezTo>
                <a:cubicBezTo>
                  <a:pt x="401320" y="59690"/>
                  <a:pt x="388620" y="49530"/>
                  <a:pt x="414020" y="38100"/>
                </a:cubicBezTo>
                <a:cubicBezTo>
                  <a:pt x="439420" y="26670"/>
                  <a:pt x="528320" y="12700"/>
                  <a:pt x="551180" y="38100"/>
                </a:cubicBezTo>
                <a:cubicBezTo>
                  <a:pt x="574040" y="63500"/>
                  <a:pt x="556260" y="134620"/>
                  <a:pt x="551180" y="190500"/>
                </a:cubicBezTo>
                <a:cubicBezTo>
                  <a:pt x="546100" y="246380"/>
                  <a:pt x="519430" y="332740"/>
                  <a:pt x="520700" y="373380"/>
                </a:cubicBezTo>
                <a:cubicBezTo>
                  <a:pt x="521970" y="414020"/>
                  <a:pt x="524510" y="439420"/>
                  <a:pt x="558800" y="434340"/>
                </a:cubicBezTo>
                <a:cubicBezTo>
                  <a:pt x="593090" y="429260"/>
                  <a:pt x="665480" y="361950"/>
                  <a:pt x="726440" y="342900"/>
                </a:cubicBezTo>
                <a:cubicBezTo>
                  <a:pt x="787400" y="323850"/>
                  <a:pt x="924560" y="320040"/>
                  <a:pt x="924560" y="320040"/>
                </a:cubicBezTo>
                <a:cubicBezTo>
                  <a:pt x="977900" y="313690"/>
                  <a:pt x="1032510" y="340360"/>
                  <a:pt x="1046480" y="304800"/>
                </a:cubicBezTo>
                <a:cubicBezTo>
                  <a:pt x="1060450" y="269240"/>
                  <a:pt x="1014730" y="153670"/>
                  <a:pt x="1008380" y="106680"/>
                </a:cubicBezTo>
                <a:cubicBezTo>
                  <a:pt x="1002030" y="59690"/>
                  <a:pt x="985520" y="34290"/>
                  <a:pt x="1008380" y="22860"/>
                </a:cubicBezTo>
                <a:cubicBezTo>
                  <a:pt x="1031240" y="11430"/>
                  <a:pt x="1120140" y="0"/>
                  <a:pt x="1145540" y="38100"/>
                </a:cubicBezTo>
                <a:cubicBezTo>
                  <a:pt x="1170940" y="76200"/>
                  <a:pt x="1154430" y="207010"/>
                  <a:pt x="1160780" y="251460"/>
                </a:cubicBezTo>
                <a:cubicBezTo>
                  <a:pt x="1167130" y="295910"/>
                  <a:pt x="1158240" y="293370"/>
                  <a:pt x="1183640" y="304800"/>
                </a:cubicBezTo>
                <a:cubicBezTo>
                  <a:pt x="1209040" y="316230"/>
                  <a:pt x="1275080" y="309880"/>
                  <a:pt x="1313180" y="320040"/>
                </a:cubicBezTo>
                <a:cubicBezTo>
                  <a:pt x="1351280" y="330200"/>
                  <a:pt x="1342390" y="370840"/>
                  <a:pt x="1412240" y="365760"/>
                </a:cubicBezTo>
                <a:cubicBezTo>
                  <a:pt x="1482090" y="360680"/>
                  <a:pt x="1652270" y="309880"/>
                  <a:pt x="1732280" y="289560"/>
                </a:cubicBezTo>
                <a:cubicBezTo>
                  <a:pt x="1812290" y="269240"/>
                  <a:pt x="1854200" y="231140"/>
                  <a:pt x="1892300" y="243840"/>
                </a:cubicBezTo>
                <a:cubicBezTo>
                  <a:pt x="1930400" y="256540"/>
                  <a:pt x="1991360" y="327660"/>
                  <a:pt x="1960880" y="365760"/>
                </a:cubicBezTo>
                <a:cubicBezTo>
                  <a:pt x="1930400" y="403860"/>
                  <a:pt x="1778000" y="445770"/>
                  <a:pt x="1709420" y="472440"/>
                </a:cubicBezTo>
                <a:cubicBezTo>
                  <a:pt x="1640840" y="499110"/>
                  <a:pt x="1570990" y="504190"/>
                  <a:pt x="1549400" y="525780"/>
                </a:cubicBezTo>
                <a:cubicBezTo>
                  <a:pt x="1527810" y="547370"/>
                  <a:pt x="1564640" y="551180"/>
                  <a:pt x="1579880" y="601980"/>
                </a:cubicBezTo>
                <a:cubicBezTo>
                  <a:pt x="1595120" y="652780"/>
                  <a:pt x="1626870" y="742950"/>
                  <a:pt x="1640840" y="830580"/>
                </a:cubicBezTo>
                <a:cubicBezTo>
                  <a:pt x="1654810" y="918210"/>
                  <a:pt x="1664970" y="1059180"/>
                  <a:pt x="1663700" y="1127760"/>
                </a:cubicBezTo>
                <a:cubicBezTo>
                  <a:pt x="1662430" y="1196340"/>
                  <a:pt x="1672590" y="1225550"/>
                  <a:pt x="1633220" y="1242060"/>
                </a:cubicBezTo>
                <a:cubicBezTo>
                  <a:pt x="1593850" y="1258570"/>
                  <a:pt x="1474470" y="1231900"/>
                  <a:pt x="1427480" y="1226820"/>
                </a:cubicBezTo>
                <a:cubicBezTo>
                  <a:pt x="1380490" y="1221740"/>
                  <a:pt x="1371600" y="1259840"/>
                  <a:pt x="1351280" y="1211580"/>
                </a:cubicBezTo>
                <a:cubicBezTo>
                  <a:pt x="1330960" y="1163320"/>
                  <a:pt x="1327150" y="1018540"/>
                  <a:pt x="1305560" y="937260"/>
                </a:cubicBezTo>
                <a:cubicBezTo>
                  <a:pt x="1283970" y="855980"/>
                  <a:pt x="1259840" y="765810"/>
                  <a:pt x="1221740" y="723900"/>
                </a:cubicBezTo>
                <a:cubicBezTo>
                  <a:pt x="1183640" y="681990"/>
                  <a:pt x="1146810" y="687070"/>
                  <a:pt x="1076960" y="685800"/>
                </a:cubicBezTo>
                <a:cubicBezTo>
                  <a:pt x="1007110" y="684530"/>
                  <a:pt x="878840" y="693420"/>
                  <a:pt x="802640" y="716280"/>
                </a:cubicBezTo>
                <a:cubicBezTo>
                  <a:pt x="726440" y="739140"/>
                  <a:pt x="665480" y="787400"/>
                  <a:pt x="619760" y="822960"/>
                </a:cubicBezTo>
                <a:cubicBezTo>
                  <a:pt x="574040" y="858520"/>
                  <a:pt x="532130" y="877570"/>
                  <a:pt x="528320" y="929640"/>
                </a:cubicBezTo>
                <a:cubicBezTo>
                  <a:pt x="524510" y="981710"/>
                  <a:pt x="567690" y="1043940"/>
                  <a:pt x="596900" y="1135380"/>
                </a:cubicBezTo>
                <a:cubicBezTo>
                  <a:pt x="626110" y="1226820"/>
                  <a:pt x="662940" y="1374140"/>
                  <a:pt x="703580" y="1478280"/>
                </a:cubicBezTo>
                <a:cubicBezTo>
                  <a:pt x="744220" y="1582420"/>
                  <a:pt x="811530" y="1690370"/>
                  <a:pt x="840740" y="1760220"/>
                </a:cubicBezTo>
                <a:cubicBezTo>
                  <a:pt x="869950" y="1830070"/>
                  <a:pt x="908050" y="1885950"/>
                  <a:pt x="878840" y="1897380"/>
                </a:cubicBezTo>
                <a:cubicBezTo>
                  <a:pt x="849630" y="1908810"/>
                  <a:pt x="718820" y="1847850"/>
                  <a:pt x="665480" y="1828800"/>
                </a:cubicBezTo>
                <a:cubicBezTo>
                  <a:pt x="612140" y="1809750"/>
                  <a:pt x="600710" y="1779270"/>
                  <a:pt x="558800" y="179070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4" name="Freeform 33"/>
          <p:cNvSpPr/>
          <p:nvPr/>
        </p:nvSpPr>
        <p:spPr>
          <a:xfrm flipH="1">
            <a:off x="1031869" y="2732083"/>
            <a:ext cx="214313" cy="142875"/>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5" name="Moon 4"/>
          <p:cNvSpPr/>
          <p:nvPr/>
        </p:nvSpPr>
        <p:spPr>
          <a:xfrm rot="809428">
            <a:off x="509993" y="2778147"/>
            <a:ext cx="446206" cy="1188149"/>
          </a:xfrm>
          <a:prstGeom prst="moon">
            <a:avLst>
              <a:gd name="adj" fmla="val 2591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6" name="Moon 5"/>
          <p:cNvSpPr/>
          <p:nvPr/>
        </p:nvSpPr>
        <p:spPr>
          <a:xfrm flipH="1">
            <a:off x="2130104" y="2882579"/>
            <a:ext cx="330523" cy="1143007"/>
          </a:xfrm>
          <a:prstGeom prst="moon">
            <a:avLst>
              <a:gd name="adj" fmla="val 70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2" name="Freeform 31"/>
          <p:cNvSpPr/>
          <p:nvPr/>
        </p:nvSpPr>
        <p:spPr>
          <a:xfrm>
            <a:off x="1889125" y="2718595"/>
            <a:ext cx="257573" cy="221059"/>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3" name="Freeform 32"/>
          <p:cNvSpPr/>
          <p:nvPr/>
        </p:nvSpPr>
        <p:spPr>
          <a:xfrm flipH="1">
            <a:off x="1543848" y="2732083"/>
            <a:ext cx="285752" cy="285752"/>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5" name="Freeform 34"/>
          <p:cNvSpPr/>
          <p:nvPr/>
        </p:nvSpPr>
        <p:spPr>
          <a:xfrm>
            <a:off x="1317621" y="2803521"/>
            <a:ext cx="214314" cy="214314"/>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6" name="Freeform 35"/>
          <p:cNvSpPr/>
          <p:nvPr/>
        </p:nvSpPr>
        <p:spPr>
          <a:xfrm>
            <a:off x="1246188" y="3803650"/>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7" name="Freeform 36"/>
          <p:cNvSpPr/>
          <p:nvPr/>
        </p:nvSpPr>
        <p:spPr>
          <a:xfrm rot="21375136">
            <a:off x="1889126" y="3803650"/>
            <a:ext cx="214311" cy="285751"/>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8" name="Freeform 37"/>
          <p:cNvSpPr/>
          <p:nvPr/>
        </p:nvSpPr>
        <p:spPr>
          <a:xfrm flipH="1">
            <a:off x="782638" y="3733800"/>
            <a:ext cx="341312"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9" name="Freeform 38"/>
          <p:cNvSpPr/>
          <p:nvPr/>
        </p:nvSpPr>
        <p:spPr>
          <a:xfrm flipH="1">
            <a:off x="1531938" y="3803650"/>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45" name="Freeform 44"/>
          <p:cNvSpPr/>
          <p:nvPr/>
        </p:nvSpPr>
        <p:spPr>
          <a:xfrm rot="-120000">
            <a:off x="1438060" y="4081463"/>
            <a:ext cx="130179" cy="923936"/>
          </a:xfrm>
          <a:custGeom>
            <a:avLst/>
            <a:gdLst>
              <a:gd name="connsiteX0" fmla="*/ 102658 w 118533"/>
              <a:gd name="connsiteY0" fmla="*/ 0 h 1003300"/>
              <a:gd name="connsiteX1" fmla="*/ 115358 w 118533"/>
              <a:gd name="connsiteY1" fmla="*/ 152400 h 1003300"/>
              <a:gd name="connsiteX2" fmla="*/ 83608 w 118533"/>
              <a:gd name="connsiteY2" fmla="*/ 304800 h 1003300"/>
              <a:gd name="connsiteX3" fmla="*/ 45508 w 118533"/>
              <a:gd name="connsiteY3" fmla="*/ 469900 h 1003300"/>
              <a:gd name="connsiteX4" fmla="*/ 45508 w 118533"/>
              <a:gd name="connsiteY4" fmla="*/ 571500 h 1003300"/>
              <a:gd name="connsiteX5" fmla="*/ 39158 w 118533"/>
              <a:gd name="connsiteY5" fmla="*/ 717550 h 1003300"/>
              <a:gd name="connsiteX6" fmla="*/ 7408 w 118533"/>
              <a:gd name="connsiteY6" fmla="*/ 857250 h 1003300"/>
              <a:gd name="connsiteX7" fmla="*/ 1058 w 118533"/>
              <a:gd name="connsiteY7" fmla="*/ 971550 h 1003300"/>
              <a:gd name="connsiteX8" fmla="*/ 13758 w 118533"/>
              <a:gd name="connsiteY8" fmla="*/ 10033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33" h="1003300">
                <a:moveTo>
                  <a:pt x="102658" y="0"/>
                </a:moveTo>
                <a:cubicBezTo>
                  <a:pt x="110595" y="50800"/>
                  <a:pt x="118533" y="101600"/>
                  <a:pt x="115358" y="152400"/>
                </a:cubicBezTo>
                <a:cubicBezTo>
                  <a:pt x="112183" y="203200"/>
                  <a:pt x="95250" y="251883"/>
                  <a:pt x="83608" y="304800"/>
                </a:cubicBezTo>
                <a:cubicBezTo>
                  <a:pt x="71966" y="357717"/>
                  <a:pt x="51858" y="425450"/>
                  <a:pt x="45508" y="469900"/>
                </a:cubicBezTo>
                <a:cubicBezTo>
                  <a:pt x="39158" y="514350"/>
                  <a:pt x="46566" y="530225"/>
                  <a:pt x="45508" y="571500"/>
                </a:cubicBezTo>
                <a:cubicBezTo>
                  <a:pt x="44450" y="612775"/>
                  <a:pt x="45508" y="669925"/>
                  <a:pt x="39158" y="717550"/>
                </a:cubicBezTo>
                <a:cubicBezTo>
                  <a:pt x="32808" y="765175"/>
                  <a:pt x="13758" y="814917"/>
                  <a:pt x="7408" y="857250"/>
                </a:cubicBezTo>
                <a:cubicBezTo>
                  <a:pt x="1058" y="899583"/>
                  <a:pt x="0" y="947208"/>
                  <a:pt x="1058" y="971550"/>
                </a:cubicBezTo>
                <a:cubicBezTo>
                  <a:pt x="2116" y="995892"/>
                  <a:pt x="7937" y="999596"/>
                  <a:pt x="13758" y="100330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47" name="Freeform 46"/>
          <p:cNvSpPr/>
          <p:nvPr/>
        </p:nvSpPr>
        <p:spPr>
          <a:xfrm>
            <a:off x="1446212" y="4024313"/>
            <a:ext cx="854075" cy="993786"/>
          </a:xfrm>
          <a:custGeom>
            <a:avLst/>
            <a:gdLst>
              <a:gd name="connsiteX0" fmla="*/ 0 w 854075"/>
              <a:gd name="connsiteY0" fmla="*/ 1079500 h 1091142"/>
              <a:gd name="connsiteX1" fmla="*/ 438150 w 854075"/>
              <a:gd name="connsiteY1" fmla="*/ 1085850 h 1091142"/>
              <a:gd name="connsiteX2" fmla="*/ 730250 w 854075"/>
              <a:gd name="connsiteY2" fmla="*/ 1047750 h 1091142"/>
              <a:gd name="connsiteX3" fmla="*/ 831850 w 854075"/>
              <a:gd name="connsiteY3" fmla="*/ 882650 h 1091142"/>
              <a:gd name="connsiteX4" fmla="*/ 838200 w 854075"/>
              <a:gd name="connsiteY4" fmla="*/ 584200 h 1091142"/>
              <a:gd name="connsiteX5" fmla="*/ 736600 w 854075"/>
              <a:gd name="connsiteY5" fmla="*/ 196850 h 1091142"/>
              <a:gd name="connsiteX6" fmla="*/ 685800 w 854075"/>
              <a:gd name="connsiteY6" fmla="*/ 0 h 109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075" h="1091142">
                <a:moveTo>
                  <a:pt x="0" y="1079500"/>
                </a:moveTo>
                <a:cubicBezTo>
                  <a:pt x="158221" y="1085321"/>
                  <a:pt x="316442" y="1091142"/>
                  <a:pt x="438150" y="1085850"/>
                </a:cubicBezTo>
                <a:cubicBezTo>
                  <a:pt x="559858" y="1080558"/>
                  <a:pt x="664633" y="1081617"/>
                  <a:pt x="730250" y="1047750"/>
                </a:cubicBezTo>
                <a:cubicBezTo>
                  <a:pt x="795867" y="1013883"/>
                  <a:pt x="813858" y="959908"/>
                  <a:pt x="831850" y="882650"/>
                </a:cubicBezTo>
                <a:cubicBezTo>
                  <a:pt x="849842" y="805392"/>
                  <a:pt x="854075" y="698500"/>
                  <a:pt x="838200" y="584200"/>
                </a:cubicBezTo>
                <a:cubicBezTo>
                  <a:pt x="822325" y="469900"/>
                  <a:pt x="762000" y="294217"/>
                  <a:pt x="736600" y="196850"/>
                </a:cubicBezTo>
                <a:cubicBezTo>
                  <a:pt x="711200" y="99483"/>
                  <a:pt x="698500" y="49741"/>
                  <a:pt x="685800" y="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26" name="Freeform 25"/>
          <p:cNvSpPr/>
          <p:nvPr/>
        </p:nvSpPr>
        <p:spPr>
          <a:xfrm rot="20982667">
            <a:off x="3835166" y="2719320"/>
            <a:ext cx="752475" cy="1060449"/>
          </a:xfrm>
          <a:custGeom>
            <a:avLst/>
            <a:gdLst>
              <a:gd name="connsiteX0" fmla="*/ 155575 w 752475"/>
              <a:gd name="connsiteY0" fmla="*/ 44450 h 1060450"/>
              <a:gd name="connsiteX1" fmla="*/ 69850 w 752475"/>
              <a:gd name="connsiteY1" fmla="*/ 339725 h 1060450"/>
              <a:gd name="connsiteX2" fmla="*/ 41275 w 752475"/>
              <a:gd name="connsiteY2" fmla="*/ 768350 h 1060450"/>
              <a:gd name="connsiteX3" fmla="*/ 69850 w 752475"/>
              <a:gd name="connsiteY3" fmla="*/ 1016000 h 1060450"/>
              <a:gd name="connsiteX4" fmla="*/ 460375 w 752475"/>
              <a:gd name="connsiteY4" fmla="*/ 1035050 h 1060450"/>
              <a:gd name="connsiteX5" fmla="*/ 717550 w 752475"/>
              <a:gd name="connsiteY5" fmla="*/ 901700 h 1060450"/>
              <a:gd name="connsiteX6" fmla="*/ 669925 w 752475"/>
              <a:gd name="connsiteY6" fmla="*/ 463550 h 1060450"/>
              <a:gd name="connsiteX7" fmla="*/ 593725 w 752475"/>
              <a:gd name="connsiteY7" fmla="*/ 139700 h 1060450"/>
              <a:gd name="connsiteX8" fmla="*/ 412750 w 752475"/>
              <a:gd name="connsiteY8" fmla="*/ 15875 h 1060450"/>
              <a:gd name="connsiteX9" fmla="*/ 279400 w 752475"/>
              <a:gd name="connsiteY9" fmla="*/ 44450 h 1060450"/>
              <a:gd name="connsiteX10" fmla="*/ 155575 w 752475"/>
              <a:gd name="connsiteY10" fmla="*/ 44450 h 10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60450">
                <a:moveTo>
                  <a:pt x="155575" y="44450"/>
                </a:moveTo>
                <a:cubicBezTo>
                  <a:pt x="122237" y="131762"/>
                  <a:pt x="88900" y="219075"/>
                  <a:pt x="69850" y="339725"/>
                </a:cubicBezTo>
                <a:cubicBezTo>
                  <a:pt x="50800" y="460375"/>
                  <a:pt x="41275" y="655638"/>
                  <a:pt x="41275" y="768350"/>
                </a:cubicBezTo>
                <a:cubicBezTo>
                  <a:pt x="41275" y="881062"/>
                  <a:pt x="0" y="971550"/>
                  <a:pt x="69850" y="1016000"/>
                </a:cubicBezTo>
                <a:cubicBezTo>
                  <a:pt x="139700" y="1060450"/>
                  <a:pt x="352425" y="1054100"/>
                  <a:pt x="460375" y="1035050"/>
                </a:cubicBezTo>
                <a:cubicBezTo>
                  <a:pt x="568325" y="1016000"/>
                  <a:pt x="682625" y="996950"/>
                  <a:pt x="717550" y="901700"/>
                </a:cubicBezTo>
                <a:cubicBezTo>
                  <a:pt x="752475" y="806450"/>
                  <a:pt x="690562" y="590550"/>
                  <a:pt x="669925" y="463550"/>
                </a:cubicBezTo>
                <a:cubicBezTo>
                  <a:pt x="649288" y="336550"/>
                  <a:pt x="636587" y="214312"/>
                  <a:pt x="593725" y="139700"/>
                </a:cubicBezTo>
                <a:cubicBezTo>
                  <a:pt x="550863" y="65088"/>
                  <a:pt x="465137" y="31750"/>
                  <a:pt x="412750" y="15875"/>
                </a:cubicBezTo>
                <a:cubicBezTo>
                  <a:pt x="360363" y="0"/>
                  <a:pt x="279400" y="44450"/>
                  <a:pt x="279400" y="44450"/>
                </a:cubicBezTo>
                <a:lnTo>
                  <a:pt x="155575" y="44450"/>
                </a:ln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27" name="Freeform 26"/>
          <p:cNvSpPr/>
          <p:nvPr/>
        </p:nvSpPr>
        <p:spPr>
          <a:xfrm rot="20018654">
            <a:off x="2317752" y="3128960"/>
            <a:ext cx="935039" cy="1082675"/>
          </a:xfrm>
          <a:custGeom>
            <a:avLst/>
            <a:gdLst>
              <a:gd name="connsiteX0" fmla="*/ 703262 w 720724"/>
              <a:gd name="connsiteY0" fmla="*/ 134937 h 1082675"/>
              <a:gd name="connsiteX1" fmla="*/ 569912 w 720724"/>
              <a:gd name="connsiteY1" fmla="*/ 1587 h 1082675"/>
              <a:gd name="connsiteX2" fmla="*/ 407987 w 720724"/>
              <a:gd name="connsiteY2" fmla="*/ 125412 h 1082675"/>
              <a:gd name="connsiteX3" fmla="*/ 236537 w 720724"/>
              <a:gd name="connsiteY3" fmla="*/ 354012 h 1082675"/>
              <a:gd name="connsiteX4" fmla="*/ 103187 w 720724"/>
              <a:gd name="connsiteY4" fmla="*/ 649287 h 1082675"/>
              <a:gd name="connsiteX5" fmla="*/ 36512 w 720724"/>
              <a:gd name="connsiteY5" fmla="*/ 954087 h 1082675"/>
              <a:gd name="connsiteX6" fmla="*/ 55562 w 720724"/>
              <a:gd name="connsiteY6" fmla="*/ 1068387 h 1082675"/>
              <a:gd name="connsiteX7" fmla="*/ 369887 w 720724"/>
              <a:gd name="connsiteY7" fmla="*/ 1039812 h 1082675"/>
              <a:gd name="connsiteX8" fmla="*/ 617537 w 720724"/>
              <a:gd name="connsiteY8" fmla="*/ 954087 h 1082675"/>
              <a:gd name="connsiteX9" fmla="*/ 646112 w 720724"/>
              <a:gd name="connsiteY9" fmla="*/ 763587 h 1082675"/>
              <a:gd name="connsiteX10" fmla="*/ 674687 w 720724"/>
              <a:gd name="connsiteY10" fmla="*/ 496887 h 1082675"/>
              <a:gd name="connsiteX11" fmla="*/ 703262 w 720724"/>
              <a:gd name="connsiteY11" fmla="*/ 134937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724" h="1082675">
                <a:moveTo>
                  <a:pt x="703262" y="134937"/>
                </a:moveTo>
                <a:cubicBezTo>
                  <a:pt x="685800" y="52387"/>
                  <a:pt x="619124" y="3174"/>
                  <a:pt x="569912" y="1587"/>
                </a:cubicBezTo>
                <a:cubicBezTo>
                  <a:pt x="520700" y="0"/>
                  <a:pt x="463549" y="66675"/>
                  <a:pt x="407987" y="125412"/>
                </a:cubicBezTo>
                <a:cubicBezTo>
                  <a:pt x="352425" y="184149"/>
                  <a:pt x="287337" y="266700"/>
                  <a:pt x="236537" y="354012"/>
                </a:cubicBezTo>
                <a:cubicBezTo>
                  <a:pt x="185737" y="441325"/>
                  <a:pt x="136524" y="549275"/>
                  <a:pt x="103187" y="649287"/>
                </a:cubicBezTo>
                <a:cubicBezTo>
                  <a:pt x="69850" y="749299"/>
                  <a:pt x="44449" y="884237"/>
                  <a:pt x="36512" y="954087"/>
                </a:cubicBezTo>
                <a:cubicBezTo>
                  <a:pt x="28575" y="1023937"/>
                  <a:pt x="0" y="1054100"/>
                  <a:pt x="55562" y="1068387"/>
                </a:cubicBezTo>
                <a:cubicBezTo>
                  <a:pt x="111125" y="1082675"/>
                  <a:pt x="276225" y="1058862"/>
                  <a:pt x="369887" y="1039812"/>
                </a:cubicBezTo>
                <a:cubicBezTo>
                  <a:pt x="463549" y="1020762"/>
                  <a:pt x="571500" y="1000124"/>
                  <a:pt x="617537" y="954087"/>
                </a:cubicBezTo>
                <a:cubicBezTo>
                  <a:pt x="663574" y="908050"/>
                  <a:pt x="636587" y="839787"/>
                  <a:pt x="646112" y="763587"/>
                </a:cubicBezTo>
                <a:cubicBezTo>
                  <a:pt x="655637" y="687387"/>
                  <a:pt x="665162" y="596899"/>
                  <a:pt x="674687" y="496887"/>
                </a:cubicBezTo>
                <a:cubicBezTo>
                  <a:pt x="684212" y="396875"/>
                  <a:pt x="720724" y="217487"/>
                  <a:pt x="703262" y="134937"/>
                </a:cubicBez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 name="Oval 2"/>
          <p:cNvSpPr/>
          <p:nvPr/>
        </p:nvSpPr>
        <p:spPr>
          <a:xfrm>
            <a:off x="1456506" y="2946397"/>
            <a:ext cx="161767" cy="107156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61" name="Freeform 60"/>
          <p:cNvSpPr/>
          <p:nvPr/>
        </p:nvSpPr>
        <p:spPr>
          <a:xfrm>
            <a:off x="1015683" y="2213292"/>
            <a:ext cx="3218180" cy="1299211"/>
          </a:xfrm>
          <a:custGeom>
            <a:avLst/>
            <a:gdLst>
              <a:gd name="connsiteX0" fmla="*/ 30480 w 3218180"/>
              <a:gd name="connsiteY0" fmla="*/ 593090 h 1299210"/>
              <a:gd name="connsiteX1" fmla="*/ 251460 w 3218180"/>
              <a:gd name="connsiteY1" fmla="*/ 250190 h 1299210"/>
              <a:gd name="connsiteX2" fmla="*/ 769620 w 3218180"/>
              <a:gd name="connsiteY2" fmla="*/ 59690 h 1299210"/>
              <a:gd name="connsiteX3" fmla="*/ 1280160 w 3218180"/>
              <a:gd name="connsiteY3" fmla="*/ 13970 h 1299210"/>
              <a:gd name="connsiteX4" fmla="*/ 1623060 w 3218180"/>
              <a:gd name="connsiteY4" fmla="*/ 21590 h 1299210"/>
              <a:gd name="connsiteX5" fmla="*/ 1965960 w 3218180"/>
              <a:gd name="connsiteY5" fmla="*/ 44450 h 1299210"/>
              <a:gd name="connsiteX6" fmla="*/ 2377440 w 3218180"/>
              <a:gd name="connsiteY6" fmla="*/ 288290 h 1299210"/>
              <a:gd name="connsiteX7" fmla="*/ 2537460 w 3218180"/>
              <a:gd name="connsiteY7" fmla="*/ 471170 h 1299210"/>
              <a:gd name="connsiteX8" fmla="*/ 2941320 w 3218180"/>
              <a:gd name="connsiteY8" fmla="*/ 585470 h 1299210"/>
              <a:gd name="connsiteX9" fmla="*/ 3185160 w 3218180"/>
              <a:gd name="connsiteY9" fmla="*/ 699770 h 1299210"/>
              <a:gd name="connsiteX10" fmla="*/ 3139440 w 3218180"/>
              <a:gd name="connsiteY10" fmla="*/ 844550 h 1299210"/>
              <a:gd name="connsiteX11" fmla="*/ 3055620 w 3218180"/>
              <a:gd name="connsiteY11" fmla="*/ 897890 h 1299210"/>
              <a:gd name="connsiteX12" fmla="*/ 2697480 w 3218180"/>
              <a:gd name="connsiteY12" fmla="*/ 753110 h 1299210"/>
              <a:gd name="connsiteX13" fmla="*/ 2491740 w 3218180"/>
              <a:gd name="connsiteY13" fmla="*/ 730250 h 1299210"/>
              <a:gd name="connsiteX14" fmla="*/ 2331720 w 3218180"/>
              <a:gd name="connsiteY14" fmla="*/ 897890 h 1299210"/>
              <a:gd name="connsiteX15" fmla="*/ 2194560 w 3218180"/>
              <a:gd name="connsiteY15" fmla="*/ 1202690 h 1299210"/>
              <a:gd name="connsiteX16" fmla="*/ 2141220 w 3218180"/>
              <a:gd name="connsiteY16" fmla="*/ 1294130 h 1299210"/>
              <a:gd name="connsiteX17" fmla="*/ 1950720 w 3218180"/>
              <a:gd name="connsiteY17" fmla="*/ 1233170 h 1299210"/>
              <a:gd name="connsiteX18" fmla="*/ 2034540 w 3218180"/>
              <a:gd name="connsiteY18" fmla="*/ 974090 h 1299210"/>
              <a:gd name="connsiteX19" fmla="*/ 2148840 w 3218180"/>
              <a:gd name="connsiteY19" fmla="*/ 730250 h 1299210"/>
              <a:gd name="connsiteX20" fmla="*/ 2202180 w 3218180"/>
              <a:gd name="connsiteY20" fmla="*/ 593090 h 1299210"/>
              <a:gd name="connsiteX21" fmla="*/ 2072640 w 3218180"/>
              <a:gd name="connsiteY21" fmla="*/ 448310 h 1299210"/>
              <a:gd name="connsiteX22" fmla="*/ 1783080 w 3218180"/>
              <a:gd name="connsiteY22" fmla="*/ 318770 h 1299210"/>
              <a:gd name="connsiteX23" fmla="*/ 1516380 w 3218180"/>
              <a:gd name="connsiteY23" fmla="*/ 288290 h 1299210"/>
              <a:gd name="connsiteX24" fmla="*/ 1043940 w 3218180"/>
              <a:gd name="connsiteY24" fmla="*/ 295910 h 1299210"/>
              <a:gd name="connsiteX25" fmla="*/ 647700 w 3218180"/>
              <a:gd name="connsiteY25" fmla="*/ 402590 h 1299210"/>
              <a:gd name="connsiteX26" fmla="*/ 510540 w 3218180"/>
              <a:gd name="connsiteY26" fmla="*/ 547370 h 1299210"/>
              <a:gd name="connsiteX27" fmla="*/ 502920 w 3218180"/>
              <a:gd name="connsiteY27" fmla="*/ 730250 h 1299210"/>
              <a:gd name="connsiteX28" fmla="*/ 342900 w 3218180"/>
              <a:gd name="connsiteY28" fmla="*/ 654050 h 1299210"/>
              <a:gd name="connsiteX29" fmla="*/ 251460 w 3218180"/>
              <a:gd name="connsiteY29" fmla="*/ 524510 h 1299210"/>
              <a:gd name="connsiteX30" fmla="*/ 182880 w 3218180"/>
              <a:gd name="connsiteY30" fmla="*/ 570230 h 1299210"/>
              <a:gd name="connsiteX31" fmla="*/ 68580 w 3218180"/>
              <a:gd name="connsiteY31" fmla="*/ 631190 h 1299210"/>
              <a:gd name="connsiteX32" fmla="*/ 30480 w 3218180"/>
              <a:gd name="connsiteY32" fmla="*/ 593090 h 1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8180" h="1299210">
                <a:moveTo>
                  <a:pt x="30480" y="593090"/>
                </a:moveTo>
                <a:cubicBezTo>
                  <a:pt x="60960" y="529590"/>
                  <a:pt x="128270" y="339090"/>
                  <a:pt x="251460" y="250190"/>
                </a:cubicBezTo>
                <a:cubicBezTo>
                  <a:pt x="374650" y="161290"/>
                  <a:pt x="598170" y="99060"/>
                  <a:pt x="769620" y="59690"/>
                </a:cubicBezTo>
                <a:cubicBezTo>
                  <a:pt x="941070" y="20320"/>
                  <a:pt x="1137920" y="20320"/>
                  <a:pt x="1280160" y="13970"/>
                </a:cubicBezTo>
                <a:cubicBezTo>
                  <a:pt x="1422400" y="7620"/>
                  <a:pt x="1508760" y="16510"/>
                  <a:pt x="1623060" y="21590"/>
                </a:cubicBezTo>
                <a:cubicBezTo>
                  <a:pt x="1737360" y="26670"/>
                  <a:pt x="1840230" y="0"/>
                  <a:pt x="1965960" y="44450"/>
                </a:cubicBezTo>
                <a:cubicBezTo>
                  <a:pt x="2091690" y="88900"/>
                  <a:pt x="2282190" y="217170"/>
                  <a:pt x="2377440" y="288290"/>
                </a:cubicBezTo>
                <a:cubicBezTo>
                  <a:pt x="2472690" y="359410"/>
                  <a:pt x="2443480" y="421640"/>
                  <a:pt x="2537460" y="471170"/>
                </a:cubicBezTo>
                <a:cubicBezTo>
                  <a:pt x="2631440" y="520700"/>
                  <a:pt x="2833370" y="547370"/>
                  <a:pt x="2941320" y="585470"/>
                </a:cubicBezTo>
                <a:cubicBezTo>
                  <a:pt x="3049270" y="623570"/>
                  <a:pt x="3152140" y="656590"/>
                  <a:pt x="3185160" y="699770"/>
                </a:cubicBezTo>
                <a:cubicBezTo>
                  <a:pt x="3218180" y="742950"/>
                  <a:pt x="3161030" y="811530"/>
                  <a:pt x="3139440" y="844550"/>
                </a:cubicBezTo>
                <a:cubicBezTo>
                  <a:pt x="3117850" y="877570"/>
                  <a:pt x="3129280" y="913130"/>
                  <a:pt x="3055620" y="897890"/>
                </a:cubicBezTo>
                <a:cubicBezTo>
                  <a:pt x="2981960" y="882650"/>
                  <a:pt x="2791460" y="781050"/>
                  <a:pt x="2697480" y="753110"/>
                </a:cubicBezTo>
                <a:cubicBezTo>
                  <a:pt x="2603500" y="725170"/>
                  <a:pt x="2552700" y="706120"/>
                  <a:pt x="2491740" y="730250"/>
                </a:cubicBezTo>
                <a:cubicBezTo>
                  <a:pt x="2430780" y="754380"/>
                  <a:pt x="2381250" y="819150"/>
                  <a:pt x="2331720" y="897890"/>
                </a:cubicBezTo>
                <a:cubicBezTo>
                  <a:pt x="2282190" y="976630"/>
                  <a:pt x="2226310" y="1136650"/>
                  <a:pt x="2194560" y="1202690"/>
                </a:cubicBezTo>
                <a:cubicBezTo>
                  <a:pt x="2162810" y="1268730"/>
                  <a:pt x="2181860" y="1289050"/>
                  <a:pt x="2141220" y="1294130"/>
                </a:cubicBezTo>
                <a:cubicBezTo>
                  <a:pt x="2100580" y="1299210"/>
                  <a:pt x="1968500" y="1286510"/>
                  <a:pt x="1950720" y="1233170"/>
                </a:cubicBezTo>
                <a:cubicBezTo>
                  <a:pt x="1932940" y="1179830"/>
                  <a:pt x="2001520" y="1057910"/>
                  <a:pt x="2034540" y="974090"/>
                </a:cubicBezTo>
                <a:cubicBezTo>
                  <a:pt x="2067560" y="890270"/>
                  <a:pt x="2120900" y="793750"/>
                  <a:pt x="2148840" y="730250"/>
                </a:cubicBezTo>
                <a:cubicBezTo>
                  <a:pt x="2176780" y="666750"/>
                  <a:pt x="2214880" y="640080"/>
                  <a:pt x="2202180" y="593090"/>
                </a:cubicBezTo>
                <a:cubicBezTo>
                  <a:pt x="2189480" y="546100"/>
                  <a:pt x="2142490" y="494030"/>
                  <a:pt x="2072640" y="448310"/>
                </a:cubicBezTo>
                <a:cubicBezTo>
                  <a:pt x="2002790" y="402590"/>
                  <a:pt x="1875790" y="345440"/>
                  <a:pt x="1783080" y="318770"/>
                </a:cubicBezTo>
                <a:cubicBezTo>
                  <a:pt x="1690370" y="292100"/>
                  <a:pt x="1639570" y="292100"/>
                  <a:pt x="1516380" y="288290"/>
                </a:cubicBezTo>
                <a:cubicBezTo>
                  <a:pt x="1393190" y="284480"/>
                  <a:pt x="1188720" y="276860"/>
                  <a:pt x="1043940" y="295910"/>
                </a:cubicBezTo>
                <a:cubicBezTo>
                  <a:pt x="899160" y="314960"/>
                  <a:pt x="736600" y="360680"/>
                  <a:pt x="647700" y="402590"/>
                </a:cubicBezTo>
                <a:cubicBezTo>
                  <a:pt x="558800" y="444500"/>
                  <a:pt x="534670" y="492760"/>
                  <a:pt x="510540" y="547370"/>
                </a:cubicBezTo>
                <a:cubicBezTo>
                  <a:pt x="486410" y="601980"/>
                  <a:pt x="530860" y="712470"/>
                  <a:pt x="502920" y="730250"/>
                </a:cubicBezTo>
                <a:cubicBezTo>
                  <a:pt x="474980" y="748030"/>
                  <a:pt x="384810" y="688340"/>
                  <a:pt x="342900" y="654050"/>
                </a:cubicBezTo>
                <a:cubicBezTo>
                  <a:pt x="300990" y="619760"/>
                  <a:pt x="278130" y="538480"/>
                  <a:pt x="251460" y="524510"/>
                </a:cubicBezTo>
                <a:cubicBezTo>
                  <a:pt x="224790" y="510540"/>
                  <a:pt x="213360" y="552450"/>
                  <a:pt x="182880" y="570230"/>
                </a:cubicBezTo>
                <a:cubicBezTo>
                  <a:pt x="152400" y="588010"/>
                  <a:pt x="93980" y="619760"/>
                  <a:pt x="68580" y="631190"/>
                </a:cubicBezTo>
                <a:cubicBezTo>
                  <a:pt x="43180" y="642620"/>
                  <a:pt x="0" y="656590"/>
                  <a:pt x="30480" y="593090"/>
                </a:cubicBezTo>
                <a:close/>
              </a:path>
            </a:pathLst>
          </a:cu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grpSp>
        <p:nvGrpSpPr>
          <p:cNvPr id="71736" name="Freeform 76"/>
          <p:cNvGrpSpPr>
            <a:grpSpLocks/>
          </p:cNvGrpSpPr>
          <p:nvPr/>
        </p:nvGrpSpPr>
        <p:grpSpPr bwMode="auto">
          <a:xfrm rot="6609582" flipH="1">
            <a:off x="997743" y="5117307"/>
            <a:ext cx="1223963" cy="1219200"/>
            <a:chOff x="1313" y="2208"/>
            <a:chExt cx="841" cy="768"/>
          </a:xfrm>
        </p:grpSpPr>
        <p:pic>
          <p:nvPicPr>
            <p:cNvPr id="71763" name="Freeform 76"/>
            <p:cNvPicPr>
              <a:picLocks noChangeArrowheads="1"/>
            </p:cNvPicPr>
            <p:nvPr/>
          </p:nvPicPr>
          <p:blipFill>
            <a:blip r:embed="rId3" cstate="print"/>
            <a:srcRect/>
            <a:stretch>
              <a:fillRect/>
            </a:stretch>
          </p:blipFill>
          <p:spPr bwMode="auto">
            <a:xfrm>
              <a:off x="1313" y="2208"/>
              <a:ext cx="841" cy="768"/>
            </a:xfrm>
            <a:prstGeom prst="rect">
              <a:avLst/>
            </a:prstGeom>
            <a:noFill/>
            <a:ln w="9525">
              <a:noFill/>
              <a:miter lim="800000"/>
              <a:headEnd/>
              <a:tailEnd/>
            </a:ln>
          </p:spPr>
        </p:pic>
        <p:sp>
          <p:nvSpPr>
            <p:cNvPr id="71764" name="Text Box 158"/>
            <p:cNvSpPr txBox="1">
              <a:spLocks noChangeArrowheads="1"/>
            </p:cNvSpPr>
            <p:nvPr/>
          </p:nvSpPr>
          <p:spPr bwMode="auto">
            <a:xfrm rot="-499169">
              <a:off x="1354" y="2255"/>
              <a:ext cx="741" cy="728"/>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grpSp>
        <p:nvGrpSpPr>
          <p:cNvPr id="71737" name="Freeform 78"/>
          <p:cNvGrpSpPr>
            <a:grpSpLocks/>
          </p:cNvGrpSpPr>
          <p:nvPr/>
        </p:nvGrpSpPr>
        <p:grpSpPr bwMode="auto">
          <a:xfrm rot="1390328">
            <a:off x="341313" y="4916488"/>
            <a:ext cx="762000" cy="1208087"/>
            <a:chOff x="2162" y="3091"/>
            <a:chExt cx="480" cy="761"/>
          </a:xfrm>
        </p:grpSpPr>
        <p:pic>
          <p:nvPicPr>
            <p:cNvPr id="71761" name="Freeform 78"/>
            <p:cNvPicPr>
              <a:picLocks noChangeArrowheads="1"/>
            </p:cNvPicPr>
            <p:nvPr/>
          </p:nvPicPr>
          <p:blipFill>
            <a:blip r:embed="rId4" cstate="print"/>
            <a:srcRect/>
            <a:stretch>
              <a:fillRect/>
            </a:stretch>
          </p:blipFill>
          <p:spPr bwMode="auto">
            <a:xfrm>
              <a:off x="2162" y="3091"/>
              <a:ext cx="480" cy="761"/>
            </a:xfrm>
            <a:prstGeom prst="rect">
              <a:avLst/>
            </a:prstGeom>
            <a:noFill/>
            <a:ln w="9525">
              <a:noFill/>
              <a:miter lim="800000"/>
              <a:headEnd/>
              <a:tailEnd/>
            </a:ln>
          </p:spPr>
        </p:pic>
        <p:sp>
          <p:nvSpPr>
            <p:cNvPr id="71762" name="Text Box 161"/>
            <p:cNvSpPr txBox="1">
              <a:spLocks noChangeArrowheads="1"/>
            </p:cNvSpPr>
            <p:nvPr/>
          </p:nvSpPr>
          <p:spPr bwMode="auto">
            <a:xfrm>
              <a:off x="2190" y="3106"/>
              <a:ext cx="424" cy="703"/>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sp>
        <p:nvSpPr>
          <p:cNvPr id="71738" name="Freeform 124"/>
          <p:cNvSpPr>
            <a:spLocks/>
          </p:cNvSpPr>
          <p:nvPr/>
        </p:nvSpPr>
        <p:spPr bwMode="auto">
          <a:xfrm>
            <a:off x="854075" y="3811588"/>
            <a:ext cx="538163" cy="1187450"/>
          </a:xfrm>
          <a:custGeom>
            <a:avLst/>
            <a:gdLst>
              <a:gd name="T0" fmla="*/ 280988 w 339"/>
              <a:gd name="T1" fmla="*/ 11112 h 748"/>
              <a:gd name="T2" fmla="*/ 180975 w 339"/>
              <a:gd name="T3" fmla="*/ 419100 h 748"/>
              <a:gd name="T4" fmla="*/ 15875 w 339"/>
              <a:gd name="T5" fmla="*/ 793750 h 748"/>
              <a:gd name="T6" fmla="*/ 82550 w 339"/>
              <a:gd name="T7" fmla="*/ 1101725 h 748"/>
              <a:gd name="T8" fmla="*/ 303213 w 339"/>
              <a:gd name="T9" fmla="*/ 1179513 h 748"/>
              <a:gd name="T10" fmla="*/ 512763 w 339"/>
              <a:gd name="T11" fmla="*/ 1057275 h 748"/>
              <a:gd name="T12" fmla="*/ 457200 w 339"/>
              <a:gd name="T13" fmla="*/ 661987 h 748"/>
              <a:gd name="T14" fmla="*/ 357188 w 339"/>
              <a:gd name="T15" fmla="*/ 242888 h 748"/>
              <a:gd name="T16" fmla="*/ 346075 w 339"/>
              <a:gd name="T17" fmla="*/ 0 h 7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9"/>
              <a:gd name="T28" fmla="*/ 0 h 748"/>
              <a:gd name="T29" fmla="*/ 339 w 339"/>
              <a:gd name="T30" fmla="*/ 748 h 7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9" h="748">
                <a:moveTo>
                  <a:pt x="177" y="7"/>
                </a:moveTo>
                <a:cubicBezTo>
                  <a:pt x="159" y="94"/>
                  <a:pt x="142" y="182"/>
                  <a:pt x="114" y="264"/>
                </a:cubicBezTo>
                <a:cubicBezTo>
                  <a:pt x="86" y="346"/>
                  <a:pt x="20" y="428"/>
                  <a:pt x="10" y="500"/>
                </a:cubicBezTo>
                <a:cubicBezTo>
                  <a:pt x="0" y="572"/>
                  <a:pt x="22" y="654"/>
                  <a:pt x="52" y="694"/>
                </a:cubicBezTo>
                <a:cubicBezTo>
                  <a:pt x="82" y="734"/>
                  <a:pt x="146" y="748"/>
                  <a:pt x="191" y="743"/>
                </a:cubicBezTo>
                <a:cubicBezTo>
                  <a:pt x="236" y="738"/>
                  <a:pt x="307" y="720"/>
                  <a:pt x="323" y="666"/>
                </a:cubicBezTo>
                <a:cubicBezTo>
                  <a:pt x="339" y="612"/>
                  <a:pt x="304" y="502"/>
                  <a:pt x="288" y="417"/>
                </a:cubicBezTo>
                <a:cubicBezTo>
                  <a:pt x="272" y="332"/>
                  <a:pt x="237" y="222"/>
                  <a:pt x="225" y="153"/>
                </a:cubicBezTo>
                <a:cubicBezTo>
                  <a:pt x="213" y="84"/>
                  <a:pt x="215" y="42"/>
                  <a:pt x="218" y="0"/>
                </a:cubicBezTo>
              </a:path>
            </a:pathLst>
          </a:custGeom>
          <a:solidFill>
            <a:srgbClr val="A5E21E"/>
          </a:solidFill>
          <a:ln w="9525">
            <a:solidFill>
              <a:schemeClr val="tx1"/>
            </a:solidFill>
            <a:round/>
            <a:headEnd/>
            <a:tailEnd/>
          </a:ln>
        </p:spPr>
        <p:txBody>
          <a:bodyPr/>
          <a:lstStyle/>
          <a:p>
            <a:endParaRPr lang="en-GB"/>
          </a:p>
        </p:txBody>
      </p:sp>
      <p:sp>
        <p:nvSpPr>
          <p:cNvPr id="71739" name="AutoShape 126"/>
          <p:cNvSpPr>
            <a:spLocks noChangeArrowheads="1"/>
          </p:cNvSpPr>
          <p:nvPr/>
        </p:nvSpPr>
        <p:spPr bwMode="auto">
          <a:xfrm rot="5400000">
            <a:off x="804068" y="4063207"/>
            <a:ext cx="684213" cy="254000"/>
          </a:xfrm>
          <a:custGeom>
            <a:avLst/>
            <a:gdLst>
              <a:gd name="T0" fmla="*/ 16255125 w 21600"/>
              <a:gd name="T1" fmla="*/ 0 h 21600"/>
              <a:gd name="T2" fmla="*/ 0 w 21600"/>
              <a:gd name="T3" fmla="*/ 1493426 h 21600"/>
              <a:gd name="T4" fmla="*/ 16255125 w 21600"/>
              <a:gd name="T5" fmla="*/ 2986852 h 21600"/>
              <a:gd name="T6" fmla="*/ 21673492 w 21600"/>
              <a:gd name="T7" fmla="*/ 149342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A015"/>
          </a:solidFill>
          <a:ln w="9525">
            <a:solidFill>
              <a:schemeClr val="tx1"/>
            </a:solidFill>
            <a:miter lim="800000"/>
            <a:headEnd/>
            <a:tailEnd/>
          </a:ln>
        </p:spPr>
        <p:txBody>
          <a:bodyPr wrap="none" anchor="ctr"/>
          <a:lstStyle/>
          <a:p>
            <a:endParaRPr lang="en-GB"/>
          </a:p>
        </p:txBody>
      </p:sp>
      <p:sp>
        <p:nvSpPr>
          <p:cNvPr id="71740" name="Line 127"/>
          <p:cNvSpPr>
            <a:spLocks noChangeShapeType="1"/>
          </p:cNvSpPr>
          <p:nvPr/>
        </p:nvSpPr>
        <p:spPr bwMode="auto">
          <a:xfrm flipH="1">
            <a:off x="1123950" y="1344613"/>
            <a:ext cx="33338" cy="5513387"/>
          </a:xfrm>
          <a:prstGeom prst="line">
            <a:avLst/>
          </a:prstGeom>
          <a:noFill/>
          <a:ln w="9525">
            <a:solidFill>
              <a:schemeClr val="tx1"/>
            </a:solidFill>
            <a:round/>
            <a:headEnd/>
            <a:tailEnd/>
          </a:ln>
        </p:spPr>
        <p:txBody>
          <a:bodyPr/>
          <a:lstStyle/>
          <a:p>
            <a:endParaRPr lang="en-US"/>
          </a:p>
        </p:txBody>
      </p:sp>
      <p:pic>
        <p:nvPicPr>
          <p:cNvPr id="71741" name="Picture 128" descr="Horizon Cardiology, Playing 57"/>
          <p:cNvPicPr>
            <a:picLocks noChangeAspect="1" noChangeArrowheads="1"/>
          </p:cNvPicPr>
          <p:nvPr/>
        </p:nvPicPr>
        <p:blipFill>
          <a:blip r:embed="rId5" cstate="print">
            <a:lum bright="-18000"/>
          </a:blip>
          <a:srcRect/>
          <a:stretch>
            <a:fillRect/>
          </a:stretch>
        </p:blipFill>
        <p:spPr bwMode="auto">
          <a:xfrm>
            <a:off x="2451100" y="2089150"/>
            <a:ext cx="2598738" cy="3178175"/>
          </a:xfrm>
          <a:prstGeom prst="rect">
            <a:avLst/>
          </a:prstGeom>
          <a:noFill/>
          <a:ln w="9525">
            <a:noFill/>
            <a:miter lim="800000"/>
            <a:headEnd/>
            <a:tailEnd/>
          </a:ln>
        </p:spPr>
      </p:pic>
      <p:pic>
        <p:nvPicPr>
          <p:cNvPr id="71742" name="Picture 129" descr="Horizon Cardiology, Playing 60"/>
          <p:cNvPicPr>
            <a:picLocks noChangeAspect="1" noChangeArrowheads="1"/>
          </p:cNvPicPr>
          <p:nvPr/>
        </p:nvPicPr>
        <p:blipFill>
          <a:blip r:embed="rId6" cstate="print">
            <a:lum bright="-18000"/>
          </a:blip>
          <a:srcRect/>
          <a:stretch>
            <a:fillRect/>
          </a:stretch>
        </p:blipFill>
        <p:spPr bwMode="auto">
          <a:xfrm>
            <a:off x="4827588" y="2081213"/>
            <a:ext cx="4184650" cy="3163887"/>
          </a:xfrm>
          <a:prstGeom prst="rect">
            <a:avLst/>
          </a:prstGeom>
          <a:noFill/>
          <a:ln w="9525">
            <a:noFill/>
            <a:miter lim="800000"/>
            <a:headEnd/>
            <a:tailEnd/>
          </a:ln>
        </p:spPr>
      </p:pic>
      <p:sp>
        <p:nvSpPr>
          <p:cNvPr id="71743" name="Text Box 130"/>
          <p:cNvSpPr txBox="1">
            <a:spLocks noChangeArrowheads="1"/>
          </p:cNvSpPr>
          <p:nvPr/>
        </p:nvSpPr>
        <p:spPr bwMode="auto">
          <a:xfrm>
            <a:off x="5287963" y="882650"/>
            <a:ext cx="2787650" cy="779463"/>
          </a:xfrm>
          <a:prstGeom prst="rect">
            <a:avLst/>
          </a:prstGeom>
          <a:noFill/>
          <a:ln w="9525">
            <a:noFill/>
            <a:miter lim="800000"/>
            <a:headEnd/>
            <a:tailEnd/>
          </a:ln>
        </p:spPr>
        <p:txBody>
          <a:bodyPr>
            <a:spAutoFit/>
          </a:bodyPr>
          <a:lstStyle/>
          <a:p>
            <a:pPr>
              <a:spcBef>
                <a:spcPct val="50000"/>
              </a:spcBef>
            </a:pPr>
            <a:r>
              <a:rPr lang="en-GB"/>
              <a:t>PAPsyst=TRgradient+JVP</a:t>
            </a:r>
          </a:p>
          <a:p>
            <a:pPr>
              <a:spcBef>
                <a:spcPct val="50000"/>
              </a:spcBef>
            </a:pPr>
            <a:r>
              <a:rPr lang="en-GB"/>
              <a:t>PAPsyst=4V</a:t>
            </a:r>
            <a:r>
              <a:rPr lang="en-GB" baseline="30000"/>
              <a:t>2</a:t>
            </a:r>
            <a:r>
              <a:rPr lang="en-GB"/>
              <a:t>+JVP</a:t>
            </a:r>
          </a:p>
        </p:txBody>
      </p:sp>
      <p:graphicFrame>
        <p:nvGraphicFramePr>
          <p:cNvPr id="215191" name="Group 151"/>
          <p:cNvGraphicFramePr>
            <a:graphicFrameLocks noGrp="1"/>
          </p:cNvGraphicFramePr>
          <p:nvPr/>
        </p:nvGraphicFramePr>
        <p:xfrm>
          <a:off x="4487863" y="5337175"/>
          <a:ext cx="3055937" cy="1476375"/>
        </p:xfrm>
        <a:graphic>
          <a:graphicData uri="http://schemas.openxmlformats.org/drawingml/2006/table">
            <a:tbl>
              <a:tblPr/>
              <a:tblGrid>
                <a:gridCol w="1528762"/>
                <a:gridCol w="1527175"/>
              </a:tblGrid>
              <a:tr h="369888">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0" i="0" u="none" strike="noStrike" cap="none" normalizeH="0" baseline="0" smtClean="0">
                          <a:ln>
                            <a:noFill/>
                          </a:ln>
                          <a:solidFill>
                            <a:schemeClr val="tx1"/>
                          </a:solidFill>
                          <a:effectLst/>
                          <a:latin typeface="Times New Roman" pitchFamily="18" charset="0"/>
                        </a:rPr>
                        <a:t>TR Velocity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0" i="0" u="none" strike="noStrike" cap="none" normalizeH="0" baseline="0" smtClean="0">
                          <a:ln>
                            <a:noFill/>
                          </a:ln>
                          <a:solidFill>
                            <a:schemeClr val="tx1"/>
                          </a:solidFill>
                          <a:effectLst/>
                          <a:latin typeface="Times New Roman" pitchFamily="18" charset="0"/>
                        </a:rPr>
                        <a:t>PAPsystolic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1"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0" i="0" u="none" strike="noStrike" cap="none" normalizeH="0" baseline="0" smtClean="0">
                          <a:ln>
                            <a:noFill/>
                          </a:ln>
                          <a:solidFill>
                            <a:schemeClr val="tx1"/>
                          </a:solidFill>
                          <a:effectLst/>
                          <a:latin typeface="Times New Roman" pitchFamily="18" charset="0"/>
                        </a:rPr>
                        <a:t>36+JVP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0" i="0" u="none" strike="noStrike" cap="none" normalizeH="0" baseline="0" smtClean="0">
                          <a:ln>
                            <a:noFill/>
                          </a:ln>
                          <a:solidFill>
                            <a:schemeClr val="tx1"/>
                          </a:solidFill>
                          <a:effectLst/>
                          <a:latin typeface="Times New Roman" pitchFamily="18" charset="0"/>
                        </a:rPr>
                        <a:t>64+JVP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99FF33"/>
                        </a:buClr>
                        <a:buSzTx/>
                        <a:buFont typeface="Wingdings" pitchFamily="2" charset="2"/>
                        <a:buNone/>
                        <a:tabLst/>
                      </a:pPr>
                      <a:r>
                        <a:rPr kumimoji="0" lang="en-GB" sz="1600" b="0" i="0" u="none" strike="noStrike" cap="none" normalizeH="0" baseline="0" smtClean="0">
                          <a:ln>
                            <a:noFill/>
                          </a:ln>
                          <a:solidFill>
                            <a:schemeClr val="tx1"/>
                          </a:solidFill>
                          <a:effectLst/>
                          <a:latin typeface="Times New Roman" pitchFamily="18" charset="0"/>
                        </a:rPr>
                        <a:t>100+JVP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GB" smtClean="0"/>
              <a:t>Additional echocardiographic variables</a:t>
            </a:r>
          </a:p>
        </p:txBody>
      </p:sp>
      <p:sp>
        <p:nvSpPr>
          <p:cNvPr id="72706" name="Rectangle 3"/>
          <p:cNvSpPr>
            <a:spLocks noGrp="1" noChangeArrowheads="1"/>
          </p:cNvSpPr>
          <p:nvPr>
            <p:ph type="body" idx="1"/>
          </p:nvPr>
        </p:nvSpPr>
        <p:spPr>
          <a:xfrm>
            <a:off x="293688" y="1689100"/>
            <a:ext cx="8455025" cy="4810125"/>
          </a:xfrm>
        </p:spPr>
        <p:txBody>
          <a:bodyPr/>
          <a:lstStyle/>
          <a:p>
            <a:r>
              <a:rPr lang="en-US" sz="2800" smtClean="0"/>
              <a:t>Increased velocity of pulmonary valve regurgitation and a short acceleration time of RV ejection into the PA</a:t>
            </a:r>
          </a:p>
          <a:p>
            <a:r>
              <a:rPr lang="en-US" sz="2800" b="1" smtClean="0"/>
              <a:t>Increased dimensions of right heart chambers</a:t>
            </a:r>
            <a:r>
              <a:rPr lang="en-US" sz="2800" smtClean="0"/>
              <a:t>, abnormal shape and function of the interventricular septum</a:t>
            </a:r>
          </a:p>
          <a:p>
            <a:r>
              <a:rPr lang="en-US" sz="2800" smtClean="0"/>
              <a:t>Increased RV wall thickness, and </a:t>
            </a:r>
            <a:r>
              <a:rPr lang="en-US" sz="2800" b="1" smtClean="0"/>
              <a:t>dilated main PA</a:t>
            </a:r>
            <a:r>
              <a:rPr lang="en-US" sz="2800" smtClean="0"/>
              <a:t> are also suggestive of PH, but tend to occur later in the course of the disease</a:t>
            </a:r>
          </a:p>
          <a:p>
            <a:r>
              <a:rPr lang="en-US" sz="2800" smtClean="0"/>
              <a:t>Their sensitivity is questionable</a:t>
            </a:r>
          </a:p>
          <a:p>
            <a:endParaRPr lang="en-US" sz="2400" baseline="30000" smtClean="0"/>
          </a:p>
        </p:txBody>
      </p:sp>
      <p:sp>
        <p:nvSpPr>
          <p:cNvPr id="72707" name="TextBox 53"/>
          <p:cNvSpPr txBox="1">
            <a:spLocks noChangeArrowheads="1"/>
          </p:cNvSpPr>
          <p:nvPr/>
        </p:nvSpPr>
        <p:spPr bwMode="auto">
          <a:xfrm>
            <a:off x="4359275" y="6583363"/>
            <a:ext cx="4784725" cy="274637"/>
          </a:xfrm>
          <a:prstGeom prst="rect">
            <a:avLst/>
          </a:prstGeom>
          <a:noFill/>
          <a:ln w="9525">
            <a:noFill/>
            <a:miter lim="800000"/>
            <a:headEnd/>
            <a:tailEnd/>
          </a:ln>
        </p:spPr>
        <p:txBody>
          <a:bodyPr>
            <a:spAutoFit/>
          </a:bodyPr>
          <a:lstStyle/>
          <a:p>
            <a:pPr algn="r"/>
            <a:r>
              <a:rPr lang="de-CH" sz="1200" b="1"/>
              <a:t>Galiè N, </a:t>
            </a:r>
            <a:r>
              <a:rPr lang="de-CH" sz="1200" b="1" i="1"/>
              <a:t>et al. Eur Heart J</a:t>
            </a:r>
            <a:r>
              <a:rPr lang="de-CH" sz="1200" b="1"/>
              <a:t> 2009; 30:2493-2357.</a:t>
            </a:r>
            <a:endParaRPr lang="en-US" sz="1200" b="1"/>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
          <p:cNvSpPr txBox="1">
            <a:spLocks noChangeArrowheads="1"/>
          </p:cNvSpPr>
          <p:nvPr/>
        </p:nvSpPr>
        <p:spPr bwMode="auto">
          <a:xfrm>
            <a:off x="2403475" y="5389563"/>
            <a:ext cx="5370513" cy="400050"/>
          </a:xfrm>
          <a:prstGeom prst="rect">
            <a:avLst/>
          </a:prstGeom>
          <a:noFill/>
          <a:ln w="9525">
            <a:noFill/>
            <a:miter lim="800000"/>
            <a:headEnd/>
            <a:tailEnd/>
          </a:ln>
        </p:spPr>
        <p:txBody>
          <a:bodyPr anchorCtr="1">
            <a:spAutoFit/>
          </a:bodyPr>
          <a:lstStyle/>
          <a:p>
            <a:pPr defTabSz="877888" eaLnBrk="0" hangingPunct="0">
              <a:spcAft>
                <a:spcPct val="80000"/>
              </a:spcAft>
              <a:tabLst>
                <a:tab pos="666750" algn="l"/>
                <a:tab pos="1231900" algn="l"/>
                <a:tab pos="3810000" algn="ctr"/>
                <a:tab pos="5432425" algn="ctr"/>
                <a:tab pos="6853238" algn="ctr"/>
                <a:tab pos="7908925" algn="ctr"/>
              </a:tabLst>
            </a:pPr>
            <a:r>
              <a:rPr lang="en-US" sz="2000" b="1">
                <a:latin typeface="Univers"/>
              </a:rPr>
              <a:t>mPAP (mmHg) measured invasively (RHC)</a:t>
            </a:r>
          </a:p>
        </p:txBody>
      </p:sp>
      <p:sp>
        <p:nvSpPr>
          <p:cNvPr id="74754" name="Text Box 3"/>
          <p:cNvSpPr txBox="1">
            <a:spLocks noChangeArrowheads="1"/>
          </p:cNvSpPr>
          <p:nvPr/>
        </p:nvSpPr>
        <p:spPr bwMode="auto">
          <a:xfrm>
            <a:off x="7183438" y="5140325"/>
            <a:ext cx="323850" cy="276225"/>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de-CH" b="1">
                <a:latin typeface="Univers"/>
              </a:rPr>
              <a:t>80</a:t>
            </a:r>
            <a:endParaRPr lang="en-US" b="1">
              <a:latin typeface="Univers"/>
            </a:endParaRPr>
          </a:p>
        </p:txBody>
      </p:sp>
      <p:sp>
        <p:nvSpPr>
          <p:cNvPr id="74755" name="Line 4"/>
          <p:cNvSpPr>
            <a:spLocks noChangeShapeType="1"/>
          </p:cNvSpPr>
          <p:nvPr/>
        </p:nvSpPr>
        <p:spPr bwMode="auto">
          <a:xfrm>
            <a:off x="2765425" y="2405063"/>
            <a:ext cx="0" cy="2655887"/>
          </a:xfrm>
          <a:prstGeom prst="line">
            <a:avLst/>
          </a:prstGeom>
          <a:noFill/>
          <a:ln w="19050">
            <a:solidFill>
              <a:schemeClr val="tx1"/>
            </a:solidFill>
            <a:round/>
            <a:headEnd/>
            <a:tailEnd/>
          </a:ln>
        </p:spPr>
        <p:txBody>
          <a:bodyPr wrap="none" lIns="0" tIns="0" rIns="0" bIns="0">
            <a:spAutoFit/>
          </a:bodyPr>
          <a:lstStyle/>
          <a:p>
            <a:endParaRPr lang="en-US"/>
          </a:p>
        </p:txBody>
      </p:sp>
      <p:sp>
        <p:nvSpPr>
          <p:cNvPr id="74756" name="Line 5"/>
          <p:cNvSpPr>
            <a:spLocks noChangeShapeType="1"/>
          </p:cNvSpPr>
          <p:nvPr/>
        </p:nvSpPr>
        <p:spPr bwMode="auto">
          <a:xfrm flipV="1">
            <a:off x="2722563" y="5008563"/>
            <a:ext cx="4630737" cy="0"/>
          </a:xfrm>
          <a:prstGeom prst="line">
            <a:avLst/>
          </a:prstGeom>
          <a:noFill/>
          <a:ln w="19050">
            <a:solidFill>
              <a:schemeClr val="tx1"/>
            </a:solidFill>
            <a:round/>
            <a:headEnd/>
            <a:tailEnd/>
          </a:ln>
        </p:spPr>
        <p:txBody>
          <a:bodyPr lIns="0" tIns="0" rIns="0" bIns="0">
            <a:spAutoFit/>
          </a:bodyPr>
          <a:lstStyle/>
          <a:p>
            <a:endParaRPr lang="en-US"/>
          </a:p>
        </p:txBody>
      </p:sp>
      <p:sp>
        <p:nvSpPr>
          <p:cNvPr id="74757" name="AutoShape 6"/>
          <p:cNvSpPr>
            <a:spLocks noChangeArrowheads="1"/>
          </p:cNvSpPr>
          <p:nvPr/>
        </p:nvSpPr>
        <p:spPr bwMode="auto">
          <a:xfrm>
            <a:off x="4217988" y="4421188"/>
            <a:ext cx="87312"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58" name="AutoShape 7"/>
          <p:cNvSpPr>
            <a:spLocks noChangeArrowheads="1"/>
          </p:cNvSpPr>
          <p:nvPr/>
        </p:nvSpPr>
        <p:spPr bwMode="auto">
          <a:xfrm>
            <a:off x="4095750" y="4421188"/>
            <a:ext cx="87313"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59" name="AutoShape 8"/>
          <p:cNvSpPr>
            <a:spLocks noChangeArrowheads="1"/>
          </p:cNvSpPr>
          <p:nvPr/>
        </p:nvSpPr>
        <p:spPr bwMode="auto">
          <a:xfrm>
            <a:off x="3922713" y="4421188"/>
            <a:ext cx="87312"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0" name="AutoShape 9"/>
          <p:cNvSpPr>
            <a:spLocks noChangeArrowheads="1"/>
          </p:cNvSpPr>
          <p:nvPr/>
        </p:nvSpPr>
        <p:spPr bwMode="auto">
          <a:xfrm>
            <a:off x="3875088" y="449738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1" name="AutoShape 10"/>
          <p:cNvSpPr>
            <a:spLocks noChangeArrowheads="1"/>
          </p:cNvSpPr>
          <p:nvPr/>
        </p:nvSpPr>
        <p:spPr bwMode="auto">
          <a:xfrm>
            <a:off x="3816350" y="4421188"/>
            <a:ext cx="87313"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2" name="AutoShape 11"/>
          <p:cNvSpPr>
            <a:spLocks noChangeArrowheads="1"/>
          </p:cNvSpPr>
          <p:nvPr/>
        </p:nvSpPr>
        <p:spPr bwMode="auto">
          <a:xfrm>
            <a:off x="3751263" y="4421188"/>
            <a:ext cx="84137"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3" name="AutoShape 12"/>
          <p:cNvSpPr>
            <a:spLocks noChangeArrowheads="1"/>
          </p:cNvSpPr>
          <p:nvPr/>
        </p:nvSpPr>
        <p:spPr bwMode="auto">
          <a:xfrm>
            <a:off x="3589338" y="449738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4" name="AutoShape 13"/>
          <p:cNvSpPr>
            <a:spLocks noChangeArrowheads="1"/>
          </p:cNvSpPr>
          <p:nvPr/>
        </p:nvSpPr>
        <p:spPr bwMode="auto">
          <a:xfrm>
            <a:off x="3589338" y="454818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5" name="AutoShape 14"/>
          <p:cNvSpPr>
            <a:spLocks noChangeArrowheads="1"/>
          </p:cNvSpPr>
          <p:nvPr/>
        </p:nvSpPr>
        <p:spPr bwMode="auto">
          <a:xfrm>
            <a:off x="3463925" y="450056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6" name="AutoShape 15"/>
          <p:cNvSpPr>
            <a:spLocks noChangeArrowheads="1"/>
          </p:cNvSpPr>
          <p:nvPr/>
        </p:nvSpPr>
        <p:spPr bwMode="auto">
          <a:xfrm>
            <a:off x="3355975" y="4362450"/>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7" name="AutoShape 16"/>
          <p:cNvSpPr>
            <a:spLocks noChangeArrowheads="1"/>
          </p:cNvSpPr>
          <p:nvPr/>
        </p:nvSpPr>
        <p:spPr bwMode="auto">
          <a:xfrm>
            <a:off x="3471863" y="4135438"/>
            <a:ext cx="84137"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8" name="AutoShape 17"/>
          <p:cNvSpPr>
            <a:spLocks noChangeArrowheads="1"/>
          </p:cNvSpPr>
          <p:nvPr/>
        </p:nvSpPr>
        <p:spPr bwMode="auto">
          <a:xfrm>
            <a:off x="3663950" y="4217988"/>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69" name="AutoShape 18"/>
          <p:cNvSpPr>
            <a:spLocks noChangeArrowheads="1"/>
          </p:cNvSpPr>
          <p:nvPr/>
        </p:nvSpPr>
        <p:spPr bwMode="auto">
          <a:xfrm>
            <a:off x="3648075" y="4287838"/>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0" name="AutoShape 19"/>
          <p:cNvSpPr>
            <a:spLocks noChangeArrowheads="1"/>
          </p:cNvSpPr>
          <p:nvPr/>
        </p:nvSpPr>
        <p:spPr bwMode="auto">
          <a:xfrm>
            <a:off x="3700463" y="4248150"/>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1" name="AutoShape 20"/>
          <p:cNvSpPr>
            <a:spLocks noChangeArrowheads="1"/>
          </p:cNvSpPr>
          <p:nvPr/>
        </p:nvSpPr>
        <p:spPr bwMode="auto">
          <a:xfrm>
            <a:off x="3765550" y="4219575"/>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2" name="AutoShape 21"/>
          <p:cNvSpPr>
            <a:spLocks noChangeArrowheads="1"/>
          </p:cNvSpPr>
          <p:nvPr/>
        </p:nvSpPr>
        <p:spPr bwMode="auto">
          <a:xfrm>
            <a:off x="3700463" y="4143375"/>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3" name="AutoShape 22"/>
          <p:cNvSpPr>
            <a:spLocks noChangeArrowheads="1"/>
          </p:cNvSpPr>
          <p:nvPr/>
        </p:nvSpPr>
        <p:spPr bwMode="auto">
          <a:xfrm>
            <a:off x="3700463" y="410368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4" name="AutoShape 23"/>
          <p:cNvSpPr>
            <a:spLocks noChangeArrowheads="1"/>
          </p:cNvSpPr>
          <p:nvPr/>
        </p:nvSpPr>
        <p:spPr bwMode="auto">
          <a:xfrm>
            <a:off x="3700463" y="4044950"/>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5" name="AutoShape 24"/>
          <p:cNvSpPr>
            <a:spLocks noChangeArrowheads="1"/>
          </p:cNvSpPr>
          <p:nvPr/>
        </p:nvSpPr>
        <p:spPr bwMode="auto">
          <a:xfrm>
            <a:off x="3700463" y="390683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6" name="AutoShape 25"/>
          <p:cNvSpPr>
            <a:spLocks noChangeArrowheads="1"/>
          </p:cNvSpPr>
          <p:nvPr/>
        </p:nvSpPr>
        <p:spPr bwMode="auto">
          <a:xfrm>
            <a:off x="3884613" y="3649663"/>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7" name="AutoShape 26"/>
          <p:cNvSpPr>
            <a:spLocks noChangeArrowheads="1"/>
          </p:cNvSpPr>
          <p:nvPr/>
        </p:nvSpPr>
        <p:spPr bwMode="auto">
          <a:xfrm>
            <a:off x="3819525" y="3906838"/>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8" name="AutoShape 27"/>
          <p:cNvSpPr>
            <a:spLocks noChangeArrowheads="1"/>
          </p:cNvSpPr>
          <p:nvPr/>
        </p:nvSpPr>
        <p:spPr bwMode="auto">
          <a:xfrm>
            <a:off x="3884613" y="3906838"/>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79" name="AutoShape 28"/>
          <p:cNvSpPr>
            <a:spLocks noChangeArrowheads="1"/>
          </p:cNvSpPr>
          <p:nvPr/>
        </p:nvSpPr>
        <p:spPr bwMode="auto">
          <a:xfrm>
            <a:off x="3933825" y="3957638"/>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0" name="AutoShape 29"/>
          <p:cNvSpPr>
            <a:spLocks noChangeArrowheads="1"/>
          </p:cNvSpPr>
          <p:nvPr/>
        </p:nvSpPr>
        <p:spPr bwMode="auto">
          <a:xfrm>
            <a:off x="3933825" y="3987800"/>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1" name="AutoShape 30"/>
          <p:cNvSpPr>
            <a:spLocks noChangeArrowheads="1"/>
          </p:cNvSpPr>
          <p:nvPr/>
        </p:nvSpPr>
        <p:spPr bwMode="auto">
          <a:xfrm>
            <a:off x="3894138" y="4010025"/>
            <a:ext cx="87312"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2" name="AutoShape 31"/>
          <p:cNvSpPr>
            <a:spLocks noChangeArrowheads="1"/>
          </p:cNvSpPr>
          <p:nvPr/>
        </p:nvSpPr>
        <p:spPr bwMode="auto">
          <a:xfrm>
            <a:off x="3819525" y="4041775"/>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3" name="AutoShape 32"/>
          <p:cNvSpPr>
            <a:spLocks noChangeArrowheads="1"/>
          </p:cNvSpPr>
          <p:nvPr/>
        </p:nvSpPr>
        <p:spPr bwMode="auto">
          <a:xfrm>
            <a:off x="3765550" y="4041775"/>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4" name="AutoShape 33"/>
          <p:cNvSpPr>
            <a:spLocks noChangeArrowheads="1"/>
          </p:cNvSpPr>
          <p:nvPr/>
        </p:nvSpPr>
        <p:spPr bwMode="auto">
          <a:xfrm>
            <a:off x="3875088" y="4097338"/>
            <a:ext cx="84137" cy="100012"/>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5" name="AutoShape 34"/>
          <p:cNvSpPr>
            <a:spLocks noChangeArrowheads="1"/>
          </p:cNvSpPr>
          <p:nvPr/>
        </p:nvSpPr>
        <p:spPr bwMode="auto">
          <a:xfrm>
            <a:off x="3937000" y="408146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6" name="AutoShape 35"/>
          <p:cNvSpPr>
            <a:spLocks noChangeArrowheads="1"/>
          </p:cNvSpPr>
          <p:nvPr/>
        </p:nvSpPr>
        <p:spPr bwMode="auto">
          <a:xfrm>
            <a:off x="3943350" y="4017963"/>
            <a:ext cx="87313"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7" name="AutoShape 36"/>
          <p:cNvSpPr>
            <a:spLocks noChangeArrowheads="1"/>
          </p:cNvSpPr>
          <p:nvPr/>
        </p:nvSpPr>
        <p:spPr bwMode="auto">
          <a:xfrm>
            <a:off x="3871913" y="4216400"/>
            <a:ext cx="87312"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8" name="AutoShape 37"/>
          <p:cNvSpPr>
            <a:spLocks noChangeArrowheads="1"/>
          </p:cNvSpPr>
          <p:nvPr/>
        </p:nvSpPr>
        <p:spPr bwMode="auto">
          <a:xfrm>
            <a:off x="3813175" y="4133850"/>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89" name="AutoShape 38"/>
          <p:cNvSpPr>
            <a:spLocks noChangeArrowheads="1"/>
          </p:cNvSpPr>
          <p:nvPr/>
        </p:nvSpPr>
        <p:spPr bwMode="auto">
          <a:xfrm>
            <a:off x="3930650" y="422116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0" name="AutoShape 39"/>
          <p:cNvSpPr>
            <a:spLocks noChangeArrowheads="1"/>
          </p:cNvSpPr>
          <p:nvPr/>
        </p:nvSpPr>
        <p:spPr bwMode="auto">
          <a:xfrm>
            <a:off x="3930650" y="4286250"/>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1" name="AutoShape 40"/>
          <p:cNvSpPr>
            <a:spLocks noChangeArrowheads="1"/>
          </p:cNvSpPr>
          <p:nvPr/>
        </p:nvSpPr>
        <p:spPr bwMode="auto">
          <a:xfrm>
            <a:off x="3997325" y="4295775"/>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2" name="AutoShape 41"/>
          <p:cNvSpPr>
            <a:spLocks noChangeArrowheads="1"/>
          </p:cNvSpPr>
          <p:nvPr/>
        </p:nvSpPr>
        <p:spPr bwMode="auto">
          <a:xfrm>
            <a:off x="4051300" y="3852863"/>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3" name="AutoShape 42"/>
          <p:cNvSpPr>
            <a:spLocks noChangeArrowheads="1"/>
          </p:cNvSpPr>
          <p:nvPr/>
        </p:nvSpPr>
        <p:spPr bwMode="auto">
          <a:xfrm>
            <a:off x="4051300" y="3908425"/>
            <a:ext cx="85725"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4" name="AutoShape 43"/>
          <p:cNvSpPr>
            <a:spLocks noChangeArrowheads="1"/>
          </p:cNvSpPr>
          <p:nvPr/>
        </p:nvSpPr>
        <p:spPr bwMode="auto">
          <a:xfrm>
            <a:off x="4102100" y="3894138"/>
            <a:ext cx="84138" cy="100012"/>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5" name="AutoShape 44"/>
          <p:cNvSpPr>
            <a:spLocks noChangeArrowheads="1"/>
          </p:cNvSpPr>
          <p:nvPr/>
        </p:nvSpPr>
        <p:spPr bwMode="auto">
          <a:xfrm>
            <a:off x="4095750" y="4010025"/>
            <a:ext cx="87313"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6" name="AutoShape 45"/>
          <p:cNvSpPr>
            <a:spLocks noChangeArrowheads="1"/>
          </p:cNvSpPr>
          <p:nvPr/>
        </p:nvSpPr>
        <p:spPr bwMode="auto">
          <a:xfrm>
            <a:off x="4040188" y="4070350"/>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7" name="AutoShape 46"/>
          <p:cNvSpPr>
            <a:spLocks noChangeArrowheads="1"/>
          </p:cNvSpPr>
          <p:nvPr/>
        </p:nvSpPr>
        <p:spPr bwMode="auto">
          <a:xfrm>
            <a:off x="4154488" y="4111625"/>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8" name="AutoShape 47"/>
          <p:cNvSpPr>
            <a:spLocks noChangeArrowheads="1"/>
          </p:cNvSpPr>
          <p:nvPr/>
        </p:nvSpPr>
        <p:spPr bwMode="auto">
          <a:xfrm>
            <a:off x="4224338" y="4162425"/>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799" name="AutoShape 48"/>
          <p:cNvSpPr>
            <a:spLocks noChangeArrowheads="1"/>
          </p:cNvSpPr>
          <p:nvPr/>
        </p:nvSpPr>
        <p:spPr bwMode="auto">
          <a:xfrm>
            <a:off x="4154488" y="4176713"/>
            <a:ext cx="87312"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0" name="AutoShape 49"/>
          <p:cNvSpPr>
            <a:spLocks noChangeArrowheads="1"/>
          </p:cNvSpPr>
          <p:nvPr/>
        </p:nvSpPr>
        <p:spPr bwMode="auto">
          <a:xfrm>
            <a:off x="4154488" y="4216400"/>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1" name="AutoShape 50"/>
          <p:cNvSpPr>
            <a:spLocks noChangeArrowheads="1"/>
          </p:cNvSpPr>
          <p:nvPr/>
        </p:nvSpPr>
        <p:spPr bwMode="auto">
          <a:xfrm>
            <a:off x="4224338" y="4035425"/>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2" name="AutoShape 51"/>
          <p:cNvSpPr>
            <a:spLocks noChangeArrowheads="1"/>
          </p:cNvSpPr>
          <p:nvPr/>
        </p:nvSpPr>
        <p:spPr bwMode="auto">
          <a:xfrm>
            <a:off x="4325938" y="3908425"/>
            <a:ext cx="87312"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3" name="AutoShape 52"/>
          <p:cNvSpPr>
            <a:spLocks noChangeArrowheads="1"/>
          </p:cNvSpPr>
          <p:nvPr/>
        </p:nvSpPr>
        <p:spPr bwMode="auto">
          <a:xfrm>
            <a:off x="4325938" y="3854450"/>
            <a:ext cx="87312"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4" name="AutoShape 53"/>
          <p:cNvSpPr>
            <a:spLocks noChangeArrowheads="1"/>
          </p:cNvSpPr>
          <p:nvPr/>
        </p:nvSpPr>
        <p:spPr bwMode="auto">
          <a:xfrm>
            <a:off x="4276725" y="3825875"/>
            <a:ext cx="85725"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5" name="AutoShape 54"/>
          <p:cNvSpPr>
            <a:spLocks noChangeArrowheads="1"/>
          </p:cNvSpPr>
          <p:nvPr/>
        </p:nvSpPr>
        <p:spPr bwMode="auto">
          <a:xfrm>
            <a:off x="4222750" y="3806825"/>
            <a:ext cx="87313"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6" name="AutoShape 55"/>
          <p:cNvSpPr>
            <a:spLocks noChangeArrowheads="1"/>
          </p:cNvSpPr>
          <p:nvPr/>
        </p:nvSpPr>
        <p:spPr bwMode="auto">
          <a:xfrm>
            <a:off x="4276725" y="3690938"/>
            <a:ext cx="85725" cy="100012"/>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7" name="AutoShape 56"/>
          <p:cNvSpPr>
            <a:spLocks noChangeArrowheads="1"/>
          </p:cNvSpPr>
          <p:nvPr/>
        </p:nvSpPr>
        <p:spPr bwMode="auto">
          <a:xfrm>
            <a:off x="4276725" y="3725863"/>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8" name="AutoShape 57"/>
          <p:cNvSpPr>
            <a:spLocks noChangeArrowheads="1"/>
          </p:cNvSpPr>
          <p:nvPr/>
        </p:nvSpPr>
        <p:spPr bwMode="auto">
          <a:xfrm>
            <a:off x="4217988" y="3609975"/>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09" name="AutoShape 58"/>
          <p:cNvSpPr>
            <a:spLocks noChangeArrowheads="1"/>
          </p:cNvSpPr>
          <p:nvPr/>
        </p:nvSpPr>
        <p:spPr bwMode="auto">
          <a:xfrm>
            <a:off x="4449763" y="3527425"/>
            <a:ext cx="87312"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0" name="AutoShape 59"/>
          <p:cNvSpPr>
            <a:spLocks noChangeArrowheads="1"/>
          </p:cNvSpPr>
          <p:nvPr/>
        </p:nvSpPr>
        <p:spPr bwMode="auto">
          <a:xfrm>
            <a:off x="4487863" y="3395663"/>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1" name="AutoShape 60"/>
          <p:cNvSpPr>
            <a:spLocks noChangeArrowheads="1"/>
          </p:cNvSpPr>
          <p:nvPr/>
        </p:nvSpPr>
        <p:spPr bwMode="auto">
          <a:xfrm>
            <a:off x="4551363" y="3395663"/>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2" name="AutoShape 61"/>
          <p:cNvSpPr>
            <a:spLocks noChangeArrowheads="1"/>
          </p:cNvSpPr>
          <p:nvPr/>
        </p:nvSpPr>
        <p:spPr bwMode="auto">
          <a:xfrm>
            <a:off x="4670425" y="3448050"/>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3" name="AutoShape 62"/>
          <p:cNvSpPr>
            <a:spLocks noChangeArrowheads="1"/>
          </p:cNvSpPr>
          <p:nvPr/>
        </p:nvSpPr>
        <p:spPr bwMode="auto">
          <a:xfrm>
            <a:off x="4713288" y="3657600"/>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4" name="AutoShape 63"/>
          <p:cNvSpPr>
            <a:spLocks noChangeArrowheads="1"/>
          </p:cNvSpPr>
          <p:nvPr/>
        </p:nvSpPr>
        <p:spPr bwMode="auto">
          <a:xfrm>
            <a:off x="4618038" y="3652838"/>
            <a:ext cx="84137"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5" name="AutoShape 64"/>
          <p:cNvSpPr>
            <a:spLocks noChangeArrowheads="1"/>
          </p:cNvSpPr>
          <p:nvPr/>
        </p:nvSpPr>
        <p:spPr bwMode="auto">
          <a:xfrm>
            <a:off x="4556125" y="3727450"/>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6" name="AutoShape 65"/>
          <p:cNvSpPr>
            <a:spLocks noChangeArrowheads="1"/>
          </p:cNvSpPr>
          <p:nvPr/>
        </p:nvSpPr>
        <p:spPr bwMode="auto">
          <a:xfrm>
            <a:off x="4503738" y="3746500"/>
            <a:ext cx="85725"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7" name="AutoShape 66"/>
          <p:cNvSpPr>
            <a:spLocks noChangeArrowheads="1"/>
          </p:cNvSpPr>
          <p:nvPr/>
        </p:nvSpPr>
        <p:spPr bwMode="auto">
          <a:xfrm>
            <a:off x="4503738" y="3902075"/>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8" name="AutoShape 67"/>
          <p:cNvSpPr>
            <a:spLocks noChangeArrowheads="1"/>
          </p:cNvSpPr>
          <p:nvPr/>
        </p:nvSpPr>
        <p:spPr bwMode="auto">
          <a:xfrm>
            <a:off x="4562475" y="395446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19" name="AutoShape 68"/>
          <p:cNvSpPr>
            <a:spLocks noChangeArrowheads="1"/>
          </p:cNvSpPr>
          <p:nvPr/>
        </p:nvSpPr>
        <p:spPr bwMode="auto">
          <a:xfrm>
            <a:off x="4449763" y="4035425"/>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0" name="AutoShape 69"/>
          <p:cNvSpPr>
            <a:spLocks noChangeArrowheads="1"/>
          </p:cNvSpPr>
          <p:nvPr/>
        </p:nvSpPr>
        <p:spPr bwMode="auto">
          <a:xfrm>
            <a:off x="4332288" y="4024313"/>
            <a:ext cx="84137"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1" name="AutoShape 70"/>
          <p:cNvSpPr>
            <a:spLocks noChangeArrowheads="1"/>
          </p:cNvSpPr>
          <p:nvPr/>
        </p:nvSpPr>
        <p:spPr bwMode="auto">
          <a:xfrm>
            <a:off x="4394200" y="408781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2" name="AutoShape 71"/>
          <p:cNvSpPr>
            <a:spLocks noChangeArrowheads="1"/>
          </p:cNvSpPr>
          <p:nvPr/>
        </p:nvSpPr>
        <p:spPr bwMode="auto">
          <a:xfrm>
            <a:off x="4332288" y="4159250"/>
            <a:ext cx="84137"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3" name="AutoShape 72"/>
          <p:cNvSpPr>
            <a:spLocks noChangeArrowheads="1"/>
          </p:cNvSpPr>
          <p:nvPr/>
        </p:nvSpPr>
        <p:spPr bwMode="auto">
          <a:xfrm>
            <a:off x="4381500" y="4176713"/>
            <a:ext cx="85725"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4" name="AutoShape 73"/>
          <p:cNvSpPr>
            <a:spLocks noChangeArrowheads="1"/>
          </p:cNvSpPr>
          <p:nvPr/>
        </p:nvSpPr>
        <p:spPr bwMode="auto">
          <a:xfrm>
            <a:off x="4381500" y="4216400"/>
            <a:ext cx="85725"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5" name="AutoShape 74"/>
          <p:cNvSpPr>
            <a:spLocks noChangeArrowheads="1"/>
          </p:cNvSpPr>
          <p:nvPr/>
        </p:nvSpPr>
        <p:spPr bwMode="auto">
          <a:xfrm>
            <a:off x="4381500" y="4238625"/>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6" name="AutoShape 75"/>
          <p:cNvSpPr>
            <a:spLocks noChangeArrowheads="1"/>
          </p:cNvSpPr>
          <p:nvPr/>
        </p:nvSpPr>
        <p:spPr bwMode="auto">
          <a:xfrm>
            <a:off x="4487863" y="4157663"/>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7" name="AutoShape 76"/>
          <p:cNvSpPr>
            <a:spLocks noChangeArrowheads="1"/>
          </p:cNvSpPr>
          <p:nvPr/>
        </p:nvSpPr>
        <p:spPr bwMode="auto">
          <a:xfrm>
            <a:off x="4559300" y="4256088"/>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8" name="AutoShape 77"/>
          <p:cNvSpPr>
            <a:spLocks noChangeArrowheads="1"/>
          </p:cNvSpPr>
          <p:nvPr/>
        </p:nvSpPr>
        <p:spPr bwMode="auto">
          <a:xfrm>
            <a:off x="4721225" y="4111625"/>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29" name="AutoShape 78"/>
          <p:cNvSpPr>
            <a:spLocks noChangeArrowheads="1"/>
          </p:cNvSpPr>
          <p:nvPr/>
        </p:nvSpPr>
        <p:spPr bwMode="auto">
          <a:xfrm>
            <a:off x="4665663" y="3930650"/>
            <a:ext cx="87312"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0" name="AutoShape 79"/>
          <p:cNvSpPr>
            <a:spLocks noChangeArrowheads="1"/>
          </p:cNvSpPr>
          <p:nvPr/>
        </p:nvSpPr>
        <p:spPr bwMode="auto">
          <a:xfrm>
            <a:off x="4841875" y="395446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1" name="AutoShape 80"/>
          <p:cNvSpPr>
            <a:spLocks noChangeArrowheads="1"/>
          </p:cNvSpPr>
          <p:nvPr/>
        </p:nvSpPr>
        <p:spPr bwMode="auto">
          <a:xfrm>
            <a:off x="4945063" y="4286250"/>
            <a:ext cx="87312"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2" name="AutoShape 81"/>
          <p:cNvSpPr>
            <a:spLocks noChangeArrowheads="1"/>
          </p:cNvSpPr>
          <p:nvPr/>
        </p:nvSpPr>
        <p:spPr bwMode="auto">
          <a:xfrm>
            <a:off x="5010150" y="4162425"/>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3" name="AutoShape 82"/>
          <p:cNvSpPr>
            <a:spLocks noChangeArrowheads="1"/>
          </p:cNvSpPr>
          <p:nvPr/>
        </p:nvSpPr>
        <p:spPr bwMode="auto">
          <a:xfrm>
            <a:off x="5081588" y="4029075"/>
            <a:ext cx="87312"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4" name="AutoShape 83"/>
          <p:cNvSpPr>
            <a:spLocks noChangeArrowheads="1"/>
          </p:cNvSpPr>
          <p:nvPr/>
        </p:nvSpPr>
        <p:spPr bwMode="auto">
          <a:xfrm>
            <a:off x="5118100" y="3908425"/>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5" name="AutoShape 84"/>
          <p:cNvSpPr>
            <a:spLocks noChangeArrowheads="1"/>
          </p:cNvSpPr>
          <p:nvPr/>
        </p:nvSpPr>
        <p:spPr bwMode="auto">
          <a:xfrm>
            <a:off x="5178425" y="3851275"/>
            <a:ext cx="85725"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6" name="AutoShape 85"/>
          <p:cNvSpPr>
            <a:spLocks noChangeArrowheads="1"/>
          </p:cNvSpPr>
          <p:nvPr/>
        </p:nvSpPr>
        <p:spPr bwMode="auto">
          <a:xfrm>
            <a:off x="5172075" y="3773488"/>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7" name="AutoShape 86"/>
          <p:cNvSpPr>
            <a:spLocks noChangeArrowheads="1"/>
          </p:cNvSpPr>
          <p:nvPr/>
        </p:nvSpPr>
        <p:spPr bwMode="auto">
          <a:xfrm>
            <a:off x="5059363" y="377348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8" name="AutoShape 87"/>
          <p:cNvSpPr>
            <a:spLocks noChangeArrowheads="1"/>
          </p:cNvSpPr>
          <p:nvPr/>
        </p:nvSpPr>
        <p:spPr bwMode="auto">
          <a:xfrm>
            <a:off x="4899025" y="3749675"/>
            <a:ext cx="85725"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39" name="AutoShape 88"/>
          <p:cNvSpPr>
            <a:spLocks noChangeArrowheads="1"/>
          </p:cNvSpPr>
          <p:nvPr/>
        </p:nvSpPr>
        <p:spPr bwMode="auto">
          <a:xfrm>
            <a:off x="4951413" y="3652838"/>
            <a:ext cx="87312"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0" name="AutoShape 89"/>
          <p:cNvSpPr>
            <a:spLocks noChangeArrowheads="1"/>
          </p:cNvSpPr>
          <p:nvPr/>
        </p:nvSpPr>
        <p:spPr bwMode="auto">
          <a:xfrm>
            <a:off x="4903788" y="3629025"/>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1" name="AutoShape 90"/>
          <p:cNvSpPr>
            <a:spLocks noChangeArrowheads="1"/>
          </p:cNvSpPr>
          <p:nvPr/>
        </p:nvSpPr>
        <p:spPr bwMode="auto">
          <a:xfrm>
            <a:off x="4838700" y="347186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2" name="AutoShape 91"/>
          <p:cNvSpPr>
            <a:spLocks noChangeArrowheads="1"/>
          </p:cNvSpPr>
          <p:nvPr/>
        </p:nvSpPr>
        <p:spPr bwMode="auto">
          <a:xfrm>
            <a:off x="4838700" y="3397250"/>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3" name="AutoShape 92"/>
          <p:cNvSpPr>
            <a:spLocks noChangeArrowheads="1"/>
          </p:cNvSpPr>
          <p:nvPr/>
        </p:nvSpPr>
        <p:spPr bwMode="auto">
          <a:xfrm>
            <a:off x="4945063" y="3255963"/>
            <a:ext cx="87312" cy="100012"/>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4" name="AutoShape 93"/>
          <p:cNvSpPr>
            <a:spLocks noChangeArrowheads="1"/>
          </p:cNvSpPr>
          <p:nvPr/>
        </p:nvSpPr>
        <p:spPr bwMode="auto">
          <a:xfrm>
            <a:off x="5006975" y="3135313"/>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5" name="AutoShape 94"/>
          <p:cNvSpPr>
            <a:spLocks noChangeArrowheads="1"/>
          </p:cNvSpPr>
          <p:nvPr/>
        </p:nvSpPr>
        <p:spPr bwMode="auto">
          <a:xfrm>
            <a:off x="5178425" y="2860675"/>
            <a:ext cx="85725"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6" name="AutoShape 95"/>
          <p:cNvSpPr>
            <a:spLocks noChangeArrowheads="1"/>
          </p:cNvSpPr>
          <p:nvPr/>
        </p:nvSpPr>
        <p:spPr bwMode="auto">
          <a:xfrm>
            <a:off x="5295900" y="2943225"/>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7" name="AutoShape 96"/>
          <p:cNvSpPr>
            <a:spLocks noChangeArrowheads="1"/>
          </p:cNvSpPr>
          <p:nvPr/>
        </p:nvSpPr>
        <p:spPr bwMode="auto">
          <a:xfrm>
            <a:off x="5414963" y="3024188"/>
            <a:ext cx="87312" cy="100012"/>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8" name="AutoShape 97"/>
          <p:cNvSpPr>
            <a:spLocks noChangeArrowheads="1"/>
          </p:cNvSpPr>
          <p:nvPr/>
        </p:nvSpPr>
        <p:spPr bwMode="auto">
          <a:xfrm>
            <a:off x="5302250" y="3390900"/>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49" name="AutoShape 98"/>
          <p:cNvSpPr>
            <a:spLocks noChangeArrowheads="1"/>
          </p:cNvSpPr>
          <p:nvPr/>
        </p:nvSpPr>
        <p:spPr bwMode="auto">
          <a:xfrm>
            <a:off x="5532438" y="3255963"/>
            <a:ext cx="87312" cy="100012"/>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0" name="AutoShape 99"/>
          <p:cNvSpPr>
            <a:spLocks noChangeArrowheads="1"/>
          </p:cNvSpPr>
          <p:nvPr/>
        </p:nvSpPr>
        <p:spPr bwMode="auto">
          <a:xfrm>
            <a:off x="5581650" y="3444875"/>
            <a:ext cx="87313"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1" name="AutoShape 100"/>
          <p:cNvSpPr>
            <a:spLocks noChangeArrowheads="1"/>
          </p:cNvSpPr>
          <p:nvPr/>
        </p:nvSpPr>
        <p:spPr bwMode="auto">
          <a:xfrm>
            <a:off x="5408613" y="3648075"/>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2" name="AutoShape 101"/>
          <p:cNvSpPr>
            <a:spLocks noChangeArrowheads="1"/>
          </p:cNvSpPr>
          <p:nvPr/>
        </p:nvSpPr>
        <p:spPr bwMode="auto">
          <a:xfrm>
            <a:off x="5408613" y="371633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3" name="AutoShape 102"/>
          <p:cNvSpPr>
            <a:spLocks noChangeArrowheads="1"/>
          </p:cNvSpPr>
          <p:nvPr/>
        </p:nvSpPr>
        <p:spPr bwMode="auto">
          <a:xfrm>
            <a:off x="5641975" y="3768725"/>
            <a:ext cx="87313"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4" name="AutoShape 103"/>
          <p:cNvSpPr>
            <a:spLocks noChangeArrowheads="1"/>
          </p:cNvSpPr>
          <p:nvPr/>
        </p:nvSpPr>
        <p:spPr bwMode="auto">
          <a:xfrm>
            <a:off x="5349875" y="3956050"/>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5" name="AutoShape 104"/>
          <p:cNvSpPr>
            <a:spLocks noChangeArrowheads="1"/>
          </p:cNvSpPr>
          <p:nvPr/>
        </p:nvSpPr>
        <p:spPr bwMode="auto">
          <a:xfrm>
            <a:off x="5346700" y="4032250"/>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6" name="AutoShape 105"/>
          <p:cNvSpPr>
            <a:spLocks noChangeArrowheads="1"/>
          </p:cNvSpPr>
          <p:nvPr/>
        </p:nvSpPr>
        <p:spPr bwMode="auto">
          <a:xfrm>
            <a:off x="5238750" y="4032250"/>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7" name="AutoShape 106"/>
          <p:cNvSpPr>
            <a:spLocks noChangeArrowheads="1"/>
          </p:cNvSpPr>
          <p:nvPr/>
        </p:nvSpPr>
        <p:spPr bwMode="auto">
          <a:xfrm>
            <a:off x="5172075" y="4265613"/>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8" name="AutoShape 107"/>
          <p:cNvSpPr>
            <a:spLocks noChangeArrowheads="1"/>
          </p:cNvSpPr>
          <p:nvPr/>
        </p:nvSpPr>
        <p:spPr bwMode="auto">
          <a:xfrm>
            <a:off x="5934075" y="3695700"/>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59" name="AutoShape 108"/>
          <p:cNvSpPr>
            <a:spLocks noChangeArrowheads="1"/>
          </p:cNvSpPr>
          <p:nvPr/>
        </p:nvSpPr>
        <p:spPr bwMode="auto">
          <a:xfrm>
            <a:off x="5981700" y="3844925"/>
            <a:ext cx="87313"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0" name="AutoShape 109"/>
          <p:cNvSpPr>
            <a:spLocks noChangeArrowheads="1"/>
          </p:cNvSpPr>
          <p:nvPr/>
        </p:nvSpPr>
        <p:spPr bwMode="auto">
          <a:xfrm>
            <a:off x="6105525" y="4135438"/>
            <a:ext cx="87313" cy="100012"/>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1" name="AutoShape 110"/>
          <p:cNvSpPr>
            <a:spLocks noChangeArrowheads="1"/>
          </p:cNvSpPr>
          <p:nvPr/>
        </p:nvSpPr>
        <p:spPr bwMode="auto">
          <a:xfrm>
            <a:off x="6283325" y="4025900"/>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2" name="AutoShape 111"/>
          <p:cNvSpPr>
            <a:spLocks noChangeArrowheads="1"/>
          </p:cNvSpPr>
          <p:nvPr/>
        </p:nvSpPr>
        <p:spPr bwMode="auto">
          <a:xfrm>
            <a:off x="6440488" y="3768725"/>
            <a:ext cx="85725"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3" name="AutoShape 112"/>
          <p:cNvSpPr>
            <a:spLocks noChangeArrowheads="1"/>
          </p:cNvSpPr>
          <p:nvPr/>
        </p:nvSpPr>
        <p:spPr bwMode="auto">
          <a:xfrm>
            <a:off x="6553200" y="3397250"/>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4" name="AutoShape 113"/>
          <p:cNvSpPr>
            <a:spLocks noChangeArrowheads="1"/>
          </p:cNvSpPr>
          <p:nvPr/>
        </p:nvSpPr>
        <p:spPr bwMode="auto">
          <a:xfrm>
            <a:off x="6735763" y="3163888"/>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5" name="AutoShape 114"/>
          <p:cNvSpPr>
            <a:spLocks noChangeArrowheads="1"/>
          </p:cNvSpPr>
          <p:nvPr/>
        </p:nvSpPr>
        <p:spPr bwMode="auto">
          <a:xfrm>
            <a:off x="6381750" y="3182938"/>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6" name="AutoShape 115"/>
          <p:cNvSpPr>
            <a:spLocks noChangeArrowheads="1"/>
          </p:cNvSpPr>
          <p:nvPr/>
        </p:nvSpPr>
        <p:spPr bwMode="auto">
          <a:xfrm>
            <a:off x="6267450" y="3124200"/>
            <a:ext cx="85725"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7" name="AutoShape 116"/>
          <p:cNvSpPr>
            <a:spLocks noChangeArrowheads="1"/>
          </p:cNvSpPr>
          <p:nvPr/>
        </p:nvSpPr>
        <p:spPr bwMode="auto">
          <a:xfrm>
            <a:off x="6040438" y="3128963"/>
            <a:ext cx="87312" cy="96837"/>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8" name="AutoShape 117"/>
          <p:cNvSpPr>
            <a:spLocks noChangeArrowheads="1"/>
          </p:cNvSpPr>
          <p:nvPr/>
        </p:nvSpPr>
        <p:spPr bwMode="auto">
          <a:xfrm>
            <a:off x="6046788" y="2860675"/>
            <a:ext cx="85725" cy="100013"/>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69" name="AutoShape 118"/>
          <p:cNvSpPr>
            <a:spLocks noChangeArrowheads="1"/>
          </p:cNvSpPr>
          <p:nvPr/>
        </p:nvSpPr>
        <p:spPr bwMode="auto">
          <a:xfrm>
            <a:off x="5803900" y="2628900"/>
            <a:ext cx="85725"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70" name="AutoShape 119"/>
          <p:cNvSpPr>
            <a:spLocks noChangeArrowheads="1"/>
          </p:cNvSpPr>
          <p:nvPr/>
        </p:nvSpPr>
        <p:spPr bwMode="auto">
          <a:xfrm>
            <a:off x="5743575" y="2740025"/>
            <a:ext cx="87313"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71" name="AutoShape 120"/>
          <p:cNvSpPr>
            <a:spLocks noChangeArrowheads="1"/>
          </p:cNvSpPr>
          <p:nvPr/>
        </p:nvSpPr>
        <p:spPr bwMode="auto">
          <a:xfrm>
            <a:off x="5583238" y="2606675"/>
            <a:ext cx="85725" cy="96838"/>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72" name="AutoShape 121"/>
          <p:cNvSpPr>
            <a:spLocks noChangeArrowheads="1"/>
          </p:cNvSpPr>
          <p:nvPr/>
        </p:nvSpPr>
        <p:spPr bwMode="auto">
          <a:xfrm>
            <a:off x="5576888" y="2855913"/>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73" name="AutoShape 122"/>
          <p:cNvSpPr>
            <a:spLocks noChangeArrowheads="1"/>
          </p:cNvSpPr>
          <p:nvPr/>
        </p:nvSpPr>
        <p:spPr bwMode="auto">
          <a:xfrm>
            <a:off x="5576888" y="2971800"/>
            <a:ext cx="87312"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74" name="Text Box 123"/>
          <p:cNvSpPr txBox="1">
            <a:spLocks noChangeArrowheads="1"/>
          </p:cNvSpPr>
          <p:nvPr/>
        </p:nvSpPr>
        <p:spPr bwMode="auto">
          <a:xfrm>
            <a:off x="6143625" y="2413000"/>
            <a:ext cx="1860550" cy="307975"/>
          </a:xfrm>
          <a:prstGeom prst="rect">
            <a:avLst/>
          </a:prstGeom>
          <a:noFill/>
          <a:ln w="9525" algn="ctr">
            <a:noFill/>
            <a:miter lim="800000"/>
            <a:headEnd/>
            <a:tailEnd/>
          </a:ln>
        </p:spPr>
        <p:txBody>
          <a:bodyPr lIns="0" tIns="0" rIns="0" bIns="0">
            <a:spAutoFit/>
          </a:bodyPr>
          <a:lstStyle/>
          <a:p>
            <a:pPr eaLnBrk="0" hangingPunct="0">
              <a:spcBef>
                <a:spcPct val="50000"/>
              </a:spcBef>
            </a:pPr>
            <a:r>
              <a:rPr lang="de-CH" sz="2000" b="1">
                <a:latin typeface="Univers"/>
              </a:rPr>
              <a:t>r</a:t>
            </a:r>
            <a:r>
              <a:rPr lang="de-CH" sz="2000" b="1" baseline="38000">
                <a:latin typeface="Univers"/>
              </a:rPr>
              <a:t>2</a:t>
            </a:r>
            <a:r>
              <a:rPr lang="de-CH" sz="2000" b="1">
                <a:latin typeface="Univers"/>
              </a:rPr>
              <a:t>=0.4515</a:t>
            </a:r>
            <a:endParaRPr lang="en-US" sz="2000" b="1">
              <a:latin typeface="Univers"/>
            </a:endParaRPr>
          </a:p>
        </p:txBody>
      </p:sp>
      <p:sp>
        <p:nvSpPr>
          <p:cNvPr id="74875" name="Text Box 124"/>
          <p:cNvSpPr txBox="1">
            <a:spLocks noChangeArrowheads="1"/>
          </p:cNvSpPr>
          <p:nvPr/>
        </p:nvSpPr>
        <p:spPr bwMode="auto">
          <a:xfrm>
            <a:off x="2068513" y="2306638"/>
            <a:ext cx="573087" cy="276225"/>
          </a:xfrm>
          <a:prstGeom prst="rect">
            <a:avLst/>
          </a:prstGeom>
          <a:noFill/>
          <a:ln w="9525" algn="ctr">
            <a:noFill/>
            <a:miter lim="800000"/>
            <a:headEnd/>
            <a:tailEnd/>
          </a:ln>
        </p:spPr>
        <p:txBody>
          <a:bodyPr lIns="0" tIns="0" rIns="0" bIns="0">
            <a:spAutoFit/>
          </a:bodyPr>
          <a:lstStyle/>
          <a:p>
            <a:pPr algn="r" eaLnBrk="0" hangingPunct="0">
              <a:spcBef>
                <a:spcPct val="50000"/>
              </a:spcBef>
            </a:pPr>
            <a:r>
              <a:rPr lang="de-CH" b="1">
                <a:latin typeface="Univers"/>
              </a:rPr>
              <a:t>100</a:t>
            </a:r>
            <a:endParaRPr lang="en-US" b="1">
              <a:latin typeface="Univers"/>
            </a:endParaRPr>
          </a:p>
        </p:txBody>
      </p:sp>
      <p:sp>
        <p:nvSpPr>
          <p:cNvPr id="74876" name="Text Box 126"/>
          <p:cNvSpPr txBox="1">
            <a:spLocks noChangeArrowheads="1"/>
          </p:cNvSpPr>
          <p:nvPr/>
        </p:nvSpPr>
        <p:spPr bwMode="auto">
          <a:xfrm>
            <a:off x="2317750" y="2817813"/>
            <a:ext cx="323850" cy="276225"/>
          </a:xfrm>
          <a:prstGeom prst="rect">
            <a:avLst/>
          </a:prstGeom>
          <a:noFill/>
          <a:ln w="9525" algn="ctr">
            <a:noFill/>
            <a:miter lim="800000"/>
            <a:headEnd/>
            <a:tailEnd/>
          </a:ln>
        </p:spPr>
        <p:txBody>
          <a:bodyPr lIns="0" tIns="0" rIns="0" bIns="0">
            <a:spAutoFit/>
          </a:bodyPr>
          <a:lstStyle/>
          <a:p>
            <a:pPr algn="r" eaLnBrk="0" hangingPunct="0">
              <a:spcBef>
                <a:spcPct val="50000"/>
              </a:spcBef>
            </a:pPr>
            <a:r>
              <a:rPr lang="de-CH" b="1">
                <a:latin typeface="Univers"/>
              </a:rPr>
              <a:t>80</a:t>
            </a:r>
            <a:endParaRPr lang="en-US" b="1">
              <a:latin typeface="Univers"/>
            </a:endParaRPr>
          </a:p>
        </p:txBody>
      </p:sp>
      <p:sp>
        <p:nvSpPr>
          <p:cNvPr id="74877" name="Text Box 128"/>
          <p:cNvSpPr txBox="1">
            <a:spLocks noChangeArrowheads="1"/>
          </p:cNvSpPr>
          <p:nvPr/>
        </p:nvSpPr>
        <p:spPr bwMode="auto">
          <a:xfrm>
            <a:off x="2317750" y="3343275"/>
            <a:ext cx="323850" cy="276225"/>
          </a:xfrm>
          <a:prstGeom prst="rect">
            <a:avLst/>
          </a:prstGeom>
          <a:noFill/>
          <a:ln w="9525" algn="ctr">
            <a:noFill/>
            <a:miter lim="800000"/>
            <a:headEnd/>
            <a:tailEnd/>
          </a:ln>
        </p:spPr>
        <p:txBody>
          <a:bodyPr lIns="0" tIns="0" rIns="0" bIns="0">
            <a:spAutoFit/>
          </a:bodyPr>
          <a:lstStyle/>
          <a:p>
            <a:pPr algn="r" eaLnBrk="0" hangingPunct="0">
              <a:spcBef>
                <a:spcPct val="50000"/>
              </a:spcBef>
            </a:pPr>
            <a:r>
              <a:rPr lang="de-CH" b="1">
                <a:latin typeface="Univers"/>
              </a:rPr>
              <a:t>60</a:t>
            </a:r>
            <a:endParaRPr lang="en-US" b="1">
              <a:latin typeface="Univers"/>
            </a:endParaRPr>
          </a:p>
        </p:txBody>
      </p:sp>
      <p:sp>
        <p:nvSpPr>
          <p:cNvPr id="74878" name="Text Box 130"/>
          <p:cNvSpPr txBox="1">
            <a:spLocks noChangeArrowheads="1"/>
          </p:cNvSpPr>
          <p:nvPr/>
        </p:nvSpPr>
        <p:spPr bwMode="auto">
          <a:xfrm>
            <a:off x="2322513" y="3852863"/>
            <a:ext cx="323850" cy="276225"/>
          </a:xfrm>
          <a:prstGeom prst="rect">
            <a:avLst/>
          </a:prstGeom>
          <a:noFill/>
          <a:ln w="9525" algn="ctr">
            <a:noFill/>
            <a:miter lim="800000"/>
            <a:headEnd/>
            <a:tailEnd/>
          </a:ln>
        </p:spPr>
        <p:txBody>
          <a:bodyPr lIns="0" tIns="0" rIns="0" bIns="0">
            <a:spAutoFit/>
          </a:bodyPr>
          <a:lstStyle/>
          <a:p>
            <a:pPr algn="r" eaLnBrk="0" hangingPunct="0">
              <a:spcBef>
                <a:spcPct val="50000"/>
              </a:spcBef>
            </a:pPr>
            <a:r>
              <a:rPr lang="de-CH" b="1">
                <a:latin typeface="Univers"/>
              </a:rPr>
              <a:t>40</a:t>
            </a:r>
            <a:endParaRPr lang="en-US" b="1">
              <a:latin typeface="Univers"/>
            </a:endParaRPr>
          </a:p>
        </p:txBody>
      </p:sp>
      <p:sp>
        <p:nvSpPr>
          <p:cNvPr id="74879" name="Text Box 132"/>
          <p:cNvSpPr txBox="1">
            <a:spLocks noChangeArrowheads="1"/>
          </p:cNvSpPr>
          <p:nvPr/>
        </p:nvSpPr>
        <p:spPr bwMode="auto">
          <a:xfrm>
            <a:off x="2317750" y="4365625"/>
            <a:ext cx="323850" cy="276225"/>
          </a:xfrm>
          <a:prstGeom prst="rect">
            <a:avLst/>
          </a:prstGeom>
          <a:noFill/>
          <a:ln w="9525" algn="ctr">
            <a:noFill/>
            <a:miter lim="800000"/>
            <a:headEnd/>
            <a:tailEnd/>
          </a:ln>
        </p:spPr>
        <p:txBody>
          <a:bodyPr lIns="0" tIns="0" rIns="0" bIns="0">
            <a:spAutoFit/>
          </a:bodyPr>
          <a:lstStyle/>
          <a:p>
            <a:pPr algn="r" eaLnBrk="0" hangingPunct="0">
              <a:spcBef>
                <a:spcPct val="50000"/>
              </a:spcBef>
            </a:pPr>
            <a:r>
              <a:rPr lang="de-CH" b="1">
                <a:latin typeface="Univers"/>
              </a:rPr>
              <a:t>20</a:t>
            </a:r>
            <a:endParaRPr lang="en-US" b="1">
              <a:latin typeface="Univers"/>
            </a:endParaRPr>
          </a:p>
        </p:txBody>
      </p:sp>
      <p:sp>
        <p:nvSpPr>
          <p:cNvPr id="74880" name="Text Box 134"/>
          <p:cNvSpPr txBox="1">
            <a:spLocks noChangeArrowheads="1"/>
          </p:cNvSpPr>
          <p:nvPr/>
        </p:nvSpPr>
        <p:spPr bwMode="auto">
          <a:xfrm>
            <a:off x="2317750" y="4897438"/>
            <a:ext cx="323850" cy="276225"/>
          </a:xfrm>
          <a:prstGeom prst="rect">
            <a:avLst/>
          </a:prstGeom>
          <a:noFill/>
          <a:ln w="9525" algn="ctr">
            <a:noFill/>
            <a:miter lim="800000"/>
            <a:headEnd/>
            <a:tailEnd/>
          </a:ln>
        </p:spPr>
        <p:txBody>
          <a:bodyPr lIns="0" tIns="0" rIns="0" bIns="0">
            <a:spAutoFit/>
          </a:bodyPr>
          <a:lstStyle/>
          <a:p>
            <a:pPr algn="r" eaLnBrk="0" hangingPunct="0">
              <a:spcBef>
                <a:spcPct val="50000"/>
              </a:spcBef>
            </a:pPr>
            <a:r>
              <a:rPr lang="de-CH" b="1">
                <a:latin typeface="Univers"/>
              </a:rPr>
              <a:t>0</a:t>
            </a:r>
            <a:endParaRPr lang="en-US" b="1">
              <a:latin typeface="Univers"/>
            </a:endParaRPr>
          </a:p>
        </p:txBody>
      </p:sp>
      <p:sp>
        <p:nvSpPr>
          <p:cNvPr id="74881" name="Text Box 135"/>
          <p:cNvSpPr txBox="1">
            <a:spLocks noChangeArrowheads="1"/>
          </p:cNvSpPr>
          <p:nvPr/>
        </p:nvSpPr>
        <p:spPr bwMode="auto">
          <a:xfrm>
            <a:off x="2609850" y="5146675"/>
            <a:ext cx="323850" cy="276225"/>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de-CH" b="1">
                <a:latin typeface="Univers"/>
              </a:rPr>
              <a:t>0</a:t>
            </a:r>
            <a:endParaRPr lang="en-US" b="1">
              <a:latin typeface="Univers"/>
            </a:endParaRPr>
          </a:p>
        </p:txBody>
      </p:sp>
      <p:sp>
        <p:nvSpPr>
          <p:cNvPr id="74882" name="Text Box 136"/>
          <p:cNvSpPr txBox="1">
            <a:spLocks noChangeArrowheads="1"/>
          </p:cNvSpPr>
          <p:nvPr/>
        </p:nvSpPr>
        <p:spPr bwMode="auto">
          <a:xfrm>
            <a:off x="3760788" y="5140325"/>
            <a:ext cx="323850" cy="276225"/>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de-CH" b="1">
                <a:latin typeface="Univers"/>
              </a:rPr>
              <a:t>20</a:t>
            </a:r>
            <a:endParaRPr lang="en-US" b="1">
              <a:latin typeface="Univers"/>
            </a:endParaRPr>
          </a:p>
        </p:txBody>
      </p:sp>
      <p:sp>
        <p:nvSpPr>
          <p:cNvPr id="74883" name="Text Box 137"/>
          <p:cNvSpPr txBox="1">
            <a:spLocks noChangeArrowheads="1"/>
          </p:cNvSpPr>
          <p:nvPr/>
        </p:nvSpPr>
        <p:spPr bwMode="auto">
          <a:xfrm>
            <a:off x="4892675" y="5143500"/>
            <a:ext cx="322263" cy="276225"/>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de-CH" b="1">
                <a:latin typeface="Univers"/>
              </a:rPr>
              <a:t>40</a:t>
            </a:r>
            <a:endParaRPr lang="en-US" b="1">
              <a:latin typeface="Univers"/>
            </a:endParaRPr>
          </a:p>
        </p:txBody>
      </p:sp>
      <p:sp>
        <p:nvSpPr>
          <p:cNvPr id="74884" name="Text Box 138"/>
          <p:cNvSpPr txBox="1">
            <a:spLocks noChangeArrowheads="1"/>
          </p:cNvSpPr>
          <p:nvPr/>
        </p:nvSpPr>
        <p:spPr bwMode="auto">
          <a:xfrm>
            <a:off x="6051550" y="5143500"/>
            <a:ext cx="323850" cy="276225"/>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de-CH" b="1">
                <a:latin typeface="Univers"/>
              </a:rPr>
              <a:t>60</a:t>
            </a:r>
            <a:endParaRPr lang="en-US" b="1">
              <a:latin typeface="Univers"/>
            </a:endParaRPr>
          </a:p>
        </p:txBody>
      </p:sp>
      <p:sp>
        <p:nvSpPr>
          <p:cNvPr id="74885" name="Text Box 139"/>
          <p:cNvSpPr txBox="1">
            <a:spLocks noChangeArrowheads="1"/>
          </p:cNvSpPr>
          <p:nvPr/>
        </p:nvSpPr>
        <p:spPr bwMode="auto">
          <a:xfrm rot="-5400000">
            <a:off x="552450" y="3228975"/>
            <a:ext cx="2663825" cy="923925"/>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de-CH" sz="2000" b="1">
                <a:latin typeface="Univers"/>
              </a:rPr>
              <a:t>Trans-Tricuspid pressure difference (echo) (mmHg)</a:t>
            </a:r>
            <a:endParaRPr lang="en-US" sz="2000" b="1">
              <a:latin typeface="Univers"/>
            </a:endParaRPr>
          </a:p>
        </p:txBody>
      </p:sp>
      <p:sp>
        <p:nvSpPr>
          <p:cNvPr id="74886" name="AutoShape 140"/>
          <p:cNvSpPr>
            <a:spLocks noChangeArrowheads="1"/>
          </p:cNvSpPr>
          <p:nvPr/>
        </p:nvSpPr>
        <p:spPr bwMode="auto">
          <a:xfrm>
            <a:off x="4683125" y="4211638"/>
            <a:ext cx="84138" cy="98425"/>
          </a:xfrm>
          <a:prstGeom prst="diamond">
            <a:avLst/>
          </a:prstGeom>
          <a:solidFill>
            <a:schemeClr val="hlink"/>
          </a:solidFill>
          <a:ln w="9525" algn="ctr">
            <a:noFill/>
            <a:miter lim="800000"/>
            <a:headEnd/>
            <a:tailEnd/>
          </a:ln>
        </p:spPr>
        <p:txBody>
          <a:bodyPr wrap="none" lIns="0" tIns="0" rIns="0" bIns="0" anchor="ctr">
            <a:spAutoFit/>
          </a:bodyPr>
          <a:lstStyle/>
          <a:p>
            <a:endParaRPr lang="de-CH">
              <a:latin typeface="Univers"/>
            </a:endParaRPr>
          </a:p>
        </p:txBody>
      </p:sp>
      <p:sp>
        <p:nvSpPr>
          <p:cNvPr id="74887" name="Line 141"/>
          <p:cNvSpPr>
            <a:spLocks noChangeShapeType="1"/>
          </p:cNvSpPr>
          <p:nvPr/>
        </p:nvSpPr>
        <p:spPr bwMode="auto">
          <a:xfrm flipV="1">
            <a:off x="3390900" y="3124200"/>
            <a:ext cx="3403600" cy="1220788"/>
          </a:xfrm>
          <a:prstGeom prst="line">
            <a:avLst/>
          </a:prstGeom>
          <a:noFill/>
          <a:ln w="38100">
            <a:solidFill>
              <a:schemeClr val="tx1"/>
            </a:solidFill>
            <a:round/>
            <a:headEnd/>
            <a:tailEnd/>
          </a:ln>
        </p:spPr>
        <p:txBody>
          <a:bodyPr wrap="none" lIns="0" tIns="0" rIns="0" bIns="0">
            <a:spAutoFit/>
          </a:bodyPr>
          <a:lstStyle/>
          <a:p>
            <a:endParaRPr lang="en-US"/>
          </a:p>
        </p:txBody>
      </p:sp>
      <p:sp>
        <p:nvSpPr>
          <p:cNvPr id="74888" name="Rectangle 142"/>
          <p:cNvSpPr>
            <a:spLocks noGrp="1" noChangeArrowheads="1"/>
          </p:cNvSpPr>
          <p:nvPr>
            <p:ph type="title"/>
          </p:nvPr>
        </p:nvSpPr>
        <p:spPr/>
        <p:txBody>
          <a:bodyPr/>
          <a:lstStyle/>
          <a:p>
            <a:pPr eaLnBrk="1" hangingPunct="1"/>
            <a:r>
              <a:rPr lang="it-IT" smtClean="0"/>
              <a:t>RHC is the only way to make a definitive diagnosis of PAH</a:t>
            </a:r>
            <a:endParaRPr lang="en-GB" smtClean="0"/>
          </a:p>
        </p:txBody>
      </p:sp>
      <p:sp>
        <p:nvSpPr>
          <p:cNvPr id="74889" name="Line 145"/>
          <p:cNvSpPr>
            <a:spLocks noChangeShapeType="1"/>
          </p:cNvSpPr>
          <p:nvPr/>
        </p:nvSpPr>
        <p:spPr bwMode="auto">
          <a:xfrm>
            <a:off x="4305300" y="2444750"/>
            <a:ext cx="0" cy="2520950"/>
          </a:xfrm>
          <a:prstGeom prst="line">
            <a:avLst/>
          </a:prstGeom>
          <a:noFill/>
          <a:ln w="9525">
            <a:solidFill>
              <a:srgbClr val="FF3300"/>
            </a:solidFill>
            <a:round/>
            <a:headEnd/>
            <a:tailEnd/>
          </a:ln>
        </p:spPr>
        <p:txBody>
          <a:bodyPr/>
          <a:lstStyle/>
          <a:p>
            <a:endParaRPr lang="en-US"/>
          </a:p>
        </p:txBody>
      </p:sp>
      <p:sp>
        <p:nvSpPr>
          <p:cNvPr id="74890" name="Line 146"/>
          <p:cNvSpPr>
            <a:spLocks noChangeShapeType="1"/>
          </p:cNvSpPr>
          <p:nvPr/>
        </p:nvSpPr>
        <p:spPr bwMode="auto">
          <a:xfrm>
            <a:off x="2792413" y="4146550"/>
            <a:ext cx="4465637" cy="0"/>
          </a:xfrm>
          <a:prstGeom prst="line">
            <a:avLst/>
          </a:prstGeom>
          <a:noFill/>
          <a:ln w="9525">
            <a:solidFill>
              <a:srgbClr val="FF3300"/>
            </a:solidFill>
            <a:round/>
            <a:headEnd/>
            <a:tailEnd/>
          </a:ln>
        </p:spPr>
        <p:txBody>
          <a:bodyPr/>
          <a:lstStyle/>
          <a:p>
            <a:endParaRPr lang="en-US"/>
          </a:p>
        </p:txBody>
      </p:sp>
      <p:sp>
        <p:nvSpPr>
          <p:cNvPr id="247955" name="Rectangle 147"/>
          <p:cNvSpPr>
            <a:spLocks noChangeArrowheads="1"/>
          </p:cNvSpPr>
          <p:nvPr/>
        </p:nvSpPr>
        <p:spPr bwMode="auto">
          <a:xfrm>
            <a:off x="2743200" y="2444750"/>
            <a:ext cx="1562100" cy="1695450"/>
          </a:xfrm>
          <a:prstGeom prst="rect">
            <a:avLst/>
          </a:prstGeom>
          <a:solidFill>
            <a:srgbClr val="3333CC">
              <a:alpha val="74901"/>
            </a:srgbClr>
          </a:solidFill>
          <a:ln w="9525">
            <a:noFill/>
            <a:miter lim="800000"/>
            <a:headEnd/>
            <a:tailEnd/>
          </a:ln>
        </p:spPr>
        <p:txBody>
          <a:bodyPr wrap="none" anchor="ctr"/>
          <a:lstStyle/>
          <a:p>
            <a:pPr algn="ctr" eaLnBrk="0" hangingPunct="0"/>
            <a:r>
              <a:rPr lang="it-IT" sz="2800" b="1">
                <a:latin typeface="Univers"/>
              </a:rPr>
              <a:t>False </a:t>
            </a:r>
          </a:p>
          <a:p>
            <a:pPr algn="ctr" eaLnBrk="0" hangingPunct="0"/>
            <a:r>
              <a:rPr lang="it-IT" sz="2800" b="1">
                <a:latin typeface="Univers"/>
              </a:rPr>
              <a:t>positive</a:t>
            </a:r>
          </a:p>
        </p:txBody>
      </p:sp>
      <p:grpSp>
        <p:nvGrpSpPr>
          <p:cNvPr id="2" name="Group 148"/>
          <p:cNvGrpSpPr>
            <a:grpSpLocks/>
          </p:cNvGrpSpPr>
          <p:nvPr/>
        </p:nvGrpSpPr>
        <p:grpSpPr bwMode="auto">
          <a:xfrm>
            <a:off x="4192588" y="4152900"/>
            <a:ext cx="3078162" cy="1341438"/>
            <a:chOff x="2922" y="2797"/>
            <a:chExt cx="1939" cy="845"/>
          </a:xfrm>
        </p:grpSpPr>
        <p:sp>
          <p:nvSpPr>
            <p:cNvPr id="74894" name="Text Box 149"/>
            <p:cNvSpPr txBox="1">
              <a:spLocks noChangeArrowheads="1"/>
            </p:cNvSpPr>
            <p:nvPr/>
          </p:nvSpPr>
          <p:spPr bwMode="auto">
            <a:xfrm>
              <a:off x="2922" y="3354"/>
              <a:ext cx="269" cy="288"/>
            </a:xfrm>
            <a:prstGeom prst="rect">
              <a:avLst/>
            </a:prstGeom>
            <a:noFill/>
            <a:ln w="9525" algn="ctr">
              <a:noFill/>
              <a:miter lim="800000"/>
              <a:headEnd/>
              <a:tailEnd/>
            </a:ln>
          </p:spPr>
          <p:txBody>
            <a:bodyPr wrap="none" anchor="ctr"/>
            <a:lstStyle/>
            <a:p>
              <a:pPr algn="ctr"/>
              <a:r>
                <a:rPr lang="it-IT" sz="2400" b="1">
                  <a:solidFill>
                    <a:schemeClr val="folHlink"/>
                  </a:solidFill>
                  <a:latin typeface="Arial Unicode MS"/>
                </a:rPr>
                <a:t>25</a:t>
              </a:r>
            </a:p>
          </p:txBody>
        </p:sp>
        <p:grpSp>
          <p:nvGrpSpPr>
            <p:cNvPr id="74895" name="Group 150"/>
            <p:cNvGrpSpPr>
              <a:grpSpLocks/>
            </p:cNvGrpSpPr>
            <p:nvPr/>
          </p:nvGrpSpPr>
          <p:grpSpPr bwMode="auto">
            <a:xfrm>
              <a:off x="3001" y="2797"/>
              <a:ext cx="1860" cy="536"/>
              <a:chOff x="3001" y="2797"/>
              <a:chExt cx="1860" cy="536"/>
            </a:xfrm>
          </p:grpSpPr>
          <p:sp>
            <p:nvSpPr>
              <p:cNvPr id="74896" name="Rectangle 151"/>
              <p:cNvSpPr>
                <a:spLocks noChangeArrowheads="1"/>
              </p:cNvSpPr>
              <p:nvPr/>
            </p:nvSpPr>
            <p:spPr bwMode="auto">
              <a:xfrm>
                <a:off x="3001" y="2797"/>
                <a:ext cx="1860" cy="536"/>
              </a:xfrm>
              <a:prstGeom prst="rect">
                <a:avLst/>
              </a:prstGeom>
              <a:gradFill rotWithShape="1">
                <a:gsLst>
                  <a:gs pos="0">
                    <a:srgbClr val="FFFFFF">
                      <a:alpha val="70000"/>
                    </a:srgbClr>
                  </a:gs>
                  <a:gs pos="100000">
                    <a:srgbClr val="FFFFFF">
                      <a:alpha val="70000"/>
                    </a:srgbClr>
                  </a:gs>
                </a:gsLst>
                <a:lin ang="5400000" scaled="1"/>
              </a:gradFill>
              <a:ln w="9525">
                <a:noFill/>
                <a:miter lim="800000"/>
                <a:headEnd/>
                <a:tailEnd/>
              </a:ln>
            </p:spPr>
            <p:txBody>
              <a:bodyPr wrap="none" anchor="ctr"/>
              <a:lstStyle/>
              <a:p>
                <a:endParaRPr lang="de-CH">
                  <a:latin typeface="Univers"/>
                </a:endParaRPr>
              </a:p>
            </p:txBody>
          </p:sp>
          <p:sp>
            <p:nvSpPr>
              <p:cNvPr id="74897" name="Text Box 152"/>
              <p:cNvSpPr txBox="1">
                <a:spLocks noChangeArrowheads="1"/>
              </p:cNvSpPr>
              <p:nvPr/>
            </p:nvSpPr>
            <p:spPr bwMode="auto">
              <a:xfrm>
                <a:off x="3123" y="2924"/>
                <a:ext cx="1663" cy="327"/>
              </a:xfrm>
              <a:prstGeom prst="rect">
                <a:avLst/>
              </a:prstGeom>
              <a:noFill/>
              <a:ln w="9525">
                <a:noFill/>
                <a:miter lim="800000"/>
                <a:headEnd/>
                <a:tailEnd/>
              </a:ln>
            </p:spPr>
            <p:txBody>
              <a:bodyPr wrap="none">
                <a:spAutoFit/>
              </a:bodyPr>
              <a:lstStyle/>
              <a:p>
                <a:pPr algn="ctr" eaLnBrk="0" hangingPunct="0"/>
                <a:r>
                  <a:rPr lang="it-IT" sz="2800" b="1">
                    <a:solidFill>
                      <a:schemeClr val="folHlink"/>
                    </a:solidFill>
                    <a:latin typeface="Univers"/>
                  </a:rPr>
                  <a:t>False negative</a:t>
                </a:r>
              </a:p>
            </p:txBody>
          </p:sp>
        </p:grpSp>
      </p:grpSp>
      <p:sp>
        <p:nvSpPr>
          <p:cNvPr id="74893" name="Text Box 144"/>
          <p:cNvSpPr txBox="1">
            <a:spLocks noChangeArrowheads="1"/>
          </p:cNvSpPr>
          <p:nvPr/>
        </p:nvSpPr>
        <p:spPr bwMode="auto">
          <a:xfrm>
            <a:off x="5370513" y="6400800"/>
            <a:ext cx="3773487" cy="457200"/>
          </a:xfrm>
          <a:prstGeom prst="rect">
            <a:avLst/>
          </a:prstGeom>
          <a:noFill/>
          <a:ln w="9525">
            <a:noFill/>
            <a:miter lim="800000"/>
            <a:headEnd/>
            <a:tailEnd/>
          </a:ln>
        </p:spPr>
        <p:txBody>
          <a:bodyPr wrap="none">
            <a:spAutoFit/>
          </a:bodyPr>
          <a:lstStyle/>
          <a:p>
            <a:pPr marL="342900" indent="-342900" algn="r"/>
            <a:r>
              <a:rPr lang="it-IT" sz="1200" b="1">
                <a:latin typeface="Univers"/>
              </a:rPr>
              <a:t>1. </a:t>
            </a:r>
            <a:r>
              <a:rPr lang="en-US" sz="1200" b="1">
                <a:solidFill>
                  <a:srgbClr val="FFFFFF"/>
                </a:solidFill>
                <a:latin typeface="Univers"/>
                <a:sym typeface="Arial" charset="0"/>
              </a:rPr>
              <a:t>Gibbs JSR. </a:t>
            </a:r>
            <a:r>
              <a:rPr lang="en-US" sz="1200" b="1" i="1">
                <a:solidFill>
                  <a:srgbClr val="FFFFFF"/>
                </a:solidFill>
                <a:latin typeface="Univers"/>
                <a:sym typeface="Arial" charset="0"/>
              </a:rPr>
              <a:t>Eur Respir Rev </a:t>
            </a:r>
            <a:r>
              <a:rPr lang="en-US" sz="1200" b="1">
                <a:solidFill>
                  <a:srgbClr val="FFFFFF"/>
                </a:solidFill>
                <a:latin typeface="Univers"/>
                <a:sym typeface="Arial" charset="0"/>
              </a:rPr>
              <a:t>2007; 16:8-12.</a:t>
            </a:r>
          </a:p>
          <a:p>
            <a:pPr marL="342900" indent="-342900" algn="r"/>
            <a:r>
              <a:rPr lang="it-IT" sz="1200" b="1">
                <a:latin typeface="Univers"/>
              </a:rPr>
              <a:t>2. Mukerjee D, </a:t>
            </a:r>
            <a:r>
              <a:rPr lang="it-IT" sz="1200" b="1" i="1">
                <a:latin typeface="Univers"/>
              </a:rPr>
              <a:t>et al. Rheumatology</a:t>
            </a:r>
            <a:r>
              <a:rPr lang="it-IT" sz="1200" b="1">
                <a:latin typeface="Univers"/>
              </a:rPr>
              <a:t> 2004;43:461-6.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7955"/>
                                        </p:tgtEl>
                                        <p:attrNameLst>
                                          <p:attrName>style.visibility</p:attrName>
                                        </p:attrNameLst>
                                      </p:cBhvr>
                                      <p:to>
                                        <p:strVal val="visible"/>
                                      </p:to>
                                    </p:set>
                                    <p:animEffect transition="in" filter="fade">
                                      <p:cBhvr>
                                        <p:cTn id="10" dur="500"/>
                                        <p:tgtEl>
                                          <p:spTgt spid="247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GB" smtClean="0"/>
              <a:t>Right heart cath</a:t>
            </a:r>
          </a:p>
        </p:txBody>
      </p:sp>
      <p:grpSp>
        <p:nvGrpSpPr>
          <p:cNvPr id="76802" name="Group 9"/>
          <p:cNvGrpSpPr>
            <a:grpSpLocks/>
          </p:cNvGrpSpPr>
          <p:nvPr/>
        </p:nvGrpSpPr>
        <p:grpSpPr bwMode="auto">
          <a:xfrm>
            <a:off x="584200" y="1944688"/>
            <a:ext cx="2687638" cy="3859212"/>
            <a:chOff x="528" y="1736"/>
            <a:chExt cx="1336" cy="1920"/>
          </a:xfrm>
        </p:grpSpPr>
        <p:pic>
          <p:nvPicPr>
            <p:cNvPr id="76804" name="Picture 4"/>
            <p:cNvPicPr>
              <a:picLocks noChangeAspect="1" noChangeArrowheads="1"/>
            </p:cNvPicPr>
            <p:nvPr/>
          </p:nvPicPr>
          <p:blipFill>
            <a:blip r:embed="rId2" cstate="print"/>
            <a:srcRect/>
            <a:stretch>
              <a:fillRect/>
            </a:stretch>
          </p:blipFill>
          <p:spPr bwMode="auto">
            <a:xfrm>
              <a:off x="528" y="1736"/>
              <a:ext cx="1336" cy="1920"/>
            </a:xfrm>
            <a:prstGeom prst="rect">
              <a:avLst/>
            </a:prstGeom>
            <a:noFill/>
            <a:ln w="9525">
              <a:noFill/>
              <a:miter lim="800000"/>
              <a:headEnd/>
              <a:tailEnd/>
            </a:ln>
          </p:spPr>
        </p:pic>
        <p:sp>
          <p:nvSpPr>
            <p:cNvPr id="76805" name="Freeform 5"/>
            <p:cNvSpPr>
              <a:spLocks/>
            </p:cNvSpPr>
            <p:nvPr/>
          </p:nvSpPr>
          <p:spPr bwMode="auto">
            <a:xfrm>
              <a:off x="1021" y="2180"/>
              <a:ext cx="363" cy="1332"/>
            </a:xfrm>
            <a:custGeom>
              <a:avLst/>
              <a:gdLst>
                <a:gd name="T0" fmla="*/ 7 w 363"/>
                <a:gd name="T1" fmla="*/ 1332 h 1332"/>
                <a:gd name="T2" fmla="*/ 7 w 363"/>
                <a:gd name="T3" fmla="*/ 1160 h 1332"/>
                <a:gd name="T4" fmla="*/ 51 w 363"/>
                <a:gd name="T5" fmla="*/ 1040 h 1332"/>
                <a:gd name="T6" fmla="*/ 103 w 363"/>
                <a:gd name="T7" fmla="*/ 876 h 1332"/>
                <a:gd name="T8" fmla="*/ 95 w 363"/>
                <a:gd name="T9" fmla="*/ 584 h 1332"/>
                <a:gd name="T10" fmla="*/ 95 w 363"/>
                <a:gd name="T11" fmla="*/ 268 h 1332"/>
                <a:gd name="T12" fmla="*/ 99 w 363"/>
                <a:gd name="T13" fmla="*/ 180 h 1332"/>
                <a:gd name="T14" fmla="*/ 195 w 363"/>
                <a:gd name="T15" fmla="*/ 216 h 1332"/>
                <a:gd name="T16" fmla="*/ 247 w 363"/>
                <a:gd name="T17" fmla="*/ 208 h 1332"/>
                <a:gd name="T18" fmla="*/ 251 w 363"/>
                <a:gd name="T19" fmla="*/ 32 h 1332"/>
                <a:gd name="T20" fmla="*/ 303 w 363"/>
                <a:gd name="T21" fmla="*/ 16 h 1332"/>
                <a:gd name="T22" fmla="*/ 363 w 363"/>
                <a:gd name="T23" fmla="*/ 0 h 1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3"/>
                <a:gd name="T37" fmla="*/ 0 h 1332"/>
                <a:gd name="T38" fmla="*/ 363 w 363"/>
                <a:gd name="T39" fmla="*/ 1332 h 1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3" h="1332">
                  <a:moveTo>
                    <a:pt x="7" y="1332"/>
                  </a:moveTo>
                  <a:cubicBezTo>
                    <a:pt x="3" y="1270"/>
                    <a:pt x="0" y="1209"/>
                    <a:pt x="7" y="1160"/>
                  </a:cubicBezTo>
                  <a:cubicBezTo>
                    <a:pt x="14" y="1111"/>
                    <a:pt x="35" y="1087"/>
                    <a:pt x="51" y="1040"/>
                  </a:cubicBezTo>
                  <a:cubicBezTo>
                    <a:pt x="67" y="993"/>
                    <a:pt x="96" y="952"/>
                    <a:pt x="103" y="876"/>
                  </a:cubicBezTo>
                  <a:cubicBezTo>
                    <a:pt x="110" y="800"/>
                    <a:pt x="96" y="685"/>
                    <a:pt x="95" y="584"/>
                  </a:cubicBezTo>
                  <a:cubicBezTo>
                    <a:pt x="94" y="483"/>
                    <a:pt x="94" y="335"/>
                    <a:pt x="95" y="268"/>
                  </a:cubicBezTo>
                  <a:cubicBezTo>
                    <a:pt x="96" y="201"/>
                    <a:pt x="82" y="189"/>
                    <a:pt x="99" y="180"/>
                  </a:cubicBezTo>
                  <a:cubicBezTo>
                    <a:pt x="116" y="171"/>
                    <a:pt x="170" y="211"/>
                    <a:pt x="195" y="216"/>
                  </a:cubicBezTo>
                  <a:cubicBezTo>
                    <a:pt x="220" y="221"/>
                    <a:pt x="238" y="239"/>
                    <a:pt x="247" y="208"/>
                  </a:cubicBezTo>
                  <a:cubicBezTo>
                    <a:pt x="256" y="177"/>
                    <a:pt x="242" y="64"/>
                    <a:pt x="251" y="32"/>
                  </a:cubicBezTo>
                  <a:cubicBezTo>
                    <a:pt x="260" y="0"/>
                    <a:pt x="284" y="21"/>
                    <a:pt x="303" y="16"/>
                  </a:cubicBezTo>
                  <a:cubicBezTo>
                    <a:pt x="322" y="11"/>
                    <a:pt x="342" y="5"/>
                    <a:pt x="363" y="0"/>
                  </a:cubicBezTo>
                </a:path>
              </a:pathLst>
            </a:custGeom>
            <a:noFill/>
            <a:ln w="19050">
              <a:solidFill>
                <a:schemeClr val="accent1"/>
              </a:solidFill>
              <a:round/>
              <a:headEnd/>
              <a:tailEnd/>
            </a:ln>
          </p:spPr>
          <p:txBody>
            <a:bodyPr/>
            <a:lstStyle/>
            <a:p>
              <a:endParaRPr lang="en-GB"/>
            </a:p>
          </p:txBody>
        </p:sp>
        <p:sp>
          <p:nvSpPr>
            <p:cNvPr id="76806" name="Rectangle 6"/>
            <p:cNvSpPr>
              <a:spLocks noChangeArrowheads="1"/>
            </p:cNvSpPr>
            <p:nvPr/>
          </p:nvSpPr>
          <p:spPr bwMode="auto">
            <a:xfrm>
              <a:off x="528" y="2840"/>
              <a:ext cx="260" cy="360"/>
            </a:xfrm>
            <a:prstGeom prst="rect">
              <a:avLst/>
            </a:prstGeom>
            <a:solidFill>
              <a:schemeClr val="tx1"/>
            </a:solidFill>
            <a:ln w="9525">
              <a:solidFill>
                <a:schemeClr val="tx1"/>
              </a:solidFill>
              <a:miter lim="800000"/>
              <a:headEnd/>
              <a:tailEnd/>
            </a:ln>
          </p:spPr>
          <p:txBody>
            <a:bodyPr wrap="none" anchor="ctr"/>
            <a:lstStyle/>
            <a:p>
              <a:endParaRPr lang="en-GB"/>
            </a:p>
          </p:txBody>
        </p:sp>
        <p:sp>
          <p:nvSpPr>
            <p:cNvPr id="76807" name="Rectangle 7"/>
            <p:cNvSpPr>
              <a:spLocks noChangeArrowheads="1"/>
            </p:cNvSpPr>
            <p:nvPr/>
          </p:nvSpPr>
          <p:spPr bwMode="auto">
            <a:xfrm>
              <a:off x="1596" y="2656"/>
              <a:ext cx="264" cy="556"/>
            </a:xfrm>
            <a:prstGeom prst="rect">
              <a:avLst/>
            </a:prstGeom>
            <a:solidFill>
              <a:schemeClr val="tx1"/>
            </a:solidFill>
            <a:ln w="9525">
              <a:solidFill>
                <a:schemeClr val="tx1"/>
              </a:solidFill>
              <a:miter lim="800000"/>
              <a:headEnd/>
              <a:tailEnd/>
            </a:ln>
          </p:spPr>
          <p:txBody>
            <a:bodyPr wrap="none" anchor="ctr"/>
            <a:lstStyle/>
            <a:p>
              <a:endParaRPr lang="en-GB"/>
            </a:p>
          </p:txBody>
        </p:sp>
        <p:sp>
          <p:nvSpPr>
            <p:cNvPr id="76808" name="Rectangle 8"/>
            <p:cNvSpPr>
              <a:spLocks noChangeArrowheads="1"/>
            </p:cNvSpPr>
            <p:nvPr/>
          </p:nvSpPr>
          <p:spPr bwMode="auto">
            <a:xfrm>
              <a:off x="1708" y="1736"/>
              <a:ext cx="152" cy="268"/>
            </a:xfrm>
            <a:prstGeom prst="rect">
              <a:avLst/>
            </a:prstGeom>
            <a:solidFill>
              <a:schemeClr val="tx1"/>
            </a:solidFill>
            <a:ln w="9525">
              <a:solidFill>
                <a:schemeClr val="tx1"/>
              </a:solidFill>
              <a:miter lim="800000"/>
              <a:headEnd/>
              <a:tailEnd/>
            </a:ln>
          </p:spPr>
          <p:txBody>
            <a:bodyPr wrap="none" anchor="ctr"/>
            <a:lstStyle/>
            <a:p>
              <a:endParaRPr lang="en-GB"/>
            </a:p>
          </p:txBody>
        </p:sp>
      </p:grpSp>
      <p:pic>
        <p:nvPicPr>
          <p:cNvPr id="76803" name="Picture 10"/>
          <p:cNvPicPr>
            <a:picLocks noChangeAspect="1" noChangeArrowheads="1"/>
          </p:cNvPicPr>
          <p:nvPr/>
        </p:nvPicPr>
        <p:blipFill>
          <a:blip r:embed="rId3" cstate="print"/>
          <a:srcRect t="8727" b="19273"/>
          <a:stretch>
            <a:fillRect/>
          </a:stretch>
        </p:blipFill>
        <p:spPr bwMode="auto">
          <a:xfrm>
            <a:off x="3824288" y="1730375"/>
            <a:ext cx="5133975" cy="427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p:txBody>
          <a:bodyPr/>
          <a:lstStyle/>
          <a:p>
            <a:endParaRPr lang="en-GB" smtClean="0"/>
          </a:p>
        </p:txBody>
      </p:sp>
      <p:pic>
        <p:nvPicPr>
          <p:cNvPr id="193541" name="Picture 1"/>
          <p:cNvPicPr>
            <a:picLocks noChangeAspect="1" noChangeArrowheads="1"/>
          </p:cNvPicPr>
          <p:nvPr/>
        </p:nvPicPr>
        <p:blipFill>
          <a:blip r:embed="rId2" cstate="print"/>
          <a:srcRect/>
          <a:stretch>
            <a:fillRect/>
          </a:stretch>
        </p:blipFill>
        <p:spPr bwMode="auto">
          <a:xfrm>
            <a:off x="2620963" y="1733550"/>
            <a:ext cx="3943350" cy="4546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Picture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endParaRPr lang="en-GB" smtClean="0"/>
          </a:p>
        </p:txBody>
      </p:sp>
      <p:pic>
        <p:nvPicPr>
          <p:cNvPr id="78850" name="Content Placeholder 3" descr="Picture9.jpg"/>
          <p:cNvPicPr>
            <a:picLocks noGrp="1" noChangeAspect="1"/>
          </p:cNvPicPr>
          <p:nvPr>
            <p:ph idx="1"/>
          </p:nvPr>
        </p:nvPicPr>
        <p:blipFill>
          <a:blip r:embed="rId2" cstate="print"/>
          <a:srcRect/>
          <a:stretch>
            <a:fillRect/>
          </a:stretch>
        </p:blipFill>
        <p:spPr>
          <a:xfrm>
            <a:off x="341313" y="357188"/>
            <a:ext cx="8667750" cy="6500812"/>
          </a:xfrm>
        </p:spPr>
      </p:pic>
      <p:sp>
        <p:nvSpPr>
          <p:cNvPr id="6" name="Rectangle 5"/>
          <p:cNvSpPr/>
          <p:nvPr/>
        </p:nvSpPr>
        <p:spPr>
          <a:xfrm>
            <a:off x="5100638" y="4151313"/>
            <a:ext cx="636587" cy="1254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3640138" y="4849813"/>
            <a:ext cx="636587" cy="1254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6965950" y="5002213"/>
            <a:ext cx="636588" cy="1254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1"/>
          <p:cNvSpPr>
            <a:spLocks noChangeArrowheads="1"/>
          </p:cNvSpPr>
          <p:nvPr/>
        </p:nvSpPr>
        <p:spPr bwMode="auto">
          <a:xfrm>
            <a:off x="411163" y="296863"/>
            <a:ext cx="8229600" cy="1143000"/>
          </a:xfrm>
          <a:custGeom>
            <a:avLst/>
            <a:gdLst>
              <a:gd name="T0" fmla="*/ 2147483647 w 21600"/>
              <a:gd name="T1" fmla="*/ 0 h 21600"/>
              <a:gd name="T2" fmla="*/ 2147483647 w 21600"/>
              <a:gd name="T3" fmla="*/ 1600298905 h 21600"/>
              <a:gd name="T4" fmla="*/ 2147483647 w 21600"/>
              <a:gd name="T5" fmla="*/ 2147483647 h 21600"/>
              <a:gd name="T6" fmla="*/ 0 w 21600"/>
              <a:gd name="T7" fmla="*/ 160029890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FFC000"/>
                </a:solidFill>
                <a:cs typeface="DejaVu Sans" pitchFamily="34" charset="0"/>
              </a:rPr>
              <a:t>Mortality risk of pregnancy in PAH related to CHD</a:t>
            </a:r>
          </a:p>
        </p:txBody>
      </p:sp>
      <p:sp>
        <p:nvSpPr>
          <p:cNvPr id="163843" name="Text Box 2"/>
          <p:cNvSpPr>
            <a:spLocks noChangeArrowheads="1"/>
          </p:cNvSpPr>
          <p:nvPr/>
        </p:nvSpPr>
        <p:spPr bwMode="auto">
          <a:xfrm>
            <a:off x="1547813" y="1279525"/>
            <a:ext cx="6337300" cy="514826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44" name="Text Box 3"/>
          <p:cNvSpPr>
            <a:spLocks noChangeArrowheads="1"/>
          </p:cNvSpPr>
          <p:nvPr/>
        </p:nvSpPr>
        <p:spPr bwMode="auto">
          <a:xfrm>
            <a:off x="4211638" y="6302375"/>
            <a:ext cx="4608512" cy="368300"/>
          </a:xfrm>
          <a:custGeom>
            <a:avLst/>
            <a:gdLst>
              <a:gd name="T0" fmla="*/ 2147483647 w 21600"/>
              <a:gd name="T1" fmla="*/ 0 h 21600"/>
              <a:gd name="T2" fmla="*/ 2147483647 w 21600"/>
              <a:gd name="T3" fmla="*/ 53535745 h 21600"/>
              <a:gd name="T4" fmla="*/ 2147483647 w 21600"/>
              <a:gd name="T5" fmla="*/ 107071217 h 21600"/>
              <a:gd name="T6" fmla="*/ 0 w 21600"/>
              <a:gd name="T7" fmla="*/ 5353574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DejaVu Sans" pitchFamily="34" charset="0"/>
              </a:rPr>
              <a:t>Bedard, Dimopoulos, Gatzoulis, EHJ 2009</a:t>
            </a:r>
          </a:p>
        </p:txBody>
      </p:sp>
      <p:grpSp>
        <p:nvGrpSpPr>
          <p:cNvPr id="163845" name="Group 4"/>
          <p:cNvGrpSpPr>
            <a:grpSpLocks/>
          </p:cNvGrpSpPr>
          <p:nvPr/>
        </p:nvGrpSpPr>
        <p:grpSpPr bwMode="auto">
          <a:xfrm>
            <a:off x="1439863" y="1260475"/>
            <a:ext cx="6278562" cy="5038725"/>
            <a:chOff x="1440000" y="1260360"/>
            <a:chExt cx="6278399" cy="5038920"/>
          </a:xfrm>
        </p:grpSpPr>
        <p:sp>
          <p:nvSpPr>
            <p:cNvPr id="163846" name="Rectangle 5"/>
            <p:cNvSpPr>
              <a:spLocks noChangeArrowheads="1"/>
            </p:cNvSpPr>
            <p:nvPr/>
          </p:nvSpPr>
          <p:spPr bwMode="auto">
            <a:xfrm>
              <a:off x="1440000" y="1260360"/>
              <a:ext cx="6278399" cy="503892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47" name="Rectangle 6"/>
            <p:cNvSpPr>
              <a:spLocks noChangeArrowheads="1"/>
            </p:cNvSpPr>
            <p:nvPr/>
          </p:nvSpPr>
          <p:spPr bwMode="auto">
            <a:xfrm>
              <a:off x="3114720" y="4794120"/>
              <a:ext cx="406440" cy="912959"/>
            </a:xfrm>
            <a:custGeom>
              <a:avLst/>
              <a:gdLst>
                <a:gd name="T0" fmla="*/ 71953458 w 21600"/>
                <a:gd name="T1" fmla="*/ 0 h 21600"/>
                <a:gd name="T2" fmla="*/ 143906917 w 21600"/>
                <a:gd name="T3" fmla="*/ 815486130 h 21600"/>
                <a:gd name="T4" fmla="*/ 71953458 w 21600"/>
                <a:gd name="T5" fmla="*/ 1630970908 h 21600"/>
                <a:gd name="T6" fmla="*/ 0 w 21600"/>
                <a:gd name="T7" fmla="*/ 81548613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FFFF"/>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48" name="Rectangle 7"/>
            <p:cNvSpPr>
              <a:spLocks noChangeArrowheads="1"/>
            </p:cNvSpPr>
            <p:nvPr/>
          </p:nvSpPr>
          <p:spPr bwMode="auto">
            <a:xfrm>
              <a:off x="4948200" y="4098960"/>
              <a:ext cx="406440" cy="1609560"/>
            </a:xfrm>
            <a:custGeom>
              <a:avLst/>
              <a:gdLst>
                <a:gd name="T0" fmla="*/ 71953458 w 21600"/>
                <a:gd name="T1" fmla="*/ 0 h 21600"/>
                <a:gd name="T2" fmla="*/ 143906917 w 21600"/>
                <a:gd name="T3" fmla="*/ 2147483647 h 21600"/>
                <a:gd name="T4" fmla="*/ 71953458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FFFF"/>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49" name="Rectangle 8"/>
            <p:cNvSpPr>
              <a:spLocks noChangeArrowheads="1"/>
            </p:cNvSpPr>
            <p:nvPr/>
          </p:nvSpPr>
          <p:spPr bwMode="auto">
            <a:xfrm>
              <a:off x="3525839" y="4202280"/>
              <a:ext cx="406440" cy="1504800"/>
            </a:xfrm>
            <a:custGeom>
              <a:avLst/>
              <a:gdLst>
                <a:gd name="T0" fmla="*/ 71953458 w 21600"/>
                <a:gd name="T1" fmla="*/ 0 h 21600"/>
                <a:gd name="T2" fmla="*/ 143906917 w 21600"/>
                <a:gd name="T3" fmla="*/ 2147483647 h 21600"/>
                <a:gd name="T4" fmla="*/ 71953458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00"/>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50" name="Rectangle 9"/>
            <p:cNvSpPr>
              <a:spLocks noChangeArrowheads="1"/>
            </p:cNvSpPr>
            <p:nvPr/>
          </p:nvSpPr>
          <p:spPr bwMode="auto">
            <a:xfrm>
              <a:off x="5359320" y="3774960"/>
              <a:ext cx="405000" cy="1932119"/>
            </a:xfrm>
            <a:custGeom>
              <a:avLst/>
              <a:gdLst>
                <a:gd name="T0" fmla="*/ 71191381 w 21600"/>
                <a:gd name="T1" fmla="*/ 0 h 21600"/>
                <a:gd name="T2" fmla="*/ 142382761 w 21600"/>
                <a:gd name="T3" fmla="*/ 2147483647 h 21600"/>
                <a:gd name="T4" fmla="*/ 71191381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00"/>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51" name="Rectangle 10"/>
            <p:cNvSpPr>
              <a:spLocks noChangeArrowheads="1"/>
            </p:cNvSpPr>
            <p:nvPr/>
          </p:nvSpPr>
          <p:spPr bwMode="auto">
            <a:xfrm>
              <a:off x="3933720" y="3936960"/>
              <a:ext cx="405000" cy="1770120"/>
            </a:xfrm>
            <a:custGeom>
              <a:avLst/>
              <a:gdLst>
                <a:gd name="T0" fmla="*/ 71191381 w 21600"/>
                <a:gd name="T1" fmla="*/ 0 h 21600"/>
                <a:gd name="T2" fmla="*/ 142382761 w 21600"/>
                <a:gd name="T3" fmla="*/ 2147483647 h 21600"/>
                <a:gd name="T4" fmla="*/ 71191381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FF00"/>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52" name="Rectangle 11"/>
            <p:cNvSpPr>
              <a:spLocks noChangeArrowheads="1"/>
            </p:cNvSpPr>
            <p:nvPr/>
          </p:nvSpPr>
          <p:spPr bwMode="auto">
            <a:xfrm>
              <a:off x="5765760" y="2697120"/>
              <a:ext cx="407880" cy="3009960"/>
            </a:xfrm>
            <a:custGeom>
              <a:avLst/>
              <a:gdLst>
                <a:gd name="T0" fmla="*/ 72720956 w 21600"/>
                <a:gd name="T1" fmla="*/ 0 h 21600"/>
                <a:gd name="T2" fmla="*/ 145441911 w 21600"/>
                <a:gd name="T3" fmla="*/ 2147483647 h 21600"/>
                <a:gd name="T4" fmla="*/ 72720956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FF00"/>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53" name="Line 12"/>
            <p:cNvSpPr>
              <a:spLocks noChangeShapeType="1"/>
            </p:cNvSpPr>
            <p:nvPr/>
          </p:nvSpPr>
          <p:spPr bwMode="auto">
            <a:xfrm>
              <a:off x="2811600" y="2478240"/>
              <a:ext cx="0" cy="3230280"/>
            </a:xfrm>
            <a:prstGeom prst="line">
              <a:avLst/>
            </a:prstGeom>
            <a:noFill/>
            <a:ln w="9360">
              <a:solidFill>
                <a:srgbClr val="FFFF00"/>
              </a:solidFill>
              <a:miter lim="800000"/>
              <a:headEnd/>
              <a:tailEnd/>
            </a:ln>
          </p:spPr>
          <p:txBody>
            <a:bodyPr lIns="90000" tIns="46800" rIns="90000" bIns="46800"/>
            <a:lstStyle/>
            <a:p>
              <a:endParaRPr lang="en-US"/>
            </a:p>
          </p:txBody>
        </p:sp>
        <p:sp>
          <p:nvSpPr>
            <p:cNvPr id="163854" name="Line 13"/>
            <p:cNvSpPr>
              <a:spLocks noChangeShapeType="1"/>
            </p:cNvSpPr>
            <p:nvPr/>
          </p:nvSpPr>
          <p:spPr bwMode="auto">
            <a:xfrm>
              <a:off x="2743199" y="5708520"/>
              <a:ext cx="66601"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55" name="Line 14"/>
            <p:cNvSpPr>
              <a:spLocks noChangeShapeType="1"/>
            </p:cNvSpPr>
            <p:nvPr/>
          </p:nvSpPr>
          <p:spPr bwMode="auto">
            <a:xfrm>
              <a:off x="2743199" y="5176800"/>
              <a:ext cx="66601"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56" name="Line 15"/>
            <p:cNvSpPr>
              <a:spLocks noChangeShapeType="1"/>
            </p:cNvSpPr>
            <p:nvPr/>
          </p:nvSpPr>
          <p:spPr bwMode="auto">
            <a:xfrm>
              <a:off x="2743199" y="4632480"/>
              <a:ext cx="66601"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57" name="Line 16"/>
            <p:cNvSpPr>
              <a:spLocks noChangeShapeType="1"/>
            </p:cNvSpPr>
            <p:nvPr/>
          </p:nvSpPr>
          <p:spPr bwMode="auto">
            <a:xfrm>
              <a:off x="2743199" y="4098960"/>
              <a:ext cx="66601"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58" name="Line 17"/>
            <p:cNvSpPr>
              <a:spLocks noChangeShapeType="1"/>
            </p:cNvSpPr>
            <p:nvPr/>
          </p:nvSpPr>
          <p:spPr bwMode="auto">
            <a:xfrm>
              <a:off x="2743199" y="3554280"/>
              <a:ext cx="66601"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59" name="Line 18"/>
            <p:cNvSpPr>
              <a:spLocks noChangeShapeType="1"/>
            </p:cNvSpPr>
            <p:nvPr/>
          </p:nvSpPr>
          <p:spPr bwMode="auto">
            <a:xfrm>
              <a:off x="2743199" y="3022560"/>
              <a:ext cx="66601"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60" name="Line 19"/>
            <p:cNvSpPr>
              <a:spLocks noChangeShapeType="1"/>
            </p:cNvSpPr>
            <p:nvPr/>
          </p:nvSpPr>
          <p:spPr bwMode="auto">
            <a:xfrm>
              <a:off x="2743199" y="2478240"/>
              <a:ext cx="66601"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61" name="Line 20"/>
            <p:cNvSpPr>
              <a:spLocks noChangeShapeType="1"/>
            </p:cNvSpPr>
            <p:nvPr/>
          </p:nvSpPr>
          <p:spPr bwMode="auto">
            <a:xfrm>
              <a:off x="2811600" y="5708520"/>
              <a:ext cx="3666959" cy="0"/>
            </a:xfrm>
            <a:prstGeom prst="line">
              <a:avLst/>
            </a:prstGeom>
            <a:noFill/>
            <a:ln w="9360">
              <a:solidFill>
                <a:srgbClr val="FFFF00"/>
              </a:solidFill>
              <a:miter lim="800000"/>
              <a:headEnd/>
              <a:tailEnd/>
            </a:ln>
          </p:spPr>
          <p:txBody>
            <a:bodyPr lIns="90000" tIns="46800" rIns="90000" bIns="46800"/>
            <a:lstStyle/>
            <a:p>
              <a:endParaRPr lang="en-US"/>
            </a:p>
          </p:txBody>
        </p:sp>
        <p:sp>
          <p:nvSpPr>
            <p:cNvPr id="163862" name="Line 21"/>
            <p:cNvSpPr>
              <a:spLocks noChangeShapeType="1"/>
            </p:cNvSpPr>
            <p:nvPr/>
          </p:nvSpPr>
          <p:spPr bwMode="auto">
            <a:xfrm flipV="1">
              <a:off x="2811600" y="5705640"/>
              <a:ext cx="0" cy="63359"/>
            </a:xfrm>
            <a:prstGeom prst="line">
              <a:avLst/>
            </a:prstGeom>
            <a:noFill/>
            <a:ln w="9360">
              <a:solidFill>
                <a:srgbClr val="FFFF00"/>
              </a:solidFill>
              <a:miter lim="800000"/>
              <a:headEnd/>
              <a:tailEnd/>
            </a:ln>
          </p:spPr>
          <p:txBody>
            <a:bodyPr lIns="90000" tIns="46800" rIns="90000" bIns="46800"/>
            <a:lstStyle/>
            <a:p>
              <a:endParaRPr lang="en-US"/>
            </a:p>
          </p:txBody>
        </p:sp>
        <p:sp>
          <p:nvSpPr>
            <p:cNvPr id="163863" name="Line 22"/>
            <p:cNvSpPr>
              <a:spLocks noChangeShapeType="1"/>
            </p:cNvSpPr>
            <p:nvPr/>
          </p:nvSpPr>
          <p:spPr bwMode="auto">
            <a:xfrm flipV="1">
              <a:off x="4645080" y="5705640"/>
              <a:ext cx="0" cy="63359"/>
            </a:xfrm>
            <a:prstGeom prst="line">
              <a:avLst/>
            </a:prstGeom>
            <a:noFill/>
            <a:ln w="9360">
              <a:solidFill>
                <a:srgbClr val="FFFF00"/>
              </a:solidFill>
              <a:miter lim="800000"/>
              <a:headEnd/>
              <a:tailEnd/>
            </a:ln>
          </p:spPr>
          <p:txBody>
            <a:bodyPr lIns="90000" tIns="46800" rIns="90000" bIns="46800"/>
            <a:lstStyle/>
            <a:p>
              <a:endParaRPr lang="en-US"/>
            </a:p>
          </p:txBody>
        </p:sp>
        <p:sp>
          <p:nvSpPr>
            <p:cNvPr id="163864" name="Line 23"/>
            <p:cNvSpPr>
              <a:spLocks noChangeShapeType="1"/>
            </p:cNvSpPr>
            <p:nvPr/>
          </p:nvSpPr>
          <p:spPr bwMode="auto">
            <a:xfrm flipV="1">
              <a:off x="6480000" y="5705640"/>
              <a:ext cx="0" cy="63359"/>
            </a:xfrm>
            <a:prstGeom prst="line">
              <a:avLst/>
            </a:prstGeom>
            <a:noFill/>
            <a:ln w="9360">
              <a:solidFill>
                <a:srgbClr val="FFFF00"/>
              </a:solidFill>
              <a:miter lim="800000"/>
              <a:headEnd/>
              <a:tailEnd/>
            </a:ln>
          </p:spPr>
          <p:txBody>
            <a:bodyPr lIns="90000" tIns="46800" rIns="90000" bIns="46800"/>
            <a:lstStyle/>
            <a:p>
              <a:endParaRPr lang="en-US"/>
            </a:p>
          </p:txBody>
        </p:sp>
        <p:sp>
          <p:nvSpPr>
            <p:cNvPr id="163865" name="Rectangle 24"/>
            <p:cNvSpPr>
              <a:spLocks noChangeArrowheads="1"/>
            </p:cNvSpPr>
            <p:nvPr/>
          </p:nvSpPr>
          <p:spPr bwMode="auto">
            <a:xfrm>
              <a:off x="5055120" y="376236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99"/>
                  </a:solidFill>
                  <a:cs typeface="DejaVu Sans" pitchFamily="34" charset="0"/>
                </a:rPr>
                <a:t>30</a:t>
              </a:r>
            </a:p>
          </p:txBody>
        </p:sp>
        <p:sp>
          <p:nvSpPr>
            <p:cNvPr id="163866" name="Rectangle 25"/>
            <p:cNvSpPr>
              <a:spLocks noChangeArrowheads="1"/>
            </p:cNvSpPr>
            <p:nvPr/>
          </p:nvSpPr>
          <p:spPr bwMode="auto">
            <a:xfrm>
              <a:off x="3199320" y="445932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99"/>
                  </a:solidFill>
                  <a:cs typeface="DejaVu Sans" pitchFamily="34" charset="0"/>
                </a:rPr>
                <a:t>17</a:t>
              </a:r>
            </a:p>
          </p:txBody>
        </p:sp>
        <p:sp>
          <p:nvSpPr>
            <p:cNvPr id="163867" name="Rectangle 26"/>
            <p:cNvSpPr>
              <a:spLocks noChangeArrowheads="1"/>
            </p:cNvSpPr>
            <p:nvPr/>
          </p:nvSpPr>
          <p:spPr bwMode="auto">
            <a:xfrm>
              <a:off x="5461200" y="3436919"/>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99"/>
                  </a:solidFill>
                  <a:cs typeface="DejaVu Sans" pitchFamily="34" charset="0"/>
                </a:rPr>
                <a:t>36</a:t>
              </a:r>
            </a:p>
          </p:txBody>
        </p:sp>
        <p:sp>
          <p:nvSpPr>
            <p:cNvPr id="163868" name="Rectangle 27"/>
            <p:cNvSpPr>
              <a:spLocks noChangeArrowheads="1"/>
            </p:cNvSpPr>
            <p:nvPr/>
          </p:nvSpPr>
          <p:spPr bwMode="auto">
            <a:xfrm>
              <a:off x="3662640" y="3867119"/>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99"/>
                  </a:solidFill>
                  <a:cs typeface="DejaVu Sans" pitchFamily="34" charset="0"/>
                </a:rPr>
                <a:t>28</a:t>
              </a:r>
            </a:p>
          </p:txBody>
        </p:sp>
        <p:sp>
          <p:nvSpPr>
            <p:cNvPr id="163869" name="Rectangle 28"/>
            <p:cNvSpPr>
              <a:spLocks noChangeArrowheads="1"/>
            </p:cNvSpPr>
            <p:nvPr/>
          </p:nvSpPr>
          <p:spPr bwMode="auto">
            <a:xfrm>
              <a:off x="5909040" y="239724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99"/>
                  </a:solidFill>
                  <a:cs typeface="DejaVu Sans" pitchFamily="34" charset="0"/>
                </a:rPr>
                <a:t>56</a:t>
              </a:r>
            </a:p>
          </p:txBody>
        </p:sp>
        <p:sp>
          <p:nvSpPr>
            <p:cNvPr id="163870" name="Rectangle 29"/>
            <p:cNvSpPr>
              <a:spLocks noChangeArrowheads="1"/>
            </p:cNvSpPr>
            <p:nvPr/>
          </p:nvSpPr>
          <p:spPr bwMode="auto">
            <a:xfrm>
              <a:off x="4110479" y="360036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99"/>
                  </a:solidFill>
                  <a:cs typeface="DejaVu Sans" pitchFamily="34" charset="0"/>
                </a:rPr>
                <a:t>33</a:t>
              </a:r>
            </a:p>
          </p:txBody>
        </p:sp>
        <p:sp>
          <p:nvSpPr>
            <p:cNvPr id="163871" name="Rectangle 30"/>
            <p:cNvSpPr>
              <a:spLocks noChangeArrowheads="1"/>
            </p:cNvSpPr>
            <p:nvPr/>
          </p:nvSpPr>
          <p:spPr bwMode="auto">
            <a:xfrm>
              <a:off x="2611800" y="5568840"/>
              <a:ext cx="115200" cy="274680"/>
            </a:xfrm>
            <a:custGeom>
              <a:avLst/>
              <a:gdLst>
                <a:gd name="T0" fmla="*/ 1638400 w 21600"/>
                <a:gd name="T1" fmla="*/ 0 h 21600"/>
                <a:gd name="T2" fmla="*/ 3276800 w 21600"/>
                <a:gd name="T3" fmla="*/ 22209746 h 21600"/>
                <a:gd name="T4" fmla="*/ 1638400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0</a:t>
              </a:r>
            </a:p>
          </p:txBody>
        </p:sp>
        <p:sp>
          <p:nvSpPr>
            <p:cNvPr id="163872" name="Rectangle 31"/>
            <p:cNvSpPr>
              <a:spLocks noChangeArrowheads="1"/>
            </p:cNvSpPr>
            <p:nvPr/>
          </p:nvSpPr>
          <p:spPr bwMode="auto">
            <a:xfrm>
              <a:off x="2556360" y="503712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10</a:t>
              </a:r>
            </a:p>
          </p:txBody>
        </p:sp>
        <p:sp>
          <p:nvSpPr>
            <p:cNvPr id="163873" name="Rectangle 32"/>
            <p:cNvSpPr>
              <a:spLocks noChangeArrowheads="1"/>
            </p:cNvSpPr>
            <p:nvPr/>
          </p:nvSpPr>
          <p:spPr bwMode="auto">
            <a:xfrm>
              <a:off x="2556360" y="449280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20</a:t>
              </a:r>
            </a:p>
          </p:txBody>
        </p:sp>
        <p:sp>
          <p:nvSpPr>
            <p:cNvPr id="163874" name="Rectangle 33"/>
            <p:cNvSpPr>
              <a:spLocks noChangeArrowheads="1"/>
            </p:cNvSpPr>
            <p:nvPr/>
          </p:nvSpPr>
          <p:spPr bwMode="auto">
            <a:xfrm>
              <a:off x="2556360" y="3959279"/>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30</a:t>
              </a:r>
            </a:p>
          </p:txBody>
        </p:sp>
        <p:sp>
          <p:nvSpPr>
            <p:cNvPr id="163875" name="Rectangle 34"/>
            <p:cNvSpPr>
              <a:spLocks noChangeArrowheads="1"/>
            </p:cNvSpPr>
            <p:nvPr/>
          </p:nvSpPr>
          <p:spPr bwMode="auto">
            <a:xfrm>
              <a:off x="2556360" y="341460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40</a:t>
              </a:r>
            </a:p>
          </p:txBody>
        </p:sp>
        <p:sp>
          <p:nvSpPr>
            <p:cNvPr id="163876" name="Rectangle 35"/>
            <p:cNvSpPr>
              <a:spLocks noChangeArrowheads="1"/>
            </p:cNvSpPr>
            <p:nvPr/>
          </p:nvSpPr>
          <p:spPr bwMode="auto">
            <a:xfrm>
              <a:off x="2556360" y="2882879"/>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50</a:t>
              </a:r>
            </a:p>
          </p:txBody>
        </p:sp>
        <p:sp>
          <p:nvSpPr>
            <p:cNvPr id="163877" name="Rectangle 36"/>
            <p:cNvSpPr>
              <a:spLocks noChangeArrowheads="1"/>
            </p:cNvSpPr>
            <p:nvPr/>
          </p:nvSpPr>
          <p:spPr bwMode="auto">
            <a:xfrm>
              <a:off x="2556360" y="233856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60</a:t>
              </a:r>
            </a:p>
          </p:txBody>
        </p:sp>
        <p:sp>
          <p:nvSpPr>
            <p:cNvPr id="163878" name="Rectangle 37"/>
            <p:cNvSpPr>
              <a:spLocks noChangeArrowheads="1"/>
            </p:cNvSpPr>
            <p:nvPr/>
          </p:nvSpPr>
          <p:spPr bwMode="auto">
            <a:xfrm>
              <a:off x="3438720" y="5894280"/>
              <a:ext cx="991440" cy="274680"/>
            </a:xfrm>
            <a:custGeom>
              <a:avLst/>
              <a:gdLst>
                <a:gd name="T0" fmla="*/ 1044387292 w 21600"/>
                <a:gd name="T1" fmla="*/ 0 h 21600"/>
                <a:gd name="T2" fmla="*/ 2088774584 w 21600"/>
                <a:gd name="T3" fmla="*/ 22209746 h 21600"/>
                <a:gd name="T4" fmla="*/ 1044387292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1997-2007</a:t>
              </a:r>
            </a:p>
          </p:txBody>
        </p:sp>
        <p:sp>
          <p:nvSpPr>
            <p:cNvPr id="163879" name="Rectangle 38"/>
            <p:cNvSpPr>
              <a:spLocks noChangeArrowheads="1"/>
            </p:cNvSpPr>
            <p:nvPr/>
          </p:nvSpPr>
          <p:spPr bwMode="auto">
            <a:xfrm>
              <a:off x="5274720" y="5894280"/>
              <a:ext cx="991440" cy="274680"/>
            </a:xfrm>
            <a:custGeom>
              <a:avLst/>
              <a:gdLst>
                <a:gd name="T0" fmla="*/ 1044387292 w 21600"/>
                <a:gd name="T1" fmla="*/ 0 h 21600"/>
                <a:gd name="T2" fmla="*/ 2088774584 w 21600"/>
                <a:gd name="T3" fmla="*/ 22209746 h 21600"/>
                <a:gd name="T4" fmla="*/ 1044387292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1978-1996</a:t>
              </a:r>
            </a:p>
          </p:txBody>
        </p:sp>
        <p:sp>
          <p:nvSpPr>
            <p:cNvPr id="163880" name="Rectangle 39"/>
            <p:cNvSpPr>
              <a:spLocks noChangeArrowheads="1"/>
            </p:cNvSpPr>
            <p:nvPr/>
          </p:nvSpPr>
          <p:spPr bwMode="auto">
            <a:xfrm>
              <a:off x="2075400" y="3929040"/>
              <a:ext cx="229320" cy="274680"/>
            </a:xfrm>
            <a:custGeom>
              <a:avLst/>
              <a:gdLst>
                <a:gd name="T0" fmla="*/ 12923743 w 21600"/>
                <a:gd name="T1" fmla="*/ 0 h 21600"/>
                <a:gd name="T2" fmla="*/ 25847487 w 21600"/>
                <a:gd name="T3" fmla="*/ 22209746 h 21600"/>
                <a:gd name="T4" fmla="*/ 12923743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a:t>
              </a:r>
            </a:p>
          </p:txBody>
        </p:sp>
        <p:sp>
          <p:nvSpPr>
            <p:cNvPr id="163881" name="Rectangle 40"/>
            <p:cNvSpPr>
              <a:spLocks noChangeArrowheads="1"/>
            </p:cNvSpPr>
            <p:nvPr/>
          </p:nvSpPr>
          <p:spPr bwMode="auto">
            <a:xfrm>
              <a:off x="6308640" y="1560600"/>
              <a:ext cx="130320" cy="114120"/>
            </a:xfrm>
            <a:custGeom>
              <a:avLst/>
              <a:gdLst>
                <a:gd name="T0" fmla="*/ 2371896 w 21600"/>
                <a:gd name="T1" fmla="*/ 0 h 21600"/>
                <a:gd name="T2" fmla="*/ 4743793 w 21600"/>
                <a:gd name="T3" fmla="*/ 1592751 h 21600"/>
                <a:gd name="T4" fmla="*/ 2371896 w 21600"/>
                <a:gd name="T5" fmla="*/ 3185501 h 21600"/>
                <a:gd name="T6" fmla="*/ 0 w 21600"/>
                <a:gd name="T7" fmla="*/ 1592751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FFFF"/>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82" name="Rectangle 41"/>
            <p:cNvSpPr>
              <a:spLocks noChangeArrowheads="1"/>
            </p:cNvSpPr>
            <p:nvPr/>
          </p:nvSpPr>
          <p:spPr bwMode="auto">
            <a:xfrm>
              <a:off x="6631199" y="1492199"/>
              <a:ext cx="462600" cy="243720"/>
            </a:xfrm>
            <a:custGeom>
              <a:avLst/>
              <a:gdLst>
                <a:gd name="T0" fmla="*/ 106091146 w 21600"/>
                <a:gd name="T1" fmla="*/ 0 h 21600"/>
                <a:gd name="T2" fmla="*/ 212182293 w 21600"/>
                <a:gd name="T3" fmla="*/ 15514437 h 21600"/>
                <a:gd name="T4" fmla="*/ 106091146 w 21600"/>
                <a:gd name="T5" fmla="*/ 31028873 h 21600"/>
                <a:gd name="T6" fmla="*/ 0 w 21600"/>
                <a:gd name="T7" fmla="*/ 155144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FF99"/>
                  </a:solidFill>
                  <a:cs typeface="DejaVu Sans" pitchFamily="34" charset="0"/>
                </a:rPr>
                <a:t>iPAH</a:t>
              </a:r>
            </a:p>
          </p:txBody>
        </p:sp>
        <p:sp>
          <p:nvSpPr>
            <p:cNvPr id="163883" name="Rectangle 42"/>
            <p:cNvSpPr>
              <a:spLocks noChangeArrowheads="1"/>
            </p:cNvSpPr>
            <p:nvPr/>
          </p:nvSpPr>
          <p:spPr bwMode="auto">
            <a:xfrm>
              <a:off x="6308640" y="1851119"/>
              <a:ext cx="130320" cy="112680"/>
            </a:xfrm>
            <a:custGeom>
              <a:avLst/>
              <a:gdLst>
                <a:gd name="T0" fmla="*/ 2371896 w 21600"/>
                <a:gd name="T1" fmla="*/ 0 h 21600"/>
                <a:gd name="T2" fmla="*/ 4743793 w 21600"/>
                <a:gd name="T3" fmla="*/ 1533215 h 21600"/>
                <a:gd name="T4" fmla="*/ 2371896 w 21600"/>
                <a:gd name="T5" fmla="*/ 3066430 h 21600"/>
                <a:gd name="T6" fmla="*/ 0 w 21600"/>
                <a:gd name="T7" fmla="*/ 1533215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00"/>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84" name="Rectangle 43"/>
            <p:cNvSpPr>
              <a:spLocks noChangeArrowheads="1"/>
            </p:cNvSpPr>
            <p:nvPr/>
          </p:nvSpPr>
          <p:spPr bwMode="auto">
            <a:xfrm>
              <a:off x="6629400" y="1782720"/>
              <a:ext cx="901440" cy="243720"/>
            </a:xfrm>
            <a:custGeom>
              <a:avLst/>
              <a:gdLst>
                <a:gd name="T0" fmla="*/ 785005385 w 21600"/>
                <a:gd name="T1" fmla="*/ 0 h 21600"/>
                <a:gd name="T2" fmla="*/ 1570010771 w 21600"/>
                <a:gd name="T3" fmla="*/ 15514437 h 21600"/>
                <a:gd name="T4" fmla="*/ 785005385 w 21600"/>
                <a:gd name="T5" fmla="*/ 31028873 h 21600"/>
                <a:gd name="T6" fmla="*/ 0 w 21600"/>
                <a:gd name="T7" fmla="*/ 155144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FF99"/>
                  </a:solidFill>
                  <a:cs typeface="DejaVu Sans" pitchFamily="34" charset="0"/>
                </a:rPr>
                <a:t>CHD-PAH</a:t>
              </a:r>
            </a:p>
          </p:txBody>
        </p:sp>
        <p:sp>
          <p:nvSpPr>
            <p:cNvPr id="163885" name="Rectangle 44"/>
            <p:cNvSpPr>
              <a:spLocks noChangeArrowheads="1"/>
            </p:cNvSpPr>
            <p:nvPr/>
          </p:nvSpPr>
          <p:spPr bwMode="auto">
            <a:xfrm>
              <a:off x="6308640" y="2152800"/>
              <a:ext cx="130320" cy="114120"/>
            </a:xfrm>
            <a:custGeom>
              <a:avLst/>
              <a:gdLst>
                <a:gd name="T0" fmla="*/ 2371896 w 21600"/>
                <a:gd name="T1" fmla="*/ 0 h 21600"/>
                <a:gd name="T2" fmla="*/ 4743793 w 21600"/>
                <a:gd name="T3" fmla="*/ 1592751 h 21600"/>
                <a:gd name="T4" fmla="*/ 2371896 w 21600"/>
                <a:gd name="T5" fmla="*/ 3185501 h 21600"/>
                <a:gd name="T6" fmla="*/ 0 w 21600"/>
                <a:gd name="T7" fmla="*/ 1592751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FF00"/>
            </a:solidFill>
            <a:ln w="9360">
              <a:solidFill>
                <a:srgbClr val="000000"/>
              </a:solidFill>
              <a:miter lim="800000"/>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86" name="Rectangle 45"/>
            <p:cNvSpPr>
              <a:spLocks noChangeArrowheads="1"/>
            </p:cNvSpPr>
            <p:nvPr/>
          </p:nvSpPr>
          <p:spPr bwMode="auto">
            <a:xfrm>
              <a:off x="6615000" y="2082960"/>
              <a:ext cx="361799" cy="243720"/>
            </a:xfrm>
            <a:custGeom>
              <a:avLst/>
              <a:gdLst>
                <a:gd name="T0" fmla="*/ 50753464 w 21600"/>
                <a:gd name="T1" fmla="*/ 0 h 21600"/>
                <a:gd name="T2" fmla="*/ 101506659 w 21600"/>
                <a:gd name="T3" fmla="*/ 15514437 h 21600"/>
                <a:gd name="T4" fmla="*/ 50753464 w 21600"/>
                <a:gd name="T5" fmla="*/ 31028873 h 21600"/>
                <a:gd name="T6" fmla="*/ 0 w 21600"/>
                <a:gd name="T7" fmla="*/ 1551443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FF99"/>
                  </a:solidFill>
                  <a:cs typeface="DejaVu Sans" pitchFamily="34" charset="0"/>
                </a:rPr>
                <a:t>oPH</a:t>
              </a:r>
            </a:p>
          </p:txBody>
        </p:sp>
        <p:sp>
          <p:nvSpPr>
            <p:cNvPr id="163887" name="AutoShape 46"/>
            <p:cNvSpPr>
              <a:spLocks noChangeArrowheads="1"/>
            </p:cNvSpPr>
            <p:nvPr/>
          </p:nvSpPr>
          <p:spPr bwMode="auto">
            <a:xfrm>
              <a:off x="3114720" y="3530520"/>
              <a:ext cx="1224000" cy="173160"/>
            </a:xfrm>
            <a:custGeom>
              <a:avLst/>
              <a:gdLst>
                <a:gd name="T0" fmla="*/ 2147483647 w 2981"/>
                <a:gd name="T1" fmla="*/ 0 h 400"/>
                <a:gd name="T2" fmla="*/ 2147483647 w 2981"/>
                <a:gd name="T3" fmla="*/ 2147483647 h 400"/>
                <a:gd name="T4" fmla="*/ 2147483647 w 2981"/>
                <a:gd name="T5" fmla="*/ 2147483647 h 400"/>
                <a:gd name="T6" fmla="*/ 0 w 2981"/>
                <a:gd name="T7" fmla="*/ 2147483647 h 400"/>
                <a:gd name="T8" fmla="*/ 2147483647 w 2981"/>
                <a:gd name="T9" fmla="*/ 2147483647 h 400"/>
                <a:gd name="T10" fmla="*/ 2147483647 w 2981"/>
                <a:gd name="T11" fmla="*/ 1460239220 h 400"/>
                <a:gd name="T12" fmla="*/ 2147483647 w 2981"/>
                <a:gd name="T13" fmla="*/ 648974694 h 400"/>
                <a:gd name="T14" fmla="*/ 2147483647 w 2981"/>
                <a:gd name="T15" fmla="*/ 162290318 h 400"/>
                <a:gd name="T16" fmla="*/ 2147483647 w 2981"/>
                <a:gd name="T17" fmla="*/ 0 h 400"/>
                <a:gd name="T18" fmla="*/ 0 w 2981"/>
                <a:gd name="T19" fmla="*/ 0 h 400"/>
                <a:gd name="T20" fmla="*/ 0 w 2981"/>
                <a:gd name="T21" fmla="*/ 162290318 h 400"/>
                <a:gd name="T22" fmla="*/ 0 w 2981"/>
                <a:gd name="T23" fmla="*/ 648974694 h 400"/>
                <a:gd name="T24" fmla="*/ 0 w 2981"/>
                <a:gd name="T25" fmla="*/ 1460239220 h 400"/>
                <a:gd name="T26" fmla="*/ 0 w 2981"/>
                <a:gd name="T27" fmla="*/ 2147483647 h 400"/>
                <a:gd name="T28" fmla="*/ 17694720 60000 65536"/>
                <a:gd name="T29" fmla="*/ 0 60000 65536"/>
                <a:gd name="T30" fmla="*/ 5898240 60000 65536"/>
                <a:gd name="T31" fmla="*/ 11796480 60000 65536"/>
                <a:gd name="T32" fmla="*/ 17694720 60000 65536"/>
                <a:gd name="T33" fmla="*/ 17694720 60000 65536"/>
                <a:gd name="T34" fmla="*/ 17694720 60000 65536"/>
                <a:gd name="T35" fmla="*/ 17694720 60000 65536"/>
                <a:gd name="T36" fmla="*/ 17694720 60000 65536"/>
                <a:gd name="T37" fmla="*/ 17694720 60000 65536"/>
                <a:gd name="T38" fmla="*/ 17694720 60000 65536"/>
                <a:gd name="T39" fmla="*/ 17694720 60000 65536"/>
                <a:gd name="T40" fmla="*/ 17694720 60000 65536"/>
                <a:gd name="T41" fmla="*/ 17694720 60000 65536"/>
                <a:gd name="T42" fmla="*/ 0 w 2981"/>
                <a:gd name="T43" fmla="*/ 0 h 400"/>
                <a:gd name="T44" fmla="*/ 2981 w 2981"/>
                <a:gd name="T45" fmla="*/ 400 h 4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1" h="400">
                  <a:moveTo>
                    <a:pt x="2981" y="400"/>
                  </a:moveTo>
                  <a:lnTo>
                    <a:pt x="2981" y="240"/>
                  </a:lnTo>
                  <a:lnTo>
                    <a:pt x="2981" y="106"/>
                  </a:lnTo>
                  <a:lnTo>
                    <a:pt x="2981" y="27"/>
                  </a:lnTo>
                  <a:lnTo>
                    <a:pt x="2981" y="0"/>
                  </a:lnTo>
                  <a:lnTo>
                    <a:pt x="0" y="0"/>
                  </a:lnTo>
                  <a:lnTo>
                    <a:pt x="0" y="27"/>
                  </a:lnTo>
                  <a:lnTo>
                    <a:pt x="0" y="106"/>
                  </a:lnTo>
                  <a:lnTo>
                    <a:pt x="0" y="240"/>
                  </a:lnTo>
                  <a:lnTo>
                    <a:pt x="0" y="400"/>
                  </a:lnTo>
                </a:path>
              </a:pathLst>
            </a:custGeom>
            <a:noFill/>
            <a:ln w="9360">
              <a:solidFill>
                <a:srgbClr val="FFFF00"/>
              </a:solidFill>
              <a:round/>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88" name="AutoShape 47"/>
            <p:cNvSpPr>
              <a:spLocks noChangeArrowheads="1"/>
            </p:cNvSpPr>
            <p:nvPr/>
          </p:nvSpPr>
          <p:spPr bwMode="auto">
            <a:xfrm>
              <a:off x="5030640" y="2198519"/>
              <a:ext cx="973440" cy="277920"/>
            </a:xfrm>
            <a:custGeom>
              <a:avLst/>
              <a:gdLst>
                <a:gd name="T0" fmla="*/ 2147483647 w 2370"/>
                <a:gd name="T1" fmla="*/ 0 h 640"/>
                <a:gd name="T2" fmla="*/ 2147483647 w 2370"/>
                <a:gd name="T3" fmla="*/ 2147483647 h 640"/>
                <a:gd name="T4" fmla="*/ 2147483647 w 2370"/>
                <a:gd name="T5" fmla="*/ 2147483647 h 640"/>
                <a:gd name="T6" fmla="*/ 0 w 2370"/>
                <a:gd name="T7" fmla="*/ 2147483647 h 640"/>
                <a:gd name="T8" fmla="*/ 2147483647 w 2370"/>
                <a:gd name="T9" fmla="*/ 2147483647 h 640"/>
                <a:gd name="T10" fmla="*/ 2147483647 w 2370"/>
                <a:gd name="T11" fmla="*/ 2147483647 h 640"/>
                <a:gd name="T12" fmla="*/ 2147483647 w 2370"/>
                <a:gd name="T13" fmla="*/ 1146335752 h 640"/>
                <a:gd name="T14" fmla="*/ 2147483647 w 2370"/>
                <a:gd name="T15" fmla="*/ 163869875 h 640"/>
                <a:gd name="T16" fmla="*/ 2147483647 w 2370"/>
                <a:gd name="T17" fmla="*/ 0 h 640"/>
                <a:gd name="T18" fmla="*/ 2147483647 w 2370"/>
                <a:gd name="T19" fmla="*/ 0 h 640"/>
                <a:gd name="T20" fmla="*/ 0 w 2370"/>
                <a:gd name="T21" fmla="*/ 0 h 640"/>
                <a:gd name="T22" fmla="*/ 0 w 2370"/>
                <a:gd name="T23" fmla="*/ 0 h 640"/>
                <a:gd name="T24" fmla="*/ 0 w 2370"/>
                <a:gd name="T25" fmla="*/ 163869875 h 640"/>
                <a:gd name="T26" fmla="*/ 0 w 2370"/>
                <a:gd name="T27" fmla="*/ 1146335752 h 640"/>
                <a:gd name="T28" fmla="*/ 0 w 2370"/>
                <a:gd name="T29" fmla="*/ 2147483647 h 640"/>
                <a:gd name="T30" fmla="*/ 0 w 2370"/>
                <a:gd name="T31" fmla="*/ 2147483647 h 640"/>
                <a:gd name="T32" fmla="*/ 17694720 60000 65536"/>
                <a:gd name="T33" fmla="*/ 0 60000 65536"/>
                <a:gd name="T34" fmla="*/ 5898240 60000 65536"/>
                <a:gd name="T35" fmla="*/ 11796480 60000 65536"/>
                <a:gd name="T36" fmla="*/ 17694720 60000 65536"/>
                <a:gd name="T37" fmla="*/ 17694720 60000 65536"/>
                <a:gd name="T38" fmla="*/ 17694720 60000 65536"/>
                <a:gd name="T39" fmla="*/ 17694720 60000 65536"/>
                <a:gd name="T40" fmla="*/ 17694720 60000 65536"/>
                <a:gd name="T41" fmla="*/ 17694720 60000 65536"/>
                <a:gd name="T42" fmla="*/ 17694720 60000 65536"/>
                <a:gd name="T43" fmla="*/ 17694720 60000 65536"/>
                <a:gd name="T44" fmla="*/ 17694720 60000 65536"/>
                <a:gd name="T45" fmla="*/ 17694720 60000 65536"/>
                <a:gd name="T46" fmla="*/ 17694720 60000 65536"/>
                <a:gd name="T47" fmla="*/ 17694720 60000 65536"/>
                <a:gd name="T48" fmla="*/ 0 w 2370"/>
                <a:gd name="T49" fmla="*/ 0 h 640"/>
                <a:gd name="T50" fmla="*/ 2370 w 2370"/>
                <a:gd name="T51" fmla="*/ 640 h 6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70" h="640">
                  <a:moveTo>
                    <a:pt x="2370" y="640"/>
                  </a:moveTo>
                  <a:lnTo>
                    <a:pt x="2370" y="373"/>
                  </a:lnTo>
                  <a:lnTo>
                    <a:pt x="2370" y="187"/>
                  </a:lnTo>
                  <a:lnTo>
                    <a:pt x="2370" y="28"/>
                  </a:lnTo>
                  <a:lnTo>
                    <a:pt x="2370" y="0"/>
                  </a:lnTo>
                  <a:lnTo>
                    <a:pt x="0" y="0"/>
                  </a:lnTo>
                  <a:lnTo>
                    <a:pt x="0" y="28"/>
                  </a:lnTo>
                  <a:lnTo>
                    <a:pt x="0" y="187"/>
                  </a:lnTo>
                  <a:lnTo>
                    <a:pt x="0" y="373"/>
                  </a:lnTo>
                  <a:lnTo>
                    <a:pt x="0" y="640"/>
                  </a:lnTo>
                </a:path>
              </a:pathLst>
            </a:custGeom>
            <a:noFill/>
            <a:ln w="9360">
              <a:solidFill>
                <a:srgbClr val="FFFF00"/>
              </a:solidFill>
              <a:round/>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89" name="AutoShape 48"/>
            <p:cNvSpPr>
              <a:spLocks noChangeArrowheads="1"/>
            </p:cNvSpPr>
            <p:nvPr/>
          </p:nvSpPr>
          <p:spPr bwMode="auto">
            <a:xfrm>
              <a:off x="3722759" y="2165400"/>
              <a:ext cx="1741320" cy="1306440"/>
            </a:xfrm>
            <a:custGeom>
              <a:avLst/>
              <a:gdLst>
                <a:gd name="T0" fmla="*/ 2147483647 w 4231"/>
                <a:gd name="T1" fmla="*/ 0 h 3012"/>
                <a:gd name="T2" fmla="*/ 2147483647 w 4231"/>
                <a:gd name="T3" fmla="*/ 2147483647 h 3012"/>
                <a:gd name="T4" fmla="*/ 2147483647 w 4231"/>
                <a:gd name="T5" fmla="*/ 2147483647 h 3012"/>
                <a:gd name="T6" fmla="*/ 0 w 4231"/>
                <a:gd name="T7" fmla="*/ 2147483647 h 3012"/>
                <a:gd name="T8" fmla="*/ 0 w 4231"/>
                <a:gd name="T9" fmla="*/ 2147483647 h 3012"/>
                <a:gd name="T10" fmla="*/ 0 w 4231"/>
                <a:gd name="T11" fmla="*/ 0 h 3012"/>
                <a:gd name="T12" fmla="*/ 2147483647 w 4231"/>
                <a:gd name="T13" fmla="*/ 0 h 3012"/>
                <a:gd name="T14" fmla="*/ 17694720 60000 65536"/>
                <a:gd name="T15" fmla="*/ 0 60000 65536"/>
                <a:gd name="T16" fmla="*/ 5898240 60000 65536"/>
                <a:gd name="T17" fmla="*/ 11796480 60000 65536"/>
                <a:gd name="T18" fmla="*/ 17694720 60000 65536"/>
                <a:gd name="T19" fmla="*/ 17694720 60000 65536"/>
                <a:gd name="T20" fmla="*/ 17694720 60000 65536"/>
                <a:gd name="T21" fmla="*/ 0 w 4231"/>
                <a:gd name="T22" fmla="*/ 0 h 3012"/>
                <a:gd name="T23" fmla="*/ 4231 w 4231"/>
                <a:gd name="T24" fmla="*/ 3012 h 30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1" h="3012">
                  <a:moveTo>
                    <a:pt x="0" y="3012"/>
                  </a:moveTo>
                  <a:lnTo>
                    <a:pt x="0" y="0"/>
                  </a:lnTo>
                  <a:lnTo>
                    <a:pt x="4231" y="0"/>
                  </a:lnTo>
                </a:path>
              </a:pathLst>
            </a:custGeom>
            <a:noFill/>
            <a:ln w="9360">
              <a:solidFill>
                <a:srgbClr val="FFFF00"/>
              </a:solidFill>
              <a:round/>
              <a:headEnd/>
              <a:tailEnd/>
            </a:ln>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FFFFFF"/>
                </a:solidFill>
                <a:latin typeface="Univers"/>
                <a:cs typeface="DejaVu Sans" pitchFamily="34" charset="0"/>
              </a:endParaRPr>
            </a:p>
          </p:txBody>
        </p:sp>
        <p:sp>
          <p:nvSpPr>
            <p:cNvPr id="163890" name="Rectangle 49"/>
            <p:cNvSpPr>
              <a:spLocks noChangeArrowheads="1"/>
            </p:cNvSpPr>
            <p:nvPr/>
          </p:nvSpPr>
          <p:spPr bwMode="auto">
            <a:xfrm>
              <a:off x="4451040" y="1677959"/>
              <a:ext cx="771840" cy="274680"/>
            </a:xfrm>
            <a:custGeom>
              <a:avLst/>
              <a:gdLst>
                <a:gd name="T0" fmla="*/ 492769778 w 21600"/>
                <a:gd name="T1" fmla="*/ 0 h 21600"/>
                <a:gd name="T2" fmla="*/ 985539556 w 21600"/>
                <a:gd name="T3" fmla="*/ 22209746 h 21600"/>
                <a:gd name="T4" fmla="*/ 492769778 w 21600"/>
                <a:gd name="T5" fmla="*/ 44419491 h 21600"/>
                <a:gd name="T6" fmla="*/ 0 w 21600"/>
                <a:gd name="T7" fmla="*/ 222097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0" tIns="0" rIns="0" bIns="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99"/>
                  </a:solidFill>
                  <a:cs typeface="DejaVu Sans" pitchFamily="34" charset="0"/>
                </a:rPr>
                <a:t>p=0.047</a:t>
              </a:r>
            </a:p>
          </p:txBody>
        </p:sp>
      </p:grpSp>
      <p:sp>
        <p:nvSpPr>
          <p:cNvPr id="163891" name="Text Box 50"/>
          <p:cNvSpPr>
            <a:spLocks noChangeArrowheads="1"/>
          </p:cNvSpPr>
          <p:nvPr/>
        </p:nvSpPr>
        <p:spPr bwMode="auto">
          <a:xfrm>
            <a:off x="6443663" y="5013325"/>
            <a:ext cx="2700337" cy="917575"/>
          </a:xfrm>
          <a:custGeom>
            <a:avLst/>
            <a:gdLst>
              <a:gd name="T0" fmla="*/ 2147483647 w 21600"/>
              <a:gd name="T1" fmla="*/ 0 h 21600"/>
              <a:gd name="T2" fmla="*/ 2147483647 w 21600"/>
              <a:gd name="T3" fmla="*/ 827326442 h 21600"/>
              <a:gd name="T4" fmla="*/ 2147483647 w 21600"/>
              <a:gd name="T5" fmla="*/ 1654652883 h 21600"/>
              <a:gd name="T6" fmla="*/ 0 w 21600"/>
              <a:gd name="T7" fmla="*/ 82732644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DejaVu Sans" pitchFamily="34" charset="0"/>
              </a:rPr>
              <a:t>Also interruption of pregnancy carries significant risks!!!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p:txBody>
          <a:bodyPr/>
          <a:lstStyle/>
          <a:p>
            <a:r>
              <a:rPr lang="en-US" smtClean="0"/>
              <a:t>General measures</a:t>
            </a:r>
          </a:p>
        </p:txBody>
      </p:sp>
      <p:sp>
        <p:nvSpPr>
          <p:cNvPr id="20483" name="Rectangle 3"/>
          <p:cNvSpPr txBox="1">
            <a:spLocks noGrp="1" noChangeArrowheads="1"/>
          </p:cNvSpPr>
          <p:nvPr>
            <p:ph idx="4294967295"/>
          </p:nvPr>
        </p:nvSpPr>
        <p:spPr>
          <a:xfrm>
            <a:off x="163513" y="1649413"/>
            <a:ext cx="8980487" cy="4525962"/>
          </a:xfrm>
        </p:spPr>
        <p:txBody>
          <a:bodyPr/>
          <a:lstStyle/>
          <a:p>
            <a:pPr>
              <a:lnSpc>
                <a:spcPct val="80000"/>
              </a:lnSpc>
              <a:defRPr/>
            </a:pPr>
            <a:r>
              <a:rPr lang="en-US" sz="2800" dirty="0" smtClean="0">
                <a:solidFill>
                  <a:schemeClr val="accent2"/>
                </a:solidFill>
              </a:rPr>
              <a:t>General management principles</a:t>
            </a:r>
          </a:p>
          <a:p>
            <a:pPr lvl="1">
              <a:lnSpc>
                <a:spcPct val="80000"/>
              </a:lnSpc>
              <a:buClr>
                <a:schemeClr val="bg1">
                  <a:lumMod val="95000"/>
                </a:schemeClr>
              </a:buClr>
              <a:buFont typeface="Courier New" pitchFamily="49" charset="0"/>
              <a:buChar char="o"/>
              <a:defRPr/>
            </a:pPr>
            <a:r>
              <a:rPr sz="2800" dirty="0" smtClean="0"/>
              <a:t>Avoid dehydration, extreme isometric exercise</a:t>
            </a:r>
          </a:p>
          <a:p>
            <a:pPr lvl="1">
              <a:lnSpc>
                <a:spcPct val="80000"/>
              </a:lnSpc>
              <a:buClr>
                <a:schemeClr val="bg1">
                  <a:lumMod val="95000"/>
                </a:schemeClr>
              </a:buClr>
              <a:buFont typeface="Courier New" pitchFamily="49" charset="0"/>
              <a:buChar char="o"/>
              <a:defRPr/>
            </a:pPr>
            <a:r>
              <a:rPr sz="2800" dirty="0" smtClean="0"/>
              <a:t>Avoid high </a:t>
            </a:r>
            <a:r>
              <a:rPr sz="2800" smtClean="0"/>
              <a:t>altitude </a:t>
            </a:r>
            <a:r>
              <a:rPr lang="en-GB" sz="2800" dirty="0" smtClean="0"/>
              <a:t>(cyanosis)</a:t>
            </a:r>
            <a:endParaRPr sz="2800" dirty="0" smtClean="0"/>
          </a:p>
          <a:p>
            <a:pPr lvl="1">
              <a:lnSpc>
                <a:spcPct val="80000"/>
              </a:lnSpc>
              <a:buClr>
                <a:schemeClr val="bg1">
                  <a:lumMod val="95000"/>
                </a:schemeClr>
              </a:buClr>
              <a:buFont typeface="Courier New" pitchFamily="49" charset="0"/>
              <a:buChar char="o"/>
              <a:defRPr/>
            </a:pPr>
            <a:r>
              <a:rPr sz="2800" dirty="0" smtClean="0"/>
              <a:t>Air travel is </a:t>
            </a:r>
            <a:r>
              <a:rPr sz="2800" smtClean="0"/>
              <a:t>safe </a:t>
            </a:r>
            <a:r>
              <a:rPr lang="en-GB" sz="2800" dirty="0" smtClean="0"/>
              <a:t>in cyanotic pts: mobilise</a:t>
            </a:r>
            <a:r>
              <a:rPr sz="2800" i="1" baseline="30000" smtClean="0"/>
              <a:t>Broberg </a:t>
            </a:r>
            <a:r>
              <a:rPr sz="2800" i="1" baseline="30000" dirty="0" smtClean="0"/>
              <a:t>et al  Heart 2006</a:t>
            </a:r>
            <a:endParaRPr sz="2400" dirty="0" smtClean="0"/>
          </a:p>
          <a:p>
            <a:pPr lvl="1">
              <a:lnSpc>
                <a:spcPct val="80000"/>
              </a:lnSpc>
              <a:buClr>
                <a:schemeClr val="bg1">
                  <a:lumMod val="95000"/>
                </a:schemeClr>
              </a:buClr>
              <a:buFont typeface="Courier New" pitchFamily="49" charset="0"/>
              <a:buChar char="o"/>
              <a:defRPr/>
            </a:pPr>
            <a:r>
              <a:rPr sz="2800" b="1" dirty="0" smtClean="0"/>
              <a:t>Special </a:t>
            </a:r>
            <a:r>
              <a:rPr sz="2800" b="1" dirty="0" err="1" smtClean="0"/>
              <a:t>anaesthetic</a:t>
            </a:r>
            <a:r>
              <a:rPr sz="2800" b="1" dirty="0" smtClean="0"/>
              <a:t> management </a:t>
            </a:r>
          </a:p>
          <a:p>
            <a:pPr lvl="2" indent="-285750">
              <a:lnSpc>
                <a:spcPct val="80000"/>
              </a:lnSpc>
              <a:buClr>
                <a:schemeClr val="bg1">
                  <a:lumMod val="95000"/>
                </a:schemeClr>
              </a:buClr>
              <a:buFont typeface="Courier New" pitchFamily="49" charset="0"/>
              <a:buChar char="o"/>
              <a:defRPr/>
            </a:pPr>
            <a:r>
              <a:rPr sz="2400" dirty="0" smtClean="0"/>
              <a:t>Special care around angiography and </a:t>
            </a:r>
            <a:br>
              <a:rPr sz="2400" dirty="0" smtClean="0"/>
            </a:br>
            <a:r>
              <a:rPr sz="2400" smtClean="0"/>
              <a:t>non-cardiac surgery</a:t>
            </a:r>
            <a:r>
              <a:rPr lang="en-GB" sz="2400" dirty="0" smtClean="0"/>
              <a:t> (GA or sedation)</a:t>
            </a:r>
            <a:endParaRPr sz="2400" dirty="0" smtClean="0"/>
          </a:p>
          <a:p>
            <a:pPr lvl="1">
              <a:lnSpc>
                <a:spcPct val="80000"/>
              </a:lnSpc>
              <a:buClr>
                <a:schemeClr val="bg1">
                  <a:lumMod val="95000"/>
                </a:schemeClr>
              </a:buClr>
              <a:buFont typeface="Courier New" pitchFamily="49" charset="0"/>
              <a:buChar char="o"/>
              <a:defRPr/>
            </a:pPr>
            <a:r>
              <a:rPr sz="2800" b="1" dirty="0" smtClean="0"/>
              <a:t>Avoid pregnancy </a:t>
            </a:r>
            <a:br>
              <a:rPr sz="2800" b="1" dirty="0" smtClean="0"/>
            </a:br>
            <a:r>
              <a:rPr sz="2800" b="1" dirty="0" smtClean="0"/>
              <a:t>(30-50% maternal mortality) </a:t>
            </a:r>
          </a:p>
          <a:p>
            <a:pPr lvl="2" indent="-285750">
              <a:lnSpc>
                <a:spcPct val="80000"/>
              </a:lnSpc>
              <a:buClr>
                <a:schemeClr val="bg1">
                  <a:lumMod val="95000"/>
                </a:schemeClr>
              </a:buClr>
              <a:buFont typeface="Courier New" pitchFamily="49" charset="0"/>
              <a:buChar char="o"/>
              <a:defRPr/>
            </a:pPr>
            <a:r>
              <a:rPr sz="2400" dirty="0" smtClean="0"/>
              <a:t>Contraception issues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algn="r"/>
            <a:r>
              <a:rPr lang="en-GB" smtClean="0"/>
              <a:t>Management  of PH: </a:t>
            </a:r>
            <a:br>
              <a:rPr lang="en-GB" smtClean="0"/>
            </a:br>
            <a:r>
              <a:rPr lang="en-GB" sz="2800" smtClean="0"/>
              <a:t>Depends on type</a:t>
            </a:r>
            <a:endParaRPr lang="en-GB" smtClean="0"/>
          </a:p>
        </p:txBody>
      </p:sp>
      <p:sp>
        <p:nvSpPr>
          <p:cNvPr id="79874" name="Content Placeholder 3"/>
          <p:cNvSpPr>
            <a:spLocks noGrp="1"/>
          </p:cNvSpPr>
          <p:nvPr>
            <p:ph idx="1"/>
          </p:nvPr>
        </p:nvSpPr>
        <p:spPr/>
        <p:txBody>
          <a:bodyPr/>
          <a:lstStyle/>
          <a:p>
            <a:r>
              <a:rPr lang="en-GB" smtClean="0"/>
              <a:t>“Advanced” targeted therapies available for Class I patients only: </a:t>
            </a:r>
          </a:p>
          <a:p>
            <a:pPr algn="ctr">
              <a:buFont typeface="Wingdings" pitchFamily="2" charset="2"/>
              <a:buNone/>
            </a:pPr>
            <a:r>
              <a:rPr lang="en-GB" smtClean="0"/>
              <a:t>Pulmonary ARTERIAL Hypertension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ch iPAH.avi">
            <a:hlinkClick r:id="" action="ppaction://media"/>
          </p:cNvPr>
          <p:cNvPicPr>
            <a:picLocks noRot="1" noChangeAspect="1"/>
          </p:cNvPicPr>
          <p:nvPr>
            <a:videoFile r:link="rId1"/>
          </p:nvPr>
        </p:nvPicPr>
        <p:blipFill>
          <a:blip r:embed="rId3" cstate="print"/>
          <a:srcRect/>
          <a:stretch>
            <a:fillRect/>
          </a:stretch>
        </p:blipFill>
        <p:spPr bwMode="auto">
          <a:xfrm>
            <a:off x="1335088" y="3783013"/>
            <a:ext cx="2982912" cy="2025650"/>
          </a:xfrm>
          <a:prstGeom prst="rect">
            <a:avLst/>
          </a:prstGeom>
          <a:noFill/>
          <a:ln w="9525">
            <a:noFill/>
            <a:miter lim="800000"/>
            <a:headEnd/>
            <a:tailEnd/>
          </a:ln>
        </p:spPr>
      </p:pic>
      <p:pic>
        <p:nvPicPr>
          <p:cNvPr id="26626" name="Picture 4" descr="iPAH TR grad.bmp"/>
          <p:cNvPicPr>
            <a:picLocks noChangeAspect="1"/>
          </p:cNvPicPr>
          <p:nvPr/>
        </p:nvPicPr>
        <p:blipFill>
          <a:blip r:embed="rId4" cstate="print">
            <a:lum bright="-20000"/>
          </a:blip>
          <a:srcRect/>
          <a:stretch>
            <a:fillRect/>
          </a:stretch>
        </p:blipFill>
        <p:spPr bwMode="auto">
          <a:xfrm>
            <a:off x="4676775" y="3786188"/>
            <a:ext cx="3095625" cy="2098675"/>
          </a:xfrm>
          <a:prstGeom prst="rect">
            <a:avLst/>
          </a:prstGeom>
          <a:noFill/>
          <a:ln w="9525">
            <a:noFill/>
            <a:miter lim="800000"/>
            <a:headEnd/>
            <a:tailEnd/>
          </a:ln>
        </p:spPr>
      </p:pic>
      <p:pic>
        <p:nvPicPr>
          <p:cNvPr id="26627" name="Picture 6" descr="E:\IC PH\CT Angiogram pulmonary_826625\31392810.jpg"/>
          <p:cNvPicPr>
            <a:picLocks noChangeAspect="1" noChangeArrowheads="1"/>
          </p:cNvPicPr>
          <p:nvPr/>
        </p:nvPicPr>
        <p:blipFill>
          <a:blip r:embed="rId5" cstate="print"/>
          <a:srcRect/>
          <a:stretch>
            <a:fillRect/>
          </a:stretch>
        </p:blipFill>
        <p:spPr bwMode="auto">
          <a:xfrm>
            <a:off x="4795838" y="600075"/>
            <a:ext cx="2941637" cy="2941638"/>
          </a:xfrm>
          <a:prstGeom prst="rect">
            <a:avLst/>
          </a:prstGeom>
          <a:noFill/>
          <a:ln w="9525">
            <a:noFill/>
            <a:miter lim="800000"/>
            <a:headEnd/>
            <a:tailEnd/>
          </a:ln>
        </p:spPr>
      </p:pic>
      <p:grpSp>
        <p:nvGrpSpPr>
          <p:cNvPr id="26628" name="Group 9"/>
          <p:cNvGrpSpPr>
            <a:grpSpLocks noChangeAspect="1"/>
          </p:cNvGrpSpPr>
          <p:nvPr/>
        </p:nvGrpSpPr>
        <p:grpSpPr bwMode="auto">
          <a:xfrm>
            <a:off x="1508125" y="682625"/>
            <a:ext cx="2679700" cy="2763838"/>
            <a:chOff x="966" y="577"/>
            <a:chExt cx="1688" cy="1741"/>
          </a:xfrm>
        </p:grpSpPr>
        <p:sp>
          <p:nvSpPr>
            <p:cNvPr id="26631" name="AutoShape 8"/>
            <p:cNvSpPr>
              <a:spLocks noChangeAspect="1" noChangeArrowheads="1" noTextEdit="1"/>
            </p:cNvSpPr>
            <p:nvPr/>
          </p:nvSpPr>
          <p:spPr bwMode="auto">
            <a:xfrm>
              <a:off x="966" y="577"/>
              <a:ext cx="1688" cy="1741"/>
            </a:xfrm>
            <a:prstGeom prst="rect">
              <a:avLst/>
            </a:prstGeom>
            <a:noFill/>
            <a:ln w="9525">
              <a:noFill/>
              <a:miter lim="800000"/>
              <a:headEnd/>
              <a:tailEnd/>
            </a:ln>
          </p:spPr>
          <p:txBody>
            <a:bodyPr/>
            <a:lstStyle/>
            <a:p>
              <a:endParaRPr lang="en-US"/>
            </a:p>
          </p:txBody>
        </p:sp>
        <p:pic>
          <p:nvPicPr>
            <p:cNvPr id="26632" name="Picture 10"/>
            <p:cNvPicPr>
              <a:picLocks noChangeAspect="1" noChangeArrowheads="1"/>
            </p:cNvPicPr>
            <p:nvPr/>
          </p:nvPicPr>
          <p:blipFill>
            <a:blip r:embed="rId6" cstate="print"/>
            <a:srcRect/>
            <a:stretch>
              <a:fillRect/>
            </a:stretch>
          </p:blipFill>
          <p:spPr bwMode="auto">
            <a:xfrm>
              <a:off x="969" y="633"/>
              <a:ext cx="1685" cy="1685"/>
            </a:xfrm>
            <a:prstGeom prst="rect">
              <a:avLst/>
            </a:prstGeom>
            <a:noFill/>
            <a:ln w="9525">
              <a:noFill/>
              <a:miter lim="800000"/>
              <a:headEnd/>
              <a:tailEnd/>
            </a:ln>
          </p:spPr>
        </p:pic>
        <p:sp>
          <p:nvSpPr>
            <p:cNvPr id="26633" name="Rectangle 11"/>
            <p:cNvSpPr>
              <a:spLocks noChangeArrowheads="1"/>
            </p:cNvSpPr>
            <p:nvPr/>
          </p:nvSpPr>
          <p:spPr bwMode="auto">
            <a:xfrm>
              <a:off x="971" y="644"/>
              <a:ext cx="490" cy="228"/>
            </a:xfrm>
            <a:prstGeom prst="rect">
              <a:avLst/>
            </a:prstGeom>
            <a:solidFill>
              <a:srgbClr val="000000"/>
            </a:solidFill>
            <a:ln w="9525">
              <a:noFill/>
              <a:miter lim="800000"/>
              <a:headEnd/>
              <a:tailEnd/>
            </a:ln>
          </p:spPr>
          <p:txBody>
            <a:bodyPr/>
            <a:lstStyle/>
            <a:p>
              <a:endParaRPr lang="en-GB"/>
            </a:p>
          </p:txBody>
        </p:sp>
        <p:sp>
          <p:nvSpPr>
            <p:cNvPr id="26634" name="Rectangle 12"/>
            <p:cNvSpPr>
              <a:spLocks noChangeArrowheads="1"/>
            </p:cNvSpPr>
            <p:nvPr/>
          </p:nvSpPr>
          <p:spPr bwMode="auto">
            <a:xfrm>
              <a:off x="2353" y="579"/>
              <a:ext cx="290" cy="293"/>
            </a:xfrm>
            <a:prstGeom prst="rect">
              <a:avLst/>
            </a:prstGeom>
            <a:solidFill>
              <a:srgbClr val="000000"/>
            </a:solidFill>
            <a:ln w="9525">
              <a:noFill/>
              <a:miter lim="800000"/>
              <a:headEnd/>
              <a:tailEnd/>
            </a:ln>
          </p:spPr>
          <p:txBody>
            <a:bodyPr/>
            <a:lstStyle/>
            <a:p>
              <a:endParaRPr lang="en-GB"/>
            </a:p>
          </p:txBody>
        </p:sp>
      </p:grpSp>
      <p:sp>
        <p:nvSpPr>
          <p:cNvPr id="26629" name="Rectangle 11"/>
          <p:cNvSpPr>
            <a:spLocks noChangeArrowheads="1"/>
          </p:cNvSpPr>
          <p:nvPr/>
        </p:nvSpPr>
        <p:spPr bwMode="auto">
          <a:xfrm>
            <a:off x="4741863" y="673100"/>
            <a:ext cx="777875" cy="361950"/>
          </a:xfrm>
          <a:prstGeom prst="rect">
            <a:avLst/>
          </a:prstGeom>
          <a:solidFill>
            <a:srgbClr val="000000"/>
          </a:solidFill>
          <a:ln w="9525">
            <a:noFill/>
            <a:miter lim="800000"/>
            <a:headEnd/>
            <a:tailEnd/>
          </a:ln>
        </p:spPr>
        <p:txBody>
          <a:bodyPr/>
          <a:lstStyle/>
          <a:p>
            <a:endParaRPr lang="en-GB"/>
          </a:p>
        </p:txBody>
      </p:sp>
      <p:sp>
        <p:nvSpPr>
          <p:cNvPr id="26630" name="Rectangle 11"/>
          <p:cNvSpPr>
            <a:spLocks noChangeArrowheads="1"/>
          </p:cNvSpPr>
          <p:nvPr/>
        </p:nvSpPr>
        <p:spPr bwMode="auto">
          <a:xfrm>
            <a:off x="6964363" y="601663"/>
            <a:ext cx="777875" cy="361950"/>
          </a:xfrm>
          <a:prstGeom prst="rect">
            <a:avLst/>
          </a:prstGeom>
          <a:solidFill>
            <a:srgbClr val="000000"/>
          </a:solidFill>
          <a:ln w="9525">
            <a:noFill/>
            <a:miter lim="800000"/>
            <a:headEnd/>
            <a:tailEnd/>
          </a:ln>
        </p:spPr>
        <p:txBody>
          <a:bodyPr/>
          <a:lstStyle/>
          <a:p>
            <a:endParaRPr lang="en-GB"/>
          </a:p>
        </p:txBody>
      </p:sp>
      <p:sp>
        <p:nvSpPr>
          <p:cNvPr id="26636" name="Text Box 12"/>
          <p:cNvSpPr txBox="1">
            <a:spLocks noChangeArrowheads="1"/>
          </p:cNvSpPr>
          <p:nvPr/>
        </p:nvSpPr>
        <p:spPr bwMode="auto">
          <a:xfrm>
            <a:off x="2800350" y="1323975"/>
            <a:ext cx="439738"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RV</a:t>
            </a:r>
          </a:p>
        </p:txBody>
      </p:sp>
      <p:sp>
        <p:nvSpPr>
          <p:cNvPr id="26637" name="Text Box 13"/>
          <p:cNvSpPr txBox="1">
            <a:spLocks noChangeArrowheads="1"/>
          </p:cNvSpPr>
          <p:nvPr/>
        </p:nvSpPr>
        <p:spPr bwMode="auto">
          <a:xfrm>
            <a:off x="3082925" y="1606550"/>
            <a:ext cx="439738"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LV</a:t>
            </a:r>
          </a:p>
        </p:txBody>
      </p:sp>
      <p:sp>
        <p:nvSpPr>
          <p:cNvPr id="26638" name="Text Box 14"/>
          <p:cNvSpPr txBox="1">
            <a:spLocks noChangeArrowheads="1"/>
          </p:cNvSpPr>
          <p:nvPr/>
        </p:nvSpPr>
        <p:spPr bwMode="auto">
          <a:xfrm>
            <a:off x="5915025" y="1539875"/>
            <a:ext cx="439738"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Ao</a:t>
            </a:r>
          </a:p>
        </p:txBody>
      </p:sp>
      <p:sp>
        <p:nvSpPr>
          <p:cNvPr id="26639" name="Text Box 15"/>
          <p:cNvSpPr txBox="1">
            <a:spLocks noChangeArrowheads="1"/>
          </p:cNvSpPr>
          <p:nvPr/>
        </p:nvSpPr>
        <p:spPr bwMode="auto">
          <a:xfrm>
            <a:off x="6208713" y="1543050"/>
            <a:ext cx="439737"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PA</a:t>
            </a:r>
          </a:p>
        </p:txBody>
      </p:sp>
      <p:sp>
        <p:nvSpPr>
          <p:cNvPr id="26640" name="Text Box 16"/>
          <p:cNvSpPr txBox="1">
            <a:spLocks noChangeArrowheads="1"/>
          </p:cNvSpPr>
          <p:nvPr/>
        </p:nvSpPr>
        <p:spPr bwMode="auto">
          <a:xfrm>
            <a:off x="6753225" y="3916363"/>
            <a:ext cx="439738" cy="304800"/>
          </a:xfrm>
          <a:prstGeom prst="rect">
            <a:avLst/>
          </a:prstGeom>
          <a:noFill/>
          <a:ln w="9525">
            <a:noFill/>
            <a:miter lim="800000"/>
            <a:headEnd/>
            <a:tailEnd/>
          </a:ln>
          <a:effectLst/>
        </p:spPr>
        <p:txBody>
          <a:bodyPr>
            <a:spAutoFit/>
          </a:bodyPr>
          <a:lstStyle/>
          <a:p>
            <a:pPr>
              <a:spcBef>
                <a:spcPct val="50000"/>
              </a:spcBef>
            </a:pPr>
            <a:r>
              <a:rPr lang="en-GB" sz="1400"/>
              <a:t>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noChangeArrowheads="1"/>
          </p:cNvPicPr>
          <p:nvPr/>
        </p:nvPicPr>
        <p:blipFill>
          <a:blip r:embed="rId3" cstate="print"/>
          <a:srcRect/>
          <a:stretch>
            <a:fillRect/>
          </a:stretch>
        </p:blipFill>
        <p:spPr bwMode="auto">
          <a:xfrm>
            <a:off x="1125538" y="44450"/>
            <a:ext cx="7118350" cy="6743700"/>
          </a:xfrm>
          <a:prstGeom prst="rect">
            <a:avLst/>
          </a:prstGeom>
          <a:noFill/>
          <a:ln w="9525">
            <a:noFill/>
            <a:miter lim="800000"/>
            <a:headEnd/>
            <a:tailEnd/>
          </a:ln>
        </p:spPr>
      </p:pic>
      <p:grpSp>
        <p:nvGrpSpPr>
          <p:cNvPr id="2" name="Group 21"/>
          <p:cNvGrpSpPr>
            <a:grpSpLocks/>
          </p:cNvGrpSpPr>
          <p:nvPr/>
        </p:nvGrpSpPr>
        <p:grpSpPr bwMode="auto">
          <a:xfrm>
            <a:off x="539750" y="31750"/>
            <a:ext cx="7993063" cy="6826250"/>
            <a:chOff x="340" y="20"/>
            <a:chExt cx="5125" cy="4318"/>
          </a:xfrm>
        </p:grpSpPr>
        <p:pic>
          <p:nvPicPr>
            <p:cNvPr id="80899" name="Picture 16" descr="j0300840"/>
            <p:cNvPicPr>
              <a:picLocks noChangeAspect="1" noChangeArrowheads="1"/>
            </p:cNvPicPr>
            <p:nvPr/>
          </p:nvPicPr>
          <p:blipFill>
            <a:blip r:embed="rId4" cstate="print"/>
            <a:srcRect/>
            <a:stretch>
              <a:fillRect/>
            </a:stretch>
          </p:blipFill>
          <p:spPr bwMode="auto">
            <a:xfrm>
              <a:off x="340" y="20"/>
              <a:ext cx="5125" cy="4318"/>
            </a:xfrm>
            <a:prstGeom prst="rect">
              <a:avLst/>
            </a:prstGeom>
            <a:noFill/>
            <a:ln w="9525">
              <a:noFill/>
              <a:miter lim="800000"/>
              <a:headEnd/>
              <a:tailEnd/>
            </a:ln>
          </p:spPr>
        </p:pic>
        <p:sp>
          <p:nvSpPr>
            <p:cNvPr id="80900" name="Rectangle 19"/>
            <p:cNvSpPr>
              <a:spLocks noChangeArrowheads="1"/>
            </p:cNvSpPr>
            <p:nvPr/>
          </p:nvSpPr>
          <p:spPr bwMode="auto">
            <a:xfrm>
              <a:off x="930" y="2523"/>
              <a:ext cx="1315" cy="521"/>
            </a:xfrm>
            <a:prstGeom prst="rect">
              <a:avLst/>
            </a:prstGeom>
            <a:noFill/>
            <a:ln w="9525">
              <a:noFill/>
              <a:miter lim="800000"/>
              <a:headEnd/>
              <a:tailEnd/>
            </a:ln>
          </p:spPr>
          <p:txBody>
            <a:bodyPr>
              <a:spAutoFit/>
            </a:bodyPr>
            <a:lstStyle/>
            <a:p>
              <a:pPr algn="ctr"/>
              <a:r>
                <a:rPr lang="en-GB">
                  <a:solidFill>
                    <a:srgbClr val="FFFF66"/>
                  </a:solidFill>
                </a:rPr>
                <a:t>Endothelin</a:t>
              </a:r>
            </a:p>
            <a:p>
              <a:pPr algn="ctr"/>
              <a:r>
                <a:rPr lang="en-GB">
                  <a:solidFill>
                    <a:srgbClr val="FFFF66"/>
                  </a:solidFill>
                </a:rPr>
                <a:t>Tromboxane</a:t>
              </a:r>
            </a:p>
          </p:txBody>
        </p:sp>
        <p:sp>
          <p:nvSpPr>
            <p:cNvPr id="80901" name="Rectangle 20"/>
            <p:cNvSpPr>
              <a:spLocks noChangeArrowheads="1"/>
            </p:cNvSpPr>
            <p:nvPr/>
          </p:nvSpPr>
          <p:spPr bwMode="auto">
            <a:xfrm>
              <a:off x="3833" y="2141"/>
              <a:ext cx="1304" cy="520"/>
            </a:xfrm>
            <a:prstGeom prst="rect">
              <a:avLst/>
            </a:prstGeom>
            <a:noFill/>
            <a:ln w="9525">
              <a:noFill/>
              <a:miter lim="800000"/>
              <a:headEnd/>
              <a:tailEnd/>
            </a:ln>
          </p:spPr>
          <p:txBody>
            <a:bodyPr>
              <a:spAutoFit/>
            </a:bodyPr>
            <a:lstStyle/>
            <a:p>
              <a:pPr algn="ctr"/>
              <a:r>
                <a:rPr lang="en-GB">
                  <a:solidFill>
                    <a:srgbClr val="FFFF66"/>
                  </a:solidFill>
                </a:rPr>
                <a:t>Prostacyclin</a:t>
              </a:r>
            </a:p>
            <a:p>
              <a:pPr algn="ctr"/>
              <a:r>
                <a:rPr lang="en-GB">
                  <a:solidFill>
                    <a:srgbClr val="FFFF66"/>
                  </a:solidFill>
                </a:rPr>
                <a:t>Nitric oxide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5"/>
          <p:cNvPicPr>
            <a:picLocks noChangeAspect="1" noChangeArrowheads="1"/>
          </p:cNvPicPr>
          <p:nvPr/>
        </p:nvPicPr>
        <p:blipFill>
          <a:blip r:embed="rId4" cstate="print"/>
          <a:srcRect/>
          <a:stretch>
            <a:fillRect/>
          </a:stretch>
        </p:blipFill>
        <p:spPr bwMode="auto">
          <a:xfrm>
            <a:off x="0" y="-7938"/>
            <a:ext cx="9144000" cy="6865938"/>
          </a:xfrm>
          <a:prstGeom prst="rect">
            <a:avLst/>
          </a:prstGeom>
          <a:noFill/>
          <a:ln w="9525">
            <a:noFill/>
            <a:miter lim="800000"/>
            <a:headEnd/>
            <a:tailEnd/>
          </a:ln>
        </p:spPr>
      </p:pic>
      <p:sp>
        <p:nvSpPr>
          <p:cNvPr id="142342" name="Rectangle 6"/>
          <p:cNvSpPr>
            <a:spLocks noChangeArrowheads="1"/>
          </p:cNvSpPr>
          <p:nvPr/>
        </p:nvSpPr>
        <p:spPr bwMode="auto">
          <a:xfrm>
            <a:off x="6192838" y="2124075"/>
            <a:ext cx="2906712" cy="4733925"/>
          </a:xfrm>
          <a:prstGeom prst="rect">
            <a:avLst/>
          </a:prstGeom>
          <a:noFill/>
          <a:ln w="57150">
            <a:solidFill>
              <a:srgbClr val="FF0000"/>
            </a:solidFill>
            <a:miter lim="800000"/>
            <a:headEnd/>
            <a:tailEnd/>
          </a:ln>
        </p:spPr>
        <p:txBody>
          <a:bodyPr wrap="none" anchor="ctr"/>
          <a:lstStyle/>
          <a:p>
            <a:endParaRPr lang="en-GB"/>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 calcmode="lin" valueType="num">
                                      <p:cBhvr>
                                        <p:cTn id="7" dur="500" fill="hold"/>
                                        <p:tgtEl>
                                          <p:spTgt spid="142342"/>
                                        </p:tgtEl>
                                        <p:attrNameLst>
                                          <p:attrName>ppt_w</p:attrName>
                                        </p:attrNameLst>
                                      </p:cBhvr>
                                      <p:tavLst>
                                        <p:tav tm="0">
                                          <p:val>
                                            <p:fltVal val="0"/>
                                          </p:val>
                                        </p:tav>
                                        <p:tav tm="100000">
                                          <p:val>
                                            <p:strVal val="#ppt_w"/>
                                          </p:val>
                                        </p:tav>
                                      </p:tavLst>
                                    </p:anim>
                                    <p:anim calcmode="lin" valueType="num">
                                      <p:cBhvr>
                                        <p:cTn id="8" dur="500" fill="hold"/>
                                        <p:tgtEl>
                                          <p:spTgt spid="142342"/>
                                        </p:tgtEl>
                                        <p:attrNameLst>
                                          <p:attrName>ppt_h</p:attrName>
                                        </p:attrNameLst>
                                      </p:cBhvr>
                                      <p:tavLst>
                                        <p:tav tm="0">
                                          <p:val>
                                            <p:fltVal val="0"/>
                                          </p:val>
                                        </p:tav>
                                        <p:tav tm="100000">
                                          <p:val>
                                            <p:strVal val="#ppt_h"/>
                                          </p:val>
                                        </p:tav>
                                      </p:tavLst>
                                    </p:anim>
                                    <p:animEffect transition="in" filter="fade">
                                      <p:cBhvr>
                                        <p:cTn id="9" dur="5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GB" sz="3200" smtClean="0"/>
              <a:t>PROSTANOID (PCI) THERAPIES</a:t>
            </a:r>
          </a:p>
        </p:txBody>
      </p:sp>
      <p:sp>
        <p:nvSpPr>
          <p:cNvPr id="49155" name="Rectangle 3"/>
          <p:cNvSpPr>
            <a:spLocks noGrp="1" noChangeArrowheads="1"/>
          </p:cNvSpPr>
          <p:nvPr>
            <p:ph sz="quarter" idx="4294967295"/>
          </p:nvPr>
        </p:nvSpPr>
        <p:spPr/>
        <p:txBody>
          <a:bodyPr/>
          <a:lstStyle/>
          <a:p>
            <a:pPr marL="190500" indent="-190500" eaLnBrk="1" hangingPunct="1">
              <a:lnSpc>
                <a:spcPct val="90000"/>
              </a:lnSpc>
              <a:tabLst>
                <a:tab pos="3227388" algn="l"/>
              </a:tabLst>
            </a:pPr>
            <a:r>
              <a:rPr lang="en-GB" sz="2000" b="1" smtClean="0"/>
              <a:t>Reported deficiency of </a:t>
            </a:r>
            <a:r>
              <a:rPr lang="en-GB" sz="2000" b="1" smtClean="0">
                <a:solidFill>
                  <a:schemeClr val="accent1"/>
                </a:solidFill>
              </a:rPr>
              <a:t>prostacyclin</a:t>
            </a:r>
            <a:r>
              <a:rPr lang="en-GB" sz="2000" b="1" smtClean="0"/>
              <a:t> &amp; metabolites in PAH pts (</a:t>
            </a:r>
            <a:r>
              <a:rPr lang="en-GB" sz="2000" b="1" smtClean="0">
                <a:sym typeface="Wingdings 3" pitchFamily="18" charset="2"/>
              </a:rPr>
              <a:t></a:t>
            </a:r>
            <a:r>
              <a:rPr lang="en-GB" sz="2000" b="1" smtClean="0"/>
              <a:t>expression of prostacyclin synthase in lung tissue)</a:t>
            </a:r>
          </a:p>
          <a:p>
            <a:pPr marL="190500" indent="-190500" eaLnBrk="1" hangingPunct="1">
              <a:lnSpc>
                <a:spcPct val="90000"/>
              </a:lnSpc>
              <a:tabLst>
                <a:tab pos="3227388" algn="l"/>
              </a:tabLst>
            </a:pPr>
            <a:r>
              <a:rPr lang="en-GB" sz="2000" b="1" smtClean="0">
                <a:solidFill>
                  <a:schemeClr val="accent1"/>
                </a:solidFill>
              </a:rPr>
              <a:t>Prostacyclin:</a:t>
            </a:r>
            <a:endParaRPr lang="en-GB" sz="2000" b="1" baseline="30000" smtClean="0"/>
          </a:p>
          <a:p>
            <a:pPr marL="190500" indent="-190500" eaLnBrk="1" hangingPunct="1">
              <a:lnSpc>
                <a:spcPct val="80000"/>
              </a:lnSpc>
              <a:buFontTx/>
              <a:buNone/>
              <a:tabLst>
                <a:tab pos="3227388" algn="l"/>
              </a:tabLst>
            </a:pPr>
            <a:r>
              <a:rPr lang="en-GB" sz="2000" b="1" smtClean="0"/>
              <a:t>	- potent vasodilator</a:t>
            </a:r>
          </a:p>
          <a:p>
            <a:pPr marL="190500" indent="-190500" eaLnBrk="1" hangingPunct="1">
              <a:lnSpc>
                <a:spcPct val="80000"/>
              </a:lnSpc>
              <a:buFontTx/>
              <a:buNone/>
              <a:tabLst>
                <a:tab pos="3227388" algn="l"/>
              </a:tabLst>
            </a:pPr>
            <a:r>
              <a:rPr lang="en-GB" sz="2000" b="1" smtClean="0"/>
              <a:t>	- anti-platelet</a:t>
            </a:r>
          </a:p>
          <a:p>
            <a:pPr marL="190500" indent="-190500" eaLnBrk="1" hangingPunct="1">
              <a:lnSpc>
                <a:spcPct val="80000"/>
              </a:lnSpc>
              <a:buFontTx/>
              <a:buNone/>
              <a:tabLst>
                <a:tab pos="3227388" algn="l"/>
              </a:tabLst>
            </a:pPr>
            <a:r>
              <a:rPr lang="en-GB" sz="2000" b="1" smtClean="0"/>
              <a:t>	- anti-proliferative activity</a:t>
            </a:r>
            <a:endParaRPr lang="en-GB" sz="2000" b="1" baseline="30000" smtClean="0"/>
          </a:p>
          <a:p>
            <a:pPr marL="190500" indent="-190500" eaLnBrk="1" hangingPunct="1">
              <a:lnSpc>
                <a:spcPct val="90000"/>
              </a:lnSpc>
              <a:buFontTx/>
              <a:buNone/>
              <a:tabLst>
                <a:tab pos="3227388" algn="l"/>
              </a:tabLst>
            </a:pPr>
            <a:endParaRPr lang="en-GB" sz="2000" smtClean="0"/>
          </a:p>
          <a:p>
            <a:pPr marL="190500" indent="-190500" eaLnBrk="1" hangingPunct="1">
              <a:lnSpc>
                <a:spcPct val="90000"/>
              </a:lnSpc>
              <a:tabLst>
                <a:tab pos="3227388" algn="l"/>
              </a:tabLst>
            </a:pPr>
            <a:r>
              <a:rPr lang="en-GB" sz="2000" b="1" smtClean="0">
                <a:solidFill>
                  <a:schemeClr val="accent1"/>
                </a:solidFill>
              </a:rPr>
              <a:t>Prostanoids in clinical use</a:t>
            </a:r>
          </a:p>
          <a:p>
            <a:pPr marL="190500" indent="-190500" eaLnBrk="1" hangingPunct="1">
              <a:lnSpc>
                <a:spcPct val="90000"/>
              </a:lnSpc>
              <a:buFontTx/>
              <a:buNone/>
              <a:tabLst>
                <a:tab pos="3227388" algn="l"/>
              </a:tabLst>
            </a:pPr>
            <a:r>
              <a:rPr lang="en-GB" sz="2000" smtClean="0">
                <a:solidFill>
                  <a:srgbClr val="FF0000"/>
                </a:solidFill>
              </a:rPr>
              <a:t>	-</a:t>
            </a:r>
            <a:r>
              <a:rPr lang="en-GB" sz="2000" b="1" smtClean="0">
                <a:solidFill>
                  <a:srgbClr val="FF0000"/>
                </a:solidFill>
              </a:rPr>
              <a:t> </a:t>
            </a:r>
            <a:r>
              <a:rPr lang="en-GB" sz="2000" b="1" smtClean="0">
                <a:solidFill>
                  <a:schemeClr val="accent1"/>
                </a:solidFill>
              </a:rPr>
              <a:t>Epoprostenol</a:t>
            </a:r>
            <a:r>
              <a:rPr lang="en-GB" sz="2000" b="1" smtClean="0"/>
              <a:t> </a:t>
            </a:r>
            <a:r>
              <a:rPr lang="en-GB" sz="2000" smtClean="0"/>
              <a:t>requires IV infusion due to very short plasma     </a:t>
            </a:r>
          </a:p>
          <a:p>
            <a:pPr marL="190500" indent="-190500" eaLnBrk="1" hangingPunct="1">
              <a:lnSpc>
                <a:spcPct val="90000"/>
              </a:lnSpc>
              <a:buFontTx/>
              <a:buNone/>
              <a:tabLst>
                <a:tab pos="3227388" algn="l"/>
              </a:tabLst>
            </a:pPr>
            <a:r>
              <a:rPr lang="en-GB" sz="2000" smtClean="0"/>
              <a:t>      half-life</a:t>
            </a:r>
            <a:r>
              <a:rPr lang="en-GB" sz="2000" baseline="30000" smtClean="0"/>
              <a:t>1 </a:t>
            </a:r>
            <a:endParaRPr lang="en-GB" sz="2000" smtClean="0"/>
          </a:p>
          <a:p>
            <a:pPr marL="190500" indent="-190500" eaLnBrk="1" hangingPunct="1">
              <a:lnSpc>
                <a:spcPct val="90000"/>
              </a:lnSpc>
              <a:buFontTx/>
              <a:buNone/>
              <a:tabLst>
                <a:tab pos="3227388" algn="l"/>
              </a:tabLst>
            </a:pPr>
            <a:r>
              <a:rPr lang="en-GB" sz="2000" smtClean="0">
                <a:solidFill>
                  <a:srgbClr val="FF0000"/>
                </a:solidFill>
              </a:rPr>
              <a:t>	- </a:t>
            </a:r>
            <a:r>
              <a:rPr lang="en-GB" sz="2000" b="1" smtClean="0">
                <a:solidFill>
                  <a:schemeClr val="accent1"/>
                </a:solidFill>
              </a:rPr>
              <a:t>Iloprost</a:t>
            </a:r>
            <a:r>
              <a:rPr lang="en-GB" sz="2000" smtClean="0"/>
              <a:t>: the inhaled route targets the lungs, thus reducing </a:t>
            </a:r>
          </a:p>
          <a:p>
            <a:pPr marL="190500" indent="-190500" eaLnBrk="1" hangingPunct="1">
              <a:lnSpc>
                <a:spcPct val="90000"/>
              </a:lnSpc>
              <a:buFontTx/>
              <a:buNone/>
              <a:tabLst>
                <a:tab pos="3227388" algn="l"/>
              </a:tabLst>
            </a:pPr>
            <a:r>
              <a:rPr lang="en-GB" sz="2000" smtClean="0"/>
              <a:t>	  systemic exposure  - must be given 6-9x/day. </a:t>
            </a:r>
            <a:endParaRPr lang="en-US" sz="2000" baseline="30000" smtClean="0"/>
          </a:p>
          <a:p>
            <a:pPr marL="190500" indent="-190500" eaLnBrk="1" hangingPunct="1">
              <a:lnSpc>
                <a:spcPct val="90000"/>
              </a:lnSpc>
              <a:buFontTx/>
              <a:buNone/>
              <a:tabLst>
                <a:tab pos="3227388" algn="l"/>
              </a:tabLst>
            </a:pPr>
            <a:r>
              <a:rPr lang="en-GB" sz="2000" smtClean="0">
                <a:solidFill>
                  <a:srgbClr val="FF0000"/>
                </a:solidFill>
              </a:rPr>
              <a:t>	- </a:t>
            </a:r>
            <a:r>
              <a:rPr lang="en-GB" sz="2000" b="1" smtClean="0">
                <a:solidFill>
                  <a:schemeClr val="accent1"/>
                </a:solidFill>
              </a:rPr>
              <a:t>Treprostinil</a:t>
            </a:r>
            <a:r>
              <a:rPr lang="en-GB" sz="2000" smtClean="0"/>
              <a:t>: plasma half-life 3-4 hours, suitable for SC </a:t>
            </a:r>
          </a:p>
          <a:p>
            <a:pPr marL="190500" indent="-190500" eaLnBrk="1" hangingPunct="1">
              <a:lnSpc>
                <a:spcPct val="90000"/>
              </a:lnSpc>
              <a:buFontTx/>
              <a:buNone/>
              <a:tabLst>
                <a:tab pos="3227388" algn="l"/>
              </a:tabLst>
            </a:pPr>
            <a:r>
              <a:rPr lang="en-GB" sz="2000" smtClean="0"/>
              <a:t>     administration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Line 1030"/>
          <p:cNvSpPr>
            <a:spLocks noChangeShapeType="1"/>
          </p:cNvSpPr>
          <p:nvPr/>
        </p:nvSpPr>
        <p:spPr bwMode="auto">
          <a:xfrm>
            <a:off x="0" y="1268413"/>
            <a:ext cx="8686800" cy="0"/>
          </a:xfrm>
          <a:prstGeom prst="line">
            <a:avLst/>
          </a:prstGeom>
          <a:noFill/>
          <a:ln w="38100">
            <a:solidFill>
              <a:srgbClr val="FF0000"/>
            </a:solidFill>
            <a:round/>
            <a:headEnd/>
            <a:tailEnd/>
          </a:ln>
        </p:spPr>
        <p:txBody>
          <a:bodyPr/>
          <a:lstStyle/>
          <a:p>
            <a:endParaRPr lang="en-US"/>
          </a:p>
        </p:txBody>
      </p:sp>
      <p:pic>
        <p:nvPicPr>
          <p:cNvPr id="84994" name="Picture 5"/>
          <p:cNvPicPr>
            <a:picLocks noChangeAspect="1" noChangeArrowheads="1"/>
          </p:cNvPicPr>
          <p:nvPr/>
        </p:nvPicPr>
        <p:blipFill>
          <a:blip r:embed="rId3" cstate="print"/>
          <a:srcRect/>
          <a:stretch>
            <a:fillRect/>
          </a:stretch>
        </p:blipFill>
        <p:spPr bwMode="auto">
          <a:xfrm>
            <a:off x="8612188" y="0"/>
            <a:ext cx="531812" cy="620713"/>
          </a:xfrm>
          <a:prstGeom prst="rect">
            <a:avLst/>
          </a:prstGeom>
          <a:noFill/>
          <a:ln w="9525">
            <a:noFill/>
            <a:miter lim="800000"/>
            <a:headEnd/>
            <a:tailEnd/>
          </a:ln>
        </p:spPr>
      </p:pic>
      <p:sp>
        <p:nvSpPr>
          <p:cNvPr id="84995" name="Rectangle 6"/>
          <p:cNvSpPr>
            <a:spLocks noGrp="1" noChangeArrowheads="1"/>
          </p:cNvSpPr>
          <p:nvPr>
            <p:ph type="title"/>
          </p:nvPr>
        </p:nvSpPr>
        <p:spPr/>
        <p:txBody>
          <a:bodyPr/>
          <a:lstStyle/>
          <a:p>
            <a:r>
              <a:rPr lang="en-GB" smtClean="0"/>
              <a:t>Prostacyclin in PAH </a:t>
            </a:r>
          </a:p>
        </p:txBody>
      </p:sp>
      <p:pic>
        <p:nvPicPr>
          <p:cNvPr id="44039" name="Picture 7" descr="DSC00502"/>
          <p:cNvPicPr>
            <a:picLocks noChangeAspect="1" noChangeArrowheads="1"/>
          </p:cNvPicPr>
          <p:nvPr/>
        </p:nvPicPr>
        <p:blipFill>
          <a:blip r:embed="rId4" cstate="print"/>
          <a:srcRect/>
          <a:stretch>
            <a:fillRect/>
          </a:stretch>
        </p:blipFill>
        <p:spPr bwMode="auto">
          <a:xfrm>
            <a:off x="323850" y="1989138"/>
            <a:ext cx="2432050" cy="2663825"/>
          </a:xfrm>
          <a:prstGeom prst="rect">
            <a:avLst/>
          </a:prstGeom>
          <a:noFill/>
          <a:ln w="28575">
            <a:solidFill>
              <a:srgbClr val="FFFF00"/>
            </a:solidFill>
            <a:miter lim="800000"/>
            <a:headEnd/>
            <a:tailEnd/>
          </a:ln>
          <a:effectLst>
            <a:outerShdw dist="35921" dir="2700000" algn="ctr" rotWithShape="0">
              <a:srgbClr val="808080"/>
            </a:outerShdw>
          </a:effectLst>
        </p:spPr>
      </p:pic>
      <p:pic>
        <p:nvPicPr>
          <p:cNvPr id="84997" name="Picture 10"/>
          <p:cNvPicPr>
            <a:picLocks noChangeAspect="1" noChangeArrowheads="1"/>
          </p:cNvPicPr>
          <p:nvPr/>
        </p:nvPicPr>
        <p:blipFill>
          <a:blip r:embed="rId5" cstate="print"/>
          <a:srcRect/>
          <a:stretch>
            <a:fillRect/>
          </a:stretch>
        </p:blipFill>
        <p:spPr bwMode="auto">
          <a:xfrm>
            <a:off x="3462338" y="1989138"/>
            <a:ext cx="2549525" cy="2663825"/>
          </a:xfrm>
          <a:prstGeom prst="rect">
            <a:avLst/>
          </a:prstGeom>
          <a:noFill/>
          <a:ln w="28575">
            <a:solidFill>
              <a:srgbClr val="FFFF00"/>
            </a:solidFill>
            <a:miter lim="800000"/>
            <a:headEnd/>
            <a:tailEnd/>
          </a:ln>
        </p:spPr>
      </p:pic>
      <p:pic>
        <p:nvPicPr>
          <p:cNvPr id="84998" name="Picture 7" descr="DSC00499"/>
          <p:cNvPicPr>
            <a:picLocks noChangeAspect="1" noChangeArrowheads="1"/>
          </p:cNvPicPr>
          <p:nvPr/>
        </p:nvPicPr>
        <p:blipFill>
          <a:blip r:embed="rId6" cstate="print"/>
          <a:srcRect/>
          <a:stretch>
            <a:fillRect/>
          </a:stretch>
        </p:blipFill>
        <p:spPr bwMode="auto">
          <a:xfrm>
            <a:off x="6443663" y="1984375"/>
            <a:ext cx="2449512" cy="1876425"/>
          </a:xfrm>
          <a:prstGeom prst="rect">
            <a:avLst/>
          </a:prstGeom>
          <a:noFill/>
          <a:ln w="28575">
            <a:solidFill>
              <a:srgbClr val="FFFF00"/>
            </a:solidFill>
            <a:miter lim="800000"/>
            <a:headEnd/>
            <a:tailEnd/>
          </a:ln>
        </p:spPr>
      </p:pic>
      <p:sp>
        <p:nvSpPr>
          <p:cNvPr id="84999" name="Text Box 10"/>
          <p:cNvSpPr txBox="1">
            <a:spLocks noChangeArrowheads="1"/>
          </p:cNvSpPr>
          <p:nvPr/>
        </p:nvSpPr>
        <p:spPr bwMode="auto">
          <a:xfrm>
            <a:off x="468313" y="1387475"/>
            <a:ext cx="2159000" cy="457200"/>
          </a:xfrm>
          <a:prstGeom prst="rect">
            <a:avLst/>
          </a:prstGeom>
          <a:noFill/>
          <a:ln w="9525">
            <a:noFill/>
            <a:miter lim="800000"/>
            <a:headEnd/>
            <a:tailEnd/>
          </a:ln>
        </p:spPr>
        <p:txBody>
          <a:bodyPr>
            <a:spAutoFit/>
          </a:bodyPr>
          <a:lstStyle/>
          <a:p>
            <a:pPr>
              <a:spcBef>
                <a:spcPct val="50000"/>
              </a:spcBef>
            </a:pPr>
            <a:r>
              <a:rPr lang="en-GB">
                <a:solidFill>
                  <a:srgbClr val="FFFFFF"/>
                </a:solidFill>
              </a:rPr>
              <a:t>Epoprostenol</a:t>
            </a:r>
          </a:p>
        </p:txBody>
      </p:sp>
      <p:sp>
        <p:nvSpPr>
          <p:cNvPr id="85000" name="Text Box 11"/>
          <p:cNvSpPr txBox="1">
            <a:spLocks noChangeArrowheads="1"/>
          </p:cNvSpPr>
          <p:nvPr/>
        </p:nvSpPr>
        <p:spPr bwMode="auto">
          <a:xfrm>
            <a:off x="3708400" y="1412875"/>
            <a:ext cx="2159000" cy="457200"/>
          </a:xfrm>
          <a:prstGeom prst="rect">
            <a:avLst/>
          </a:prstGeom>
          <a:noFill/>
          <a:ln w="9525">
            <a:noFill/>
            <a:miter lim="800000"/>
            <a:headEnd/>
            <a:tailEnd/>
          </a:ln>
        </p:spPr>
        <p:txBody>
          <a:bodyPr>
            <a:spAutoFit/>
          </a:bodyPr>
          <a:lstStyle/>
          <a:p>
            <a:pPr>
              <a:spcBef>
                <a:spcPct val="50000"/>
              </a:spcBef>
            </a:pPr>
            <a:r>
              <a:rPr lang="en-GB">
                <a:solidFill>
                  <a:srgbClr val="FFFFFF"/>
                </a:solidFill>
              </a:rPr>
              <a:t>Treprostinil</a:t>
            </a:r>
          </a:p>
        </p:txBody>
      </p:sp>
      <p:sp>
        <p:nvSpPr>
          <p:cNvPr id="85001" name="Text Box 12"/>
          <p:cNvSpPr txBox="1">
            <a:spLocks noChangeArrowheads="1"/>
          </p:cNvSpPr>
          <p:nvPr/>
        </p:nvSpPr>
        <p:spPr bwMode="auto">
          <a:xfrm>
            <a:off x="7019925" y="1458913"/>
            <a:ext cx="1582738" cy="457200"/>
          </a:xfrm>
          <a:prstGeom prst="rect">
            <a:avLst/>
          </a:prstGeom>
          <a:noFill/>
          <a:ln w="9525">
            <a:noFill/>
            <a:miter lim="800000"/>
            <a:headEnd/>
            <a:tailEnd/>
          </a:ln>
        </p:spPr>
        <p:txBody>
          <a:bodyPr>
            <a:spAutoFit/>
          </a:bodyPr>
          <a:lstStyle/>
          <a:p>
            <a:pPr>
              <a:spcBef>
                <a:spcPct val="50000"/>
              </a:spcBef>
            </a:pPr>
            <a:r>
              <a:rPr lang="en-GB">
                <a:solidFill>
                  <a:srgbClr val="FFFFFF"/>
                </a:solidFill>
              </a:rPr>
              <a:t>Iloprost</a:t>
            </a:r>
          </a:p>
        </p:txBody>
      </p:sp>
      <p:sp>
        <p:nvSpPr>
          <p:cNvPr id="85002" name="Text Box 13"/>
          <p:cNvSpPr txBox="1">
            <a:spLocks noChangeArrowheads="1"/>
          </p:cNvSpPr>
          <p:nvPr/>
        </p:nvSpPr>
        <p:spPr bwMode="auto">
          <a:xfrm>
            <a:off x="34925" y="5013325"/>
            <a:ext cx="2952750" cy="1311275"/>
          </a:xfrm>
          <a:prstGeom prst="rect">
            <a:avLst/>
          </a:prstGeom>
          <a:noFill/>
          <a:ln w="9525">
            <a:noFill/>
            <a:miter lim="800000"/>
            <a:headEnd/>
            <a:tailEnd/>
          </a:ln>
        </p:spPr>
        <p:txBody>
          <a:bodyPr>
            <a:spAutoFit/>
          </a:bodyPr>
          <a:lstStyle/>
          <a:p>
            <a:pPr algn="ctr">
              <a:spcBef>
                <a:spcPct val="50000"/>
              </a:spcBef>
            </a:pPr>
            <a:r>
              <a:rPr lang="en-GB" sz="2000">
                <a:solidFill>
                  <a:srgbClr val="FFFFFF"/>
                </a:solidFill>
              </a:rPr>
              <a:t>Only I.V.</a:t>
            </a:r>
          </a:p>
          <a:p>
            <a:pPr algn="ctr">
              <a:spcBef>
                <a:spcPct val="50000"/>
              </a:spcBef>
            </a:pPr>
            <a:r>
              <a:rPr lang="en-GB" sz="2000">
                <a:solidFill>
                  <a:srgbClr val="FFFFFF"/>
                </a:solidFill>
              </a:rPr>
              <a:t>Need permanent cath</a:t>
            </a:r>
          </a:p>
          <a:p>
            <a:pPr algn="ctr">
              <a:spcBef>
                <a:spcPct val="50000"/>
              </a:spcBef>
            </a:pPr>
            <a:r>
              <a:rPr lang="en-GB" sz="2000">
                <a:solidFill>
                  <a:srgbClr val="FFFFFF"/>
                </a:solidFill>
              </a:rPr>
              <a:t>Cath infections</a:t>
            </a:r>
          </a:p>
        </p:txBody>
      </p:sp>
      <p:sp>
        <p:nvSpPr>
          <p:cNvPr id="85003" name="Text Box 14"/>
          <p:cNvSpPr txBox="1">
            <a:spLocks noChangeArrowheads="1"/>
          </p:cNvSpPr>
          <p:nvPr/>
        </p:nvSpPr>
        <p:spPr bwMode="auto">
          <a:xfrm>
            <a:off x="3203575" y="5013325"/>
            <a:ext cx="2952750" cy="854075"/>
          </a:xfrm>
          <a:prstGeom prst="rect">
            <a:avLst/>
          </a:prstGeom>
          <a:noFill/>
          <a:ln w="9525">
            <a:noFill/>
            <a:miter lim="800000"/>
            <a:headEnd/>
            <a:tailEnd/>
          </a:ln>
        </p:spPr>
        <p:txBody>
          <a:bodyPr>
            <a:spAutoFit/>
          </a:bodyPr>
          <a:lstStyle/>
          <a:p>
            <a:pPr algn="ctr">
              <a:spcBef>
                <a:spcPct val="50000"/>
              </a:spcBef>
            </a:pPr>
            <a:r>
              <a:rPr lang="en-GB" sz="2000">
                <a:solidFill>
                  <a:srgbClr val="FFFFFF"/>
                </a:solidFill>
              </a:rPr>
              <a:t>S.C. or I.V.</a:t>
            </a:r>
          </a:p>
          <a:p>
            <a:pPr algn="ctr">
              <a:spcBef>
                <a:spcPct val="50000"/>
              </a:spcBef>
            </a:pPr>
            <a:r>
              <a:rPr lang="en-GB" sz="2000">
                <a:solidFill>
                  <a:srgbClr val="FFFFFF"/>
                </a:solidFill>
              </a:rPr>
              <a:t>Local pain</a:t>
            </a:r>
          </a:p>
        </p:txBody>
      </p:sp>
      <p:sp>
        <p:nvSpPr>
          <p:cNvPr id="85004" name="Text Box 15"/>
          <p:cNvSpPr txBox="1">
            <a:spLocks noChangeArrowheads="1"/>
          </p:cNvSpPr>
          <p:nvPr/>
        </p:nvSpPr>
        <p:spPr bwMode="auto">
          <a:xfrm>
            <a:off x="6156325" y="5013325"/>
            <a:ext cx="2952750" cy="1311275"/>
          </a:xfrm>
          <a:prstGeom prst="rect">
            <a:avLst/>
          </a:prstGeom>
          <a:noFill/>
          <a:ln w="9525">
            <a:noFill/>
            <a:miter lim="800000"/>
            <a:headEnd/>
            <a:tailEnd/>
          </a:ln>
        </p:spPr>
        <p:txBody>
          <a:bodyPr>
            <a:spAutoFit/>
          </a:bodyPr>
          <a:lstStyle/>
          <a:p>
            <a:pPr algn="ctr">
              <a:spcBef>
                <a:spcPct val="50000"/>
              </a:spcBef>
            </a:pPr>
            <a:r>
              <a:rPr lang="en-GB" sz="2000">
                <a:solidFill>
                  <a:srgbClr val="FFFFFF"/>
                </a:solidFill>
              </a:rPr>
              <a:t>Inhale</a:t>
            </a:r>
          </a:p>
          <a:p>
            <a:pPr algn="ctr">
              <a:spcBef>
                <a:spcPct val="50000"/>
              </a:spcBef>
            </a:pPr>
            <a:r>
              <a:rPr lang="en-GB" sz="2000">
                <a:solidFill>
                  <a:srgbClr val="FFFFFF"/>
                </a:solidFill>
              </a:rPr>
              <a:t>6 to 12 times a day</a:t>
            </a:r>
          </a:p>
          <a:p>
            <a:pPr algn="ctr">
              <a:spcBef>
                <a:spcPct val="50000"/>
              </a:spcBef>
            </a:pPr>
            <a:r>
              <a:rPr lang="en-GB" sz="2000">
                <a:solidFill>
                  <a:srgbClr val="FFFFFF"/>
                </a:solidFill>
              </a:rPr>
              <a:t>Long term efficacy?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Line 5"/>
          <p:cNvSpPr>
            <a:spLocks noChangeShapeType="1"/>
          </p:cNvSpPr>
          <p:nvPr/>
        </p:nvSpPr>
        <p:spPr bwMode="auto">
          <a:xfrm>
            <a:off x="901700" y="1885950"/>
            <a:ext cx="0" cy="2693988"/>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25" name="Line 6"/>
          <p:cNvSpPr>
            <a:spLocks noChangeShapeType="1"/>
          </p:cNvSpPr>
          <p:nvPr/>
        </p:nvSpPr>
        <p:spPr bwMode="auto">
          <a:xfrm>
            <a:off x="900113" y="4579938"/>
            <a:ext cx="3671887"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26" name="Line 7"/>
          <p:cNvSpPr>
            <a:spLocks noChangeShapeType="1"/>
          </p:cNvSpPr>
          <p:nvPr/>
        </p:nvSpPr>
        <p:spPr bwMode="auto">
          <a:xfrm flipH="1">
            <a:off x="835025" y="4452938"/>
            <a:ext cx="6032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27" name="Line 8"/>
          <p:cNvSpPr>
            <a:spLocks noChangeShapeType="1"/>
          </p:cNvSpPr>
          <p:nvPr/>
        </p:nvSpPr>
        <p:spPr bwMode="auto">
          <a:xfrm flipH="1">
            <a:off x="835025" y="3971925"/>
            <a:ext cx="6032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28" name="Line 9"/>
          <p:cNvSpPr>
            <a:spLocks noChangeShapeType="1"/>
          </p:cNvSpPr>
          <p:nvPr/>
        </p:nvSpPr>
        <p:spPr bwMode="auto">
          <a:xfrm flipH="1">
            <a:off x="835025" y="3476625"/>
            <a:ext cx="6032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29" name="Line 10"/>
          <p:cNvSpPr>
            <a:spLocks noChangeShapeType="1"/>
          </p:cNvSpPr>
          <p:nvPr/>
        </p:nvSpPr>
        <p:spPr bwMode="auto">
          <a:xfrm flipH="1">
            <a:off x="835025" y="3006725"/>
            <a:ext cx="6032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0" name="Line 11"/>
          <p:cNvSpPr>
            <a:spLocks noChangeShapeType="1"/>
          </p:cNvSpPr>
          <p:nvPr/>
        </p:nvSpPr>
        <p:spPr bwMode="auto">
          <a:xfrm flipH="1">
            <a:off x="835025" y="2503488"/>
            <a:ext cx="6032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1" name="Line 12"/>
          <p:cNvSpPr>
            <a:spLocks noChangeShapeType="1"/>
          </p:cNvSpPr>
          <p:nvPr/>
        </p:nvSpPr>
        <p:spPr bwMode="auto">
          <a:xfrm flipH="1">
            <a:off x="835025" y="2022475"/>
            <a:ext cx="6032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2" name="Line 13"/>
          <p:cNvSpPr>
            <a:spLocks noChangeShapeType="1"/>
          </p:cNvSpPr>
          <p:nvPr/>
        </p:nvSpPr>
        <p:spPr bwMode="auto">
          <a:xfrm>
            <a:off x="1023938"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3" name="Line 14"/>
          <p:cNvSpPr>
            <a:spLocks noChangeShapeType="1"/>
          </p:cNvSpPr>
          <p:nvPr/>
        </p:nvSpPr>
        <p:spPr bwMode="auto">
          <a:xfrm>
            <a:off x="1358900"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4" name="Line 15"/>
          <p:cNvSpPr>
            <a:spLocks noChangeShapeType="1"/>
          </p:cNvSpPr>
          <p:nvPr/>
        </p:nvSpPr>
        <p:spPr bwMode="auto">
          <a:xfrm>
            <a:off x="1709738"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5" name="Line 16"/>
          <p:cNvSpPr>
            <a:spLocks noChangeShapeType="1"/>
          </p:cNvSpPr>
          <p:nvPr/>
        </p:nvSpPr>
        <p:spPr bwMode="auto">
          <a:xfrm>
            <a:off x="2044700"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6" name="Line 17"/>
          <p:cNvSpPr>
            <a:spLocks noChangeShapeType="1"/>
          </p:cNvSpPr>
          <p:nvPr/>
        </p:nvSpPr>
        <p:spPr bwMode="auto">
          <a:xfrm>
            <a:off x="2379663"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7" name="Line 18"/>
          <p:cNvSpPr>
            <a:spLocks noChangeShapeType="1"/>
          </p:cNvSpPr>
          <p:nvPr/>
        </p:nvSpPr>
        <p:spPr bwMode="auto">
          <a:xfrm>
            <a:off x="2730500"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8" name="Line 19"/>
          <p:cNvSpPr>
            <a:spLocks noChangeShapeType="1"/>
          </p:cNvSpPr>
          <p:nvPr/>
        </p:nvSpPr>
        <p:spPr bwMode="auto">
          <a:xfrm>
            <a:off x="3067050"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39" name="Line 20"/>
          <p:cNvSpPr>
            <a:spLocks noChangeShapeType="1"/>
          </p:cNvSpPr>
          <p:nvPr/>
        </p:nvSpPr>
        <p:spPr bwMode="auto">
          <a:xfrm>
            <a:off x="3406775"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40" name="Line 21"/>
          <p:cNvSpPr>
            <a:spLocks noChangeShapeType="1"/>
          </p:cNvSpPr>
          <p:nvPr/>
        </p:nvSpPr>
        <p:spPr bwMode="auto">
          <a:xfrm>
            <a:off x="3741738"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41" name="Line 22"/>
          <p:cNvSpPr>
            <a:spLocks noChangeShapeType="1"/>
          </p:cNvSpPr>
          <p:nvPr/>
        </p:nvSpPr>
        <p:spPr bwMode="auto">
          <a:xfrm>
            <a:off x="4092575"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42" name="Line 23"/>
          <p:cNvSpPr>
            <a:spLocks noChangeShapeType="1"/>
          </p:cNvSpPr>
          <p:nvPr/>
        </p:nvSpPr>
        <p:spPr bwMode="auto">
          <a:xfrm>
            <a:off x="4427538" y="4579938"/>
            <a:ext cx="0" cy="77787"/>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43" name="Freeform 24"/>
          <p:cNvSpPr>
            <a:spLocks/>
          </p:cNvSpPr>
          <p:nvPr/>
        </p:nvSpPr>
        <p:spPr bwMode="auto">
          <a:xfrm>
            <a:off x="1039813" y="2035175"/>
            <a:ext cx="2895600" cy="1393825"/>
          </a:xfrm>
          <a:custGeom>
            <a:avLst/>
            <a:gdLst/>
            <a:ahLst/>
            <a:cxnLst>
              <a:cxn ang="0">
                <a:pos x="3710" y="1143"/>
              </a:cxn>
              <a:cxn ang="0">
                <a:pos x="2373" y="1143"/>
              </a:cxn>
              <a:cxn ang="0">
                <a:pos x="2373" y="1069"/>
              </a:cxn>
              <a:cxn ang="0">
                <a:pos x="2251" y="1069"/>
              </a:cxn>
              <a:cxn ang="0">
                <a:pos x="2251" y="1001"/>
              </a:cxn>
              <a:cxn ang="0">
                <a:pos x="2251" y="934"/>
              </a:cxn>
              <a:cxn ang="0">
                <a:pos x="2212" y="933"/>
              </a:cxn>
              <a:cxn ang="0">
                <a:pos x="2195" y="873"/>
              </a:cxn>
              <a:cxn ang="0">
                <a:pos x="1973" y="871"/>
              </a:cxn>
              <a:cxn ang="0">
                <a:pos x="1973" y="822"/>
              </a:cxn>
              <a:cxn ang="0">
                <a:pos x="1894" y="822"/>
              </a:cxn>
              <a:cxn ang="0">
                <a:pos x="1894" y="785"/>
              </a:cxn>
              <a:cxn ang="0">
                <a:pos x="1716" y="785"/>
              </a:cxn>
              <a:cxn ang="0">
                <a:pos x="1716" y="755"/>
              </a:cxn>
              <a:cxn ang="0">
                <a:pos x="1659" y="748"/>
              </a:cxn>
              <a:cxn ang="0">
                <a:pos x="1652" y="705"/>
              </a:cxn>
              <a:cxn ang="0">
                <a:pos x="1379" y="705"/>
              </a:cxn>
              <a:cxn ang="0">
                <a:pos x="1379" y="705"/>
              </a:cxn>
              <a:cxn ang="0">
                <a:pos x="1371" y="648"/>
              </a:cxn>
              <a:cxn ang="0">
                <a:pos x="1322" y="650"/>
              </a:cxn>
              <a:cxn ang="0">
                <a:pos x="1315" y="612"/>
              </a:cxn>
              <a:cxn ang="0">
                <a:pos x="1246" y="613"/>
              </a:cxn>
              <a:cxn ang="0">
                <a:pos x="1235" y="565"/>
              </a:cxn>
              <a:cxn ang="0">
                <a:pos x="938" y="565"/>
              </a:cxn>
              <a:cxn ang="0">
                <a:pos x="869" y="557"/>
              </a:cxn>
              <a:cxn ang="0">
                <a:pos x="794" y="519"/>
              </a:cxn>
              <a:cxn ang="0">
                <a:pos x="772" y="486"/>
              </a:cxn>
              <a:cxn ang="0">
                <a:pos x="706" y="439"/>
              </a:cxn>
              <a:cxn ang="0">
                <a:pos x="614" y="423"/>
              </a:cxn>
              <a:cxn ang="0">
                <a:pos x="614" y="359"/>
              </a:cxn>
              <a:cxn ang="0">
                <a:pos x="565" y="348"/>
              </a:cxn>
              <a:cxn ang="0">
                <a:pos x="507" y="319"/>
              </a:cxn>
              <a:cxn ang="0">
                <a:pos x="415" y="273"/>
              </a:cxn>
              <a:cxn ang="0">
                <a:pos x="355" y="243"/>
              </a:cxn>
              <a:cxn ang="0">
                <a:pos x="300" y="243"/>
              </a:cxn>
              <a:cxn ang="0">
                <a:pos x="220" y="187"/>
              </a:cxn>
              <a:cxn ang="0">
                <a:pos x="150" y="187"/>
              </a:cxn>
              <a:cxn ang="0">
                <a:pos x="115" y="135"/>
              </a:cxn>
              <a:cxn ang="0">
                <a:pos x="57" y="49"/>
              </a:cxn>
              <a:cxn ang="0">
                <a:pos x="0" y="0"/>
              </a:cxn>
            </a:cxnLst>
            <a:rect l="0" t="0" r="r" b="b"/>
            <a:pathLst>
              <a:path w="3710" h="1143">
                <a:moveTo>
                  <a:pt x="3710" y="1143"/>
                </a:moveTo>
                <a:lnTo>
                  <a:pt x="2373" y="1143"/>
                </a:lnTo>
                <a:lnTo>
                  <a:pt x="2373" y="1069"/>
                </a:lnTo>
                <a:lnTo>
                  <a:pt x="2251" y="1069"/>
                </a:lnTo>
                <a:lnTo>
                  <a:pt x="2251" y="1001"/>
                </a:lnTo>
                <a:lnTo>
                  <a:pt x="2251" y="934"/>
                </a:lnTo>
                <a:lnTo>
                  <a:pt x="2212" y="933"/>
                </a:lnTo>
                <a:lnTo>
                  <a:pt x="2195" y="873"/>
                </a:lnTo>
                <a:lnTo>
                  <a:pt x="1973" y="871"/>
                </a:lnTo>
                <a:lnTo>
                  <a:pt x="1973" y="822"/>
                </a:lnTo>
                <a:lnTo>
                  <a:pt x="1894" y="822"/>
                </a:lnTo>
                <a:lnTo>
                  <a:pt x="1894" y="785"/>
                </a:lnTo>
                <a:lnTo>
                  <a:pt x="1716" y="785"/>
                </a:lnTo>
                <a:lnTo>
                  <a:pt x="1716" y="755"/>
                </a:lnTo>
                <a:lnTo>
                  <a:pt x="1659" y="748"/>
                </a:lnTo>
                <a:lnTo>
                  <a:pt x="1652" y="705"/>
                </a:lnTo>
                <a:lnTo>
                  <a:pt x="1379" y="705"/>
                </a:lnTo>
                <a:lnTo>
                  <a:pt x="1379" y="705"/>
                </a:lnTo>
                <a:lnTo>
                  <a:pt x="1371" y="648"/>
                </a:lnTo>
                <a:lnTo>
                  <a:pt x="1322" y="650"/>
                </a:lnTo>
                <a:lnTo>
                  <a:pt x="1315" y="612"/>
                </a:lnTo>
                <a:lnTo>
                  <a:pt x="1246" y="613"/>
                </a:lnTo>
                <a:lnTo>
                  <a:pt x="1235" y="565"/>
                </a:lnTo>
                <a:lnTo>
                  <a:pt x="938" y="565"/>
                </a:lnTo>
                <a:lnTo>
                  <a:pt x="869" y="557"/>
                </a:lnTo>
                <a:lnTo>
                  <a:pt x="794" y="519"/>
                </a:lnTo>
                <a:lnTo>
                  <a:pt x="772" y="486"/>
                </a:lnTo>
                <a:lnTo>
                  <a:pt x="706" y="439"/>
                </a:lnTo>
                <a:lnTo>
                  <a:pt x="614" y="423"/>
                </a:lnTo>
                <a:lnTo>
                  <a:pt x="614" y="359"/>
                </a:lnTo>
                <a:lnTo>
                  <a:pt x="565" y="348"/>
                </a:lnTo>
                <a:lnTo>
                  <a:pt x="507" y="319"/>
                </a:lnTo>
                <a:lnTo>
                  <a:pt x="415" y="273"/>
                </a:lnTo>
                <a:lnTo>
                  <a:pt x="355" y="243"/>
                </a:lnTo>
                <a:lnTo>
                  <a:pt x="300" y="243"/>
                </a:lnTo>
                <a:lnTo>
                  <a:pt x="220" y="187"/>
                </a:lnTo>
                <a:lnTo>
                  <a:pt x="150" y="187"/>
                </a:lnTo>
                <a:lnTo>
                  <a:pt x="115" y="135"/>
                </a:lnTo>
                <a:lnTo>
                  <a:pt x="57" y="49"/>
                </a:lnTo>
                <a:lnTo>
                  <a:pt x="0" y="0"/>
                </a:lnTo>
              </a:path>
            </a:pathLst>
          </a:custGeom>
          <a:noFill/>
          <a:ln w="38100" cmpd="sng">
            <a:solidFill>
              <a:srgbClr val="FFFF00"/>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44" name="Freeform 25"/>
          <p:cNvSpPr>
            <a:spLocks/>
          </p:cNvSpPr>
          <p:nvPr/>
        </p:nvSpPr>
        <p:spPr bwMode="auto">
          <a:xfrm>
            <a:off x="1028700" y="2127250"/>
            <a:ext cx="2984500" cy="1662113"/>
          </a:xfrm>
          <a:custGeom>
            <a:avLst/>
            <a:gdLst/>
            <a:ahLst/>
            <a:cxnLst>
              <a:cxn ang="0">
                <a:pos x="3170" y="1309"/>
              </a:cxn>
              <a:cxn ang="0">
                <a:pos x="1369" y="1309"/>
              </a:cxn>
              <a:cxn ang="0">
                <a:pos x="1369" y="1256"/>
              </a:cxn>
              <a:cxn ang="0">
                <a:pos x="1161" y="1256"/>
              </a:cxn>
              <a:cxn ang="0">
                <a:pos x="1161" y="1191"/>
              </a:cxn>
              <a:cxn ang="0">
                <a:pos x="1061" y="1191"/>
              </a:cxn>
              <a:cxn ang="0">
                <a:pos x="1061" y="1132"/>
              </a:cxn>
              <a:cxn ang="0">
                <a:pos x="924" y="1132"/>
              </a:cxn>
              <a:cxn ang="0">
                <a:pos x="918" y="1087"/>
              </a:cxn>
              <a:cxn ang="0">
                <a:pos x="776" y="1087"/>
              </a:cxn>
              <a:cxn ang="0">
                <a:pos x="776" y="989"/>
              </a:cxn>
              <a:cxn ang="0">
                <a:pos x="616" y="989"/>
              </a:cxn>
              <a:cxn ang="0">
                <a:pos x="616" y="924"/>
              </a:cxn>
              <a:cxn ang="0">
                <a:pos x="490" y="924"/>
              </a:cxn>
              <a:cxn ang="0">
                <a:pos x="490" y="853"/>
              </a:cxn>
              <a:cxn ang="0">
                <a:pos x="409" y="853"/>
              </a:cxn>
              <a:cxn ang="0">
                <a:pos x="409" y="794"/>
              </a:cxn>
              <a:cxn ang="0">
                <a:pos x="355" y="731"/>
              </a:cxn>
              <a:cxn ang="0">
                <a:pos x="320" y="671"/>
              </a:cxn>
              <a:cxn ang="0">
                <a:pos x="249" y="600"/>
              </a:cxn>
              <a:cxn ang="0">
                <a:pos x="184" y="562"/>
              </a:cxn>
              <a:cxn ang="0">
                <a:pos x="184" y="468"/>
              </a:cxn>
              <a:cxn ang="0">
                <a:pos x="154" y="415"/>
              </a:cxn>
              <a:cxn ang="0">
                <a:pos x="119" y="355"/>
              </a:cxn>
              <a:cxn ang="0">
                <a:pos x="77" y="344"/>
              </a:cxn>
              <a:cxn ang="0">
                <a:pos x="77" y="249"/>
              </a:cxn>
              <a:cxn ang="0">
                <a:pos x="41" y="187"/>
              </a:cxn>
              <a:cxn ang="0">
                <a:pos x="41" y="71"/>
              </a:cxn>
              <a:cxn ang="0">
                <a:pos x="0" y="0"/>
              </a:cxn>
            </a:cxnLst>
            <a:rect l="0" t="0" r="r" b="b"/>
            <a:pathLst>
              <a:path w="3170" h="1309">
                <a:moveTo>
                  <a:pt x="3170" y="1309"/>
                </a:moveTo>
                <a:lnTo>
                  <a:pt x="1369" y="1309"/>
                </a:lnTo>
                <a:lnTo>
                  <a:pt x="1369" y="1256"/>
                </a:lnTo>
                <a:lnTo>
                  <a:pt x="1161" y="1256"/>
                </a:lnTo>
                <a:lnTo>
                  <a:pt x="1161" y="1191"/>
                </a:lnTo>
                <a:lnTo>
                  <a:pt x="1061" y="1191"/>
                </a:lnTo>
                <a:lnTo>
                  <a:pt x="1061" y="1132"/>
                </a:lnTo>
                <a:lnTo>
                  <a:pt x="924" y="1132"/>
                </a:lnTo>
                <a:lnTo>
                  <a:pt x="918" y="1087"/>
                </a:lnTo>
                <a:lnTo>
                  <a:pt x="776" y="1087"/>
                </a:lnTo>
                <a:lnTo>
                  <a:pt x="776" y="989"/>
                </a:lnTo>
                <a:lnTo>
                  <a:pt x="616" y="989"/>
                </a:lnTo>
                <a:lnTo>
                  <a:pt x="616" y="924"/>
                </a:lnTo>
                <a:lnTo>
                  <a:pt x="490" y="924"/>
                </a:lnTo>
                <a:lnTo>
                  <a:pt x="490" y="853"/>
                </a:lnTo>
                <a:lnTo>
                  <a:pt x="409" y="853"/>
                </a:lnTo>
                <a:lnTo>
                  <a:pt x="409" y="794"/>
                </a:lnTo>
                <a:lnTo>
                  <a:pt x="355" y="731"/>
                </a:lnTo>
                <a:lnTo>
                  <a:pt x="320" y="671"/>
                </a:lnTo>
                <a:lnTo>
                  <a:pt x="249" y="600"/>
                </a:lnTo>
                <a:lnTo>
                  <a:pt x="184" y="562"/>
                </a:lnTo>
                <a:lnTo>
                  <a:pt x="184" y="468"/>
                </a:lnTo>
                <a:lnTo>
                  <a:pt x="154" y="415"/>
                </a:lnTo>
                <a:lnTo>
                  <a:pt x="119" y="355"/>
                </a:lnTo>
                <a:lnTo>
                  <a:pt x="77" y="344"/>
                </a:lnTo>
                <a:lnTo>
                  <a:pt x="77" y="249"/>
                </a:lnTo>
                <a:lnTo>
                  <a:pt x="41" y="187"/>
                </a:lnTo>
                <a:lnTo>
                  <a:pt x="41" y="71"/>
                </a:lnTo>
                <a:lnTo>
                  <a:pt x="0" y="0"/>
                </a:lnTo>
              </a:path>
            </a:pathLst>
          </a:custGeom>
          <a:noFill/>
          <a:ln w="38100" cmpd="sng">
            <a:solidFill>
              <a:srgbClr val="00CC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45" name="Rectangle 26"/>
          <p:cNvSpPr>
            <a:spLocks noChangeArrowheads="1"/>
          </p:cNvSpPr>
          <p:nvPr/>
        </p:nvSpPr>
        <p:spPr bwMode="auto">
          <a:xfrm>
            <a:off x="677863" y="1901825"/>
            <a:ext cx="93662" cy="246063"/>
          </a:xfrm>
          <a:prstGeom prst="rect">
            <a:avLst/>
          </a:prstGeom>
          <a:noFill/>
          <a:ln w="9525">
            <a:noFill/>
            <a:miter lim="800000"/>
            <a:headEnd/>
            <a:tailEnd/>
          </a:ln>
        </p:spPr>
        <p:txBody>
          <a:bodyPr wrap="none" lIns="0" tIns="0" rIns="0" bIns="0">
            <a:spAutoFit/>
          </a:bodyPr>
          <a:lstStyle/>
          <a:p>
            <a:pPr algn="r" eaLnBrk="0" hangingPunct="0">
              <a:defRPr/>
            </a:pPr>
            <a:r>
              <a:rPr lang="en-US" sz="1600">
                <a:solidFill>
                  <a:srgbClr val="FFFFFF"/>
                </a:solidFill>
                <a:latin typeface="+mn-lt"/>
                <a:ea typeface="ＭＳ Ｐゴシック" pitchFamily="-65" charset="-128"/>
                <a:cs typeface="+mn-cs"/>
              </a:rPr>
              <a:t>1</a:t>
            </a:r>
          </a:p>
        </p:txBody>
      </p:sp>
      <p:sp>
        <p:nvSpPr>
          <p:cNvPr id="346" name="Rectangle 27"/>
          <p:cNvSpPr>
            <a:spLocks noChangeArrowheads="1"/>
          </p:cNvSpPr>
          <p:nvPr/>
        </p:nvSpPr>
        <p:spPr bwMode="auto">
          <a:xfrm rot="16200000">
            <a:off x="-664368" y="3074194"/>
            <a:ext cx="1792287" cy="244475"/>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Cumulative survival</a:t>
            </a:r>
          </a:p>
        </p:txBody>
      </p:sp>
      <p:sp>
        <p:nvSpPr>
          <p:cNvPr id="347" name="Rectangle 28"/>
          <p:cNvSpPr>
            <a:spLocks noChangeArrowheads="1"/>
          </p:cNvSpPr>
          <p:nvPr/>
        </p:nvSpPr>
        <p:spPr bwMode="auto">
          <a:xfrm>
            <a:off x="2449513" y="5084763"/>
            <a:ext cx="703262" cy="244475"/>
          </a:xfrm>
          <a:prstGeom prst="rect">
            <a:avLst/>
          </a:prstGeom>
          <a:noFill/>
          <a:ln w="9525">
            <a:noFill/>
            <a:miter lim="800000"/>
            <a:headEnd/>
            <a:tailEnd/>
          </a:ln>
        </p:spPr>
        <p:txBody>
          <a:bodyPr wrap="none" lIns="0" tIns="0" rIns="0" bIns="0">
            <a:spAutoFit/>
          </a:bodyPr>
          <a:lstStyle/>
          <a:p>
            <a:pPr eaLnBrk="0" hangingPunct="0">
              <a:defRPr/>
            </a:pPr>
            <a:r>
              <a:rPr lang="en-US" sz="1600">
                <a:solidFill>
                  <a:srgbClr val="FFFFFF"/>
                </a:solidFill>
                <a:latin typeface="+mn-lt"/>
                <a:ea typeface="ＭＳ Ｐゴシック" pitchFamily="-65" charset="-128"/>
                <a:cs typeface="+mn-cs"/>
              </a:rPr>
              <a:t>Months</a:t>
            </a:r>
          </a:p>
        </p:txBody>
      </p:sp>
      <p:sp>
        <p:nvSpPr>
          <p:cNvPr id="348" name="Rectangle 29"/>
          <p:cNvSpPr>
            <a:spLocks noChangeArrowheads="1"/>
          </p:cNvSpPr>
          <p:nvPr/>
        </p:nvSpPr>
        <p:spPr bwMode="auto">
          <a:xfrm>
            <a:off x="473075" y="2382838"/>
            <a:ext cx="298450" cy="244475"/>
          </a:xfrm>
          <a:prstGeom prst="rect">
            <a:avLst/>
          </a:prstGeom>
          <a:noFill/>
          <a:ln w="9525">
            <a:noFill/>
            <a:miter lim="800000"/>
            <a:headEnd/>
            <a:tailEnd/>
          </a:ln>
        </p:spPr>
        <p:txBody>
          <a:bodyPr wrap="none" lIns="0" tIns="0" rIns="0" bIns="0">
            <a:spAutoFit/>
          </a:bodyPr>
          <a:lstStyle/>
          <a:p>
            <a:pPr algn="r" eaLnBrk="0" hangingPunct="0">
              <a:defRPr/>
            </a:pPr>
            <a:r>
              <a:rPr lang="en-US" sz="1600">
                <a:solidFill>
                  <a:srgbClr val="FFFFFF"/>
                </a:solidFill>
                <a:latin typeface="+mn-lt"/>
                <a:ea typeface="ＭＳ Ｐゴシック" pitchFamily="-65" charset="-128"/>
                <a:cs typeface="+mn-cs"/>
              </a:rPr>
              <a:t>0.8</a:t>
            </a:r>
          </a:p>
        </p:txBody>
      </p:sp>
      <p:sp>
        <p:nvSpPr>
          <p:cNvPr id="349" name="Rectangle 30"/>
          <p:cNvSpPr>
            <a:spLocks noChangeArrowheads="1"/>
          </p:cNvSpPr>
          <p:nvPr/>
        </p:nvSpPr>
        <p:spPr bwMode="auto">
          <a:xfrm>
            <a:off x="473075" y="2898775"/>
            <a:ext cx="298450" cy="244475"/>
          </a:xfrm>
          <a:prstGeom prst="rect">
            <a:avLst/>
          </a:prstGeom>
          <a:noFill/>
          <a:ln w="9525">
            <a:noFill/>
            <a:miter lim="800000"/>
            <a:headEnd/>
            <a:tailEnd/>
          </a:ln>
        </p:spPr>
        <p:txBody>
          <a:bodyPr wrap="none" lIns="0" tIns="0" rIns="0" bIns="0">
            <a:spAutoFit/>
          </a:bodyPr>
          <a:lstStyle/>
          <a:p>
            <a:pPr algn="r" eaLnBrk="0" hangingPunct="0">
              <a:defRPr/>
            </a:pPr>
            <a:r>
              <a:rPr lang="en-US" sz="1600">
                <a:solidFill>
                  <a:srgbClr val="FFFFFF"/>
                </a:solidFill>
                <a:latin typeface="+mn-lt"/>
                <a:ea typeface="ＭＳ Ｐゴシック" pitchFamily="-65" charset="-128"/>
                <a:cs typeface="+mn-cs"/>
              </a:rPr>
              <a:t>0.6</a:t>
            </a:r>
          </a:p>
        </p:txBody>
      </p:sp>
      <p:sp>
        <p:nvSpPr>
          <p:cNvPr id="350" name="Rectangle 31"/>
          <p:cNvSpPr>
            <a:spLocks noChangeArrowheads="1"/>
          </p:cNvSpPr>
          <p:nvPr/>
        </p:nvSpPr>
        <p:spPr bwMode="auto">
          <a:xfrm>
            <a:off x="473075" y="3341688"/>
            <a:ext cx="298450" cy="244475"/>
          </a:xfrm>
          <a:prstGeom prst="rect">
            <a:avLst/>
          </a:prstGeom>
          <a:noFill/>
          <a:ln w="9525">
            <a:noFill/>
            <a:miter lim="800000"/>
            <a:headEnd/>
            <a:tailEnd/>
          </a:ln>
        </p:spPr>
        <p:txBody>
          <a:bodyPr wrap="none" lIns="0" tIns="0" rIns="0" bIns="0">
            <a:spAutoFit/>
          </a:bodyPr>
          <a:lstStyle/>
          <a:p>
            <a:pPr algn="r" eaLnBrk="0" hangingPunct="0">
              <a:defRPr/>
            </a:pPr>
            <a:r>
              <a:rPr lang="en-US" sz="1600">
                <a:solidFill>
                  <a:srgbClr val="FFFFFF"/>
                </a:solidFill>
                <a:latin typeface="+mn-lt"/>
                <a:ea typeface="ＭＳ Ｐゴシック" pitchFamily="-65" charset="-128"/>
                <a:cs typeface="+mn-cs"/>
              </a:rPr>
              <a:t>0.4</a:t>
            </a:r>
          </a:p>
        </p:txBody>
      </p:sp>
      <p:sp>
        <p:nvSpPr>
          <p:cNvPr id="351" name="Rectangle 32"/>
          <p:cNvSpPr>
            <a:spLocks noChangeArrowheads="1"/>
          </p:cNvSpPr>
          <p:nvPr/>
        </p:nvSpPr>
        <p:spPr bwMode="auto">
          <a:xfrm>
            <a:off x="473075" y="3867150"/>
            <a:ext cx="298450" cy="244475"/>
          </a:xfrm>
          <a:prstGeom prst="rect">
            <a:avLst/>
          </a:prstGeom>
          <a:noFill/>
          <a:ln w="9525">
            <a:noFill/>
            <a:miter lim="800000"/>
            <a:headEnd/>
            <a:tailEnd/>
          </a:ln>
        </p:spPr>
        <p:txBody>
          <a:bodyPr wrap="none" lIns="0" tIns="0" rIns="0" bIns="0">
            <a:spAutoFit/>
          </a:bodyPr>
          <a:lstStyle/>
          <a:p>
            <a:pPr algn="r" eaLnBrk="0" hangingPunct="0">
              <a:defRPr/>
            </a:pPr>
            <a:r>
              <a:rPr lang="en-US" sz="1600">
                <a:solidFill>
                  <a:srgbClr val="FFFFFF"/>
                </a:solidFill>
                <a:latin typeface="+mn-lt"/>
                <a:ea typeface="ＭＳ Ｐゴシック" pitchFamily="-65" charset="-128"/>
                <a:cs typeface="+mn-cs"/>
              </a:rPr>
              <a:t>0.2</a:t>
            </a:r>
          </a:p>
        </p:txBody>
      </p:sp>
      <p:sp>
        <p:nvSpPr>
          <p:cNvPr id="352" name="Rectangle 33"/>
          <p:cNvSpPr>
            <a:spLocks noChangeArrowheads="1"/>
          </p:cNvSpPr>
          <p:nvPr/>
        </p:nvSpPr>
        <p:spPr bwMode="auto">
          <a:xfrm>
            <a:off x="646113" y="4367213"/>
            <a:ext cx="125412" cy="246062"/>
          </a:xfrm>
          <a:prstGeom prst="rect">
            <a:avLst/>
          </a:prstGeom>
          <a:noFill/>
          <a:ln w="9525">
            <a:noFill/>
            <a:miter lim="800000"/>
            <a:headEnd/>
            <a:tailEnd/>
          </a:ln>
        </p:spPr>
        <p:txBody>
          <a:bodyPr wrap="none" lIns="0" tIns="0" rIns="0" bIns="0">
            <a:spAutoFit/>
          </a:bodyPr>
          <a:lstStyle/>
          <a:p>
            <a:pPr algn="r" eaLnBrk="0" hangingPunct="0">
              <a:defRPr/>
            </a:pPr>
            <a:r>
              <a:rPr lang="en-US" sz="1600">
                <a:solidFill>
                  <a:srgbClr val="FFFFFF"/>
                </a:solidFill>
                <a:latin typeface="+mn-lt"/>
                <a:ea typeface="ＭＳ Ｐゴシック" pitchFamily="-65" charset="-128"/>
                <a:cs typeface="+mn-cs"/>
              </a:rPr>
              <a:t>0</a:t>
            </a:r>
          </a:p>
        </p:txBody>
      </p:sp>
      <p:sp>
        <p:nvSpPr>
          <p:cNvPr id="353" name="Rectangle 34"/>
          <p:cNvSpPr>
            <a:spLocks noChangeArrowheads="1"/>
          </p:cNvSpPr>
          <p:nvPr/>
        </p:nvSpPr>
        <p:spPr bwMode="auto">
          <a:xfrm>
            <a:off x="3000375" y="2811463"/>
            <a:ext cx="1574800" cy="488950"/>
          </a:xfrm>
          <a:prstGeom prst="rect">
            <a:avLst/>
          </a:prstGeom>
          <a:noFill/>
          <a:ln w="9525">
            <a:noFill/>
            <a:miter lim="800000"/>
            <a:headEnd/>
            <a:tailEnd/>
          </a:ln>
        </p:spPr>
        <p:txBody>
          <a:bodyPr wrap="none" lIns="0" tIns="0" rIns="0" bIns="0">
            <a:spAutoFit/>
          </a:bodyPr>
          <a:lstStyle/>
          <a:p>
            <a:pPr eaLnBrk="0" hangingPunct="0">
              <a:defRPr/>
            </a:pPr>
            <a:r>
              <a:rPr lang="en-US" sz="1600">
                <a:solidFill>
                  <a:srgbClr val="FFFFFF"/>
                </a:solidFill>
                <a:latin typeface="+mn-lt"/>
                <a:ea typeface="ＭＳ Ｐゴシック" pitchFamily="-65" charset="-128"/>
                <a:cs typeface="+mn-cs"/>
              </a:rPr>
              <a:t>IV epoprostenol </a:t>
            </a:r>
            <a:br>
              <a:rPr lang="en-US" sz="1600">
                <a:solidFill>
                  <a:srgbClr val="FFFFFF"/>
                </a:solidFill>
                <a:latin typeface="+mn-lt"/>
                <a:ea typeface="ＭＳ Ｐゴシック" pitchFamily="-65" charset="-128"/>
                <a:cs typeface="+mn-cs"/>
              </a:rPr>
            </a:br>
            <a:r>
              <a:rPr lang="en-US" sz="1600">
                <a:solidFill>
                  <a:srgbClr val="FFFFFF"/>
                </a:solidFill>
                <a:latin typeface="+mn-lt"/>
                <a:ea typeface="ＭＳ Ｐゴシック" pitchFamily="-65" charset="-128"/>
                <a:cs typeface="+mn-cs"/>
              </a:rPr>
              <a:t>(n=178)</a:t>
            </a:r>
          </a:p>
        </p:txBody>
      </p:sp>
      <p:sp>
        <p:nvSpPr>
          <p:cNvPr id="354" name="Rectangle 35"/>
          <p:cNvSpPr>
            <a:spLocks noChangeArrowheads="1"/>
          </p:cNvSpPr>
          <p:nvPr/>
        </p:nvSpPr>
        <p:spPr bwMode="auto">
          <a:xfrm>
            <a:off x="2706688" y="3895725"/>
            <a:ext cx="1666875" cy="488950"/>
          </a:xfrm>
          <a:prstGeom prst="rect">
            <a:avLst/>
          </a:prstGeom>
          <a:noFill/>
          <a:ln w="9525">
            <a:noFill/>
            <a:miter lim="800000"/>
            <a:headEnd/>
            <a:tailEnd/>
          </a:ln>
        </p:spPr>
        <p:txBody>
          <a:bodyPr wrap="none" lIns="0" tIns="0" rIns="0" bIns="0">
            <a:spAutoFit/>
          </a:bodyPr>
          <a:lstStyle/>
          <a:p>
            <a:pPr eaLnBrk="0" hangingPunct="0">
              <a:defRPr/>
            </a:pPr>
            <a:r>
              <a:rPr lang="en-US" sz="1600">
                <a:solidFill>
                  <a:srgbClr val="FFFFFF"/>
                </a:solidFill>
                <a:latin typeface="+mn-lt"/>
                <a:ea typeface="ＭＳ Ｐゴシック" pitchFamily="-65" charset="-128"/>
                <a:cs typeface="+mn-cs"/>
              </a:rPr>
              <a:t>Historical control</a:t>
            </a:r>
            <a:br>
              <a:rPr lang="en-US" sz="1600">
                <a:solidFill>
                  <a:srgbClr val="FFFFFF"/>
                </a:solidFill>
                <a:latin typeface="+mn-lt"/>
                <a:ea typeface="ＭＳ Ｐゴシック" pitchFamily="-65" charset="-128"/>
                <a:cs typeface="+mn-cs"/>
              </a:rPr>
            </a:br>
            <a:r>
              <a:rPr lang="en-US" sz="1600">
                <a:solidFill>
                  <a:srgbClr val="FFFFFF"/>
                </a:solidFill>
                <a:latin typeface="+mn-lt"/>
                <a:ea typeface="ＭＳ Ｐゴシック" pitchFamily="-65" charset="-128"/>
                <a:cs typeface="+mn-cs"/>
              </a:rPr>
              <a:t>(n=135)</a:t>
            </a:r>
          </a:p>
        </p:txBody>
      </p:sp>
      <p:sp>
        <p:nvSpPr>
          <p:cNvPr id="355" name="Rectangle 36"/>
          <p:cNvSpPr>
            <a:spLocks noChangeArrowheads="1"/>
          </p:cNvSpPr>
          <p:nvPr/>
        </p:nvSpPr>
        <p:spPr bwMode="auto">
          <a:xfrm>
            <a:off x="973138" y="4687888"/>
            <a:ext cx="125412"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0</a:t>
            </a:r>
          </a:p>
        </p:txBody>
      </p:sp>
      <p:sp>
        <p:nvSpPr>
          <p:cNvPr id="356" name="Rectangle 37"/>
          <p:cNvSpPr>
            <a:spLocks noChangeArrowheads="1"/>
          </p:cNvSpPr>
          <p:nvPr/>
        </p:nvSpPr>
        <p:spPr bwMode="auto">
          <a:xfrm>
            <a:off x="1258888" y="4687888"/>
            <a:ext cx="217487"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12</a:t>
            </a:r>
          </a:p>
        </p:txBody>
      </p:sp>
      <p:sp>
        <p:nvSpPr>
          <p:cNvPr id="357" name="Rectangle 38"/>
          <p:cNvSpPr>
            <a:spLocks noChangeArrowheads="1"/>
          </p:cNvSpPr>
          <p:nvPr/>
        </p:nvSpPr>
        <p:spPr bwMode="auto">
          <a:xfrm>
            <a:off x="1598613" y="4687888"/>
            <a:ext cx="250825"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24</a:t>
            </a:r>
          </a:p>
        </p:txBody>
      </p:sp>
      <p:sp>
        <p:nvSpPr>
          <p:cNvPr id="358" name="Rectangle 39"/>
          <p:cNvSpPr>
            <a:spLocks noChangeArrowheads="1"/>
          </p:cNvSpPr>
          <p:nvPr/>
        </p:nvSpPr>
        <p:spPr bwMode="auto">
          <a:xfrm>
            <a:off x="1946275" y="4687888"/>
            <a:ext cx="250825"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36</a:t>
            </a:r>
          </a:p>
        </p:txBody>
      </p:sp>
      <p:sp>
        <p:nvSpPr>
          <p:cNvPr id="359" name="Rectangle 40"/>
          <p:cNvSpPr>
            <a:spLocks noChangeArrowheads="1"/>
          </p:cNvSpPr>
          <p:nvPr/>
        </p:nvSpPr>
        <p:spPr bwMode="auto">
          <a:xfrm>
            <a:off x="2273300" y="4687888"/>
            <a:ext cx="250825"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48</a:t>
            </a:r>
          </a:p>
        </p:txBody>
      </p:sp>
      <p:sp>
        <p:nvSpPr>
          <p:cNvPr id="360" name="Rectangle 41"/>
          <p:cNvSpPr>
            <a:spLocks noChangeArrowheads="1"/>
          </p:cNvSpPr>
          <p:nvPr/>
        </p:nvSpPr>
        <p:spPr bwMode="auto">
          <a:xfrm>
            <a:off x="2632075" y="4687888"/>
            <a:ext cx="250825"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60</a:t>
            </a:r>
          </a:p>
        </p:txBody>
      </p:sp>
      <p:sp>
        <p:nvSpPr>
          <p:cNvPr id="361" name="Rectangle 42"/>
          <p:cNvSpPr>
            <a:spLocks noChangeArrowheads="1"/>
          </p:cNvSpPr>
          <p:nvPr/>
        </p:nvSpPr>
        <p:spPr bwMode="auto">
          <a:xfrm>
            <a:off x="2970213" y="4687888"/>
            <a:ext cx="250825"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72</a:t>
            </a:r>
          </a:p>
        </p:txBody>
      </p:sp>
      <p:sp>
        <p:nvSpPr>
          <p:cNvPr id="362" name="Rectangle 43"/>
          <p:cNvSpPr>
            <a:spLocks noChangeArrowheads="1"/>
          </p:cNvSpPr>
          <p:nvPr/>
        </p:nvSpPr>
        <p:spPr bwMode="auto">
          <a:xfrm>
            <a:off x="3302000" y="4687888"/>
            <a:ext cx="250825"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84</a:t>
            </a:r>
          </a:p>
        </p:txBody>
      </p:sp>
      <p:sp>
        <p:nvSpPr>
          <p:cNvPr id="363" name="Rectangle 44"/>
          <p:cNvSpPr>
            <a:spLocks noChangeArrowheads="1"/>
          </p:cNvSpPr>
          <p:nvPr/>
        </p:nvSpPr>
        <p:spPr bwMode="auto">
          <a:xfrm>
            <a:off x="3640138" y="4687888"/>
            <a:ext cx="250825"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96</a:t>
            </a:r>
          </a:p>
        </p:txBody>
      </p:sp>
      <p:sp>
        <p:nvSpPr>
          <p:cNvPr id="364" name="Rectangle 45"/>
          <p:cNvSpPr>
            <a:spLocks noChangeArrowheads="1"/>
          </p:cNvSpPr>
          <p:nvPr/>
        </p:nvSpPr>
        <p:spPr bwMode="auto">
          <a:xfrm>
            <a:off x="3949700" y="4687888"/>
            <a:ext cx="342900"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108</a:t>
            </a:r>
          </a:p>
        </p:txBody>
      </p:sp>
      <p:sp>
        <p:nvSpPr>
          <p:cNvPr id="365" name="Rectangle 46"/>
          <p:cNvSpPr>
            <a:spLocks noChangeArrowheads="1"/>
          </p:cNvSpPr>
          <p:nvPr/>
        </p:nvSpPr>
        <p:spPr bwMode="auto">
          <a:xfrm>
            <a:off x="4273550" y="4687888"/>
            <a:ext cx="342900" cy="246062"/>
          </a:xfrm>
          <a:prstGeom prst="rect">
            <a:avLst/>
          </a:prstGeom>
          <a:noFill/>
          <a:ln w="9525">
            <a:noFill/>
            <a:miter lim="800000"/>
            <a:headEnd/>
            <a:tailEnd/>
          </a:ln>
        </p:spPr>
        <p:txBody>
          <a:bodyPr wrap="none" lIns="0" tIns="0" rIns="0" bIns="0">
            <a:spAutoFit/>
          </a:bodyPr>
          <a:lstStyle/>
          <a:p>
            <a:pPr algn="ctr" eaLnBrk="0" hangingPunct="0">
              <a:defRPr/>
            </a:pPr>
            <a:r>
              <a:rPr lang="en-US" sz="1600">
                <a:solidFill>
                  <a:srgbClr val="FFFFFF"/>
                </a:solidFill>
                <a:latin typeface="+mn-lt"/>
                <a:ea typeface="ＭＳ Ｐゴシック" pitchFamily="-65" charset="-128"/>
                <a:cs typeface="+mn-cs"/>
              </a:rPr>
              <a:t>120</a:t>
            </a:r>
          </a:p>
        </p:txBody>
      </p:sp>
      <p:sp>
        <p:nvSpPr>
          <p:cNvPr id="404" name="Text Box 85"/>
          <p:cNvSpPr txBox="1">
            <a:spLocks noChangeArrowheads="1"/>
          </p:cNvSpPr>
          <p:nvPr/>
        </p:nvSpPr>
        <p:spPr bwMode="auto">
          <a:xfrm>
            <a:off x="3055938" y="3451225"/>
            <a:ext cx="1039812" cy="338138"/>
          </a:xfrm>
          <a:prstGeom prst="rect">
            <a:avLst/>
          </a:prstGeom>
          <a:noFill/>
          <a:ln w="9525">
            <a:noFill/>
            <a:miter lim="800000"/>
            <a:headEnd/>
            <a:tailEnd/>
          </a:ln>
          <a:effectLst/>
        </p:spPr>
        <p:txBody>
          <a:bodyPr>
            <a:spAutoFit/>
          </a:bodyPr>
          <a:lstStyle/>
          <a:p>
            <a:pPr eaLnBrk="0" hangingPunct="0">
              <a:defRPr/>
            </a:pPr>
            <a:r>
              <a:rPr lang="en-US" sz="1600" i="1">
                <a:solidFill>
                  <a:srgbClr val="FFFFFF"/>
                </a:solidFill>
                <a:latin typeface="+mn-lt"/>
                <a:ea typeface="ＭＳ Ｐゴシック" pitchFamily="-65" charset="-128"/>
                <a:cs typeface="+mn-cs"/>
              </a:rPr>
              <a:t>p</a:t>
            </a:r>
            <a:r>
              <a:rPr lang="en-US" sz="1600">
                <a:solidFill>
                  <a:srgbClr val="FFFFFF"/>
                </a:solidFill>
                <a:latin typeface="+mn-lt"/>
                <a:ea typeface="ＭＳ Ｐゴシック" pitchFamily="-65" charset="-128"/>
                <a:cs typeface="+mn-cs"/>
              </a:rPr>
              <a:t>&lt;0.0001</a:t>
            </a:r>
          </a:p>
        </p:txBody>
      </p:sp>
      <p:sp>
        <p:nvSpPr>
          <p:cNvPr id="366" name="Text Box 47"/>
          <p:cNvSpPr txBox="1">
            <a:spLocks noChangeArrowheads="1"/>
          </p:cNvSpPr>
          <p:nvPr/>
        </p:nvSpPr>
        <p:spPr bwMode="auto">
          <a:xfrm>
            <a:off x="6764338" y="5084763"/>
            <a:ext cx="989012" cy="338137"/>
          </a:xfrm>
          <a:prstGeom prst="rect">
            <a:avLst/>
          </a:prstGeom>
          <a:noFill/>
          <a:ln w="9525">
            <a:noFill/>
            <a:miter lim="800000"/>
            <a:headEnd/>
            <a:tailEnd/>
          </a:ln>
          <a:effectLst/>
        </p:spPr>
        <p:txBody>
          <a:bodyPr>
            <a:spAutoFit/>
          </a:bodyPr>
          <a:lstStyle/>
          <a:p>
            <a:pPr algn="ctr" eaLnBrk="0" hangingPunct="0">
              <a:defRPr/>
            </a:pPr>
            <a:r>
              <a:rPr lang="en-US" sz="1600" dirty="0">
                <a:solidFill>
                  <a:srgbClr val="FFFFFF"/>
                </a:solidFill>
                <a:latin typeface="+mn-lt"/>
                <a:ea typeface="ＭＳ Ｐゴシック" pitchFamily="-65" charset="-128"/>
                <a:cs typeface="+mn-cs"/>
              </a:rPr>
              <a:t>Months</a:t>
            </a:r>
          </a:p>
        </p:txBody>
      </p:sp>
      <p:sp>
        <p:nvSpPr>
          <p:cNvPr id="368" name="Freeform 49"/>
          <p:cNvSpPr>
            <a:spLocks/>
          </p:cNvSpPr>
          <p:nvPr/>
        </p:nvSpPr>
        <p:spPr bwMode="auto">
          <a:xfrm>
            <a:off x="5607050" y="1897063"/>
            <a:ext cx="3097213" cy="2182812"/>
          </a:xfrm>
          <a:custGeom>
            <a:avLst/>
            <a:gdLst/>
            <a:ahLst/>
            <a:cxnLst>
              <a:cxn ang="0">
                <a:pos x="8" y="0"/>
              </a:cxn>
              <a:cxn ang="0">
                <a:pos x="0" y="7"/>
              </a:cxn>
              <a:cxn ang="0">
                <a:pos x="968" y="1163"/>
              </a:cxn>
              <a:cxn ang="0">
                <a:pos x="968" y="1163"/>
              </a:cxn>
              <a:cxn ang="0">
                <a:pos x="970" y="1165"/>
              </a:cxn>
              <a:cxn ang="0">
                <a:pos x="1939" y="1521"/>
              </a:cxn>
              <a:cxn ang="0">
                <a:pos x="2896" y="1811"/>
              </a:cxn>
              <a:cxn ang="0">
                <a:pos x="1943" y="1510"/>
              </a:cxn>
              <a:cxn ang="0">
                <a:pos x="974" y="1155"/>
              </a:cxn>
              <a:cxn ang="0">
                <a:pos x="971" y="1160"/>
              </a:cxn>
              <a:cxn ang="0">
                <a:pos x="976" y="1156"/>
              </a:cxn>
              <a:cxn ang="0">
                <a:pos x="8" y="0"/>
              </a:cxn>
            </a:cxnLst>
            <a:rect l="0" t="0" r="r" b="b"/>
            <a:pathLst>
              <a:path w="2896" h="1811">
                <a:moveTo>
                  <a:pt x="8" y="0"/>
                </a:moveTo>
                <a:lnTo>
                  <a:pt x="0" y="7"/>
                </a:lnTo>
                <a:lnTo>
                  <a:pt x="968" y="1163"/>
                </a:lnTo>
                <a:lnTo>
                  <a:pt x="968" y="1163"/>
                </a:lnTo>
                <a:lnTo>
                  <a:pt x="970" y="1165"/>
                </a:lnTo>
                <a:lnTo>
                  <a:pt x="1939" y="1521"/>
                </a:lnTo>
                <a:lnTo>
                  <a:pt x="2896" y="1811"/>
                </a:lnTo>
                <a:lnTo>
                  <a:pt x="1943" y="1510"/>
                </a:lnTo>
                <a:lnTo>
                  <a:pt x="974" y="1155"/>
                </a:lnTo>
                <a:lnTo>
                  <a:pt x="971" y="1160"/>
                </a:lnTo>
                <a:lnTo>
                  <a:pt x="976" y="1156"/>
                </a:lnTo>
                <a:lnTo>
                  <a:pt x="8" y="0"/>
                </a:lnTo>
                <a:close/>
              </a:path>
            </a:pathLst>
          </a:custGeom>
          <a:noFill/>
          <a:ln w="38100" cmpd="sng">
            <a:solidFill>
              <a:srgbClr val="00CCFF"/>
            </a:solidFill>
            <a:round/>
            <a:headEnd/>
            <a:tailEnd/>
          </a:ln>
        </p:spPr>
        <p:txBody>
          <a:bodyPr/>
          <a:lstStyle/>
          <a:p>
            <a:pPr algn="ctr">
              <a:defRPr/>
            </a:pPr>
            <a:endParaRPr lang="es-ES" sz="1600" b="1">
              <a:solidFill>
                <a:srgbClr val="FFFFFF"/>
              </a:solidFill>
              <a:latin typeface="+mn-lt"/>
              <a:ea typeface="ＭＳ Ｐゴシック" pitchFamily="-65" charset="-128"/>
              <a:cs typeface="+mn-cs"/>
            </a:endParaRPr>
          </a:p>
        </p:txBody>
      </p:sp>
      <p:sp>
        <p:nvSpPr>
          <p:cNvPr id="369" name="Line 50"/>
          <p:cNvSpPr>
            <a:spLocks noChangeShapeType="1"/>
          </p:cNvSpPr>
          <p:nvPr/>
        </p:nvSpPr>
        <p:spPr bwMode="auto">
          <a:xfrm flipV="1">
            <a:off x="5616575" y="4581525"/>
            <a:ext cx="3492500" cy="6350"/>
          </a:xfrm>
          <a:prstGeom prst="line">
            <a:avLst/>
          </a:prstGeom>
          <a:noFill/>
          <a:ln w="19050">
            <a:solidFill>
              <a:srgbClr val="FFFFFF"/>
            </a:solidFill>
            <a:round/>
            <a:headEnd/>
            <a:tailEnd/>
          </a:ln>
        </p:spPr>
        <p:txBody>
          <a:bodyPr/>
          <a:lstStyle/>
          <a:p>
            <a:pPr algn="ctr">
              <a:defRPr/>
            </a:pPr>
            <a:endParaRPr lang="es-ES" sz="1600" b="1">
              <a:solidFill>
                <a:srgbClr val="FFFFFF"/>
              </a:solidFill>
              <a:latin typeface="+mn-lt"/>
              <a:ea typeface="ＭＳ Ｐゴシック" pitchFamily="-65" charset="-128"/>
              <a:cs typeface="+mn-cs"/>
            </a:endParaRPr>
          </a:p>
        </p:txBody>
      </p:sp>
      <p:sp>
        <p:nvSpPr>
          <p:cNvPr id="370" name="Line 51"/>
          <p:cNvSpPr>
            <a:spLocks noChangeShapeType="1"/>
          </p:cNvSpPr>
          <p:nvPr/>
        </p:nvSpPr>
        <p:spPr bwMode="auto">
          <a:xfrm>
            <a:off x="5608638" y="1898650"/>
            <a:ext cx="1587" cy="2822575"/>
          </a:xfrm>
          <a:prstGeom prst="line">
            <a:avLst/>
          </a:prstGeom>
          <a:noFill/>
          <a:ln w="19050">
            <a:solidFill>
              <a:srgbClr val="FFFFFF"/>
            </a:solidFill>
            <a:round/>
            <a:headEnd/>
            <a:tailEnd/>
          </a:ln>
        </p:spPr>
        <p:txBody>
          <a:bodyPr/>
          <a:lstStyle/>
          <a:p>
            <a:pPr algn="ctr">
              <a:defRPr/>
            </a:pPr>
            <a:endParaRPr lang="es-ES" sz="1600" b="1">
              <a:solidFill>
                <a:srgbClr val="FFFFFF"/>
              </a:solidFill>
              <a:latin typeface="+mn-lt"/>
              <a:ea typeface="ＭＳ Ｐゴシック" pitchFamily="-65" charset="-128"/>
              <a:cs typeface="+mn-cs"/>
            </a:endParaRPr>
          </a:p>
        </p:txBody>
      </p:sp>
      <p:sp>
        <p:nvSpPr>
          <p:cNvPr id="371" name="Line 52"/>
          <p:cNvSpPr>
            <a:spLocks noChangeShapeType="1"/>
          </p:cNvSpPr>
          <p:nvPr/>
        </p:nvSpPr>
        <p:spPr bwMode="auto">
          <a:xfrm>
            <a:off x="6642100" y="2287588"/>
            <a:ext cx="0" cy="996950"/>
          </a:xfrm>
          <a:prstGeom prst="line">
            <a:avLst/>
          </a:prstGeom>
          <a:noFill/>
          <a:ln w="19050">
            <a:solidFill>
              <a:srgbClr val="FFFFFF"/>
            </a:solidFill>
            <a:round/>
            <a:headEnd/>
            <a:tailEnd/>
          </a:ln>
        </p:spPr>
        <p:txBody>
          <a:bodyPr/>
          <a:lstStyle/>
          <a:p>
            <a:pPr algn="ctr">
              <a:defRPr/>
            </a:pPr>
            <a:endParaRPr lang="es-ES" sz="1600" b="1">
              <a:solidFill>
                <a:srgbClr val="FFFFFF"/>
              </a:solidFill>
              <a:latin typeface="+mn-lt"/>
              <a:ea typeface="ＭＳ Ｐゴシック" pitchFamily="-65" charset="-128"/>
              <a:cs typeface="+mn-cs"/>
            </a:endParaRPr>
          </a:p>
        </p:txBody>
      </p:sp>
      <p:sp>
        <p:nvSpPr>
          <p:cNvPr id="372" name="Line 53"/>
          <p:cNvSpPr>
            <a:spLocks noChangeShapeType="1"/>
          </p:cNvSpPr>
          <p:nvPr/>
        </p:nvSpPr>
        <p:spPr bwMode="auto">
          <a:xfrm>
            <a:off x="7675563" y="2711450"/>
            <a:ext cx="1587" cy="996950"/>
          </a:xfrm>
          <a:prstGeom prst="line">
            <a:avLst/>
          </a:prstGeom>
          <a:noFill/>
          <a:ln w="19050">
            <a:solidFill>
              <a:srgbClr val="FFFFFF"/>
            </a:solidFill>
            <a:round/>
            <a:headEnd/>
            <a:tailEnd/>
          </a:ln>
        </p:spPr>
        <p:txBody>
          <a:bodyPr/>
          <a:lstStyle/>
          <a:p>
            <a:pPr algn="ctr">
              <a:defRPr/>
            </a:pPr>
            <a:endParaRPr lang="es-ES" sz="1600" b="1">
              <a:solidFill>
                <a:srgbClr val="FFFFFF"/>
              </a:solidFill>
              <a:latin typeface="+mn-lt"/>
              <a:ea typeface="ＭＳ Ｐゴシック" pitchFamily="-65" charset="-128"/>
              <a:cs typeface="+mn-cs"/>
            </a:endParaRPr>
          </a:p>
        </p:txBody>
      </p:sp>
      <p:sp>
        <p:nvSpPr>
          <p:cNvPr id="373" name="Line 54"/>
          <p:cNvSpPr>
            <a:spLocks noChangeShapeType="1"/>
          </p:cNvSpPr>
          <p:nvPr/>
        </p:nvSpPr>
        <p:spPr bwMode="auto">
          <a:xfrm>
            <a:off x="8710613" y="3140075"/>
            <a:ext cx="1587" cy="952500"/>
          </a:xfrm>
          <a:prstGeom prst="line">
            <a:avLst/>
          </a:prstGeom>
          <a:noFill/>
          <a:ln w="19050">
            <a:solidFill>
              <a:srgbClr val="FFFFFF"/>
            </a:solidFill>
            <a:round/>
            <a:headEnd/>
            <a:tailEnd/>
          </a:ln>
        </p:spPr>
        <p:txBody>
          <a:bodyPr/>
          <a:lstStyle/>
          <a:p>
            <a:pPr algn="ctr">
              <a:defRPr/>
            </a:pPr>
            <a:endParaRPr lang="es-ES" sz="1600" b="1">
              <a:solidFill>
                <a:srgbClr val="FFFFFF"/>
              </a:solidFill>
              <a:latin typeface="+mn-lt"/>
              <a:ea typeface="ＭＳ Ｐゴシック" pitchFamily="-65" charset="-128"/>
              <a:cs typeface="+mn-cs"/>
            </a:endParaRPr>
          </a:p>
        </p:txBody>
      </p:sp>
      <p:sp>
        <p:nvSpPr>
          <p:cNvPr id="374" name="Line 55"/>
          <p:cNvSpPr>
            <a:spLocks noChangeShapeType="1"/>
          </p:cNvSpPr>
          <p:nvPr/>
        </p:nvSpPr>
        <p:spPr bwMode="auto">
          <a:xfrm flipH="1">
            <a:off x="5514975" y="3924300"/>
            <a:ext cx="9207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75" name="Line 56"/>
          <p:cNvSpPr>
            <a:spLocks noChangeShapeType="1"/>
          </p:cNvSpPr>
          <p:nvPr/>
        </p:nvSpPr>
        <p:spPr bwMode="auto">
          <a:xfrm flipH="1">
            <a:off x="5514975" y="3233738"/>
            <a:ext cx="9207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76" name="Line 57"/>
          <p:cNvSpPr>
            <a:spLocks noChangeShapeType="1"/>
          </p:cNvSpPr>
          <p:nvPr/>
        </p:nvSpPr>
        <p:spPr bwMode="auto">
          <a:xfrm flipH="1">
            <a:off x="5514975" y="2549525"/>
            <a:ext cx="9207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77" name="Line 58"/>
          <p:cNvSpPr>
            <a:spLocks noChangeShapeType="1"/>
          </p:cNvSpPr>
          <p:nvPr/>
        </p:nvSpPr>
        <p:spPr bwMode="auto">
          <a:xfrm flipH="1">
            <a:off x="5514975" y="1900238"/>
            <a:ext cx="92075" cy="0"/>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78" name="Text Box 59"/>
          <p:cNvSpPr txBox="1">
            <a:spLocks noChangeArrowheads="1"/>
          </p:cNvSpPr>
          <p:nvPr/>
        </p:nvSpPr>
        <p:spPr bwMode="auto">
          <a:xfrm>
            <a:off x="6889750" y="3873500"/>
            <a:ext cx="1122363" cy="338138"/>
          </a:xfrm>
          <a:prstGeom prst="rect">
            <a:avLst/>
          </a:prstGeom>
          <a:noFill/>
          <a:ln w="9525">
            <a:noFill/>
            <a:miter lim="800000"/>
            <a:headEnd/>
            <a:tailEnd/>
          </a:ln>
          <a:effectLst/>
        </p:spPr>
        <p:txBody>
          <a:bodyPr>
            <a:spAutoFit/>
          </a:bodyPr>
          <a:lstStyle/>
          <a:p>
            <a:pPr eaLnBrk="0" hangingPunct="0">
              <a:defRPr/>
            </a:pPr>
            <a:r>
              <a:rPr lang="en-US" sz="1600" dirty="0">
                <a:solidFill>
                  <a:srgbClr val="FFFFFF"/>
                </a:solidFill>
                <a:latin typeface="+mn-lt"/>
                <a:ea typeface="ＭＳ Ｐゴシック" pitchFamily="-65" charset="-128"/>
                <a:cs typeface="+mn-cs"/>
              </a:rPr>
              <a:t>Expected</a:t>
            </a:r>
          </a:p>
        </p:txBody>
      </p:sp>
      <p:sp>
        <p:nvSpPr>
          <p:cNvPr id="379" name="Text Box 60"/>
          <p:cNvSpPr txBox="1">
            <a:spLocks noChangeArrowheads="1"/>
          </p:cNvSpPr>
          <p:nvPr/>
        </p:nvSpPr>
        <p:spPr bwMode="auto">
          <a:xfrm>
            <a:off x="6551613" y="1795463"/>
            <a:ext cx="1870075" cy="338137"/>
          </a:xfrm>
          <a:prstGeom prst="rect">
            <a:avLst/>
          </a:prstGeom>
          <a:noFill/>
          <a:ln w="9525">
            <a:noFill/>
            <a:miter lim="800000"/>
            <a:headEnd/>
            <a:tailEnd/>
          </a:ln>
          <a:effectLst/>
        </p:spPr>
        <p:txBody>
          <a:bodyPr>
            <a:spAutoFit/>
          </a:bodyPr>
          <a:lstStyle/>
          <a:p>
            <a:pPr eaLnBrk="0" hangingPunct="0">
              <a:defRPr/>
            </a:pPr>
            <a:r>
              <a:rPr lang="en-US" sz="1600">
                <a:solidFill>
                  <a:srgbClr val="FFFFFF"/>
                </a:solidFill>
                <a:latin typeface="+mn-lt"/>
                <a:ea typeface="ＭＳ Ｐゴシック" pitchFamily="-65" charset="-128"/>
                <a:cs typeface="+mn-cs"/>
              </a:rPr>
              <a:t>Observed (n=162)</a:t>
            </a:r>
          </a:p>
        </p:txBody>
      </p:sp>
      <p:sp>
        <p:nvSpPr>
          <p:cNvPr id="380" name="Line 61"/>
          <p:cNvSpPr>
            <a:spLocks noChangeShapeType="1"/>
          </p:cNvSpPr>
          <p:nvPr/>
        </p:nvSpPr>
        <p:spPr bwMode="auto">
          <a:xfrm>
            <a:off x="6091238" y="4616450"/>
            <a:ext cx="0" cy="104775"/>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81" name="Line 62"/>
          <p:cNvSpPr>
            <a:spLocks noChangeShapeType="1"/>
          </p:cNvSpPr>
          <p:nvPr/>
        </p:nvSpPr>
        <p:spPr bwMode="auto">
          <a:xfrm>
            <a:off x="6599238" y="4616450"/>
            <a:ext cx="0" cy="104775"/>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82" name="Line 63"/>
          <p:cNvSpPr>
            <a:spLocks noChangeShapeType="1"/>
          </p:cNvSpPr>
          <p:nvPr/>
        </p:nvSpPr>
        <p:spPr bwMode="auto">
          <a:xfrm>
            <a:off x="7094538" y="4616450"/>
            <a:ext cx="0" cy="104775"/>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83" name="Line 64"/>
          <p:cNvSpPr>
            <a:spLocks noChangeShapeType="1"/>
          </p:cNvSpPr>
          <p:nvPr/>
        </p:nvSpPr>
        <p:spPr bwMode="auto">
          <a:xfrm>
            <a:off x="7623175" y="4616450"/>
            <a:ext cx="0" cy="104775"/>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84" name="Line 65"/>
          <p:cNvSpPr>
            <a:spLocks noChangeShapeType="1"/>
          </p:cNvSpPr>
          <p:nvPr/>
        </p:nvSpPr>
        <p:spPr bwMode="auto">
          <a:xfrm>
            <a:off x="8154988" y="4616450"/>
            <a:ext cx="0" cy="104775"/>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85" name="Line 66"/>
          <p:cNvSpPr>
            <a:spLocks noChangeShapeType="1"/>
          </p:cNvSpPr>
          <p:nvPr/>
        </p:nvSpPr>
        <p:spPr bwMode="auto">
          <a:xfrm>
            <a:off x="8640763" y="4581525"/>
            <a:ext cx="0" cy="104775"/>
          </a:xfrm>
          <a:prstGeom prst="line">
            <a:avLst/>
          </a:prstGeom>
          <a:noFill/>
          <a:ln w="19050">
            <a:solidFill>
              <a:srgbClr val="FFFFFF"/>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386" name="Text Box 67"/>
          <p:cNvSpPr txBox="1">
            <a:spLocks noChangeArrowheads="1"/>
          </p:cNvSpPr>
          <p:nvPr/>
        </p:nvSpPr>
        <p:spPr bwMode="auto">
          <a:xfrm>
            <a:off x="7458075" y="3043238"/>
            <a:ext cx="439738" cy="338137"/>
          </a:xfrm>
          <a:prstGeom prst="rect">
            <a:avLst/>
          </a:prstGeom>
          <a:noFill/>
          <a:ln w="9525">
            <a:noFill/>
            <a:miter lim="800000"/>
            <a:headEnd/>
            <a:tailEnd/>
          </a:ln>
          <a:effectLst/>
        </p:spPr>
        <p:txBody>
          <a:bodyPr>
            <a:spAutoFit/>
          </a:bodyPr>
          <a:lstStyle/>
          <a:p>
            <a:pPr algn="ctr" eaLnBrk="0" hangingPunct="0">
              <a:defRPr/>
            </a:pPr>
            <a:r>
              <a:rPr lang="en-US" sz="1600" b="1">
                <a:solidFill>
                  <a:srgbClr val="FFFFFF"/>
                </a:solidFill>
                <a:latin typeface="+mn-lt"/>
                <a:ea typeface="ＭＳ Ｐゴシック" pitchFamily="-65" charset="-128"/>
                <a:cs typeface="+mn-cs"/>
              </a:rPr>
              <a:t>*</a:t>
            </a:r>
          </a:p>
        </p:txBody>
      </p:sp>
      <p:sp>
        <p:nvSpPr>
          <p:cNvPr id="387" name="Text Box 68"/>
          <p:cNvSpPr txBox="1">
            <a:spLocks noChangeArrowheads="1"/>
          </p:cNvSpPr>
          <p:nvPr/>
        </p:nvSpPr>
        <p:spPr bwMode="auto">
          <a:xfrm>
            <a:off x="6421438" y="2595563"/>
            <a:ext cx="441325" cy="338137"/>
          </a:xfrm>
          <a:prstGeom prst="rect">
            <a:avLst/>
          </a:prstGeom>
          <a:noFill/>
          <a:ln w="9525">
            <a:noFill/>
            <a:miter lim="800000"/>
            <a:headEnd/>
            <a:tailEnd/>
          </a:ln>
          <a:effectLst/>
        </p:spPr>
        <p:txBody>
          <a:bodyPr>
            <a:spAutoFit/>
          </a:bodyPr>
          <a:lstStyle/>
          <a:p>
            <a:pPr algn="ctr" eaLnBrk="0" hangingPunct="0">
              <a:defRPr/>
            </a:pPr>
            <a:r>
              <a:rPr lang="en-US" sz="1600" b="1">
                <a:solidFill>
                  <a:srgbClr val="FFFFFF"/>
                </a:solidFill>
                <a:latin typeface="+mn-lt"/>
                <a:ea typeface="ＭＳ Ｐゴシック" pitchFamily="-65" charset="-128"/>
                <a:cs typeface="+mn-cs"/>
              </a:rPr>
              <a:t>*</a:t>
            </a:r>
          </a:p>
        </p:txBody>
      </p:sp>
      <p:sp>
        <p:nvSpPr>
          <p:cNvPr id="388" name="Text Box 69"/>
          <p:cNvSpPr txBox="1">
            <a:spLocks noChangeArrowheads="1"/>
          </p:cNvSpPr>
          <p:nvPr/>
        </p:nvSpPr>
        <p:spPr bwMode="auto">
          <a:xfrm>
            <a:off x="8489950" y="3148013"/>
            <a:ext cx="441325" cy="338137"/>
          </a:xfrm>
          <a:prstGeom prst="rect">
            <a:avLst/>
          </a:prstGeom>
          <a:noFill/>
          <a:ln w="9525">
            <a:noFill/>
            <a:miter lim="800000"/>
            <a:headEnd/>
            <a:tailEnd/>
          </a:ln>
          <a:effectLst/>
        </p:spPr>
        <p:txBody>
          <a:bodyPr>
            <a:spAutoFit/>
          </a:bodyPr>
          <a:lstStyle/>
          <a:p>
            <a:pPr algn="ctr" eaLnBrk="0" hangingPunct="0">
              <a:defRPr/>
            </a:pPr>
            <a:r>
              <a:rPr lang="en-US" sz="1600" b="1">
                <a:solidFill>
                  <a:srgbClr val="FFFFFF"/>
                </a:solidFill>
                <a:latin typeface="+mn-lt"/>
                <a:ea typeface="ＭＳ Ｐゴシック" pitchFamily="-65" charset="-128"/>
                <a:cs typeface="+mn-cs"/>
              </a:rPr>
              <a:t>*</a:t>
            </a:r>
          </a:p>
        </p:txBody>
      </p:sp>
      <p:sp>
        <p:nvSpPr>
          <p:cNvPr id="389" name="Text Box 70"/>
          <p:cNvSpPr txBox="1">
            <a:spLocks noChangeArrowheads="1"/>
          </p:cNvSpPr>
          <p:nvPr/>
        </p:nvSpPr>
        <p:spPr bwMode="auto">
          <a:xfrm>
            <a:off x="5033963" y="4460875"/>
            <a:ext cx="476250" cy="338138"/>
          </a:xfrm>
          <a:prstGeom prst="rect">
            <a:avLst/>
          </a:prstGeom>
          <a:noFill/>
          <a:ln w="9525">
            <a:noFill/>
            <a:miter lim="800000"/>
            <a:headEnd/>
            <a:tailEnd/>
          </a:ln>
          <a:effectLst/>
        </p:spPr>
        <p:txBody>
          <a:bodyPr>
            <a:spAutoFit/>
          </a:bodyPr>
          <a:lstStyle/>
          <a:p>
            <a:pPr algn="r" eaLnBrk="0" hangingPunct="0">
              <a:defRPr/>
            </a:pPr>
            <a:r>
              <a:rPr lang="en-US" sz="1600">
                <a:solidFill>
                  <a:srgbClr val="FFFFFF"/>
                </a:solidFill>
                <a:latin typeface="+mn-lt"/>
                <a:ea typeface="ＭＳ Ｐゴシック" pitchFamily="-65" charset="-128"/>
                <a:cs typeface="+mn-cs"/>
              </a:rPr>
              <a:t>20</a:t>
            </a:r>
          </a:p>
        </p:txBody>
      </p:sp>
      <p:sp>
        <p:nvSpPr>
          <p:cNvPr id="390" name="Text Box 71"/>
          <p:cNvSpPr txBox="1">
            <a:spLocks noChangeArrowheads="1"/>
          </p:cNvSpPr>
          <p:nvPr/>
        </p:nvSpPr>
        <p:spPr bwMode="auto">
          <a:xfrm>
            <a:off x="5033963" y="3779838"/>
            <a:ext cx="476250" cy="338137"/>
          </a:xfrm>
          <a:prstGeom prst="rect">
            <a:avLst/>
          </a:prstGeom>
          <a:noFill/>
          <a:ln w="9525">
            <a:noFill/>
            <a:miter lim="800000"/>
            <a:headEnd/>
            <a:tailEnd/>
          </a:ln>
          <a:effectLst/>
        </p:spPr>
        <p:txBody>
          <a:bodyPr>
            <a:spAutoFit/>
          </a:bodyPr>
          <a:lstStyle/>
          <a:p>
            <a:pPr algn="r" eaLnBrk="0" hangingPunct="0">
              <a:defRPr/>
            </a:pPr>
            <a:r>
              <a:rPr lang="en-US" sz="1600">
                <a:solidFill>
                  <a:srgbClr val="FFFFFF"/>
                </a:solidFill>
                <a:latin typeface="+mn-lt"/>
                <a:ea typeface="ＭＳ Ｐゴシック" pitchFamily="-65" charset="-128"/>
                <a:cs typeface="+mn-cs"/>
              </a:rPr>
              <a:t>40</a:t>
            </a:r>
          </a:p>
        </p:txBody>
      </p:sp>
      <p:sp>
        <p:nvSpPr>
          <p:cNvPr id="391" name="Text Box 72"/>
          <p:cNvSpPr txBox="1">
            <a:spLocks noChangeArrowheads="1"/>
          </p:cNvSpPr>
          <p:nvPr/>
        </p:nvSpPr>
        <p:spPr bwMode="auto">
          <a:xfrm>
            <a:off x="5033963" y="3097213"/>
            <a:ext cx="476250" cy="338137"/>
          </a:xfrm>
          <a:prstGeom prst="rect">
            <a:avLst/>
          </a:prstGeom>
          <a:noFill/>
          <a:ln w="9525">
            <a:noFill/>
            <a:miter lim="800000"/>
            <a:headEnd/>
            <a:tailEnd/>
          </a:ln>
          <a:effectLst/>
        </p:spPr>
        <p:txBody>
          <a:bodyPr>
            <a:spAutoFit/>
          </a:bodyPr>
          <a:lstStyle/>
          <a:p>
            <a:pPr algn="r" eaLnBrk="0" hangingPunct="0">
              <a:defRPr/>
            </a:pPr>
            <a:r>
              <a:rPr lang="en-US" sz="1600">
                <a:solidFill>
                  <a:srgbClr val="FFFFFF"/>
                </a:solidFill>
                <a:latin typeface="+mn-lt"/>
                <a:ea typeface="ＭＳ Ｐゴシック" pitchFamily="-65" charset="-128"/>
                <a:cs typeface="+mn-cs"/>
              </a:rPr>
              <a:t>60</a:t>
            </a:r>
          </a:p>
        </p:txBody>
      </p:sp>
      <p:sp>
        <p:nvSpPr>
          <p:cNvPr id="392" name="Text Box 73"/>
          <p:cNvSpPr txBox="1">
            <a:spLocks noChangeArrowheads="1"/>
          </p:cNvSpPr>
          <p:nvPr/>
        </p:nvSpPr>
        <p:spPr bwMode="auto">
          <a:xfrm>
            <a:off x="5033963" y="2417763"/>
            <a:ext cx="476250" cy="338137"/>
          </a:xfrm>
          <a:prstGeom prst="rect">
            <a:avLst/>
          </a:prstGeom>
          <a:noFill/>
          <a:ln w="9525">
            <a:noFill/>
            <a:miter lim="800000"/>
            <a:headEnd/>
            <a:tailEnd/>
          </a:ln>
          <a:effectLst/>
        </p:spPr>
        <p:txBody>
          <a:bodyPr>
            <a:spAutoFit/>
          </a:bodyPr>
          <a:lstStyle/>
          <a:p>
            <a:pPr algn="r" eaLnBrk="0" hangingPunct="0">
              <a:defRPr/>
            </a:pPr>
            <a:r>
              <a:rPr lang="en-US" sz="1600">
                <a:solidFill>
                  <a:srgbClr val="FFFFFF"/>
                </a:solidFill>
                <a:latin typeface="+mn-lt"/>
                <a:ea typeface="ＭＳ Ｐゴシック" pitchFamily="-65" charset="-128"/>
                <a:cs typeface="+mn-cs"/>
              </a:rPr>
              <a:t>80</a:t>
            </a:r>
          </a:p>
        </p:txBody>
      </p:sp>
      <p:sp>
        <p:nvSpPr>
          <p:cNvPr id="393" name="Text Box 74"/>
          <p:cNvSpPr txBox="1">
            <a:spLocks noChangeArrowheads="1"/>
          </p:cNvSpPr>
          <p:nvPr/>
        </p:nvSpPr>
        <p:spPr bwMode="auto">
          <a:xfrm>
            <a:off x="4914900" y="1736725"/>
            <a:ext cx="595313" cy="338138"/>
          </a:xfrm>
          <a:prstGeom prst="rect">
            <a:avLst/>
          </a:prstGeom>
          <a:noFill/>
          <a:ln w="9525">
            <a:noFill/>
            <a:miter lim="800000"/>
            <a:headEnd/>
            <a:tailEnd/>
          </a:ln>
          <a:effectLst/>
        </p:spPr>
        <p:txBody>
          <a:bodyPr>
            <a:spAutoFit/>
          </a:bodyPr>
          <a:lstStyle/>
          <a:p>
            <a:pPr algn="r" eaLnBrk="0" hangingPunct="0">
              <a:defRPr/>
            </a:pPr>
            <a:r>
              <a:rPr lang="en-US" sz="1600">
                <a:solidFill>
                  <a:srgbClr val="FFFFFF"/>
                </a:solidFill>
                <a:latin typeface="+mn-lt"/>
                <a:ea typeface="ＭＳ Ｐゴシック" pitchFamily="-65" charset="-128"/>
                <a:cs typeface="+mn-cs"/>
              </a:rPr>
              <a:t>100</a:t>
            </a:r>
          </a:p>
        </p:txBody>
      </p:sp>
      <p:sp>
        <p:nvSpPr>
          <p:cNvPr id="394" name="Text Box 75"/>
          <p:cNvSpPr txBox="1">
            <a:spLocks noChangeArrowheads="1"/>
          </p:cNvSpPr>
          <p:nvPr/>
        </p:nvSpPr>
        <p:spPr bwMode="auto">
          <a:xfrm rot="16200000">
            <a:off x="4298950" y="3038476"/>
            <a:ext cx="1216025" cy="336550"/>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 Survival</a:t>
            </a:r>
          </a:p>
        </p:txBody>
      </p:sp>
      <p:sp>
        <p:nvSpPr>
          <p:cNvPr id="395" name="Text Box 76"/>
          <p:cNvSpPr txBox="1">
            <a:spLocks noChangeArrowheads="1"/>
          </p:cNvSpPr>
          <p:nvPr/>
        </p:nvSpPr>
        <p:spPr bwMode="auto">
          <a:xfrm>
            <a:off x="5475288" y="4700588"/>
            <a:ext cx="266700" cy="338137"/>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0</a:t>
            </a:r>
          </a:p>
        </p:txBody>
      </p:sp>
      <p:sp>
        <p:nvSpPr>
          <p:cNvPr id="396" name="Text Box 77"/>
          <p:cNvSpPr txBox="1">
            <a:spLocks noChangeArrowheads="1"/>
          </p:cNvSpPr>
          <p:nvPr/>
        </p:nvSpPr>
        <p:spPr bwMode="auto">
          <a:xfrm>
            <a:off x="5864225" y="4700588"/>
            <a:ext cx="441325" cy="338137"/>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6</a:t>
            </a:r>
          </a:p>
        </p:txBody>
      </p:sp>
      <p:sp>
        <p:nvSpPr>
          <p:cNvPr id="397" name="Text Box 78"/>
          <p:cNvSpPr txBox="1">
            <a:spLocks noChangeArrowheads="1"/>
          </p:cNvSpPr>
          <p:nvPr/>
        </p:nvSpPr>
        <p:spPr bwMode="auto">
          <a:xfrm>
            <a:off x="6351588" y="4700588"/>
            <a:ext cx="441325" cy="338137"/>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12</a:t>
            </a:r>
          </a:p>
        </p:txBody>
      </p:sp>
      <p:sp>
        <p:nvSpPr>
          <p:cNvPr id="398" name="Text Box 79"/>
          <p:cNvSpPr txBox="1">
            <a:spLocks noChangeArrowheads="1"/>
          </p:cNvSpPr>
          <p:nvPr/>
        </p:nvSpPr>
        <p:spPr bwMode="auto">
          <a:xfrm>
            <a:off x="6877050" y="4700588"/>
            <a:ext cx="439738" cy="338137"/>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18</a:t>
            </a:r>
          </a:p>
        </p:txBody>
      </p:sp>
      <p:sp>
        <p:nvSpPr>
          <p:cNvPr id="399" name="Text Box 80"/>
          <p:cNvSpPr txBox="1">
            <a:spLocks noChangeArrowheads="1"/>
          </p:cNvSpPr>
          <p:nvPr/>
        </p:nvSpPr>
        <p:spPr bwMode="auto">
          <a:xfrm>
            <a:off x="7402513" y="4700588"/>
            <a:ext cx="439737" cy="338137"/>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24</a:t>
            </a:r>
          </a:p>
        </p:txBody>
      </p:sp>
      <p:sp>
        <p:nvSpPr>
          <p:cNvPr id="400" name="Text Box 81"/>
          <p:cNvSpPr txBox="1">
            <a:spLocks noChangeArrowheads="1"/>
          </p:cNvSpPr>
          <p:nvPr/>
        </p:nvSpPr>
        <p:spPr bwMode="auto">
          <a:xfrm>
            <a:off x="7926388" y="4700588"/>
            <a:ext cx="441325" cy="338137"/>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30</a:t>
            </a:r>
          </a:p>
        </p:txBody>
      </p:sp>
      <p:sp>
        <p:nvSpPr>
          <p:cNvPr id="401" name="Text Box 82"/>
          <p:cNvSpPr txBox="1">
            <a:spLocks noChangeArrowheads="1"/>
          </p:cNvSpPr>
          <p:nvPr/>
        </p:nvSpPr>
        <p:spPr bwMode="auto">
          <a:xfrm>
            <a:off x="8424863" y="4675188"/>
            <a:ext cx="442912" cy="338137"/>
          </a:xfrm>
          <a:prstGeom prst="rect">
            <a:avLst/>
          </a:prstGeom>
          <a:noFill/>
          <a:ln w="9525">
            <a:noFill/>
            <a:miter lim="800000"/>
            <a:headEnd/>
            <a:tailEnd/>
          </a:ln>
          <a:effectLst/>
        </p:spPr>
        <p:txBody>
          <a:bodyPr>
            <a:spAutoFit/>
          </a:bodyPr>
          <a:lstStyle/>
          <a:p>
            <a:pPr algn="ctr" eaLnBrk="0" hangingPunct="0">
              <a:defRPr/>
            </a:pPr>
            <a:r>
              <a:rPr lang="en-US" sz="1600">
                <a:solidFill>
                  <a:srgbClr val="FFFFFF"/>
                </a:solidFill>
                <a:latin typeface="+mn-lt"/>
                <a:ea typeface="ＭＳ Ｐゴシック" pitchFamily="-65" charset="-128"/>
                <a:cs typeface="+mn-cs"/>
              </a:rPr>
              <a:t>36</a:t>
            </a:r>
          </a:p>
        </p:txBody>
      </p:sp>
      <p:sp>
        <p:nvSpPr>
          <p:cNvPr id="402" name="Freeform 83"/>
          <p:cNvSpPr>
            <a:spLocks/>
          </p:cNvSpPr>
          <p:nvPr/>
        </p:nvSpPr>
        <p:spPr bwMode="auto">
          <a:xfrm>
            <a:off x="5637213" y="1901825"/>
            <a:ext cx="3073400" cy="1220788"/>
          </a:xfrm>
          <a:custGeom>
            <a:avLst/>
            <a:gdLst/>
            <a:ahLst/>
            <a:cxnLst>
              <a:cxn ang="0">
                <a:pos x="0" y="0"/>
              </a:cxn>
              <a:cxn ang="0">
                <a:pos x="120" y="94"/>
              </a:cxn>
              <a:cxn ang="0">
                <a:pos x="247" y="124"/>
              </a:cxn>
              <a:cxn ang="0">
                <a:pos x="453" y="154"/>
              </a:cxn>
              <a:cxn ang="0">
                <a:pos x="700" y="195"/>
              </a:cxn>
              <a:cxn ang="0">
                <a:pos x="948" y="302"/>
              </a:cxn>
              <a:cxn ang="0">
                <a:pos x="1171" y="367"/>
              </a:cxn>
              <a:cxn ang="0">
                <a:pos x="1430" y="444"/>
              </a:cxn>
              <a:cxn ang="0">
                <a:pos x="1539" y="474"/>
              </a:cxn>
              <a:cxn ang="0">
                <a:pos x="1627" y="492"/>
              </a:cxn>
              <a:cxn ang="0">
                <a:pos x="1768" y="527"/>
              </a:cxn>
              <a:cxn ang="0">
                <a:pos x="1937" y="652"/>
              </a:cxn>
              <a:cxn ang="0">
                <a:pos x="2076" y="711"/>
              </a:cxn>
              <a:cxn ang="0">
                <a:pos x="2221" y="752"/>
              </a:cxn>
              <a:cxn ang="0">
                <a:pos x="2360" y="782"/>
              </a:cxn>
              <a:cxn ang="0">
                <a:pos x="2462" y="812"/>
              </a:cxn>
              <a:cxn ang="0">
                <a:pos x="2547" y="853"/>
              </a:cxn>
              <a:cxn ang="0">
                <a:pos x="2698" y="924"/>
              </a:cxn>
              <a:cxn ang="0">
                <a:pos x="2874" y="1013"/>
              </a:cxn>
            </a:cxnLst>
            <a:rect l="0" t="0" r="r" b="b"/>
            <a:pathLst>
              <a:path w="2874" h="1013">
                <a:moveTo>
                  <a:pt x="0" y="0"/>
                </a:moveTo>
                <a:cubicBezTo>
                  <a:pt x="38" y="36"/>
                  <a:pt x="78" y="73"/>
                  <a:pt x="120" y="94"/>
                </a:cubicBezTo>
                <a:cubicBezTo>
                  <a:pt x="161" y="114"/>
                  <a:pt x="191" y="114"/>
                  <a:pt x="247" y="124"/>
                </a:cubicBezTo>
                <a:cubicBezTo>
                  <a:pt x="303" y="133"/>
                  <a:pt x="377" y="142"/>
                  <a:pt x="453" y="154"/>
                </a:cubicBezTo>
                <a:cubicBezTo>
                  <a:pt x="527" y="165"/>
                  <a:pt x="618" y="170"/>
                  <a:pt x="700" y="195"/>
                </a:cubicBezTo>
                <a:cubicBezTo>
                  <a:pt x="782" y="219"/>
                  <a:pt x="869" y="273"/>
                  <a:pt x="948" y="302"/>
                </a:cubicBezTo>
                <a:cubicBezTo>
                  <a:pt x="1026" y="330"/>
                  <a:pt x="1090" y="343"/>
                  <a:pt x="1171" y="367"/>
                </a:cubicBezTo>
                <a:cubicBezTo>
                  <a:pt x="1250" y="390"/>
                  <a:pt x="1368" y="426"/>
                  <a:pt x="1430" y="444"/>
                </a:cubicBezTo>
                <a:cubicBezTo>
                  <a:pt x="1492" y="461"/>
                  <a:pt x="1506" y="466"/>
                  <a:pt x="1539" y="474"/>
                </a:cubicBezTo>
                <a:cubicBezTo>
                  <a:pt x="1571" y="481"/>
                  <a:pt x="1588" y="483"/>
                  <a:pt x="1627" y="492"/>
                </a:cubicBezTo>
                <a:cubicBezTo>
                  <a:pt x="1665" y="500"/>
                  <a:pt x="1716" y="500"/>
                  <a:pt x="1768" y="527"/>
                </a:cubicBezTo>
                <a:cubicBezTo>
                  <a:pt x="1820" y="553"/>
                  <a:pt x="1885" y="621"/>
                  <a:pt x="1937" y="652"/>
                </a:cubicBezTo>
                <a:cubicBezTo>
                  <a:pt x="1989" y="682"/>
                  <a:pt x="2028" y="694"/>
                  <a:pt x="2076" y="711"/>
                </a:cubicBezTo>
                <a:cubicBezTo>
                  <a:pt x="2122" y="727"/>
                  <a:pt x="2173" y="740"/>
                  <a:pt x="2221" y="752"/>
                </a:cubicBezTo>
                <a:cubicBezTo>
                  <a:pt x="2267" y="763"/>
                  <a:pt x="2320" y="772"/>
                  <a:pt x="2360" y="782"/>
                </a:cubicBezTo>
                <a:cubicBezTo>
                  <a:pt x="2400" y="791"/>
                  <a:pt x="2430" y="800"/>
                  <a:pt x="2462" y="812"/>
                </a:cubicBezTo>
                <a:cubicBezTo>
                  <a:pt x="2493" y="823"/>
                  <a:pt x="2507" y="834"/>
                  <a:pt x="2547" y="853"/>
                </a:cubicBezTo>
                <a:cubicBezTo>
                  <a:pt x="2585" y="871"/>
                  <a:pt x="2643" y="897"/>
                  <a:pt x="2698" y="924"/>
                </a:cubicBezTo>
                <a:cubicBezTo>
                  <a:pt x="2752" y="950"/>
                  <a:pt x="2837" y="994"/>
                  <a:pt x="2874" y="1013"/>
                </a:cubicBezTo>
              </a:path>
            </a:pathLst>
          </a:custGeom>
          <a:noFill/>
          <a:ln w="38100" cmpd="sng">
            <a:solidFill>
              <a:srgbClr val="FFFF00"/>
            </a:solidFill>
            <a:round/>
            <a:headEnd/>
            <a:tailEnd/>
          </a:ln>
          <a:effectLst/>
        </p:spPr>
        <p:txBody>
          <a:bodyPr wrap="none" anchor="ctr"/>
          <a:lstStyle/>
          <a:p>
            <a:pPr algn="ctr">
              <a:defRPr/>
            </a:pPr>
            <a:endParaRPr lang="es-ES" sz="1600" b="1">
              <a:solidFill>
                <a:srgbClr val="FFFFFF"/>
              </a:solidFill>
              <a:latin typeface="+mn-lt"/>
              <a:ea typeface="ＭＳ Ｐゴシック" pitchFamily="-65" charset="-128"/>
              <a:cs typeface="+mn-cs"/>
            </a:endParaRPr>
          </a:p>
        </p:txBody>
      </p:sp>
      <p:sp>
        <p:nvSpPr>
          <p:cNvPr id="403" name="Text Box 84"/>
          <p:cNvSpPr txBox="1">
            <a:spLocks noChangeArrowheads="1"/>
          </p:cNvSpPr>
          <p:nvPr/>
        </p:nvSpPr>
        <p:spPr bwMode="auto">
          <a:xfrm>
            <a:off x="5761038" y="3933825"/>
            <a:ext cx="1039812" cy="338138"/>
          </a:xfrm>
          <a:prstGeom prst="rect">
            <a:avLst/>
          </a:prstGeom>
          <a:noFill/>
          <a:ln w="9525">
            <a:noFill/>
            <a:miter lim="800000"/>
            <a:headEnd/>
            <a:tailEnd/>
          </a:ln>
          <a:effectLst/>
        </p:spPr>
        <p:txBody>
          <a:bodyPr>
            <a:spAutoFit/>
          </a:bodyPr>
          <a:lstStyle/>
          <a:p>
            <a:pPr eaLnBrk="0" hangingPunct="0">
              <a:defRPr/>
            </a:pPr>
            <a:r>
              <a:rPr lang="en-US" sz="1600" i="1">
                <a:solidFill>
                  <a:srgbClr val="FFFFFF"/>
                </a:solidFill>
                <a:latin typeface="+mn-lt"/>
                <a:ea typeface="ＭＳ Ｐゴシック" pitchFamily="-65" charset="-128"/>
                <a:cs typeface="+mn-cs"/>
              </a:rPr>
              <a:t>*p</a:t>
            </a:r>
            <a:r>
              <a:rPr lang="en-US" sz="1600">
                <a:solidFill>
                  <a:srgbClr val="FFFFFF"/>
                </a:solidFill>
                <a:latin typeface="+mn-lt"/>
                <a:ea typeface="ＭＳ Ｐゴシック" pitchFamily="-65" charset="-128"/>
                <a:cs typeface="+mn-cs"/>
              </a:rPr>
              <a:t>&lt;0.001</a:t>
            </a:r>
          </a:p>
        </p:txBody>
      </p:sp>
      <p:sp>
        <p:nvSpPr>
          <p:cNvPr id="87121" name="Line 1030"/>
          <p:cNvSpPr>
            <a:spLocks noChangeShapeType="1"/>
          </p:cNvSpPr>
          <p:nvPr/>
        </p:nvSpPr>
        <p:spPr bwMode="auto">
          <a:xfrm>
            <a:off x="-34925" y="1268413"/>
            <a:ext cx="8686800" cy="0"/>
          </a:xfrm>
          <a:prstGeom prst="line">
            <a:avLst/>
          </a:prstGeom>
          <a:noFill/>
          <a:ln w="38100">
            <a:solidFill>
              <a:srgbClr val="FF0000"/>
            </a:solidFill>
            <a:round/>
            <a:headEnd/>
            <a:tailEnd/>
          </a:ln>
        </p:spPr>
        <p:txBody>
          <a:bodyPr/>
          <a:lstStyle/>
          <a:p>
            <a:endParaRPr lang="en-US"/>
          </a:p>
        </p:txBody>
      </p:sp>
      <p:pic>
        <p:nvPicPr>
          <p:cNvPr id="87122" name="Picture 85"/>
          <p:cNvPicPr>
            <a:picLocks noChangeAspect="1" noChangeArrowheads="1"/>
          </p:cNvPicPr>
          <p:nvPr/>
        </p:nvPicPr>
        <p:blipFill>
          <a:blip r:embed="rId3" cstate="print"/>
          <a:srcRect/>
          <a:stretch>
            <a:fillRect/>
          </a:stretch>
        </p:blipFill>
        <p:spPr bwMode="auto">
          <a:xfrm>
            <a:off x="8612188" y="0"/>
            <a:ext cx="531812" cy="620713"/>
          </a:xfrm>
          <a:prstGeom prst="rect">
            <a:avLst/>
          </a:prstGeom>
          <a:noFill/>
          <a:ln w="9525">
            <a:noFill/>
            <a:miter lim="800000"/>
            <a:headEnd/>
            <a:tailEnd/>
          </a:ln>
        </p:spPr>
      </p:pic>
      <p:sp>
        <p:nvSpPr>
          <p:cNvPr id="87123" name="Rectangle 86"/>
          <p:cNvSpPr>
            <a:spLocks noChangeArrowheads="1"/>
          </p:cNvSpPr>
          <p:nvPr/>
        </p:nvSpPr>
        <p:spPr bwMode="auto">
          <a:xfrm>
            <a:off x="685800" y="198438"/>
            <a:ext cx="7772400" cy="1143000"/>
          </a:xfrm>
          <a:prstGeom prst="rect">
            <a:avLst/>
          </a:prstGeom>
          <a:noFill/>
          <a:ln w="9525">
            <a:noFill/>
            <a:miter lim="800000"/>
            <a:headEnd/>
            <a:tailEnd/>
          </a:ln>
        </p:spPr>
        <p:txBody>
          <a:bodyPr anchor="ctr"/>
          <a:lstStyle/>
          <a:p>
            <a:pPr eaLnBrk="0" hangingPunct="0"/>
            <a:r>
              <a:rPr lang="en-GB" sz="4000">
                <a:solidFill>
                  <a:srgbClr val="FFFF00"/>
                </a:solidFill>
              </a:rPr>
              <a:t>Prostacyclin in PAH </a:t>
            </a:r>
          </a:p>
        </p:txBody>
      </p:sp>
      <p:sp>
        <p:nvSpPr>
          <p:cNvPr id="87124" name="Text Box 3"/>
          <p:cNvSpPr txBox="1">
            <a:spLocks noChangeArrowheads="1"/>
          </p:cNvSpPr>
          <p:nvPr/>
        </p:nvSpPr>
        <p:spPr bwMode="auto">
          <a:xfrm>
            <a:off x="1185863" y="5872163"/>
            <a:ext cx="3457575" cy="581025"/>
          </a:xfrm>
          <a:prstGeom prst="rect">
            <a:avLst/>
          </a:prstGeom>
          <a:noFill/>
          <a:ln w="9525">
            <a:noFill/>
            <a:miter lim="800000"/>
            <a:headEnd/>
            <a:tailEnd/>
          </a:ln>
        </p:spPr>
        <p:txBody>
          <a:bodyPr>
            <a:spAutoFit/>
          </a:bodyPr>
          <a:lstStyle/>
          <a:p>
            <a:pPr eaLnBrk="0" hangingPunct="0"/>
            <a:r>
              <a:rPr lang="en-US" sz="1600" i="1">
                <a:solidFill>
                  <a:srgbClr val="FFFFFF"/>
                </a:solidFill>
                <a:ea typeface="MS PGothic"/>
                <a:cs typeface="MS PGothic"/>
              </a:rPr>
              <a:t>Sitbon O, et al. J Am Coll Cardiol. 2002; 40: 780-788</a:t>
            </a:r>
          </a:p>
        </p:txBody>
      </p:sp>
      <p:sp>
        <p:nvSpPr>
          <p:cNvPr id="87125" name="Text Box 48"/>
          <p:cNvSpPr txBox="1">
            <a:spLocks noChangeArrowheads="1"/>
          </p:cNvSpPr>
          <p:nvPr/>
        </p:nvSpPr>
        <p:spPr bwMode="auto">
          <a:xfrm>
            <a:off x="5532438" y="5819775"/>
            <a:ext cx="3360737" cy="581025"/>
          </a:xfrm>
          <a:prstGeom prst="rect">
            <a:avLst/>
          </a:prstGeom>
          <a:noFill/>
          <a:ln w="9525">
            <a:noFill/>
            <a:miter lim="800000"/>
            <a:headEnd/>
            <a:tailEnd/>
          </a:ln>
        </p:spPr>
        <p:txBody>
          <a:bodyPr>
            <a:spAutoFit/>
          </a:bodyPr>
          <a:lstStyle/>
          <a:p>
            <a:pPr eaLnBrk="0" hangingPunct="0">
              <a:spcBef>
                <a:spcPct val="50000"/>
              </a:spcBef>
            </a:pPr>
            <a:r>
              <a:rPr lang="en-US" sz="1600" i="1">
                <a:solidFill>
                  <a:srgbClr val="FFFFFF"/>
                </a:solidFill>
                <a:ea typeface="MS PGothic"/>
                <a:cs typeface="MS PGothic"/>
              </a:rPr>
              <a:t>McLaughlin VV, et al. Circulation. </a:t>
            </a:r>
            <a:br>
              <a:rPr lang="en-US" sz="1600" i="1">
                <a:solidFill>
                  <a:srgbClr val="FFFFFF"/>
                </a:solidFill>
                <a:ea typeface="MS PGothic"/>
                <a:cs typeface="MS PGothic"/>
              </a:rPr>
            </a:br>
            <a:r>
              <a:rPr lang="en-US" sz="1600" i="1">
                <a:solidFill>
                  <a:srgbClr val="FFFFFF"/>
                </a:solidFill>
                <a:ea typeface="MS PGothic"/>
                <a:cs typeface="MS PGothic"/>
              </a:rPr>
              <a:t>2002; 106: 1477-1482.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GB" smtClean="0"/>
              <a:t>PROSTANOID THERAPIES</a:t>
            </a:r>
          </a:p>
        </p:txBody>
      </p:sp>
      <p:sp>
        <p:nvSpPr>
          <p:cNvPr id="173059" name="Rectangle 3"/>
          <p:cNvSpPr>
            <a:spLocks noGrp="1" noChangeArrowheads="1"/>
          </p:cNvSpPr>
          <p:nvPr>
            <p:ph type="body" idx="1"/>
          </p:nvPr>
        </p:nvSpPr>
        <p:spPr>
          <a:xfrm>
            <a:off x="457200" y="1325563"/>
            <a:ext cx="8229600" cy="4800600"/>
          </a:xfrm>
        </p:spPr>
        <p:txBody>
          <a:bodyPr/>
          <a:lstStyle/>
          <a:p>
            <a:pPr marL="190500" indent="-190500" eaLnBrk="1" hangingPunct="1">
              <a:lnSpc>
                <a:spcPct val="110000"/>
              </a:lnSpc>
            </a:pPr>
            <a:r>
              <a:rPr lang="en-GB" sz="2400" b="1" smtClean="0"/>
              <a:t>Side effects</a:t>
            </a:r>
          </a:p>
          <a:p>
            <a:pPr marL="190500" indent="-190500" eaLnBrk="1" hangingPunct="1">
              <a:lnSpc>
                <a:spcPct val="80000"/>
              </a:lnSpc>
              <a:buFontTx/>
              <a:buNone/>
            </a:pPr>
            <a:r>
              <a:rPr lang="en-GB" sz="2000" smtClean="0"/>
              <a:t>	- systemic hypotension</a:t>
            </a:r>
          </a:p>
          <a:p>
            <a:pPr marL="190500" indent="-190500" eaLnBrk="1" hangingPunct="1">
              <a:lnSpc>
                <a:spcPct val="80000"/>
              </a:lnSpc>
              <a:buFontTx/>
              <a:buNone/>
            </a:pPr>
            <a:r>
              <a:rPr lang="en-GB" sz="2000" smtClean="0"/>
              <a:t>	- headaches, sinusitis, jaw pain, muscle cramps</a:t>
            </a:r>
          </a:p>
          <a:p>
            <a:pPr marL="190500" indent="-190500" eaLnBrk="1" hangingPunct="1">
              <a:lnSpc>
                <a:spcPct val="80000"/>
              </a:lnSpc>
              <a:buFontTx/>
              <a:buNone/>
            </a:pPr>
            <a:r>
              <a:rPr lang="en-GB" sz="2000" smtClean="0"/>
              <a:t>	- flushing, sweating</a:t>
            </a:r>
          </a:p>
          <a:p>
            <a:pPr marL="190500" indent="-190500" eaLnBrk="1" hangingPunct="1">
              <a:lnSpc>
                <a:spcPct val="80000"/>
              </a:lnSpc>
              <a:buFontTx/>
              <a:buNone/>
            </a:pPr>
            <a:r>
              <a:rPr lang="en-GB" sz="2000" smtClean="0"/>
              <a:t>	- </a:t>
            </a:r>
            <a:r>
              <a:rPr lang="en-GB" sz="2000" smtClean="0">
                <a:solidFill>
                  <a:schemeClr val="accent1"/>
                </a:solidFill>
              </a:rPr>
              <a:t>cellulitis, skin abscesses, line sepsis</a:t>
            </a:r>
          </a:p>
          <a:p>
            <a:pPr marL="190500" indent="-190500" eaLnBrk="1" hangingPunct="1">
              <a:lnSpc>
                <a:spcPct val="80000"/>
              </a:lnSpc>
              <a:buFontTx/>
              <a:buNone/>
            </a:pPr>
            <a:r>
              <a:rPr lang="en-GB" sz="2000" smtClean="0"/>
              <a:t>	- pulmonary oedema</a:t>
            </a:r>
          </a:p>
          <a:p>
            <a:pPr marL="190500" indent="-190500" eaLnBrk="1" hangingPunct="1">
              <a:lnSpc>
                <a:spcPct val="110000"/>
              </a:lnSpc>
              <a:spcBef>
                <a:spcPts val="1200"/>
              </a:spcBef>
            </a:pPr>
            <a:r>
              <a:rPr lang="en-GB" sz="2400" b="1" smtClean="0"/>
              <a:t>Drug interactions</a:t>
            </a:r>
          </a:p>
          <a:p>
            <a:pPr marL="190500" indent="-190500" eaLnBrk="1" hangingPunct="1">
              <a:lnSpc>
                <a:spcPct val="110000"/>
              </a:lnSpc>
              <a:buFontTx/>
              <a:buNone/>
            </a:pPr>
            <a:r>
              <a:rPr lang="en-GB" sz="2000" smtClean="0"/>
              <a:t>	- anticoagulants, vasodilators</a:t>
            </a:r>
          </a:p>
          <a:p>
            <a:pPr marL="190500" indent="-190500" eaLnBrk="1" hangingPunct="1">
              <a:lnSpc>
                <a:spcPct val="110000"/>
              </a:lnSpc>
              <a:buFontTx/>
              <a:buNone/>
            </a:pPr>
            <a:r>
              <a:rPr lang="en-GB" sz="2000" smtClean="0"/>
              <a:t>	- anticonvulsants, TCAs, opiates, antihistamines</a:t>
            </a:r>
          </a:p>
          <a:p>
            <a:pPr marL="190500" indent="-190500" eaLnBrk="1" hangingPunct="1">
              <a:lnSpc>
                <a:spcPct val="110000"/>
              </a:lnSpc>
              <a:spcBef>
                <a:spcPts val="1200"/>
              </a:spcBef>
            </a:pPr>
            <a:r>
              <a:rPr lang="en-GB" sz="2400" b="1" smtClean="0"/>
              <a:t>Contra-indications</a:t>
            </a:r>
          </a:p>
          <a:p>
            <a:pPr marL="190500" indent="-190500" eaLnBrk="1" hangingPunct="1">
              <a:lnSpc>
                <a:spcPct val="110000"/>
              </a:lnSpc>
              <a:buFontTx/>
              <a:buNone/>
            </a:pPr>
            <a:r>
              <a:rPr lang="en-GB" sz="2000" smtClean="0"/>
              <a:t>	- LVFailure</a:t>
            </a:r>
          </a:p>
          <a:p>
            <a:pPr marL="190500" indent="-190500" eaLnBrk="1" hangingPunct="1">
              <a:lnSpc>
                <a:spcPct val="110000"/>
              </a:lnSpc>
              <a:buFontTx/>
              <a:buNone/>
            </a:pPr>
            <a:r>
              <a:rPr lang="en-GB" sz="2000" smtClean="0"/>
              <a:t>	- Pregnancy, breast feeding</a:t>
            </a:r>
          </a:p>
          <a:p>
            <a:pPr marL="190500" indent="-190500" eaLnBrk="1" hangingPunct="1">
              <a:lnSpc>
                <a:spcPct val="110000"/>
              </a:lnSpc>
              <a:buFontTx/>
              <a:buNone/>
            </a:pPr>
            <a:r>
              <a:rPr lang="en-GB" sz="2000" smtClean="0"/>
              <a:t>	- Bleeding disorders, severe liver disease</a:t>
            </a:r>
          </a:p>
          <a:p>
            <a:pPr marL="190500" indent="-190500" eaLnBrk="1" hangingPunct="1">
              <a:lnSpc>
                <a:spcPct val="110000"/>
              </a:lnSpc>
              <a:buFontTx/>
              <a:buNone/>
            </a:pPr>
            <a:endParaRPr lang="en-GB" sz="2400" smtClean="0"/>
          </a:p>
          <a:p>
            <a:pPr marL="190500" indent="-190500" eaLnBrk="1" hangingPunct="1">
              <a:lnSpc>
                <a:spcPct val="110000"/>
              </a:lnSpc>
            </a:pPr>
            <a:endParaRPr lang="en-GB" sz="2400" smtClean="0"/>
          </a:p>
          <a:p>
            <a:pPr marL="190500" indent="-190500" eaLnBrk="1" hangingPunct="1">
              <a:lnSpc>
                <a:spcPct val="110000"/>
              </a:lnSpc>
              <a:buFontTx/>
              <a:buNone/>
            </a:pPr>
            <a:endParaRPr lang="en-GB" sz="2400" smtClean="0"/>
          </a:p>
          <a:p>
            <a:pPr marL="190500" indent="-190500" eaLnBrk="1" hangingPunct="1">
              <a:lnSpc>
                <a:spcPct val="110000"/>
              </a:lnSpc>
              <a:buFontTx/>
              <a:buNone/>
            </a:pPr>
            <a:endParaRPr lang="en-GB"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3" cstate="print"/>
          <a:srcRect/>
          <a:stretch>
            <a:fillRect/>
          </a:stretch>
        </p:blipFill>
        <p:spPr bwMode="auto">
          <a:xfrm>
            <a:off x="0" y="-7938"/>
            <a:ext cx="9144000" cy="6865938"/>
          </a:xfrm>
          <a:prstGeom prst="rect">
            <a:avLst/>
          </a:prstGeom>
          <a:noFill/>
          <a:ln w="9525">
            <a:noFill/>
            <a:miter lim="800000"/>
            <a:headEnd/>
            <a:tailEnd/>
          </a:ln>
        </p:spPr>
      </p:pic>
      <p:sp>
        <p:nvSpPr>
          <p:cNvPr id="89090" name="Rectangle 3"/>
          <p:cNvSpPr>
            <a:spLocks noChangeArrowheads="1"/>
          </p:cNvSpPr>
          <p:nvPr/>
        </p:nvSpPr>
        <p:spPr bwMode="auto">
          <a:xfrm>
            <a:off x="2997200" y="2124075"/>
            <a:ext cx="3105150" cy="4733925"/>
          </a:xfrm>
          <a:prstGeom prst="rect">
            <a:avLst/>
          </a:prstGeom>
          <a:noFill/>
          <a:ln w="57150">
            <a:solidFill>
              <a:srgbClr val="FF000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GB" sz="3200" smtClean="0"/>
              <a:t>PHOSPHODIESTERASE (PDE) INHIBITORS </a:t>
            </a:r>
          </a:p>
        </p:txBody>
      </p:sp>
      <p:sp>
        <p:nvSpPr>
          <p:cNvPr id="184323" name="Rectangle 3"/>
          <p:cNvSpPr>
            <a:spLocks noGrp="1" noChangeArrowheads="1"/>
          </p:cNvSpPr>
          <p:nvPr>
            <p:ph type="body" idx="1"/>
          </p:nvPr>
        </p:nvSpPr>
        <p:spPr>
          <a:xfrm>
            <a:off x="522288" y="1270000"/>
            <a:ext cx="8229600" cy="4525963"/>
          </a:xfrm>
        </p:spPr>
        <p:txBody>
          <a:bodyPr/>
          <a:lstStyle/>
          <a:p>
            <a:pPr marL="190500" indent="-190500" eaLnBrk="1" hangingPunct="1">
              <a:lnSpc>
                <a:spcPct val="110000"/>
              </a:lnSpc>
            </a:pPr>
            <a:r>
              <a:rPr lang="en-GB" sz="2400" smtClean="0"/>
              <a:t>NO is a key component in pulmonary vasoregulation</a:t>
            </a:r>
            <a:r>
              <a:rPr lang="en-GB" sz="2400" baseline="30000" smtClean="0"/>
              <a:t>1</a:t>
            </a:r>
            <a:endParaRPr lang="en-GB" sz="2400" smtClean="0"/>
          </a:p>
          <a:p>
            <a:pPr marL="190500" indent="-190500" eaLnBrk="1" hangingPunct="1">
              <a:lnSpc>
                <a:spcPct val="110000"/>
              </a:lnSpc>
              <a:spcBef>
                <a:spcPts val="1200"/>
              </a:spcBef>
              <a:buFontTx/>
              <a:buNone/>
            </a:pPr>
            <a:r>
              <a:rPr lang="en-GB" sz="2400" smtClean="0"/>
              <a:t>	- promotes smooth muscle relaxation via cGMP pathway	</a:t>
            </a:r>
          </a:p>
          <a:p>
            <a:pPr marL="190500" indent="-190500" eaLnBrk="1" hangingPunct="1">
              <a:lnSpc>
                <a:spcPct val="110000"/>
              </a:lnSpc>
              <a:spcBef>
                <a:spcPts val="1200"/>
              </a:spcBef>
              <a:buFontTx/>
              <a:buNone/>
            </a:pPr>
            <a:r>
              <a:rPr lang="en-GB" sz="2400" smtClean="0"/>
              <a:t>   - regulates pulmonary perfusion according to alveolar   </a:t>
            </a:r>
          </a:p>
          <a:p>
            <a:pPr marL="190500" indent="-190500" eaLnBrk="1" hangingPunct="1">
              <a:lnSpc>
                <a:spcPct val="90000"/>
              </a:lnSpc>
              <a:spcBef>
                <a:spcPct val="0"/>
              </a:spcBef>
              <a:buFontTx/>
              <a:buNone/>
            </a:pPr>
            <a:r>
              <a:rPr lang="en-GB" sz="2400" smtClean="0"/>
              <a:t>     ventilation, optimising ventilation/perfusion match</a:t>
            </a:r>
          </a:p>
          <a:p>
            <a:pPr marL="190500" indent="-190500" eaLnBrk="1" hangingPunct="1">
              <a:lnSpc>
                <a:spcPct val="110000"/>
              </a:lnSpc>
              <a:spcBef>
                <a:spcPts val="1200"/>
              </a:spcBef>
              <a:buFontTx/>
              <a:buNone/>
            </a:pPr>
            <a:r>
              <a:rPr lang="en-GB" sz="2400" smtClean="0"/>
              <a:t>	- PDE inhibition (subtype 5 – mainly lung tissue + right </a:t>
            </a:r>
          </a:p>
          <a:p>
            <a:pPr marL="190500" indent="-190500" eaLnBrk="1" hangingPunct="1">
              <a:lnSpc>
                <a:spcPct val="110000"/>
              </a:lnSpc>
              <a:buFontTx/>
              <a:buNone/>
            </a:pPr>
            <a:r>
              <a:rPr lang="en-GB" sz="2400" smtClean="0"/>
              <a:t>     ventricle) could potentially vascular effects of NO &amp; PCI	</a:t>
            </a:r>
          </a:p>
          <a:p>
            <a:pPr marL="190500" indent="-190500" eaLnBrk="1" hangingPunct="1">
              <a:lnSpc>
                <a:spcPct val="110000"/>
              </a:lnSpc>
              <a:spcBef>
                <a:spcPts val="1800"/>
              </a:spcBef>
            </a:pPr>
            <a:r>
              <a:rPr lang="en-GB" sz="2400" b="1" smtClean="0">
                <a:solidFill>
                  <a:schemeClr val="accent1"/>
                </a:solidFill>
              </a:rPr>
              <a:t>PDE5 inhibitors in clinical use</a:t>
            </a:r>
          </a:p>
          <a:p>
            <a:pPr marL="190500" indent="-190500" eaLnBrk="1" hangingPunct="1">
              <a:lnSpc>
                <a:spcPct val="110000"/>
              </a:lnSpc>
              <a:buFontTx/>
              <a:buNone/>
            </a:pPr>
            <a:r>
              <a:rPr lang="en-GB" sz="2400" smtClean="0"/>
              <a:t>	- Sildenafil</a:t>
            </a:r>
          </a:p>
          <a:p>
            <a:pPr marL="190500" indent="-190500" eaLnBrk="1" hangingPunct="1">
              <a:lnSpc>
                <a:spcPct val="110000"/>
              </a:lnSpc>
              <a:buFontTx/>
              <a:buNone/>
            </a:pPr>
            <a:r>
              <a:rPr lang="en-GB" sz="2400" smtClean="0"/>
              <a:t>	- Tadalafil</a:t>
            </a:r>
            <a:endParaRPr lang="en-GB" sz="2400" baseline="30000" smtClean="0"/>
          </a:p>
          <a:p>
            <a:pPr marL="190500" indent="-190500" eaLnBrk="1" hangingPunct="1">
              <a:lnSpc>
                <a:spcPct val="110000"/>
              </a:lnSpc>
              <a:buFontTx/>
              <a:buNone/>
            </a:pPr>
            <a:endParaRPr lang="en-GB" sz="2400" baseline="30000" smtClean="0"/>
          </a:p>
        </p:txBody>
      </p:sp>
      <p:sp>
        <p:nvSpPr>
          <p:cNvPr id="184324" name="Rectangle 4"/>
          <p:cNvSpPr>
            <a:spLocks noChangeArrowheads="1"/>
          </p:cNvSpPr>
          <p:nvPr/>
        </p:nvSpPr>
        <p:spPr bwMode="auto">
          <a:xfrm>
            <a:off x="928688" y="5715000"/>
            <a:ext cx="5757862" cy="719138"/>
          </a:xfrm>
          <a:prstGeom prst="rect">
            <a:avLst/>
          </a:prstGeom>
          <a:noFill/>
          <a:ln w="9525">
            <a:noFill/>
            <a:miter lim="800000"/>
            <a:headEnd/>
            <a:tailEnd/>
          </a:ln>
        </p:spPr>
        <p:txBody>
          <a:bodyPr/>
          <a:lstStyle/>
          <a:p>
            <a:pPr eaLnBrk="0" hangingPunct="0"/>
            <a:endParaRPr lang="sv-SE" sz="60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GB" smtClean="0"/>
              <a:t>PDE5 INHIBITORS </a:t>
            </a:r>
          </a:p>
        </p:txBody>
      </p:sp>
      <p:sp>
        <p:nvSpPr>
          <p:cNvPr id="186371" name="Rectangle 3"/>
          <p:cNvSpPr>
            <a:spLocks noGrp="1" noChangeArrowheads="1"/>
          </p:cNvSpPr>
          <p:nvPr>
            <p:ph type="body" idx="1"/>
          </p:nvPr>
        </p:nvSpPr>
        <p:spPr>
          <a:xfrm>
            <a:off x="423863" y="1370013"/>
            <a:ext cx="8229600" cy="4525962"/>
          </a:xfrm>
        </p:spPr>
        <p:txBody>
          <a:bodyPr/>
          <a:lstStyle/>
          <a:p>
            <a:pPr marL="190500" indent="-190500" eaLnBrk="1" hangingPunct="1">
              <a:lnSpc>
                <a:spcPct val="110000"/>
              </a:lnSpc>
            </a:pPr>
            <a:r>
              <a:rPr lang="en-GB" sz="2000" b="1" smtClean="0"/>
              <a:t>Side effects</a:t>
            </a:r>
          </a:p>
          <a:p>
            <a:pPr marL="190500" indent="-190500" eaLnBrk="1" hangingPunct="1">
              <a:lnSpc>
                <a:spcPct val="110000"/>
              </a:lnSpc>
              <a:buFontTx/>
              <a:buNone/>
            </a:pPr>
            <a:r>
              <a:rPr lang="en-GB" sz="2000" smtClean="0"/>
              <a:t>	- systemic hypotension</a:t>
            </a:r>
          </a:p>
          <a:p>
            <a:pPr marL="190500" indent="-190500" eaLnBrk="1" hangingPunct="1">
              <a:lnSpc>
                <a:spcPct val="110000"/>
              </a:lnSpc>
              <a:buFontTx/>
              <a:buNone/>
            </a:pPr>
            <a:r>
              <a:rPr lang="en-GB" sz="2000" smtClean="0"/>
              <a:t>	- headaches, sinusitis</a:t>
            </a:r>
          </a:p>
          <a:p>
            <a:pPr marL="190500" indent="-190500" eaLnBrk="1" hangingPunct="1">
              <a:lnSpc>
                <a:spcPct val="110000"/>
              </a:lnSpc>
              <a:buFontTx/>
              <a:buNone/>
            </a:pPr>
            <a:r>
              <a:rPr lang="en-GB" sz="2000" smtClean="0"/>
              <a:t>	- GI disturbance (dyspepsia, altered bowel habit)</a:t>
            </a:r>
          </a:p>
          <a:p>
            <a:pPr marL="190500" indent="-190500" eaLnBrk="1" hangingPunct="1">
              <a:lnSpc>
                <a:spcPct val="110000"/>
              </a:lnSpc>
              <a:buFontTx/>
              <a:buNone/>
            </a:pPr>
            <a:r>
              <a:rPr lang="en-GB" sz="2000" smtClean="0"/>
              <a:t>	- muscle cramps</a:t>
            </a:r>
          </a:p>
          <a:p>
            <a:pPr marL="190500" indent="-190500" eaLnBrk="1" hangingPunct="1">
              <a:lnSpc>
                <a:spcPct val="110000"/>
              </a:lnSpc>
              <a:buFontTx/>
              <a:buNone/>
            </a:pPr>
            <a:r>
              <a:rPr lang="en-GB" sz="2000" smtClean="0"/>
              <a:t>	- </a:t>
            </a:r>
            <a:r>
              <a:rPr lang="en-GB" sz="2000" smtClean="0">
                <a:solidFill>
                  <a:srgbClr val="FF3300"/>
                </a:solidFill>
              </a:rPr>
              <a:t>ischaemic optic neuropathy</a:t>
            </a:r>
          </a:p>
          <a:p>
            <a:pPr marL="190500" indent="-190500" eaLnBrk="1" hangingPunct="1">
              <a:lnSpc>
                <a:spcPct val="80000"/>
              </a:lnSpc>
              <a:spcBef>
                <a:spcPts val="1200"/>
              </a:spcBef>
            </a:pPr>
            <a:r>
              <a:rPr lang="en-GB" sz="2000" b="1" smtClean="0"/>
              <a:t>Drug interactions</a:t>
            </a:r>
          </a:p>
          <a:p>
            <a:pPr marL="190500" indent="-190500" eaLnBrk="1" hangingPunct="1">
              <a:lnSpc>
                <a:spcPct val="80000"/>
              </a:lnSpc>
              <a:buFontTx/>
              <a:buNone/>
            </a:pPr>
            <a:r>
              <a:rPr lang="en-GB" sz="2000" smtClean="0"/>
              <a:t>	- </a:t>
            </a:r>
            <a:r>
              <a:rPr lang="en-GB" sz="2000" smtClean="0">
                <a:solidFill>
                  <a:srgbClr val="FF3300"/>
                </a:solidFill>
              </a:rPr>
              <a:t>nitrates</a:t>
            </a:r>
            <a:r>
              <a:rPr lang="en-GB" sz="2000" smtClean="0"/>
              <a:t>,  alpha-blockers, cimetidine</a:t>
            </a:r>
          </a:p>
          <a:p>
            <a:pPr marL="190500" indent="-190500" eaLnBrk="1" hangingPunct="1">
              <a:lnSpc>
                <a:spcPct val="80000"/>
              </a:lnSpc>
              <a:buFontTx/>
              <a:buNone/>
            </a:pPr>
            <a:r>
              <a:rPr lang="en-GB" sz="2000" smtClean="0"/>
              <a:t>	- cyclosporine, anti-fungals, protease inhibitors</a:t>
            </a:r>
            <a:endParaRPr lang="en-GB" sz="2000" smtClean="0">
              <a:solidFill>
                <a:srgbClr val="FF3300"/>
              </a:solidFill>
            </a:endParaRPr>
          </a:p>
          <a:p>
            <a:pPr marL="190500" indent="-190500" eaLnBrk="1" hangingPunct="1">
              <a:lnSpc>
                <a:spcPct val="110000"/>
              </a:lnSpc>
              <a:spcBef>
                <a:spcPts val="1200"/>
              </a:spcBef>
            </a:pPr>
            <a:r>
              <a:rPr lang="en-GB" sz="2000" b="1" smtClean="0"/>
              <a:t>Contra-indications</a:t>
            </a:r>
          </a:p>
          <a:p>
            <a:pPr marL="190500" indent="-190500" eaLnBrk="1" hangingPunct="1">
              <a:lnSpc>
                <a:spcPct val="110000"/>
              </a:lnSpc>
              <a:buFontTx/>
              <a:buNone/>
            </a:pPr>
            <a:r>
              <a:rPr lang="en-GB" sz="2000" smtClean="0"/>
              <a:t>	- recent CVA or MI, IHD</a:t>
            </a:r>
          </a:p>
          <a:p>
            <a:pPr marL="190500" indent="-190500" eaLnBrk="1" hangingPunct="1">
              <a:lnSpc>
                <a:spcPct val="110000"/>
              </a:lnSpc>
              <a:buFontTx/>
              <a:buNone/>
            </a:pPr>
            <a:r>
              <a:rPr lang="en-GB" sz="2000" smtClean="0"/>
              <a:t>	- Retinal disease</a:t>
            </a:r>
          </a:p>
          <a:p>
            <a:pPr marL="190500" indent="-190500" eaLnBrk="1" hangingPunct="1">
              <a:lnSpc>
                <a:spcPct val="110000"/>
              </a:lnSpc>
            </a:pPr>
            <a:endParaRPr lang="en-GB" sz="2000" smtClean="0"/>
          </a:p>
          <a:p>
            <a:pPr marL="190500" indent="-190500" eaLnBrk="1" hangingPunct="1">
              <a:lnSpc>
                <a:spcPct val="110000"/>
              </a:lnSpc>
              <a:buFontTx/>
              <a:buNone/>
            </a:pPr>
            <a:endParaRPr lang="en-GB" sz="2000" smtClean="0"/>
          </a:p>
          <a:p>
            <a:pPr marL="190500" indent="-190500" eaLnBrk="1" hangingPunct="1">
              <a:lnSpc>
                <a:spcPct val="110000"/>
              </a:lnSpc>
              <a:buFontTx/>
              <a:buNone/>
            </a:pPr>
            <a:endParaRPr lang="en-GB" sz="20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924300" y="1412875"/>
          <a:ext cx="5327650" cy="2697163"/>
        </p:xfrm>
        <a:graphic>
          <a:graphicData uri="http://schemas.openxmlformats.org/presentationml/2006/ole">
            <mc:AlternateContent xmlns:mc="http://schemas.openxmlformats.org/markup-compatibility/2006">
              <mc:Choice xmlns:v="urn:schemas-microsoft-com:vml" Requires="v">
                <p:oleObj spid="_x0000_s1028" name="Gráfico" r:id="rId5" imgW="4400550" imgH="1914525" progId="Excel.Sheet.8">
                  <p:embed/>
                </p:oleObj>
              </mc:Choice>
              <mc:Fallback>
                <p:oleObj name="Gráfico" r:id="rId5" imgW="4400550" imgH="1914525"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1412875"/>
                        <a:ext cx="5327650"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Line 1030"/>
          <p:cNvSpPr>
            <a:spLocks noChangeShapeType="1"/>
          </p:cNvSpPr>
          <p:nvPr/>
        </p:nvSpPr>
        <p:spPr bwMode="auto">
          <a:xfrm>
            <a:off x="-34925" y="1268413"/>
            <a:ext cx="8686800" cy="0"/>
          </a:xfrm>
          <a:prstGeom prst="line">
            <a:avLst/>
          </a:prstGeom>
          <a:noFill/>
          <a:ln w="38100">
            <a:solidFill>
              <a:srgbClr val="FF0000"/>
            </a:solidFill>
            <a:round/>
            <a:headEnd/>
            <a:tailEnd/>
          </a:ln>
        </p:spPr>
        <p:txBody>
          <a:bodyPr/>
          <a:lstStyle/>
          <a:p>
            <a:endParaRPr lang="en-US"/>
          </a:p>
        </p:txBody>
      </p:sp>
      <p:pic>
        <p:nvPicPr>
          <p:cNvPr id="1029" name="Picture 59"/>
          <p:cNvPicPr>
            <a:picLocks noChangeAspect="1" noChangeArrowheads="1"/>
          </p:cNvPicPr>
          <p:nvPr/>
        </p:nvPicPr>
        <p:blipFill>
          <a:blip r:embed="rId7" cstate="print"/>
          <a:srcRect/>
          <a:stretch>
            <a:fillRect/>
          </a:stretch>
        </p:blipFill>
        <p:spPr bwMode="auto">
          <a:xfrm>
            <a:off x="8612188" y="0"/>
            <a:ext cx="531812" cy="620713"/>
          </a:xfrm>
          <a:prstGeom prst="rect">
            <a:avLst/>
          </a:prstGeom>
          <a:noFill/>
          <a:ln w="9525">
            <a:noFill/>
            <a:miter lim="800000"/>
            <a:headEnd/>
            <a:tailEnd/>
          </a:ln>
        </p:spPr>
      </p:pic>
      <p:sp>
        <p:nvSpPr>
          <p:cNvPr id="1030" name="Rectangle 60"/>
          <p:cNvSpPr>
            <a:spLocks noChangeArrowheads="1"/>
          </p:cNvSpPr>
          <p:nvPr/>
        </p:nvSpPr>
        <p:spPr bwMode="auto">
          <a:xfrm>
            <a:off x="685800" y="198438"/>
            <a:ext cx="7772400" cy="1143000"/>
          </a:xfrm>
          <a:prstGeom prst="rect">
            <a:avLst/>
          </a:prstGeom>
          <a:noFill/>
          <a:ln w="9525">
            <a:noFill/>
            <a:miter lim="800000"/>
            <a:headEnd/>
            <a:tailEnd/>
          </a:ln>
        </p:spPr>
        <p:txBody>
          <a:bodyPr anchor="ctr"/>
          <a:lstStyle/>
          <a:p>
            <a:pPr eaLnBrk="0" hangingPunct="0"/>
            <a:r>
              <a:rPr lang="en-GB" sz="4000">
                <a:solidFill>
                  <a:srgbClr val="FFFF00"/>
                </a:solidFill>
              </a:rPr>
              <a:t>PDE-5 inhibitors in PAH </a:t>
            </a:r>
          </a:p>
        </p:txBody>
      </p:sp>
      <p:sp>
        <p:nvSpPr>
          <p:cNvPr id="1031" name="Text Box 61"/>
          <p:cNvSpPr txBox="1">
            <a:spLocks noChangeArrowheads="1"/>
          </p:cNvSpPr>
          <p:nvPr/>
        </p:nvSpPr>
        <p:spPr bwMode="auto">
          <a:xfrm rot="-5400000">
            <a:off x="2814638" y="2330450"/>
            <a:ext cx="2159000" cy="517525"/>
          </a:xfrm>
          <a:prstGeom prst="rect">
            <a:avLst/>
          </a:prstGeom>
          <a:noFill/>
          <a:ln w="9525">
            <a:noFill/>
            <a:miter lim="800000"/>
            <a:headEnd/>
            <a:tailEnd/>
          </a:ln>
        </p:spPr>
        <p:txBody>
          <a:bodyPr>
            <a:spAutoFit/>
          </a:bodyPr>
          <a:lstStyle/>
          <a:p>
            <a:pPr algn="ctr"/>
            <a:r>
              <a:rPr lang="es-ES" sz="1400">
                <a:solidFill>
                  <a:srgbClr val="FFFFFF"/>
                </a:solidFill>
              </a:rPr>
              <a:t>Change in 6-Minute Walking Distance  (m)</a:t>
            </a:r>
            <a:endParaRPr lang="es-ES" sz="1400" baseline="30000">
              <a:solidFill>
                <a:srgbClr val="FFFFFF"/>
              </a:solidFill>
            </a:endParaRPr>
          </a:p>
        </p:txBody>
      </p:sp>
      <p:graphicFrame>
        <p:nvGraphicFramePr>
          <p:cNvPr id="1027" name="Object 3"/>
          <p:cNvGraphicFramePr>
            <a:graphicFrameLocks noChangeAspect="1"/>
          </p:cNvGraphicFramePr>
          <p:nvPr/>
        </p:nvGraphicFramePr>
        <p:xfrm>
          <a:off x="250825" y="2892425"/>
          <a:ext cx="4824413" cy="3921125"/>
        </p:xfrm>
        <a:graphic>
          <a:graphicData uri="http://schemas.openxmlformats.org/presentationml/2006/ole">
            <mc:AlternateContent xmlns:mc="http://schemas.openxmlformats.org/markup-compatibility/2006">
              <mc:Choice xmlns:v="urn:schemas-microsoft-com:vml" Requires="v">
                <p:oleObj spid="_x0000_s1029" name="Gráfico" r:id="rId8" imgW="5105513" imgH="4152870" progId="MSGraph.Chart.8">
                  <p:embed followColorScheme="full"/>
                </p:oleObj>
              </mc:Choice>
              <mc:Fallback>
                <p:oleObj name="Gráfico" r:id="rId8" imgW="5105513" imgH="4152870" progId="MSGraph.Chart.8">
                  <p:embed followColorScheme="full"/>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2892425"/>
                        <a:ext cx="4824413" cy="392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63"/>
          <p:cNvSpPr txBox="1">
            <a:spLocks noChangeArrowheads="1"/>
          </p:cNvSpPr>
          <p:nvPr/>
        </p:nvSpPr>
        <p:spPr bwMode="auto">
          <a:xfrm rot="-5400000">
            <a:off x="-1296988" y="4664076"/>
            <a:ext cx="3095625" cy="336550"/>
          </a:xfrm>
          <a:prstGeom prst="rect">
            <a:avLst/>
          </a:prstGeom>
          <a:noFill/>
          <a:ln w="9525">
            <a:noFill/>
            <a:miter lim="800000"/>
            <a:headEnd/>
            <a:tailEnd/>
          </a:ln>
        </p:spPr>
        <p:txBody>
          <a:bodyPr>
            <a:spAutoFit/>
          </a:bodyPr>
          <a:lstStyle/>
          <a:p>
            <a:pPr algn="ctr"/>
            <a:r>
              <a:rPr lang="es-ES" sz="1600">
                <a:solidFill>
                  <a:srgbClr val="FFFFFF"/>
                </a:solidFill>
              </a:rPr>
              <a:t>Change in PVR (din · sec· cm</a:t>
            </a:r>
            <a:r>
              <a:rPr lang="es-ES" sz="1600" baseline="30000">
                <a:solidFill>
                  <a:srgbClr val="FFFFFF"/>
                </a:solidFill>
              </a:rPr>
              <a:t>-5</a:t>
            </a:r>
            <a:r>
              <a:rPr lang="es-ES" sz="1600">
                <a:solidFill>
                  <a:srgbClr val="FFFFFF"/>
                </a:solidFill>
              </a:rPr>
              <a:t>)</a:t>
            </a:r>
          </a:p>
        </p:txBody>
      </p:sp>
      <p:sp>
        <p:nvSpPr>
          <p:cNvPr id="1033" name="Text Box 64"/>
          <p:cNvSpPr txBox="1">
            <a:spLocks noChangeArrowheads="1"/>
          </p:cNvSpPr>
          <p:nvPr/>
        </p:nvSpPr>
        <p:spPr bwMode="auto">
          <a:xfrm>
            <a:off x="1042988" y="6375400"/>
            <a:ext cx="1512887" cy="366713"/>
          </a:xfrm>
          <a:prstGeom prst="rect">
            <a:avLst/>
          </a:prstGeom>
          <a:noFill/>
          <a:ln w="9525">
            <a:noFill/>
            <a:miter lim="800000"/>
            <a:headEnd/>
            <a:tailEnd/>
          </a:ln>
        </p:spPr>
        <p:txBody>
          <a:bodyPr>
            <a:spAutoFit/>
          </a:bodyPr>
          <a:lstStyle/>
          <a:p>
            <a:pPr algn="ctr"/>
            <a:r>
              <a:rPr lang="es-ES">
                <a:solidFill>
                  <a:srgbClr val="FFFFFF"/>
                </a:solidFill>
              </a:rPr>
              <a:t>Placebo </a:t>
            </a:r>
          </a:p>
        </p:txBody>
      </p:sp>
      <p:sp>
        <p:nvSpPr>
          <p:cNvPr id="1034" name="Text Box 65"/>
          <p:cNvSpPr txBox="1">
            <a:spLocks noChangeArrowheads="1"/>
          </p:cNvSpPr>
          <p:nvPr/>
        </p:nvSpPr>
        <p:spPr bwMode="auto">
          <a:xfrm>
            <a:off x="2555875" y="6375400"/>
            <a:ext cx="1512888" cy="366713"/>
          </a:xfrm>
          <a:prstGeom prst="rect">
            <a:avLst/>
          </a:prstGeom>
          <a:noFill/>
          <a:ln w="9525">
            <a:noFill/>
            <a:miter lim="800000"/>
            <a:headEnd/>
            <a:tailEnd/>
          </a:ln>
        </p:spPr>
        <p:txBody>
          <a:bodyPr>
            <a:spAutoFit/>
          </a:bodyPr>
          <a:lstStyle/>
          <a:p>
            <a:pPr algn="ctr"/>
            <a:r>
              <a:rPr lang="es-ES">
                <a:solidFill>
                  <a:srgbClr val="FFFFFF"/>
                </a:solidFill>
              </a:rPr>
              <a:t>Sildenafil</a:t>
            </a:r>
          </a:p>
        </p:txBody>
      </p:sp>
      <p:sp>
        <p:nvSpPr>
          <p:cNvPr id="1035" name="Text Box 66"/>
          <p:cNvSpPr txBox="1">
            <a:spLocks noChangeArrowheads="1"/>
          </p:cNvSpPr>
          <p:nvPr/>
        </p:nvSpPr>
        <p:spPr bwMode="auto">
          <a:xfrm>
            <a:off x="7666038" y="2565400"/>
            <a:ext cx="1512887" cy="366713"/>
          </a:xfrm>
          <a:prstGeom prst="rect">
            <a:avLst/>
          </a:prstGeom>
          <a:noFill/>
          <a:ln w="9525">
            <a:noFill/>
            <a:miter lim="800000"/>
            <a:headEnd/>
            <a:tailEnd/>
          </a:ln>
        </p:spPr>
        <p:txBody>
          <a:bodyPr>
            <a:spAutoFit/>
          </a:bodyPr>
          <a:lstStyle/>
          <a:p>
            <a:pPr algn="ctr"/>
            <a:r>
              <a:rPr lang="es-ES">
                <a:solidFill>
                  <a:srgbClr val="FFFFFF"/>
                </a:solidFill>
              </a:rPr>
              <a:t>Placebo </a:t>
            </a:r>
          </a:p>
        </p:txBody>
      </p:sp>
      <p:sp>
        <p:nvSpPr>
          <p:cNvPr id="1036" name="Text Box 67"/>
          <p:cNvSpPr txBox="1">
            <a:spLocks noChangeArrowheads="1"/>
          </p:cNvSpPr>
          <p:nvPr/>
        </p:nvSpPr>
        <p:spPr bwMode="auto">
          <a:xfrm>
            <a:off x="7666038" y="1549400"/>
            <a:ext cx="1512887" cy="366713"/>
          </a:xfrm>
          <a:prstGeom prst="rect">
            <a:avLst/>
          </a:prstGeom>
          <a:noFill/>
          <a:ln w="9525">
            <a:noFill/>
            <a:miter lim="800000"/>
            <a:headEnd/>
            <a:tailEnd/>
          </a:ln>
        </p:spPr>
        <p:txBody>
          <a:bodyPr>
            <a:spAutoFit/>
          </a:bodyPr>
          <a:lstStyle/>
          <a:p>
            <a:pPr algn="ctr"/>
            <a:r>
              <a:rPr lang="es-ES">
                <a:solidFill>
                  <a:srgbClr val="FFFFFF"/>
                </a:solidFill>
              </a:rPr>
              <a:t>Sildenafil</a:t>
            </a:r>
          </a:p>
        </p:txBody>
      </p:sp>
      <p:sp>
        <p:nvSpPr>
          <p:cNvPr id="1037" name="Text Box 68"/>
          <p:cNvSpPr txBox="1">
            <a:spLocks noChangeArrowheads="1"/>
          </p:cNvSpPr>
          <p:nvPr/>
        </p:nvSpPr>
        <p:spPr bwMode="auto">
          <a:xfrm>
            <a:off x="2555875" y="4076700"/>
            <a:ext cx="1512888" cy="366713"/>
          </a:xfrm>
          <a:prstGeom prst="rect">
            <a:avLst/>
          </a:prstGeom>
          <a:noFill/>
          <a:ln w="9525">
            <a:noFill/>
            <a:miter lim="800000"/>
            <a:headEnd/>
            <a:tailEnd/>
          </a:ln>
        </p:spPr>
        <p:txBody>
          <a:bodyPr>
            <a:spAutoFit/>
          </a:bodyPr>
          <a:lstStyle/>
          <a:p>
            <a:pPr algn="ctr"/>
            <a:r>
              <a:rPr lang="es-ES">
                <a:solidFill>
                  <a:srgbClr val="FFFFFF"/>
                </a:solidFill>
              </a:rPr>
              <a:t>p &lt; 0.001</a:t>
            </a:r>
          </a:p>
        </p:txBody>
      </p:sp>
      <p:sp>
        <p:nvSpPr>
          <p:cNvPr id="1038" name="Text Box 69"/>
          <p:cNvSpPr txBox="1">
            <a:spLocks noChangeArrowheads="1"/>
          </p:cNvSpPr>
          <p:nvPr/>
        </p:nvSpPr>
        <p:spPr bwMode="auto">
          <a:xfrm>
            <a:off x="4714875" y="1509713"/>
            <a:ext cx="1512888" cy="366712"/>
          </a:xfrm>
          <a:prstGeom prst="rect">
            <a:avLst/>
          </a:prstGeom>
          <a:noFill/>
          <a:ln w="9525">
            <a:noFill/>
            <a:miter lim="800000"/>
            <a:headEnd/>
            <a:tailEnd/>
          </a:ln>
        </p:spPr>
        <p:txBody>
          <a:bodyPr>
            <a:spAutoFit/>
          </a:bodyPr>
          <a:lstStyle/>
          <a:p>
            <a:pPr algn="ctr"/>
            <a:r>
              <a:rPr lang="es-ES">
                <a:solidFill>
                  <a:srgbClr val="FFFFFF"/>
                </a:solidFill>
              </a:rPr>
              <a:t>p &lt; 0.001</a:t>
            </a:r>
          </a:p>
        </p:txBody>
      </p:sp>
      <p:sp>
        <p:nvSpPr>
          <p:cNvPr id="1039" name="Text Box 3"/>
          <p:cNvSpPr txBox="1">
            <a:spLocks noChangeArrowheads="1"/>
          </p:cNvSpPr>
          <p:nvPr/>
        </p:nvSpPr>
        <p:spPr bwMode="auto">
          <a:xfrm>
            <a:off x="4076700" y="6405563"/>
            <a:ext cx="5067300" cy="336550"/>
          </a:xfrm>
          <a:prstGeom prst="rect">
            <a:avLst/>
          </a:prstGeom>
          <a:noFill/>
          <a:ln w="9525">
            <a:noFill/>
            <a:miter lim="800000"/>
            <a:headEnd/>
            <a:tailEnd/>
          </a:ln>
        </p:spPr>
        <p:txBody>
          <a:bodyPr>
            <a:spAutoFit/>
          </a:bodyPr>
          <a:lstStyle/>
          <a:p>
            <a:pPr eaLnBrk="0" hangingPunct="0"/>
            <a:r>
              <a:rPr lang="en-US" sz="1600" i="1">
                <a:solidFill>
                  <a:srgbClr val="FFFFFF"/>
                </a:solidFill>
                <a:ea typeface="MS PGothic"/>
                <a:cs typeface="MS PGothic"/>
              </a:rPr>
              <a:t>Galie N, et al. N Eng J Med 2005; 353: 2148-2157</a:t>
            </a:r>
          </a:p>
        </p:txBody>
      </p:sp>
      <p:sp>
        <p:nvSpPr>
          <p:cNvPr id="1040" name="Text Box 71"/>
          <p:cNvSpPr txBox="1">
            <a:spLocks noChangeArrowheads="1"/>
          </p:cNvSpPr>
          <p:nvPr/>
        </p:nvSpPr>
        <p:spPr bwMode="auto">
          <a:xfrm>
            <a:off x="754063" y="1738313"/>
            <a:ext cx="1873250" cy="538162"/>
          </a:xfrm>
          <a:prstGeom prst="rect">
            <a:avLst/>
          </a:prstGeom>
          <a:gradFill rotWithShape="1">
            <a:gsLst>
              <a:gs pos="0">
                <a:srgbClr val="3B0000"/>
              </a:gs>
              <a:gs pos="50000">
                <a:srgbClr val="800000"/>
              </a:gs>
              <a:gs pos="100000">
                <a:srgbClr val="3B0000"/>
              </a:gs>
            </a:gsLst>
            <a:lin ang="2700000" scaled="1"/>
          </a:gradFill>
          <a:ln w="19050">
            <a:solidFill>
              <a:srgbClr val="FFFFFF"/>
            </a:solidFill>
            <a:miter lim="800000"/>
            <a:headEnd/>
            <a:tailEnd/>
          </a:ln>
        </p:spPr>
        <p:txBody>
          <a:bodyPr>
            <a:spAutoFit/>
          </a:bodyPr>
          <a:lstStyle/>
          <a:p>
            <a:pPr>
              <a:spcBef>
                <a:spcPct val="50000"/>
              </a:spcBef>
            </a:pPr>
            <a:r>
              <a:rPr lang="en-GB" sz="2800">
                <a:solidFill>
                  <a:srgbClr val="FFFF66"/>
                </a:solidFill>
              </a:rPr>
              <a:t>Sildenafil</a:t>
            </a:r>
          </a:p>
        </p:txBody>
      </p:sp>
      <p:sp>
        <p:nvSpPr>
          <p:cNvPr id="1041" name="Text Box 72"/>
          <p:cNvSpPr txBox="1">
            <a:spLocks noChangeArrowheads="1"/>
          </p:cNvSpPr>
          <p:nvPr/>
        </p:nvSpPr>
        <p:spPr bwMode="auto">
          <a:xfrm>
            <a:off x="1042988" y="2420938"/>
            <a:ext cx="1295400" cy="396875"/>
          </a:xfrm>
          <a:prstGeom prst="rect">
            <a:avLst/>
          </a:prstGeom>
          <a:noFill/>
          <a:ln w="9525">
            <a:noFill/>
            <a:miter lim="800000"/>
            <a:headEnd/>
            <a:tailEnd/>
          </a:ln>
        </p:spPr>
        <p:txBody>
          <a:bodyPr>
            <a:spAutoFit/>
          </a:bodyPr>
          <a:lstStyle/>
          <a:p>
            <a:pPr>
              <a:spcBef>
                <a:spcPct val="50000"/>
              </a:spcBef>
            </a:pPr>
            <a:r>
              <a:rPr lang="en-GB" sz="2000">
                <a:solidFill>
                  <a:srgbClr val="FFFF66"/>
                </a:solidFill>
              </a:rPr>
              <a:t>N=278 p</a:t>
            </a:r>
          </a:p>
        </p:txBody>
      </p:sp>
      <p:sp>
        <p:nvSpPr>
          <p:cNvPr id="1042" name="Text Box 73"/>
          <p:cNvSpPr txBox="1">
            <a:spLocks noChangeArrowheads="1"/>
          </p:cNvSpPr>
          <p:nvPr/>
        </p:nvSpPr>
        <p:spPr bwMode="auto">
          <a:xfrm>
            <a:off x="6084888" y="3716338"/>
            <a:ext cx="1512887" cy="366712"/>
          </a:xfrm>
          <a:prstGeom prst="rect">
            <a:avLst/>
          </a:prstGeom>
          <a:noFill/>
          <a:ln w="9525">
            <a:noFill/>
            <a:miter lim="800000"/>
            <a:headEnd/>
            <a:tailEnd/>
          </a:ln>
        </p:spPr>
        <p:txBody>
          <a:bodyPr>
            <a:spAutoFit/>
          </a:bodyPr>
          <a:lstStyle/>
          <a:p>
            <a:pPr algn="ctr"/>
            <a:r>
              <a:rPr lang="es-ES">
                <a:solidFill>
                  <a:srgbClr val="FFFFFF"/>
                </a:solidFill>
              </a:rPr>
              <a:t>Weeks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2438" y="385763"/>
            <a:ext cx="8229600" cy="1143000"/>
          </a:xfrm>
        </p:spPr>
        <p:txBody>
          <a:bodyPr/>
          <a:lstStyle/>
          <a:p>
            <a:r>
              <a:rPr lang="en-US" smtClean="0"/>
              <a:t>Definition of PH</a:t>
            </a:r>
          </a:p>
        </p:txBody>
      </p:sp>
      <p:sp>
        <p:nvSpPr>
          <p:cNvPr id="27650" name="Rectangle 3"/>
          <p:cNvSpPr>
            <a:spLocks noGrp="1" noChangeArrowheads="1"/>
          </p:cNvSpPr>
          <p:nvPr>
            <p:ph type="body" idx="1"/>
          </p:nvPr>
        </p:nvSpPr>
        <p:spPr>
          <a:xfrm>
            <a:off x="601663" y="5500688"/>
            <a:ext cx="8229600" cy="817562"/>
          </a:xfrm>
        </p:spPr>
        <p:txBody>
          <a:bodyPr/>
          <a:lstStyle/>
          <a:p>
            <a:pPr algn="ctr"/>
            <a:r>
              <a:rPr lang="en-GB" sz="1800" smtClean="0"/>
              <a:t>PH definition: mPAP&gt;25 mmHg at rest</a:t>
            </a:r>
            <a:endParaRPr lang="en-GB" sz="1800" baseline="30000" smtClean="0"/>
          </a:p>
        </p:txBody>
      </p:sp>
      <p:sp>
        <p:nvSpPr>
          <p:cNvPr id="3077" name="AutoShape 5"/>
          <p:cNvSpPr>
            <a:spLocks noChangeAspect="1" noChangeArrowheads="1" noTextEdit="1"/>
          </p:cNvSpPr>
          <p:nvPr/>
        </p:nvSpPr>
        <p:spPr bwMode="auto">
          <a:xfrm>
            <a:off x="2570163" y="1549400"/>
            <a:ext cx="6480175" cy="3590925"/>
          </a:xfrm>
          <a:prstGeom prst="rect">
            <a:avLst/>
          </a:prstGeom>
          <a:noFill/>
          <a:ln w="9525">
            <a:noFill/>
            <a:miter lim="800000"/>
            <a:headEnd/>
            <a:tailEnd/>
          </a:ln>
        </p:spPr>
        <p:txBody>
          <a:bodyPr/>
          <a:lstStyle/>
          <a:p>
            <a:pPr>
              <a:defRPr/>
            </a:pPr>
            <a:endParaRPr lang="en-GB" sz="2400" b="1">
              <a:solidFill>
                <a:srgbClr val="FFFFFF"/>
              </a:solidFill>
              <a:latin typeface="+mj-lt"/>
              <a:cs typeface="+mn-cs"/>
            </a:endParaRPr>
          </a:p>
        </p:txBody>
      </p:sp>
      <p:sp>
        <p:nvSpPr>
          <p:cNvPr id="10246" name="Rectangle 7"/>
          <p:cNvSpPr>
            <a:spLocks noChangeArrowheads="1"/>
          </p:cNvSpPr>
          <p:nvPr/>
        </p:nvSpPr>
        <p:spPr bwMode="auto">
          <a:xfrm>
            <a:off x="3071813" y="1908175"/>
            <a:ext cx="5397500" cy="2447925"/>
          </a:xfrm>
          <a:prstGeom prst="rect">
            <a:avLst/>
          </a:prstGeom>
          <a:noFill/>
          <a:ln w="9525">
            <a:noFill/>
            <a:miter lim="800000"/>
            <a:headEnd/>
            <a:tailEnd/>
          </a:ln>
        </p:spPr>
        <p:txBody>
          <a:bodyPr/>
          <a:lstStyle/>
          <a:p>
            <a:pPr>
              <a:defRPr/>
            </a:pPr>
            <a:endParaRPr lang="de-DE" b="1">
              <a:solidFill>
                <a:srgbClr val="FFFFFF"/>
              </a:solidFill>
              <a:latin typeface="+mj-lt"/>
              <a:cs typeface="+mn-cs"/>
            </a:endParaRPr>
          </a:p>
        </p:txBody>
      </p:sp>
      <p:sp>
        <p:nvSpPr>
          <p:cNvPr id="10247" name="Rectangle 8"/>
          <p:cNvSpPr>
            <a:spLocks noChangeArrowheads="1"/>
          </p:cNvSpPr>
          <p:nvPr/>
        </p:nvSpPr>
        <p:spPr bwMode="auto">
          <a:xfrm>
            <a:off x="3071813" y="1908175"/>
            <a:ext cx="5397500" cy="2447925"/>
          </a:xfrm>
          <a:prstGeom prst="rect">
            <a:avLst/>
          </a:prstGeom>
          <a:noFill/>
          <a:ln w="0">
            <a:noFill/>
            <a:miter lim="800000"/>
            <a:headEnd/>
            <a:tailEnd/>
          </a:ln>
        </p:spPr>
        <p:txBody>
          <a:bodyPr/>
          <a:lstStyle/>
          <a:p>
            <a:pPr>
              <a:defRPr/>
            </a:pPr>
            <a:endParaRPr lang="de-DE" b="1">
              <a:solidFill>
                <a:srgbClr val="FFFFFF"/>
              </a:solidFill>
              <a:latin typeface="+mj-lt"/>
              <a:cs typeface="+mn-cs"/>
            </a:endParaRPr>
          </a:p>
        </p:txBody>
      </p:sp>
      <p:sp>
        <p:nvSpPr>
          <p:cNvPr id="10248" name="Line 9"/>
          <p:cNvSpPr>
            <a:spLocks noChangeShapeType="1"/>
          </p:cNvSpPr>
          <p:nvPr/>
        </p:nvSpPr>
        <p:spPr bwMode="auto">
          <a:xfrm>
            <a:off x="3071813" y="1908175"/>
            <a:ext cx="1587" cy="2447925"/>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49" name="Line 10"/>
          <p:cNvSpPr>
            <a:spLocks noChangeShapeType="1"/>
          </p:cNvSpPr>
          <p:nvPr/>
        </p:nvSpPr>
        <p:spPr bwMode="auto">
          <a:xfrm>
            <a:off x="3019425" y="4376738"/>
            <a:ext cx="52388" cy="1587"/>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50" name="Line 12"/>
          <p:cNvSpPr>
            <a:spLocks noChangeShapeType="1"/>
          </p:cNvSpPr>
          <p:nvPr/>
        </p:nvSpPr>
        <p:spPr bwMode="auto">
          <a:xfrm>
            <a:off x="3019425" y="3659188"/>
            <a:ext cx="52388" cy="3175"/>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51" name="Line 13"/>
          <p:cNvSpPr>
            <a:spLocks noChangeShapeType="1"/>
          </p:cNvSpPr>
          <p:nvPr/>
        </p:nvSpPr>
        <p:spPr bwMode="auto">
          <a:xfrm>
            <a:off x="3019425" y="3303588"/>
            <a:ext cx="52388" cy="1587"/>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52" name="Line 14"/>
          <p:cNvSpPr>
            <a:spLocks noChangeShapeType="1"/>
          </p:cNvSpPr>
          <p:nvPr/>
        </p:nvSpPr>
        <p:spPr bwMode="auto">
          <a:xfrm>
            <a:off x="3019425" y="2962275"/>
            <a:ext cx="52388" cy="3175"/>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53" name="Line 15"/>
          <p:cNvSpPr>
            <a:spLocks noChangeShapeType="1"/>
          </p:cNvSpPr>
          <p:nvPr/>
        </p:nvSpPr>
        <p:spPr bwMode="auto">
          <a:xfrm>
            <a:off x="3019425" y="2606675"/>
            <a:ext cx="52388" cy="1588"/>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54" name="Line 16"/>
          <p:cNvSpPr>
            <a:spLocks noChangeShapeType="1"/>
          </p:cNvSpPr>
          <p:nvPr/>
        </p:nvSpPr>
        <p:spPr bwMode="auto">
          <a:xfrm>
            <a:off x="3019425" y="2266950"/>
            <a:ext cx="52388" cy="1588"/>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55" name="Line 17"/>
          <p:cNvSpPr>
            <a:spLocks noChangeShapeType="1"/>
          </p:cNvSpPr>
          <p:nvPr/>
        </p:nvSpPr>
        <p:spPr bwMode="auto">
          <a:xfrm>
            <a:off x="3019425" y="1908175"/>
            <a:ext cx="52388" cy="1588"/>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56" name="Rectangle 19"/>
          <p:cNvSpPr>
            <a:spLocks noChangeArrowheads="1"/>
          </p:cNvSpPr>
          <p:nvPr/>
        </p:nvSpPr>
        <p:spPr bwMode="auto">
          <a:xfrm>
            <a:off x="2828925" y="4233863"/>
            <a:ext cx="112713"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0</a:t>
            </a:r>
            <a:endParaRPr lang="en-US" sz="2800" b="1">
              <a:solidFill>
                <a:srgbClr val="FFFFFF"/>
              </a:solidFill>
              <a:latin typeface="+mj-lt"/>
              <a:ea typeface="ヒラギノ角ゴ Pro W3"/>
              <a:cs typeface="ヒラギノ角ゴ Pro W3"/>
            </a:endParaRPr>
          </a:p>
        </p:txBody>
      </p:sp>
      <p:sp>
        <p:nvSpPr>
          <p:cNvPr id="10257" name="Rectangle 20"/>
          <p:cNvSpPr>
            <a:spLocks noChangeArrowheads="1"/>
          </p:cNvSpPr>
          <p:nvPr/>
        </p:nvSpPr>
        <p:spPr bwMode="auto">
          <a:xfrm>
            <a:off x="2828925" y="3878263"/>
            <a:ext cx="112713"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5</a:t>
            </a:r>
            <a:endParaRPr lang="en-US" sz="2800" b="1">
              <a:solidFill>
                <a:srgbClr val="FFFFFF"/>
              </a:solidFill>
              <a:latin typeface="+mj-lt"/>
              <a:ea typeface="ヒラギノ角ゴ Pro W3"/>
              <a:cs typeface="ヒラギノ角ゴ Pro W3"/>
            </a:endParaRPr>
          </a:p>
        </p:txBody>
      </p:sp>
      <p:sp>
        <p:nvSpPr>
          <p:cNvPr id="10258" name="Rectangle 21"/>
          <p:cNvSpPr>
            <a:spLocks noChangeArrowheads="1"/>
          </p:cNvSpPr>
          <p:nvPr/>
        </p:nvSpPr>
        <p:spPr bwMode="auto">
          <a:xfrm>
            <a:off x="2735263" y="3536950"/>
            <a:ext cx="225425"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10</a:t>
            </a:r>
            <a:endParaRPr lang="en-US" sz="2800" b="1">
              <a:solidFill>
                <a:srgbClr val="FFFFFF"/>
              </a:solidFill>
              <a:latin typeface="+mj-lt"/>
              <a:ea typeface="ヒラギノ角ゴ Pro W3"/>
              <a:cs typeface="ヒラギノ角ゴ Pro W3"/>
            </a:endParaRPr>
          </a:p>
        </p:txBody>
      </p:sp>
      <p:sp>
        <p:nvSpPr>
          <p:cNvPr id="10259" name="Rectangle 22"/>
          <p:cNvSpPr>
            <a:spLocks noChangeArrowheads="1"/>
          </p:cNvSpPr>
          <p:nvPr/>
        </p:nvSpPr>
        <p:spPr bwMode="auto">
          <a:xfrm>
            <a:off x="2735263" y="3179763"/>
            <a:ext cx="225425"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15</a:t>
            </a:r>
            <a:endParaRPr lang="en-US" sz="2800" b="1">
              <a:solidFill>
                <a:srgbClr val="FFFFFF"/>
              </a:solidFill>
              <a:latin typeface="+mj-lt"/>
              <a:ea typeface="ヒラギノ角ゴ Pro W3"/>
              <a:cs typeface="ヒラギノ角ゴ Pro W3"/>
            </a:endParaRPr>
          </a:p>
        </p:txBody>
      </p:sp>
      <p:sp>
        <p:nvSpPr>
          <p:cNvPr id="10260" name="Rectangle 23"/>
          <p:cNvSpPr>
            <a:spLocks noChangeArrowheads="1"/>
          </p:cNvSpPr>
          <p:nvPr/>
        </p:nvSpPr>
        <p:spPr bwMode="auto">
          <a:xfrm>
            <a:off x="2735263" y="2838450"/>
            <a:ext cx="225425"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20</a:t>
            </a:r>
            <a:endParaRPr lang="en-US" sz="2800" b="1">
              <a:solidFill>
                <a:srgbClr val="FFFFFF"/>
              </a:solidFill>
              <a:latin typeface="+mj-lt"/>
              <a:ea typeface="ヒラギノ角ゴ Pro W3"/>
              <a:cs typeface="ヒラギノ角ゴ Pro W3"/>
            </a:endParaRPr>
          </a:p>
        </p:txBody>
      </p:sp>
      <p:sp>
        <p:nvSpPr>
          <p:cNvPr id="10261" name="Rectangle 24"/>
          <p:cNvSpPr>
            <a:spLocks noChangeArrowheads="1"/>
          </p:cNvSpPr>
          <p:nvPr/>
        </p:nvSpPr>
        <p:spPr bwMode="auto">
          <a:xfrm>
            <a:off x="2735263" y="2482850"/>
            <a:ext cx="225425"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25</a:t>
            </a:r>
            <a:endParaRPr lang="en-US" sz="2800" b="1">
              <a:solidFill>
                <a:srgbClr val="FFFFFF"/>
              </a:solidFill>
              <a:latin typeface="+mj-lt"/>
              <a:ea typeface="ヒラギノ角ゴ Pro W3"/>
              <a:cs typeface="ヒラギノ角ゴ Pro W3"/>
            </a:endParaRPr>
          </a:p>
        </p:txBody>
      </p:sp>
      <p:sp>
        <p:nvSpPr>
          <p:cNvPr id="10262" name="Rectangle 25"/>
          <p:cNvSpPr>
            <a:spLocks noChangeArrowheads="1"/>
          </p:cNvSpPr>
          <p:nvPr/>
        </p:nvSpPr>
        <p:spPr bwMode="auto">
          <a:xfrm>
            <a:off x="2735263" y="2141538"/>
            <a:ext cx="225425"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30</a:t>
            </a:r>
            <a:endParaRPr lang="en-US" sz="2800" b="1">
              <a:solidFill>
                <a:srgbClr val="FFFFFF"/>
              </a:solidFill>
              <a:latin typeface="+mj-lt"/>
              <a:ea typeface="ヒラギノ角ゴ Pro W3"/>
              <a:cs typeface="ヒラギノ角ゴ Pro W3"/>
            </a:endParaRPr>
          </a:p>
        </p:txBody>
      </p:sp>
      <p:sp>
        <p:nvSpPr>
          <p:cNvPr id="10263" name="Rectangle 26"/>
          <p:cNvSpPr>
            <a:spLocks noChangeArrowheads="1"/>
          </p:cNvSpPr>
          <p:nvPr/>
        </p:nvSpPr>
        <p:spPr bwMode="auto">
          <a:xfrm>
            <a:off x="2735263" y="1785938"/>
            <a:ext cx="225425" cy="244475"/>
          </a:xfrm>
          <a:prstGeom prst="rect">
            <a:avLst/>
          </a:prstGeom>
          <a:noFill/>
          <a:ln w="9525">
            <a:noFill/>
            <a:miter lim="800000"/>
            <a:headEnd/>
            <a:tailEnd/>
          </a:ln>
        </p:spPr>
        <p:txBody>
          <a:bodyPr wrap="none" lIns="0" tIns="0" rIns="0" bIns="0">
            <a:spAutoFit/>
          </a:bodyPr>
          <a:lstStyle/>
          <a:p>
            <a:pPr eaLnBrk="0" hangingPunct="0">
              <a:defRPr/>
            </a:pPr>
            <a:r>
              <a:rPr lang="en-US" sz="1600" b="1">
                <a:solidFill>
                  <a:srgbClr val="FFFFFF"/>
                </a:solidFill>
                <a:latin typeface="+mj-lt"/>
                <a:ea typeface="ヒラギノ角ゴ Pro W3"/>
                <a:cs typeface="ヒラギノ角ゴ Pro W3"/>
              </a:rPr>
              <a:t>35</a:t>
            </a:r>
            <a:endParaRPr lang="en-US" sz="2800" b="1">
              <a:solidFill>
                <a:srgbClr val="FFFFFF"/>
              </a:solidFill>
              <a:latin typeface="+mj-lt"/>
              <a:ea typeface="ヒラギノ角ゴ Pro W3"/>
              <a:cs typeface="ヒラギノ角ゴ Pro W3"/>
            </a:endParaRPr>
          </a:p>
        </p:txBody>
      </p:sp>
      <p:sp>
        <p:nvSpPr>
          <p:cNvPr id="27670" name="Rectangle 27"/>
          <p:cNvSpPr>
            <a:spLocks noChangeArrowheads="1"/>
          </p:cNvSpPr>
          <p:nvPr/>
        </p:nvSpPr>
        <p:spPr bwMode="auto">
          <a:xfrm rot="-5400000">
            <a:off x="1154907" y="2810669"/>
            <a:ext cx="2114550" cy="274637"/>
          </a:xfrm>
          <a:prstGeom prst="rect">
            <a:avLst/>
          </a:prstGeom>
          <a:noFill/>
          <a:ln w="9525">
            <a:noFill/>
            <a:miter lim="800000"/>
            <a:headEnd/>
            <a:tailEnd/>
          </a:ln>
        </p:spPr>
        <p:txBody>
          <a:bodyPr wrap="none" lIns="0" tIns="0" rIns="0" bIns="0">
            <a:spAutoFit/>
          </a:bodyPr>
          <a:lstStyle/>
          <a:p>
            <a:pPr eaLnBrk="0" hangingPunct="0"/>
            <a:r>
              <a:rPr lang="en-US" b="1">
                <a:solidFill>
                  <a:srgbClr val="FFFFFF"/>
                </a:solidFill>
                <a:latin typeface="Univers"/>
                <a:ea typeface="ヒラギノ角ゴ Pro W3"/>
                <a:cs typeface="ヒラギノ角ゴ Pro W3"/>
              </a:rPr>
              <a:t> mean PAP (mmHg)</a:t>
            </a:r>
            <a:endParaRPr lang="en-US" sz="3200" b="1">
              <a:solidFill>
                <a:srgbClr val="FFFFFF"/>
              </a:solidFill>
              <a:latin typeface="Univers"/>
              <a:ea typeface="ヒラギノ角ゴ Pro W3"/>
              <a:cs typeface="ヒラギノ角ゴ Pro W3"/>
            </a:endParaRPr>
          </a:p>
        </p:txBody>
      </p:sp>
      <p:sp>
        <p:nvSpPr>
          <p:cNvPr id="10265" name="Rectangle 29"/>
          <p:cNvSpPr>
            <a:spLocks noChangeArrowheads="1"/>
          </p:cNvSpPr>
          <p:nvPr/>
        </p:nvSpPr>
        <p:spPr bwMode="auto">
          <a:xfrm>
            <a:off x="3613150" y="3322638"/>
            <a:ext cx="712788" cy="1052512"/>
          </a:xfrm>
          <a:prstGeom prst="rect">
            <a:avLst/>
          </a:prstGeom>
          <a:solidFill>
            <a:srgbClr val="0099FF"/>
          </a:solidFill>
          <a:ln w="12700">
            <a:solidFill>
              <a:srgbClr val="000000"/>
            </a:solidFill>
            <a:miter lim="800000"/>
            <a:headEnd/>
            <a:tailEnd/>
          </a:ln>
        </p:spPr>
        <p:txBody>
          <a:bodyPr/>
          <a:lstStyle/>
          <a:p>
            <a:pPr>
              <a:defRPr/>
            </a:pPr>
            <a:endParaRPr lang="de-DE" b="1">
              <a:solidFill>
                <a:srgbClr val="FFFFFF"/>
              </a:solidFill>
              <a:latin typeface="+mj-lt"/>
              <a:cs typeface="+mn-cs"/>
            </a:endParaRPr>
          </a:p>
        </p:txBody>
      </p:sp>
      <p:sp>
        <p:nvSpPr>
          <p:cNvPr id="3102" name="Rectangle 30"/>
          <p:cNvSpPr>
            <a:spLocks noChangeArrowheads="1"/>
          </p:cNvSpPr>
          <p:nvPr/>
        </p:nvSpPr>
        <p:spPr bwMode="auto">
          <a:xfrm>
            <a:off x="5407025" y="2276475"/>
            <a:ext cx="727075" cy="2098675"/>
          </a:xfrm>
          <a:prstGeom prst="rect">
            <a:avLst/>
          </a:prstGeom>
          <a:solidFill>
            <a:srgbClr val="FF436B"/>
          </a:solidFill>
          <a:ln w="12700">
            <a:solidFill>
              <a:srgbClr val="000000"/>
            </a:solidFill>
            <a:miter lim="800000"/>
            <a:headEnd/>
            <a:tailEnd/>
          </a:ln>
        </p:spPr>
        <p:txBody>
          <a:bodyPr/>
          <a:lstStyle/>
          <a:p>
            <a:pPr>
              <a:defRPr/>
            </a:pPr>
            <a:endParaRPr lang="de-DE" b="1">
              <a:solidFill>
                <a:srgbClr val="FFFFFF"/>
              </a:solidFill>
              <a:latin typeface="+mj-lt"/>
              <a:cs typeface="+mn-cs"/>
            </a:endParaRPr>
          </a:p>
        </p:txBody>
      </p:sp>
      <p:sp>
        <p:nvSpPr>
          <p:cNvPr id="10268" name="Line 32"/>
          <p:cNvSpPr>
            <a:spLocks noChangeShapeType="1"/>
          </p:cNvSpPr>
          <p:nvPr/>
        </p:nvSpPr>
        <p:spPr bwMode="auto">
          <a:xfrm>
            <a:off x="3073400" y="4375150"/>
            <a:ext cx="3497263" cy="9525"/>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10270" name="Text Box 39"/>
          <p:cNvSpPr txBox="1">
            <a:spLocks noChangeArrowheads="1"/>
          </p:cNvSpPr>
          <p:nvPr/>
        </p:nvSpPr>
        <p:spPr bwMode="auto">
          <a:xfrm>
            <a:off x="4819650" y="4479925"/>
            <a:ext cx="1925638" cy="304800"/>
          </a:xfrm>
          <a:prstGeom prst="rect">
            <a:avLst/>
          </a:prstGeom>
          <a:noFill/>
          <a:ln w="9525">
            <a:noFill/>
            <a:miter lim="800000"/>
            <a:headEnd/>
            <a:tailEnd/>
          </a:ln>
        </p:spPr>
        <p:txBody>
          <a:bodyPr>
            <a:spAutoFit/>
          </a:bodyPr>
          <a:lstStyle/>
          <a:p>
            <a:pPr eaLnBrk="0" hangingPunct="0">
              <a:spcBef>
                <a:spcPct val="50000"/>
              </a:spcBef>
              <a:defRPr/>
            </a:pPr>
            <a:endParaRPr lang="en-GB" sz="1400" b="1">
              <a:solidFill>
                <a:srgbClr val="FFFFFF"/>
              </a:solidFill>
              <a:latin typeface="+mj-lt"/>
              <a:ea typeface="ヒラギノ角ゴ Pro W3"/>
              <a:cs typeface="ヒラギノ角ゴ Pro W3"/>
            </a:endParaRPr>
          </a:p>
        </p:txBody>
      </p:sp>
      <p:sp>
        <p:nvSpPr>
          <p:cNvPr id="10271" name="Line 12"/>
          <p:cNvSpPr>
            <a:spLocks noChangeShapeType="1"/>
          </p:cNvSpPr>
          <p:nvPr/>
        </p:nvSpPr>
        <p:spPr bwMode="auto">
          <a:xfrm>
            <a:off x="3027363" y="4017963"/>
            <a:ext cx="52387" cy="1587"/>
          </a:xfrm>
          <a:prstGeom prst="line">
            <a:avLst/>
          </a:prstGeom>
          <a:noFill/>
          <a:ln w="9525">
            <a:solidFill>
              <a:schemeClr val="tx1"/>
            </a:solidFill>
            <a:round/>
            <a:headEnd/>
            <a:tailEnd/>
          </a:ln>
        </p:spPr>
        <p:txBody>
          <a:bodyPr/>
          <a:lstStyle/>
          <a:p>
            <a:pPr>
              <a:defRPr/>
            </a:pPr>
            <a:endParaRPr lang="en-US" b="1">
              <a:solidFill>
                <a:srgbClr val="FFFFFF"/>
              </a:solidFill>
              <a:latin typeface="+mj-lt"/>
              <a:cs typeface="+mn-cs"/>
            </a:endParaRPr>
          </a:p>
        </p:txBody>
      </p:sp>
      <p:sp>
        <p:nvSpPr>
          <p:cNvPr id="27676" name="TextBox 53"/>
          <p:cNvSpPr txBox="1">
            <a:spLocks noChangeArrowheads="1"/>
          </p:cNvSpPr>
          <p:nvPr/>
        </p:nvSpPr>
        <p:spPr bwMode="auto">
          <a:xfrm>
            <a:off x="4359275" y="6583363"/>
            <a:ext cx="4784725" cy="274637"/>
          </a:xfrm>
          <a:prstGeom prst="rect">
            <a:avLst/>
          </a:prstGeom>
          <a:noFill/>
          <a:ln w="9525">
            <a:noFill/>
            <a:miter lim="800000"/>
            <a:headEnd/>
            <a:tailEnd/>
          </a:ln>
        </p:spPr>
        <p:txBody>
          <a:bodyPr>
            <a:spAutoFit/>
          </a:bodyPr>
          <a:lstStyle/>
          <a:p>
            <a:pPr algn="r"/>
            <a:r>
              <a:rPr lang="de-CH" sz="1200" b="1">
                <a:latin typeface="Univers"/>
              </a:rPr>
              <a:t>Galiè N, </a:t>
            </a:r>
            <a:r>
              <a:rPr lang="de-CH" sz="1200" b="1" i="1">
                <a:latin typeface="Univers"/>
              </a:rPr>
              <a:t>et al. Eur Heart J</a:t>
            </a:r>
            <a:r>
              <a:rPr lang="de-CH" sz="1200" b="1">
                <a:latin typeface="Univers"/>
              </a:rPr>
              <a:t> 2009; 30:2493-2357.</a:t>
            </a:r>
            <a:endParaRPr lang="en-US" sz="1200" b="1">
              <a:latin typeface="Univers"/>
            </a:endParaRPr>
          </a:p>
        </p:txBody>
      </p:sp>
      <p:grpSp>
        <p:nvGrpSpPr>
          <p:cNvPr id="27677" name="Group 46"/>
          <p:cNvGrpSpPr>
            <a:grpSpLocks/>
          </p:cNvGrpSpPr>
          <p:nvPr/>
        </p:nvGrpSpPr>
        <p:grpSpPr bwMode="auto">
          <a:xfrm>
            <a:off x="3184525" y="2559050"/>
            <a:ext cx="6216650" cy="2130425"/>
            <a:chOff x="2006" y="1612"/>
            <a:chExt cx="3916" cy="1342"/>
          </a:xfrm>
        </p:grpSpPr>
        <p:sp>
          <p:nvSpPr>
            <p:cNvPr id="27686" name="Rectangle 34"/>
            <p:cNvSpPr>
              <a:spLocks noChangeArrowheads="1"/>
            </p:cNvSpPr>
            <p:nvPr/>
          </p:nvSpPr>
          <p:spPr bwMode="auto">
            <a:xfrm>
              <a:off x="2006" y="2800"/>
              <a:ext cx="904" cy="154"/>
            </a:xfrm>
            <a:prstGeom prst="rect">
              <a:avLst/>
            </a:prstGeom>
            <a:noFill/>
            <a:ln w="9525">
              <a:noFill/>
              <a:miter lim="800000"/>
              <a:headEnd/>
              <a:tailEnd/>
            </a:ln>
          </p:spPr>
          <p:txBody>
            <a:bodyPr wrap="none" lIns="0" tIns="0" rIns="0" bIns="0">
              <a:spAutoFit/>
            </a:bodyPr>
            <a:lstStyle/>
            <a:p>
              <a:pPr eaLnBrk="0" hangingPunct="0"/>
              <a:r>
                <a:rPr lang="en-US" sz="1600" b="1">
                  <a:solidFill>
                    <a:srgbClr val="FFFFFF"/>
                  </a:solidFill>
                  <a:latin typeface="Univers"/>
                  <a:ea typeface="ヒラギノ角ゴ Pro W3"/>
                  <a:cs typeface="ヒラギノ角ゴ Pro W3"/>
                </a:rPr>
                <a:t>Normal resting</a:t>
              </a:r>
              <a:endParaRPr lang="en-US" sz="1600" b="1" baseline="30000">
                <a:solidFill>
                  <a:srgbClr val="FFFFFF"/>
                </a:solidFill>
                <a:latin typeface="Univers"/>
                <a:ea typeface="ヒラギノ角ゴ Pro W3"/>
                <a:cs typeface="ヒラギノ角ゴ Pro W3"/>
              </a:endParaRPr>
            </a:p>
          </p:txBody>
        </p:sp>
        <p:sp>
          <p:nvSpPr>
            <p:cNvPr id="27687" name="Rectangle 35"/>
            <p:cNvSpPr>
              <a:spLocks noChangeArrowheads="1"/>
            </p:cNvSpPr>
            <p:nvPr/>
          </p:nvSpPr>
          <p:spPr bwMode="auto">
            <a:xfrm>
              <a:off x="3252" y="2800"/>
              <a:ext cx="730" cy="154"/>
            </a:xfrm>
            <a:prstGeom prst="rect">
              <a:avLst/>
            </a:prstGeom>
            <a:noFill/>
            <a:ln w="9525">
              <a:noFill/>
              <a:miter lim="800000"/>
              <a:headEnd/>
              <a:tailEnd/>
            </a:ln>
          </p:spPr>
          <p:txBody>
            <a:bodyPr wrap="none" lIns="0" tIns="0" rIns="0" bIns="0">
              <a:spAutoFit/>
            </a:bodyPr>
            <a:lstStyle/>
            <a:p>
              <a:pPr eaLnBrk="0" hangingPunct="0"/>
              <a:r>
                <a:rPr lang="en-US" sz="1600" b="1">
                  <a:solidFill>
                    <a:srgbClr val="FFFFFF"/>
                  </a:solidFill>
                  <a:latin typeface="Univers"/>
                  <a:ea typeface="ヒラギノ角ゴ Pro W3"/>
                  <a:cs typeface="ヒラギノ角ゴ Pro W3"/>
                </a:rPr>
                <a:t>PAH resting</a:t>
              </a:r>
              <a:endParaRPr lang="en-US" sz="1600" b="1" baseline="30000">
                <a:solidFill>
                  <a:srgbClr val="FFFFFF"/>
                </a:solidFill>
                <a:latin typeface="Univers"/>
                <a:ea typeface="ヒラギノ角ゴ Pro W3"/>
                <a:cs typeface="ヒラギノ角ゴ Pro W3"/>
              </a:endParaRPr>
            </a:p>
          </p:txBody>
        </p:sp>
        <p:sp>
          <p:nvSpPr>
            <p:cNvPr id="3110" name="Text Box 37"/>
            <p:cNvSpPr txBox="1">
              <a:spLocks noChangeArrowheads="1"/>
            </p:cNvSpPr>
            <p:nvPr/>
          </p:nvSpPr>
          <p:spPr bwMode="auto">
            <a:xfrm>
              <a:off x="5242" y="1612"/>
              <a:ext cx="680" cy="250"/>
            </a:xfrm>
            <a:prstGeom prst="rect">
              <a:avLst/>
            </a:prstGeom>
            <a:noFill/>
            <a:ln w="9525">
              <a:noFill/>
              <a:miter lim="800000"/>
              <a:headEnd/>
              <a:tailEnd/>
            </a:ln>
          </p:spPr>
          <p:txBody>
            <a:bodyPr>
              <a:spAutoFit/>
            </a:bodyPr>
            <a:lstStyle/>
            <a:p>
              <a:pPr eaLnBrk="0" hangingPunct="0">
                <a:spcBef>
                  <a:spcPct val="50000"/>
                </a:spcBef>
                <a:defRPr/>
              </a:pPr>
              <a:endParaRPr lang="en-GB" sz="2000" b="1">
                <a:solidFill>
                  <a:srgbClr val="FFFFFF"/>
                </a:solidFill>
                <a:latin typeface="+mj-lt"/>
                <a:ea typeface="ヒラギノ角ゴ Pro W3"/>
                <a:cs typeface="ヒラギノ角ゴ Pro W3"/>
              </a:endParaRPr>
            </a:p>
          </p:txBody>
        </p:sp>
        <p:sp>
          <p:nvSpPr>
            <p:cNvPr id="3111" name="Text Box 38"/>
            <p:cNvSpPr txBox="1">
              <a:spLocks noChangeArrowheads="1"/>
            </p:cNvSpPr>
            <p:nvPr/>
          </p:nvSpPr>
          <p:spPr bwMode="auto">
            <a:xfrm>
              <a:off x="5200" y="2106"/>
              <a:ext cx="680" cy="250"/>
            </a:xfrm>
            <a:prstGeom prst="rect">
              <a:avLst/>
            </a:prstGeom>
            <a:noFill/>
            <a:ln w="9525">
              <a:noFill/>
              <a:miter lim="800000"/>
              <a:headEnd/>
              <a:tailEnd/>
            </a:ln>
          </p:spPr>
          <p:txBody>
            <a:bodyPr>
              <a:spAutoFit/>
            </a:bodyPr>
            <a:lstStyle/>
            <a:p>
              <a:pPr eaLnBrk="0" hangingPunct="0">
                <a:spcBef>
                  <a:spcPct val="50000"/>
                </a:spcBef>
                <a:defRPr/>
              </a:pPr>
              <a:endParaRPr lang="en-GB" sz="2000" b="1">
                <a:solidFill>
                  <a:srgbClr val="FFFFFF"/>
                </a:solidFill>
                <a:latin typeface="+mj-lt"/>
                <a:ea typeface="ヒラギノ角ゴ Pro W3"/>
                <a:cs typeface="ヒラギノ角ゴ Pro W3"/>
              </a:endParaRPr>
            </a:p>
          </p:txBody>
        </p:sp>
      </p:grpSp>
      <p:sp>
        <p:nvSpPr>
          <p:cNvPr id="27678" name="Text Box 40"/>
          <p:cNvSpPr txBox="1">
            <a:spLocks noChangeArrowheads="1"/>
          </p:cNvSpPr>
          <p:nvPr/>
        </p:nvSpPr>
        <p:spPr bwMode="auto">
          <a:xfrm>
            <a:off x="3241675" y="2070100"/>
            <a:ext cx="469900" cy="304800"/>
          </a:xfrm>
          <a:prstGeom prst="rect">
            <a:avLst/>
          </a:prstGeom>
          <a:noFill/>
          <a:ln w="9525">
            <a:noFill/>
            <a:miter lim="800000"/>
            <a:headEnd/>
            <a:tailEnd/>
          </a:ln>
        </p:spPr>
        <p:txBody>
          <a:bodyPr>
            <a:spAutoFit/>
          </a:bodyPr>
          <a:lstStyle/>
          <a:p>
            <a:pPr algn="ctr">
              <a:spcBef>
                <a:spcPct val="50000"/>
              </a:spcBef>
            </a:pPr>
            <a:r>
              <a:rPr lang="en-GB" sz="1400" b="1"/>
              <a:t>32</a:t>
            </a:r>
          </a:p>
        </p:txBody>
      </p:sp>
      <p:sp>
        <p:nvSpPr>
          <p:cNvPr id="27679" name="Text Box 41"/>
          <p:cNvSpPr txBox="1">
            <a:spLocks noChangeArrowheads="1"/>
          </p:cNvSpPr>
          <p:nvPr/>
        </p:nvSpPr>
        <p:spPr bwMode="auto">
          <a:xfrm>
            <a:off x="3228975" y="3009900"/>
            <a:ext cx="469900" cy="304800"/>
          </a:xfrm>
          <a:prstGeom prst="rect">
            <a:avLst/>
          </a:prstGeom>
          <a:noFill/>
          <a:ln w="9525">
            <a:noFill/>
            <a:miter lim="800000"/>
            <a:headEnd/>
            <a:tailEnd/>
          </a:ln>
        </p:spPr>
        <p:txBody>
          <a:bodyPr>
            <a:spAutoFit/>
          </a:bodyPr>
          <a:lstStyle/>
          <a:p>
            <a:pPr algn="ctr">
              <a:spcBef>
                <a:spcPct val="50000"/>
              </a:spcBef>
            </a:pPr>
            <a:r>
              <a:rPr lang="en-GB" sz="1400" b="1"/>
              <a:t>17</a:t>
            </a:r>
          </a:p>
        </p:txBody>
      </p:sp>
      <p:sp>
        <p:nvSpPr>
          <p:cNvPr id="27680" name="Text Box 42"/>
          <p:cNvSpPr txBox="1">
            <a:spLocks noChangeArrowheads="1"/>
          </p:cNvSpPr>
          <p:nvPr/>
        </p:nvSpPr>
        <p:spPr bwMode="auto">
          <a:xfrm>
            <a:off x="3216275" y="3327400"/>
            <a:ext cx="469900" cy="304800"/>
          </a:xfrm>
          <a:prstGeom prst="rect">
            <a:avLst/>
          </a:prstGeom>
          <a:noFill/>
          <a:ln w="9525">
            <a:noFill/>
            <a:miter lim="800000"/>
            <a:headEnd/>
            <a:tailEnd/>
          </a:ln>
        </p:spPr>
        <p:txBody>
          <a:bodyPr>
            <a:spAutoFit/>
          </a:bodyPr>
          <a:lstStyle/>
          <a:p>
            <a:pPr algn="ctr">
              <a:spcBef>
                <a:spcPct val="50000"/>
              </a:spcBef>
            </a:pPr>
            <a:r>
              <a:rPr lang="en-GB" sz="1400" b="1"/>
              <a:t>13</a:t>
            </a:r>
          </a:p>
        </p:txBody>
      </p:sp>
      <p:sp>
        <p:nvSpPr>
          <p:cNvPr id="27681" name="Text Box 43"/>
          <p:cNvSpPr txBox="1">
            <a:spLocks noChangeArrowheads="1"/>
          </p:cNvSpPr>
          <p:nvPr/>
        </p:nvSpPr>
        <p:spPr bwMode="auto">
          <a:xfrm>
            <a:off x="3190875" y="3898900"/>
            <a:ext cx="469900" cy="304800"/>
          </a:xfrm>
          <a:prstGeom prst="rect">
            <a:avLst/>
          </a:prstGeom>
          <a:noFill/>
          <a:ln w="9525">
            <a:noFill/>
            <a:miter lim="800000"/>
            <a:headEnd/>
            <a:tailEnd/>
          </a:ln>
        </p:spPr>
        <p:txBody>
          <a:bodyPr>
            <a:spAutoFit/>
          </a:bodyPr>
          <a:lstStyle/>
          <a:p>
            <a:pPr algn="ctr">
              <a:spcBef>
                <a:spcPct val="50000"/>
              </a:spcBef>
            </a:pPr>
            <a:r>
              <a:rPr lang="en-GB" sz="1400" b="1"/>
              <a:t>4</a:t>
            </a:r>
          </a:p>
        </p:txBody>
      </p:sp>
      <p:sp>
        <p:nvSpPr>
          <p:cNvPr id="27682" name="Text Box 44"/>
          <p:cNvSpPr txBox="1">
            <a:spLocks noChangeArrowheads="1"/>
          </p:cNvSpPr>
          <p:nvPr/>
        </p:nvSpPr>
        <p:spPr bwMode="auto">
          <a:xfrm>
            <a:off x="3355975" y="2489200"/>
            <a:ext cx="406400" cy="366713"/>
          </a:xfrm>
          <a:prstGeom prst="rect">
            <a:avLst/>
          </a:prstGeom>
          <a:noFill/>
          <a:ln w="9525">
            <a:noFill/>
            <a:miter lim="800000"/>
            <a:headEnd/>
            <a:tailEnd/>
          </a:ln>
        </p:spPr>
        <p:txBody>
          <a:bodyPr>
            <a:spAutoFit/>
          </a:bodyPr>
          <a:lstStyle/>
          <a:p>
            <a:pPr>
              <a:spcBef>
                <a:spcPct val="50000"/>
              </a:spcBef>
            </a:pPr>
            <a:r>
              <a:rPr lang="en-GB">
                <a:solidFill>
                  <a:srgbClr val="FFA015"/>
                </a:solidFill>
              </a:rPr>
              <a:t>S</a:t>
            </a:r>
          </a:p>
        </p:txBody>
      </p:sp>
      <p:sp>
        <p:nvSpPr>
          <p:cNvPr id="27683" name="Text Box 45"/>
          <p:cNvSpPr txBox="1">
            <a:spLocks noChangeArrowheads="1"/>
          </p:cNvSpPr>
          <p:nvPr/>
        </p:nvSpPr>
        <p:spPr bwMode="auto">
          <a:xfrm>
            <a:off x="3355975" y="3568700"/>
            <a:ext cx="406400" cy="366713"/>
          </a:xfrm>
          <a:prstGeom prst="rect">
            <a:avLst/>
          </a:prstGeom>
          <a:noFill/>
          <a:ln w="9525">
            <a:noFill/>
            <a:miter lim="800000"/>
            <a:headEnd/>
            <a:tailEnd/>
          </a:ln>
        </p:spPr>
        <p:txBody>
          <a:bodyPr>
            <a:spAutoFit/>
          </a:bodyPr>
          <a:lstStyle/>
          <a:p>
            <a:pPr>
              <a:spcBef>
                <a:spcPct val="50000"/>
              </a:spcBef>
            </a:pPr>
            <a:r>
              <a:rPr lang="en-GB">
                <a:solidFill>
                  <a:srgbClr val="FFA015"/>
                </a:solidFill>
              </a:rPr>
              <a:t>D</a:t>
            </a:r>
          </a:p>
        </p:txBody>
      </p:sp>
      <p:sp>
        <p:nvSpPr>
          <p:cNvPr id="27684" name="AutoShape 46"/>
          <p:cNvSpPr>
            <a:spLocks noChangeArrowheads="1"/>
          </p:cNvSpPr>
          <p:nvPr/>
        </p:nvSpPr>
        <p:spPr bwMode="auto">
          <a:xfrm>
            <a:off x="3178175" y="2235200"/>
            <a:ext cx="228600" cy="927100"/>
          </a:xfrm>
          <a:prstGeom prst="upDownArrow">
            <a:avLst>
              <a:gd name="adj1" fmla="val 50000"/>
              <a:gd name="adj2" fmla="val 81111"/>
            </a:avLst>
          </a:prstGeom>
          <a:solidFill>
            <a:schemeClr val="accent1"/>
          </a:solidFill>
          <a:ln w="9525">
            <a:solidFill>
              <a:schemeClr val="tx1"/>
            </a:solidFill>
            <a:miter lim="800000"/>
            <a:headEnd/>
            <a:tailEnd/>
          </a:ln>
        </p:spPr>
        <p:txBody>
          <a:bodyPr wrap="none" anchor="ctr"/>
          <a:lstStyle/>
          <a:p>
            <a:endParaRPr lang="en-GB"/>
          </a:p>
        </p:txBody>
      </p:sp>
      <p:sp>
        <p:nvSpPr>
          <p:cNvPr id="27685" name="AutoShape 48"/>
          <p:cNvSpPr>
            <a:spLocks noChangeArrowheads="1"/>
          </p:cNvSpPr>
          <p:nvPr/>
        </p:nvSpPr>
        <p:spPr bwMode="auto">
          <a:xfrm>
            <a:off x="3190875" y="3479800"/>
            <a:ext cx="215900" cy="584200"/>
          </a:xfrm>
          <a:prstGeom prst="upDownArrow">
            <a:avLst>
              <a:gd name="adj1" fmla="val 50000"/>
              <a:gd name="adj2" fmla="val 54118"/>
            </a:avLst>
          </a:prstGeom>
          <a:solidFill>
            <a:schemeClr val="accent1"/>
          </a:solidFill>
          <a:ln w="9525">
            <a:solidFill>
              <a:schemeClr val="tx1"/>
            </a:solidFill>
            <a:miter lim="800000"/>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044575" y="2133600"/>
          <a:ext cx="7272338" cy="3952875"/>
        </p:xfrm>
        <a:graphic>
          <a:graphicData uri="http://schemas.openxmlformats.org/presentationml/2006/ole">
            <mc:AlternateContent xmlns:mc="http://schemas.openxmlformats.org/markup-compatibility/2006">
              <mc:Choice xmlns:v="urn:schemas-microsoft-com:vml" Requires="v">
                <p:oleObj spid="_x0000_s2051" name="Chart" r:id="rId5" imgW="4905375" imgH="2276475" progId="Excel.Sheet.8">
                  <p:embed/>
                </p:oleObj>
              </mc:Choice>
              <mc:Fallback>
                <p:oleObj name="Chart" r:id="rId5" imgW="4905375" imgH="2276475"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2133600"/>
                        <a:ext cx="7272338"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Line 1030"/>
          <p:cNvSpPr>
            <a:spLocks noChangeShapeType="1"/>
          </p:cNvSpPr>
          <p:nvPr/>
        </p:nvSpPr>
        <p:spPr bwMode="auto">
          <a:xfrm>
            <a:off x="-34925" y="1268413"/>
            <a:ext cx="8686800" cy="0"/>
          </a:xfrm>
          <a:prstGeom prst="line">
            <a:avLst/>
          </a:prstGeom>
          <a:noFill/>
          <a:ln w="38100">
            <a:solidFill>
              <a:srgbClr val="FF0000"/>
            </a:solidFill>
            <a:round/>
            <a:headEnd/>
            <a:tailEnd/>
          </a:ln>
        </p:spPr>
        <p:txBody>
          <a:bodyPr/>
          <a:lstStyle/>
          <a:p>
            <a:endParaRPr lang="en-US"/>
          </a:p>
        </p:txBody>
      </p:sp>
      <p:pic>
        <p:nvPicPr>
          <p:cNvPr id="2052" name="Picture 4"/>
          <p:cNvPicPr>
            <a:picLocks noChangeAspect="1" noChangeArrowheads="1"/>
          </p:cNvPicPr>
          <p:nvPr/>
        </p:nvPicPr>
        <p:blipFill>
          <a:blip r:embed="rId7" cstate="print"/>
          <a:srcRect/>
          <a:stretch>
            <a:fillRect/>
          </a:stretch>
        </p:blipFill>
        <p:spPr bwMode="auto">
          <a:xfrm>
            <a:off x="8612188" y="0"/>
            <a:ext cx="531812" cy="620713"/>
          </a:xfrm>
          <a:prstGeom prst="rect">
            <a:avLst/>
          </a:prstGeom>
          <a:noFill/>
          <a:ln w="9525">
            <a:noFill/>
            <a:miter lim="800000"/>
            <a:headEnd/>
            <a:tailEnd/>
          </a:ln>
        </p:spPr>
      </p:pic>
      <p:sp>
        <p:nvSpPr>
          <p:cNvPr id="2053" name="Rectangle 5"/>
          <p:cNvSpPr>
            <a:spLocks noChangeArrowheads="1"/>
          </p:cNvSpPr>
          <p:nvPr/>
        </p:nvSpPr>
        <p:spPr bwMode="auto">
          <a:xfrm>
            <a:off x="685800" y="198438"/>
            <a:ext cx="7772400" cy="1143000"/>
          </a:xfrm>
          <a:prstGeom prst="rect">
            <a:avLst/>
          </a:prstGeom>
          <a:noFill/>
          <a:ln w="9525">
            <a:noFill/>
            <a:miter lim="800000"/>
            <a:headEnd/>
            <a:tailEnd/>
          </a:ln>
        </p:spPr>
        <p:txBody>
          <a:bodyPr anchor="ctr"/>
          <a:lstStyle/>
          <a:p>
            <a:pPr eaLnBrk="0" hangingPunct="0"/>
            <a:r>
              <a:rPr lang="en-GB" sz="4000">
                <a:solidFill>
                  <a:srgbClr val="FFFF00"/>
                </a:solidFill>
              </a:rPr>
              <a:t>PDE-5 inhibitors in PAH </a:t>
            </a:r>
          </a:p>
        </p:txBody>
      </p:sp>
      <p:sp>
        <p:nvSpPr>
          <p:cNvPr id="2054" name="Text Box 6"/>
          <p:cNvSpPr txBox="1">
            <a:spLocks noChangeArrowheads="1"/>
          </p:cNvSpPr>
          <p:nvPr/>
        </p:nvSpPr>
        <p:spPr bwMode="auto">
          <a:xfrm rot="-5400000">
            <a:off x="-496887" y="3595687"/>
            <a:ext cx="2736850" cy="517525"/>
          </a:xfrm>
          <a:prstGeom prst="rect">
            <a:avLst/>
          </a:prstGeom>
          <a:noFill/>
          <a:ln w="9525">
            <a:noFill/>
            <a:miter lim="800000"/>
            <a:headEnd/>
            <a:tailEnd/>
          </a:ln>
        </p:spPr>
        <p:txBody>
          <a:bodyPr>
            <a:spAutoFit/>
          </a:bodyPr>
          <a:lstStyle/>
          <a:p>
            <a:pPr algn="ctr"/>
            <a:r>
              <a:rPr lang="es-ES" sz="1400">
                <a:solidFill>
                  <a:srgbClr val="FFFFFF"/>
                </a:solidFill>
              </a:rPr>
              <a:t>Change in 6-Minute Walking Distance  (m)</a:t>
            </a:r>
            <a:endParaRPr lang="es-ES" sz="1400" baseline="30000">
              <a:solidFill>
                <a:srgbClr val="FFFFFF"/>
              </a:solidFill>
            </a:endParaRPr>
          </a:p>
        </p:txBody>
      </p:sp>
      <p:sp>
        <p:nvSpPr>
          <p:cNvPr id="2055" name="Text Box 11"/>
          <p:cNvSpPr txBox="1">
            <a:spLocks noChangeArrowheads="1"/>
          </p:cNvSpPr>
          <p:nvPr/>
        </p:nvSpPr>
        <p:spPr bwMode="auto">
          <a:xfrm>
            <a:off x="6659563" y="4430713"/>
            <a:ext cx="1512887" cy="366712"/>
          </a:xfrm>
          <a:prstGeom prst="rect">
            <a:avLst/>
          </a:prstGeom>
          <a:noFill/>
          <a:ln w="9525">
            <a:noFill/>
            <a:miter lim="800000"/>
            <a:headEnd/>
            <a:tailEnd/>
          </a:ln>
        </p:spPr>
        <p:txBody>
          <a:bodyPr>
            <a:spAutoFit/>
          </a:bodyPr>
          <a:lstStyle/>
          <a:p>
            <a:pPr algn="ctr"/>
            <a:r>
              <a:rPr lang="es-ES">
                <a:solidFill>
                  <a:srgbClr val="FFFFFF"/>
                </a:solidFill>
              </a:rPr>
              <a:t>Placebo </a:t>
            </a:r>
          </a:p>
        </p:txBody>
      </p:sp>
      <p:sp>
        <p:nvSpPr>
          <p:cNvPr id="2056" name="Text Box 12"/>
          <p:cNvSpPr txBox="1">
            <a:spLocks noChangeArrowheads="1"/>
          </p:cNvSpPr>
          <p:nvPr/>
        </p:nvSpPr>
        <p:spPr bwMode="auto">
          <a:xfrm>
            <a:off x="6731000" y="3062288"/>
            <a:ext cx="1512888" cy="366712"/>
          </a:xfrm>
          <a:prstGeom prst="rect">
            <a:avLst/>
          </a:prstGeom>
          <a:noFill/>
          <a:ln w="9525">
            <a:noFill/>
            <a:miter lim="800000"/>
            <a:headEnd/>
            <a:tailEnd/>
          </a:ln>
        </p:spPr>
        <p:txBody>
          <a:bodyPr>
            <a:spAutoFit/>
          </a:bodyPr>
          <a:lstStyle/>
          <a:p>
            <a:pPr algn="ctr"/>
            <a:r>
              <a:rPr lang="es-ES">
                <a:solidFill>
                  <a:srgbClr val="FFFFFF"/>
                </a:solidFill>
              </a:rPr>
              <a:t>Tadalafil</a:t>
            </a:r>
          </a:p>
        </p:txBody>
      </p:sp>
      <p:sp>
        <p:nvSpPr>
          <p:cNvPr id="2057" name="Text Box 14"/>
          <p:cNvSpPr txBox="1">
            <a:spLocks noChangeArrowheads="1"/>
          </p:cNvSpPr>
          <p:nvPr/>
        </p:nvSpPr>
        <p:spPr bwMode="auto">
          <a:xfrm>
            <a:off x="2051050" y="3141663"/>
            <a:ext cx="1512888" cy="366712"/>
          </a:xfrm>
          <a:prstGeom prst="rect">
            <a:avLst/>
          </a:prstGeom>
          <a:noFill/>
          <a:ln w="9525">
            <a:noFill/>
            <a:miter lim="800000"/>
            <a:headEnd/>
            <a:tailEnd/>
          </a:ln>
        </p:spPr>
        <p:txBody>
          <a:bodyPr>
            <a:spAutoFit/>
          </a:bodyPr>
          <a:lstStyle/>
          <a:p>
            <a:pPr algn="ctr"/>
            <a:r>
              <a:rPr lang="es-ES">
                <a:solidFill>
                  <a:srgbClr val="FFFFFF"/>
                </a:solidFill>
              </a:rPr>
              <a:t>p &lt; 0.001</a:t>
            </a:r>
          </a:p>
        </p:txBody>
      </p:sp>
      <p:sp>
        <p:nvSpPr>
          <p:cNvPr id="2058" name="Text Box 3"/>
          <p:cNvSpPr txBox="1">
            <a:spLocks noChangeArrowheads="1"/>
          </p:cNvSpPr>
          <p:nvPr/>
        </p:nvSpPr>
        <p:spPr bwMode="auto">
          <a:xfrm>
            <a:off x="4319588" y="6405563"/>
            <a:ext cx="4932362" cy="336550"/>
          </a:xfrm>
          <a:prstGeom prst="rect">
            <a:avLst/>
          </a:prstGeom>
          <a:noFill/>
          <a:ln w="9525">
            <a:noFill/>
            <a:miter lim="800000"/>
            <a:headEnd/>
            <a:tailEnd/>
          </a:ln>
        </p:spPr>
        <p:txBody>
          <a:bodyPr>
            <a:spAutoFit/>
          </a:bodyPr>
          <a:lstStyle/>
          <a:p>
            <a:pPr eaLnBrk="0" hangingPunct="0"/>
            <a:r>
              <a:rPr lang="en-US" sz="1600" i="1">
                <a:solidFill>
                  <a:srgbClr val="FFFFFF"/>
                </a:solidFill>
                <a:ea typeface="MS PGothic"/>
                <a:cs typeface="MS PGothic"/>
              </a:rPr>
              <a:t>Galie N, et al. Circulation 2009; 119: 2894-2903</a:t>
            </a:r>
          </a:p>
        </p:txBody>
      </p:sp>
      <p:sp>
        <p:nvSpPr>
          <p:cNvPr id="2059" name="Text Box 16"/>
          <p:cNvSpPr txBox="1">
            <a:spLocks noChangeArrowheads="1"/>
          </p:cNvSpPr>
          <p:nvPr/>
        </p:nvSpPr>
        <p:spPr bwMode="auto">
          <a:xfrm>
            <a:off x="468313" y="1595438"/>
            <a:ext cx="1873250" cy="538162"/>
          </a:xfrm>
          <a:prstGeom prst="rect">
            <a:avLst/>
          </a:prstGeom>
          <a:gradFill rotWithShape="1">
            <a:gsLst>
              <a:gs pos="0">
                <a:srgbClr val="3B0000"/>
              </a:gs>
              <a:gs pos="50000">
                <a:srgbClr val="800000"/>
              </a:gs>
              <a:gs pos="100000">
                <a:srgbClr val="3B0000"/>
              </a:gs>
            </a:gsLst>
            <a:lin ang="2700000" scaled="1"/>
          </a:gradFill>
          <a:ln w="19050">
            <a:solidFill>
              <a:srgbClr val="FFFFFF"/>
            </a:solidFill>
            <a:miter lim="800000"/>
            <a:headEnd/>
            <a:tailEnd/>
          </a:ln>
        </p:spPr>
        <p:txBody>
          <a:bodyPr>
            <a:spAutoFit/>
          </a:bodyPr>
          <a:lstStyle/>
          <a:p>
            <a:pPr>
              <a:spcBef>
                <a:spcPct val="50000"/>
              </a:spcBef>
            </a:pPr>
            <a:r>
              <a:rPr lang="en-GB" sz="2800">
                <a:solidFill>
                  <a:srgbClr val="FFFF66"/>
                </a:solidFill>
              </a:rPr>
              <a:t>Tadalafil</a:t>
            </a:r>
          </a:p>
        </p:txBody>
      </p:sp>
      <p:sp>
        <p:nvSpPr>
          <p:cNvPr id="2060" name="Text Box 17"/>
          <p:cNvSpPr txBox="1">
            <a:spLocks noChangeArrowheads="1"/>
          </p:cNvSpPr>
          <p:nvPr/>
        </p:nvSpPr>
        <p:spPr bwMode="auto">
          <a:xfrm>
            <a:off x="7380288" y="1557338"/>
            <a:ext cx="1295400" cy="396875"/>
          </a:xfrm>
          <a:prstGeom prst="rect">
            <a:avLst/>
          </a:prstGeom>
          <a:noFill/>
          <a:ln w="9525">
            <a:noFill/>
            <a:miter lim="800000"/>
            <a:headEnd/>
            <a:tailEnd/>
          </a:ln>
        </p:spPr>
        <p:txBody>
          <a:bodyPr>
            <a:spAutoFit/>
          </a:bodyPr>
          <a:lstStyle/>
          <a:p>
            <a:pPr>
              <a:spcBef>
                <a:spcPct val="50000"/>
              </a:spcBef>
            </a:pPr>
            <a:r>
              <a:rPr lang="en-GB" sz="2000">
                <a:solidFill>
                  <a:srgbClr val="FFFF66"/>
                </a:solidFill>
              </a:rPr>
              <a:t>N=405 p</a:t>
            </a:r>
          </a:p>
        </p:txBody>
      </p:sp>
      <p:sp>
        <p:nvSpPr>
          <p:cNvPr id="2061" name="Text Box 18"/>
          <p:cNvSpPr txBox="1">
            <a:spLocks noChangeArrowheads="1"/>
          </p:cNvSpPr>
          <p:nvPr/>
        </p:nvSpPr>
        <p:spPr bwMode="auto">
          <a:xfrm>
            <a:off x="4213225" y="5727700"/>
            <a:ext cx="1512888" cy="366713"/>
          </a:xfrm>
          <a:prstGeom prst="rect">
            <a:avLst/>
          </a:prstGeom>
          <a:noFill/>
          <a:ln w="9525">
            <a:noFill/>
            <a:miter lim="800000"/>
            <a:headEnd/>
            <a:tailEnd/>
          </a:ln>
        </p:spPr>
        <p:txBody>
          <a:bodyPr>
            <a:spAutoFit/>
          </a:bodyPr>
          <a:lstStyle/>
          <a:p>
            <a:pPr algn="ctr"/>
            <a:r>
              <a:rPr lang="es-ES">
                <a:solidFill>
                  <a:srgbClr val="FFFFFF"/>
                </a:solidFill>
              </a:rPr>
              <a:t>Weeks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Line 1030"/>
          <p:cNvSpPr>
            <a:spLocks noChangeShapeType="1"/>
          </p:cNvSpPr>
          <p:nvPr/>
        </p:nvSpPr>
        <p:spPr bwMode="auto">
          <a:xfrm>
            <a:off x="-34925" y="1268413"/>
            <a:ext cx="8686800" cy="0"/>
          </a:xfrm>
          <a:prstGeom prst="line">
            <a:avLst/>
          </a:prstGeom>
          <a:noFill/>
          <a:ln w="38100">
            <a:solidFill>
              <a:srgbClr val="FF0000"/>
            </a:solidFill>
            <a:round/>
            <a:headEnd/>
            <a:tailEnd/>
          </a:ln>
        </p:spPr>
        <p:txBody>
          <a:bodyPr/>
          <a:lstStyle/>
          <a:p>
            <a:endParaRPr lang="en-US"/>
          </a:p>
        </p:txBody>
      </p:sp>
      <p:pic>
        <p:nvPicPr>
          <p:cNvPr id="97282" name="Picture 4"/>
          <p:cNvPicPr>
            <a:picLocks noChangeAspect="1" noChangeArrowheads="1"/>
          </p:cNvPicPr>
          <p:nvPr/>
        </p:nvPicPr>
        <p:blipFill>
          <a:blip r:embed="rId3" cstate="print"/>
          <a:srcRect/>
          <a:stretch>
            <a:fillRect/>
          </a:stretch>
        </p:blipFill>
        <p:spPr bwMode="auto">
          <a:xfrm>
            <a:off x="8612188" y="0"/>
            <a:ext cx="531812" cy="620713"/>
          </a:xfrm>
          <a:prstGeom prst="rect">
            <a:avLst/>
          </a:prstGeom>
          <a:noFill/>
          <a:ln w="9525">
            <a:noFill/>
            <a:miter lim="800000"/>
            <a:headEnd/>
            <a:tailEnd/>
          </a:ln>
        </p:spPr>
      </p:pic>
      <p:sp>
        <p:nvSpPr>
          <p:cNvPr id="97283" name="Rectangle 5"/>
          <p:cNvSpPr>
            <a:spLocks noChangeArrowheads="1"/>
          </p:cNvSpPr>
          <p:nvPr/>
        </p:nvSpPr>
        <p:spPr bwMode="auto">
          <a:xfrm>
            <a:off x="685800" y="198438"/>
            <a:ext cx="7772400" cy="1143000"/>
          </a:xfrm>
          <a:prstGeom prst="rect">
            <a:avLst/>
          </a:prstGeom>
          <a:noFill/>
          <a:ln w="9525">
            <a:noFill/>
            <a:miter lim="800000"/>
            <a:headEnd/>
            <a:tailEnd/>
          </a:ln>
        </p:spPr>
        <p:txBody>
          <a:bodyPr anchor="ctr"/>
          <a:lstStyle/>
          <a:p>
            <a:pPr eaLnBrk="0" hangingPunct="0"/>
            <a:r>
              <a:rPr lang="en-GB" sz="4000">
                <a:solidFill>
                  <a:srgbClr val="FFFF00"/>
                </a:solidFill>
              </a:rPr>
              <a:t>PDE-5 inhibitors in PAH </a:t>
            </a:r>
          </a:p>
        </p:txBody>
      </p:sp>
      <p:sp>
        <p:nvSpPr>
          <p:cNvPr id="97284" name="Text Box 3"/>
          <p:cNvSpPr txBox="1">
            <a:spLocks noChangeArrowheads="1"/>
          </p:cNvSpPr>
          <p:nvPr/>
        </p:nvSpPr>
        <p:spPr bwMode="auto">
          <a:xfrm>
            <a:off x="4319588" y="6477000"/>
            <a:ext cx="4932362" cy="336550"/>
          </a:xfrm>
          <a:prstGeom prst="rect">
            <a:avLst/>
          </a:prstGeom>
          <a:noFill/>
          <a:ln w="9525">
            <a:noFill/>
            <a:miter lim="800000"/>
            <a:headEnd/>
            <a:tailEnd/>
          </a:ln>
        </p:spPr>
        <p:txBody>
          <a:bodyPr>
            <a:spAutoFit/>
          </a:bodyPr>
          <a:lstStyle/>
          <a:p>
            <a:pPr eaLnBrk="0" hangingPunct="0"/>
            <a:r>
              <a:rPr lang="en-US" sz="1600" i="1">
                <a:solidFill>
                  <a:srgbClr val="FFFFFF"/>
                </a:solidFill>
                <a:ea typeface="MS PGothic"/>
                <a:cs typeface="MS PGothic"/>
              </a:rPr>
              <a:t>Galie N, et al. Circulation 2009; 119: 2894-2903</a:t>
            </a:r>
          </a:p>
        </p:txBody>
      </p:sp>
      <p:pic>
        <p:nvPicPr>
          <p:cNvPr id="97285" name="Picture 14"/>
          <p:cNvPicPr>
            <a:picLocks noChangeAspect="1" noChangeArrowheads="1"/>
          </p:cNvPicPr>
          <p:nvPr/>
        </p:nvPicPr>
        <p:blipFill>
          <a:blip r:embed="rId4" cstate="print"/>
          <a:srcRect/>
          <a:stretch>
            <a:fillRect/>
          </a:stretch>
        </p:blipFill>
        <p:spPr bwMode="auto">
          <a:xfrm>
            <a:off x="1187450" y="1484313"/>
            <a:ext cx="6697663" cy="4837112"/>
          </a:xfrm>
          <a:prstGeom prst="rect">
            <a:avLst/>
          </a:prstGeom>
          <a:noFill/>
          <a:ln w="9525">
            <a:noFill/>
            <a:miter lim="800000"/>
            <a:headEnd/>
            <a:tailEnd/>
          </a:ln>
        </p:spPr>
      </p:pic>
      <p:sp>
        <p:nvSpPr>
          <p:cNvPr id="97286" name="Text Box 15"/>
          <p:cNvSpPr txBox="1">
            <a:spLocks noChangeArrowheads="1"/>
          </p:cNvSpPr>
          <p:nvPr/>
        </p:nvSpPr>
        <p:spPr bwMode="auto">
          <a:xfrm>
            <a:off x="5795963" y="4868863"/>
            <a:ext cx="1368425" cy="366712"/>
          </a:xfrm>
          <a:prstGeom prst="rect">
            <a:avLst/>
          </a:prstGeom>
          <a:noFill/>
          <a:ln w="9525">
            <a:noFill/>
            <a:miter lim="800000"/>
            <a:headEnd/>
            <a:tailEnd/>
          </a:ln>
        </p:spPr>
        <p:txBody>
          <a:bodyPr>
            <a:spAutoFit/>
          </a:bodyPr>
          <a:lstStyle/>
          <a:p>
            <a:pPr algn="ctr"/>
            <a:r>
              <a:rPr lang="es-ES" b="1"/>
              <a:t>p&lt;0.041</a:t>
            </a:r>
          </a:p>
        </p:txBody>
      </p:sp>
      <p:sp>
        <p:nvSpPr>
          <p:cNvPr id="97287" name="Line 17"/>
          <p:cNvSpPr>
            <a:spLocks noChangeShapeType="1"/>
          </p:cNvSpPr>
          <p:nvPr/>
        </p:nvSpPr>
        <p:spPr bwMode="auto">
          <a:xfrm flipV="1">
            <a:off x="7137400" y="2438400"/>
            <a:ext cx="0" cy="541338"/>
          </a:xfrm>
          <a:prstGeom prst="line">
            <a:avLst/>
          </a:prstGeom>
          <a:noFill/>
          <a:ln w="57150">
            <a:solidFill>
              <a:srgbClr val="FF3300"/>
            </a:solidFill>
            <a:round/>
            <a:headEnd/>
            <a:tailEnd type="triangle" w="med" len="med"/>
          </a:ln>
        </p:spPr>
        <p:txBody>
          <a:bodyPr/>
          <a:lstStyle/>
          <a:p>
            <a:endParaRPr lang="en-US"/>
          </a:p>
        </p:txBody>
      </p:sp>
      <p:sp>
        <p:nvSpPr>
          <p:cNvPr id="97288" name="Line 18"/>
          <p:cNvSpPr>
            <a:spLocks noChangeShapeType="1"/>
          </p:cNvSpPr>
          <p:nvPr/>
        </p:nvSpPr>
        <p:spPr bwMode="auto">
          <a:xfrm>
            <a:off x="7113588" y="1341438"/>
            <a:ext cx="0" cy="504825"/>
          </a:xfrm>
          <a:prstGeom prst="line">
            <a:avLst/>
          </a:prstGeom>
          <a:noFill/>
          <a:ln w="57150">
            <a:solidFill>
              <a:schemeClr val="bg1"/>
            </a:solidFill>
            <a:round/>
            <a:headEnd/>
            <a:tailEnd type="triangle" w="med" len="med"/>
          </a:ln>
        </p:spPr>
        <p:txBody>
          <a:bodyPr/>
          <a:lstStyle/>
          <a:p>
            <a:endParaRPr lang="en-US"/>
          </a:p>
        </p:txBody>
      </p:sp>
      <p:sp>
        <p:nvSpPr>
          <p:cNvPr id="97289" name="Rectangle 19"/>
          <p:cNvSpPr>
            <a:spLocks noChangeArrowheads="1"/>
          </p:cNvSpPr>
          <p:nvPr/>
        </p:nvSpPr>
        <p:spPr bwMode="auto">
          <a:xfrm>
            <a:off x="2366963" y="5370513"/>
            <a:ext cx="2474912" cy="225425"/>
          </a:xfrm>
          <a:prstGeom prst="rect">
            <a:avLst/>
          </a:prstGeom>
          <a:noFill/>
          <a:ln w="38100">
            <a:solidFill>
              <a:schemeClr val="bg1"/>
            </a:solidFill>
            <a:miter lim="800000"/>
            <a:headEnd/>
            <a:tailEnd/>
          </a:ln>
        </p:spPr>
        <p:txBody>
          <a:bodyPr wrap="none" anchor="ctr"/>
          <a:lstStyle/>
          <a:p>
            <a:endParaRPr lang="en-GB"/>
          </a:p>
        </p:txBody>
      </p:sp>
      <p:sp>
        <p:nvSpPr>
          <p:cNvPr id="97290" name="Rectangle 20"/>
          <p:cNvSpPr>
            <a:spLocks noChangeArrowheads="1"/>
          </p:cNvSpPr>
          <p:nvPr/>
        </p:nvSpPr>
        <p:spPr bwMode="auto">
          <a:xfrm>
            <a:off x="2322513" y="4554538"/>
            <a:ext cx="2474912" cy="225425"/>
          </a:xfrm>
          <a:prstGeom prst="rect">
            <a:avLst/>
          </a:prstGeom>
          <a:noFill/>
          <a:ln w="38100">
            <a:solidFill>
              <a:srgbClr val="FF330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cstate="print"/>
          <a:srcRect/>
          <a:stretch>
            <a:fillRect/>
          </a:stretch>
        </p:blipFill>
        <p:spPr bwMode="auto">
          <a:xfrm>
            <a:off x="0" y="-7938"/>
            <a:ext cx="9144000" cy="6865938"/>
          </a:xfrm>
          <a:prstGeom prst="rect">
            <a:avLst/>
          </a:prstGeom>
          <a:noFill/>
          <a:ln w="9525">
            <a:noFill/>
            <a:miter lim="800000"/>
            <a:headEnd/>
            <a:tailEnd/>
          </a:ln>
        </p:spPr>
      </p:pic>
      <p:sp>
        <p:nvSpPr>
          <p:cNvPr id="99330" name="Rectangle 3"/>
          <p:cNvSpPr>
            <a:spLocks noChangeArrowheads="1"/>
          </p:cNvSpPr>
          <p:nvPr/>
        </p:nvSpPr>
        <p:spPr bwMode="auto">
          <a:xfrm>
            <a:off x="0" y="2124075"/>
            <a:ext cx="3105150" cy="4733925"/>
          </a:xfrm>
          <a:prstGeom prst="rect">
            <a:avLst/>
          </a:prstGeom>
          <a:noFill/>
          <a:ln w="57150">
            <a:solidFill>
              <a:srgbClr val="FF000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Grp="1" noChangeArrowheads="1"/>
          </p:cNvSpPr>
          <p:nvPr>
            <p:ph type="title"/>
          </p:nvPr>
        </p:nvSpPr>
        <p:spPr/>
        <p:txBody>
          <a:bodyPr/>
          <a:lstStyle/>
          <a:p>
            <a:r>
              <a:rPr lang="en-GB" sz="3200" smtClean="0"/>
              <a:t>ENDOTHELIN RECEPTOR ANTAGONISTS (ERAS)</a:t>
            </a:r>
          </a:p>
        </p:txBody>
      </p:sp>
      <p:sp>
        <p:nvSpPr>
          <p:cNvPr id="45059" name="Rectangle 3"/>
          <p:cNvSpPr>
            <a:spLocks noGrp="1" noChangeArrowheads="1"/>
          </p:cNvSpPr>
          <p:nvPr>
            <p:ph sz="quarter" idx="4294967295"/>
          </p:nvPr>
        </p:nvSpPr>
        <p:spPr/>
        <p:txBody>
          <a:bodyPr/>
          <a:lstStyle/>
          <a:p>
            <a:pPr marL="190500" indent="-190500" eaLnBrk="1" hangingPunct="1">
              <a:lnSpc>
                <a:spcPct val="110000"/>
              </a:lnSpc>
            </a:pPr>
            <a:r>
              <a:rPr lang="en-GB" sz="2400" b="1" smtClean="0"/>
              <a:t>Endothelin (ET-1) </a:t>
            </a:r>
            <a:r>
              <a:rPr lang="en-GB" sz="2400" smtClean="0"/>
              <a:t>levels are elevated in PAH &amp; directly correlate with disease severity &amp; prognosis</a:t>
            </a:r>
            <a:r>
              <a:rPr lang="en-GB" sz="2400" baseline="30000" smtClean="0"/>
              <a:t>1-3</a:t>
            </a:r>
          </a:p>
          <a:p>
            <a:pPr marL="190500" indent="-190500" eaLnBrk="1" hangingPunct="1">
              <a:lnSpc>
                <a:spcPct val="110000"/>
              </a:lnSpc>
              <a:spcBef>
                <a:spcPts val="1200"/>
              </a:spcBef>
            </a:pPr>
            <a:r>
              <a:rPr lang="en-GB" sz="2400" b="1" smtClean="0"/>
              <a:t>ET-1</a:t>
            </a:r>
            <a:r>
              <a:rPr lang="en-GB" sz="2400" smtClean="0"/>
              <a:t> binds to two receptor sub-types (</a:t>
            </a:r>
            <a:r>
              <a:rPr lang="en-GB" sz="2400" b="1" smtClean="0">
                <a:solidFill>
                  <a:srgbClr val="8A7007"/>
                </a:solidFill>
              </a:rPr>
              <a:t>ET</a:t>
            </a:r>
            <a:r>
              <a:rPr lang="en-GB" sz="2400" b="1" baseline="-25000" smtClean="0">
                <a:solidFill>
                  <a:srgbClr val="8A7007"/>
                </a:solidFill>
              </a:rPr>
              <a:t>A</a:t>
            </a:r>
            <a:r>
              <a:rPr lang="en-GB" sz="2400" b="1" smtClean="0">
                <a:solidFill>
                  <a:srgbClr val="8A7007"/>
                </a:solidFill>
              </a:rPr>
              <a:t> and ET</a:t>
            </a:r>
            <a:r>
              <a:rPr lang="en-GB" sz="2400" b="1" baseline="-25000" smtClean="0">
                <a:solidFill>
                  <a:srgbClr val="8A7007"/>
                </a:solidFill>
              </a:rPr>
              <a:t>B</a:t>
            </a:r>
            <a:r>
              <a:rPr lang="en-GB" sz="2400" smtClean="0"/>
              <a:t>) </a:t>
            </a:r>
          </a:p>
          <a:p>
            <a:pPr marL="190500" indent="-190500" eaLnBrk="1" hangingPunct="1">
              <a:lnSpc>
                <a:spcPct val="110000"/>
              </a:lnSpc>
              <a:buFont typeface="Wingdings" pitchFamily="2" charset="2"/>
              <a:buNone/>
            </a:pPr>
            <a:r>
              <a:rPr lang="en-GB" sz="2400" smtClean="0"/>
              <a:t>	- </a:t>
            </a:r>
            <a:r>
              <a:rPr lang="en-GB" sz="2400" b="1" smtClean="0">
                <a:solidFill>
                  <a:srgbClr val="E75C01"/>
                </a:solidFill>
              </a:rPr>
              <a:t>pulmonary</a:t>
            </a:r>
            <a:r>
              <a:rPr lang="en-GB" sz="2400" smtClean="0"/>
              <a:t> &amp; </a:t>
            </a:r>
            <a:r>
              <a:rPr lang="en-GB" sz="2400" b="1" smtClean="0">
                <a:solidFill>
                  <a:srgbClr val="E75C01"/>
                </a:solidFill>
              </a:rPr>
              <a:t>coronary </a:t>
            </a:r>
            <a:r>
              <a:rPr lang="en-GB" sz="2400" smtClean="0"/>
              <a:t>vasculature</a:t>
            </a:r>
            <a:r>
              <a:rPr lang="en-GB" sz="2400" baseline="30000" smtClean="0"/>
              <a:t>4</a:t>
            </a:r>
            <a:endParaRPr lang="en-GB" sz="2400" smtClean="0"/>
          </a:p>
          <a:p>
            <a:pPr marL="190500" indent="-190500" eaLnBrk="1" hangingPunct="1">
              <a:lnSpc>
                <a:spcPct val="110000"/>
              </a:lnSpc>
              <a:buFont typeface="Wingdings" pitchFamily="2" charset="2"/>
              <a:buNone/>
            </a:pPr>
            <a:r>
              <a:rPr lang="en-GB" sz="2400" smtClean="0"/>
              <a:t>	- excessive binding causes acute &amp; chronic effects including   </a:t>
            </a:r>
          </a:p>
          <a:p>
            <a:pPr marL="190500" indent="-190500" eaLnBrk="1" hangingPunct="1">
              <a:lnSpc>
                <a:spcPct val="110000"/>
              </a:lnSpc>
              <a:spcBef>
                <a:spcPct val="0"/>
              </a:spcBef>
              <a:buFont typeface="Wingdings" pitchFamily="2" charset="2"/>
              <a:buNone/>
            </a:pPr>
            <a:r>
              <a:rPr lang="en-GB" sz="2400" smtClean="0"/>
              <a:t>     </a:t>
            </a:r>
            <a:r>
              <a:rPr lang="en-GB" sz="2400" b="1" smtClean="0">
                <a:solidFill>
                  <a:srgbClr val="E75C01"/>
                </a:solidFill>
              </a:rPr>
              <a:t>vasoconstriction, inflammation, fibrosis, hypertrophy and  </a:t>
            </a:r>
          </a:p>
          <a:p>
            <a:pPr marL="190500" indent="-190500" eaLnBrk="1" hangingPunct="1">
              <a:lnSpc>
                <a:spcPct val="110000"/>
              </a:lnSpc>
              <a:spcBef>
                <a:spcPct val="0"/>
              </a:spcBef>
              <a:buFont typeface="Wingdings" pitchFamily="2" charset="2"/>
              <a:buNone/>
            </a:pPr>
            <a:r>
              <a:rPr lang="en-GB" sz="2400" b="1" smtClean="0">
                <a:solidFill>
                  <a:srgbClr val="E75C01"/>
                </a:solidFill>
              </a:rPr>
              <a:t>   hyperplasia</a:t>
            </a:r>
            <a:r>
              <a:rPr lang="en-GB" sz="2400" baseline="30000" smtClean="0"/>
              <a:t>1,5,6</a:t>
            </a:r>
          </a:p>
          <a:p>
            <a:pPr marL="190500" indent="-190500" eaLnBrk="1" hangingPunct="1">
              <a:lnSpc>
                <a:spcPct val="110000"/>
              </a:lnSpc>
              <a:spcBef>
                <a:spcPct val="0"/>
              </a:spcBef>
              <a:buFont typeface="Wingdings" pitchFamily="2" charset="2"/>
              <a:buNone/>
            </a:pPr>
            <a:endParaRPr lang="en-GB" sz="2400" baseline="30000" smtClean="0"/>
          </a:p>
          <a:p>
            <a:pPr marL="190500" indent="-190500" eaLnBrk="1" hangingPunct="1">
              <a:lnSpc>
                <a:spcPct val="110000"/>
              </a:lnSpc>
              <a:spcBef>
                <a:spcPct val="0"/>
              </a:spcBef>
              <a:buFontTx/>
              <a:buChar char="-"/>
            </a:pPr>
            <a:r>
              <a:rPr lang="en-GB" sz="2800" smtClean="0"/>
              <a:t>ERAS:</a:t>
            </a:r>
          </a:p>
          <a:p>
            <a:pPr lvl="1" eaLnBrk="1" hangingPunct="1">
              <a:lnSpc>
                <a:spcPct val="110000"/>
              </a:lnSpc>
              <a:spcBef>
                <a:spcPct val="0"/>
              </a:spcBef>
              <a:buFontTx/>
              <a:buChar char="-"/>
            </a:pPr>
            <a:r>
              <a:rPr lang="en-GB" sz="2400" smtClean="0"/>
              <a:t>Bosentan (ETA+B) </a:t>
            </a:r>
          </a:p>
          <a:p>
            <a:pPr lvl="1" eaLnBrk="1" hangingPunct="1">
              <a:lnSpc>
                <a:spcPct val="110000"/>
              </a:lnSpc>
              <a:spcBef>
                <a:spcPct val="0"/>
              </a:spcBef>
              <a:buFontTx/>
              <a:buChar char="-"/>
            </a:pPr>
            <a:r>
              <a:rPr lang="en-GB" sz="2400" smtClean="0"/>
              <a:t>Ambrisentan (ETA&gt;B)</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Line 1030"/>
          <p:cNvSpPr>
            <a:spLocks noChangeShapeType="1"/>
          </p:cNvSpPr>
          <p:nvPr/>
        </p:nvSpPr>
        <p:spPr bwMode="auto">
          <a:xfrm>
            <a:off x="-11113" y="1179513"/>
            <a:ext cx="8686801" cy="0"/>
          </a:xfrm>
          <a:prstGeom prst="line">
            <a:avLst/>
          </a:prstGeom>
          <a:noFill/>
          <a:ln w="38100">
            <a:solidFill>
              <a:srgbClr val="FF0000"/>
            </a:solidFill>
            <a:round/>
            <a:headEnd/>
            <a:tailEnd/>
          </a:ln>
        </p:spPr>
        <p:txBody>
          <a:bodyPr/>
          <a:lstStyle/>
          <a:p>
            <a:endParaRPr lang="en-US"/>
          </a:p>
        </p:txBody>
      </p:sp>
      <p:pic>
        <p:nvPicPr>
          <p:cNvPr id="101378" name="Picture 5"/>
          <p:cNvPicPr>
            <a:picLocks noChangeAspect="1" noChangeArrowheads="1"/>
          </p:cNvPicPr>
          <p:nvPr/>
        </p:nvPicPr>
        <p:blipFill>
          <a:blip r:embed="rId4" cstate="print"/>
          <a:srcRect/>
          <a:stretch>
            <a:fillRect/>
          </a:stretch>
        </p:blipFill>
        <p:spPr bwMode="auto">
          <a:xfrm>
            <a:off x="8612188" y="0"/>
            <a:ext cx="531812" cy="620713"/>
          </a:xfrm>
          <a:prstGeom prst="rect">
            <a:avLst/>
          </a:prstGeom>
          <a:noFill/>
          <a:ln w="9525">
            <a:noFill/>
            <a:miter lim="800000"/>
            <a:headEnd/>
            <a:tailEnd/>
          </a:ln>
        </p:spPr>
      </p:pic>
      <p:sp>
        <p:nvSpPr>
          <p:cNvPr id="101379" name="Rectangle 6"/>
          <p:cNvSpPr>
            <a:spLocks noChangeArrowheads="1"/>
          </p:cNvSpPr>
          <p:nvPr/>
        </p:nvSpPr>
        <p:spPr bwMode="auto">
          <a:xfrm>
            <a:off x="685800" y="198438"/>
            <a:ext cx="7772400" cy="1143000"/>
          </a:xfrm>
          <a:prstGeom prst="rect">
            <a:avLst/>
          </a:prstGeom>
          <a:noFill/>
          <a:ln w="9525">
            <a:noFill/>
            <a:miter lim="800000"/>
            <a:headEnd/>
            <a:tailEnd/>
          </a:ln>
        </p:spPr>
        <p:txBody>
          <a:bodyPr anchor="ctr"/>
          <a:lstStyle/>
          <a:p>
            <a:pPr eaLnBrk="0" hangingPunct="0"/>
            <a:r>
              <a:rPr lang="en-GB" sz="4000">
                <a:solidFill>
                  <a:srgbClr val="FFFF00"/>
                </a:solidFill>
              </a:rPr>
              <a:t>ERAs in PAH: </a:t>
            </a:r>
            <a:r>
              <a:rPr lang="en-GB" sz="3200">
                <a:solidFill>
                  <a:srgbClr val="FFFF00"/>
                </a:solidFill>
              </a:rPr>
              <a:t>Bosentan &amp; Ambrisentan </a:t>
            </a:r>
            <a:endParaRPr lang="en-GB" sz="4000">
              <a:solidFill>
                <a:srgbClr val="FFFF00"/>
              </a:solidFill>
            </a:endParaRPr>
          </a:p>
        </p:txBody>
      </p:sp>
      <p:sp>
        <p:nvSpPr>
          <p:cNvPr id="101380" name="Freeform 37"/>
          <p:cNvSpPr>
            <a:spLocks noChangeAspect="1"/>
          </p:cNvSpPr>
          <p:nvPr/>
        </p:nvSpPr>
        <p:spPr bwMode="auto">
          <a:xfrm>
            <a:off x="3074988" y="2217738"/>
            <a:ext cx="2759075" cy="557212"/>
          </a:xfrm>
          <a:custGeom>
            <a:avLst/>
            <a:gdLst>
              <a:gd name="T0" fmla="*/ 2147483647 w 1398"/>
              <a:gd name="T1" fmla="*/ 2147483647 h 226"/>
              <a:gd name="T2" fmla="*/ 2147483647 w 1398"/>
              <a:gd name="T3" fmla="*/ 2147483647 h 226"/>
              <a:gd name="T4" fmla="*/ 2147483647 w 1398"/>
              <a:gd name="T5" fmla="*/ 2147483647 h 226"/>
              <a:gd name="T6" fmla="*/ 2147483647 w 1398"/>
              <a:gd name="T7" fmla="*/ 2147483647 h 226"/>
              <a:gd name="T8" fmla="*/ 2147483647 w 1398"/>
              <a:gd name="T9" fmla="*/ 2147483647 h 226"/>
              <a:gd name="T10" fmla="*/ 2147483647 w 1398"/>
              <a:gd name="T11" fmla="*/ 2147483647 h 226"/>
              <a:gd name="T12" fmla="*/ 2147483647 w 1398"/>
              <a:gd name="T13" fmla="*/ 2147483647 h 226"/>
              <a:gd name="T14" fmla="*/ 2147483647 w 1398"/>
              <a:gd name="T15" fmla="*/ 2147483647 h 226"/>
              <a:gd name="T16" fmla="*/ 2147483647 w 1398"/>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226"/>
              <a:gd name="T29" fmla="*/ 1398 w 1398"/>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gradFill rotWithShape="0">
            <a:gsLst>
              <a:gs pos="0">
                <a:srgbClr val="FFFFFF"/>
              </a:gs>
              <a:gs pos="100000">
                <a:srgbClr val="1822CD"/>
              </a:gs>
            </a:gsLst>
            <a:path path="rect">
              <a:fillToRect l="50000" t="50000" r="50000" b="50000"/>
            </a:path>
          </a:gradFill>
          <a:ln w="28575">
            <a:noFill/>
            <a:round/>
            <a:headEnd/>
            <a:tailEnd/>
          </a:ln>
        </p:spPr>
        <p:txBody>
          <a:bodyPr wrap="none" anchor="ctr"/>
          <a:lstStyle/>
          <a:p>
            <a:endParaRPr lang="en-GB" sz="2000"/>
          </a:p>
        </p:txBody>
      </p:sp>
      <p:sp>
        <p:nvSpPr>
          <p:cNvPr id="101381" name="Freeform 38"/>
          <p:cNvSpPr>
            <a:spLocks noChangeAspect="1"/>
          </p:cNvSpPr>
          <p:nvPr/>
        </p:nvSpPr>
        <p:spPr bwMode="auto">
          <a:xfrm>
            <a:off x="1247775" y="3575050"/>
            <a:ext cx="2155825" cy="760413"/>
          </a:xfrm>
          <a:custGeom>
            <a:avLst/>
            <a:gdLst>
              <a:gd name="T0" fmla="*/ 2147483647 w 3040"/>
              <a:gd name="T1" fmla="*/ 2147483647 h 1048"/>
              <a:gd name="T2" fmla="*/ 2147483647 w 3040"/>
              <a:gd name="T3" fmla="*/ 2147483647 h 1048"/>
              <a:gd name="T4" fmla="*/ 2147483647 w 3040"/>
              <a:gd name="T5" fmla="*/ 2147483647 h 1048"/>
              <a:gd name="T6" fmla="*/ 2147483647 w 3040"/>
              <a:gd name="T7" fmla="*/ 2147483647 h 1048"/>
              <a:gd name="T8" fmla="*/ 2147483647 w 3040"/>
              <a:gd name="T9" fmla="*/ 2147483647 h 1048"/>
              <a:gd name="T10" fmla="*/ 2147483647 w 3040"/>
              <a:gd name="T11" fmla="*/ 2147483647 h 1048"/>
              <a:gd name="T12" fmla="*/ 0 60000 65536"/>
              <a:gd name="T13" fmla="*/ 0 60000 65536"/>
              <a:gd name="T14" fmla="*/ 0 60000 65536"/>
              <a:gd name="T15" fmla="*/ 0 60000 65536"/>
              <a:gd name="T16" fmla="*/ 0 60000 65536"/>
              <a:gd name="T17" fmla="*/ 0 60000 65536"/>
              <a:gd name="T18" fmla="*/ 0 w 3040"/>
              <a:gd name="T19" fmla="*/ 0 h 1048"/>
              <a:gd name="T20" fmla="*/ 3040 w 3040"/>
              <a:gd name="T21" fmla="*/ 1048 h 1048"/>
            </a:gdLst>
            <a:ahLst/>
            <a:cxnLst>
              <a:cxn ang="T12">
                <a:pos x="T0" y="T1"/>
              </a:cxn>
              <a:cxn ang="T13">
                <a:pos x="T2" y="T3"/>
              </a:cxn>
              <a:cxn ang="T14">
                <a:pos x="T4" y="T5"/>
              </a:cxn>
              <a:cxn ang="T15">
                <a:pos x="T6" y="T7"/>
              </a:cxn>
              <a:cxn ang="T16">
                <a:pos x="T8" y="T9"/>
              </a:cxn>
              <a:cxn ang="T17">
                <a:pos x="T10" y="T11"/>
              </a:cxn>
            </a:cxnLst>
            <a:rect l="T18" t="T19" r="T20" b="T21"/>
            <a:pathLst>
              <a:path w="3040" h="1048">
                <a:moveTo>
                  <a:pt x="240" y="584"/>
                </a:moveTo>
                <a:cubicBezTo>
                  <a:pt x="680" y="300"/>
                  <a:pt x="1120" y="16"/>
                  <a:pt x="1584" y="8"/>
                </a:cubicBezTo>
                <a:cubicBezTo>
                  <a:pt x="2048" y="0"/>
                  <a:pt x="3040" y="368"/>
                  <a:pt x="3024" y="536"/>
                </a:cubicBezTo>
                <a:cubicBezTo>
                  <a:pt x="3008" y="704"/>
                  <a:pt x="1960" y="984"/>
                  <a:pt x="1488" y="1016"/>
                </a:cubicBezTo>
                <a:cubicBezTo>
                  <a:pt x="1016" y="1048"/>
                  <a:pt x="384" y="808"/>
                  <a:pt x="192" y="728"/>
                </a:cubicBezTo>
                <a:cubicBezTo>
                  <a:pt x="0" y="648"/>
                  <a:pt x="312" y="568"/>
                  <a:pt x="336" y="536"/>
                </a:cubicBezTo>
              </a:path>
            </a:pathLst>
          </a:custGeom>
          <a:gradFill rotWithShape="0">
            <a:gsLst>
              <a:gs pos="0">
                <a:srgbClr val="FFFFFF"/>
              </a:gs>
              <a:gs pos="100000">
                <a:srgbClr val="FF0000"/>
              </a:gs>
            </a:gsLst>
            <a:path path="rect">
              <a:fillToRect l="50000" t="50000" r="50000" b="50000"/>
            </a:path>
          </a:gradFill>
          <a:ln w="28575">
            <a:noFill/>
            <a:round/>
            <a:headEnd/>
            <a:tailEnd/>
          </a:ln>
        </p:spPr>
        <p:txBody>
          <a:bodyPr/>
          <a:lstStyle/>
          <a:p>
            <a:endParaRPr lang="en-GB" sz="2000"/>
          </a:p>
        </p:txBody>
      </p:sp>
      <p:sp>
        <p:nvSpPr>
          <p:cNvPr id="101382" name="Freeform 39"/>
          <p:cNvSpPr>
            <a:spLocks noChangeAspect="1"/>
          </p:cNvSpPr>
          <p:nvPr/>
        </p:nvSpPr>
        <p:spPr bwMode="auto">
          <a:xfrm>
            <a:off x="1316038" y="2198688"/>
            <a:ext cx="1793875" cy="555625"/>
          </a:xfrm>
          <a:custGeom>
            <a:avLst/>
            <a:gdLst>
              <a:gd name="T0" fmla="*/ 2147483647 w 1398"/>
              <a:gd name="T1" fmla="*/ 2147483647 h 226"/>
              <a:gd name="T2" fmla="*/ 2147483647 w 1398"/>
              <a:gd name="T3" fmla="*/ 2147483647 h 226"/>
              <a:gd name="T4" fmla="*/ 2147483647 w 1398"/>
              <a:gd name="T5" fmla="*/ 2147483647 h 226"/>
              <a:gd name="T6" fmla="*/ 2147483647 w 1398"/>
              <a:gd name="T7" fmla="*/ 2147483647 h 226"/>
              <a:gd name="T8" fmla="*/ 2147483647 w 1398"/>
              <a:gd name="T9" fmla="*/ 2147483647 h 226"/>
              <a:gd name="T10" fmla="*/ 2147483647 w 1398"/>
              <a:gd name="T11" fmla="*/ 2147483647 h 226"/>
              <a:gd name="T12" fmla="*/ 2147483647 w 1398"/>
              <a:gd name="T13" fmla="*/ 2147483647 h 226"/>
              <a:gd name="T14" fmla="*/ 2147483647 w 1398"/>
              <a:gd name="T15" fmla="*/ 2147483647 h 226"/>
              <a:gd name="T16" fmla="*/ 2147483647 w 1398"/>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226"/>
              <a:gd name="T29" fmla="*/ 1398 w 1398"/>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gradFill rotWithShape="0">
            <a:gsLst>
              <a:gs pos="0">
                <a:srgbClr val="FFFFFF"/>
              </a:gs>
              <a:gs pos="100000">
                <a:srgbClr val="1822CD"/>
              </a:gs>
            </a:gsLst>
            <a:path path="rect">
              <a:fillToRect l="50000" t="50000" r="50000" b="50000"/>
            </a:path>
          </a:gradFill>
          <a:ln w="28575">
            <a:noFill/>
            <a:round/>
            <a:headEnd/>
            <a:tailEnd/>
          </a:ln>
        </p:spPr>
        <p:txBody>
          <a:bodyPr wrap="none" anchor="ctr"/>
          <a:lstStyle/>
          <a:p>
            <a:endParaRPr lang="en-GB" sz="2000"/>
          </a:p>
        </p:txBody>
      </p:sp>
      <p:sp>
        <p:nvSpPr>
          <p:cNvPr id="101383" name="Freeform 40"/>
          <p:cNvSpPr>
            <a:spLocks noChangeAspect="1"/>
          </p:cNvSpPr>
          <p:nvPr/>
        </p:nvSpPr>
        <p:spPr bwMode="auto">
          <a:xfrm>
            <a:off x="3117850" y="3611563"/>
            <a:ext cx="2605088" cy="762000"/>
          </a:xfrm>
          <a:custGeom>
            <a:avLst/>
            <a:gdLst>
              <a:gd name="T0" fmla="*/ 2147483647 w 3040"/>
              <a:gd name="T1" fmla="*/ 2147483647 h 1048"/>
              <a:gd name="T2" fmla="*/ 2147483647 w 3040"/>
              <a:gd name="T3" fmla="*/ 2147483647 h 1048"/>
              <a:gd name="T4" fmla="*/ 2147483647 w 3040"/>
              <a:gd name="T5" fmla="*/ 2147483647 h 1048"/>
              <a:gd name="T6" fmla="*/ 2147483647 w 3040"/>
              <a:gd name="T7" fmla="*/ 2147483647 h 1048"/>
              <a:gd name="T8" fmla="*/ 2147483647 w 3040"/>
              <a:gd name="T9" fmla="*/ 2147483647 h 1048"/>
              <a:gd name="T10" fmla="*/ 2147483647 w 3040"/>
              <a:gd name="T11" fmla="*/ 2147483647 h 1048"/>
              <a:gd name="T12" fmla="*/ 0 60000 65536"/>
              <a:gd name="T13" fmla="*/ 0 60000 65536"/>
              <a:gd name="T14" fmla="*/ 0 60000 65536"/>
              <a:gd name="T15" fmla="*/ 0 60000 65536"/>
              <a:gd name="T16" fmla="*/ 0 60000 65536"/>
              <a:gd name="T17" fmla="*/ 0 60000 65536"/>
              <a:gd name="T18" fmla="*/ 0 w 3040"/>
              <a:gd name="T19" fmla="*/ 0 h 1048"/>
              <a:gd name="T20" fmla="*/ 3040 w 3040"/>
              <a:gd name="T21" fmla="*/ 1048 h 1048"/>
            </a:gdLst>
            <a:ahLst/>
            <a:cxnLst>
              <a:cxn ang="T12">
                <a:pos x="T0" y="T1"/>
              </a:cxn>
              <a:cxn ang="T13">
                <a:pos x="T2" y="T3"/>
              </a:cxn>
              <a:cxn ang="T14">
                <a:pos x="T4" y="T5"/>
              </a:cxn>
              <a:cxn ang="T15">
                <a:pos x="T6" y="T7"/>
              </a:cxn>
              <a:cxn ang="T16">
                <a:pos x="T8" y="T9"/>
              </a:cxn>
              <a:cxn ang="T17">
                <a:pos x="T10" y="T11"/>
              </a:cxn>
            </a:cxnLst>
            <a:rect l="T18" t="T19" r="T20" b="T21"/>
            <a:pathLst>
              <a:path w="3040" h="1048">
                <a:moveTo>
                  <a:pt x="240" y="584"/>
                </a:moveTo>
                <a:cubicBezTo>
                  <a:pt x="680" y="300"/>
                  <a:pt x="1120" y="16"/>
                  <a:pt x="1584" y="8"/>
                </a:cubicBezTo>
                <a:cubicBezTo>
                  <a:pt x="2048" y="0"/>
                  <a:pt x="3040" y="368"/>
                  <a:pt x="3024" y="536"/>
                </a:cubicBezTo>
                <a:cubicBezTo>
                  <a:pt x="3008" y="704"/>
                  <a:pt x="1960" y="984"/>
                  <a:pt x="1488" y="1016"/>
                </a:cubicBezTo>
                <a:cubicBezTo>
                  <a:pt x="1016" y="1048"/>
                  <a:pt x="384" y="808"/>
                  <a:pt x="192" y="728"/>
                </a:cubicBezTo>
                <a:cubicBezTo>
                  <a:pt x="0" y="648"/>
                  <a:pt x="312" y="568"/>
                  <a:pt x="336" y="536"/>
                </a:cubicBezTo>
              </a:path>
            </a:pathLst>
          </a:custGeom>
          <a:gradFill rotWithShape="0">
            <a:gsLst>
              <a:gs pos="0">
                <a:srgbClr val="FFFFFF"/>
              </a:gs>
              <a:gs pos="100000">
                <a:srgbClr val="FF0000"/>
              </a:gs>
            </a:gsLst>
            <a:path path="rect">
              <a:fillToRect l="50000" t="50000" r="50000" b="50000"/>
            </a:path>
          </a:gradFill>
          <a:ln w="28575">
            <a:noFill/>
            <a:round/>
            <a:headEnd/>
            <a:tailEnd/>
          </a:ln>
        </p:spPr>
        <p:txBody>
          <a:bodyPr/>
          <a:lstStyle/>
          <a:p>
            <a:endParaRPr lang="en-GB" sz="2000"/>
          </a:p>
        </p:txBody>
      </p:sp>
      <p:sp>
        <p:nvSpPr>
          <p:cNvPr id="101384" name="Text Box 41"/>
          <p:cNvSpPr txBox="1">
            <a:spLocks noChangeAspect="1" noChangeArrowheads="1"/>
          </p:cNvSpPr>
          <p:nvPr/>
        </p:nvSpPr>
        <p:spPr bwMode="auto">
          <a:xfrm>
            <a:off x="3594100" y="3810000"/>
            <a:ext cx="1838325" cy="496888"/>
          </a:xfrm>
          <a:prstGeom prst="rect">
            <a:avLst/>
          </a:prstGeom>
          <a:noFill/>
          <a:ln w="9525">
            <a:noFill/>
            <a:miter lim="800000"/>
            <a:headEnd/>
            <a:tailEnd/>
          </a:ln>
        </p:spPr>
        <p:txBody>
          <a:bodyPr lIns="94640" tIns="47320" rIns="94640" bIns="47320">
            <a:spAutoFit/>
          </a:bodyPr>
          <a:lstStyle/>
          <a:p>
            <a:pPr algn="ctr" defTabSz="946150" eaLnBrk="0" hangingPunct="0">
              <a:spcBef>
                <a:spcPct val="20000"/>
              </a:spcBef>
            </a:pPr>
            <a:r>
              <a:rPr lang="it-IT" altLang="fr-FR" sz="1200" b="1">
                <a:solidFill>
                  <a:srgbClr val="000000"/>
                </a:solidFill>
              </a:rPr>
              <a:t>Vasoconstriction</a:t>
            </a:r>
          </a:p>
          <a:p>
            <a:pPr algn="ctr" defTabSz="946150" eaLnBrk="0" hangingPunct="0">
              <a:spcBef>
                <a:spcPct val="20000"/>
              </a:spcBef>
            </a:pPr>
            <a:r>
              <a:rPr lang="fr-FR" sz="1200" b="1">
                <a:solidFill>
                  <a:srgbClr val="000000"/>
                </a:solidFill>
              </a:rPr>
              <a:t>P</a:t>
            </a:r>
            <a:r>
              <a:rPr lang="it-IT" altLang="fr-FR" sz="1200" b="1">
                <a:solidFill>
                  <a:srgbClr val="000000"/>
                </a:solidFill>
              </a:rPr>
              <a:t>rolif</a:t>
            </a:r>
            <a:r>
              <a:rPr lang="fr-FR" sz="1200" b="1">
                <a:solidFill>
                  <a:srgbClr val="000000"/>
                </a:solidFill>
              </a:rPr>
              <a:t>e</a:t>
            </a:r>
            <a:r>
              <a:rPr lang="it-IT" altLang="fr-FR" sz="1200" b="1">
                <a:solidFill>
                  <a:srgbClr val="000000"/>
                </a:solidFill>
              </a:rPr>
              <a:t>ration</a:t>
            </a:r>
            <a:endParaRPr lang="en-GB" altLang="fr-FR" sz="1200" b="1">
              <a:solidFill>
                <a:srgbClr val="000000"/>
              </a:solidFill>
            </a:endParaRPr>
          </a:p>
        </p:txBody>
      </p:sp>
      <p:sp>
        <p:nvSpPr>
          <p:cNvPr id="101385" name="Freeform 42"/>
          <p:cNvSpPr>
            <a:spLocks noChangeAspect="1"/>
          </p:cNvSpPr>
          <p:nvPr/>
        </p:nvSpPr>
        <p:spPr bwMode="auto">
          <a:xfrm>
            <a:off x="5761038" y="2241550"/>
            <a:ext cx="1793875" cy="557213"/>
          </a:xfrm>
          <a:custGeom>
            <a:avLst/>
            <a:gdLst>
              <a:gd name="T0" fmla="*/ 2147483647 w 1398"/>
              <a:gd name="T1" fmla="*/ 2147483647 h 226"/>
              <a:gd name="T2" fmla="*/ 2147483647 w 1398"/>
              <a:gd name="T3" fmla="*/ 2147483647 h 226"/>
              <a:gd name="T4" fmla="*/ 2147483647 w 1398"/>
              <a:gd name="T5" fmla="*/ 2147483647 h 226"/>
              <a:gd name="T6" fmla="*/ 2147483647 w 1398"/>
              <a:gd name="T7" fmla="*/ 2147483647 h 226"/>
              <a:gd name="T8" fmla="*/ 2147483647 w 1398"/>
              <a:gd name="T9" fmla="*/ 2147483647 h 226"/>
              <a:gd name="T10" fmla="*/ 2147483647 w 1398"/>
              <a:gd name="T11" fmla="*/ 2147483647 h 226"/>
              <a:gd name="T12" fmla="*/ 2147483647 w 1398"/>
              <a:gd name="T13" fmla="*/ 2147483647 h 226"/>
              <a:gd name="T14" fmla="*/ 2147483647 w 1398"/>
              <a:gd name="T15" fmla="*/ 2147483647 h 226"/>
              <a:gd name="T16" fmla="*/ 2147483647 w 1398"/>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226"/>
              <a:gd name="T29" fmla="*/ 1398 w 1398"/>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gradFill rotWithShape="0">
            <a:gsLst>
              <a:gs pos="0">
                <a:srgbClr val="FFFFFF"/>
              </a:gs>
              <a:gs pos="100000">
                <a:srgbClr val="1822CD"/>
              </a:gs>
            </a:gsLst>
            <a:path path="rect">
              <a:fillToRect l="50000" t="50000" r="50000" b="50000"/>
            </a:path>
          </a:gradFill>
          <a:ln w="28575">
            <a:noFill/>
            <a:round/>
            <a:headEnd/>
            <a:tailEnd/>
          </a:ln>
        </p:spPr>
        <p:txBody>
          <a:bodyPr wrap="none" anchor="ctr"/>
          <a:lstStyle/>
          <a:p>
            <a:endParaRPr lang="en-GB" sz="2000"/>
          </a:p>
        </p:txBody>
      </p:sp>
      <p:sp>
        <p:nvSpPr>
          <p:cNvPr id="101386" name="Freeform 43"/>
          <p:cNvSpPr>
            <a:spLocks noChangeAspect="1"/>
          </p:cNvSpPr>
          <p:nvPr/>
        </p:nvSpPr>
        <p:spPr bwMode="auto">
          <a:xfrm>
            <a:off x="1316038" y="1308100"/>
            <a:ext cx="1801812" cy="558800"/>
          </a:xfrm>
          <a:custGeom>
            <a:avLst/>
            <a:gdLst>
              <a:gd name="T0" fmla="*/ 2147483647 w 1398"/>
              <a:gd name="T1" fmla="*/ 2147483647 h 226"/>
              <a:gd name="T2" fmla="*/ 2147483647 w 1398"/>
              <a:gd name="T3" fmla="*/ 2147483647 h 226"/>
              <a:gd name="T4" fmla="*/ 2147483647 w 1398"/>
              <a:gd name="T5" fmla="*/ 2147483647 h 226"/>
              <a:gd name="T6" fmla="*/ 2147483647 w 1398"/>
              <a:gd name="T7" fmla="*/ 2147483647 h 226"/>
              <a:gd name="T8" fmla="*/ 2147483647 w 1398"/>
              <a:gd name="T9" fmla="*/ 2147483647 h 226"/>
              <a:gd name="T10" fmla="*/ 2147483647 w 1398"/>
              <a:gd name="T11" fmla="*/ 2147483647 h 226"/>
              <a:gd name="T12" fmla="*/ 2147483647 w 1398"/>
              <a:gd name="T13" fmla="*/ 2147483647 h 226"/>
              <a:gd name="T14" fmla="*/ 2147483647 w 1398"/>
              <a:gd name="T15" fmla="*/ 2147483647 h 226"/>
              <a:gd name="T16" fmla="*/ 2147483647 w 1398"/>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226"/>
              <a:gd name="T29" fmla="*/ 1398 w 1398"/>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gradFill rotWithShape="0">
            <a:gsLst>
              <a:gs pos="0">
                <a:srgbClr val="FFFFFF"/>
              </a:gs>
              <a:gs pos="100000">
                <a:srgbClr val="1822CD"/>
              </a:gs>
            </a:gsLst>
            <a:path path="rect">
              <a:fillToRect l="50000" t="50000" r="50000" b="50000"/>
            </a:path>
          </a:gradFill>
          <a:ln w="28575">
            <a:noFill/>
            <a:round/>
            <a:headEnd/>
            <a:tailEnd/>
          </a:ln>
        </p:spPr>
        <p:txBody>
          <a:bodyPr wrap="none" anchor="ctr"/>
          <a:lstStyle/>
          <a:p>
            <a:endParaRPr lang="en-GB" sz="2000"/>
          </a:p>
        </p:txBody>
      </p:sp>
      <p:sp>
        <p:nvSpPr>
          <p:cNvPr id="101387" name="Freeform 44"/>
          <p:cNvSpPr>
            <a:spLocks noChangeAspect="1"/>
          </p:cNvSpPr>
          <p:nvPr/>
        </p:nvSpPr>
        <p:spPr bwMode="auto">
          <a:xfrm>
            <a:off x="3074988" y="1306513"/>
            <a:ext cx="2760662" cy="558800"/>
          </a:xfrm>
          <a:custGeom>
            <a:avLst/>
            <a:gdLst>
              <a:gd name="T0" fmla="*/ 2147483647 w 1398"/>
              <a:gd name="T1" fmla="*/ 2147483647 h 226"/>
              <a:gd name="T2" fmla="*/ 2147483647 w 1398"/>
              <a:gd name="T3" fmla="*/ 2147483647 h 226"/>
              <a:gd name="T4" fmla="*/ 2147483647 w 1398"/>
              <a:gd name="T5" fmla="*/ 2147483647 h 226"/>
              <a:gd name="T6" fmla="*/ 2147483647 w 1398"/>
              <a:gd name="T7" fmla="*/ 2147483647 h 226"/>
              <a:gd name="T8" fmla="*/ 2147483647 w 1398"/>
              <a:gd name="T9" fmla="*/ 2147483647 h 226"/>
              <a:gd name="T10" fmla="*/ 2147483647 w 1398"/>
              <a:gd name="T11" fmla="*/ 2147483647 h 226"/>
              <a:gd name="T12" fmla="*/ 2147483647 w 1398"/>
              <a:gd name="T13" fmla="*/ 2147483647 h 226"/>
              <a:gd name="T14" fmla="*/ 2147483647 w 1398"/>
              <a:gd name="T15" fmla="*/ 2147483647 h 226"/>
              <a:gd name="T16" fmla="*/ 2147483647 w 1398"/>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226"/>
              <a:gd name="T29" fmla="*/ 1398 w 1398"/>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gradFill rotWithShape="0">
            <a:gsLst>
              <a:gs pos="0">
                <a:srgbClr val="FFFFFF"/>
              </a:gs>
              <a:gs pos="100000">
                <a:srgbClr val="1822CD"/>
              </a:gs>
            </a:gsLst>
            <a:path path="rect">
              <a:fillToRect l="50000" t="50000" r="50000" b="50000"/>
            </a:path>
          </a:gradFill>
          <a:ln w="28575">
            <a:noFill/>
            <a:round/>
            <a:headEnd/>
            <a:tailEnd/>
          </a:ln>
        </p:spPr>
        <p:txBody>
          <a:bodyPr wrap="none" anchor="ctr"/>
          <a:lstStyle/>
          <a:p>
            <a:endParaRPr lang="en-GB" sz="2000"/>
          </a:p>
        </p:txBody>
      </p:sp>
      <p:sp>
        <p:nvSpPr>
          <p:cNvPr id="101388" name="Freeform 45"/>
          <p:cNvSpPr>
            <a:spLocks noChangeAspect="1"/>
          </p:cNvSpPr>
          <p:nvPr/>
        </p:nvSpPr>
        <p:spPr bwMode="auto">
          <a:xfrm>
            <a:off x="5788025" y="1323975"/>
            <a:ext cx="1766888" cy="557213"/>
          </a:xfrm>
          <a:custGeom>
            <a:avLst/>
            <a:gdLst>
              <a:gd name="T0" fmla="*/ 2147483647 w 1398"/>
              <a:gd name="T1" fmla="*/ 2147483647 h 226"/>
              <a:gd name="T2" fmla="*/ 2147483647 w 1398"/>
              <a:gd name="T3" fmla="*/ 2147483647 h 226"/>
              <a:gd name="T4" fmla="*/ 2147483647 w 1398"/>
              <a:gd name="T5" fmla="*/ 2147483647 h 226"/>
              <a:gd name="T6" fmla="*/ 2147483647 w 1398"/>
              <a:gd name="T7" fmla="*/ 2147483647 h 226"/>
              <a:gd name="T8" fmla="*/ 2147483647 w 1398"/>
              <a:gd name="T9" fmla="*/ 2147483647 h 226"/>
              <a:gd name="T10" fmla="*/ 2147483647 w 1398"/>
              <a:gd name="T11" fmla="*/ 2147483647 h 226"/>
              <a:gd name="T12" fmla="*/ 2147483647 w 1398"/>
              <a:gd name="T13" fmla="*/ 2147483647 h 226"/>
              <a:gd name="T14" fmla="*/ 2147483647 w 1398"/>
              <a:gd name="T15" fmla="*/ 2147483647 h 226"/>
              <a:gd name="T16" fmla="*/ 2147483647 w 1398"/>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226"/>
              <a:gd name="T29" fmla="*/ 1398 w 1398"/>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226">
                <a:moveTo>
                  <a:pt x="469" y="4"/>
                </a:moveTo>
                <a:cubicBezTo>
                  <a:pt x="591" y="2"/>
                  <a:pt x="740" y="2"/>
                  <a:pt x="882" y="8"/>
                </a:cubicBezTo>
                <a:cubicBezTo>
                  <a:pt x="1024" y="14"/>
                  <a:pt x="1250" y="6"/>
                  <a:pt x="1323" y="37"/>
                </a:cubicBezTo>
                <a:cubicBezTo>
                  <a:pt x="1396" y="68"/>
                  <a:pt x="1398" y="167"/>
                  <a:pt x="1323" y="196"/>
                </a:cubicBezTo>
                <a:cubicBezTo>
                  <a:pt x="1248" y="225"/>
                  <a:pt x="1059" y="208"/>
                  <a:pt x="872" y="210"/>
                </a:cubicBezTo>
                <a:cubicBezTo>
                  <a:pt x="685" y="212"/>
                  <a:pt x="344" y="226"/>
                  <a:pt x="200" y="210"/>
                </a:cubicBezTo>
                <a:cubicBezTo>
                  <a:pt x="56" y="194"/>
                  <a:pt x="16" y="146"/>
                  <a:pt x="8" y="114"/>
                </a:cubicBezTo>
                <a:cubicBezTo>
                  <a:pt x="0" y="82"/>
                  <a:pt x="75" y="36"/>
                  <a:pt x="152" y="18"/>
                </a:cubicBezTo>
                <a:cubicBezTo>
                  <a:pt x="229" y="0"/>
                  <a:pt x="365" y="4"/>
                  <a:pt x="469" y="4"/>
                </a:cubicBezTo>
                <a:close/>
              </a:path>
            </a:pathLst>
          </a:custGeom>
          <a:gradFill rotWithShape="0">
            <a:gsLst>
              <a:gs pos="0">
                <a:srgbClr val="FFFFFF"/>
              </a:gs>
              <a:gs pos="100000">
                <a:srgbClr val="1822CD"/>
              </a:gs>
            </a:gsLst>
            <a:path path="rect">
              <a:fillToRect l="50000" t="50000" r="50000" b="50000"/>
            </a:path>
          </a:gradFill>
          <a:ln w="28575">
            <a:noFill/>
            <a:round/>
            <a:headEnd/>
            <a:tailEnd/>
          </a:ln>
        </p:spPr>
        <p:txBody>
          <a:bodyPr wrap="none" anchor="ctr"/>
          <a:lstStyle/>
          <a:p>
            <a:endParaRPr lang="en-GB" sz="2000"/>
          </a:p>
        </p:txBody>
      </p:sp>
      <p:sp>
        <p:nvSpPr>
          <p:cNvPr id="101389" name="Freeform 46"/>
          <p:cNvSpPr>
            <a:spLocks noChangeAspect="1"/>
          </p:cNvSpPr>
          <p:nvPr/>
        </p:nvSpPr>
        <p:spPr bwMode="auto">
          <a:xfrm>
            <a:off x="5387975" y="3697288"/>
            <a:ext cx="2159000" cy="762000"/>
          </a:xfrm>
          <a:custGeom>
            <a:avLst/>
            <a:gdLst>
              <a:gd name="T0" fmla="*/ 2147483647 w 3040"/>
              <a:gd name="T1" fmla="*/ 2147483647 h 1048"/>
              <a:gd name="T2" fmla="*/ 2147483647 w 3040"/>
              <a:gd name="T3" fmla="*/ 2147483647 h 1048"/>
              <a:gd name="T4" fmla="*/ 2147483647 w 3040"/>
              <a:gd name="T5" fmla="*/ 2147483647 h 1048"/>
              <a:gd name="T6" fmla="*/ 2147483647 w 3040"/>
              <a:gd name="T7" fmla="*/ 2147483647 h 1048"/>
              <a:gd name="T8" fmla="*/ 2147483647 w 3040"/>
              <a:gd name="T9" fmla="*/ 2147483647 h 1048"/>
              <a:gd name="T10" fmla="*/ 2147483647 w 3040"/>
              <a:gd name="T11" fmla="*/ 2147483647 h 1048"/>
              <a:gd name="T12" fmla="*/ 0 60000 65536"/>
              <a:gd name="T13" fmla="*/ 0 60000 65536"/>
              <a:gd name="T14" fmla="*/ 0 60000 65536"/>
              <a:gd name="T15" fmla="*/ 0 60000 65536"/>
              <a:gd name="T16" fmla="*/ 0 60000 65536"/>
              <a:gd name="T17" fmla="*/ 0 60000 65536"/>
              <a:gd name="T18" fmla="*/ 0 w 3040"/>
              <a:gd name="T19" fmla="*/ 0 h 1048"/>
              <a:gd name="T20" fmla="*/ 3040 w 3040"/>
              <a:gd name="T21" fmla="*/ 1048 h 1048"/>
            </a:gdLst>
            <a:ahLst/>
            <a:cxnLst>
              <a:cxn ang="T12">
                <a:pos x="T0" y="T1"/>
              </a:cxn>
              <a:cxn ang="T13">
                <a:pos x="T2" y="T3"/>
              </a:cxn>
              <a:cxn ang="T14">
                <a:pos x="T4" y="T5"/>
              </a:cxn>
              <a:cxn ang="T15">
                <a:pos x="T6" y="T7"/>
              </a:cxn>
              <a:cxn ang="T16">
                <a:pos x="T8" y="T9"/>
              </a:cxn>
              <a:cxn ang="T17">
                <a:pos x="T10" y="T11"/>
              </a:cxn>
            </a:cxnLst>
            <a:rect l="T18" t="T19" r="T20" b="T21"/>
            <a:pathLst>
              <a:path w="3040" h="1048">
                <a:moveTo>
                  <a:pt x="240" y="584"/>
                </a:moveTo>
                <a:cubicBezTo>
                  <a:pt x="680" y="300"/>
                  <a:pt x="1120" y="16"/>
                  <a:pt x="1584" y="8"/>
                </a:cubicBezTo>
                <a:cubicBezTo>
                  <a:pt x="2048" y="0"/>
                  <a:pt x="3040" y="368"/>
                  <a:pt x="3024" y="536"/>
                </a:cubicBezTo>
                <a:cubicBezTo>
                  <a:pt x="3008" y="704"/>
                  <a:pt x="1960" y="984"/>
                  <a:pt x="1488" y="1016"/>
                </a:cubicBezTo>
                <a:cubicBezTo>
                  <a:pt x="1016" y="1048"/>
                  <a:pt x="384" y="808"/>
                  <a:pt x="192" y="728"/>
                </a:cubicBezTo>
                <a:cubicBezTo>
                  <a:pt x="0" y="648"/>
                  <a:pt x="312" y="568"/>
                  <a:pt x="336" y="536"/>
                </a:cubicBezTo>
              </a:path>
            </a:pathLst>
          </a:custGeom>
          <a:gradFill rotWithShape="0">
            <a:gsLst>
              <a:gs pos="0">
                <a:srgbClr val="FFFFFF"/>
              </a:gs>
              <a:gs pos="100000">
                <a:srgbClr val="FF0000"/>
              </a:gs>
            </a:gsLst>
            <a:path path="rect">
              <a:fillToRect l="50000" t="50000" r="50000" b="50000"/>
            </a:path>
          </a:gradFill>
          <a:ln w="28575">
            <a:noFill/>
            <a:round/>
            <a:headEnd/>
            <a:tailEnd/>
          </a:ln>
        </p:spPr>
        <p:txBody>
          <a:bodyPr/>
          <a:lstStyle/>
          <a:p>
            <a:endParaRPr lang="en-GB" sz="2000"/>
          </a:p>
        </p:txBody>
      </p:sp>
      <p:sp>
        <p:nvSpPr>
          <p:cNvPr id="33839" name="PubBanner"/>
          <p:cNvSpPr>
            <a:spLocks noChangeAspect="1" noEditPoints="1" noChangeArrowheads="1"/>
          </p:cNvSpPr>
          <p:nvPr/>
        </p:nvSpPr>
        <p:spPr bwMode="auto">
          <a:xfrm rot="10800000">
            <a:off x="5954713" y="2157413"/>
            <a:ext cx="320675" cy="227012"/>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ES" sz="2000">
              <a:cs typeface="+mn-cs"/>
            </a:endParaRPr>
          </a:p>
        </p:txBody>
      </p:sp>
      <p:sp>
        <p:nvSpPr>
          <p:cNvPr id="101391" name="Text Box 48"/>
          <p:cNvSpPr txBox="1">
            <a:spLocks noChangeAspect="1" noChangeArrowheads="1"/>
          </p:cNvSpPr>
          <p:nvPr/>
        </p:nvSpPr>
        <p:spPr bwMode="auto">
          <a:xfrm>
            <a:off x="6021388" y="1979613"/>
            <a:ext cx="582612" cy="241300"/>
          </a:xfrm>
          <a:prstGeom prst="rect">
            <a:avLst/>
          </a:prstGeom>
          <a:noFill/>
          <a:ln w="9525">
            <a:noFill/>
            <a:miter lim="800000"/>
            <a:headEnd/>
            <a:tailEnd/>
          </a:ln>
        </p:spPr>
        <p:txBody>
          <a:bodyPr lIns="94640" tIns="47320" rIns="94640" bIns="47320">
            <a:spAutoFit/>
          </a:bodyPr>
          <a:lstStyle/>
          <a:p>
            <a:pPr algn="ctr" defTabSz="946150" eaLnBrk="0" hangingPunct="0">
              <a:lnSpc>
                <a:spcPct val="80000"/>
              </a:lnSpc>
              <a:spcBef>
                <a:spcPct val="50000"/>
              </a:spcBef>
            </a:pPr>
            <a:r>
              <a:rPr lang="it-IT" altLang="fr-FR" sz="1200" b="1">
                <a:solidFill>
                  <a:srgbClr val="FFFFFF"/>
                </a:solidFill>
                <a:sym typeface="Comic Sans MS" pitchFamily="66" charset="0"/>
              </a:rPr>
              <a:t>ET</a:t>
            </a:r>
            <a:r>
              <a:rPr lang="fr-FR" sz="1200" b="1" baseline="-25000">
                <a:solidFill>
                  <a:srgbClr val="FFFFFF"/>
                </a:solidFill>
                <a:sym typeface="Comic Sans MS" pitchFamily="66" charset="0"/>
              </a:rPr>
              <a:t>B</a:t>
            </a:r>
            <a:endParaRPr lang="it-IT" altLang="fr-FR" sz="1200" b="1" baseline="-25000">
              <a:solidFill>
                <a:srgbClr val="FFFFFF"/>
              </a:solidFill>
            </a:endParaRPr>
          </a:p>
        </p:txBody>
      </p:sp>
      <p:sp>
        <p:nvSpPr>
          <p:cNvPr id="33841" name="PubBanner"/>
          <p:cNvSpPr>
            <a:spLocks noChangeAspect="1" noEditPoints="1" noChangeArrowheads="1"/>
          </p:cNvSpPr>
          <p:nvPr/>
        </p:nvSpPr>
        <p:spPr bwMode="auto">
          <a:xfrm rot="10800000">
            <a:off x="4957763" y="3557588"/>
            <a:ext cx="320675" cy="225425"/>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es-ES" sz="2000">
              <a:cs typeface="+mn-cs"/>
            </a:endParaRPr>
          </a:p>
        </p:txBody>
      </p:sp>
      <p:sp>
        <p:nvSpPr>
          <p:cNvPr id="101393" name="Text Box 50"/>
          <p:cNvSpPr txBox="1">
            <a:spLocks noChangeAspect="1" noChangeArrowheads="1"/>
          </p:cNvSpPr>
          <p:nvPr/>
        </p:nvSpPr>
        <p:spPr bwMode="auto">
          <a:xfrm>
            <a:off x="5203825" y="3486150"/>
            <a:ext cx="584200" cy="241300"/>
          </a:xfrm>
          <a:prstGeom prst="rect">
            <a:avLst/>
          </a:prstGeom>
          <a:noFill/>
          <a:ln w="9525">
            <a:noFill/>
            <a:miter lim="800000"/>
            <a:headEnd/>
            <a:tailEnd/>
          </a:ln>
        </p:spPr>
        <p:txBody>
          <a:bodyPr lIns="94640" tIns="47320" rIns="94640" bIns="47320">
            <a:spAutoFit/>
          </a:bodyPr>
          <a:lstStyle/>
          <a:p>
            <a:pPr algn="ctr" defTabSz="946150" eaLnBrk="0" hangingPunct="0">
              <a:lnSpc>
                <a:spcPct val="80000"/>
              </a:lnSpc>
              <a:spcBef>
                <a:spcPct val="50000"/>
              </a:spcBef>
            </a:pPr>
            <a:r>
              <a:rPr lang="it-IT" altLang="fr-FR" sz="1200" b="1">
                <a:solidFill>
                  <a:srgbClr val="FFFFFF"/>
                </a:solidFill>
                <a:sym typeface="Comic Sans MS" pitchFamily="66" charset="0"/>
              </a:rPr>
              <a:t>ET</a:t>
            </a:r>
            <a:r>
              <a:rPr lang="fr-FR" sz="1200" b="1" baseline="-25000">
                <a:solidFill>
                  <a:srgbClr val="FFFFFF"/>
                </a:solidFill>
                <a:sym typeface="Comic Sans MS" pitchFamily="66" charset="0"/>
              </a:rPr>
              <a:t>A</a:t>
            </a:r>
            <a:endParaRPr lang="it-IT" altLang="fr-FR" sz="1200" b="1" baseline="-25000">
              <a:solidFill>
                <a:srgbClr val="FFFFFF"/>
              </a:solidFill>
            </a:endParaRPr>
          </a:p>
        </p:txBody>
      </p:sp>
      <p:sp>
        <p:nvSpPr>
          <p:cNvPr id="33843" name="PubBanner"/>
          <p:cNvSpPr>
            <a:spLocks noChangeAspect="1" noEditPoints="1" noChangeArrowheads="1"/>
          </p:cNvSpPr>
          <p:nvPr/>
        </p:nvSpPr>
        <p:spPr bwMode="auto">
          <a:xfrm rot="10800000">
            <a:off x="3802063" y="3559175"/>
            <a:ext cx="320675" cy="225425"/>
          </a:xfrm>
          <a:custGeom>
            <a:avLst/>
            <a:gdLst>
              <a:gd name="T0" fmla="*/ 160338 w 21600"/>
              <a:gd name="T1" fmla="*/ 0 h 21600"/>
              <a:gd name="T2" fmla="*/ 10155 w 21600"/>
              <a:gd name="T3" fmla="*/ 143270 h 21600"/>
              <a:gd name="T4" fmla="*/ 160338 w 21600"/>
              <a:gd name="T5" fmla="*/ 130966 h 21600"/>
              <a:gd name="T6" fmla="*/ 310698 w 21600"/>
              <a:gd name="T7" fmla="*/ 143270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rot="10800000"/>
          <a:lstStyle/>
          <a:p>
            <a:pPr>
              <a:defRPr/>
            </a:pPr>
            <a:endParaRPr lang="es-ES" sz="2000">
              <a:cs typeface="+mn-cs"/>
            </a:endParaRPr>
          </a:p>
        </p:txBody>
      </p:sp>
      <p:sp>
        <p:nvSpPr>
          <p:cNvPr id="101395" name="Text Box 52"/>
          <p:cNvSpPr txBox="1">
            <a:spLocks noChangeAspect="1" noChangeArrowheads="1"/>
          </p:cNvSpPr>
          <p:nvPr/>
        </p:nvSpPr>
        <p:spPr bwMode="auto">
          <a:xfrm>
            <a:off x="3222625" y="3487738"/>
            <a:ext cx="584200" cy="241300"/>
          </a:xfrm>
          <a:prstGeom prst="rect">
            <a:avLst/>
          </a:prstGeom>
          <a:noFill/>
          <a:ln w="9525">
            <a:noFill/>
            <a:miter lim="800000"/>
            <a:headEnd/>
            <a:tailEnd/>
          </a:ln>
        </p:spPr>
        <p:txBody>
          <a:bodyPr lIns="94640" tIns="47320" rIns="94640" bIns="47320">
            <a:spAutoFit/>
          </a:bodyPr>
          <a:lstStyle/>
          <a:p>
            <a:pPr algn="ctr" defTabSz="946150" eaLnBrk="0" hangingPunct="0">
              <a:lnSpc>
                <a:spcPct val="80000"/>
              </a:lnSpc>
              <a:spcBef>
                <a:spcPct val="50000"/>
              </a:spcBef>
            </a:pPr>
            <a:r>
              <a:rPr lang="it-IT" altLang="fr-FR" sz="1200" b="1">
                <a:solidFill>
                  <a:srgbClr val="FFFFFF"/>
                </a:solidFill>
                <a:sym typeface="Comic Sans MS" pitchFamily="66" charset="0"/>
              </a:rPr>
              <a:t>ET</a:t>
            </a:r>
            <a:r>
              <a:rPr lang="fr-FR" sz="1200" b="1" baseline="-25000">
                <a:solidFill>
                  <a:srgbClr val="FFFFFF"/>
                </a:solidFill>
                <a:sym typeface="Comic Sans MS" pitchFamily="66" charset="0"/>
              </a:rPr>
              <a:t>B</a:t>
            </a:r>
            <a:endParaRPr lang="it-IT" altLang="fr-FR" sz="1200" b="1" baseline="-25000">
              <a:solidFill>
                <a:srgbClr val="FFFFFF"/>
              </a:solidFill>
            </a:endParaRPr>
          </a:p>
        </p:txBody>
      </p:sp>
      <p:sp>
        <p:nvSpPr>
          <p:cNvPr id="101396" name="Text Box 53"/>
          <p:cNvSpPr txBox="1">
            <a:spLocks noChangeAspect="1" noChangeArrowheads="1"/>
          </p:cNvSpPr>
          <p:nvPr/>
        </p:nvSpPr>
        <p:spPr bwMode="auto">
          <a:xfrm>
            <a:off x="5629275" y="3819525"/>
            <a:ext cx="1838325" cy="496888"/>
          </a:xfrm>
          <a:prstGeom prst="rect">
            <a:avLst/>
          </a:prstGeom>
          <a:noFill/>
          <a:ln w="9525">
            <a:noFill/>
            <a:miter lim="800000"/>
            <a:headEnd/>
            <a:tailEnd/>
          </a:ln>
        </p:spPr>
        <p:txBody>
          <a:bodyPr lIns="94640" tIns="47320" rIns="94640" bIns="47320">
            <a:spAutoFit/>
          </a:bodyPr>
          <a:lstStyle/>
          <a:p>
            <a:pPr algn="ctr" defTabSz="946150" eaLnBrk="0" hangingPunct="0">
              <a:spcBef>
                <a:spcPct val="20000"/>
              </a:spcBef>
            </a:pPr>
            <a:r>
              <a:rPr lang="it-IT" altLang="fr-FR" sz="1200" b="1">
                <a:solidFill>
                  <a:srgbClr val="000000"/>
                </a:solidFill>
              </a:rPr>
              <a:t>Vaso</a:t>
            </a:r>
            <a:r>
              <a:rPr lang="fr-FR" sz="1200" b="1">
                <a:solidFill>
                  <a:srgbClr val="000000"/>
                </a:solidFill>
              </a:rPr>
              <a:t>dilatation</a:t>
            </a:r>
            <a:endParaRPr lang="it-IT" altLang="fr-FR" sz="1200" b="1">
              <a:solidFill>
                <a:srgbClr val="000000"/>
              </a:solidFill>
            </a:endParaRPr>
          </a:p>
          <a:p>
            <a:pPr algn="ctr" defTabSz="946150" eaLnBrk="0" hangingPunct="0">
              <a:spcBef>
                <a:spcPct val="20000"/>
              </a:spcBef>
            </a:pPr>
            <a:r>
              <a:rPr lang="it-IT" altLang="fr-FR" sz="1200" b="1">
                <a:solidFill>
                  <a:srgbClr val="000000"/>
                </a:solidFill>
              </a:rPr>
              <a:t>Anti</a:t>
            </a:r>
            <a:r>
              <a:rPr lang="fr-FR" sz="1200" b="1">
                <a:solidFill>
                  <a:srgbClr val="000000"/>
                </a:solidFill>
              </a:rPr>
              <a:t>-</a:t>
            </a:r>
            <a:r>
              <a:rPr lang="it-IT" altLang="fr-FR" sz="1200" b="1">
                <a:solidFill>
                  <a:srgbClr val="000000"/>
                </a:solidFill>
              </a:rPr>
              <a:t>prolif</a:t>
            </a:r>
            <a:r>
              <a:rPr lang="fr-FR" sz="1200" b="1">
                <a:solidFill>
                  <a:srgbClr val="000000"/>
                </a:solidFill>
              </a:rPr>
              <a:t>e</a:t>
            </a:r>
            <a:r>
              <a:rPr lang="it-IT" altLang="fr-FR" sz="1200" b="1">
                <a:solidFill>
                  <a:srgbClr val="000000"/>
                </a:solidFill>
              </a:rPr>
              <a:t>ration</a:t>
            </a:r>
            <a:endParaRPr lang="en-GB" altLang="fr-FR" sz="1200" b="1">
              <a:solidFill>
                <a:srgbClr val="000000"/>
              </a:solidFill>
            </a:endParaRPr>
          </a:p>
        </p:txBody>
      </p:sp>
      <p:sp>
        <p:nvSpPr>
          <p:cNvPr id="101397" name="Line 54"/>
          <p:cNvSpPr>
            <a:spLocks noChangeAspect="1" noChangeShapeType="1"/>
          </p:cNvSpPr>
          <p:nvPr/>
        </p:nvSpPr>
        <p:spPr bwMode="auto">
          <a:xfrm>
            <a:off x="4476750" y="2735263"/>
            <a:ext cx="7938" cy="303212"/>
          </a:xfrm>
          <a:prstGeom prst="line">
            <a:avLst/>
          </a:prstGeom>
          <a:noFill/>
          <a:ln w="28575">
            <a:solidFill>
              <a:srgbClr val="FFFFFF"/>
            </a:solidFill>
            <a:round/>
            <a:headEnd/>
            <a:tailEnd type="triangle" w="med" len="med"/>
          </a:ln>
        </p:spPr>
        <p:txBody>
          <a:bodyPr wrap="none" anchor="ctr"/>
          <a:lstStyle/>
          <a:p>
            <a:endParaRPr lang="en-US"/>
          </a:p>
        </p:txBody>
      </p:sp>
      <p:sp>
        <p:nvSpPr>
          <p:cNvPr id="101398" name="Text Box 55"/>
          <p:cNvSpPr txBox="1">
            <a:spLocks noChangeAspect="1" noChangeArrowheads="1"/>
          </p:cNvSpPr>
          <p:nvPr/>
        </p:nvSpPr>
        <p:spPr bwMode="auto">
          <a:xfrm>
            <a:off x="3762375" y="3041650"/>
            <a:ext cx="1585913" cy="265113"/>
          </a:xfrm>
          <a:prstGeom prst="rect">
            <a:avLst/>
          </a:prstGeom>
          <a:noFill/>
          <a:ln w="9525">
            <a:noFill/>
            <a:miter lim="800000"/>
            <a:headEnd/>
            <a:tailEnd/>
          </a:ln>
        </p:spPr>
        <p:txBody>
          <a:bodyPr lIns="94640" tIns="47320" rIns="94640" bIns="47320">
            <a:spAutoFit/>
          </a:bodyPr>
          <a:lstStyle/>
          <a:p>
            <a:pPr algn="ctr" defTabSz="946150" eaLnBrk="0" hangingPunct="0">
              <a:lnSpc>
                <a:spcPct val="80000"/>
              </a:lnSpc>
              <a:spcBef>
                <a:spcPct val="50000"/>
              </a:spcBef>
            </a:pPr>
            <a:r>
              <a:rPr lang="it-IT" altLang="fr-FR" sz="1400" b="1">
                <a:solidFill>
                  <a:srgbClr val="FFFFFF"/>
                </a:solidFill>
                <a:sym typeface="Comic Sans MS" pitchFamily="66" charset="0"/>
              </a:rPr>
              <a:t>Endoth</a:t>
            </a:r>
            <a:r>
              <a:rPr lang="fr-FR" sz="1400" b="1">
                <a:solidFill>
                  <a:srgbClr val="FFFFFF"/>
                </a:solidFill>
                <a:sym typeface="Comic Sans MS" pitchFamily="66" charset="0"/>
              </a:rPr>
              <a:t>e</a:t>
            </a:r>
            <a:r>
              <a:rPr lang="it-IT" altLang="fr-FR" sz="1400" b="1">
                <a:solidFill>
                  <a:srgbClr val="FFFFFF"/>
                </a:solidFill>
                <a:sym typeface="Comic Sans MS" pitchFamily="66" charset="0"/>
              </a:rPr>
              <a:t>lin-1</a:t>
            </a:r>
          </a:p>
        </p:txBody>
      </p:sp>
      <p:sp>
        <p:nvSpPr>
          <p:cNvPr id="101399" name="Line 56"/>
          <p:cNvSpPr>
            <a:spLocks noChangeAspect="1" noChangeShapeType="1"/>
          </p:cNvSpPr>
          <p:nvPr/>
        </p:nvSpPr>
        <p:spPr bwMode="auto">
          <a:xfrm rot="2700000">
            <a:off x="4209256" y="3177382"/>
            <a:ext cx="7937" cy="336550"/>
          </a:xfrm>
          <a:prstGeom prst="line">
            <a:avLst/>
          </a:prstGeom>
          <a:noFill/>
          <a:ln w="28575">
            <a:solidFill>
              <a:srgbClr val="FFFFFF"/>
            </a:solidFill>
            <a:round/>
            <a:headEnd/>
            <a:tailEnd type="triangle" w="med" len="med"/>
          </a:ln>
        </p:spPr>
        <p:txBody>
          <a:bodyPr wrap="none" anchor="ctr"/>
          <a:lstStyle/>
          <a:p>
            <a:endParaRPr lang="en-US"/>
          </a:p>
        </p:txBody>
      </p:sp>
      <p:sp>
        <p:nvSpPr>
          <p:cNvPr id="101400" name="Line 57"/>
          <p:cNvSpPr>
            <a:spLocks noChangeAspect="1" noChangeShapeType="1"/>
          </p:cNvSpPr>
          <p:nvPr/>
        </p:nvSpPr>
        <p:spPr bwMode="auto">
          <a:xfrm rot="-2700000">
            <a:off x="4789488" y="3201988"/>
            <a:ext cx="7937" cy="301625"/>
          </a:xfrm>
          <a:prstGeom prst="line">
            <a:avLst/>
          </a:prstGeom>
          <a:noFill/>
          <a:ln w="28575">
            <a:solidFill>
              <a:srgbClr val="FFFFFF"/>
            </a:solidFill>
            <a:round/>
            <a:headEnd/>
            <a:tailEnd type="triangle" w="med" len="med"/>
          </a:ln>
        </p:spPr>
        <p:txBody>
          <a:bodyPr wrap="none" anchor="ctr"/>
          <a:lstStyle/>
          <a:p>
            <a:endParaRPr lang="en-US"/>
          </a:p>
        </p:txBody>
      </p:sp>
      <p:sp>
        <p:nvSpPr>
          <p:cNvPr id="101401" name="Text Box 58"/>
          <p:cNvSpPr txBox="1">
            <a:spLocks noChangeAspect="1" noChangeArrowheads="1"/>
          </p:cNvSpPr>
          <p:nvPr/>
        </p:nvSpPr>
        <p:spPr bwMode="auto">
          <a:xfrm>
            <a:off x="4051300" y="2417763"/>
            <a:ext cx="1035050" cy="277812"/>
          </a:xfrm>
          <a:prstGeom prst="rect">
            <a:avLst/>
          </a:prstGeom>
          <a:noFill/>
          <a:ln w="9525">
            <a:noFill/>
            <a:miter lim="800000"/>
            <a:headEnd/>
            <a:tailEnd/>
          </a:ln>
        </p:spPr>
        <p:txBody>
          <a:bodyPr lIns="94640" tIns="47320" rIns="94640" bIns="47320">
            <a:spAutoFit/>
          </a:bodyPr>
          <a:lstStyle/>
          <a:p>
            <a:pPr algn="ctr" defTabSz="946150" eaLnBrk="0" hangingPunct="0">
              <a:spcBef>
                <a:spcPct val="20000"/>
              </a:spcBef>
            </a:pPr>
            <a:r>
              <a:rPr lang="it-IT" altLang="fr-FR" sz="1200" b="1">
                <a:solidFill>
                  <a:srgbClr val="000000"/>
                </a:solidFill>
              </a:rPr>
              <a:t>Pro-ET-1</a:t>
            </a:r>
          </a:p>
        </p:txBody>
      </p:sp>
      <p:sp>
        <p:nvSpPr>
          <p:cNvPr id="101402" name="Text Box 59"/>
          <p:cNvSpPr txBox="1">
            <a:spLocks noChangeAspect="1" noChangeArrowheads="1"/>
          </p:cNvSpPr>
          <p:nvPr/>
        </p:nvSpPr>
        <p:spPr bwMode="auto">
          <a:xfrm>
            <a:off x="1303338" y="1435100"/>
            <a:ext cx="1695450" cy="307975"/>
          </a:xfrm>
          <a:prstGeom prst="rect">
            <a:avLst/>
          </a:prstGeom>
          <a:noFill/>
          <a:ln w="9525">
            <a:noFill/>
            <a:miter lim="800000"/>
            <a:headEnd/>
            <a:tailEnd/>
          </a:ln>
        </p:spPr>
        <p:txBody>
          <a:bodyPr lIns="94640" tIns="47320" rIns="94640" bIns="47320">
            <a:spAutoFit/>
          </a:bodyPr>
          <a:lstStyle/>
          <a:p>
            <a:pPr algn="ctr" defTabSz="946150" eaLnBrk="0" hangingPunct="0">
              <a:spcBef>
                <a:spcPct val="50000"/>
              </a:spcBef>
            </a:pPr>
            <a:r>
              <a:rPr lang="fr-FR" sz="1400" b="1" i="1">
                <a:solidFill>
                  <a:srgbClr val="000000"/>
                </a:solidFill>
              </a:rPr>
              <a:t>Endothelial cell</a:t>
            </a:r>
          </a:p>
        </p:txBody>
      </p:sp>
      <p:sp>
        <p:nvSpPr>
          <p:cNvPr id="101403" name="Line 60"/>
          <p:cNvSpPr>
            <a:spLocks noChangeAspect="1" noChangeShapeType="1"/>
          </p:cNvSpPr>
          <p:nvPr/>
        </p:nvSpPr>
        <p:spPr bwMode="auto">
          <a:xfrm rot="10800000">
            <a:off x="4467225" y="2092325"/>
            <a:ext cx="11113" cy="303213"/>
          </a:xfrm>
          <a:prstGeom prst="line">
            <a:avLst/>
          </a:prstGeom>
          <a:noFill/>
          <a:ln w="28575">
            <a:solidFill>
              <a:srgbClr val="FFFFFF"/>
            </a:solidFill>
            <a:round/>
            <a:headEnd/>
            <a:tailEnd type="triangle" w="med" len="med"/>
          </a:ln>
        </p:spPr>
        <p:txBody>
          <a:bodyPr wrap="none" anchor="ctr"/>
          <a:lstStyle/>
          <a:p>
            <a:endParaRPr lang="en-US"/>
          </a:p>
        </p:txBody>
      </p:sp>
      <p:sp>
        <p:nvSpPr>
          <p:cNvPr id="101404" name="Text Box 61"/>
          <p:cNvSpPr txBox="1">
            <a:spLocks noChangeAspect="1" noChangeArrowheads="1"/>
          </p:cNvSpPr>
          <p:nvPr/>
        </p:nvSpPr>
        <p:spPr bwMode="auto">
          <a:xfrm>
            <a:off x="3754438" y="1854200"/>
            <a:ext cx="1447800" cy="265113"/>
          </a:xfrm>
          <a:prstGeom prst="rect">
            <a:avLst/>
          </a:prstGeom>
          <a:noFill/>
          <a:ln w="9525">
            <a:noFill/>
            <a:miter lim="800000"/>
            <a:headEnd/>
            <a:tailEnd/>
          </a:ln>
        </p:spPr>
        <p:txBody>
          <a:bodyPr lIns="94640" tIns="47320" rIns="94640" bIns="47320">
            <a:spAutoFit/>
          </a:bodyPr>
          <a:lstStyle/>
          <a:p>
            <a:pPr algn="ctr" defTabSz="946150" eaLnBrk="0" hangingPunct="0">
              <a:lnSpc>
                <a:spcPct val="80000"/>
              </a:lnSpc>
              <a:spcBef>
                <a:spcPct val="50000"/>
              </a:spcBef>
            </a:pPr>
            <a:r>
              <a:rPr lang="it-IT" altLang="fr-FR" sz="1400" b="1">
                <a:solidFill>
                  <a:srgbClr val="FFFFFF"/>
                </a:solidFill>
                <a:sym typeface="Comic Sans MS" pitchFamily="66" charset="0"/>
              </a:rPr>
              <a:t>Endoth</a:t>
            </a:r>
            <a:r>
              <a:rPr lang="fr-FR" sz="1400" b="1">
                <a:solidFill>
                  <a:srgbClr val="FFFFFF"/>
                </a:solidFill>
                <a:sym typeface="Comic Sans MS" pitchFamily="66" charset="0"/>
              </a:rPr>
              <a:t>e</a:t>
            </a:r>
            <a:r>
              <a:rPr lang="it-IT" altLang="fr-FR" sz="1400" b="1">
                <a:solidFill>
                  <a:srgbClr val="FFFFFF"/>
                </a:solidFill>
                <a:sym typeface="Comic Sans MS" pitchFamily="66" charset="0"/>
              </a:rPr>
              <a:t>lin-1</a:t>
            </a:r>
            <a:endParaRPr lang="it-IT" altLang="fr-FR" sz="1400" b="1">
              <a:solidFill>
                <a:srgbClr val="FFFFFF"/>
              </a:solidFill>
            </a:endParaRPr>
          </a:p>
        </p:txBody>
      </p:sp>
      <p:sp>
        <p:nvSpPr>
          <p:cNvPr id="101405" name="Line 62"/>
          <p:cNvSpPr>
            <a:spLocks noChangeAspect="1" noChangeShapeType="1"/>
          </p:cNvSpPr>
          <p:nvPr/>
        </p:nvSpPr>
        <p:spPr bwMode="auto">
          <a:xfrm rot="-3600000">
            <a:off x="5367338" y="1676400"/>
            <a:ext cx="212725" cy="714375"/>
          </a:xfrm>
          <a:prstGeom prst="line">
            <a:avLst/>
          </a:prstGeom>
          <a:noFill/>
          <a:ln w="28575">
            <a:solidFill>
              <a:srgbClr val="FFFFFF"/>
            </a:solidFill>
            <a:round/>
            <a:headEnd/>
            <a:tailEnd type="triangle" w="med" len="med"/>
          </a:ln>
        </p:spPr>
        <p:txBody>
          <a:bodyPr wrap="none" anchor="ctr"/>
          <a:lstStyle/>
          <a:p>
            <a:endParaRPr lang="en-US"/>
          </a:p>
        </p:txBody>
      </p:sp>
      <p:sp>
        <p:nvSpPr>
          <p:cNvPr id="101406" name="Line 63"/>
          <p:cNvSpPr>
            <a:spLocks noChangeAspect="1" noChangeShapeType="1"/>
          </p:cNvSpPr>
          <p:nvPr/>
        </p:nvSpPr>
        <p:spPr bwMode="auto">
          <a:xfrm>
            <a:off x="6176963" y="2532063"/>
            <a:ext cx="0" cy="411162"/>
          </a:xfrm>
          <a:prstGeom prst="line">
            <a:avLst/>
          </a:prstGeom>
          <a:noFill/>
          <a:ln w="28575">
            <a:solidFill>
              <a:srgbClr val="FFFFFF"/>
            </a:solidFill>
            <a:round/>
            <a:headEnd/>
            <a:tailEnd type="triangle" w="med" len="med"/>
          </a:ln>
        </p:spPr>
        <p:txBody>
          <a:bodyPr wrap="none" anchor="ctr"/>
          <a:lstStyle/>
          <a:p>
            <a:endParaRPr lang="en-US"/>
          </a:p>
        </p:txBody>
      </p:sp>
      <p:sp>
        <p:nvSpPr>
          <p:cNvPr id="101407" name="Text Box 64"/>
          <p:cNvSpPr txBox="1">
            <a:spLocks noChangeAspect="1" noChangeArrowheads="1"/>
          </p:cNvSpPr>
          <p:nvPr/>
        </p:nvSpPr>
        <p:spPr bwMode="auto">
          <a:xfrm>
            <a:off x="5541963" y="2894013"/>
            <a:ext cx="1266825" cy="425450"/>
          </a:xfrm>
          <a:prstGeom prst="rect">
            <a:avLst/>
          </a:prstGeom>
          <a:noFill/>
          <a:ln w="9525">
            <a:solidFill>
              <a:srgbClr val="FFFFFF"/>
            </a:solidFill>
            <a:miter lim="800000"/>
            <a:headEnd/>
            <a:tailEnd/>
          </a:ln>
        </p:spPr>
        <p:txBody>
          <a:bodyPr lIns="94640" tIns="47320" rIns="94640" bIns="47320">
            <a:spAutoFit/>
          </a:bodyPr>
          <a:lstStyle/>
          <a:p>
            <a:pPr algn="ctr" defTabSz="946150" eaLnBrk="0" hangingPunct="0">
              <a:lnSpc>
                <a:spcPct val="80000"/>
              </a:lnSpc>
              <a:spcBef>
                <a:spcPct val="50000"/>
              </a:spcBef>
            </a:pPr>
            <a:r>
              <a:rPr lang="it-IT" altLang="fr-FR" sz="1000" b="1">
                <a:solidFill>
                  <a:srgbClr val="FFFFFF"/>
                </a:solidFill>
                <a:sym typeface="Comic Sans MS" pitchFamily="66" charset="0"/>
              </a:rPr>
              <a:t>NO</a:t>
            </a:r>
            <a:endParaRPr lang="fr-FR" sz="1000" b="1">
              <a:solidFill>
                <a:srgbClr val="FFFFFF"/>
              </a:solidFill>
              <a:sym typeface="Comic Sans MS" pitchFamily="66" charset="0"/>
            </a:endParaRPr>
          </a:p>
          <a:p>
            <a:pPr algn="ctr" defTabSz="946150" eaLnBrk="0" hangingPunct="0">
              <a:lnSpc>
                <a:spcPct val="80000"/>
              </a:lnSpc>
              <a:spcBef>
                <a:spcPct val="50000"/>
              </a:spcBef>
            </a:pPr>
            <a:r>
              <a:rPr lang="it-IT" altLang="fr-FR" sz="1000" b="1">
                <a:solidFill>
                  <a:srgbClr val="FFFFFF"/>
                </a:solidFill>
                <a:sym typeface="Comic Sans MS" pitchFamily="66" charset="0"/>
              </a:rPr>
              <a:t>PGI2</a:t>
            </a:r>
            <a:endParaRPr lang="it-IT" altLang="fr-FR" sz="1000" b="1">
              <a:solidFill>
                <a:srgbClr val="FFFFFF"/>
              </a:solidFill>
            </a:endParaRPr>
          </a:p>
        </p:txBody>
      </p:sp>
      <p:sp>
        <p:nvSpPr>
          <p:cNvPr id="101408" name="Line 65"/>
          <p:cNvSpPr>
            <a:spLocks noChangeAspect="1" noChangeShapeType="1"/>
          </p:cNvSpPr>
          <p:nvPr/>
        </p:nvSpPr>
        <p:spPr bwMode="auto">
          <a:xfrm>
            <a:off x="6194425" y="3322638"/>
            <a:ext cx="0" cy="412750"/>
          </a:xfrm>
          <a:prstGeom prst="line">
            <a:avLst/>
          </a:prstGeom>
          <a:noFill/>
          <a:ln w="28575">
            <a:solidFill>
              <a:srgbClr val="FFFFFF"/>
            </a:solidFill>
            <a:round/>
            <a:headEnd/>
            <a:tailEnd type="triangle" w="med" len="med"/>
          </a:ln>
        </p:spPr>
        <p:txBody>
          <a:bodyPr wrap="none" anchor="ctr"/>
          <a:lstStyle/>
          <a:p>
            <a:endParaRPr lang="en-US"/>
          </a:p>
        </p:txBody>
      </p:sp>
      <p:sp>
        <p:nvSpPr>
          <p:cNvPr id="101409" name="Line 66"/>
          <p:cNvSpPr>
            <a:spLocks noChangeAspect="1" noChangeShapeType="1"/>
          </p:cNvSpPr>
          <p:nvPr/>
        </p:nvSpPr>
        <p:spPr bwMode="auto">
          <a:xfrm rot="7200000">
            <a:off x="5353844" y="2491581"/>
            <a:ext cx="147638" cy="828675"/>
          </a:xfrm>
          <a:prstGeom prst="line">
            <a:avLst/>
          </a:prstGeom>
          <a:noFill/>
          <a:ln w="28575">
            <a:solidFill>
              <a:srgbClr val="FFFFFF"/>
            </a:solidFill>
            <a:round/>
            <a:headEnd/>
            <a:tailEnd type="triangle" w="med" len="med"/>
          </a:ln>
        </p:spPr>
        <p:txBody>
          <a:bodyPr wrap="none" anchor="ctr"/>
          <a:lstStyle/>
          <a:p>
            <a:endParaRPr lang="en-US"/>
          </a:p>
        </p:txBody>
      </p:sp>
      <p:sp>
        <p:nvSpPr>
          <p:cNvPr id="101410" name="Text Box 69"/>
          <p:cNvSpPr txBox="1">
            <a:spLocks noChangeAspect="1" noChangeArrowheads="1"/>
          </p:cNvSpPr>
          <p:nvPr/>
        </p:nvSpPr>
        <p:spPr bwMode="auto">
          <a:xfrm>
            <a:off x="6521450" y="1874838"/>
            <a:ext cx="1200150" cy="257175"/>
          </a:xfrm>
          <a:prstGeom prst="rect">
            <a:avLst/>
          </a:prstGeom>
          <a:noFill/>
          <a:ln w="9525">
            <a:solidFill>
              <a:srgbClr val="FFFFFF"/>
            </a:solidFill>
            <a:miter lim="800000"/>
            <a:headEnd/>
            <a:tailEnd/>
          </a:ln>
        </p:spPr>
        <p:txBody>
          <a:bodyPr lIns="94640" tIns="47320" rIns="94640" bIns="47320">
            <a:spAutoFit/>
          </a:bodyPr>
          <a:lstStyle/>
          <a:p>
            <a:pPr algn="ctr" defTabSz="946150" eaLnBrk="0" hangingPunct="0">
              <a:spcBef>
                <a:spcPct val="50000"/>
              </a:spcBef>
            </a:pPr>
            <a:r>
              <a:rPr lang="fr-FR" sz="1000" i="1">
                <a:solidFill>
                  <a:srgbClr val="FFFFFF"/>
                </a:solidFill>
              </a:rPr>
              <a:t>ET-1 Clearance</a:t>
            </a:r>
          </a:p>
        </p:txBody>
      </p:sp>
      <p:sp>
        <p:nvSpPr>
          <p:cNvPr id="101411" name="Text Box 70"/>
          <p:cNvSpPr txBox="1">
            <a:spLocks noChangeAspect="1" noChangeArrowheads="1"/>
          </p:cNvSpPr>
          <p:nvPr/>
        </p:nvSpPr>
        <p:spPr bwMode="auto">
          <a:xfrm>
            <a:off x="1427163" y="3783013"/>
            <a:ext cx="1908175" cy="307975"/>
          </a:xfrm>
          <a:prstGeom prst="rect">
            <a:avLst/>
          </a:prstGeom>
          <a:noFill/>
          <a:ln w="9525">
            <a:noFill/>
            <a:miter lim="800000"/>
            <a:headEnd/>
            <a:tailEnd/>
          </a:ln>
        </p:spPr>
        <p:txBody>
          <a:bodyPr lIns="94640" tIns="47320" rIns="94640" bIns="47320">
            <a:spAutoFit/>
          </a:bodyPr>
          <a:lstStyle/>
          <a:p>
            <a:pPr algn="ctr" defTabSz="946150" eaLnBrk="0" hangingPunct="0">
              <a:spcBef>
                <a:spcPct val="50000"/>
              </a:spcBef>
            </a:pPr>
            <a:r>
              <a:rPr lang="fr-FR" sz="1400" b="1" i="1">
                <a:solidFill>
                  <a:srgbClr val="000000"/>
                </a:solidFill>
              </a:rPr>
              <a:t>Smooth muscle cell</a:t>
            </a:r>
          </a:p>
        </p:txBody>
      </p:sp>
      <p:sp>
        <p:nvSpPr>
          <p:cNvPr id="101412" name="Text Box 71"/>
          <p:cNvSpPr txBox="1">
            <a:spLocks noChangeAspect="1" noChangeArrowheads="1"/>
          </p:cNvSpPr>
          <p:nvPr/>
        </p:nvSpPr>
        <p:spPr bwMode="auto">
          <a:xfrm>
            <a:off x="1379538" y="2339975"/>
            <a:ext cx="1695450" cy="307975"/>
          </a:xfrm>
          <a:prstGeom prst="rect">
            <a:avLst/>
          </a:prstGeom>
          <a:noFill/>
          <a:ln w="9525">
            <a:noFill/>
            <a:miter lim="800000"/>
            <a:headEnd/>
            <a:tailEnd/>
          </a:ln>
        </p:spPr>
        <p:txBody>
          <a:bodyPr lIns="94640" tIns="47320" rIns="94640" bIns="47320">
            <a:spAutoFit/>
          </a:bodyPr>
          <a:lstStyle/>
          <a:p>
            <a:pPr algn="ctr" defTabSz="946150" eaLnBrk="0" hangingPunct="0">
              <a:spcBef>
                <a:spcPct val="50000"/>
              </a:spcBef>
            </a:pPr>
            <a:r>
              <a:rPr lang="fr-FR" sz="1400" b="1" i="1">
                <a:solidFill>
                  <a:srgbClr val="000000"/>
                </a:solidFill>
              </a:rPr>
              <a:t>Endothelial cell</a:t>
            </a:r>
          </a:p>
        </p:txBody>
      </p:sp>
      <p:sp>
        <p:nvSpPr>
          <p:cNvPr id="101413" name="Text Box 75"/>
          <p:cNvSpPr txBox="1">
            <a:spLocks noChangeArrowheads="1"/>
          </p:cNvSpPr>
          <p:nvPr/>
        </p:nvSpPr>
        <p:spPr bwMode="auto">
          <a:xfrm>
            <a:off x="6511925" y="6553200"/>
            <a:ext cx="2632075" cy="304800"/>
          </a:xfrm>
          <a:prstGeom prst="rect">
            <a:avLst/>
          </a:prstGeom>
          <a:noFill/>
          <a:ln w="9525">
            <a:noFill/>
            <a:miter lim="800000"/>
            <a:headEnd/>
            <a:tailEnd/>
          </a:ln>
        </p:spPr>
        <p:txBody>
          <a:bodyPr>
            <a:spAutoFit/>
          </a:bodyPr>
          <a:lstStyle/>
          <a:p>
            <a:pPr algn="ctr" eaLnBrk="0" hangingPunct="0"/>
            <a:r>
              <a:rPr lang="fr-FR" sz="1400" i="1">
                <a:solidFill>
                  <a:srgbClr val="FFFF00"/>
                </a:solidFill>
              </a:rPr>
              <a:t>Courtesy of  Dr. M. Humbert</a:t>
            </a:r>
          </a:p>
        </p:txBody>
      </p:sp>
      <p:grpSp>
        <p:nvGrpSpPr>
          <p:cNvPr id="2" name="Group 97"/>
          <p:cNvGrpSpPr>
            <a:grpSpLocks/>
          </p:cNvGrpSpPr>
          <p:nvPr/>
        </p:nvGrpSpPr>
        <p:grpSpPr bwMode="auto">
          <a:xfrm>
            <a:off x="342900" y="4570413"/>
            <a:ext cx="2884488" cy="2070100"/>
            <a:chOff x="216" y="2879"/>
            <a:chExt cx="1817" cy="1304"/>
          </a:xfrm>
        </p:grpSpPr>
        <p:pic>
          <p:nvPicPr>
            <p:cNvPr id="101425" name="Picture 80" descr="Sans titre - 1"/>
            <p:cNvPicPr>
              <a:picLocks noChangeAspect="1" noChangeArrowheads="1"/>
            </p:cNvPicPr>
            <p:nvPr/>
          </p:nvPicPr>
          <p:blipFill>
            <a:blip r:embed="rId5" cstate="print"/>
            <a:srcRect/>
            <a:stretch>
              <a:fillRect/>
            </a:stretch>
          </p:blipFill>
          <p:spPr bwMode="auto">
            <a:xfrm>
              <a:off x="216" y="2879"/>
              <a:ext cx="1817" cy="1304"/>
            </a:xfrm>
            <a:prstGeom prst="rect">
              <a:avLst/>
            </a:prstGeom>
            <a:solidFill>
              <a:srgbClr val="FFFFFF"/>
            </a:solidFill>
            <a:ln w="9525">
              <a:noFill/>
              <a:miter lim="800000"/>
              <a:headEnd/>
              <a:tailEnd/>
            </a:ln>
          </p:spPr>
        </p:pic>
        <p:sp>
          <p:nvSpPr>
            <p:cNvPr id="101426" name="Text Box 81"/>
            <p:cNvSpPr txBox="1">
              <a:spLocks noChangeArrowheads="1"/>
            </p:cNvSpPr>
            <p:nvPr/>
          </p:nvSpPr>
          <p:spPr bwMode="auto">
            <a:xfrm>
              <a:off x="216" y="3971"/>
              <a:ext cx="1109" cy="212"/>
            </a:xfrm>
            <a:prstGeom prst="rect">
              <a:avLst/>
            </a:prstGeom>
            <a:solidFill>
              <a:srgbClr val="FFFFFF"/>
            </a:solidFill>
            <a:ln w="9525">
              <a:noFill/>
              <a:miter lim="800000"/>
              <a:headEnd/>
              <a:tailEnd/>
            </a:ln>
          </p:spPr>
          <p:txBody>
            <a:bodyPr>
              <a:spAutoFit/>
            </a:bodyPr>
            <a:lstStyle/>
            <a:p>
              <a:pPr algn="ctr" eaLnBrk="0" hangingPunct="0"/>
              <a:r>
                <a:rPr lang="en-US" altLang="fr-FR" sz="1600">
                  <a:solidFill>
                    <a:srgbClr val="000000"/>
                  </a:solidFill>
                </a:rPr>
                <a:t>Bosentan</a:t>
              </a:r>
              <a:r>
                <a:rPr lang="fr-FR" altLang="fr-FR" sz="1600">
                  <a:solidFill>
                    <a:srgbClr val="000000"/>
                  </a:solidFill>
                </a:rPr>
                <a:t> </a:t>
              </a:r>
              <a:r>
                <a:rPr lang="en-US" altLang="fr-FR" sz="1600">
                  <a:solidFill>
                    <a:srgbClr val="000000"/>
                  </a:solidFill>
                </a:rPr>
                <a:t>(A, B)</a:t>
              </a:r>
            </a:p>
          </p:txBody>
        </p:sp>
      </p:grpSp>
      <p:grpSp>
        <p:nvGrpSpPr>
          <p:cNvPr id="4" name="Group 102"/>
          <p:cNvGrpSpPr>
            <a:grpSpLocks/>
          </p:cNvGrpSpPr>
          <p:nvPr/>
        </p:nvGrpSpPr>
        <p:grpSpPr bwMode="auto">
          <a:xfrm>
            <a:off x="7099300" y="4570413"/>
            <a:ext cx="1752600" cy="1863725"/>
            <a:chOff x="4472" y="2879"/>
            <a:chExt cx="1104" cy="1174"/>
          </a:xfrm>
        </p:grpSpPr>
        <p:pic>
          <p:nvPicPr>
            <p:cNvPr id="101421" name="Picture 95" descr="Sans titre - 2"/>
            <p:cNvPicPr>
              <a:picLocks noChangeAspect="1" noChangeArrowheads="1"/>
            </p:cNvPicPr>
            <p:nvPr/>
          </p:nvPicPr>
          <p:blipFill>
            <a:blip r:embed="rId6" cstate="print"/>
            <a:srcRect/>
            <a:stretch>
              <a:fillRect/>
            </a:stretch>
          </p:blipFill>
          <p:spPr bwMode="auto">
            <a:xfrm>
              <a:off x="4472" y="2879"/>
              <a:ext cx="1104" cy="1023"/>
            </a:xfrm>
            <a:prstGeom prst="rect">
              <a:avLst/>
            </a:prstGeom>
            <a:solidFill>
              <a:srgbClr val="FFFFFF"/>
            </a:solidFill>
            <a:ln w="9525">
              <a:noFill/>
              <a:miter lim="800000"/>
              <a:headEnd/>
              <a:tailEnd/>
            </a:ln>
          </p:spPr>
        </p:pic>
        <p:sp>
          <p:nvSpPr>
            <p:cNvPr id="101422" name="Text Box 96"/>
            <p:cNvSpPr txBox="1">
              <a:spLocks noChangeArrowheads="1"/>
            </p:cNvSpPr>
            <p:nvPr/>
          </p:nvSpPr>
          <p:spPr bwMode="auto">
            <a:xfrm>
              <a:off x="4472" y="3841"/>
              <a:ext cx="1104" cy="212"/>
            </a:xfrm>
            <a:prstGeom prst="rect">
              <a:avLst/>
            </a:prstGeom>
            <a:solidFill>
              <a:srgbClr val="FFFFFF"/>
            </a:solidFill>
            <a:ln w="9525">
              <a:noFill/>
              <a:miter lim="800000"/>
              <a:headEnd/>
              <a:tailEnd/>
            </a:ln>
          </p:spPr>
          <p:txBody>
            <a:bodyPr>
              <a:spAutoFit/>
            </a:bodyPr>
            <a:lstStyle/>
            <a:p>
              <a:pPr eaLnBrk="0" hangingPunct="0"/>
              <a:r>
                <a:rPr lang="en-US" altLang="fr-FR" sz="1600">
                  <a:solidFill>
                    <a:srgbClr val="000000"/>
                  </a:solidFill>
                </a:rPr>
                <a:t>Ambrisentan (A)</a:t>
              </a:r>
            </a:p>
          </p:txBody>
        </p:sp>
      </p:grpSp>
      <p:sp>
        <p:nvSpPr>
          <p:cNvPr id="184374" name="Line 54"/>
          <p:cNvSpPr>
            <a:spLocks noChangeShapeType="1"/>
          </p:cNvSpPr>
          <p:nvPr/>
        </p:nvSpPr>
        <p:spPr bwMode="auto">
          <a:xfrm>
            <a:off x="3892550" y="3254375"/>
            <a:ext cx="315913" cy="357188"/>
          </a:xfrm>
          <a:prstGeom prst="line">
            <a:avLst/>
          </a:prstGeom>
          <a:noFill/>
          <a:ln w="76200">
            <a:solidFill>
              <a:srgbClr val="FF0000"/>
            </a:solidFill>
            <a:round/>
            <a:headEnd/>
            <a:tailEnd/>
          </a:ln>
        </p:spPr>
        <p:txBody>
          <a:bodyPr/>
          <a:lstStyle/>
          <a:p>
            <a:endParaRPr lang="en-US"/>
          </a:p>
        </p:txBody>
      </p:sp>
      <p:sp>
        <p:nvSpPr>
          <p:cNvPr id="184375" name="Line 55"/>
          <p:cNvSpPr>
            <a:spLocks noChangeShapeType="1"/>
          </p:cNvSpPr>
          <p:nvPr/>
        </p:nvSpPr>
        <p:spPr bwMode="auto">
          <a:xfrm flipV="1">
            <a:off x="4797425" y="3254375"/>
            <a:ext cx="288925" cy="357188"/>
          </a:xfrm>
          <a:prstGeom prst="line">
            <a:avLst/>
          </a:prstGeom>
          <a:noFill/>
          <a:ln w="76200">
            <a:solidFill>
              <a:srgbClr val="FF0000"/>
            </a:solidFill>
            <a:round/>
            <a:headEnd/>
            <a:tailEnd/>
          </a:ln>
        </p:spPr>
        <p:txBody>
          <a:bodyPr/>
          <a:lstStyle/>
          <a:p>
            <a:endParaRPr lang="en-US"/>
          </a:p>
        </p:txBody>
      </p:sp>
      <p:sp>
        <p:nvSpPr>
          <p:cNvPr id="184376" name="Line 56"/>
          <p:cNvSpPr>
            <a:spLocks noChangeShapeType="1"/>
          </p:cNvSpPr>
          <p:nvPr/>
        </p:nvSpPr>
        <p:spPr bwMode="auto">
          <a:xfrm flipV="1">
            <a:off x="5761038" y="1927225"/>
            <a:ext cx="193675" cy="412750"/>
          </a:xfrm>
          <a:prstGeom prst="line">
            <a:avLst/>
          </a:prstGeom>
          <a:noFill/>
          <a:ln w="76200">
            <a:solidFill>
              <a:srgbClr val="FF0000"/>
            </a:solidFill>
            <a:round/>
            <a:headEnd/>
            <a:tailEnd/>
          </a:ln>
        </p:spPr>
        <p:txBody>
          <a:bodyPr/>
          <a:lstStyle/>
          <a:p>
            <a:endParaRPr lang="en-US"/>
          </a:p>
        </p:txBody>
      </p:sp>
      <p:sp>
        <p:nvSpPr>
          <p:cNvPr id="101420" name="Line 57"/>
          <p:cNvSpPr>
            <a:spLocks noChangeShapeType="1"/>
          </p:cNvSpPr>
          <p:nvPr/>
        </p:nvSpPr>
        <p:spPr bwMode="auto">
          <a:xfrm flipV="1">
            <a:off x="5921375" y="2979738"/>
            <a:ext cx="0" cy="222250"/>
          </a:xfrm>
          <a:prstGeom prst="line">
            <a:avLst/>
          </a:prstGeom>
          <a:noFill/>
          <a:ln w="19050">
            <a:solidFill>
              <a:srgbClr val="FFFFFF"/>
            </a:solidFill>
            <a:round/>
            <a:headEnd/>
            <a:tailEnd type="triangle" w="med" len="me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74"/>
                                        </p:tgtEl>
                                        <p:attrNameLst>
                                          <p:attrName>style.visibility</p:attrName>
                                        </p:attrNameLst>
                                      </p:cBhvr>
                                      <p:to>
                                        <p:strVal val="visible"/>
                                      </p:to>
                                    </p:set>
                                    <p:anim calcmode="lin" valueType="num">
                                      <p:cBhvr>
                                        <p:cTn id="7" dur="500" fill="hold"/>
                                        <p:tgtEl>
                                          <p:spTgt spid="184374"/>
                                        </p:tgtEl>
                                        <p:attrNameLst>
                                          <p:attrName>ppt_w</p:attrName>
                                        </p:attrNameLst>
                                      </p:cBhvr>
                                      <p:tavLst>
                                        <p:tav tm="0">
                                          <p:val>
                                            <p:fltVal val="0"/>
                                          </p:val>
                                        </p:tav>
                                        <p:tav tm="100000">
                                          <p:val>
                                            <p:strVal val="#ppt_w"/>
                                          </p:val>
                                        </p:tav>
                                      </p:tavLst>
                                    </p:anim>
                                    <p:anim calcmode="lin" valueType="num">
                                      <p:cBhvr>
                                        <p:cTn id="8" dur="500" fill="hold"/>
                                        <p:tgtEl>
                                          <p:spTgt spid="184374"/>
                                        </p:tgtEl>
                                        <p:attrNameLst>
                                          <p:attrName>ppt_h</p:attrName>
                                        </p:attrNameLst>
                                      </p:cBhvr>
                                      <p:tavLst>
                                        <p:tav tm="0">
                                          <p:val>
                                            <p:fltVal val="0"/>
                                          </p:val>
                                        </p:tav>
                                        <p:tav tm="100000">
                                          <p:val>
                                            <p:strVal val="#ppt_h"/>
                                          </p:val>
                                        </p:tav>
                                      </p:tavLst>
                                    </p:anim>
                                    <p:animEffect transition="in" filter="fade">
                                      <p:cBhvr>
                                        <p:cTn id="9" dur="500"/>
                                        <p:tgtEl>
                                          <p:spTgt spid="1843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84375"/>
                                        </p:tgtEl>
                                        <p:attrNameLst>
                                          <p:attrName>style.visibility</p:attrName>
                                        </p:attrNameLst>
                                      </p:cBhvr>
                                      <p:to>
                                        <p:strVal val="visible"/>
                                      </p:to>
                                    </p:set>
                                    <p:anim calcmode="lin" valueType="num">
                                      <p:cBhvr>
                                        <p:cTn id="12" dur="500" fill="hold"/>
                                        <p:tgtEl>
                                          <p:spTgt spid="184375"/>
                                        </p:tgtEl>
                                        <p:attrNameLst>
                                          <p:attrName>ppt_w</p:attrName>
                                        </p:attrNameLst>
                                      </p:cBhvr>
                                      <p:tavLst>
                                        <p:tav tm="0">
                                          <p:val>
                                            <p:fltVal val="0"/>
                                          </p:val>
                                        </p:tav>
                                        <p:tav tm="100000">
                                          <p:val>
                                            <p:strVal val="#ppt_w"/>
                                          </p:val>
                                        </p:tav>
                                      </p:tavLst>
                                    </p:anim>
                                    <p:anim calcmode="lin" valueType="num">
                                      <p:cBhvr>
                                        <p:cTn id="13" dur="500" fill="hold"/>
                                        <p:tgtEl>
                                          <p:spTgt spid="184375"/>
                                        </p:tgtEl>
                                        <p:attrNameLst>
                                          <p:attrName>ppt_h</p:attrName>
                                        </p:attrNameLst>
                                      </p:cBhvr>
                                      <p:tavLst>
                                        <p:tav tm="0">
                                          <p:val>
                                            <p:fltVal val="0"/>
                                          </p:val>
                                        </p:tav>
                                        <p:tav tm="100000">
                                          <p:val>
                                            <p:strVal val="#ppt_h"/>
                                          </p:val>
                                        </p:tav>
                                      </p:tavLst>
                                    </p:anim>
                                    <p:animEffect transition="in" filter="fade">
                                      <p:cBhvr>
                                        <p:cTn id="14" dur="500"/>
                                        <p:tgtEl>
                                          <p:spTgt spid="18437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84376"/>
                                        </p:tgtEl>
                                        <p:attrNameLst>
                                          <p:attrName>style.visibility</p:attrName>
                                        </p:attrNameLst>
                                      </p:cBhvr>
                                      <p:to>
                                        <p:strVal val="visible"/>
                                      </p:to>
                                    </p:set>
                                    <p:anim calcmode="lin" valueType="num">
                                      <p:cBhvr>
                                        <p:cTn id="17" dur="500" fill="hold"/>
                                        <p:tgtEl>
                                          <p:spTgt spid="184376"/>
                                        </p:tgtEl>
                                        <p:attrNameLst>
                                          <p:attrName>ppt_w</p:attrName>
                                        </p:attrNameLst>
                                      </p:cBhvr>
                                      <p:tavLst>
                                        <p:tav tm="0">
                                          <p:val>
                                            <p:fltVal val="0"/>
                                          </p:val>
                                        </p:tav>
                                        <p:tav tm="100000">
                                          <p:val>
                                            <p:strVal val="#ppt_w"/>
                                          </p:val>
                                        </p:tav>
                                      </p:tavLst>
                                    </p:anim>
                                    <p:anim calcmode="lin" valueType="num">
                                      <p:cBhvr>
                                        <p:cTn id="18" dur="500" fill="hold"/>
                                        <p:tgtEl>
                                          <p:spTgt spid="184376"/>
                                        </p:tgtEl>
                                        <p:attrNameLst>
                                          <p:attrName>ppt_h</p:attrName>
                                        </p:attrNameLst>
                                      </p:cBhvr>
                                      <p:tavLst>
                                        <p:tav tm="0">
                                          <p:val>
                                            <p:fltVal val="0"/>
                                          </p:val>
                                        </p:tav>
                                        <p:tav tm="100000">
                                          <p:val>
                                            <p:strVal val="#ppt_h"/>
                                          </p:val>
                                        </p:tav>
                                      </p:tavLst>
                                    </p:anim>
                                    <p:animEffect transition="in" filter="fade">
                                      <p:cBhvr>
                                        <p:cTn id="19" dur="500"/>
                                        <p:tgtEl>
                                          <p:spTgt spid="184376"/>
                                        </p:tgtEl>
                                      </p:cBhvr>
                                    </p:animEffect>
                                  </p:childTnLst>
                                </p:cTn>
                              </p:par>
                              <p:par>
                                <p:cTn id="20" presetID="53"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2" presetClass="exit" presetSubtype="4" fill="hold" grpId="1" nodeType="withEffect">
                                  <p:stCondLst>
                                    <p:cond delay="0"/>
                                  </p:stCondLst>
                                  <p:childTnLst>
                                    <p:anim calcmode="lin" valueType="num">
                                      <p:cBhvr additive="base">
                                        <p:cTn id="31" dur="500"/>
                                        <p:tgtEl>
                                          <p:spTgt spid="184374"/>
                                        </p:tgtEl>
                                        <p:attrNameLst>
                                          <p:attrName>ppt_x</p:attrName>
                                        </p:attrNameLst>
                                      </p:cBhvr>
                                      <p:tavLst>
                                        <p:tav tm="0">
                                          <p:val>
                                            <p:strVal val="ppt_x"/>
                                          </p:val>
                                        </p:tav>
                                        <p:tav tm="100000">
                                          <p:val>
                                            <p:strVal val="ppt_x"/>
                                          </p:val>
                                        </p:tav>
                                      </p:tavLst>
                                    </p:anim>
                                    <p:anim calcmode="lin" valueType="num">
                                      <p:cBhvr additive="base">
                                        <p:cTn id="32" dur="500"/>
                                        <p:tgtEl>
                                          <p:spTgt spid="184374"/>
                                        </p:tgtEl>
                                        <p:attrNameLst>
                                          <p:attrName>ppt_y</p:attrName>
                                        </p:attrNameLst>
                                      </p:cBhvr>
                                      <p:tavLst>
                                        <p:tav tm="0">
                                          <p:val>
                                            <p:strVal val="ppt_y"/>
                                          </p:val>
                                        </p:tav>
                                        <p:tav tm="100000">
                                          <p:val>
                                            <p:strVal val="1+ppt_h/2"/>
                                          </p:val>
                                        </p:tav>
                                      </p:tavLst>
                                    </p:anim>
                                    <p:set>
                                      <p:cBhvr>
                                        <p:cTn id="33" dur="1" fill="hold">
                                          <p:stCondLst>
                                            <p:cond delay="499"/>
                                          </p:stCondLst>
                                        </p:cTn>
                                        <p:tgtEl>
                                          <p:spTgt spid="184374"/>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184376"/>
                                        </p:tgtEl>
                                        <p:attrNameLst>
                                          <p:attrName>ppt_x</p:attrName>
                                        </p:attrNameLst>
                                      </p:cBhvr>
                                      <p:tavLst>
                                        <p:tav tm="0">
                                          <p:val>
                                            <p:strVal val="ppt_x"/>
                                          </p:val>
                                        </p:tav>
                                        <p:tav tm="100000">
                                          <p:val>
                                            <p:strVal val="ppt_x"/>
                                          </p:val>
                                        </p:tav>
                                      </p:tavLst>
                                    </p:anim>
                                    <p:anim calcmode="lin" valueType="num">
                                      <p:cBhvr additive="base">
                                        <p:cTn id="36" dur="500"/>
                                        <p:tgtEl>
                                          <p:spTgt spid="184376"/>
                                        </p:tgtEl>
                                        <p:attrNameLst>
                                          <p:attrName>ppt_y</p:attrName>
                                        </p:attrNameLst>
                                      </p:cBhvr>
                                      <p:tavLst>
                                        <p:tav tm="0">
                                          <p:val>
                                            <p:strVal val="ppt_y"/>
                                          </p:val>
                                        </p:tav>
                                        <p:tav tm="100000">
                                          <p:val>
                                            <p:strVal val="1+ppt_h/2"/>
                                          </p:val>
                                        </p:tav>
                                      </p:tavLst>
                                    </p:anim>
                                    <p:set>
                                      <p:cBhvr>
                                        <p:cTn id="37" dur="1" fill="hold">
                                          <p:stCondLst>
                                            <p:cond delay="499"/>
                                          </p:stCondLst>
                                        </p:cTn>
                                        <p:tgtEl>
                                          <p:spTgt spid="184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4" grpId="0" animBg="1"/>
      <p:bldP spid="184374" grpId="1" animBg="1"/>
      <p:bldP spid="184375" grpId="0" animBg="1"/>
      <p:bldP spid="184376" grpId="0" animBg="1"/>
      <p:bldP spid="18437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Rectangle 6"/>
          <p:cNvSpPr>
            <a:spLocks noGrp="1" noChangeArrowheads="1"/>
          </p:cNvSpPr>
          <p:nvPr>
            <p:ph type="title"/>
          </p:nvPr>
        </p:nvSpPr>
        <p:spPr/>
        <p:txBody>
          <a:bodyPr/>
          <a:lstStyle/>
          <a:p>
            <a:r>
              <a:rPr lang="en-GB" smtClean="0"/>
              <a:t>ERAs</a:t>
            </a:r>
          </a:p>
        </p:txBody>
      </p:sp>
      <p:sp>
        <p:nvSpPr>
          <p:cNvPr id="154627" name="Rectangle 3"/>
          <p:cNvSpPr>
            <a:spLocks noGrp="1" noChangeArrowheads="1"/>
          </p:cNvSpPr>
          <p:nvPr>
            <p:ph type="body" idx="1"/>
          </p:nvPr>
        </p:nvSpPr>
        <p:spPr>
          <a:xfrm>
            <a:off x="425450" y="1268413"/>
            <a:ext cx="8229600" cy="4525962"/>
          </a:xfrm>
        </p:spPr>
        <p:txBody>
          <a:bodyPr/>
          <a:lstStyle/>
          <a:p>
            <a:pPr marL="190500" indent="-190500" eaLnBrk="1" hangingPunct="1">
              <a:lnSpc>
                <a:spcPct val="110000"/>
              </a:lnSpc>
            </a:pPr>
            <a:r>
              <a:rPr lang="en-GB" sz="2400" b="1" smtClean="0"/>
              <a:t>Side effects</a:t>
            </a:r>
          </a:p>
          <a:p>
            <a:pPr marL="190500" indent="-190500" eaLnBrk="1" hangingPunct="1">
              <a:lnSpc>
                <a:spcPct val="80000"/>
              </a:lnSpc>
              <a:buFontTx/>
              <a:buNone/>
            </a:pPr>
            <a:r>
              <a:rPr lang="en-GB" sz="2000" smtClean="0"/>
              <a:t>	- systemic hypotension</a:t>
            </a:r>
          </a:p>
          <a:p>
            <a:pPr marL="190500" indent="-190500" eaLnBrk="1" hangingPunct="1">
              <a:lnSpc>
                <a:spcPct val="80000"/>
              </a:lnSpc>
              <a:buFontTx/>
              <a:buNone/>
            </a:pPr>
            <a:r>
              <a:rPr lang="en-GB" sz="2000" smtClean="0"/>
              <a:t>	- anaemia</a:t>
            </a:r>
          </a:p>
          <a:p>
            <a:pPr marL="190500" indent="-190500" eaLnBrk="1" hangingPunct="1">
              <a:lnSpc>
                <a:spcPct val="80000"/>
              </a:lnSpc>
              <a:buFontTx/>
              <a:buNone/>
            </a:pPr>
            <a:r>
              <a:rPr lang="en-GB" sz="2000" smtClean="0"/>
              <a:t>	- headaches, sinusitis, flushing</a:t>
            </a:r>
          </a:p>
          <a:p>
            <a:pPr marL="190500" indent="-190500" eaLnBrk="1" hangingPunct="1">
              <a:lnSpc>
                <a:spcPct val="80000"/>
              </a:lnSpc>
              <a:buFontTx/>
              <a:buNone/>
            </a:pPr>
            <a:r>
              <a:rPr lang="en-GB" sz="2000" smtClean="0"/>
              <a:t>	- GI disturbance (dyspepsia, altered bowel habit)</a:t>
            </a:r>
          </a:p>
          <a:p>
            <a:pPr marL="190500" indent="-190500" eaLnBrk="1" hangingPunct="1">
              <a:lnSpc>
                <a:spcPct val="80000"/>
              </a:lnSpc>
              <a:buFontTx/>
              <a:buNone/>
            </a:pPr>
            <a:r>
              <a:rPr lang="en-GB" sz="2000" smtClean="0"/>
              <a:t>	- muscle cramps</a:t>
            </a:r>
          </a:p>
          <a:p>
            <a:pPr marL="190500" indent="-190500" eaLnBrk="1" hangingPunct="1">
              <a:lnSpc>
                <a:spcPct val="80000"/>
              </a:lnSpc>
              <a:buFontTx/>
              <a:buNone/>
            </a:pPr>
            <a:r>
              <a:rPr lang="en-GB" sz="2000" smtClean="0">
                <a:solidFill>
                  <a:srgbClr val="FFA015"/>
                </a:solidFill>
              </a:rPr>
              <a:t>	- fluid retention (pulmonary oedema)</a:t>
            </a:r>
          </a:p>
          <a:p>
            <a:pPr marL="190500" indent="-190500" eaLnBrk="1" hangingPunct="1">
              <a:lnSpc>
                <a:spcPct val="80000"/>
              </a:lnSpc>
              <a:buFontTx/>
              <a:buNone/>
            </a:pPr>
            <a:r>
              <a:rPr lang="en-GB" sz="2000" smtClean="0">
                <a:solidFill>
                  <a:srgbClr val="FFA015"/>
                </a:solidFill>
              </a:rPr>
              <a:t>	- abnormal liver function (monthly testing needed)</a:t>
            </a:r>
          </a:p>
          <a:p>
            <a:pPr marL="190500" indent="-190500" eaLnBrk="1" hangingPunct="1">
              <a:lnSpc>
                <a:spcPct val="80000"/>
              </a:lnSpc>
              <a:spcBef>
                <a:spcPts val="1200"/>
              </a:spcBef>
            </a:pPr>
            <a:r>
              <a:rPr lang="en-GB" sz="2400" b="1" smtClean="0"/>
              <a:t>Drug interactions</a:t>
            </a:r>
          </a:p>
          <a:p>
            <a:pPr marL="190500" indent="-190500" eaLnBrk="1" hangingPunct="1">
              <a:lnSpc>
                <a:spcPct val="80000"/>
              </a:lnSpc>
              <a:buFontTx/>
              <a:buNone/>
            </a:pPr>
            <a:r>
              <a:rPr lang="en-GB" sz="2000" smtClean="0"/>
              <a:t>	- warfarin, statins, CONTRACEPTIVES</a:t>
            </a:r>
          </a:p>
          <a:p>
            <a:pPr marL="190500" indent="-190500" eaLnBrk="1" hangingPunct="1">
              <a:lnSpc>
                <a:spcPct val="80000"/>
              </a:lnSpc>
              <a:buFontTx/>
              <a:buNone/>
            </a:pPr>
            <a:r>
              <a:rPr lang="en-GB" sz="2000" smtClean="0">
                <a:solidFill>
                  <a:srgbClr val="FF3300"/>
                </a:solidFill>
              </a:rPr>
              <a:t>	- cyclosporine, anti-fungals, </a:t>
            </a:r>
            <a:r>
              <a:rPr lang="en-GB" sz="2000" smtClean="0"/>
              <a:t>protease inhibitors</a:t>
            </a:r>
          </a:p>
          <a:p>
            <a:pPr marL="190500" indent="-190500" eaLnBrk="1" hangingPunct="1">
              <a:lnSpc>
                <a:spcPct val="110000"/>
              </a:lnSpc>
              <a:spcBef>
                <a:spcPts val="1200"/>
              </a:spcBef>
            </a:pPr>
            <a:r>
              <a:rPr lang="en-GB" sz="2400" b="1" smtClean="0"/>
              <a:t>Contra-indications</a:t>
            </a:r>
          </a:p>
          <a:p>
            <a:pPr marL="190500" indent="-190500" eaLnBrk="1" hangingPunct="1">
              <a:lnSpc>
                <a:spcPct val="80000"/>
              </a:lnSpc>
              <a:buFontTx/>
              <a:buNone/>
            </a:pPr>
            <a:r>
              <a:rPr lang="en-GB" sz="2000" smtClean="0"/>
              <a:t>	- </a:t>
            </a:r>
            <a:r>
              <a:rPr lang="en-GB" sz="2000" smtClean="0">
                <a:solidFill>
                  <a:srgbClr val="C00000"/>
                </a:solidFill>
              </a:rPr>
              <a:t>significant liver disease </a:t>
            </a:r>
          </a:p>
          <a:p>
            <a:pPr marL="190500" indent="-190500" eaLnBrk="1" hangingPunct="1">
              <a:lnSpc>
                <a:spcPct val="80000"/>
              </a:lnSpc>
              <a:buFontTx/>
              <a:buNone/>
            </a:pPr>
            <a:r>
              <a:rPr lang="en-GB" sz="2000" smtClean="0"/>
              <a:t>	- pregnancy, breast-feeding</a:t>
            </a:r>
          </a:p>
          <a:p>
            <a:pPr marL="190500" indent="-190500" eaLnBrk="1" hangingPunct="1">
              <a:lnSpc>
                <a:spcPct val="110000"/>
              </a:lnSpc>
            </a:pPr>
            <a:endParaRPr lang="en-GB" sz="2000" smtClean="0"/>
          </a:p>
          <a:p>
            <a:pPr marL="190500" indent="-190500" eaLnBrk="1" hangingPunct="1">
              <a:lnSpc>
                <a:spcPct val="110000"/>
              </a:lnSpc>
              <a:buFontTx/>
              <a:buNone/>
            </a:pPr>
            <a:endParaRPr lang="en-GB" sz="2000" smtClean="0"/>
          </a:p>
          <a:p>
            <a:pPr marL="190500" indent="-190500" eaLnBrk="1" hangingPunct="1">
              <a:lnSpc>
                <a:spcPct val="110000"/>
              </a:lnSpc>
              <a:buFontTx/>
              <a:buNone/>
            </a:pPr>
            <a:endParaRPr lang="en-GB"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76250" y="644525"/>
            <a:ext cx="7659688" cy="606425"/>
          </a:xfrm>
          <a:prstGeom prst="rect">
            <a:avLst/>
          </a:prstGeom>
          <a:noFill/>
          <a:ln w="12700">
            <a:noFill/>
            <a:miter lim="800000"/>
            <a:headEnd/>
            <a:tailEnd/>
          </a:ln>
        </p:spPr>
        <p:txBody>
          <a:bodyPr lIns="0" tIns="44152" rIns="0" bIns="44152" anchor="b"/>
          <a:lstStyle/>
          <a:p>
            <a:pPr defTabSz="908050" eaLnBrk="0" hangingPunct="0">
              <a:defRPr/>
            </a:pPr>
            <a:endParaRPr lang="en-US" sz="3400" b="1">
              <a:solidFill>
                <a:srgbClr val="FFFF99"/>
              </a:solidFill>
              <a:latin typeface="+mj-lt"/>
              <a:cs typeface="+mn-cs"/>
            </a:endParaRPr>
          </a:p>
        </p:txBody>
      </p:sp>
      <p:sp>
        <p:nvSpPr>
          <p:cNvPr id="45059" name="Line 3"/>
          <p:cNvSpPr>
            <a:spLocks noChangeShapeType="1"/>
          </p:cNvSpPr>
          <p:nvPr/>
        </p:nvSpPr>
        <p:spPr bwMode="auto">
          <a:xfrm>
            <a:off x="5230813" y="2171700"/>
            <a:ext cx="1587" cy="3332163"/>
          </a:xfrm>
          <a:prstGeom prst="line">
            <a:avLst/>
          </a:prstGeom>
          <a:noFill/>
          <a:ln w="19050">
            <a:solidFill>
              <a:schemeClr val="tx1"/>
            </a:solidFill>
            <a:prstDash val="dash"/>
            <a:round/>
            <a:headEnd/>
            <a:tailEnd/>
          </a:ln>
        </p:spPr>
        <p:txBody>
          <a:bodyPr wrap="none" anchor="ctr"/>
          <a:lstStyle/>
          <a:p>
            <a:pPr>
              <a:defRPr/>
            </a:pPr>
            <a:endParaRPr lang="en-US" b="1">
              <a:latin typeface="+mj-lt"/>
              <a:cs typeface="+mn-cs"/>
            </a:endParaRPr>
          </a:p>
        </p:txBody>
      </p:sp>
      <p:sp>
        <p:nvSpPr>
          <p:cNvPr id="45060" name="Freeform 4"/>
          <p:cNvSpPr>
            <a:spLocks/>
          </p:cNvSpPr>
          <p:nvPr/>
        </p:nvSpPr>
        <p:spPr bwMode="auto">
          <a:xfrm>
            <a:off x="1784350" y="2146300"/>
            <a:ext cx="6062663" cy="1157288"/>
          </a:xfrm>
          <a:custGeom>
            <a:avLst/>
            <a:gdLst>
              <a:gd name="T0" fmla="*/ 2147483647 w 3029"/>
              <a:gd name="T1" fmla="*/ 2147483647 h 595"/>
              <a:gd name="T2" fmla="*/ 2147483647 w 3029"/>
              <a:gd name="T3" fmla="*/ 2147483647 h 595"/>
              <a:gd name="T4" fmla="*/ 2147483647 w 3029"/>
              <a:gd name="T5" fmla="*/ 2147483647 h 595"/>
              <a:gd name="T6" fmla="*/ 2147483647 w 3029"/>
              <a:gd name="T7" fmla="*/ 2147483647 h 595"/>
              <a:gd name="T8" fmla="*/ 2147483647 w 3029"/>
              <a:gd name="T9" fmla="*/ 2147483647 h 595"/>
              <a:gd name="T10" fmla="*/ 2147483647 w 3029"/>
              <a:gd name="T11" fmla="*/ 2147483647 h 595"/>
              <a:gd name="T12" fmla="*/ 2147483647 w 3029"/>
              <a:gd name="T13" fmla="*/ 2147483647 h 595"/>
              <a:gd name="T14" fmla="*/ 2147483647 w 3029"/>
              <a:gd name="T15" fmla="*/ 2147483647 h 595"/>
              <a:gd name="T16" fmla="*/ 2147483647 w 3029"/>
              <a:gd name="T17" fmla="*/ 2147483647 h 595"/>
              <a:gd name="T18" fmla="*/ 2147483647 w 3029"/>
              <a:gd name="T19" fmla="*/ 2147483647 h 595"/>
              <a:gd name="T20" fmla="*/ 2147483647 w 3029"/>
              <a:gd name="T21" fmla="*/ 2147483647 h 595"/>
              <a:gd name="T22" fmla="*/ 2147483647 w 3029"/>
              <a:gd name="T23" fmla="*/ 2147483647 h 595"/>
              <a:gd name="T24" fmla="*/ 2147483647 w 3029"/>
              <a:gd name="T25" fmla="*/ 2147483647 h 595"/>
              <a:gd name="T26" fmla="*/ 2147483647 w 3029"/>
              <a:gd name="T27" fmla="*/ 2147483647 h 595"/>
              <a:gd name="T28" fmla="*/ 2147483647 w 3029"/>
              <a:gd name="T29" fmla="*/ 2147483647 h 595"/>
              <a:gd name="T30" fmla="*/ 2147483647 w 3029"/>
              <a:gd name="T31" fmla="*/ 2147483647 h 595"/>
              <a:gd name="T32" fmla="*/ 2147483647 w 3029"/>
              <a:gd name="T33" fmla="*/ 2147483647 h 595"/>
              <a:gd name="T34" fmla="*/ 2147483647 w 3029"/>
              <a:gd name="T35" fmla="*/ 2147483647 h 595"/>
              <a:gd name="T36" fmla="*/ 2147483647 w 3029"/>
              <a:gd name="T37" fmla="*/ 2147483647 h 595"/>
              <a:gd name="T38" fmla="*/ 2147483647 w 3029"/>
              <a:gd name="T39" fmla="*/ 2147483647 h 595"/>
              <a:gd name="T40" fmla="*/ 2147483647 w 3029"/>
              <a:gd name="T41" fmla="*/ 2147483647 h 595"/>
              <a:gd name="T42" fmla="*/ 2147483647 w 3029"/>
              <a:gd name="T43" fmla="*/ 2147483647 h 595"/>
              <a:gd name="T44" fmla="*/ 2147483647 w 3029"/>
              <a:gd name="T45" fmla="*/ 2147483647 h 595"/>
              <a:gd name="T46" fmla="*/ 2147483647 w 3029"/>
              <a:gd name="T47" fmla="*/ 2147483647 h 595"/>
              <a:gd name="T48" fmla="*/ 2147483647 w 3029"/>
              <a:gd name="T49" fmla="*/ 2147483647 h 595"/>
              <a:gd name="T50" fmla="*/ 2147483647 w 3029"/>
              <a:gd name="T51" fmla="*/ 2147483647 h 595"/>
              <a:gd name="T52" fmla="*/ 2147483647 w 3029"/>
              <a:gd name="T53" fmla="*/ 2147483647 h 595"/>
              <a:gd name="T54" fmla="*/ 2147483647 w 3029"/>
              <a:gd name="T55" fmla="*/ 2147483647 h 595"/>
              <a:gd name="T56" fmla="*/ 2147483647 w 3029"/>
              <a:gd name="T57" fmla="*/ 2147483647 h 595"/>
              <a:gd name="T58" fmla="*/ 2147483647 w 3029"/>
              <a:gd name="T59" fmla="*/ 2147483647 h 595"/>
              <a:gd name="T60" fmla="*/ 2147483647 w 3029"/>
              <a:gd name="T61" fmla="*/ 2147483647 h 595"/>
              <a:gd name="T62" fmla="*/ 2147483647 w 3029"/>
              <a:gd name="T63" fmla="*/ 2147483647 h 595"/>
              <a:gd name="T64" fmla="*/ 2147483647 w 3029"/>
              <a:gd name="T65" fmla="*/ 2147483647 h 595"/>
              <a:gd name="T66" fmla="*/ 2147483647 w 3029"/>
              <a:gd name="T67" fmla="*/ 2147483647 h 595"/>
              <a:gd name="T68" fmla="*/ 2147483647 w 3029"/>
              <a:gd name="T69" fmla="*/ 2147483647 h 595"/>
              <a:gd name="T70" fmla="*/ 2147483647 w 3029"/>
              <a:gd name="T71" fmla="*/ 2147483647 h 595"/>
              <a:gd name="T72" fmla="*/ 2147483647 w 3029"/>
              <a:gd name="T73" fmla="*/ 2147483647 h 595"/>
              <a:gd name="T74" fmla="*/ 2147483647 w 3029"/>
              <a:gd name="T75" fmla="*/ 2147483647 h 595"/>
              <a:gd name="T76" fmla="*/ 2147483647 w 3029"/>
              <a:gd name="T77" fmla="*/ 2147483647 h 595"/>
              <a:gd name="T78" fmla="*/ 2147483647 w 3029"/>
              <a:gd name="T79" fmla="*/ 2147483647 h 595"/>
              <a:gd name="T80" fmla="*/ 2147483647 w 3029"/>
              <a:gd name="T81" fmla="*/ 2147483647 h 595"/>
              <a:gd name="T82" fmla="*/ 2147483647 w 3029"/>
              <a:gd name="T83" fmla="*/ 2147483647 h 595"/>
              <a:gd name="T84" fmla="*/ 2147483647 w 3029"/>
              <a:gd name="T85" fmla="*/ 2147483647 h 595"/>
              <a:gd name="T86" fmla="*/ 2147483647 w 3029"/>
              <a:gd name="T87" fmla="*/ 2147483647 h 5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29"/>
              <a:gd name="T133" fmla="*/ 0 h 595"/>
              <a:gd name="T134" fmla="*/ 3029 w 3029"/>
              <a:gd name="T135" fmla="*/ 595 h 5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29" h="595">
                <a:moveTo>
                  <a:pt x="0" y="0"/>
                </a:moveTo>
                <a:lnTo>
                  <a:pt x="264" y="0"/>
                </a:lnTo>
                <a:lnTo>
                  <a:pt x="264" y="24"/>
                </a:lnTo>
                <a:lnTo>
                  <a:pt x="432" y="24"/>
                </a:lnTo>
                <a:lnTo>
                  <a:pt x="432" y="48"/>
                </a:lnTo>
                <a:lnTo>
                  <a:pt x="466" y="48"/>
                </a:lnTo>
                <a:lnTo>
                  <a:pt x="466" y="72"/>
                </a:lnTo>
                <a:lnTo>
                  <a:pt x="576" y="72"/>
                </a:lnTo>
                <a:lnTo>
                  <a:pt x="576" y="120"/>
                </a:lnTo>
                <a:lnTo>
                  <a:pt x="619" y="120"/>
                </a:lnTo>
                <a:lnTo>
                  <a:pt x="619" y="144"/>
                </a:lnTo>
                <a:lnTo>
                  <a:pt x="1287" y="144"/>
                </a:lnTo>
                <a:lnTo>
                  <a:pt x="1287" y="168"/>
                </a:lnTo>
                <a:lnTo>
                  <a:pt x="1383" y="168"/>
                </a:lnTo>
                <a:lnTo>
                  <a:pt x="1383" y="192"/>
                </a:lnTo>
                <a:lnTo>
                  <a:pt x="1412" y="192"/>
                </a:lnTo>
                <a:lnTo>
                  <a:pt x="1412" y="216"/>
                </a:lnTo>
                <a:lnTo>
                  <a:pt x="1613" y="216"/>
                </a:lnTo>
                <a:lnTo>
                  <a:pt x="1632" y="216"/>
                </a:lnTo>
                <a:lnTo>
                  <a:pt x="1647" y="216"/>
                </a:lnTo>
                <a:lnTo>
                  <a:pt x="1661" y="216"/>
                </a:lnTo>
                <a:lnTo>
                  <a:pt x="1676" y="216"/>
                </a:lnTo>
                <a:lnTo>
                  <a:pt x="1695" y="216"/>
                </a:lnTo>
                <a:lnTo>
                  <a:pt x="1709" y="216"/>
                </a:lnTo>
                <a:lnTo>
                  <a:pt x="1724" y="216"/>
                </a:lnTo>
                <a:lnTo>
                  <a:pt x="1724" y="245"/>
                </a:lnTo>
                <a:lnTo>
                  <a:pt x="1738" y="245"/>
                </a:lnTo>
                <a:lnTo>
                  <a:pt x="1757" y="245"/>
                </a:lnTo>
                <a:lnTo>
                  <a:pt x="1772" y="245"/>
                </a:lnTo>
                <a:lnTo>
                  <a:pt x="1772" y="283"/>
                </a:lnTo>
                <a:lnTo>
                  <a:pt x="1786" y="283"/>
                </a:lnTo>
                <a:lnTo>
                  <a:pt x="1834" y="283"/>
                </a:lnTo>
                <a:lnTo>
                  <a:pt x="1848" y="283"/>
                </a:lnTo>
                <a:lnTo>
                  <a:pt x="1863" y="283"/>
                </a:lnTo>
                <a:lnTo>
                  <a:pt x="1896" y="283"/>
                </a:lnTo>
                <a:lnTo>
                  <a:pt x="1940" y="283"/>
                </a:lnTo>
                <a:lnTo>
                  <a:pt x="1940" y="350"/>
                </a:lnTo>
                <a:lnTo>
                  <a:pt x="1959" y="350"/>
                </a:lnTo>
                <a:lnTo>
                  <a:pt x="1973" y="350"/>
                </a:lnTo>
                <a:lnTo>
                  <a:pt x="2002" y="350"/>
                </a:lnTo>
                <a:lnTo>
                  <a:pt x="2050" y="350"/>
                </a:lnTo>
                <a:lnTo>
                  <a:pt x="2112" y="350"/>
                </a:lnTo>
                <a:lnTo>
                  <a:pt x="2141" y="350"/>
                </a:lnTo>
                <a:lnTo>
                  <a:pt x="2348" y="350"/>
                </a:lnTo>
                <a:lnTo>
                  <a:pt x="2348" y="470"/>
                </a:lnTo>
                <a:lnTo>
                  <a:pt x="2468" y="470"/>
                </a:lnTo>
                <a:lnTo>
                  <a:pt x="2468" y="590"/>
                </a:lnTo>
                <a:lnTo>
                  <a:pt x="2501" y="590"/>
                </a:lnTo>
                <a:lnTo>
                  <a:pt x="2857" y="590"/>
                </a:lnTo>
                <a:lnTo>
                  <a:pt x="3015" y="590"/>
                </a:lnTo>
                <a:lnTo>
                  <a:pt x="3029" y="590"/>
                </a:lnTo>
                <a:lnTo>
                  <a:pt x="3029" y="595"/>
                </a:lnTo>
              </a:path>
            </a:pathLst>
          </a:custGeom>
          <a:noFill/>
          <a:ln w="38100">
            <a:solidFill>
              <a:schemeClr val="accent2"/>
            </a:solidFill>
            <a:round/>
            <a:headEnd/>
            <a:tailEnd/>
          </a:ln>
        </p:spPr>
        <p:txBody>
          <a:bodyPr/>
          <a:lstStyle/>
          <a:p>
            <a:pPr>
              <a:defRPr/>
            </a:pPr>
            <a:endParaRPr lang="en-GB" b="1">
              <a:latin typeface="+mj-lt"/>
              <a:cs typeface="+mn-cs"/>
            </a:endParaRPr>
          </a:p>
        </p:txBody>
      </p:sp>
      <p:grpSp>
        <p:nvGrpSpPr>
          <p:cNvPr id="103428" name="Group 5"/>
          <p:cNvGrpSpPr>
            <a:grpSpLocks/>
          </p:cNvGrpSpPr>
          <p:nvPr/>
        </p:nvGrpSpPr>
        <p:grpSpPr bwMode="auto">
          <a:xfrm>
            <a:off x="2503488" y="4570413"/>
            <a:ext cx="2638425" cy="700087"/>
            <a:chOff x="1774" y="2879"/>
            <a:chExt cx="1869" cy="441"/>
          </a:xfrm>
        </p:grpSpPr>
        <p:sp>
          <p:nvSpPr>
            <p:cNvPr id="45112" name="Text Box 6"/>
            <p:cNvSpPr txBox="1">
              <a:spLocks noChangeArrowheads="1"/>
            </p:cNvSpPr>
            <p:nvPr/>
          </p:nvSpPr>
          <p:spPr bwMode="auto">
            <a:xfrm>
              <a:off x="1979" y="2879"/>
              <a:ext cx="1664" cy="233"/>
            </a:xfrm>
            <a:prstGeom prst="rect">
              <a:avLst/>
            </a:prstGeom>
            <a:noFill/>
            <a:ln w="12700">
              <a:noFill/>
              <a:miter lim="800000"/>
              <a:headEnd/>
              <a:tailEnd/>
            </a:ln>
          </p:spPr>
          <p:txBody>
            <a:bodyPr wrap="none">
              <a:spAutoFit/>
            </a:bodyPr>
            <a:lstStyle/>
            <a:p>
              <a:pPr eaLnBrk="0" hangingPunct="0">
                <a:defRPr/>
              </a:pPr>
              <a:r>
                <a:rPr lang="en-US" b="1" dirty="0">
                  <a:solidFill>
                    <a:srgbClr val="FFFFFF"/>
                  </a:solidFill>
                  <a:latin typeface="+mj-lt"/>
                  <a:cs typeface="+mn-cs"/>
                </a:rPr>
                <a:t>Bosentan (</a:t>
              </a:r>
              <a:r>
                <a:rPr lang="en-US" b="1" i="1" dirty="0">
                  <a:solidFill>
                    <a:srgbClr val="FFFFFF"/>
                  </a:solidFill>
                  <a:latin typeface="+mj-lt"/>
                  <a:cs typeface="+mn-cs"/>
                </a:rPr>
                <a:t>n</a:t>
              </a:r>
              <a:r>
                <a:rPr lang="en-US" b="1" dirty="0">
                  <a:solidFill>
                    <a:srgbClr val="FFFFFF"/>
                  </a:solidFill>
                  <a:latin typeface="+mj-lt"/>
                  <a:cs typeface="+mn-cs"/>
                </a:rPr>
                <a:t> = 144)</a:t>
              </a:r>
            </a:p>
          </p:txBody>
        </p:sp>
        <p:sp>
          <p:nvSpPr>
            <p:cNvPr id="45113" name="Text Box 7"/>
            <p:cNvSpPr txBox="1">
              <a:spLocks noChangeArrowheads="1"/>
            </p:cNvSpPr>
            <p:nvPr/>
          </p:nvSpPr>
          <p:spPr bwMode="auto">
            <a:xfrm>
              <a:off x="1979" y="3087"/>
              <a:ext cx="1448" cy="233"/>
            </a:xfrm>
            <a:prstGeom prst="rect">
              <a:avLst/>
            </a:prstGeom>
            <a:noFill/>
            <a:ln w="12700">
              <a:noFill/>
              <a:miter lim="800000"/>
              <a:headEnd/>
              <a:tailEnd/>
            </a:ln>
          </p:spPr>
          <p:txBody>
            <a:bodyPr wrap="none">
              <a:spAutoFit/>
            </a:bodyPr>
            <a:lstStyle/>
            <a:p>
              <a:pPr eaLnBrk="0" hangingPunct="0">
                <a:defRPr/>
              </a:pPr>
              <a:r>
                <a:rPr lang="en-US" b="1" dirty="0">
                  <a:solidFill>
                    <a:srgbClr val="FFFFFF"/>
                  </a:solidFill>
                  <a:latin typeface="+mj-lt"/>
                  <a:cs typeface="+mn-cs"/>
                </a:rPr>
                <a:t>Placebo (</a:t>
              </a:r>
              <a:r>
                <a:rPr lang="en-US" b="1" i="1" dirty="0">
                  <a:solidFill>
                    <a:srgbClr val="FFFFFF"/>
                  </a:solidFill>
                  <a:latin typeface="+mj-lt"/>
                  <a:cs typeface="+mn-cs"/>
                </a:rPr>
                <a:t>n</a:t>
              </a:r>
              <a:r>
                <a:rPr lang="en-US" b="1" dirty="0">
                  <a:solidFill>
                    <a:srgbClr val="FFFFFF"/>
                  </a:solidFill>
                  <a:latin typeface="+mj-lt"/>
                  <a:cs typeface="+mn-cs"/>
                </a:rPr>
                <a:t> = 69)</a:t>
              </a:r>
            </a:p>
          </p:txBody>
        </p:sp>
        <p:sp>
          <p:nvSpPr>
            <p:cNvPr id="45114" name="Line 8"/>
            <p:cNvSpPr>
              <a:spLocks noChangeShapeType="1"/>
            </p:cNvSpPr>
            <p:nvPr/>
          </p:nvSpPr>
          <p:spPr bwMode="auto">
            <a:xfrm>
              <a:off x="1774" y="3000"/>
              <a:ext cx="208" cy="0"/>
            </a:xfrm>
            <a:prstGeom prst="line">
              <a:avLst/>
            </a:prstGeom>
            <a:noFill/>
            <a:ln w="57150">
              <a:solidFill>
                <a:schemeClr val="accent1"/>
              </a:solidFill>
              <a:round/>
              <a:headEnd/>
              <a:tailEnd/>
            </a:ln>
          </p:spPr>
          <p:txBody>
            <a:bodyPr wrap="none" anchor="ctr"/>
            <a:lstStyle/>
            <a:p>
              <a:pPr>
                <a:defRPr/>
              </a:pPr>
              <a:endParaRPr lang="en-US" b="1">
                <a:latin typeface="+mj-lt"/>
                <a:cs typeface="+mn-cs"/>
              </a:endParaRPr>
            </a:p>
          </p:txBody>
        </p:sp>
        <p:sp>
          <p:nvSpPr>
            <p:cNvPr id="45115" name="Line 9"/>
            <p:cNvSpPr>
              <a:spLocks noChangeShapeType="1"/>
            </p:cNvSpPr>
            <p:nvPr/>
          </p:nvSpPr>
          <p:spPr bwMode="auto">
            <a:xfrm>
              <a:off x="1774" y="3208"/>
              <a:ext cx="208" cy="0"/>
            </a:xfrm>
            <a:prstGeom prst="line">
              <a:avLst/>
            </a:prstGeom>
            <a:noFill/>
            <a:ln w="57150">
              <a:solidFill>
                <a:schemeClr val="accent2"/>
              </a:solidFill>
              <a:round/>
              <a:headEnd/>
              <a:tailEnd/>
            </a:ln>
          </p:spPr>
          <p:txBody>
            <a:bodyPr wrap="none" anchor="ctr"/>
            <a:lstStyle/>
            <a:p>
              <a:pPr>
                <a:defRPr/>
              </a:pPr>
              <a:endParaRPr lang="en-US" b="1">
                <a:latin typeface="+mj-lt"/>
                <a:cs typeface="+mn-cs"/>
              </a:endParaRPr>
            </a:p>
          </p:txBody>
        </p:sp>
      </p:grpSp>
      <p:sp>
        <p:nvSpPr>
          <p:cNvPr id="45062" name="Text Box 10"/>
          <p:cNvSpPr txBox="1">
            <a:spLocks noChangeArrowheads="1"/>
          </p:cNvSpPr>
          <p:nvPr/>
        </p:nvSpPr>
        <p:spPr bwMode="auto">
          <a:xfrm rot="16200000">
            <a:off x="-421481" y="3566319"/>
            <a:ext cx="2654300" cy="366712"/>
          </a:xfrm>
          <a:prstGeom prst="rect">
            <a:avLst/>
          </a:prstGeom>
          <a:noFill/>
          <a:ln w="9525">
            <a:noFill/>
            <a:miter lim="800000"/>
            <a:headEnd/>
            <a:tailEnd/>
          </a:ln>
        </p:spPr>
        <p:txBody>
          <a:bodyPr/>
          <a:lstStyle/>
          <a:p>
            <a:pPr algn="ctr" eaLnBrk="0" hangingPunct="0">
              <a:spcBef>
                <a:spcPct val="50000"/>
              </a:spcBef>
              <a:defRPr/>
            </a:pPr>
            <a:r>
              <a:rPr lang="en-US" b="1">
                <a:latin typeface="+mj-lt"/>
                <a:cs typeface="+mn-cs"/>
              </a:rPr>
              <a:t>Event-free (%)</a:t>
            </a:r>
          </a:p>
        </p:txBody>
      </p:sp>
      <p:sp>
        <p:nvSpPr>
          <p:cNvPr id="45063" name="Text Box 11"/>
          <p:cNvSpPr txBox="1">
            <a:spLocks noChangeArrowheads="1"/>
          </p:cNvSpPr>
          <p:nvPr/>
        </p:nvSpPr>
        <p:spPr bwMode="auto">
          <a:xfrm>
            <a:off x="3865563" y="6021388"/>
            <a:ext cx="1555750" cy="366712"/>
          </a:xfrm>
          <a:prstGeom prst="rect">
            <a:avLst/>
          </a:prstGeom>
          <a:noFill/>
          <a:ln w="12700">
            <a:noFill/>
            <a:miter lim="800000"/>
            <a:headEnd/>
            <a:tailEnd/>
          </a:ln>
        </p:spPr>
        <p:txBody>
          <a:bodyPr wrap="none"/>
          <a:lstStyle/>
          <a:p>
            <a:pPr eaLnBrk="0" hangingPunct="0">
              <a:defRPr/>
            </a:pPr>
            <a:r>
              <a:rPr lang="en-US" b="1" dirty="0">
                <a:latin typeface="+mj-lt"/>
                <a:cs typeface="+mn-cs"/>
              </a:rPr>
              <a:t>Time (weeks)</a:t>
            </a:r>
          </a:p>
        </p:txBody>
      </p:sp>
      <p:grpSp>
        <p:nvGrpSpPr>
          <p:cNvPr id="103431" name="Group 12"/>
          <p:cNvGrpSpPr>
            <a:grpSpLocks/>
          </p:cNvGrpSpPr>
          <p:nvPr/>
        </p:nvGrpSpPr>
        <p:grpSpPr bwMode="auto">
          <a:xfrm>
            <a:off x="1790700" y="2146300"/>
            <a:ext cx="6018213" cy="342900"/>
            <a:chOff x="1067" y="1554"/>
            <a:chExt cx="4265" cy="216"/>
          </a:xfrm>
        </p:grpSpPr>
        <p:sp>
          <p:nvSpPr>
            <p:cNvPr id="45108" name="Freeform 13"/>
            <p:cNvSpPr>
              <a:spLocks/>
            </p:cNvSpPr>
            <p:nvPr/>
          </p:nvSpPr>
          <p:spPr bwMode="auto">
            <a:xfrm>
              <a:off x="1067" y="1554"/>
              <a:ext cx="1047" cy="54"/>
            </a:xfrm>
            <a:custGeom>
              <a:avLst/>
              <a:gdLst>
                <a:gd name="T0" fmla="*/ 0 w 1047"/>
                <a:gd name="T1" fmla="*/ 0 h 54"/>
                <a:gd name="T2" fmla="*/ 108 w 1047"/>
                <a:gd name="T3" fmla="*/ 0 h 54"/>
                <a:gd name="T4" fmla="*/ 108 w 1047"/>
                <a:gd name="T5" fmla="*/ 20 h 54"/>
                <a:gd name="T6" fmla="*/ 388 w 1047"/>
                <a:gd name="T7" fmla="*/ 20 h 54"/>
                <a:gd name="T8" fmla="*/ 388 w 1047"/>
                <a:gd name="T9" fmla="*/ 35 h 54"/>
                <a:gd name="T10" fmla="*/ 609 w 1047"/>
                <a:gd name="T11" fmla="*/ 35 h 54"/>
                <a:gd name="T12" fmla="*/ 609 w 1047"/>
                <a:gd name="T13" fmla="*/ 54 h 54"/>
                <a:gd name="T14" fmla="*/ 1047 w 1047"/>
                <a:gd name="T15" fmla="*/ 54 h 54"/>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54"/>
                <a:gd name="T26" fmla="*/ 1047 w 104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54">
                  <a:moveTo>
                    <a:pt x="0" y="0"/>
                  </a:moveTo>
                  <a:lnTo>
                    <a:pt x="108" y="0"/>
                  </a:lnTo>
                  <a:lnTo>
                    <a:pt x="108" y="20"/>
                  </a:lnTo>
                  <a:lnTo>
                    <a:pt x="388" y="20"/>
                  </a:lnTo>
                  <a:lnTo>
                    <a:pt x="388" y="35"/>
                  </a:lnTo>
                  <a:lnTo>
                    <a:pt x="609" y="35"/>
                  </a:lnTo>
                  <a:lnTo>
                    <a:pt x="609" y="54"/>
                  </a:lnTo>
                  <a:lnTo>
                    <a:pt x="1047" y="54"/>
                  </a:lnTo>
                </a:path>
              </a:pathLst>
            </a:custGeom>
            <a:noFill/>
            <a:ln w="38100">
              <a:solidFill>
                <a:schemeClr val="accent1"/>
              </a:solidFill>
              <a:round/>
              <a:headEnd/>
              <a:tailEnd/>
            </a:ln>
          </p:spPr>
          <p:txBody>
            <a:bodyPr wrap="none" anchor="ctr"/>
            <a:lstStyle/>
            <a:p>
              <a:pPr>
                <a:defRPr/>
              </a:pPr>
              <a:endParaRPr lang="en-GB" b="1">
                <a:latin typeface="+mj-lt"/>
                <a:cs typeface="+mn-cs"/>
              </a:endParaRPr>
            </a:p>
          </p:txBody>
        </p:sp>
        <p:sp>
          <p:nvSpPr>
            <p:cNvPr id="45109" name="Freeform 14"/>
            <p:cNvSpPr>
              <a:spLocks/>
            </p:cNvSpPr>
            <p:nvPr/>
          </p:nvSpPr>
          <p:spPr bwMode="auto">
            <a:xfrm>
              <a:off x="2114" y="1605"/>
              <a:ext cx="973" cy="24"/>
            </a:xfrm>
            <a:custGeom>
              <a:avLst/>
              <a:gdLst>
                <a:gd name="T0" fmla="*/ 0 w 973"/>
                <a:gd name="T1" fmla="*/ 0 h 24"/>
                <a:gd name="T2" fmla="*/ 343 w 973"/>
                <a:gd name="T3" fmla="*/ 0 h 24"/>
                <a:gd name="T4" fmla="*/ 343 w 973"/>
                <a:gd name="T5" fmla="*/ 12 h 24"/>
                <a:gd name="T6" fmla="*/ 634 w 973"/>
                <a:gd name="T7" fmla="*/ 12 h 24"/>
                <a:gd name="T8" fmla="*/ 636 w 973"/>
                <a:gd name="T9" fmla="*/ 24 h 24"/>
                <a:gd name="T10" fmla="*/ 973 w 973"/>
                <a:gd name="T11" fmla="*/ 24 h 24"/>
                <a:gd name="T12" fmla="*/ 0 60000 65536"/>
                <a:gd name="T13" fmla="*/ 0 60000 65536"/>
                <a:gd name="T14" fmla="*/ 0 60000 65536"/>
                <a:gd name="T15" fmla="*/ 0 60000 65536"/>
                <a:gd name="T16" fmla="*/ 0 60000 65536"/>
                <a:gd name="T17" fmla="*/ 0 60000 65536"/>
                <a:gd name="T18" fmla="*/ 0 w 973"/>
                <a:gd name="T19" fmla="*/ 0 h 24"/>
                <a:gd name="T20" fmla="*/ 973 w 97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3" h="24">
                  <a:moveTo>
                    <a:pt x="0" y="0"/>
                  </a:moveTo>
                  <a:lnTo>
                    <a:pt x="343" y="0"/>
                  </a:lnTo>
                  <a:lnTo>
                    <a:pt x="343" y="12"/>
                  </a:lnTo>
                  <a:lnTo>
                    <a:pt x="634" y="12"/>
                  </a:lnTo>
                  <a:lnTo>
                    <a:pt x="636" y="24"/>
                  </a:lnTo>
                  <a:lnTo>
                    <a:pt x="973" y="24"/>
                  </a:lnTo>
                </a:path>
              </a:pathLst>
            </a:custGeom>
            <a:noFill/>
            <a:ln w="38100">
              <a:solidFill>
                <a:schemeClr val="accent1"/>
              </a:solidFill>
              <a:round/>
              <a:headEnd/>
              <a:tailEnd/>
            </a:ln>
          </p:spPr>
          <p:txBody>
            <a:bodyPr wrap="none" anchor="ctr"/>
            <a:lstStyle/>
            <a:p>
              <a:pPr>
                <a:defRPr/>
              </a:pPr>
              <a:endParaRPr lang="en-GB" b="1">
                <a:latin typeface="+mj-lt"/>
                <a:cs typeface="+mn-cs"/>
              </a:endParaRPr>
            </a:p>
          </p:txBody>
        </p:sp>
        <p:sp>
          <p:nvSpPr>
            <p:cNvPr id="45110" name="Freeform 15"/>
            <p:cNvSpPr>
              <a:spLocks/>
            </p:cNvSpPr>
            <p:nvPr/>
          </p:nvSpPr>
          <p:spPr bwMode="auto">
            <a:xfrm>
              <a:off x="3088" y="1628"/>
              <a:ext cx="1052" cy="76"/>
            </a:xfrm>
            <a:custGeom>
              <a:avLst/>
              <a:gdLst>
                <a:gd name="T0" fmla="*/ 0 w 1052"/>
                <a:gd name="T1" fmla="*/ 0 h 76"/>
                <a:gd name="T2" fmla="*/ 167 w 1052"/>
                <a:gd name="T3" fmla="*/ 0 h 76"/>
                <a:gd name="T4" fmla="*/ 167 w 1052"/>
                <a:gd name="T5" fmla="*/ 16 h 76"/>
                <a:gd name="T6" fmla="*/ 392 w 1052"/>
                <a:gd name="T7" fmla="*/ 16 h 76"/>
                <a:gd name="T8" fmla="*/ 392 w 1052"/>
                <a:gd name="T9" fmla="*/ 36 h 76"/>
                <a:gd name="T10" fmla="*/ 753 w 1052"/>
                <a:gd name="T11" fmla="*/ 36 h 76"/>
                <a:gd name="T12" fmla="*/ 753 w 1052"/>
                <a:gd name="T13" fmla="*/ 76 h 76"/>
                <a:gd name="T14" fmla="*/ 1052 w 1052"/>
                <a:gd name="T15" fmla="*/ 76 h 76"/>
                <a:gd name="T16" fmla="*/ 0 60000 65536"/>
                <a:gd name="T17" fmla="*/ 0 60000 65536"/>
                <a:gd name="T18" fmla="*/ 0 60000 65536"/>
                <a:gd name="T19" fmla="*/ 0 60000 65536"/>
                <a:gd name="T20" fmla="*/ 0 60000 65536"/>
                <a:gd name="T21" fmla="*/ 0 60000 65536"/>
                <a:gd name="T22" fmla="*/ 0 60000 65536"/>
                <a:gd name="T23" fmla="*/ 0 60000 65536"/>
                <a:gd name="T24" fmla="*/ 0 w 1052"/>
                <a:gd name="T25" fmla="*/ 0 h 76"/>
                <a:gd name="T26" fmla="*/ 1052 w 1052"/>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2" h="76">
                  <a:moveTo>
                    <a:pt x="0" y="0"/>
                  </a:moveTo>
                  <a:lnTo>
                    <a:pt x="167" y="0"/>
                  </a:lnTo>
                  <a:lnTo>
                    <a:pt x="167" y="16"/>
                  </a:lnTo>
                  <a:lnTo>
                    <a:pt x="392" y="16"/>
                  </a:lnTo>
                  <a:lnTo>
                    <a:pt x="392" y="36"/>
                  </a:lnTo>
                  <a:lnTo>
                    <a:pt x="753" y="36"/>
                  </a:lnTo>
                  <a:lnTo>
                    <a:pt x="753" y="76"/>
                  </a:lnTo>
                  <a:lnTo>
                    <a:pt x="1052" y="76"/>
                  </a:lnTo>
                </a:path>
              </a:pathLst>
            </a:custGeom>
            <a:noFill/>
            <a:ln w="38100">
              <a:solidFill>
                <a:schemeClr val="accent1"/>
              </a:solidFill>
              <a:round/>
              <a:headEnd/>
              <a:tailEnd/>
            </a:ln>
          </p:spPr>
          <p:txBody>
            <a:bodyPr wrap="none" anchor="ctr"/>
            <a:lstStyle/>
            <a:p>
              <a:pPr>
                <a:defRPr/>
              </a:pPr>
              <a:endParaRPr lang="en-GB" b="1">
                <a:latin typeface="+mj-lt"/>
                <a:cs typeface="+mn-cs"/>
              </a:endParaRPr>
            </a:p>
          </p:txBody>
        </p:sp>
        <p:sp>
          <p:nvSpPr>
            <p:cNvPr id="45111" name="Freeform 16"/>
            <p:cNvSpPr>
              <a:spLocks/>
            </p:cNvSpPr>
            <p:nvPr/>
          </p:nvSpPr>
          <p:spPr bwMode="auto">
            <a:xfrm>
              <a:off x="4139" y="1704"/>
              <a:ext cx="1193" cy="66"/>
            </a:xfrm>
            <a:custGeom>
              <a:avLst/>
              <a:gdLst>
                <a:gd name="T0" fmla="*/ 0 w 1192"/>
                <a:gd name="T1" fmla="*/ 0 h 66"/>
                <a:gd name="T2" fmla="*/ 446 w 1192"/>
                <a:gd name="T3" fmla="*/ 0 h 66"/>
                <a:gd name="T4" fmla="*/ 446 w 1192"/>
                <a:gd name="T5" fmla="*/ 66 h 66"/>
                <a:gd name="T6" fmla="*/ 1192 w 1192"/>
                <a:gd name="T7" fmla="*/ 66 h 66"/>
                <a:gd name="T8" fmla="*/ 0 60000 65536"/>
                <a:gd name="T9" fmla="*/ 0 60000 65536"/>
                <a:gd name="T10" fmla="*/ 0 60000 65536"/>
                <a:gd name="T11" fmla="*/ 0 60000 65536"/>
                <a:gd name="T12" fmla="*/ 0 w 1192"/>
                <a:gd name="T13" fmla="*/ 0 h 66"/>
                <a:gd name="T14" fmla="*/ 1192 w 1192"/>
                <a:gd name="T15" fmla="*/ 66 h 66"/>
              </a:gdLst>
              <a:ahLst/>
              <a:cxnLst>
                <a:cxn ang="T8">
                  <a:pos x="T0" y="T1"/>
                </a:cxn>
                <a:cxn ang="T9">
                  <a:pos x="T2" y="T3"/>
                </a:cxn>
                <a:cxn ang="T10">
                  <a:pos x="T4" y="T5"/>
                </a:cxn>
                <a:cxn ang="T11">
                  <a:pos x="T6" y="T7"/>
                </a:cxn>
              </a:cxnLst>
              <a:rect l="T12" t="T13" r="T14" b="T15"/>
              <a:pathLst>
                <a:path w="1192" h="66">
                  <a:moveTo>
                    <a:pt x="0" y="0"/>
                  </a:moveTo>
                  <a:lnTo>
                    <a:pt x="446" y="0"/>
                  </a:lnTo>
                  <a:lnTo>
                    <a:pt x="446" y="66"/>
                  </a:lnTo>
                  <a:lnTo>
                    <a:pt x="1192" y="66"/>
                  </a:lnTo>
                </a:path>
              </a:pathLst>
            </a:custGeom>
            <a:noFill/>
            <a:ln w="38100">
              <a:solidFill>
                <a:schemeClr val="accent1"/>
              </a:solidFill>
              <a:round/>
              <a:headEnd/>
              <a:tailEnd/>
            </a:ln>
          </p:spPr>
          <p:txBody>
            <a:bodyPr wrap="none" anchor="ctr"/>
            <a:lstStyle/>
            <a:p>
              <a:pPr>
                <a:defRPr/>
              </a:pPr>
              <a:endParaRPr lang="en-GB" b="1">
                <a:latin typeface="+mj-lt"/>
                <a:cs typeface="+mn-cs"/>
              </a:endParaRPr>
            </a:p>
          </p:txBody>
        </p:sp>
      </p:grpSp>
      <p:sp>
        <p:nvSpPr>
          <p:cNvPr id="45065" name="Line 17"/>
          <p:cNvSpPr>
            <a:spLocks noChangeShapeType="1"/>
          </p:cNvSpPr>
          <p:nvPr/>
        </p:nvSpPr>
        <p:spPr bwMode="auto">
          <a:xfrm>
            <a:off x="1765300" y="2146300"/>
            <a:ext cx="1588" cy="3332163"/>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066" name="Rectangle 18"/>
          <p:cNvSpPr>
            <a:spLocks noChangeArrowheads="1"/>
          </p:cNvSpPr>
          <p:nvPr/>
        </p:nvSpPr>
        <p:spPr bwMode="auto">
          <a:xfrm>
            <a:off x="1462088" y="5332413"/>
            <a:ext cx="127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0</a:t>
            </a:r>
          </a:p>
        </p:txBody>
      </p:sp>
      <p:sp>
        <p:nvSpPr>
          <p:cNvPr id="45067" name="Rectangle 19"/>
          <p:cNvSpPr>
            <a:spLocks noChangeArrowheads="1"/>
          </p:cNvSpPr>
          <p:nvPr/>
        </p:nvSpPr>
        <p:spPr bwMode="auto">
          <a:xfrm>
            <a:off x="1323975" y="4497388"/>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25</a:t>
            </a:r>
          </a:p>
        </p:txBody>
      </p:sp>
      <p:sp>
        <p:nvSpPr>
          <p:cNvPr id="45068" name="Rectangle 20"/>
          <p:cNvSpPr>
            <a:spLocks noChangeArrowheads="1"/>
          </p:cNvSpPr>
          <p:nvPr/>
        </p:nvSpPr>
        <p:spPr bwMode="auto">
          <a:xfrm>
            <a:off x="1323975" y="3662363"/>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50</a:t>
            </a:r>
          </a:p>
        </p:txBody>
      </p:sp>
      <p:sp>
        <p:nvSpPr>
          <p:cNvPr id="45069" name="Rectangle 21"/>
          <p:cNvSpPr>
            <a:spLocks noChangeArrowheads="1"/>
          </p:cNvSpPr>
          <p:nvPr/>
        </p:nvSpPr>
        <p:spPr bwMode="auto">
          <a:xfrm>
            <a:off x="1323975" y="2827338"/>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75</a:t>
            </a:r>
          </a:p>
        </p:txBody>
      </p:sp>
      <p:sp>
        <p:nvSpPr>
          <p:cNvPr id="45070" name="Rectangle 22"/>
          <p:cNvSpPr>
            <a:spLocks noChangeArrowheads="1"/>
          </p:cNvSpPr>
          <p:nvPr/>
        </p:nvSpPr>
        <p:spPr bwMode="auto">
          <a:xfrm>
            <a:off x="1185863" y="1992313"/>
            <a:ext cx="381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100</a:t>
            </a:r>
          </a:p>
        </p:txBody>
      </p:sp>
      <p:sp>
        <p:nvSpPr>
          <p:cNvPr id="45071" name="Line 23"/>
          <p:cNvSpPr>
            <a:spLocks noChangeShapeType="1"/>
          </p:cNvSpPr>
          <p:nvPr/>
        </p:nvSpPr>
        <p:spPr bwMode="auto">
          <a:xfrm>
            <a:off x="1766888" y="5480050"/>
            <a:ext cx="6062662" cy="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072" name="Line 24"/>
          <p:cNvSpPr>
            <a:spLocks noChangeShapeType="1"/>
          </p:cNvSpPr>
          <p:nvPr/>
        </p:nvSpPr>
        <p:spPr bwMode="auto">
          <a:xfrm>
            <a:off x="1766888" y="5480050"/>
            <a:ext cx="0" cy="127000"/>
          </a:xfrm>
          <a:prstGeom prst="line">
            <a:avLst/>
          </a:prstGeom>
          <a:noFill/>
          <a:ln w="25400">
            <a:solidFill>
              <a:schemeClr val="tx1"/>
            </a:solidFill>
            <a:round/>
            <a:headEnd/>
            <a:tailEnd/>
          </a:ln>
        </p:spPr>
        <p:txBody>
          <a:bodyPr wrap="none" anchor="ctr"/>
          <a:lstStyle/>
          <a:p>
            <a:pPr>
              <a:defRPr/>
            </a:pPr>
            <a:endParaRPr lang="en-US" b="1">
              <a:latin typeface="+mj-lt"/>
              <a:cs typeface="+mn-cs"/>
            </a:endParaRPr>
          </a:p>
        </p:txBody>
      </p:sp>
      <p:sp>
        <p:nvSpPr>
          <p:cNvPr id="45073" name="Rectangle 25"/>
          <p:cNvSpPr>
            <a:spLocks noChangeArrowheads="1"/>
          </p:cNvSpPr>
          <p:nvPr/>
        </p:nvSpPr>
        <p:spPr bwMode="auto">
          <a:xfrm>
            <a:off x="1687513" y="5688013"/>
            <a:ext cx="127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0</a:t>
            </a:r>
          </a:p>
        </p:txBody>
      </p:sp>
      <p:sp>
        <p:nvSpPr>
          <p:cNvPr id="45074" name="Rectangle 26"/>
          <p:cNvSpPr>
            <a:spLocks noChangeArrowheads="1"/>
          </p:cNvSpPr>
          <p:nvPr/>
        </p:nvSpPr>
        <p:spPr bwMode="auto">
          <a:xfrm>
            <a:off x="2560638" y="5688013"/>
            <a:ext cx="127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4</a:t>
            </a:r>
          </a:p>
        </p:txBody>
      </p:sp>
      <p:sp>
        <p:nvSpPr>
          <p:cNvPr id="45075" name="Rectangle 27"/>
          <p:cNvSpPr>
            <a:spLocks noChangeArrowheads="1"/>
          </p:cNvSpPr>
          <p:nvPr/>
        </p:nvSpPr>
        <p:spPr bwMode="auto">
          <a:xfrm>
            <a:off x="3422650" y="5688013"/>
            <a:ext cx="127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8</a:t>
            </a:r>
          </a:p>
        </p:txBody>
      </p:sp>
      <p:sp>
        <p:nvSpPr>
          <p:cNvPr id="45076" name="Rectangle 28"/>
          <p:cNvSpPr>
            <a:spLocks noChangeArrowheads="1"/>
          </p:cNvSpPr>
          <p:nvPr/>
        </p:nvSpPr>
        <p:spPr bwMode="auto">
          <a:xfrm>
            <a:off x="4219575" y="5688013"/>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12</a:t>
            </a:r>
          </a:p>
        </p:txBody>
      </p:sp>
      <p:sp>
        <p:nvSpPr>
          <p:cNvPr id="45077" name="Rectangle 29"/>
          <p:cNvSpPr>
            <a:spLocks noChangeArrowheads="1"/>
          </p:cNvSpPr>
          <p:nvPr/>
        </p:nvSpPr>
        <p:spPr bwMode="auto">
          <a:xfrm>
            <a:off x="5095875" y="5688013"/>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16</a:t>
            </a:r>
          </a:p>
        </p:txBody>
      </p:sp>
      <p:sp>
        <p:nvSpPr>
          <p:cNvPr id="45078" name="Rectangle 30"/>
          <p:cNvSpPr>
            <a:spLocks noChangeArrowheads="1"/>
          </p:cNvSpPr>
          <p:nvPr/>
        </p:nvSpPr>
        <p:spPr bwMode="auto">
          <a:xfrm>
            <a:off x="5962650" y="5688013"/>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20</a:t>
            </a:r>
          </a:p>
        </p:txBody>
      </p:sp>
      <p:sp>
        <p:nvSpPr>
          <p:cNvPr id="45079" name="Rectangle 31"/>
          <p:cNvSpPr>
            <a:spLocks noChangeArrowheads="1"/>
          </p:cNvSpPr>
          <p:nvPr/>
        </p:nvSpPr>
        <p:spPr bwMode="auto">
          <a:xfrm>
            <a:off x="6815138" y="5688013"/>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24</a:t>
            </a:r>
          </a:p>
        </p:txBody>
      </p:sp>
      <p:sp>
        <p:nvSpPr>
          <p:cNvPr id="45080" name="Rectangle 32"/>
          <p:cNvSpPr>
            <a:spLocks noChangeArrowheads="1"/>
          </p:cNvSpPr>
          <p:nvPr/>
        </p:nvSpPr>
        <p:spPr bwMode="auto">
          <a:xfrm>
            <a:off x="7681913" y="5688013"/>
            <a:ext cx="254000" cy="274637"/>
          </a:xfrm>
          <a:prstGeom prst="rect">
            <a:avLst/>
          </a:prstGeom>
          <a:noFill/>
          <a:ln w="9525">
            <a:noFill/>
            <a:miter lim="800000"/>
            <a:headEnd/>
            <a:tailEnd/>
          </a:ln>
        </p:spPr>
        <p:txBody>
          <a:bodyPr wrap="none" lIns="0" tIns="0" rIns="0" bIns="0"/>
          <a:lstStyle/>
          <a:p>
            <a:pPr eaLnBrk="0" hangingPunct="0">
              <a:defRPr/>
            </a:pPr>
            <a:r>
              <a:rPr lang="en-US" b="1">
                <a:latin typeface="+mj-lt"/>
                <a:cs typeface="+mn-cs"/>
              </a:rPr>
              <a:t>28</a:t>
            </a:r>
          </a:p>
        </p:txBody>
      </p:sp>
      <p:grpSp>
        <p:nvGrpSpPr>
          <p:cNvPr id="103448" name="Group 33"/>
          <p:cNvGrpSpPr>
            <a:grpSpLocks/>
          </p:cNvGrpSpPr>
          <p:nvPr/>
        </p:nvGrpSpPr>
        <p:grpSpPr bwMode="auto">
          <a:xfrm>
            <a:off x="2632075" y="5480050"/>
            <a:ext cx="5173663" cy="127000"/>
            <a:chOff x="2233" y="3452"/>
            <a:chExt cx="3667" cy="80"/>
          </a:xfrm>
        </p:grpSpPr>
        <p:sp>
          <p:nvSpPr>
            <p:cNvPr id="45101" name="Line 34"/>
            <p:cNvSpPr>
              <a:spLocks noChangeShapeType="1"/>
            </p:cNvSpPr>
            <p:nvPr/>
          </p:nvSpPr>
          <p:spPr bwMode="auto">
            <a:xfrm>
              <a:off x="4074" y="3452"/>
              <a:ext cx="0" cy="8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102" name="Line 35"/>
            <p:cNvSpPr>
              <a:spLocks noChangeShapeType="1"/>
            </p:cNvSpPr>
            <p:nvPr/>
          </p:nvSpPr>
          <p:spPr bwMode="auto">
            <a:xfrm>
              <a:off x="3461" y="3452"/>
              <a:ext cx="0" cy="8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103" name="Line 36"/>
            <p:cNvSpPr>
              <a:spLocks noChangeShapeType="1"/>
            </p:cNvSpPr>
            <p:nvPr/>
          </p:nvSpPr>
          <p:spPr bwMode="auto">
            <a:xfrm>
              <a:off x="2847" y="3452"/>
              <a:ext cx="0" cy="8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104" name="Line 37"/>
            <p:cNvSpPr>
              <a:spLocks noChangeShapeType="1"/>
            </p:cNvSpPr>
            <p:nvPr/>
          </p:nvSpPr>
          <p:spPr bwMode="auto">
            <a:xfrm>
              <a:off x="2233" y="3452"/>
              <a:ext cx="0" cy="8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105" name="Line 38"/>
            <p:cNvSpPr>
              <a:spLocks noChangeShapeType="1"/>
            </p:cNvSpPr>
            <p:nvPr/>
          </p:nvSpPr>
          <p:spPr bwMode="auto">
            <a:xfrm>
              <a:off x="4688" y="3452"/>
              <a:ext cx="0" cy="8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106" name="Line 39"/>
            <p:cNvSpPr>
              <a:spLocks noChangeShapeType="1"/>
            </p:cNvSpPr>
            <p:nvPr/>
          </p:nvSpPr>
          <p:spPr bwMode="auto">
            <a:xfrm>
              <a:off x="5900" y="3452"/>
              <a:ext cx="0" cy="8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sp>
          <p:nvSpPr>
            <p:cNvPr id="45107" name="Line 40"/>
            <p:cNvSpPr>
              <a:spLocks noChangeShapeType="1"/>
            </p:cNvSpPr>
            <p:nvPr/>
          </p:nvSpPr>
          <p:spPr bwMode="auto">
            <a:xfrm>
              <a:off x="5276" y="3452"/>
              <a:ext cx="0" cy="80"/>
            </a:xfrm>
            <a:prstGeom prst="line">
              <a:avLst/>
            </a:prstGeom>
            <a:noFill/>
            <a:ln w="19050">
              <a:solidFill>
                <a:schemeClr val="tx1"/>
              </a:solidFill>
              <a:round/>
              <a:headEnd/>
              <a:tailEnd/>
            </a:ln>
          </p:spPr>
          <p:txBody>
            <a:bodyPr wrap="none" anchor="ctr"/>
            <a:lstStyle/>
            <a:p>
              <a:pPr>
                <a:defRPr/>
              </a:pPr>
              <a:endParaRPr lang="en-US" b="1">
                <a:latin typeface="+mj-lt"/>
                <a:cs typeface="+mn-cs"/>
              </a:endParaRPr>
            </a:p>
          </p:txBody>
        </p:sp>
      </p:grpSp>
      <p:grpSp>
        <p:nvGrpSpPr>
          <p:cNvPr id="103449" name="Group 41"/>
          <p:cNvGrpSpPr>
            <a:grpSpLocks/>
          </p:cNvGrpSpPr>
          <p:nvPr/>
        </p:nvGrpSpPr>
        <p:grpSpPr bwMode="auto">
          <a:xfrm>
            <a:off x="1679575" y="2147888"/>
            <a:ext cx="106363" cy="3332162"/>
            <a:chOff x="990" y="1313"/>
            <a:chExt cx="76" cy="2099"/>
          </a:xfrm>
        </p:grpSpPr>
        <p:sp>
          <p:nvSpPr>
            <p:cNvPr id="45096" name="Line 42"/>
            <p:cNvSpPr>
              <a:spLocks noChangeShapeType="1"/>
            </p:cNvSpPr>
            <p:nvPr/>
          </p:nvSpPr>
          <p:spPr bwMode="auto">
            <a:xfrm>
              <a:off x="995" y="1313"/>
              <a:ext cx="71" cy="2"/>
            </a:xfrm>
            <a:prstGeom prst="line">
              <a:avLst/>
            </a:prstGeom>
            <a:noFill/>
            <a:ln w="19050">
              <a:solidFill>
                <a:schemeClr val="tx1"/>
              </a:solidFill>
              <a:round/>
              <a:headEnd/>
              <a:tailEnd/>
            </a:ln>
          </p:spPr>
          <p:txBody>
            <a:bodyPr/>
            <a:lstStyle/>
            <a:p>
              <a:pPr>
                <a:defRPr/>
              </a:pPr>
              <a:endParaRPr lang="en-US" b="1">
                <a:latin typeface="+mj-lt"/>
                <a:cs typeface="+mn-cs"/>
              </a:endParaRPr>
            </a:p>
          </p:txBody>
        </p:sp>
        <p:sp>
          <p:nvSpPr>
            <p:cNvPr id="45097" name="Line 43"/>
            <p:cNvSpPr>
              <a:spLocks noChangeShapeType="1"/>
            </p:cNvSpPr>
            <p:nvPr/>
          </p:nvSpPr>
          <p:spPr bwMode="auto">
            <a:xfrm>
              <a:off x="990" y="2362"/>
              <a:ext cx="71" cy="2"/>
            </a:xfrm>
            <a:prstGeom prst="line">
              <a:avLst/>
            </a:prstGeom>
            <a:noFill/>
            <a:ln w="19050">
              <a:solidFill>
                <a:schemeClr val="tx1"/>
              </a:solidFill>
              <a:round/>
              <a:headEnd/>
              <a:tailEnd/>
            </a:ln>
          </p:spPr>
          <p:txBody>
            <a:bodyPr/>
            <a:lstStyle/>
            <a:p>
              <a:pPr>
                <a:defRPr/>
              </a:pPr>
              <a:endParaRPr lang="en-US" b="1">
                <a:latin typeface="+mj-lt"/>
                <a:cs typeface="+mn-cs"/>
              </a:endParaRPr>
            </a:p>
          </p:txBody>
        </p:sp>
        <p:sp>
          <p:nvSpPr>
            <p:cNvPr id="45098" name="Line 44"/>
            <p:cNvSpPr>
              <a:spLocks noChangeShapeType="1"/>
            </p:cNvSpPr>
            <p:nvPr/>
          </p:nvSpPr>
          <p:spPr bwMode="auto">
            <a:xfrm>
              <a:off x="990" y="2882"/>
              <a:ext cx="71" cy="2"/>
            </a:xfrm>
            <a:prstGeom prst="line">
              <a:avLst/>
            </a:prstGeom>
            <a:noFill/>
            <a:ln w="19050">
              <a:solidFill>
                <a:schemeClr val="tx1"/>
              </a:solidFill>
              <a:round/>
              <a:headEnd/>
              <a:tailEnd/>
            </a:ln>
          </p:spPr>
          <p:txBody>
            <a:bodyPr/>
            <a:lstStyle/>
            <a:p>
              <a:pPr>
                <a:defRPr/>
              </a:pPr>
              <a:endParaRPr lang="en-US" b="1">
                <a:latin typeface="+mj-lt"/>
                <a:cs typeface="+mn-cs"/>
              </a:endParaRPr>
            </a:p>
          </p:txBody>
        </p:sp>
        <p:sp>
          <p:nvSpPr>
            <p:cNvPr id="45099" name="Line 45"/>
            <p:cNvSpPr>
              <a:spLocks noChangeShapeType="1"/>
            </p:cNvSpPr>
            <p:nvPr/>
          </p:nvSpPr>
          <p:spPr bwMode="auto">
            <a:xfrm>
              <a:off x="990" y="3410"/>
              <a:ext cx="71" cy="2"/>
            </a:xfrm>
            <a:prstGeom prst="line">
              <a:avLst/>
            </a:prstGeom>
            <a:noFill/>
            <a:ln w="19050">
              <a:solidFill>
                <a:schemeClr val="tx1"/>
              </a:solidFill>
              <a:round/>
              <a:headEnd/>
              <a:tailEnd/>
            </a:ln>
          </p:spPr>
          <p:txBody>
            <a:bodyPr/>
            <a:lstStyle/>
            <a:p>
              <a:pPr>
                <a:defRPr/>
              </a:pPr>
              <a:endParaRPr lang="en-US" b="1">
                <a:latin typeface="+mj-lt"/>
                <a:cs typeface="+mn-cs"/>
              </a:endParaRPr>
            </a:p>
          </p:txBody>
        </p:sp>
        <p:sp>
          <p:nvSpPr>
            <p:cNvPr id="45100" name="Line 46"/>
            <p:cNvSpPr>
              <a:spLocks noChangeShapeType="1"/>
            </p:cNvSpPr>
            <p:nvPr/>
          </p:nvSpPr>
          <p:spPr bwMode="auto">
            <a:xfrm>
              <a:off x="990" y="1848"/>
              <a:ext cx="71" cy="2"/>
            </a:xfrm>
            <a:prstGeom prst="line">
              <a:avLst/>
            </a:prstGeom>
            <a:noFill/>
            <a:ln w="19050">
              <a:solidFill>
                <a:schemeClr val="tx1"/>
              </a:solidFill>
              <a:round/>
              <a:headEnd/>
              <a:tailEnd/>
            </a:ln>
          </p:spPr>
          <p:txBody>
            <a:bodyPr/>
            <a:lstStyle/>
            <a:p>
              <a:pPr>
                <a:defRPr/>
              </a:pPr>
              <a:endParaRPr lang="en-US" b="1">
                <a:latin typeface="+mj-lt"/>
                <a:cs typeface="+mn-cs"/>
              </a:endParaRPr>
            </a:p>
          </p:txBody>
        </p:sp>
      </p:grpSp>
      <p:sp>
        <p:nvSpPr>
          <p:cNvPr id="45083" name="Text Box 47"/>
          <p:cNvSpPr txBox="1">
            <a:spLocks noChangeArrowheads="1"/>
          </p:cNvSpPr>
          <p:nvPr/>
        </p:nvSpPr>
        <p:spPr bwMode="auto">
          <a:xfrm>
            <a:off x="6751638" y="2709863"/>
            <a:ext cx="1270000" cy="366712"/>
          </a:xfrm>
          <a:prstGeom prst="rect">
            <a:avLst/>
          </a:prstGeom>
          <a:noFill/>
          <a:ln w="25400">
            <a:noFill/>
            <a:miter lim="800000"/>
            <a:headEnd/>
            <a:tailEnd/>
          </a:ln>
        </p:spPr>
        <p:txBody>
          <a:bodyPr wrap="none"/>
          <a:lstStyle/>
          <a:p>
            <a:pPr eaLnBrk="0" hangingPunct="0">
              <a:defRPr/>
            </a:pPr>
            <a:r>
              <a:rPr lang="en-US" b="1" i="1" dirty="0">
                <a:latin typeface="+mj-lt"/>
                <a:cs typeface="+mn-cs"/>
              </a:rPr>
              <a:t>p</a:t>
            </a:r>
            <a:r>
              <a:rPr lang="en-US" b="1" dirty="0">
                <a:latin typeface="+mj-lt"/>
                <a:cs typeface="+mn-cs"/>
              </a:rPr>
              <a:t> = 0.0015</a:t>
            </a:r>
            <a:endParaRPr lang="en-US" sz="2400" b="1" dirty="0">
              <a:latin typeface="+mj-lt"/>
              <a:cs typeface="+mn-cs"/>
            </a:endParaRPr>
          </a:p>
        </p:txBody>
      </p:sp>
      <p:sp>
        <p:nvSpPr>
          <p:cNvPr id="45084" name="Text Box 48"/>
          <p:cNvSpPr txBox="1">
            <a:spLocks noChangeArrowheads="1"/>
          </p:cNvSpPr>
          <p:nvPr/>
        </p:nvSpPr>
        <p:spPr bwMode="auto">
          <a:xfrm>
            <a:off x="4032250" y="2709863"/>
            <a:ext cx="1270000" cy="366712"/>
          </a:xfrm>
          <a:prstGeom prst="rect">
            <a:avLst/>
          </a:prstGeom>
          <a:noFill/>
          <a:ln w="25400">
            <a:noFill/>
            <a:miter lim="800000"/>
            <a:headEnd/>
            <a:tailEnd/>
          </a:ln>
        </p:spPr>
        <p:txBody>
          <a:bodyPr wrap="none"/>
          <a:lstStyle/>
          <a:p>
            <a:pPr eaLnBrk="0" hangingPunct="0">
              <a:defRPr/>
            </a:pPr>
            <a:r>
              <a:rPr lang="en-US" b="1" i="1" dirty="0">
                <a:latin typeface="+mj-lt"/>
                <a:cs typeface="+mn-cs"/>
              </a:rPr>
              <a:t>p</a:t>
            </a:r>
            <a:r>
              <a:rPr lang="en-US" b="1" dirty="0">
                <a:latin typeface="+mj-lt"/>
                <a:cs typeface="+mn-cs"/>
              </a:rPr>
              <a:t> = 0.0038</a:t>
            </a:r>
            <a:endParaRPr lang="en-US" sz="2400" b="1" dirty="0">
              <a:latin typeface="+mj-lt"/>
              <a:cs typeface="+mn-cs"/>
            </a:endParaRPr>
          </a:p>
        </p:txBody>
      </p:sp>
      <p:sp>
        <p:nvSpPr>
          <p:cNvPr id="45085" name="Text Box 49"/>
          <p:cNvSpPr txBox="1">
            <a:spLocks noChangeArrowheads="1"/>
          </p:cNvSpPr>
          <p:nvPr/>
        </p:nvSpPr>
        <p:spPr bwMode="auto">
          <a:xfrm>
            <a:off x="7902575" y="2290763"/>
            <a:ext cx="704850" cy="366712"/>
          </a:xfrm>
          <a:prstGeom prst="rect">
            <a:avLst/>
          </a:prstGeom>
          <a:noFill/>
          <a:ln w="25400">
            <a:noFill/>
            <a:miter lim="800000"/>
            <a:headEnd/>
            <a:tailEnd/>
          </a:ln>
        </p:spPr>
        <p:txBody>
          <a:bodyPr wrap="none"/>
          <a:lstStyle/>
          <a:p>
            <a:pPr eaLnBrk="0" hangingPunct="0">
              <a:defRPr/>
            </a:pPr>
            <a:r>
              <a:rPr lang="en-US" b="1">
                <a:latin typeface="+mj-lt"/>
                <a:cs typeface="+mn-cs"/>
              </a:rPr>
              <a:t>89 %</a:t>
            </a:r>
            <a:endParaRPr lang="en-US" sz="2400" b="1">
              <a:latin typeface="+mj-lt"/>
              <a:cs typeface="+mn-cs"/>
            </a:endParaRPr>
          </a:p>
        </p:txBody>
      </p:sp>
      <p:sp>
        <p:nvSpPr>
          <p:cNvPr id="45086" name="Text Box 50"/>
          <p:cNvSpPr txBox="1">
            <a:spLocks noChangeArrowheads="1"/>
          </p:cNvSpPr>
          <p:nvPr/>
        </p:nvSpPr>
        <p:spPr bwMode="auto">
          <a:xfrm>
            <a:off x="7913688" y="3114675"/>
            <a:ext cx="704850" cy="366713"/>
          </a:xfrm>
          <a:prstGeom prst="rect">
            <a:avLst/>
          </a:prstGeom>
          <a:noFill/>
          <a:ln w="25400">
            <a:noFill/>
            <a:miter lim="800000"/>
            <a:headEnd/>
            <a:tailEnd/>
          </a:ln>
        </p:spPr>
        <p:txBody>
          <a:bodyPr wrap="none"/>
          <a:lstStyle/>
          <a:p>
            <a:pPr eaLnBrk="0" hangingPunct="0">
              <a:defRPr/>
            </a:pPr>
            <a:r>
              <a:rPr lang="en-US" b="1">
                <a:latin typeface="+mj-lt"/>
                <a:cs typeface="+mn-cs"/>
              </a:rPr>
              <a:t>63 %</a:t>
            </a:r>
            <a:endParaRPr lang="en-US" sz="2400" b="1">
              <a:latin typeface="+mj-lt"/>
              <a:cs typeface="+mn-cs"/>
            </a:endParaRPr>
          </a:p>
        </p:txBody>
      </p:sp>
      <p:grpSp>
        <p:nvGrpSpPr>
          <p:cNvPr id="103454" name="Group 51"/>
          <p:cNvGrpSpPr>
            <a:grpSpLocks/>
          </p:cNvGrpSpPr>
          <p:nvPr/>
        </p:nvGrpSpPr>
        <p:grpSpPr bwMode="auto">
          <a:xfrm>
            <a:off x="5856288" y="4532313"/>
            <a:ext cx="2492375" cy="700087"/>
            <a:chOff x="1774" y="2879"/>
            <a:chExt cx="1767" cy="441"/>
          </a:xfrm>
        </p:grpSpPr>
        <p:sp>
          <p:nvSpPr>
            <p:cNvPr id="45092" name="Text Box 52"/>
            <p:cNvSpPr txBox="1">
              <a:spLocks noChangeArrowheads="1"/>
            </p:cNvSpPr>
            <p:nvPr/>
          </p:nvSpPr>
          <p:spPr bwMode="auto">
            <a:xfrm>
              <a:off x="1979" y="2879"/>
              <a:ext cx="1562" cy="233"/>
            </a:xfrm>
            <a:prstGeom prst="rect">
              <a:avLst/>
            </a:prstGeom>
            <a:noFill/>
            <a:ln w="12700">
              <a:noFill/>
              <a:miter lim="800000"/>
              <a:headEnd/>
              <a:tailEnd/>
            </a:ln>
          </p:spPr>
          <p:txBody>
            <a:bodyPr wrap="none">
              <a:spAutoFit/>
            </a:bodyPr>
            <a:lstStyle/>
            <a:p>
              <a:pPr eaLnBrk="0" hangingPunct="0">
                <a:defRPr/>
              </a:pPr>
              <a:r>
                <a:rPr lang="en-US" b="1" dirty="0">
                  <a:solidFill>
                    <a:srgbClr val="FFFFFF"/>
                  </a:solidFill>
                  <a:latin typeface="+mj-lt"/>
                  <a:cs typeface="+mn-cs"/>
                </a:rPr>
                <a:t>Bosentan (</a:t>
              </a:r>
              <a:r>
                <a:rPr lang="en-US" b="1" i="1" dirty="0">
                  <a:solidFill>
                    <a:srgbClr val="FFFFFF"/>
                  </a:solidFill>
                  <a:latin typeface="+mj-lt"/>
                  <a:cs typeface="+mn-cs"/>
                </a:rPr>
                <a:t>n</a:t>
              </a:r>
              <a:r>
                <a:rPr lang="en-US" b="1" dirty="0">
                  <a:solidFill>
                    <a:srgbClr val="FFFFFF"/>
                  </a:solidFill>
                  <a:latin typeface="+mj-lt"/>
                  <a:cs typeface="+mn-cs"/>
                </a:rPr>
                <a:t> = 35)</a:t>
              </a:r>
            </a:p>
          </p:txBody>
        </p:sp>
        <p:sp>
          <p:nvSpPr>
            <p:cNvPr id="45093" name="Text Box 53"/>
            <p:cNvSpPr txBox="1">
              <a:spLocks noChangeArrowheads="1"/>
            </p:cNvSpPr>
            <p:nvPr/>
          </p:nvSpPr>
          <p:spPr bwMode="auto">
            <a:xfrm>
              <a:off x="1979" y="3087"/>
              <a:ext cx="1450" cy="233"/>
            </a:xfrm>
            <a:prstGeom prst="rect">
              <a:avLst/>
            </a:prstGeom>
            <a:noFill/>
            <a:ln w="12700">
              <a:noFill/>
              <a:miter lim="800000"/>
              <a:headEnd/>
              <a:tailEnd/>
            </a:ln>
          </p:spPr>
          <p:txBody>
            <a:bodyPr wrap="none">
              <a:spAutoFit/>
            </a:bodyPr>
            <a:lstStyle/>
            <a:p>
              <a:pPr eaLnBrk="0" hangingPunct="0">
                <a:defRPr/>
              </a:pPr>
              <a:r>
                <a:rPr lang="en-US" b="1" dirty="0">
                  <a:solidFill>
                    <a:srgbClr val="FFFFFF"/>
                  </a:solidFill>
                  <a:latin typeface="+mj-lt"/>
                  <a:cs typeface="+mn-cs"/>
                </a:rPr>
                <a:t>Placebo (</a:t>
              </a:r>
              <a:r>
                <a:rPr lang="en-US" b="1" i="1" dirty="0">
                  <a:solidFill>
                    <a:srgbClr val="FFFFFF"/>
                  </a:solidFill>
                  <a:latin typeface="+mj-lt"/>
                  <a:cs typeface="+mn-cs"/>
                </a:rPr>
                <a:t>n</a:t>
              </a:r>
              <a:r>
                <a:rPr lang="en-US" b="1" dirty="0">
                  <a:solidFill>
                    <a:srgbClr val="FFFFFF"/>
                  </a:solidFill>
                  <a:latin typeface="+mj-lt"/>
                  <a:cs typeface="+mn-cs"/>
                </a:rPr>
                <a:t> = 13)</a:t>
              </a:r>
            </a:p>
          </p:txBody>
        </p:sp>
        <p:sp>
          <p:nvSpPr>
            <p:cNvPr id="45094" name="Line 54"/>
            <p:cNvSpPr>
              <a:spLocks noChangeShapeType="1"/>
            </p:cNvSpPr>
            <p:nvPr/>
          </p:nvSpPr>
          <p:spPr bwMode="auto">
            <a:xfrm>
              <a:off x="1774" y="3000"/>
              <a:ext cx="208" cy="0"/>
            </a:xfrm>
            <a:prstGeom prst="line">
              <a:avLst/>
            </a:prstGeom>
            <a:noFill/>
            <a:ln w="57150">
              <a:solidFill>
                <a:schemeClr val="accent1"/>
              </a:solidFill>
              <a:round/>
              <a:headEnd/>
              <a:tailEnd/>
            </a:ln>
          </p:spPr>
          <p:txBody>
            <a:bodyPr wrap="none" anchor="ctr"/>
            <a:lstStyle/>
            <a:p>
              <a:pPr>
                <a:defRPr/>
              </a:pPr>
              <a:endParaRPr lang="en-US" b="1">
                <a:latin typeface="+mj-lt"/>
                <a:cs typeface="+mn-cs"/>
              </a:endParaRPr>
            </a:p>
          </p:txBody>
        </p:sp>
        <p:sp>
          <p:nvSpPr>
            <p:cNvPr id="45095" name="Line 55"/>
            <p:cNvSpPr>
              <a:spLocks noChangeShapeType="1"/>
            </p:cNvSpPr>
            <p:nvPr/>
          </p:nvSpPr>
          <p:spPr bwMode="auto">
            <a:xfrm>
              <a:off x="1774" y="3208"/>
              <a:ext cx="208" cy="0"/>
            </a:xfrm>
            <a:prstGeom prst="line">
              <a:avLst/>
            </a:prstGeom>
            <a:noFill/>
            <a:ln w="57150">
              <a:solidFill>
                <a:schemeClr val="accent2"/>
              </a:solidFill>
              <a:round/>
              <a:headEnd/>
              <a:tailEnd/>
            </a:ln>
          </p:spPr>
          <p:txBody>
            <a:bodyPr wrap="none" anchor="ctr"/>
            <a:lstStyle/>
            <a:p>
              <a:pPr>
                <a:defRPr/>
              </a:pPr>
              <a:endParaRPr lang="en-US" b="1">
                <a:latin typeface="+mj-lt"/>
                <a:cs typeface="+mn-cs"/>
              </a:endParaRPr>
            </a:p>
          </p:txBody>
        </p:sp>
      </p:grpSp>
      <p:sp>
        <p:nvSpPr>
          <p:cNvPr id="103455" name="Rectangle 56"/>
          <p:cNvSpPr>
            <a:spLocks noGrp="1" noChangeArrowheads="1"/>
          </p:cNvSpPr>
          <p:nvPr>
            <p:ph type="title"/>
          </p:nvPr>
        </p:nvSpPr>
        <p:spPr/>
        <p:txBody>
          <a:bodyPr/>
          <a:lstStyle/>
          <a:p>
            <a:r>
              <a:rPr lang="en-US" sz="3400" smtClean="0"/>
              <a:t>BREATHE-1: Bosentan significantly improved TTCW up to 28 weeks</a:t>
            </a:r>
          </a:p>
        </p:txBody>
      </p:sp>
      <p:sp>
        <p:nvSpPr>
          <p:cNvPr id="103456" name="Rectangle 57"/>
          <p:cNvSpPr>
            <a:spLocks noChangeArrowheads="1"/>
          </p:cNvSpPr>
          <p:nvPr/>
        </p:nvSpPr>
        <p:spPr bwMode="auto">
          <a:xfrm>
            <a:off x="4359275" y="6589713"/>
            <a:ext cx="4784725" cy="268287"/>
          </a:xfrm>
          <a:prstGeom prst="rect">
            <a:avLst/>
          </a:prstGeom>
          <a:noFill/>
          <a:ln w="9525">
            <a:noFill/>
            <a:miter lim="800000"/>
            <a:headEnd/>
            <a:tailEnd/>
          </a:ln>
        </p:spPr>
        <p:txBody>
          <a:bodyPr/>
          <a:lstStyle/>
          <a:p>
            <a:pPr algn="r" eaLnBrk="0" hangingPunct="0"/>
            <a:r>
              <a:rPr lang="en-US" sz="1200" b="1">
                <a:latin typeface="Univers"/>
                <a:cs typeface="Times New Roman" pitchFamily="18" charset="0"/>
              </a:rPr>
              <a:t>Adapted from Rubin L,</a:t>
            </a:r>
            <a:r>
              <a:rPr lang="en-US" sz="1200" b="1" i="1">
                <a:latin typeface="Univers"/>
                <a:cs typeface="Times New Roman" pitchFamily="18" charset="0"/>
              </a:rPr>
              <a:t> et al. NEJM </a:t>
            </a:r>
            <a:r>
              <a:rPr lang="en-US" sz="1200" b="1">
                <a:latin typeface="Univers"/>
                <a:cs typeface="Times New Roman" pitchFamily="18" charset="0"/>
              </a:rPr>
              <a:t>2002; 346:896-903.</a:t>
            </a:r>
            <a:endParaRPr lang="en-US" sz="1200" b="1">
              <a:latin typeface="Univers"/>
            </a:endParaRPr>
          </a:p>
        </p:txBody>
      </p:sp>
      <p:sp>
        <p:nvSpPr>
          <p:cNvPr id="103457" name="Text Box 59"/>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GB" smtClean="0"/>
              <a:t>EARLY: Effect of bosentan on </a:t>
            </a:r>
            <a:br>
              <a:rPr lang="en-GB" smtClean="0"/>
            </a:br>
            <a:r>
              <a:rPr lang="en-GB" smtClean="0"/>
              <a:t>time to clinical worsening</a:t>
            </a:r>
          </a:p>
        </p:txBody>
      </p:sp>
      <p:sp>
        <p:nvSpPr>
          <p:cNvPr id="105474" name="Text Box 69"/>
          <p:cNvSpPr txBox="1">
            <a:spLocks noChangeArrowheads="1"/>
          </p:cNvSpPr>
          <p:nvPr/>
        </p:nvSpPr>
        <p:spPr bwMode="auto">
          <a:xfrm>
            <a:off x="1014413" y="5876925"/>
            <a:ext cx="431800"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92</a:t>
            </a:r>
          </a:p>
        </p:txBody>
      </p:sp>
      <p:sp>
        <p:nvSpPr>
          <p:cNvPr id="105475" name="Text Box 70"/>
          <p:cNvSpPr txBox="1">
            <a:spLocks noChangeArrowheads="1"/>
          </p:cNvSpPr>
          <p:nvPr/>
        </p:nvSpPr>
        <p:spPr bwMode="auto">
          <a:xfrm>
            <a:off x="1566863" y="5876925"/>
            <a:ext cx="431800"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90</a:t>
            </a:r>
          </a:p>
        </p:txBody>
      </p:sp>
      <p:sp>
        <p:nvSpPr>
          <p:cNvPr id="105476" name="Text Box 71"/>
          <p:cNvSpPr txBox="1">
            <a:spLocks noChangeArrowheads="1"/>
          </p:cNvSpPr>
          <p:nvPr/>
        </p:nvSpPr>
        <p:spPr bwMode="auto">
          <a:xfrm>
            <a:off x="2122488" y="5876925"/>
            <a:ext cx="433387"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89</a:t>
            </a:r>
          </a:p>
        </p:txBody>
      </p:sp>
      <p:sp>
        <p:nvSpPr>
          <p:cNvPr id="105477" name="Text Box 72"/>
          <p:cNvSpPr txBox="1">
            <a:spLocks noChangeArrowheads="1"/>
          </p:cNvSpPr>
          <p:nvPr/>
        </p:nvSpPr>
        <p:spPr bwMode="auto">
          <a:xfrm>
            <a:off x="2679700" y="5876925"/>
            <a:ext cx="431800"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86</a:t>
            </a:r>
          </a:p>
        </p:txBody>
      </p:sp>
      <p:sp>
        <p:nvSpPr>
          <p:cNvPr id="105478" name="Text Box 73"/>
          <p:cNvSpPr txBox="1">
            <a:spLocks noChangeArrowheads="1"/>
          </p:cNvSpPr>
          <p:nvPr/>
        </p:nvSpPr>
        <p:spPr bwMode="auto">
          <a:xfrm>
            <a:off x="3235325" y="5876925"/>
            <a:ext cx="431800"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84</a:t>
            </a:r>
          </a:p>
        </p:txBody>
      </p:sp>
      <p:sp>
        <p:nvSpPr>
          <p:cNvPr id="105479" name="Text Box 74"/>
          <p:cNvSpPr txBox="1">
            <a:spLocks noChangeArrowheads="1"/>
          </p:cNvSpPr>
          <p:nvPr/>
        </p:nvSpPr>
        <p:spPr bwMode="auto">
          <a:xfrm>
            <a:off x="3787775" y="5876925"/>
            <a:ext cx="433388"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83</a:t>
            </a:r>
          </a:p>
        </p:txBody>
      </p:sp>
      <p:sp>
        <p:nvSpPr>
          <p:cNvPr id="105480" name="Text Box 75"/>
          <p:cNvSpPr txBox="1">
            <a:spLocks noChangeArrowheads="1"/>
          </p:cNvSpPr>
          <p:nvPr/>
        </p:nvSpPr>
        <p:spPr bwMode="auto">
          <a:xfrm>
            <a:off x="4900613" y="5876925"/>
            <a:ext cx="431800"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18</a:t>
            </a:r>
          </a:p>
        </p:txBody>
      </p:sp>
      <p:sp>
        <p:nvSpPr>
          <p:cNvPr id="105481" name="Text Box 76"/>
          <p:cNvSpPr txBox="1">
            <a:spLocks noChangeArrowheads="1"/>
          </p:cNvSpPr>
          <p:nvPr/>
        </p:nvSpPr>
        <p:spPr bwMode="auto">
          <a:xfrm>
            <a:off x="4343400" y="5876925"/>
            <a:ext cx="431800"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77</a:t>
            </a:r>
          </a:p>
        </p:txBody>
      </p:sp>
      <p:sp>
        <p:nvSpPr>
          <p:cNvPr id="105482" name="Text Box 77"/>
          <p:cNvSpPr txBox="1">
            <a:spLocks noChangeArrowheads="1"/>
          </p:cNvSpPr>
          <p:nvPr/>
        </p:nvSpPr>
        <p:spPr bwMode="auto">
          <a:xfrm>
            <a:off x="5522913" y="5876925"/>
            <a:ext cx="298450" cy="371475"/>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2"/>
                </a:solidFill>
                <a:latin typeface="Univers"/>
                <a:ea typeface="ヒラギノ角ゴ Pro W3"/>
                <a:cs typeface="ヒラギノ角ゴ Pro W3"/>
              </a:rPr>
              <a:t>9</a:t>
            </a:r>
          </a:p>
        </p:txBody>
      </p:sp>
      <p:grpSp>
        <p:nvGrpSpPr>
          <p:cNvPr id="105483" name="Group 78"/>
          <p:cNvGrpSpPr>
            <a:grpSpLocks/>
          </p:cNvGrpSpPr>
          <p:nvPr/>
        </p:nvGrpSpPr>
        <p:grpSpPr bwMode="auto">
          <a:xfrm>
            <a:off x="990600" y="6143625"/>
            <a:ext cx="4911725" cy="377825"/>
            <a:chOff x="1000" y="3571"/>
            <a:chExt cx="2591" cy="238"/>
          </a:xfrm>
        </p:grpSpPr>
        <p:sp>
          <p:nvSpPr>
            <p:cNvPr id="105563" name="Text Box 79"/>
            <p:cNvSpPr txBox="1">
              <a:spLocks noChangeArrowheads="1"/>
            </p:cNvSpPr>
            <p:nvPr/>
          </p:nvSpPr>
          <p:spPr bwMode="auto">
            <a:xfrm>
              <a:off x="1000" y="3575"/>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93</a:t>
              </a:r>
            </a:p>
          </p:txBody>
        </p:sp>
        <p:sp>
          <p:nvSpPr>
            <p:cNvPr id="105564" name="Text Box 80"/>
            <p:cNvSpPr txBox="1">
              <a:spLocks noChangeArrowheads="1"/>
            </p:cNvSpPr>
            <p:nvPr/>
          </p:nvSpPr>
          <p:spPr bwMode="auto">
            <a:xfrm>
              <a:off x="1292"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92</a:t>
              </a:r>
            </a:p>
          </p:txBody>
        </p:sp>
        <p:sp>
          <p:nvSpPr>
            <p:cNvPr id="105565" name="Text Box 81"/>
            <p:cNvSpPr txBox="1">
              <a:spLocks noChangeArrowheads="1"/>
            </p:cNvSpPr>
            <p:nvPr/>
          </p:nvSpPr>
          <p:spPr bwMode="auto">
            <a:xfrm>
              <a:off x="1585"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87</a:t>
              </a:r>
            </a:p>
          </p:txBody>
        </p:sp>
        <p:sp>
          <p:nvSpPr>
            <p:cNvPr id="105566" name="Text Box 82"/>
            <p:cNvSpPr txBox="1">
              <a:spLocks noChangeArrowheads="1"/>
            </p:cNvSpPr>
            <p:nvPr/>
          </p:nvSpPr>
          <p:spPr bwMode="auto">
            <a:xfrm>
              <a:off x="1879"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85</a:t>
              </a:r>
            </a:p>
          </p:txBody>
        </p:sp>
        <p:sp>
          <p:nvSpPr>
            <p:cNvPr id="105567" name="Text Box 83"/>
            <p:cNvSpPr txBox="1">
              <a:spLocks noChangeArrowheads="1"/>
            </p:cNvSpPr>
            <p:nvPr/>
          </p:nvSpPr>
          <p:spPr bwMode="auto">
            <a:xfrm>
              <a:off x="2171"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84</a:t>
              </a:r>
            </a:p>
          </p:txBody>
        </p:sp>
        <p:sp>
          <p:nvSpPr>
            <p:cNvPr id="105568" name="Text Box 84"/>
            <p:cNvSpPr txBox="1">
              <a:spLocks noChangeArrowheads="1"/>
            </p:cNvSpPr>
            <p:nvPr/>
          </p:nvSpPr>
          <p:spPr bwMode="auto">
            <a:xfrm>
              <a:off x="2465"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83</a:t>
              </a:r>
            </a:p>
          </p:txBody>
        </p:sp>
        <p:sp>
          <p:nvSpPr>
            <p:cNvPr id="105569" name="Text Box 85"/>
            <p:cNvSpPr txBox="1">
              <a:spLocks noChangeArrowheads="1"/>
            </p:cNvSpPr>
            <p:nvPr/>
          </p:nvSpPr>
          <p:spPr bwMode="auto">
            <a:xfrm>
              <a:off x="3050"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27</a:t>
              </a:r>
            </a:p>
          </p:txBody>
        </p:sp>
        <p:sp>
          <p:nvSpPr>
            <p:cNvPr id="105570" name="Text Box 86"/>
            <p:cNvSpPr txBox="1">
              <a:spLocks noChangeArrowheads="1"/>
            </p:cNvSpPr>
            <p:nvPr/>
          </p:nvSpPr>
          <p:spPr bwMode="auto">
            <a:xfrm>
              <a:off x="2758"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80</a:t>
              </a:r>
            </a:p>
          </p:txBody>
        </p:sp>
        <p:sp>
          <p:nvSpPr>
            <p:cNvPr id="105571" name="Text Box 87"/>
            <p:cNvSpPr txBox="1">
              <a:spLocks noChangeArrowheads="1"/>
            </p:cNvSpPr>
            <p:nvPr/>
          </p:nvSpPr>
          <p:spPr bwMode="auto">
            <a:xfrm>
              <a:off x="3343" y="3571"/>
              <a:ext cx="248" cy="234"/>
            </a:xfrm>
            <a:prstGeom prst="rect">
              <a:avLst/>
            </a:prstGeom>
            <a:noFill/>
            <a:ln w="9525">
              <a:noFill/>
              <a:miter lim="800000"/>
              <a:headEnd/>
              <a:tailEnd/>
            </a:ln>
          </p:spPr>
          <p:txBody>
            <a:bodyPr wrap="none" lIns="90000" tIns="46800" rIns="90000" bIns="46800">
              <a:spAutoFit/>
            </a:bodyPr>
            <a:lstStyle/>
            <a:p>
              <a:pPr algn="ctr" eaLnBrk="0" hangingPunct="0"/>
              <a:r>
                <a:rPr lang="en-GB" b="1">
                  <a:solidFill>
                    <a:schemeClr val="accent1"/>
                  </a:solidFill>
                  <a:latin typeface="Univers"/>
                  <a:ea typeface="ヒラギノ角ゴ Pro W3"/>
                  <a:cs typeface="ヒラギノ角ゴ Pro W3"/>
                </a:rPr>
                <a:t>15</a:t>
              </a:r>
            </a:p>
          </p:txBody>
        </p:sp>
      </p:grpSp>
      <p:sp>
        <p:nvSpPr>
          <p:cNvPr id="105484" name="Text Box 90"/>
          <p:cNvSpPr txBox="1">
            <a:spLocks noChangeArrowheads="1"/>
          </p:cNvSpPr>
          <p:nvPr/>
        </p:nvSpPr>
        <p:spPr bwMode="auto">
          <a:xfrm>
            <a:off x="5903913" y="5878513"/>
            <a:ext cx="1774825" cy="371475"/>
          </a:xfrm>
          <a:prstGeom prst="rect">
            <a:avLst/>
          </a:prstGeom>
          <a:noFill/>
          <a:ln w="9525">
            <a:noFill/>
            <a:miter lim="800000"/>
            <a:headEnd/>
            <a:tailEnd/>
          </a:ln>
        </p:spPr>
        <p:txBody>
          <a:bodyPr lIns="90000" tIns="46800" rIns="90000" bIns="46800">
            <a:spAutoFit/>
          </a:bodyPr>
          <a:lstStyle/>
          <a:p>
            <a:pPr algn="ctr" eaLnBrk="0" hangingPunct="0">
              <a:spcBef>
                <a:spcPct val="50000"/>
              </a:spcBef>
            </a:pPr>
            <a:r>
              <a:rPr lang="de-CH" b="1">
                <a:latin typeface="Univers"/>
                <a:ea typeface="ヒラギノ角ゴ Pro W3"/>
                <a:cs typeface="ヒラギノ角ゴ Pro W3"/>
              </a:rPr>
              <a:t>Patients at risk</a:t>
            </a:r>
            <a:endParaRPr lang="en-US" b="1">
              <a:latin typeface="Univers"/>
              <a:ea typeface="ヒラギノ角ゴ Pro W3"/>
              <a:cs typeface="ヒラギノ角ゴ Pro W3"/>
            </a:endParaRPr>
          </a:p>
        </p:txBody>
      </p:sp>
      <p:grpSp>
        <p:nvGrpSpPr>
          <p:cNvPr id="105485" name="Group 99"/>
          <p:cNvGrpSpPr>
            <a:grpSpLocks/>
          </p:cNvGrpSpPr>
          <p:nvPr/>
        </p:nvGrpSpPr>
        <p:grpSpPr bwMode="auto">
          <a:xfrm>
            <a:off x="285750" y="1757363"/>
            <a:ext cx="6534150" cy="3940175"/>
            <a:chOff x="285751" y="1757362"/>
            <a:chExt cx="6534092" cy="3940963"/>
          </a:xfrm>
        </p:grpSpPr>
        <p:sp>
          <p:nvSpPr>
            <p:cNvPr id="105489" name="Text Box 88"/>
            <p:cNvSpPr txBox="1">
              <a:spLocks noChangeArrowheads="1"/>
            </p:cNvSpPr>
            <p:nvPr/>
          </p:nvSpPr>
          <p:spPr bwMode="auto">
            <a:xfrm>
              <a:off x="1519011" y="5296688"/>
              <a:ext cx="3946436" cy="401637"/>
            </a:xfrm>
            <a:prstGeom prst="rect">
              <a:avLst/>
            </a:prstGeom>
            <a:noFill/>
            <a:ln w="9525">
              <a:noFill/>
              <a:miter lim="800000"/>
              <a:headEnd/>
              <a:tailEnd/>
            </a:ln>
          </p:spPr>
          <p:txBody>
            <a:bodyPr wrap="none" lIns="90000" tIns="46800" rIns="90000" bIns="46800">
              <a:spAutoFit/>
            </a:bodyPr>
            <a:lstStyle/>
            <a:p>
              <a:pPr algn="ctr" eaLnBrk="0" hangingPunct="0"/>
              <a:r>
                <a:rPr lang="en-GB" sz="2000" b="1">
                  <a:latin typeface="Univers"/>
                  <a:ea typeface="ヒラギノ角ゴ Pro W3"/>
                  <a:cs typeface="ヒラギノ角ゴ Pro W3"/>
                </a:rPr>
                <a:t>Time from treatment start (weeks)</a:t>
              </a:r>
            </a:p>
          </p:txBody>
        </p:sp>
        <p:grpSp>
          <p:nvGrpSpPr>
            <p:cNvPr id="105490" name="Group 98"/>
            <p:cNvGrpSpPr>
              <a:grpSpLocks/>
            </p:cNvGrpSpPr>
            <p:nvPr/>
          </p:nvGrpSpPr>
          <p:grpSpPr bwMode="auto">
            <a:xfrm>
              <a:off x="285751" y="1757362"/>
              <a:ext cx="6534092" cy="3530601"/>
              <a:chOff x="285751" y="1757362"/>
              <a:chExt cx="6534092" cy="3530601"/>
            </a:xfrm>
          </p:grpSpPr>
          <p:sp>
            <p:nvSpPr>
              <p:cNvPr id="105491" name="Line 4"/>
              <p:cNvSpPr>
                <a:spLocks noChangeShapeType="1"/>
              </p:cNvSpPr>
              <p:nvPr/>
            </p:nvSpPr>
            <p:spPr bwMode="auto">
              <a:xfrm>
                <a:off x="1651824" y="1990725"/>
                <a:ext cx="0" cy="57150"/>
              </a:xfrm>
              <a:prstGeom prst="line">
                <a:avLst/>
              </a:prstGeom>
              <a:noFill/>
              <a:ln w="28575">
                <a:solidFill>
                  <a:srgbClr val="66CCFF"/>
                </a:solidFill>
                <a:round/>
                <a:headEnd/>
                <a:tailEnd/>
              </a:ln>
            </p:spPr>
            <p:txBody>
              <a:bodyPr lIns="90000" tIns="46800" rIns="90000" bIns="46800">
                <a:spAutoFit/>
              </a:bodyPr>
              <a:lstStyle/>
              <a:p>
                <a:endParaRPr lang="en-US"/>
              </a:p>
            </p:txBody>
          </p:sp>
          <p:sp>
            <p:nvSpPr>
              <p:cNvPr id="105492" name="Line 5"/>
              <p:cNvSpPr>
                <a:spLocks noChangeShapeType="1"/>
              </p:cNvSpPr>
              <p:nvPr/>
            </p:nvSpPr>
            <p:spPr bwMode="auto">
              <a:xfrm>
                <a:off x="1213980" y="2000250"/>
                <a:ext cx="831904" cy="0"/>
              </a:xfrm>
              <a:prstGeom prst="line">
                <a:avLst/>
              </a:prstGeom>
              <a:noFill/>
              <a:ln w="38100">
                <a:solidFill>
                  <a:schemeClr val="accent1"/>
                </a:solidFill>
                <a:round/>
                <a:headEnd/>
                <a:tailEnd/>
              </a:ln>
            </p:spPr>
            <p:txBody>
              <a:bodyPr lIns="90000" tIns="46800" rIns="90000" bIns="46800">
                <a:spAutoFit/>
              </a:bodyPr>
              <a:lstStyle/>
              <a:p>
                <a:endParaRPr lang="en-US"/>
              </a:p>
            </p:txBody>
          </p:sp>
          <p:sp>
            <p:nvSpPr>
              <p:cNvPr id="105493" name="Line 6"/>
              <p:cNvSpPr>
                <a:spLocks noChangeShapeType="1"/>
              </p:cNvSpPr>
              <p:nvPr/>
            </p:nvSpPr>
            <p:spPr bwMode="auto">
              <a:xfrm>
                <a:off x="2051722" y="2035175"/>
                <a:ext cx="821687" cy="0"/>
              </a:xfrm>
              <a:prstGeom prst="line">
                <a:avLst/>
              </a:prstGeom>
              <a:noFill/>
              <a:ln w="38100">
                <a:solidFill>
                  <a:schemeClr val="accent1"/>
                </a:solidFill>
                <a:round/>
                <a:headEnd/>
                <a:tailEnd/>
              </a:ln>
            </p:spPr>
            <p:txBody>
              <a:bodyPr lIns="90000" tIns="46800" rIns="90000" bIns="46800">
                <a:spAutoFit/>
              </a:bodyPr>
              <a:lstStyle/>
              <a:p>
                <a:endParaRPr lang="en-US"/>
              </a:p>
            </p:txBody>
          </p:sp>
          <p:sp>
            <p:nvSpPr>
              <p:cNvPr id="105494" name="Line 7"/>
              <p:cNvSpPr>
                <a:spLocks noChangeShapeType="1"/>
              </p:cNvSpPr>
              <p:nvPr/>
            </p:nvSpPr>
            <p:spPr bwMode="auto">
              <a:xfrm>
                <a:off x="3225144" y="2089150"/>
                <a:ext cx="2424197" cy="0"/>
              </a:xfrm>
              <a:prstGeom prst="line">
                <a:avLst/>
              </a:prstGeom>
              <a:noFill/>
              <a:ln w="38100">
                <a:solidFill>
                  <a:schemeClr val="accent1"/>
                </a:solidFill>
                <a:round/>
                <a:headEnd/>
                <a:tailEnd/>
              </a:ln>
            </p:spPr>
            <p:txBody>
              <a:bodyPr lIns="90000" tIns="46800" rIns="90000" bIns="46800">
                <a:spAutoFit/>
              </a:bodyPr>
              <a:lstStyle/>
              <a:p>
                <a:endParaRPr lang="en-US"/>
              </a:p>
            </p:txBody>
          </p:sp>
          <p:sp>
            <p:nvSpPr>
              <p:cNvPr id="105495" name="Line 8"/>
              <p:cNvSpPr>
                <a:spLocks noChangeShapeType="1"/>
              </p:cNvSpPr>
              <p:nvPr/>
            </p:nvSpPr>
            <p:spPr bwMode="auto">
              <a:xfrm>
                <a:off x="2874869" y="2057400"/>
                <a:ext cx="351734" cy="0"/>
              </a:xfrm>
              <a:prstGeom prst="line">
                <a:avLst/>
              </a:prstGeom>
              <a:noFill/>
              <a:ln w="38100">
                <a:solidFill>
                  <a:schemeClr val="accent1"/>
                </a:solidFill>
                <a:round/>
                <a:headEnd/>
                <a:tailEnd/>
              </a:ln>
            </p:spPr>
            <p:txBody>
              <a:bodyPr lIns="90000" tIns="46800" rIns="90000" bIns="46800">
                <a:spAutoFit/>
              </a:bodyPr>
              <a:lstStyle/>
              <a:p>
                <a:endParaRPr lang="en-US"/>
              </a:p>
            </p:txBody>
          </p:sp>
          <p:sp>
            <p:nvSpPr>
              <p:cNvPr id="105496" name="Line 9"/>
              <p:cNvSpPr>
                <a:spLocks noChangeShapeType="1"/>
              </p:cNvSpPr>
              <p:nvPr/>
            </p:nvSpPr>
            <p:spPr bwMode="auto">
              <a:xfrm>
                <a:off x="2044424" y="1985963"/>
                <a:ext cx="0" cy="61912"/>
              </a:xfrm>
              <a:prstGeom prst="line">
                <a:avLst/>
              </a:prstGeom>
              <a:noFill/>
              <a:ln w="28575">
                <a:solidFill>
                  <a:schemeClr val="accent1"/>
                </a:solidFill>
                <a:round/>
                <a:headEnd/>
                <a:tailEnd/>
              </a:ln>
            </p:spPr>
            <p:txBody>
              <a:bodyPr lIns="90000" tIns="46800" rIns="90000" bIns="46800">
                <a:spAutoFit/>
              </a:bodyPr>
              <a:lstStyle/>
              <a:p>
                <a:endParaRPr lang="en-US"/>
              </a:p>
            </p:txBody>
          </p:sp>
          <p:sp>
            <p:nvSpPr>
              <p:cNvPr id="105497" name="Line 10"/>
              <p:cNvSpPr>
                <a:spLocks noChangeShapeType="1"/>
              </p:cNvSpPr>
              <p:nvPr/>
            </p:nvSpPr>
            <p:spPr bwMode="auto">
              <a:xfrm>
                <a:off x="2882166" y="2020888"/>
                <a:ext cx="0" cy="47625"/>
              </a:xfrm>
              <a:prstGeom prst="line">
                <a:avLst/>
              </a:prstGeom>
              <a:noFill/>
              <a:ln w="28575">
                <a:solidFill>
                  <a:schemeClr val="accent1"/>
                </a:solidFill>
                <a:round/>
                <a:headEnd/>
                <a:tailEnd/>
              </a:ln>
            </p:spPr>
            <p:txBody>
              <a:bodyPr lIns="90000" tIns="46800" rIns="90000" bIns="46800">
                <a:spAutoFit/>
              </a:bodyPr>
              <a:lstStyle/>
              <a:p>
                <a:endParaRPr lang="en-US"/>
              </a:p>
            </p:txBody>
          </p:sp>
          <p:sp>
            <p:nvSpPr>
              <p:cNvPr id="105498" name="Line 11"/>
              <p:cNvSpPr>
                <a:spLocks noChangeShapeType="1"/>
              </p:cNvSpPr>
              <p:nvPr/>
            </p:nvSpPr>
            <p:spPr bwMode="auto">
              <a:xfrm>
                <a:off x="3219306" y="2041525"/>
                <a:ext cx="0" cy="61913"/>
              </a:xfrm>
              <a:prstGeom prst="line">
                <a:avLst/>
              </a:prstGeom>
              <a:noFill/>
              <a:ln w="28575">
                <a:solidFill>
                  <a:schemeClr val="accent1"/>
                </a:solidFill>
                <a:round/>
                <a:headEnd/>
                <a:tailEnd/>
              </a:ln>
            </p:spPr>
            <p:txBody>
              <a:bodyPr lIns="90000" tIns="46800" rIns="90000" bIns="46800">
                <a:spAutoFit/>
              </a:bodyPr>
              <a:lstStyle/>
              <a:p>
                <a:endParaRPr lang="en-US"/>
              </a:p>
            </p:txBody>
          </p:sp>
          <p:sp>
            <p:nvSpPr>
              <p:cNvPr id="105499" name="Line 12"/>
              <p:cNvSpPr>
                <a:spLocks noChangeShapeType="1"/>
              </p:cNvSpPr>
              <p:nvPr/>
            </p:nvSpPr>
            <p:spPr bwMode="auto">
              <a:xfrm>
                <a:off x="1739393" y="2063750"/>
                <a:ext cx="468493"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0" name="Line 13"/>
              <p:cNvSpPr>
                <a:spLocks noChangeShapeType="1"/>
              </p:cNvSpPr>
              <p:nvPr/>
            </p:nvSpPr>
            <p:spPr bwMode="auto">
              <a:xfrm>
                <a:off x="1644526" y="2032000"/>
                <a:ext cx="93407"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1" name="Line 14"/>
              <p:cNvSpPr>
                <a:spLocks noChangeShapeType="1"/>
              </p:cNvSpPr>
              <p:nvPr/>
            </p:nvSpPr>
            <p:spPr bwMode="auto">
              <a:xfrm>
                <a:off x="2207886" y="2089150"/>
                <a:ext cx="143029"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2" name="Line 15"/>
              <p:cNvSpPr>
                <a:spLocks noChangeShapeType="1"/>
              </p:cNvSpPr>
              <p:nvPr/>
            </p:nvSpPr>
            <p:spPr bwMode="auto">
              <a:xfrm>
                <a:off x="2337780" y="2122488"/>
                <a:ext cx="394060"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3" name="Line 16"/>
              <p:cNvSpPr>
                <a:spLocks noChangeShapeType="1"/>
              </p:cNvSpPr>
              <p:nvPr/>
            </p:nvSpPr>
            <p:spPr bwMode="auto">
              <a:xfrm>
                <a:off x="2730380" y="2146300"/>
                <a:ext cx="234977"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4" name="Line 17"/>
              <p:cNvSpPr>
                <a:spLocks noChangeShapeType="1"/>
              </p:cNvSpPr>
              <p:nvPr/>
            </p:nvSpPr>
            <p:spPr bwMode="auto">
              <a:xfrm>
                <a:off x="2952221" y="2155825"/>
                <a:ext cx="388222"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5" name="Line 18"/>
              <p:cNvSpPr>
                <a:spLocks noChangeShapeType="1"/>
              </p:cNvSpPr>
              <p:nvPr/>
            </p:nvSpPr>
            <p:spPr bwMode="auto">
              <a:xfrm>
                <a:off x="3344822" y="2184400"/>
                <a:ext cx="99245"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6" name="Line 19"/>
              <p:cNvSpPr>
                <a:spLocks noChangeShapeType="1"/>
              </p:cNvSpPr>
              <p:nvPr/>
            </p:nvSpPr>
            <p:spPr bwMode="auto">
              <a:xfrm>
                <a:off x="3441147" y="2212975"/>
                <a:ext cx="280220"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7" name="Line 20"/>
              <p:cNvSpPr>
                <a:spLocks noChangeShapeType="1"/>
              </p:cNvSpPr>
              <p:nvPr/>
            </p:nvSpPr>
            <p:spPr bwMode="auto">
              <a:xfrm>
                <a:off x="3686340" y="2222500"/>
                <a:ext cx="309410"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8" name="Line 21"/>
              <p:cNvSpPr>
                <a:spLocks noChangeShapeType="1"/>
              </p:cNvSpPr>
              <p:nvPr/>
            </p:nvSpPr>
            <p:spPr bwMode="auto">
              <a:xfrm>
                <a:off x="3986993" y="2251075"/>
                <a:ext cx="297734"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09" name="Line 22"/>
              <p:cNvSpPr>
                <a:spLocks noChangeShapeType="1"/>
              </p:cNvSpPr>
              <p:nvPr/>
            </p:nvSpPr>
            <p:spPr bwMode="auto">
              <a:xfrm>
                <a:off x="4277429" y="2279650"/>
                <a:ext cx="109462"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10" name="Line 23"/>
              <p:cNvSpPr>
                <a:spLocks noChangeShapeType="1"/>
              </p:cNvSpPr>
              <p:nvPr/>
            </p:nvSpPr>
            <p:spPr bwMode="auto">
              <a:xfrm>
                <a:off x="4385431" y="2308225"/>
                <a:ext cx="331303"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11" name="Line 24"/>
              <p:cNvSpPr>
                <a:spLocks noChangeShapeType="1"/>
              </p:cNvSpPr>
              <p:nvPr/>
            </p:nvSpPr>
            <p:spPr bwMode="auto">
              <a:xfrm>
                <a:off x="4709436" y="2355850"/>
                <a:ext cx="75893"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12" name="Line 25"/>
              <p:cNvSpPr>
                <a:spLocks noChangeShapeType="1"/>
              </p:cNvSpPr>
              <p:nvPr/>
            </p:nvSpPr>
            <p:spPr bwMode="auto">
              <a:xfrm>
                <a:off x="4783870" y="2403475"/>
                <a:ext cx="166381"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13" name="Line 26"/>
              <p:cNvSpPr>
                <a:spLocks noChangeShapeType="1"/>
              </p:cNvSpPr>
              <p:nvPr/>
            </p:nvSpPr>
            <p:spPr bwMode="auto">
              <a:xfrm>
                <a:off x="4942953" y="2479675"/>
                <a:ext cx="712227" cy="0"/>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14" name="Line 27"/>
              <p:cNvSpPr>
                <a:spLocks noChangeShapeType="1"/>
              </p:cNvSpPr>
              <p:nvPr/>
            </p:nvSpPr>
            <p:spPr bwMode="auto">
              <a:xfrm>
                <a:off x="1740852" y="2017713"/>
                <a:ext cx="0" cy="57150"/>
              </a:xfrm>
              <a:prstGeom prst="line">
                <a:avLst/>
              </a:prstGeom>
              <a:noFill/>
              <a:ln w="28575">
                <a:solidFill>
                  <a:schemeClr val="accent2"/>
                </a:solidFill>
                <a:round/>
                <a:headEnd/>
                <a:tailEnd/>
              </a:ln>
            </p:spPr>
            <p:txBody>
              <a:bodyPr lIns="90000" tIns="46800" rIns="90000" bIns="46800">
                <a:spAutoFit/>
              </a:bodyPr>
              <a:lstStyle/>
              <a:p>
                <a:endParaRPr lang="en-US"/>
              </a:p>
            </p:txBody>
          </p:sp>
          <p:sp>
            <p:nvSpPr>
              <p:cNvPr id="105515" name="Line 28"/>
              <p:cNvSpPr>
                <a:spLocks noChangeShapeType="1"/>
              </p:cNvSpPr>
              <p:nvPr/>
            </p:nvSpPr>
            <p:spPr bwMode="auto">
              <a:xfrm>
                <a:off x="2209346" y="2052638"/>
                <a:ext cx="0" cy="52387"/>
              </a:xfrm>
              <a:prstGeom prst="line">
                <a:avLst/>
              </a:prstGeom>
              <a:noFill/>
              <a:ln w="28575">
                <a:solidFill>
                  <a:srgbClr val="66CCFF"/>
                </a:solidFill>
                <a:round/>
                <a:headEnd/>
                <a:tailEnd/>
              </a:ln>
            </p:spPr>
            <p:txBody>
              <a:bodyPr lIns="90000" tIns="46800" rIns="90000" bIns="46800">
                <a:spAutoFit/>
              </a:bodyPr>
              <a:lstStyle/>
              <a:p>
                <a:endParaRPr lang="en-US"/>
              </a:p>
            </p:txBody>
          </p:sp>
          <p:sp>
            <p:nvSpPr>
              <p:cNvPr id="105516" name="Line 29"/>
              <p:cNvSpPr>
                <a:spLocks noChangeShapeType="1"/>
              </p:cNvSpPr>
              <p:nvPr/>
            </p:nvSpPr>
            <p:spPr bwMode="auto">
              <a:xfrm>
                <a:off x="2347996" y="2078038"/>
                <a:ext cx="0" cy="52387"/>
              </a:xfrm>
              <a:prstGeom prst="line">
                <a:avLst/>
              </a:prstGeom>
              <a:noFill/>
              <a:ln w="38100">
                <a:solidFill>
                  <a:schemeClr val="accent2"/>
                </a:solidFill>
                <a:round/>
                <a:headEnd/>
                <a:tailEnd/>
              </a:ln>
            </p:spPr>
            <p:txBody>
              <a:bodyPr lIns="90000" tIns="46800" rIns="90000" bIns="46800">
                <a:spAutoFit/>
              </a:bodyPr>
              <a:lstStyle/>
              <a:p>
                <a:endParaRPr lang="en-US"/>
              </a:p>
            </p:txBody>
          </p:sp>
          <p:sp>
            <p:nvSpPr>
              <p:cNvPr id="105517" name="Line 30"/>
              <p:cNvSpPr>
                <a:spLocks noChangeShapeType="1"/>
              </p:cNvSpPr>
              <p:nvPr/>
            </p:nvSpPr>
            <p:spPr bwMode="auto">
              <a:xfrm>
                <a:off x="2740597" y="2106613"/>
                <a:ext cx="0" cy="52387"/>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18" name="Line 31"/>
              <p:cNvSpPr>
                <a:spLocks noChangeShapeType="1"/>
              </p:cNvSpPr>
              <p:nvPr/>
            </p:nvSpPr>
            <p:spPr bwMode="auto">
              <a:xfrm>
                <a:off x="3355038" y="2139950"/>
                <a:ext cx="0" cy="52388"/>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19" name="Line 32"/>
              <p:cNvSpPr>
                <a:spLocks noChangeShapeType="1"/>
              </p:cNvSpPr>
              <p:nvPr/>
            </p:nvSpPr>
            <p:spPr bwMode="auto">
              <a:xfrm>
                <a:off x="3451363" y="2173288"/>
                <a:ext cx="0" cy="52387"/>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20" name="Line 33"/>
              <p:cNvSpPr>
                <a:spLocks noChangeShapeType="1"/>
              </p:cNvSpPr>
              <p:nvPr/>
            </p:nvSpPr>
            <p:spPr bwMode="auto">
              <a:xfrm>
                <a:off x="4003047" y="2211388"/>
                <a:ext cx="0" cy="52387"/>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21" name="Line 34"/>
              <p:cNvSpPr>
                <a:spLocks noChangeShapeType="1"/>
              </p:cNvSpPr>
              <p:nvPr/>
            </p:nvSpPr>
            <p:spPr bwMode="auto">
              <a:xfrm>
                <a:off x="4281808" y="2239963"/>
                <a:ext cx="0" cy="52387"/>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22" name="Line 35"/>
              <p:cNvSpPr>
                <a:spLocks noChangeShapeType="1"/>
              </p:cNvSpPr>
              <p:nvPr/>
            </p:nvSpPr>
            <p:spPr bwMode="auto">
              <a:xfrm>
                <a:off x="4389810" y="2268538"/>
                <a:ext cx="0" cy="52387"/>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23" name="Line 36"/>
              <p:cNvSpPr>
                <a:spLocks noChangeShapeType="1"/>
              </p:cNvSpPr>
              <p:nvPr/>
            </p:nvSpPr>
            <p:spPr bwMode="auto">
              <a:xfrm>
                <a:off x="4725490" y="2297113"/>
                <a:ext cx="0" cy="52387"/>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24" name="Line 37"/>
              <p:cNvSpPr>
                <a:spLocks noChangeShapeType="1"/>
              </p:cNvSpPr>
              <p:nvPr/>
            </p:nvSpPr>
            <p:spPr bwMode="auto">
              <a:xfrm>
                <a:off x="4792627" y="2339975"/>
                <a:ext cx="0" cy="66675"/>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25" name="Line 38"/>
              <p:cNvSpPr>
                <a:spLocks noChangeShapeType="1"/>
              </p:cNvSpPr>
              <p:nvPr/>
            </p:nvSpPr>
            <p:spPr bwMode="auto">
              <a:xfrm>
                <a:off x="4951710" y="2392363"/>
                <a:ext cx="0" cy="100012"/>
              </a:xfrm>
              <a:prstGeom prst="line">
                <a:avLst/>
              </a:prstGeom>
              <a:noFill/>
              <a:ln w="38100">
                <a:solidFill>
                  <a:srgbClr val="00B0F0"/>
                </a:solidFill>
                <a:round/>
                <a:headEnd/>
                <a:tailEnd/>
              </a:ln>
            </p:spPr>
            <p:txBody>
              <a:bodyPr lIns="90000" tIns="46800" rIns="90000" bIns="46800">
                <a:spAutoFit/>
              </a:bodyPr>
              <a:lstStyle/>
              <a:p>
                <a:endParaRPr lang="en-US"/>
              </a:p>
            </p:txBody>
          </p:sp>
          <p:sp>
            <p:nvSpPr>
              <p:cNvPr id="105526" name="Line 39"/>
              <p:cNvSpPr>
                <a:spLocks noChangeShapeType="1"/>
              </p:cNvSpPr>
              <p:nvPr/>
            </p:nvSpPr>
            <p:spPr bwMode="auto">
              <a:xfrm>
                <a:off x="1221277" y="1971675"/>
                <a:ext cx="0" cy="2994025"/>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27" name="Line 40"/>
              <p:cNvSpPr>
                <a:spLocks noChangeShapeType="1"/>
              </p:cNvSpPr>
              <p:nvPr/>
            </p:nvSpPr>
            <p:spPr bwMode="auto">
              <a:xfrm>
                <a:off x="1190628" y="4876800"/>
                <a:ext cx="4489363"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28" name="Text Box 41"/>
              <p:cNvSpPr txBox="1">
                <a:spLocks noChangeArrowheads="1"/>
              </p:cNvSpPr>
              <p:nvPr/>
            </p:nvSpPr>
            <p:spPr bwMode="auto">
              <a:xfrm>
                <a:off x="574727" y="1817688"/>
                <a:ext cx="564819" cy="371475"/>
              </a:xfrm>
              <a:prstGeom prst="rect">
                <a:avLst/>
              </a:prstGeom>
              <a:noFill/>
              <a:ln w="9525">
                <a:noFill/>
                <a:miter lim="800000"/>
                <a:headEnd/>
                <a:tailEnd/>
              </a:ln>
            </p:spPr>
            <p:txBody>
              <a:bodyPr wrap="none" lIns="90000" tIns="46800" rIns="90000" bIns="46800">
                <a:spAutoFit/>
              </a:bodyPr>
              <a:lstStyle/>
              <a:p>
                <a:pPr algn="r" eaLnBrk="0" hangingPunct="0"/>
                <a:r>
                  <a:rPr lang="en-GB" b="1">
                    <a:latin typeface="Univers"/>
                    <a:ea typeface="ヒラギノ角ゴ Pro W3"/>
                    <a:cs typeface="ヒラギノ角ゴ Pro W3"/>
                  </a:rPr>
                  <a:t>100</a:t>
                </a:r>
              </a:p>
            </p:txBody>
          </p:sp>
          <p:sp>
            <p:nvSpPr>
              <p:cNvPr id="105529" name="Text Box 42"/>
              <p:cNvSpPr txBox="1">
                <a:spLocks noChangeArrowheads="1"/>
              </p:cNvSpPr>
              <p:nvPr/>
            </p:nvSpPr>
            <p:spPr bwMode="auto">
              <a:xfrm>
                <a:off x="707539" y="2393950"/>
                <a:ext cx="432006" cy="371475"/>
              </a:xfrm>
              <a:prstGeom prst="rect">
                <a:avLst/>
              </a:prstGeom>
              <a:noFill/>
              <a:ln w="9525">
                <a:noFill/>
                <a:miter lim="800000"/>
                <a:headEnd/>
                <a:tailEnd/>
              </a:ln>
            </p:spPr>
            <p:txBody>
              <a:bodyPr wrap="none" lIns="90000" tIns="46800" rIns="90000" bIns="46800">
                <a:spAutoFit/>
              </a:bodyPr>
              <a:lstStyle/>
              <a:p>
                <a:pPr algn="r" eaLnBrk="0" hangingPunct="0"/>
                <a:r>
                  <a:rPr lang="en-GB" b="1">
                    <a:latin typeface="Univers"/>
                    <a:ea typeface="ヒラギノ角ゴ Pro W3"/>
                    <a:cs typeface="ヒラギノ角ゴ Pro W3"/>
                  </a:rPr>
                  <a:t>80</a:t>
                </a:r>
              </a:p>
            </p:txBody>
          </p:sp>
          <p:sp>
            <p:nvSpPr>
              <p:cNvPr id="105530" name="Text Box 43"/>
              <p:cNvSpPr txBox="1">
                <a:spLocks noChangeArrowheads="1"/>
              </p:cNvSpPr>
              <p:nvPr/>
            </p:nvSpPr>
            <p:spPr bwMode="auto">
              <a:xfrm>
                <a:off x="707539" y="2970213"/>
                <a:ext cx="432006" cy="371475"/>
              </a:xfrm>
              <a:prstGeom prst="rect">
                <a:avLst/>
              </a:prstGeom>
              <a:noFill/>
              <a:ln w="9525">
                <a:noFill/>
                <a:miter lim="800000"/>
                <a:headEnd/>
                <a:tailEnd/>
              </a:ln>
            </p:spPr>
            <p:txBody>
              <a:bodyPr wrap="none" lIns="90000" tIns="46800" rIns="90000" bIns="46800">
                <a:spAutoFit/>
              </a:bodyPr>
              <a:lstStyle/>
              <a:p>
                <a:pPr algn="r" eaLnBrk="0" hangingPunct="0"/>
                <a:r>
                  <a:rPr lang="en-GB" b="1">
                    <a:latin typeface="Univers"/>
                    <a:ea typeface="ヒラギノ角ゴ Pro W3"/>
                    <a:cs typeface="ヒラギノ角ゴ Pro W3"/>
                  </a:rPr>
                  <a:t>60</a:t>
                </a:r>
              </a:p>
            </p:txBody>
          </p:sp>
          <p:sp>
            <p:nvSpPr>
              <p:cNvPr id="105531" name="Text Box 44"/>
              <p:cNvSpPr txBox="1">
                <a:spLocks noChangeArrowheads="1"/>
              </p:cNvSpPr>
              <p:nvPr/>
            </p:nvSpPr>
            <p:spPr bwMode="auto">
              <a:xfrm>
                <a:off x="707539" y="3546475"/>
                <a:ext cx="432006" cy="371475"/>
              </a:xfrm>
              <a:prstGeom prst="rect">
                <a:avLst/>
              </a:prstGeom>
              <a:noFill/>
              <a:ln w="9525">
                <a:noFill/>
                <a:miter lim="800000"/>
                <a:headEnd/>
                <a:tailEnd/>
              </a:ln>
            </p:spPr>
            <p:txBody>
              <a:bodyPr wrap="none" lIns="90000" tIns="46800" rIns="90000" bIns="46800">
                <a:spAutoFit/>
              </a:bodyPr>
              <a:lstStyle/>
              <a:p>
                <a:pPr algn="r" eaLnBrk="0" hangingPunct="0"/>
                <a:r>
                  <a:rPr lang="en-GB" b="1">
                    <a:latin typeface="Univers"/>
                    <a:ea typeface="ヒラギノ角ゴ Pro W3"/>
                    <a:cs typeface="ヒラギノ角ゴ Pro W3"/>
                  </a:rPr>
                  <a:t>40</a:t>
                </a:r>
              </a:p>
            </p:txBody>
          </p:sp>
          <p:sp>
            <p:nvSpPr>
              <p:cNvPr id="105532" name="Text Box 45"/>
              <p:cNvSpPr txBox="1">
                <a:spLocks noChangeArrowheads="1"/>
              </p:cNvSpPr>
              <p:nvPr/>
            </p:nvSpPr>
            <p:spPr bwMode="auto">
              <a:xfrm>
                <a:off x="707539" y="4122738"/>
                <a:ext cx="432006" cy="371475"/>
              </a:xfrm>
              <a:prstGeom prst="rect">
                <a:avLst/>
              </a:prstGeom>
              <a:noFill/>
              <a:ln w="9525">
                <a:noFill/>
                <a:miter lim="800000"/>
                <a:headEnd/>
                <a:tailEnd/>
              </a:ln>
            </p:spPr>
            <p:txBody>
              <a:bodyPr wrap="none" lIns="90000" tIns="46800" rIns="90000" bIns="46800">
                <a:spAutoFit/>
              </a:bodyPr>
              <a:lstStyle/>
              <a:p>
                <a:pPr algn="r" eaLnBrk="0" hangingPunct="0"/>
                <a:r>
                  <a:rPr lang="en-GB" b="1">
                    <a:latin typeface="Univers"/>
                    <a:ea typeface="ヒラギノ角ゴ Pro W3"/>
                    <a:cs typeface="ヒラギノ角ゴ Pro W3"/>
                  </a:rPr>
                  <a:t>20</a:t>
                </a:r>
              </a:p>
            </p:txBody>
          </p:sp>
          <p:sp>
            <p:nvSpPr>
              <p:cNvPr id="105533" name="Text Box 46"/>
              <p:cNvSpPr txBox="1">
                <a:spLocks noChangeArrowheads="1"/>
              </p:cNvSpPr>
              <p:nvPr/>
            </p:nvSpPr>
            <p:spPr bwMode="auto">
              <a:xfrm>
                <a:off x="840353" y="4700588"/>
                <a:ext cx="299193" cy="371475"/>
              </a:xfrm>
              <a:prstGeom prst="rect">
                <a:avLst/>
              </a:prstGeom>
              <a:noFill/>
              <a:ln w="9525">
                <a:noFill/>
                <a:miter lim="800000"/>
                <a:headEnd/>
                <a:tailEnd/>
              </a:ln>
            </p:spPr>
            <p:txBody>
              <a:bodyPr wrap="none" lIns="90000" tIns="46800" rIns="90000" bIns="46800">
                <a:spAutoFit/>
              </a:bodyPr>
              <a:lstStyle/>
              <a:p>
                <a:pPr algn="r" eaLnBrk="0" hangingPunct="0"/>
                <a:r>
                  <a:rPr lang="en-GB" b="1">
                    <a:latin typeface="Univers"/>
                    <a:ea typeface="ヒラギノ角ゴ Pro W3"/>
                    <a:cs typeface="ヒラギノ角ゴ Pro W3"/>
                  </a:rPr>
                  <a:t>0</a:t>
                </a:r>
              </a:p>
            </p:txBody>
          </p:sp>
          <p:sp>
            <p:nvSpPr>
              <p:cNvPr id="105534" name="Line 47"/>
              <p:cNvSpPr>
                <a:spLocks noChangeShapeType="1"/>
              </p:cNvSpPr>
              <p:nvPr/>
            </p:nvSpPr>
            <p:spPr bwMode="auto">
              <a:xfrm>
                <a:off x="1092842" y="2000250"/>
                <a:ext cx="128434"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35" name="Line 48"/>
              <p:cNvSpPr>
                <a:spLocks noChangeShapeType="1"/>
              </p:cNvSpPr>
              <p:nvPr/>
            </p:nvSpPr>
            <p:spPr bwMode="auto">
              <a:xfrm>
                <a:off x="1092842" y="2578100"/>
                <a:ext cx="128434"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36" name="Line 49"/>
              <p:cNvSpPr>
                <a:spLocks noChangeShapeType="1"/>
              </p:cNvSpPr>
              <p:nvPr/>
            </p:nvSpPr>
            <p:spPr bwMode="auto">
              <a:xfrm>
                <a:off x="1092842" y="3155950"/>
                <a:ext cx="128434"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37" name="Line 50"/>
              <p:cNvSpPr>
                <a:spLocks noChangeShapeType="1"/>
              </p:cNvSpPr>
              <p:nvPr/>
            </p:nvSpPr>
            <p:spPr bwMode="auto">
              <a:xfrm>
                <a:off x="1092842" y="3733800"/>
                <a:ext cx="128434"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38" name="Line 51"/>
              <p:cNvSpPr>
                <a:spLocks noChangeShapeType="1"/>
              </p:cNvSpPr>
              <p:nvPr/>
            </p:nvSpPr>
            <p:spPr bwMode="auto">
              <a:xfrm>
                <a:off x="1092842" y="4311650"/>
                <a:ext cx="128434"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39" name="Text Box 52"/>
              <p:cNvSpPr txBox="1">
                <a:spLocks noChangeArrowheads="1"/>
              </p:cNvSpPr>
              <p:nvPr/>
            </p:nvSpPr>
            <p:spPr bwMode="auto">
              <a:xfrm>
                <a:off x="1081167" y="4916488"/>
                <a:ext cx="299194"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0</a:t>
                </a:r>
              </a:p>
            </p:txBody>
          </p:sp>
          <p:sp>
            <p:nvSpPr>
              <p:cNvPr id="105540" name="Text Box 53"/>
              <p:cNvSpPr txBox="1">
                <a:spLocks noChangeArrowheads="1"/>
              </p:cNvSpPr>
              <p:nvPr/>
            </p:nvSpPr>
            <p:spPr bwMode="auto">
              <a:xfrm>
                <a:off x="1637229" y="4916488"/>
                <a:ext cx="299193"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4</a:t>
                </a:r>
              </a:p>
            </p:txBody>
          </p:sp>
          <p:sp>
            <p:nvSpPr>
              <p:cNvPr id="105541" name="Text Box 54"/>
              <p:cNvSpPr txBox="1">
                <a:spLocks noChangeArrowheads="1"/>
              </p:cNvSpPr>
              <p:nvPr/>
            </p:nvSpPr>
            <p:spPr bwMode="auto">
              <a:xfrm>
                <a:off x="2191832" y="4916488"/>
                <a:ext cx="299193"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8</a:t>
                </a:r>
              </a:p>
            </p:txBody>
          </p:sp>
          <p:sp>
            <p:nvSpPr>
              <p:cNvPr id="105542" name="Text Box 55"/>
              <p:cNvSpPr txBox="1">
                <a:spLocks noChangeArrowheads="1"/>
              </p:cNvSpPr>
              <p:nvPr/>
            </p:nvSpPr>
            <p:spPr bwMode="auto">
              <a:xfrm>
                <a:off x="2682217" y="4916488"/>
                <a:ext cx="432006"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12</a:t>
                </a:r>
              </a:p>
            </p:txBody>
          </p:sp>
          <p:sp>
            <p:nvSpPr>
              <p:cNvPr id="105543" name="Text Box 56"/>
              <p:cNvSpPr txBox="1">
                <a:spLocks noChangeArrowheads="1"/>
              </p:cNvSpPr>
              <p:nvPr/>
            </p:nvSpPr>
            <p:spPr bwMode="auto">
              <a:xfrm>
                <a:off x="3239739" y="4916488"/>
                <a:ext cx="432006"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16</a:t>
                </a:r>
              </a:p>
            </p:txBody>
          </p:sp>
          <p:sp>
            <p:nvSpPr>
              <p:cNvPr id="105544" name="Text Box 57"/>
              <p:cNvSpPr txBox="1">
                <a:spLocks noChangeArrowheads="1"/>
              </p:cNvSpPr>
              <p:nvPr/>
            </p:nvSpPr>
            <p:spPr bwMode="auto">
              <a:xfrm>
                <a:off x="3792882" y="4916488"/>
                <a:ext cx="432006"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20</a:t>
                </a:r>
              </a:p>
            </p:txBody>
          </p:sp>
          <p:sp>
            <p:nvSpPr>
              <p:cNvPr id="105545" name="Text Box 58"/>
              <p:cNvSpPr txBox="1">
                <a:spLocks noChangeArrowheads="1"/>
              </p:cNvSpPr>
              <p:nvPr/>
            </p:nvSpPr>
            <p:spPr bwMode="auto">
              <a:xfrm>
                <a:off x="4905006" y="4916488"/>
                <a:ext cx="432006"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28</a:t>
                </a:r>
              </a:p>
            </p:txBody>
          </p:sp>
          <p:sp>
            <p:nvSpPr>
              <p:cNvPr id="105546" name="Text Box 59"/>
              <p:cNvSpPr txBox="1">
                <a:spLocks noChangeArrowheads="1"/>
              </p:cNvSpPr>
              <p:nvPr/>
            </p:nvSpPr>
            <p:spPr bwMode="auto">
              <a:xfrm>
                <a:off x="4348944" y="4916488"/>
                <a:ext cx="432006"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24</a:t>
                </a:r>
              </a:p>
            </p:txBody>
          </p:sp>
          <p:sp>
            <p:nvSpPr>
              <p:cNvPr id="105547" name="Text Box 60"/>
              <p:cNvSpPr txBox="1">
                <a:spLocks noChangeArrowheads="1"/>
              </p:cNvSpPr>
              <p:nvPr/>
            </p:nvSpPr>
            <p:spPr bwMode="auto">
              <a:xfrm>
                <a:off x="5461069" y="4916488"/>
                <a:ext cx="432006" cy="371475"/>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32</a:t>
                </a:r>
              </a:p>
            </p:txBody>
          </p:sp>
          <p:sp>
            <p:nvSpPr>
              <p:cNvPr id="105548" name="Line 61"/>
              <p:cNvSpPr>
                <a:spLocks noChangeShapeType="1"/>
              </p:cNvSpPr>
              <p:nvPr/>
            </p:nvSpPr>
            <p:spPr bwMode="auto">
              <a:xfrm rot="-5400000">
                <a:off x="1730661"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49" name="Line 62"/>
              <p:cNvSpPr>
                <a:spLocks noChangeShapeType="1"/>
              </p:cNvSpPr>
              <p:nvPr/>
            </p:nvSpPr>
            <p:spPr bwMode="auto">
              <a:xfrm rot="-5400000">
                <a:off x="2841327"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50" name="Line 63"/>
              <p:cNvSpPr>
                <a:spLocks noChangeShapeType="1"/>
              </p:cNvSpPr>
              <p:nvPr/>
            </p:nvSpPr>
            <p:spPr bwMode="auto">
              <a:xfrm rot="-5400000">
                <a:off x="3397388"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51" name="Line 64"/>
              <p:cNvSpPr>
                <a:spLocks noChangeShapeType="1"/>
              </p:cNvSpPr>
              <p:nvPr/>
            </p:nvSpPr>
            <p:spPr bwMode="auto">
              <a:xfrm rot="-5400000">
                <a:off x="3950532"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52" name="Line 65"/>
              <p:cNvSpPr>
                <a:spLocks noChangeShapeType="1"/>
              </p:cNvSpPr>
              <p:nvPr/>
            </p:nvSpPr>
            <p:spPr bwMode="auto">
              <a:xfrm rot="-5400000">
                <a:off x="4506594"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53" name="Line 66"/>
              <p:cNvSpPr>
                <a:spLocks noChangeShapeType="1"/>
              </p:cNvSpPr>
              <p:nvPr/>
            </p:nvSpPr>
            <p:spPr bwMode="auto">
              <a:xfrm rot="-5400000">
                <a:off x="5061196"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54" name="Line 67"/>
              <p:cNvSpPr>
                <a:spLocks noChangeShapeType="1"/>
              </p:cNvSpPr>
              <p:nvPr/>
            </p:nvSpPr>
            <p:spPr bwMode="auto">
              <a:xfrm rot="-5400000">
                <a:off x="5617259"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55" name="Line 68"/>
              <p:cNvSpPr>
                <a:spLocks noChangeShapeType="1"/>
              </p:cNvSpPr>
              <p:nvPr/>
            </p:nvSpPr>
            <p:spPr bwMode="auto">
              <a:xfrm rot="-5400000">
                <a:off x="2286724" y="4927600"/>
                <a:ext cx="107950" cy="0"/>
              </a:xfrm>
              <a:prstGeom prst="line">
                <a:avLst/>
              </a:prstGeom>
              <a:noFill/>
              <a:ln w="28575">
                <a:solidFill>
                  <a:schemeClr val="tx1"/>
                </a:solidFill>
                <a:round/>
                <a:headEnd/>
                <a:tailEnd/>
              </a:ln>
            </p:spPr>
            <p:txBody>
              <a:bodyPr lIns="90000" tIns="46800" rIns="90000" bIns="46800">
                <a:spAutoFit/>
              </a:bodyPr>
              <a:lstStyle/>
              <a:p>
                <a:endParaRPr lang="en-US"/>
              </a:p>
            </p:txBody>
          </p:sp>
          <p:sp>
            <p:nvSpPr>
              <p:cNvPr id="105556" name="Text Box 89"/>
              <p:cNvSpPr txBox="1">
                <a:spLocks noChangeArrowheads="1"/>
              </p:cNvSpPr>
              <p:nvPr/>
            </p:nvSpPr>
            <p:spPr bwMode="auto">
              <a:xfrm rot="-5400000">
                <a:off x="-1276246" y="3319359"/>
                <a:ext cx="3465512" cy="341518"/>
              </a:xfrm>
              <a:prstGeom prst="rect">
                <a:avLst/>
              </a:prstGeom>
              <a:noFill/>
              <a:ln w="9525">
                <a:noFill/>
                <a:miter lim="800000"/>
                <a:headEnd/>
                <a:tailEnd/>
              </a:ln>
            </p:spPr>
            <p:txBody>
              <a:bodyPr wrap="none" lIns="90000" tIns="46800" rIns="90000" bIns="46800">
                <a:spAutoFit/>
              </a:bodyPr>
              <a:lstStyle/>
              <a:p>
                <a:pPr algn="ctr" eaLnBrk="0" hangingPunct="0"/>
                <a:r>
                  <a:rPr lang="en-GB" b="1">
                    <a:latin typeface="Univers"/>
                    <a:ea typeface="ヒラギノ角ゴ Pro W3"/>
                    <a:cs typeface="ヒラギノ角ゴ Pro W3"/>
                  </a:rPr>
                  <a:t>Patients without the event (%)</a:t>
                </a:r>
              </a:p>
            </p:txBody>
          </p:sp>
          <p:sp>
            <p:nvSpPr>
              <p:cNvPr id="105557" name="Rectangle 91"/>
              <p:cNvSpPr>
                <a:spLocks noChangeArrowheads="1"/>
              </p:cNvSpPr>
              <p:nvPr/>
            </p:nvSpPr>
            <p:spPr bwMode="auto">
              <a:xfrm>
                <a:off x="1507335" y="2747963"/>
                <a:ext cx="131353" cy="142875"/>
              </a:xfrm>
              <a:prstGeom prst="rect">
                <a:avLst/>
              </a:prstGeom>
              <a:solidFill>
                <a:srgbClr val="00B0F0"/>
              </a:solidFill>
              <a:ln w="9525">
                <a:solidFill>
                  <a:srgbClr val="00B0F0"/>
                </a:solidFill>
                <a:miter lim="800000"/>
                <a:headEnd/>
                <a:tailEnd/>
              </a:ln>
            </p:spPr>
            <p:txBody>
              <a:bodyPr/>
              <a:lstStyle/>
              <a:p>
                <a:endParaRPr lang="de-DE" b="1">
                  <a:latin typeface="Univers"/>
                </a:endParaRPr>
              </a:p>
            </p:txBody>
          </p:sp>
          <p:sp>
            <p:nvSpPr>
              <p:cNvPr id="105558" name="Rectangle 92"/>
              <p:cNvSpPr>
                <a:spLocks noChangeArrowheads="1"/>
              </p:cNvSpPr>
              <p:nvPr/>
            </p:nvSpPr>
            <p:spPr bwMode="auto">
              <a:xfrm>
                <a:off x="1771501" y="2665413"/>
                <a:ext cx="834823" cy="304800"/>
              </a:xfrm>
              <a:prstGeom prst="rect">
                <a:avLst/>
              </a:prstGeom>
              <a:noFill/>
              <a:ln w="9525">
                <a:noFill/>
                <a:miter lim="800000"/>
                <a:headEnd/>
                <a:tailEnd/>
              </a:ln>
            </p:spPr>
            <p:txBody>
              <a:bodyPr wrap="none" lIns="0" tIns="0" rIns="0" bIns="0">
                <a:spAutoFit/>
              </a:bodyPr>
              <a:lstStyle/>
              <a:p>
                <a:pPr eaLnBrk="0" hangingPunct="0"/>
                <a:r>
                  <a:rPr lang="en-GB" sz="2000" b="1">
                    <a:latin typeface="Univers"/>
                    <a:ea typeface="ヒラギノ角ゴ Pro W3"/>
                    <a:cs typeface="ヒラギノ角ゴ Pro W3"/>
                  </a:rPr>
                  <a:t>Placebo</a:t>
                </a:r>
                <a:endParaRPr lang="en-GB" sz="2800" b="1">
                  <a:latin typeface="Univers"/>
                  <a:ea typeface="ヒラギノ角ゴ Pro W3"/>
                  <a:cs typeface="ヒラギノ角ゴ Pro W3"/>
                </a:endParaRPr>
              </a:p>
            </p:txBody>
          </p:sp>
          <p:sp>
            <p:nvSpPr>
              <p:cNvPr id="105559" name="Rectangle 93"/>
              <p:cNvSpPr>
                <a:spLocks noChangeArrowheads="1"/>
              </p:cNvSpPr>
              <p:nvPr/>
            </p:nvSpPr>
            <p:spPr bwMode="auto">
              <a:xfrm>
                <a:off x="1507335" y="3079750"/>
                <a:ext cx="131353" cy="142875"/>
              </a:xfrm>
              <a:prstGeom prst="rect">
                <a:avLst/>
              </a:prstGeom>
              <a:solidFill>
                <a:schemeClr val="accent1"/>
              </a:solidFill>
              <a:ln w="9525">
                <a:solidFill>
                  <a:srgbClr val="C3E44E"/>
                </a:solidFill>
                <a:miter lim="800000"/>
                <a:headEnd/>
                <a:tailEnd/>
              </a:ln>
            </p:spPr>
            <p:txBody>
              <a:bodyPr/>
              <a:lstStyle/>
              <a:p>
                <a:endParaRPr lang="de-DE" b="1">
                  <a:latin typeface="Univers"/>
                </a:endParaRPr>
              </a:p>
            </p:txBody>
          </p:sp>
          <p:sp>
            <p:nvSpPr>
              <p:cNvPr id="105560" name="Rectangle 94"/>
              <p:cNvSpPr>
                <a:spLocks noChangeArrowheads="1"/>
              </p:cNvSpPr>
              <p:nvPr/>
            </p:nvSpPr>
            <p:spPr bwMode="auto">
              <a:xfrm>
                <a:off x="1771501" y="3009900"/>
                <a:ext cx="998285" cy="304800"/>
              </a:xfrm>
              <a:prstGeom prst="rect">
                <a:avLst/>
              </a:prstGeom>
              <a:noFill/>
              <a:ln w="9525">
                <a:noFill/>
                <a:miter lim="800000"/>
                <a:headEnd/>
                <a:tailEnd/>
              </a:ln>
            </p:spPr>
            <p:txBody>
              <a:bodyPr wrap="none" lIns="0" tIns="0" rIns="0" bIns="0">
                <a:spAutoFit/>
              </a:bodyPr>
              <a:lstStyle/>
              <a:p>
                <a:pPr eaLnBrk="0" hangingPunct="0"/>
                <a:r>
                  <a:rPr lang="en-GB" sz="2000" b="1">
                    <a:latin typeface="Univers"/>
                    <a:ea typeface="ヒラギノ角ゴ Pro W3"/>
                    <a:cs typeface="ヒラギノ角ゴ Pro W3"/>
                  </a:rPr>
                  <a:t>Bosentan</a:t>
                </a:r>
                <a:endParaRPr lang="en-GB" sz="2800" b="1">
                  <a:latin typeface="Univers"/>
                  <a:ea typeface="ヒラギノ角ゴ Pro W3"/>
                  <a:cs typeface="ヒラギノ角ゴ Pro W3"/>
                </a:endParaRPr>
              </a:p>
            </p:txBody>
          </p:sp>
          <p:sp>
            <p:nvSpPr>
              <p:cNvPr id="105561" name="Text Box 95"/>
              <p:cNvSpPr txBox="1">
                <a:spLocks noChangeArrowheads="1"/>
              </p:cNvSpPr>
              <p:nvPr/>
            </p:nvSpPr>
            <p:spPr bwMode="auto">
              <a:xfrm>
                <a:off x="4759056" y="4170371"/>
                <a:ext cx="1350019" cy="401637"/>
              </a:xfrm>
              <a:prstGeom prst="rect">
                <a:avLst/>
              </a:prstGeom>
              <a:noFill/>
              <a:ln w="9525">
                <a:noFill/>
                <a:miter lim="800000"/>
                <a:headEnd/>
                <a:tailEnd/>
              </a:ln>
            </p:spPr>
            <p:txBody>
              <a:bodyPr wrap="none" lIns="90000" tIns="46800" rIns="90000" bIns="46800">
                <a:spAutoFit/>
              </a:bodyPr>
              <a:lstStyle/>
              <a:p>
                <a:pPr algn="r" eaLnBrk="0" hangingPunct="0"/>
                <a:r>
                  <a:rPr lang="en-GB" sz="2000" b="1" i="1">
                    <a:latin typeface="Univers"/>
                    <a:ea typeface="ヒラギノ角ゴ Pro W3"/>
                    <a:cs typeface="ヒラギノ角ゴ Pro W3"/>
                  </a:rPr>
                  <a:t>p</a:t>
                </a:r>
                <a:r>
                  <a:rPr lang="en-GB" sz="2000" b="1">
                    <a:latin typeface="Univers"/>
                    <a:ea typeface="ヒラギノ角ゴ Pro W3"/>
                    <a:cs typeface="ヒラギノ角ゴ Pro W3"/>
                  </a:rPr>
                  <a:t>=0.0114</a:t>
                </a:r>
                <a:endParaRPr lang="en-GB" sz="2400" b="1">
                  <a:latin typeface="Univers"/>
                  <a:ea typeface="ヒラギノ角ゴ Pro W3"/>
                  <a:cs typeface="ヒラギノ角ゴ Pro W3"/>
                </a:endParaRPr>
              </a:p>
            </p:txBody>
          </p:sp>
          <p:sp>
            <p:nvSpPr>
              <p:cNvPr id="105562" name="Text Box 96"/>
              <p:cNvSpPr txBox="1">
                <a:spLocks noChangeArrowheads="1"/>
              </p:cNvSpPr>
              <p:nvPr/>
            </p:nvSpPr>
            <p:spPr bwMode="auto">
              <a:xfrm>
                <a:off x="3795799" y="3456794"/>
                <a:ext cx="3024044" cy="830263"/>
              </a:xfrm>
              <a:prstGeom prst="rect">
                <a:avLst/>
              </a:prstGeom>
              <a:noFill/>
              <a:ln w="9525" algn="ctr">
                <a:noFill/>
                <a:miter lim="800000"/>
                <a:headEnd/>
                <a:tailEnd/>
              </a:ln>
            </p:spPr>
            <p:txBody>
              <a:bodyPr wrap="none">
                <a:spAutoFit/>
              </a:bodyPr>
              <a:lstStyle/>
              <a:p>
                <a:pPr algn="ctr"/>
                <a:r>
                  <a:rPr lang="en-US" sz="2400" b="1">
                    <a:latin typeface="Univers"/>
                    <a:ea typeface="ヒラギノ角ゴ Pro W3"/>
                    <a:cs typeface="ヒラギノ角ゴ Pro W3"/>
                  </a:rPr>
                  <a:t>Hazard ratio = 0.227</a:t>
                </a:r>
                <a:br>
                  <a:rPr lang="en-US" sz="2400" b="1">
                    <a:latin typeface="Univers"/>
                    <a:ea typeface="ヒラギノ角ゴ Pro W3"/>
                    <a:cs typeface="ヒラギノ角ゴ Pro W3"/>
                  </a:rPr>
                </a:br>
                <a:r>
                  <a:rPr lang="en-US" sz="2400" b="1">
                    <a:latin typeface="Univers"/>
                    <a:ea typeface="ヒラギノ角ゴ Pro W3"/>
                    <a:cs typeface="ヒラギノ角ゴ Pro W3"/>
                  </a:rPr>
                  <a:t>(</a:t>
                </a:r>
                <a:r>
                  <a:rPr lang="en-US" b="1">
                    <a:latin typeface="Univers"/>
                    <a:ea typeface="ヒラギノ角ゴ Pro W3"/>
                    <a:cs typeface="ヒラギノ角ゴ Pro W3"/>
                  </a:rPr>
                  <a:t>95% CI: 0.065, 0.798)</a:t>
                </a:r>
              </a:p>
            </p:txBody>
          </p:sp>
        </p:grpSp>
      </p:grpSp>
      <p:sp>
        <p:nvSpPr>
          <p:cNvPr id="105486" name="Rectangle 4"/>
          <p:cNvSpPr>
            <a:spLocks noChangeArrowheads="1"/>
          </p:cNvSpPr>
          <p:nvPr/>
        </p:nvSpPr>
        <p:spPr bwMode="auto">
          <a:xfrm>
            <a:off x="5969000" y="6581775"/>
            <a:ext cx="3175000" cy="274638"/>
          </a:xfrm>
          <a:prstGeom prst="rect">
            <a:avLst/>
          </a:prstGeom>
          <a:noFill/>
          <a:ln w="9525">
            <a:noFill/>
            <a:miter lim="800000"/>
            <a:headEnd/>
            <a:tailEnd/>
          </a:ln>
        </p:spPr>
        <p:txBody>
          <a:bodyPr wrap="none" anchor="ctr">
            <a:spAutoFit/>
          </a:bodyPr>
          <a:lstStyle/>
          <a:p>
            <a:pPr algn="r">
              <a:tabLst>
                <a:tab pos="228600" algn="r"/>
                <a:tab pos="342900" algn="l"/>
              </a:tabLst>
            </a:pPr>
            <a:r>
              <a:rPr lang="en-GB" sz="1200" b="1">
                <a:latin typeface="Univers"/>
              </a:rPr>
              <a:t> Galiè N, </a:t>
            </a:r>
            <a:r>
              <a:rPr lang="de-CH" sz="1200" b="1" i="1">
                <a:latin typeface="Univers"/>
              </a:rPr>
              <a:t>et al. Lancet</a:t>
            </a:r>
            <a:r>
              <a:rPr lang="de-CH" sz="1200" b="1">
                <a:latin typeface="Univers"/>
              </a:rPr>
              <a:t> 2008</a:t>
            </a:r>
            <a:r>
              <a:rPr lang="en-US" sz="1200" b="1">
                <a:latin typeface="Univers"/>
              </a:rPr>
              <a:t>; 371:2093-100.</a:t>
            </a:r>
            <a:endParaRPr lang="en-GB" sz="1200" b="1">
              <a:latin typeface="Univers"/>
            </a:endParaRPr>
          </a:p>
        </p:txBody>
      </p:sp>
      <p:sp>
        <p:nvSpPr>
          <p:cNvPr id="97" name="Text Box 69"/>
          <p:cNvSpPr txBox="1">
            <a:spLocks noChangeArrowheads="1"/>
          </p:cNvSpPr>
          <p:nvPr/>
        </p:nvSpPr>
        <p:spPr bwMode="auto">
          <a:xfrm>
            <a:off x="5718175" y="2241550"/>
            <a:ext cx="3249613" cy="825500"/>
          </a:xfrm>
          <a:prstGeom prst="rect">
            <a:avLst/>
          </a:prstGeom>
          <a:gradFill rotWithShape="1">
            <a:gsLst>
              <a:gs pos="0">
                <a:schemeClr val="accent2">
                  <a:alpha val="50999"/>
                </a:schemeClr>
              </a:gs>
              <a:gs pos="100000">
                <a:schemeClr val="accent2">
                  <a:gamma/>
                  <a:tint val="98431"/>
                  <a:invGamma/>
                  <a:alpha val="49001"/>
                </a:schemeClr>
              </a:gs>
            </a:gsLst>
            <a:lin ang="5400000" scaled="1"/>
          </a:gradFill>
          <a:ln w="9525">
            <a:noFill/>
            <a:prstDash val="dash"/>
            <a:miter lim="800000"/>
            <a:headEnd/>
            <a:tailEnd/>
          </a:ln>
          <a:effectLst/>
        </p:spPr>
        <p:txBody>
          <a:bodyPr>
            <a:spAutoFit/>
          </a:bodyPr>
          <a:lstStyle/>
          <a:p>
            <a:pPr fontAlgn="auto">
              <a:spcBef>
                <a:spcPct val="50000"/>
              </a:spcBef>
              <a:spcAft>
                <a:spcPts val="0"/>
              </a:spcAft>
              <a:defRPr/>
            </a:pPr>
            <a:r>
              <a:rPr lang="en-GB" sz="1600" b="1" dirty="0">
                <a:latin typeface="Univers" pitchFamily="34" charset="0"/>
                <a:cs typeface="+mn-cs"/>
              </a:rPr>
              <a:t>In 6 months, 14% of FCII patients without treatment experienced clinical worsening </a:t>
            </a:r>
          </a:p>
        </p:txBody>
      </p:sp>
      <p:sp>
        <p:nvSpPr>
          <p:cNvPr id="105488" name="Text Box 101"/>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r>
              <a:rPr lang="en-GB" smtClean="0"/>
              <a:t>COMBINATION THERAPIES</a:t>
            </a:r>
          </a:p>
        </p:txBody>
      </p:sp>
      <p:sp>
        <p:nvSpPr>
          <p:cNvPr id="3" name="Content Placeholder 2"/>
          <p:cNvSpPr>
            <a:spLocks noGrp="1"/>
          </p:cNvSpPr>
          <p:nvPr>
            <p:ph sz="quarter" idx="4294967295"/>
          </p:nvPr>
        </p:nvSpPr>
        <p:spPr/>
        <p:txBody>
          <a:bodyPr/>
          <a:lstStyle/>
          <a:p>
            <a:pPr marL="273050" indent="-273050">
              <a:lnSpc>
                <a:spcPct val="80000"/>
              </a:lnSpc>
            </a:pPr>
            <a:r>
              <a:rPr lang="en-GB" sz="2800" smtClean="0"/>
              <a:t>No large RCTs but small studies show potential benefits with respect to:</a:t>
            </a:r>
          </a:p>
          <a:p>
            <a:pPr marL="273050" indent="-273050">
              <a:lnSpc>
                <a:spcPct val="80000"/>
              </a:lnSpc>
              <a:buFont typeface="Wingdings" pitchFamily="2" charset="2"/>
              <a:buNone/>
            </a:pPr>
            <a:r>
              <a:rPr lang="en-GB" sz="2800" b="1" smtClean="0">
                <a:solidFill>
                  <a:srgbClr val="8A7007"/>
                </a:solidFill>
              </a:rPr>
              <a:t>	</a:t>
            </a:r>
            <a:r>
              <a:rPr lang="en-GB" sz="2800" b="1" smtClean="0">
                <a:solidFill>
                  <a:schemeClr val="accent1"/>
                </a:solidFill>
              </a:rPr>
              <a:t>- </a:t>
            </a:r>
            <a:r>
              <a:rPr lang="en-GB" sz="2800" smtClean="0">
                <a:solidFill>
                  <a:schemeClr val="accent1"/>
                </a:solidFill>
              </a:rPr>
              <a:t>symptoms, QOL</a:t>
            </a:r>
          </a:p>
          <a:p>
            <a:pPr marL="273050" indent="-273050">
              <a:lnSpc>
                <a:spcPct val="80000"/>
              </a:lnSpc>
              <a:buFont typeface="Wingdings" pitchFamily="2" charset="2"/>
              <a:buNone/>
            </a:pPr>
            <a:r>
              <a:rPr lang="en-GB" sz="2800" smtClean="0">
                <a:solidFill>
                  <a:schemeClr val="accent1"/>
                </a:solidFill>
              </a:rPr>
              <a:t>	- FC, 6MWT</a:t>
            </a:r>
          </a:p>
          <a:p>
            <a:pPr marL="273050" indent="-273050">
              <a:lnSpc>
                <a:spcPct val="80000"/>
              </a:lnSpc>
              <a:buFont typeface="Wingdings" pitchFamily="2" charset="2"/>
              <a:buNone/>
            </a:pPr>
            <a:r>
              <a:rPr lang="en-GB" sz="2800" smtClean="0">
                <a:solidFill>
                  <a:schemeClr val="accent1"/>
                </a:solidFill>
              </a:rPr>
              <a:t>	- pulmonary haemodynamics</a:t>
            </a:r>
          </a:p>
          <a:p>
            <a:pPr marL="273050" indent="-273050">
              <a:lnSpc>
                <a:spcPct val="80000"/>
              </a:lnSpc>
              <a:spcBef>
                <a:spcPts val="1800"/>
              </a:spcBef>
            </a:pPr>
            <a:r>
              <a:rPr lang="en-GB" sz="2800" smtClean="0"/>
              <a:t>Studies include pts with </a:t>
            </a:r>
            <a:r>
              <a:rPr lang="en-GB" sz="2800" smtClean="0">
                <a:solidFill>
                  <a:schemeClr val="accent1"/>
                </a:solidFill>
              </a:rPr>
              <a:t>IPAH, CTD, CHD, HIV</a:t>
            </a:r>
          </a:p>
          <a:p>
            <a:pPr marL="273050" indent="-273050">
              <a:lnSpc>
                <a:spcPct val="80000"/>
              </a:lnSpc>
              <a:spcBef>
                <a:spcPts val="1800"/>
              </a:spcBef>
            </a:pPr>
            <a:r>
              <a:rPr lang="en-GB" sz="2800" smtClean="0"/>
              <a:t>Current used regimens include:</a:t>
            </a:r>
          </a:p>
          <a:p>
            <a:pPr marL="273050" indent="-273050">
              <a:lnSpc>
                <a:spcPct val="80000"/>
              </a:lnSpc>
              <a:buFont typeface="Wingdings" pitchFamily="2" charset="2"/>
              <a:buNone/>
            </a:pPr>
            <a:r>
              <a:rPr lang="en-GB" sz="2800" b="1" smtClean="0"/>
              <a:t>	</a:t>
            </a:r>
            <a:r>
              <a:rPr lang="en-GB" sz="2800" smtClean="0">
                <a:solidFill>
                  <a:srgbClr val="8A7007"/>
                </a:solidFill>
              </a:rPr>
              <a:t>- </a:t>
            </a:r>
            <a:r>
              <a:rPr lang="en-GB" sz="2800" smtClean="0">
                <a:solidFill>
                  <a:schemeClr val="accent1"/>
                </a:solidFill>
              </a:rPr>
              <a:t>Sildenafil + Bosentan or Sitaxsentan</a:t>
            </a:r>
          </a:p>
          <a:p>
            <a:pPr marL="273050" indent="-273050">
              <a:lnSpc>
                <a:spcPct val="80000"/>
              </a:lnSpc>
              <a:buFont typeface="Wingdings" pitchFamily="2" charset="2"/>
              <a:buNone/>
            </a:pPr>
            <a:r>
              <a:rPr lang="en-GB" sz="2800" smtClean="0">
                <a:solidFill>
                  <a:schemeClr val="accent1"/>
                </a:solidFill>
              </a:rPr>
              <a:t>	- Prostacyclin plus ERA or PDE5I</a:t>
            </a:r>
          </a:p>
          <a:p>
            <a:pPr marL="273050" indent="-273050">
              <a:lnSpc>
                <a:spcPct val="80000"/>
              </a:lnSpc>
              <a:buFont typeface="Wingdings" pitchFamily="2" charset="2"/>
              <a:buNone/>
            </a:pPr>
            <a:r>
              <a:rPr lang="en-GB" sz="2800" smtClean="0">
                <a:solidFill>
                  <a:schemeClr val="accent1"/>
                </a:solidFill>
              </a:rPr>
              <a:t>	- Triple therapy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270625" y="4843463"/>
            <a:ext cx="2768600" cy="615950"/>
          </a:xfrm>
          <a:prstGeom prst="rect">
            <a:avLst/>
          </a:prstGeom>
          <a:noFill/>
          <a:ln w="9525">
            <a:noFill/>
            <a:round/>
            <a:headEnd/>
            <a:tailEnd/>
          </a:ln>
        </p:spPr>
        <p:txBody>
          <a:bodyPr lIns="0" tIns="0" rIns="0" bIns="0">
            <a:spAutoFit/>
          </a:bodyPr>
          <a:lstStyle/>
          <a:p>
            <a:pPr algn="ctr" defTabSz="449263">
              <a:buClr>
                <a:srgbClr val="FFFFFF"/>
              </a:buClr>
              <a:buSzPct val="100000"/>
              <a:buFont typeface="Univers"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accent4"/>
                </a:solidFill>
                <a:latin typeface="Univers" pitchFamily="34" charset="0"/>
                <a:cs typeface="+mn-cs"/>
              </a:rPr>
              <a:t>Right heart failure</a:t>
            </a:r>
            <a:br>
              <a:rPr lang="en-GB" sz="2000" b="1" dirty="0">
                <a:solidFill>
                  <a:schemeClr val="accent4"/>
                </a:solidFill>
                <a:latin typeface="Univers" pitchFamily="34" charset="0"/>
                <a:cs typeface="+mn-cs"/>
              </a:rPr>
            </a:br>
            <a:r>
              <a:rPr lang="en-GB" sz="2000" b="1" dirty="0">
                <a:latin typeface="Univers" pitchFamily="34" charset="0"/>
                <a:cs typeface="+mn-cs"/>
              </a:rPr>
              <a:t>(FC IV) </a:t>
            </a:r>
          </a:p>
        </p:txBody>
      </p:sp>
      <p:sp>
        <p:nvSpPr>
          <p:cNvPr id="107522" name="Rectangle 3"/>
          <p:cNvSpPr>
            <a:spLocks noGrp="1" noChangeArrowheads="1"/>
          </p:cNvSpPr>
          <p:nvPr>
            <p:ph type="title" idx="4294967295"/>
          </p:nvPr>
        </p:nvSpPr>
        <p:spPr>
          <a:xfrm>
            <a:off x="503238" y="190500"/>
            <a:ext cx="8640762" cy="1312863"/>
          </a:xfrm>
        </p:spPr>
        <p:txBody>
          <a:bodyPr lIns="90000" tIns="46800" rIns="90000" bIns="46800"/>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000" smtClean="0"/>
              <a:t>Progressive nature of PAH = Early treatment, continual monitoring &amp; treatment escalation</a:t>
            </a:r>
          </a:p>
        </p:txBody>
      </p:sp>
      <p:sp>
        <p:nvSpPr>
          <p:cNvPr id="107523" name="Line 4"/>
          <p:cNvSpPr>
            <a:spLocks noChangeShapeType="1"/>
          </p:cNvSpPr>
          <p:nvPr/>
        </p:nvSpPr>
        <p:spPr bwMode="auto">
          <a:xfrm>
            <a:off x="690563" y="1316038"/>
            <a:ext cx="1587" cy="4319587"/>
          </a:xfrm>
          <a:prstGeom prst="line">
            <a:avLst/>
          </a:prstGeom>
          <a:noFill/>
          <a:ln w="38160">
            <a:solidFill>
              <a:srgbClr val="FFFFFF"/>
            </a:solidFill>
            <a:miter lim="800000"/>
            <a:headEnd/>
            <a:tailEnd/>
          </a:ln>
        </p:spPr>
        <p:txBody>
          <a:bodyPr/>
          <a:lstStyle/>
          <a:p>
            <a:endParaRPr lang="en-US"/>
          </a:p>
        </p:txBody>
      </p:sp>
      <p:sp>
        <p:nvSpPr>
          <p:cNvPr id="107524" name="Line 5"/>
          <p:cNvSpPr>
            <a:spLocks noChangeShapeType="1"/>
          </p:cNvSpPr>
          <p:nvPr/>
        </p:nvSpPr>
        <p:spPr bwMode="auto">
          <a:xfrm>
            <a:off x="681038" y="5626100"/>
            <a:ext cx="8212137" cy="1588"/>
          </a:xfrm>
          <a:prstGeom prst="line">
            <a:avLst/>
          </a:prstGeom>
          <a:noFill/>
          <a:ln w="38160">
            <a:solidFill>
              <a:srgbClr val="FFFFFF"/>
            </a:solidFill>
            <a:miter lim="800000"/>
            <a:headEnd/>
            <a:tailEnd type="triangle" w="med" len="med"/>
          </a:ln>
        </p:spPr>
        <p:txBody>
          <a:bodyPr/>
          <a:lstStyle/>
          <a:p>
            <a:endParaRPr lang="en-US"/>
          </a:p>
        </p:txBody>
      </p:sp>
      <p:sp>
        <p:nvSpPr>
          <p:cNvPr id="107525" name="Line 6"/>
          <p:cNvSpPr>
            <a:spLocks noChangeShapeType="1"/>
          </p:cNvSpPr>
          <p:nvPr/>
        </p:nvSpPr>
        <p:spPr bwMode="auto">
          <a:xfrm>
            <a:off x="685800" y="1792288"/>
            <a:ext cx="7845425" cy="1587"/>
          </a:xfrm>
          <a:prstGeom prst="line">
            <a:avLst/>
          </a:prstGeom>
          <a:noFill/>
          <a:ln w="28440">
            <a:solidFill>
              <a:srgbClr val="FFFFFF"/>
            </a:solidFill>
            <a:prstDash val="dash"/>
            <a:miter lim="800000"/>
            <a:headEnd/>
            <a:tailEnd/>
          </a:ln>
        </p:spPr>
        <p:txBody>
          <a:bodyPr/>
          <a:lstStyle/>
          <a:p>
            <a:endParaRPr lang="en-US"/>
          </a:p>
        </p:txBody>
      </p:sp>
      <p:sp>
        <p:nvSpPr>
          <p:cNvPr id="107526" name="Freeform 7"/>
          <p:cNvSpPr>
            <a:spLocks/>
          </p:cNvSpPr>
          <p:nvPr/>
        </p:nvSpPr>
        <p:spPr bwMode="auto">
          <a:xfrm>
            <a:off x="4352925" y="3848100"/>
            <a:ext cx="3314700" cy="995363"/>
          </a:xfrm>
          <a:custGeom>
            <a:avLst/>
            <a:gdLst>
              <a:gd name="T0" fmla="*/ 0 w 2235"/>
              <a:gd name="T1" fmla="*/ 0 h 744"/>
              <a:gd name="T2" fmla="*/ 2147483647 w 2235"/>
              <a:gd name="T3" fmla="*/ 2147483647 h 744"/>
              <a:gd name="T4" fmla="*/ 2147483647 w 2235"/>
              <a:gd name="T5" fmla="*/ 2147483647 h 744"/>
              <a:gd name="T6" fmla="*/ 2147483647 w 2235"/>
              <a:gd name="T7" fmla="*/ 2147483647 h 744"/>
              <a:gd name="T8" fmla="*/ 2147483647 w 2235"/>
              <a:gd name="T9" fmla="*/ 2147483647 h 744"/>
              <a:gd name="T10" fmla="*/ 2147483647 w 2235"/>
              <a:gd name="T11" fmla="*/ 2147483647 h 744"/>
              <a:gd name="T12" fmla="*/ 0 60000 65536"/>
              <a:gd name="T13" fmla="*/ 0 60000 65536"/>
              <a:gd name="T14" fmla="*/ 0 60000 65536"/>
              <a:gd name="T15" fmla="*/ 0 60000 65536"/>
              <a:gd name="T16" fmla="*/ 0 60000 65536"/>
              <a:gd name="T17" fmla="*/ 0 60000 65536"/>
              <a:gd name="T18" fmla="*/ 0 w 2235"/>
              <a:gd name="T19" fmla="*/ 0 h 744"/>
              <a:gd name="T20" fmla="*/ 2235 w 2235"/>
              <a:gd name="T21" fmla="*/ 744 h 744"/>
            </a:gdLst>
            <a:ahLst/>
            <a:cxnLst>
              <a:cxn ang="T12">
                <a:pos x="T0" y="T1"/>
              </a:cxn>
              <a:cxn ang="T13">
                <a:pos x="T2" y="T3"/>
              </a:cxn>
              <a:cxn ang="T14">
                <a:pos x="T4" y="T5"/>
              </a:cxn>
              <a:cxn ang="T15">
                <a:pos x="T6" y="T7"/>
              </a:cxn>
              <a:cxn ang="T16">
                <a:pos x="T8" y="T9"/>
              </a:cxn>
              <a:cxn ang="T17">
                <a:pos x="T10" y="T11"/>
              </a:cxn>
            </a:cxnLst>
            <a:rect l="T18" t="T19" r="T20" b="T21"/>
            <a:pathLst>
              <a:path w="2235" h="744">
                <a:moveTo>
                  <a:pt x="0" y="0"/>
                </a:moveTo>
                <a:cubicBezTo>
                  <a:pt x="117" y="41"/>
                  <a:pt x="235" y="83"/>
                  <a:pt x="403" y="144"/>
                </a:cubicBezTo>
                <a:cubicBezTo>
                  <a:pt x="571" y="205"/>
                  <a:pt x="822" y="309"/>
                  <a:pt x="1008" y="369"/>
                </a:cubicBezTo>
                <a:cubicBezTo>
                  <a:pt x="1194" y="429"/>
                  <a:pt x="1364" y="466"/>
                  <a:pt x="1520" y="507"/>
                </a:cubicBezTo>
                <a:cubicBezTo>
                  <a:pt x="1676" y="548"/>
                  <a:pt x="1827" y="578"/>
                  <a:pt x="1946" y="617"/>
                </a:cubicBezTo>
                <a:cubicBezTo>
                  <a:pt x="2065" y="656"/>
                  <a:pt x="2175" y="718"/>
                  <a:pt x="2235" y="744"/>
                </a:cubicBezTo>
              </a:path>
            </a:pathLst>
          </a:custGeom>
          <a:noFill/>
          <a:ln w="38160">
            <a:solidFill>
              <a:srgbClr val="FF0066"/>
            </a:solidFill>
            <a:prstDash val="dash"/>
            <a:round/>
            <a:headEnd/>
            <a:tailEnd type="triangle" w="med" len="med"/>
          </a:ln>
        </p:spPr>
        <p:txBody>
          <a:bodyPr wrap="none" anchor="ctr"/>
          <a:lstStyle/>
          <a:p>
            <a:endParaRPr lang="en-GB"/>
          </a:p>
        </p:txBody>
      </p:sp>
      <p:sp>
        <p:nvSpPr>
          <p:cNvPr id="107527" name="Text Box 8"/>
          <p:cNvSpPr txBox="1">
            <a:spLocks noChangeArrowheads="1"/>
          </p:cNvSpPr>
          <p:nvPr/>
        </p:nvSpPr>
        <p:spPr bwMode="auto">
          <a:xfrm>
            <a:off x="3876675" y="5610225"/>
            <a:ext cx="2414588" cy="366713"/>
          </a:xfrm>
          <a:prstGeom prst="rect">
            <a:avLst/>
          </a:prstGeom>
          <a:noFill/>
          <a:ln w="9525">
            <a:noFill/>
            <a:round/>
            <a:headEnd/>
            <a:tailEnd/>
          </a:ln>
        </p:spPr>
        <p:txBody>
          <a:bodyPr lIns="0" tIns="0" rIns="0" bIns="0">
            <a:spAutoFit/>
          </a:bodyPr>
          <a:lstStyle/>
          <a:p>
            <a:pPr algn="ctr" defTabSz="449263">
              <a:spcBef>
                <a:spcPts val="1500"/>
              </a:spcBef>
              <a:buClr>
                <a:srgbClr val="FFFFFF"/>
              </a:buClr>
              <a:buSzPct val="100000"/>
              <a:buFont typeface="Univers"/>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FFFFFF"/>
                </a:solidFill>
                <a:latin typeface="Univers"/>
              </a:rPr>
              <a:t>Time</a:t>
            </a:r>
          </a:p>
        </p:txBody>
      </p:sp>
      <p:sp>
        <p:nvSpPr>
          <p:cNvPr id="107528" name="Line 9"/>
          <p:cNvSpPr>
            <a:spLocks noChangeShapeType="1"/>
          </p:cNvSpPr>
          <p:nvPr/>
        </p:nvSpPr>
        <p:spPr bwMode="auto">
          <a:xfrm flipV="1">
            <a:off x="5184775" y="3971925"/>
            <a:ext cx="1588" cy="1165225"/>
          </a:xfrm>
          <a:prstGeom prst="line">
            <a:avLst/>
          </a:prstGeom>
          <a:noFill/>
          <a:ln w="57240">
            <a:solidFill>
              <a:srgbClr val="99FF33"/>
            </a:solidFill>
            <a:miter lim="800000"/>
            <a:headEnd/>
            <a:tailEnd type="triangle" w="med" len="med"/>
          </a:ln>
        </p:spPr>
        <p:txBody>
          <a:bodyPr/>
          <a:lstStyle/>
          <a:p>
            <a:endParaRPr lang="en-US"/>
          </a:p>
        </p:txBody>
      </p:sp>
      <p:sp>
        <p:nvSpPr>
          <p:cNvPr id="107529" name="Text Box 10"/>
          <p:cNvSpPr txBox="1">
            <a:spLocks noChangeArrowheads="1"/>
          </p:cNvSpPr>
          <p:nvPr/>
        </p:nvSpPr>
        <p:spPr bwMode="auto">
          <a:xfrm>
            <a:off x="1138238" y="4445000"/>
            <a:ext cx="2414587" cy="923925"/>
          </a:xfrm>
          <a:prstGeom prst="rect">
            <a:avLst/>
          </a:prstGeom>
          <a:noFill/>
          <a:ln w="9525">
            <a:noFill/>
            <a:round/>
            <a:headEnd/>
            <a:tailEnd/>
          </a:ln>
        </p:spPr>
        <p:txBody>
          <a:bodyPr lIns="0" tIns="0" rIns="0" bIns="0">
            <a:spAutoFit/>
          </a:bodyPr>
          <a:lstStyle/>
          <a:p>
            <a:pPr algn="ctr" defTabSz="449263">
              <a:spcBef>
                <a:spcPts val="1500"/>
              </a:spcBef>
              <a:buClr>
                <a:srgbClr val="FFFFFF"/>
              </a:buClr>
              <a:buSzPct val="100000"/>
              <a:buFont typeface="Univers"/>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FFFFFF"/>
                </a:solidFill>
                <a:latin typeface="Univers"/>
              </a:rPr>
              <a:t>Prompt referral, early diagnosis and timely intervention</a:t>
            </a:r>
          </a:p>
        </p:txBody>
      </p:sp>
      <p:sp>
        <p:nvSpPr>
          <p:cNvPr id="107530" name="Text Box 11"/>
          <p:cNvSpPr txBox="1">
            <a:spLocks noChangeArrowheads="1"/>
          </p:cNvSpPr>
          <p:nvPr/>
        </p:nvSpPr>
        <p:spPr bwMode="auto">
          <a:xfrm>
            <a:off x="3973513" y="5037138"/>
            <a:ext cx="2414587" cy="614362"/>
          </a:xfrm>
          <a:prstGeom prst="rect">
            <a:avLst/>
          </a:prstGeom>
          <a:noFill/>
          <a:ln w="9525">
            <a:noFill/>
            <a:round/>
            <a:headEnd/>
            <a:tailEnd/>
          </a:ln>
        </p:spPr>
        <p:txBody>
          <a:bodyPr lIns="0" tIns="0" rIns="0" bIns="0">
            <a:spAutoFit/>
          </a:bodyPr>
          <a:lstStyle/>
          <a:p>
            <a:pPr algn="ctr" defTabSz="449263">
              <a:spcBef>
                <a:spcPts val="1500"/>
              </a:spcBef>
              <a:buClr>
                <a:srgbClr val="FFFFFF"/>
              </a:buClr>
              <a:buSzPct val="100000"/>
              <a:buFont typeface="Univers"/>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FFFFFF"/>
                </a:solidFill>
                <a:latin typeface="Univers"/>
              </a:rPr>
              <a:t>Late diagnosis &amp; intervention</a:t>
            </a:r>
          </a:p>
        </p:txBody>
      </p:sp>
      <p:sp>
        <p:nvSpPr>
          <p:cNvPr id="107531" name="Line 12"/>
          <p:cNvSpPr>
            <a:spLocks noChangeShapeType="1"/>
          </p:cNvSpPr>
          <p:nvPr/>
        </p:nvSpPr>
        <p:spPr bwMode="auto">
          <a:xfrm flipV="1">
            <a:off x="3524250" y="2535238"/>
            <a:ext cx="1588" cy="304800"/>
          </a:xfrm>
          <a:prstGeom prst="line">
            <a:avLst/>
          </a:prstGeom>
          <a:noFill/>
          <a:ln w="38160">
            <a:solidFill>
              <a:srgbClr val="99FF33"/>
            </a:solidFill>
            <a:miter lim="800000"/>
            <a:headEnd/>
            <a:tailEnd type="triangle" w="med" len="med"/>
          </a:ln>
        </p:spPr>
        <p:txBody>
          <a:bodyPr/>
          <a:lstStyle/>
          <a:p>
            <a:endParaRPr lang="en-US"/>
          </a:p>
        </p:txBody>
      </p:sp>
      <p:sp>
        <p:nvSpPr>
          <p:cNvPr id="107532" name="Line 13"/>
          <p:cNvSpPr>
            <a:spLocks noChangeShapeType="1"/>
          </p:cNvSpPr>
          <p:nvPr/>
        </p:nvSpPr>
        <p:spPr bwMode="auto">
          <a:xfrm flipV="1">
            <a:off x="3922713" y="2535238"/>
            <a:ext cx="1587" cy="304800"/>
          </a:xfrm>
          <a:prstGeom prst="line">
            <a:avLst/>
          </a:prstGeom>
          <a:noFill/>
          <a:ln w="38160">
            <a:solidFill>
              <a:srgbClr val="99FF33"/>
            </a:solidFill>
            <a:miter lim="800000"/>
            <a:headEnd/>
            <a:tailEnd type="triangle" w="med" len="med"/>
          </a:ln>
        </p:spPr>
        <p:txBody>
          <a:bodyPr/>
          <a:lstStyle/>
          <a:p>
            <a:endParaRPr lang="en-US"/>
          </a:p>
        </p:txBody>
      </p:sp>
      <p:sp>
        <p:nvSpPr>
          <p:cNvPr id="107533" name="Line 14"/>
          <p:cNvSpPr>
            <a:spLocks noChangeShapeType="1"/>
          </p:cNvSpPr>
          <p:nvPr/>
        </p:nvSpPr>
        <p:spPr bwMode="auto">
          <a:xfrm flipV="1">
            <a:off x="4340225" y="2535238"/>
            <a:ext cx="1588" cy="304800"/>
          </a:xfrm>
          <a:prstGeom prst="line">
            <a:avLst/>
          </a:prstGeom>
          <a:noFill/>
          <a:ln w="38160">
            <a:solidFill>
              <a:srgbClr val="99FF33"/>
            </a:solidFill>
            <a:miter lim="800000"/>
            <a:headEnd/>
            <a:tailEnd type="triangle" w="med" len="med"/>
          </a:ln>
        </p:spPr>
        <p:txBody>
          <a:bodyPr/>
          <a:lstStyle/>
          <a:p>
            <a:endParaRPr lang="en-US"/>
          </a:p>
        </p:txBody>
      </p:sp>
      <p:sp>
        <p:nvSpPr>
          <p:cNvPr id="107534" name="Line 15"/>
          <p:cNvSpPr>
            <a:spLocks noChangeShapeType="1"/>
          </p:cNvSpPr>
          <p:nvPr/>
        </p:nvSpPr>
        <p:spPr bwMode="auto">
          <a:xfrm flipV="1">
            <a:off x="4811713" y="2535238"/>
            <a:ext cx="1587" cy="304800"/>
          </a:xfrm>
          <a:prstGeom prst="line">
            <a:avLst/>
          </a:prstGeom>
          <a:noFill/>
          <a:ln w="38160">
            <a:solidFill>
              <a:srgbClr val="99FF33"/>
            </a:solidFill>
            <a:miter lim="800000"/>
            <a:headEnd/>
            <a:tailEnd type="triangle" w="med" len="med"/>
          </a:ln>
        </p:spPr>
        <p:txBody>
          <a:bodyPr/>
          <a:lstStyle/>
          <a:p>
            <a:endParaRPr lang="en-US"/>
          </a:p>
        </p:txBody>
      </p:sp>
      <p:sp>
        <p:nvSpPr>
          <p:cNvPr id="107535" name="Line 16"/>
          <p:cNvSpPr>
            <a:spLocks noChangeShapeType="1"/>
          </p:cNvSpPr>
          <p:nvPr/>
        </p:nvSpPr>
        <p:spPr bwMode="auto">
          <a:xfrm flipV="1">
            <a:off x="5183188" y="2535238"/>
            <a:ext cx="1587" cy="304800"/>
          </a:xfrm>
          <a:prstGeom prst="line">
            <a:avLst/>
          </a:prstGeom>
          <a:noFill/>
          <a:ln w="38160">
            <a:solidFill>
              <a:srgbClr val="99FF33"/>
            </a:solidFill>
            <a:miter lim="800000"/>
            <a:headEnd/>
            <a:tailEnd type="triangle" w="med" len="med"/>
          </a:ln>
        </p:spPr>
        <p:txBody>
          <a:bodyPr/>
          <a:lstStyle/>
          <a:p>
            <a:endParaRPr lang="en-US"/>
          </a:p>
        </p:txBody>
      </p:sp>
      <p:sp>
        <p:nvSpPr>
          <p:cNvPr id="107536" name="Line 17"/>
          <p:cNvSpPr>
            <a:spLocks noChangeShapeType="1"/>
          </p:cNvSpPr>
          <p:nvPr/>
        </p:nvSpPr>
        <p:spPr bwMode="auto">
          <a:xfrm flipV="1">
            <a:off x="5576888" y="2535238"/>
            <a:ext cx="1587" cy="304800"/>
          </a:xfrm>
          <a:prstGeom prst="line">
            <a:avLst/>
          </a:prstGeom>
          <a:noFill/>
          <a:ln w="38160">
            <a:solidFill>
              <a:srgbClr val="99FF33"/>
            </a:solidFill>
            <a:miter lim="800000"/>
            <a:headEnd/>
            <a:tailEnd type="triangle" w="med" len="med"/>
          </a:ln>
        </p:spPr>
        <p:txBody>
          <a:bodyPr/>
          <a:lstStyle/>
          <a:p>
            <a:endParaRPr lang="en-US"/>
          </a:p>
        </p:txBody>
      </p:sp>
      <p:sp>
        <p:nvSpPr>
          <p:cNvPr id="107537" name="Text Box 18"/>
          <p:cNvSpPr txBox="1">
            <a:spLocks noChangeArrowheads="1"/>
          </p:cNvSpPr>
          <p:nvPr/>
        </p:nvSpPr>
        <p:spPr bwMode="auto">
          <a:xfrm>
            <a:off x="3354388" y="2928938"/>
            <a:ext cx="2414587" cy="365125"/>
          </a:xfrm>
          <a:prstGeom prst="rect">
            <a:avLst/>
          </a:prstGeom>
          <a:noFill/>
          <a:ln w="9525">
            <a:noFill/>
            <a:round/>
            <a:headEnd/>
            <a:tailEnd/>
          </a:ln>
        </p:spPr>
        <p:txBody>
          <a:bodyPr wrap="none" anchor="ctr"/>
          <a:lstStyle/>
          <a:p>
            <a:endParaRPr lang="en-GB">
              <a:latin typeface="Univers"/>
            </a:endParaRPr>
          </a:p>
        </p:txBody>
      </p:sp>
      <p:sp>
        <p:nvSpPr>
          <p:cNvPr id="107538" name="Text Box 19"/>
          <p:cNvSpPr txBox="1">
            <a:spLocks noChangeArrowheads="1"/>
          </p:cNvSpPr>
          <p:nvPr/>
        </p:nvSpPr>
        <p:spPr bwMode="auto">
          <a:xfrm>
            <a:off x="2635250" y="2747963"/>
            <a:ext cx="4029075" cy="615950"/>
          </a:xfrm>
          <a:prstGeom prst="rect">
            <a:avLst/>
          </a:prstGeom>
          <a:noFill/>
          <a:ln w="9525">
            <a:noFill/>
            <a:round/>
            <a:headEnd/>
            <a:tailEnd/>
          </a:ln>
        </p:spPr>
        <p:txBody>
          <a:bodyPr lIns="0" tIns="0" rIns="0" bIns="0">
            <a:spAutoFit/>
          </a:bodyPr>
          <a:lstStyle/>
          <a:p>
            <a:pPr algn="ctr" defTabSz="449263">
              <a:spcBef>
                <a:spcPts val="1500"/>
              </a:spcBef>
              <a:buClr>
                <a:srgbClr val="FFFFFF"/>
              </a:buClr>
              <a:buSzPct val="100000"/>
              <a:buFont typeface="Univers"/>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FFFFFF"/>
                </a:solidFill>
                <a:latin typeface="Univers"/>
              </a:rPr>
              <a:t>Regular monitoring &amp;</a:t>
            </a:r>
            <a:br>
              <a:rPr lang="en-GB" sz="2000" b="1">
                <a:solidFill>
                  <a:srgbClr val="FFFFFF"/>
                </a:solidFill>
                <a:latin typeface="Univers"/>
              </a:rPr>
            </a:br>
            <a:r>
              <a:rPr lang="en-GB" sz="2000" b="1">
                <a:solidFill>
                  <a:srgbClr val="FFFFFF"/>
                </a:solidFill>
                <a:latin typeface="Univers"/>
              </a:rPr>
              <a:t> treatment escalation</a:t>
            </a:r>
          </a:p>
        </p:txBody>
      </p:sp>
      <p:sp>
        <p:nvSpPr>
          <p:cNvPr id="107539" name="Text Box 20"/>
          <p:cNvSpPr txBox="1">
            <a:spLocks noChangeArrowheads="1"/>
          </p:cNvSpPr>
          <p:nvPr/>
        </p:nvSpPr>
        <p:spPr bwMode="auto">
          <a:xfrm rot="-5400000">
            <a:off x="-1268412" y="3192462"/>
            <a:ext cx="3252788" cy="366713"/>
          </a:xfrm>
          <a:prstGeom prst="rect">
            <a:avLst/>
          </a:prstGeom>
          <a:noFill/>
          <a:ln w="9525">
            <a:noFill/>
            <a:round/>
            <a:headEnd/>
            <a:tailEnd/>
          </a:ln>
        </p:spPr>
        <p:txBody>
          <a:bodyPr lIns="0" tIns="0" rIns="0" bIns="0">
            <a:spAutoFit/>
          </a:bodyPr>
          <a:lstStyle/>
          <a:p>
            <a:pPr defTabSz="449263">
              <a:spcBef>
                <a:spcPts val="1500"/>
              </a:spcBef>
              <a:buClr>
                <a:srgbClr val="FFFFFF"/>
              </a:buClr>
              <a:buSzPct val="100000"/>
              <a:buFont typeface="Univers"/>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FFFFFF"/>
                </a:solidFill>
                <a:latin typeface="Univers"/>
              </a:rPr>
              <a:t>Functional capacity</a:t>
            </a:r>
          </a:p>
        </p:txBody>
      </p:sp>
      <p:sp>
        <p:nvSpPr>
          <p:cNvPr id="107540" name="Text Box 21"/>
          <p:cNvSpPr txBox="1">
            <a:spLocks noChangeArrowheads="1"/>
          </p:cNvSpPr>
          <p:nvPr/>
        </p:nvSpPr>
        <p:spPr bwMode="auto">
          <a:xfrm>
            <a:off x="3579813" y="1435100"/>
            <a:ext cx="5084762" cy="369888"/>
          </a:xfrm>
          <a:prstGeom prst="rect">
            <a:avLst/>
          </a:prstGeom>
          <a:noFill/>
          <a:ln w="9525">
            <a:noFill/>
            <a:round/>
            <a:headEnd/>
            <a:tailEnd/>
          </a:ln>
        </p:spPr>
        <p:txBody>
          <a:bodyPr lIns="0" tIns="0" rIns="0" bIns="0">
            <a:spAutoFit/>
          </a:bodyPr>
          <a:lstStyle/>
          <a:p>
            <a:pPr defTabSz="449263">
              <a:spcBef>
                <a:spcPts val="1500"/>
              </a:spcBef>
              <a:buClr>
                <a:srgbClr val="FFFFFF"/>
              </a:buClr>
              <a:buSzPct val="100000"/>
              <a:buFont typeface="Univers"/>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FF"/>
                </a:solidFill>
                <a:latin typeface="Univers"/>
              </a:rPr>
              <a:t>No functional impairment (FC I)</a:t>
            </a:r>
          </a:p>
        </p:txBody>
      </p:sp>
      <p:sp>
        <p:nvSpPr>
          <p:cNvPr id="107541" name="Freeform 22"/>
          <p:cNvSpPr>
            <a:spLocks/>
          </p:cNvSpPr>
          <p:nvPr/>
        </p:nvSpPr>
        <p:spPr bwMode="auto">
          <a:xfrm>
            <a:off x="692150" y="1766888"/>
            <a:ext cx="4695825" cy="750887"/>
          </a:xfrm>
          <a:custGeom>
            <a:avLst/>
            <a:gdLst>
              <a:gd name="T0" fmla="*/ 0 w 2958"/>
              <a:gd name="T1" fmla="*/ 2147483647 h 473"/>
              <a:gd name="T2" fmla="*/ 2147483647 w 2958"/>
              <a:gd name="T3" fmla="*/ 2147483647 h 473"/>
              <a:gd name="T4" fmla="*/ 2147483647 w 2958"/>
              <a:gd name="T5" fmla="*/ 2147483647 h 473"/>
              <a:gd name="T6" fmla="*/ 2147483647 w 2958"/>
              <a:gd name="T7" fmla="*/ 2147483647 h 473"/>
              <a:gd name="T8" fmla="*/ 2147483647 w 2958"/>
              <a:gd name="T9" fmla="*/ 2147483647 h 473"/>
              <a:gd name="T10" fmla="*/ 2147483647 w 2958"/>
              <a:gd name="T11" fmla="*/ 2147483647 h 473"/>
              <a:gd name="T12" fmla="*/ 2147483647 w 2958"/>
              <a:gd name="T13" fmla="*/ 2147483647 h 473"/>
              <a:gd name="T14" fmla="*/ 2147483647 w 2958"/>
              <a:gd name="T15" fmla="*/ 2147483647 h 473"/>
              <a:gd name="T16" fmla="*/ 0 60000 65536"/>
              <a:gd name="T17" fmla="*/ 0 60000 65536"/>
              <a:gd name="T18" fmla="*/ 0 60000 65536"/>
              <a:gd name="T19" fmla="*/ 0 60000 65536"/>
              <a:gd name="T20" fmla="*/ 0 60000 65536"/>
              <a:gd name="T21" fmla="*/ 0 60000 65536"/>
              <a:gd name="T22" fmla="*/ 0 60000 65536"/>
              <a:gd name="T23" fmla="*/ 0 60000 65536"/>
              <a:gd name="T24" fmla="*/ 0 w 2958"/>
              <a:gd name="T25" fmla="*/ 0 h 473"/>
              <a:gd name="T26" fmla="*/ 2958 w 2958"/>
              <a:gd name="T27" fmla="*/ 473 h 4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8" h="473">
                <a:moveTo>
                  <a:pt x="0" y="19"/>
                </a:moveTo>
                <a:cubicBezTo>
                  <a:pt x="21" y="20"/>
                  <a:pt x="69" y="18"/>
                  <a:pt x="129" y="25"/>
                </a:cubicBezTo>
                <a:cubicBezTo>
                  <a:pt x="189" y="32"/>
                  <a:pt x="216" y="0"/>
                  <a:pt x="358" y="59"/>
                </a:cubicBezTo>
                <a:cubicBezTo>
                  <a:pt x="500" y="118"/>
                  <a:pt x="747" y="309"/>
                  <a:pt x="979" y="377"/>
                </a:cubicBezTo>
                <a:cubicBezTo>
                  <a:pt x="1211" y="445"/>
                  <a:pt x="1521" y="461"/>
                  <a:pt x="1751" y="467"/>
                </a:cubicBezTo>
                <a:cubicBezTo>
                  <a:pt x="1981" y="473"/>
                  <a:pt x="2195" y="445"/>
                  <a:pt x="2360" y="411"/>
                </a:cubicBezTo>
                <a:cubicBezTo>
                  <a:pt x="2525" y="377"/>
                  <a:pt x="2640" y="325"/>
                  <a:pt x="2740" y="260"/>
                </a:cubicBezTo>
                <a:cubicBezTo>
                  <a:pt x="2840" y="195"/>
                  <a:pt x="2922" y="59"/>
                  <a:pt x="2958" y="19"/>
                </a:cubicBezTo>
              </a:path>
            </a:pathLst>
          </a:custGeom>
          <a:noFill/>
          <a:ln w="38160">
            <a:solidFill>
              <a:srgbClr val="FFFFFF"/>
            </a:solidFill>
            <a:round/>
            <a:headEnd/>
            <a:tailEnd type="triangle" w="med" len="med"/>
          </a:ln>
        </p:spPr>
        <p:txBody>
          <a:bodyPr wrap="none" anchor="ctr"/>
          <a:lstStyle/>
          <a:p>
            <a:endParaRPr lang="en-GB"/>
          </a:p>
        </p:txBody>
      </p:sp>
      <p:sp>
        <p:nvSpPr>
          <p:cNvPr id="107542" name="Freeform 23"/>
          <p:cNvSpPr>
            <a:spLocks/>
          </p:cNvSpPr>
          <p:nvPr/>
        </p:nvSpPr>
        <p:spPr bwMode="auto">
          <a:xfrm>
            <a:off x="3338513" y="1797050"/>
            <a:ext cx="887412" cy="711200"/>
          </a:xfrm>
          <a:custGeom>
            <a:avLst/>
            <a:gdLst>
              <a:gd name="T0" fmla="*/ 0 w 559"/>
              <a:gd name="T1" fmla="*/ 2147483647 h 448"/>
              <a:gd name="T2" fmla="*/ 2147483647 w 559"/>
              <a:gd name="T3" fmla="*/ 2147483647 h 448"/>
              <a:gd name="T4" fmla="*/ 2147483647 w 559"/>
              <a:gd name="T5" fmla="*/ 0 h 448"/>
              <a:gd name="T6" fmla="*/ 0 60000 65536"/>
              <a:gd name="T7" fmla="*/ 0 60000 65536"/>
              <a:gd name="T8" fmla="*/ 0 60000 65536"/>
              <a:gd name="T9" fmla="*/ 0 w 559"/>
              <a:gd name="T10" fmla="*/ 0 h 448"/>
              <a:gd name="T11" fmla="*/ 559 w 559"/>
              <a:gd name="T12" fmla="*/ 448 h 448"/>
            </a:gdLst>
            <a:ahLst/>
            <a:cxnLst>
              <a:cxn ang="T6">
                <a:pos x="T0" y="T1"/>
              </a:cxn>
              <a:cxn ang="T7">
                <a:pos x="T2" y="T3"/>
              </a:cxn>
              <a:cxn ang="T8">
                <a:pos x="T4" y="T5"/>
              </a:cxn>
            </a:cxnLst>
            <a:rect l="T9" t="T10" r="T11" b="T12"/>
            <a:pathLst>
              <a:path w="559" h="448">
                <a:moveTo>
                  <a:pt x="0" y="448"/>
                </a:moveTo>
                <a:cubicBezTo>
                  <a:pt x="57" y="418"/>
                  <a:pt x="248" y="344"/>
                  <a:pt x="341" y="269"/>
                </a:cubicBezTo>
                <a:cubicBezTo>
                  <a:pt x="434" y="194"/>
                  <a:pt x="514" y="56"/>
                  <a:pt x="559" y="0"/>
                </a:cubicBezTo>
              </a:path>
            </a:pathLst>
          </a:custGeom>
          <a:noFill/>
          <a:ln w="22320">
            <a:solidFill>
              <a:srgbClr val="FFFFFF"/>
            </a:solidFill>
            <a:round/>
            <a:headEnd/>
            <a:tailEnd type="triangle" w="med" len="med"/>
          </a:ln>
        </p:spPr>
        <p:txBody>
          <a:bodyPr wrap="none" anchor="ctr"/>
          <a:lstStyle/>
          <a:p>
            <a:endParaRPr lang="en-GB"/>
          </a:p>
        </p:txBody>
      </p:sp>
      <p:sp>
        <p:nvSpPr>
          <p:cNvPr id="107543" name="Freeform 24"/>
          <p:cNvSpPr>
            <a:spLocks/>
          </p:cNvSpPr>
          <p:nvPr/>
        </p:nvSpPr>
        <p:spPr bwMode="auto">
          <a:xfrm>
            <a:off x="3873500" y="1824038"/>
            <a:ext cx="831850" cy="676275"/>
          </a:xfrm>
          <a:custGeom>
            <a:avLst/>
            <a:gdLst>
              <a:gd name="T0" fmla="*/ 0 w 524"/>
              <a:gd name="T1" fmla="*/ 2147483647 h 426"/>
              <a:gd name="T2" fmla="*/ 2147483647 w 524"/>
              <a:gd name="T3" fmla="*/ 2147483647 h 426"/>
              <a:gd name="T4" fmla="*/ 2147483647 w 524"/>
              <a:gd name="T5" fmla="*/ 0 h 426"/>
              <a:gd name="T6" fmla="*/ 0 60000 65536"/>
              <a:gd name="T7" fmla="*/ 0 60000 65536"/>
              <a:gd name="T8" fmla="*/ 0 60000 65536"/>
              <a:gd name="T9" fmla="*/ 0 w 524"/>
              <a:gd name="T10" fmla="*/ 0 h 426"/>
              <a:gd name="T11" fmla="*/ 524 w 524"/>
              <a:gd name="T12" fmla="*/ 426 h 426"/>
            </a:gdLst>
            <a:ahLst/>
            <a:cxnLst>
              <a:cxn ang="T6">
                <a:pos x="T0" y="T1"/>
              </a:cxn>
              <a:cxn ang="T7">
                <a:pos x="T2" y="T3"/>
              </a:cxn>
              <a:cxn ang="T8">
                <a:pos x="T4" y="T5"/>
              </a:cxn>
            </a:cxnLst>
            <a:rect l="T9" t="T10" r="T11" b="T12"/>
            <a:pathLst>
              <a:path w="524" h="426">
                <a:moveTo>
                  <a:pt x="0" y="426"/>
                </a:moveTo>
                <a:cubicBezTo>
                  <a:pt x="57" y="396"/>
                  <a:pt x="254" y="318"/>
                  <a:pt x="341" y="247"/>
                </a:cubicBezTo>
                <a:cubicBezTo>
                  <a:pt x="428" y="176"/>
                  <a:pt x="486" y="51"/>
                  <a:pt x="524" y="0"/>
                </a:cubicBezTo>
              </a:path>
            </a:pathLst>
          </a:custGeom>
          <a:noFill/>
          <a:ln w="22320">
            <a:solidFill>
              <a:srgbClr val="FFFFFF"/>
            </a:solidFill>
            <a:round/>
            <a:headEnd/>
            <a:tailEnd type="triangle" w="med" len="med"/>
          </a:ln>
        </p:spPr>
        <p:txBody>
          <a:bodyPr wrap="none" anchor="ctr"/>
          <a:lstStyle/>
          <a:p>
            <a:endParaRPr lang="en-GB"/>
          </a:p>
        </p:txBody>
      </p:sp>
      <p:sp>
        <p:nvSpPr>
          <p:cNvPr id="107544" name="Freeform 25"/>
          <p:cNvSpPr>
            <a:spLocks/>
          </p:cNvSpPr>
          <p:nvPr/>
        </p:nvSpPr>
        <p:spPr bwMode="auto">
          <a:xfrm>
            <a:off x="1420813" y="1947863"/>
            <a:ext cx="7315200" cy="2028825"/>
          </a:xfrm>
          <a:custGeom>
            <a:avLst/>
            <a:gdLst>
              <a:gd name="T0" fmla="*/ 0 w 4608"/>
              <a:gd name="T1" fmla="*/ 0 h 1278"/>
              <a:gd name="T2" fmla="*/ 2147483647 w 4608"/>
              <a:gd name="T3" fmla="*/ 2147483647 h 1278"/>
              <a:gd name="T4" fmla="*/ 2147483647 w 4608"/>
              <a:gd name="T5" fmla="*/ 2147483647 h 1278"/>
              <a:gd name="T6" fmla="*/ 2147483647 w 4608"/>
              <a:gd name="T7" fmla="*/ 2147483647 h 1278"/>
              <a:gd name="T8" fmla="*/ 2147483647 w 4608"/>
              <a:gd name="T9" fmla="*/ 2147483647 h 1278"/>
              <a:gd name="T10" fmla="*/ 2147483647 w 4608"/>
              <a:gd name="T11" fmla="*/ 2147483647 h 1278"/>
              <a:gd name="T12" fmla="*/ 0 60000 65536"/>
              <a:gd name="T13" fmla="*/ 0 60000 65536"/>
              <a:gd name="T14" fmla="*/ 0 60000 65536"/>
              <a:gd name="T15" fmla="*/ 0 60000 65536"/>
              <a:gd name="T16" fmla="*/ 0 60000 65536"/>
              <a:gd name="T17" fmla="*/ 0 60000 65536"/>
              <a:gd name="T18" fmla="*/ 0 w 4608"/>
              <a:gd name="T19" fmla="*/ 0 h 1278"/>
              <a:gd name="T20" fmla="*/ 4608 w 4608"/>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4608" h="1278">
                <a:moveTo>
                  <a:pt x="0" y="0"/>
                </a:moveTo>
                <a:cubicBezTo>
                  <a:pt x="405" y="347"/>
                  <a:pt x="810" y="695"/>
                  <a:pt x="1107" y="895"/>
                </a:cubicBezTo>
                <a:cubicBezTo>
                  <a:pt x="1404" y="1095"/>
                  <a:pt x="1526" y="1137"/>
                  <a:pt x="1784" y="1197"/>
                </a:cubicBezTo>
                <a:cubicBezTo>
                  <a:pt x="2042" y="1257"/>
                  <a:pt x="2365" y="1278"/>
                  <a:pt x="2656" y="1253"/>
                </a:cubicBezTo>
                <a:cubicBezTo>
                  <a:pt x="2947" y="1228"/>
                  <a:pt x="3203" y="1131"/>
                  <a:pt x="3528" y="1046"/>
                </a:cubicBezTo>
                <a:cubicBezTo>
                  <a:pt x="3853" y="961"/>
                  <a:pt x="4428" y="794"/>
                  <a:pt x="4608" y="744"/>
                </a:cubicBezTo>
              </a:path>
            </a:pathLst>
          </a:custGeom>
          <a:noFill/>
          <a:ln w="38160">
            <a:solidFill>
              <a:srgbClr val="FFFFFF"/>
            </a:solidFill>
            <a:round/>
            <a:headEnd/>
            <a:tailEnd type="triangle" w="med" len="med"/>
          </a:ln>
        </p:spPr>
        <p:txBody>
          <a:bodyPr wrap="none" anchor="ctr"/>
          <a:lstStyle/>
          <a:p>
            <a:endParaRPr lang="en-GB"/>
          </a:p>
        </p:txBody>
      </p:sp>
      <p:sp>
        <p:nvSpPr>
          <p:cNvPr id="107545" name="Line 26"/>
          <p:cNvSpPr>
            <a:spLocks noChangeShapeType="1"/>
          </p:cNvSpPr>
          <p:nvPr/>
        </p:nvSpPr>
        <p:spPr bwMode="auto">
          <a:xfrm flipV="1">
            <a:off x="2335213" y="2416175"/>
            <a:ext cx="1587" cy="1905000"/>
          </a:xfrm>
          <a:prstGeom prst="line">
            <a:avLst/>
          </a:prstGeom>
          <a:noFill/>
          <a:ln w="57240">
            <a:solidFill>
              <a:srgbClr val="99FF33"/>
            </a:solidFill>
            <a:miter lim="800000"/>
            <a:headEnd/>
            <a:tailEnd type="triangle" w="med" len="med"/>
          </a:ln>
        </p:spPr>
        <p:txBody>
          <a:bodyPr/>
          <a:lstStyle/>
          <a:p>
            <a:endParaRPr lang="en-US"/>
          </a:p>
        </p:txBody>
      </p:sp>
      <p:sp>
        <p:nvSpPr>
          <p:cNvPr id="107546" name="Rectangle 27"/>
          <p:cNvSpPr>
            <a:spLocks noChangeArrowheads="1"/>
          </p:cNvSpPr>
          <p:nvPr/>
        </p:nvSpPr>
        <p:spPr bwMode="auto">
          <a:xfrm>
            <a:off x="387350" y="6211888"/>
            <a:ext cx="8756650" cy="639762"/>
          </a:xfrm>
          <a:prstGeom prst="rect">
            <a:avLst/>
          </a:prstGeom>
          <a:noFill/>
          <a:ln w="9525">
            <a:noFill/>
            <a:miter lim="800000"/>
            <a:headEnd/>
            <a:tailEnd/>
          </a:ln>
        </p:spPr>
        <p:txBody>
          <a:bodyPr>
            <a:spAutoFit/>
          </a:bodyPr>
          <a:lstStyle/>
          <a:p>
            <a:pPr algn="r"/>
            <a:r>
              <a:rPr lang="en-US" sz="1200" b="1">
                <a:latin typeface="Univers"/>
              </a:rPr>
              <a:t>Adapted from assimilated information within</a:t>
            </a:r>
            <a:r>
              <a:rPr lang="en-GB" sz="1200" b="1">
                <a:latin typeface="Univers"/>
              </a:rPr>
              <a:t>: </a:t>
            </a:r>
          </a:p>
          <a:p>
            <a:pPr algn="r"/>
            <a:r>
              <a:rPr lang="fr-FR" sz="1200" b="1">
                <a:latin typeface="Univers"/>
              </a:rPr>
              <a:t>Galie N, </a:t>
            </a:r>
            <a:r>
              <a:rPr lang="fr-FR" sz="1200" b="1" i="1">
                <a:latin typeface="Univers"/>
              </a:rPr>
              <a:t>et al. Lancet</a:t>
            </a:r>
            <a:r>
              <a:rPr lang="fr-FR" sz="1200" b="1">
                <a:latin typeface="Univers"/>
              </a:rPr>
              <a:t> 2008; 371:2093-100. </a:t>
            </a:r>
            <a:r>
              <a:rPr lang="en-GB" sz="1200" b="1">
                <a:latin typeface="Univers"/>
              </a:rPr>
              <a:t>Provencher S, </a:t>
            </a:r>
            <a:r>
              <a:rPr lang="en-GB" sz="1200" b="1" i="1">
                <a:latin typeface="Univers"/>
              </a:rPr>
              <a:t>et al</a:t>
            </a:r>
            <a:r>
              <a:rPr lang="en-GB" sz="1200" b="1">
                <a:latin typeface="Univers"/>
              </a:rPr>
              <a:t>. </a:t>
            </a:r>
            <a:r>
              <a:rPr lang="en-GB" sz="1200" b="1" i="1">
                <a:latin typeface="Univers"/>
              </a:rPr>
              <a:t>Eur Heart J</a:t>
            </a:r>
            <a:r>
              <a:rPr lang="en-GB" sz="1200" b="1">
                <a:latin typeface="Univers"/>
              </a:rPr>
              <a:t> 2006; 27:589-95. </a:t>
            </a:r>
            <a:br>
              <a:rPr lang="en-GB" sz="1200" b="1">
                <a:latin typeface="Univers"/>
              </a:rPr>
            </a:br>
            <a:r>
              <a:rPr lang="en-GB" sz="1200" b="1">
                <a:latin typeface="Univers"/>
              </a:rPr>
              <a:t>Hoeper MM, </a:t>
            </a:r>
            <a:r>
              <a:rPr lang="en-GB" sz="1200" b="1" i="1">
                <a:latin typeface="Univers"/>
              </a:rPr>
              <a:t>et al. Eur Respir J </a:t>
            </a:r>
            <a:r>
              <a:rPr lang="en-GB" sz="1200" b="1">
                <a:latin typeface="Univers"/>
              </a:rPr>
              <a:t>2005; 26:858-63.</a:t>
            </a:r>
            <a:endParaRPr lang="en-US" sz="1200">
              <a:latin typeface="Univers"/>
            </a:endParaRPr>
          </a:p>
        </p:txBody>
      </p:sp>
      <p:sp>
        <p:nvSpPr>
          <p:cNvPr id="107547" name="Text Box 29"/>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GB" b="0" dirty="0" smtClean="0">
                <a:solidFill>
                  <a:srgbClr val="FFC000"/>
                </a:solidFill>
                <a:latin typeface="+mj-lt"/>
              </a:rPr>
              <a:t>Cardiopulmonary Physiology</a:t>
            </a:r>
            <a:endParaRPr lang="en-GB" b="0" dirty="0">
              <a:solidFill>
                <a:srgbClr val="FFC000"/>
              </a:solidFill>
              <a:latin typeface="+mj-lt"/>
            </a:endParaRPr>
          </a:p>
        </p:txBody>
      </p:sp>
      <p:sp>
        <p:nvSpPr>
          <p:cNvPr id="65543" name="AutoShape 7"/>
          <p:cNvSpPr>
            <a:spLocks noChangeArrowheads="1"/>
          </p:cNvSpPr>
          <p:nvPr/>
        </p:nvSpPr>
        <p:spPr bwMode="auto">
          <a:xfrm>
            <a:off x="2219325" y="1881188"/>
            <a:ext cx="1331913" cy="1331912"/>
          </a:xfrm>
          <a:prstGeom prst="star16">
            <a:avLst>
              <a:gd name="adj" fmla="val 37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GB" sz="3600">
              <a:solidFill>
                <a:schemeClr val="dk1"/>
              </a:solidFill>
              <a:effectLst>
                <a:outerShdw blurRad="38100" dist="38100" dir="2700000" algn="tl">
                  <a:srgbClr val="000000">
                    <a:alpha val="43137"/>
                  </a:srgbClr>
                </a:outerShdw>
              </a:effectLst>
              <a:latin typeface="+mj-lt"/>
            </a:endParaRPr>
          </a:p>
        </p:txBody>
      </p:sp>
      <p:sp>
        <p:nvSpPr>
          <p:cNvPr id="65544" name="AutoShape 8"/>
          <p:cNvSpPr>
            <a:spLocks noChangeArrowheads="1"/>
          </p:cNvSpPr>
          <p:nvPr/>
        </p:nvSpPr>
        <p:spPr bwMode="auto">
          <a:xfrm rot="640196">
            <a:off x="3457575" y="1874838"/>
            <a:ext cx="1331913" cy="1331912"/>
          </a:xfrm>
          <a:prstGeom prst="star16">
            <a:avLst>
              <a:gd name="adj" fmla="val 37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GB" sz="3600">
              <a:solidFill>
                <a:schemeClr val="dk1"/>
              </a:solidFill>
              <a:effectLst>
                <a:outerShdw blurRad="38100" dist="38100" dir="2700000" algn="tl">
                  <a:srgbClr val="000000">
                    <a:alpha val="43137"/>
                  </a:srgbClr>
                </a:outerShdw>
              </a:effectLst>
              <a:latin typeface="+mj-lt"/>
            </a:endParaRPr>
          </a:p>
        </p:txBody>
      </p:sp>
      <p:sp>
        <p:nvSpPr>
          <p:cNvPr id="65545" name="AutoShape 9"/>
          <p:cNvSpPr>
            <a:spLocks noChangeArrowheads="1"/>
          </p:cNvSpPr>
          <p:nvPr/>
        </p:nvSpPr>
        <p:spPr bwMode="auto">
          <a:xfrm>
            <a:off x="4687888" y="1881188"/>
            <a:ext cx="1331912" cy="1331912"/>
          </a:xfrm>
          <a:prstGeom prst="star16">
            <a:avLst>
              <a:gd name="adj" fmla="val 37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GB" sz="3600">
              <a:solidFill>
                <a:schemeClr val="dk1"/>
              </a:solidFill>
              <a:effectLst>
                <a:outerShdw blurRad="38100" dist="38100" dir="2700000" algn="tl">
                  <a:srgbClr val="000000">
                    <a:alpha val="43137"/>
                  </a:srgbClr>
                </a:outerShdw>
              </a:effectLst>
              <a:latin typeface="+mj-lt"/>
            </a:endParaRPr>
          </a:p>
        </p:txBody>
      </p:sp>
      <p:sp>
        <p:nvSpPr>
          <p:cNvPr id="65546" name="AutoShape 10"/>
          <p:cNvSpPr>
            <a:spLocks noChangeArrowheads="1"/>
          </p:cNvSpPr>
          <p:nvPr/>
        </p:nvSpPr>
        <p:spPr bwMode="auto">
          <a:xfrm rot="640196">
            <a:off x="5946775" y="1874838"/>
            <a:ext cx="1331913" cy="1331912"/>
          </a:xfrm>
          <a:prstGeom prst="star16">
            <a:avLst>
              <a:gd name="adj" fmla="val 37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GB" sz="3600" dirty="0">
              <a:solidFill>
                <a:schemeClr val="dk1"/>
              </a:solidFill>
              <a:effectLst>
                <a:outerShdw blurRad="38100" dist="38100" dir="2700000" algn="tl">
                  <a:srgbClr val="000000">
                    <a:alpha val="43137"/>
                  </a:srgbClr>
                </a:outerShdw>
              </a:effectLst>
              <a:latin typeface="+mj-lt"/>
            </a:endParaRPr>
          </a:p>
        </p:txBody>
      </p:sp>
      <p:sp>
        <p:nvSpPr>
          <p:cNvPr id="24584" name="Text Box 11"/>
          <p:cNvSpPr txBox="1">
            <a:spLocks noChangeArrowheads="1"/>
          </p:cNvSpPr>
          <p:nvPr/>
        </p:nvSpPr>
        <p:spPr bwMode="auto">
          <a:xfrm>
            <a:off x="2170113" y="2351088"/>
            <a:ext cx="1439862" cy="458787"/>
          </a:xfrm>
          <a:prstGeom prst="rect">
            <a:avLst/>
          </a:prstGeom>
          <a:noFill/>
          <a:ln w="9525">
            <a:noFill/>
            <a:miter lim="800000"/>
            <a:headEnd/>
            <a:tailEnd/>
          </a:ln>
        </p:spPr>
        <p:txBody>
          <a:bodyPr>
            <a:spAutoFit/>
          </a:bodyPr>
          <a:lstStyle/>
          <a:p>
            <a:pPr algn="ctr">
              <a:lnSpc>
                <a:spcPct val="60000"/>
              </a:lnSpc>
              <a:spcBef>
                <a:spcPct val="50000"/>
              </a:spcBef>
              <a:defRPr/>
            </a:pPr>
            <a:r>
              <a:rPr lang="en-GB" sz="1400" b="1" dirty="0">
                <a:latin typeface="+mj-lt"/>
                <a:cs typeface="Times New Roman" pitchFamily="18" charset="0"/>
              </a:rPr>
              <a:t>LUNG</a:t>
            </a:r>
          </a:p>
          <a:p>
            <a:pPr algn="ctr">
              <a:lnSpc>
                <a:spcPct val="60000"/>
              </a:lnSpc>
              <a:spcBef>
                <a:spcPct val="50000"/>
              </a:spcBef>
              <a:defRPr/>
            </a:pPr>
            <a:r>
              <a:rPr lang="en-GB" sz="1400" b="1" dirty="0">
                <a:latin typeface="+mj-lt"/>
                <a:cs typeface="Times New Roman" pitchFamily="18" charset="0"/>
              </a:rPr>
              <a:t>VENTILATION</a:t>
            </a:r>
            <a:endParaRPr lang="en-US" sz="1400" b="1" dirty="0">
              <a:latin typeface="+mj-lt"/>
              <a:cs typeface="Times New Roman" pitchFamily="18" charset="0"/>
            </a:endParaRPr>
          </a:p>
        </p:txBody>
      </p:sp>
      <p:sp>
        <p:nvSpPr>
          <p:cNvPr id="24585" name="Text Box 12"/>
          <p:cNvSpPr txBox="1">
            <a:spLocks noChangeArrowheads="1"/>
          </p:cNvSpPr>
          <p:nvPr/>
        </p:nvSpPr>
        <p:spPr bwMode="auto">
          <a:xfrm>
            <a:off x="4903788" y="2386013"/>
            <a:ext cx="863600" cy="290512"/>
          </a:xfrm>
          <a:prstGeom prst="rect">
            <a:avLst/>
          </a:prstGeom>
          <a:noFill/>
          <a:ln w="9525">
            <a:noFill/>
            <a:miter lim="800000"/>
            <a:headEnd/>
            <a:tailEnd/>
          </a:ln>
        </p:spPr>
        <p:txBody>
          <a:bodyPr>
            <a:spAutoFit/>
          </a:bodyPr>
          <a:lstStyle/>
          <a:p>
            <a:pPr algn="ctr">
              <a:spcBef>
                <a:spcPct val="50000"/>
              </a:spcBef>
              <a:defRPr/>
            </a:pPr>
            <a:r>
              <a:rPr lang="en-GB" sz="1300" b="1" dirty="0">
                <a:latin typeface="+mj-lt"/>
                <a:cs typeface="Times New Roman" pitchFamily="18" charset="0"/>
              </a:rPr>
              <a:t>HEART</a:t>
            </a:r>
            <a:endParaRPr lang="en-US" sz="1300" b="1" dirty="0">
              <a:latin typeface="+mj-lt"/>
              <a:cs typeface="Times New Roman" pitchFamily="18" charset="0"/>
            </a:endParaRPr>
          </a:p>
        </p:txBody>
      </p:sp>
      <p:sp>
        <p:nvSpPr>
          <p:cNvPr id="24586" name="Text Box 13"/>
          <p:cNvSpPr txBox="1">
            <a:spLocks noChangeArrowheads="1"/>
          </p:cNvSpPr>
          <p:nvPr/>
        </p:nvSpPr>
        <p:spPr bwMode="auto">
          <a:xfrm>
            <a:off x="6000750" y="2286000"/>
            <a:ext cx="1214438" cy="544513"/>
          </a:xfrm>
          <a:prstGeom prst="rect">
            <a:avLst/>
          </a:prstGeom>
          <a:noFill/>
          <a:ln w="9525">
            <a:noFill/>
            <a:miter lim="800000"/>
            <a:headEnd/>
            <a:tailEnd/>
          </a:ln>
        </p:spPr>
        <p:txBody>
          <a:bodyPr>
            <a:spAutoFit/>
          </a:bodyPr>
          <a:lstStyle/>
          <a:p>
            <a:pPr algn="ctr">
              <a:spcBef>
                <a:spcPts val="400"/>
              </a:spcBef>
              <a:defRPr/>
            </a:pPr>
            <a:r>
              <a:rPr lang="en-GB" sz="1300" b="1" dirty="0">
                <a:latin typeface="+mj-lt"/>
                <a:cs typeface="Times New Roman" pitchFamily="18" charset="0"/>
              </a:rPr>
              <a:t>BLOOD/</a:t>
            </a:r>
          </a:p>
          <a:p>
            <a:pPr algn="ctr">
              <a:spcBef>
                <a:spcPts val="400"/>
              </a:spcBef>
              <a:defRPr/>
            </a:pPr>
            <a:r>
              <a:rPr lang="en-GB" sz="1300" b="1" dirty="0">
                <a:latin typeface="+mj-lt"/>
                <a:cs typeface="Times New Roman" pitchFamily="18" charset="0"/>
              </a:rPr>
              <a:t>PERIPHERY</a:t>
            </a:r>
            <a:endParaRPr lang="en-US" sz="1300" b="1" dirty="0">
              <a:latin typeface="+mj-lt"/>
              <a:cs typeface="Times New Roman" pitchFamily="18" charset="0"/>
            </a:endParaRPr>
          </a:p>
        </p:txBody>
      </p:sp>
      <p:sp>
        <p:nvSpPr>
          <p:cNvPr id="10250" name="Text Box 14"/>
          <p:cNvSpPr txBox="1">
            <a:spLocks noChangeArrowheads="1"/>
          </p:cNvSpPr>
          <p:nvPr/>
        </p:nvSpPr>
        <p:spPr bwMode="auto">
          <a:xfrm>
            <a:off x="7854950" y="2528888"/>
            <a:ext cx="965200" cy="304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spcBef>
                <a:spcPct val="50000"/>
              </a:spcBef>
              <a:defRPr/>
            </a:pPr>
            <a:r>
              <a:rPr lang="en-GB" sz="1400" b="1" dirty="0">
                <a:solidFill>
                  <a:schemeClr val="bg1"/>
                </a:solidFill>
                <a:latin typeface="+mj-lt"/>
                <a:cs typeface="Times New Roman" pitchFamily="18" charset="0"/>
              </a:rPr>
              <a:t>MUSCLE</a:t>
            </a:r>
            <a:endParaRPr lang="en-US" sz="1400" b="1" dirty="0">
              <a:solidFill>
                <a:schemeClr val="bg1"/>
              </a:solidFill>
              <a:latin typeface="+mj-lt"/>
              <a:cs typeface="Times New Roman" pitchFamily="18" charset="0"/>
            </a:endParaRPr>
          </a:p>
        </p:txBody>
      </p:sp>
      <p:sp>
        <p:nvSpPr>
          <p:cNvPr id="65551" name="Oval 15"/>
          <p:cNvSpPr>
            <a:spLocks noChangeArrowheads="1"/>
          </p:cNvSpPr>
          <p:nvPr/>
        </p:nvSpPr>
        <p:spPr bwMode="auto">
          <a:xfrm>
            <a:off x="7567613" y="2097088"/>
            <a:ext cx="287337" cy="287337"/>
          </a:xfrm>
          <a:prstGeom prst="ellipse">
            <a:avLst/>
          </a:prstGeom>
          <a:solidFill>
            <a:srgbClr val="0000FF"/>
          </a:solidFill>
          <a:ln w="9525">
            <a:solidFill>
              <a:schemeClr val="tx1"/>
            </a:solidFill>
            <a:round/>
            <a:headEnd/>
            <a:tailEnd/>
          </a:ln>
          <a:effectLst/>
        </p:spPr>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endParaRPr>
          </a:p>
        </p:txBody>
      </p:sp>
      <p:sp>
        <p:nvSpPr>
          <p:cNvPr id="65552" name="Oval 16"/>
          <p:cNvSpPr>
            <a:spLocks noChangeArrowheads="1"/>
          </p:cNvSpPr>
          <p:nvPr/>
        </p:nvSpPr>
        <p:spPr bwMode="auto">
          <a:xfrm>
            <a:off x="1519238" y="2170113"/>
            <a:ext cx="287337" cy="287337"/>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cs typeface="Arial" charset="0"/>
            </a:endParaRPr>
          </a:p>
        </p:txBody>
      </p:sp>
      <p:sp>
        <p:nvSpPr>
          <p:cNvPr id="65553" name="Oval 17"/>
          <p:cNvSpPr>
            <a:spLocks noChangeArrowheads="1"/>
          </p:cNvSpPr>
          <p:nvPr/>
        </p:nvSpPr>
        <p:spPr bwMode="auto">
          <a:xfrm>
            <a:off x="1519238" y="2170113"/>
            <a:ext cx="287337" cy="287337"/>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cs typeface="Arial" charset="0"/>
            </a:endParaRPr>
          </a:p>
        </p:txBody>
      </p:sp>
      <p:sp>
        <p:nvSpPr>
          <p:cNvPr id="65554" name="Oval 18"/>
          <p:cNvSpPr>
            <a:spLocks noChangeArrowheads="1"/>
          </p:cNvSpPr>
          <p:nvPr/>
        </p:nvSpPr>
        <p:spPr bwMode="auto">
          <a:xfrm>
            <a:off x="7567613" y="2097088"/>
            <a:ext cx="287337" cy="287337"/>
          </a:xfrm>
          <a:prstGeom prst="ellipse">
            <a:avLst/>
          </a:prstGeom>
          <a:solidFill>
            <a:srgbClr val="0000FF"/>
          </a:solidFill>
          <a:ln w="9525">
            <a:solidFill>
              <a:schemeClr val="tx1"/>
            </a:solidFill>
            <a:round/>
            <a:headEnd/>
            <a:tailEnd/>
          </a:ln>
          <a:effectLst/>
        </p:spPr>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endParaRPr>
          </a:p>
        </p:txBody>
      </p:sp>
      <p:sp>
        <p:nvSpPr>
          <p:cNvPr id="65555" name="Oval 19"/>
          <p:cNvSpPr>
            <a:spLocks noChangeArrowheads="1"/>
          </p:cNvSpPr>
          <p:nvPr/>
        </p:nvSpPr>
        <p:spPr bwMode="auto">
          <a:xfrm>
            <a:off x="7567613" y="2097088"/>
            <a:ext cx="287337" cy="287337"/>
          </a:xfrm>
          <a:prstGeom prst="ellipse">
            <a:avLst/>
          </a:prstGeom>
          <a:solidFill>
            <a:srgbClr val="0000FF"/>
          </a:solidFill>
          <a:ln w="9525">
            <a:solidFill>
              <a:schemeClr val="tx1"/>
            </a:solidFill>
            <a:round/>
            <a:headEnd/>
            <a:tailEnd/>
          </a:ln>
          <a:effectLst/>
        </p:spPr>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endParaRPr>
          </a:p>
        </p:txBody>
      </p:sp>
      <p:sp>
        <p:nvSpPr>
          <p:cNvPr id="65556" name="Oval 20"/>
          <p:cNvSpPr>
            <a:spLocks noChangeArrowheads="1"/>
          </p:cNvSpPr>
          <p:nvPr/>
        </p:nvSpPr>
        <p:spPr bwMode="auto">
          <a:xfrm>
            <a:off x="1519238" y="2170113"/>
            <a:ext cx="287337" cy="287337"/>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cs typeface="Arial" charset="0"/>
            </a:endParaRPr>
          </a:p>
        </p:txBody>
      </p:sp>
      <p:sp>
        <p:nvSpPr>
          <p:cNvPr id="65557" name="Oval 21"/>
          <p:cNvSpPr>
            <a:spLocks noChangeArrowheads="1"/>
          </p:cNvSpPr>
          <p:nvPr/>
        </p:nvSpPr>
        <p:spPr bwMode="auto">
          <a:xfrm>
            <a:off x="1517860" y="2175060"/>
            <a:ext cx="287337" cy="287337"/>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cs typeface="Arial" charset="0"/>
            </a:endParaRPr>
          </a:p>
        </p:txBody>
      </p:sp>
      <p:sp>
        <p:nvSpPr>
          <p:cNvPr id="65558" name="Oval 22"/>
          <p:cNvSpPr>
            <a:spLocks noChangeArrowheads="1"/>
          </p:cNvSpPr>
          <p:nvPr/>
        </p:nvSpPr>
        <p:spPr bwMode="auto">
          <a:xfrm>
            <a:off x="7567613" y="2097088"/>
            <a:ext cx="287337" cy="287337"/>
          </a:xfrm>
          <a:prstGeom prst="ellipse">
            <a:avLst/>
          </a:prstGeom>
          <a:solidFill>
            <a:srgbClr val="0000FF"/>
          </a:solidFill>
          <a:ln w="9525">
            <a:solidFill>
              <a:schemeClr val="tx1"/>
            </a:solidFill>
            <a:round/>
            <a:headEnd/>
            <a:tailEnd/>
          </a:ln>
          <a:effectLst/>
        </p:spPr>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endParaRPr>
          </a:p>
        </p:txBody>
      </p:sp>
      <p:sp>
        <p:nvSpPr>
          <p:cNvPr id="65559" name="Oval 23"/>
          <p:cNvSpPr>
            <a:spLocks noChangeArrowheads="1"/>
          </p:cNvSpPr>
          <p:nvPr/>
        </p:nvSpPr>
        <p:spPr bwMode="auto">
          <a:xfrm>
            <a:off x="727075" y="2241550"/>
            <a:ext cx="287338" cy="287338"/>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cs typeface="Arial" charset="0"/>
            </a:endParaRPr>
          </a:p>
        </p:txBody>
      </p:sp>
      <p:sp>
        <p:nvSpPr>
          <p:cNvPr id="24597" name="Text Box 24"/>
          <p:cNvSpPr txBox="1">
            <a:spLocks noChangeArrowheads="1"/>
          </p:cNvSpPr>
          <p:nvPr/>
        </p:nvSpPr>
        <p:spPr bwMode="auto">
          <a:xfrm>
            <a:off x="646113" y="2224088"/>
            <a:ext cx="431800" cy="304800"/>
          </a:xfrm>
          <a:prstGeom prst="rect">
            <a:avLst/>
          </a:prstGeom>
          <a:no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spcBef>
                <a:spcPct val="50000"/>
              </a:spcBef>
              <a:defRPr/>
            </a:pPr>
            <a:r>
              <a:rPr lang="en-GB" sz="1400" b="1" dirty="0">
                <a:effectLst>
                  <a:outerShdw blurRad="38100" dist="38100" dir="2700000" algn="tl">
                    <a:srgbClr val="000000"/>
                  </a:outerShdw>
                </a:effectLst>
                <a:latin typeface="+mj-lt"/>
                <a:cs typeface="Times New Roman" pitchFamily="18" charset="0"/>
              </a:rPr>
              <a:t>O</a:t>
            </a:r>
            <a:r>
              <a:rPr lang="en-GB" sz="1400" b="1" baseline="-25000" dirty="0">
                <a:effectLst>
                  <a:outerShdw blurRad="38100" dist="38100" dir="2700000" algn="tl">
                    <a:srgbClr val="000000"/>
                  </a:outerShdw>
                </a:effectLst>
                <a:latin typeface="+mj-lt"/>
                <a:cs typeface="Times New Roman" pitchFamily="18" charset="0"/>
              </a:rPr>
              <a:t>2</a:t>
            </a:r>
            <a:endParaRPr lang="en-US" sz="1400" b="1" baseline="-25000" dirty="0">
              <a:effectLst>
                <a:outerShdw blurRad="38100" dist="38100" dir="2700000" algn="tl">
                  <a:srgbClr val="000000"/>
                </a:outerShdw>
              </a:effectLst>
              <a:latin typeface="+mj-lt"/>
              <a:cs typeface="Times New Roman" pitchFamily="18" charset="0"/>
            </a:endParaRPr>
          </a:p>
        </p:txBody>
      </p:sp>
      <p:sp>
        <p:nvSpPr>
          <p:cNvPr id="65561" name="Oval 25"/>
          <p:cNvSpPr>
            <a:spLocks noChangeArrowheads="1"/>
          </p:cNvSpPr>
          <p:nvPr/>
        </p:nvSpPr>
        <p:spPr bwMode="auto">
          <a:xfrm>
            <a:off x="8143875" y="2025650"/>
            <a:ext cx="287338" cy="287338"/>
          </a:xfrm>
          <a:prstGeom prst="ellipse">
            <a:avLst/>
          </a:prstGeom>
          <a:solidFill>
            <a:srgbClr val="0000FF"/>
          </a:solidFill>
          <a:ln w="9525">
            <a:solidFill>
              <a:schemeClr val="tx1"/>
            </a:solidFill>
            <a:round/>
            <a:headEnd/>
            <a:tailEnd/>
          </a:ln>
          <a:effectLst/>
        </p:spPr>
        <p:txBody>
          <a:bodyPr wrap="none" anchor="ctr"/>
          <a:lstStyle/>
          <a:p>
            <a:pPr algn="ctr">
              <a:defRPr/>
            </a:pPr>
            <a:endParaRPr lang="en-GB" sz="3600">
              <a:solidFill>
                <a:srgbClr val="FFFF00"/>
              </a:solidFill>
              <a:effectLst>
                <a:outerShdw blurRad="38100" dist="38100" dir="2700000" algn="tl">
                  <a:srgbClr val="000000">
                    <a:alpha val="43137"/>
                  </a:srgbClr>
                </a:outerShdw>
              </a:effectLst>
              <a:latin typeface="+mj-lt"/>
            </a:endParaRPr>
          </a:p>
        </p:txBody>
      </p:sp>
      <p:sp>
        <p:nvSpPr>
          <p:cNvPr id="24599" name="Text Box 26"/>
          <p:cNvSpPr txBox="1">
            <a:spLocks noChangeArrowheads="1"/>
          </p:cNvSpPr>
          <p:nvPr/>
        </p:nvSpPr>
        <p:spPr bwMode="auto">
          <a:xfrm>
            <a:off x="7994650" y="2044700"/>
            <a:ext cx="576263" cy="244475"/>
          </a:xfrm>
          <a:prstGeom prst="rect">
            <a:avLst/>
          </a:prstGeom>
          <a:noFill/>
          <a:ln w="9525">
            <a:noFill/>
            <a:miter lim="800000"/>
            <a:headEnd/>
            <a:tailEnd/>
          </a:ln>
        </p:spPr>
        <p:txBody>
          <a:bodyPr>
            <a:spAutoFit/>
          </a:bodyPr>
          <a:lstStyle/>
          <a:p>
            <a:pPr algn="ctr">
              <a:spcBef>
                <a:spcPct val="50000"/>
              </a:spcBef>
              <a:defRPr/>
            </a:pPr>
            <a:r>
              <a:rPr lang="en-GB" sz="1000" b="1">
                <a:solidFill>
                  <a:srgbClr val="FFFFFF"/>
                </a:solidFill>
                <a:effectLst>
                  <a:outerShdw blurRad="38100" dist="38100" dir="2700000" algn="tl">
                    <a:srgbClr val="000000"/>
                  </a:outerShdw>
                </a:effectLst>
                <a:latin typeface="+mj-lt"/>
                <a:cs typeface="Times New Roman" pitchFamily="18" charset="0"/>
              </a:rPr>
              <a:t>CO</a:t>
            </a:r>
            <a:r>
              <a:rPr lang="en-GB" sz="1000" b="1" baseline="-25000">
                <a:solidFill>
                  <a:srgbClr val="FFFFFF"/>
                </a:solidFill>
                <a:effectLst>
                  <a:outerShdw blurRad="38100" dist="38100" dir="2700000" algn="tl">
                    <a:srgbClr val="000000"/>
                  </a:outerShdw>
                </a:effectLst>
                <a:latin typeface="+mj-lt"/>
                <a:cs typeface="Times New Roman" pitchFamily="18" charset="0"/>
              </a:rPr>
              <a:t>2</a:t>
            </a:r>
            <a:endParaRPr lang="en-US" sz="1000" b="1" baseline="-25000">
              <a:solidFill>
                <a:srgbClr val="FFFFFF"/>
              </a:solidFill>
              <a:effectLst>
                <a:outerShdw blurRad="38100" dist="38100" dir="2700000" algn="tl">
                  <a:srgbClr val="000000"/>
                </a:outerShdw>
              </a:effectLst>
              <a:latin typeface="+mj-lt"/>
              <a:cs typeface="Times New Roman" pitchFamily="18" charset="0"/>
            </a:endParaRPr>
          </a:p>
        </p:txBody>
      </p:sp>
      <p:sp>
        <p:nvSpPr>
          <p:cNvPr id="24600" name="Text Box 27"/>
          <p:cNvSpPr txBox="1">
            <a:spLocks noChangeArrowheads="1"/>
          </p:cNvSpPr>
          <p:nvPr/>
        </p:nvSpPr>
        <p:spPr bwMode="auto">
          <a:xfrm>
            <a:off x="3433763" y="2349500"/>
            <a:ext cx="1368425" cy="468313"/>
          </a:xfrm>
          <a:prstGeom prst="rect">
            <a:avLst/>
          </a:prstGeom>
          <a:noFill/>
          <a:ln w="9525">
            <a:noFill/>
            <a:miter lim="800000"/>
            <a:headEnd/>
            <a:tailEnd/>
          </a:ln>
        </p:spPr>
        <p:txBody>
          <a:bodyPr>
            <a:spAutoFit/>
          </a:bodyPr>
          <a:lstStyle/>
          <a:p>
            <a:pPr algn="ctr">
              <a:lnSpc>
                <a:spcPct val="60000"/>
              </a:lnSpc>
              <a:spcBef>
                <a:spcPct val="50000"/>
              </a:spcBef>
              <a:defRPr/>
            </a:pPr>
            <a:r>
              <a:rPr lang="en-GB" sz="1400" b="1" dirty="0">
                <a:latin typeface="+mj-lt"/>
                <a:cs typeface="Times New Roman" pitchFamily="18" charset="0"/>
              </a:rPr>
              <a:t>LUNG</a:t>
            </a:r>
          </a:p>
          <a:p>
            <a:pPr algn="ctr">
              <a:lnSpc>
                <a:spcPct val="60000"/>
              </a:lnSpc>
              <a:spcBef>
                <a:spcPct val="50000"/>
              </a:spcBef>
              <a:defRPr/>
            </a:pPr>
            <a:r>
              <a:rPr lang="en-GB" sz="1400" b="1" dirty="0">
                <a:latin typeface="+mj-lt"/>
                <a:cs typeface="Times New Roman" pitchFamily="18" charset="0"/>
              </a:rPr>
              <a:t>PERFUSION</a:t>
            </a:r>
            <a:endParaRPr lang="en-US" sz="1400" b="1" dirty="0">
              <a:latin typeface="+mj-lt"/>
              <a:cs typeface="Times New Roman" pitchFamily="18" charset="0"/>
            </a:endParaRPr>
          </a:p>
        </p:txBody>
      </p:sp>
      <p:sp>
        <p:nvSpPr>
          <p:cNvPr id="24601" name="Text Box 28"/>
          <p:cNvSpPr txBox="1">
            <a:spLocks noChangeArrowheads="1"/>
          </p:cNvSpPr>
          <p:nvPr/>
        </p:nvSpPr>
        <p:spPr bwMode="auto">
          <a:xfrm>
            <a:off x="573088" y="1681163"/>
            <a:ext cx="965200" cy="366712"/>
          </a:xfrm>
          <a:prstGeom prst="rect">
            <a:avLst/>
          </a:prstGeom>
          <a:noFill/>
          <a:ln w="9525">
            <a:noFill/>
            <a:miter lim="800000"/>
            <a:headEnd/>
            <a:tailEnd/>
          </a:ln>
        </p:spPr>
        <p:txBody>
          <a:bodyPr>
            <a:spAutoFit/>
          </a:bodyPr>
          <a:lstStyle/>
          <a:p>
            <a:pPr algn="ctr">
              <a:spcBef>
                <a:spcPct val="50000"/>
              </a:spcBef>
              <a:defRPr/>
            </a:pPr>
            <a:r>
              <a:rPr lang="en-GB" b="1">
                <a:solidFill>
                  <a:srgbClr val="FFFF00"/>
                </a:solidFill>
                <a:effectLst>
                  <a:outerShdw blurRad="38100" dist="38100" dir="2700000" algn="tl">
                    <a:srgbClr val="000000"/>
                  </a:outerShdw>
                </a:effectLst>
                <a:latin typeface="+mj-lt"/>
                <a:cs typeface="Times New Roman" pitchFamily="18" charset="0"/>
              </a:rPr>
              <a:t>AIR</a:t>
            </a:r>
            <a:endParaRPr lang="en-US" b="1">
              <a:solidFill>
                <a:srgbClr val="FFFF00"/>
              </a:solidFill>
              <a:effectLst>
                <a:outerShdw blurRad="38100" dist="38100" dir="2700000" algn="tl">
                  <a:srgbClr val="000000"/>
                </a:outerShdw>
              </a:effectLst>
              <a:latin typeface="+mj-lt"/>
              <a:cs typeface="Times New Roman" pitchFamily="18" charset="0"/>
            </a:endParaRPr>
          </a:p>
        </p:txBody>
      </p:sp>
      <p:sp>
        <p:nvSpPr>
          <p:cNvPr id="24602" name="Text Box 29"/>
          <p:cNvSpPr txBox="1">
            <a:spLocks noChangeArrowheads="1"/>
          </p:cNvSpPr>
          <p:nvPr/>
        </p:nvSpPr>
        <p:spPr bwMode="auto">
          <a:xfrm>
            <a:off x="4500563" y="1484313"/>
            <a:ext cx="1755775" cy="396875"/>
          </a:xfrm>
          <a:prstGeom prst="rect">
            <a:avLst/>
          </a:prstGeom>
          <a:noFill/>
          <a:ln w="9525">
            <a:noFill/>
            <a:miter lim="800000"/>
            <a:headEnd/>
            <a:tailEnd/>
          </a:ln>
        </p:spPr>
        <p:txBody>
          <a:bodyPr>
            <a:spAutoFit/>
          </a:bodyPr>
          <a:lstStyle/>
          <a:p>
            <a:pPr algn="ctr">
              <a:spcBef>
                <a:spcPct val="50000"/>
              </a:spcBef>
              <a:defRPr/>
            </a:pPr>
            <a:r>
              <a:rPr lang="en-GB" sz="2000" b="1">
                <a:solidFill>
                  <a:srgbClr val="F79FE4"/>
                </a:solidFill>
                <a:effectLst>
                  <a:outerShdw blurRad="38100" dist="38100" dir="2700000" algn="tl">
                    <a:srgbClr val="000000"/>
                  </a:outerShdw>
                </a:effectLst>
                <a:latin typeface="+mj-lt"/>
              </a:rPr>
              <a:t>CO=HRxSV</a:t>
            </a:r>
          </a:p>
        </p:txBody>
      </p:sp>
      <p:sp>
        <p:nvSpPr>
          <p:cNvPr id="24603" name="Text Box 30"/>
          <p:cNvSpPr txBox="1">
            <a:spLocks noChangeArrowheads="1"/>
          </p:cNvSpPr>
          <p:nvPr/>
        </p:nvSpPr>
        <p:spPr bwMode="auto">
          <a:xfrm>
            <a:off x="5983288" y="1449388"/>
            <a:ext cx="1368425" cy="457200"/>
          </a:xfrm>
          <a:prstGeom prst="rect">
            <a:avLst/>
          </a:prstGeom>
          <a:noFill/>
          <a:ln w="9525">
            <a:noFill/>
            <a:miter lim="800000"/>
            <a:headEnd/>
            <a:tailEnd/>
          </a:ln>
        </p:spPr>
        <p:txBody>
          <a:bodyPr>
            <a:spAutoFit/>
          </a:bodyPr>
          <a:lstStyle/>
          <a:p>
            <a:pPr algn="ctr">
              <a:spcBef>
                <a:spcPct val="50000"/>
              </a:spcBef>
              <a:defRPr/>
            </a:pPr>
            <a:r>
              <a:rPr lang="en-GB" sz="2400" b="1">
                <a:solidFill>
                  <a:srgbClr val="FF5050"/>
                </a:solidFill>
                <a:effectLst>
                  <a:outerShdw blurRad="38100" dist="38100" dir="2700000" algn="tl">
                    <a:srgbClr val="000000"/>
                  </a:outerShdw>
                </a:effectLst>
                <a:latin typeface="+mj-lt"/>
              </a:rPr>
              <a:t>Hb</a:t>
            </a:r>
          </a:p>
        </p:txBody>
      </p:sp>
      <p:sp>
        <p:nvSpPr>
          <p:cNvPr id="24604" name="Text Box 32"/>
          <p:cNvSpPr txBox="1">
            <a:spLocks noChangeArrowheads="1"/>
          </p:cNvSpPr>
          <p:nvPr/>
        </p:nvSpPr>
        <p:spPr bwMode="auto">
          <a:xfrm>
            <a:off x="2743200" y="1593850"/>
            <a:ext cx="1368425" cy="396875"/>
          </a:xfrm>
          <a:prstGeom prst="rect">
            <a:avLst/>
          </a:prstGeom>
          <a:noFill/>
          <a:ln w="9525">
            <a:noFill/>
            <a:miter lim="800000"/>
            <a:headEnd/>
            <a:tailEnd/>
          </a:ln>
        </p:spPr>
        <p:txBody>
          <a:bodyPr>
            <a:spAutoFit/>
          </a:bodyPr>
          <a:lstStyle/>
          <a:p>
            <a:pPr algn="ctr">
              <a:spcBef>
                <a:spcPct val="50000"/>
              </a:spcBef>
              <a:defRPr/>
            </a:pPr>
            <a:r>
              <a:rPr lang="en-GB" sz="2000" b="1">
                <a:solidFill>
                  <a:srgbClr val="FF9933"/>
                </a:solidFill>
                <a:effectLst>
                  <a:outerShdw blurRad="38100" dist="38100" dir="2700000" algn="tl">
                    <a:srgbClr val="000000"/>
                  </a:outerShdw>
                </a:effectLst>
                <a:latin typeface="+mj-lt"/>
              </a:rPr>
              <a:t>V/Q</a:t>
            </a:r>
          </a:p>
        </p:txBody>
      </p:sp>
      <p:sp>
        <p:nvSpPr>
          <p:cNvPr id="24605" name="AutoShape 33"/>
          <p:cNvSpPr>
            <a:spLocks noChangeArrowheads="1"/>
          </p:cNvSpPr>
          <p:nvPr/>
        </p:nvSpPr>
        <p:spPr bwMode="auto">
          <a:xfrm>
            <a:off x="1446213" y="1304925"/>
            <a:ext cx="936625" cy="647700"/>
          </a:xfrm>
          <a:prstGeom prst="leftArrow">
            <a:avLst>
              <a:gd name="adj1" fmla="val 50000"/>
              <a:gd name="adj2" fmla="val 36152"/>
            </a:avLst>
          </a:prstGeom>
          <a:solidFill>
            <a:srgbClr val="0000FF"/>
          </a:solidFill>
          <a:ln w="9525">
            <a:solidFill>
              <a:schemeClr val="tx1"/>
            </a:solidFill>
            <a:miter lim="800000"/>
            <a:headEnd/>
            <a:tailEnd/>
          </a:ln>
        </p:spPr>
        <p:txBody>
          <a:bodyPr wrap="none" anchor="ctr"/>
          <a:lstStyle/>
          <a:p>
            <a:pPr algn="ctr">
              <a:defRPr/>
            </a:pPr>
            <a:r>
              <a:rPr lang="en-GB">
                <a:solidFill>
                  <a:srgbClr val="FFFFFF"/>
                </a:solidFill>
                <a:effectLst>
                  <a:outerShdw blurRad="38100" dist="38100" dir="2700000" algn="tl">
                    <a:srgbClr val="000000"/>
                  </a:outerShdw>
                </a:effectLst>
                <a:latin typeface="+mj-lt"/>
                <a:cs typeface="Times New Roman" pitchFamily="18" charset="0"/>
              </a:rPr>
              <a:t>VCO</a:t>
            </a:r>
            <a:r>
              <a:rPr lang="en-GB" baseline="-25000">
                <a:solidFill>
                  <a:srgbClr val="FFFFFF"/>
                </a:solidFill>
                <a:effectLst>
                  <a:outerShdw blurRad="38100" dist="38100" dir="2700000" algn="tl">
                    <a:srgbClr val="000000"/>
                  </a:outerShdw>
                </a:effectLst>
                <a:latin typeface="+mj-lt"/>
                <a:cs typeface="Times New Roman" pitchFamily="18" charset="0"/>
              </a:rPr>
              <a:t>2</a:t>
            </a:r>
            <a:endParaRPr lang="en-US" baseline="-25000">
              <a:solidFill>
                <a:srgbClr val="FFFFFF"/>
              </a:solidFill>
              <a:effectLst>
                <a:outerShdw blurRad="38100" dist="38100" dir="2700000" algn="tl">
                  <a:srgbClr val="000000"/>
                </a:outerShdw>
              </a:effectLst>
              <a:latin typeface="+mj-lt"/>
              <a:cs typeface="Times New Roman" pitchFamily="18" charset="0"/>
            </a:endParaRPr>
          </a:p>
        </p:txBody>
      </p:sp>
      <p:sp>
        <p:nvSpPr>
          <p:cNvPr id="24606" name="AutoShape 34"/>
          <p:cNvSpPr>
            <a:spLocks noChangeArrowheads="1"/>
          </p:cNvSpPr>
          <p:nvPr/>
        </p:nvSpPr>
        <p:spPr bwMode="auto">
          <a:xfrm rot="10800000">
            <a:off x="1230313" y="2457450"/>
            <a:ext cx="936625" cy="647700"/>
          </a:xfrm>
          <a:prstGeom prst="leftArrow">
            <a:avLst>
              <a:gd name="adj1" fmla="val 50000"/>
              <a:gd name="adj2" fmla="val 36152"/>
            </a:avLst>
          </a:prstGeom>
          <a:ln>
            <a:headEnd/>
            <a:tailEnd/>
          </a:ln>
        </p:spPr>
        <p:style>
          <a:lnRef idx="0">
            <a:schemeClr val="accent4"/>
          </a:lnRef>
          <a:fillRef idx="3">
            <a:schemeClr val="accent4"/>
          </a:fillRef>
          <a:effectRef idx="3">
            <a:schemeClr val="accent4"/>
          </a:effectRef>
          <a:fontRef idx="minor">
            <a:schemeClr val="lt1"/>
          </a:fontRef>
        </p:style>
        <p:txBody>
          <a:bodyPr rot="10800000" wrap="none" anchor="ctr"/>
          <a:lstStyle/>
          <a:p>
            <a:pPr algn="ctr">
              <a:defRPr/>
            </a:pPr>
            <a:r>
              <a:rPr lang="en-GB">
                <a:effectLst>
                  <a:outerShdw blurRad="38100" dist="38100" dir="2700000" algn="tl">
                    <a:srgbClr val="000000"/>
                  </a:outerShdw>
                </a:effectLst>
                <a:latin typeface="+mj-lt"/>
                <a:cs typeface="Times New Roman" pitchFamily="18" charset="0"/>
              </a:rPr>
              <a:t>VO</a:t>
            </a:r>
            <a:r>
              <a:rPr lang="en-GB" baseline="-25000">
                <a:effectLst>
                  <a:outerShdw blurRad="38100" dist="38100" dir="2700000" algn="tl">
                    <a:srgbClr val="000000"/>
                  </a:outerShdw>
                </a:effectLst>
                <a:latin typeface="+mj-lt"/>
                <a:cs typeface="Times New Roman" pitchFamily="18" charset="0"/>
              </a:rPr>
              <a:t>2</a:t>
            </a:r>
            <a:endParaRPr lang="en-US" baseline="-25000">
              <a:effectLst>
                <a:outerShdw blurRad="38100" dist="38100" dir="2700000" algn="tl">
                  <a:srgbClr val="000000"/>
                </a:outerShdw>
              </a:effectLst>
              <a:latin typeface="+mj-lt"/>
              <a:cs typeface="Times New Roman" pitchFamily="18" charset="0"/>
            </a:endParaRPr>
          </a:p>
        </p:txBody>
      </p:sp>
      <p:sp>
        <p:nvSpPr>
          <p:cNvPr id="24607" name="Text Box 28"/>
          <p:cNvSpPr txBox="1">
            <a:spLocks noChangeArrowheads="1"/>
          </p:cNvSpPr>
          <p:nvPr/>
        </p:nvSpPr>
        <p:spPr bwMode="auto">
          <a:xfrm>
            <a:off x="7181850" y="1428750"/>
            <a:ext cx="1604963" cy="584200"/>
          </a:xfrm>
          <a:prstGeom prst="rect">
            <a:avLst/>
          </a:prstGeom>
          <a:noFill/>
          <a:ln w="9525">
            <a:noFill/>
            <a:miter lim="800000"/>
            <a:headEnd/>
            <a:tailEnd/>
          </a:ln>
        </p:spPr>
        <p:txBody>
          <a:bodyPr>
            <a:spAutoFit/>
          </a:bodyPr>
          <a:lstStyle/>
          <a:p>
            <a:pPr algn="ctr">
              <a:spcBef>
                <a:spcPct val="50000"/>
              </a:spcBef>
              <a:defRPr/>
            </a:pPr>
            <a:r>
              <a:rPr lang="en-GB" sz="1600" b="1" dirty="0">
                <a:solidFill>
                  <a:srgbClr val="FF9966"/>
                </a:solidFill>
                <a:effectLst>
                  <a:outerShdw blurRad="38100" dist="38100" dir="2700000" algn="tl">
                    <a:srgbClr val="000000"/>
                  </a:outerShdw>
                </a:effectLst>
                <a:latin typeface="+mj-lt"/>
                <a:cs typeface="Times New Roman" pitchFamily="18" charset="0"/>
              </a:rPr>
              <a:t>PERIPHERAL </a:t>
            </a:r>
            <a:r>
              <a:rPr lang="el-GR" sz="1600" b="1" dirty="0">
                <a:solidFill>
                  <a:srgbClr val="FF9966"/>
                </a:solidFill>
                <a:effectLst>
                  <a:outerShdw blurRad="38100" dist="38100" dir="2700000" algn="tl">
                    <a:srgbClr val="000000"/>
                  </a:outerShdw>
                </a:effectLst>
                <a:latin typeface="+mj-lt"/>
                <a:cs typeface="Times New Roman" pitchFamily="18" charset="0"/>
              </a:rPr>
              <a:t>TISSUE</a:t>
            </a:r>
            <a:r>
              <a:rPr lang="en-GB" sz="1600" b="1" dirty="0">
                <a:solidFill>
                  <a:srgbClr val="FF9966"/>
                </a:solidFill>
                <a:effectLst>
                  <a:outerShdw blurRad="38100" dist="38100" dir="2700000" algn="tl">
                    <a:srgbClr val="000000"/>
                  </a:outerShdw>
                </a:effectLst>
                <a:latin typeface="+mj-lt"/>
                <a:cs typeface="Times New Roman" pitchFamily="18" charset="0"/>
              </a:rPr>
              <a:t>S</a:t>
            </a:r>
            <a:endParaRPr lang="en-US" sz="1600" b="1" dirty="0">
              <a:solidFill>
                <a:srgbClr val="FF9966"/>
              </a:solidFill>
              <a:effectLst>
                <a:outerShdw blurRad="38100" dist="38100" dir="2700000" algn="tl">
                  <a:srgbClr val="000000"/>
                </a:outerShdw>
              </a:effectLst>
              <a:latin typeface="+mj-lt"/>
              <a:cs typeface="Times New Roman" pitchFamily="18" charset="0"/>
            </a:endParaRPr>
          </a:p>
        </p:txBody>
      </p:sp>
      <p:sp>
        <p:nvSpPr>
          <p:cNvPr id="10271" name="TextBox 34"/>
          <p:cNvSpPr txBox="1">
            <a:spLocks noChangeArrowheads="1"/>
          </p:cNvSpPr>
          <p:nvPr/>
        </p:nvSpPr>
        <p:spPr bwMode="auto">
          <a:xfrm>
            <a:off x="2143125" y="3286125"/>
            <a:ext cx="1571625" cy="738188"/>
          </a:xfrm>
          <a:prstGeom prst="rect">
            <a:avLst/>
          </a:prstGeom>
          <a:noFill/>
          <a:ln w="9525">
            <a:noFill/>
            <a:miter lim="800000"/>
            <a:headEnd/>
            <a:tailEnd/>
          </a:ln>
        </p:spPr>
        <p:txBody>
          <a:bodyPr>
            <a:spAutoFit/>
          </a:bodyPr>
          <a:lstStyle/>
          <a:p>
            <a:pPr algn="ctr">
              <a:defRPr/>
            </a:pPr>
            <a:r>
              <a:rPr lang="en-GB" sz="1400">
                <a:latin typeface="+mj-lt"/>
                <a:cs typeface="+mn-cs"/>
              </a:rPr>
              <a:t>Obstruction</a:t>
            </a:r>
          </a:p>
          <a:p>
            <a:pPr algn="ctr">
              <a:defRPr/>
            </a:pPr>
            <a:r>
              <a:rPr lang="en-GB" sz="1400">
                <a:latin typeface="+mj-lt"/>
                <a:cs typeface="+mn-cs"/>
              </a:rPr>
              <a:t>Restriction</a:t>
            </a:r>
          </a:p>
          <a:p>
            <a:pPr algn="ctr">
              <a:defRPr/>
            </a:pPr>
            <a:r>
              <a:rPr lang="en-GB" sz="1400">
                <a:latin typeface="+mj-lt"/>
                <a:cs typeface="+mn-cs"/>
              </a:rPr>
              <a:t>Myoskeletal</a:t>
            </a:r>
          </a:p>
        </p:txBody>
      </p:sp>
      <p:sp>
        <p:nvSpPr>
          <p:cNvPr id="10272" name="TextBox 35"/>
          <p:cNvSpPr txBox="1">
            <a:spLocks noChangeArrowheads="1"/>
          </p:cNvSpPr>
          <p:nvPr/>
        </p:nvSpPr>
        <p:spPr bwMode="auto">
          <a:xfrm>
            <a:off x="3429000" y="3286125"/>
            <a:ext cx="1571625" cy="942975"/>
          </a:xfrm>
          <a:prstGeom prst="rect">
            <a:avLst/>
          </a:prstGeom>
          <a:noFill/>
          <a:ln w="9525">
            <a:noFill/>
            <a:miter lim="800000"/>
            <a:headEnd/>
            <a:tailEnd/>
          </a:ln>
        </p:spPr>
        <p:txBody>
          <a:bodyPr>
            <a:spAutoFit/>
          </a:bodyPr>
          <a:lstStyle/>
          <a:p>
            <a:pPr algn="ctr"/>
            <a:r>
              <a:rPr lang="en-GB" sz="1400" b="1">
                <a:latin typeface="Univers"/>
              </a:rPr>
              <a:t>iPAH</a:t>
            </a:r>
          </a:p>
          <a:p>
            <a:pPr algn="ctr"/>
            <a:r>
              <a:rPr lang="en-GB" sz="1400">
                <a:latin typeface="Univers"/>
              </a:rPr>
              <a:t>R-L shunt</a:t>
            </a:r>
          </a:p>
          <a:p>
            <a:pPr algn="ctr"/>
            <a:r>
              <a:rPr lang="en-GB" sz="1400">
                <a:latin typeface="Univers"/>
              </a:rPr>
              <a:t>PE</a:t>
            </a:r>
          </a:p>
          <a:p>
            <a:pPr algn="ctr"/>
            <a:r>
              <a:rPr lang="en-GB" sz="1400">
                <a:latin typeface="Univers"/>
              </a:rPr>
              <a:t>CHF</a:t>
            </a:r>
          </a:p>
        </p:txBody>
      </p:sp>
      <p:sp>
        <p:nvSpPr>
          <p:cNvPr id="10273" name="TextBox 36"/>
          <p:cNvSpPr txBox="1">
            <a:spLocks noChangeArrowheads="1"/>
          </p:cNvSpPr>
          <p:nvPr/>
        </p:nvSpPr>
        <p:spPr bwMode="auto">
          <a:xfrm>
            <a:off x="4643438" y="3286125"/>
            <a:ext cx="1571625" cy="738188"/>
          </a:xfrm>
          <a:prstGeom prst="rect">
            <a:avLst/>
          </a:prstGeom>
          <a:noFill/>
          <a:ln w="9525">
            <a:noFill/>
            <a:miter lim="800000"/>
            <a:headEnd/>
            <a:tailEnd/>
          </a:ln>
        </p:spPr>
        <p:txBody>
          <a:bodyPr>
            <a:spAutoFit/>
          </a:bodyPr>
          <a:lstStyle/>
          <a:p>
            <a:pPr algn="ctr">
              <a:defRPr/>
            </a:pPr>
            <a:r>
              <a:rPr lang="en-GB" sz="1400">
                <a:latin typeface="+mj-lt"/>
                <a:cs typeface="+mn-cs"/>
              </a:rPr>
              <a:t>CHF</a:t>
            </a:r>
          </a:p>
          <a:p>
            <a:pPr algn="ctr">
              <a:defRPr/>
            </a:pPr>
            <a:r>
              <a:rPr lang="en-GB" sz="1400">
                <a:latin typeface="+mj-lt"/>
                <a:cs typeface="+mn-cs"/>
              </a:rPr>
              <a:t>CHD</a:t>
            </a:r>
          </a:p>
          <a:p>
            <a:pPr algn="ctr">
              <a:defRPr/>
            </a:pPr>
            <a:r>
              <a:rPr lang="en-GB" sz="1400">
                <a:latin typeface="+mj-lt"/>
                <a:cs typeface="+mn-cs"/>
              </a:rPr>
              <a:t>Valve disease</a:t>
            </a:r>
          </a:p>
        </p:txBody>
      </p:sp>
      <p:sp>
        <p:nvSpPr>
          <p:cNvPr id="10274" name="TextBox 37"/>
          <p:cNvSpPr txBox="1">
            <a:spLocks noChangeArrowheads="1"/>
          </p:cNvSpPr>
          <p:nvPr/>
        </p:nvSpPr>
        <p:spPr bwMode="auto">
          <a:xfrm>
            <a:off x="5929313" y="3286125"/>
            <a:ext cx="1571625" cy="954088"/>
          </a:xfrm>
          <a:prstGeom prst="rect">
            <a:avLst/>
          </a:prstGeom>
          <a:noFill/>
          <a:ln w="9525">
            <a:noFill/>
            <a:miter lim="800000"/>
            <a:headEnd/>
            <a:tailEnd/>
          </a:ln>
        </p:spPr>
        <p:txBody>
          <a:bodyPr>
            <a:spAutoFit/>
          </a:bodyPr>
          <a:lstStyle/>
          <a:p>
            <a:pPr algn="ctr">
              <a:defRPr/>
            </a:pPr>
            <a:r>
              <a:rPr lang="en-GB" sz="1400">
                <a:latin typeface="+mj-lt"/>
                <a:cs typeface="+mn-cs"/>
              </a:rPr>
              <a:t>Anaemia</a:t>
            </a:r>
          </a:p>
          <a:p>
            <a:pPr algn="ctr">
              <a:defRPr/>
            </a:pPr>
            <a:r>
              <a:rPr lang="en-GB" sz="1400">
                <a:latin typeface="+mj-lt"/>
                <a:cs typeface="+mn-cs"/>
              </a:rPr>
              <a:t>PVD</a:t>
            </a:r>
          </a:p>
          <a:p>
            <a:pPr algn="ctr">
              <a:defRPr/>
            </a:pPr>
            <a:r>
              <a:rPr lang="en-GB" sz="1400">
                <a:latin typeface="+mj-lt"/>
                <a:cs typeface="+mn-cs"/>
              </a:rPr>
              <a:t>Skeletal muscle</a:t>
            </a:r>
          </a:p>
          <a:p>
            <a:pPr algn="ctr">
              <a:defRPr/>
            </a:pPr>
            <a:r>
              <a:rPr lang="en-GB" sz="1400">
                <a:latin typeface="+mj-lt"/>
                <a:cs typeface="+mn-cs"/>
              </a:rPr>
              <a:t>Obesity</a:t>
            </a:r>
          </a:p>
        </p:txBody>
      </p:sp>
      <p:sp>
        <p:nvSpPr>
          <p:cNvPr id="10275" name="TextBox 38"/>
          <p:cNvSpPr txBox="1">
            <a:spLocks noChangeArrowheads="1"/>
          </p:cNvSpPr>
          <p:nvPr/>
        </p:nvSpPr>
        <p:spPr bwMode="auto">
          <a:xfrm>
            <a:off x="3643313" y="4357688"/>
            <a:ext cx="1571625" cy="307975"/>
          </a:xfrm>
          <a:prstGeom prst="rect">
            <a:avLst/>
          </a:prstGeom>
          <a:noFill/>
          <a:ln w="9525">
            <a:noFill/>
            <a:miter lim="800000"/>
            <a:headEnd/>
            <a:tailEnd/>
          </a:ln>
        </p:spPr>
        <p:txBody>
          <a:bodyPr>
            <a:spAutoFit/>
          </a:bodyPr>
          <a:lstStyle/>
          <a:p>
            <a:pPr algn="ctr">
              <a:defRPr/>
            </a:pPr>
            <a:r>
              <a:rPr lang="en-GB" sz="1400" i="1">
                <a:latin typeface="+mj-lt"/>
                <a:cs typeface="+mn-cs"/>
              </a:rPr>
              <a:t>Detraining</a:t>
            </a:r>
          </a:p>
        </p:txBody>
      </p:sp>
      <p:sp>
        <p:nvSpPr>
          <p:cNvPr id="10277" name="TextBox 40"/>
          <p:cNvSpPr txBox="1">
            <a:spLocks noChangeArrowheads="1"/>
          </p:cNvSpPr>
          <p:nvPr/>
        </p:nvSpPr>
        <p:spPr bwMode="auto">
          <a:xfrm>
            <a:off x="5000625" y="4357688"/>
            <a:ext cx="2500313" cy="307975"/>
          </a:xfrm>
          <a:prstGeom prst="rect">
            <a:avLst/>
          </a:prstGeom>
          <a:noFill/>
          <a:ln w="9525">
            <a:noFill/>
            <a:miter lim="800000"/>
            <a:headEnd/>
            <a:tailEnd/>
          </a:ln>
        </p:spPr>
        <p:txBody>
          <a:bodyPr>
            <a:spAutoFit/>
          </a:bodyPr>
          <a:lstStyle/>
          <a:p>
            <a:pPr algn="ctr">
              <a:defRPr/>
            </a:pPr>
            <a:r>
              <a:rPr lang="en-GB" sz="1400" i="1">
                <a:latin typeface="+mj-lt"/>
                <a:cs typeface="+mn-cs"/>
              </a:rPr>
              <a:t>Endothelial dysfunction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6554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6554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6554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65546"/>
                                        </p:tgtEl>
                                        <p:attrNameLst>
                                          <p:attrName>r</p:attrName>
                                        </p:attrNameLst>
                                      </p:cBhvr>
                                    </p:animRot>
                                  </p:childTnLst>
                                </p:cTn>
                              </p:par>
                              <p:par>
                                <p:cTn id="13" presetID="0" presetClass="path" presetSubtype="0" repeatCount="indefinite" accel="50000" decel="50000" fill="hold" nodeType="withEffect">
                                  <p:stCondLst>
                                    <p:cond delay="1500"/>
                                  </p:stCondLst>
                                  <p:childTnLst>
                                    <p:animMotion origin="layout" path="M 2.77778E-7 -7.03704E-6 C 0.00191 0.00092 0.00416 0.00115 0.0059 0.00254 C 0.00677 0.00323 0.00694 0.00462 0.00781 0.00532 C 0.01111 0.00786 0.0158 0.00902 0.01962 0.01041 C 0.02968 0.01921 0.04184 0.01897 0.05104 0.03009 C 0.05173 0.05694 0.05052 0.09073 0.06962 0.10717 C 0.07482 0.11782 0.08159 0.12013 0.09028 0.12407 C 0.10208 0.12939 0.11319 0.1331 0.12552 0.13587 C 0.13524 0.13796 0.15486 0.14259 0.15486 0.14259 C 0.1592 0.14189 0.16406 0.14305 0.16771 0.13981 C 0.17621 0.13217 0.18316 0.12222 0.18611 0.10856 C 0.19045 0.08911 0.18524 0.10925 0.19097 0.09027 C 0.19218 0.0868 0.19305 0.0831 0.19392 0.07962 C 0.19444 0.07847 0.19496 0.07592 0.19496 0.07592 C 0.19705 0.05231 0.19739 0.02939 0.20173 0.00647 C 0.20312 -0.00093 0.20347 -0.00695 0.20694 -0.01297 C 0.20712 -0.01436 0.20712 -0.01575 0.20781 -0.0169 C 0.20833 -0.01806 0.20955 -0.01853 0.20972 -0.01968 C 0.21059 -0.02223 0.21007 -0.02501 0.21059 -0.02755 C 0.21302 -0.0345 0.21701 -0.0382 0.22153 -0.0419 C 0.22378 -0.04677 0.22482 -0.05325 0.22847 -0.05626 C 0.24722 -0.07246 0.27187 -0.06945 0.29323 -0.072 C 0.30069 -0.07153 0.30816 -0.07153 0.31562 -0.07061 C 0.31892 -0.07015 0.32361 -0.06274 0.32361 -0.06274 C 0.32465 -0.05788 0.32639 -0.05325 0.32743 -0.04839 C 0.32899 -0.02362 0.32916 -0.0014 0.32743 0.0236 C 0.32778 0.04606 0.31927 0.10208 0.34409 0.11504 C 0.35104 0.1236 0.36458 0.128 0.37343 0.13078 C 0.37673 0.13171 0.38316 0.13472 0.38316 0.13472 C 0.421 0.13333 0.41771 0.14004 0.43923 0.12152 C 0.44375 0.11249 0.44253 0.11666 0.44392 0.10972 C 0.44462 0.09768 0.44427 0.07592 0.44982 0.06411 C 0.45104 0.053 0.45486 0.04189 0.45972 0.03263 C 0.4618 0.01481 0.46441 -0.0007 0.47066 -0.0169 C 0.47239 -0.03774 0.46979 -0.01528 0.4743 -0.03403 C 0.47604 -0.04098 0.47656 -0.04769 0.48021 -0.05371 C 0.48559 -0.06204 0.49705 -0.06644 0.50468 -0.06806 C 0.5125 -0.07315 0.51771 -0.07593 0.52639 -0.07709 C 0.54114 -0.0764 0.55243 -0.07478 0.56649 -0.072 C 0.57916 -0.06482 0.58767 -0.05834 0.59618 -0.04445 C 0.5993 -0.03936 0.59722 -0.04098 0.6 -0.03403 C 0.60121 -0.03126 0.60399 -0.02616 0.60399 -0.02616 C 0.6059 -0.01783 0.60816 -0.00973 0.60989 -0.0014 C 0.61076 0.00902 0.61059 0.03958 0.61962 0.04305 C 0.62361 0.04884 0.62778 0.04976 0.63333 0.05092 C 0.63663 0.05578 0.64236 0.05509 0.64705 0.0574 C 0.65781 0.06272 0.66979 0.06666 0.68142 0.06666 " pathEditMode="relative" ptsTypes="ffffffffffffffffffffffffffffffffffffffffffffffA">
                                      <p:cBhvr>
                                        <p:cTn id="14" dur="5000" fill="hold"/>
                                        <p:tgtEl>
                                          <p:spTgt spid="65552"/>
                                        </p:tgtEl>
                                        <p:attrNameLst>
                                          <p:attrName>ppt_x</p:attrName>
                                          <p:attrName>ppt_y</p:attrName>
                                        </p:attrNameLst>
                                      </p:cBhvr>
                                    </p:animMotion>
                                  </p:childTnLst>
                                </p:cTn>
                              </p:par>
                              <p:par>
                                <p:cTn id="15" presetID="0" presetClass="path" presetSubtype="0" repeatCount="indefinite" accel="50000" decel="50000" fill="hold" grpId="0" nodeType="withEffect">
                                  <p:stCondLst>
                                    <p:cond delay="0"/>
                                  </p:stCondLst>
                                  <p:childTnLst>
                                    <p:animMotion origin="layout" path="M 5.55556E-6 -3.7037E-7 C -0.00694 0.00879 -0.00902 0.02106 -0.01579 0.03009 C -0.02065 0.0449 -0.02829 0.05764 -0.03541 0.0706 C -0.03749 0.0743 -0.0401 0.07801 -0.04131 0.0824 C -0.04201 0.08449 -0.04201 0.08727 -0.04322 0.08889 C -0.04444 0.09051 -0.04652 0.09051 -0.04808 0.09143 C -0.04895 0.09352 -0.0559 0.10972 -0.05694 0.11111 C -0.05867 0.11342 -0.06145 0.11365 -0.06371 0.11504 C -0.07031 0.11921 -0.07621 0.12523 -0.08333 0.12801 C -0.0894 0.13611 -0.11857 0.1287 -0.1276 0.12801 C -0.13506 0.12361 -0.14305 0.12106 -0.14913 0.11365 C -0.15173 0.10694 -0.1519 0.1 -0.15503 0.09398 C -0.1559 0.08426 -0.15781 0.08032 -0.16093 0.07176 C -0.16336 0.06504 -0.16458 0.05602 -0.16874 0.05092 C -0.17083 0.04143 -0.17169 0.03194 -0.17551 0.02338 C -0.17968 -0.00232 -0.18749 -0.02269 -0.19617 -0.04584 C -0.19843 -0.05186 -0.19965 -0.05973 -0.20503 -0.06273 C -0.21562 -0.06852 -0.22326 -0.06598 -0.23628 -0.06667 C -0.25989 -0.06505 -0.2677 -0.06898 -0.28437 -0.06019 C -0.28697 -0.05116 -0.28906 -0.04098 -0.29426 -0.03403 C -0.29652 -0.02338 -0.30121 -0.01412 -0.30503 -0.00394 C -0.30607 0.00486 -0.30833 0.01018 -0.31093 0.01828 C -0.31267 0.02361 -0.31249 0.0287 -0.31579 0.03264 C -0.31857 0.04375 -0.32256 0.05416 -0.32551 0.06527 C -0.32742 0.07268 -0.32985 0.08356 -0.33333 0.09004 C -0.34895 0.11875 -0.33194 0.08148 -0.34218 0.10463 C -0.34548 0.12916 -0.35555 0.12963 -0.37169 0.13333 C -0.38454 0.13217 -0.41006 0.13611 -0.42256 0.12291 C -0.4269 0.11828 -0.43176 0.10578 -0.43628 0.0993 C -0.43888 0.0956 -0.44426 0.08889 -0.44426 0.08889 C -0.44617 0.08356 -0.44808 0.07847 -0.44999 0.07314 C -0.45416 0.06203 -0.45242 0.04814 -0.4559 0.03657 C -0.45642 0.01041 -0.44826 -0.02616 -0.47065 -0.03797 C -0.48263 -0.05394 -0.4986 -0.05648 -0.51475 -0.06019 C -0.53419 -0.05672 -0.55399 -0.05625 -0.5736 -0.05371 C -0.5894 -0.05556 -0.60416 -0.05811 -0.61961 -0.06158 C -0.62847 -0.06343 -0.64617 -0.06667 -0.64617 -0.06667 C -0.65294 -0.07107 -0.6559 -0.07778 -0.66284 -0.08241 C -0.66475 -0.08681 -0.66683 -0.09098 -0.66874 -0.09537 C -0.66996 -0.09792 -0.67256 -0.10324 -0.67256 -0.10324 C -0.67326 -0.1132 -0.67465 -0.13334 -0.67465 -0.13334 " pathEditMode="relative" ptsTypes="ffffffffffffffffffffffffffffffffffffffffA">
                                      <p:cBhvr>
                                        <p:cTn id="16" dur="5000" fill="hold"/>
                                        <p:tgtEl>
                                          <p:spTgt spid="65551"/>
                                        </p:tgtEl>
                                        <p:attrNameLst>
                                          <p:attrName>ppt_x</p:attrName>
                                          <p:attrName>ppt_y</p:attrName>
                                        </p:attrNameLst>
                                      </p:cBhvr>
                                    </p:animMotion>
                                  </p:childTnLst>
                                </p:cTn>
                              </p:par>
                              <p:par>
                                <p:cTn id="17" presetID="0" presetClass="path" presetSubtype="0" repeatCount="indefinite" accel="50000" decel="50000" fill="hold" nodeType="withEffect">
                                  <p:stCondLst>
                                    <p:cond delay="0"/>
                                  </p:stCondLst>
                                  <p:childTnLst>
                                    <p:animMotion origin="layout" path="M 2.77778E-7 -7.03704E-6 C 0.00191 0.00092 0.00416 0.00115 0.0059 0.00254 C 0.00677 0.00323 0.00694 0.00462 0.00781 0.00532 C 0.01111 0.00786 0.0158 0.00902 0.01962 0.01041 C 0.02968 0.01921 0.04184 0.01897 0.05104 0.03009 C 0.05173 0.05694 0.05052 0.09073 0.06962 0.10717 C 0.07482 0.11782 0.08159 0.12013 0.09028 0.12407 C 0.10208 0.12939 0.11319 0.1331 0.12552 0.13587 C 0.13524 0.13796 0.15486 0.14259 0.15486 0.14259 C 0.1592 0.14189 0.16406 0.14305 0.16771 0.13981 C 0.17621 0.13217 0.18316 0.12222 0.18611 0.10856 C 0.19045 0.08911 0.18524 0.10925 0.19097 0.09027 C 0.19218 0.0868 0.19305 0.0831 0.19392 0.07962 C 0.19444 0.07847 0.19496 0.07592 0.19496 0.07592 C 0.19705 0.05231 0.19739 0.02939 0.20173 0.00647 C 0.20312 -0.00093 0.20347 -0.00695 0.20694 -0.01297 C 0.20712 -0.01436 0.20712 -0.01575 0.20781 -0.0169 C 0.20833 -0.01806 0.20955 -0.01853 0.20972 -0.01968 C 0.21059 -0.02223 0.21007 -0.02501 0.21059 -0.02755 C 0.21302 -0.0345 0.21701 -0.0382 0.22153 -0.0419 C 0.22378 -0.04677 0.22482 -0.05325 0.22847 -0.05626 C 0.24722 -0.07246 0.27187 -0.06945 0.29323 -0.072 C 0.30069 -0.07153 0.30816 -0.07153 0.31562 -0.07061 C 0.31892 -0.07015 0.32361 -0.06274 0.32361 -0.06274 C 0.32465 -0.05788 0.32639 -0.05325 0.32743 -0.04839 C 0.32899 -0.02362 0.32916 -0.0014 0.32743 0.0236 C 0.32778 0.04606 0.31927 0.10208 0.34409 0.11504 C 0.35104 0.1236 0.36458 0.128 0.37343 0.13078 C 0.37673 0.13171 0.38316 0.13472 0.38316 0.13472 C 0.421 0.13333 0.41771 0.14004 0.43923 0.12152 C 0.44375 0.11249 0.44253 0.11666 0.44392 0.10972 C 0.44462 0.09768 0.44427 0.07592 0.44982 0.06411 C 0.45104 0.053 0.45486 0.04189 0.45972 0.03263 C 0.4618 0.01481 0.46441 -0.0007 0.47066 -0.0169 C 0.47239 -0.03774 0.46979 -0.01528 0.4743 -0.03403 C 0.47604 -0.04098 0.47656 -0.04769 0.48021 -0.05371 C 0.48559 -0.06204 0.49705 -0.06644 0.50468 -0.06806 C 0.5125 -0.07315 0.51771 -0.07593 0.52639 -0.07709 C 0.54114 -0.0764 0.55243 -0.07478 0.56649 -0.072 C 0.57916 -0.06482 0.58767 -0.05834 0.59618 -0.04445 C 0.5993 -0.03936 0.59722 -0.04098 0.6 -0.03403 C 0.60121 -0.03126 0.60399 -0.02616 0.60399 -0.02616 C 0.6059 -0.01783 0.60816 -0.00973 0.60989 -0.0014 C 0.61076 0.00902 0.61059 0.03958 0.61962 0.04305 C 0.62361 0.04884 0.62778 0.04976 0.63333 0.05092 C 0.63663 0.05578 0.64236 0.05509 0.64705 0.0574 C 0.65781 0.06272 0.66979 0.06666 0.68142 0.06666 " pathEditMode="relative" ptsTypes="ffffffffffffffffffffffffffffffffffffffffffffffA">
                                      <p:cBhvr>
                                        <p:cTn id="18" dur="5000" fill="hold"/>
                                        <p:tgtEl>
                                          <p:spTgt spid="65553"/>
                                        </p:tgtEl>
                                        <p:attrNameLst>
                                          <p:attrName>ppt_x</p:attrName>
                                          <p:attrName>ppt_y</p:attrName>
                                        </p:attrNameLst>
                                      </p:cBhvr>
                                    </p:animMotion>
                                  </p:childTnLst>
                                </p:cTn>
                              </p:par>
                              <p:par>
                                <p:cTn id="19" presetID="0" presetClass="path" presetSubtype="0" repeatCount="indefinite" accel="50000" decel="50000" fill="hold" grpId="0" nodeType="withEffect">
                                  <p:stCondLst>
                                    <p:cond delay="1500"/>
                                  </p:stCondLst>
                                  <p:childTnLst>
                                    <p:animMotion origin="layout" path="M 5.55556E-6 -3.7037E-7 C -0.00694 0.00879 -0.00902 0.02106 -0.01579 0.03009 C -0.02065 0.0449 -0.02829 0.05764 -0.03541 0.0706 C -0.03749 0.0743 -0.0401 0.07801 -0.04131 0.0824 C -0.04201 0.08449 -0.04201 0.08727 -0.04322 0.08889 C -0.04444 0.09051 -0.04652 0.09051 -0.04808 0.09143 C -0.04895 0.09352 -0.0559 0.10972 -0.05694 0.11111 C -0.05867 0.11342 -0.06145 0.11365 -0.06371 0.11504 C -0.07031 0.11921 -0.07621 0.12523 -0.08333 0.12801 C -0.0894 0.13611 -0.11857 0.1287 -0.1276 0.12801 C -0.13506 0.12361 -0.14305 0.12106 -0.14913 0.11365 C -0.15173 0.10694 -0.1519 0.1 -0.15503 0.09398 C -0.1559 0.08426 -0.15781 0.08032 -0.16093 0.07176 C -0.16336 0.06504 -0.16458 0.05602 -0.16874 0.05092 C -0.17083 0.04143 -0.17169 0.03194 -0.17551 0.02338 C -0.17968 -0.00232 -0.18749 -0.02269 -0.19617 -0.04584 C -0.19843 -0.05186 -0.19965 -0.05973 -0.20503 -0.06273 C -0.21562 -0.06852 -0.22326 -0.06598 -0.23628 -0.06667 C -0.25989 -0.06505 -0.2677 -0.06898 -0.28437 -0.06019 C -0.28697 -0.05116 -0.28906 -0.04098 -0.29426 -0.03403 C -0.29652 -0.02338 -0.30121 -0.01412 -0.30503 -0.00394 C -0.30607 0.00486 -0.30833 0.01018 -0.31093 0.01828 C -0.31267 0.02361 -0.31249 0.0287 -0.31579 0.03264 C -0.31857 0.04375 -0.32256 0.05416 -0.32551 0.06527 C -0.32742 0.07268 -0.32985 0.08356 -0.33333 0.09004 C -0.34895 0.11875 -0.33194 0.08148 -0.34218 0.10463 C -0.34548 0.12916 -0.35555 0.12963 -0.37169 0.13333 C -0.38454 0.13217 -0.41006 0.13611 -0.42256 0.12291 C -0.4269 0.11828 -0.43176 0.10578 -0.43628 0.0993 C -0.43888 0.0956 -0.44426 0.08889 -0.44426 0.08889 C -0.44617 0.08356 -0.44808 0.07847 -0.44999 0.07314 C -0.45416 0.06203 -0.45242 0.04814 -0.4559 0.03657 C -0.45642 0.01041 -0.44826 -0.02616 -0.47065 -0.03797 C -0.48263 -0.05394 -0.4986 -0.05648 -0.51475 -0.06019 C -0.53419 -0.05672 -0.55399 -0.05625 -0.5736 -0.05371 C -0.5894 -0.05556 -0.60416 -0.05811 -0.61961 -0.06158 C -0.62847 -0.06343 -0.64617 -0.06667 -0.64617 -0.06667 C -0.65294 -0.07107 -0.6559 -0.07778 -0.66284 -0.08241 C -0.66475 -0.08681 -0.66683 -0.09098 -0.66874 -0.09537 C -0.66996 -0.09792 -0.67256 -0.10324 -0.67256 -0.10324 C -0.67326 -0.1132 -0.67465 -0.13334 -0.67465 -0.13334 " pathEditMode="relative" ptsTypes="ffffffffffffffffffffffffffffffffffffffffA">
                                      <p:cBhvr>
                                        <p:cTn id="20" dur="5000" fill="hold"/>
                                        <p:tgtEl>
                                          <p:spTgt spid="65554"/>
                                        </p:tgtEl>
                                        <p:attrNameLst>
                                          <p:attrName>ppt_x</p:attrName>
                                          <p:attrName>ppt_y</p:attrName>
                                        </p:attrNameLst>
                                      </p:cBhvr>
                                    </p:animMotion>
                                  </p:childTnLst>
                                </p:cTn>
                              </p:par>
                              <p:par>
                                <p:cTn id="21" presetID="0" presetClass="path" presetSubtype="0" repeatCount="indefinite" accel="50000" decel="50000" fill="hold" grpId="0" nodeType="withEffect">
                                  <p:stCondLst>
                                    <p:cond delay="3000"/>
                                  </p:stCondLst>
                                  <p:childTnLst>
                                    <p:animMotion origin="layout" path="M 5.55556E-6 -3.7037E-7 C -0.00694 0.00879 -0.00902 0.02106 -0.01579 0.03009 C -0.02065 0.0449 -0.02829 0.05764 -0.03541 0.0706 C -0.03749 0.0743 -0.0401 0.07801 -0.04131 0.0824 C -0.04201 0.08449 -0.04201 0.08727 -0.04322 0.08889 C -0.04444 0.09051 -0.04652 0.09051 -0.04808 0.09143 C -0.04895 0.09352 -0.0559 0.10972 -0.05694 0.11111 C -0.05867 0.11342 -0.06145 0.11365 -0.06371 0.11504 C -0.07031 0.11921 -0.07621 0.12523 -0.08333 0.12801 C -0.0894 0.13611 -0.11857 0.1287 -0.1276 0.12801 C -0.13506 0.12361 -0.14305 0.12106 -0.14913 0.11365 C -0.15173 0.10694 -0.1519 0.1 -0.15503 0.09398 C -0.1559 0.08426 -0.15781 0.08032 -0.16093 0.07176 C -0.16336 0.06504 -0.16458 0.05602 -0.16874 0.05092 C -0.17083 0.04143 -0.17169 0.03194 -0.17551 0.02338 C -0.17968 -0.00232 -0.18749 -0.02269 -0.19617 -0.04584 C -0.19843 -0.05186 -0.19965 -0.05973 -0.20503 -0.06273 C -0.21562 -0.06852 -0.22326 -0.06598 -0.23628 -0.06667 C -0.25989 -0.06505 -0.2677 -0.06898 -0.28437 -0.06019 C -0.28697 -0.05116 -0.28906 -0.04098 -0.29426 -0.03403 C -0.29652 -0.02338 -0.30121 -0.01412 -0.30503 -0.00394 C -0.30607 0.00486 -0.30833 0.01018 -0.31093 0.01828 C -0.31267 0.02361 -0.31249 0.0287 -0.31579 0.03264 C -0.31857 0.04375 -0.32256 0.05416 -0.32551 0.06527 C -0.32742 0.07268 -0.32985 0.08356 -0.33333 0.09004 C -0.34895 0.11875 -0.33194 0.08148 -0.34218 0.10463 C -0.34548 0.12916 -0.35555 0.12963 -0.37169 0.13333 C -0.38454 0.13217 -0.41006 0.13611 -0.42256 0.12291 C -0.4269 0.11828 -0.43176 0.10578 -0.43628 0.0993 C -0.43888 0.0956 -0.44426 0.08889 -0.44426 0.08889 C -0.44617 0.08356 -0.44808 0.07847 -0.44999 0.07314 C -0.45416 0.06203 -0.45242 0.04814 -0.4559 0.03657 C -0.45642 0.01041 -0.44826 -0.02616 -0.47065 -0.03797 C -0.48263 -0.05394 -0.4986 -0.05648 -0.51475 -0.06019 C -0.53419 -0.05672 -0.55399 -0.05625 -0.5736 -0.05371 C -0.5894 -0.05556 -0.60416 -0.05811 -0.61961 -0.06158 C -0.62847 -0.06343 -0.64617 -0.06667 -0.64617 -0.06667 C -0.65294 -0.07107 -0.6559 -0.07778 -0.66284 -0.08241 C -0.66475 -0.08681 -0.66683 -0.09098 -0.66874 -0.09537 C -0.66996 -0.09792 -0.67256 -0.10324 -0.67256 -0.10324 C -0.67326 -0.1132 -0.67465 -0.13334 -0.67465 -0.13334 " pathEditMode="relative" ptsTypes="ffffffffffffffffffffffffffffffffffffffffA">
                                      <p:cBhvr>
                                        <p:cTn id="22" dur="5000" fill="hold"/>
                                        <p:tgtEl>
                                          <p:spTgt spid="65555"/>
                                        </p:tgtEl>
                                        <p:attrNameLst>
                                          <p:attrName>ppt_x</p:attrName>
                                          <p:attrName>ppt_y</p:attrName>
                                        </p:attrNameLst>
                                      </p:cBhvr>
                                    </p:animMotion>
                                  </p:childTnLst>
                                </p:cTn>
                              </p:par>
                              <p:par>
                                <p:cTn id="23" presetID="0" presetClass="path" presetSubtype="0" repeatCount="indefinite" accel="50000" decel="50000" fill="hold" nodeType="withEffect">
                                  <p:stCondLst>
                                    <p:cond delay="3000"/>
                                  </p:stCondLst>
                                  <p:childTnLst>
                                    <p:animMotion origin="layout" path="M -3.61111E-6 -4.44444E-6 C 0.00191 0.00093 0.00417 0.00116 0.00591 0.00255 C 0.00677 0.00325 0.00695 0.00463 0.00782 0.00533 C 0.01111 0.00787 0.0158 0.00903 0.01962 0.01042 C 0.02969 0.01922 0.04184 0.01899 0.05105 0.0301 C 0.05174 0.05695 0.05052 0.09075 0.06962 0.10718 C 0.07483 0.11783 0.0816 0.12014 0.09028 0.12408 C 0.10209 0.1294 0.1132 0.13311 0.12552 0.13588 C 0.13525 0.13797 0.15486 0.1426 0.15486 0.14283 C 0.15921 0.1419 0.16407 0.14306 0.16771 0.13982 C 0.17622 0.13218 0.18316 0.12223 0.18611 0.10857 C 0.19046 0.08912 0.18525 0.10926 0.19098 0.09028 C 0.19219 0.08681 0.19306 0.08311 0.19393 0.07963 C 0.19445 0.07848 0.1948 0.07593 0.1948 0.07616 C 0.19705 0.05232 0.1974 0.0294 0.20174 0.00649 C 0.20313 -0.00092 0.20348 -0.00694 0.20695 -0.01296 C 0.20695 -0.01435 0.20695 -0.01574 0.20782 -0.01689 C 0.20834 -0.01805 0.20955 -0.01851 0.20973 -0.01967 C 0.21059 -0.02222 0.21007 -0.025 0.21059 -0.02754 C 0.21302 -0.03449 0.21702 -0.03819 0.22153 -0.04189 C 0.22379 -0.04675 0.22483 -0.05324 0.22848 -0.05625 C 0.24723 -0.07245 0.27188 -0.06944 0.29323 -0.07199 C 0.3007 -0.07152 0.30816 -0.07152 0.31563 -0.0706 C 0.31893 -0.07013 0.32361 -0.06273 0.32361 -0.0625 C 0.32466 -0.05787 0.32639 -0.05324 0.32743 -0.04838 C 0.329 -0.02361 0.32917 -0.00138 0.32743 0.02362 C 0.32778 0.04607 0.31927 0.10209 0.3441 0.11505 C 0.35105 0.12362 0.36459 0.12801 0.37327 0.13079 C 0.37674 0.13172 0.38299 0.13473 0.38299 0.13496 C 0.42101 0.13334 0.41771 0.14005 0.43924 0.12153 C 0.44375 0.1125 0.44254 0.11667 0.44375 0.10973 C 0.44462 0.09769 0.44427 0.07593 0.44983 0.06412 C 0.45087 0.05301 0.45486 0.0419 0.45955 0.03264 C 0.46181 0.01482 0.46441 -0.00069 0.47066 -0.01689 C 0.4724 -0.03773 0.4698 -0.01527 0.47414 -0.03402 C 0.47587 -0.04097 0.47657 -0.04768 0.48021 -0.0537 C 0.48542 -0.06203 0.49688 -0.06643 0.50452 -0.06805 C 0.51233 -0.07314 0.51754 -0.07592 0.52622 -0.07708 C 0.54115 -0.07638 0.55243 -0.07476 0.56632 -0.07199 C 0.57917 -0.06481 0.58768 -0.05833 0.59618 -0.04444 C 0.59931 -0.03935 0.59723 -0.04097 0.6 -0.03402 C 0.60122 -0.03125 0.604 -0.02615 0.604 -0.02592 C 0.60591 -0.01782 0.60816 -0.00972 0.6099 -0.00138 C 0.61077 0.00903 0.61059 0.03959 0.61962 0.04306 C 0.62361 0.04885 0.62778 0.04977 0.63334 0.05093 C 0.63664 0.05579 0.64236 0.0551 0.64705 0.05741 C 0.65782 0.06274 0.6698 0.06667 0.68143 0.06667 " pathEditMode="fixed" rAng="0" ptsTypes="ffffffffffffffffffffffffffffffffffffffffffffffA">
                                      <p:cBhvr>
                                        <p:cTn id="24" dur="5000" fill="hold"/>
                                        <p:tgtEl>
                                          <p:spTgt spid="65556"/>
                                        </p:tgtEl>
                                        <p:attrNameLst>
                                          <p:attrName>ppt_x</p:attrName>
                                          <p:attrName>ppt_y</p:attrName>
                                        </p:attrNameLst>
                                      </p:cBhvr>
                                      <p:rCtr x="34100" y="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animBg="1"/>
      <p:bldP spid="65554" grpId="0" animBg="1"/>
      <p:bldP spid="6555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descr="Picture1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984750" y="1003300"/>
            <a:ext cx="636588" cy="127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6992938" y="1909763"/>
            <a:ext cx="636587" cy="1254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3397250" y="1730375"/>
            <a:ext cx="636588" cy="1254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5"/>
          <p:cNvSpPr>
            <a:spLocks noGrp="1" noChangeArrowheads="1"/>
          </p:cNvSpPr>
          <p:nvPr>
            <p:ph type="title"/>
          </p:nvPr>
        </p:nvSpPr>
        <p:spPr/>
        <p:txBody>
          <a:bodyPr/>
          <a:lstStyle/>
          <a:p>
            <a:r>
              <a:rPr lang="en-GB" smtClean="0"/>
              <a:t>Incidence and prevalence of PAH</a:t>
            </a:r>
            <a:endParaRPr lang="en-US" smtClean="0"/>
          </a:p>
        </p:txBody>
      </p:sp>
      <p:sp>
        <p:nvSpPr>
          <p:cNvPr id="115714" name="Rectangle 6"/>
          <p:cNvSpPr>
            <a:spLocks noGrp="1" noChangeAspect="1" noChangeArrowheads="1"/>
          </p:cNvSpPr>
          <p:nvPr>
            <p:ph type="body" idx="1"/>
          </p:nvPr>
        </p:nvSpPr>
        <p:spPr>
          <a:xfrm>
            <a:off x="457200" y="1844675"/>
            <a:ext cx="8229600" cy="3565525"/>
          </a:xfrm>
        </p:spPr>
        <p:txBody>
          <a:bodyPr/>
          <a:lstStyle/>
          <a:p>
            <a:pPr>
              <a:lnSpc>
                <a:spcPct val="80000"/>
              </a:lnSpc>
            </a:pPr>
            <a:r>
              <a:rPr lang="en-GB" sz="2400" smtClean="0"/>
              <a:t>IPAH:</a:t>
            </a:r>
          </a:p>
          <a:p>
            <a:pPr lvl="1">
              <a:lnSpc>
                <a:spcPct val="80000"/>
              </a:lnSpc>
              <a:buFont typeface="Wingdings" pitchFamily="2" charset="2"/>
              <a:buChar char="s"/>
            </a:pPr>
            <a:r>
              <a:rPr lang="en-GB" sz="2000" smtClean="0"/>
              <a:t>~1–8 individuals per million per year</a:t>
            </a:r>
            <a:r>
              <a:rPr lang="en-GB" sz="2000" baseline="30000" smtClean="0"/>
              <a:t>1,2</a:t>
            </a:r>
          </a:p>
          <a:p>
            <a:pPr lvl="1">
              <a:lnSpc>
                <a:spcPct val="80000"/>
              </a:lnSpc>
            </a:pPr>
            <a:endParaRPr lang="en-GB" sz="2400" smtClean="0"/>
          </a:p>
          <a:p>
            <a:pPr>
              <a:lnSpc>
                <a:spcPct val="80000"/>
              </a:lnSpc>
            </a:pPr>
            <a:r>
              <a:rPr lang="en-GB" sz="2400" smtClean="0"/>
              <a:t>PAH-CTD (SSc):</a:t>
            </a:r>
          </a:p>
          <a:p>
            <a:pPr marL="742950" lvl="2" indent="-342900">
              <a:lnSpc>
                <a:spcPct val="80000"/>
              </a:lnSpc>
              <a:buFont typeface="Wingdings" pitchFamily="2" charset="2"/>
              <a:buChar char="s"/>
            </a:pPr>
            <a:r>
              <a:rPr lang="en-GB" sz="2000" smtClean="0"/>
              <a:t>affects ~ 8-12% of CTD patients</a:t>
            </a:r>
            <a:r>
              <a:rPr lang="en-GB" sz="2000" baseline="30000" smtClean="0"/>
              <a:t>3,4</a:t>
            </a:r>
          </a:p>
          <a:p>
            <a:pPr marL="742950" lvl="2" indent="-342900">
              <a:lnSpc>
                <a:spcPct val="80000"/>
              </a:lnSpc>
              <a:buFont typeface="Wingdings" pitchFamily="2" charset="2"/>
              <a:buChar char="s"/>
            </a:pPr>
            <a:endParaRPr lang="en-GB" sz="2400" baseline="30000" smtClean="0"/>
          </a:p>
          <a:p>
            <a:pPr>
              <a:lnSpc>
                <a:spcPct val="80000"/>
              </a:lnSpc>
            </a:pPr>
            <a:r>
              <a:rPr lang="en-GB" sz="2400" smtClean="0"/>
              <a:t>Prevalence of PAH associated with CHD:</a:t>
            </a:r>
          </a:p>
          <a:p>
            <a:pPr lvl="1">
              <a:lnSpc>
                <a:spcPct val="80000"/>
              </a:lnSpc>
            </a:pPr>
            <a:r>
              <a:rPr lang="en-GB" sz="2000" smtClean="0"/>
              <a:t>10% of adults with CHD</a:t>
            </a:r>
            <a:r>
              <a:rPr lang="en-GB" sz="2000" baseline="30000" smtClean="0"/>
              <a:t>5</a:t>
            </a:r>
            <a:endParaRPr lang="en-GB" sz="2000" smtClean="0"/>
          </a:p>
          <a:p>
            <a:pPr>
              <a:lnSpc>
                <a:spcPct val="80000"/>
              </a:lnSpc>
            </a:pPr>
            <a:endParaRPr lang="en-GB" sz="2400" smtClean="0"/>
          </a:p>
          <a:p>
            <a:pPr>
              <a:lnSpc>
                <a:spcPct val="80000"/>
              </a:lnSpc>
            </a:pPr>
            <a:r>
              <a:rPr lang="en-GB" sz="2400" smtClean="0"/>
              <a:t>Prevalence of all types of PAH is 30-50/m/y</a:t>
            </a:r>
            <a:r>
              <a:rPr lang="en-GB" sz="2400" baseline="30000" smtClean="0"/>
              <a:t>2</a:t>
            </a:r>
          </a:p>
        </p:txBody>
      </p:sp>
      <p:sp>
        <p:nvSpPr>
          <p:cNvPr id="115715" name="Rectangle 7"/>
          <p:cNvSpPr>
            <a:spLocks noChangeArrowheads="1"/>
          </p:cNvSpPr>
          <p:nvPr/>
        </p:nvSpPr>
        <p:spPr bwMode="auto">
          <a:xfrm>
            <a:off x="2897188" y="5832475"/>
            <a:ext cx="6246812" cy="1025525"/>
          </a:xfrm>
          <a:prstGeom prst="rect">
            <a:avLst/>
          </a:prstGeom>
          <a:noFill/>
          <a:ln w="9525">
            <a:noFill/>
            <a:miter lim="800000"/>
            <a:headEnd/>
            <a:tailEnd/>
          </a:ln>
        </p:spPr>
        <p:txBody>
          <a:bodyPr/>
          <a:lstStyle/>
          <a:p>
            <a:pPr marL="342900" indent="-342900" algn="r"/>
            <a:r>
              <a:rPr lang="de-CH" sz="1200" b="1">
                <a:solidFill>
                  <a:srgbClr val="FFFFFF"/>
                </a:solidFill>
                <a:cs typeface="Times New Roman" pitchFamily="18" charset="0"/>
              </a:rPr>
              <a:t>1. Taichman DB, </a:t>
            </a:r>
            <a:r>
              <a:rPr lang="de-CH" sz="1200" b="1" i="1">
                <a:solidFill>
                  <a:srgbClr val="FFFFFF"/>
                </a:solidFill>
                <a:cs typeface="Times New Roman" pitchFamily="18" charset="0"/>
              </a:rPr>
              <a:t>et al. Clin Chest </a:t>
            </a:r>
            <a:r>
              <a:rPr lang="de-CH" sz="1200" b="1">
                <a:solidFill>
                  <a:srgbClr val="FFFFFF"/>
                </a:solidFill>
                <a:cs typeface="Times New Roman" pitchFamily="18" charset="0"/>
              </a:rPr>
              <a:t>Med 2007; 28:1-22.</a:t>
            </a:r>
          </a:p>
          <a:p>
            <a:pPr marL="342900" indent="-342900" algn="r"/>
            <a:r>
              <a:rPr lang="de-CH" sz="1200" b="1">
                <a:solidFill>
                  <a:srgbClr val="FFFFFF"/>
                </a:solidFill>
                <a:cs typeface="Times New Roman" pitchFamily="18" charset="0"/>
              </a:rPr>
              <a:t>2. Peacock AJ, </a:t>
            </a:r>
            <a:r>
              <a:rPr lang="de-CH" sz="1200" b="1" i="1">
                <a:solidFill>
                  <a:srgbClr val="FFFFFF"/>
                </a:solidFill>
                <a:cs typeface="Times New Roman" pitchFamily="18" charset="0"/>
              </a:rPr>
              <a:t>et al. Eur Resp J </a:t>
            </a:r>
            <a:r>
              <a:rPr lang="de-CH" sz="1200" b="1">
                <a:solidFill>
                  <a:srgbClr val="FFFFFF"/>
                </a:solidFill>
                <a:cs typeface="Times New Roman" pitchFamily="18" charset="0"/>
              </a:rPr>
              <a:t>2007; 30:104-9.</a:t>
            </a:r>
          </a:p>
          <a:p>
            <a:pPr marL="342900" indent="-342900" algn="r" eaLnBrk="0" hangingPunct="0"/>
            <a:r>
              <a:rPr lang="en-GB" sz="1200" b="1">
                <a:cs typeface="Times New Roman" pitchFamily="18" charset="0"/>
              </a:rPr>
              <a:t>3. Hachulla E, </a:t>
            </a:r>
            <a:r>
              <a:rPr lang="en-GB" sz="1200" b="1" i="1">
                <a:cs typeface="Times New Roman" pitchFamily="18" charset="0"/>
              </a:rPr>
              <a:t>et al. Arthritis Rheum </a:t>
            </a:r>
            <a:r>
              <a:rPr lang="en-GB" sz="1200" b="1">
                <a:cs typeface="Times New Roman" pitchFamily="18" charset="0"/>
              </a:rPr>
              <a:t>2005; 52:3792-800. </a:t>
            </a:r>
          </a:p>
          <a:p>
            <a:pPr marL="342900" indent="-342900" algn="r" eaLnBrk="0" hangingPunct="0"/>
            <a:r>
              <a:rPr lang="de-CH" sz="1200" b="1">
                <a:cs typeface="Times New Roman" pitchFamily="18" charset="0"/>
              </a:rPr>
              <a:t>4. Mukerjee D, </a:t>
            </a:r>
            <a:r>
              <a:rPr lang="de-CH" sz="1200" b="1" i="1">
                <a:cs typeface="Times New Roman" pitchFamily="18" charset="0"/>
              </a:rPr>
              <a:t>et al. Ann Rheum Dis </a:t>
            </a:r>
            <a:r>
              <a:rPr lang="de-CH" sz="1200" b="1">
                <a:cs typeface="Times New Roman" pitchFamily="18" charset="0"/>
              </a:rPr>
              <a:t>2003; 62:1088-93.</a:t>
            </a:r>
          </a:p>
          <a:p>
            <a:pPr marL="342900" indent="-342900" algn="r" eaLnBrk="0" hangingPunct="0"/>
            <a:r>
              <a:rPr lang="de-CH" sz="1200" b="1">
                <a:solidFill>
                  <a:srgbClr val="FFFFFF"/>
                </a:solidFill>
                <a:cs typeface="Times New Roman" pitchFamily="18" charset="0"/>
              </a:rPr>
              <a:t>5. Duffels MGJ, </a:t>
            </a:r>
            <a:r>
              <a:rPr lang="de-CH" sz="1200" b="1" i="1">
                <a:solidFill>
                  <a:srgbClr val="FFFFFF"/>
                </a:solidFill>
                <a:cs typeface="Times New Roman" pitchFamily="18" charset="0"/>
              </a:rPr>
              <a:t>et al. Int J Cardiol</a:t>
            </a:r>
            <a:r>
              <a:rPr lang="de-CH" sz="1200" b="1">
                <a:solidFill>
                  <a:srgbClr val="FFFFFF"/>
                </a:solidFill>
                <a:cs typeface="Times New Roman" pitchFamily="18" charset="0"/>
              </a:rPr>
              <a:t> 2006; </a:t>
            </a:r>
            <a:r>
              <a:rPr lang="de-CH" sz="1200" b="1"/>
              <a:t>doi:10.1016/j.ijcard.2006.09.017:1-7.</a:t>
            </a:r>
            <a:r>
              <a:rPr lang="de-CH" sz="1200" b="1">
                <a:solidFill>
                  <a:srgbClr val="FFFFFF"/>
                </a:solidFill>
                <a:cs typeface="Times New Roman" pitchFamily="18" charset="0"/>
              </a:rPr>
              <a:t>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0"/>
          <p:cNvSpPr>
            <a:spLocks noGrp="1"/>
          </p:cNvSpPr>
          <p:nvPr>
            <p:ph type="title"/>
          </p:nvPr>
        </p:nvSpPr>
        <p:spPr/>
        <p:txBody>
          <a:bodyPr/>
          <a:lstStyle/>
          <a:p>
            <a:r>
              <a:rPr lang="de-CH" smtClean="0"/>
              <a:t>Diagnosis of PAH is typically delayed</a:t>
            </a:r>
            <a:endParaRPr lang="en-US" smtClean="0"/>
          </a:p>
        </p:txBody>
      </p:sp>
      <p:sp>
        <p:nvSpPr>
          <p:cNvPr id="117762" name="Content Placeholder 2"/>
          <p:cNvSpPr>
            <a:spLocks noGrp="1"/>
          </p:cNvSpPr>
          <p:nvPr>
            <p:ph idx="4294967295"/>
          </p:nvPr>
        </p:nvSpPr>
        <p:spPr>
          <a:xfrm>
            <a:off x="0" y="1951038"/>
            <a:ext cx="4114800" cy="3025775"/>
          </a:xfrm>
        </p:spPr>
        <p:txBody>
          <a:bodyPr/>
          <a:lstStyle/>
          <a:p>
            <a:r>
              <a:rPr lang="de-CH" sz="2800" smtClean="0"/>
              <a:t>Low prevalence</a:t>
            </a:r>
            <a:r>
              <a:rPr lang="de-CH" sz="2800" baseline="30000" smtClean="0"/>
              <a:t>1,2</a:t>
            </a:r>
          </a:p>
          <a:p>
            <a:r>
              <a:rPr lang="de-CH" sz="2800" smtClean="0"/>
              <a:t>Low suspicion</a:t>
            </a:r>
            <a:r>
              <a:rPr lang="de-CH" sz="2800" baseline="30000" smtClean="0"/>
              <a:t>3</a:t>
            </a:r>
          </a:p>
          <a:p>
            <a:r>
              <a:rPr lang="de-CH" sz="2800" smtClean="0"/>
              <a:t>Asymptomatic in early stages</a:t>
            </a:r>
            <a:r>
              <a:rPr lang="de-CH" sz="2800" baseline="30000" smtClean="0"/>
              <a:t>4</a:t>
            </a:r>
          </a:p>
          <a:p>
            <a:r>
              <a:rPr lang="de-CH" sz="2800" smtClean="0"/>
              <a:t>Non-specific symptoms</a:t>
            </a:r>
            <a:r>
              <a:rPr lang="de-CH" sz="2800" baseline="30000" smtClean="0"/>
              <a:t>3</a:t>
            </a:r>
            <a:endParaRPr lang="en-US" sz="2800" baseline="30000" smtClean="0"/>
          </a:p>
        </p:txBody>
      </p:sp>
      <p:sp>
        <p:nvSpPr>
          <p:cNvPr id="4" name="Right Arrow 3"/>
          <p:cNvSpPr/>
          <p:nvPr/>
        </p:nvSpPr>
        <p:spPr>
          <a:xfrm>
            <a:off x="4589463" y="3101975"/>
            <a:ext cx="1438275" cy="77311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436B"/>
              </a:solidFill>
              <a:latin typeface="Times New Roman" pitchFamily="18" charset="0"/>
            </a:endParaRPr>
          </a:p>
        </p:txBody>
      </p:sp>
      <p:sp>
        <p:nvSpPr>
          <p:cNvPr id="5" name="Right Brace 4"/>
          <p:cNvSpPr/>
          <p:nvPr/>
        </p:nvSpPr>
        <p:spPr>
          <a:xfrm>
            <a:off x="4068763" y="2005013"/>
            <a:ext cx="387350" cy="2936875"/>
          </a:xfrm>
          <a:prstGeom prst="rightBrace">
            <a:avLst>
              <a:gd name="adj1" fmla="val 32333"/>
              <a:gd name="adj2"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latin typeface="Times New Roman" pitchFamily="18" charset="0"/>
            </a:endParaRPr>
          </a:p>
        </p:txBody>
      </p:sp>
      <p:sp>
        <p:nvSpPr>
          <p:cNvPr id="117765" name="TextBox 5"/>
          <p:cNvSpPr txBox="1">
            <a:spLocks noChangeArrowheads="1"/>
          </p:cNvSpPr>
          <p:nvPr/>
        </p:nvSpPr>
        <p:spPr bwMode="auto">
          <a:xfrm>
            <a:off x="6032500" y="2571750"/>
            <a:ext cx="2851150" cy="1800225"/>
          </a:xfrm>
          <a:prstGeom prst="rect">
            <a:avLst/>
          </a:prstGeom>
          <a:noFill/>
          <a:ln w="9525">
            <a:noFill/>
            <a:miter lim="800000"/>
            <a:headEnd/>
            <a:tailEnd/>
          </a:ln>
        </p:spPr>
        <p:txBody>
          <a:bodyPr>
            <a:spAutoFit/>
          </a:bodyPr>
          <a:lstStyle/>
          <a:p>
            <a:pPr algn="ctr"/>
            <a:r>
              <a:rPr lang="de-CH" sz="2800" b="1">
                <a:solidFill>
                  <a:schemeClr val="accent1"/>
                </a:solidFill>
              </a:rPr>
              <a:t>DIAGNOSIS IS TYPICALLY DELAYED BY </a:t>
            </a:r>
            <a:br>
              <a:rPr lang="de-CH" sz="2800" b="1">
                <a:solidFill>
                  <a:schemeClr val="accent1"/>
                </a:solidFill>
              </a:rPr>
            </a:br>
            <a:r>
              <a:rPr lang="de-CH" sz="2800" b="1">
                <a:solidFill>
                  <a:schemeClr val="accent1"/>
                </a:solidFill>
              </a:rPr>
              <a:t>≥ 2 YRS</a:t>
            </a:r>
            <a:r>
              <a:rPr lang="de-CH" sz="2800" b="1" baseline="30000">
                <a:solidFill>
                  <a:schemeClr val="accent1"/>
                </a:solidFill>
              </a:rPr>
              <a:t>3</a:t>
            </a:r>
            <a:endParaRPr lang="en-US" sz="2800" b="1" baseline="30000">
              <a:solidFill>
                <a:schemeClr val="accent1"/>
              </a:solidFill>
            </a:endParaRPr>
          </a:p>
        </p:txBody>
      </p:sp>
      <p:sp>
        <p:nvSpPr>
          <p:cNvPr id="117766" name="Rectangle 6"/>
          <p:cNvSpPr>
            <a:spLocks noChangeArrowheads="1"/>
          </p:cNvSpPr>
          <p:nvPr/>
        </p:nvSpPr>
        <p:spPr bwMode="auto">
          <a:xfrm>
            <a:off x="5143500" y="6035675"/>
            <a:ext cx="4000500" cy="822325"/>
          </a:xfrm>
          <a:prstGeom prst="rect">
            <a:avLst/>
          </a:prstGeom>
          <a:noFill/>
          <a:ln w="9525">
            <a:noFill/>
            <a:miter lim="800000"/>
            <a:headEnd/>
            <a:tailEnd/>
          </a:ln>
        </p:spPr>
        <p:txBody>
          <a:bodyPr>
            <a:spAutoFit/>
          </a:bodyPr>
          <a:lstStyle/>
          <a:p>
            <a:pPr marL="342900" indent="-342900" algn="r"/>
            <a:r>
              <a:rPr lang="de-CH" sz="1200" b="1">
                <a:solidFill>
                  <a:srgbClr val="FFFFFF"/>
                </a:solidFill>
                <a:cs typeface="Times New Roman" pitchFamily="18" charset="0"/>
              </a:rPr>
              <a:t>1. Taichman DB, </a:t>
            </a:r>
            <a:r>
              <a:rPr lang="de-CH" sz="1200" b="1" i="1">
                <a:solidFill>
                  <a:srgbClr val="FFFFFF"/>
                </a:solidFill>
                <a:cs typeface="Times New Roman" pitchFamily="18" charset="0"/>
              </a:rPr>
              <a:t>et al. Clin Chest Med </a:t>
            </a:r>
            <a:r>
              <a:rPr lang="de-CH" sz="1200" b="1">
                <a:solidFill>
                  <a:srgbClr val="FFFFFF"/>
                </a:solidFill>
                <a:cs typeface="Times New Roman" pitchFamily="18" charset="0"/>
              </a:rPr>
              <a:t>2007; 28:1-22.</a:t>
            </a:r>
          </a:p>
          <a:p>
            <a:pPr marL="342900" indent="-342900" algn="r"/>
            <a:r>
              <a:rPr lang="de-CH" sz="1200" b="1">
                <a:solidFill>
                  <a:srgbClr val="FFFFFF"/>
                </a:solidFill>
                <a:cs typeface="Times New Roman" pitchFamily="18" charset="0"/>
              </a:rPr>
              <a:t>2. Peacock AJ, </a:t>
            </a:r>
            <a:r>
              <a:rPr lang="de-CH" sz="1200" b="1" i="1">
                <a:solidFill>
                  <a:srgbClr val="FFFFFF"/>
                </a:solidFill>
                <a:cs typeface="Times New Roman" pitchFamily="18" charset="0"/>
              </a:rPr>
              <a:t>et al. Eur Resp J </a:t>
            </a:r>
            <a:r>
              <a:rPr lang="de-CH" sz="1200" b="1">
                <a:solidFill>
                  <a:srgbClr val="FFFFFF"/>
                </a:solidFill>
                <a:cs typeface="Times New Roman" pitchFamily="18" charset="0"/>
              </a:rPr>
              <a:t>2007; 30: 104-9.</a:t>
            </a:r>
            <a:br>
              <a:rPr lang="de-CH" sz="1200" b="1">
                <a:solidFill>
                  <a:srgbClr val="FFFFFF"/>
                </a:solidFill>
                <a:cs typeface="Times New Roman" pitchFamily="18" charset="0"/>
              </a:rPr>
            </a:br>
            <a:r>
              <a:rPr lang="de-CH" sz="1200" b="1">
                <a:solidFill>
                  <a:srgbClr val="FFFFFF"/>
                </a:solidFill>
                <a:cs typeface="Times New Roman" pitchFamily="18" charset="0"/>
              </a:rPr>
              <a:t>3.</a:t>
            </a:r>
            <a:r>
              <a:rPr lang="fr-FR" sz="1200" b="1"/>
              <a:t> Gibbs JSR.</a:t>
            </a:r>
            <a:r>
              <a:rPr lang="fr-FR" sz="1200" b="1" i="1"/>
              <a:t> Eur Respir Rev</a:t>
            </a:r>
            <a:r>
              <a:rPr lang="fr-FR" sz="1200" b="1"/>
              <a:t> 2007; 16:8-12</a:t>
            </a:r>
            <a:r>
              <a:rPr lang="de-CH" sz="1200" b="1"/>
              <a:t>.</a:t>
            </a:r>
          </a:p>
          <a:p>
            <a:pPr marL="342900" indent="-342900" algn="r"/>
            <a:r>
              <a:rPr lang="de-CH" altLang="en-GB" sz="1200" b="1"/>
              <a:t>4. </a:t>
            </a:r>
            <a:r>
              <a:rPr lang="sv-SE" altLang="en-GB" sz="1200" b="1"/>
              <a:t>Barst R, </a:t>
            </a:r>
            <a:r>
              <a:rPr lang="sv-SE" altLang="en-GB" sz="1200" b="1" i="1"/>
              <a:t>et al</a:t>
            </a:r>
            <a:r>
              <a:rPr lang="sv-SE" altLang="en-GB" sz="1200" b="1"/>
              <a:t>. </a:t>
            </a:r>
            <a:r>
              <a:rPr lang="sv-SE" altLang="en-GB" sz="1200" b="1" i="1"/>
              <a:t>JACC </a:t>
            </a:r>
            <a:r>
              <a:rPr lang="sv-SE" altLang="en-GB" sz="1200" b="1"/>
              <a:t>2004; 43: 40S–47S</a:t>
            </a:r>
            <a:r>
              <a:rPr lang="en-GB" altLang="en-GB" sz="1200" b="1"/>
              <a:t>.</a:t>
            </a:r>
            <a:endParaRPr lang="en-US" sz="1200" b="1"/>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p:txBody>
          <a:bodyPr/>
          <a:lstStyle/>
          <a:p>
            <a:pPr eaLnBrk="1" hangingPunct="1"/>
            <a:r>
              <a:rPr lang="en-GB" smtClean="0"/>
              <a:t>Who should be screened for PAH?</a:t>
            </a:r>
          </a:p>
        </p:txBody>
      </p:sp>
      <p:sp>
        <p:nvSpPr>
          <p:cNvPr id="119810" name="Rectangle 3"/>
          <p:cNvSpPr>
            <a:spLocks noChangeArrowheads="1"/>
          </p:cNvSpPr>
          <p:nvPr/>
        </p:nvSpPr>
        <p:spPr bwMode="auto">
          <a:xfrm>
            <a:off x="549275" y="2163763"/>
            <a:ext cx="8245475" cy="1130300"/>
          </a:xfrm>
          <a:prstGeom prst="rect">
            <a:avLst/>
          </a:prstGeom>
          <a:solidFill>
            <a:srgbClr val="FFA015"/>
          </a:solidFill>
          <a:ln w="9525">
            <a:noFill/>
            <a:miter lim="800000"/>
            <a:headEnd/>
            <a:tailEnd/>
          </a:ln>
        </p:spPr>
        <p:txBody>
          <a:bodyPr wrap="none" anchor="ctr"/>
          <a:lstStyle/>
          <a:p>
            <a:pPr algn="ctr"/>
            <a:endParaRPr lang="de-DE">
              <a:latin typeface="Univers"/>
            </a:endParaRPr>
          </a:p>
        </p:txBody>
      </p:sp>
      <p:sp useBgFill="1">
        <p:nvSpPr>
          <p:cNvPr id="119811" name="Text Box 4"/>
          <p:cNvSpPr txBox="1">
            <a:spLocks noChangeArrowheads="1"/>
          </p:cNvSpPr>
          <p:nvPr/>
        </p:nvSpPr>
        <p:spPr bwMode="auto">
          <a:xfrm>
            <a:off x="747713" y="1627188"/>
            <a:ext cx="6396037" cy="984250"/>
          </a:xfrm>
          <a:prstGeom prst="rect">
            <a:avLst/>
          </a:prstGeom>
          <a:ln w="38100">
            <a:solidFill>
              <a:schemeClr val="tx1"/>
            </a:solidFill>
            <a:miter lim="800000"/>
            <a:headEnd/>
            <a:tailEnd/>
          </a:ln>
        </p:spPr>
        <p:txBody>
          <a:bodyPr wrap="none">
            <a:spAutoFit/>
          </a:bodyPr>
          <a:lstStyle/>
          <a:p>
            <a:r>
              <a:rPr lang="de-CH" sz="2800" b="1">
                <a:latin typeface="Univers"/>
              </a:rPr>
              <a:t>Known genetic mutation associated </a:t>
            </a:r>
            <a:br>
              <a:rPr lang="de-CH" sz="2800" b="1">
                <a:latin typeface="Univers"/>
              </a:rPr>
            </a:br>
            <a:r>
              <a:rPr lang="de-CH" sz="2800" b="1">
                <a:latin typeface="Univers"/>
              </a:rPr>
              <a:t>with PAH</a:t>
            </a:r>
            <a:endParaRPr lang="en-US" sz="2800" b="1">
              <a:latin typeface="Univers"/>
            </a:endParaRPr>
          </a:p>
        </p:txBody>
      </p:sp>
      <p:sp>
        <p:nvSpPr>
          <p:cNvPr id="119812" name="Text Box 5"/>
          <p:cNvSpPr txBox="1">
            <a:spLocks noChangeArrowheads="1"/>
          </p:cNvSpPr>
          <p:nvPr/>
        </p:nvSpPr>
        <p:spPr bwMode="auto">
          <a:xfrm>
            <a:off x="836613" y="2516188"/>
            <a:ext cx="7766050" cy="822325"/>
          </a:xfrm>
          <a:prstGeom prst="rect">
            <a:avLst/>
          </a:prstGeom>
          <a:noFill/>
          <a:ln w="9525">
            <a:noFill/>
            <a:miter lim="800000"/>
            <a:headEnd/>
            <a:tailEnd/>
          </a:ln>
        </p:spPr>
        <p:txBody>
          <a:bodyPr wrap="none" lIns="0" rIns="0">
            <a:spAutoFit/>
          </a:bodyPr>
          <a:lstStyle/>
          <a:p>
            <a:pPr marL="185738" lvl="1" indent="-6350"/>
            <a:r>
              <a:rPr lang="de-CH" sz="2400" b="1">
                <a:solidFill>
                  <a:srgbClr val="000066"/>
                </a:solidFill>
                <a:latin typeface="Univers"/>
              </a:rPr>
              <a:t>Screening frequency uncertain</a:t>
            </a:r>
          </a:p>
          <a:p>
            <a:pPr marL="185738" lvl="1" indent="-6350"/>
            <a:r>
              <a:rPr lang="de-CH" sz="2400" b="1">
                <a:solidFill>
                  <a:srgbClr val="000066"/>
                </a:solidFill>
                <a:latin typeface="Univers"/>
              </a:rPr>
              <a:t>Screen first degree relatives of index IPAH patients?</a:t>
            </a:r>
            <a:endParaRPr lang="en-US" sz="2400">
              <a:solidFill>
                <a:srgbClr val="000066"/>
              </a:solidFill>
              <a:latin typeface="Univers"/>
            </a:endParaRPr>
          </a:p>
        </p:txBody>
      </p:sp>
      <p:sp>
        <p:nvSpPr>
          <p:cNvPr id="119813" name="Rectangle 6"/>
          <p:cNvSpPr>
            <a:spLocks noChangeArrowheads="1"/>
          </p:cNvSpPr>
          <p:nvPr/>
        </p:nvSpPr>
        <p:spPr bwMode="auto">
          <a:xfrm>
            <a:off x="549275" y="4103688"/>
            <a:ext cx="8245475" cy="850900"/>
          </a:xfrm>
          <a:prstGeom prst="rect">
            <a:avLst/>
          </a:prstGeom>
          <a:solidFill>
            <a:srgbClr val="0099FF"/>
          </a:solidFill>
          <a:ln w="9525">
            <a:noFill/>
            <a:miter lim="800000"/>
            <a:headEnd/>
            <a:tailEnd/>
          </a:ln>
        </p:spPr>
        <p:txBody>
          <a:bodyPr wrap="none" anchor="ctr"/>
          <a:lstStyle/>
          <a:p>
            <a:pPr algn="ctr"/>
            <a:endParaRPr lang="de-DE">
              <a:latin typeface="Univers"/>
            </a:endParaRPr>
          </a:p>
        </p:txBody>
      </p:sp>
      <p:sp useBgFill="1">
        <p:nvSpPr>
          <p:cNvPr id="119814" name="Text Box 7"/>
          <p:cNvSpPr txBox="1">
            <a:spLocks noChangeArrowheads="1"/>
          </p:cNvSpPr>
          <p:nvPr/>
        </p:nvSpPr>
        <p:spPr bwMode="auto">
          <a:xfrm>
            <a:off x="747713" y="3579813"/>
            <a:ext cx="6296025" cy="984250"/>
          </a:xfrm>
          <a:prstGeom prst="rect">
            <a:avLst/>
          </a:prstGeom>
          <a:ln w="38100">
            <a:solidFill>
              <a:schemeClr val="tx1"/>
            </a:solidFill>
            <a:miter lim="800000"/>
            <a:headEnd/>
            <a:tailEnd/>
          </a:ln>
        </p:spPr>
        <p:txBody>
          <a:bodyPr wrap="none">
            <a:spAutoFit/>
          </a:bodyPr>
          <a:lstStyle/>
          <a:p>
            <a:pPr eaLnBrk="0" hangingPunct="0">
              <a:spcBef>
                <a:spcPct val="20000"/>
              </a:spcBef>
              <a:buClr>
                <a:srgbClr val="99FF33"/>
              </a:buClr>
              <a:buFont typeface="Wingdings" pitchFamily="2" charset="2"/>
              <a:buNone/>
            </a:pPr>
            <a:r>
              <a:rPr lang="de-CH" sz="2800" b="1">
                <a:latin typeface="Univers"/>
              </a:rPr>
              <a:t>Scleroderma and mixed connective </a:t>
            </a:r>
            <a:br>
              <a:rPr lang="de-CH" sz="2800" b="1">
                <a:latin typeface="Univers"/>
              </a:rPr>
            </a:br>
            <a:r>
              <a:rPr lang="de-CH" sz="2800" b="1">
                <a:latin typeface="Univers"/>
              </a:rPr>
              <a:t>tissue disease</a:t>
            </a:r>
            <a:endParaRPr lang="en-US" sz="2800">
              <a:latin typeface="Univers"/>
            </a:endParaRPr>
          </a:p>
        </p:txBody>
      </p:sp>
      <p:sp>
        <p:nvSpPr>
          <p:cNvPr id="119815" name="Text Box 8"/>
          <p:cNvSpPr txBox="1">
            <a:spLocks noChangeArrowheads="1"/>
          </p:cNvSpPr>
          <p:nvPr/>
        </p:nvSpPr>
        <p:spPr bwMode="auto">
          <a:xfrm>
            <a:off x="971550" y="4484688"/>
            <a:ext cx="2740025" cy="457200"/>
          </a:xfrm>
          <a:prstGeom prst="rect">
            <a:avLst/>
          </a:prstGeom>
          <a:noFill/>
          <a:ln w="9525">
            <a:noFill/>
            <a:miter lim="800000"/>
            <a:headEnd/>
            <a:tailEnd/>
          </a:ln>
        </p:spPr>
        <p:txBody>
          <a:bodyPr wrap="none">
            <a:spAutoFit/>
          </a:bodyPr>
          <a:lstStyle/>
          <a:p>
            <a:r>
              <a:rPr lang="de-CH" sz="2400" b="1">
                <a:solidFill>
                  <a:srgbClr val="000066"/>
                </a:solidFill>
                <a:latin typeface="Univers"/>
              </a:rPr>
              <a:t>Annual screening</a:t>
            </a:r>
            <a:endParaRPr lang="en-US" sz="2400" b="1">
              <a:solidFill>
                <a:srgbClr val="000066"/>
              </a:solidFill>
              <a:latin typeface="Univers"/>
            </a:endParaRPr>
          </a:p>
        </p:txBody>
      </p:sp>
      <p:sp>
        <p:nvSpPr>
          <p:cNvPr id="119816" name="Rectangle 9"/>
          <p:cNvSpPr>
            <a:spLocks noChangeArrowheads="1"/>
          </p:cNvSpPr>
          <p:nvPr/>
        </p:nvSpPr>
        <p:spPr bwMode="auto">
          <a:xfrm>
            <a:off x="549275" y="5602288"/>
            <a:ext cx="8245475" cy="609600"/>
          </a:xfrm>
          <a:prstGeom prst="rect">
            <a:avLst/>
          </a:prstGeom>
          <a:solidFill>
            <a:srgbClr val="FFA015"/>
          </a:solidFill>
          <a:ln w="9525">
            <a:noFill/>
            <a:miter lim="800000"/>
            <a:headEnd/>
            <a:tailEnd/>
          </a:ln>
        </p:spPr>
        <p:txBody>
          <a:bodyPr wrap="none" anchor="ctr"/>
          <a:lstStyle/>
          <a:p>
            <a:pPr algn="ctr"/>
            <a:endParaRPr lang="de-DE">
              <a:latin typeface="Univers"/>
            </a:endParaRPr>
          </a:p>
        </p:txBody>
      </p:sp>
      <p:sp useBgFill="1">
        <p:nvSpPr>
          <p:cNvPr id="119817" name="Text Box 10"/>
          <p:cNvSpPr txBox="1">
            <a:spLocks noChangeArrowheads="1"/>
          </p:cNvSpPr>
          <p:nvPr/>
        </p:nvSpPr>
        <p:spPr bwMode="auto">
          <a:xfrm>
            <a:off x="747713" y="5229225"/>
            <a:ext cx="3562350" cy="557213"/>
          </a:xfrm>
          <a:prstGeom prst="rect">
            <a:avLst/>
          </a:prstGeom>
          <a:ln w="38100">
            <a:solidFill>
              <a:schemeClr val="tx1"/>
            </a:solidFill>
            <a:miter lim="800000"/>
            <a:headEnd/>
            <a:tailEnd/>
          </a:ln>
        </p:spPr>
        <p:txBody>
          <a:bodyPr wrap="none">
            <a:spAutoFit/>
          </a:bodyPr>
          <a:lstStyle/>
          <a:p>
            <a:pPr eaLnBrk="0" hangingPunct="0">
              <a:spcBef>
                <a:spcPct val="20000"/>
              </a:spcBef>
              <a:buClr>
                <a:srgbClr val="99FF33"/>
              </a:buClr>
              <a:buFont typeface="Wingdings" pitchFamily="2" charset="2"/>
              <a:buNone/>
            </a:pPr>
            <a:r>
              <a:rPr lang="de-CH" sz="2800" b="1">
                <a:latin typeface="Univers"/>
              </a:rPr>
              <a:t>Portal hypertension</a:t>
            </a:r>
            <a:endParaRPr lang="en-US" sz="2800" b="1">
              <a:latin typeface="Univers"/>
            </a:endParaRPr>
          </a:p>
        </p:txBody>
      </p:sp>
      <p:sp>
        <p:nvSpPr>
          <p:cNvPr id="119818" name="Rectangle 11"/>
          <p:cNvSpPr>
            <a:spLocks noChangeArrowheads="1"/>
          </p:cNvSpPr>
          <p:nvPr/>
        </p:nvSpPr>
        <p:spPr bwMode="auto">
          <a:xfrm>
            <a:off x="941388" y="5713413"/>
            <a:ext cx="5075237" cy="457200"/>
          </a:xfrm>
          <a:prstGeom prst="rect">
            <a:avLst/>
          </a:prstGeom>
          <a:noFill/>
          <a:ln w="9525">
            <a:noFill/>
            <a:miter lim="800000"/>
            <a:headEnd/>
            <a:tailEnd/>
          </a:ln>
        </p:spPr>
        <p:txBody>
          <a:bodyPr wrap="none">
            <a:spAutoFit/>
          </a:bodyPr>
          <a:lstStyle/>
          <a:p>
            <a:r>
              <a:rPr lang="de-CH" sz="2400" b="1">
                <a:solidFill>
                  <a:srgbClr val="000066"/>
                </a:solidFill>
                <a:latin typeface="Univers"/>
              </a:rPr>
              <a:t>If liver transplantation considered</a:t>
            </a:r>
            <a:endParaRPr lang="en-US" sz="2400" b="1">
              <a:solidFill>
                <a:srgbClr val="000066"/>
              </a:solidFill>
              <a:latin typeface="Univers"/>
            </a:endParaRPr>
          </a:p>
        </p:txBody>
      </p:sp>
      <p:sp>
        <p:nvSpPr>
          <p:cNvPr id="119819" name="Text Box 4"/>
          <p:cNvSpPr txBox="1">
            <a:spLocks noChangeArrowheads="1"/>
          </p:cNvSpPr>
          <p:nvPr/>
        </p:nvSpPr>
        <p:spPr bwMode="auto">
          <a:xfrm>
            <a:off x="5870575" y="6583363"/>
            <a:ext cx="3273425" cy="274637"/>
          </a:xfrm>
          <a:prstGeom prst="rect">
            <a:avLst/>
          </a:prstGeom>
          <a:noFill/>
          <a:ln w="9525">
            <a:noFill/>
            <a:miter lim="800000"/>
            <a:headEnd/>
            <a:tailEnd/>
          </a:ln>
        </p:spPr>
        <p:txBody>
          <a:bodyPr wrap="none">
            <a:spAutoFit/>
          </a:bodyPr>
          <a:lstStyle/>
          <a:p>
            <a:pPr algn="r"/>
            <a:r>
              <a:rPr lang="en-GB" sz="1200" b="1">
                <a:latin typeface="Univers"/>
              </a:rPr>
              <a:t>McGoon M, </a:t>
            </a:r>
            <a:r>
              <a:rPr lang="en-GB" sz="1200" b="1" i="1">
                <a:latin typeface="Univers"/>
              </a:rPr>
              <a:t>et al</a:t>
            </a:r>
            <a:r>
              <a:rPr lang="en-GB" sz="1200" b="1">
                <a:latin typeface="Univers"/>
              </a:rPr>
              <a:t>. </a:t>
            </a:r>
            <a:r>
              <a:rPr lang="en-GB" sz="1200" b="1" i="1">
                <a:latin typeface="Univers"/>
              </a:rPr>
              <a:t>Chest</a:t>
            </a:r>
            <a:r>
              <a:rPr lang="en-GB" sz="1200" b="1">
                <a:latin typeface="Univers"/>
              </a:rPr>
              <a:t> 2004; 126:14S-34S.</a:t>
            </a:r>
          </a:p>
        </p:txBody>
      </p:sp>
      <p:sp>
        <p:nvSpPr>
          <p:cNvPr id="119820" name="Text Box 13"/>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p:txBody>
          <a:bodyPr/>
          <a:lstStyle/>
          <a:p>
            <a:pPr eaLnBrk="1" hangingPunct="1"/>
            <a:r>
              <a:rPr lang="en-US" sz="3200" smtClean="0"/>
              <a:t>Pulmonary complications are now the leading cause of death in SSc</a:t>
            </a:r>
          </a:p>
        </p:txBody>
      </p:sp>
      <p:sp>
        <p:nvSpPr>
          <p:cNvPr id="120834" name="Text Box 3"/>
          <p:cNvSpPr txBox="1">
            <a:spLocks noChangeArrowheads="1"/>
          </p:cNvSpPr>
          <p:nvPr/>
        </p:nvSpPr>
        <p:spPr bwMode="auto">
          <a:xfrm>
            <a:off x="4860925" y="6675438"/>
            <a:ext cx="4283075" cy="182562"/>
          </a:xfrm>
          <a:prstGeom prst="rect">
            <a:avLst/>
          </a:prstGeom>
          <a:noFill/>
          <a:ln w="9525" algn="ctr">
            <a:noFill/>
            <a:miter lim="800000"/>
            <a:headEnd/>
            <a:tailEnd/>
          </a:ln>
        </p:spPr>
        <p:txBody>
          <a:bodyPr wrap="none" lIns="0" tIns="0" rIns="0" bIns="0">
            <a:spAutoFit/>
          </a:bodyPr>
          <a:lstStyle/>
          <a:p>
            <a:pPr algn="r"/>
            <a:r>
              <a:rPr lang="en-GB" sz="1200" b="1">
                <a:latin typeface="Univers"/>
              </a:rPr>
              <a:t>Steen VD and Medsger TA. </a:t>
            </a:r>
            <a:r>
              <a:rPr lang="en-GB" sz="1200" b="1" i="1">
                <a:latin typeface="Univers"/>
              </a:rPr>
              <a:t>Ann Rheum Dis</a:t>
            </a:r>
            <a:r>
              <a:rPr lang="en-GB" sz="1200" b="1">
                <a:latin typeface="Univers"/>
              </a:rPr>
              <a:t> 2007; 66:940-4.</a:t>
            </a:r>
            <a:r>
              <a:rPr lang="de-CH" sz="1200" b="1">
                <a:latin typeface="Univers"/>
              </a:rPr>
              <a:t> </a:t>
            </a:r>
          </a:p>
        </p:txBody>
      </p:sp>
      <p:sp>
        <p:nvSpPr>
          <p:cNvPr id="120835" name="Text Box 4"/>
          <p:cNvSpPr txBox="1">
            <a:spLocks noChangeArrowheads="1"/>
          </p:cNvSpPr>
          <p:nvPr/>
        </p:nvSpPr>
        <p:spPr bwMode="auto">
          <a:xfrm rot="-5400000">
            <a:off x="-272256" y="3528219"/>
            <a:ext cx="1735137" cy="307975"/>
          </a:xfrm>
          <a:prstGeom prst="rect">
            <a:avLst/>
          </a:prstGeom>
          <a:noFill/>
          <a:ln w="9525" algn="ctr">
            <a:noFill/>
            <a:miter lim="800000"/>
            <a:headEnd/>
            <a:tailEnd/>
          </a:ln>
        </p:spPr>
        <p:txBody>
          <a:bodyPr wrap="none" lIns="0" tIns="0" rIns="0" bIns="0">
            <a:spAutoFit/>
          </a:bodyPr>
          <a:lstStyle/>
          <a:p>
            <a:pPr>
              <a:spcBef>
                <a:spcPct val="50000"/>
              </a:spcBef>
            </a:pPr>
            <a:r>
              <a:rPr lang="en-GB" sz="2000" b="1">
                <a:latin typeface="Univers"/>
              </a:rPr>
              <a:t>Frequency (%)</a:t>
            </a:r>
          </a:p>
        </p:txBody>
      </p:sp>
      <p:sp>
        <p:nvSpPr>
          <p:cNvPr id="120836" name="Line 5"/>
          <p:cNvSpPr>
            <a:spLocks noChangeShapeType="1"/>
          </p:cNvSpPr>
          <p:nvPr/>
        </p:nvSpPr>
        <p:spPr bwMode="auto">
          <a:xfrm>
            <a:off x="1462088" y="1820863"/>
            <a:ext cx="0" cy="4070350"/>
          </a:xfrm>
          <a:prstGeom prst="line">
            <a:avLst/>
          </a:prstGeom>
          <a:noFill/>
          <a:ln w="19050">
            <a:solidFill>
              <a:schemeClr val="tx1"/>
            </a:solidFill>
            <a:round/>
            <a:headEnd/>
            <a:tailEnd/>
          </a:ln>
        </p:spPr>
        <p:txBody>
          <a:bodyPr lIns="0" tIns="0" rIns="0" bIns="0">
            <a:spAutoFit/>
          </a:bodyPr>
          <a:lstStyle/>
          <a:p>
            <a:endParaRPr lang="en-US"/>
          </a:p>
        </p:txBody>
      </p:sp>
      <p:sp>
        <p:nvSpPr>
          <p:cNvPr id="120837" name="Line 6"/>
          <p:cNvSpPr>
            <a:spLocks noChangeShapeType="1"/>
          </p:cNvSpPr>
          <p:nvPr/>
        </p:nvSpPr>
        <p:spPr bwMode="auto">
          <a:xfrm>
            <a:off x="1354138" y="1831975"/>
            <a:ext cx="106362" cy="0"/>
          </a:xfrm>
          <a:prstGeom prst="line">
            <a:avLst/>
          </a:prstGeom>
          <a:noFill/>
          <a:ln w="19050">
            <a:solidFill>
              <a:schemeClr val="tx1"/>
            </a:solidFill>
            <a:round/>
            <a:headEnd/>
            <a:tailEnd/>
          </a:ln>
        </p:spPr>
        <p:txBody>
          <a:bodyPr lIns="0" tIns="0" rIns="0" bIns="0">
            <a:spAutoFit/>
          </a:bodyPr>
          <a:lstStyle/>
          <a:p>
            <a:endParaRPr lang="en-US"/>
          </a:p>
        </p:txBody>
      </p:sp>
      <p:sp>
        <p:nvSpPr>
          <p:cNvPr id="120838" name="Line 7"/>
          <p:cNvSpPr>
            <a:spLocks noChangeShapeType="1"/>
          </p:cNvSpPr>
          <p:nvPr/>
        </p:nvSpPr>
        <p:spPr bwMode="auto">
          <a:xfrm>
            <a:off x="1354138" y="2632075"/>
            <a:ext cx="106362" cy="0"/>
          </a:xfrm>
          <a:prstGeom prst="line">
            <a:avLst/>
          </a:prstGeom>
          <a:noFill/>
          <a:ln w="19050">
            <a:solidFill>
              <a:schemeClr val="tx1"/>
            </a:solidFill>
            <a:round/>
            <a:headEnd/>
            <a:tailEnd/>
          </a:ln>
        </p:spPr>
        <p:txBody>
          <a:bodyPr lIns="0" tIns="0" rIns="0" bIns="0">
            <a:spAutoFit/>
          </a:bodyPr>
          <a:lstStyle/>
          <a:p>
            <a:endParaRPr lang="en-US"/>
          </a:p>
        </p:txBody>
      </p:sp>
      <p:sp>
        <p:nvSpPr>
          <p:cNvPr id="120839" name="Line 8"/>
          <p:cNvSpPr>
            <a:spLocks noChangeShapeType="1"/>
          </p:cNvSpPr>
          <p:nvPr/>
        </p:nvSpPr>
        <p:spPr bwMode="auto">
          <a:xfrm>
            <a:off x="1354138" y="3425825"/>
            <a:ext cx="106362" cy="0"/>
          </a:xfrm>
          <a:prstGeom prst="line">
            <a:avLst/>
          </a:prstGeom>
          <a:noFill/>
          <a:ln w="19050">
            <a:solidFill>
              <a:schemeClr val="tx1"/>
            </a:solidFill>
            <a:round/>
            <a:headEnd/>
            <a:tailEnd/>
          </a:ln>
        </p:spPr>
        <p:txBody>
          <a:bodyPr lIns="0" tIns="0" rIns="0" bIns="0">
            <a:spAutoFit/>
          </a:bodyPr>
          <a:lstStyle/>
          <a:p>
            <a:endParaRPr lang="en-US"/>
          </a:p>
        </p:txBody>
      </p:sp>
      <p:sp>
        <p:nvSpPr>
          <p:cNvPr id="120840" name="Line 9"/>
          <p:cNvSpPr>
            <a:spLocks noChangeShapeType="1"/>
          </p:cNvSpPr>
          <p:nvPr/>
        </p:nvSpPr>
        <p:spPr bwMode="auto">
          <a:xfrm>
            <a:off x="1354138" y="4238625"/>
            <a:ext cx="106362" cy="0"/>
          </a:xfrm>
          <a:prstGeom prst="line">
            <a:avLst/>
          </a:prstGeom>
          <a:noFill/>
          <a:ln w="19050">
            <a:solidFill>
              <a:schemeClr val="tx1"/>
            </a:solidFill>
            <a:round/>
            <a:headEnd/>
            <a:tailEnd/>
          </a:ln>
        </p:spPr>
        <p:txBody>
          <a:bodyPr lIns="0" tIns="0" rIns="0" bIns="0">
            <a:spAutoFit/>
          </a:bodyPr>
          <a:lstStyle/>
          <a:p>
            <a:endParaRPr lang="en-US"/>
          </a:p>
        </p:txBody>
      </p:sp>
      <p:sp>
        <p:nvSpPr>
          <p:cNvPr id="120841" name="Line 10"/>
          <p:cNvSpPr>
            <a:spLocks noChangeShapeType="1"/>
          </p:cNvSpPr>
          <p:nvPr/>
        </p:nvSpPr>
        <p:spPr bwMode="auto">
          <a:xfrm>
            <a:off x="1354138" y="5006975"/>
            <a:ext cx="106362" cy="0"/>
          </a:xfrm>
          <a:prstGeom prst="line">
            <a:avLst/>
          </a:prstGeom>
          <a:noFill/>
          <a:ln w="19050">
            <a:solidFill>
              <a:schemeClr val="tx1"/>
            </a:solidFill>
            <a:round/>
            <a:headEnd/>
            <a:tailEnd/>
          </a:ln>
        </p:spPr>
        <p:txBody>
          <a:bodyPr lIns="0" tIns="0" rIns="0" bIns="0">
            <a:spAutoFit/>
          </a:bodyPr>
          <a:lstStyle/>
          <a:p>
            <a:endParaRPr lang="en-US"/>
          </a:p>
        </p:txBody>
      </p:sp>
      <p:sp>
        <p:nvSpPr>
          <p:cNvPr id="120842" name="Line 11"/>
          <p:cNvSpPr>
            <a:spLocks noChangeShapeType="1"/>
          </p:cNvSpPr>
          <p:nvPr/>
        </p:nvSpPr>
        <p:spPr bwMode="auto">
          <a:xfrm>
            <a:off x="1347788" y="5832475"/>
            <a:ext cx="106362" cy="0"/>
          </a:xfrm>
          <a:prstGeom prst="line">
            <a:avLst/>
          </a:prstGeom>
          <a:noFill/>
          <a:ln w="19050">
            <a:solidFill>
              <a:schemeClr val="tx1"/>
            </a:solidFill>
            <a:round/>
            <a:headEnd/>
            <a:tailEnd/>
          </a:ln>
        </p:spPr>
        <p:txBody>
          <a:bodyPr lIns="0" tIns="0" rIns="0" bIns="0">
            <a:spAutoFit/>
          </a:bodyPr>
          <a:lstStyle/>
          <a:p>
            <a:endParaRPr lang="en-US"/>
          </a:p>
        </p:txBody>
      </p:sp>
      <p:sp>
        <p:nvSpPr>
          <p:cNvPr id="120843" name="Line 12"/>
          <p:cNvSpPr>
            <a:spLocks noChangeShapeType="1"/>
          </p:cNvSpPr>
          <p:nvPr/>
        </p:nvSpPr>
        <p:spPr bwMode="auto">
          <a:xfrm>
            <a:off x="1458913" y="5851525"/>
            <a:ext cx="5192712" cy="1588"/>
          </a:xfrm>
          <a:prstGeom prst="line">
            <a:avLst/>
          </a:prstGeom>
          <a:noFill/>
          <a:ln w="19050">
            <a:solidFill>
              <a:srgbClr val="FFFFFF"/>
            </a:solidFill>
            <a:round/>
            <a:headEnd/>
            <a:tailEnd/>
          </a:ln>
        </p:spPr>
        <p:txBody>
          <a:bodyPr/>
          <a:lstStyle/>
          <a:p>
            <a:endParaRPr lang="en-US"/>
          </a:p>
        </p:txBody>
      </p:sp>
      <p:sp>
        <p:nvSpPr>
          <p:cNvPr id="120844" name="Line 13"/>
          <p:cNvSpPr>
            <a:spLocks noChangeShapeType="1"/>
          </p:cNvSpPr>
          <p:nvPr/>
        </p:nvSpPr>
        <p:spPr bwMode="auto">
          <a:xfrm flipV="1">
            <a:off x="1458913" y="5851525"/>
            <a:ext cx="1587" cy="46038"/>
          </a:xfrm>
          <a:prstGeom prst="line">
            <a:avLst/>
          </a:prstGeom>
          <a:noFill/>
          <a:ln w="19050">
            <a:solidFill>
              <a:srgbClr val="FFFFFF"/>
            </a:solidFill>
            <a:round/>
            <a:headEnd/>
            <a:tailEnd/>
          </a:ln>
        </p:spPr>
        <p:txBody>
          <a:bodyPr/>
          <a:lstStyle/>
          <a:p>
            <a:endParaRPr lang="en-US"/>
          </a:p>
        </p:txBody>
      </p:sp>
      <p:sp>
        <p:nvSpPr>
          <p:cNvPr id="120845" name="Line 14"/>
          <p:cNvSpPr>
            <a:spLocks noChangeShapeType="1"/>
          </p:cNvSpPr>
          <p:nvPr/>
        </p:nvSpPr>
        <p:spPr bwMode="auto">
          <a:xfrm flipV="1">
            <a:off x="2325688" y="5851525"/>
            <a:ext cx="1587" cy="46038"/>
          </a:xfrm>
          <a:prstGeom prst="line">
            <a:avLst/>
          </a:prstGeom>
          <a:noFill/>
          <a:ln w="19050">
            <a:solidFill>
              <a:srgbClr val="FFFFFF"/>
            </a:solidFill>
            <a:round/>
            <a:headEnd/>
            <a:tailEnd/>
          </a:ln>
        </p:spPr>
        <p:txBody>
          <a:bodyPr/>
          <a:lstStyle/>
          <a:p>
            <a:endParaRPr lang="en-US"/>
          </a:p>
        </p:txBody>
      </p:sp>
      <p:sp>
        <p:nvSpPr>
          <p:cNvPr id="120846" name="Line 15"/>
          <p:cNvSpPr>
            <a:spLocks noChangeShapeType="1"/>
          </p:cNvSpPr>
          <p:nvPr/>
        </p:nvSpPr>
        <p:spPr bwMode="auto">
          <a:xfrm flipV="1">
            <a:off x="3194050" y="5851525"/>
            <a:ext cx="1588" cy="46038"/>
          </a:xfrm>
          <a:prstGeom prst="line">
            <a:avLst/>
          </a:prstGeom>
          <a:noFill/>
          <a:ln w="19050">
            <a:solidFill>
              <a:srgbClr val="FFFFFF"/>
            </a:solidFill>
            <a:round/>
            <a:headEnd/>
            <a:tailEnd/>
          </a:ln>
        </p:spPr>
        <p:txBody>
          <a:bodyPr/>
          <a:lstStyle/>
          <a:p>
            <a:endParaRPr lang="en-US"/>
          </a:p>
        </p:txBody>
      </p:sp>
      <p:sp>
        <p:nvSpPr>
          <p:cNvPr id="120847" name="Line 16"/>
          <p:cNvSpPr>
            <a:spLocks noChangeShapeType="1"/>
          </p:cNvSpPr>
          <p:nvPr/>
        </p:nvSpPr>
        <p:spPr bwMode="auto">
          <a:xfrm flipV="1">
            <a:off x="4060825" y="5851525"/>
            <a:ext cx="1588" cy="46038"/>
          </a:xfrm>
          <a:prstGeom prst="line">
            <a:avLst/>
          </a:prstGeom>
          <a:noFill/>
          <a:ln w="19050">
            <a:solidFill>
              <a:srgbClr val="FFFFFF"/>
            </a:solidFill>
            <a:round/>
            <a:headEnd/>
            <a:tailEnd/>
          </a:ln>
        </p:spPr>
        <p:txBody>
          <a:bodyPr/>
          <a:lstStyle/>
          <a:p>
            <a:endParaRPr lang="en-US"/>
          </a:p>
        </p:txBody>
      </p:sp>
      <p:sp>
        <p:nvSpPr>
          <p:cNvPr id="120848" name="Line 17"/>
          <p:cNvSpPr>
            <a:spLocks noChangeShapeType="1"/>
          </p:cNvSpPr>
          <p:nvPr/>
        </p:nvSpPr>
        <p:spPr bwMode="auto">
          <a:xfrm flipV="1">
            <a:off x="4918075" y="5851525"/>
            <a:ext cx="1588" cy="46038"/>
          </a:xfrm>
          <a:prstGeom prst="line">
            <a:avLst/>
          </a:prstGeom>
          <a:noFill/>
          <a:ln w="19050">
            <a:solidFill>
              <a:srgbClr val="FFFFFF"/>
            </a:solidFill>
            <a:round/>
            <a:headEnd/>
            <a:tailEnd/>
          </a:ln>
        </p:spPr>
        <p:txBody>
          <a:bodyPr/>
          <a:lstStyle/>
          <a:p>
            <a:endParaRPr lang="en-US"/>
          </a:p>
        </p:txBody>
      </p:sp>
      <p:sp>
        <p:nvSpPr>
          <p:cNvPr id="120849" name="Line 18"/>
          <p:cNvSpPr>
            <a:spLocks noChangeShapeType="1"/>
          </p:cNvSpPr>
          <p:nvPr/>
        </p:nvSpPr>
        <p:spPr bwMode="auto">
          <a:xfrm flipV="1">
            <a:off x="5784850" y="5851525"/>
            <a:ext cx="1588" cy="46038"/>
          </a:xfrm>
          <a:prstGeom prst="line">
            <a:avLst/>
          </a:prstGeom>
          <a:noFill/>
          <a:ln w="19050">
            <a:solidFill>
              <a:srgbClr val="FFFFFF"/>
            </a:solidFill>
            <a:round/>
            <a:headEnd/>
            <a:tailEnd/>
          </a:ln>
        </p:spPr>
        <p:txBody>
          <a:bodyPr/>
          <a:lstStyle/>
          <a:p>
            <a:endParaRPr lang="en-US"/>
          </a:p>
        </p:txBody>
      </p:sp>
      <p:sp>
        <p:nvSpPr>
          <p:cNvPr id="120850" name="Line 19"/>
          <p:cNvSpPr>
            <a:spLocks noChangeShapeType="1"/>
          </p:cNvSpPr>
          <p:nvPr/>
        </p:nvSpPr>
        <p:spPr bwMode="auto">
          <a:xfrm flipV="1">
            <a:off x="6651625" y="5851525"/>
            <a:ext cx="1588" cy="46038"/>
          </a:xfrm>
          <a:prstGeom prst="line">
            <a:avLst/>
          </a:prstGeom>
          <a:noFill/>
          <a:ln w="19050">
            <a:solidFill>
              <a:srgbClr val="FFFFFF"/>
            </a:solidFill>
            <a:round/>
            <a:headEnd/>
            <a:tailEnd/>
          </a:ln>
        </p:spPr>
        <p:txBody>
          <a:bodyPr/>
          <a:lstStyle/>
          <a:p>
            <a:endParaRPr lang="en-US"/>
          </a:p>
        </p:txBody>
      </p:sp>
      <p:sp>
        <p:nvSpPr>
          <p:cNvPr id="120851" name="Freeform 20"/>
          <p:cNvSpPr>
            <a:spLocks/>
          </p:cNvSpPr>
          <p:nvPr/>
        </p:nvSpPr>
        <p:spPr bwMode="auto">
          <a:xfrm>
            <a:off x="1887538" y="2574925"/>
            <a:ext cx="4335462" cy="2538413"/>
          </a:xfrm>
          <a:custGeom>
            <a:avLst/>
            <a:gdLst>
              <a:gd name="T0" fmla="*/ 0 w 465"/>
              <a:gd name="T1" fmla="*/ 0 h 272"/>
              <a:gd name="T2" fmla="*/ 2147483647 w 465"/>
              <a:gd name="T3" fmla="*/ 0 h 272"/>
              <a:gd name="T4" fmla="*/ 2147483647 w 465"/>
              <a:gd name="T5" fmla="*/ 2147483647 h 272"/>
              <a:gd name="T6" fmla="*/ 2147483647 w 465"/>
              <a:gd name="T7" fmla="*/ 2147483647 h 272"/>
              <a:gd name="T8" fmla="*/ 2147483647 w 465"/>
              <a:gd name="T9" fmla="*/ 2147483647 h 272"/>
              <a:gd name="T10" fmla="*/ 2147483647 w 465"/>
              <a:gd name="T11" fmla="*/ 2147483647 h 272"/>
              <a:gd name="T12" fmla="*/ 0 60000 65536"/>
              <a:gd name="T13" fmla="*/ 0 60000 65536"/>
              <a:gd name="T14" fmla="*/ 0 60000 65536"/>
              <a:gd name="T15" fmla="*/ 0 60000 65536"/>
              <a:gd name="T16" fmla="*/ 0 60000 65536"/>
              <a:gd name="T17" fmla="*/ 0 60000 65536"/>
              <a:gd name="T18" fmla="*/ 0 w 465"/>
              <a:gd name="T19" fmla="*/ 0 h 272"/>
              <a:gd name="T20" fmla="*/ 465 w 465"/>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465" h="272">
                <a:moveTo>
                  <a:pt x="0" y="0"/>
                </a:moveTo>
                <a:lnTo>
                  <a:pt x="93" y="0"/>
                </a:lnTo>
                <a:lnTo>
                  <a:pt x="186" y="105"/>
                </a:lnTo>
                <a:lnTo>
                  <a:pt x="279" y="263"/>
                </a:lnTo>
                <a:lnTo>
                  <a:pt x="372" y="254"/>
                </a:lnTo>
                <a:lnTo>
                  <a:pt x="465" y="272"/>
                </a:lnTo>
              </a:path>
            </a:pathLst>
          </a:custGeom>
          <a:noFill/>
          <a:ln w="28575">
            <a:solidFill>
              <a:srgbClr val="FF436B"/>
            </a:solidFill>
            <a:prstDash val="lgDash"/>
            <a:round/>
            <a:headEnd/>
            <a:tailEnd/>
          </a:ln>
        </p:spPr>
        <p:txBody>
          <a:bodyPr/>
          <a:lstStyle/>
          <a:p>
            <a:endParaRPr lang="en-GB"/>
          </a:p>
        </p:txBody>
      </p:sp>
      <p:sp>
        <p:nvSpPr>
          <p:cNvPr id="120852" name="Freeform 23"/>
          <p:cNvSpPr>
            <a:spLocks/>
          </p:cNvSpPr>
          <p:nvPr/>
        </p:nvSpPr>
        <p:spPr bwMode="auto">
          <a:xfrm>
            <a:off x="1812925" y="2498725"/>
            <a:ext cx="149225" cy="150813"/>
          </a:xfrm>
          <a:custGeom>
            <a:avLst/>
            <a:gdLst>
              <a:gd name="T0" fmla="*/ 2147483647 w 94"/>
              <a:gd name="T1" fmla="*/ 0 h 95"/>
              <a:gd name="T2" fmla="*/ 2147483647 w 94"/>
              <a:gd name="T3" fmla="*/ 2147483647 h 95"/>
              <a:gd name="T4" fmla="*/ 2147483647 w 94"/>
              <a:gd name="T5" fmla="*/ 2147483647 h 95"/>
              <a:gd name="T6" fmla="*/ 0 w 94"/>
              <a:gd name="T7" fmla="*/ 2147483647 h 95"/>
              <a:gd name="T8" fmla="*/ 2147483647 w 94"/>
              <a:gd name="T9" fmla="*/ 0 h 95"/>
              <a:gd name="T10" fmla="*/ 0 60000 65536"/>
              <a:gd name="T11" fmla="*/ 0 60000 65536"/>
              <a:gd name="T12" fmla="*/ 0 60000 65536"/>
              <a:gd name="T13" fmla="*/ 0 60000 65536"/>
              <a:gd name="T14" fmla="*/ 0 60000 65536"/>
              <a:gd name="T15" fmla="*/ 0 w 94"/>
              <a:gd name="T16" fmla="*/ 0 h 95"/>
              <a:gd name="T17" fmla="*/ 94 w 94"/>
              <a:gd name="T18" fmla="*/ 95 h 95"/>
            </a:gdLst>
            <a:ahLst/>
            <a:cxnLst>
              <a:cxn ang="T10">
                <a:pos x="T0" y="T1"/>
              </a:cxn>
              <a:cxn ang="T11">
                <a:pos x="T2" y="T3"/>
              </a:cxn>
              <a:cxn ang="T12">
                <a:pos x="T4" y="T5"/>
              </a:cxn>
              <a:cxn ang="T13">
                <a:pos x="T6" y="T7"/>
              </a:cxn>
              <a:cxn ang="T14">
                <a:pos x="T8" y="T9"/>
              </a:cxn>
            </a:cxnLst>
            <a:rect l="T15" t="T16" r="T17" b="T18"/>
            <a:pathLst>
              <a:path w="94" h="95">
                <a:moveTo>
                  <a:pt x="47" y="0"/>
                </a:moveTo>
                <a:lnTo>
                  <a:pt x="94" y="48"/>
                </a:lnTo>
                <a:lnTo>
                  <a:pt x="47" y="95"/>
                </a:lnTo>
                <a:lnTo>
                  <a:pt x="0" y="48"/>
                </a:lnTo>
                <a:lnTo>
                  <a:pt x="47" y="0"/>
                </a:lnTo>
                <a:close/>
              </a:path>
            </a:pathLst>
          </a:custGeom>
          <a:solidFill>
            <a:srgbClr val="FF436B"/>
          </a:solidFill>
          <a:ln w="9525">
            <a:solidFill>
              <a:srgbClr val="FF436B"/>
            </a:solidFill>
            <a:round/>
            <a:headEnd/>
            <a:tailEnd/>
          </a:ln>
        </p:spPr>
        <p:txBody>
          <a:bodyPr/>
          <a:lstStyle/>
          <a:p>
            <a:endParaRPr lang="en-GB"/>
          </a:p>
        </p:txBody>
      </p:sp>
      <p:sp>
        <p:nvSpPr>
          <p:cNvPr id="120853" name="Freeform 24"/>
          <p:cNvSpPr>
            <a:spLocks/>
          </p:cNvSpPr>
          <p:nvPr/>
        </p:nvSpPr>
        <p:spPr bwMode="auto">
          <a:xfrm>
            <a:off x="2681288" y="2498725"/>
            <a:ext cx="149225" cy="150813"/>
          </a:xfrm>
          <a:custGeom>
            <a:avLst/>
            <a:gdLst>
              <a:gd name="T0" fmla="*/ 2147483647 w 94"/>
              <a:gd name="T1" fmla="*/ 0 h 95"/>
              <a:gd name="T2" fmla="*/ 2147483647 w 94"/>
              <a:gd name="T3" fmla="*/ 2147483647 h 95"/>
              <a:gd name="T4" fmla="*/ 2147483647 w 94"/>
              <a:gd name="T5" fmla="*/ 2147483647 h 95"/>
              <a:gd name="T6" fmla="*/ 0 w 94"/>
              <a:gd name="T7" fmla="*/ 2147483647 h 95"/>
              <a:gd name="T8" fmla="*/ 2147483647 w 94"/>
              <a:gd name="T9" fmla="*/ 0 h 95"/>
              <a:gd name="T10" fmla="*/ 0 60000 65536"/>
              <a:gd name="T11" fmla="*/ 0 60000 65536"/>
              <a:gd name="T12" fmla="*/ 0 60000 65536"/>
              <a:gd name="T13" fmla="*/ 0 60000 65536"/>
              <a:gd name="T14" fmla="*/ 0 60000 65536"/>
              <a:gd name="T15" fmla="*/ 0 w 94"/>
              <a:gd name="T16" fmla="*/ 0 h 95"/>
              <a:gd name="T17" fmla="*/ 94 w 94"/>
              <a:gd name="T18" fmla="*/ 95 h 95"/>
            </a:gdLst>
            <a:ahLst/>
            <a:cxnLst>
              <a:cxn ang="T10">
                <a:pos x="T0" y="T1"/>
              </a:cxn>
              <a:cxn ang="T11">
                <a:pos x="T2" y="T3"/>
              </a:cxn>
              <a:cxn ang="T12">
                <a:pos x="T4" y="T5"/>
              </a:cxn>
              <a:cxn ang="T13">
                <a:pos x="T6" y="T7"/>
              </a:cxn>
              <a:cxn ang="T14">
                <a:pos x="T8" y="T9"/>
              </a:cxn>
            </a:cxnLst>
            <a:rect l="T15" t="T16" r="T17" b="T18"/>
            <a:pathLst>
              <a:path w="94" h="95">
                <a:moveTo>
                  <a:pt x="47" y="0"/>
                </a:moveTo>
                <a:lnTo>
                  <a:pt x="94" y="48"/>
                </a:lnTo>
                <a:lnTo>
                  <a:pt x="47" y="95"/>
                </a:lnTo>
                <a:lnTo>
                  <a:pt x="0" y="48"/>
                </a:lnTo>
                <a:lnTo>
                  <a:pt x="47" y="0"/>
                </a:lnTo>
                <a:close/>
              </a:path>
            </a:pathLst>
          </a:custGeom>
          <a:solidFill>
            <a:srgbClr val="FF436B"/>
          </a:solidFill>
          <a:ln w="9525">
            <a:solidFill>
              <a:srgbClr val="FF436B"/>
            </a:solidFill>
            <a:round/>
            <a:headEnd/>
            <a:tailEnd/>
          </a:ln>
        </p:spPr>
        <p:txBody>
          <a:bodyPr/>
          <a:lstStyle/>
          <a:p>
            <a:endParaRPr lang="en-GB"/>
          </a:p>
        </p:txBody>
      </p:sp>
      <p:sp>
        <p:nvSpPr>
          <p:cNvPr id="120854" name="Freeform 25"/>
          <p:cNvSpPr>
            <a:spLocks/>
          </p:cNvSpPr>
          <p:nvPr/>
        </p:nvSpPr>
        <p:spPr bwMode="auto">
          <a:xfrm>
            <a:off x="3548063" y="3479800"/>
            <a:ext cx="149225" cy="149225"/>
          </a:xfrm>
          <a:custGeom>
            <a:avLst/>
            <a:gdLst>
              <a:gd name="T0" fmla="*/ 2147483647 w 94"/>
              <a:gd name="T1" fmla="*/ 0 h 94"/>
              <a:gd name="T2" fmla="*/ 2147483647 w 94"/>
              <a:gd name="T3" fmla="*/ 2147483647 h 94"/>
              <a:gd name="T4" fmla="*/ 2147483647 w 94"/>
              <a:gd name="T5" fmla="*/ 2147483647 h 94"/>
              <a:gd name="T6" fmla="*/ 0 w 94"/>
              <a:gd name="T7" fmla="*/ 2147483647 h 94"/>
              <a:gd name="T8" fmla="*/ 2147483647 w 94"/>
              <a:gd name="T9" fmla="*/ 0 h 94"/>
              <a:gd name="T10" fmla="*/ 0 60000 65536"/>
              <a:gd name="T11" fmla="*/ 0 60000 65536"/>
              <a:gd name="T12" fmla="*/ 0 60000 65536"/>
              <a:gd name="T13" fmla="*/ 0 60000 65536"/>
              <a:gd name="T14" fmla="*/ 0 60000 65536"/>
              <a:gd name="T15" fmla="*/ 0 w 94"/>
              <a:gd name="T16" fmla="*/ 0 h 94"/>
              <a:gd name="T17" fmla="*/ 94 w 94"/>
              <a:gd name="T18" fmla="*/ 94 h 94"/>
            </a:gdLst>
            <a:ahLst/>
            <a:cxnLst>
              <a:cxn ang="T10">
                <a:pos x="T0" y="T1"/>
              </a:cxn>
              <a:cxn ang="T11">
                <a:pos x="T2" y="T3"/>
              </a:cxn>
              <a:cxn ang="T12">
                <a:pos x="T4" y="T5"/>
              </a:cxn>
              <a:cxn ang="T13">
                <a:pos x="T6" y="T7"/>
              </a:cxn>
              <a:cxn ang="T14">
                <a:pos x="T8" y="T9"/>
              </a:cxn>
            </a:cxnLst>
            <a:rect l="T15" t="T16" r="T17" b="T18"/>
            <a:pathLst>
              <a:path w="94" h="94">
                <a:moveTo>
                  <a:pt x="47" y="0"/>
                </a:moveTo>
                <a:lnTo>
                  <a:pt x="94" y="47"/>
                </a:lnTo>
                <a:lnTo>
                  <a:pt x="47" y="94"/>
                </a:lnTo>
                <a:lnTo>
                  <a:pt x="0" y="47"/>
                </a:lnTo>
                <a:lnTo>
                  <a:pt x="47" y="0"/>
                </a:lnTo>
                <a:close/>
              </a:path>
            </a:pathLst>
          </a:custGeom>
          <a:solidFill>
            <a:srgbClr val="FF436B"/>
          </a:solidFill>
          <a:ln w="9525">
            <a:solidFill>
              <a:srgbClr val="FF436B"/>
            </a:solidFill>
            <a:round/>
            <a:headEnd/>
            <a:tailEnd/>
          </a:ln>
        </p:spPr>
        <p:txBody>
          <a:bodyPr/>
          <a:lstStyle/>
          <a:p>
            <a:endParaRPr lang="en-GB"/>
          </a:p>
        </p:txBody>
      </p:sp>
      <p:sp>
        <p:nvSpPr>
          <p:cNvPr id="120855" name="Freeform 26"/>
          <p:cNvSpPr>
            <a:spLocks/>
          </p:cNvSpPr>
          <p:nvPr/>
        </p:nvSpPr>
        <p:spPr bwMode="auto">
          <a:xfrm>
            <a:off x="4414838" y="4954588"/>
            <a:ext cx="149225" cy="149225"/>
          </a:xfrm>
          <a:custGeom>
            <a:avLst/>
            <a:gdLst>
              <a:gd name="T0" fmla="*/ 2147483647 w 94"/>
              <a:gd name="T1" fmla="*/ 0 h 94"/>
              <a:gd name="T2" fmla="*/ 2147483647 w 94"/>
              <a:gd name="T3" fmla="*/ 2147483647 h 94"/>
              <a:gd name="T4" fmla="*/ 2147483647 w 94"/>
              <a:gd name="T5" fmla="*/ 2147483647 h 94"/>
              <a:gd name="T6" fmla="*/ 0 w 94"/>
              <a:gd name="T7" fmla="*/ 2147483647 h 94"/>
              <a:gd name="T8" fmla="*/ 2147483647 w 94"/>
              <a:gd name="T9" fmla="*/ 0 h 94"/>
              <a:gd name="T10" fmla="*/ 0 60000 65536"/>
              <a:gd name="T11" fmla="*/ 0 60000 65536"/>
              <a:gd name="T12" fmla="*/ 0 60000 65536"/>
              <a:gd name="T13" fmla="*/ 0 60000 65536"/>
              <a:gd name="T14" fmla="*/ 0 60000 65536"/>
              <a:gd name="T15" fmla="*/ 0 w 94"/>
              <a:gd name="T16" fmla="*/ 0 h 94"/>
              <a:gd name="T17" fmla="*/ 94 w 94"/>
              <a:gd name="T18" fmla="*/ 94 h 94"/>
            </a:gdLst>
            <a:ahLst/>
            <a:cxnLst>
              <a:cxn ang="T10">
                <a:pos x="T0" y="T1"/>
              </a:cxn>
              <a:cxn ang="T11">
                <a:pos x="T2" y="T3"/>
              </a:cxn>
              <a:cxn ang="T12">
                <a:pos x="T4" y="T5"/>
              </a:cxn>
              <a:cxn ang="T13">
                <a:pos x="T6" y="T7"/>
              </a:cxn>
              <a:cxn ang="T14">
                <a:pos x="T8" y="T9"/>
              </a:cxn>
            </a:cxnLst>
            <a:rect l="T15" t="T16" r="T17" b="T18"/>
            <a:pathLst>
              <a:path w="94" h="94">
                <a:moveTo>
                  <a:pt x="47" y="0"/>
                </a:moveTo>
                <a:lnTo>
                  <a:pt x="94" y="47"/>
                </a:lnTo>
                <a:lnTo>
                  <a:pt x="47" y="94"/>
                </a:lnTo>
                <a:lnTo>
                  <a:pt x="0" y="47"/>
                </a:lnTo>
                <a:lnTo>
                  <a:pt x="47" y="0"/>
                </a:lnTo>
                <a:close/>
              </a:path>
            </a:pathLst>
          </a:custGeom>
          <a:solidFill>
            <a:srgbClr val="FF436B"/>
          </a:solidFill>
          <a:ln w="9525">
            <a:solidFill>
              <a:srgbClr val="FF436B"/>
            </a:solidFill>
            <a:round/>
            <a:headEnd/>
            <a:tailEnd/>
          </a:ln>
        </p:spPr>
        <p:txBody>
          <a:bodyPr/>
          <a:lstStyle/>
          <a:p>
            <a:endParaRPr lang="en-GB"/>
          </a:p>
        </p:txBody>
      </p:sp>
      <p:sp>
        <p:nvSpPr>
          <p:cNvPr id="120856" name="Freeform 27"/>
          <p:cNvSpPr>
            <a:spLocks/>
          </p:cNvSpPr>
          <p:nvPr/>
        </p:nvSpPr>
        <p:spPr bwMode="auto">
          <a:xfrm>
            <a:off x="5281613" y="4870450"/>
            <a:ext cx="149225" cy="149225"/>
          </a:xfrm>
          <a:custGeom>
            <a:avLst/>
            <a:gdLst>
              <a:gd name="T0" fmla="*/ 2147483647 w 94"/>
              <a:gd name="T1" fmla="*/ 0 h 94"/>
              <a:gd name="T2" fmla="*/ 2147483647 w 94"/>
              <a:gd name="T3" fmla="*/ 2147483647 h 94"/>
              <a:gd name="T4" fmla="*/ 2147483647 w 94"/>
              <a:gd name="T5" fmla="*/ 2147483647 h 94"/>
              <a:gd name="T6" fmla="*/ 0 w 94"/>
              <a:gd name="T7" fmla="*/ 2147483647 h 94"/>
              <a:gd name="T8" fmla="*/ 2147483647 w 94"/>
              <a:gd name="T9" fmla="*/ 0 h 94"/>
              <a:gd name="T10" fmla="*/ 0 60000 65536"/>
              <a:gd name="T11" fmla="*/ 0 60000 65536"/>
              <a:gd name="T12" fmla="*/ 0 60000 65536"/>
              <a:gd name="T13" fmla="*/ 0 60000 65536"/>
              <a:gd name="T14" fmla="*/ 0 60000 65536"/>
              <a:gd name="T15" fmla="*/ 0 w 94"/>
              <a:gd name="T16" fmla="*/ 0 h 94"/>
              <a:gd name="T17" fmla="*/ 94 w 94"/>
              <a:gd name="T18" fmla="*/ 94 h 94"/>
            </a:gdLst>
            <a:ahLst/>
            <a:cxnLst>
              <a:cxn ang="T10">
                <a:pos x="T0" y="T1"/>
              </a:cxn>
              <a:cxn ang="T11">
                <a:pos x="T2" y="T3"/>
              </a:cxn>
              <a:cxn ang="T12">
                <a:pos x="T4" y="T5"/>
              </a:cxn>
              <a:cxn ang="T13">
                <a:pos x="T6" y="T7"/>
              </a:cxn>
              <a:cxn ang="T14">
                <a:pos x="T8" y="T9"/>
              </a:cxn>
            </a:cxnLst>
            <a:rect l="T15" t="T16" r="T17" b="T18"/>
            <a:pathLst>
              <a:path w="94" h="94">
                <a:moveTo>
                  <a:pt x="47" y="0"/>
                </a:moveTo>
                <a:lnTo>
                  <a:pt x="94" y="47"/>
                </a:lnTo>
                <a:lnTo>
                  <a:pt x="47" y="94"/>
                </a:lnTo>
                <a:lnTo>
                  <a:pt x="0" y="47"/>
                </a:lnTo>
                <a:lnTo>
                  <a:pt x="47" y="0"/>
                </a:lnTo>
                <a:close/>
              </a:path>
            </a:pathLst>
          </a:custGeom>
          <a:solidFill>
            <a:srgbClr val="FF436B"/>
          </a:solidFill>
          <a:ln w="9525">
            <a:solidFill>
              <a:srgbClr val="FF436B"/>
            </a:solidFill>
            <a:round/>
            <a:headEnd/>
            <a:tailEnd/>
          </a:ln>
        </p:spPr>
        <p:txBody>
          <a:bodyPr/>
          <a:lstStyle/>
          <a:p>
            <a:endParaRPr lang="en-GB"/>
          </a:p>
        </p:txBody>
      </p:sp>
      <p:sp>
        <p:nvSpPr>
          <p:cNvPr id="120857" name="Freeform 28"/>
          <p:cNvSpPr>
            <a:spLocks/>
          </p:cNvSpPr>
          <p:nvPr/>
        </p:nvSpPr>
        <p:spPr bwMode="auto">
          <a:xfrm>
            <a:off x="6148388" y="5038725"/>
            <a:ext cx="149225" cy="149225"/>
          </a:xfrm>
          <a:custGeom>
            <a:avLst/>
            <a:gdLst>
              <a:gd name="T0" fmla="*/ 2147483647 w 94"/>
              <a:gd name="T1" fmla="*/ 0 h 94"/>
              <a:gd name="T2" fmla="*/ 2147483647 w 94"/>
              <a:gd name="T3" fmla="*/ 2147483647 h 94"/>
              <a:gd name="T4" fmla="*/ 2147483647 w 94"/>
              <a:gd name="T5" fmla="*/ 2147483647 h 94"/>
              <a:gd name="T6" fmla="*/ 0 w 94"/>
              <a:gd name="T7" fmla="*/ 2147483647 h 94"/>
              <a:gd name="T8" fmla="*/ 2147483647 w 94"/>
              <a:gd name="T9" fmla="*/ 0 h 94"/>
              <a:gd name="T10" fmla="*/ 0 60000 65536"/>
              <a:gd name="T11" fmla="*/ 0 60000 65536"/>
              <a:gd name="T12" fmla="*/ 0 60000 65536"/>
              <a:gd name="T13" fmla="*/ 0 60000 65536"/>
              <a:gd name="T14" fmla="*/ 0 60000 65536"/>
              <a:gd name="T15" fmla="*/ 0 w 94"/>
              <a:gd name="T16" fmla="*/ 0 h 94"/>
              <a:gd name="T17" fmla="*/ 94 w 94"/>
              <a:gd name="T18" fmla="*/ 94 h 94"/>
            </a:gdLst>
            <a:ahLst/>
            <a:cxnLst>
              <a:cxn ang="T10">
                <a:pos x="T0" y="T1"/>
              </a:cxn>
              <a:cxn ang="T11">
                <a:pos x="T2" y="T3"/>
              </a:cxn>
              <a:cxn ang="T12">
                <a:pos x="T4" y="T5"/>
              </a:cxn>
              <a:cxn ang="T13">
                <a:pos x="T6" y="T7"/>
              </a:cxn>
              <a:cxn ang="T14">
                <a:pos x="T8" y="T9"/>
              </a:cxn>
            </a:cxnLst>
            <a:rect l="T15" t="T16" r="T17" b="T18"/>
            <a:pathLst>
              <a:path w="94" h="94">
                <a:moveTo>
                  <a:pt x="47" y="0"/>
                </a:moveTo>
                <a:lnTo>
                  <a:pt x="94" y="47"/>
                </a:lnTo>
                <a:lnTo>
                  <a:pt x="47" y="94"/>
                </a:lnTo>
                <a:lnTo>
                  <a:pt x="0" y="47"/>
                </a:lnTo>
                <a:lnTo>
                  <a:pt x="47" y="0"/>
                </a:lnTo>
                <a:close/>
              </a:path>
            </a:pathLst>
          </a:custGeom>
          <a:solidFill>
            <a:srgbClr val="FF436B"/>
          </a:solidFill>
          <a:ln w="9525">
            <a:solidFill>
              <a:srgbClr val="FF436B"/>
            </a:solidFill>
            <a:round/>
            <a:headEnd/>
            <a:tailEnd/>
          </a:ln>
        </p:spPr>
        <p:txBody>
          <a:bodyPr/>
          <a:lstStyle/>
          <a:p>
            <a:endParaRPr lang="en-GB"/>
          </a:p>
        </p:txBody>
      </p:sp>
      <p:sp>
        <p:nvSpPr>
          <p:cNvPr id="120858" name="Rectangle 29"/>
          <p:cNvSpPr>
            <a:spLocks noChangeArrowheads="1"/>
          </p:cNvSpPr>
          <p:nvPr/>
        </p:nvSpPr>
        <p:spPr bwMode="auto">
          <a:xfrm>
            <a:off x="1812925" y="3975100"/>
            <a:ext cx="141288" cy="139700"/>
          </a:xfrm>
          <a:prstGeom prst="rect">
            <a:avLst/>
          </a:prstGeom>
          <a:solidFill>
            <a:srgbClr val="FFA015"/>
          </a:solidFill>
          <a:ln w="9525">
            <a:solidFill>
              <a:srgbClr val="FFA015"/>
            </a:solidFill>
            <a:miter lim="800000"/>
            <a:headEnd/>
            <a:tailEnd/>
          </a:ln>
        </p:spPr>
        <p:txBody>
          <a:bodyPr/>
          <a:lstStyle/>
          <a:p>
            <a:endParaRPr lang="en-GB">
              <a:latin typeface="Univers"/>
            </a:endParaRPr>
          </a:p>
        </p:txBody>
      </p:sp>
      <p:sp>
        <p:nvSpPr>
          <p:cNvPr id="120859" name="Rectangle 30"/>
          <p:cNvSpPr>
            <a:spLocks noChangeArrowheads="1"/>
          </p:cNvSpPr>
          <p:nvPr/>
        </p:nvSpPr>
        <p:spPr bwMode="auto">
          <a:xfrm>
            <a:off x="2681288" y="4384675"/>
            <a:ext cx="139700" cy="141288"/>
          </a:xfrm>
          <a:prstGeom prst="rect">
            <a:avLst/>
          </a:prstGeom>
          <a:solidFill>
            <a:srgbClr val="FFA015"/>
          </a:solidFill>
          <a:ln w="9525">
            <a:solidFill>
              <a:srgbClr val="FFA015"/>
            </a:solidFill>
            <a:miter lim="800000"/>
            <a:headEnd/>
            <a:tailEnd/>
          </a:ln>
        </p:spPr>
        <p:txBody>
          <a:bodyPr/>
          <a:lstStyle/>
          <a:p>
            <a:endParaRPr lang="en-GB">
              <a:latin typeface="Univers"/>
            </a:endParaRPr>
          </a:p>
        </p:txBody>
      </p:sp>
      <p:sp>
        <p:nvSpPr>
          <p:cNvPr id="120860" name="Rectangle 31"/>
          <p:cNvSpPr>
            <a:spLocks noChangeArrowheads="1"/>
          </p:cNvSpPr>
          <p:nvPr/>
        </p:nvSpPr>
        <p:spPr bwMode="auto">
          <a:xfrm>
            <a:off x="3548063" y="4059238"/>
            <a:ext cx="139700" cy="139700"/>
          </a:xfrm>
          <a:prstGeom prst="rect">
            <a:avLst/>
          </a:prstGeom>
          <a:solidFill>
            <a:srgbClr val="FFA015"/>
          </a:solidFill>
          <a:ln w="9525">
            <a:solidFill>
              <a:srgbClr val="FFA015"/>
            </a:solidFill>
            <a:miter lim="800000"/>
            <a:headEnd/>
            <a:tailEnd/>
          </a:ln>
        </p:spPr>
        <p:txBody>
          <a:bodyPr/>
          <a:lstStyle/>
          <a:p>
            <a:endParaRPr lang="en-GB">
              <a:latin typeface="Univers"/>
            </a:endParaRPr>
          </a:p>
        </p:txBody>
      </p:sp>
      <p:sp>
        <p:nvSpPr>
          <p:cNvPr id="120861" name="Rectangle 32"/>
          <p:cNvSpPr>
            <a:spLocks noChangeArrowheads="1"/>
          </p:cNvSpPr>
          <p:nvPr/>
        </p:nvSpPr>
        <p:spPr bwMode="auto">
          <a:xfrm>
            <a:off x="4370388" y="2562225"/>
            <a:ext cx="139700" cy="139700"/>
          </a:xfrm>
          <a:prstGeom prst="rect">
            <a:avLst/>
          </a:prstGeom>
          <a:solidFill>
            <a:srgbClr val="FFA015"/>
          </a:solidFill>
          <a:ln w="9525">
            <a:solidFill>
              <a:srgbClr val="FFA015"/>
            </a:solidFill>
            <a:miter lim="800000"/>
            <a:headEnd/>
            <a:tailEnd/>
          </a:ln>
        </p:spPr>
        <p:txBody>
          <a:bodyPr/>
          <a:lstStyle/>
          <a:p>
            <a:endParaRPr lang="en-GB">
              <a:latin typeface="Univers"/>
            </a:endParaRPr>
          </a:p>
        </p:txBody>
      </p:sp>
      <p:sp>
        <p:nvSpPr>
          <p:cNvPr id="120862" name="Rectangle 33"/>
          <p:cNvSpPr>
            <a:spLocks noChangeArrowheads="1"/>
          </p:cNvSpPr>
          <p:nvPr/>
        </p:nvSpPr>
        <p:spPr bwMode="auto">
          <a:xfrm>
            <a:off x="5235575" y="3654425"/>
            <a:ext cx="139700" cy="139700"/>
          </a:xfrm>
          <a:prstGeom prst="rect">
            <a:avLst/>
          </a:prstGeom>
          <a:solidFill>
            <a:srgbClr val="FFA015"/>
          </a:solidFill>
          <a:ln w="9525">
            <a:solidFill>
              <a:srgbClr val="FFA015"/>
            </a:solidFill>
            <a:miter lim="800000"/>
            <a:headEnd/>
            <a:tailEnd/>
          </a:ln>
        </p:spPr>
        <p:txBody>
          <a:bodyPr/>
          <a:lstStyle/>
          <a:p>
            <a:endParaRPr lang="en-GB">
              <a:latin typeface="Univers"/>
            </a:endParaRPr>
          </a:p>
        </p:txBody>
      </p:sp>
      <p:sp>
        <p:nvSpPr>
          <p:cNvPr id="120863" name="Rectangle 34"/>
          <p:cNvSpPr>
            <a:spLocks noChangeArrowheads="1"/>
          </p:cNvSpPr>
          <p:nvPr/>
        </p:nvSpPr>
        <p:spPr bwMode="auto">
          <a:xfrm>
            <a:off x="6054725" y="3565525"/>
            <a:ext cx="139700" cy="139700"/>
          </a:xfrm>
          <a:prstGeom prst="rect">
            <a:avLst/>
          </a:prstGeom>
          <a:solidFill>
            <a:srgbClr val="FFA015"/>
          </a:solidFill>
          <a:ln w="9525">
            <a:solidFill>
              <a:srgbClr val="FFA015"/>
            </a:solidFill>
            <a:miter lim="800000"/>
            <a:headEnd/>
            <a:tailEnd/>
          </a:ln>
        </p:spPr>
        <p:txBody>
          <a:bodyPr/>
          <a:lstStyle/>
          <a:p>
            <a:endParaRPr lang="en-GB">
              <a:latin typeface="Univers"/>
            </a:endParaRPr>
          </a:p>
        </p:txBody>
      </p:sp>
      <p:sp>
        <p:nvSpPr>
          <p:cNvPr id="120864" name="Oval 35"/>
          <p:cNvSpPr>
            <a:spLocks noChangeArrowheads="1"/>
          </p:cNvSpPr>
          <p:nvPr/>
        </p:nvSpPr>
        <p:spPr bwMode="auto">
          <a:xfrm>
            <a:off x="1812925" y="5294313"/>
            <a:ext cx="141288" cy="139700"/>
          </a:xfrm>
          <a:prstGeom prst="ellipse">
            <a:avLst/>
          </a:prstGeom>
          <a:solidFill>
            <a:srgbClr val="00CCFF"/>
          </a:solidFill>
          <a:ln w="9525">
            <a:solidFill>
              <a:srgbClr val="00CCFF"/>
            </a:solidFill>
            <a:round/>
            <a:headEnd/>
            <a:tailEnd/>
          </a:ln>
        </p:spPr>
        <p:txBody>
          <a:bodyPr/>
          <a:lstStyle/>
          <a:p>
            <a:endParaRPr lang="en-GB">
              <a:latin typeface="Univers"/>
            </a:endParaRPr>
          </a:p>
        </p:txBody>
      </p:sp>
      <p:sp>
        <p:nvSpPr>
          <p:cNvPr id="120865" name="Oval 36"/>
          <p:cNvSpPr>
            <a:spLocks noChangeArrowheads="1"/>
          </p:cNvSpPr>
          <p:nvPr/>
        </p:nvSpPr>
        <p:spPr bwMode="auto">
          <a:xfrm>
            <a:off x="2681288" y="5122863"/>
            <a:ext cx="139700" cy="139700"/>
          </a:xfrm>
          <a:prstGeom prst="ellipse">
            <a:avLst/>
          </a:prstGeom>
          <a:solidFill>
            <a:srgbClr val="00CCFF"/>
          </a:solidFill>
          <a:ln w="9525">
            <a:solidFill>
              <a:srgbClr val="00CCFF"/>
            </a:solidFill>
            <a:round/>
            <a:headEnd/>
            <a:tailEnd/>
          </a:ln>
        </p:spPr>
        <p:txBody>
          <a:bodyPr/>
          <a:lstStyle/>
          <a:p>
            <a:endParaRPr lang="en-GB">
              <a:latin typeface="Univers"/>
            </a:endParaRPr>
          </a:p>
        </p:txBody>
      </p:sp>
      <p:sp>
        <p:nvSpPr>
          <p:cNvPr id="120866" name="Oval 37"/>
          <p:cNvSpPr>
            <a:spLocks noChangeArrowheads="1"/>
          </p:cNvSpPr>
          <p:nvPr/>
        </p:nvSpPr>
        <p:spPr bwMode="auto">
          <a:xfrm>
            <a:off x="3532188" y="4430713"/>
            <a:ext cx="139700" cy="141287"/>
          </a:xfrm>
          <a:prstGeom prst="ellipse">
            <a:avLst/>
          </a:prstGeom>
          <a:solidFill>
            <a:srgbClr val="00CCFF"/>
          </a:solidFill>
          <a:ln w="9525">
            <a:solidFill>
              <a:srgbClr val="00CCFF"/>
            </a:solidFill>
            <a:round/>
            <a:headEnd/>
            <a:tailEnd/>
          </a:ln>
        </p:spPr>
        <p:txBody>
          <a:bodyPr/>
          <a:lstStyle/>
          <a:p>
            <a:endParaRPr lang="en-GB">
              <a:latin typeface="Univers"/>
            </a:endParaRPr>
          </a:p>
        </p:txBody>
      </p:sp>
      <p:sp>
        <p:nvSpPr>
          <p:cNvPr id="120867" name="Oval 38"/>
          <p:cNvSpPr>
            <a:spLocks noChangeArrowheads="1"/>
          </p:cNvSpPr>
          <p:nvPr/>
        </p:nvSpPr>
        <p:spPr bwMode="auto">
          <a:xfrm>
            <a:off x="4400550" y="4337050"/>
            <a:ext cx="139700" cy="141288"/>
          </a:xfrm>
          <a:prstGeom prst="ellipse">
            <a:avLst/>
          </a:prstGeom>
          <a:solidFill>
            <a:srgbClr val="00CCFF"/>
          </a:solidFill>
          <a:ln w="9525">
            <a:solidFill>
              <a:srgbClr val="00CCFF"/>
            </a:solidFill>
            <a:round/>
            <a:headEnd/>
            <a:tailEnd/>
          </a:ln>
        </p:spPr>
        <p:txBody>
          <a:bodyPr/>
          <a:lstStyle/>
          <a:p>
            <a:endParaRPr lang="en-GB">
              <a:latin typeface="Univers"/>
            </a:endParaRPr>
          </a:p>
        </p:txBody>
      </p:sp>
      <p:sp>
        <p:nvSpPr>
          <p:cNvPr id="120868" name="Oval 39"/>
          <p:cNvSpPr>
            <a:spLocks noChangeArrowheads="1"/>
          </p:cNvSpPr>
          <p:nvPr/>
        </p:nvSpPr>
        <p:spPr bwMode="auto">
          <a:xfrm>
            <a:off x="5235575" y="3816350"/>
            <a:ext cx="139700" cy="139700"/>
          </a:xfrm>
          <a:prstGeom prst="ellipse">
            <a:avLst/>
          </a:prstGeom>
          <a:solidFill>
            <a:srgbClr val="00CCFF"/>
          </a:solidFill>
          <a:ln w="9525">
            <a:solidFill>
              <a:srgbClr val="00CCFF"/>
            </a:solidFill>
            <a:round/>
            <a:headEnd/>
            <a:tailEnd/>
          </a:ln>
        </p:spPr>
        <p:txBody>
          <a:bodyPr/>
          <a:lstStyle/>
          <a:p>
            <a:endParaRPr lang="en-GB">
              <a:latin typeface="Univers"/>
            </a:endParaRPr>
          </a:p>
        </p:txBody>
      </p:sp>
      <p:sp>
        <p:nvSpPr>
          <p:cNvPr id="120869" name="Oval 40"/>
          <p:cNvSpPr>
            <a:spLocks noChangeArrowheads="1"/>
          </p:cNvSpPr>
          <p:nvPr/>
        </p:nvSpPr>
        <p:spPr bwMode="auto">
          <a:xfrm>
            <a:off x="6134100" y="3135313"/>
            <a:ext cx="139700" cy="139700"/>
          </a:xfrm>
          <a:prstGeom prst="ellipse">
            <a:avLst/>
          </a:prstGeom>
          <a:solidFill>
            <a:srgbClr val="00CCFF"/>
          </a:solidFill>
          <a:ln w="9525">
            <a:solidFill>
              <a:srgbClr val="00CCFF"/>
            </a:solidFill>
            <a:round/>
            <a:headEnd/>
            <a:tailEnd/>
          </a:ln>
        </p:spPr>
        <p:txBody>
          <a:bodyPr/>
          <a:lstStyle/>
          <a:p>
            <a:endParaRPr lang="en-GB">
              <a:latin typeface="Univers"/>
            </a:endParaRPr>
          </a:p>
        </p:txBody>
      </p:sp>
      <p:sp>
        <p:nvSpPr>
          <p:cNvPr id="120870" name="Rectangle 41"/>
          <p:cNvSpPr>
            <a:spLocks noChangeArrowheads="1"/>
          </p:cNvSpPr>
          <p:nvPr/>
        </p:nvSpPr>
        <p:spPr bwMode="auto">
          <a:xfrm>
            <a:off x="1143000" y="5673725"/>
            <a:ext cx="144463" cy="276225"/>
          </a:xfrm>
          <a:prstGeom prst="rect">
            <a:avLst/>
          </a:prstGeom>
          <a:noFill/>
          <a:ln w="9525">
            <a:noFill/>
            <a:miter lim="800000"/>
            <a:headEnd/>
            <a:tailEnd/>
          </a:ln>
        </p:spPr>
        <p:txBody>
          <a:bodyPr wrap="none" lIns="0" tIns="0" rIns="0" bIns="0">
            <a:spAutoFit/>
          </a:bodyPr>
          <a:lstStyle/>
          <a:p>
            <a:pPr>
              <a:spcBef>
                <a:spcPct val="50000"/>
              </a:spcBef>
            </a:pPr>
            <a:r>
              <a:rPr lang="en-US" b="1">
                <a:solidFill>
                  <a:srgbClr val="FFFFFF"/>
                </a:solidFill>
                <a:latin typeface="Univers"/>
              </a:rPr>
              <a:t>0</a:t>
            </a:r>
            <a:endParaRPr lang="en-US" sz="1400" b="1">
              <a:latin typeface="Univers"/>
            </a:endParaRPr>
          </a:p>
        </p:txBody>
      </p:sp>
      <p:sp>
        <p:nvSpPr>
          <p:cNvPr id="120871" name="Rectangle 42"/>
          <p:cNvSpPr>
            <a:spLocks noChangeArrowheads="1"/>
          </p:cNvSpPr>
          <p:nvPr/>
        </p:nvSpPr>
        <p:spPr bwMode="auto">
          <a:xfrm>
            <a:off x="985838" y="4860925"/>
            <a:ext cx="288925" cy="276225"/>
          </a:xfrm>
          <a:prstGeom prst="rect">
            <a:avLst/>
          </a:prstGeom>
          <a:noFill/>
          <a:ln w="9525">
            <a:noFill/>
            <a:miter lim="800000"/>
            <a:headEnd/>
            <a:tailEnd/>
          </a:ln>
        </p:spPr>
        <p:txBody>
          <a:bodyPr wrap="none" lIns="0" tIns="0" rIns="0" bIns="0">
            <a:spAutoFit/>
          </a:bodyPr>
          <a:lstStyle/>
          <a:p>
            <a:pPr>
              <a:spcBef>
                <a:spcPct val="50000"/>
              </a:spcBef>
            </a:pPr>
            <a:r>
              <a:rPr lang="en-US" b="1">
                <a:solidFill>
                  <a:srgbClr val="FFFFFF"/>
                </a:solidFill>
                <a:latin typeface="Univers"/>
              </a:rPr>
              <a:t>10</a:t>
            </a:r>
            <a:endParaRPr lang="en-US" sz="1400" b="1">
              <a:latin typeface="Univers"/>
            </a:endParaRPr>
          </a:p>
        </p:txBody>
      </p:sp>
      <p:sp>
        <p:nvSpPr>
          <p:cNvPr id="120872" name="Rectangle 43"/>
          <p:cNvSpPr>
            <a:spLocks noChangeArrowheads="1"/>
          </p:cNvSpPr>
          <p:nvPr/>
        </p:nvSpPr>
        <p:spPr bwMode="auto">
          <a:xfrm>
            <a:off x="985838" y="4087813"/>
            <a:ext cx="288925" cy="276225"/>
          </a:xfrm>
          <a:prstGeom prst="rect">
            <a:avLst/>
          </a:prstGeom>
          <a:noFill/>
          <a:ln w="9525">
            <a:noFill/>
            <a:miter lim="800000"/>
            <a:headEnd/>
            <a:tailEnd/>
          </a:ln>
        </p:spPr>
        <p:txBody>
          <a:bodyPr wrap="none" lIns="0" tIns="0" rIns="0" bIns="0">
            <a:spAutoFit/>
          </a:bodyPr>
          <a:lstStyle/>
          <a:p>
            <a:pPr>
              <a:spcBef>
                <a:spcPct val="50000"/>
              </a:spcBef>
            </a:pPr>
            <a:r>
              <a:rPr lang="en-US" b="1">
                <a:solidFill>
                  <a:srgbClr val="FFFFFF"/>
                </a:solidFill>
                <a:latin typeface="Univers"/>
              </a:rPr>
              <a:t>20</a:t>
            </a:r>
            <a:endParaRPr lang="en-US" sz="1400" b="1">
              <a:latin typeface="Univers"/>
            </a:endParaRPr>
          </a:p>
        </p:txBody>
      </p:sp>
      <p:sp>
        <p:nvSpPr>
          <p:cNvPr id="120873" name="Rectangle 44"/>
          <p:cNvSpPr>
            <a:spLocks noChangeArrowheads="1"/>
          </p:cNvSpPr>
          <p:nvPr/>
        </p:nvSpPr>
        <p:spPr bwMode="auto">
          <a:xfrm>
            <a:off x="985838" y="3275013"/>
            <a:ext cx="288925" cy="276225"/>
          </a:xfrm>
          <a:prstGeom prst="rect">
            <a:avLst/>
          </a:prstGeom>
          <a:noFill/>
          <a:ln w="9525">
            <a:noFill/>
            <a:miter lim="800000"/>
            <a:headEnd/>
            <a:tailEnd/>
          </a:ln>
        </p:spPr>
        <p:txBody>
          <a:bodyPr wrap="none" lIns="0" tIns="0" rIns="0" bIns="0">
            <a:spAutoFit/>
          </a:bodyPr>
          <a:lstStyle/>
          <a:p>
            <a:pPr>
              <a:spcBef>
                <a:spcPct val="50000"/>
              </a:spcBef>
            </a:pPr>
            <a:r>
              <a:rPr lang="en-US" b="1">
                <a:solidFill>
                  <a:srgbClr val="FFFFFF"/>
                </a:solidFill>
                <a:latin typeface="Univers"/>
              </a:rPr>
              <a:t>30</a:t>
            </a:r>
            <a:endParaRPr lang="en-US" sz="1400" b="1">
              <a:latin typeface="Univers"/>
            </a:endParaRPr>
          </a:p>
        </p:txBody>
      </p:sp>
      <p:sp>
        <p:nvSpPr>
          <p:cNvPr id="120874" name="Rectangle 45"/>
          <p:cNvSpPr>
            <a:spLocks noChangeArrowheads="1"/>
          </p:cNvSpPr>
          <p:nvPr/>
        </p:nvSpPr>
        <p:spPr bwMode="auto">
          <a:xfrm>
            <a:off x="985838" y="2482850"/>
            <a:ext cx="288925" cy="276225"/>
          </a:xfrm>
          <a:prstGeom prst="rect">
            <a:avLst/>
          </a:prstGeom>
          <a:noFill/>
          <a:ln w="9525">
            <a:noFill/>
            <a:miter lim="800000"/>
            <a:headEnd/>
            <a:tailEnd/>
          </a:ln>
        </p:spPr>
        <p:txBody>
          <a:bodyPr wrap="none" lIns="0" tIns="0" rIns="0" bIns="0">
            <a:spAutoFit/>
          </a:bodyPr>
          <a:lstStyle/>
          <a:p>
            <a:pPr>
              <a:spcBef>
                <a:spcPct val="50000"/>
              </a:spcBef>
            </a:pPr>
            <a:r>
              <a:rPr lang="en-US" b="1">
                <a:solidFill>
                  <a:srgbClr val="FFFFFF"/>
                </a:solidFill>
                <a:latin typeface="Univers"/>
              </a:rPr>
              <a:t>40</a:t>
            </a:r>
            <a:endParaRPr lang="en-US" sz="1400" b="1">
              <a:latin typeface="Univers"/>
            </a:endParaRPr>
          </a:p>
        </p:txBody>
      </p:sp>
      <p:sp>
        <p:nvSpPr>
          <p:cNvPr id="120875" name="Rectangle 46"/>
          <p:cNvSpPr>
            <a:spLocks noChangeArrowheads="1"/>
          </p:cNvSpPr>
          <p:nvPr/>
        </p:nvSpPr>
        <p:spPr bwMode="auto">
          <a:xfrm>
            <a:off x="985838" y="1698625"/>
            <a:ext cx="288925" cy="276225"/>
          </a:xfrm>
          <a:prstGeom prst="rect">
            <a:avLst/>
          </a:prstGeom>
          <a:noFill/>
          <a:ln w="9525">
            <a:noFill/>
            <a:miter lim="800000"/>
            <a:headEnd/>
            <a:tailEnd/>
          </a:ln>
        </p:spPr>
        <p:txBody>
          <a:bodyPr wrap="none" lIns="0" tIns="0" rIns="0" bIns="0">
            <a:spAutoFit/>
          </a:bodyPr>
          <a:lstStyle/>
          <a:p>
            <a:pPr>
              <a:spcBef>
                <a:spcPct val="50000"/>
              </a:spcBef>
            </a:pPr>
            <a:r>
              <a:rPr lang="en-US" b="1">
                <a:solidFill>
                  <a:srgbClr val="FFFFFF"/>
                </a:solidFill>
                <a:latin typeface="Univers"/>
              </a:rPr>
              <a:t>50</a:t>
            </a:r>
            <a:endParaRPr lang="en-US" sz="1400" b="1">
              <a:latin typeface="Univers"/>
            </a:endParaRPr>
          </a:p>
        </p:txBody>
      </p:sp>
      <p:sp>
        <p:nvSpPr>
          <p:cNvPr id="120876" name="Rectangle 47"/>
          <p:cNvSpPr>
            <a:spLocks noChangeArrowheads="1"/>
          </p:cNvSpPr>
          <p:nvPr/>
        </p:nvSpPr>
        <p:spPr bwMode="auto">
          <a:xfrm>
            <a:off x="1497013" y="5981700"/>
            <a:ext cx="8128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FFFFFF"/>
                </a:solidFill>
                <a:latin typeface="Univers"/>
              </a:rPr>
              <a:t>1972-1976</a:t>
            </a:r>
            <a:endParaRPr lang="en-US" sz="1600" b="1">
              <a:latin typeface="Univers"/>
            </a:endParaRPr>
          </a:p>
        </p:txBody>
      </p:sp>
      <p:sp>
        <p:nvSpPr>
          <p:cNvPr id="120877" name="Rectangle 48"/>
          <p:cNvSpPr>
            <a:spLocks noChangeArrowheads="1"/>
          </p:cNvSpPr>
          <p:nvPr/>
        </p:nvSpPr>
        <p:spPr bwMode="auto">
          <a:xfrm>
            <a:off x="2363788" y="5981700"/>
            <a:ext cx="8128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FFFFFF"/>
                </a:solidFill>
                <a:latin typeface="Univers"/>
              </a:rPr>
              <a:t>1977-1981</a:t>
            </a:r>
            <a:endParaRPr lang="en-US" sz="1600" b="1">
              <a:latin typeface="Univers"/>
            </a:endParaRPr>
          </a:p>
        </p:txBody>
      </p:sp>
      <p:sp>
        <p:nvSpPr>
          <p:cNvPr id="120878" name="Rectangle 49"/>
          <p:cNvSpPr>
            <a:spLocks noChangeArrowheads="1"/>
          </p:cNvSpPr>
          <p:nvPr/>
        </p:nvSpPr>
        <p:spPr bwMode="auto">
          <a:xfrm>
            <a:off x="3230563" y="5981700"/>
            <a:ext cx="8128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FFFFFF"/>
                </a:solidFill>
                <a:latin typeface="Univers"/>
              </a:rPr>
              <a:t>1982-1986</a:t>
            </a:r>
            <a:endParaRPr lang="en-US" sz="1600" b="1">
              <a:latin typeface="Univers"/>
            </a:endParaRPr>
          </a:p>
        </p:txBody>
      </p:sp>
      <p:sp>
        <p:nvSpPr>
          <p:cNvPr id="120879" name="Rectangle 50"/>
          <p:cNvSpPr>
            <a:spLocks noChangeArrowheads="1"/>
          </p:cNvSpPr>
          <p:nvPr/>
        </p:nvSpPr>
        <p:spPr bwMode="auto">
          <a:xfrm>
            <a:off x="4097338" y="5981700"/>
            <a:ext cx="8128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FFFFFF"/>
                </a:solidFill>
                <a:latin typeface="Univers"/>
              </a:rPr>
              <a:t>1987-1991</a:t>
            </a:r>
            <a:endParaRPr lang="en-US" sz="1600" b="1">
              <a:latin typeface="Univers"/>
            </a:endParaRPr>
          </a:p>
        </p:txBody>
      </p:sp>
      <p:sp>
        <p:nvSpPr>
          <p:cNvPr id="120880" name="Rectangle 51"/>
          <p:cNvSpPr>
            <a:spLocks noChangeArrowheads="1"/>
          </p:cNvSpPr>
          <p:nvPr/>
        </p:nvSpPr>
        <p:spPr bwMode="auto">
          <a:xfrm>
            <a:off x="4964113" y="5981700"/>
            <a:ext cx="8128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FFFFFF"/>
                </a:solidFill>
                <a:latin typeface="Univers"/>
              </a:rPr>
              <a:t>1992-1996</a:t>
            </a:r>
            <a:endParaRPr lang="en-US" sz="1600" b="1">
              <a:latin typeface="Univers"/>
            </a:endParaRPr>
          </a:p>
        </p:txBody>
      </p:sp>
      <p:sp>
        <p:nvSpPr>
          <p:cNvPr id="120881" name="Rectangle 52"/>
          <p:cNvSpPr>
            <a:spLocks noChangeArrowheads="1"/>
          </p:cNvSpPr>
          <p:nvPr/>
        </p:nvSpPr>
        <p:spPr bwMode="auto">
          <a:xfrm>
            <a:off x="5832475" y="5981700"/>
            <a:ext cx="8128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FFFFFF"/>
                </a:solidFill>
                <a:latin typeface="Univers"/>
              </a:rPr>
              <a:t>1997-2001</a:t>
            </a:r>
            <a:endParaRPr lang="en-US" sz="1600" b="1">
              <a:latin typeface="Univers"/>
            </a:endParaRPr>
          </a:p>
        </p:txBody>
      </p:sp>
      <p:sp>
        <p:nvSpPr>
          <p:cNvPr id="120882" name="Line 53"/>
          <p:cNvSpPr>
            <a:spLocks noChangeShapeType="1"/>
          </p:cNvSpPr>
          <p:nvPr/>
        </p:nvSpPr>
        <p:spPr bwMode="auto">
          <a:xfrm>
            <a:off x="4716463" y="1863725"/>
            <a:ext cx="547687" cy="1588"/>
          </a:xfrm>
          <a:prstGeom prst="line">
            <a:avLst/>
          </a:prstGeom>
          <a:noFill/>
          <a:ln w="28575">
            <a:solidFill>
              <a:srgbClr val="FF436B"/>
            </a:solidFill>
            <a:prstDash val="dashDot"/>
            <a:round/>
            <a:headEnd/>
            <a:tailEnd/>
          </a:ln>
        </p:spPr>
        <p:txBody>
          <a:bodyPr/>
          <a:lstStyle/>
          <a:p>
            <a:endParaRPr lang="en-US"/>
          </a:p>
        </p:txBody>
      </p:sp>
      <p:sp>
        <p:nvSpPr>
          <p:cNvPr id="120883" name="Freeform 54"/>
          <p:cNvSpPr>
            <a:spLocks/>
          </p:cNvSpPr>
          <p:nvPr/>
        </p:nvSpPr>
        <p:spPr bwMode="auto">
          <a:xfrm>
            <a:off x="4916488" y="1789113"/>
            <a:ext cx="149225" cy="149225"/>
          </a:xfrm>
          <a:custGeom>
            <a:avLst/>
            <a:gdLst>
              <a:gd name="T0" fmla="*/ 2147483647 w 94"/>
              <a:gd name="T1" fmla="*/ 0 h 94"/>
              <a:gd name="T2" fmla="*/ 2147483647 w 94"/>
              <a:gd name="T3" fmla="*/ 2147483647 h 94"/>
              <a:gd name="T4" fmla="*/ 2147483647 w 94"/>
              <a:gd name="T5" fmla="*/ 2147483647 h 94"/>
              <a:gd name="T6" fmla="*/ 0 w 94"/>
              <a:gd name="T7" fmla="*/ 2147483647 h 94"/>
              <a:gd name="T8" fmla="*/ 2147483647 w 94"/>
              <a:gd name="T9" fmla="*/ 0 h 94"/>
              <a:gd name="T10" fmla="*/ 0 60000 65536"/>
              <a:gd name="T11" fmla="*/ 0 60000 65536"/>
              <a:gd name="T12" fmla="*/ 0 60000 65536"/>
              <a:gd name="T13" fmla="*/ 0 60000 65536"/>
              <a:gd name="T14" fmla="*/ 0 60000 65536"/>
              <a:gd name="T15" fmla="*/ 0 w 94"/>
              <a:gd name="T16" fmla="*/ 0 h 94"/>
              <a:gd name="T17" fmla="*/ 94 w 94"/>
              <a:gd name="T18" fmla="*/ 94 h 94"/>
            </a:gdLst>
            <a:ahLst/>
            <a:cxnLst>
              <a:cxn ang="T10">
                <a:pos x="T0" y="T1"/>
              </a:cxn>
              <a:cxn ang="T11">
                <a:pos x="T2" y="T3"/>
              </a:cxn>
              <a:cxn ang="T12">
                <a:pos x="T4" y="T5"/>
              </a:cxn>
              <a:cxn ang="T13">
                <a:pos x="T6" y="T7"/>
              </a:cxn>
              <a:cxn ang="T14">
                <a:pos x="T8" y="T9"/>
              </a:cxn>
            </a:cxnLst>
            <a:rect l="T15" t="T16" r="T17" b="T18"/>
            <a:pathLst>
              <a:path w="94" h="94">
                <a:moveTo>
                  <a:pt x="47" y="0"/>
                </a:moveTo>
                <a:lnTo>
                  <a:pt x="94" y="47"/>
                </a:lnTo>
                <a:lnTo>
                  <a:pt x="47" y="94"/>
                </a:lnTo>
                <a:lnTo>
                  <a:pt x="0" y="47"/>
                </a:lnTo>
                <a:lnTo>
                  <a:pt x="47" y="0"/>
                </a:lnTo>
                <a:close/>
              </a:path>
            </a:pathLst>
          </a:custGeom>
          <a:solidFill>
            <a:srgbClr val="FF436B"/>
          </a:solidFill>
          <a:ln w="9525">
            <a:solidFill>
              <a:srgbClr val="FF436B"/>
            </a:solidFill>
            <a:round/>
            <a:headEnd/>
            <a:tailEnd/>
          </a:ln>
        </p:spPr>
        <p:txBody>
          <a:bodyPr/>
          <a:lstStyle/>
          <a:p>
            <a:endParaRPr lang="en-GB"/>
          </a:p>
        </p:txBody>
      </p:sp>
      <p:sp>
        <p:nvSpPr>
          <p:cNvPr id="120884" name="Rectangle 55"/>
          <p:cNvSpPr>
            <a:spLocks noChangeArrowheads="1"/>
          </p:cNvSpPr>
          <p:nvPr/>
        </p:nvSpPr>
        <p:spPr bwMode="auto">
          <a:xfrm>
            <a:off x="5329238" y="1697038"/>
            <a:ext cx="2792412" cy="304800"/>
          </a:xfrm>
          <a:prstGeom prst="rect">
            <a:avLst/>
          </a:prstGeom>
          <a:noFill/>
          <a:ln w="9525">
            <a:noFill/>
            <a:miter lim="800000"/>
            <a:headEnd/>
            <a:tailEnd/>
          </a:ln>
        </p:spPr>
        <p:txBody>
          <a:bodyPr wrap="none" lIns="0" tIns="0" rIns="0" bIns="0">
            <a:spAutoFit/>
          </a:bodyPr>
          <a:lstStyle/>
          <a:p>
            <a:pPr>
              <a:spcBef>
                <a:spcPct val="50000"/>
              </a:spcBef>
            </a:pPr>
            <a:r>
              <a:rPr lang="en-US" sz="2000" b="1">
                <a:solidFill>
                  <a:srgbClr val="FFFFFF"/>
                </a:solidFill>
                <a:latin typeface="Univers"/>
              </a:rPr>
              <a:t>Scleroderma renal crisis</a:t>
            </a:r>
            <a:endParaRPr lang="en-US" sz="1600" b="1">
              <a:latin typeface="Univers"/>
            </a:endParaRPr>
          </a:p>
        </p:txBody>
      </p:sp>
      <p:sp>
        <p:nvSpPr>
          <p:cNvPr id="120885" name="Line 56"/>
          <p:cNvSpPr>
            <a:spLocks noChangeShapeType="1"/>
          </p:cNvSpPr>
          <p:nvPr/>
        </p:nvSpPr>
        <p:spPr bwMode="auto">
          <a:xfrm>
            <a:off x="4722813" y="2217738"/>
            <a:ext cx="534987" cy="3175"/>
          </a:xfrm>
          <a:prstGeom prst="line">
            <a:avLst/>
          </a:prstGeom>
          <a:noFill/>
          <a:ln w="28575">
            <a:solidFill>
              <a:srgbClr val="FFA015"/>
            </a:solidFill>
            <a:round/>
            <a:headEnd/>
            <a:tailEnd/>
          </a:ln>
        </p:spPr>
        <p:txBody>
          <a:bodyPr/>
          <a:lstStyle/>
          <a:p>
            <a:endParaRPr lang="en-US"/>
          </a:p>
        </p:txBody>
      </p:sp>
      <p:sp>
        <p:nvSpPr>
          <p:cNvPr id="120886" name="Rectangle 57"/>
          <p:cNvSpPr>
            <a:spLocks noChangeArrowheads="1"/>
          </p:cNvSpPr>
          <p:nvPr/>
        </p:nvSpPr>
        <p:spPr bwMode="auto">
          <a:xfrm>
            <a:off x="4921250" y="2144713"/>
            <a:ext cx="139700" cy="139700"/>
          </a:xfrm>
          <a:prstGeom prst="rect">
            <a:avLst/>
          </a:prstGeom>
          <a:solidFill>
            <a:srgbClr val="FFA015"/>
          </a:solidFill>
          <a:ln w="9525">
            <a:solidFill>
              <a:srgbClr val="FFA015"/>
            </a:solidFill>
            <a:miter lim="800000"/>
            <a:headEnd/>
            <a:tailEnd/>
          </a:ln>
        </p:spPr>
        <p:txBody>
          <a:bodyPr/>
          <a:lstStyle/>
          <a:p>
            <a:endParaRPr lang="en-GB">
              <a:latin typeface="Univers"/>
            </a:endParaRPr>
          </a:p>
        </p:txBody>
      </p:sp>
      <p:sp>
        <p:nvSpPr>
          <p:cNvPr id="120887" name="Rectangle 58"/>
          <p:cNvSpPr>
            <a:spLocks noChangeArrowheads="1"/>
          </p:cNvSpPr>
          <p:nvPr/>
        </p:nvSpPr>
        <p:spPr bwMode="auto">
          <a:xfrm>
            <a:off x="5329238" y="2051050"/>
            <a:ext cx="519112" cy="304800"/>
          </a:xfrm>
          <a:prstGeom prst="rect">
            <a:avLst/>
          </a:prstGeom>
          <a:noFill/>
          <a:ln w="9525">
            <a:noFill/>
            <a:miter lim="800000"/>
            <a:headEnd/>
            <a:tailEnd/>
          </a:ln>
        </p:spPr>
        <p:txBody>
          <a:bodyPr wrap="none" lIns="0" tIns="0" rIns="0" bIns="0">
            <a:spAutoFit/>
          </a:bodyPr>
          <a:lstStyle/>
          <a:p>
            <a:pPr>
              <a:spcBef>
                <a:spcPct val="50000"/>
              </a:spcBef>
            </a:pPr>
            <a:r>
              <a:rPr lang="en-US" sz="2000" b="1">
                <a:solidFill>
                  <a:srgbClr val="FFFFFF"/>
                </a:solidFill>
                <a:latin typeface="Univers"/>
              </a:rPr>
              <a:t>PAH</a:t>
            </a:r>
            <a:endParaRPr lang="en-US" sz="1600" b="1">
              <a:latin typeface="Univers"/>
            </a:endParaRPr>
          </a:p>
        </p:txBody>
      </p:sp>
      <p:sp>
        <p:nvSpPr>
          <p:cNvPr id="120888" name="Line 59"/>
          <p:cNvSpPr>
            <a:spLocks noChangeShapeType="1"/>
          </p:cNvSpPr>
          <p:nvPr/>
        </p:nvSpPr>
        <p:spPr bwMode="auto">
          <a:xfrm>
            <a:off x="4727575" y="2582863"/>
            <a:ext cx="527050" cy="1587"/>
          </a:xfrm>
          <a:prstGeom prst="line">
            <a:avLst/>
          </a:prstGeom>
          <a:noFill/>
          <a:ln w="28575">
            <a:solidFill>
              <a:srgbClr val="00CCFF"/>
            </a:solidFill>
            <a:prstDash val="sysDot"/>
            <a:round/>
            <a:headEnd/>
            <a:tailEnd/>
          </a:ln>
        </p:spPr>
        <p:txBody>
          <a:bodyPr/>
          <a:lstStyle/>
          <a:p>
            <a:endParaRPr lang="en-US"/>
          </a:p>
        </p:txBody>
      </p:sp>
      <p:sp>
        <p:nvSpPr>
          <p:cNvPr id="120889" name="Oval 60"/>
          <p:cNvSpPr>
            <a:spLocks noChangeArrowheads="1"/>
          </p:cNvSpPr>
          <p:nvPr/>
        </p:nvSpPr>
        <p:spPr bwMode="auto">
          <a:xfrm>
            <a:off x="4921250" y="2508250"/>
            <a:ext cx="139700" cy="139700"/>
          </a:xfrm>
          <a:prstGeom prst="ellipse">
            <a:avLst/>
          </a:prstGeom>
          <a:solidFill>
            <a:srgbClr val="00CCFF"/>
          </a:solidFill>
          <a:ln w="9525">
            <a:solidFill>
              <a:srgbClr val="00CCFF"/>
            </a:solidFill>
            <a:round/>
            <a:headEnd/>
            <a:tailEnd/>
          </a:ln>
        </p:spPr>
        <p:txBody>
          <a:bodyPr/>
          <a:lstStyle/>
          <a:p>
            <a:endParaRPr lang="en-GB">
              <a:latin typeface="Univers"/>
            </a:endParaRPr>
          </a:p>
        </p:txBody>
      </p:sp>
      <p:sp>
        <p:nvSpPr>
          <p:cNvPr id="120890" name="Rectangle 61"/>
          <p:cNvSpPr>
            <a:spLocks noChangeArrowheads="1"/>
          </p:cNvSpPr>
          <p:nvPr/>
        </p:nvSpPr>
        <p:spPr bwMode="auto">
          <a:xfrm>
            <a:off x="5329238" y="2433638"/>
            <a:ext cx="2695575" cy="304800"/>
          </a:xfrm>
          <a:prstGeom prst="rect">
            <a:avLst/>
          </a:prstGeom>
          <a:noFill/>
          <a:ln w="9525">
            <a:noFill/>
            <a:miter lim="800000"/>
            <a:headEnd/>
            <a:tailEnd/>
          </a:ln>
        </p:spPr>
        <p:txBody>
          <a:bodyPr wrap="none" lIns="0" tIns="0" rIns="0" bIns="0">
            <a:spAutoFit/>
          </a:bodyPr>
          <a:lstStyle/>
          <a:p>
            <a:pPr>
              <a:spcBef>
                <a:spcPct val="50000"/>
              </a:spcBef>
            </a:pPr>
            <a:r>
              <a:rPr lang="en-US" sz="2000" b="1">
                <a:solidFill>
                  <a:srgbClr val="FFFFFF"/>
                </a:solidFill>
                <a:latin typeface="Univers"/>
              </a:rPr>
              <a:t>Interstitial lung disease</a:t>
            </a:r>
            <a:endParaRPr lang="en-US" sz="1600" b="1">
              <a:latin typeface="Univers"/>
            </a:endParaRPr>
          </a:p>
        </p:txBody>
      </p:sp>
      <p:sp>
        <p:nvSpPr>
          <p:cNvPr id="120891" name="Text Box 62"/>
          <p:cNvSpPr txBox="1">
            <a:spLocks noChangeArrowheads="1"/>
          </p:cNvSpPr>
          <p:nvPr/>
        </p:nvSpPr>
        <p:spPr bwMode="auto">
          <a:xfrm>
            <a:off x="6443663" y="4957763"/>
            <a:ext cx="1728787" cy="274637"/>
          </a:xfrm>
          <a:prstGeom prst="rect">
            <a:avLst/>
          </a:prstGeom>
          <a:noFill/>
          <a:ln w="9525" algn="ctr">
            <a:noFill/>
            <a:miter lim="800000"/>
            <a:headEnd/>
            <a:tailEnd/>
          </a:ln>
        </p:spPr>
        <p:txBody>
          <a:bodyPr lIns="0" tIns="0" rIns="0" bIns="0">
            <a:spAutoFit/>
          </a:bodyPr>
          <a:lstStyle/>
          <a:p>
            <a:pPr>
              <a:spcBef>
                <a:spcPct val="50000"/>
              </a:spcBef>
            </a:pPr>
            <a:r>
              <a:rPr lang="de-CH" b="1" i="1">
                <a:latin typeface="Univers"/>
              </a:rPr>
              <a:t>p</a:t>
            </a:r>
            <a:r>
              <a:rPr lang="de-CH" b="1">
                <a:latin typeface="Univers"/>
              </a:rPr>
              <a:t> &lt;0.0001</a:t>
            </a:r>
          </a:p>
        </p:txBody>
      </p:sp>
      <p:sp>
        <p:nvSpPr>
          <p:cNvPr id="120892" name="Text Box 63"/>
          <p:cNvSpPr txBox="1">
            <a:spLocks noChangeArrowheads="1"/>
          </p:cNvSpPr>
          <p:nvPr/>
        </p:nvSpPr>
        <p:spPr bwMode="auto">
          <a:xfrm>
            <a:off x="6443663" y="3482975"/>
            <a:ext cx="1728787" cy="274638"/>
          </a:xfrm>
          <a:prstGeom prst="rect">
            <a:avLst/>
          </a:prstGeom>
          <a:noFill/>
          <a:ln w="9525" algn="ctr">
            <a:noFill/>
            <a:miter lim="800000"/>
            <a:headEnd/>
            <a:tailEnd/>
          </a:ln>
        </p:spPr>
        <p:txBody>
          <a:bodyPr lIns="0" tIns="0" rIns="0" bIns="0">
            <a:spAutoFit/>
          </a:bodyPr>
          <a:lstStyle/>
          <a:p>
            <a:pPr>
              <a:spcBef>
                <a:spcPct val="50000"/>
              </a:spcBef>
            </a:pPr>
            <a:r>
              <a:rPr lang="de-CH" b="1" i="1">
                <a:latin typeface="Univers"/>
              </a:rPr>
              <a:t>p</a:t>
            </a:r>
            <a:r>
              <a:rPr lang="de-CH" b="1">
                <a:latin typeface="Univers"/>
              </a:rPr>
              <a:t> &lt;0.05</a:t>
            </a:r>
          </a:p>
        </p:txBody>
      </p:sp>
      <p:sp>
        <p:nvSpPr>
          <p:cNvPr id="120893" name="Text Box 64"/>
          <p:cNvSpPr txBox="1">
            <a:spLocks noChangeArrowheads="1"/>
          </p:cNvSpPr>
          <p:nvPr/>
        </p:nvSpPr>
        <p:spPr bwMode="auto">
          <a:xfrm>
            <a:off x="6413500" y="3035300"/>
            <a:ext cx="1728788" cy="274638"/>
          </a:xfrm>
          <a:prstGeom prst="rect">
            <a:avLst/>
          </a:prstGeom>
          <a:noFill/>
          <a:ln w="9525" algn="ctr">
            <a:noFill/>
            <a:miter lim="800000"/>
            <a:headEnd/>
            <a:tailEnd/>
          </a:ln>
        </p:spPr>
        <p:txBody>
          <a:bodyPr lIns="0" tIns="0" rIns="0" bIns="0">
            <a:spAutoFit/>
          </a:bodyPr>
          <a:lstStyle/>
          <a:p>
            <a:pPr>
              <a:spcBef>
                <a:spcPct val="50000"/>
              </a:spcBef>
            </a:pPr>
            <a:r>
              <a:rPr lang="de-CH" b="1" i="1">
                <a:latin typeface="Univers"/>
              </a:rPr>
              <a:t>p</a:t>
            </a:r>
            <a:r>
              <a:rPr lang="de-CH" b="1">
                <a:latin typeface="Univers"/>
              </a:rPr>
              <a:t> &lt;0.001</a:t>
            </a:r>
          </a:p>
        </p:txBody>
      </p:sp>
      <p:cxnSp>
        <p:nvCxnSpPr>
          <p:cNvPr id="120894" name="AutoShape 66"/>
          <p:cNvCxnSpPr>
            <a:cxnSpLocks noChangeShapeType="1"/>
            <a:stCxn id="120858" idx="3"/>
            <a:endCxn id="120859" idx="1"/>
          </p:cNvCxnSpPr>
          <p:nvPr/>
        </p:nvCxnSpPr>
        <p:spPr bwMode="auto">
          <a:xfrm>
            <a:off x="1954213" y="4044950"/>
            <a:ext cx="727075" cy="411163"/>
          </a:xfrm>
          <a:prstGeom prst="straightConnector1">
            <a:avLst/>
          </a:prstGeom>
          <a:noFill/>
          <a:ln w="28575">
            <a:solidFill>
              <a:srgbClr val="FFA015"/>
            </a:solidFill>
            <a:round/>
            <a:headEnd/>
            <a:tailEnd/>
          </a:ln>
        </p:spPr>
      </p:cxnSp>
      <p:cxnSp>
        <p:nvCxnSpPr>
          <p:cNvPr id="120895" name="AutoShape 68"/>
          <p:cNvCxnSpPr>
            <a:cxnSpLocks noChangeShapeType="1"/>
            <a:stCxn id="120859" idx="3"/>
            <a:endCxn id="120860" idx="1"/>
          </p:cNvCxnSpPr>
          <p:nvPr/>
        </p:nvCxnSpPr>
        <p:spPr bwMode="auto">
          <a:xfrm flipV="1">
            <a:off x="2820988" y="4129088"/>
            <a:ext cx="727075" cy="327025"/>
          </a:xfrm>
          <a:prstGeom prst="straightConnector1">
            <a:avLst/>
          </a:prstGeom>
          <a:noFill/>
          <a:ln w="28575">
            <a:solidFill>
              <a:srgbClr val="FFA015"/>
            </a:solidFill>
            <a:round/>
            <a:headEnd/>
            <a:tailEnd/>
          </a:ln>
        </p:spPr>
      </p:cxnSp>
      <p:cxnSp>
        <p:nvCxnSpPr>
          <p:cNvPr id="120896" name="AutoShape 69"/>
          <p:cNvCxnSpPr>
            <a:cxnSpLocks noChangeShapeType="1"/>
            <a:stCxn id="120860" idx="3"/>
            <a:endCxn id="120861" idx="1"/>
          </p:cNvCxnSpPr>
          <p:nvPr/>
        </p:nvCxnSpPr>
        <p:spPr bwMode="auto">
          <a:xfrm flipV="1">
            <a:off x="3687763" y="2632075"/>
            <a:ext cx="682625" cy="1497013"/>
          </a:xfrm>
          <a:prstGeom prst="straightConnector1">
            <a:avLst/>
          </a:prstGeom>
          <a:noFill/>
          <a:ln w="28575">
            <a:solidFill>
              <a:srgbClr val="FFA015"/>
            </a:solidFill>
            <a:round/>
            <a:headEnd/>
            <a:tailEnd/>
          </a:ln>
        </p:spPr>
      </p:cxnSp>
      <p:cxnSp>
        <p:nvCxnSpPr>
          <p:cNvPr id="120897" name="AutoShape 70"/>
          <p:cNvCxnSpPr>
            <a:cxnSpLocks noChangeShapeType="1"/>
            <a:stCxn id="120861" idx="3"/>
            <a:endCxn id="120862" idx="1"/>
          </p:cNvCxnSpPr>
          <p:nvPr/>
        </p:nvCxnSpPr>
        <p:spPr bwMode="auto">
          <a:xfrm>
            <a:off x="4510088" y="2632075"/>
            <a:ext cx="725487" cy="1092200"/>
          </a:xfrm>
          <a:prstGeom prst="straightConnector1">
            <a:avLst/>
          </a:prstGeom>
          <a:noFill/>
          <a:ln w="28575">
            <a:solidFill>
              <a:srgbClr val="FFA015"/>
            </a:solidFill>
            <a:round/>
            <a:headEnd/>
            <a:tailEnd/>
          </a:ln>
        </p:spPr>
      </p:cxnSp>
      <p:cxnSp>
        <p:nvCxnSpPr>
          <p:cNvPr id="120898" name="AutoShape 71"/>
          <p:cNvCxnSpPr>
            <a:cxnSpLocks noChangeShapeType="1"/>
            <a:stCxn id="120862" idx="3"/>
            <a:endCxn id="120863" idx="1"/>
          </p:cNvCxnSpPr>
          <p:nvPr/>
        </p:nvCxnSpPr>
        <p:spPr bwMode="auto">
          <a:xfrm flipV="1">
            <a:off x="5375275" y="3635375"/>
            <a:ext cx="679450" cy="88900"/>
          </a:xfrm>
          <a:prstGeom prst="straightConnector1">
            <a:avLst/>
          </a:prstGeom>
          <a:noFill/>
          <a:ln w="28575">
            <a:solidFill>
              <a:srgbClr val="FFA015"/>
            </a:solidFill>
            <a:round/>
            <a:headEnd/>
            <a:tailEnd/>
          </a:ln>
        </p:spPr>
      </p:cxnSp>
      <p:cxnSp>
        <p:nvCxnSpPr>
          <p:cNvPr id="120899" name="AutoShape 72"/>
          <p:cNvCxnSpPr>
            <a:cxnSpLocks noChangeShapeType="1"/>
            <a:stCxn id="120864" idx="7"/>
            <a:endCxn id="120865" idx="2"/>
          </p:cNvCxnSpPr>
          <p:nvPr/>
        </p:nvCxnSpPr>
        <p:spPr bwMode="auto">
          <a:xfrm flipV="1">
            <a:off x="1933575" y="5192713"/>
            <a:ext cx="747713" cy="122237"/>
          </a:xfrm>
          <a:prstGeom prst="straightConnector1">
            <a:avLst/>
          </a:prstGeom>
          <a:noFill/>
          <a:ln w="28575">
            <a:solidFill>
              <a:srgbClr val="99CCFF"/>
            </a:solidFill>
            <a:prstDash val="sysDot"/>
            <a:round/>
            <a:headEnd/>
            <a:tailEnd/>
          </a:ln>
        </p:spPr>
      </p:cxnSp>
      <p:cxnSp>
        <p:nvCxnSpPr>
          <p:cNvPr id="120900" name="AutoShape 73"/>
          <p:cNvCxnSpPr>
            <a:cxnSpLocks noChangeShapeType="1"/>
            <a:stCxn id="120865" idx="7"/>
            <a:endCxn id="120866" idx="2"/>
          </p:cNvCxnSpPr>
          <p:nvPr/>
        </p:nvCxnSpPr>
        <p:spPr bwMode="auto">
          <a:xfrm flipV="1">
            <a:off x="2800350" y="4502150"/>
            <a:ext cx="731838" cy="641350"/>
          </a:xfrm>
          <a:prstGeom prst="straightConnector1">
            <a:avLst/>
          </a:prstGeom>
          <a:noFill/>
          <a:ln w="28575">
            <a:solidFill>
              <a:srgbClr val="99CCFF"/>
            </a:solidFill>
            <a:prstDash val="sysDot"/>
            <a:round/>
            <a:headEnd/>
            <a:tailEnd/>
          </a:ln>
        </p:spPr>
      </p:cxnSp>
      <p:cxnSp>
        <p:nvCxnSpPr>
          <p:cNvPr id="120901" name="AutoShape 74"/>
          <p:cNvCxnSpPr>
            <a:cxnSpLocks noChangeShapeType="1"/>
            <a:stCxn id="120866" idx="6"/>
            <a:endCxn id="120867" idx="2"/>
          </p:cNvCxnSpPr>
          <p:nvPr/>
        </p:nvCxnSpPr>
        <p:spPr bwMode="auto">
          <a:xfrm flipV="1">
            <a:off x="3671888" y="4408488"/>
            <a:ext cx="728662" cy="93662"/>
          </a:xfrm>
          <a:prstGeom prst="straightConnector1">
            <a:avLst/>
          </a:prstGeom>
          <a:noFill/>
          <a:ln w="28575">
            <a:solidFill>
              <a:srgbClr val="99CCFF"/>
            </a:solidFill>
            <a:prstDash val="sysDot"/>
            <a:round/>
            <a:headEnd/>
            <a:tailEnd/>
          </a:ln>
        </p:spPr>
      </p:cxnSp>
      <p:cxnSp>
        <p:nvCxnSpPr>
          <p:cNvPr id="120902" name="AutoShape 75"/>
          <p:cNvCxnSpPr>
            <a:cxnSpLocks noChangeShapeType="1"/>
            <a:stCxn id="120867" idx="6"/>
            <a:endCxn id="120868" idx="2"/>
          </p:cNvCxnSpPr>
          <p:nvPr/>
        </p:nvCxnSpPr>
        <p:spPr bwMode="auto">
          <a:xfrm flipV="1">
            <a:off x="4540250" y="3886200"/>
            <a:ext cx="695325" cy="522288"/>
          </a:xfrm>
          <a:prstGeom prst="straightConnector1">
            <a:avLst/>
          </a:prstGeom>
          <a:noFill/>
          <a:ln w="28575">
            <a:solidFill>
              <a:srgbClr val="99CCFF"/>
            </a:solidFill>
            <a:prstDash val="sysDot"/>
            <a:round/>
            <a:headEnd/>
            <a:tailEnd/>
          </a:ln>
        </p:spPr>
      </p:cxnSp>
      <p:cxnSp>
        <p:nvCxnSpPr>
          <p:cNvPr id="120903" name="AutoShape 76"/>
          <p:cNvCxnSpPr>
            <a:cxnSpLocks noChangeShapeType="1"/>
            <a:stCxn id="120868" idx="7"/>
            <a:endCxn id="120869" idx="3"/>
          </p:cNvCxnSpPr>
          <p:nvPr/>
        </p:nvCxnSpPr>
        <p:spPr bwMode="auto">
          <a:xfrm flipV="1">
            <a:off x="5354638" y="3254375"/>
            <a:ext cx="800100" cy="582613"/>
          </a:xfrm>
          <a:prstGeom prst="straightConnector1">
            <a:avLst/>
          </a:prstGeom>
          <a:noFill/>
          <a:ln w="28575">
            <a:solidFill>
              <a:srgbClr val="99CCFF"/>
            </a:solidFill>
            <a:prstDash val="sysDot"/>
            <a:round/>
            <a:headEnd/>
            <a:tailEnd/>
          </a:ln>
        </p:spPr>
      </p:cxnSp>
      <p:sp>
        <p:nvSpPr>
          <p:cNvPr id="120904" name="Text Box 77"/>
          <p:cNvSpPr txBox="1">
            <a:spLocks noChangeArrowheads="1"/>
          </p:cNvSpPr>
          <p:nvPr/>
        </p:nvSpPr>
        <p:spPr bwMode="auto">
          <a:xfrm>
            <a:off x="347663" y="6629400"/>
            <a:ext cx="1519237" cy="228600"/>
          </a:xfrm>
          <a:prstGeom prst="rect">
            <a:avLst/>
          </a:prstGeom>
          <a:noFill/>
          <a:ln w="9525">
            <a:noFill/>
            <a:miter lim="800000"/>
            <a:headEnd/>
            <a:tailEnd/>
          </a:ln>
        </p:spPr>
        <p:txBody>
          <a:bodyPr wrap="none">
            <a:spAutoFit/>
          </a:bodyPr>
          <a:lstStyle/>
          <a:p>
            <a:r>
              <a:rPr lang="en-GB" sz="900">
                <a:latin typeface="Univers"/>
              </a:rPr>
              <a:t>ACT 08/1308   October 09</a:t>
            </a:r>
            <a:endParaRPr lang="en-US" sz="900">
              <a:latin typeface="Univers"/>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a:buFont typeface="Univers"/>
              <a:buNone/>
            </a:pPr>
            <a:r>
              <a:rPr lang="en-US" smtClean="0">
                <a:sym typeface="Arial" charset="0"/>
              </a:rPr>
              <a:t>Introducing the UK </a:t>
            </a:r>
            <a:br>
              <a:rPr lang="en-US" smtClean="0">
                <a:sym typeface="Arial" charset="0"/>
              </a:rPr>
            </a:br>
            <a:r>
              <a:rPr lang="en-US" smtClean="0">
                <a:sym typeface="Arial" charset="0"/>
              </a:rPr>
              <a:t>and EIRE specialist centres</a:t>
            </a:r>
          </a:p>
        </p:txBody>
      </p:sp>
      <p:sp>
        <p:nvSpPr>
          <p:cNvPr id="122882" name="Rectangle 3"/>
          <p:cNvSpPr>
            <a:spLocks noGrp="1" noChangeArrowheads="1"/>
          </p:cNvSpPr>
          <p:nvPr>
            <p:ph type="body" sz="half" idx="1"/>
          </p:nvPr>
        </p:nvSpPr>
        <p:spPr>
          <a:xfrm>
            <a:off x="457200" y="1657350"/>
            <a:ext cx="4505325" cy="4525963"/>
          </a:xfrm>
        </p:spPr>
        <p:txBody>
          <a:bodyPr/>
          <a:lstStyle/>
          <a:p>
            <a:pPr>
              <a:lnSpc>
                <a:spcPct val="90000"/>
              </a:lnSpc>
            </a:pPr>
            <a:r>
              <a:rPr lang="en-US" sz="2400" smtClean="0">
                <a:sym typeface="Arial" charset="0"/>
              </a:rPr>
              <a:t>Glasgow: Western Infirmary</a:t>
            </a:r>
          </a:p>
          <a:p>
            <a:pPr>
              <a:lnSpc>
                <a:spcPct val="90000"/>
              </a:lnSpc>
            </a:pPr>
            <a:r>
              <a:rPr lang="en-US" sz="2400" smtClean="0">
                <a:sym typeface="Arial" charset="0"/>
              </a:rPr>
              <a:t>Dublin: Mater Misericordiae</a:t>
            </a:r>
          </a:p>
          <a:p>
            <a:pPr>
              <a:lnSpc>
                <a:spcPct val="90000"/>
              </a:lnSpc>
            </a:pPr>
            <a:r>
              <a:rPr lang="en-US" sz="2400" smtClean="0">
                <a:sym typeface="Arial" charset="0"/>
              </a:rPr>
              <a:t>Cambridge: Papworth	</a:t>
            </a:r>
          </a:p>
          <a:p>
            <a:pPr>
              <a:lnSpc>
                <a:spcPct val="90000"/>
              </a:lnSpc>
            </a:pPr>
            <a:r>
              <a:rPr lang="en-US" sz="2400" smtClean="0">
                <a:sym typeface="Arial" charset="0"/>
              </a:rPr>
              <a:t>Newcastle: Freeman</a:t>
            </a:r>
          </a:p>
          <a:p>
            <a:pPr>
              <a:lnSpc>
                <a:spcPct val="90000"/>
              </a:lnSpc>
            </a:pPr>
            <a:r>
              <a:rPr lang="en-US" sz="2400" smtClean="0">
                <a:sym typeface="Arial" charset="0"/>
              </a:rPr>
              <a:t>Sheffield: Royal Hallamshire</a:t>
            </a:r>
          </a:p>
          <a:p>
            <a:pPr>
              <a:lnSpc>
                <a:spcPct val="90000"/>
              </a:lnSpc>
            </a:pPr>
            <a:r>
              <a:rPr lang="en-US" sz="2400" smtClean="0">
                <a:sym typeface="Arial" charset="0"/>
              </a:rPr>
              <a:t>London Centre:</a:t>
            </a:r>
          </a:p>
          <a:p>
            <a:pPr lvl="1">
              <a:lnSpc>
                <a:spcPct val="90000"/>
              </a:lnSpc>
              <a:buFont typeface="Wingdings" pitchFamily="2" charset="2"/>
              <a:buChar char="s"/>
            </a:pPr>
            <a:r>
              <a:rPr lang="en-US" sz="2000" smtClean="0">
                <a:sym typeface="Arial" charset="0"/>
              </a:rPr>
              <a:t>Royal Free</a:t>
            </a:r>
          </a:p>
          <a:p>
            <a:pPr lvl="1">
              <a:lnSpc>
                <a:spcPct val="90000"/>
              </a:lnSpc>
              <a:buFont typeface="Wingdings" pitchFamily="2" charset="2"/>
              <a:buChar char="s"/>
            </a:pPr>
            <a:r>
              <a:rPr lang="en-US" sz="2000" smtClean="0">
                <a:sym typeface="Arial" charset="0"/>
              </a:rPr>
              <a:t>Royal Brompton	</a:t>
            </a:r>
          </a:p>
          <a:p>
            <a:pPr lvl="1">
              <a:lnSpc>
                <a:spcPct val="90000"/>
              </a:lnSpc>
              <a:buFont typeface="Wingdings" pitchFamily="2" charset="2"/>
              <a:buChar char="s"/>
            </a:pPr>
            <a:r>
              <a:rPr lang="en-US" sz="2000" smtClean="0">
                <a:sym typeface="Arial" charset="0"/>
              </a:rPr>
              <a:t>Great Ormond Street</a:t>
            </a:r>
          </a:p>
          <a:p>
            <a:pPr lvl="1">
              <a:lnSpc>
                <a:spcPct val="90000"/>
              </a:lnSpc>
              <a:buFont typeface="Wingdings" pitchFamily="2" charset="2"/>
              <a:buChar char="s"/>
            </a:pPr>
            <a:r>
              <a:rPr lang="en-US" sz="2000" smtClean="0">
                <a:sym typeface="Arial" charset="0"/>
              </a:rPr>
              <a:t>Hammersmith</a:t>
            </a:r>
          </a:p>
        </p:txBody>
      </p:sp>
      <p:pic>
        <p:nvPicPr>
          <p:cNvPr id="122883" name="Picture 4" descr="mapS30"/>
          <p:cNvPicPr>
            <a:picLocks noChangeAspect="1" noChangeArrowheads="1"/>
          </p:cNvPicPr>
          <p:nvPr/>
        </p:nvPicPr>
        <p:blipFill>
          <a:blip r:embed="rId3" cstate="print"/>
          <a:srcRect/>
          <a:stretch>
            <a:fillRect/>
          </a:stretch>
        </p:blipFill>
        <p:spPr bwMode="auto">
          <a:xfrm>
            <a:off x="5141913" y="1465263"/>
            <a:ext cx="3425825" cy="4640262"/>
          </a:xfrm>
          <a:prstGeom prst="rect">
            <a:avLst/>
          </a:prstGeom>
          <a:noFill/>
          <a:ln w="9525">
            <a:noFill/>
            <a:miter lim="800000"/>
            <a:headEnd/>
            <a:tailEnd/>
          </a:ln>
        </p:spPr>
      </p:pic>
      <p:sp>
        <p:nvSpPr>
          <p:cNvPr id="122884" name="Rectangle 4"/>
          <p:cNvSpPr>
            <a:spLocks noChangeArrowheads="1"/>
          </p:cNvSpPr>
          <p:nvPr/>
        </p:nvSpPr>
        <p:spPr bwMode="auto">
          <a:xfrm>
            <a:off x="5014913" y="6583363"/>
            <a:ext cx="4129087" cy="274637"/>
          </a:xfrm>
          <a:prstGeom prst="rect">
            <a:avLst/>
          </a:prstGeom>
          <a:noFill/>
          <a:ln w="9525">
            <a:noFill/>
            <a:miter lim="800000"/>
            <a:headEnd/>
            <a:tailEnd/>
          </a:ln>
        </p:spPr>
        <p:txBody>
          <a:bodyPr>
            <a:spAutoFit/>
          </a:bodyPr>
          <a:lstStyle/>
          <a:p>
            <a:pPr algn="r"/>
            <a:r>
              <a:rPr lang="en-GB" sz="1200" b="1">
                <a:latin typeface="Univers"/>
              </a:rPr>
              <a:t>Gibbs</a:t>
            </a:r>
            <a:r>
              <a:rPr lang="en-GB" sz="1200" b="1" i="1">
                <a:latin typeface="Univers"/>
              </a:rPr>
              <a:t> </a:t>
            </a:r>
            <a:r>
              <a:rPr lang="en-GB" sz="1200" b="1">
                <a:latin typeface="Univers"/>
              </a:rPr>
              <a:t>S,</a:t>
            </a:r>
            <a:r>
              <a:rPr lang="en-GB" sz="1200" b="1" i="1">
                <a:latin typeface="Univers"/>
              </a:rPr>
              <a:t> et al. Heart</a:t>
            </a:r>
            <a:r>
              <a:rPr lang="en-GB" sz="1200" b="1">
                <a:latin typeface="Univers"/>
              </a:rPr>
              <a:t> 2008; 94 (Suppl 1):i1-41.</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929" name="Straight Arrow Connector 29"/>
          <p:cNvCxnSpPr>
            <a:cxnSpLocks noChangeShapeType="1"/>
            <a:stCxn id="124932" idx="2"/>
            <a:endCxn id="124933" idx="0"/>
          </p:cNvCxnSpPr>
          <p:nvPr/>
        </p:nvCxnSpPr>
        <p:spPr bwMode="auto">
          <a:xfrm>
            <a:off x="4530725" y="4071938"/>
            <a:ext cx="2097088" cy="449262"/>
          </a:xfrm>
          <a:prstGeom prst="straightConnector1">
            <a:avLst/>
          </a:prstGeom>
          <a:noFill/>
          <a:ln w="38100" algn="ctr">
            <a:solidFill>
              <a:schemeClr val="tx1"/>
            </a:solidFill>
            <a:round/>
            <a:headEnd/>
            <a:tailEnd type="triangle" w="med" len="med"/>
          </a:ln>
        </p:spPr>
      </p:cxnSp>
      <p:cxnSp>
        <p:nvCxnSpPr>
          <p:cNvPr id="124930" name="Straight Arrow Connector 15"/>
          <p:cNvCxnSpPr>
            <a:cxnSpLocks noChangeShapeType="1"/>
            <a:stCxn id="124932" idx="2"/>
            <a:endCxn id="124935" idx="0"/>
          </p:cNvCxnSpPr>
          <p:nvPr/>
        </p:nvCxnSpPr>
        <p:spPr bwMode="auto">
          <a:xfrm flipH="1">
            <a:off x="2497138" y="4071938"/>
            <a:ext cx="2033587" cy="438150"/>
          </a:xfrm>
          <a:prstGeom prst="straightConnector1">
            <a:avLst/>
          </a:prstGeom>
          <a:noFill/>
          <a:ln w="38100" algn="ctr">
            <a:solidFill>
              <a:schemeClr val="tx1"/>
            </a:solidFill>
            <a:round/>
            <a:headEnd/>
            <a:tailEnd type="triangle" w="med" len="med"/>
          </a:ln>
        </p:spPr>
      </p:cxnSp>
      <p:sp>
        <p:nvSpPr>
          <p:cNvPr id="124931" name="Title 1"/>
          <p:cNvSpPr>
            <a:spLocks noGrp="1"/>
          </p:cNvSpPr>
          <p:nvPr>
            <p:ph type="title"/>
          </p:nvPr>
        </p:nvSpPr>
        <p:spPr/>
        <p:txBody>
          <a:bodyPr/>
          <a:lstStyle/>
          <a:p>
            <a:r>
              <a:rPr lang="de-CH" smtClean="0"/>
              <a:t>What do specialist centres </a:t>
            </a:r>
            <a:br>
              <a:rPr lang="de-CH" smtClean="0"/>
            </a:br>
            <a:r>
              <a:rPr lang="de-CH" smtClean="0"/>
              <a:t>have to offer?</a:t>
            </a:r>
            <a:endParaRPr lang="en-US" smtClean="0"/>
          </a:p>
        </p:txBody>
      </p:sp>
      <p:sp>
        <p:nvSpPr>
          <p:cNvPr id="124932" name="TextBox 4"/>
          <p:cNvSpPr txBox="1">
            <a:spLocks noChangeArrowheads="1"/>
          </p:cNvSpPr>
          <p:nvPr/>
        </p:nvSpPr>
        <p:spPr bwMode="auto">
          <a:xfrm>
            <a:off x="1123950" y="3492500"/>
            <a:ext cx="6813550" cy="579438"/>
          </a:xfrm>
          <a:prstGeom prst="rect">
            <a:avLst/>
          </a:prstGeom>
          <a:solidFill>
            <a:srgbClr val="FFA015"/>
          </a:solidFill>
          <a:ln w="38100">
            <a:noFill/>
            <a:miter lim="800000"/>
            <a:headEnd/>
            <a:tailEnd/>
          </a:ln>
        </p:spPr>
        <p:txBody>
          <a:bodyPr>
            <a:spAutoFit/>
          </a:bodyPr>
          <a:lstStyle/>
          <a:p>
            <a:pPr algn="ctr"/>
            <a:r>
              <a:rPr lang="de-CH" sz="3200" b="1">
                <a:solidFill>
                  <a:schemeClr val="bg1"/>
                </a:solidFill>
                <a:latin typeface="Univers"/>
              </a:rPr>
              <a:t>Specialist designated PAH centre</a:t>
            </a:r>
            <a:endParaRPr lang="en-US" sz="3200" b="1">
              <a:solidFill>
                <a:schemeClr val="bg1"/>
              </a:solidFill>
              <a:latin typeface="Univers"/>
            </a:endParaRPr>
          </a:p>
        </p:txBody>
      </p:sp>
      <p:sp>
        <p:nvSpPr>
          <p:cNvPr id="124933" name="TextBox 5"/>
          <p:cNvSpPr txBox="1">
            <a:spLocks noChangeArrowheads="1"/>
          </p:cNvSpPr>
          <p:nvPr/>
        </p:nvSpPr>
        <p:spPr bwMode="auto">
          <a:xfrm>
            <a:off x="4773613" y="4540250"/>
            <a:ext cx="3708400" cy="1323975"/>
          </a:xfrm>
          <a:prstGeom prst="rect">
            <a:avLst/>
          </a:prstGeom>
          <a:noFill/>
          <a:ln w="38100">
            <a:solidFill>
              <a:schemeClr val="tx1"/>
            </a:solidFill>
            <a:miter lim="800000"/>
            <a:headEnd/>
            <a:tailEnd/>
          </a:ln>
        </p:spPr>
        <p:txBody>
          <a:bodyPr anchor="ctr"/>
          <a:lstStyle/>
          <a:p>
            <a:pPr algn="ctr"/>
            <a:r>
              <a:rPr lang="de-CH" sz="2000" b="1">
                <a:latin typeface="Univers"/>
              </a:rPr>
              <a:t>Fully staffed and resourced for optimal investigation</a:t>
            </a:r>
            <a:endParaRPr lang="en-US" sz="2000" b="1" baseline="30000">
              <a:latin typeface="Univers"/>
            </a:endParaRPr>
          </a:p>
        </p:txBody>
      </p:sp>
      <p:sp>
        <p:nvSpPr>
          <p:cNvPr id="124934" name="TextBox 6"/>
          <p:cNvSpPr txBox="1">
            <a:spLocks noChangeArrowheads="1"/>
          </p:cNvSpPr>
          <p:nvPr/>
        </p:nvSpPr>
        <p:spPr bwMode="auto">
          <a:xfrm>
            <a:off x="4773613" y="1604963"/>
            <a:ext cx="3708400" cy="1349375"/>
          </a:xfrm>
          <a:prstGeom prst="rect">
            <a:avLst/>
          </a:prstGeom>
          <a:noFill/>
          <a:ln w="38100">
            <a:solidFill>
              <a:schemeClr val="tx1"/>
            </a:solidFill>
            <a:miter lim="800000"/>
            <a:headEnd/>
            <a:tailEnd/>
          </a:ln>
        </p:spPr>
        <p:txBody>
          <a:bodyPr>
            <a:spAutoFit/>
          </a:bodyPr>
          <a:lstStyle/>
          <a:p>
            <a:pPr algn="ctr"/>
            <a:r>
              <a:rPr lang="de-CH" sz="2000" b="1">
                <a:latin typeface="Univers"/>
              </a:rPr>
              <a:t>Specialist examinations, confirmatory and prognostic diagnostic procedures, right heart catheterisation</a:t>
            </a:r>
            <a:endParaRPr lang="en-US" sz="2000" b="1">
              <a:latin typeface="Univers"/>
            </a:endParaRPr>
          </a:p>
        </p:txBody>
      </p:sp>
      <p:sp>
        <p:nvSpPr>
          <p:cNvPr id="124935" name="TextBox 7"/>
          <p:cNvSpPr txBox="1">
            <a:spLocks noChangeArrowheads="1"/>
          </p:cNvSpPr>
          <p:nvPr/>
        </p:nvSpPr>
        <p:spPr bwMode="auto">
          <a:xfrm>
            <a:off x="642938" y="4529138"/>
            <a:ext cx="3708400" cy="1323975"/>
          </a:xfrm>
          <a:prstGeom prst="rect">
            <a:avLst/>
          </a:prstGeom>
          <a:noFill/>
          <a:ln w="38100">
            <a:solidFill>
              <a:schemeClr val="tx1"/>
            </a:solidFill>
            <a:miter lim="800000"/>
            <a:headEnd/>
            <a:tailEnd/>
          </a:ln>
        </p:spPr>
        <p:txBody>
          <a:bodyPr anchor="ctr"/>
          <a:lstStyle/>
          <a:p>
            <a:pPr algn="ctr"/>
            <a:r>
              <a:rPr lang="de-CH" sz="2000" b="1">
                <a:latin typeface="Univers"/>
              </a:rPr>
              <a:t>Multidisciplinary approach to patient care</a:t>
            </a:r>
            <a:endParaRPr lang="en-US" sz="2000" b="1" baseline="30000">
              <a:latin typeface="Univers"/>
            </a:endParaRPr>
          </a:p>
        </p:txBody>
      </p:sp>
      <p:sp>
        <p:nvSpPr>
          <p:cNvPr id="124936" name="TextBox 8"/>
          <p:cNvSpPr txBox="1">
            <a:spLocks noChangeArrowheads="1"/>
          </p:cNvSpPr>
          <p:nvPr/>
        </p:nvSpPr>
        <p:spPr bwMode="auto">
          <a:xfrm>
            <a:off x="642938" y="1604963"/>
            <a:ext cx="3708400" cy="1349375"/>
          </a:xfrm>
          <a:prstGeom prst="rect">
            <a:avLst/>
          </a:prstGeom>
          <a:noFill/>
          <a:ln w="38100">
            <a:solidFill>
              <a:schemeClr val="tx1"/>
            </a:solidFill>
            <a:miter lim="800000"/>
            <a:headEnd/>
            <a:tailEnd/>
          </a:ln>
        </p:spPr>
        <p:txBody>
          <a:bodyPr>
            <a:spAutoFit/>
          </a:bodyPr>
          <a:lstStyle/>
          <a:p>
            <a:pPr algn="ctr"/>
            <a:r>
              <a:rPr lang="de-CH" sz="2000" b="1">
                <a:latin typeface="Univers"/>
              </a:rPr>
              <a:t>High level of performance due to referral of a sufficient number of patients – </a:t>
            </a:r>
            <a:br>
              <a:rPr lang="de-CH" sz="2000" b="1">
                <a:latin typeface="Univers"/>
              </a:rPr>
            </a:br>
            <a:r>
              <a:rPr lang="de-CH" sz="2000" b="1" i="1">
                <a:solidFill>
                  <a:srgbClr val="99FF33"/>
                </a:solidFill>
                <a:latin typeface="Univers"/>
              </a:rPr>
              <a:t>critical mass</a:t>
            </a:r>
            <a:endParaRPr lang="en-US" b="1" baseline="30000">
              <a:latin typeface="Univers"/>
            </a:endParaRPr>
          </a:p>
        </p:txBody>
      </p:sp>
      <p:cxnSp>
        <p:nvCxnSpPr>
          <p:cNvPr id="124937" name="Straight Arrow Connector 31"/>
          <p:cNvCxnSpPr>
            <a:cxnSpLocks noChangeShapeType="1"/>
            <a:stCxn id="124932" idx="0"/>
            <a:endCxn id="124936" idx="2"/>
          </p:cNvCxnSpPr>
          <p:nvPr/>
        </p:nvCxnSpPr>
        <p:spPr bwMode="auto">
          <a:xfrm flipH="1" flipV="1">
            <a:off x="2497138" y="2973388"/>
            <a:ext cx="2033587" cy="519112"/>
          </a:xfrm>
          <a:prstGeom prst="straightConnector1">
            <a:avLst/>
          </a:prstGeom>
          <a:noFill/>
          <a:ln w="38100" algn="ctr">
            <a:solidFill>
              <a:schemeClr val="tx1"/>
            </a:solidFill>
            <a:round/>
            <a:headEnd/>
            <a:tailEnd type="triangle" w="med" len="med"/>
          </a:ln>
        </p:spPr>
      </p:cxnSp>
      <p:cxnSp>
        <p:nvCxnSpPr>
          <p:cNvPr id="124938" name="Straight Arrow Connector 33"/>
          <p:cNvCxnSpPr>
            <a:cxnSpLocks noChangeShapeType="1"/>
            <a:stCxn id="124932" idx="0"/>
            <a:endCxn id="124934" idx="2"/>
          </p:cNvCxnSpPr>
          <p:nvPr/>
        </p:nvCxnSpPr>
        <p:spPr bwMode="auto">
          <a:xfrm flipV="1">
            <a:off x="4530725" y="2973388"/>
            <a:ext cx="2097088" cy="519112"/>
          </a:xfrm>
          <a:prstGeom prst="straightConnector1">
            <a:avLst/>
          </a:prstGeom>
          <a:noFill/>
          <a:ln w="38100" algn="ctr">
            <a:solidFill>
              <a:schemeClr val="tx1"/>
            </a:solidFill>
            <a:round/>
            <a:headEnd/>
            <a:tailEnd type="triangle" w="med" len="med"/>
          </a:ln>
        </p:spPr>
      </p:cxnSp>
      <p:sp>
        <p:nvSpPr>
          <p:cNvPr id="124939" name="Rectangle 12"/>
          <p:cNvSpPr>
            <a:spLocks noChangeArrowheads="1"/>
          </p:cNvSpPr>
          <p:nvPr/>
        </p:nvSpPr>
        <p:spPr bwMode="auto">
          <a:xfrm>
            <a:off x="4052888" y="6491288"/>
            <a:ext cx="5091112" cy="274637"/>
          </a:xfrm>
          <a:prstGeom prst="rect">
            <a:avLst/>
          </a:prstGeom>
          <a:noFill/>
          <a:ln w="9525">
            <a:noFill/>
            <a:miter lim="800000"/>
            <a:headEnd/>
            <a:tailEnd/>
          </a:ln>
        </p:spPr>
        <p:txBody>
          <a:bodyPr>
            <a:spAutoFit/>
          </a:bodyPr>
          <a:lstStyle/>
          <a:p>
            <a:pPr algn="r"/>
            <a:r>
              <a:rPr lang="de-CH" sz="1200" b="1">
                <a:latin typeface="Univers"/>
              </a:rPr>
              <a:t>Galiè N, </a:t>
            </a:r>
            <a:r>
              <a:rPr lang="de-CH" sz="1200" b="1" i="1">
                <a:latin typeface="Univers"/>
              </a:rPr>
              <a:t>et al. Eur Heart J</a:t>
            </a:r>
            <a:r>
              <a:rPr lang="de-CH" sz="1200" b="1">
                <a:latin typeface="Univers"/>
              </a:rPr>
              <a:t> 2009; 30:2493-2357.</a:t>
            </a:r>
            <a:endParaRPr lang="en-US" sz="1200" b="1">
              <a:latin typeface="Univer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GB" smtClean="0"/>
              <a:t>Take home messages (1)</a:t>
            </a:r>
          </a:p>
        </p:txBody>
      </p:sp>
      <p:sp>
        <p:nvSpPr>
          <p:cNvPr id="126978" name="Content Placeholder 2"/>
          <p:cNvSpPr>
            <a:spLocks noGrp="1"/>
          </p:cNvSpPr>
          <p:nvPr>
            <p:ph idx="1"/>
          </p:nvPr>
        </p:nvSpPr>
        <p:spPr/>
        <p:txBody>
          <a:bodyPr/>
          <a:lstStyle/>
          <a:p>
            <a:r>
              <a:rPr lang="en-GB" sz="2000" smtClean="0"/>
              <a:t>Pulmonary Hypertension (PH), a haemodynamic and pathophysiological condition, should not be confused with Pulmonary Arterial Hypertension (PAH) a clinical group of rare diseases.</a:t>
            </a:r>
          </a:p>
          <a:p>
            <a:r>
              <a:rPr lang="en-GB" sz="2000" smtClean="0"/>
              <a:t>The current clinical classification of PH includes 37 clinical conditions which are classified into six groups according to similar pathological, pathophysiological and therapeutic characteristics.</a:t>
            </a:r>
          </a:p>
          <a:p>
            <a:r>
              <a:rPr lang="en-GB" sz="2000" smtClean="0"/>
              <a:t>Doppler-echocardiography does not measure pulmonary arterial pressure but gives only an estimate of it: Right heart catheterization is mandatory for the confirmation of the diagnosis of PAH.</a:t>
            </a:r>
          </a:p>
          <a:p>
            <a:r>
              <a:rPr lang="en-GB" sz="2000" smtClean="0"/>
              <a:t>The correct clinical diagnosis in a patient with demonstrated PH requires the application of an appropriate diagnostic algorithm.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GB" smtClean="0"/>
              <a:t>Take home messages (2)</a:t>
            </a:r>
          </a:p>
        </p:txBody>
      </p:sp>
      <p:sp>
        <p:nvSpPr>
          <p:cNvPr id="128002" name="Content Placeholder 2"/>
          <p:cNvSpPr>
            <a:spLocks noGrp="1"/>
          </p:cNvSpPr>
          <p:nvPr>
            <p:ph idx="1"/>
          </p:nvPr>
        </p:nvSpPr>
        <p:spPr>
          <a:xfrm>
            <a:off x="457200" y="1295400"/>
            <a:ext cx="8229600" cy="4525963"/>
          </a:xfrm>
        </p:spPr>
        <p:txBody>
          <a:bodyPr/>
          <a:lstStyle/>
          <a:p>
            <a:pPr algn="just"/>
            <a:r>
              <a:rPr lang="en-GB" sz="2400" smtClean="0"/>
              <a:t>The prognostic assessment and the definition of clinical status of PAH patients is multidimensional: assessing symptoms (e.g. WHO functional class), exercise capacity (e.g. 6-minute walk test) and right ventricular function (e.g. right heart catheterization).</a:t>
            </a:r>
          </a:p>
          <a:p>
            <a:pPr algn="just"/>
            <a:r>
              <a:rPr lang="en-GB" sz="2400" smtClean="0"/>
              <a:t>The evidence-based treatment algorithm is appropriate only in patients with PAH (Clinical group 1). </a:t>
            </a:r>
          </a:p>
          <a:p>
            <a:pPr algn="just"/>
            <a:r>
              <a:rPr lang="en-GB" sz="2400" smtClean="0"/>
              <a:t>Acute vasoreactivity test preferably with inhaled nitric oxide is strongly recommended in particular in idiopathic PAH.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GB" smtClean="0"/>
              <a:t>Take home messages (3)</a:t>
            </a:r>
          </a:p>
        </p:txBody>
      </p:sp>
      <p:sp>
        <p:nvSpPr>
          <p:cNvPr id="129026" name="Content Placeholder 2"/>
          <p:cNvSpPr>
            <a:spLocks noGrp="1"/>
          </p:cNvSpPr>
          <p:nvPr>
            <p:ph idx="1"/>
          </p:nvPr>
        </p:nvSpPr>
        <p:spPr>
          <a:xfrm>
            <a:off x="457200" y="1416050"/>
            <a:ext cx="8229600" cy="4710113"/>
          </a:xfrm>
        </p:spPr>
        <p:txBody>
          <a:bodyPr/>
          <a:lstStyle/>
          <a:p>
            <a:pPr algn="just"/>
            <a:r>
              <a:rPr lang="en-GB" sz="2000" smtClean="0"/>
              <a:t>Despite recent progress, the current treatment strategy for PAH remains inadequate because the mortality rate continues to be high and the functional and haemodynamic impairment is still severe in many patients. </a:t>
            </a:r>
          </a:p>
          <a:p>
            <a:pPr algn="just"/>
            <a:r>
              <a:rPr lang="en-GB" sz="2000" smtClean="0"/>
              <a:t>Lung transplantation is often required in particular in young patients.</a:t>
            </a:r>
          </a:p>
          <a:p>
            <a:pPr algn="just"/>
            <a:r>
              <a:rPr lang="en-GB" sz="2000" smtClean="0"/>
              <a:t>The optimal treatment of the underlying </a:t>
            </a:r>
            <a:r>
              <a:rPr lang="en-GB" sz="2000" b="1" smtClean="0"/>
              <a:t>left heart disease</a:t>
            </a:r>
            <a:r>
              <a:rPr lang="en-GB" sz="2000" smtClean="0"/>
              <a:t> is recommended in patients with PH due to left heart disease. The specific PAH drugs are not recommended.</a:t>
            </a:r>
          </a:p>
          <a:p>
            <a:pPr algn="just"/>
            <a:r>
              <a:rPr lang="en-GB" sz="2000" smtClean="0"/>
              <a:t>The optimal treatment of the underlying </a:t>
            </a:r>
            <a:r>
              <a:rPr lang="en-GB" sz="2000" b="1" smtClean="0"/>
              <a:t>lung disease </a:t>
            </a:r>
            <a:r>
              <a:rPr lang="en-GB" sz="2000" smtClean="0"/>
              <a:t>including long-term O2 therapy in patients with chronic hypoxaemia is recommended in patients with PH due to lung diseases. The specific PAH drugs are not recommended.</a:t>
            </a:r>
          </a:p>
          <a:p>
            <a:pPr algn="just"/>
            <a:r>
              <a:rPr lang="en-GB" sz="2000" smtClean="0"/>
              <a:t>Surgical </a:t>
            </a:r>
            <a:r>
              <a:rPr lang="en-GB" sz="2000" b="1" smtClean="0"/>
              <a:t>pulmonary endarterectomy </a:t>
            </a:r>
            <a:r>
              <a:rPr lang="en-GB" sz="2000" smtClean="0"/>
              <a:t>is the recommended treatment for patients with chronic thromboembolic pulmonary hypertension.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Freeform 80"/>
          <p:cNvGrpSpPr>
            <a:grpSpLocks/>
          </p:cNvGrpSpPr>
          <p:nvPr/>
        </p:nvGrpSpPr>
        <p:grpSpPr bwMode="auto">
          <a:xfrm>
            <a:off x="4826000" y="3938588"/>
            <a:ext cx="1017588" cy="1146175"/>
            <a:chOff x="1955" y="2481"/>
            <a:chExt cx="641" cy="722"/>
          </a:xfrm>
        </p:grpSpPr>
        <p:pic>
          <p:nvPicPr>
            <p:cNvPr id="31985" name="Freeform 80"/>
            <p:cNvPicPr>
              <a:picLocks noChangeArrowheads="1"/>
            </p:cNvPicPr>
            <p:nvPr/>
          </p:nvPicPr>
          <p:blipFill>
            <a:blip r:embed="rId4" cstate="print"/>
            <a:srcRect/>
            <a:stretch>
              <a:fillRect/>
            </a:stretch>
          </p:blipFill>
          <p:spPr bwMode="auto">
            <a:xfrm>
              <a:off x="1955" y="2481"/>
              <a:ext cx="641" cy="722"/>
            </a:xfrm>
            <a:prstGeom prst="rect">
              <a:avLst/>
            </a:prstGeom>
            <a:noFill/>
            <a:ln w="9525">
              <a:noFill/>
              <a:miter lim="800000"/>
              <a:headEnd/>
              <a:tailEnd/>
            </a:ln>
          </p:spPr>
        </p:pic>
        <p:sp>
          <p:nvSpPr>
            <p:cNvPr id="31986" name="Text Box 4"/>
            <p:cNvSpPr txBox="1">
              <a:spLocks noChangeArrowheads="1"/>
            </p:cNvSpPr>
            <p:nvPr/>
          </p:nvSpPr>
          <p:spPr bwMode="auto">
            <a:xfrm rot="5400000">
              <a:off x="1959" y="2549"/>
              <a:ext cx="643" cy="559"/>
            </a:xfrm>
            <a:prstGeom prst="rect">
              <a:avLst/>
            </a:prstGeom>
            <a:noFill/>
            <a:ln w="9525">
              <a:noFill/>
              <a:miter lim="800000"/>
              <a:headEnd/>
              <a:tailEnd/>
            </a:ln>
          </p:spPr>
          <p:txBody>
            <a:bodyPr rot="10800000" vert="eaVert" anchor="ctr"/>
            <a:lstStyle/>
            <a:p>
              <a:pPr algn="ctr"/>
              <a:endParaRPr lang="en-GB">
                <a:solidFill>
                  <a:srgbClr val="FFFF00"/>
                </a:solidFill>
                <a:latin typeface="Calibri" pitchFamily="34" charset="0"/>
              </a:endParaRPr>
            </a:p>
          </p:txBody>
        </p:sp>
      </p:grpSp>
      <p:sp>
        <p:nvSpPr>
          <p:cNvPr id="71" name="Freeform 70"/>
          <p:cNvSpPr/>
          <p:nvPr/>
        </p:nvSpPr>
        <p:spPr>
          <a:xfrm>
            <a:off x="6487477" y="3705860"/>
            <a:ext cx="1974851" cy="1266190"/>
          </a:xfrm>
          <a:custGeom>
            <a:avLst/>
            <a:gdLst>
              <a:gd name="connsiteX0" fmla="*/ 127000 w 1974850"/>
              <a:gd name="connsiteY0" fmla="*/ 1109980 h 1266190"/>
              <a:gd name="connsiteX1" fmla="*/ 355600 w 1974850"/>
              <a:gd name="connsiteY1" fmla="*/ 988060 h 1266190"/>
              <a:gd name="connsiteX2" fmla="*/ 546100 w 1974850"/>
              <a:gd name="connsiteY2" fmla="*/ 591820 h 1266190"/>
              <a:gd name="connsiteX3" fmla="*/ 561340 w 1974850"/>
              <a:gd name="connsiteY3" fmla="*/ 584200 h 1266190"/>
              <a:gd name="connsiteX4" fmla="*/ 675640 w 1974850"/>
              <a:gd name="connsiteY4" fmla="*/ 523240 h 1266190"/>
              <a:gd name="connsiteX5" fmla="*/ 629920 w 1974850"/>
              <a:gd name="connsiteY5" fmla="*/ 828040 h 1266190"/>
              <a:gd name="connsiteX6" fmla="*/ 492760 w 1974850"/>
              <a:gd name="connsiteY6" fmla="*/ 1087120 h 1266190"/>
              <a:gd name="connsiteX7" fmla="*/ 1003300 w 1974850"/>
              <a:gd name="connsiteY7" fmla="*/ 988060 h 1266190"/>
              <a:gd name="connsiteX8" fmla="*/ 1612900 w 1974850"/>
              <a:gd name="connsiteY8" fmla="*/ 584200 h 1266190"/>
              <a:gd name="connsiteX9" fmla="*/ 1841500 w 1974850"/>
              <a:gd name="connsiteY9" fmla="*/ 88900 h 1266190"/>
              <a:gd name="connsiteX10" fmla="*/ 1963420 w 1974850"/>
              <a:gd name="connsiteY10" fmla="*/ 50800 h 1266190"/>
              <a:gd name="connsiteX11" fmla="*/ 1910080 w 1974850"/>
              <a:gd name="connsiteY11" fmla="*/ 287020 h 1266190"/>
              <a:gd name="connsiteX12" fmla="*/ 1727200 w 1974850"/>
              <a:gd name="connsiteY12" fmla="*/ 721360 h 1266190"/>
              <a:gd name="connsiteX13" fmla="*/ 1262380 w 1974850"/>
              <a:gd name="connsiteY13" fmla="*/ 1026160 h 1266190"/>
              <a:gd name="connsiteX14" fmla="*/ 683260 w 1974850"/>
              <a:gd name="connsiteY14" fmla="*/ 1209040 h 1266190"/>
              <a:gd name="connsiteX15" fmla="*/ 88900 w 1974850"/>
              <a:gd name="connsiteY15" fmla="*/ 1247140 h 1266190"/>
              <a:gd name="connsiteX16" fmla="*/ 127000 w 1974850"/>
              <a:gd name="connsiteY16" fmla="*/ 1109980 h 126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4850" h="1266190">
                <a:moveTo>
                  <a:pt x="127000" y="1109980"/>
                </a:moveTo>
                <a:cubicBezTo>
                  <a:pt x="171450" y="1066800"/>
                  <a:pt x="285750" y="1074420"/>
                  <a:pt x="355600" y="988060"/>
                </a:cubicBezTo>
                <a:cubicBezTo>
                  <a:pt x="425450" y="901700"/>
                  <a:pt x="511810" y="659130"/>
                  <a:pt x="546100" y="591820"/>
                </a:cubicBezTo>
                <a:cubicBezTo>
                  <a:pt x="580390" y="524510"/>
                  <a:pt x="561340" y="584200"/>
                  <a:pt x="561340" y="584200"/>
                </a:cubicBezTo>
                <a:cubicBezTo>
                  <a:pt x="582930" y="572770"/>
                  <a:pt x="664210" y="482600"/>
                  <a:pt x="675640" y="523240"/>
                </a:cubicBezTo>
                <a:cubicBezTo>
                  <a:pt x="687070" y="563880"/>
                  <a:pt x="660400" y="734060"/>
                  <a:pt x="629920" y="828040"/>
                </a:cubicBezTo>
                <a:cubicBezTo>
                  <a:pt x="599440" y="922020"/>
                  <a:pt x="430530" y="1060450"/>
                  <a:pt x="492760" y="1087120"/>
                </a:cubicBezTo>
                <a:cubicBezTo>
                  <a:pt x="554990" y="1113790"/>
                  <a:pt x="816610" y="1071880"/>
                  <a:pt x="1003300" y="988060"/>
                </a:cubicBezTo>
                <a:cubicBezTo>
                  <a:pt x="1189990" y="904240"/>
                  <a:pt x="1473200" y="734060"/>
                  <a:pt x="1612900" y="584200"/>
                </a:cubicBezTo>
                <a:cubicBezTo>
                  <a:pt x="1752600" y="434340"/>
                  <a:pt x="1783080" y="177800"/>
                  <a:pt x="1841500" y="88900"/>
                </a:cubicBezTo>
                <a:cubicBezTo>
                  <a:pt x="1899920" y="0"/>
                  <a:pt x="1951990" y="17780"/>
                  <a:pt x="1963420" y="50800"/>
                </a:cubicBezTo>
                <a:cubicBezTo>
                  <a:pt x="1974850" y="83820"/>
                  <a:pt x="1949450" y="175260"/>
                  <a:pt x="1910080" y="287020"/>
                </a:cubicBezTo>
                <a:cubicBezTo>
                  <a:pt x="1870710" y="398780"/>
                  <a:pt x="1835150" y="598170"/>
                  <a:pt x="1727200" y="721360"/>
                </a:cubicBezTo>
                <a:cubicBezTo>
                  <a:pt x="1619250" y="844550"/>
                  <a:pt x="1436370" y="944880"/>
                  <a:pt x="1262380" y="1026160"/>
                </a:cubicBezTo>
                <a:cubicBezTo>
                  <a:pt x="1088390" y="1107440"/>
                  <a:pt x="878840" y="1172210"/>
                  <a:pt x="683260" y="1209040"/>
                </a:cubicBezTo>
                <a:cubicBezTo>
                  <a:pt x="487680" y="1245870"/>
                  <a:pt x="177800" y="1266190"/>
                  <a:pt x="88900" y="1247140"/>
                </a:cubicBezTo>
                <a:cubicBezTo>
                  <a:pt x="0" y="1228090"/>
                  <a:pt x="82550" y="1153160"/>
                  <a:pt x="127000" y="110998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59" name="Freeform 58"/>
          <p:cNvSpPr/>
          <p:nvPr/>
        </p:nvSpPr>
        <p:spPr>
          <a:xfrm>
            <a:off x="5595298" y="992488"/>
            <a:ext cx="1991359" cy="1960880"/>
          </a:xfrm>
          <a:custGeom>
            <a:avLst/>
            <a:gdLst>
              <a:gd name="connsiteX0" fmla="*/ 558800 w 1991360"/>
              <a:gd name="connsiteY0" fmla="*/ 1790700 h 1960880"/>
              <a:gd name="connsiteX1" fmla="*/ 414020 w 1991360"/>
              <a:gd name="connsiteY1" fmla="*/ 1897380 h 1960880"/>
              <a:gd name="connsiteX2" fmla="*/ 314960 w 1991360"/>
              <a:gd name="connsiteY2" fmla="*/ 1958340 h 1960880"/>
              <a:gd name="connsiteX3" fmla="*/ 269240 w 1991360"/>
              <a:gd name="connsiteY3" fmla="*/ 1912620 h 1960880"/>
              <a:gd name="connsiteX4" fmla="*/ 223520 w 1991360"/>
              <a:gd name="connsiteY4" fmla="*/ 1706880 h 1960880"/>
              <a:gd name="connsiteX5" fmla="*/ 86360 w 1991360"/>
              <a:gd name="connsiteY5" fmla="*/ 1402080 h 1960880"/>
              <a:gd name="connsiteX6" fmla="*/ 2540 w 1991360"/>
              <a:gd name="connsiteY6" fmla="*/ 1036320 h 1960880"/>
              <a:gd name="connsiteX7" fmla="*/ 101600 w 1991360"/>
              <a:gd name="connsiteY7" fmla="*/ 716280 h 1960880"/>
              <a:gd name="connsiteX8" fmla="*/ 231140 w 1991360"/>
              <a:gd name="connsiteY8" fmla="*/ 563880 h 1960880"/>
              <a:gd name="connsiteX9" fmla="*/ 299720 w 1991360"/>
              <a:gd name="connsiteY9" fmla="*/ 472440 h 1960880"/>
              <a:gd name="connsiteX10" fmla="*/ 208280 w 1991360"/>
              <a:gd name="connsiteY10" fmla="*/ 213360 h 1960880"/>
              <a:gd name="connsiteX11" fmla="*/ 193040 w 1991360"/>
              <a:gd name="connsiteY11" fmla="*/ 144780 h 1960880"/>
              <a:gd name="connsiteX12" fmla="*/ 330200 w 1991360"/>
              <a:gd name="connsiteY12" fmla="*/ 76200 h 1960880"/>
              <a:gd name="connsiteX13" fmla="*/ 345440 w 1991360"/>
              <a:gd name="connsiteY13" fmla="*/ 266700 h 1960880"/>
              <a:gd name="connsiteX14" fmla="*/ 398780 w 1991360"/>
              <a:gd name="connsiteY14" fmla="*/ 320040 h 1960880"/>
              <a:gd name="connsiteX15" fmla="*/ 398780 w 1991360"/>
              <a:gd name="connsiteY15" fmla="*/ 106680 h 1960880"/>
              <a:gd name="connsiteX16" fmla="*/ 414020 w 1991360"/>
              <a:gd name="connsiteY16" fmla="*/ 38100 h 1960880"/>
              <a:gd name="connsiteX17" fmla="*/ 551180 w 1991360"/>
              <a:gd name="connsiteY17" fmla="*/ 38100 h 1960880"/>
              <a:gd name="connsiteX18" fmla="*/ 551180 w 1991360"/>
              <a:gd name="connsiteY18" fmla="*/ 190500 h 1960880"/>
              <a:gd name="connsiteX19" fmla="*/ 520700 w 1991360"/>
              <a:gd name="connsiteY19" fmla="*/ 373380 h 1960880"/>
              <a:gd name="connsiteX20" fmla="*/ 558800 w 1991360"/>
              <a:gd name="connsiteY20" fmla="*/ 434340 h 1960880"/>
              <a:gd name="connsiteX21" fmla="*/ 726440 w 1991360"/>
              <a:gd name="connsiteY21" fmla="*/ 342900 h 1960880"/>
              <a:gd name="connsiteX22" fmla="*/ 924560 w 1991360"/>
              <a:gd name="connsiteY22" fmla="*/ 320040 h 1960880"/>
              <a:gd name="connsiteX23" fmla="*/ 1046480 w 1991360"/>
              <a:gd name="connsiteY23" fmla="*/ 304800 h 1960880"/>
              <a:gd name="connsiteX24" fmla="*/ 1008380 w 1991360"/>
              <a:gd name="connsiteY24" fmla="*/ 106680 h 1960880"/>
              <a:gd name="connsiteX25" fmla="*/ 1008380 w 1991360"/>
              <a:gd name="connsiteY25" fmla="*/ 22860 h 1960880"/>
              <a:gd name="connsiteX26" fmla="*/ 1145540 w 1991360"/>
              <a:gd name="connsiteY26" fmla="*/ 38100 h 1960880"/>
              <a:gd name="connsiteX27" fmla="*/ 1160780 w 1991360"/>
              <a:gd name="connsiteY27" fmla="*/ 251460 h 1960880"/>
              <a:gd name="connsiteX28" fmla="*/ 1183640 w 1991360"/>
              <a:gd name="connsiteY28" fmla="*/ 304800 h 1960880"/>
              <a:gd name="connsiteX29" fmla="*/ 1313180 w 1991360"/>
              <a:gd name="connsiteY29" fmla="*/ 320040 h 1960880"/>
              <a:gd name="connsiteX30" fmla="*/ 1412240 w 1991360"/>
              <a:gd name="connsiteY30" fmla="*/ 365760 h 1960880"/>
              <a:gd name="connsiteX31" fmla="*/ 1732280 w 1991360"/>
              <a:gd name="connsiteY31" fmla="*/ 289560 h 1960880"/>
              <a:gd name="connsiteX32" fmla="*/ 1892300 w 1991360"/>
              <a:gd name="connsiteY32" fmla="*/ 243840 h 1960880"/>
              <a:gd name="connsiteX33" fmla="*/ 1960880 w 1991360"/>
              <a:gd name="connsiteY33" fmla="*/ 365760 h 1960880"/>
              <a:gd name="connsiteX34" fmla="*/ 1709420 w 1991360"/>
              <a:gd name="connsiteY34" fmla="*/ 472440 h 1960880"/>
              <a:gd name="connsiteX35" fmla="*/ 1549400 w 1991360"/>
              <a:gd name="connsiteY35" fmla="*/ 525780 h 1960880"/>
              <a:gd name="connsiteX36" fmla="*/ 1579880 w 1991360"/>
              <a:gd name="connsiteY36" fmla="*/ 601980 h 1960880"/>
              <a:gd name="connsiteX37" fmla="*/ 1640840 w 1991360"/>
              <a:gd name="connsiteY37" fmla="*/ 830580 h 1960880"/>
              <a:gd name="connsiteX38" fmla="*/ 1663700 w 1991360"/>
              <a:gd name="connsiteY38" fmla="*/ 1127760 h 1960880"/>
              <a:gd name="connsiteX39" fmla="*/ 1633220 w 1991360"/>
              <a:gd name="connsiteY39" fmla="*/ 1242060 h 1960880"/>
              <a:gd name="connsiteX40" fmla="*/ 1427480 w 1991360"/>
              <a:gd name="connsiteY40" fmla="*/ 1226820 h 1960880"/>
              <a:gd name="connsiteX41" fmla="*/ 1351280 w 1991360"/>
              <a:gd name="connsiteY41" fmla="*/ 1211580 h 1960880"/>
              <a:gd name="connsiteX42" fmla="*/ 1305560 w 1991360"/>
              <a:gd name="connsiteY42" fmla="*/ 937260 h 1960880"/>
              <a:gd name="connsiteX43" fmla="*/ 1221740 w 1991360"/>
              <a:gd name="connsiteY43" fmla="*/ 723900 h 1960880"/>
              <a:gd name="connsiteX44" fmla="*/ 1076960 w 1991360"/>
              <a:gd name="connsiteY44" fmla="*/ 685800 h 1960880"/>
              <a:gd name="connsiteX45" fmla="*/ 802640 w 1991360"/>
              <a:gd name="connsiteY45" fmla="*/ 716280 h 1960880"/>
              <a:gd name="connsiteX46" fmla="*/ 619760 w 1991360"/>
              <a:gd name="connsiteY46" fmla="*/ 822960 h 1960880"/>
              <a:gd name="connsiteX47" fmla="*/ 528320 w 1991360"/>
              <a:gd name="connsiteY47" fmla="*/ 929640 h 1960880"/>
              <a:gd name="connsiteX48" fmla="*/ 596900 w 1991360"/>
              <a:gd name="connsiteY48" fmla="*/ 1135380 h 1960880"/>
              <a:gd name="connsiteX49" fmla="*/ 703580 w 1991360"/>
              <a:gd name="connsiteY49" fmla="*/ 1478280 h 1960880"/>
              <a:gd name="connsiteX50" fmla="*/ 840740 w 1991360"/>
              <a:gd name="connsiteY50" fmla="*/ 1760220 h 1960880"/>
              <a:gd name="connsiteX51" fmla="*/ 878840 w 1991360"/>
              <a:gd name="connsiteY51" fmla="*/ 1897380 h 1960880"/>
              <a:gd name="connsiteX52" fmla="*/ 665480 w 1991360"/>
              <a:gd name="connsiteY52" fmla="*/ 1828800 h 1960880"/>
              <a:gd name="connsiteX53" fmla="*/ 558800 w 1991360"/>
              <a:gd name="connsiteY53" fmla="*/ 179070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91360" h="1960880">
                <a:moveTo>
                  <a:pt x="558800" y="1790700"/>
                </a:moveTo>
                <a:cubicBezTo>
                  <a:pt x="516890" y="1802130"/>
                  <a:pt x="454660" y="1869440"/>
                  <a:pt x="414020" y="1897380"/>
                </a:cubicBezTo>
                <a:cubicBezTo>
                  <a:pt x="373380" y="1925320"/>
                  <a:pt x="339090" y="1955800"/>
                  <a:pt x="314960" y="1958340"/>
                </a:cubicBezTo>
                <a:cubicBezTo>
                  <a:pt x="290830" y="1960880"/>
                  <a:pt x="284480" y="1954530"/>
                  <a:pt x="269240" y="1912620"/>
                </a:cubicBezTo>
                <a:cubicBezTo>
                  <a:pt x="254000" y="1870710"/>
                  <a:pt x="254000" y="1791970"/>
                  <a:pt x="223520" y="1706880"/>
                </a:cubicBezTo>
                <a:cubicBezTo>
                  <a:pt x="193040" y="1621790"/>
                  <a:pt x="123190" y="1513840"/>
                  <a:pt x="86360" y="1402080"/>
                </a:cubicBezTo>
                <a:cubicBezTo>
                  <a:pt x="49530" y="1290320"/>
                  <a:pt x="0" y="1150620"/>
                  <a:pt x="2540" y="1036320"/>
                </a:cubicBezTo>
                <a:cubicBezTo>
                  <a:pt x="5080" y="922020"/>
                  <a:pt x="63500" y="795020"/>
                  <a:pt x="101600" y="716280"/>
                </a:cubicBezTo>
                <a:cubicBezTo>
                  <a:pt x="139700" y="637540"/>
                  <a:pt x="198120" y="604520"/>
                  <a:pt x="231140" y="563880"/>
                </a:cubicBezTo>
                <a:cubicBezTo>
                  <a:pt x="264160" y="523240"/>
                  <a:pt x="303530" y="530860"/>
                  <a:pt x="299720" y="472440"/>
                </a:cubicBezTo>
                <a:cubicBezTo>
                  <a:pt x="295910" y="414020"/>
                  <a:pt x="226060" y="267970"/>
                  <a:pt x="208280" y="213360"/>
                </a:cubicBezTo>
                <a:cubicBezTo>
                  <a:pt x="190500" y="158750"/>
                  <a:pt x="172720" y="167640"/>
                  <a:pt x="193040" y="144780"/>
                </a:cubicBezTo>
                <a:cubicBezTo>
                  <a:pt x="213360" y="121920"/>
                  <a:pt x="304800" y="55880"/>
                  <a:pt x="330200" y="76200"/>
                </a:cubicBezTo>
                <a:cubicBezTo>
                  <a:pt x="355600" y="96520"/>
                  <a:pt x="334010" y="226060"/>
                  <a:pt x="345440" y="266700"/>
                </a:cubicBezTo>
                <a:cubicBezTo>
                  <a:pt x="356870" y="307340"/>
                  <a:pt x="389890" y="346710"/>
                  <a:pt x="398780" y="320040"/>
                </a:cubicBezTo>
                <a:cubicBezTo>
                  <a:pt x="407670" y="293370"/>
                  <a:pt x="396240" y="153670"/>
                  <a:pt x="398780" y="106680"/>
                </a:cubicBezTo>
                <a:cubicBezTo>
                  <a:pt x="401320" y="59690"/>
                  <a:pt x="388620" y="49530"/>
                  <a:pt x="414020" y="38100"/>
                </a:cubicBezTo>
                <a:cubicBezTo>
                  <a:pt x="439420" y="26670"/>
                  <a:pt x="528320" y="12700"/>
                  <a:pt x="551180" y="38100"/>
                </a:cubicBezTo>
                <a:cubicBezTo>
                  <a:pt x="574040" y="63500"/>
                  <a:pt x="556260" y="134620"/>
                  <a:pt x="551180" y="190500"/>
                </a:cubicBezTo>
                <a:cubicBezTo>
                  <a:pt x="546100" y="246380"/>
                  <a:pt x="519430" y="332740"/>
                  <a:pt x="520700" y="373380"/>
                </a:cubicBezTo>
                <a:cubicBezTo>
                  <a:pt x="521970" y="414020"/>
                  <a:pt x="524510" y="439420"/>
                  <a:pt x="558800" y="434340"/>
                </a:cubicBezTo>
                <a:cubicBezTo>
                  <a:pt x="593090" y="429260"/>
                  <a:pt x="665480" y="361950"/>
                  <a:pt x="726440" y="342900"/>
                </a:cubicBezTo>
                <a:cubicBezTo>
                  <a:pt x="787400" y="323850"/>
                  <a:pt x="924560" y="320040"/>
                  <a:pt x="924560" y="320040"/>
                </a:cubicBezTo>
                <a:cubicBezTo>
                  <a:pt x="977900" y="313690"/>
                  <a:pt x="1032510" y="340360"/>
                  <a:pt x="1046480" y="304800"/>
                </a:cubicBezTo>
                <a:cubicBezTo>
                  <a:pt x="1060450" y="269240"/>
                  <a:pt x="1014730" y="153670"/>
                  <a:pt x="1008380" y="106680"/>
                </a:cubicBezTo>
                <a:cubicBezTo>
                  <a:pt x="1002030" y="59690"/>
                  <a:pt x="985520" y="34290"/>
                  <a:pt x="1008380" y="22860"/>
                </a:cubicBezTo>
                <a:cubicBezTo>
                  <a:pt x="1031240" y="11430"/>
                  <a:pt x="1120140" y="0"/>
                  <a:pt x="1145540" y="38100"/>
                </a:cubicBezTo>
                <a:cubicBezTo>
                  <a:pt x="1170940" y="76200"/>
                  <a:pt x="1154430" y="207010"/>
                  <a:pt x="1160780" y="251460"/>
                </a:cubicBezTo>
                <a:cubicBezTo>
                  <a:pt x="1167130" y="295910"/>
                  <a:pt x="1158240" y="293370"/>
                  <a:pt x="1183640" y="304800"/>
                </a:cubicBezTo>
                <a:cubicBezTo>
                  <a:pt x="1209040" y="316230"/>
                  <a:pt x="1275080" y="309880"/>
                  <a:pt x="1313180" y="320040"/>
                </a:cubicBezTo>
                <a:cubicBezTo>
                  <a:pt x="1351280" y="330200"/>
                  <a:pt x="1342390" y="370840"/>
                  <a:pt x="1412240" y="365760"/>
                </a:cubicBezTo>
                <a:cubicBezTo>
                  <a:pt x="1482090" y="360680"/>
                  <a:pt x="1652270" y="309880"/>
                  <a:pt x="1732280" y="289560"/>
                </a:cubicBezTo>
                <a:cubicBezTo>
                  <a:pt x="1812290" y="269240"/>
                  <a:pt x="1854200" y="231140"/>
                  <a:pt x="1892300" y="243840"/>
                </a:cubicBezTo>
                <a:cubicBezTo>
                  <a:pt x="1930400" y="256540"/>
                  <a:pt x="1991360" y="327660"/>
                  <a:pt x="1960880" y="365760"/>
                </a:cubicBezTo>
                <a:cubicBezTo>
                  <a:pt x="1930400" y="403860"/>
                  <a:pt x="1778000" y="445770"/>
                  <a:pt x="1709420" y="472440"/>
                </a:cubicBezTo>
                <a:cubicBezTo>
                  <a:pt x="1640840" y="499110"/>
                  <a:pt x="1570990" y="504190"/>
                  <a:pt x="1549400" y="525780"/>
                </a:cubicBezTo>
                <a:cubicBezTo>
                  <a:pt x="1527810" y="547370"/>
                  <a:pt x="1564640" y="551180"/>
                  <a:pt x="1579880" y="601980"/>
                </a:cubicBezTo>
                <a:cubicBezTo>
                  <a:pt x="1595120" y="652780"/>
                  <a:pt x="1626870" y="742950"/>
                  <a:pt x="1640840" y="830580"/>
                </a:cubicBezTo>
                <a:cubicBezTo>
                  <a:pt x="1654810" y="918210"/>
                  <a:pt x="1664970" y="1059180"/>
                  <a:pt x="1663700" y="1127760"/>
                </a:cubicBezTo>
                <a:cubicBezTo>
                  <a:pt x="1662430" y="1196340"/>
                  <a:pt x="1672590" y="1225550"/>
                  <a:pt x="1633220" y="1242060"/>
                </a:cubicBezTo>
                <a:cubicBezTo>
                  <a:pt x="1593850" y="1258570"/>
                  <a:pt x="1474470" y="1231900"/>
                  <a:pt x="1427480" y="1226820"/>
                </a:cubicBezTo>
                <a:cubicBezTo>
                  <a:pt x="1380490" y="1221740"/>
                  <a:pt x="1371600" y="1259840"/>
                  <a:pt x="1351280" y="1211580"/>
                </a:cubicBezTo>
                <a:cubicBezTo>
                  <a:pt x="1330960" y="1163320"/>
                  <a:pt x="1327150" y="1018540"/>
                  <a:pt x="1305560" y="937260"/>
                </a:cubicBezTo>
                <a:cubicBezTo>
                  <a:pt x="1283970" y="855980"/>
                  <a:pt x="1259840" y="765810"/>
                  <a:pt x="1221740" y="723900"/>
                </a:cubicBezTo>
                <a:cubicBezTo>
                  <a:pt x="1183640" y="681990"/>
                  <a:pt x="1146810" y="687070"/>
                  <a:pt x="1076960" y="685800"/>
                </a:cubicBezTo>
                <a:cubicBezTo>
                  <a:pt x="1007110" y="684530"/>
                  <a:pt x="878840" y="693420"/>
                  <a:pt x="802640" y="716280"/>
                </a:cubicBezTo>
                <a:cubicBezTo>
                  <a:pt x="726440" y="739140"/>
                  <a:pt x="665480" y="787400"/>
                  <a:pt x="619760" y="822960"/>
                </a:cubicBezTo>
                <a:cubicBezTo>
                  <a:pt x="574040" y="858520"/>
                  <a:pt x="532130" y="877570"/>
                  <a:pt x="528320" y="929640"/>
                </a:cubicBezTo>
                <a:cubicBezTo>
                  <a:pt x="524510" y="981710"/>
                  <a:pt x="567690" y="1043940"/>
                  <a:pt x="596900" y="1135380"/>
                </a:cubicBezTo>
                <a:cubicBezTo>
                  <a:pt x="626110" y="1226820"/>
                  <a:pt x="662940" y="1374140"/>
                  <a:pt x="703580" y="1478280"/>
                </a:cubicBezTo>
                <a:cubicBezTo>
                  <a:pt x="744220" y="1582420"/>
                  <a:pt x="811530" y="1690370"/>
                  <a:pt x="840740" y="1760220"/>
                </a:cubicBezTo>
                <a:cubicBezTo>
                  <a:pt x="869950" y="1830070"/>
                  <a:pt x="908050" y="1885950"/>
                  <a:pt x="878840" y="1897380"/>
                </a:cubicBezTo>
                <a:cubicBezTo>
                  <a:pt x="849630" y="1908810"/>
                  <a:pt x="718820" y="1847850"/>
                  <a:pt x="665480" y="1828800"/>
                </a:cubicBezTo>
                <a:cubicBezTo>
                  <a:pt x="612140" y="1809750"/>
                  <a:pt x="600710" y="1779270"/>
                  <a:pt x="558800" y="179070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4" name="Freeform 33"/>
          <p:cNvSpPr/>
          <p:nvPr/>
        </p:nvSpPr>
        <p:spPr>
          <a:xfrm flipH="1">
            <a:off x="5365744" y="2714620"/>
            <a:ext cx="214313" cy="142876"/>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1755" name="AutoShape 11"/>
          <p:cNvSpPr>
            <a:spLocks noChangeArrowheads="1"/>
          </p:cNvSpPr>
          <p:nvPr/>
        </p:nvSpPr>
        <p:spPr bwMode="auto">
          <a:xfrm rot="4614598">
            <a:off x="6139656" y="2672557"/>
            <a:ext cx="207963"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5" name="Moon 4"/>
          <p:cNvSpPr/>
          <p:nvPr/>
        </p:nvSpPr>
        <p:spPr>
          <a:xfrm rot="809428">
            <a:off x="4843868" y="2760685"/>
            <a:ext cx="446206" cy="1188149"/>
          </a:xfrm>
          <a:prstGeom prst="moon">
            <a:avLst>
              <a:gd name="adj" fmla="val 2591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6" name="Moon 5"/>
          <p:cNvSpPr/>
          <p:nvPr/>
        </p:nvSpPr>
        <p:spPr>
          <a:xfrm flipH="1">
            <a:off x="6463979" y="2865116"/>
            <a:ext cx="330523" cy="1143008"/>
          </a:xfrm>
          <a:prstGeom prst="moon">
            <a:avLst>
              <a:gd name="adj" fmla="val 70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2" name="Freeform 31"/>
          <p:cNvSpPr/>
          <p:nvPr/>
        </p:nvSpPr>
        <p:spPr>
          <a:xfrm>
            <a:off x="6223000" y="2701132"/>
            <a:ext cx="257573" cy="221059"/>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3" name="Freeform 32"/>
          <p:cNvSpPr/>
          <p:nvPr/>
        </p:nvSpPr>
        <p:spPr>
          <a:xfrm flipH="1">
            <a:off x="5877723" y="2714620"/>
            <a:ext cx="285752" cy="285752"/>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5" name="Freeform 34"/>
          <p:cNvSpPr/>
          <p:nvPr/>
        </p:nvSpPr>
        <p:spPr>
          <a:xfrm>
            <a:off x="5651496" y="2786058"/>
            <a:ext cx="214314" cy="214314"/>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6" name="Freeform 35"/>
          <p:cNvSpPr/>
          <p:nvPr/>
        </p:nvSpPr>
        <p:spPr>
          <a:xfrm>
            <a:off x="5580063" y="3786188"/>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7" name="Freeform 36"/>
          <p:cNvSpPr/>
          <p:nvPr/>
        </p:nvSpPr>
        <p:spPr>
          <a:xfrm rot="21375136">
            <a:off x="6223001" y="3786188"/>
            <a:ext cx="214311"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8" name="Freeform 37"/>
          <p:cNvSpPr/>
          <p:nvPr/>
        </p:nvSpPr>
        <p:spPr>
          <a:xfrm flipH="1">
            <a:off x="5116513" y="3716338"/>
            <a:ext cx="341312"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9" name="Freeform 38"/>
          <p:cNvSpPr/>
          <p:nvPr/>
        </p:nvSpPr>
        <p:spPr>
          <a:xfrm flipH="1">
            <a:off x="5865813" y="3786188"/>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45" name="Freeform 44"/>
          <p:cNvSpPr/>
          <p:nvPr/>
        </p:nvSpPr>
        <p:spPr>
          <a:xfrm rot="-120000">
            <a:off x="5771935" y="4064000"/>
            <a:ext cx="130179" cy="923936"/>
          </a:xfrm>
          <a:custGeom>
            <a:avLst/>
            <a:gdLst>
              <a:gd name="connsiteX0" fmla="*/ 102658 w 118533"/>
              <a:gd name="connsiteY0" fmla="*/ 0 h 1003300"/>
              <a:gd name="connsiteX1" fmla="*/ 115358 w 118533"/>
              <a:gd name="connsiteY1" fmla="*/ 152400 h 1003300"/>
              <a:gd name="connsiteX2" fmla="*/ 83608 w 118533"/>
              <a:gd name="connsiteY2" fmla="*/ 304800 h 1003300"/>
              <a:gd name="connsiteX3" fmla="*/ 45508 w 118533"/>
              <a:gd name="connsiteY3" fmla="*/ 469900 h 1003300"/>
              <a:gd name="connsiteX4" fmla="*/ 45508 w 118533"/>
              <a:gd name="connsiteY4" fmla="*/ 571500 h 1003300"/>
              <a:gd name="connsiteX5" fmla="*/ 39158 w 118533"/>
              <a:gd name="connsiteY5" fmla="*/ 717550 h 1003300"/>
              <a:gd name="connsiteX6" fmla="*/ 7408 w 118533"/>
              <a:gd name="connsiteY6" fmla="*/ 857250 h 1003300"/>
              <a:gd name="connsiteX7" fmla="*/ 1058 w 118533"/>
              <a:gd name="connsiteY7" fmla="*/ 971550 h 1003300"/>
              <a:gd name="connsiteX8" fmla="*/ 13758 w 118533"/>
              <a:gd name="connsiteY8" fmla="*/ 10033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33" h="1003300">
                <a:moveTo>
                  <a:pt x="102658" y="0"/>
                </a:moveTo>
                <a:cubicBezTo>
                  <a:pt x="110595" y="50800"/>
                  <a:pt x="118533" y="101600"/>
                  <a:pt x="115358" y="152400"/>
                </a:cubicBezTo>
                <a:cubicBezTo>
                  <a:pt x="112183" y="203200"/>
                  <a:pt x="95250" y="251883"/>
                  <a:pt x="83608" y="304800"/>
                </a:cubicBezTo>
                <a:cubicBezTo>
                  <a:pt x="71966" y="357717"/>
                  <a:pt x="51858" y="425450"/>
                  <a:pt x="45508" y="469900"/>
                </a:cubicBezTo>
                <a:cubicBezTo>
                  <a:pt x="39158" y="514350"/>
                  <a:pt x="46566" y="530225"/>
                  <a:pt x="45508" y="571500"/>
                </a:cubicBezTo>
                <a:cubicBezTo>
                  <a:pt x="44450" y="612775"/>
                  <a:pt x="45508" y="669925"/>
                  <a:pt x="39158" y="717550"/>
                </a:cubicBezTo>
                <a:cubicBezTo>
                  <a:pt x="32808" y="765175"/>
                  <a:pt x="13758" y="814917"/>
                  <a:pt x="7408" y="857250"/>
                </a:cubicBezTo>
                <a:cubicBezTo>
                  <a:pt x="1058" y="899583"/>
                  <a:pt x="0" y="947208"/>
                  <a:pt x="1058" y="971550"/>
                </a:cubicBezTo>
                <a:cubicBezTo>
                  <a:pt x="2116" y="995892"/>
                  <a:pt x="7937" y="999596"/>
                  <a:pt x="13758" y="100330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47" name="Freeform 46"/>
          <p:cNvSpPr/>
          <p:nvPr/>
        </p:nvSpPr>
        <p:spPr>
          <a:xfrm>
            <a:off x="5780087" y="4006850"/>
            <a:ext cx="854075" cy="993786"/>
          </a:xfrm>
          <a:custGeom>
            <a:avLst/>
            <a:gdLst>
              <a:gd name="connsiteX0" fmla="*/ 0 w 854075"/>
              <a:gd name="connsiteY0" fmla="*/ 1079500 h 1091142"/>
              <a:gd name="connsiteX1" fmla="*/ 438150 w 854075"/>
              <a:gd name="connsiteY1" fmla="*/ 1085850 h 1091142"/>
              <a:gd name="connsiteX2" fmla="*/ 730250 w 854075"/>
              <a:gd name="connsiteY2" fmla="*/ 1047750 h 1091142"/>
              <a:gd name="connsiteX3" fmla="*/ 831850 w 854075"/>
              <a:gd name="connsiteY3" fmla="*/ 882650 h 1091142"/>
              <a:gd name="connsiteX4" fmla="*/ 838200 w 854075"/>
              <a:gd name="connsiteY4" fmla="*/ 584200 h 1091142"/>
              <a:gd name="connsiteX5" fmla="*/ 736600 w 854075"/>
              <a:gd name="connsiteY5" fmla="*/ 196850 h 1091142"/>
              <a:gd name="connsiteX6" fmla="*/ 685800 w 854075"/>
              <a:gd name="connsiteY6" fmla="*/ 0 h 109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075" h="1091142">
                <a:moveTo>
                  <a:pt x="0" y="1079500"/>
                </a:moveTo>
                <a:cubicBezTo>
                  <a:pt x="158221" y="1085321"/>
                  <a:pt x="316442" y="1091142"/>
                  <a:pt x="438150" y="1085850"/>
                </a:cubicBezTo>
                <a:cubicBezTo>
                  <a:pt x="559858" y="1080558"/>
                  <a:pt x="664633" y="1081617"/>
                  <a:pt x="730250" y="1047750"/>
                </a:cubicBezTo>
                <a:cubicBezTo>
                  <a:pt x="795867" y="1013883"/>
                  <a:pt x="813858" y="959908"/>
                  <a:pt x="831850" y="882650"/>
                </a:cubicBezTo>
                <a:cubicBezTo>
                  <a:pt x="849842" y="805392"/>
                  <a:pt x="854075" y="698500"/>
                  <a:pt x="838200" y="584200"/>
                </a:cubicBezTo>
                <a:cubicBezTo>
                  <a:pt x="822325" y="469900"/>
                  <a:pt x="762000" y="294217"/>
                  <a:pt x="736600" y="196850"/>
                </a:cubicBezTo>
                <a:cubicBezTo>
                  <a:pt x="711200" y="99483"/>
                  <a:pt x="698500" y="49741"/>
                  <a:pt x="685800" y="0"/>
                </a:cubicBezTo>
              </a:path>
            </a:pathLst>
          </a:custGeom>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endParaRPr>
          </a:p>
        </p:txBody>
      </p:sp>
      <p:sp>
        <p:nvSpPr>
          <p:cNvPr id="26" name="Freeform 25"/>
          <p:cNvSpPr/>
          <p:nvPr/>
        </p:nvSpPr>
        <p:spPr>
          <a:xfrm rot="20982667">
            <a:off x="8169041" y="2701857"/>
            <a:ext cx="752475" cy="1060450"/>
          </a:xfrm>
          <a:custGeom>
            <a:avLst/>
            <a:gdLst>
              <a:gd name="connsiteX0" fmla="*/ 155575 w 752475"/>
              <a:gd name="connsiteY0" fmla="*/ 44450 h 1060450"/>
              <a:gd name="connsiteX1" fmla="*/ 69850 w 752475"/>
              <a:gd name="connsiteY1" fmla="*/ 339725 h 1060450"/>
              <a:gd name="connsiteX2" fmla="*/ 41275 w 752475"/>
              <a:gd name="connsiteY2" fmla="*/ 768350 h 1060450"/>
              <a:gd name="connsiteX3" fmla="*/ 69850 w 752475"/>
              <a:gd name="connsiteY3" fmla="*/ 1016000 h 1060450"/>
              <a:gd name="connsiteX4" fmla="*/ 460375 w 752475"/>
              <a:gd name="connsiteY4" fmla="*/ 1035050 h 1060450"/>
              <a:gd name="connsiteX5" fmla="*/ 717550 w 752475"/>
              <a:gd name="connsiteY5" fmla="*/ 901700 h 1060450"/>
              <a:gd name="connsiteX6" fmla="*/ 669925 w 752475"/>
              <a:gd name="connsiteY6" fmla="*/ 463550 h 1060450"/>
              <a:gd name="connsiteX7" fmla="*/ 593725 w 752475"/>
              <a:gd name="connsiteY7" fmla="*/ 139700 h 1060450"/>
              <a:gd name="connsiteX8" fmla="*/ 412750 w 752475"/>
              <a:gd name="connsiteY8" fmla="*/ 15875 h 1060450"/>
              <a:gd name="connsiteX9" fmla="*/ 279400 w 752475"/>
              <a:gd name="connsiteY9" fmla="*/ 44450 h 1060450"/>
              <a:gd name="connsiteX10" fmla="*/ 155575 w 752475"/>
              <a:gd name="connsiteY10" fmla="*/ 44450 h 10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60450">
                <a:moveTo>
                  <a:pt x="155575" y="44450"/>
                </a:moveTo>
                <a:cubicBezTo>
                  <a:pt x="122237" y="131762"/>
                  <a:pt x="88900" y="219075"/>
                  <a:pt x="69850" y="339725"/>
                </a:cubicBezTo>
                <a:cubicBezTo>
                  <a:pt x="50800" y="460375"/>
                  <a:pt x="41275" y="655638"/>
                  <a:pt x="41275" y="768350"/>
                </a:cubicBezTo>
                <a:cubicBezTo>
                  <a:pt x="41275" y="881062"/>
                  <a:pt x="0" y="971550"/>
                  <a:pt x="69850" y="1016000"/>
                </a:cubicBezTo>
                <a:cubicBezTo>
                  <a:pt x="139700" y="1060450"/>
                  <a:pt x="352425" y="1054100"/>
                  <a:pt x="460375" y="1035050"/>
                </a:cubicBezTo>
                <a:cubicBezTo>
                  <a:pt x="568325" y="1016000"/>
                  <a:pt x="682625" y="996950"/>
                  <a:pt x="717550" y="901700"/>
                </a:cubicBezTo>
                <a:cubicBezTo>
                  <a:pt x="752475" y="806450"/>
                  <a:pt x="690562" y="590550"/>
                  <a:pt x="669925" y="463550"/>
                </a:cubicBezTo>
                <a:cubicBezTo>
                  <a:pt x="649288" y="336550"/>
                  <a:pt x="636587" y="214312"/>
                  <a:pt x="593725" y="139700"/>
                </a:cubicBezTo>
                <a:cubicBezTo>
                  <a:pt x="550863" y="65088"/>
                  <a:pt x="465137" y="31750"/>
                  <a:pt x="412750" y="15875"/>
                </a:cubicBezTo>
                <a:cubicBezTo>
                  <a:pt x="360363" y="0"/>
                  <a:pt x="279400" y="44450"/>
                  <a:pt x="279400" y="44450"/>
                </a:cubicBezTo>
                <a:lnTo>
                  <a:pt x="155575" y="44450"/>
                </a:ln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27" name="Freeform 26"/>
          <p:cNvSpPr/>
          <p:nvPr/>
        </p:nvSpPr>
        <p:spPr>
          <a:xfrm rot="20018654">
            <a:off x="6651627" y="3111498"/>
            <a:ext cx="935039" cy="1082675"/>
          </a:xfrm>
          <a:custGeom>
            <a:avLst/>
            <a:gdLst>
              <a:gd name="connsiteX0" fmla="*/ 703262 w 720724"/>
              <a:gd name="connsiteY0" fmla="*/ 134937 h 1082675"/>
              <a:gd name="connsiteX1" fmla="*/ 569912 w 720724"/>
              <a:gd name="connsiteY1" fmla="*/ 1587 h 1082675"/>
              <a:gd name="connsiteX2" fmla="*/ 407987 w 720724"/>
              <a:gd name="connsiteY2" fmla="*/ 125412 h 1082675"/>
              <a:gd name="connsiteX3" fmla="*/ 236537 w 720724"/>
              <a:gd name="connsiteY3" fmla="*/ 354012 h 1082675"/>
              <a:gd name="connsiteX4" fmla="*/ 103187 w 720724"/>
              <a:gd name="connsiteY4" fmla="*/ 649287 h 1082675"/>
              <a:gd name="connsiteX5" fmla="*/ 36512 w 720724"/>
              <a:gd name="connsiteY5" fmla="*/ 954087 h 1082675"/>
              <a:gd name="connsiteX6" fmla="*/ 55562 w 720724"/>
              <a:gd name="connsiteY6" fmla="*/ 1068387 h 1082675"/>
              <a:gd name="connsiteX7" fmla="*/ 369887 w 720724"/>
              <a:gd name="connsiteY7" fmla="*/ 1039812 h 1082675"/>
              <a:gd name="connsiteX8" fmla="*/ 617537 w 720724"/>
              <a:gd name="connsiteY8" fmla="*/ 954087 h 1082675"/>
              <a:gd name="connsiteX9" fmla="*/ 646112 w 720724"/>
              <a:gd name="connsiteY9" fmla="*/ 763587 h 1082675"/>
              <a:gd name="connsiteX10" fmla="*/ 674687 w 720724"/>
              <a:gd name="connsiteY10" fmla="*/ 496887 h 1082675"/>
              <a:gd name="connsiteX11" fmla="*/ 703262 w 720724"/>
              <a:gd name="connsiteY11" fmla="*/ 134937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724" h="1082675">
                <a:moveTo>
                  <a:pt x="703262" y="134937"/>
                </a:moveTo>
                <a:cubicBezTo>
                  <a:pt x="685800" y="52387"/>
                  <a:pt x="619124" y="3174"/>
                  <a:pt x="569912" y="1587"/>
                </a:cubicBezTo>
                <a:cubicBezTo>
                  <a:pt x="520700" y="0"/>
                  <a:pt x="463549" y="66675"/>
                  <a:pt x="407987" y="125412"/>
                </a:cubicBezTo>
                <a:cubicBezTo>
                  <a:pt x="352425" y="184149"/>
                  <a:pt x="287337" y="266700"/>
                  <a:pt x="236537" y="354012"/>
                </a:cubicBezTo>
                <a:cubicBezTo>
                  <a:pt x="185737" y="441325"/>
                  <a:pt x="136524" y="549275"/>
                  <a:pt x="103187" y="649287"/>
                </a:cubicBezTo>
                <a:cubicBezTo>
                  <a:pt x="69850" y="749299"/>
                  <a:pt x="44449" y="884237"/>
                  <a:pt x="36512" y="954087"/>
                </a:cubicBezTo>
                <a:cubicBezTo>
                  <a:pt x="28575" y="1023937"/>
                  <a:pt x="0" y="1054100"/>
                  <a:pt x="55562" y="1068387"/>
                </a:cubicBezTo>
                <a:cubicBezTo>
                  <a:pt x="111125" y="1082675"/>
                  <a:pt x="276225" y="1058862"/>
                  <a:pt x="369887" y="1039812"/>
                </a:cubicBezTo>
                <a:cubicBezTo>
                  <a:pt x="463549" y="1020762"/>
                  <a:pt x="571500" y="1000124"/>
                  <a:pt x="617537" y="954087"/>
                </a:cubicBezTo>
                <a:cubicBezTo>
                  <a:pt x="663574" y="908050"/>
                  <a:pt x="636587" y="839787"/>
                  <a:pt x="646112" y="763587"/>
                </a:cubicBezTo>
                <a:cubicBezTo>
                  <a:pt x="655637" y="687387"/>
                  <a:pt x="665162" y="596899"/>
                  <a:pt x="674687" y="496887"/>
                </a:cubicBezTo>
                <a:cubicBezTo>
                  <a:pt x="684212" y="396875"/>
                  <a:pt x="720724" y="217487"/>
                  <a:pt x="703262" y="134937"/>
                </a:cubicBez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 name="Oval 2"/>
          <p:cNvSpPr/>
          <p:nvPr/>
        </p:nvSpPr>
        <p:spPr>
          <a:xfrm>
            <a:off x="5790381" y="2928934"/>
            <a:ext cx="161767" cy="107157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1798" name="AutoShape 55"/>
          <p:cNvSpPr>
            <a:spLocks noChangeArrowheads="1"/>
          </p:cNvSpPr>
          <p:nvPr/>
        </p:nvSpPr>
        <p:spPr bwMode="auto">
          <a:xfrm rot="-4484693">
            <a:off x="8337550" y="375761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799" name="AutoShape 56"/>
          <p:cNvSpPr>
            <a:spLocks noChangeArrowheads="1"/>
          </p:cNvSpPr>
          <p:nvPr/>
        </p:nvSpPr>
        <p:spPr bwMode="auto">
          <a:xfrm rot="-4484693">
            <a:off x="8216900" y="402590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00" name="AutoShape 57"/>
          <p:cNvSpPr>
            <a:spLocks noChangeArrowheads="1"/>
          </p:cNvSpPr>
          <p:nvPr/>
        </p:nvSpPr>
        <p:spPr bwMode="auto">
          <a:xfrm rot="-3708783">
            <a:off x="8121650" y="4249738"/>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01" name="AutoShape 58"/>
          <p:cNvSpPr>
            <a:spLocks noChangeArrowheads="1"/>
          </p:cNvSpPr>
          <p:nvPr/>
        </p:nvSpPr>
        <p:spPr bwMode="auto">
          <a:xfrm rot="-2626868">
            <a:off x="7958138" y="443865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02" name="AutoShape 59"/>
          <p:cNvSpPr>
            <a:spLocks noChangeArrowheads="1"/>
          </p:cNvSpPr>
          <p:nvPr/>
        </p:nvSpPr>
        <p:spPr bwMode="auto">
          <a:xfrm rot="-1680551">
            <a:off x="7739063" y="4581525"/>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03" name="AutoShape 60"/>
          <p:cNvSpPr>
            <a:spLocks noChangeArrowheads="1"/>
          </p:cNvSpPr>
          <p:nvPr/>
        </p:nvSpPr>
        <p:spPr bwMode="auto">
          <a:xfrm rot="-1784692">
            <a:off x="7531100" y="467836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04" name="AutoShape 61"/>
          <p:cNvSpPr>
            <a:spLocks noChangeArrowheads="1"/>
          </p:cNvSpPr>
          <p:nvPr/>
        </p:nvSpPr>
        <p:spPr bwMode="auto">
          <a:xfrm rot="-769043">
            <a:off x="7312025" y="4759325"/>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05" name="AutoShape 62"/>
          <p:cNvSpPr>
            <a:spLocks noChangeArrowheads="1"/>
          </p:cNvSpPr>
          <p:nvPr/>
        </p:nvSpPr>
        <p:spPr bwMode="auto">
          <a:xfrm rot="-238533">
            <a:off x="7085013" y="481965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06" name="AutoShape 63"/>
          <p:cNvSpPr>
            <a:spLocks noChangeArrowheads="1"/>
          </p:cNvSpPr>
          <p:nvPr/>
        </p:nvSpPr>
        <p:spPr bwMode="auto">
          <a:xfrm rot="-4484693">
            <a:off x="7011988" y="4273550"/>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07" name="AutoShape 64"/>
          <p:cNvSpPr>
            <a:spLocks noChangeArrowheads="1"/>
          </p:cNvSpPr>
          <p:nvPr/>
        </p:nvSpPr>
        <p:spPr bwMode="auto">
          <a:xfrm rot="-3840359">
            <a:off x="6886575" y="4570413"/>
            <a:ext cx="142875" cy="53975"/>
          </a:xfrm>
          <a:prstGeom prst="leftArrow">
            <a:avLst>
              <a:gd name="adj1" fmla="val 50000"/>
              <a:gd name="adj2" fmla="val 66176"/>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08" name="AutoShape 65"/>
          <p:cNvSpPr>
            <a:spLocks noChangeArrowheads="1"/>
          </p:cNvSpPr>
          <p:nvPr/>
        </p:nvSpPr>
        <p:spPr bwMode="auto">
          <a:xfrm rot="-340605">
            <a:off x="6731000" y="4746625"/>
            <a:ext cx="144463" cy="107950"/>
          </a:xfrm>
          <a:prstGeom prst="leftArrow">
            <a:avLst>
              <a:gd name="adj1" fmla="val 50000"/>
              <a:gd name="adj2" fmla="val 33456"/>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09" name="AutoShape 66"/>
          <p:cNvSpPr>
            <a:spLocks noChangeArrowheads="1"/>
          </p:cNvSpPr>
          <p:nvPr/>
        </p:nvSpPr>
        <p:spPr bwMode="auto">
          <a:xfrm rot="310349">
            <a:off x="6507163" y="4724400"/>
            <a:ext cx="153987" cy="107950"/>
          </a:xfrm>
          <a:prstGeom prst="leftArrow">
            <a:avLst>
              <a:gd name="adj1" fmla="val 50000"/>
              <a:gd name="adj2" fmla="val 35662"/>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10" name="AutoShape 67"/>
          <p:cNvSpPr>
            <a:spLocks noChangeArrowheads="1"/>
          </p:cNvSpPr>
          <p:nvPr/>
        </p:nvSpPr>
        <p:spPr bwMode="auto">
          <a:xfrm rot="1552485">
            <a:off x="6321425" y="4660900"/>
            <a:ext cx="152400" cy="107950"/>
          </a:xfrm>
          <a:prstGeom prst="leftArrow">
            <a:avLst>
              <a:gd name="adj1" fmla="val 50000"/>
              <a:gd name="adj2" fmla="val 35294"/>
            </a:avLst>
          </a:prstGeom>
          <a:solidFill>
            <a:srgbClr val="FF5050"/>
          </a:solidFill>
          <a:ln w="9525">
            <a:solidFill>
              <a:schemeClr val="tx1"/>
            </a:solidFill>
            <a:miter lim="800000"/>
            <a:headEnd/>
            <a:tailEnd/>
          </a:ln>
        </p:spPr>
        <p:txBody>
          <a:bodyPr wrap="none" anchor="ctr"/>
          <a:lstStyle/>
          <a:p>
            <a:endParaRPr lang="en-GB">
              <a:solidFill>
                <a:srgbClr val="FFFF00"/>
              </a:solidFill>
              <a:latin typeface="Calibri" pitchFamily="34" charset="0"/>
            </a:endParaRPr>
          </a:p>
        </p:txBody>
      </p:sp>
      <p:sp>
        <p:nvSpPr>
          <p:cNvPr id="31811" name="AutoShape 68"/>
          <p:cNvSpPr>
            <a:spLocks noChangeArrowheads="1"/>
          </p:cNvSpPr>
          <p:nvPr/>
        </p:nvSpPr>
        <p:spPr bwMode="auto">
          <a:xfrm rot="4906663">
            <a:off x="6218237" y="4462463"/>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812" name="AutoShape 69"/>
          <p:cNvSpPr>
            <a:spLocks noChangeArrowheads="1"/>
          </p:cNvSpPr>
          <p:nvPr/>
        </p:nvSpPr>
        <p:spPr bwMode="auto">
          <a:xfrm rot="5165969">
            <a:off x="6141244" y="4121944"/>
            <a:ext cx="207962"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813" name="AutoShape 70"/>
          <p:cNvSpPr>
            <a:spLocks noChangeArrowheads="1"/>
          </p:cNvSpPr>
          <p:nvPr/>
        </p:nvSpPr>
        <p:spPr bwMode="auto">
          <a:xfrm rot="5251566">
            <a:off x="6149181" y="3604419"/>
            <a:ext cx="179388"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814" name="AutoShape 71"/>
          <p:cNvSpPr>
            <a:spLocks noChangeArrowheads="1"/>
          </p:cNvSpPr>
          <p:nvPr/>
        </p:nvSpPr>
        <p:spPr bwMode="auto">
          <a:xfrm rot="5400000">
            <a:off x="6192044" y="3320257"/>
            <a:ext cx="179387"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815" name="AutoShape 72"/>
          <p:cNvSpPr>
            <a:spLocks noChangeArrowheads="1"/>
          </p:cNvSpPr>
          <p:nvPr/>
        </p:nvSpPr>
        <p:spPr bwMode="auto">
          <a:xfrm rot="4995740">
            <a:off x="6186487" y="3027363"/>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816" name="AutoShape 73"/>
          <p:cNvSpPr>
            <a:spLocks noChangeArrowheads="1"/>
          </p:cNvSpPr>
          <p:nvPr/>
        </p:nvSpPr>
        <p:spPr bwMode="auto">
          <a:xfrm rot="5167667">
            <a:off x="5844382" y="2032794"/>
            <a:ext cx="144462" cy="107950"/>
          </a:xfrm>
          <a:prstGeom prst="leftArrow">
            <a:avLst>
              <a:gd name="adj1" fmla="val 50000"/>
              <a:gd name="adj2" fmla="val 33456"/>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817" name="AutoShape 74"/>
          <p:cNvSpPr>
            <a:spLocks noChangeArrowheads="1"/>
          </p:cNvSpPr>
          <p:nvPr/>
        </p:nvSpPr>
        <p:spPr bwMode="auto">
          <a:xfrm rot="6908770">
            <a:off x="5848350" y="1754188"/>
            <a:ext cx="152400" cy="107950"/>
          </a:xfrm>
          <a:prstGeom prst="leftArrow">
            <a:avLst>
              <a:gd name="adj1" fmla="val 50000"/>
              <a:gd name="adj2" fmla="val 35294"/>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818" name="AutoShape 75"/>
          <p:cNvSpPr>
            <a:spLocks noChangeArrowheads="1"/>
          </p:cNvSpPr>
          <p:nvPr/>
        </p:nvSpPr>
        <p:spPr bwMode="auto">
          <a:xfrm rot="8894117">
            <a:off x="6083300" y="1541463"/>
            <a:ext cx="180975" cy="107950"/>
          </a:xfrm>
          <a:prstGeom prst="leftArrow">
            <a:avLst>
              <a:gd name="adj1" fmla="val 50000"/>
              <a:gd name="adj2" fmla="val 41912"/>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1819" name="AutoShape 76"/>
          <p:cNvSpPr>
            <a:spLocks noChangeArrowheads="1"/>
          </p:cNvSpPr>
          <p:nvPr/>
        </p:nvSpPr>
        <p:spPr bwMode="auto">
          <a:xfrm rot="10316893">
            <a:off x="6424613" y="1484313"/>
            <a:ext cx="207962" cy="107950"/>
          </a:xfrm>
          <a:prstGeom prst="leftArrow">
            <a:avLst>
              <a:gd name="adj1" fmla="val 50000"/>
              <a:gd name="adj2" fmla="val 48162"/>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1820" name="AutoShape 77"/>
          <p:cNvSpPr>
            <a:spLocks noChangeArrowheads="1"/>
          </p:cNvSpPr>
          <p:nvPr/>
        </p:nvSpPr>
        <p:spPr bwMode="auto">
          <a:xfrm rot="-9048186">
            <a:off x="6843713" y="1544638"/>
            <a:ext cx="179387" cy="107950"/>
          </a:xfrm>
          <a:prstGeom prst="leftArrow">
            <a:avLst>
              <a:gd name="adj1" fmla="val 50000"/>
              <a:gd name="adj2" fmla="val 41544"/>
            </a:avLst>
          </a:prstGeom>
          <a:solidFill>
            <a:srgbClr val="FF5050"/>
          </a:solidFill>
          <a:ln w="9525">
            <a:solidFill>
              <a:schemeClr val="tx1"/>
            </a:solidFill>
            <a:miter lim="800000"/>
            <a:headEnd/>
            <a:tailEnd/>
          </a:ln>
        </p:spPr>
        <p:txBody>
          <a:bodyPr rot="10800000" wrap="none" anchor="ctr"/>
          <a:lstStyle/>
          <a:p>
            <a:endParaRPr lang="en-GB">
              <a:solidFill>
                <a:srgbClr val="FFFF00"/>
              </a:solidFill>
              <a:latin typeface="Calibri" pitchFamily="34" charset="0"/>
            </a:endParaRPr>
          </a:p>
        </p:txBody>
      </p:sp>
      <p:sp>
        <p:nvSpPr>
          <p:cNvPr id="31821" name="AutoShape 78"/>
          <p:cNvSpPr>
            <a:spLocks noChangeArrowheads="1"/>
          </p:cNvSpPr>
          <p:nvPr/>
        </p:nvSpPr>
        <p:spPr bwMode="auto">
          <a:xfrm rot="-5706562">
            <a:off x="6979444" y="1880394"/>
            <a:ext cx="179388" cy="107950"/>
          </a:xfrm>
          <a:prstGeom prst="leftArrow">
            <a:avLst>
              <a:gd name="adj1" fmla="val 50000"/>
              <a:gd name="adj2" fmla="val 41544"/>
            </a:avLst>
          </a:prstGeom>
          <a:solidFill>
            <a:srgbClr val="FF5050"/>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61" name="Freeform 60"/>
          <p:cNvSpPr/>
          <p:nvPr/>
        </p:nvSpPr>
        <p:spPr>
          <a:xfrm>
            <a:off x="5349558" y="2195830"/>
            <a:ext cx="3218180" cy="1299210"/>
          </a:xfrm>
          <a:custGeom>
            <a:avLst/>
            <a:gdLst>
              <a:gd name="connsiteX0" fmla="*/ 30480 w 3218180"/>
              <a:gd name="connsiteY0" fmla="*/ 593090 h 1299210"/>
              <a:gd name="connsiteX1" fmla="*/ 251460 w 3218180"/>
              <a:gd name="connsiteY1" fmla="*/ 250190 h 1299210"/>
              <a:gd name="connsiteX2" fmla="*/ 769620 w 3218180"/>
              <a:gd name="connsiteY2" fmla="*/ 59690 h 1299210"/>
              <a:gd name="connsiteX3" fmla="*/ 1280160 w 3218180"/>
              <a:gd name="connsiteY3" fmla="*/ 13970 h 1299210"/>
              <a:gd name="connsiteX4" fmla="*/ 1623060 w 3218180"/>
              <a:gd name="connsiteY4" fmla="*/ 21590 h 1299210"/>
              <a:gd name="connsiteX5" fmla="*/ 1965960 w 3218180"/>
              <a:gd name="connsiteY5" fmla="*/ 44450 h 1299210"/>
              <a:gd name="connsiteX6" fmla="*/ 2377440 w 3218180"/>
              <a:gd name="connsiteY6" fmla="*/ 288290 h 1299210"/>
              <a:gd name="connsiteX7" fmla="*/ 2537460 w 3218180"/>
              <a:gd name="connsiteY7" fmla="*/ 471170 h 1299210"/>
              <a:gd name="connsiteX8" fmla="*/ 2941320 w 3218180"/>
              <a:gd name="connsiteY8" fmla="*/ 585470 h 1299210"/>
              <a:gd name="connsiteX9" fmla="*/ 3185160 w 3218180"/>
              <a:gd name="connsiteY9" fmla="*/ 699770 h 1299210"/>
              <a:gd name="connsiteX10" fmla="*/ 3139440 w 3218180"/>
              <a:gd name="connsiteY10" fmla="*/ 844550 h 1299210"/>
              <a:gd name="connsiteX11" fmla="*/ 3055620 w 3218180"/>
              <a:gd name="connsiteY11" fmla="*/ 897890 h 1299210"/>
              <a:gd name="connsiteX12" fmla="*/ 2697480 w 3218180"/>
              <a:gd name="connsiteY12" fmla="*/ 753110 h 1299210"/>
              <a:gd name="connsiteX13" fmla="*/ 2491740 w 3218180"/>
              <a:gd name="connsiteY13" fmla="*/ 730250 h 1299210"/>
              <a:gd name="connsiteX14" fmla="*/ 2331720 w 3218180"/>
              <a:gd name="connsiteY14" fmla="*/ 897890 h 1299210"/>
              <a:gd name="connsiteX15" fmla="*/ 2194560 w 3218180"/>
              <a:gd name="connsiteY15" fmla="*/ 1202690 h 1299210"/>
              <a:gd name="connsiteX16" fmla="*/ 2141220 w 3218180"/>
              <a:gd name="connsiteY16" fmla="*/ 1294130 h 1299210"/>
              <a:gd name="connsiteX17" fmla="*/ 1950720 w 3218180"/>
              <a:gd name="connsiteY17" fmla="*/ 1233170 h 1299210"/>
              <a:gd name="connsiteX18" fmla="*/ 2034540 w 3218180"/>
              <a:gd name="connsiteY18" fmla="*/ 974090 h 1299210"/>
              <a:gd name="connsiteX19" fmla="*/ 2148840 w 3218180"/>
              <a:gd name="connsiteY19" fmla="*/ 730250 h 1299210"/>
              <a:gd name="connsiteX20" fmla="*/ 2202180 w 3218180"/>
              <a:gd name="connsiteY20" fmla="*/ 593090 h 1299210"/>
              <a:gd name="connsiteX21" fmla="*/ 2072640 w 3218180"/>
              <a:gd name="connsiteY21" fmla="*/ 448310 h 1299210"/>
              <a:gd name="connsiteX22" fmla="*/ 1783080 w 3218180"/>
              <a:gd name="connsiteY22" fmla="*/ 318770 h 1299210"/>
              <a:gd name="connsiteX23" fmla="*/ 1516380 w 3218180"/>
              <a:gd name="connsiteY23" fmla="*/ 288290 h 1299210"/>
              <a:gd name="connsiteX24" fmla="*/ 1043940 w 3218180"/>
              <a:gd name="connsiteY24" fmla="*/ 295910 h 1299210"/>
              <a:gd name="connsiteX25" fmla="*/ 647700 w 3218180"/>
              <a:gd name="connsiteY25" fmla="*/ 402590 h 1299210"/>
              <a:gd name="connsiteX26" fmla="*/ 510540 w 3218180"/>
              <a:gd name="connsiteY26" fmla="*/ 547370 h 1299210"/>
              <a:gd name="connsiteX27" fmla="*/ 502920 w 3218180"/>
              <a:gd name="connsiteY27" fmla="*/ 730250 h 1299210"/>
              <a:gd name="connsiteX28" fmla="*/ 342900 w 3218180"/>
              <a:gd name="connsiteY28" fmla="*/ 654050 h 1299210"/>
              <a:gd name="connsiteX29" fmla="*/ 251460 w 3218180"/>
              <a:gd name="connsiteY29" fmla="*/ 524510 h 1299210"/>
              <a:gd name="connsiteX30" fmla="*/ 182880 w 3218180"/>
              <a:gd name="connsiteY30" fmla="*/ 570230 h 1299210"/>
              <a:gd name="connsiteX31" fmla="*/ 68580 w 3218180"/>
              <a:gd name="connsiteY31" fmla="*/ 631190 h 1299210"/>
              <a:gd name="connsiteX32" fmla="*/ 30480 w 3218180"/>
              <a:gd name="connsiteY32" fmla="*/ 593090 h 1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8180" h="1299210">
                <a:moveTo>
                  <a:pt x="30480" y="593090"/>
                </a:moveTo>
                <a:cubicBezTo>
                  <a:pt x="60960" y="529590"/>
                  <a:pt x="128270" y="339090"/>
                  <a:pt x="251460" y="250190"/>
                </a:cubicBezTo>
                <a:cubicBezTo>
                  <a:pt x="374650" y="161290"/>
                  <a:pt x="598170" y="99060"/>
                  <a:pt x="769620" y="59690"/>
                </a:cubicBezTo>
                <a:cubicBezTo>
                  <a:pt x="941070" y="20320"/>
                  <a:pt x="1137920" y="20320"/>
                  <a:pt x="1280160" y="13970"/>
                </a:cubicBezTo>
                <a:cubicBezTo>
                  <a:pt x="1422400" y="7620"/>
                  <a:pt x="1508760" y="16510"/>
                  <a:pt x="1623060" y="21590"/>
                </a:cubicBezTo>
                <a:cubicBezTo>
                  <a:pt x="1737360" y="26670"/>
                  <a:pt x="1840230" y="0"/>
                  <a:pt x="1965960" y="44450"/>
                </a:cubicBezTo>
                <a:cubicBezTo>
                  <a:pt x="2091690" y="88900"/>
                  <a:pt x="2282190" y="217170"/>
                  <a:pt x="2377440" y="288290"/>
                </a:cubicBezTo>
                <a:cubicBezTo>
                  <a:pt x="2472690" y="359410"/>
                  <a:pt x="2443480" y="421640"/>
                  <a:pt x="2537460" y="471170"/>
                </a:cubicBezTo>
                <a:cubicBezTo>
                  <a:pt x="2631440" y="520700"/>
                  <a:pt x="2833370" y="547370"/>
                  <a:pt x="2941320" y="585470"/>
                </a:cubicBezTo>
                <a:cubicBezTo>
                  <a:pt x="3049270" y="623570"/>
                  <a:pt x="3152140" y="656590"/>
                  <a:pt x="3185160" y="699770"/>
                </a:cubicBezTo>
                <a:cubicBezTo>
                  <a:pt x="3218180" y="742950"/>
                  <a:pt x="3161030" y="811530"/>
                  <a:pt x="3139440" y="844550"/>
                </a:cubicBezTo>
                <a:cubicBezTo>
                  <a:pt x="3117850" y="877570"/>
                  <a:pt x="3129280" y="913130"/>
                  <a:pt x="3055620" y="897890"/>
                </a:cubicBezTo>
                <a:cubicBezTo>
                  <a:pt x="2981960" y="882650"/>
                  <a:pt x="2791460" y="781050"/>
                  <a:pt x="2697480" y="753110"/>
                </a:cubicBezTo>
                <a:cubicBezTo>
                  <a:pt x="2603500" y="725170"/>
                  <a:pt x="2552700" y="706120"/>
                  <a:pt x="2491740" y="730250"/>
                </a:cubicBezTo>
                <a:cubicBezTo>
                  <a:pt x="2430780" y="754380"/>
                  <a:pt x="2381250" y="819150"/>
                  <a:pt x="2331720" y="897890"/>
                </a:cubicBezTo>
                <a:cubicBezTo>
                  <a:pt x="2282190" y="976630"/>
                  <a:pt x="2226310" y="1136650"/>
                  <a:pt x="2194560" y="1202690"/>
                </a:cubicBezTo>
                <a:cubicBezTo>
                  <a:pt x="2162810" y="1268730"/>
                  <a:pt x="2181860" y="1289050"/>
                  <a:pt x="2141220" y="1294130"/>
                </a:cubicBezTo>
                <a:cubicBezTo>
                  <a:pt x="2100580" y="1299210"/>
                  <a:pt x="1968500" y="1286510"/>
                  <a:pt x="1950720" y="1233170"/>
                </a:cubicBezTo>
                <a:cubicBezTo>
                  <a:pt x="1932940" y="1179830"/>
                  <a:pt x="2001520" y="1057910"/>
                  <a:pt x="2034540" y="974090"/>
                </a:cubicBezTo>
                <a:cubicBezTo>
                  <a:pt x="2067560" y="890270"/>
                  <a:pt x="2120900" y="793750"/>
                  <a:pt x="2148840" y="730250"/>
                </a:cubicBezTo>
                <a:cubicBezTo>
                  <a:pt x="2176780" y="666750"/>
                  <a:pt x="2214880" y="640080"/>
                  <a:pt x="2202180" y="593090"/>
                </a:cubicBezTo>
                <a:cubicBezTo>
                  <a:pt x="2189480" y="546100"/>
                  <a:pt x="2142490" y="494030"/>
                  <a:pt x="2072640" y="448310"/>
                </a:cubicBezTo>
                <a:cubicBezTo>
                  <a:pt x="2002790" y="402590"/>
                  <a:pt x="1875790" y="345440"/>
                  <a:pt x="1783080" y="318770"/>
                </a:cubicBezTo>
                <a:cubicBezTo>
                  <a:pt x="1690370" y="292100"/>
                  <a:pt x="1639570" y="292100"/>
                  <a:pt x="1516380" y="288290"/>
                </a:cubicBezTo>
                <a:cubicBezTo>
                  <a:pt x="1393190" y="284480"/>
                  <a:pt x="1188720" y="276860"/>
                  <a:pt x="1043940" y="295910"/>
                </a:cubicBezTo>
                <a:cubicBezTo>
                  <a:pt x="899160" y="314960"/>
                  <a:pt x="736600" y="360680"/>
                  <a:pt x="647700" y="402590"/>
                </a:cubicBezTo>
                <a:cubicBezTo>
                  <a:pt x="558800" y="444500"/>
                  <a:pt x="534670" y="492760"/>
                  <a:pt x="510540" y="547370"/>
                </a:cubicBezTo>
                <a:cubicBezTo>
                  <a:pt x="486410" y="601980"/>
                  <a:pt x="530860" y="712470"/>
                  <a:pt x="502920" y="730250"/>
                </a:cubicBezTo>
                <a:cubicBezTo>
                  <a:pt x="474980" y="748030"/>
                  <a:pt x="384810" y="688340"/>
                  <a:pt x="342900" y="654050"/>
                </a:cubicBezTo>
                <a:cubicBezTo>
                  <a:pt x="300990" y="619760"/>
                  <a:pt x="278130" y="538480"/>
                  <a:pt x="251460" y="524510"/>
                </a:cubicBezTo>
                <a:cubicBezTo>
                  <a:pt x="224790" y="510540"/>
                  <a:pt x="213360" y="552450"/>
                  <a:pt x="182880" y="570230"/>
                </a:cubicBezTo>
                <a:cubicBezTo>
                  <a:pt x="152400" y="588010"/>
                  <a:pt x="93980" y="619760"/>
                  <a:pt x="68580" y="631190"/>
                </a:cubicBezTo>
                <a:cubicBezTo>
                  <a:pt x="43180" y="642620"/>
                  <a:pt x="0" y="656590"/>
                  <a:pt x="30480" y="593090"/>
                </a:cubicBezTo>
                <a:close/>
              </a:path>
            </a:pathLst>
          </a:cu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solidFill>
                <a:srgbClr val="FFFF00"/>
              </a:solidFill>
            </a:endParaRPr>
          </a:p>
        </p:txBody>
      </p:sp>
      <p:sp>
        <p:nvSpPr>
          <p:cNvPr id="31825" name="AutoShape 82"/>
          <p:cNvSpPr>
            <a:spLocks noChangeArrowheads="1"/>
          </p:cNvSpPr>
          <p:nvPr/>
        </p:nvSpPr>
        <p:spPr bwMode="auto">
          <a:xfrm rot="-8239861">
            <a:off x="7434263" y="2520950"/>
            <a:ext cx="207962"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26" name="AutoShape 83"/>
          <p:cNvSpPr>
            <a:spLocks noChangeArrowheads="1"/>
          </p:cNvSpPr>
          <p:nvPr/>
        </p:nvSpPr>
        <p:spPr bwMode="auto">
          <a:xfrm rot="5400000">
            <a:off x="5482432" y="3499644"/>
            <a:ext cx="144462" cy="107950"/>
          </a:xfrm>
          <a:prstGeom prst="leftArrow">
            <a:avLst>
              <a:gd name="adj1" fmla="val 50000"/>
              <a:gd name="adj2" fmla="val 33456"/>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27" name="AutoShape 84"/>
          <p:cNvSpPr>
            <a:spLocks noChangeArrowheads="1"/>
          </p:cNvSpPr>
          <p:nvPr/>
        </p:nvSpPr>
        <p:spPr bwMode="auto">
          <a:xfrm rot="5606935">
            <a:off x="5483225" y="3198813"/>
            <a:ext cx="152400" cy="107950"/>
          </a:xfrm>
          <a:prstGeom prst="leftArrow">
            <a:avLst>
              <a:gd name="adj1" fmla="val 50000"/>
              <a:gd name="adj2" fmla="val 35294"/>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28" name="AutoShape 85"/>
          <p:cNvSpPr>
            <a:spLocks noChangeArrowheads="1"/>
          </p:cNvSpPr>
          <p:nvPr/>
        </p:nvSpPr>
        <p:spPr bwMode="auto">
          <a:xfrm rot="6271722">
            <a:off x="5499100" y="2901951"/>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29" name="AutoShape 86"/>
          <p:cNvSpPr>
            <a:spLocks noChangeArrowheads="1"/>
          </p:cNvSpPr>
          <p:nvPr/>
        </p:nvSpPr>
        <p:spPr bwMode="auto">
          <a:xfrm rot="8910318">
            <a:off x="5727700" y="2489200"/>
            <a:ext cx="207963"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30" name="AutoShape 87"/>
          <p:cNvSpPr>
            <a:spLocks noChangeArrowheads="1"/>
          </p:cNvSpPr>
          <p:nvPr/>
        </p:nvSpPr>
        <p:spPr bwMode="auto">
          <a:xfrm rot="9385237">
            <a:off x="6137275" y="2324100"/>
            <a:ext cx="179388" cy="107950"/>
          </a:xfrm>
          <a:prstGeom prst="leftArrow">
            <a:avLst>
              <a:gd name="adj1" fmla="val 50000"/>
              <a:gd name="adj2" fmla="val 41544"/>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31" name="AutoShape 88"/>
          <p:cNvSpPr>
            <a:spLocks noChangeArrowheads="1"/>
          </p:cNvSpPr>
          <p:nvPr/>
        </p:nvSpPr>
        <p:spPr bwMode="auto">
          <a:xfrm rot="10800000">
            <a:off x="6548438" y="2309813"/>
            <a:ext cx="179387" cy="107950"/>
          </a:xfrm>
          <a:prstGeom prst="leftArrow">
            <a:avLst>
              <a:gd name="adj1" fmla="val 50000"/>
              <a:gd name="adj2" fmla="val 41544"/>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32" name="AutoShape 89"/>
          <p:cNvSpPr>
            <a:spLocks noChangeArrowheads="1"/>
          </p:cNvSpPr>
          <p:nvPr/>
        </p:nvSpPr>
        <p:spPr bwMode="auto">
          <a:xfrm rot="-9700598">
            <a:off x="7035800" y="2325688"/>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33" name="AutoShape 91"/>
          <p:cNvSpPr>
            <a:spLocks noChangeArrowheads="1"/>
          </p:cNvSpPr>
          <p:nvPr/>
        </p:nvSpPr>
        <p:spPr bwMode="auto">
          <a:xfrm rot="6271722">
            <a:off x="5426075" y="4341813"/>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34" name="AutoShape 92"/>
          <p:cNvSpPr>
            <a:spLocks noChangeArrowheads="1"/>
          </p:cNvSpPr>
          <p:nvPr/>
        </p:nvSpPr>
        <p:spPr bwMode="auto">
          <a:xfrm rot="5400000">
            <a:off x="5457032" y="4029869"/>
            <a:ext cx="207962" cy="107950"/>
          </a:xfrm>
          <a:prstGeom prst="leftArrow">
            <a:avLst>
              <a:gd name="adj1" fmla="val 50000"/>
              <a:gd name="adj2" fmla="val 4816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35" name="AutoShape 101"/>
          <p:cNvSpPr>
            <a:spLocks noChangeArrowheads="1"/>
          </p:cNvSpPr>
          <p:nvPr/>
        </p:nvSpPr>
        <p:spPr bwMode="auto">
          <a:xfrm rot="-4484693">
            <a:off x="7545388" y="28940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1836" name="AutoShape 102"/>
          <p:cNvSpPr>
            <a:spLocks noChangeArrowheads="1"/>
          </p:cNvSpPr>
          <p:nvPr/>
        </p:nvSpPr>
        <p:spPr bwMode="auto">
          <a:xfrm rot="-4484693">
            <a:off x="7473950" y="31099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1837" name="AutoShape 103"/>
          <p:cNvSpPr>
            <a:spLocks noChangeArrowheads="1"/>
          </p:cNvSpPr>
          <p:nvPr/>
        </p:nvSpPr>
        <p:spPr bwMode="auto">
          <a:xfrm rot="-3218817">
            <a:off x="7359650" y="332581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1838" name="AutoShape 104"/>
          <p:cNvSpPr>
            <a:spLocks noChangeArrowheads="1"/>
          </p:cNvSpPr>
          <p:nvPr/>
        </p:nvSpPr>
        <p:spPr bwMode="auto">
          <a:xfrm rot="-3504120">
            <a:off x="7210425" y="3527425"/>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1839" name="AutoShape 105"/>
          <p:cNvSpPr>
            <a:spLocks noChangeArrowheads="1"/>
          </p:cNvSpPr>
          <p:nvPr/>
        </p:nvSpPr>
        <p:spPr bwMode="auto">
          <a:xfrm rot="-4599500">
            <a:off x="7077075" y="3759200"/>
            <a:ext cx="142875" cy="53975"/>
          </a:xfrm>
          <a:prstGeom prst="leftArrow">
            <a:avLst>
              <a:gd name="adj1" fmla="val 50000"/>
              <a:gd name="adj2" fmla="val 66176"/>
            </a:avLst>
          </a:prstGeom>
          <a:solidFill>
            <a:srgbClr val="99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40" name="AutoShape 106"/>
          <p:cNvSpPr>
            <a:spLocks noChangeArrowheads="1"/>
          </p:cNvSpPr>
          <p:nvPr/>
        </p:nvSpPr>
        <p:spPr bwMode="auto">
          <a:xfrm rot="-5110034">
            <a:off x="7042150" y="3983038"/>
            <a:ext cx="142875" cy="53975"/>
          </a:xfrm>
          <a:prstGeom prst="leftArrow">
            <a:avLst>
              <a:gd name="adj1" fmla="val 50000"/>
              <a:gd name="adj2" fmla="val 66176"/>
            </a:avLst>
          </a:prstGeom>
          <a:solidFill>
            <a:srgbClr val="CC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41" name="AutoShape 107"/>
          <p:cNvSpPr>
            <a:spLocks noChangeArrowheads="1"/>
          </p:cNvSpPr>
          <p:nvPr/>
        </p:nvSpPr>
        <p:spPr bwMode="auto">
          <a:xfrm rot="-9301217">
            <a:off x="7793038" y="2760663"/>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42" name="AutoShape 108"/>
          <p:cNvSpPr>
            <a:spLocks noChangeArrowheads="1"/>
          </p:cNvSpPr>
          <p:nvPr/>
        </p:nvSpPr>
        <p:spPr bwMode="auto">
          <a:xfrm rot="-9296328">
            <a:off x="8085138" y="2854325"/>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43" name="AutoShape 109"/>
          <p:cNvSpPr>
            <a:spLocks noChangeArrowheads="1"/>
          </p:cNvSpPr>
          <p:nvPr/>
        </p:nvSpPr>
        <p:spPr bwMode="auto">
          <a:xfrm rot="-9422367">
            <a:off x="8305800" y="2941638"/>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rot="10800000" wrap="none" anchor="ctr"/>
          <a:lstStyle/>
          <a:p>
            <a:endParaRPr lang="en-GB">
              <a:solidFill>
                <a:srgbClr val="0000FF"/>
              </a:solidFill>
              <a:latin typeface="Calibri" pitchFamily="34" charset="0"/>
            </a:endParaRPr>
          </a:p>
        </p:txBody>
      </p:sp>
      <p:sp>
        <p:nvSpPr>
          <p:cNvPr id="31844" name="AutoShape 110"/>
          <p:cNvSpPr>
            <a:spLocks noChangeArrowheads="1"/>
          </p:cNvSpPr>
          <p:nvPr/>
        </p:nvSpPr>
        <p:spPr bwMode="auto">
          <a:xfrm rot="-6169043">
            <a:off x="8482013" y="3114675"/>
            <a:ext cx="142875" cy="53975"/>
          </a:xfrm>
          <a:prstGeom prst="leftArrow">
            <a:avLst>
              <a:gd name="adj1" fmla="val 50000"/>
              <a:gd name="adj2" fmla="val 66176"/>
            </a:avLst>
          </a:prstGeom>
          <a:solidFill>
            <a:srgbClr val="0099FF"/>
          </a:solidFill>
          <a:ln w="9525">
            <a:solidFill>
              <a:schemeClr val="tx1"/>
            </a:solidFill>
            <a:miter lim="800000"/>
            <a:headEnd/>
            <a:tailEnd/>
          </a:ln>
        </p:spPr>
        <p:txBody>
          <a:bodyPr vert="eaVert" wrap="none" anchor="ctr"/>
          <a:lstStyle/>
          <a:p>
            <a:endParaRPr lang="en-GB">
              <a:solidFill>
                <a:srgbClr val="0000FF"/>
              </a:solidFill>
              <a:latin typeface="Calibri" pitchFamily="34" charset="0"/>
            </a:endParaRPr>
          </a:p>
        </p:txBody>
      </p:sp>
      <p:sp>
        <p:nvSpPr>
          <p:cNvPr id="31845" name="AutoShape 111"/>
          <p:cNvSpPr>
            <a:spLocks noChangeArrowheads="1"/>
          </p:cNvSpPr>
          <p:nvPr/>
        </p:nvSpPr>
        <p:spPr bwMode="auto">
          <a:xfrm rot="-4326713">
            <a:off x="8482013" y="3325813"/>
            <a:ext cx="142875" cy="53975"/>
          </a:xfrm>
          <a:prstGeom prst="leftArrow">
            <a:avLst>
              <a:gd name="adj1" fmla="val 50000"/>
              <a:gd name="adj2" fmla="val 66176"/>
            </a:avLst>
          </a:prstGeom>
          <a:solidFill>
            <a:srgbClr val="99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46" name="AutoShape 112"/>
          <p:cNvSpPr>
            <a:spLocks noChangeArrowheads="1"/>
          </p:cNvSpPr>
          <p:nvPr/>
        </p:nvSpPr>
        <p:spPr bwMode="auto">
          <a:xfrm rot="-4374148">
            <a:off x="8410575" y="3541713"/>
            <a:ext cx="142875" cy="53975"/>
          </a:xfrm>
          <a:prstGeom prst="leftArrow">
            <a:avLst>
              <a:gd name="adj1" fmla="val 50000"/>
              <a:gd name="adj2" fmla="val 66176"/>
            </a:avLst>
          </a:prstGeom>
          <a:solidFill>
            <a:srgbClr val="CC66FF"/>
          </a:solidFill>
          <a:ln w="9525">
            <a:solidFill>
              <a:schemeClr val="tx1"/>
            </a:solidFill>
            <a:miter lim="800000"/>
            <a:headEnd/>
            <a:tailEnd/>
          </a:ln>
        </p:spPr>
        <p:txBody>
          <a:bodyPr vert="eaVert" wrap="none" anchor="ctr"/>
          <a:lstStyle/>
          <a:p>
            <a:endParaRPr lang="en-GB">
              <a:solidFill>
                <a:srgbClr val="FFFF00"/>
              </a:solidFill>
              <a:latin typeface="Calibri" pitchFamily="34" charset="0"/>
            </a:endParaRPr>
          </a:p>
        </p:txBody>
      </p:sp>
      <p:sp>
        <p:nvSpPr>
          <p:cNvPr id="31847" name="Rectangle 113"/>
          <p:cNvSpPr>
            <a:spLocks/>
          </p:cNvSpPr>
          <p:nvPr/>
        </p:nvSpPr>
        <p:spPr bwMode="auto">
          <a:xfrm>
            <a:off x="457200" y="44450"/>
            <a:ext cx="8229600" cy="1143000"/>
          </a:xfrm>
          <a:prstGeom prst="rect">
            <a:avLst/>
          </a:prstGeom>
          <a:noFill/>
          <a:ln w="9525">
            <a:noFill/>
            <a:miter lim="800000"/>
            <a:headEnd/>
            <a:tailEnd/>
          </a:ln>
        </p:spPr>
        <p:txBody>
          <a:bodyPr anchor="ctr"/>
          <a:lstStyle/>
          <a:p>
            <a:pPr algn="ctr"/>
            <a:r>
              <a:rPr lang="en-GB" sz="2800" b="1">
                <a:solidFill>
                  <a:srgbClr val="FFFF00"/>
                </a:solidFill>
              </a:rPr>
              <a:t>Normal                                               iPAH</a:t>
            </a:r>
            <a:endParaRPr lang="en-GB" sz="2800">
              <a:solidFill>
                <a:srgbClr val="FFFF00"/>
              </a:solidFill>
            </a:endParaRPr>
          </a:p>
        </p:txBody>
      </p:sp>
      <p:grpSp>
        <p:nvGrpSpPr>
          <p:cNvPr id="31848" name="Freeform 76"/>
          <p:cNvGrpSpPr>
            <a:grpSpLocks/>
          </p:cNvGrpSpPr>
          <p:nvPr/>
        </p:nvGrpSpPr>
        <p:grpSpPr bwMode="auto">
          <a:xfrm rot="6609582" flipH="1">
            <a:off x="5331619" y="5099844"/>
            <a:ext cx="1223962" cy="1219200"/>
            <a:chOff x="1313" y="2208"/>
            <a:chExt cx="841" cy="768"/>
          </a:xfrm>
        </p:grpSpPr>
        <p:pic>
          <p:nvPicPr>
            <p:cNvPr id="31983" name="Freeform 76"/>
            <p:cNvPicPr>
              <a:picLocks noChangeArrowheads="1"/>
            </p:cNvPicPr>
            <p:nvPr/>
          </p:nvPicPr>
          <p:blipFill>
            <a:blip r:embed="rId5" cstate="print"/>
            <a:srcRect/>
            <a:stretch>
              <a:fillRect/>
            </a:stretch>
          </p:blipFill>
          <p:spPr bwMode="auto">
            <a:xfrm>
              <a:off x="1313" y="2208"/>
              <a:ext cx="841" cy="768"/>
            </a:xfrm>
            <a:prstGeom prst="rect">
              <a:avLst/>
            </a:prstGeom>
            <a:noFill/>
            <a:ln w="9525">
              <a:noFill/>
              <a:miter lim="800000"/>
              <a:headEnd/>
              <a:tailEnd/>
            </a:ln>
          </p:spPr>
        </p:pic>
        <p:sp>
          <p:nvSpPr>
            <p:cNvPr id="31984" name="Text Box 158"/>
            <p:cNvSpPr txBox="1">
              <a:spLocks noChangeArrowheads="1"/>
            </p:cNvSpPr>
            <p:nvPr/>
          </p:nvSpPr>
          <p:spPr bwMode="auto">
            <a:xfrm rot="-499169">
              <a:off x="1354" y="2255"/>
              <a:ext cx="741" cy="728"/>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grpSp>
        <p:nvGrpSpPr>
          <p:cNvPr id="31849" name="Freeform 78"/>
          <p:cNvGrpSpPr>
            <a:grpSpLocks/>
          </p:cNvGrpSpPr>
          <p:nvPr/>
        </p:nvGrpSpPr>
        <p:grpSpPr bwMode="auto">
          <a:xfrm rot="1390328">
            <a:off x="4675188" y="4899025"/>
            <a:ext cx="762000" cy="1208088"/>
            <a:chOff x="2162" y="3091"/>
            <a:chExt cx="480" cy="761"/>
          </a:xfrm>
        </p:grpSpPr>
        <p:pic>
          <p:nvPicPr>
            <p:cNvPr id="31981" name="Freeform 78"/>
            <p:cNvPicPr>
              <a:picLocks noChangeArrowheads="1"/>
            </p:cNvPicPr>
            <p:nvPr/>
          </p:nvPicPr>
          <p:blipFill>
            <a:blip r:embed="rId6" cstate="print"/>
            <a:srcRect/>
            <a:stretch>
              <a:fillRect/>
            </a:stretch>
          </p:blipFill>
          <p:spPr bwMode="auto">
            <a:xfrm>
              <a:off x="2162" y="3091"/>
              <a:ext cx="480" cy="761"/>
            </a:xfrm>
            <a:prstGeom prst="rect">
              <a:avLst/>
            </a:prstGeom>
            <a:noFill/>
            <a:ln w="9525">
              <a:noFill/>
              <a:miter lim="800000"/>
              <a:headEnd/>
              <a:tailEnd/>
            </a:ln>
          </p:spPr>
        </p:pic>
        <p:sp>
          <p:nvSpPr>
            <p:cNvPr id="31982" name="Text Box 161"/>
            <p:cNvSpPr txBox="1">
              <a:spLocks noChangeArrowheads="1"/>
            </p:cNvSpPr>
            <p:nvPr/>
          </p:nvSpPr>
          <p:spPr bwMode="auto">
            <a:xfrm>
              <a:off x="2190" y="3106"/>
              <a:ext cx="424" cy="703"/>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sp>
        <p:nvSpPr>
          <p:cNvPr id="31850" name="AutoShape 162"/>
          <p:cNvSpPr>
            <a:spLocks noChangeArrowheads="1"/>
          </p:cNvSpPr>
          <p:nvPr/>
        </p:nvSpPr>
        <p:spPr bwMode="auto">
          <a:xfrm rot="6656390">
            <a:off x="5137150" y="5014913"/>
            <a:ext cx="144463" cy="71437"/>
          </a:xfrm>
          <a:prstGeom prst="leftArrow">
            <a:avLst>
              <a:gd name="adj1" fmla="val 50000"/>
              <a:gd name="adj2" fmla="val 50556"/>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1" name="AutoShape 163"/>
          <p:cNvSpPr>
            <a:spLocks noChangeArrowheads="1"/>
          </p:cNvSpPr>
          <p:nvPr/>
        </p:nvSpPr>
        <p:spPr bwMode="auto">
          <a:xfrm rot="3707720">
            <a:off x="5856288" y="5734050"/>
            <a:ext cx="144462" cy="71438"/>
          </a:xfrm>
          <a:prstGeom prst="leftArrow">
            <a:avLst>
              <a:gd name="adj1" fmla="val 50000"/>
              <a:gd name="adj2" fmla="val 50555"/>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2" name="AutoShape 164"/>
          <p:cNvSpPr>
            <a:spLocks noChangeArrowheads="1"/>
          </p:cNvSpPr>
          <p:nvPr/>
        </p:nvSpPr>
        <p:spPr bwMode="auto">
          <a:xfrm rot="3172447">
            <a:off x="5760244" y="5607844"/>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3" name="AutoShape 165"/>
          <p:cNvSpPr>
            <a:spLocks noChangeArrowheads="1"/>
          </p:cNvSpPr>
          <p:nvPr/>
        </p:nvSpPr>
        <p:spPr bwMode="auto">
          <a:xfrm rot="4293903">
            <a:off x="5672931" y="5445919"/>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4" name="AutoShape 166"/>
          <p:cNvSpPr>
            <a:spLocks noChangeArrowheads="1"/>
          </p:cNvSpPr>
          <p:nvPr/>
        </p:nvSpPr>
        <p:spPr bwMode="auto">
          <a:xfrm rot="5400000">
            <a:off x="5615781" y="5239544"/>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5" name="AutoShape 167"/>
          <p:cNvSpPr>
            <a:spLocks noChangeArrowheads="1"/>
          </p:cNvSpPr>
          <p:nvPr/>
        </p:nvSpPr>
        <p:spPr bwMode="auto">
          <a:xfrm rot="4986378">
            <a:off x="5611019" y="5037932"/>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6" name="AutoShape 168"/>
          <p:cNvSpPr>
            <a:spLocks noChangeArrowheads="1"/>
          </p:cNvSpPr>
          <p:nvPr/>
        </p:nvSpPr>
        <p:spPr bwMode="auto">
          <a:xfrm rot="6861671">
            <a:off x="5072856" y="5191919"/>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7" name="AutoShape 169"/>
          <p:cNvSpPr>
            <a:spLocks noChangeArrowheads="1"/>
          </p:cNvSpPr>
          <p:nvPr/>
        </p:nvSpPr>
        <p:spPr bwMode="auto">
          <a:xfrm rot="6709505">
            <a:off x="4993481" y="5374482"/>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8" name="AutoShape 170"/>
          <p:cNvSpPr>
            <a:spLocks noChangeArrowheads="1"/>
          </p:cNvSpPr>
          <p:nvPr/>
        </p:nvSpPr>
        <p:spPr bwMode="auto">
          <a:xfrm rot="6709505">
            <a:off x="4906169" y="5561807"/>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31859" name="AutoShape 91"/>
          <p:cNvSpPr>
            <a:spLocks noChangeArrowheads="1"/>
          </p:cNvSpPr>
          <p:nvPr/>
        </p:nvSpPr>
        <p:spPr bwMode="auto">
          <a:xfrm rot="6271722">
            <a:off x="5408612" y="4641851"/>
            <a:ext cx="180975" cy="107950"/>
          </a:xfrm>
          <a:prstGeom prst="leftArrow">
            <a:avLst>
              <a:gd name="adj1" fmla="val 50000"/>
              <a:gd name="adj2" fmla="val 41912"/>
            </a:avLst>
          </a:prstGeom>
          <a:solidFill>
            <a:srgbClr val="0099FF"/>
          </a:solidFill>
          <a:ln w="9525">
            <a:solidFill>
              <a:schemeClr val="tx1"/>
            </a:solidFill>
            <a:miter lim="800000"/>
            <a:headEnd/>
            <a:tailEnd/>
          </a:ln>
        </p:spPr>
        <p:txBody>
          <a:bodyPr rot="10800000" vert="eaVert" wrap="none" anchor="ctr"/>
          <a:lstStyle/>
          <a:p>
            <a:endParaRPr lang="en-GB">
              <a:solidFill>
                <a:srgbClr val="0000FF"/>
              </a:solidFill>
              <a:latin typeface="Calibri" pitchFamily="34" charset="0"/>
            </a:endParaRPr>
          </a:p>
        </p:txBody>
      </p:sp>
      <p:sp>
        <p:nvSpPr>
          <p:cNvPr id="2" name="Freeform 70"/>
          <p:cNvSpPr/>
          <p:nvPr/>
        </p:nvSpPr>
        <p:spPr>
          <a:xfrm>
            <a:off x="1847215" y="3745547"/>
            <a:ext cx="1974850" cy="1266191"/>
          </a:xfrm>
          <a:custGeom>
            <a:avLst/>
            <a:gdLst>
              <a:gd name="connsiteX0" fmla="*/ 127000 w 1974850"/>
              <a:gd name="connsiteY0" fmla="*/ 1109980 h 1266190"/>
              <a:gd name="connsiteX1" fmla="*/ 355600 w 1974850"/>
              <a:gd name="connsiteY1" fmla="*/ 988060 h 1266190"/>
              <a:gd name="connsiteX2" fmla="*/ 546100 w 1974850"/>
              <a:gd name="connsiteY2" fmla="*/ 591820 h 1266190"/>
              <a:gd name="connsiteX3" fmla="*/ 561340 w 1974850"/>
              <a:gd name="connsiteY3" fmla="*/ 584200 h 1266190"/>
              <a:gd name="connsiteX4" fmla="*/ 675640 w 1974850"/>
              <a:gd name="connsiteY4" fmla="*/ 523240 h 1266190"/>
              <a:gd name="connsiteX5" fmla="*/ 629920 w 1974850"/>
              <a:gd name="connsiteY5" fmla="*/ 828040 h 1266190"/>
              <a:gd name="connsiteX6" fmla="*/ 492760 w 1974850"/>
              <a:gd name="connsiteY6" fmla="*/ 1087120 h 1266190"/>
              <a:gd name="connsiteX7" fmla="*/ 1003300 w 1974850"/>
              <a:gd name="connsiteY7" fmla="*/ 988060 h 1266190"/>
              <a:gd name="connsiteX8" fmla="*/ 1612900 w 1974850"/>
              <a:gd name="connsiteY8" fmla="*/ 584200 h 1266190"/>
              <a:gd name="connsiteX9" fmla="*/ 1841500 w 1974850"/>
              <a:gd name="connsiteY9" fmla="*/ 88900 h 1266190"/>
              <a:gd name="connsiteX10" fmla="*/ 1963420 w 1974850"/>
              <a:gd name="connsiteY10" fmla="*/ 50800 h 1266190"/>
              <a:gd name="connsiteX11" fmla="*/ 1910080 w 1974850"/>
              <a:gd name="connsiteY11" fmla="*/ 287020 h 1266190"/>
              <a:gd name="connsiteX12" fmla="*/ 1727200 w 1974850"/>
              <a:gd name="connsiteY12" fmla="*/ 721360 h 1266190"/>
              <a:gd name="connsiteX13" fmla="*/ 1262380 w 1974850"/>
              <a:gd name="connsiteY13" fmla="*/ 1026160 h 1266190"/>
              <a:gd name="connsiteX14" fmla="*/ 683260 w 1974850"/>
              <a:gd name="connsiteY14" fmla="*/ 1209040 h 1266190"/>
              <a:gd name="connsiteX15" fmla="*/ 88900 w 1974850"/>
              <a:gd name="connsiteY15" fmla="*/ 1247140 h 1266190"/>
              <a:gd name="connsiteX16" fmla="*/ 127000 w 1974850"/>
              <a:gd name="connsiteY16" fmla="*/ 1109980 h 126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4850" h="1266190">
                <a:moveTo>
                  <a:pt x="127000" y="1109980"/>
                </a:moveTo>
                <a:cubicBezTo>
                  <a:pt x="171450" y="1066800"/>
                  <a:pt x="285750" y="1074420"/>
                  <a:pt x="355600" y="988060"/>
                </a:cubicBezTo>
                <a:cubicBezTo>
                  <a:pt x="425450" y="901700"/>
                  <a:pt x="511810" y="659130"/>
                  <a:pt x="546100" y="591820"/>
                </a:cubicBezTo>
                <a:cubicBezTo>
                  <a:pt x="580390" y="524510"/>
                  <a:pt x="561340" y="584200"/>
                  <a:pt x="561340" y="584200"/>
                </a:cubicBezTo>
                <a:cubicBezTo>
                  <a:pt x="582930" y="572770"/>
                  <a:pt x="664210" y="482600"/>
                  <a:pt x="675640" y="523240"/>
                </a:cubicBezTo>
                <a:cubicBezTo>
                  <a:pt x="687070" y="563880"/>
                  <a:pt x="660400" y="734060"/>
                  <a:pt x="629920" y="828040"/>
                </a:cubicBezTo>
                <a:cubicBezTo>
                  <a:pt x="599440" y="922020"/>
                  <a:pt x="430530" y="1060450"/>
                  <a:pt x="492760" y="1087120"/>
                </a:cubicBezTo>
                <a:cubicBezTo>
                  <a:pt x="554990" y="1113790"/>
                  <a:pt x="816610" y="1071880"/>
                  <a:pt x="1003300" y="988060"/>
                </a:cubicBezTo>
                <a:cubicBezTo>
                  <a:pt x="1189990" y="904240"/>
                  <a:pt x="1473200" y="734060"/>
                  <a:pt x="1612900" y="584200"/>
                </a:cubicBezTo>
                <a:cubicBezTo>
                  <a:pt x="1752600" y="434340"/>
                  <a:pt x="1783080" y="177800"/>
                  <a:pt x="1841500" y="88900"/>
                </a:cubicBezTo>
                <a:cubicBezTo>
                  <a:pt x="1899920" y="0"/>
                  <a:pt x="1951990" y="17780"/>
                  <a:pt x="1963420" y="50800"/>
                </a:cubicBezTo>
                <a:cubicBezTo>
                  <a:pt x="1974850" y="83820"/>
                  <a:pt x="1949450" y="175260"/>
                  <a:pt x="1910080" y="287020"/>
                </a:cubicBezTo>
                <a:cubicBezTo>
                  <a:pt x="1870710" y="398780"/>
                  <a:pt x="1835150" y="598170"/>
                  <a:pt x="1727200" y="721360"/>
                </a:cubicBezTo>
                <a:cubicBezTo>
                  <a:pt x="1619250" y="844550"/>
                  <a:pt x="1436370" y="944880"/>
                  <a:pt x="1262380" y="1026160"/>
                </a:cubicBezTo>
                <a:cubicBezTo>
                  <a:pt x="1088390" y="1107440"/>
                  <a:pt x="878840" y="1172210"/>
                  <a:pt x="683260" y="1209040"/>
                </a:cubicBezTo>
                <a:cubicBezTo>
                  <a:pt x="487680" y="1245870"/>
                  <a:pt x="177800" y="1266190"/>
                  <a:pt x="88900" y="1247140"/>
                </a:cubicBezTo>
                <a:cubicBezTo>
                  <a:pt x="0" y="1228090"/>
                  <a:pt x="82550" y="1153160"/>
                  <a:pt x="127000" y="110998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4" name="Freeform 58"/>
          <p:cNvSpPr/>
          <p:nvPr/>
        </p:nvSpPr>
        <p:spPr>
          <a:xfrm>
            <a:off x="955035" y="1032175"/>
            <a:ext cx="1991360" cy="1960880"/>
          </a:xfrm>
          <a:custGeom>
            <a:avLst/>
            <a:gdLst>
              <a:gd name="connsiteX0" fmla="*/ 558800 w 1991360"/>
              <a:gd name="connsiteY0" fmla="*/ 1790700 h 1960880"/>
              <a:gd name="connsiteX1" fmla="*/ 414020 w 1991360"/>
              <a:gd name="connsiteY1" fmla="*/ 1897380 h 1960880"/>
              <a:gd name="connsiteX2" fmla="*/ 314960 w 1991360"/>
              <a:gd name="connsiteY2" fmla="*/ 1958340 h 1960880"/>
              <a:gd name="connsiteX3" fmla="*/ 269240 w 1991360"/>
              <a:gd name="connsiteY3" fmla="*/ 1912620 h 1960880"/>
              <a:gd name="connsiteX4" fmla="*/ 223520 w 1991360"/>
              <a:gd name="connsiteY4" fmla="*/ 1706880 h 1960880"/>
              <a:gd name="connsiteX5" fmla="*/ 86360 w 1991360"/>
              <a:gd name="connsiteY5" fmla="*/ 1402080 h 1960880"/>
              <a:gd name="connsiteX6" fmla="*/ 2540 w 1991360"/>
              <a:gd name="connsiteY6" fmla="*/ 1036320 h 1960880"/>
              <a:gd name="connsiteX7" fmla="*/ 101600 w 1991360"/>
              <a:gd name="connsiteY7" fmla="*/ 716280 h 1960880"/>
              <a:gd name="connsiteX8" fmla="*/ 231140 w 1991360"/>
              <a:gd name="connsiteY8" fmla="*/ 563880 h 1960880"/>
              <a:gd name="connsiteX9" fmla="*/ 299720 w 1991360"/>
              <a:gd name="connsiteY9" fmla="*/ 472440 h 1960880"/>
              <a:gd name="connsiteX10" fmla="*/ 208280 w 1991360"/>
              <a:gd name="connsiteY10" fmla="*/ 213360 h 1960880"/>
              <a:gd name="connsiteX11" fmla="*/ 193040 w 1991360"/>
              <a:gd name="connsiteY11" fmla="*/ 144780 h 1960880"/>
              <a:gd name="connsiteX12" fmla="*/ 330200 w 1991360"/>
              <a:gd name="connsiteY12" fmla="*/ 76200 h 1960880"/>
              <a:gd name="connsiteX13" fmla="*/ 345440 w 1991360"/>
              <a:gd name="connsiteY13" fmla="*/ 266700 h 1960880"/>
              <a:gd name="connsiteX14" fmla="*/ 398780 w 1991360"/>
              <a:gd name="connsiteY14" fmla="*/ 320040 h 1960880"/>
              <a:gd name="connsiteX15" fmla="*/ 398780 w 1991360"/>
              <a:gd name="connsiteY15" fmla="*/ 106680 h 1960880"/>
              <a:gd name="connsiteX16" fmla="*/ 414020 w 1991360"/>
              <a:gd name="connsiteY16" fmla="*/ 38100 h 1960880"/>
              <a:gd name="connsiteX17" fmla="*/ 551180 w 1991360"/>
              <a:gd name="connsiteY17" fmla="*/ 38100 h 1960880"/>
              <a:gd name="connsiteX18" fmla="*/ 551180 w 1991360"/>
              <a:gd name="connsiteY18" fmla="*/ 190500 h 1960880"/>
              <a:gd name="connsiteX19" fmla="*/ 520700 w 1991360"/>
              <a:gd name="connsiteY19" fmla="*/ 373380 h 1960880"/>
              <a:gd name="connsiteX20" fmla="*/ 558800 w 1991360"/>
              <a:gd name="connsiteY20" fmla="*/ 434340 h 1960880"/>
              <a:gd name="connsiteX21" fmla="*/ 726440 w 1991360"/>
              <a:gd name="connsiteY21" fmla="*/ 342900 h 1960880"/>
              <a:gd name="connsiteX22" fmla="*/ 924560 w 1991360"/>
              <a:gd name="connsiteY22" fmla="*/ 320040 h 1960880"/>
              <a:gd name="connsiteX23" fmla="*/ 1046480 w 1991360"/>
              <a:gd name="connsiteY23" fmla="*/ 304800 h 1960880"/>
              <a:gd name="connsiteX24" fmla="*/ 1008380 w 1991360"/>
              <a:gd name="connsiteY24" fmla="*/ 106680 h 1960880"/>
              <a:gd name="connsiteX25" fmla="*/ 1008380 w 1991360"/>
              <a:gd name="connsiteY25" fmla="*/ 22860 h 1960880"/>
              <a:gd name="connsiteX26" fmla="*/ 1145540 w 1991360"/>
              <a:gd name="connsiteY26" fmla="*/ 38100 h 1960880"/>
              <a:gd name="connsiteX27" fmla="*/ 1160780 w 1991360"/>
              <a:gd name="connsiteY27" fmla="*/ 251460 h 1960880"/>
              <a:gd name="connsiteX28" fmla="*/ 1183640 w 1991360"/>
              <a:gd name="connsiteY28" fmla="*/ 304800 h 1960880"/>
              <a:gd name="connsiteX29" fmla="*/ 1313180 w 1991360"/>
              <a:gd name="connsiteY29" fmla="*/ 320040 h 1960880"/>
              <a:gd name="connsiteX30" fmla="*/ 1412240 w 1991360"/>
              <a:gd name="connsiteY30" fmla="*/ 365760 h 1960880"/>
              <a:gd name="connsiteX31" fmla="*/ 1732280 w 1991360"/>
              <a:gd name="connsiteY31" fmla="*/ 289560 h 1960880"/>
              <a:gd name="connsiteX32" fmla="*/ 1892300 w 1991360"/>
              <a:gd name="connsiteY32" fmla="*/ 243840 h 1960880"/>
              <a:gd name="connsiteX33" fmla="*/ 1960880 w 1991360"/>
              <a:gd name="connsiteY33" fmla="*/ 365760 h 1960880"/>
              <a:gd name="connsiteX34" fmla="*/ 1709420 w 1991360"/>
              <a:gd name="connsiteY34" fmla="*/ 472440 h 1960880"/>
              <a:gd name="connsiteX35" fmla="*/ 1549400 w 1991360"/>
              <a:gd name="connsiteY35" fmla="*/ 525780 h 1960880"/>
              <a:gd name="connsiteX36" fmla="*/ 1579880 w 1991360"/>
              <a:gd name="connsiteY36" fmla="*/ 601980 h 1960880"/>
              <a:gd name="connsiteX37" fmla="*/ 1640840 w 1991360"/>
              <a:gd name="connsiteY37" fmla="*/ 830580 h 1960880"/>
              <a:gd name="connsiteX38" fmla="*/ 1663700 w 1991360"/>
              <a:gd name="connsiteY38" fmla="*/ 1127760 h 1960880"/>
              <a:gd name="connsiteX39" fmla="*/ 1633220 w 1991360"/>
              <a:gd name="connsiteY39" fmla="*/ 1242060 h 1960880"/>
              <a:gd name="connsiteX40" fmla="*/ 1427480 w 1991360"/>
              <a:gd name="connsiteY40" fmla="*/ 1226820 h 1960880"/>
              <a:gd name="connsiteX41" fmla="*/ 1351280 w 1991360"/>
              <a:gd name="connsiteY41" fmla="*/ 1211580 h 1960880"/>
              <a:gd name="connsiteX42" fmla="*/ 1305560 w 1991360"/>
              <a:gd name="connsiteY42" fmla="*/ 937260 h 1960880"/>
              <a:gd name="connsiteX43" fmla="*/ 1221740 w 1991360"/>
              <a:gd name="connsiteY43" fmla="*/ 723900 h 1960880"/>
              <a:gd name="connsiteX44" fmla="*/ 1076960 w 1991360"/>
              <a:gd name="connsiteY44" fmla="*/ 685800 h 1960880"/>
              <a:gd name="connsiteX45" fmla="*/ 802640 w 1991360"/>
              <a:gd name="connsiteY45" fmla="*/ 716280 h 1960880"/>
              <a:gd name="connsiteX46" fmla="*/ 619760 w 1991360"/>
              <a:gd name="connsiteY46" fmla="*/ 822960 h 1960880"/>
              <a:gd name="connsiteX47" fmla="*/ 528320 w 1991360"/>
              <a:gd name="connsiteY47" fmla="*/ 929640 h 1960880"/>
              <a:gd name="connsiteX48" fmla="*/ 596900 w 1991360"/>
              <a:gd name="connsiteY48" fmla="*/ 1135380 h 1960880"/>
              <a:gd name="connsiteX49" fmla="*/ 703580 w 1991360"/>
              <a:gd name="connsiteY49" fmla="*/ 1478280 h 1960880"/>
              <a:gd name="connsiteX50" fmla="*/ 840740 w 1991360"/>
              <a:gd name="connsiteY50" fmla="*/ 1760220 h 1960880"/>
              <a:gd name="connsiteX51" fmla="*/ 878840 w 1991360"/>
              <a:gd name="connsiteY51" fmla="*/ 1897380 h 1960880"/>
              <a:gd name="connsiteX52" fmla="*/ 665480 w 1991360"/>
              <a:gd name="connsiteY52" fmla="*/ 1828800 h 1960880"/>
              <a:gd name="connsiteX53" fmla="*/ 558800 w 1991360"/>
              <a:gd name="connsiteY53" fmla="*/ 179070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91360" h="1960880">
                <a:moveTo>
                  <a:pt x="558800" y="1790700"/>
                </a:moveTo>
                <a:cubicBezTo>
                  <a:pt x="516890" y="1802130"/>
                  <a:pt x="454660" y="1869440"/>
                  <a:pt x="414020" y="1897380"/>
                </a:cubicBezTo>
                <a:cubicBezTo>
                  <a:pt x="373380" y="1925320"/>
                  <a:pt x="339090" y="1955800"/>
                  <a:pt x="314960" y="1958340"/>
                </a:cubicBezTo>
                <a:cubicBezTo>
                  <a:pt x="290830" y="1960880"/>
                  <a:pt x="284480" y="1954530"/>
                  <a:pt x="269240" y="1912620"/>
                </a:cubicBezTo>
                <a:cubicBezTo>
                  <a:pt x="254000" y="1870710"/>
                  <a:pt x="254000" y="1791970"/>
                  <a:pt x="223520" y="1706880"/>
                </a:cubicBezTo>
                <a:cubicBezTo>
                  <a:pt x="193040" y="1621790"/>
                  <a:pt x="123190" y="1513840"/>
                  <a:pt x="86360" y="1402080"/>
                </a:cubicBezTo>
                <a:cubicBezTo>
                  <a:pt x="49530" y="1290320"/>
                  <a:pt x="0" y="1150620"/>
                  <a:pt x="2540" y="1036320"/>
                </a:cubicBezTo>
                <a:cubicBezTo>
                  <a:pt x="5080" y="922020"/>
                  <a:pt x="63500" y="795020"/>
                  <a:pt x="101600" y="716280"/>
                </a:cubicBezTo>
                <a:cubicBezTo>
                  <a:pt x="139700" y="637540"/>
                  <a:pt x="198120" y="604520"/>
                  <a:pt x="231140" y="563880"/>
                </a:cubicBezTo>
                <a:cubicBezTo>
                  <a:pt x="264160" y="523240"/>
                  <a:pt x="303530" y="530860"/>
                  <a:pt x="299720" y="472440"/>
                </a:cubicBezTo>
                <a:cubicBezTo>
                  <a:pt x="295910" y="414020"/>
                  <a:pt x="226060" y="267970"/>
                  <a:pt x="208280" y="213360"/>
                </a:cubicBezTo>
                <a:cubicBezTo>
                  <a:pt x="190500" y="158750"/>
                  <a:pt x="172720" y="167640"/>
                  <a:pt x="193040" y="144780"/>
                </a:cubicBezTo>
                <a:cubicBezTo>
                  <a:pt x="213360" y="121920"/>
                  <a:pt x="304800" y="55880"/>
                  <a:pt x="330200" y="76200"/>
                </a:cubicBezTo>
                <a:cubicBezTo>
                  <a:pt x="355600" y="96520"/>
                  <a:pt x="334010" y="226060"/>
                  <a:pt x="345440" y="266700"/>
                </a:cubicBezTo>
                <a:cubicBezTo>
                  <a:pt x="356870" y="307340"/>
                  <a:pt x="389890" y="346710"/>
                  <a:pt x="398780" y="320040"/>
                </a:cubicBezTo>
                <a:cubicBezTo>
                  <a:pt x="407670" y="293370"/>
                  <a:pt x="396240" y="153670"/>
                  <a:pt x="398780" y="106680"/>
                </a:cubicBezTo>
                <a:cubicBezTo>
                  <a:pt x="401320" y="59690"/>
                  <a:pt x="388620" y="49530"/>
                  <a:pt x="414020" y="38100"/>
                </a:cubicBezTo>
                <a:cubicBezTo>
                  <a:pt x="439420" y="26670"/>
                  <a:pt x="528320" y="12700"/>
                  <a:pt x="551180" y="38100"/>
                </a:cubicBezTo>
                <a:cubicBezTo>
                  <a:pt x="574040" y="63500"/>
                  <a:pt x="556260" y="134620"/>
                  <a:pt x="551180" y="190500"/>
                </a:cubicBezTo>
                <a:cubicBezTo>
                  <a:pt x="546100" y="246380"/>
                  <a:pt x="519430" y="332740"/>
                  <a:pt x="520700" y="373380"/>
                </a:cubicBezTo>
                <a:cubicBezTo>
                  <a:pt x="521970" y="414020"/>
                  <a:pt x="524510" y="439420"/>
                  <a:pt x="558800" y="434340"/>
                </a:cubicBezTo>
                <a:cubicBezTo>
                  <a:pt x="593090" y="429260"/>
                  <a:pt x="665480" y="361950"/>
                  <a:pt x="726440" y="342900"/>
                </a:cubicBezTo>
                <a:cubicBezTo>
                  <a:pt x="787400" y="323850"/>
                  <a:pt x="924560" y="320040"/>
                  <a:pt x="924560" y="320040"/>
                </a:cubicBezTo>
                <a:cubicBezTo>
                  <a:pt x="977900" y="313690"/>
                  <a:pt x="1032510" y="340360"/>
                  <a:pt x="1046480" y="304800"/>
                </a:cubicBezTo>
                <a:cubicBezTo>
                  <a:pt x="1060450" y="269240"/>
                  <a:pt x="1014730" y="153670"/>
                  <a:pt x="1008380" y="106680"/>
                </a:cubicBezTo>
                <a:cubicBezTo>
                  <a:pt x="1002030" y="59690"/>
                  <a:pt x="985520" y="34290"/>
                  <a:pt x="1008380" y="22860"/>
                </a:cubicBezTo>
                <a:cubicBezTo>
                  <a:pt x="1031240" y="11430"/>
                  <a:pt x="1120140" y="0"/>
                  <a:pt x="1145540" y="38100"/>
                </a:cubicBezTo>
                <a:cubicBezTo>
                  <a:pt x="1170940" y="76200"/>
                  <a:pt x="1154430" y="207010"/>
                  <a:pt x="1160780" y="251460"/>
                </a:cubicBezTo>
                <a:cubicBezTo>
                  <a:pt x="1167130" y="295910"/>
                  <a:pt x="1158240" y="293370"/>
                  <a:pt x="1183640" y="304800"/>
                </a:cubicBezTo>
                <a:cubicBezTo>
                  <a:pt x="1209040" y="316230"/>
                  <a:pt x="1275080" y="309880"/>
                  <a:pt x="1313180" y="320040"/>
                </a:cubicBezTo>
                <a:cubicBezTo>
                  <a:pt x="1351280" y="330200"/>
                  <a:pt x="1342390" y="370840"/>
                  <a:pt x="1412240" y="365760"/>
                </a:cubicBezTo>
                <a:cubicBezTo>
                  <a:pt x="1482090" y="360680"/>
                  <a:pt x="1652270" y="309880"/>
                  <a:pt x="1732280" y="289560"/>
                </a:cubicBezTo>
                <a:cubicBezTo>
                  <a:pt x="1812290" y="269240"/>
                  <a:pt x="1854200" y="231140"/>
                  <a:pt x="1892300" y="243840"/>
                </a:cubicBezTo>
                <a:cubicBezTo>
                  <a:pt x="1930400" y="256540"/>
                  <a:pt x="1991360" y="327660"/>
                  <a:pt x="1960880" y="365760"/>
                </a:cubicBezTo>
                <a:cubicBezTo>
                  <a:pt x="1930400" y="403860"/>
                  <a:pt x="1778000" y="445770"/>
                  <a:pt x="1709420" y="472440"/>
                </a:cubicBezTo>
                <a:cubicBezTo>
                  <a:pt x="1640840" y="499110"/>
                  <a:pt x="1570990" y="504190"/>
                  <a:pt x="1549400" y="525780"/>
                </a:cubicBezTo>
                <a:cubicBezTo>
                  <a:pt x="1527810" y="547370"/>
                  <a:pt x="1564640" y="551180"/>
                  <a:pt x="1579880" y="601980"/>
                </a:cubicBezTo>
                <a:cubicBezTo>
                  <a:pt x="1595120" y="652780"/>
                  <a:pt x="1626870" y="742950"/>
                  <a:pt x="1640840" y="830580"/>
                </a:cubicBezTo>
                <a:cubicBezTo>
                  <a:pt x="1654810" y="918210"/>
                  <a:pt x="1664970" y="1059180"/>
                  <a:pt x="1663700" y="1127760"/>
                </a:cubicBezTo>
                <a:cubicBezTo>
                  <a:pt x="1662430" y="1196340"/>
                  <a:pt x="1672590" y="1225550"/>
                  <a:pt x="1633220" y="1242060"/>
                </a:cubicBezTo>
                <a:cubicBezTo>
                  <a:pt x="1593850" y="1258570"/>
                  <a:pt x="1474470" y="1231900"/>
                  <a:pt x="1427480" y="1226820"/>
                </a:cubicBezTo>
                <a:cubicBezTo>
                  <a:pt x="1380490" y="1221740"/>
                  <a:pt x="1371600" y="1259840"/>
                  <a:pt x="1351280" y="1211580"/>
                </a:cubicBezTo>
                <a:cubicBezTo>
                  <a:pt x="1330960" y="1163320"/>
                  <a:pt x="1327150" y="1018540"/>
                  <a:pt x="1305560" y="937260"/>
                </a:cubicBezTo>
                <a:cubicBezTo>
                  <a:pt x="1283970" y="855980"/>
                  <a:pt x="1259840" y="765810"/>
                  <a:pt x="1221740" y="723900"/>
                </a:cubicBezTo>
                <a:cubicBezTo>
                  <a:pt x="1183640" y="681990"/>
                  <a:pt x="1146810" y="687070"/>
                  <a:pt x="1076960" y="685800"/>
                </a:cubicBezTo>
                <a:cubicBezTo>
                  <a:pt x="1007110" y="684530"/>
                  <a:pt x="878840" y="693420"/>
                  <a:pt x="802640" y="716280"/>
                </a:cubicBezTo>
                <a:cubicBezTo>
                  <a:pt x="726440" y="739140"/>
                  <a:pt x="665480" y="787400"/>
                  <a:pt x="619760" y="822960"/>
                </a:cubicBezTo>
                <a:cubicBezTo>
                  <a:pt x="574040" y="858520"/>
                  <a:pt x="532130" y="877570"/>
                  <a:pt x="528320" y="929640"/>
                </a:cubicBezTo>
                <a:cubicBezTo>
                  <a:pt x="524510" y="981710"/>
                  <a:pt x="567690" y="1043940"/>
                  <a:pt x="596900" y="1135380"/>
                </a:cubicBezTo>
                <a:cubicBezTo>
                  <a:pt x="626110" y="1226820"/>
                  <a:pt x="662940" y="1374140"/>
                  <a:pt x="703580" y="1478280"/>
                </a:cubicBezTo>
                <a:cubicBezTo>
                  <a:pt x="744220" y="1582420"/>
                  <a:pt x="811530" y="1690370"/>
                  <a:pt x="840740" y="1760220"/>
                </a:cubicBezTo>
                <a:cubicBezTo>
                  <a:pt x="869950" y="1830070"/>
                  <a:pt x="908050" y="1885950"/>
                  <a:pt x="878840" y="1897380"/>
                </a:cubicBezTo>
                <a:cubicBezTo>
                  <a:pt x="849630" y="1908810"/>
                  <a:pt x="718820" y="1847850"/>
                  <a:pt x="665480" y="1828800"/>
                </a:cubicBezTo>
                <a:cubicBezTo>
                  <a:pt x="612140" y="1809750"/>
                  <a:pt x="600710" y="1779270"/>
                  <a:pt x="558800" y="1790700"/>
                </a:cubicBezTo>
                <a:close/>
              </a:path>
            </a:pathLst>
          </a:cu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7" name="Freeform 33"/>
          <p:cNvSpPr/>
          <p:nvPr/>
        </p:nvSpPr>
        <p:spPr>
          <a:xfrm flipH="1">
            <a:off x="725481" y="2754308"/>
            <a:ext cx="214314" cy="142875"/>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31869" name="AutoShape 11"/>
          <p:cNvSpPr>
            <a:spLocks noChangeArrowheads="1"/>
          </p:cNvSpPr>
          <p:nvPr/>
        </p:nvSpPr>
        <p:spPr bwMode="auto">
          <a:xfrm rot="4614598">
            <a:off x="1443831" y="2669382"/>
            <a:ext cx="207963" cy="222250"/>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8" name="Moon 4"/>
          <p:cNvSpPr/>
          <p:nvPr/>
        </p:nvSpPr>
        <p:spPr>
          <a:xfrm rot="344904">
            <a:off x="496433" y="2833586"/>
            <a:ext cx="213955" cy="1143008"/>
          </a:xfrm>
          <a:prstGeom prst="moon">
            <a:avLst>
              <a:gd name="adj" fmla="val 44308"/>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9" name="Moon 5"/>
          <p:cNvSpPr/>
          <p:nvPr/>
        </p:nvSpPr>
        <p:spPr>
          <a:xfrm flipH="1">
            <a:off x="1823717" y="2904804"/>
            <a:ext cx="330523" cy="1143007"/>
          </a:xfrm>
          <a:prstGeom prst="moon">
            <a:avLst>
              <a:gd name="adj" fmla="val 70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0" name="Freeform 31"/>
          <p:cNvSpPr/>
          <p:nvPr/>
        </p:nvSpPr>
        <p:spPr>
          <a:xfrm>
            <a:off x="1582738" y="2740820"/>
            <a:ext cx="257572" cy="221059"/>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1" name="Freeform 32"/>
          <p:cNvSpPr/>
          <p:nvPr/>
        </p:nvSpPr>
        <p:spPr>
          <a:xfrm flipH="1">
            <a:off x="1237460" y="2754308"/>
            <a:ext cx="285752" cy="285752"/>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2" name="Freeform 34"/>
          <p:cNvSpPr/>
          <p:nvPr/>
        </p:nvSpPr>
        <p:spPr>
          <a:xfrm>
            <a:off x="1011233" y="2825746"/>
            <a:ext cx="214314" cy="214314"/>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3" name="Freeform 35"/>
          <p:cNvSpPr/>
          <p:nvPr/>
        </p:nvSpPr>
        <p:spPr>
          <a:xfrm>
            <a:off x="939800" y="3825875"/>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4" name="Freeform 36"/>
          <p:cNvSpPr/>
          <p:nvPr/>
        </p:nvSpPr>
        <p:spPr>
          <a:xfrm rot="21375136">
            <a:off x="1582738" y="3825875"/>
            <a:ext cx="214312" cy="285751"/>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5" name="Freeform 37"/>
          <p:cNvSpPr/>
          <p:nvPr/>
        </p:nvSpPr>
        <p:spPr>
          <a:xfrm flipH="1">
            <a:off x="557213" y="3762375"/>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6" name="Freeform 38"/>
          <p:cNvSpPr/>
          <p:nvPr/>
        </p:nvSpPr>
        <p:spPr>
          <a:xfrm flipH="1">
            <a:off x="1225550" y="3825875"/>
            <a:ext cx="285750" cy="285750"/>
          </a:xfrm>
          <a:custGeom>
            <a:avLst/>
            <a:gdLst>
              <a:gd name="connsiteX0" fmla="*/ 140096 w 152399"/>
              <a:gd name="connsiteY0" fmla="*/ 146843 h 221059"/>
              <a:gd name="connsiteX1" fmla="*/ 73421 w 152399"/>
              <a:gd name="connsiteY1" fmla="*/ 108743 h 221059"/>
              <a:gd name="connsiteX2" fmla="*/ 37703 w 152399"/>
              <a:gd name="connsiteY2" fmla="*/ 63499 h 221059"/>
              <a:gd name="connsiteX3" fmla="*/ 16271 w 152399"/>
              <a:gd name="connsiteY3" fmla="*/ 25399 h 221059"/>
              <a:gd name="connsiteX4" fmla="*/ 1984 w 152399"/>
              <a:gd name="connsiteY4" fmla="*/ 1587 h 221059"/>
              <a:gd name="connsiteX5" fmla="*/ 4365 w 152399"/>
              <a:gd name="connsiteY5" fmla="*/ 34924 h 221059"/>
              <a:gd name="connsiteX6" fmla="*/ 18653 w 152399"/>
              <a:gd name="connsiteY6" fmla="*/ 82549 h 221059"/>
              <a:gd name="connsiteX7" fmla="*/ 37703 w 152399"/>
              <a:gd name="connsiteY7" fmla="*/ 120649 h 221059"/>
              <a:gd name="connsiteX8" fmla="*/ 63896 w 152399"/>
              <a:gd name="connsiteY8" fmla="*/ 146843 h 221059"/>
              <a:gd name="connsiteX9" fmla="*/ 87709 w 152399"/>
              <a:gd name="connsiteY9" fmla="*/ 165893 h 221059"/>
              <a:gd name="connsiteX10" fmla="*/ 116284 w 152399"/>
              <a:gd name="connsiteY10" fmla="*/ 192087 h 221059"/>
              <a:gd name="connsiteX11" fmla="*/ 140096 w 152399"/>
              <a:gd name="connsiteY11" fmla="*/ 206374 h 221059"/>
              <a:gd name="connsiteX12" fmla="*/ 147240 w 152399"/>
              <a:gd name="connsiteY12" fmla="*/ 211137 h 221059"/>
              <a:gd name="connsiteX13" fmla="*/ 140096 w 152399"/>
              <a:gd name="connsiteY13" fmla="*/ 146843 h 2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399" h="221059">
                <a:moveTo>
                  <a:pt x="140096" y="146843"/>
                </a:moveTo>
                <a:cubicBezTo>
                  <a:pt x="127793" y="129777"/>
                  <a:pt x="90486" y="122634"/>
                  <a:pt x="73421" y="108743"/>
                </a:cubicBezTo>
                <a:cubicBezTo>
                  <a:pt x="56356" y="94852"/>
                  <a:pt x="47228" y="77390"/>
                  <a:pt x="37703" y="63499"/>
                </a:cubicBezTo>
                <a:cubicBezTo>
                  <a:pt x="28178" y="49608"/>
                  <a:pt x="22224" y="35718"/>
                  <a:pt x="16271" y="25399"/>
                </a:cubicBezTo>
                <a:cubicBezTo>
                  <a:pt x="10318" y="15080"/>
                  <a:pt x="3968" y="0"/>
                  <a:pt x="1984" y="1587"/>
                </a:cubicBezTo>
                <a:cubicBezTo>
                  <a:pt x="0" y="3175"/>
                  <a:pt x="1587" y="21430"/>
                  <a:pt x="4365" y="34924"/>
                </a:cubicBezTo>
                <a:cubicBezTo>
                  <a:pt x="7143" y="48418"/>
                  <a:pt x="13097" y="68261"/>
                  <a:pt x="18653" y="82549"/>
                </a:cubicBezTo>
                <a:cubicBezTo>
                  <a:pt x="24209" y="96837"/>
                  <a:pt x="30163" y="109933"/>
                  <a:pt x="37703" y="120649"/>
                </a:cubicBezTo>
                <a:cubicBezTo>
                  <a:pt x="45243" y="131365"/>
                  <a:pt x="55562" y="139302"/>
                  <a:pt x="63896" y="146843"/>
                </a:cubicBezTo>
                <a:cubicBezTo>
                  <a:pt x="72230" y="154384"/>
                  <a:pt x="78978" y="158352"/>
                  <a:pt x="87709" y="165893"/>
                </a:cubicBezTo>
                <a:cubicBezTo>
                  <a:pt x="96440" y="173434"/>
                  <a:pt x="107553" y="185340"/>
                  <a:pt x="116284" y="192087"/>
                </a:cubicBezTo>
                <a:cubicBezTo>
                  <a:pt x="125015" y="198834"/>
                  <a:pt x="134937" y="203199"/>
                  <a:pt x="140096" y="206374"/>
                </a:cubicBezTo>
                <a:cubicBezTo>
                  <a:pt x="145255" y="209549"/>
                  <a:pt x="147637" y="221059"/>
                  <a:pt x="147240" y="211137"/>
                </a:cubicBezTo>
                <a:cubicBezTo>
                  <a:pt x="146843" y="201215"/>
                  <a:pt x="152399" y="163909"/>
                  <a:pt x="140096" y="146843"/>
                </a:cubicBez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44" name="Freeform 43"/>
          <p:cNvSpPr/>
          <p:nvPr/>
        </p:nvSpPr>
        <p:spPr>
          <a:xfrm>
            <a:off x="424392" y="4040188"/>
            <a:ext cx="721783" cy="1000135"/>
          </a:xfrm>
          <a:custGeom>
            <a:avLst/>
            <a:gdLst>
              <a:gd name="connsiteX0" fmla="*/ 143933 w 721783"/>
              <a:gd name="connsiteY0" fmla="*/ 0 h 1099608"/>
              <a:gd name="connsiteX1" fmla="*/ 67733 w 721783"/>
              <a:gd name="connsiteY1" fmla="*/ 146050 h 1099608"/>
              <a:gd name="connsiteX2" fmla="*/ 10583 w 721783"/>
              <a:gd name="connsiteY2" fmla="*/ 361950 h 1099608"/>
              <a:gd name="connsiteX3" fmla="*/ 4233 w 721783"/>
              <a:gd name="connsiteY3" fmla="*/ 533400 h 1099608"/>
              <a:gd name="connsiteX4" fmla="*/ 29633 w 721783"/>
              <a:gd name="connsiteY4" fmla="*/ 742950 h 1099608"/>
              <a:gd name="connsiteX5" fmla="*/ 80433 w 721783"/>
              <a:gd name="connsiteY5" fmla="*/ 863600 h 1099608"/>
              <a:gd name="connsiteX6" fmla="*/ 213783 w 721783"/>
              <a:gd name="connsiteY6" fmla="*/ 971550 h 1099608"/>
              <a:gd name="connsiteX7" fmla="*/ 334433 w 721783"/>
              <a:gd name="connsiteY7" fmla="*/ 1035050 h 1099608"/>
              <a:gd name="connsiteX8" fmla="*/ 493183 w 721783"/>
              <a:gd name="connsiteY8" fmla="*/ 1085850 h 1099608"/>
              <a:gd name="connsiteX9" fmla="*/ 626533 w 721783"/>
              <a:gd name="connsiteY9" fmla="*/ 1098550 h 1099608"/>
              <a:gd name="connsiteX10" fmla="*/ 721783 w 721783"/>
              <a:gd name="connsiteY10" fmla="*/ 1079500 h 109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783" h="1099608">
                <a:moveTo>
                  <a:pt x="143933" y="0"/>
                </a:moveTo>
                <a:cubicBezTo>
                  <a:pt x="116945" y="42862"/>
                  <a:pt x="89958" y="85725"/>
                  <a:pt x="67733" y="146050"/>
                </a:cubicBezTo>
                <a:cubicBezTo>
                  <a:pt x="45508" y="206375"/>
                  <a:pt x="21166" y="297392"/>
                  <a:pt x="10583" y="361950"/>
                </a:cubicBezTo>
                <a:cubicBezTo>
                  <a:pt x="0" y="426508"/>
                  <a:pt x="1058" y="469900"/>
                  <a:pt x="4233" y="533400"/>
                </a:cubicBezTo>
                <a:cubicBezTo>
                  <a:pt x="7408" y="596900"/>
                  <a:pt x="16933" y="687917"/>
                  <a:pt x="29633" y="742950"/>
                </a:cubicBezTo>
                <a:cubicBezTo>
                  <a:pt x="42333" y="797983"/>
                  <a:pt x="49741" y="825500"/>
                  <a:pt x="80433" y="863600"/>
                </a:cubicBezTo>
                <a:cubicBezTo>
                  <a:pt x="111125" y="901700"/>
                  <a:pt x="171450" y="942975"/>
                  <a:pt x="213783" y="971550"/>
                </a:cubicBezTo>
                <a:cubicBezTo>
                  <a:pt x="256116" y="1000125"/>
                  <a:pt x="287866" y="1016000"/>
                  <a:pt x="334433" y="1035050"/>
                </a:cubicBezTo>
                <a:cubicBezTo>
                  <a:pt x="381000" y="1054100"/>
                  <a:pt x="444500" y="1075267"/>
                  <a:pt x="493183" y="1085850"/>
                </a:cubicBezTo>
                <a:cubicBezTo>
                  <a:pt x="541866" y="1096433"/>
                  <a:pt x="588433" y="1099608"/>
                  <a:pt x="626533" y="1098550"/>
                </a:cubicBezTo>
                <a:cubicBezTo>
                  <a:pt x="664633" y="1097492"/>
                  <a:pt x="693208" y="1088496"/>
                  <a:pt x="721783" y="1079500"/>
                </a:cubicBezTo>
              </a:path>
            </a:pathLst>
          </a:custGeom>
          <a:solidFill>
            <a:srgbClr val="FFC000"/>
          </a:solidFill>
          <a:scene3d>
            <a:camera prst="orthographicFront"/>
            <a:lightRig rig="threePt" dir="t"/>
          </a:scene3d>
          <a:sp3d>
            <a:bevelT/>
          </a:sp3d>
        </p:spPr>
        <p:style>
          <a:lnRef idx="2">
            <a:schemeClr val="accent4"/>
          </a:lnRef>
          <a:fillRef idx="0">
            <a:schemeClr val="accent4"/>
          </a:fillRef>
          <a:effectRef idx="1">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7" name="Freeform 44"/>
          <p:cNvSpPr/>
          <p:nvPr/>
        </p:nvSpPr>
        <p:spPr>
          <a:xfrm rot="-120000">
            <a:off x="1131673" y="4103688"/>
            <a:ext cx="130179" cy="923936"/>
          </a:xfrm>
          <a:custGeom>
            <a:avLst/>
            <a:gdLst>
              <a:gd name="connsiteX0" fmla="*/ 102658 w 118533"/>
              <a:gd name="connsiteY0" fmla="*/ 0 h 1003300"/>
              <a:gd name="connsiteX1" fmla="*/ 115358 w 118533"/>
              <a:gd name="connsiteY1" fmla="*/ 152400 h 1003300"/>
              <a:gd name="connsiteX2" fmla="*/ 83608 w 118533"/>
              <a:gd name="connsiteY2" fmla="*/ 304800 h 1003300"/>
              <a:gd name="connsiteX3" fmla="*/ 45508 w 118533"/>
              <a:gd name="connsiteY3" fmla="*/ 469900 h 1003300"/>
              <a:gd name="connsiteX4" fmla="*/ 45508 w 118533"/>
              <a:gd name="connsiteY4" fmla="*/ 571500 h 1003300"/>
              <a:gd name="connsiteX5" fmla="*/ 39158 w 118533"/>
              <a:gd name="connsiteY5" fmla="*/ 717550 h 1003300"/>
              <a:gd name="connsiteX6" fmla="*/ 7408 w 118533"/>
              <a:gd name="connsiteY6" fmla="*/ 857250 h 1003300"/>
              <a:gd name="connsiteX7" fmla="*/ 1058 w 118533"/>
              <a:gd name="connsiteY7" fmla="*/ 971550 h 1003300"/>
              <a:gd name="connsiteX8" fmla="*/ 13758 w 118533"/>
              <a:gd name="connsiteY8" fmla="*/ 10033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33" h="1003300">
                <a:moveTo>
                  <a:pt x="102658" y="0"/>
                </a:moveTo>
                <a:cubicBezTo>
                  <a:pt x="110595" y="50800"/>
                  <a:pt x="118533" y="101600"/>
                  <a:pt x="115358" y="152400"/>
                </a:cubicBezTo>
                <a:cubicBezTo>
                  <a:pt x="112183" y="203200"/>
                  <a:pt x="95250" y="251883"/>
                  <a:pt x="83608" y="304800"/>
                </a:cubicBezTo>
                <a:cubicBezTo>
                  <a:pt x="71966" y="357717"/>
                  <a:pt x="51858" y="425450"/>
                  <a:pt x="45508" y="469900"/>
                </a:cubicBezTo>
                <a:cubicBezTo>
                  <a:pt x="39158" y="514350"/>
                  <a:pt x="46566" y="530225"/>
                  <a:pt x="45508" y="571500"/>
                </a:cubicBezTo>
                <a:cubicBezTo>
                  <a:pt x="44450" y="612775"/>
                  <a:pt x="45508" y="669925"/>
                  <a:pt x="39158" y="717550"/>
                </a:cubicBezTo>
                <a:cubicBezTo>
                  <a:pt x="32808" y="765175"/>
                  <a:pt x="13758" y="814917"/>
                  <a:pt x="7408" y="857250"/>
                </a:cubicBezTo>
                <a:cubicBezTo>
                  <a:pt x="1058" y="899583"/>
                  <a:pt x="0" y="947208"/>
                  <a:pt x="1058" y="971550"/>
                </a:cubicBezTo>
                <a:cubicBezTo>
                  <a:pt x="2116" y="995892"/>
                  <a:pt x="7937" y="999596"/>
                  <a:pt x="13758" y="1003300"/>
                </a:cubicBezTo>
              </a:path>
            </a:pathLst>
          </a:custGeom>
          <a:solidFill>
            <a:srgbClr val="FFC000"/>
          </a:solidFill>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8" name="Freeform 46"/>
          <p:cNvSpPr/>
          <p:nvPr/>
        </p:nvSpPr>
        <p:spPr>
          <a:xfrm>
            <a:off x="1139825" y="4046538"/>
            <a:ext cx="854075" cy="993786"/>
          </a:xfrm>
          <a:custGeom>
            <a:avLst/>
            <a:gdLst>
              <a:gd name="connsiteX0" fmla="*/ 0 w 854075"/>
              <a:gd name="connsiteY0" fmla="*/ 1079500 h 1091142"/>
              <a:gd name="connsiteX1" fmla="*/ 438150 w 854075"/>
              <a:gd name="connsiteY1" fmla="*/ 1085850 h 1091142"/>
              <a:gd name="connsiteX2" fmla="*/ 730250 w 854075"/>
              <a:gd name="connsiteY2" fmla="*/ 1047750 h 1091142"/>
              <a:gd name="connsiteX3" fmla="*/ 831850 w 854075"/>
              <a:gd name="connsiteY3" fmla="*/ 882650 h 1091142"/>
              <a:gd name="connsiteX4" fmla="*/ 838200 w 854075"/>
              <a:gd name="connsiteY4" fmla="*/ 584200 h 1091142"/>
              <a:gd name="connsiteX5" fmla="*/ 736600 w 854075"/>
              <a:gd name="connsiteY5" fmla="*/ 196850 h 1091142"/>
              <a:gd name="connsiteX6" fmla="*/ 685800 w 854075"/>
              <a:gd name="connsiteY6" fmla="*/ 0 h 109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075" h="1091142">
                <a:moveTo>
                  <a:pt x="0" y="1079500"/>
                </a:moveTo>
                <a:cubicBezTo>
                  <a:pt x="158221" y="1085321"/>
                  <a:pt x="316442" y="1091142"/>
                  <a:pt x="438150" y="1085850"/>
                </a:cubicBezTo>
                <a:cubicBezTo>
                  <a:pt x="559858" y="1080558"/>
                  <a:pt x="664633" y="1081617"/>
                  <a:pt x="730250" y="1047750"/>
                </a:cubicBezTo>
                <a:cubicBezTo>
                  <a:pt x="795867" y="1013883"/>
                  <a:pt x="813858" y="959908"/>
                  <a:pt x="831850" y="882650"/>
                </a:cubicBezTo>
                <a:cubicBezTo>
                  <a:pt x="849842" y="805392"/>
                  <a:pt x="854075" y="698500"/>
                  <a:pt x="838200" y="584200"/>
                </a:cubicBezTo>
                <a:cubicBezTo>
                  <a:pt x="822325" y="469900"/>
                  <a:pt x="762000" y="294217"/>
                  <a:pt x="736600" y="196850"/>
                </a:cubicBezTo>
                <a:cubicBezTo>
                  <a:pt x="711200" y="99483"/>
                  <a:pt x="698500" y="49741"/>
                  <a:pt x="685800" y="0"/>
                </a:cubicBezTo>
              </a:path>
            </a:pathLst>
          </a:custGeom>
          <a:solidFill>
            <a:srgbClr val="FFC000"/>
          </a:solidFill>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19" name="Freeform 25"/>
          <p:cNvSpPr/>
          <p:nvPr/>
        </p:nvSpPr>
        <p:spPr>
          <a:xfrm rot="20982667">
            <a:off x="3528779" y="2741545"/>
            <a:ext cx="752475" cy="1060449"/>
          </a:xfrm>
          <a:custGeom>
            <a:avLst/>
            <a:gdLst>
              <a:gd name="connsiteX0" fmla="*/ 155575 w 752475"/>
              <a:gd name="connsiteY0" fmla="*/ 44450 h 1060450"/>
              <a:gd name="connsiteX1" fmla="*/ 69850 w 752475"/>
              <a:gd name="connsiteY1" fmla="*/ 339725 h 1060450"/>
              <a:gd name="connsiteX2" fmla="*/ 41275 w 752475"/>
              <a:gd name="connsiteY2" fmla="*/ 768350 h 1060450"/>
              <a:gd name="connsiteX3" fmla="*/ 69850 w 752475"/>
              <a:gd name="connsiteY3" fmla="*/ 1016000 h 1060450"/>
              <a:gd name="connsiteX4" fmla="*/ 460375 w 752475"/>
              <a:gd name="connsiteY4" fmla="*/ 1035050 h 1060450"/>
              <a:gd name="connsiteX5" fmla="*/ 717550 w 752475"/>
              <a:gd name="connsiteY5" fmla="*/ 901700 h 1060450"/>
              <a:gd name="connsiteX6" fmla="*/ 669925 w 752475"/>
              <a:gd name="connsiteY6" fmla="*/ 463550 h 1060450"/>
              <a:gd name="connsiteX7" fmla="*/ 593725 w 752475"/>
              <a:gd name="connsiteY7" fmla="*/ 139700 h 1060450"/>
              <a:gd name="connsiteX8" fmla="*/ 412750 w 752475"/>
              <a:gd name="connsiteY8" fmla="*/ 15875 h 1060450"/>
              <a:gd name="connsiteX9" fmla="*/ 279400 w 752475"/>
              <a:gd name="connsiteY9" fmla="*/ 44450 h 1060450"/>
              <a:gd name="connsiteX10" fmla="*/ 155575 w 752475"/>
              <a:gd name="connsiteY10" fmla="*/ 44450 h 10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60450">
                <a:moveTo>
                  <a:pt x="155575" y="44450"/>
                </a:moveTo>
                <a:cubicBezTo>
                  <a:pt x="122237" y="131762"/>
                  <a:pt x="88900" y="219075"/>
                  <a:pt x="69850" y="339725"/>
                </a:cubicBezTo>
                <a:cubicBezTo>
                  <a:pt x="50800" y="460375"/>
                  <a:pt x="41275" y="655638"/>
                  <a:pt x="41275" y="768350"/>
                </a:cubicBezTo>
                <a:cubicBezTo>
                  <a:pt x="41275" y="881062"/>
                  <a:pt x="0" y="971550"/>
                  <a:pt x="69850" y="1016000"/>
                </a:cubicBezTo>
                <a:cubicBezTo>
                  <a:pt x="139700" y="1060450"/>
                  <a:pt x="352425" y="1054100"/>
                  <a:pt x="460375" y="1035050"/>
                </a:cubicBezTo>
                <a:cubicBezTo>
                  <a:pt x="568325" y="1016000"/>
                  <a:pt x="682625" y="996950"/>
                  <a:pt x="717550" y="901700"/>
                </a:cubicBezTo>
                <a:cubicBezTo>
                  <a:pt x="752475" y="806450"/>
                  <a:pt x="690562" y="590550"/>
                  <a:pt x="669925" y="463550"/>
                </a:cubicBezTo>
                <a:cubicBezTo>
                  <a:pt x="649288" y="336550"/>
                  <a:pt x="636587" y="214312"/>
                  <a:pt x="593725" y="139700"/>
                </a:cubicBezTo>
                <a:cubicBezTo>
                  <a:pt x="550863" y="65088"/>
                  <a:pt x="465137" y="31750"/>
                  <a:pt x="412750" y="15875"/>
                </a:cubicBezTo>
                <a:cubicBezTo>
                  <a:pt x="360363" y="0"/>
                  <a:pt x="279400" y="44450"/>
                  <a:pt x="279400" y="44450"/>
                </a:cubicBezTo>
                <a:lnTo>
                  <a:pt x="155575" y="44450"/>
                </a:ln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20" name="Freeform 26"/>
          <p:cNvSpPr/>
          <p:nvPr/>
        </p:nvSpPr>
        <p:spPr>
          <a:xfrm rot="20018654">
            <a:off x="2011365" y="3151185"/>
            <a:ext cx="935038" cy="1082675"/>
          </a:xfrm>
          <a:custGeom>
            <a:avLst/>
            <a:gdLst>
              <a:gd name="connsiteX0" fmla="*/ 703262 w 720724"/>
              <a:gd name="connsiteY0" fmla="*/ 134937 h 1082675"/>
              <a:gd name="connsiteX1" fmla="*/ 569912 w 720724"/>
              <a:gd name="connsiteY1" fmla="*/ 1587 h 1082675"/>
              <a:gd name="connsiteX2" fmla="*/ 407987 w 720724"/>
              <a:gd name="connsiteY2" fmla="*/ 125412 h 1082675"/>
              <a:gd name="connsiteX3" fmla="*/ 236537 w 720724"/>
              <a:gd name="connsiteY3" fmla="*/ 354012 h 1082675"/>
              <a:gd name="connsiteX4" fmla="*/ 103187 w 720724"/>
              <a:gd name="connsiteY4" fmla="*/ 649287 h 1082675"/>
              <a:gd name="connsiteX5" fmla="*/ 36512 w 720724"/>
              <a:gd name="connsiteY5" fmla="*/ 954087 h 1082675"/>
              <a:gd name="connsiteX6" fmla="*/ 55562 w 720724"/>
              <a:gd name="connsiteY6" fmla="*/ 1068387 h 1082675"/>
              <a:gd name="connsiteX7" fmla="*/ 369887 w 720724"/>
              <a:gd name="connsiteY7" fmla="*/ 1039812 h 1082675"/>
              <a:gd name="connsiteX8" fmla="*/ 617537 w 720724"/>
              <a:gd name="connsiteY8" fmla="*/ 954087 h 1082675"/>
              <a:gd name="connsiteX9" fmla="*/ 646112 w 720724"/>
              <a:gd name="connsiteY9" fmla="*/ 763587 h 1082675"/>
              <a:gd name="connsiteX10" fmla="*/ 674687 w 720724"/>
              <a:gd name="connsiteY10" fmla="*/ 496887 h 1082675"/>
              <a:gd name="connsiteX11" fmla="*/ 703262 w 720724"/>
              <a:gd name="connsiteY11" fmla="*/ 134937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724" h="1082675">
                <a:moveTo>
                  <a:pt x="703262" y="134937"/>
                </a:moveTo>
                <a:cubicBezTo>
                  <a:pt x="685800" y="52387"/>
                  <a:pt x="619124" y="3174"/>
                  <a:pt x="569912" y="1587"/>
                </a:cubicBezTo>
                <a:cubicBezTo>
                  <a:pt x="520700" y="0"/>
                  <a:pt x="463549" y="66675"/>
                  <a:pt x="407987" y="125412"/>
                </a:cubicBezTo>
                <a:cubicBezTo>
                  <a:pt x="352425" y="184149"/>
                  <a:pt x="287337" y="266700"/>
                  <a:pt x="236537" y="354012"/>
                </a:cubicBezTo>
                <a:cubicBezTo>
                  <a:pt x="185737" y="441325"/>
                  <a:pt x="136524" y="549275"/>
                  <a:pt x="103187" y="649287"/>
                </a:cubicBezTo>
                <a:cubicBezTo>
                  <a:pt x="69850" y="749299"/>
                  <a:pt x="44449" y="884237"/>
                  <a:pt x="36512" y="954087"/>
                </a:cubicBezTo>
                <a:cubicBezTo>
                  <a:pt x="28575" y="1023937"/>
                  <a:pt x="0" y="1054100"/>
                  <a:pt x="55562" y="1068387"/>
                </a:cubicBezTo>
                <a:cubicBezTo>
                  <a:pt x="111125" y="1082675"/>
                  <a:pt x="276225" y="1058862"/>
                  <a:pt x="369887" y="1039812"/>
                </a:cubicBezTo>
                <a:cubicBezTo>
                  <a:pt x="463549" y="1020762"/>
                  <a:pt x="571500" y="1000124"/>
                  <a:pt x="617537" y="954087"/>
                </a:cubicBezTo>
                <a:cubicBezTo>
                  <a:pt x="663574" y="908050"/>
                  <a:pt x="636587" y="839787"/>
                  <a:pt x="646112" y="763587"/>
                </a:cubicBezTo>
                <a:cubicBezTo>
                  <a:pt x="655637" y="687387"/>
                  <a:pt x="665162" y="596899"/>
                  <a:pt x="674687" y="496887"/>
                </a:cubicBezTo>
                <a:cubicBezTo>
                  <a:pt x="684212" y="396875"/>
                  <a:pt x="720724" y="217487"/>
                  <a:pt x="703262" y="134937"/>
                </a:cubicBezTo>
                <a:close/>
              </a:path>
            </a:pathLst>
          </a:cu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21" name="Oval 2"/>
          <p:cNvSpPr/>
          <p:nvPr/>
        </p:nvSpPr>
        <p:spPr>
          <a:xfrm>
            <a:off x="1131249" y="2968622"/>
            <a:ext cx="214314" cy="107156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31915" name="AutoShape 55"/>
          <p:cNvSpPr>
            <a:spLocks noChangeArrowheads="1"/>
          </p:cNvSpPr>
          <p:nvPr/>
        </p:nvSpPr>
        <p:spPr bwMode="auto">
          <a:xfrm rot="-4484693">
            <a:off x="3706019" y="3791744"/>
            <a:ext cx="142875" cy="71437"/>
          </a:xfrm>
          <a:prstGeom prst="leftArrow">
            <a:avLst>
              <a:gd name="adj1" fmla="val 50000"/>
              <a:gd name="adj2" fmla="val 50000"/>
            </a:avLst>
          </a:prstGeom>
          <a:solidFill>
            <a:srgbClr val="FF5050"/>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16" name="AutoShape 56"/>
          <p:cNvSpPr>
            <a:spLocks noChangeArrowheads="1"/>
          </p:cNvSpPr>
          <p:nvPr/>
        </p:nvSpPr>
        <p:spPr bwMode="auto">
          <a:xfrm rot="-4484693">
            <a:off x="3585369" y="4060032"/>
            <a:ext cx="142875" cy="71437"/>
          </a:xfrm>
          <a:prstGeom prst="leftArrow">
            <a:avLst>
              <a:gd name="adj1" fmla="val 50000"/>
              <a:gd name="adj2" fmla="val 50000"/>
            </a:avLst>
          </a:prstGeom>
          <a:solidFill>
            <a:srgbClr val="FF5050"/>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17" name="AutoShape 57"/>
          <p:cNvSpPr>
            <a:spLocks noChangeArrowheads="1"/>
          </p:cNvSpPr>
          <p:nvPr/>
        </p:nvSpPr>
        <p:spPr bwMode="auto">
          <a:xfrm rot="-3708783">
            <a:off x="3490119" y="4285457"/>
            <a:ext cx="142875" cy="71437"/>
          </a:xfrm>
          <a:prstGeom prst="leftArrow">
            <a:avLst>
              <a:gd name="adj1" fmla="val 50000"/>
              <a:gd name="adj2" fmla="val 50000"/>
            </a:avLst>
          </a:prstGeom>
          <a:solidFill>
            <a:srgbClr val="FF5050"/>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18" name="AutoShape 58"/>
          <p:cNvSpPr>
            <a:spLocks noChangeArrowheads="1"/>
          </p:cNvSpPr>
          <p:nvPr/>
        </p:nvSpPr>
        <p:spPr bwMode="auto">
          <a:xfrm rot="-2626868">
            <a:off x="3325813" y="4476750"/>
            <a:ext cx="142875" cy="71438"/>
          </a:xfrm>
          <a:prstGeom prst="leftArrow">
            <a:avLst>
              <a:gd name="adj1" fmla="val 50000"/>
              <a:gd name="adj2" fmla="val 50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19" name="AutoShape 59"/>
          <p:cNvSpPr>
            <a:spLocks noChangeArrowheads="1"/>
          </p:cNvSpPr>
          <p:nvPr/>
        </p:nvSpPr>
        <p:spPr bwMode="auto">
          <a:xfrm rot="-1680551">
            <a:off x="3103563" y="4621213"/>
            <a:ext cx="142875" cy="71437"/>
          </a:xfrm>
          <a:prstGeom prst="leftArrow">
            <a:avLst>
              <a:gd name="adj1" fmla="val 50000"/>
              <a:gd name="adj2" fmla="val 50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20" name="AutoShape 60"/>
          <p:cNvSpPr>
            <a:spLocks noChangeArrowheads="1"/>
          </p:cNvSpPr>
          <p:nvPr/>
        </p:nvSpPr>
        <p:spPr bwMode="auto">
          <a:xfrm rot="-1784692">
            <a:off x="2895600" y="4718050"/>
            <a:ext cx="142875" cy="71438"/>
          </a:xfrm>
          <a:prstGeom prst="leftArrow">
            <a:avLst>
              <a:gd name="adj1" fmla="val 50000"/>
              <a:gd name="adj2" fmla="val 50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21" name="AutoShape 61"/>
          <p:cNvSpPr>
            <a:spLocks noChangeArrowheads="1"/>
          </p:cNvSpPr>
          <p:nvPr/>
        </p:nvSpPr>
        <p:spPr bwMode="auto">
          <a:xfrm rot="-769043">
            <a:off x="2674938" y="4799013"/>
            <a:ext cx="142875" cy="71437"/>
          </a:xfrm>
          <a:prstGeom prst="leftArrow">
            <a:avLst>
              <a:gd name="adj1" fmla="val 50000"/>
              <a:gd name="adj2" fmla="val 50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22" name="AutoShape 62"/>
          <p:cNvSpPr>
            <a:spLocks noChangeArrowheads="1"/>
          </p:cNvSpPr>
          <p:nvPr/>
        </p:nvSpPr>
        <p:spPr bwMode="auto">
          <a:xfrm rot="-238533">
            <a:off x="2446338" y="4859338"/>
            <a:ext cx="142875" cy="71437"/>
          </a:xfrm>
          <a:prstGeom prst="leftArrow">
            <a:avLst>
              <a:gd name="adj1" fmla="val 50000"/>
              <a:gd name="adj2" fmla="val 50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23" name="AutoShape 63"/>
          <p:cNvSpPr>
            <a:spLocks noChangeArrowheads="1"/>
          </p:cNvSpPr>
          <p:nvPr/>
        </p:nvSpPr>
        <p:spPr bwMode="auto">
          <a:xfrm rot="-4484693">
            <a:off x="2380456" y="4307682"/>
            <a:ext cx="142875" cy="71438"/>
          </a:xfrm>
          <a:prstGeom prst="leftArrow">
            <a:avLst>
              <a:gd name="adj1" fmla="val 50000"/>
              <a:gd name="adj2" fmla="val 50000"/>
            </a:avLst>
          </a:prstGeom>
          <a:solidFill>
            <a:srgbClr val="FF5050"/>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24" name="AutoShape 64"/>
          <p:cNvSpPr>
            <a:spLocks noChangeArrowheads="1"/>
          </p:cNvSpPr>
          <p:nvPr/>
        </p:nvSpPr>
        <p:spPr bwMode="auto">
          <a:xfrm rot="-3840359">
            <a:off x="2255044" y="4606132"/>
            <a:ext cx="142875" cy="71437"/>
          </a:xfrm>
          <a:prstGeom prst="leftArrow">
            <a:avLst>
              <a:gd name="adj1" fmla="val 50000"/>
              <a:gd name="adj2" fmla="val 50000"/>
            </a:avLst>
          </a:prstGeom>
          <a:solidFill>
            <a:srgbClr val="FF5050"/>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25" name="AutoShape 65"/>
          <p:cNvSpPr>
            <a:spLocks noChangeArrowheads="1"/>
          </p:cNvSpPr>
          <p:nvPr/>
        </p:nvSpPr>
        <p:spPr bwMode="auto">
          <a:xfrm rot="-340605">
            <a:off x="2095500" y="4786313"/>
            <a:ext cx="144463" cy="201612"/>
          </a:xfrm>
          <a:prstGeom prst="leftArrow">
            <a:avLst>
              <a:gd name="adj1" fmla="val 50000"/>
              <a:gd name="adj2" fmla="val 25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26" name="AutoShape 66"/>
          <p:cNvSpPr>
            <a:spLocks noChangeArrowheads="1"/>
          </p:cNvSpPr>
          <p:nvPr/>
        </p:nvSpPr>
        <p:spPr bwMode="auto">
          <a:xfrm rot="310349">
            <a:off x="1862138" y="4764088"/>
            <a:ext cx="153987" cy="214312"/>
          </a:xfrm>
          <a:prstGeom prst="leftArrow">
            <a:avLst>
              <a:gd name="adj1" fmla="val 50000"/>
              <a:gd name="adj2" fmla="val 25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27" name="AutoShape 67"/>
          <p:cNvSpPr>
            <a:spLocks noChangeArrowheads="1"/>
          </p:cNvSpPr>
          <p:nvPr/>
        </p:nvSpPr>
        <p:spPr bwMode="auto">
          <a:xfrm rot="1552485">
            <a:off x="1658938" y="4695825"/>
            <a:ext cx="152400" cy="214313"/>
          </a:xfrm>
          <a:prstGeom prst="leftArrow">
            <a:avLst>
              <a:gd name="adj1" fmla="val 50000"/>
              <a:gd name="adj2" fmla="val 25000"/>
            </a:avLst>
          </a:prstGeom>
          <a:solidFill>
            <a:srgbClr val="FF5050"/>
          </a:solidFill>
          <a:ln w="9525">
            <a:solidFill>
              <a:schemeClr val="tx1"/>
            </a:solidFill>
            <a:miter lim="800000"/>
            <a:headEnd/>
            <a:tailEnd/>
          </a:ln>
        </p:spPr>
        <p:txBody>
          <a:bodyPr wrap="none" anchor="ctr"/>
          <a:lstStyle/>
          <a:p>
            <a:endParaRPr lang="en-GB">
              <a:solidFill>
                <a:srgbClr val="FFFF00"/>
              </a:solidFill>
              <a:cs typeface="Times New Roman" pitchFamily="18" charset="0"/>
            </a:endParaRPr>
          </a:p>
        </p:txBody>
      </p:sp>
      <p:sp>
        <p:nvSpPr>
          <p:cNvPr id="31928" name="AutoShape 68"/>
          <p:cNvSpPr>
            <a:spLocks noChangeArrowheads="1"/>
          </p:cNvSpPr>
          <p:nvPr/>
        </p:nvSpPr>
        <p:spPr bwMode="auto">
          <a:xfrm rot="4906663">
            <a:off x="1525587" y="4456113"/>
            <a:ext cx="180975" cy="215900"/>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29" name="AutoShape 69"/>
          <p:cNvSpPr>
            <a:spLocks noChangeArrowheads="1"/>
          </p:cNvSpPr>
          <p:nvPr/>
        </p:nvSpPr>
        <p:spPr bwMode="auto">
          <a:xfrm rot="5165969">
            <a:off x="1445419" y="4109244"/>
            <a:ext cx="207962" cy="222250"/>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30" name="AutoShape 70"/>
          <p:cNvSpPr>
            <a:spLocks noChangeArrowheads="1"/>
          </p:cNvSpPr>
          <p:nvPr/>
        </p:nvSpPr>
        <p:spPr bwMode="auto">
          <a:xfrm rot="5251566">
            <a:off x="1455738" y="3594100"/>
            <a:ext cx="179387" cy="214313"/>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31" name="AutoShape 71"/>
          <p:cNvSpPr>
            <a:spLocks noChangeArrowheads="1"/>
          </p:cNvSpPr>
          <p:nvPr/>
        </p:nvSpPr>
        <p:spPr bwMode="auto">
          <a:xfrm rot="5400000">
            <a:off x="1497013" y="3306762"/>
            <a:ext cx="179388" cy="214313"/>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32" name="AutoShape 72"/>
          <p:cNvSpPr>
            <a:spLocks noChangeArrowheads="1"/>
          </p:cNvSpPr>
          <p:nvPr/>
        </p:nvSpPr>
        <p:spPr bwMode="auto">
          <a:xfrm rot="4995740">
            <a:off x="1493837" y="3019426"/>
            <a:ext cx="180975" cy="215900"/>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33" name="AutoShape 73"/>
          <p:cNvSpPr>
            <a:spLocks noChangeArrowheads="1"/>
          </p:cNvSpPr>
          <p:nvPr/>
        </p:nvSpPr>
        <p:spPr bwMode="auto">
          <a:xfrm rot="5167667">
            <a:off x="1250951" y="2071687"/>
            <a:ext cx="144462" cy="201613"/>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34" name="AutoShape 74"/>
          <p:cNvSpPr>
            <a:spLocks noChangeArrowheads="1"/>
          </p:cNvSpPr>
          <p:nvPr/>
        </p:nvSpPr>
        <p:spPr bwMode="auto">
          <a:xfrm rot="6908770">
            <a:off x="1253332" y="1759743"/>
            <a:ext cx="152400" cy="214313"/>
          </a:xfrm>
          <a:prstGeom prst="leftArrow">
            <a:avLst>
              <a:gd name="adj1" fmla="val 50000"/>
              <a:gd name="adj2" fmla="val 25000"/>
            </a:avLst>
          </a:prstGeom>
          <a:solidFill>
            <a:srgbClr val="FF5050"/>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35" name="AutoShape 75"/>
          <p:cNvSpPr>
            <a:spLocks noChangeArrowheads="1"/>
          </p:cNvSpPr>
          <p:nvPr/>
        </p:nvSpPr>
        <p:spPr bwMode="auto">
          <a:xfrm rot="8894117">
            <a:off x="1509713" y="1524000"/>
            <a:ext cx="180975" cy="215900"/>
          </a:xfrm>
          <a:prstGeom prst="leftArrow">
            <a:avLst>
              <a:gd name="adj1" fmla="val 50000"/>
              <a:gd name="adj2" fmla="val 25000"/>
            </a:avLst>
          </a:prstGeom>
          <a:solidFill>
            <a:srgbClr val="FF5050"/>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36" name="AutoShape 76"/>
          <p:cNvSpPr>
            <a:spLocks noChangeArrowheads="1"/>
          </p:cNvSpPr>
          <p:nvPr/>
        </p:nvSpPr>
        <p:spPr bwMode="auto">
          <a:xfrm rot="10316893">
            <a:off x="1870075" y="1452563"/>
            <a:ext cx="207963" cy="222250"/>
          </a:xfrm>
          <a:prstGeom prst="leftArrow">
            <a:avLst>
              <a:gd name="adj1" fmla="val 50000"/>
              <a:gd name="adj2" fmla="val 25000"/>
            </a:avLst>
          </a:prstGeom>
          <a:solidFill>
            <a:srgbClr val="FF5050"/>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37" name="AutoShape 77"/>
          <p:cNvSpPr>
            <a:spLocks noChangeArrowheads="1"/>
          </p:cNvSpPr>
          <p:nvPr/>
        </p:nvSpPr>
        <p:spPr bwMode="auto">
          <a:xfrm rot="-9048186">
            <a:off x="2230438" y="1597025"/>
            <a:ext cx="179387" cy="214313"/>
          </a:xfrm>
          <a:prstGeom prst="leftArrow">
            <a:avLst>
              <a:gd name="adj1" fmla="val 50000"/>
              <a:gd name="adj2" fmla="val 25000"/>
            </a:avLst>
          </a:prstGeom>
          <a:solidFill>
            <a:srgbClr val="FF5050"/>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38" name="AutoShape 78"/>
          <p:cNvSpPr>
            <a:spLocks noChangeArrowheads="1"/>
          </p:cNvSpPr>
          <p:nvPr/>
        </p:nvSpPr>
        <p:spPr bwMode="auto">
          <a:xfrm rot="-5706562">
            <a:off x="2319338" y="1866900"/>
            <a:ext cx="179387" cy="214313"/>
          </a:xfrm>
          <a:prstGeom prst="leftArrow">
            <a:avLst>
              <a:gd name="adj1" fmla="val 50000"/>
              <a:gd name="adj2" fmla="val 25000"/>
            </a:avLst>
          </a:prstGeom>
          <a:solidFill>
            <a:srgbClr val="FF5050"/>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22" name="Freeform 60"/>
          <p:cNvSpPr/>
          <p:nvPr/>
        </p:nvSpPr>
        <p:spPr>
          <a:xfrm>
            <a:off x="709295" y="2235517"/>
            <a:ext cx="3218180" cy="1299211"/>
          </a:xfrm>
          <a:custGeom>
            <a:avLst/>
            <a:gdLst>
              <a:gd name="connsiteX0" fmla="*/ 30480 w 3218180"/>
              <a:gd name="connsiteY0" fmla="*/ 593090 h 1299210"/>
              <a:gd name="connsiteX1" fmla="*/ 251460 w 3218180"/>
              <a:gd name="connsiteY1" fmla="*/ 250190 h 1299210"/>
              <a:gd name="connsiteX2" fmla="*/ 769620 w 3218180"/>
              <a:gd name="connsiteY2" fmla="*/ 59690 h 1299210"/>
              <a:gd name="connsiteX3" fmla="*/ 1280160 w 3218180"/>
              <a:gd name="connsiteY3" fmla="*/ 13970 h 1299210"/>
              <a:gd name="connsiteX4" fmla="*/ 1623060 w 3218180"/>
              <a:gd name="connsiteY4" fmla="*/ 21590 h 1299210"/>
              <a:gd name="connsiteX5" fmla="*/ 1965960 w 3218180"/>
              <a:gd name="connsiteY5" fmla="*/ 44450 h 1299210"/>
              <a:gd name="connsiteX6" fmla="*/ 2377440 w 3218180"/>
              <a:gd name="connsiteY6" fmla="*/ 288290 h 1299210"/>
              <a:gd name="connsiteX7" fmla="*/ 2537460 w 3218180"/>
              <a:gd name="connsiteY7" fmla="*/ 471170 h 1299210"/>
              <a:gd name="connsiteX8" fmla="*/ 2941320 w 3218180"/>
              <a:gd name="connsiteY8" fmla="*/ 585470 h 1299210"/>
              <a:gd name="connsiteX9" fmla="*/ 3185160 w 3218180"/>
              <a:gd name="connsiteY9" fmla="*/ 699770 h 1299210"/>
              <a:gd name="connsiteX10" fmla="*/ 3139440 w 3218180"/>
              <a:gd name="connsiteY10" fmla="*/ 844550 h 1299210"/>
              <a:gd name="connsiteX11" fmla="*/ 3055620 w 3218180"/>
              <a:gd name="connsiteY11" fmla="*/ 897890 h 1299210"/>
              <a:gd name="connsiteX12" fmla="*/ 2697480 w 3218180"/>
              <a:gd name="connsiteY12" fmla="*/ 753110 h 1299210"/>
              <a:gd name="connsiteX13" fmla="*/ 2491740 w 3218180"/>
              <a:gd name="connsiteY13" fmla="*/ 730250 h 1299210"/>
              <a:gd name="connsiteX14" fmla="*/ 2331720 w 3218180"/>
              <a:gd name="connsiteY14" fmla="*/ 897890 h 1299210"/>
              <a:gd name="connsiteX15" fmla="*/ 2194560 w 3218180"/>
              <a:gd name="connsiteY15" fmla="*/ 1202690 h 1299210"/>
              <a:gd name="connsiteX16" fmla="*/ 2141220 w 3218180"/>
              <a:gd name="connsiteY16" fmla="*/ 1294130 h 1299210"/>
              <a:gd name="connsiteX17" fmla="*/ 1950720 w 3218180"/>
              <a:gd name="connsiteY17" fmla="*/ 1233170 h 1299210"/>
              <a:gd name="connsiteX18" fmla="*/ 2034540 w 3218180"/>
              <a:gd name="connsiteY18" fmla="*/ 974090 h 1299210"/>
              <a:gd name="connsiteX19" fmla="*/ 2148840 w 3218180"/>
              <a:gd name="connsiteY19" fmla="*/ 730250 h 1299210"/>
              <a:gd name="connsiteX20" fmla="*/ 2202180 w 3218180"/>
              <a:gd name="connsiteY20" fmla="*/ 593090 h 1299210"/>
              <a:gd name="connsiteX21" fmla="*/ 2072640 w 3218180"/>
              <a:gd name="connsiteY21" fmla="*/ 448310 h 1299210"/>
              <a:gd name="connsiteX22" fmla="*/ 1783080 w 3218180"/>
              <a:gd name="connsiteY22" fmla="*/ 318770 h 1299210"/>
              <a:gd name="connsiteX23" fmla="*/ 1516380 w 3218180"/>
              <a:gd name="connsiteY23" fmla="*/ 288290 h 1299210"/>
              <a:gd name="connsiteX24" fmla="*/ 1043940 w 3218180"/>
              <a:gd name="connsiteY24" fmla="*/ 295910 h 1299210"/>
              <a:gd name="connsiteX25" fmla="*/ 647700 w 3218180"/>
              <a:gd name="connsiteY25" fmla="*/ 402590 h 1299210"/>
              <a:gd name="connsiteX26" fmla="*/ 510540 w 3218180"/>
              <a:gd name="connsiteY26" fmla="*/ 547370 h 1299210"/>
              <a:gd name="connsiteX27" fmla="*/ 502920 w 3218180"/>
              <a:gd name="connsiteY27" fmla="*/ 730250 h 1299210"/>
              <a:gd name="connsiteX28" fmla="*/ 342900 w 3218180"/>
              <a:gd name="connsiteY28" fmla="*/ 654050 h 1299210"/>
              <a:gd name="connsiteX29" fmla="*/ 251460 w 3218180"/>
              <a:gd name="connsiteY29" fmla="*/ 524510 h 1299210"/>
              <a:gd name="connsiteX30" fmla="*/ 182880 w 3218180"/>
              <a:gd name="connsiteY30" fmla="*/ 570230 h 1299210"/>
              <a:gd name="connsiteX31" fmla="*/ 68580 w 3218180"/>
              <a:gd name="connsiteY31" fmla="*/ 631190 h 1299210"/>
              <a:gd name="connsiteX32" fmla="*/ 30480 w 3218180"/>
              <a:gd name="connsiteY32" fmla="*/ 593090 h 1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8180" h="1299210">
                <a:moveTo>
                  <a:pt x="30480" y="593090"/>
                </a:moveTo>
                <a:cubicBezTo>
                  <a:pt x="60960" y="529590"/>
                  <a:pt x="128270" y="339090"/>
                  <a:pt x="251460" y="250190"/>
                </a:cubicBezTo>
                <a:cubicBezTo>
                  <a:pt x="374650" y="161290"/>
                  <a:pt x="598170" y="99060"/>
                  <a:pt x="769620" y="59690"/>
                </a:cubicBezTo>
                <a:cubicBezTo>
                  <a:pt x="941070" y="20320"/>
                  <a:pt x="1137920" y="20320"/>
                  <a:pt x="1280160" y="13970"/>
                </a:cubicBezTo>
                <a:cubicBezTo>
                  <a:pt x="1422400" y="7620"/>
                  <a:pt x="1508760" y="16510"/>
                  <a:pt x="1623060" y="21590"/>
                </a:cubicBezTo>
                <a:cubicBezTo>
                  <a:pt x="1737360" y="26670"/>
                  <a:pt x="1840230" y="0"/>
                  <a:pt x="1965960" y="44450"/>
                </a:cubicBezTo>
                <a:cubicBezTo>
                  <a:pt x="2091690" y="88900"/>
                  <a:pt x="2282190" y="217170"/>
                  <a:pt x="2377440" y="288290"/>
                </a:cubicBezTo>
                <a:cubicBezTo>
                  <a:pt x="2472690" y="359410"/>
                  <a:pt x="2443480" y="421640"/>
                  <a:pt x="2537460" y="471170"/>
                </a:cubicBezTo>
                <a:cubicBezTo>
                  <a:pt x="2631440" y="520700"/>
                  <a:pt x="2833370" y="547370"/>
                  <a:pt x="2941320" y="585470"/>
                </a:cubicBezTo>
                <a:cubicBezTo>
                  <a:pt x="3049270" y="623570"/>
                  <a:pt x="3152140" y="656590"/>
                  <a:pt x="3185160" y="699770"/>
                </a:cubicBezTo>
                <a:cubicBezTo>
                  <a:pt x="3218180" y="742950"/>
                  <a:pt x="3161030" y="811530"/>
                  <a:pt x="3139440" y="844550"/>
                </a:cubicBezTo>
                <a:cubicBezTo>
                  <a:pt x="3117850" y="877570"/>
                  <a:pt x="3129280" y="913130"/>
                  <a:pt x="3055620" y="897890"/>
                </a:cubicBezTo>
                <a:cubicBezTo>
                  <a:pt x="2981960" y="882650"/>
                  <a:pt x="2791460" y="781050"/>
                  <a:pt x="2697480" y="753110"/>
                </a:cubicBezTo>
                <a:cubicBezTo>
                  <a:pt x="2603500" y="725170"/>
                  <a:pt x="2552700" y="706120"/>
                  <a:pt x="2491740" y="730250"/>
                </a:cubicBezTo>
                <a:cubicBezTo>
                  <a:pt x="2430780" y="754380"/>
                  <a:pt x="2381250" y="819150"/>
                  <a:pt x="2331720" y="897890"/>
                </a:cubicBezTo>
                <a:cubicBezTo>
                  <a:pt x="2282190" y="976630"/>
                  <a:pt x="2226310" y="1136650"/>
                  <a:pt x="2194560" y="1202690"/>
                </a:cubicBezTo>
                <a:cubicBezTo>
                  <a:pt x="2162810" y="1268730"/>
                  <a:pt x="2181860" y="1289050"/>
                  <a:pt x="2141220" y="1294130"/>
                </a:cubicBezTo>
                <a:cubicBezTo>
                  <a:pt x="2100580" y="1299210"/>
                  <a:pt x="1968500" y="1286510"/>
                  <a:pt x="1950720" y="1233170"/>
                </a:cubicBezTo>
                <a:cubicBezTo>
                  <a:pt x="1932940" y="1179830"/>
                  <a:pt x="2001520" y="1057910"/>
                  <a:pt x="2034540" y="974090"/>
                </a:cubicBezTo>
                <a:cubicBezTo>
                  <a:pt x="2067560" y="890270"/>
                  <a:pt x="2120900" y="793750"/>
                  <a:pt x="2148840" y="730250"/>
                </a:cubicBezTo>
                <a:cubicBezTo>
                  <a:pt x="2176780" y="666750"/>
                  <a:pt x="2214880" y="640080"/>
                  <a:pt x="2202180" y="593090"/>
                </a:cubicBezTo>
                <a:cubicBezTo>
                  <a:pt x="2189480" y="546100"/>
                  <a:pt x="2142490" y="494030"/>
                  <a:pt x="2072640" y="448310"/>
                </a:cubicBezTo>
                <a:cubicBezTo>
                  <a:pt x="2002790" y="402590"/>
                  <a:pt x="1875790" y="345440"/>
                  <a:pt x="1783080" y="318770"/>
                </a:cubicBezTo>
                <a:cubicBezTo>
                  <a:pt x="1690370" y="292100"/>
                  <a:pt x="1639570" y="292100"/>
                  <a:pt x="1516380" y="288290"/>
                </a:cubicBezTo>
                <a:cubicBezTo>
                  <a:pt x="1393190" y="284480"/>
                  <a:pt x="1188720" y="276860"/>
                  <a:pt x="1043940" y="295910"/>
                </a:cubicBezTo>
                <a:cubicBezTo>
                  <a:pt x="899160" y="314960"/>
                  <a:pt x="736600" y="360680"/>
                  <a:pt x="647700" y="402590"/>
                </a:cubicBezTo>
                <a:cubicBezTo>
                  <a:pt x="558800" y="444500"/>
                  <a:pt x="534670" y="492760"/>
                  <a:pt x="510540" y="547370"/>
                </a:cubicBezTo>
                <a:cubicBezTo>
                  <a:pt x="486410" y="601980"/>
                  <a:pt x="530860" y="712470"/>
                  <a:pt x="502920" y="730250"/>
                </a:cubicBezTo>
                <a:cubicBezTo>
                  <a:pt x="474980" y="748030"/>
                  <a:pt x="384810" y="688340"/>
                  <a:pt x="342900" y="654050"/>
                </a:cubicBezTo>
                <a:cubicBezTo>
                  <a:pt x="300990" y="619760"/>
                  <a:pt x="278130" y="538480"/>
                  <a:pt x="251460" y="524510"/>
                </a:cubicBezTo>
                <a:cubicBezTo>
                  <a:pt x="224790" y="510540"/>
                  <a:pt x="213360" y="552450"/>
                  <a:pt x="182880" y="570230"/>
                </a:cubicBezTo>
                <a:cubicBezTo>
                  <a:pt x="152400" y="588010"/>
                  <a:pt x="93980" y="619760"/>
                  <a:pt x="68580" y="631190"/>
                </a:cubicBezTo>
                <a:cubicBezTo>
                  <a:pt x="43180" y="642620"/>
                  <a:pt x="0" y="656590"/>
                  <a:pt x="30480" y="593090"/>
                </a:cubicBezTo>
                <a:close/>
              </a:path>
            </a:pathLst>
          </a:cu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solidFill>
                <a:srgbClr val="FFFF00"/>
              </a:solidFill>
              <a:latin typeface="Times New Roman" pitchFamily="18" charset="0"/>
              <a:cs typeface="Times New Roman" pitchFamily="18" charset="0"/>
            </a:endParaRPr>
          </a:p>
        </p:txBody>
      </p:sp>
      <p:sp>
        <p:nvSpPr>
          <p:cNvPr id="31942" name="AutoShape 82"/>
          <p:cNvSpPr>
            <a:spLocks noChangeArrowheads="1"/>
          </p:cNvSpPr>
          <p:nvPr/>
        </p:nvSpPr>
        <p:spPr bwMode="auto">
          <a:xfrm rot="-8239861">
            <a:off x="2884488" y="2525713"/>
            <a:ext cx="207962" cy="222250"/>
          </a:xfrm>
          <a:prstGeom prst="leftArrow">
            <a:avLst>
              <a:gd name="adj1" fmla="val 50000"/>
              <a:gd name="adj2" fmla="val 25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43" name="AutoShape 83"/>
          <p:cNvSpPr>
            <a:spLocks noChangeArrowheads="1"/>
          </p:cNvSpPr>
          <p:nvPr/>
        </p:nvSpPr>
        <p:spPr bwMode="auto">
          <a:xfrm rot="5400000">
            <a:off x="793750" y="3492500"/>
            <a:ext cx="144463" cy="201613"/>
          </a:xfrm>
          <a:prstGeom prst="leftArrow">
            <a:avLst>
              <a:gd name="adj1" fmla="val 50000"/>
              <a:gd name="adj2" fmla="val 25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44" name="AutoShape 84"/>
          <p:cNvSpPr>
            <a:spLocks noChangeArrowheads="1"/>
          </p:cNvSpPr>
          <p:nvPr/>
        </p:nvSpPr>
        <p:spPr bwMode="auto">
          <a:xfrm rot="5606935">
            <a:off x="789782" y="3182143"/>
            <a:ext cx="152400" cy="214313"/>
          </a:xfrm>
          <a:prstGeom prst="leftArrow">
            <a:avLst>
              <a:gd name="adj1" fmla="val 50000"/>
              <a:gd name="adj2" fmla="val 25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45" name="AutoShape 85"/>
          <p:cNvSpPr>
            <a:spLocks noChangeArrowheads="1"/>
          </p:cNvSpPr>
          <p:nvPr/>
        </p:nvSpPr>
        <p:spPr bwMode="auto">
          <a:xfrm rot="6271722">
            <a:off x="808037" y="2874963"/>
            <a:ext cx="180975" cy="215900"/>
          </a:xfrm>
          <a:prstGeom prst="leftArrow">
            <a:avLst>
              <a:gd name="adj1" fmla="val 50000"/>
              <a:gd name="adj2" fmla="val 25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46" name="AutoShape 86"/>
          <p:cNvSpPr>
            <a:spLocks noChangeArrowheads="1"/>
          </p:cNvSpPr>
          <p:nvPr/>
        </p:nvSpPr>
        <p:spPr bwMode="auto">
          <a:xfrm rot="8910318">
            <a:off x="1020763" y="2479675"/>
            <a:ext cx="207962" cy="222250"/>
          </a:xfrm>
          <a:prstGeom prst="leftArrow">
            <a:avLst>
              <a:gd name="adj1" fmla="val 50000"/>
              <a:gd name="adj2" fmla="val 25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47" name="AutoShape 87"/>
          <p:cNvSpPr>
            <a:spLocks noChangeArrowheads="1"/>
          </p:cNvSpPr>
          <p:nvPr/>
        </p:nvSpPr>
        <p:spPr bwMode="auto">
          <a:xfrm rot="9385237">
            <a:off x="1438275" y="2316163"/>
            <a:ext cx="179388" cy="214312"/>
          </a:xfrm>
          <a:prstGeom prst="leftArrow">
            <a:avLst>
              <a:gd name="adj1" fmla="val 50000"/>
              <a:gd name="adj2" fmla="val 25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48" name="AutoShape 88"/>
          <p:cNvSpPr>
            <a:spLocks noChangeArrowheads="1"/>
          </p:cNvSpPr>
          <p:nvPr/>
        </p:nvSpPr>
        <p:spPr bwMode="auto">
          <a:xfrm rot="10800000">
            <a:off x="1870075" y="2297113"/>
            <a:ext cx="179388" cy="214312"/>
          </a:xfrm>
          <a:prstGeom prst="leftArrow">
            <a:avLst>
              <a:gd name="adj1" fmla="val 50000"/>
              <a:gd name="adj2" fmla="val 25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49" name="AutoShape 89"/>
          <p:cNvSpPr>
            <a:spLocks noChangeArrowheads="1"/>
          </p:cNvSpPr>
          <p:nvPr/>
        </p:nvSpPr>
        <p:spPr bwMode="auto">
          <a:xfrm rot="-9700598">
            <a:off x="2374900" y="2316163"/>
            <a:ext cx="180975" cy="215900"/>
          </a:xfrm>
          <a:prstGeom prst="leftArrow">
            <a:avLst>
              <a:gd name="adj1" fmla="val 50000"/>
              <a:gd name="adj2" fmla="val 25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50" name="AutoShape 91"/>
          <p:cNvSpPr>
            <a:spLocks noChangeArrowheads="1"/>
          </p:cNvSpPr>
          <p:nvPr/>
        </p:nvSpPr>
        <p:spPr bwMode="auto">
          <a:xfrm rot="6271722">
            <a:off x="735012" y="4314826"/>
            <a:ext cx="180975" cy="215900"/>
          </a:xfrm>
          <a:prstGeom prst="leftArrow">
            <a:avLst>
              <a:gd name="adj1" fmla="val 50000"/>
              <a:gd name="adj2" fmla="val 25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51" name="AutoShape 92"/>
          <p:cNvSpPr>
            <a:spLocks noChangeArrowheads="1"/>
          </p:cNvSpPr>
          <p:nvPr/>
        </p:nvSpPr>
        <p:spPr bwMode="auto">
          <a:xfrm rot="5400000">
            <a:off x="759618" y="4012407"/>
            <a:ext cx="207963" cy="222250"/>
          </a:xfrm>
          <a:prstGeom prst="leftArrow">
            <a:avLst>
              <a:gd name="adj1" fmla="val 50000"/>
              <a:gd name="adj2" fmla="val 25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sp>
        <p:nvSpPr>
          <p:cNvPr id="31952" name="AutoShape 101"/>
          <p:cNvSpPr>
            <a:spLocks noChangeArrowheads="1"/>
          </p:cNvSpPr>
          <p:nvPr/>
        </p:nvSpPr>
        <p:spPr bwMode="auto">
          <a:xfrm rot="-4484693">
            <a:off x="2913856" y="2928144"/>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53" name="AutoShape 102"/>
          <p:cNvSpPr>
            <a:spLocks noChangeArrowheads="1"/>
          </p:cNvSpPr>
          <p:nvPr/>
        </p:nvSpPr>
        <p:spPr bwMode="auto">
          <a:xfrm rot="-4484693">
            <a:off x="2842419" y="3144044"/>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54" name="AutoShape 103"/>
          <p:cNvSpPr>
            <a:spLocks noChangeArrowheads="1"/>
          </p:cNvSpPr>
          <p:nvPr/>
        </p:nvSpPr>
        <p:spPr bwMode="auto">
          <a:xfrm rot="-3218817">
            <a:off x="2726531" y="3363119"/>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55" name="AutoShape 104"/>
          <p:cNvSpPr>
            <a:spLocks noChangeArrowheads="1"/>
          </p:cNvSpPr>
          <p:nvPr/>
        </p:nvSpPr>
        <p:spPr bwMode="auto">
          <a:xfrm rot="-3504120">
            <a:off x="2578894" y="3564732"/>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56" name="AutoShape 105"/>
          <p:cNvSpPr>
            <a:spLocks noChangeArrowheads="1"/>
          </p:cNvSpPr>
          <p:nvPr/>
        </p:nvSpPr>
        <p:spPr bwMode="auto">
          <a:xfrm rot="-4599500">
            <a:off x="2445544" y="3793332"/>
            <a:ext cx="142875" cy="71437"/>
          </a:xfrm>
          <a:prstGeom prst="leftArrow">
            <a:avLst>
              <a:gd name="adj1" fmla="val 50000"/>
              <a:gd name="adj2" fmla="val 50000"/>
            </a:avLst>
          </a:prstGeom>
          <a:solidFill>
            <a:srgbClr val="9966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57" name="AutoShape 106"/>
          <p:cNvSpPr>
            <a:spLocks noChangeArrowheads="1"/>
          </p:cNvSpPr>
          <p:nvPr/>
        </p:nvSpPr>
        <p:spPr bwMode="auto">
          <a:xfrm rot="-5110034">
            <a:off x="2410619" y="4015582"/>
            <a:ext cx="142875" cy="71437"/>
          </a:xfrm>
          <a:prstGeom prst="leftArrow">
            <a:avLst>
              <a:gd name="adj1" fmla="val 50000"/>
              <a:gd name="adj2" fmla="val 50000"/>
            </a:avLst>
          </a:prstGeom>
          <a:solidFill>
            <a:srgbClr val="CC66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58" name="AutoShape 107"/>
          <p:cNvSpPr>
            <a:spLocks noChangeArrowheads="1"/>
          </p:cNvSpPr>
          <p:nvPr/>
        </p:nvSpPr>
        <p:spPr bwMode="auto">
          <a:xfrm rot="-9301217">
            <a:off x="3157538" y="2782888"/>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59" name="AutoShape 108"/>
          <p:cNvSpPr>
            <a:spLocks noChangeArrowheads="1"/>
          </p:cNvSpPr>
          <p:nvPr/>
        </p:nvSpPr>
        <p:spPr bwMode="auto">
          <a:xfrm rot="-9296328">
            <a:off x="3449638" y="2876550"/>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60" name="AutoShape 109"/>
          <p:cNvSpPr>
            <a:spLocks noChangeArrowheads="1"/>
          </p:cNvSpPr>
          <p:nvPr/>
        </p:nvSpPr>
        <p:spPr bwMode="auto">
          <a:xfrm rot="-9422367">
            <a:off x="3670300" y="2963863"/>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wrap="none" anchor="ctr"/>
          <a:lstStyle/>
          <a:p>
            <a:endParaRPr lang="en-GB">
              <a:solidFill>
                <a:srgbClr val="FFFF00"/>
              </a:solidFill>
              <a:cs typeface="Times New Roman" pitchFamily="18" charset="0"/>
            </a:endParaRPr>
          </a:p>
        </p:txBody>
      </p:sp>
      <p:sp>
        <p:nvSpPr>
          <p:cNvPr id="31961" name="AutoShape 110"/>
          <p:cNvSpPr>
            <a:spLocks noChangeArrowheads="1"/>
          </p:cNvSpPr>
          <p:nvPr/>
        </p:nvSpPr>
        <p:spPr bwMode="auto">
          <a:xfrm rot="-6169043">
            <a:off x="3850481" y="3144044"/>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62" name="AutoShape 111"/>
          <p:cNvSpPr>
            <a:spLocks noChangeArrowheads="1"/>
          </p:cNvSpPr>
          <p:nvPr/>
        </p:nvSpPr>
        <p:spPr bwMode="auto">
          <a:xfrm rot="-4326713">
            <a:off x="3850481" y="3359944"/>
            <a:ext cx="142875" cy="71438"/>
          </a:xfrm>
          <a:prstGeom prst="leftArrow">
            <a:avLst>
              <a:gd name="adj1" fmla="val 50000"/>
              <a:gd name="adj2" fmla="val 50000"/>
            </a:avLst>
          </a:prstGeom>
          <a:solidFill>
            <a:srgbClr val="9966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63" name="AutoShape 112"/>
          <p:cNvSpPr>
            <a:spLocks noChangeArrowheads="1"/>
          </p:cNvSpPr>
          <p:nvPr/>
        </p:nvSpPr>
        <p:spPr bwMode="auto">
          <a:xfrm rot="-4374148">
            <a:off x="3779044" y="3575844"/>
            <a:ext cx="142875" cy="71437"/>
          </a:xfrm>
          <a:prstGeom prst="leftArrow">
            <a:avLst>
              <a:gd name="adj1" fmla="val 50000"/>
              <a:gd name="adj2" fmla="val 50000"/>
            </a:avLst>
          </a:prstGeom>
          <a:solidFill>
            <a:srgbClr val="CC66FF"/>
          </a:solidFill>
          <a:ln w="9525">
            <a:solidFill>
              <a:schemeClr val="tx1"/>
            </a:solidFill>
            <a:miter lim="800000"/>
            <a:headEnd/>
            <a:tailEnd/>
          </a:ln>
        </p:spPr>
        <p:txBody>
          <a:bodyPr vert="eaVert" wrap="none" anchor="ctr"/>
          <a:lstStyle/>
          <a:p>
            <a:endParaRPr lang="en-GB">
              <a:solidFill>
                <a:srgbClr val="FFFF00"/>
              </a:solidFill>
              <a:cs typeface="Times New Roman" pitchFamily="18" charset="0"/>
            </a:endParaRPr>
          </a:p>
        </p:txBody>
      </p:sp>
      <p:sp>
        <p:nvSpPr>
          <p:cNvPr id="31964" name="AutoShape 112"/>
          <p:cNvSpPr>
            <a:spLocks noChangeArrowheads="1"/>
          </p:cNvSpPr>
          <p:nvPr/>
        </p:nvSpPr>
        <p:spPr bwMode="auto">
          <a:xfrm rot="6271722">
            <a:off x="682625" y="4627563"/>
            <a:ext cx="180975" cy="215900"/>
          </a:xfrm>
          <a:prstGeom prst="leftArrow">
            <a:avLst>
              <a:gd name="adj1" fmla="val 50000"/>
              <a:gd name="adj2" fmla="val 25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cs typeface="Times New Roman" pitchFamily="18" charset="0"/>
            </a:endParaRPr>
          </a:p>
        </p:txBody>
      </p:sp>
      <p:grpSp>
        <p:nvGrpSpPr>
          <p:cNvPr id="31965" name="Freeform 76"/>
          <p:cNvGrpSpPr>
            <a:grpSpLocks/>
          </p:cNvGrpSpPr>
          <p:nvPr/>
        </p:nvGrpSpPr>
        <p:grpSpPr bwMode="auto">
          <a:xfrm rot="6609582" flipH="1">
            <a:off x="700882" y="5150644"/>
            <a:ext cx="1223962" cy="1219200"/>
            <a:chOff x="1313" y="2208"/>
            <a:chExt cx="841" cy="768"/>
          </a:xfrm>
        </p:grpSpPr>
        <p:pic>
          <p:nvPicPr>
            <p:cNvPr id="31979" name="Freeform 76"/>
            <p:cNvPicPr>
              <a:picLocks noChangeArrowheads="1"/>
            </p:cNvPicPr>
            <p:nvPr/>
          </p:nvPicPr>
          <p:blipFill>
            <a:blip r:embed="rId5" cstate="print"/>
            <a:srcRect/>
            <a:stretch>
              <a:fillRect/>
            </a:stretch>
          </p:blipFill>
          <p:spPr bwMode="auto">
            <a:xfrm>
              <a:off x="1313" y="2208"/>
              <a:ext cx="841" cy="768"/>
            </a:xfrm>
            <a:prstGeom prst="rect">
              <a:avLst/>
            </a:prstGeom>
            <a:noFill/>
            <a:ln w="9525">
              <a:noFill/>
              <a:miter lim="800000"/>
              <a:headEnd/>
              <a:tailEnd/>
            </a:ln>
          </p:spPr>
        </p:pic>
        <p:sp>
          <p:nvSpPr>
            <p:cNvPr id="31980" name="Text Box 158"/>
            <p:cNvSpPr txBox="1">
              <a:spLocks noChangeArrowheads="1"/>
            </p:cNvSpPr>
            <p:nvPr/>
          </p:nvSpPr>
          <p:spPr bwMode="auto">
            <a:xfrm rot="-499169">
              <a:off x="1354" y="2255"/>
              <a:ext cx="741" cy="728"/>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grpSp>
        <p:nvGrpSpPr>
          <p:cNvPr id="31966" name="Freeform 78"/>
          <p:cNvGrpSpPr>
            <a:grpSpLocks/>
          </p:cNvGrpSpPr>
          <p:nvPr/>
        </p:nvGrpSpPr>
        <p:grpSpPr bwMode="auto">
          <a:xfrm rot="1390328">
            <a:off x="44450" y="4805363"/>
            <a:ext cx="762000" cy="1208087"/>
            <a:chOff x="2162" y="3091"/>
            <a:chExt cx="480" cy="761"/>
          </a:xfrm>
        </p:grpSpPr>
        <p:pic>
          <p:nvPicPr>
            <p:cNvPr id="31977" name="Freeform 78"/>
            <p:cNvPicPr>
              <a:picLocks noChangeArrowheads="1"/>
            </p:cNvPicPr>
            <p:nvPr/>
          </p:nvPicPr>
          <p:blipFill>
            <a:blip r:embed="rId6" cstate="print"/>
            <a:srcRect/>
            <a:stretch>
              <a:fillRect/>
            </a:stretch>
          </p:blipFill>
          <p:spPr bwMode="auto">
            <a:xfrm>
              <a:off x="2162" y="3091"/>
              <a:ext cx="480" cy="761"/>
            </a:xfrm>
            <a:prstGeom prst="rect">
              <a:avLst/>
            </a:prstGeom>
            <a:noFill/>
            <a:ln w="9525">
              <a:noFill/>
              <a:miter lim="800000"/>
              <a:headEnd/>
              <a:tailEnd/>
            </a:ln>
          </p:spPr>
        </p:pic>
        <p:sp>
          <p:nvSpPr>
            <p:cNvPr id="31978" name="Text Box 161"/>
            <p:cNvSpPr txBox="1">
              <a:spLocks noChangeArrowheads="1"/>
            </p:cNvSpPr>
            <p:nvPr/>
          </p:nvSpPr>
          <p:spPr bwMode="auto">
            <a:xfrm>
              <a:off x="2190" y="3106"/>
              <a:ext cx="424" cy="703"/>
            </a:xfrm>
            <a:prstGeom prst="rect">
              <a:avLst/>
            </a:prstGeom>
            <a:noFill/>
            <a:ln w="9525">
              <a:noFill/>
              <a:miter lim="800000"/>
              <a:headEnd/>
              <a:tailEnd/>
            </a:ln>
          </p:spPr>
          <p:txBody>
            <a:bodyPr anchor="ctr"/>
            <a:lstStyle/>
            <a:p>
              <a:pPr algn="ctr"/>
              <a:endParaRPr lang="en-GB">
                <a:solidFill>
                  <a:srgbClr val="FFFF00"/>
                </a:solidFill>
                <a:latin typeface="Calibri" pitchFamily="34" charset="0"/>
              </a:endParaRPr>
            </a:p>
          </p:txBody>
        </p:sp>
      </p:grpSp>
      <p:sp>
        <p:nvSpPr>
          <p:cNvPr id="31967" name="AutoShape 162"/>
          <p:cNvSpPr>
            <a:spLocks noChangeArrowheads="1"/>
          </p:cNvSpPr>
          <p:nvPr/>
        </p:nvSpPr>
        <p:spPr bwMode="auto">
          <a:xfrm rot="6656390">
            <a:off x="506413" y="4921250"/>
            <a:ext cx="144462" cy="71438"/>
          </a:xfrm>
          <a:prstGeom prst="leftArrow">
            <a:avLst>
              <a:gd name="adj1" fmla="val 50000"/>
              <a:gd name="adj2" fmla="val 50555"/>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68" name="AutoShape 163"/>
          <p:cNvSpPr>
            <a:spLocks noChangeArrowheads="1"/>
          </p:cNvSpPr>
          <p:nvPr/>
        </p:nvSpPr>
        <p:spPr bwMode="auto">
          <a:xfrm rot="3707720">
            <a:off x="1225551" y="5784850"/>
            <a:ext cx="144462" cy="71437"/>
          </a:xfrm>
          <a:prstGeom prst="leftArrow">
            <a:avLst>
              <a:gd name="adj1" fmla="val 50000"/>
              <a:gd name="adj2" fmla="val 50556"/>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69" name="AutoShape 164"/>
          <p:cNvSpPr>
            <a:spLocks noChangeArrowheads="1"/>
          </p:cNvSpPr>
          <p:nvPr/>
        </p:nvSpPr>
        <p:spPr bwMode="auto">
          <a:xfrm rot="3172447">
            <a:off x="1129506" y="5658644"/>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70" name="AutoShape 165"/>
          <p:cNvSpPr>
            <a:spLocks noChangeArrowheads="1"/>
          </p:cNvSpPr>
          <p:nvPr/>
        </p:nvSpPr>
        <p:spPr bwMode="auto">
          <a:xfrm rot="4293903">
            <a:off x="1042194" y="5496719"/>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71" name="AutoShape 166"/>
          <p:cNvSpPr>
            <a:spLocks noChangeArrowheads="1"/>
          </p:cNvSpPr>
          <p:nvPr/>
        </p:nvSpPr>
        <p:spPr bwMode="auto">
          <a:xfrm rot="5400000">
            <a:off x="985044" y="5290344"/>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72" name="AutoShape 167"/>
          <p:cNvSpPr>
            <a:spLocks noChangeArrowheads="1"/>
          </p:cNvSpPr>
          <p:nvPr/>
        </p:nvSpPr>
        <p:spPr bwMode="auto">
          <a:xfrm rot="4986378">
            <a:off x="980281" y="5088732"/>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73" name="AutoShape 168"/>
          <p:cNvSpPr>
            <a:spLocks noChangeArrowheads="1"/>
          </p:cNvSpPr>
          <p:nvPr/>
        </p:nvSpPr>
        <p:spPr bwMode="auto">
          <a:xfrm rot="6861671">
            <a:off x="442119" y="5098257"/>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74" name="AutoShape 169"/>
          <p:cNvSpPr>
            <a:spLocks noChangeArrowheads="1"/>
          </p:cNvSpPr>
          <p:nvPr/>
        </p:nvSpPr>
        <p:spPr bwMode="auto">
          <a:xfrm rot="6709505">
            <a:off x="362744" y="5280819"/>
            <a:ext cx="142875" cy="71437"/>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75" name="AutoShape 170"/>
          <p:cNvSpPr>
            <a:spLocks noChangeArrowheads="1"/>
          </p:cNvSpPr>
          <p:nvPr/>
        </p:nvSpPr>
        <p:spPr bwMode="auto">
          <a:xfrm rot="6709505">
            <a:off x="275431" y="5468144"/>
            <a:ext cx="142875" cy="71438"/>
          </a:xfrm>
          <a:prstGeom prst="leftArrow">
            <a:avLst>
              <a:gd name="adj1" fmla="val 50000"/>
              <a:gd name="adj2" fmla="val 50000"/>
            </a:avLst>
          </a:prstGeom>
          <a:solidFill>
            <a:srgbClr val="0099FF"/>
          </a:solidFill>
          <a:ln w="9525">
            <a:solidFill>
              <a:schemeClr val="tx1"/>
            </a:solidFill>
            <a:miter lim="800000"/>
            <a:headEnd/>
            <a:tailEnd/>
          </a:ln>
        </p:spPr>
        <p:txBody>
          <a:bodyPr rot="10800000" vert="eaVert" wrap="none" anchor="ctr"/>
          <a:lstStyle/>
          <a:p>
            <a:endParaRPr lang="en-GB">
              <a:solidFill>
                <a:srgbClr val="FFFF00"/>
              </a:solidFill>
              <a:latin typeface="Calibri" pitchFamily="34" charset="0"/>
            </a:endParaRPr>
          </a:p>
        </p:txBody>
      </p:sp>
      <p:sp>
        <p:nvSpPr>
          <p:cNvPr id="31976" name="TextBox 168"/>
          <p:cNvSpPr txBox="1">
            <a:spLocks noChangeArrowheads="1"/>
          </p:cNvSpPr>
          <p:nvPr/>
        </p:nvSpPr>
        <p:spPr bwMode="auto">
          <a:xfrm>
            <a:off x="7602538" y="4975225"/>
            <a:ext cx="1389062" cy="1570038"/>
          </a:xfrm>
          <a:prstGeom prst="rect">
            <a:avLst/>
          </a:prstGeom>
          <a:noFill/>
          <a:ln w="9525">
            <a:noFill/>
            <a:miter lim="800000"/>
            <a:headEnd/>
            <a:tailEnd/>
          </a:ln>
        </p:spPr>
        <p:txBody>
          <a:bodyPr>
            <a:spAutoFit/>
          </a:bodyPr>
          <a:lstStyle/>
          <a:p>
            <a:pPr>
              <a:buFont typeface="Arial" charset="0"/>
              <a:buChar char="•"/>
            </a:pPr>
            <a:r>
              <a:rPr lang="en-GB" sz="1600"/>
              <a:t>↑PVR</a:t>
            </a:r>
          </a:p>
          <a:p>
            <a:pPr>
              <a:buFont typeface="Arial" charset="0"/>
              <a:buChar char="•"/>
            </a:pPr>
            <a:r>
              <a:rPr lang="en-GB" sz="1600"/>
              <a:t>↓PBF</a:t>
            </a:r>
          </a:p>
          <a:p>
            <a:pPr>
              <a:buFont typeface="Arial" charset="0"/>
              <a:buChar char="•"/>
            </a:pPr>
            <a:r>
              <a:rPr lang="en-GB" sz="1600"/>
              <a:t>↓CO</a:t>
            </a:r>
          </a:p>
          <a:p>
            <a:pPr>
              <a:buFont typeface="Arial" charset="0"/>
              <a:buChar char="•"/>
            </a:pPr>
            <a:r>
              <a:rPr lang="en-GB" sz="1600"/>
              <a:t>Dilated and impaired RV</a:t>
            </a:r>
          </a:p>
          <a:p>
            <a:endParaRPr lang="en-GB" sz="1600"/>
          </a:p>
        </p:txBody>
      </p:sp>
      <p:pic>
        <p:nvPicPr>
          <p:cNvPr id="23" name="4ch iPAH.avi">
            <a:hlinkClick r:id="" action="ppaction://media"/>
          </p:cNvPr>
          <p:cNvPicPr>
            <a:picLocks noRot="1" noChangeAspect="1"/>
          </p:cNvPicPr>
          <p:nvPr>
            <a:videoFile r:link="rId1"/>
          </p:nvPr>
        </p:nvPicPr>
        <p:blipFill>
          <a:blip r:embed="rId7" cstate="print"/>
          <a:srcRect/>
          <a:stretch>
            <a:fillRect/>
          </a:stretch>
        </p:blipFill>
        <p:spPr bwMode="auto">
          <a:xfrm>
            <a:off x="3067050" y="0"/>
            <a:ext cx="2982913" cy="202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
                                        </p:tgtEl>
                                      </p:cBhvr>
                                    </p:cmd>
                                  </p:childTnLst>
                                </p:cTn>
                              </p:par>
                            </p:childTnLst>
                          </p:cTn>
                        </p:par>
                      </p:childTnLst>
                    </p:cTn>
                  </p:par>
                </p:childTnLst>
              </p:cTn>
              <p:nextCondLst>
                <p:cond evt="onClick" delay="0">
                  <p:tgtEl>
                    <p:spTgt spid="23"/>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23"/>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
          <p:cNvPicPr>
            <a:picLocks noChangeAspect="1"/>
          </p:cNvPicPr>
          <p:nvPr/>
        </p:nvPicPr>
        <p:blipFill>
          <a:blip r:embed="rId3" cstate="print"/>
          <a:srcRect/>
          <a:stretch>
            <a:fillRect/>
          </a:stretch>
        </p:blipFill>
        <p:spPr bwMode="auto">
          <a:xfrm>
            <a:off x="1092200" y="1439863"/>
            <a:ext cx="6827838" cy="3240087"/>
          </a:xfrm>
          <a:prstGeom prst="rect">
            <a:avLst/>
          </a:prstGeom>
          <a:noFill/>
          <a:ln w="9525">
            <a:noFill/>
            <a:miter lim="800000"/>
            <a:headEnd/>
            <a:tailEnd/>
          </a:ln>
        </p:spPr>
      </p:pic>
      <p:sp>
        <p:nvSpPr>
          <p:cNvPr id="3" name="Text Box 2"/>
          <p:cNvSpPr/>
          <p:nvPr/>
        </p:nvSpPr>
        <p:spPr>
          <a:xfrm>
            <a:off x="5219700" y="6111875"/>
            <a:ext cx="3089275" cy="3714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fontAlgn="auto">
              <a:spcBef>
                <a:spcPts val="1123"/>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a:solidFill>
                  <a:srgbClr val="808080"/>
                </a:solidFill>
                <a:effectLst>
                  <a:outerShdw dist="17961" dir="2700000">
                    <a:scrgbClr r="0" g="0" b="0"/>
                  </a:outerShdw>
                </a:effectLst>
                <a:ea typeface="DejaVu Sans" pitchFamily="2"/>
                <a:cs typeface="Times New Roman" pitchFamily="18" charset="0"/>
              </a:rPr>
              <a:t>Rashkind WJ, Circulation 1983</a:t>
            </a:r>
          </a:p>
        </p:txBody>
      </p:sp>
      <p:sp>
        <p:nvSpPr>
          <p:cNvPr id="130051" name="Text Box 3"/>
          <p:cNvSpPr>
            <a:spLocks noChangeArrowheads="1"/>
          </p:cNvSpPr>
          <p:nvPr/>
        </p:nvSpPr>
        <p:spPr bwMode="auto">
          <a:xfrm>
            <a:off x="1751013" y="225425"/>
            <a:ext cx="5830887" cy="7620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a:solidFill>
                  <a:srgbClr val="FFC000"/>
                </a:solidFill>
                <a:ea typeface="DejaVu Sans" pitchFamily="34" charset="0"/>
                <a:cs typeface="Times New Roman" pitchFamily="18" charset="0"/>
              </a:rPr>
              <a:t>Thank you</a:t>
            </a:r>
          </a:p>
        </p:txBody>
      </p:sp>
      <p:sp>
        <p:nvSpPr>
          <p:cNvPr id="130052" name="Text Box 4"/>
          <p:cNvSpPr>
            <a:spLocks noChangeArrowheads="1"/>
          </p:cNvSpPr>
          <p:nvPr/>
        </p:nvSpPr>
        <p:spPr bwMode="auto">
          <a:xfrm>
            <a:off x="1692275" y="231775"/>
            <a:ext cx="5830888" cy="12795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marL="739775" lvl="1" indent="-282575" algn="just">
              <a:lnSpc>
                <a:spcPct val="110000"/>
              </a:lnSpc>
              <a:buClr>
                <a:srgbClr val="000000"/>
              </a:buClr>
              <a:buSzPct val="100000"/>
              <a:buFont typeface="Times New Roman" pitchFamily="18" charset="0"/>
              <a:buNone/>
              <a:tabLst>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pPr>
            <a:endParaRPr lang="en-GB" sz="2800">
              <a:solidFill>
                <a:srgbClr val="FFFFFF"/>
              </a:solidFill>
              <a:ea typeface="Lucida Sans Unicode" pitchFamily="34" charset="0"/>
              <a:cs typeface="Times New Roman" pitchFamily="18" charset="0"/>
            </a:endParaRPr>
          </a:p>
          <a:p>
            <a:pPr marL="2057400" indent="-228600">
              <a:spcBef>
                <a:spcPts val="800"/>
              </a:spcBef>
              <a:tabLst>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pPr>
            <a:endParaRPr lang="en-GB" sz="2800">
              <a:solidFill>
                <a:srgbClr val="FFFFFF"/>
              </a:solidFill>
              <a:ea typeface="DejaVu Sans" pitchFamily="34" charset="0"/>
              <a:cs typeface="Times New Roman" pitchFamily="18" charset="0"/>
            </a:endParaRPr>
          </a:p>
        </p:txBody>
      </p:sp>
      <p:sp>
        <p:nvSpPr>
          <p:cNvPr id="130053" name="Text Box 5"/>
          <p:cNvSpPr>
            <a:spLocks noChangeArrowheads="1"/>
          </p:cNvSpPr>
          <p:nvPr/>
        </p:nvSpPr>
        <p:spPr bwMode="auto">
          <a:xfrm>
            <a:off x="1979613" y="4859338"/>
            <a:ext cx="5775325" cy="90011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5000" rIns="90000" bIns="45000"/>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950E"/>
                </a:solidFill>
                <a:ea typeface="DejaVu Sans" pitchFamily="34" charset="0"/>
                <a:cs typeface="Times New Roman" pitchFamily="18" charset="0"/>
              </a:rPr>
              <a:t>Translation: “His lips are cyanotic”</a:t>
            </a: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950E"/>
                </a:solidFill>
                <a:ea typeface="DejaVu Sans" pitchFamily="34" charset="0"/>
                <a:cs typeface="Times New Roman" pitchFamily="18" charset="0"/>
              </a:rPr>
              <a:t>Hieroglyph for the Smith Papyrus (3000 B.C)</a:t>
            </a:r>
          </a:p>
        </p:txBody>
      </p:sp>
      <p:sp>
        <p:nvSpPr>
          <p:cNvPr id="130054" name="TextBox 6"/>
          <p:cNvSpPr txBox="1">
            <a:spLocks noChangeArrowheads="1"/>
          </p:cNvSpPr>
          <p:nvPr/>
        </p:nvSpPr>
        <p:spPr bwMode="auto">
          <a:xfrm>
            <a:off x="287338" y="5710238"/>
            <a:ext cx="3665537" cy="1190625"/>
          </a:xfrm>
          <a:prstGeom prst="rect">
            <a:avLst/>
          </a:prstGeom>
          <a:noFill/>
          <a:ln w="9525">
            <a:noFill/>
            <a:miter lim="800000"/>
            <a:headEnd/>
            <a:tailEnd/>
          </a:ln>
        </p:spPr>
        <p:txBody>
          <a:bodyPr>
            <a:spAutoFit/>
          </a:bodyPr>
          <a:lstStyle/>
          <a:p>
            <a:r>
              <a:rPr lang="en-GB"/>
              <a:t>Special thanks to </a:t>
            </a:r>
          </a:p>
          <a:p>
            <a:pPr>
              <a:buFontTx/>
              <a:buChar char="-"/>
            </a:pPr>
            <a:r>
              <a:rPr lang="en-GB"/>
              <a:t>Dr Rafa Alonso-Gonzales</a:t>
            </a:r>
          </a:p>
          <a:p>
            <a:pPr>
              <a:buFontTx/>
              <a:buChar char="-"/>
            </a:pPr>
            <a:r>
              <a:rPr lang="en-GB"/>
              <a:t>Dr Phil Marino</a:t>
            </a:r>
          </a:p>
          <a:p>
            <a:pPr>
              <a:buFontTx/>
              <a:buChar char="-"/>
            </a:pPr>
            <a:r>
              <a:rPr lang="en-GB"/>
              <a:t>Actelion UK</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 descr="Picture1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descr="Picture1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31763" y="3575050"/>
            <a:ext cx="8839200" cy="1120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descr="Picture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cstate="print"/>
          <a:srcRect/>
          <a:stretch>
            <a:fillRect/>
          </a:stretch>
        </p:blipFill>
        <p:spPr bwMode="auto">
          <a:xfrm>
            <a:off x="179388" y="836613"/>
            <a:ext cx="3744912" cy="3162300"/>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4211638" y="2654300"/>
            <a:ext cx="4386262" cy="3706813"/>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25604" name="Line 4"/>
          <p:cNvSpPr>
            <a:spLocks noChangeShapeType="1"/>
          </p:cNvSpPr>
          <p:nvPr/>
        </p:nvSpPr>
        <p:spPr bwMode="auto">
          <a:xfrm>
            <a:off x="3708400" y="3213100"/>
            <a:ext cx="1152525" cy="719138"/>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ssolve">
                                      <p:cBhvr>
                                        <p:cTn id="7" dur="500"/>
                                        <p:tgtEl>
                                          <p:spTgt spid="256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dissolve">
                                      <p:cBhvr>
                                        <p:cTn id="11"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governance cath la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Oval 5"/>
          <p:cNvSpPr>
            <a:spLocks noChangeArrowheads="1"/>
          </p:cNvSpPr>
          <p:nvPr/>
        </p:nvSpPr>
        <p:spPr bwMode="auto">
          <a:xfrm>
            <a:off x="0" y="1990725"/>
            <a:ext cx="1962150" cy="560388"/>
          </a:xfrm>
          <a:prstGeom prst="ellipse">
            <a:avLst/>
          </a:prstGeom>
          <a:noFill/>
          <a:ln w="19050">
            <a:solidFill>
              <a:srgbClr val="FF436B"/>
            </a:solidFill>
            <a:round/>
            <a:headEnd/>
            <a:tailEnd/>
          </a:ln>
        </p:spPr>
        <p:txBody>
          <a:bodyPr wrap="none" anchor="ctr"/>
          <a:lstStyle/>
          <a:p>
            <a:endParaRPr lang="en-GB"/>
          </a:p>
        </p:txBody>
      </p:sp>
      <p:sp>
        <p:nvSpPr>
          <p:cNvPr id="33795" name="Oval 6"/>
          <p:cNvSpPr>
            <a:spLocks noChangeArrowheads="1"/>
          </p:cNvSpPr>
          <p:nvPr/>
        </p:nvSpPr>
        <p:spPr bwMode="auto">
          <a:xfrm>
            <a:off x="6350" y="3484563"/>
            <a:ext cx="1962150" cy="661987"/>
          </a:xfrm>
          <a:prstGeom prst="ellipse">
            <a:avLst/>
          </a:prstGeom>
          <a:noFill/>
          <a:ln w="19050">
            <a:solidFill>
              <a:srgbClr val="FF436B"/>
            </a:solidFill>
            <a:round/>
            <a:headEnd/>
            <a:tailEnd/>
          </a:ln>
        </p:spPr>
        <p:txBody>
          <a:bodyPr wrap="none" anchor="ctr"/>
          <a:lstStyle/>
          <a:p>
            <a:endParaRPr lang="en-GB"/>
          </a:p>
        </p:txBody>
      </p:sp>
      <p:sp>
        <p:nvSpPr>
          <p:cNvPr id="33796" name="Text Box 7"/>
          <p:cNvSpPr txBox="1">
            <a:spLocks noChangeArrowheads="1"/>
          </p:cNvSpPr>
          <p:nvPr/>
        </p:nvSpPr>
        <p:spPr bwMode="auto">
          <a:xfrm>
            <a:off x="0" y="2568575"/>
            <a:ext cx="3048000" cy="396875"/>
          </a:xfrm>
          <a:prstGeom prst="rect">
            <a:avLst/>
          </a:prstGeom>
          <a:solidFill>
            <a:srgbClr val="FFA115"/>
          </a:solidFill>
          <a:ln w="9525">
            <a:noFill/>
            <a:miter lim="800000"/>
            <a:headEnd/>
            <a:tailEnd/>
          </a:ln>
        </p:spPr>
        <p:txBody>
          <a:bodyPr>
            <a:spAutoFit/>
          </a:bodyPr>
          <a:lstStyle/>
          <a:p>
            <a:pPr algn="ctr">
              <a:spcBef>
                <a:spcPct val="50000"/>
              </a:spcBef>
            </a:pPr>
            <a:r>
              <a:rPr lang="en-GB" sz="2000" b="1">
                <a:solidFill>
                  <a:srgbClr val="0000FF"/>
                </a:solidFill>
              </a:rPr>
              <a:t>WITHIN THE LUNGS?</a:t>
            </a:r>
          </a:p>
        </p:txBody>
      </p:sp>
      <p:sp>
        <p:nvSpPr>
          <p:cNvPr id="33797" name="Text Box 8"/>
          <p:cNvSpPr txBox="1">
            <a:spLocks noChangeArrowheads="1"/>
          </p:cNvSpPr>
          <p:nvPr/>
        </p:nvSpPr>
        <p:spPr bwMode="auto">
          <a:xfrm>
            <a:off x="5649913" y="4127500"/>
            <a:ext cx="2852737" cy="711200"/>
          </a:xfrm>
          <a:prstGeom prst="rect">
            <a:avLst/>
          </a:prstGeom>
          <a:solidFill>
            <a:srgbClr val="FFA115"/>
          </a:solidFill>
          <a:ln w="9525">
            <a:solidFill>
              <a:srgbClr val="FFA115"/>
            </a:solidFill>
            <a:miter lim="800000"/>
            <a:headEnd/>
            <a:tailEnd/>
          </a:ln>
        </p:spPr>
        <p:txBody>
          <a:bodyPr>
            <a:spAutoFit/>
          </a:bodyPr>
          <a:lstStyle/>
          <a:p>
            <a:pPr algn="ctr">
              <a:spcBef>
                <a:spcPct val="50000"/>
              </a:spcBef>
            </a:pPr>
            <a:r>
              <a:rPr lang="en-GB" sz="2000" b="1">
                <a:solidFill>
                  <a:srgbClr val="0000FF"/>
                </a:solidFill>
              </a:rPr>
              <a:t>COMING FROM THE LEFT HEART?</a:t>
            </a:r>
          </a:p>
        </p:txBody>
      </p:sp>
      <p:sp>
        <p:nvSpPr>
          <p:cNvPr id="33799" name="Rectangle 7"/>
          <p:cNvSpPr>
            <a:spLocks noChangeArrowheads="1"/>
          </p:cNvSpPr>
          <p:nvPr/>
        </p:nvSpPr>
        <p:spPr bwMode="auto">
          <a:xfrm>
            <a:off x="3113088" y="3919538"/>
            <a:ext cx="584200" cy="234950"/>
          </a:xfrm>
          <a:prstGeom prst="rect">
            <a:avLst/>
          </a:prstGeom>
          <a:noFill/>
          <a:ln w="9525">
            <a:solidFill>
              <a:schemeClr val="folHlink"/>
            </a:solidFill>
            <a:miter lim="800000"/>
            <a:headEnd/>
            <a:tailEnd/>
          </a:ln>
          <a:effectLst/>
        </p:spPr>
        <p:txBody>
          <a:bodyPr wrap="none" anchor="ctr"/>
          <a:lstStyle/>
          <a:p>
            <a:endParaRPr lang="en-US"/>
          </a:p>
        </p:txBody>
      </p:sp>
      <p:sp>
        <p:nvSpPr>
          <p:cNvPr id="33800" name="Rectangle 8"/>
          <p:cNvSpPr>
            <a:spLocks noChangeArrowheads="1"/>
          </p:cNvSpPr>
          <p:nvPr/>
        </p:nvSpPr>
        <p:spPr bwMode="auto">
          <a:xfrm>
            <a:off x="3133725" y="2393950"/>
            <a:ext cx="584200" cy="234950"/>
          </a:xfrm>
          <a:prstGeom prst="rect">
            <a:avLst/>
          </a:prstGeom>
          <a:noFill/>
          <a:ln w="9525">
            <a:solidFill>
              <a:schemeClr val="folHlink"/>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9"/>
</p:tagLst>
</file>

<file path=ppt/tags/tag2.xml><?xml version="1.0" encoding="utf-8"?>
<p:tagLst xmlns:a="http://schemas.openxmlformats.org/drawingml/2006/main" xmlns:r="http://schemas.openxmlformats.org/officeDocument/2006/relationships" xmlns:p="http://schemas.openxmlformats.org/presentationml/2006/main">
  <p:tag name="TIMING" val="|82.5|56.6"/>
</p:tagLst>
</file>

<file path=ppt/theme/theme1.xml><?xml version="1.0" encoding="utf-8"?>
<a:theme xmlns:a="http://schemas.openxmlformats.org/drawingml/2006/main" name="Actelion UK_DRAFT_Template_10.08.09">
  <a:themeElements>
    <a:clrScheme name="Custom 2">
      <a:dk1>
        <a:sysClr val="windowText" lastClr="000000"/>
      </a:dk1>
      <a:lt1>
        <a:sysClr val="window" lastClr="FFFFFF"/>
      </a:lt1>
      <a:dk2>
        <a:srgbClr val="1F497D"/>
      </a:dk2>
      <a:lt2>
        <a:srgbClr val="EEECE1"/>
      </a:lt2>
      <a:accent1>
        <a:srgbClr val="FFC000"/>
      </a:accent1>
      <a:accent2>
        <a:srgbClr val="C0504D"/>
      </a:accent2>
      <a:accent3>
        <a:srgbClr val="9BBB59"/>
      </a:accent3>
      <a:accent4>
        <a:srgbClr val="FF0000"/>
      </a:accent4>
      <a:accent5>
        <a:srgbClr val="4BACC6"/>
      </a:accent5>
      <a:accent6>
        <a:srgbClr val="F79646"/>
      </a:accent6>
      <a:hlink>
        <a:srgbClr val="0000FF"/>
      </a:hlink>
      <a:folHlink>
        <a:srgbClr val="FF0000"/>
      </a:folHlink>
    </a:clrScheme>
    <a:fontScheme name="Slide template">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template 13">
        <a:dk1>
          <a:srgbClr val="808080"/>
        </a:dk1>
        <a:lt1>
          <a:srgbClr val="FFFFFF"/>
        </a:lt1>
        <a:dk2>
          <a:srgbClr val="000050"/>
        </a:dk2>
        <a:lt2>
          <a:srgbClr val="99FF33"/>
        </a:lt2>
        <a:accent1>
          <a:srgbClr val="99FF33"/>
        </a:accent1>
        <a:accent2>
          <a:srgbClr val="333399"/>
        </a:accent2>
        <a:accent3>
          <a:srgbClr val="AAAAB3"/>
        </a:accent3>
        <a:accent4>
          <a:srgbClr val="DADADA"/>
        </a:accent4>
        <a:accent5>
          <a:srgbClr val="CAFFAD"/>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Slide template 14">
        <a:dk1>
          <a:srgbClr val="808080"/>
        </a:dk1>
        <a:lt1>
          <a:srgbClr val="FFFFFF"/>
        </a:lt1>
        <a:dk2>
          <a:srgbClr val="000050"/>
        </a:dk2>
        <a:lt2>
          <a:srgbClr val="99FF33"/>
        </a:lt2>
        <a:accent1>
          <a:srgbClr val="99FF33"/>
        </a:accent1>
        <a:accent2>
          <a:srgbClr val="00CCFF"/>
        </a:accent2>
        <a:accent3>
          <a:srgbClr val="AAAAB3"/>
        </a:accent3>
        <a:accent4>
          <a:srgbClr val="DADADA"/>
        </a:accent4>
        <a:accent5>
          <a:srgbClr val="CAFFAD"/>
        </a:accent5>
        <a:accent6>
          <a:srgbClr val="00B9E7"/>
        </a:accent6>
        <a:hlink>
          <a:srgbClr val="FFA015"/>
        </a:hlink>
        <a:folHlink>
          <a:srgbClr val="FF436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ctelion UK_DRAFT_Template_10.08.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template">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template 13">
        <a:dk1>
          <a:srgbClr val="808080"/>
        </a:dk1>
        <a:lt1>
          <a:srgbClr val="FFFFFF"/>
        </a:lt1>
        <a:dk2>
          <a:srgbClr val="000050"/>
        </a:dk2>
        <a:lt2>
          <a:srgbClr val="99FF33"/>
        </a:lt2>
        <a:accent1>
          <a:srgbClr val="99FF33"/>
        </a:accent1>
        <a:accent2>
          <a:srgbClr val="333399"/>
        </a:accent2>
        <a:accent3>
          <a:srgbClr val="AAAAB3"/>
        </a:accent3>
        <a:accent4>
          <a:srgbClr val="DADADA"/>
        </a:accent4>
        <a:accent5>
          <a:srgbClr val="CAFFAD"/>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Slide template 14">
        <a:dk1>
          <a:srgbClr val="808080"/>
        </a:dk1>
        <a:lt1>
          <a:srgbClr val="FFFFFF"/>
        </a:lt1>
        <a:dk2>
          <a:srgbClr val="000050"/>
        </a:dk2>
        <a:lt2>
          <a:srgbClr val="99FF33"/>
        </a:lt2>
        <a:accent1>
          <a:srgbClr val="99FF33"/>
        </a:accent1>
        <a:accent2>
          <a:srgbClr val="00CCFF"/>
        </a:accent2>
        <a:accent3>
          <a:srgbClr val="AAAAB3"/>
        </a:accent3>
        <a:accent4>
          <a:srgbClr val="DADADA"/>
        </a:accent4>
        <a:accent5>
          <a:srgbClr val="CAFFAD"/>
        </a:accent5>
        <a:accent6>
          <a:srgbClr val="00B9E7"/>
        </a:accent6>
        <a:hlink>
          <a:srgbClr val="FFA015"/>
        </a:hlink>
        <a:folHlink>
          <a:srgbClr val="FF436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Actelion UK_DRAFT_Template_10.08.09</Template>
  <TotalTime>7513</TotalTime>
  <Words>5926</Words>
  <Application>Microsoft Office PowerPoint</Application>
  <PresentationFormat>On-screen Show (4:3)</PresentationFormat>
  <Paragraphs>1012</Paragraphs>
  <Slides>75</Slides>
  <Notes>51</Notes>
  <HiddenSlides>0</HiddenSlides>
  <MMClips>2</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75</vt:i4>
      </vt:variant>
    </vt:vector>
  </HeadingPairs>
  <TitlesOfParts>
    <vt:vector size="79" baseType="lpstr">
      <vt:lpstr>Actelion UK_DRAFT_Template_10.08.09</vt:lpstr>
      <vt:lpstr>1_Actelion UK_DRAFT_Template_10.08.09</vt:lpstr>
      <vt:lpstr>Gráfico</vt:lpstr>
      <vt:lpstr>Chart</vt:lpstr>
      <vt:lpstr>PowerPoint Presentation</vt:lpstr>
      <vt:lpstr>Outline and objectives</vt:lpstr>
      <vt:lpstr>PowerPoint Presentation</vt:lpstr>
      <vt:lpstr>PowerPoint Presentation</vt:lpstr>
      <vt:lpstr>Definition of PH</vt:lpstr>
      <vt:lpstr>Cardiopulmonary Physiology</vt:lpstr>
      <vt:lpstr>PowerPoint Presentation</vt:lpstr>
      <vt:lpstr>PowerPoint Presentation</vt:lpstr>
      <vt:lpstr>PowerPoint Presentation</vt:lpstr>
      <vt:lpstr> Pre versus postcapillary PH</vt:lpstr>
      <vt:lpstr>PowerPoint Presentation</vt:lpstr>
      <vt:lpstr>PowerPoint Presentation</vt:lpstr>
      <vt:lpstr>Clinical classification of PH</vt:lpstr>
      <vt:lpstr>PowerPoint Presentation</vt:lpstr>
      <vt:lpstr>PowerPoint Presentation</vt:lpstr>
      <vt:lpstr>The malignant nature of PAH</vt:lpstr>
      <vt:lpstr>Pathogenesis of PAH</vt:lpstr>
      <vt:lpstr>PAH is more than just  vasoconstriction </vt:lpstr>
      <vt:lpstr>PowerPoint Presentation</vt:lpstr>
      <vt:lpstr>The rapidly progressive nature of PAH  Disease is often advanced before it is apparent</vt:lpstr>
      <vt:lpstr>Prognosis is extremely poor in PAH</vt:lpstr>
      <vt:lpstr>Survival in patients with untreated PAH of different aetiologies</vt:lpstr>
      <vt:lpstr>Severity and classification of PAH WHO functional classification</vt:lpstr>
      <vt:lpstr>FRENCH REGISTRY: CTD and CHD ARE THE LEADING CONDITIONS ASSOCIATED WITH PAH</vt:lpstr>
      <vt:lpstr>PowerPoint Presentation</vt:lpstr>
      <vt:lpstr>PowerPoint Presentation</vt:lpstr>
      <vt:lpstr>Examination</vt:lpstr>
      <vt:lpstr>Investigations</vt:lpstr>
      <vt:lpstr>Diagnosis of PAH – initial investigations </vt:lpstr>
      <vt:lpstr>PowerPoint Presentation</vt:lpstr>
      <vt:lpstr>Additional echocardiographic variables</vt:lpstr>
      <vt:lpstr>RHC is the only way to make a definitive diagnosis of PAH</vt:lpstr>
      <vt:lpstr>Right heart cath</vt:lpstr>
      <vt:lpstr>PowerPoint Presentation</vt:lpstr>
      <vt:lpstr>PowerPoint Presentation</vt:lpstr>
      <vt:lpstr>PowerPoint Presentation</vt:lpstr>
      <vt:lpstr>PowerPoint Presentation</vt:lpstr>
      <vt:lpstr>General measures</vt:lpstr>
      <vt:lpstr>Management  of PH:  Depends on type</vt:lpstr>
      <vt:lpstr>PowerPoint Presentation</vt:lpstr>
      <vt:lpstr>PowerPoint Presentation</vt:lpstr>
      <vt:lpstr>PROSTANOID (PCI) THERAPIES</vt:lpstr>
      <vt:lpstr>Prostacyclin in PAH </vt:lpstr>
      <vt:lpstr>PowerPoint Presentation</vt:lpstr>
      <vt:lpstr>PROSTANOID THERAPIES</vt:lpstr>
      <vt:lpstr>PowerPoint Presentation</vt:lpstr>
      <vt:lpstr>PHOSPHODIESTERASE (PDE) INHIBITORS </vt:lpstr>
      <vt:lpstr>PDE5 INHIBITORS </vt:lpstr>
      <vt:lpstr>PowerPoint Presentation</vt:lpstr>
      <vt:lpstr>PowerPoint Presentation</vt:lpstr>
      <vt:lpstr>PowerPoint Presentation</vt:lpstr>
      <vt:lpstr>PowerPoint Presentation</vt:lpstr>
      <vt:lpstr>ENDOTHELIN RECEPTOR ANTAGONISTS (ERAS)</vt:lpstr>
      <vt:lpstr>PowerPoint Presentation</vt:lpstr>
      <vt:lpstr>ERAs</vt:lpstr>
      <vt:lpstr>BREATHE-1: Bosentan significantly improved TTCW up to 28 weeks</vt:lpstr>
      <vt:lpstr>EARLY: Effect of bosentan on  time to clinical worsening</vt:lpstr>
      <vt:lpstr>COMBINATION THERAPIES</vt:lpstr>
      <vt:lpstr>Progressive nature of PAH = Early treatment, continual monitoring &amp; treatment escalation</vt:lpstr>
      <vt:lpstr>PowerPoint Presentation</vt:lpstr>
      <vt:lpstr>Incidence and prevalence of PAH</vt:lpstr>
      <vt:lpstr>Diagnosis of PAH is typically delayed</vt:lpstr>
      <vt:lpstr>Who should be screened for PAH?</vt:lpstr>
      <vt:lpstr>Pulmonary complications are now the leading cause of death in SSc</vt:lpstr>
      <vt:lpstr>Introducing the UK  and EIRE specialist centres</vt:lpstr>
      <vt:lpstr>What do specialist centres  have to offer?</vt:lpstr>
      <vt:lpstr>Take home messages (1)</vt:lpstr>
      <vt:lpstr>Take home messages (2)</vt:lpstr>
      <vt:lpstr>Take home messages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emanuel.souto</dc:creator>
  <cp:lastModifiedBy>Shiel, Nuala</cp:lastModifiedBy>
  <cp:revision>866</cp:revision>
  <dcterms:created xsi:type="dcterms:W3CDTF">2009-08-10T10:01:04Z</dcterms:created>
  <dcterms:modified xsi:type="dcterms:W3CDTF">2012-11-30T14:13:42Z</dcterms:modified>
</cp:coreProperties>
</file>