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7" r:id="rId4"/>
    <p:sldId id="259" r:id="rId5"/>
    <p:sldId id="279" r:id="rId6"/>
    <p:sldId id="283" r:id="rId7"/>
    <p:sldId id="258" r:id="rId8"/>
    <p:sldId id="260" r:id="rId9"/>
    <p:sldId id="262" r:id="rId10"/>
    <p:sldId id="281" r:id="rId11"/>
    <p:sldId id="263" r:id="rId12"/>
    <p:sldId id="264" r:id="rId13"/>
    <p:sldId id="265" r:id="rId14"/>
    <p:sldId id="267" r:id="rId15"/>
    <p:sldId id="282" r:id="rId16"/>
    <p:sldId id="276" r:id="rId17"/>
    <p:sldId id="266" r:id="rId18"/>
    <p:sldId id="284" r:id="rId19"/>
    <p:sldId id="268" r:id="rId20"/>
    <p:sldId id="271" r:id="rId21"/>
    <p:sldId id="280" r:id="rId22"/>
    <p:sldId id="270" r:id="rId23"/>
    <p:sldId id="285" r:id="rId24"/>
    <p:sldId id="272" r:id="rId25"/>
    <p:sldId id="278" r:id="rId26"/>
    <p:sldId id="275" r:id="rId27"/>
    <p:sldId id="301" r:id="rId28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54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DFFCD6-2886-4FC5-A0EE-A578AA8EC92E}" type="datetimeFigureOut">
              <a:rPr lang="en-GB"/>
              <a:pPr/>
              <a:t>15/10/2012</a:t>
            </a:fld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D25E16-75B8-471F-9BEE-700C768E92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1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1864C5-4317-4C42-A6A8-2A597C09F2DB}" type="datetimeFigureOut">
              <a:rPr lang="en-GB"/>
              <a:pPr>
                <a:defRPr/>
              </a:pPr>
              <a:t>15/10/2012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A49D49-8DF1-4689-92A4-EA8F8D9C9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2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8CED11-78B0-4010-B20A-3D452BACF30A}" type="slidenum">
              <a:rPr lang="en-GB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IMP_Logo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900">
              <a:solidFill>
                <a:srgbClr val="C51538"/>
              </a:solidFill>
              <a:latin typeface="Impact" pitchFamily="34" charset="0"/>
              <a:cs typeface="+mn-cs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600" i="0">
                <a:solidFill>
                  <a:srgbClr val="6A6F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i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8FE493-25EB-43B3-B92F-B83FC3A856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62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7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04027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4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28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4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07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13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5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9" descr="Second_To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pic>
        <p:nvPicPr>
          <p:cNvPr id="1029" name="Picture 40" descr="IMP_Logo_2Colou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William_Sealy_Gosset.jpg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//upload.wikimedia.org/wikipedia/commons/e/ec/Anscombe's_quartet_3.sv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543800" cy="2247900"/>
          </a:xfrm>
        </p:spPr>
        <p:txBody>
          <a:bodyPr/>
          <a:lstStyle/>
          <a:p>
            <a:pPr algn="ctr"/>
            <a:r>
              <a:rPr lang="en-GB" sz="6000" dirty="0" smtClean="0">
                <a:latin typeface="+mn-lt"/>
              </a:rPr>
              <a:t>First steps in statistical analysis</a:t>
            </a:r>
          </a:p>
        </p:txBody>
      </p:sp>
      <p:sp>
        <p:nvSpPr>
          <p:cNvPr id="15362" name="Subtitle 4"/>
          <p:cNvSpPr>
            <a:spLocks noGrp="1"/>
          </p:cNvSpPr>
          <p:nvPr>
            <p:ph type="subTitle" sz="quarter" idx="1"/>
          </p:nvPr>
        </p:nvSpPr>
        <p:spPr>
          <a:xfrm>
            <a:off x="800100" y="5105400"/>
            <a:ext cx="7543800" cy="514350"/>
          </a:xfrm>
        </p:spPr>
        <p:txBody>
          <a:bodyPr/>
          <a:lstStyle/>
          <a:p>
            <a:pPr algn="ctr"/>
            <a:r>
              <a:rPr lang="en-GB" sz="3200" dirty="0" err="1" smtClean="0"/>
              <a:t>Alun</a:t>
            </a:r>
            <a:r>
              <a:rPr lang="en-GB" sz="3200" dirty="0" smtClean="0"/>
              <a:t> Hughes</a:t>
            </a:r>
            <a:endParaRPr lang="en-GB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Statistical analysis: frequency histogram of weights</a:t>
            </a:r>
          </a:p>
        </p:txBody>
      </p:sp>
      <p:pic>
        <p:nvPicPr>
          <p:cNvPr id="2560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306070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do I do if the data are not normally distributed?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4557713"/>
            <a:ext cx="8229600" cy="156845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Transform the data (log transformation is common)</a:t>
            </a:r>
          </a:p>
          <a:p>
            <a:pPr lvl="1"/>
            <a:r>
              <a:rPr lang="en-GB" smtClean="0"/>
              <a:t>Rule of thumb - right skewed (log), left skewed (square root)	</a:t>
            </a:r>
          </a:p>
          <a:p>
            <a:pPr>
              <a:buFontTx/>
              <a:buChar char="•"/>
            </a:pPr>
            <a:r>
              <a:rPr lang="en-GB" smtClean="0"/>
              <a:t>Use an approach that does not assume normality (termed non-parametric test) often based on ranks rather than values.</a:t>
            </a:r>
          </a:p>
        </p:txBody>
      </p:sp>
      <p:pic>
        <p:nvPicPr>
          <p:cNvPr id="2662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809750"/>
            <a:ext cx="2095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1803400"/>
            <a:ext cx="2374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1822450"/>
            <a:ext cx="2108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12"/>
          <p:cNvSpPr txBox="1">
            <a:spLocks noChangeArrowheads="1"/>
          </p:cNvSpPr>
          <p:nvPr/>
        </p:nvSpPr>
        <p:spPr bwMode="auto">
          <a:xfrm>
            <a:off x="857250" y="3575050"/>
            <a:ext cx="2222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/>
              <a:t>Left skewed</a:t>
            </a:r>
          </a:p>
          <a:p>
            <a:pPr algn="ctr"/>
            <a:r>
              <a:rPr lang="en-GB"/>
              <a:t>(negatively skewed)</a:t>
            </a:r>
          </a:p>
        </p:txBody>
      </p:sp>
      <p:sp>
        <p:nvSpPr>
          <p:cNvPr id="26631" name="TextBox 13"/>
          <p:cNvSpPr txBox="1">
            <a:spLocks noChangeArrowheads="1"/>
          </p:cNvSpPr>
          <p:nvPr/>
        </p:nvSpPr>
        <p:spPr bwMode="auto">
          <a:xfrm>
            <a:off x="6230938" y="3575050"/>
            <a:ext cx="2198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/>
              <a:t>Right skewed</a:t>
            </a:r>
          </a:p>
          <a:p>
            <a:pPr algn="ctr"/>
            <a:r>
              <a:rPr lang="en-GB"/>
              <a:t>(positively skewed)</a:t>
            </a: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3630613" y="3575050"/>
            <a:ext cx="210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Normal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point 2. Describe the data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3843338"/>
            <a:ext cx="8229600" cy="2282825"/>
          </a:xfrm>
        </p:spPr>
        <p:txBody>
          <a:bodyPr/>
          <a:lstStyle/>
          <a:p>
            <a:r>
              <a:rPr lang="en-GB" smtClean="0"/>
              <a:t>For normally distributed data we can summarise the data using only two values</a:t>
            </a:r>
          </a:p>
          <a:p>
            <a:pPr marL="723900" lvl="1" indent="-342900">
              <a:buFont typeface="Impact" pitchFamily="34" charset="0"/>
              <a:buAutoNum type="arabicPeriod"/>
            </a:pPr>
            <a:r>
              <a:rPr lang="en-GB" smtClean="0"/>
              <a:t>A measure of central tendency (arithmetic mean [average])</a:t>
            </a:r>
          </a:p>
          <a:p>
            <a:pPr marL="723900" lvl="1" indent="-342900">
              <a:buFont typeface="Impact" pitchFamily="34" charset="0"/>
              <a:buAutoNum type="arabicPeriod"/>
            </a:pPr>
            <a:r>
              <a:rPr lang="en-GB" smtClean="0"/>
              <a:t>A measure of dispersion or scatter (standard deviation)</a:t>
            </a:r>
          </a:p>
        </p:txBody>
      </p:sp>
      <p:grpSp>
        <p:nvGrpSpPr>
          <p:cNvPr id="27651" name="Group 10"/>
          <p:cNvGrpSpPr>
            <a:grpSpLocks/>
          </p:cNvGrpSpPr>
          <p:nvPr/>
        </p:nvGrpSpPr>
        <p:grpSpPr bwMode="auto">
          <a:xfrm>
            <a:off x="3367088" y="2687638"/>
            <a:ext cx="2382837" cy="207962"/>
            <a:chOff x="2604654" y="2687781"/>
            <a:chExt cx="2382982" cy="207818"/>
          </a:xfrm>
        </p:grpSpPr>
        <p:grpSp>
          <p:nvGrpSpPr>
            <p:cNvPr id="27653" name="Group 9"/>
            <p:cNvGrpSpPr>
              <a:grpSpLocks/>
            </p:cNvGrpSpPr>
            <p:nvPr/>
          </p:nvGrpSpPr>
          <p:grpSpPr bwMode="auto">
            <a:xfrm>
              <a:off x="2604654" y="2687781"/>
              <a:ext cx="2382982" cy="207818"/>
              <a:chOff x="2258290" y="2687781"/>
              <a:chExt cx="2382982" cy="207818"/>
            </a:xfrm>
          </p:grpSpPr>
          <p:cxnSp>
            <p:nvCxnSpPr>
              <p:cNvPr id="27655" name="Straight Connector 5"/>
              <p:cNvCxnSpPr>
                <a:cxnSpLocks noChangeShapeType="1"/>
              </p:cNvCxnSpPr>
              <p:nvPr/>
            </p:nvCxnSpPr>
            <p:spPr bwMode="auto">
              <a:xfrm>
                <a:off x="2258290" y="2791690"/>
                <a:ext cx="2382982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7656" name="Straight Connector 7"/>
              <p:cNvCxnSpPr>
                <a:cxnSpLocks noChangeShapeType="1"/>
              </p:cNvCxnSpPr>
              <p:nvPr/>
            </p:nvCxnSpPr>
            <p:spPr bwMode="auto">
              <a:xfrm>
                <a:off x="2258290" y="2687781"/>
                <a:ext cx="0" cy="20781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27654" name="Straight Connector 8"/>
            <p:cNvCxnSpPr>
              <a:cxnSpLocks noChangeShapeType="1"/>
            </p:cNvCxnSpPr>
            <p:nvPr/>
          </p:nvCxnSpPr>
          <p:spPr bwMode="auto">
            <a:xfrm>
              <a:off x="4987636" y="2687781"/>
              <a:ext cx="0" cy="20781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" name="Oval 3"/>
          <p:cNvSpPr/>
          <p:nvPr/>
        </p:nvSpPr>
        <p:spPr bwMode="auto">
          <a:xfrm>
            <a:off x="4357688" y="2590800"/>
            <a:ext cx="401637" cy="40163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a standard deviation?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838200" y="4329113"/>
            <a:ext cx="7543800" cy="2071687"/>
          </a:xfrm>
        </p:spPr>
        <p:txBody>
          <a:bodyPr/>
          <a:lstStyle/>
          <a:p>
            <a:pPr marL="334800">
              <a:buFont typeface="Arial" pitchFamily="34" charset="0"/>
              <a:buChar char="•"/>
              <a:defRPr/>
            </a:pPr>
            <a:r>
              <a:rPr lang="en-GB" dirty="0" smtClean="0"/>
              <a:t>We  want a measure of dispersion (scatter). We can’t use the sum of the differences since they will add up to zero. So we square them (sum of squared errors). </a:t>
            </a:r>
          </a:p>
          <a:p>
            <a:pPr marL="334800">
              <a:buFont typeface="Arial" pitchFamily="34" charset="0"/>
              <a:buChar char="•"/>
              <a:defRPr/>
            </a:pPr>
            <a:r>
              <a:rPr lang="en-GB" dirty="0" smtClean="0"/>
              <a:t>Now we divide the sum of the squares by the number of samples -1 to calculate the sample</a:t>
            </a:r>
            <a:r>
              <a:rPr lang="en-GB" baseline="30000" dirty="0" smtClean="0"/>
              <a:t>1</a:t>
            </a:r>
            <a:r>
              <a:rPr lang="en-GB" dirty="0" smtClean="0"/>
              <a:t> variance</a:t>
            </a:r>
          </a:p>
          <a:p>
            <a:pPr marL="334800">
              <a:buFont typeface="Arial" pitchFamily="34" charset="0"/>
              <a:buChar char="•"/>
              <a:defRPr/>
            </a:pPr>
            <a:r>
              <a:rPr lang="en-GB" dirty="0" smtClean="0"/>
              <a:t>Now we take a square root of the sample variance to calculate the standard deviation of the sample.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8677" name="Group 29"/>
          <p:cNvGrpSpPr>
            <a:grpSpLocks/>
          </p:cNvGrpSpPr>
          <p:nvPr/>
        </p:nvGrpSpPr>
        <p:grpSpPr bwMode="auto">
          <a:xfrm>
            <a:off x="842963" y="1423988"/>
            <a:ext cx="7929562" cy="2690812"/>
            <a:chOff x="257152" y="1423993"/>
            <a:chExt cx="8652392" cy="3248015"/>
          </a:xfrm>
        </p:grpSpPr>
        <p:pic>
          <p:nvPicPr>
            <p:cNvPr id="2867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52" y="1562108"/>
              <a:ext cx="6021498" cy="256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3156873" y="3399629"/>
              <a:ext cx="685955" cy="25869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838849" y="3386216"/>
              <a:ext cx="685955" cy="25677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9" name="Straight Connector 8"/>
            <p:cNvCxnSpPr>
              <a:stCxn id="7" idx="6"/>
            </p:cNvCxnSpPr>
            <p:nvPr/>
          </p:nvCxnSpPr>
          <p:spPr>
            <a:xfrm flipV="1">
              <a:off x="5524804" y="2686790"/>
              <a:ext cx="1190029" cy="82781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3" name="TextBox 9"/>
            <p:cNvSpPr txBox="1">
              <a:spLocks noChangeArrowheads="1"/>
            </p:cNvSpPr>
            <p:nvPr/>
          </p:nvSpPr>
          <p:spPr bwMode="auto">
            <a:xfrm>
              <a:off x="6643667" y="2400305"/>
              <a:ext cx="226587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/>
                <a:t>Sum of squared errors</a:t>
              </a:r>
              <a:br>
                <a:rPr lang="en-GB"/>
              </a:br>
              <a:r>
                <a:rPr lang="en-GB"/>
                <a:t>(SSE)</a:t>
              </a:r>
            </a:p>
          </p:txBody>
        </p:sp>
        <p:sp>
          <p:nvSpPr>
            <p:cNvPr id="28684" name="TextBox 10"/>
            <p:cNvSpPr txBox="1">
              <a:spLocks noChangeArrowheads="1"/>
            </p:cNvSpPr>
            <p:nvPr/>
          </p:nvSpPr>
          <p:spPr bwMode="auto">
            <a:xfrm>
              <a:off x="7044560" y="1423993"/>
              <a:ext cx="14545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/>
                <a:t>Sum of errors</a:t>
              </a:r>
            </a:p>
          </p:txBody>
        </p:sp>
        <p:cxnSp>
          <p:nvCxnSpPr>
            <p:cNvPr id="12" name="Straight Connector 11"/>
            <p:cNvCxnSpPr>
              <a:stCxn id="6" idx="6"/>
            </p:cNvCxnSpPr>
            <p:nvPr/>
          </p:nvCxnSpPr>
          <p:spPr>
            <a:xfrm flipV="1">
              <a:off x="3842828" y="1652024"/>
              <a:ext cx="3182071" cy="187790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90347" y="3853777"/>
              <a:ext cx="685955" cy="25677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>
            <a:xfrm flipV="1">
              <a:off x="4014317" y="3982164"/>
              <a:ext cx="776030" cy="2606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5701490" y="3861442"/>
              <a:ext cx="684224" cy="25869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21" name="Straight Connector 20"/>
            <p:cNvCxnSpPr>
              <a:stCxn id="20" idx="6"/>
            </p:cNvCxnSpPr>
            <p:nvPr/>
          </p:nvCxnSpPr>
          <p:spPr>
            <a:xfrm>
              <a:off x="6385714" y="3991746"/>
              <a:ext cx="342978" cy="19353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690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9411" y="3857617"/>
              <a:ext cx="642938" cy="7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1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9011" y="4157658"/>
              <a:ext cx="485775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8" name="TextBox 30"/>
          <p:cNvSpPr txBox="1">
            <a:spLocks noChangeArrowheads="1"/>
          </p:cNvSpPr>
          <p:nvPr/>
        </p:nvSpPr>
        <p:spPr bwMode="auto">
          <a:xfrm>
            <a:off x="4773613" y="6430963"/>
            <a:ext cx="410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400" baseline="30000"/>
              <a:t>1</a:t>
            </a:r>
            <a:r>
              <a:rPr lang="en-GB" sz="1400"/>
              <a:t> sample variance uses n-1 for complex reasons. </a:t>
            </a:r>
            <a:endParaRPr lang="en-GB" sz="14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smtClean="0"/>
              <a:t>Why calculate a standard deviation?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38200" y="4972050"/>
            <a:ext cx="7543800" cy="142875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A standard deviation (SD) is a useful descriptor of sample scatter since ~⅔  of the observations in the sample will fall within ±1SD of the mean.</a:t>
            </a:r>
          </a:p>
          <a:p>
            <a:pPr>
              <a:buFontTx/>
              <a:buChar char="•"/>
            </a:pPr>
            <a:r>
              <a:rPr lang="en-GB" smtClean="0"/>
              <a:t>For non-normally distributed data the median and interquartile range (25</a:t>
            </a:r>
            <a:r>
              <a:rPr lang="en-GB" baseline="30000" smtClean="0"/>
              <a:t>th</a:t>
            </a:r>
            <a:r>
              <a:rPr lang="en-GB" smtClean="0"/>
              <a:t> to 75</a:t>
            </a:r>
            <a:r>
              <a:rPr lang="en-GB" baseline="30000" smtClean="0"/>
              <a:t>th</a:t>
            </a:r>
            <a:r>
              <a:rPr lang="en-GB" smtClean="0"/>
              <a:t> centile) are roughly equivalent. 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774825"/>
            <a:ext cx="588962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8238" y="4286250"/>
            <a:ext cx="46990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3SD         2SD       1SD      mean      1SD        2SD         3SD</a:t>
            </a:r>
            <a:endParaRPr lang="en-GB" sz="1600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4392613" y="157956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/>
              <a:t>68.2%</a:t>
            </a:r>
          </a:p>
        </p:txBody>
      </p:sp>
      <p:sp>
        <p:nvSpPr>
          <p:cNvPr id="29702" name="Right Brace 7"/>
          <p:cNvSpPr>
            <a:spLocks/>
          </p:cNvSpPr>
          <p:nvPr/>
        </p:nvSpPr>
        <p:spPr bwMode="auto">
          <a:xfrm rot="-5400000">
            <a:off x="4664870" y="1367631"/>
            <a:ext cx="201612" cy="1247775"/>
          </a:xfrm>
          <a:prstGeom prst="rightBrace">
            <a:avLst>
              <a:gd name="adj1" fmla="val 830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Calculate the summary descriptive data on weights</a:t>
            </a:r>
          </a:p>
        </p:txBody>
      </p:sp>
      <p:pic>
        <p:nvPicPr>
          <p:cNvPr id="3072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306070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831850" y="609600"/>
            <a:ext cx="7940675" cy="638175"/>
          </a:xfrm>
        </p:spPr>
        <p:txBody>
          <a:bodyPr/>
          <a:lstStyle/>
          <a:p>
            <a:r>
              <a:rPr lang="en-GB" sz="2000" smtClean="0"/>
              <a:t>What is the difference between a standard deviation and a standard error? And what is a 95% confidence interval and a p value?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800100" y="2036763"/>
            <a:ext cx="7543800" cy="448945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The  standard deviation (SD) describes the scatter of a </a:t>
            </a:r>
            <a:r>
              <a:rPr lang="en-GB" u="sng" smtClean="0"/>
              <a:t>sample</a:t>
            </a:r>
            <a:r>
              <a:rPr lang="en-GB" smtClean="0"/>
              <a:t> </a:t>
            </a:r>
          </a:p>
          <a:p>
            <a:pPr>
              <a:buFontTx/>
              <a:buChar char="•"/>
            </a:pPr>
            <a:r>
              <a:rPr lang="en-GB" smtClean="0"/>
              <a:t>The standard error of the mean  (SEM) is an estimate of the precision of the estimate of  the mean of the </a:t>
            </a:r>
            <a:r>
              <a:rPr lang="en-GB" u="sng" smtClean="0"/>
              <a:t>population</a:t>
            </a:r>
            <a:r>
              <a:rPr lang="en-GB" smtClean="0"/>
              <a:t> based on a sample of n observations: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The 95% confidence interval (95% CI) is the interval where the sample mean would fall 95% of the time if the sampling were repeated infinitely (i.e. the true population mean is unlikely to fall outside the 95% CI)</a:t>
            </a:r>
          </a:p>
          <a:p>
            <a:pPr lvl="1"/>
            <a:r>
              <a:rPr lang="en-GB" smtClean="0"/>
              <a:t>Upper limit of 95% CI = mean + (1.96 * SEM)</a:t>
            </a:r>
          </a:p>
          <a:p>
            <a:pPr lvl="1"/>
            <a:r>
              <a:rPr lang="en-GB" smtClean="0"/>
              <a:t>Lower limit of 95% CI = mean - (1.96 * SEM)</a:t>
            </a:r>
          </a:p>
          <a:p>
            <a:pPr>
              <a:buFontTx/>
              <a:buChar char="•"/>
            </a:pPr>
            <a:r>
              <a:rPr lang="en-GB" smtClean="0"/>
              <a:t>The p value is the probability of observing a test statistic (e.g. mean) equal </a:t>
            </a:r>
            <a:r>
              <a:rPr lang="en-GB" u="sng" smtClean="0"/>
              <a:t>or greater</a:t>
            </a:r>
            <a:r>
              <a:rPr lang="en-GB" smtClean="0"/>
              <a:t> to that observed if the null hypothesis is true (i.e. both samples are drawn from the same population).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3174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3338513"/>
            <a:ext cx="1219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1673225"/>
            <a:ext cx="4456112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Do heights between men and women differ? The Student’s t-test</a:t>
            </a:r>
            <a:endParaRPr lang="en-GB" dirty="0"/>
          </a:p>
        </p:txBody>
      </p:sp>
      <p:sp>
        <p:nvSpPr>
          <p:cNvPr id="32771" name="Content Placeholder 12"/>
          <p:cNvSpPr>
            <a:spLocks noGrp="1"/>
          </p:cNvSpPr>
          <p:nvPr>
            <p:ph idx="1"/>
          </p:nvPr>
        </p:nvSpPr>
        <p:spPr>
          <a:xfrm>
            <a:off x="838200" y="5140325"/>
            <a:ext cx="7543800" cy="138588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The t-test is based on the t-distribution, which is related to the normal distribution but applicable to small samples</a:t>
            </a:r>
          </a:p>
          <a:p>
            <a:pPr>
              <a:buFontTx/>
              <a:buChar char="•"/>
            </a:pPr>
            <a:r>
              <a:rPr lang="en-GB" smtClean="0"/>
              <a:t>Normally in biology we cannot assume that differences cannot be greater or smaller, so we use 2-sided tests.</a:t>
            </a:r>
          </a:p>
          <a:p>
            <a:endParaRPr lang="en-GB" smtClean="0"/>
          </a:p>
        </p:txBody>
      </p:sp>
      <p:pic>
        <p:nvPicPr>
          <p:cNvPr id="32772" name="Picture 2" descr="http://upload.wikimedia.org/wikipedia/commons/thumb/4/42/William_Sealy_Gosset.jpg/240px-William_Sealy_Gosse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692275"/>
            <a:ext cx="1243013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215900" y="3429000"/>
            <a:ext cx="2309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/>
              <a:t>William Sealy Gosset (Student)</a:t>
            </a:r>
          </a:p>
          <a:p>
            <a:r>
              <a:rPr lang="en-GB" sz="1200"/>
              <a:t>(1876-1937)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3277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078038"/>
            <a:ext cx="81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analysis: t-test on weights</a:t>
            </a:r>
          </a:p>
        </p:txBody>
      </p:sp>
      <p:pic>
        <p:nvPicPr>
          <p:cNvPr id="3379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306070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GB" sz="2400" smtClean="0"/>
              <a:t>Is there a linear correlation between height and weight?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3100"/>
            <a:ext cx="7543800" cy="4568825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Principle underlying Pearson’s correlation coefficient (R)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dirty="0" smtClean="0"/>
              <a:t>The relationship between two variables (height and weight) in terms of their covariance in proportion to their standard deviations.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R is a measure of strength of the linear association between the variables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(the coefficient of determination) is a measure of the explained variance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Correlation assumes that </a:t>
            </a:r>
          </a:p>
          <a:p>
            <a:pPr lvl="1">
              <a:defRPr/>
            </a:pPr>
            <a:r>
              <a:rPr lang="en-GB" dirty="0" smtClean="0"/>
              <a:t>Relationship is linear</a:t>
            </a:r>
          </a:p>
          <a:p>
            <a:pPr lvl="1">
              <a:defRPr/>
            </a:pPr>
            <a:r>
              <a:rPr lang="en-GB" dirty="0" smtClean="0"/>
              <a:t>That the errors (residuals) are normally distributed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mtClean="0"/>
              <a:t>The lecture will provide a very simple background to statistical approaches for the analysis of continuous data</a:t>
            </a:r>
          </a:p>
          <a:p>
            <a:pPr>
              <a:buFontTx/>
              <a:buChar char="•"/>
            </a:pPr>
            <a:r>
              <a:rPr lang="en-GB" smtClean="0"/>
              <a:t>Using the data you provided we will go through some simple statistical approaches that are useful and common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Checking linearity and residuals 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77838" y="5351463"/>
            <a:ext cx="7543800" cy="73025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b="1" u="sng" smtClean="0"/>
              <a:t>Look at the data</a:t>
            </a:r>
            <a:r>
              <a:rPr lang="en-GB" b="1" smtClean="0"/>
              <a:t> </a:t>
            </a:r>
            <a:r>
              <a:rPr lang="en-GB" smtClean="0"/>
              <a:t>(in a scatter plot)</a:t>
            </a:r>
          </a:p>
          <a:p>
            <a:pPr>
              <a:buFontTx/>
              <a:buChar char="•"/>
            </a:pPr>
            <a:r>
              <a:rPr lang="en-GB" smtClean="0"/>
              <a:t>Plot residuals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</p:txBody>
      </p:sp>
      <p:pic>
        <p:nvPicPr>
          <p:cNvPr id="35843" name="Picture 2" descr="File:Anscombe's quartet 3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1616075"/>
            <a:ext cx="38798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595313" y="4379913"/>
            <a:ext cx="7924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/>
              <a:t>Four sets of data with the same correlation of 0.816 (Anscombe Quartet) </a:t>
            </a:r>
            <a:r>
              <a:rPr lang="en-GB" sz="800"/>
              <a:t>http://en.wikipedia.org/wiki/File:Anscombe%27s_quartet_3.svg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analysis: correlation  weight and height</a:t>
            </a:r>
          </a:p>
        </p:txBody>
      </p:sp>
      <p:pic>
        <p:nvPicPr>
          <p:cNvPr id="3686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306070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Correlation and linear regression are closely related and often confused.</a:t>
            </a:r>
          </a:p>
          <a:p>
            <a:pPr>
              <a:defRPr/>
            </a:pPr>
            <a:r>
              <a:rPr lang="en-GB" dirty="0" smtClean="0"/>
              <a:t>Correlation assesses the strength of association between variables</a:t>
            </a:r>
          </a:p>
          <a:p>
            <a:pPr marL="0">
              <a:defRPr/>
            </a:pPr>
            <a:r>
              <a:rPr lang="en-GB" dirty="0" smtClean="0"/>
              <a:t>Linear regression measures the quantitative linear relationship between variables</a:t>
            </a:r>
          </a:p>
          <a:p>
            <a:pPr lvl="1">
              <a:defRPr/>
            </a:pPr>
            <a:r>
              <a:rPr lang="en-GB" dirty="0" smtClean="0"/>
              <a:t>e.g. for a 1 unit rise height there is a X unit rise in weight</a:t>
            </a:r>
          </a:p>
          <a:p>
            <a:pPr>
              <a:defRPr/>
            </a:pPr>
            <a:r>
              <a:rPr lang="en-GB" dirty="0" smtClean="0"/>
              <a:t>Assumptions of linearity, normality of residuals etc apply to both.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analysis: linear regression of weight and height</a:t>
            </a:r>
          </a:p>
        </p:txBody>
      </p:sp>
      <p:pic>
        <p:nvPicPr>
          <p:cNvPr id="389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306070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Multiple regression: weight vs. height &amp; sex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838200" y="1943100"/>
            <a:ext cx="7543800" cy="1008063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More than one independent variable can be included in a regression model.</a:t>
            </a:r>
          </a:p>
        </p:txBody>
      </p:sp>
      <p:pic>
        <p:nvPicPr>
          <p:cNvPr id="3993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3651250" y="4121150"/>
            <a:ext cx="184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the analytical approaches </a:t>
            </a:r>
          </a:p>
        </p:txBody>
      </p:sp>
      <p:grpSp>
        <p:nvGrpSpPr>
          <p:cNvPr id="40962" name="Group 26"/>
          <p:cNvGrpSpPr>
            <a:grpSpLocks/>
          </p:cNvGrpSpPr>
          <p:nvPr/>
        </p:nvGrpSpPr>
        <p:grpSpPr bwMode="auto">
          <a:xfrm>
            <a:off x="6499225" y="1908175"/>
            <a:ext cx="612775" cy="1298575"/>
            <a:chOff x="2408286" y="2532185"/>
            <a:chExt cx="612930" cy="1299586"/>
          </a:xfrm>
        </p:grpSpPr>
        <p:sp>
          <p:nvSpPr>
            <p:cNvPr id="4" name="Oval 3"/>
            <p:cNvSpPr/>
            <p:nvPr/>
          </p:nvSpPr>
          <p:spPr bwMode="auto">
            <a:xfrm>
              <a:off x="2682993" y="2532185"/>
              <a:ext cx="80982" cy="8102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682993" y="2684704"/>
              <a:ext cx="80982" cy="8102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82993" y="2837222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682993" y="2989741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82993" y="3142260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682993" y="3294778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82993" y="3447297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752861" y="3598227"/>
              <a:ext cx="80982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682993" y="3750746"/>
              <a:ext cx="80982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835432" y="2989741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827492" y="3202632"/>
              <a:ext cx="79395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817965" y="3415522"/>
              <a:ext cx="80983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940234" y="3305900"/>
              <a:ext cx="80982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932294" y="3107307"/>
              <a:ext cx="80983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13088" y="2991330"/>
              <a:ext cx="80983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522615" y="3204221"/>
              <a:ext cx="79395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530555" y="3417111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408286" y="3307488"/>
              <a:ext cx="80983" cy="8102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16226" y="3108897"/>
              <a:ext cx="80982" cy="7943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816377" y="2819747"/>
              <a:ext cx="80982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2567076" y="2781617"/>
              <a:ext cx="80983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68665" y="3617292"/>
              <a:ext cx="80982" cy="810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04287" y="2446687"/>
            <a:ext cx="612930" cy="1299586"/>
            <a:chOff x="2408286" y="2532185"/>
            <a:chExt cx="612930" cy="129958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9" name="Oval 28"/>
            <p:cNvSpPr/>
            <p:nvPr/>
          </p:nvSpPr>
          <p:spPr bwMode="auto">
            <a:xfrm>
              <a:off x="2682910" y="25321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82910" y="26845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682910" y="28369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682910" y="29893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682910" y="31417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682910" y="32941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682910" y="34465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753246" y="35989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682910" y="37513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835310" y="298938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826942" y="320207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818574" y="3414761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940830" y="330591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932462" y="310663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513806" y="2991065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522174" y="320375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530542" y="3416441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408286" y="330759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416654" y="3108313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816894" y="2820249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567374" y="2781737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2569054" y="3617401"/>
              <a:ext cx="80386" cy="8038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0964" name="Group 100"/>
          <p:cNvGrpSpPr>
            <a:grpSpLocks/>
          </p:cNvGrpSpPr>
          <p:nvPr/>
        </p:nvGrpSpPr>
        <p:grpSpPr bwMode="auto">
          <a:xfrm>
            <a:off x="1355725" y="1963738"/>
            <a:ext cx="627063" cy="1782762"/>
            <a:chOff x="1867997" y="2184695"/>
            <a:chExt cx="627342" cy="1783258"/>
          </a:xfrm>
        </p:grpSpPr>
        <p:grpSp>
          <p:nvGrpSpPr>
            <p:cNvPr id="51" name="Group 50"/>
            <p:cNvGrpSpPr/>
            <p:nvPr/>
          </p:nvGrpSpPr>
          <p:grpSpPr>
            <a:xfrm>
              <a:off x="1867997" y="2184695"/>
              <a:ext cx="612930" cy="1299586"/>
              <a:chOff x="2408286" y="2532185"/>
              <a:chExt cx="612930" cy="1299586"/>
            </a:xfrm>
            <a:solidFill>
              <a:schemeClr val="tx1">
                <a:lumMod val="50000"/>
              </a:schemeClr>
            </a:solidFill>
          </p:grpSpPr>
          <p:sp>
            <p:nvSpPr>
              <p:cNvPr id="52" name="Oval 51"/>
              <p:cNvSpPr/>
              <p:nvPr/>
            </p:nvSpPr>
            <p:spPr bwMode="auto">
              <a:xfrm>
                <a:off x="2682910" y="25321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682910" y="26845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682910" y="28369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82910" y="2989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682910" y="31417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2682910" y="32941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2682910" y="34465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2753246" y="35989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2682910" y="3751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2835310" y="2989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2826942" y="320207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818574" y="341476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2940830" y="330591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2932462" y="310663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2513806" y="299106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2522174" y="320375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2530542" y="341644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2408286" y="330759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2416654" y="310831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816894" y="2820249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567374" y="2781737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569054" y="361740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882409" y="2668367"/>
              <a:ext cx="612930" cy="1299586"/>
              <a:chOff x="2408286" y="2532185"/>
              <a:chExt cx="612930" cy="1299586"/>
            </a:xfrm>
            <a:solidFill>
              <a:schemeClr val="tx1">
                <a:lumMod val="50000"/>
              </a:schemeClr>
            </a:solidFill>
          </p:grpSpPr>
          <p:sp>
            <p:nvSpPr>
              <p:cNvPr id="75" name="Oval 74"/>
              <p:cNvSpPr/>
              <p:nvPr/>
            </p:nvSpPr>
            <p:spPr bwMode="auto">
              <a:xfrm>
                <a:off x="2682910" y="25321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2682910" y="26845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2682910" y="28369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2682910" y="2989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2682910" y="31417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2682910" y="32941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2682910" y="34465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2753246" y="35989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2682910" y="3751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2835310" y="298938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2826942" y="320207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2818574" y="341476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2940830" y="330591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2932462" y="310663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2513806" y="2991065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2522174" y="320375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2530542" y="341644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2408286" y="330759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2416654" y="3108313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2816894" y="2820249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2567374" y="2781737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2569054" y="3617401"/>
                <a:ext cx="80386" cy="8038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 sz="1600" i="1"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965" name="Group 99"/>
          <p:cNvGrpSpPr>
            <a:grpSpLocks/>
          </p:cNvGrpSpPr>
          <p:nvPr/>
        </p:nvGrpSpPr>
        <p:grpSpPr bwMode="auto">
          <a:xfrm>
            <a:off x="720725" y="1843088"/>
            <a:ext cx="2036763" cy="2036762"/>
            <a:chOff x="1468582" y="2189018"/>
            <a:chExt cx="2036618" cy="2036618"/>
          </a:xfrm>
        </p:grpSpPr>
        <p:cxnSp>
          <p:nvCxnSpPr>
            <p:cNvPr id="98" name="Straight Connector 97"/>
            <p:cNvCxnSpPr/>
            <p:nvPr/>
          </p:nvCxnSpPr>
          <p:spPr bwMode="auto">
            <a:xfrm>
              <a:off x="1468582" y="2189018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2486891" y="3207327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966" name="Group 101"/>
          <p:cNvGrpSpPr>
            <a:grpSpLocks/>
          </p:cNvGrpSpPr>
          <p:nvPr/>
        </p:nvGrpSpPr>
        <p:grpSpPr bwMode="auto">
          <a:xfrm>
            <a:off x="5264150" y="1843088"/>
            <a:ext cx="2036763" cy="2036762"/>
            <a:chOff x="1468582" y="2189018"/>
            <a:chExt cx="2036618" cy="2036618"/>
          </a:xfrm>
        </p:grpSpPr>
        <p:cxnSp>
          <p:nvCxnSpPr>
            <p:cNvPr id="103" name="Straight Connector 102"/>
            <p:cNvCxnSpPr/>
            <p:nvPr/>
          </p:nvCxnSpPr>
          <p:spPr bwMode="auto">
            <a:xfrm>
              <a:off x="1468582" y="2189018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2486891" y="3207327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6" name="Oval 155"/>
          <p:cNvSpPr/>
          <p:nvPr/>
        </p:nvSpPr>
        <p:spPr bwMode="auto">
          <a:xfrm>
            <a:off x="7296150" y="4443413"/>
            <a:ext cx="80963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7131050" y="4595813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7116763" y="4748213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6991350" y="4900613"/>
            <a:ext cx="80963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6811963" y="5053013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6742113" y="5205413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6478588" y="5357813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6313488" y="5510213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6049963" y="5662613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908800" y="4900613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692900" y="5113338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6627813" y="5326063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6570663" y="5216525"/>
            <a:ext cx="80962" cy="80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923088" y="5018088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6823075" y="4902200"/>
            <a:ext cx="79375" cy="80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6872288" y="5114925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6700838" y="5327650"/>
            <a:ext cx="80962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3" name="Oval 172"/>
          <p:cNvSpPr/>
          <p:nvPr/>
        </p:nvSpPr>
        <p:spPr bwMode="auto">
          <a:xfrm>
            <a:off x="6786563" y="5218113"/>
            <a:ext cx="80962" cy="809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" name="Oval 173"/>
          <p:cNvSpPr/>
          <p:nvPr/>
        </p:nvSpPr>
        <p:spPr bwMode="auto">
          <a:xfrm>
            <a:off x="6726238" y="5019675"/>
            <a:ext cx="79375" cy="793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6973888" y="4730750"/>
            <a:ext cx="79375" cy="80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7070725" y="4692650"/>
            <a:ext cx="79375" cy="80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6475413" y="5527675"/>
            <a:ext cx="80962" cy="80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853238" y="49815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6770688" y="51339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6770688" y="52863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6354763" y="54387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3" name="Oval 182"/>
          <p:cNvSpPr/>
          <p:nvPr/>
        </p:nvSpPr>
        <p:spPr bwMode="auto">
          <a:xfrm>
            <a:off x="6354763" y="55911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6064250" y="5743575"/>
            <a:ext cx="79375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6202363" y="58959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5884863" y="60483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5827713" y="62007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6437313" y="5438775"/>
            <a:ext cx="80962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6208713" y="5651500"/>
            <a:ext cx="79375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5978525" y="5864225"/>
            <a:ext cx="79375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6142038" y="5756275"/>
            <a:ext cx="79375" cy="79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6299200" y="5556250"/>
            <a:ext cx="80963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6600825" y="5440363"/>
            <a:ext cx="80963" cy="8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6124575" y="5653088"/>
            <a:ext cx="80963" cy="8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6064250" y="5865813"/>
            <a:ext cx="79375" cy="8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6273800" y="5757863"/>
            <a:ext cx="80963" cy="79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6503988" y="5557838"/>
            <a:ext cx="80962" cy="8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6489700" y="5270500"/>
            <a:ext cx="79375" cy="79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6654800" y="5232400"/>
            <a:ext cx="80963" cy="79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5991225" y="6067425"/>
            <a:ext cx="80963" cy="809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1011" name="Group 200"/>
          <p:cNvGrpSpPr>
            <a:grpSpLocks/>
          </p:cNvGrpSpPr>
          <p:nvPr/>
        </p:nvGrpSpPr>
        <p:grpSpPr bwMode="auto">
          <a:xfrm>
            <a:off x="5278438" y="4378325"/>
            <a:ext cx="2036762" cy="2036763"/>
            <a:chOff x="1468582" y="2189018"/>
            <a:chExt cx="2036618" cy="2036618"/>
          </a:xfrm>
        </p:grpSpPr>
        <p:cxnSp>
          <p:nvCxnSpPr>
            <p:cNvPr id="202" name="Straight Connector 201"/>
            <p:cNvCxnSpPr/>
            <p:nvPr/>
          </p:nvCxnSpPr>
          <p:spPr bwMode="auto">
            <a:xfrm>
              <a:off x="1468582" y="2189018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 bwMode="auto">
            <a:xfrm rot="5400000">
              <a:off x="2486891" y="3207327"/>
              <a:ext cx="0" cy="203661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4" name="Oval 203"/>
          <p:cNvSpPr/>
          <p:nvPr/>
        </p:nvSpPr>
        <p:spPr bwMode="auto">
          <a:xfrm>
            <a:off x="2779713" y="4443413"/>
            <a:ext cx="80962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2613025" y="4595813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2600325" y="4748213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2474913" y="4900613"/>
            <a:ext cx="80962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2295525" y="5053013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2225675" y="5205413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1962150" y="5357813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1797050" y="5510213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1533525" y="5662613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2392363" y="4900613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2174875" y="5113338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2111375" y="5326063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054225" y="5216525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2406650" y="5018088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306638" y="4902200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2355850" y="5114925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2184400" y="5327650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2270125" y="5218113"/>
            <a:ext cx="79375" cy="80962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2208213" y="5019675"/>
            <a:ext cx="80962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2455863" y="4730750"/>
            <a:ext cx="80962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2552700" y="4692650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1958975" y="55276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2336800" y="49815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2254250" y="5133975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8" name="Oval 227"/>
          <p:cNvSpPr/>
          <p:nvPr/>
        </p:nvSpPr>
        <p:spPr bwMode="auto">
          <a:xfrm>
            <a:off x="2254250" y="5286375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1838325" y="54387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1838325" y="55911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1" name="Oval 230"/>
          <p:cNvSpPr/>
          <p:nvPr/>
        </p:nvSpPr>
        <p:spPr bwMode="auto">
          <a:xfrm>
            <a:off x="1547813" y="5743575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2" name="Oval 231"/>
          <p:cNvSpPr/>
          <p:nvPr/>
        </p:nvSpPr>
        <p:spPr bwMode="auto">
          <a:xfrm>
            <a:off x="1685925" y="58959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3" name="Oval 232"/>
          <p:cNvSpPr/>
          <p:nvPr/>
        </p:nvSpPr>
        <p:spPr bwMode="auto">
          <a:xfrm>
            <a:off x="1368425" y="6048375"/>
            <a:ext cx="79375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1311275" y="62007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1920875" y="543877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1690688" y="5651500"/>
            <a:ext cx="80962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1460500" y="5864225"/>
            <a:ext cx="80963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1625600" y="5756275"/>
            <a:ext cx="79375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1782763" y="5556250"/>
            <a:ext cx="80962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2084388" y="5440363"/>
            <a:ext cx="80962" cy="80962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1" name="Oval 240"/>
          <p:cNvSpPr/>
          <p:nvPr/>
        </p:nvSpPr>
        <p:spPr bwMode="auto">
          <a:xfrm>
            <a:off x="1608138" y="5653088"/>
            <a:ext cx="80962" cy="80962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1547813" y="5865813"/>
            <a:ext cx="79375" cy="80962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1757363" y="5757863"/>
            <a:ext cx="80962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1987550" y="5557838"/>
            <a:ext cx="80963" cy="80962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5" name="Oval 244"/>
          <p:cNvSpPr/>
          <p:nvPr/>
        </p:nvSpPr>
        <p:spPr bwMode="auto">
          <a:xfrm>
            <a:off x="1971675" y="5270500"/>
            <a:ext cx="80963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6" name="Oval 245"/>
          <p:cNvSpPr/>
          <p:nvPr/>
        </p:nvSpPr>
        <p:spPr bwMode="auto">
          <a:xfrm>
            <a:off x="2138363" y="5232400"/>
            <a:ext cx="80962" cy="79375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1474788" y="6067425"/>
            <a:ext cx="80962" cy="80963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761847" y="4378030"/>
            <a:ext cx="2036618" cy="2036618"/>
            <a:chOff x="1468582" y="2189018"/>
            <a:chExt cx="2036618" cy="2036618"/>
          </a:xfrm>
          <a:solidFill>
            <a:schemeClr val="tx1">
              <a:lumMod val="50000"/>
            </a:schemeClr>
          </a:solidFill>
        </p:grpSpPr>
        <p:cxnSp>
          <p:nvCxnSpPr>
            <p:cNvPr id="249" name="Straight Connector 248"/>
            <p:cNvCxnSpPr/>
            <p:nvPr/>
          </p:nvCxnSpPr>
          <p:spPr bwMode="auto">
            <a:xfrm>
              <a:off x="1468582" y="2189018"/>
              <a:ext cx="0" cy="2036618"/>
            </a:xfrm>
            <a:prstGeom prst="line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rot="5400000">
              <a:off x="2486891" y="3207327"/>
              <a:ext cx="0" cy="2036618"/>
            </a:xfrm>
            <a:prstGeom prst="line">
              <a:avLst/>
            </a:prstGeom>
            <a:grp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1057" name="TextBox 250"/>
          <p:cNvSpPr txBox="1">
            <a:spLocks noChangeArrowheads="1"/>
          </p:cNvSpPr>
          <p:nvPr/>
        </p:nvSpPr>
        <p:spPr bwMode="auto">
          <a:xfrm rot="-5400000">
            <a:off x="-13493" y="2563019"/>
            <a:ext cx="85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weight</a:t>
            </a:r>
          </a:p>
        </p:txBody>
      </p:sp>
      <p:sp>
        <p:nvSpPr>
          <p:cNvPr id="41058" name="TextBox 251"/>
          <p:cNvSpPr txBox="1">
            <a:spLocks noChangeArrowheads="1"/>
          </p:cNvSpPr>
          <p:nvPr/>
        </p:nvSpPr>
        <p:spPr bwMode="auto">
          <a:xfrm rot="-5400000">
            <a:off x="55563" y="5216525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weight</a:t>
            </a:r>
          </a:p>
        </p:txBody>
      </p:sp>
      <p:sp>
        <p:nvSpPr>
          <p:cNvPr id="41059" name="TextBox 252"/>
          <p:cNvSpPr txBox="1">
            <a:spLocks noChangeArrowheads="1"/>
          </p:cNvSpPr>
          <p:nvPr/>
        </p:nvSpPr>
        <p:spPr bwMode="auto">
          <a:xfrm rot="-5400000">
            <a:off x="4517232" y="2507456"/>
            <a:ext cx="85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weight</a:t>
            </a:r>
          </a:p>
        </p:txBody>
      </p:sp>
      <p:sp>
        <p:nvSpPr>
          <p:cNvPr id="41060" name="TextBox 253"/>
          <p:cNvSpPr txBox="1">
            <a:spLocks noChangeArrowheads="1"/>
          </p:cNvSpPr>
          <p:nvPr/>
        </p:nvSpPr>
        <p:spPr bwMode="auto">
          <a:xfrm rot="-5400000">
            <a:off x="4586288" y="5160963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weight</a:t>
            </a:r>
          </a:p>
        </p:txBody>
      </p:sp>
      <p:sp>
        <p:nvSpPr>
          <p:cNvPr id="41061" name="TextBox 254"/>
          <p:cNvSpPr txBox="1">
            <a:spLocks noChangeArrowheads="1"/>
          </p:cNvSpPr>
          <p:nvPr/>
        </p:nvSpPr>
        <p:spPr bwMode="auto">
          <a:xfrm>
            <a:off x="1398588" y="6442075"/>
            <a:ext cx="814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height</a:t>
            </a:r>
          </a:p>
        </p:txBody>
      </p:sp>
      <p:sp>
        <p:nvSpPr>
          <p:cNvPr id="41062" name="TextBox 255"/>
          <p:cNvSpPr txBox="1">
            <a:spLocks noChangeArrowheads="1"/>
          </p:cNvSpPr>
          <p:nvPr/>
        </p:nvSpPr>
        <p:spPr bwMode="auto">
          <a:xfrm>
            <a:off x="6013450" y="6419850"/>
            <a:ext cx="81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height</a:t>
            </a:r>
          </a:p>
        </p:txBody>
      </p:sp>
      <p:sp>
        <p:nvSpPr>
          <p:cNvPr id="41063" name="TextBox 256"/>
          <p:cNvSpPr txBox="1">
            <a:spLocks noChangeArrowheads="1"/>
          </p:cNvSpPr>
          <p:nvPr/>
        </p:nvSpPr>
        <p:spPr bwMode="auto">
          <a:xfrm>
            <a:off x="1466850" y="3959225"/>
            <a:ext cx="43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All</a:t>
            </a:r>
          </a:p>
        </p:txBody>
      </p:sp>
      <p:cxnSp>
        <p:nvCxnSpPr>
          <p:cNvPr id="261" name="Straight Connector 260"/>
          <p:cNvCxnSpPr/>
          <p:nvPr/>
        </p:nvCxnSpPr>
        <p:spPr bwMode="auto">
          <a:xfrm flipV="1">
            <a:off x="1684338" y="3883025"/>
            <a:ext cx="0" cy="793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065" name="Group 265"/>
          <p:cNvGrpSpPr>
            <a:grpSpLocks/>
          </p:cNvGrpSpPr>
          <p:nvPr/>
        </p:nvGrpSpPr>
        <p:grpSpPr bwMode="auto">
          <a:xfrm>
            <a:off x="5422900" y="3863975"/>
            <a:ext cx="974725" cy="446088"/>
            <a:chOff x="5422455" y="3864102"/>
            <a:chExt cx="975588" cy="446565"/>
          </a:xfrm>
        </p:grpSpPr>
        <p:sp>
          <p:nvSpPr>
            <p:cNvPr id="41100" name="TextBox 261"/>
            <p:cNvSpPr txBox="1">
              <a:spLocks noChangeArrowheads="1"/>
            </p:cNvSpPr>
            <p:nvPr/>
          </p:nvSpPr>
          <p:spPr bwMode="auto">
            <a:xfrm>
              <a:off x="5422455" y="3941335"/>
              <a:ext cx="9755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/>
                <a:t>Women</a:t>
              </a:r>
            </a:p>
          </p:txBody>
        </p:sp>
        <p:cxnSp>
          <p:nvCxnSpPr>
            <p:cNvPr id="263" name="Straight Connector 262"/>
            <p:cNvCxnSpPr/>
            <p:nvPr/>
          </p:nvCxnSpPr>
          <p:spPr bwMode="auto">
            <a:xfrm flipV="1">
              <a:off x="5895949" y="3864102"/>
              <a:ext cx="0" cy="794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066" name="Group 266"/>
          <p:cNvGrpSpPr>
            <a:grpSpLocks/>
          </p:cNvGrpSpPr>
          <p:nvPr/>
        </p:nvGrpSpPr>
        <p:grpSpPr bwMode="auto">
          <a:xfrm>
            <a:off x="6489700" y="3863975"/>
            <a:ext cx="633413" cy="446088"/>
            <a:chOff x="6489607" y="3858006"/>
            <a:chExt cx="633507" cy="446565"/>
          </a:xfrm>
        </p:grpSpPr>
        <p:sp>
          <p:nvSpPr>
            <p:cNvPr id="41098" name="TextBox 263"/>
            <p:cNvSpPr txBox="1">
              <a:spLocks noChangeArrowheads="1"/>
            </p:cNvSpPr>
            <p:nvPr/>
          </p:nvSpPr>
          <p:spPr bwMode="auto">
            <a:xfrm>
              <a:off x="6489607" y="3935239"/>
              <a:ext cx="6335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/>
                <a:t>Men</a:t>
              </a:r>
            </a:p>
          </p:txBody>
        </p:sp>
        <p:cxnSp>
          <p:nvCxnSpPr>
            <p:cNvPr id="265" name="Straight Connector 264"/>
            <p:cNvCxnSpPr/>
            <p:nvPr/>
          </p:nvCxnSpPr>
          <p:spPr bwMode="auto">
            <a:xfrm flipV="1">
              <a:off x="6792865" y="3858006"/>
              <a:ext cx="0" cy="794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1" name="Freeform 270"/>
          <p:cNvSpPr/>
          <p:nvPr/>
        </p:nvSpPr>
        <p:spPr bwMode="auto">
          <a:xfrm rot="5400000">
            <a:off x="1604169" y="2734469"/>
            <a:ext cx="1352550" cy="4016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3" name="Freeform 272"/>
          <p:cNvSpPr/>
          <p:nvPr/>
        </p:nvSpPr>
        <p:spPr bwMode="auto">
          <a:xfrm rot="5400000">
            <a:off x="6892132" y="2440781"/>
            <a:ext cx="1033462" cy="307975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4" name="Freeform 273"/>
          <p:cNvSpPr/>
          <p:nvPr/>
        </p:nvSpPr>
        <p:spPr bwMode="auto">
          <a:xfrm rot="5400000">
            <a:off x="5953125" y="2973388"/>
            <a:ext cx="1031875" cy="307975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2" name="Freeform 341"/>
          <p:cNvSpPr/>
          <p:nvPr/>
        </p:nvSpPr>
        <p:spPr bwMode="auto">
          <a:xfrm rot="5400000">
            <a:off x="3490119" y="4517231"/>
            <a:ext cx="266700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1" name="Freeform 340"/>
          <p:cNvSpPr/>
          <p:nvPr/>
        </p:nvSpPr>
        <p:spPr bwMode="auto">
          <a:xfrm rot="5400000">
            <a:off x="3438525" y="4578350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0" name="Freeform 339"/>
          <p:cNvSpPr/>
          <p:nvPr/>
        </p:nvSpPr>
        <p:spPr bwMode="auto">
          <a:xfrm rot="5400000">
            <a:off x="3387725" y="4640263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9" name="Freeform 338"/>
          <p:cNvSpPr/>
          <p:nvPr/>
        </p:nvSpPr>
        <p:spPr bwMode="auto">
          <a:xfrm rot="5400000">
            <a:off x="3336925" y="4702175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8" name="Freeform 337"/>
          <p:cNvSpPr/>
          <p:nvPr/>
        </p:nvSpPr>
        <p:spPr bwMode="auto">
          <a:xfrm rot="5400000">
            <a:off x="3286919" y="4763294"/>
            <a:ext cx="266700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7" name="Freeform 336"/>
          <p:cNvSpPr/>
          <p:nvPr/>
        </p:nvSpPr>
        <p:spPr bwMode="auto">
          <a:xfrm rot="5400000">
            <a:off x="3235325" y="4824413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6" name="Freeform 335"/>
          <p:cNvSpPr/>
          <p:nvPr/>
        </p:nvSpPr>
        <p:spPr bwMode="auto">
          <a:xfrm rot="5400000">
            <a:off x="3184525" y="4886325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5" name="Freeform 334"/>
          <p:cNvSpPr/>
          <p:nvPr/>
        </p:nvSpPr>
        <p:spPr bwMode="auto">
          <a:xfrm rot="5400000">
            <a:off x="3133725" y="494823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4" name="Freeform 333"/>
          <p:cNvSpPr/>
          <p:nvPr/>
        </p:nvSpPr>
        <p:spPr bwMode="auto">
          <a:xfrm rot="5400000">
            <a:off x="3082925" y="5008563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3" name="Freeform 332"/>
          <p:cNvSpPr/>
          <p:nvPr/>
        </p:nvSpPr>
        <p:spPr bwMode="auto">
          <a:xfrm rot="5400000">
            <a:off x="3032125" y="5070475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2" name="Freeform 331"/>
          <p:cNvSpPr/>
          <p:nvPr/>
        </p:nvSpPr>
        <p:spPr bwMode="auto">
          <a:xfrm rot="5400000">
            <a:off x="2981325" y="513238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1" name="Freeform 330"/>
          <p:cNvSpPr/>
          <p:nvPr/>
        </p:nvSpPr>
        <p:spPr bwMode="auto">
          <a:xfrm rot="5400000">
            <a:off x="2931319" y="5193506"/>
            <a:ext cx="266700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0" name="Freeform 329"/>
          <p:cNvSpPr/>
          <p:nvPr/>
        </p:nvSpPr>
        <p:spPr bwMode="auto">
          <a:xfrm rot="5400000">
            <a:off x="2879725" y="5254625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9" name="Freeform 328"/>
          <p:cNvSpPr/>
          <p:nvPr/>
        </p:nvSpPr>
        <p:spPr bwMode="auto">
          <a:xfrm rot="5400000">
            <a:off x="2828925" y="531653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8" name="Freeform 327"/>
          <p:cNvSpPr/>
          <p:nvPr/>
        </p:nvSpPr>
        <p:spPr bwMode="auto">
          <a:xfrm rot="5400000">
            <a:off x="2778125" y="5378450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7" name="Freeform 326"/>
          <p:cNvSpPr/>
          <p:nvPr/>
        </p:nvSpPr>
        <p:spPr bwMode="auto">
          <a:xfrm rot="5400000">
            <a:off x="2728119" y="5439569"/>
            <a:ext cx="266700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6" name="Freeform 325"/>
          <p:cNvSpPr/>
          <p:nvPr/>
        </p:nvSpPr>
        <p:spPr bwMode="auto">
          <a:xfrm rot="5400000">
            <a:off x="2676525" y="550068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5" name="Freeform 324"/>
          <p:cNvSpPr/>
          <p:nvPr/>
        </p:nvSpPr>
        <p:spPr bwMode="auto">
          <a:xfrm rot="5400000">
            <a:off x="2625725" y="5562600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4" name="Freeform 323"/>
          <p:cNvSpPr/>
          <p:nvPr/>
        </p:nvSpPr>
        <p:spPr bwMode="auto">
          <a:xfrm rot="5400000">
            <a:off x="2574925" y="5624513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3" name="Freeform 322"/>
          <p:cNvSpPr/>
          <p:nvPr/>
        </p:nvSpPr>
        <p:spPr bwMode="auto">
          <a:xfrm rot="5400000">
            <a:off x="2524125" y="568483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2" name="Freeform 321"/>
          <p:cNvSpPr/>
          <p:nvPr/>
        </p:nvSpPr>
        <p:spPr bwMode="auto">
          <a:xfrm rot="5400000">
            <a:off x="2473325" y="5746750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1" name="Freeform 320"/>
          <p:cNvSpPr/>
          <p:nvPr/>
        </p:nvSpPr>
        <p:spPr bwMode="auto">
          <a:xfrm rot="5400000">
            <a:off x="2422525" y="5808663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0" name="Freeform 319"/>
          <p:cNvSpPr/>
          <p:nvPr/>
        </p:nvSpPr>
        <p:spPr bwMode="auto">
          <a:xfrm rot="5400000">
            <a:off x="2372519" y="5869781"/>
            <a:ext cx="266700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9" name="Freeform 318"/>
          <p:cNvSpPr/>
          <p:nvPr/>
        </p:nvSpPr>
        <p:spPr bwMode="auto">
          <a:xfrm rot="5400000">
            <a:off x="2320925" y="5937250"/>
            <a:ext cx="268288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8" name="Freeform 317"/>
          <p:cNvSpPr/>
          <p:nvPr/>
        </p:nvSpPr>
        <p:spPr bwMode="auto">
          <a:xfrm rot="5400000">
            <a:off x="2274888" y="5999163"/>
            <a:ext cx="268287" cy="84137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7" name="Freeform 316"/>
          <p:cNvSpPr/>
          <p:nvPr/>
        </p:nvSpPr>
        <p:spPr bwMode="auto">
          <a:xfrm rot="5400000">
            <a:off x="2240757" y="6053931"/>
            <a:ext cx="268288" cy="85725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6" name="Freeform 315"/>
          <p:cNvSpPr/>
          <p:nvPr/>
        </p:nvSpPr>
        <p:spPr bwMode="auto">
          <a:xfrm rot="5400000">
            <a:off x="2200275" y="6110288"/>
            <a:ext cx="268287" cy="84138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5" name="Freeform 274"/>
          <p:cNvSpPr/>
          <p:nvPr/>
        </p:nvSpPr>
        <p:spPr bwMode="auto">
          <a:xfrm rot="5400000">
            <a:off x="2159794" y="6142831"/>
            <a:ext cx="268288" cy="85725"/>
          </a:xfrm>
          <a:custGeom>
            <a:avLst/>
            <a:gdLst>
              <a:gd name="connsiteX0" fmla="*/ 0 w 1353312"/>
              <a:gd name="connsiteY0" fmla="*/ 402336 h 402336"/>
              <a:gd name="connsiteX1" fmla="*/ 682752 w 1353312"/>
              <a:gd name="connsiteY1" fmla="*/ 0 h 402336"/>
              <a:gd name="connsiteX2" fmla="*/ 1353312 w 1353312"/>
              <a:gd name="connsiteY2" fmla="*/ 402336 h 402336"/>
              <a:gd name="connsiteX0" fmla="*/ 0 w 1353312"/>
              <a:gd name="connsiteY0" fmla="*/ 434848 h 434848"/>
              <a:gd name="connsiteX1" fmla="*/ 365760 w 1353312"/>
              <a:gd name="connsiteY1" fmla="*/ 239776 h 434848"/>
              <a:gd name="connsiteX2" fmla="*/ 682752 w 1353312"/>
              <a:gd name="connsiteY2" fmla="*/ 32512 h 434848"/>
              <a:gd name="connsiteX3" fmla="*/ 1353312 w 1353312"/>
              <a:gd name="connsiteY3" fmla="*/ 434848 h 434848"/>
              <a:gd name="connsiteX0" fmla="*/ 0 w 1353312"/>
              <a:gd name="connsiteY0" fmla="*/ 406400 h 406400"/>
              <a:gd name="connsiteX1" fmla="*/ 365760 w 1353312"/>
              <a:gd name="connsiteY1" fmla="*/ 211328 h 406400"/>
              <a:gd name="connsiteX2" fmla="*/ 682752 w 1353312"/>
              <a:gd name="connsiteY2" fmla="*/ 4064 h 406400"/>
              <a:gd name="connsiteX3" fmla="*/ 975360 w 1353312"/>
              <a:gd name="connsiteY3" fmla="*/ 235712 h 406400"/>
              <a:gd name="connsiteX4" fmla="*/ 1353312 w 1353312"/>
              <a:gd name="connsiteY4" fmla="*/ 406400 h 406400"/>
              <a:gd name="connsiteX0" fmla="*/ 0 w 1353312"/>
              <a:gd name="connsiteY0" fmla="*/ 404288 h 404288"/>
              <a:gd name="connsiteX1" fmla="*/ 365760 w 1353312"/>
              <a:gd name="connsiteY1" fmla="*/ 209216 h 404288"/>
              <a:gd name="connsiteX2" fmla="*/ 682752 w 1353312"/>
              <a:gd name="connsiteY2" fmla="*/ 1952 h 404288"/>
              <a:gd name="connsiteX3" fmla="*/ 947286 w 1353312"/>
              <a:gd name="connsiteY3" fmla="*/ 197505 h 404288"/>
              <a:gd name="connsiteX4" fmla="*/ 1353312 w 1353312"/>
              <a:gd name="connsiteY4" fmla="*/ 404288 h 404288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353312 w 1353312"/>
              <a:gd name="connsiteY4" fmla="*/ 402389 h 402389"/>
              <a:gd name="connsiteX0" fmla="*/ 0 w 1353312"/>
              <a:gd name="connsiteY0" fmla="*/ 402389 h 402389"/>
              <a:gd name="connsiteX1" fmla="*/ 365760 w 1353312"/>
              <a:gd name="connsiteY1" fmla="*/ 207317 h 402389"/>
              <a:gd name="connsiteX2" fmla="*/ 682752 w 1353312"/>
              <a:gd name="connsiteY2" fmla="*/ 53 h 402389"/>
              <a:gd name="connsiteX3" fmla="*/ 935255 w 1353312"/>
              <a:gd name="connsiteY3" fmla="*/ 207638 h 402389"/>
              <a:gd name="connsiteX4" fmla="*/ 1120381 w 1353312"/>
              <a:gd name="connsiteY4" fmla="*/ 317526 h 402389"/>
              <a:gd name="connsiteX5" fmla="*/ 1353312 w 1353312"/>
              <a:gd name="connsiteY5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65760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  <a:gd name="connsiteX0" fmla="*/ 0 w 1353312"/>
              <a:gd name="connsiteY0" fmla="*/ 402389 h 402389"/>
              <a:gd name="connsiteX1" fmla="*/ 234054 w 1353312"/>
              <a:gd name="connsiteY1" fmla="*/ 309505 h 402389"/>
              <a:gd name="connsiteX2" fmla="*/ 397844 w 1353312"/>
              <a:gd name="connsiteY2" fmla="*/ 207317 h 402389"/>
              <a:gd name="connsiteX3" fmla="*/ 682752 w 1353312"/>
              <a:gd name="connsiteY3" fmla="*/ 53 h 402389"/>
              <a:gd name="connsiteX4" fmla="*/ 935255 w 1353312"/>
              <a:gd name="connsiteY4" fmla="*/ 207638 h 402389"/>
              <a:gd name="connsiteX5" fmla="*/ 1120381 w 1353312"/>
              <a:gd name="connsiteY5" fmla="*/ 317526 h 402389"/>
              <a:gd name="connsiteX6" fmla="*/ 1353312 w 1353312"/>
              <a:gd name="connsiteY6" fmla="*/ 402389 h 40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312" h="402389">
                <a:moveTo>
                  <a:pt x="0" y="402389"/>
                </a:moveTo>
                <a:cubicBezTo>
                  <a:pt x="34330" y="384903"/>
                  <a:pt x="167747" y="342017"/>
                  <a:pt x="234054" y="309505"/>
                </a:cubicBezTo>
                <a:cubicBezTo>
                  <a:pt x="300361" y="276993"/>
                  <a:pt x="323061" y="258892"/>
                  <a:pt x="397844" y="207317"/>
                </a:cubicBezTo>
                <a:cubicBezTo>
                  <a:pt x="472627" y="155742"/>
                  <a:pt x="593184" y="0"/>
                  <a:pt x="682752" y="53"/>
                </a:cubicBezTo>
                <a:cubicBezTo>
                  <a:pt x="772320" y="106"/>
                  <a:pt x="862317" y="154726"/>
                  <a:pt x="935255" y="207638"/>
                </a:cubicBezTo>
                <a:cubicBezTo>
                  <a:pt x="1008193" y="260550"/>
                  <a:pt x="1050705" y="285068"/>
                  <a:pt x="1120381" y="317526"/>
                </a:cubicBezTo>
                <a:lnTo>
                  <a:pt x="1353312" y="402389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600" i="1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714500"/>
            <a:ext cx="8588375" cy="4686300"/>
          </a:xfrm>
        </p:spPr>
        <p:txBody>
          <a:bodyPr/>
          <a:lstStyle/>
          <a:p>
            <a:pPr>
              <a:defRPr/>
            </a:pPr>
            <a:r>
              <a:rPr lang="en-GB" sz="1400" b="1" dirty="0" smtClean="0"/>
              <a:t>Practical Statistics for Medical Research. D Altman (1990) ISBN-13: 978-0412276309 </a:t>
            </a:r>
          </a:p>
          <a:p>
            <a:pPr>
              <a:defRPr/>
            </a:pPr>
            <a:r>
              <a:rPr lang="en-GB" sz="1400" dirty="0" smtClean="0"/>
              <a:t>	In my view the most readable of the larger medical statistics textbooks</a:t>
            </a:r>
          </a:p>
          <a:p>
            <a:pPr>
              <a:defRPr/>
            </a:pPr>
            <a:r>
              <a:rPr lang="en-US" sz="1400" b="1" dirty="0" smtClean="0"/>
              <a:t>An introduction to medical statistics. JM Bland (2000) ISBN-13: 978-0192632692 </a:t>
            </a:r>
          </a:p>
          <a:p>
            <a:pPr>
              <a:defRPr/>
            </a:pPr>
            <a:r>
              <a:rPr lang="en-US" sz="1400" dirty="0" smtClean="0"/>
              <a:t>	Shorter than Altman but clear </a:t>
            </a:r>
            <a:r>
              <a:rPr lang="en-GB" sz="1400" dirty="0" smtClean="0"/>
              <a:t>.and very good on medical statistics. Martin Bland is an excellent statistician and lecturer.</a:t>
            </a:r>
          </a:p>
          <a:p>
            <a:pPr>
              <a:defRPr/>
            </a:pPr>
            <a:r>
              <a:rPr lang="en-GB" sz="1400" b="1" dirty="0" smtClean="0"/>
              <a:t>Statistics at Square One. </a:t>
            </a:r>
            <a:r>
              <a:rPr lang="en-US" sz="1400" b="1" dirty="0" smtClean="0"/>
              <a:t>MJ Campbell (2009) ISBN-13: 978-1405191005 </a:t>
            </a:r>
            <a:endParaRPr lang="en-GB" sz="1400" b="1" dirty="0" smtClean="0"/>
          </a:p>
          <a:p>
            <a:pPr>
              <a:defRPr/>
            </a:pPr>
            <a:r>
              <a:rPr lang="en-GB" sz="1400" dirty="0" smtClean="0"/>
              <a:t>	Good brief guides to basic statistical analyses</a:t>
            </a:r>
          </a:p>
          <a:p>
            <a:pPr>
              <a:defRPr/>
            </a:pPr>
            <a:r>
              <a:rPr lang="en-GB" sz="1400" b="1" dirty="0" smtClean="0"/>
              <a:t>Dicing with Death. Chance, Risk and Health. S </a:t>
            </a:r>
            <a:r>
              <a:rPr lang="en-GB" sz="1400" b="1" dirty="0" err="1" smtClean="0"/>
              <a:t>Senn</a:t>
            </a:r>
            <a:r>
              <a:rPr lang="en-GB" sz="1400" b="1" dirty="0" smtClean="0"/>
              <a:t>, (2003) ISBN-13: 978-0521540230 </a:t>
            </a:r>
          </a:p>
          <a:p>
            <a:pPr>
              <a:defRPr/>
            </a:pPr>
            <a:r>
              <a:rPr lang="en-GB" sz="1400" dirty="0" smtClean="0"/>
              <a:t>	Stephen </a:t>
            </a:r>
            <a:r>
              <a:rPr lang="en-GB" sz="1400" dirty="0" err="1" smtClean="0"/>
              <a:t>Senn</a:t>
            </a:r>
            <a:r>
              <a:rPr lang="en-GB" sz="1400" dirty="0" smtClean="0"/>
              <a:t> is my favourite writer on statistics (I know I’m sad); he’s witty, informative and a top notch statistician. Not a textbook but if you read any author on statistics read him.</a:t>
            </a:r>
          </a:p>
          <a:p>
            <a:pPr>
              <a:defRPr/>
            </a:pPr>
            <a:r>
              <a:rPr lang="en-GB" sz="1400" b="1" dirty="0" smtClean="0"/>
              <a:t>How to Lie with Statistics. D Huff (1991) ISBN-13: 978-0140136296 </a:t>
            </a:r>
          </a:p>
          <a:p>
            <a:pPr>
              <a:defRPr/>
            </a:pPr>
            <a:r>
              <a:rPr lang="en-GB" sz="1400" dirty="0" smtClean="0"/>
              <a:t>	Amusing book on the uses and particularly misuses of statistics</a:t>
            </a:r>
          </a:p>
          <a:p>
            <a:pPr>
              <a:defRPr/>
            </a:pPr>
            <a:r>
              <a:rPr lang="en-GB" sz="1400" b="1" dirty="0" smtClean="0"/>
              <a:t>The Lady Tasting Tea. D </a:t>
            </a:r>
            <a:r>
              <a:rPr lang="en-GB" sz="1400" b="1" dirty="0" err="1" smtClean="0"/>
              <a:t>Salsburg</a:t>
            </a:r>
            <a:r>
              <a:rPr lang="en-GB" sz="1400" b="1" dirty="0" smtClean="0"/>
              <a:t> (2002) ISBN-13: 978-0805071344 </a:t>
            </a:r>
          </a:p>
          <a:p>
            <a:pPr>
              <a:defRPr/>
            </a:pPr>
            <a:r>
              <a:rPr lang="en-GB" sz="1400" dirty="0" smtClean="0"/>
              <a:t>	A highly readable popular account of the history 20th century statistics which also gives a good insight into the origins of many basic approaches that are widely used. </a:t>
            </a:r>
          </a:p>
          <a:p>
            <a:pPr marL="0">
              <a:defRPr/>
            </a:pPr>
            <a:r>
              <a:rPr lang="en-GB" sz="1400" b="1" dirty="0" smtClean="0"/>
              <a:t>Chance Rules: </a:t>
            </a:r>
            <a:r>
              <a:rPr lang="en-US" sz="1400" b="1" dirty="0" smtClean="0"/>
              <a:t>an informal guide to probability, risk, and statistics. </a:t>
            </a:r>
            <a:r>
              <a:rPr lang="en-GB" sz="1400" b="1" dirty="0" smtClean="0"/>
              <a:t>B </a:t>
            </a:r>
            <a:r>
              <a:rPr lang="en-GB" sz="1400" b="1" dirty="0" err="1" smtClean="0"/>
              <a:t>Everitt</a:t>
            </a:r>
            <a:r>
              <a:rPr lang="en-GB" sz="1400" b="1" dirty="0" smtClean="0"/>
              <a:t> (2012) ISBN-13: 978-1461274407 </a:t>
            </a:r>
          </a:p>
          <a:p>
            <a:pPr>
              <a:defRPr/>
            </a:pPr>
            <a:r>
              <a:rPr lang="en-GB" sz="1400" dirty="0" smtClean="0"/>
              <a:t>	An excellent simple introduction to probability and chance.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do we do experiments or trials?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38200" y="5445125"/>
            <a:ext cx="7543800" cy="95567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The aim of an experiment or trial is derive an expectation about a population based on a sample of that population. i.e. we don’t have to measure everyone to get a pretty good idea of what to expect.</a:t>
            </a:r>
          </a:p>
        </p:txBody>
      </p:sp>
      <p:pic>
        <p:nvPicPr>
          <p:cNvPr id="17411" name="Picture 4" descr="http://vadlo.com/Research_Cartoons/Last-line-of-defense---statistic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1874838"/>
            <a:ext cx="41449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point 1. Design your experiment or trial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15925" y="1943100"/>
            <a:ext cx="7966075" cy="44577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Define your aims</a:t>
            </a:r>
          </a:p>
          <a:p>
            <a:pPr>
              <a:buFontTx/>
              <a:buChar char="•"/>
            </a:pPr>
            <a:r>
              <a:rPr lang="en-GB" smtClean="0"/>
              <a:t>Formulate testable hypotheses (or define what you want to estimate)</a:t>
            </a:r>
          </a:p>
          <a:p>
            <a:pPr>
              <a:buFontTx/>
              <a:buChar char="•"/>
            </a:pPr>
            <a:r>
              <a:rPr lang="en-GB" smtClean="0"/>
              <a:t>Calculate required sample size to detect meaningful difference (or what is an acceptable degree of precision in your estimate)</a:t>
            </a:r>
          </a:p>
          <a:p>
            <a:pPr>
              <a:buFontTx/>
              <a:buChar char="•"/>
            </a:pPr>
            <a:r>
              <a:rPr lang="en-GB" smtClean="0"/>
              <a:t>Plan your statistical analyses before you start the study</a:t>
            </a:r>
          </a:p>
          <a:p>
            <a:pPr>
              <a:buFontTx/>
              <a:buChar char="•"/>
            </a:pPr>
            <a:r>
              <a:rPr lang="en-GB" smtClean="0"/>
              <a:t>Seek advice if you are not sure how to proceed.</a:t>
            </a:r>
          </a:p>
          <a:p>
            <a:pPr lvl="2"/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Our study: Define  aims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15925" y="1943100"/>
            <a:ext cx="7966075" cy="4457700"/>
          </a:xfrm>
        </p:spPr>
        <p:txBody>
          <a:bodyPr/>
          <a:lstStyle/>
          <a:p>
            <a:r>
              <a:rPr lang="en-GB" b="1" smtClean="0"/>
              <a:t>Questions</a:t>
            </a:r>
          </a:p>
          <a:p>
            <a:r>
              <a:rPr lang="en-GB" smtClean="0"/>
              <a:t>Are men heavier than women?</a:t>
            </a:r>
          </a:p>
          <a:p>
            <a:pPr lvl="1"/>
            <a:r>
              <a:rPr lang="en-GB" smtClean="0"/>
              <a:t>Null: hypothesis: weight of men = weight of women</a:t>
            </a:r>
          </a:p>
          <a:p>
            <a:pPr lvl="2"/>
            <a:r>
              <a:rPr lang="en-GB" smtClean="0"/>
              <a:t>Two way two sided Student’s t-test</a:t>
            </a:r>
          </a:p>
          <a:p>
            <a:r>
              <a:rPr lang="en-GB" smtClean="0"/>
              <a:t>Is there a linear correlation between height and weight</a:t>
            </a:r>
          </a:p>
          <a:p>
            <a:pPr lvl="1"/>
            <a:r>
              <a:rPr lang="en-GB" smtClean="0"/>
              <a:t>Null: no correlation between height and weight</a:t>
            </a:r>
          </a:p>
          <a:p>
            <a:pPr lvl="2"/>
            <a:r>
              <a:rPr lang="en-GB" smtClean="0"/>
              <a:t>Pearson’s Product Moment Correlation Coefficient</a:t>
            </a:r>
          </a:p>
          <a:p>
            <a:r>
              <a:rPr lang="en-GB" smtClean="0"/>
              <a:t>What is the quantitative linear relationship between height and weight</a:t>
            </a:r>
          </a:p>
          <a:p>
            <a:pPr lvl="2"/>
            <a:r>
              <a:rPr lang="en-GB" smtClean="0"/>
              <a:t>Linear regression</a:t>
            </a:r>
          </a:p>
          <a:p>
            <a:pPr lvl="2"/>
            <a:r>
              <a:rPr lang="en-GB" smtClean="0"/>
              <a:t>Muliple linear regression/analysis of covariance (ANCOVA)  including gender</a:t>
            </a:r>
          </a:p>
          <a:p>
            <a:r>
              <a:rPr lang="en-GB" smtClean="0"/>
              <a:t>Is there a difference in height between people with different preferences for primary colours?</a:t>
            </a:r>
          </a:p>
          <a:p>
            <a:pPr lvl="1"/>
            <a:r>
              <a:rPr lang="en-GB" smtClean="0"/>
              <a:t>Null: no difference in height by colour preference</a:t>
            </a:r>
          </a:p>
          <a:p>
            <a:pPr lvl="2"/>
            <a:r>
              <a:rPr lang="en-GB" smtClean="0"/>
              <a:t>One way analysis of variance</a:t>
            </a:r>
          </a:p>
          <a:p>
            <a:pPr lvl="2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Calculate  estimated sample size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Meaningful difference in weight = 15kg (opinion/experience)</a:t>
            </a:r>
          </a:p>
          <a:p>
            <a:r>
              <a:rPr lang="en-GB" smtClean="0"/>
              <a:t>Standard deviation in weight  = 10kg (literature)</a:t>
            </a:r>
          </a:p>
          <a:p>
            <a:r>
              <a:rPr lang="en-GB" smtClean="0"/>
              <a:t>(effect size = 12kg/10kg = 1.5)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143250"/>
            <a:ext cx="370998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4572000" y="3143250"/>
            <a:ext cx="43084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/>
              <a:t>With these assumptions we should be able to detect a 15kg difference between men and women with 80% power at the 5% significance level with a comparison of 8 men and 8 women (1:1 matching).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distributions: the normal distribution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838200" y="5680075"/>
            <a:ext cx="7543800" cy="72072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Many statistical tests assume that data are ‘normally distributed’, i.e. their distribution is Gaussian  - this is an </a:t>
            </a:r>
            <a:r>
              <a:rPr lang="en-GB" i="1" smtClean="0"/>
              <a:t>assumption</a:t>
            </a:r>
            <a:r>
              <a:rPr lang="en-GB" smtClean="0"/>
              <a:t> that needs to be checked.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3394075" y="6511925"/>
            <a:ext cx="5668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/>
              <a:t>S. Stahl The Evolution of the Normal Distribution. Mathematics Magazine (1996)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1741488"/>
            <a:ext cx="58864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is there a normal distribution?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87325" y="3429000"/>
            <a:ext cx="2541588" cy="346075"/>
          </a:xfrm>
        </p:spPr>
        <p:txBody>
          <a:bodyPr/>
          <a:lstStyle/>
          <a:p>
            <a:r>
              <a:rPr lang="en-GB" sz="1200" smtClean="0"/>
              <a:t>Francis Galton (1822 - 1911)</a:t>
            </a:r>
          </a:p>
        </p:txBody>
      </p:sp>
      <p:pic>
        <p:nvPicPr>
          <p:cNvPr id="2355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685925"/>
            <a:ext cx="15906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point 2: Look at the data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00100" y="4478338"/>
            <a:ext cx="7543800" cy="985837"/>
          </a:xfrm>
        </p:spPr>
        <p:txBody>
          <a:bodyPr/>
          <a:lstStyle/>
          <a:p>
            <a:r>
              <a:rPr lang="en-GB" smtClean="0"/>
              <a:t>Look at a frequency histogram of the data</a:t>
            </a:r>
          </a:p>
          <a:p>
            <a:pPr lvl="1"/>
            <a:r>
              <a:rPr lang="en-GB" smtClean="0"/>
              <a:t>Does it conform to a normal distribution or is it skewed?</a:t>
            </a:r>
          </a:p>
          <a:p>
            <a:pPr lvl="1"/>
            <a:r>
              <a:rPr lang="en-GB" smtClean="0"/>
              <a:t>Are there outliers? If so are they credible?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1803400"/>
            <a:ext cx="443865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3713163" y="1524000"/>
            <a:ext cx="3059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/>
              <a:t>http://davidmlane.com/hyperstat/outlier.jpg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1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ic1</Template>
  <TotalTime>3284</TotalTime>
  <Words>1191</Words>
  <Application>Microsoft Office PowerPoint</Application>
  <PresentationFormat>On-screen Show (4:3)</PresentationFormat>
  <Paragraphs>144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Impact</vt:lpstr>
      <vt:lpstr>Wingdings</vt:lpstr>
      <vt:lpstr>Calibri</vt:lpstr>
      <vt:lpstr>Verdana</vt:lpstr>
      <vt:lpstr>Times New Roman</vt:lpstr>
      <vt:lpstr>ic1</vt:lpstr>
      <vt:lpstr>First steps in statistical analysis</vt:lpstr>
      <vt:lpstr>Outline</vt:lpstr>
      <vt:lpstr>Why do we do experiments or trials?</vt:lpstr>
      <vt:lpstr>Learning point 1. Design your experiment or trial</vt:lpstr>
      <vt:lpstr>Our study: Define  aims</vt:lpstr>
      <vt:lpstr>Calculate  estimated sample size</vt:lpstr>
      <vt:lpstr>Data distributions: the normal distribution</vt:lpstr>
      <vt:lpstr>Why is there a normal distribution?</vt:lpstr>
      <vt:lpstr>Learning point 2: Look at the data</vt:lpstr>
      <vt:lpstr>Statistical analysis: frequency histogram of weights</vt:lpstr>
      <vt:lpstr>What do I do if the data are not normally distributed?</vt:lpstr>
      <vt:lpstr>Learning point 2. Describe the data</vt:lpstr>
      <vt:lpstr>What is a standard deviation?</vt:lpstr>
      <vt:lpstr>Why calculate a standard deviation?</vt:lpstr>
      <vt:lpstr>Calculate the summary descriptive data on weights</vt:lpstr>
      <vt:lpstr>What is the difference between a standard deviation and a standard error? And what is a 95% confidence interval and a p value?</vt:lpstr>
      <vt:lpstr>Do heights between men and women differ? The Student’s t-test</vt:lpstr>
      <vt:lpstr>Data analysis: t-test on weights</vt:lpstr>
      <vt:lpstr>Is there a linear correlation between height and weight?</vt:lpstr>
      <vt:lpstr>Checking linearity and residuals </vt:lpstr>
      <vt:lpstr>Data analysis: correlation  weight and height</vt:lpstr>
      <vt:lpstr>Linear regression</vt:lpstr>
      <vt:lpstr>Data analysis: linear regression of weight and height</vt:lpstr>
      <vt:lpstr>Multiple regression: weight vs. height &amp; sex</vt:lpstr>
      <vt:lpstr>Overview of the analytical approaches </vt:lpstr>
      <vt:lpstr>Further reading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steps in statistical analysis</dc:title>
  <dc:creator>Alun Hughes</dc:creator>
  <cp:lastModifiedBy>Shiel, Nuala</cp:lastModifiedBy>
  <cp:revision>66</cp:revision>
  <dcterms:created xsi:type="dcterms:W3CDTF">2012-09-14T12:54:44Z</dcterms:created>
  <dcterms:modified xsi:type="dcterms:W3CDTF">2012-10-15T14:33:52Z</dcterms:modified>
</cp:coreProperties>
</file>