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3" r:id="rId10"/>
    <p:sldId id="266" r:id="rId11"/>
    <p:sldId id="267" r:id="rId12"/>
    <p:sldId id="268" r:id="rId13"/>
    <p:sldId id="269" r:id="rId14"/>
    <p:sldId id="277" r:id="rId15"/>
    <p:sldId id="279" r:id="rId16"/>
    <p:sldId id="280" r:id="rId17"/>
    <p:sldId id="281" r:id="rId18"/>
    <p:sldId id="278" r:id="rId19"/>
    <p:sldId id="282" r:id="rId20"/>
    <p:sldId id="283" r:id="rId21"/>
  </p:sldIdLst>
  <p:sldSz cx="9144000" cy="6858000" type="screen4x3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00"/>
    <a:srgbClr val="FF7C80"/>
    <a:srgbClr val="6699FF"/>
    <a:srgbClr val="FF6600"/>
    <a:srgbClr val="FFFF00"/>
    <a:srgbClr val="000066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685" autoAdjust="0"/>
  </p:normalViewPr>
  <p:slideViewPr>
    <p:cSldViewPr snapToGrid="0" showGuides="1">
      <p:cViewPr>
        <p:scale>
          <a:sx n="50" d="100"/>
          <a:sy n="50" d="100"/>
        </p:scale>
        <p:origin x="-540" y="-96"/>
      </p:cViewPr>
      <p:guideLst>
        <p:guide orient="horz" pos="950"/>
        <p:guide pos="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1814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4C2C4A-37DE-4442-B7C4-E4F5A8C0D2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32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907"/>
            <a:ext cx="4890665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1814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81AE9D-4B14-476E-9BF9-BB6D44E901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18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6C296F-748E-44E9-AEB9-7D26848EC3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9E9100-2FA1-4E56-8CC5-C381DCA100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2286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AF91A5-5FD0-45AA-B180-878AEB17A8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E5F292-0963-47E3-9F4B-1895FA7255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24E690-F9A2-4D32-8AB0-EBD3FEF19A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0A16C9-DE16-4024-9F31-CD0D855BD5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F67D57-6DEA-4C9D-8B25-F130E6D81E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9B5A94-8E08-4BFC-A57F-DB6A1172AB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C53DFD-E954-4071-80B9-44D606EEDD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FD330-7BEA-4D5E-BA57-6B57FCC318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546EA4-1922-4F15-98BE-536669DE5A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3D9804-8FA7-4F86-AFBE-FCE7224ACC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9BE024-746F-4554-A322-9FED9EF42A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2"/>
                </a:solidFill>
                <a:latin typeface="+mn-lt"/>
              </a:defRPr>
            </a:lvl1pPr>
          </a:lstStyle>
          <a:p>
            <a:fld id="{41C9B89B-3466-4C09-B585-E5851430476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04800" y="6524625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altLang="en-GB" sz="1000">
                <a:solidFill>
                  <a:srgbClr val="0C479D"/>
                </a:solidFill>
                <a:latin typeface="Arial" charset="0"/>
              </a:rPr>
              <a:t>© Imperial College London</a:t>
            </a:r>
            <a:endParaRPr lang="en-GB" altLang="en-GB" sz="100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B500E-A02A-4E16-8A8D-D35A7C9BC531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05000"/>
            <a:ext cx="7772400" cy="1543050"/>
          </a:xfrm>
        </p:spPr>
        <p:txBody>
          <a:bodyPr/>
          <a:lstStyle/>
          <a:p>
            <a:r>
              <a:rPr lang="en-GB" sz="5400" dirty="0"/>
              <a:t>The origin of the resting membrane potential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10000"/>
            <a:ext cx="6400800" cy="1752600"/>
          </a:xfrm>
        </p:spPr>
        <p:txBody>
          <a:bodyPr/>
          <a:lstStyle/>
          <a:p>
            <a:pPr algn="l" eaLnBrk="0" hangingPunct="0">
              <a:spcBef>
                <a:spcPct val="0"/>
              </a:spcBef>
            </a:pPr>
            <a:r>
              <a:rPr lang="en-GB" altLang="en-GB" sz="3600" dirty="0"/>
              <a:t>Dr Ken MacLeod</a:t>
            </a:r>
          </a:p>
          <a:p>
            <a:pPr algn="l" eaLnBrk="0" hangingPunct="0">
              <a:spcBef>
                <a:spcPct val="0"/>
              </a:spcBef>
            </a:pPr>
            <a:r>
              <a:rPr lang="en-GB" altLang="en-GB" sz="1400" dirty="0"/>
              <a:t>Cardiac Medicine, NHLI, Faculty of Medicine, Imperial </a:t>
            </a:r>
            <a:r>
              <a:rPr lang="en-GB" altLang="en-GB" sz="1400" dirty="0" smtClean="0"/>
              <a:t>College </a:t>
            </a:r>
            <a:r>
              <a:rPr lang="en-GB" altLang="en-GB" sz="1400" dirty="0"/>
              <a:t>London, UK</a:t>
            </a:r>
          </a:p>
          <a:p>
            <a:pPr algn="l"/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" y="333375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F8B6C-44CA-4114-858C-00A5779FF10B}" type="slidenum">
              <a:rPr lang="en-GB"/>
              <a:pPr/>
              <a:t>10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20125" cy="685800"/>
          </a:xfrm>
        </p:spPr>
        <p:txBody>
          <a:bodyPr/>
          <a:lstStyle/>
          <a:p>
            <a:r>
              <a:rPr lang="en-GB"/>
              <a:t>Equilibrium potentials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5800"/>
            <a:ext cx="3436938" cy="4221163"/>
          </a:xfrm>
        </p:spPr>
        <p:txBody>
          <a:bodyPr/>
          <a:lstStyle/>
          <a:p>
            <a:r>
              <a:rPr lang="en-GB" sz="1800"/>
              <a:t>Some external influence shifts the equilibrium potential </a:t>
            </a:r>
          </a:p>
          <a:p>
            <a:r>
              <a:rPr lang="en-GB" sz="1800"/>
              <a:t>The battery makes the inside of the cell (say) 20mV more positive</a:t>
            </a:r>
          </a:p>
          <a:p>
            <a:r>
              <a:rPr lang="en-GB" sz="1800"/>
              <a:t>K ions flow down their concentration gradient and leave the cell</a:t>
            </a:r>
          </a:p>
          <a:p>
            <a:r>
              <a:rPr lang="en-GB" sz="1800"/>
              <a:t>Flux will continue until the concentration gradient decreases to reach a new equilibrium at a new Nernst potential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4572000" y="3429000"/>
            <a:ext cx="3600450" cy="1944688"/>
            <a:chOff x="2880" y="2160"/>
            <a:chExt cx="2268" cy="1225"/>
          </a:xfrm>
        </p:grpSpPr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27" name="Line 7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5414963" y="2705100"/>
            <a:ext cx="71437" cy="1506538"/>
            <a:chOff x="1995" y="1026"/>
            <a:chExt cx="45" cy="949"/>
          </a:xfrm>
        </p:grpSpPr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7204075" y="2713038"/>
            <a:ext cx="71438" cy="1506537"/>
            <a:chOff x="1995" y="1026"/>
            <a:chExt cx="45" cy="949"/>
          </a:xfrm>
        </p:grpSpPr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070475" y="10255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353050" y="12541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5354638" y="16764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6019800" y="1622425"/>
            <a:ext cx="711200" cy="107950"/>
            <a:chOff x="3786" y="950"/>
            <a:chExt cx="454" cy="206"/>
          </a:xfrm>
        </p:grpSpPr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40" name="Line 20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41" name="Group 21"/>
          <p:cNvGrpSpPr>
            <a:grpSpLocks/>
          </p:cNvGrpSpPr>
          <p:nvPr/>
        </p:nvGrpSpPr>
        <p:grpSpPr bwMode="auto">
          <a:xfrm>
            <a:off x="5667375" y="1590675"/>
            <a:ext cx="1381125" cy="168275"/>
            <a:chOff x="3570" y="948"/>
            <a:chExt cx="870" cy="208"/>
          </a:xfrm>
        </p:grpSpPr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5368925" y="13144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804025" y="13176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242050" y="13208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5972175" y="1830388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943600" y="22574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5918200" y="2292350"/>
            <a:ext cx="89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-38 mV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47164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076825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5795963" y="39338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4932363" y="4292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5219700" y="47974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580063" y="44370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5884863" y="4292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0118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7325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7235825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0761" name="AutoShape 41"/>
          <p:cNvSpPr>
            <a:spLocks noChangeArrowheads="1"/>
          </p:cNvSpPr>
          <p:nvPr/>
        </p:nvSpPr>
        <p:spPr bwMode="auto">
          <a:xfrm>
            <a:off x="5595938" y="5595938"/>
            <a:ext cx="1557337" cy="301625"/>
          </a:xfrm>
          <a:prstGeom prst="rightArrow">
            <a:avLst>
              <a:gd name="adj1" fmla="val 50000"/>
              <a:gd name="adj2" fmla="val 129079"/>
            </a:avLst>
          </a:prstGeom>
          <a:gradFill rotWithShape="1">
            <a:gsLst>
              <a:gs pos="0">
                <a:srgbClr val="6699FF"/>
              </a:gs>
              <a:gs pos="100000">
                <a:srgbClr val="66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4041775" y="5508625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[K] gradient</a:t>
            </a:r>
          </a:p>
        </p:txBody>
      </p:sp>
      <p:sp>
        <p:nvSpPr>
          <p:cNvPr id="30763" name="AutoShape 43"/>
          <p:cNvSpPr>
            <a:spLocks noChangeArrowheads="1"/>
          </p:cNvSpPr>
          <p:nvPr/>
        </p:nvSpPr>
        <p:spPr bwMode="auto">
          <a:xfrm rot="-5400000">
            <a:off x="6280944" y="4309269"/>
            <a:ext cx="176212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64" name="Text Box 44"/>
          <p:cNvSpPr txBox="1">
            <a:spLocks noChangeArrowheads="1"/>
          </p:cNvSpPr>
          <p:nvPr/>
        </p:nvSpPr>
        <p:spPr bwMode="auto">
          <a:xfrm>
            <a:off x="7723188" y="4891088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+</a:t>
            </a:r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4633913" y="4876800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-</a:t>
            </a:r>
          </a:p>
        </p:txBody>
      </p:sp>
      <p:sp>
        <p:nvSpPr>
          <p:cNvPr id="30770" name="AutoShape 50"/>
          <p:cNvSpPr>
            <a:spLocks noChangeArrowheads="1"/>
          </p:cNvSpPr>
          <p:nvPr/>
        </p:nvSpPr>
        <p:spPr bwMode="auto">
          <a:xfrm flipH="1">
            <a:off x="5611813" y="5934075"/>
            <a:ext cx="1470025" cy="312738"/>
          </a:xfrm>
          <a:prstGeom prst="rightArrow">
            <a:avLst>
              <a:gd name="adj1" fmla="val 50000"/>
              <a:gd name="adj2" fmla="val 1175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7173913" y="5805488"/>
            <a:ext cx="145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grpSp>
        <p:nvGrpSpPr>
          <p:cNvPr id="30766" name="Group 46"/>
          <p:cNvGrpSpPr>
            <a:grpSpLocks/>
          </p:cNvGrpSpPr>
          <p:nvPr/>
        </p:nvGrpSpPr>
        <p:grpSpPr bwMode="auto">
          <a:xfrm>
            <a:off x="5865813" y="2262188"/>
            <a:ext cx="928687" cy="374650"/>
            <a:chOff x="1182" y="2564"/>
            <a:chExt cx="585" cy="236"/>
          </a:xfrm>
        </p:grpSpPr>
        <p:sp>
          <p:nvSpPr>
            <p:cNvPr id="30767" name="Rectangle 47"/>
            <p:cNvSpPr>
              <a:spLocks noChangeArrowheads="1"/>
            </p:cNvSpPr>
            <p:nvPr/>
          </p:nvSpPr>
          <p:spPr bwMode="auto">
            <a:xfrm>
              <a:off x="1229" y="2564"/>
              <a:ext cx="538" cy="2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8" name="Text Box 48"/>
            <p:cNvSpPr txBox="1">
              <a:spLocks noChangeArrowheads="1"/>
            </p:cNvSpPr>
            <p:nvPr/>
          </p:nvSpPr>
          <p:spPr bwMode="auto">
            <a:xfrm>
              <a:off x="1182" y="2608"/>
              <a:ext cx="5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-58 mV</a:t>
              </a:r>
            </a:p>
          </p:txBody>
        </p:sp>
      </p:grpSp>
      <p:grpSp>
        <p:nvGrpSpPr>
          <p:cNvPr id="30789" name="Group 69"/>
          <p:cNvGrpSpPr>
            <a:grpSpLocks/>
          </p:cNvGrpSpPr>
          <p:nvPr/>
        </p:nvGrpSpPr>
        <p:grpSpPr bwMode="auto">
          <a:xfrm>
            <a:off x="5970588" y="2751138"/>
            <a:ext cx="889000" cy="1268412"/>
            <a:chOff x="3761" y="1733"/>
            <a:chExt cx="560" cy="799"/>
          </a:xfrm>
        </p:grpSpPr>
        <p:grpSp>
          <p:nvGrpSpPr>
            <p:cNvPr id="30785" name="Group 65"/>
            <p:cNvGrpSpPr>
              <a:grpSpLocks/>
            </p:cNvGrpSpPr>
            <p:nvPr/>
          </p:nvGrpSpPr>
          <p:grpSpPr bwMode="auto">
            <a:xfrm>
              <a:off x="3761" y="1733"/>
              <a:ext cx="498" cy="799"/>
              <a:chOff x="1949" y="2402"/>
              <a:chExt cx="498" cy="1114"/>
            </a:xfrm>
          </p:grpSpPr>
          <p:sp>
            <p:nvSpPr>
              <p:cNvPr id="30775" name="Line 55"/>
              <p:cNvSpPr>
                <a:spLocks noChangeShapeType="1"/>
              </p:cNvSpPr>
              <p:nvPr/>
            </p:nvSpPr>
            <p:spPr bwMode="auto">
              <a:xfrm>
                <a:off x="2128" y="2485"/>
                <a:ext cx="0" cy="17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76" name="Line 56"/>
              <p:cNvSpPr>
                <a:spLocks noChangeShapeType="1"/>
              </p:cNvSpPr>
              <p:nvPr/>
            </p:nvSpPr>
            <p:spPr bwMode="auto">
              <a:xfrm>
                <a:off x="2281" y="2402"/>
                <a:ext cx="0" cy="319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0777" name="Group 57"/>
              <p:cNvGrpSpPr>
                <a:grpSpLocks/>
              </p:cNvGrpSpPr>
              <p:nvPr/>
            </p:nvGrpSpPr>
            <p:grpSpPr bwMode="auto">
              <a:xfrm>
                <a:off x="1949" y="2565"/>
                <a:ext cx="45" cy="949"/>
                <a:chOff x="1995" y="1026"/>
                <a:chExt cx="45" cy="949"/>
              </a:xfrm>
            </p:grpSpPr>
            <p:sp>
              <p:nvSpPr>
                <p:cNvPr id="30778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018" y="1026"/>
                  <a:ext cx="0" cy="8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79" name="Rectangle 59"/>
                <p:cNvSpPr>
                  <a:spLocks noChangeArrowheads="1"/>
                </p:cNvSpPr>
                <p:nvPr/>
              </p:nvSpPr>
              <p:spPr bwMode="auto">
                <a:xfrm>
                  <a:off x="1995" y="1793"/>
                  <a:ext cx="45" cy="18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780" name="Group 60"/>
              <p:cNvGrpSpPr>
                <a:grpSpLocks/>
              </p:cNvGrpSpPr>
              <p:nvPr/>
            </p:nvGrpSpPr>
            <p:grpSpPr bwMode="auto">
              <a:xfrm>
                <a:off x="2402" y="2567"/>
                <a:ext cx="45" cy="949"/>
                <a:chOff x="1995" y="1026"/>
                <a:chExt cx="45" cy="949"/>
              </a:xfrm>
            </p:grpSpPr>
            <p:sp>
              <p:nvSpPr>
                <p:cNvPr id="30781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018" y="1026"/>
                  <a:ext cx="0" cy="8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82" name="Rectangle 62"/>
                <p:cNvSpPr>
                  <a:spLocks noChangeArrowheads="1"/>
                </p:cNvSpPr>
                <p:nvPr/>
              </p:nvSpPr>
              <p:spPr bwMode="auto">
                <a:xfrm>
                  <a:off x="1995" y="1793"/>
                  <a:ext cx="45" cy="18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0783" name="Line 63"/>
              <p:cNvSpPr>
                <a:spLocks noChangeShapeType="1"/>
              </p:cNvSpPr>
              <p:nvPr/>
            </p:nvSpPr>
            <p:spPr bwMode="auto">
              <a:xfrm>
                <a:off x="1971" y="2565"/>
                <a:ext cx="13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4" name="Line 64"/>
              <p:cNvSpPr>
                <a:spLocks noChangeShapeType="1"/>
              </p:cNvSpPr>
              <p:nvPr/>
            </p:nvSpPr>
            <p:spPr bwMode="auto">
              <a:xfrm>
                <a:off x="2284" y="2569"/>
                <a:ext cx="13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786" name="Text Box 66"/>
            <p:cNvSpPr txBox="1">
              <a:spLocks noChangeArrowheads="1"/>
            </p:cNvSpPr>
            <p:nvPr/>
          </p:nvSpPr>
          <p:spPr bwMode="auto">
            <a:xfrm>
              <a:off x="3801" y="1869"/>
              <a:ext cx="2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30787" name="Text Box 67"/>
            <p:cNvSpPr txBox="1">
              <a:spLocks noChangeArrowheads="1"/>
            </p:cNvSpPr>
            <p:nvPr/>
          </p:nvSpPr>
          <p:spPr bwMode="auto">
            <a:xfrm>
              <a:off x="4078" y="1858"/>
              <a:ext cx="2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-</a:t>
              </a:r>
            </a:p>
          </p:txBody>
        </p:sp>
      </p:grpSp>
      <p:sp>
        <p:nvSpPr>
          <p:cNvPr id="30790" name="AutoShape 70"/>
          <p:cNvSpPr>
            <a:spLocks noChangeArrowheads="1"/>
          </p:cNvSpPr>
          <p:nvPr/>
        </p:nvSpPr>
        <p:spPr bwMode="auto">
          <a:xfrm flipH="1">
            <a:off x="6446838" y="5942013"/>
            <a:ext cx="631825" cy="312737"/>
          </a:xfrm>
          <a:prstGeom prst="rightArrow">
            <a:avLst>
              <a:gd name="adj1" fmla="val 50000"/>
              <a:gd name="adj2" fmla="val 505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91" name="Text Box 71"/>
          <p:cNvSpPr txBox="1">
            <a:spLocks noChangeArrowheads="1"/>
          </p:cNvSpPr>
          <p:nvPr/>
        </p:nvSpPr>
        <p:spPr bwMode="auto">
          <a:xfrm>
            <a:off x="4616450" y="5122863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in</a:t>
            </a:r>
          </a:p>
        </p:txBody>
      </p:sp>
      <p:sp>
        <p:nvSpPr>
          <p:cNvPr id="30792" name="Text Box 72"/>
          <p:cNvSpPr txBox="1">
            <a:spLocks noChangeArrowheads="1"/>
          </p:cNvSpPr>
          <p:nvPr/>
        </p:nvSpPr>
        <p:spPr bwMode="auto">
          <a:xfrm>
            <a:off x="7673975" y="5118100"/>
            <a:ext cx="419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E-6 -6.66667E-6 L 0.01771 -6.66667E-6 " pathEditMode="relative" ptsTypes="AA">
                                      <p:cBhvr>
                                        <p:cTn id="17" dur="2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6.94444E-6 4.1499E-6 L 0.08803 4.1499E-6 " pathEditMode="relative" ptsTypes="AA">
                                      <p:cBhvr>
                                        <p:cTn id="36" dur="20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8" grpId="0" animBg="1"/>
      <p:bldP spid="30757" grpId="0"/>
      <p:bldP spid="30770" grpId="0" animBg="1"/>
      <p:bldP spid="307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3DED1-B7D3-45C0-9FA3-42CD08E3BE96}" type="slidenum">
              <a:rPr lang="en-GB"/>
              <a:pPr/>
              <a:t>11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Equilibrium potentials - 2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5800"/>
            <a:ext cx="3436938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Add the battery but alter the polarity so that the battery makes the inside of the cell 20mV more negative</a:t>
            </a:r>
          </a:p>
          <a:p>
            <a:pPr>
              <a:lnSpc>
                <a:spcPct val="90000"/>
              </a:lnSpc>
            </a:pPr>
            <a:r>
              <a:rPr lang="en-GB" sz="1800"/>
              <a:t>The electrical gradient is now greater than the chemical gradient </a:t>
            </a:r>
          </a:p>
          <a:p>
            <a:pPr>
              <a:lnSpc>
                <a:spcPct val="90000"/>
              </a:lnSpc>
            </a:pPr>
            <a:r>
              <a:rPr lang="en-GB" sz="1800"/>
              <a:t>K ions flow against their concentration gradient and enter the cell</a:t>
            </a:r>
          </a:p>
          <a:p>
            <a:pPr>
              <a:lnSpc>
                <a:spcPct val="90000"/>
              </a:lnSpc>
            </a:pPr>
            <a:r>
              <a:rPr lang="en-GB" sz="1800"/>
              <a:t>Flux will continue until the concentration gradient decreases to reach a new equilibrium at a new Nernst potential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572000" y="3429000"/>
            <a:ext cx="3600450" cy="1944688"/>
            <a:chOff x="2880" y="2160"/>
            <a:chExt cx="2268" cy="1225"/>
          </a:xfrm>
        </p:grpSpPr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5414963" y="2705100"/>
            <a:ext cx="71437" cy="1506538"/>
            <a:chOff x="1995" y="1026"/>
            <a:chExt cx="45" cy="949"/>
          </a:xfrm>
        </p:grpSpPr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1756" name="Group 12"/>
          <p:cNvGrpSpPr>
            <a:grpSpLocks/>
          </p:cNvGrpSpPr>
          <p:nvPr/>
        </p:nvGrpSpPr>
        <p:grpSpPr bwMode="auto">
          <a:xfrm>
            <a:off x="7204075" y="2713038"/>
            <a:ext cx="71438" cy="1506537"/>
            <a:chOff x="1995" y="1026"/>
            <a:chExt cx="45" cy="949"/>
          </a:xfrm>
        </p:grpSpPr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5070475" y="10255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353050" y="12541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5354638" y="16764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6019800" y="1622425"/>
            <a:ext cx="711200" cy="107950"/>
            <a:chOff x="3786" y="950"/>
            <a:chExt cx="454" cy="206"/>
          </a:xfrm>
        </p:grpSpPr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64" name="Line 20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5667375" y="1590675"/>
            <a:ext cx="1381125" cy="168275"/>
            <a:chOff x="3570" y="948"/>
            <a:chExt cx="870" cy="208"/>
          </a:xfrm>
        </p:grpSpPr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368925" y="13144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804025" y="13176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242050" y="13208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5972175" y="1830388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5943600" y="22574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5918200" y="2292350"/>
            <a:ext cx="89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-78 mV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7164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5076825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5795963" y="39338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4932363" y="4292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5219700" y="47974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5580063" y="44370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6732588" y="43116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60118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7325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7235825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31785" name="AutoShape 41"/>
          <p:cNvSpPr>
            <a:spLocks noChangeArrowheads="1"/>
          </p:cNvSpPr>
          <p:nvPr/>
        </p:nvSpPr>
        <p:spPr bwMode="auto">
          <a:xfrm>
            <a:off x="5595938" y="5595938"/>
            <a:ext cx="1557337" cy="301625"/>
          </a:xfrm>
          <a:prstGeom prst="rightArrow">
            <a:avLst>
              <a:gd name="adj1" fmla="val 50000"/>
              <a:gd name="adj2" fmla="val 129079"/>
            </a:avLst>
          </a:prstGeom>
          <a:gradFill rotWithShape="1">
            <a:gsLst>
              <a:gs pos="0">
                <a:srgbClr val="6699FF"/>
              </a:gs>
              <a:gs pos="100000">
                <a:srgbClr val="66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4041775" y="5508625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[K] gradient</a:t>
            </a:r>
          </a:p>
        </p:txBody>
      </p:sp>
      <p:sp>
        <p:nvSpPr>
          <p:cNvPr id="31787" name="AutoShape 43"/>
          <p:cNvSpPr>
            <a:spLocks noChangeArrowheads="1"/>
          </p:cNvSpPr>
          <p:nvPr/>
        </p:nvSpPr>
        <p:spPr bwMode="auto">
          <a:xfrm rot="-5400000">
            <a:off x="6280944" y="4309269"/>
            <a:ext cx="176212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7723188" y="4891088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+</a:t>
            </a:r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4633913" y="4876800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-</a:t>
            </a:r>
          </a:p>
        </p:txBody>
      </p:sp>
      <p:sp>
        <p:nvSpPr>
          <p:cNvPr id="31790" name="AutoShape 46"/>
          <p:cNvSpPr>
            <a:spLocks noChangeArrowheads="1"/>
          </p:cNvSpPr>
          <p:nvPr/>
        </p:nvSpPr>
        <p:spPr bwMode="auto">
          <a:xfrm flipH="1">
            <a:off x="5611813" y="5929313"/>
            <a:ext cx="1522412" cy="312737"/>
          </a:xfrm>
          <a:prstGeom prst="rightArrow">
            <a:avLst>
              <a:gd name="adj1" fmla="val 50000"/>
              <a:gd name="adj2" fmla="val 1217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7173913" y="5805488"/>
            <a:ext cx="145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grpSp>
        <p:nvGrpSpPr>
          <p:cNvPr id="31792" name="Group 48"/>
          <p:cNvGrpSpPr>
            <a:grpSpLocks/>
          </p:cNvGrpSpPr>
          <p:nvPr/>
        </p:nvGrpSpPr>
        <p:grpSpPr bwMode="auto">
          <a:xfrm>
            <a:off x="5870575" y="2257425"/>
            <a:ext cx="928688" cy="374650"/>
            <a:chOff x="1182" y="2564"/>
            <a:chExt cx="585" cy="236"/>
          </a:xfrm>
        </p:grpSpPr>
        <p:sp>
          <p:nvSpPr>
            <p:cNvPr id="31793" name="Rectangle 49"/>
            <p:cNvSpPr>
              <a:spLocks noChangeArrowheads="1"/>
            </p:cNvSpPr>
            <p:nvPr/>
          </p:nvSpPr>
          <p:spPr bwMode="auto">
            <a:xfrm>
              <a:off x="1229" y="2564"/>
              <a:ext cx="538" cy="2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94" name="Text Box 50"/>
            <p:cNvSpPr txBox="1">
              <a:spLocks noChangeArrowheads="1"/>
            </p:cNvSpPr>
            <p:nvPr/>
          </p:nvSpPr>
          <p:spPr bwMode="auto">
            <a:xfrm>
              <a:off x="1182" y="2608"/>
              <a:ext cx="5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-58 mV</a:t>
              </a:r>
            </a:p>
          </p:txBody>
        </p:sp>
      </p:grpSp>
      <p:grpSp>
        <p:nvGrpSpPr>
          <p:cNvPr id="31812" name="Group 68"/>
          <p:cNvGrpSpPr>
            <a:grpSpLocks/>
          </p:cNvGrpSpPr>
          <p:nvPr/>
        </p:nvGrpSpPr>
        <p:grpSpPr bwMode="auto">
          <a:xfrm>
            <a:off x="5980113" y="2751138"/>
            <a:ext cx="804862" cy="1268412"/>
            <a:chOff x="3767" y="1733"/>
            <a:chExt cx="507" cy="799"/>
          </a:xfrm>
        </p:grpSpPr>
        <p:grpSp>
          <p:nvGrpSpPr>
            <p:cNvPr id="31796" name="Group 52"/>
            <p:cNvGrpSpPr>
              <a:grpSpLocks/>
            </p:cNvGrpSpPr>
            <p:nvPr/>
          </p:nvGrpSpPr>
          <p:grpSpPr bwMode="auto">
            <a:xfrm flipH="1">
              <a:off x="3767" y="1733"/>
              <a:ext cx="498" cy="799"/>
              <a:chOff x="1949" y="2402"/>
              <a:chExt cx="498" cy="1114"/>
            </a:xfrm>
          </p:grpSpPr>
          <p:sp>
            <p:nvSpPr>
              <p:cNvPr id="31797" name="Line 53"/>
              <p:cNvSpPr>
                <a:spLocks noChangeShapeType="1"/>
              </p:cNvSpPr>
              <p:nvPr/>
            </p:nvSpPr>
            <p:spPr bwMode="auto">
              <a:xfrm>
                <a:off x="2128" y="2485"/>
                <a:ext cx="0" cy="174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98" name="Line 54"/>
              <p:cNvSpPr>
                <a:spLocks noChangeShapeType="1"/>
              </p:cNvSpPr>
              <p:nvPr/>
            </p:nvSpPr>
            <p:spPr bwMode="auto">
              <a:xfrm>
                <a:off x="2281" y="2402"/>
                <a:ext cx="0" cy="319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799" name="Group 55"/>
              <p:cNvGrpSpPr>
                <a:grpSpLocks/>
              </p:cNvGrpSpPr>
              <p:nvPr/>
            </p:nvGrpSpPr>
            <p:grpSpPr bwMode="auto">
              <a:xfrm>
                <a:off x="1949" y="2565"/>
                <a:ext cx="45" cy="949"/>
                <a:chOff x="1995" y="1026"/>
                <a:chExt cx="45" cy="949"/>
              </a:xfrm>
            </p:grpSpPr>
            <p:sp>
              <p:nvSpPr>
                <p:cNvPr id="3180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018" y="1026"/>
                  <a:ext cx="0" cy="8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01" name="Rectangle 57"/>
                <p:cNvSpPr>
                  <a:spLocks noChangeArrowheads="1"/>
                </p:cNvSpPr>
                <p:nvPr/>
              </p:nvSpPr>
              <p:spPr bwMode="auto">
                <a:xfrm>
                  <a:off x="1995" y="1793"/>
                  <a:ext cx="45" cy="18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1802" name="Group 58"/>
              <p:cNvGrpSpPr>
                <a:grpSpLocks/>
              </p:cNvGrpSpPr>
              <p:nvPr/>
            </p:nvGrpSpPr>
            <p:grpSpPr bwMode="auto">
              <a:xfrm>
                <a:off x="2402" y="2567"/>
                <a:ext cx="45" cy="949"/>
                <a:chOff x="1995" y="1026"/>
                <a:chExt cx="45" cy="949"/>
              </a:xfrm>
            </p:grpSpPr>
            <p:sp>
              <p:nvSpPr>
                <p:cNvPr id="3180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018" y="1026"/>
                  <a:ext cx="0" cy="817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04" name="Rectangle 60"/>
                <p:cNvSpPr>
                  <a:spLocks noChangeArrowheads="1"/>
                </p:cNvSpPr>
                <p:nvPr/>
              </p:nvSpPr>
              <p:spPr bwMode="auto">
                <a:xfrm>
                  <a:off x="1995" y="1793"/>
                  <a:ext cx="45" cy="182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1805" name="Line 61"/>
              <p:cNvSpPr>
                <a:spLocks noChangeShapeType="1"/>
              </p:cNvSpPr>
              <p:nvPr/>
            </p:nvSpPr>
            <p:spPr bwMode="auto">
              <a:xfrm>
                <a:off x="1971" y="2565"/>
                <a:ext cx="13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06" name="Line 62"/>
              <p:cNvSpPr>
                <a:spLocks noChangeShapeType="1"/>
              </p:cNvSpPr>
              <p:nvPr/>
            </p:nvSpPr>
            <p:spPr bwMode="auto">
              <a:xfrm>
                <a:off x="2284" y="2569"/>
                <a:ext cx="13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807" name="Text Box 63"/>
            <p:cNvSpPr txBox="1">
              <a:spLocks noChangeArrowheads="1"/>
            </p:cNvSpPr>
            <p:nvPr/>
          </p:nvSpPr>
          <p:spPr bwMode="auto">
            <a:xfrm flipH="1">
              <a:off x="4031" y="1869"/>
              <a:ext cx="2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31808" name="Text Box 64"/>
            <p:cNvSpPr txBox="1">
              <a:spLocks noChangeArrowheads="1"/>
            </p:cNvSpPr>
            <p:nvPr/>
          </p:nvSpPr>
          <p:spPr bwMode="auto">
            <a:xfrm flipH="1">
              <a:off x="3810" y="1858"/>
              <a:ext cx="2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-</a:t>
              </a:r>
            </a:p>
          </p:txBody>
        </p:sp>
      </p:grp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4616450" y="5122863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in</a:t>
            </a:r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7673975" y="5118100"/>
            <a:ext cx="419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out</a:t>
            </a:r>
          </a:p>
        </p:txBody>
      </p:sp>
      <p:sp>
        <p:nvSpPr>
          <p:cNvPr id="31813" name="AutoShape 69"/>
          <p:cNvSpPr>
            <a:spLocks noChangeArrowheads="1"/>
          </p:cNvSpPr>
          <p:nvPr/>
        </p:nvSpPr>
        <p:spPr bwMode="auto">
          <a:xfrm flipH="1">
            <a:off x="4760913" y="5930900"/>
            <a:ext cx="2370137" cy="312738"/>
          </a:xfrm>
          <a:prstGeom prst="rightArrow">
            <a:avLst>
              <a:gd name="adj1" fmla="val 50000"/>
              <a:gd name="adj2" fmla="val 1894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E-6 -1.11111E-6 L -0.01563 -1.11111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556E-7 -7.54106E-7 L -0.08923 -7.54106E-7 " pathEditMode="relative" ptsTypes="AA">
                                      <p:cBhvr>
                                        <p:cTn id="33" dur="2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2" grpId="0" animBg="1"/>
      <p:bldP spid="31781" grpId="0"/>
      <p:bldP spid="31790" grpId="0" animBg="1"/>
      <p:bldP spid="318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F112-28D1-4701-A7ED-1E13DDE23267}" type="slidenum">
              <a:rPr lang="en-GB"/>
              <a:pPr/>
              <a:t>12</a:t>
            </a:fld>
            <a:endParaRPr lang="en-GB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many ions move?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87463"/>
            <a:ext cx="4059238" cy="4522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Cell membrane is a capacitor</a:t>
            </a:r>
          </a:p>
          <a:p>
            <a:pPr>
              <a:lnSpc>
                <a:spcPct val="90000"/>
              </a:lnSpc>
            </a:pPr>
            <a:r>
              <a:rPr lang="en-GB" sz="1800"/>
              <a:t>Typically membrane capacitance = 1</a:t>
            </a:r>
            <a:r>
              <a:rPr lang="en-GB" sz="1800">
                <a:latin typeface="Symbol" pitchFamily="18" charset="2"/>
              </a:rPr>
              <a:t>m</a:t>
            </a:r>
            <a:r>
              <a:rPr lang="en-GB" sz="1800"/>
              <a:t>F/cm</a:t>
            </a:r>
            <a:r>
              <a:rPr lang="en-GB" sz="1800" baseline="30000"/>
              <a:t>2</a:t>
            </a:r>
            <a:r>
              <a:rPr lang="en-GB" sz="1800"/>
              <a:t> </a:t>
            </a:r>
          </a:p>
          <a:p>
            <a:pPr>
              <a:lnSpc>
                <a:spcPct val="90000"/>
              </a:lnSpc>
            </a:pPr>
            <a:r>
              <a:rPr lang="en-GB" sz="1800"/>
              <a:t>Consider that the cardiac ventricular myocyte approximates a box ~ 100</a:t>
            </a:r>
            <a:r>
              <a:rPr lang="en-GB" sz="1800">
                <a:latin typeface="Symbol" pitchFamily="18" charset="2"/>
              </a:rPr>
              <a:t>m</a:t>
            </a:r>
            <a:r>
              <a:rPr lang="en-GB" sz="1800"/>
              <a:t>m x 20</a:t>
            </a:r>
            <a:r>
              <a:rPr lang="en-GB" sz="1800">
                <a:latin typeface="Symbol" pitchFamily="18" charset="2"/>
              </a:rPr>
              <a:t>m</a:t>
            </a:r>
            <a:r>
              <a:rPr lang="en-GB" sz="1800"/>
              <a:t>m x 10</a:t>
            </a:r>
            <a:r>
              <a:rPr lang="en-GB" sz="1800">
                <a:latin typeface="Symbol" pitchFamily="18" charset="2"/>
              </a:rPr>
              <a:t>m</a:t>
            </a:r>
            <a:r>
              <a:rPr lang="en-GB" sz="1800"/>
              <a:t>m </a:t>
            </a:r>
          </a:p>
          <a:p>
            <a:pPr>
              <a:lnSpc>
                <a:spcPct val="90000"/>
              </a:lnSpc>
            </a:pPr>
            <a:r>
              <a:rPr lang="en-GB" sz="1800"/>
              <a:t>Surface area ~ 6.4 x 10</a:t>
            </a:r>
            <a:r>
              <a:rPr lang="en-GB" sz="1800" baseline="30000"/>
              <a:t>-5</a:t>
            </a:r>
            <a:r>
              <a:rPr lang="en-GB" sz="1800"/>
              <a:t> cm</a:t>
            </a:r>
            <a:r>
              <a:rPr lang="en-GB" sz="1800" baseline="30000"/>
              <a:t>2</a:t>
            </a:r>
          </a:p>
          <a:p>
            <a:pPr>
              <a:lnSpc>
                <a:spcPct val="90000"/>
              </a:lnSpc>
            </a:pPr>
            <a:r>
              <a:rPr lang="en-GB" sz="1800"/>
              <a:t>Cell capacitance ~ 6.4 x 10</a:t>
            </a:r>
            <a:r>
              <a:rPr lang="en-GB" sz="1800" baseline="30000"/>
              <a:t>-11</a:t>
            </a:r>
            <a:r>
              <a:rPr lang="en-GB" sz="1800"/>
              <a:t>F</a:t>
            </a:r>
          </a:p>
          <a:p>
            <a:pPr>
              <a:lnSpc>
                <a:spcPct val="90000"/>
              </a:lnSpc>
            </a:pPr>
            <a:r>
              <a:rPr lang="en-GB" sz="1800"/>
              <a:t>If the membrane potential = -75mV then the charge on the membrane capacitance (Q) = V x C</a:t>
            </a:r>
          </a:p>
          <a:p>
            <a:pPr>
              <a:lnSpc>
                <a:spcPct val="90000"/>
              </a:lnSpc>
            </a:pPr>
            <a:r>
              <a:rPr lang="en-GB" sz="1800"/>
              <a:t>Q = (75 x 10</a:t>
            </a:r>
            <a:r>
              <a:rPr lang="en-GB" sz="1800" baseline="30000"/>
              <a:t>-3</a:t>
            </a:r>
            <a:r>
              <a:rPr lang="en-GB" sz="1800"/>
              <a:t>) x (6.4 x 10</a:t>
            </a:r>
            <a:r>
              <a:rPr lang="en-GB" sz="1800" baseline="30000"/>
              <a:t>-11</a:t>
            </a:r>
            <a:r>
              <a:rPr lang="en-GB" sz="1800"/>
              <a:t>)</a:t>
            </a:r>
          </a:p>
          <a:p>
            <a:pPr>
              <a:lnSpc>
                <a:spcPct val="90000"/>
              </a:lnSpc>
            </a:pPr>
            <a:r>
              <a:rPr lang="en-GB" sz="1800"/>
              <a:t>Q = 4.8 x 10</a:t>
            </a:r>
            <a:r>
              <a:rPr lang="en-GB" sz="1800" baseline="30000"/>
              <a:t>-12</a:t>
            </a:r>
            <a:r>
              <a:rPr lang="en-GB" sz="1800"/>
              <a:t> coulombs</a:t>
            </a:r>
          </a:p>
          <a:p>
            <a:pPr>
              <a:lnSpc>
                <a:spcPct val="90000"/>
              </a:lnSpc>
            </a:pPr>
            <a:r>
              <a:rPr lang="en-GB" sz="1800"/>
              <a:t>Since the charge of an ion = 1.60 x 10</a:t>
            </a:r>
            <a:r>
              <a:rPr lang="en-GB" sz="1800" baseline="30000"/>
              <a:t>-19</a:t>
            </a:r>
            <a:r>
              <a:rPr lang="en-GB" sz="1800"/>
              <a:t> coulombs then the number of ions that move is 30 x 10</a:t>
            </a:r>
            <a:r>
              <a:rPr lang="en-GB" sz="1800" baseline="30000"/>
              <a:t>6</a:t>
            </a:r>
            <a:endParaRPr lang="en-GB" sz="1800"/>
          </a:p>
          <a:p>
            <a:pPr>
              <a:lnSpc>
                <a:spcPct val="90000"/>
              </a:lnSpc>
            </a:pPr>
            <a:endParaRPr lang="en-GB" sz="1800"/>
          </a:p>
        </p:txBody>
      </p:sp>
      <p:pic>
        <p:nvPicPr>
          <p:cNvPr id="32772" name="Picture 4" descr="myocyte_B&amp;W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8850" y="1266825"/>
            <a:ext cx="3810000" cy="1931988"/>
          </a:xfrm>
          <a:noFill/>
          <a:ln/>
        </p:spPr>
      </p:pic>
      <p:pic>
        <p:nvPicPr>
          <p:cNvPr id="32775" name="Picture 7" descr="voltage_clamp_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13300" y="3865563"/>
            <a:ext cx="3743325" cy="1871662"/>
          </a:xfrm>
          <a:noFill/>
          <a:ln/>
        </p:spPr>
      </p:pic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881063" y="5959475"/>
            <a:ext cx="296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30 million ions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01D45-BF47-4AA9-AB49-372639C7DA9B}" type="slidenum">
              <a:rPr lang="en-GB"/>
              <a:pPr/>
              <a:t>13</a:t>
            </a:fld>
            <a:endParaRPr lang="en-GB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88363" cy="685800"/>
          </a:xfrm>
        </p:spPr>
        <p:txBody>
          <a:bodyPr/>
          <a:lstStyle/>
          <a:p>
            <a:r>
              <a:rPr lang="en-GB"/>
              <a:t>Concentration gradient changes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08125"/>
            <a:ext cx="3897313" cy="4224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Cell of 100 x 20 x 10</a:t>
            </a:r>
            <a:r>
              <a:rPr lang="en-GB" sz="1800">
                <a:latin typeface="Symbol" pitchFamily="18" charset="2"/>
              </a:rPr>
              <a:t>m</a:t>
            </a:r>
            <a:r>
              <a:rPr lang="en-GB" sz="1800"/>
              <a:t>m has a volume of 20 x 10</a:t>
            </a:r>
            <a:r>
              <a:rPr lang="en-GB" sz="1800" baseline="30000"/>
              <a:t>3 </a:t>
            </a:r>
            <a:r>
              <a:rPr lang="en-GB" sz="1800">
                <a:latin typeface="Symbol" pitchFamily="18" charset="2"/>
              </a:rPr>
              <a:t>m</a:t>
            </a:r>
            <a:r>
              <a:rPr lang="en-GB" sz="1800"/>
              <a:t>m</a:t>
            </a:r>
            <a:r>
              <a:rPr lang="en-GB" sz="1800" baseline="30000"/>
              <a:t>3</a:t>
            </a:r>
            <a:endParaRPr lang="en-GB" sz="1800"/>
          </a:p>
          <a:p>
            <a:pPr>
              <a:lnSpc>
                <a:spcPct val="90000"/>
              </a:lnSpc>
            </a:pPr>
            <a:r>
              <a:rPr lang="en-GB" sz="1800"/>
              <a:t>Since 1</a:t>
            </a:r>
            <a:r>
              <a:rPr lang="en-GB" sz="1800">
                <a:latin typeface="Symbol" pitchFamily="18" charset="2"/>
              </a:rPr>
              <a:t>m</a:t>
            </a:r>
            <a:r>
              <a:rPr lang="en-GB" sz="1800"/>
              <a:t>m</a:t>
            </a:r>
            <a:r>
              <a:rPr lang="en-GB" sz="1800" baseline="30000"/>
              <a:t>3</a:t>
            </a:r>
            <a:r>
              <a:rPr lang="en-GB" sz="1800"/>
              <a:t> = 1 femtolitre (1 x 10</a:t>
            </a:r>
            <a:r>
              <a:rPr lang="en-GB" sz="1800" baseline="30000"/>
              <a:t>-15</a:t>
            </a:r>
            <a:r>
              <a:rPr lang="en-GB" sz="1800"/>
              <a:t>l) then cell has a volume of 20pl</a:t>
            </a:r>
          </a:p>
          <a:p>
            <a:pPr>
              <a:lnSpc>
                <a:spcPct val="90000"/>
              </a:lnSpc>
            </a:pPr>
            <a:r>
              <a:rPr lang="en-GB" sz="1800"/>
              <a:t>If cell has intracellular [K] = 150mM then it contains 3 x 10</a:t>
            </a:r>
            <a:r>
              <a:rPr lang="en-GB" sz="1800" baseline="30000"/>
              <a:t>-12</a:t>
            </a:r>
            <a:r>
              <a:rPr lang="en-GB" sz="1800"/>
              <a:t> moles of K ions</a:t>
            </a:r>
          </a:p>
          <a:p>
            <a:pPr>
              <a:lnSpc>
                <a:spcPct val="90000"/>
              </a:lnSpc>
            </a:pPr>
            <a:r>
              <a:rPr lang="en-GB" sz="1800"/>
              <a:t>1 mole = Avogadro’s number of molecules (6.022 x 10</a:t>
            </a:r>
            <a:r>
              <a:rPr lang="en-GB" sz="1800" baseline="30000"/>
              <a:t>23</a:t>
            </a:r>
            <a:r>
              <a:rPr lang="en-GB" sz="1800"/>
              <a:t> molecules/mol) so the cell contains 1.8 x 10</a:t>
            </a:r>
            <a:r>
              <a:rPr lang="en-GB" sz="1800" baseline="30000"/>
              <a:t>12</a:t>
            </a:r>
            <a:r>
              <a:rPr lang="en-GB" sz="1800"/>
              <a:t> K ions</a:t>
            </a:r>
          </a:p>
          <a:p>
            <a:pPr>
              <a:lnSpc>
                <a:spcPct val="90000"/>
              </a:lnSpc>
            </a:pPr>
            <a:r>
              <a:rPr lang="en-GB" sz="1800"/>
              <a:t>A loss of 30 million K ions represents 0.000016%</a:t>
            </a:r>
          </a:p>
        </p:txBody>
      </p:sp>
      <p:pic>
        <p:nvPicPr>
          <p:cNvPr id="35844" name="Picture 4" descr="myocyte_B&amp;W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59313" y="3103563"/>
            <a:ext cx="3810000" cy="1931987"/>
          </a:xfrm>
          <a:noFill/>
          <a:ln/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115050" y="2325688"/>
            <a:ext cx="275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0.000016% K ions leave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6862763" y="2689225"/>
            <a:ext cx="220662" cy="1046163"/>
          </a:xfrm>
          <a:prstGeom prst="upArrow">
            <a:avLst>
              <a:gd name="adj1" fmla="val 50000"/>
              <a:gd name="adj2" fmla="val 1185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290638" y="5530850"/>
            <a:ext cx="6718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So the loss of 30 million K ions has a negligible effect on the concentration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 animBg="1"/>
      <p:bldP spid="358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14529-9EC3-4C3B-B15A-A8F73EF39263}" type="slidenum">
              <a:rPr lang="en-GB"/>
              <a:pPr/>
              <a:t>14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9888"/>
            <a:ext cx="8466138" cy="685800"/>
          </a:xfrm>
        </p:spPr>
        <p:txBody>
          <a:bodyPr/>
          <a:lstStyle/>
          <a:p>
            <a:r>
              <a:rPr lang="en-GB"/>
              <a:t>Membrane permeable to many species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03425"/>
            <a:ext cx="3971925" cy="361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Consider we have a membrane permeable to K and Na at various times</a:t>
            </a:r>
          </a:p>
          <a:p>
            <a:pPr>
              <a:lnSpc>
                <a:spcPct val="80000"/>
              </a:lnSpc>
            </a:pPr>
            <a:r>
              <a:rPr lang="en-GB" sz="1800"/>
              <a:t>There are 10-fold K and Na concentration differences</a:t>
            </a:r>
          </a:p>
          <a:p>
            <a:pPr>
              <a:lnSpc>
                <a:spcPct val="80000"/>
              </a:lnSpc>
            </a:pPr>
            <a:r>
              <a:rPr lang="en-GB" sz="1800"/>
              <a:t>K channels are open but Na channels are shut</a:t>
            </a:r>
          </a:p>
          <a:p>
            <a:pPr>
              <a:lnSpc>
                <a:spcPct val="80000"/>
              </a:lnSpc>
            </a:pPr>
            <a:r>
              <a:rPr lang="en-GB" sz="1800"/>
              <a:t>The membrane potential is -58mV</a:t>
            </a:r>
          </a:p>
          <a:p>
            <a:pPr>
              <a:lnSpc>
                <a:spcPct val="80000"/>
              </a:lnSpc>
            </a:pPr>
            <a:r>
              <a:rPr lang="en-GB" sz="1800"/>
              <a:t>It is also the K equilibrium potential (E</a:t>
            </a:r>
            <a:r>
              <a:rPr lang="en-GB" sz="1800" baseline="-25000"/>
              <a:t>K</a:t>
            </a:r>
            <a:r>
              <a:rPr lang="en-GB" sz="1800"/>
              <a:t>) </a:t>
            </a:r>
          </a:p>
        </p:txBody>
      </p:sp>
      <p:grpSp>
        <p:nvGrpSpPr>
          <p:cNvPr id="51267" name="Group 67"/>
          <p:cNvGrpSpPr>
            <a:grpSpLocks/>
          </p:cNvGrpSpPr>
          <p:nvPr/>
        </p:nvGrpSpPr>
        <p:grpSpPr bwMode="auto">
          <a:xfrm>
            <a:off x="4287838" y="5780088"/>
            <a:ext cx="2795587" cy="706437"/>
            <a:chOff x="2701" y="3641"/>
            <a:chExt cx="1761" cy="445"/>
          </a:xfrm>
        </p:grpSpPr>
        <p:sp>
          <p:nvSpPr>
            <p:cNvPr id="51248" name="AutoShape 48"/>
            <p:cNvSpPr>
              <a:spLocks noChangeArrowheads="1"/>
            </p:cNvSpPr>
            <p:nvPr/>
          </p:nvSpPr>
          <p:spPr bwMode="auto">
            <a:xfrm>
              <a:off x="3689" y="3689"/>
              <a:ext cx="773" cy="190"/>
            </a:xfrm>
            <a:prstGeom prst="rightArrow">
              <a:avLst>
                <a:gd name="adj1" fmla="val 50000"/>
                <a:gd name="adj2" fmla="val 101711"/>
              </a:avLst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49" name="Text Box 49"/>
            <p:cNvSpPr txBox="1">
              <a:spLocks noChangeArrowheads="1"/>
            </p:cNvSpPr>
            <p:nvPr/>
          </p:nvSpPr>
          <p:spPr bwMode="auto">
            <a:xfrm>
              <a:off x="2701" y="3641"/>
              <a:ext cx="9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[K] gradient</a:t>
              </a:r>
            </a:p>
          </p:txBody>
        </p:sp>
        <p:sp>
          <p:nvSpPr>
            <p:cNvPr id="51262" name="AutoShape 62"/>
            <p:cNvSpPr>
              <a:spLocks noChangeArrowheads="1"/>
            </p:cNvSpPr>
            <p:nvPr/>
          </p:nvSpPr>
          <p:spPr bwMode="auto">
            <a:xfrm flipH="1">
              <a:off x="3695" y="3889"/>
              <a:ext cx="759" cy="197"/>
            </a:xfrm>
            <a:prstGeom prst="rightArrow">
              <a:avLst>
                <a:gd name="adj1" fmla="val 50000"/>
                <a:gd name="adj2" fmla="val 9632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7185025" y="6045200"/>
            <a:ext cx="1455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grpSp>
        <p:nvGrpSpPr>
          <p:cNvPr id="51266" name="Group 66"/>
          <p:cNvGrpSpPr>
            <a:grpSpLocks/>
          </p:cNvGrpSpPr>
          <p:nvPr/>
        </p:nvGrpSpPr>
        <p:grpSpPr bwMode="auto">
          <a:xfrm>
            <a:off x="4787900" y="1241425"/>
            <a:ext cx="3600450" cy="4348163"/>
            <a:chOff x="3016" y="782"/>
            <a:chExt cx="2268" cy="2739"/>
          </a:xfrm>
        </p:grpSpPr>
        <p:sp>
          <p:nvSpPr>
            <p:cNvPr id="51264" name="Line 64"/>
            <p:cNvSpPr>
              <a:spLocks noChangeShapeType="1"/>
            </p:cNvSpPr>
            <p:nvPr/>
          </p:nvSpPr>
          <p:spPr bwMode="auto">
            <a:xfrm>
              <a:off x="3449" y="2693"/>
              <a:ext cx="1423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04" name="Group 4"/>
            <p:cNvGrpSpPr>
              <a:grpSpLocks/>
            </p:cNvGrpSpPr>
            <p:nvPr/>
          </p:nvGrpSpPr>
          <p:grpSpPr bwMode="auto">
            <a:xfrm>
              <a:off x="3016" y="2296"/>
              <a:ext cx="2268" cy="1225"/>
              <a:chOff x="2880" y="2160"/>
              <a:chExt cx="2268" cy="1225"/>
            </a:xfrm>
          </p:grpSpPr>
          <p:sp>
            <p:nvSpPr>
              <p:cNvPr id="51205" name="Line 5"/>
              <p:cNvSpPr>
                <a:spLocks noChangeShapeType="1"/>
              </p:cNvSpPr>
              <p:nvPr/>
            </p:nvSpPr>
            <p:spPr bwMode="auto">
              <a:xfrm>
                <a:off x="2880" y="2160"/>
                <a:ext cx="0" cy="122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06" name="Line 6"/>
              <p:cNvSpPr>
                <a:spLocks noChangeShapeType="1"/>
              </p:cNvSpPr>
              <p:nvPr/>
            </p:nvSpPr>
            <p:spPr bwMode="auto">
              <a:xfrm>
                <a:off x="2880" y="3385"/>
                <a:ext cx="2268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07" name="Line 7"/>
              <p:cNvSpPr>
                <a:spLocks noChangeShapeType="1"/>
              </p:cNvSpPr>
              <p:nvPr/>
            </p:nvSpPr>
            <p:spPr bwMode="auto">
              <a:xfrm>
                <a:off x="5148" y="2160"/>
                <a:ext cx="0" cy="122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08" name="Line 8"/>
              <p:cNvSpPr>
                <a:spLocks noChangeShapeType="1"/>
              </p:cNvSpPr>
              <p:nvPr/>
            </p:nvSpPr>
            <p:spPr bwMode="auto">
              <a:xfrm>
                <a:off x="4014" y="2160"/>
                <a:ext cx="0" cy="122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209" name="Group 9"/>
            <p:cNvGrpSpPr>
              <a:grpSpLocks/>
            </p:cNvGrpSpPr>
            <p:nvPr/>
          </p:nvGrpSpPr>
          <p:grpSpPr bwMode="auto">
            <a:xfrm>
              <a:off x="3547" y="1840"/>
              <a:ext cx="45" cy="949"/>
              <a:chOff x="1995" y="1026"/>
              <a:chExt cx="45" cy="949"/>
            </a:xfrm>
          </p:grpSpPr>
          <p:sp>
            <p:nvSpPr>
              <p:cNvPr id="51210" name="Line 10"/>
              <p:cNvSpPr>
                <a:spLocks noChangeShapeType="1"/>
              </p:cNvSpPr>
              <p:nvPr/>
            </p:nvSpPr>
            <p:spPr bwMode="auto">
              <a:xfrm flipV="1">
                <a:off x="2018" y="1026"/>
                <a:ext cx="0" cy="81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11" name="Rectangle 11"/>
              <p:cNvSpPr>
                <a:spLocks noChangeArrowheads="1"/>
              </p:cNvSpPr>
              <p:nvPr/>
            </p:nvSpPr>
            <p:spPr bwMode="auto">
              <a:xfrm>
                <a:off x="1995" y="1793"/>
                <a:ext cx="45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1212" name="Group 12"/>
            <p:cNvGrpSpPr>
              <a:grpSpLocks/>
            </p:cNvGrpSpPr>
            <p:nvPr/>
          </p:nvGrpSpPr>
          <p:grpSpPr bwMode="auto">
            <a:xfrm>
              <a:off x="4674" y="1845"/>
              <a:ext cx="45" cy="949"/>
              <a:chOff x="1995" y="1026"/>
              <a:chExt cx="45" cy="949"/>
            </a:xfrm>
          </p:grpSpPr>
          <p:sp>
            <p:nvSpPr>
              <p:cNvPr id="51213" name="Line 13"/>
              <p:cNvSpPr>
                <a:spLocks noChangeShapeType="1"/>
              </p:cNvSpPr>
              <p:nvPr/>
            </p:nvSpPr>
            <p:spPr bwMode="auto">
              <a:xfrm flipV="1">
                <a:off x="2018" y="1026"/>
                <a:ext cx="0" cy="81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14" name="Rectangle 14"/>
              <p:cNvSpPr>
                <a:spLocks noChangeArrowheads="1"/>
              </p:cNvSpPr>
              <p:nvPr/>
            </p:nvSpPr>
            <p:spPr bwMode="auto">
              <a:xfrm>
                <a:off x="1995" y="1793"/>
                <a:ext cx="45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3330" y="782"/>
              <a:ext cx="1600" cy="1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3508" y="926"/>
              <a:ext cx="1260" cy="5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3509" y="1192"/>
              <a:ext cx="1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18" name="Group 18"/>
            <p:cNvGrpSpPr>
              <a:grpSpLocks/>
            </p:cNvGrpSpPr>
            <p:nvPr/>
          </p:nvGrpSpPr>
          <p:grpSpPr bwMode="auto">
            <a:xfrm>
              <a:off x="3928" y="1158"/>
              <a:ext cx="448" cy="68"/>
              <a:chOff x="3786" y="950"/>
              <a:chExt cx="454" cy="206"/>
            </a:xfrm>
          </p:grpSpPr>
          <p:sp>
            <p:nvSpPr>
              <p:cNvPr id="51219" name="Line 19"/>
              <p:cNvSpPr>
                <a:spLocks noChangeShapeType="1"/>
              </p:cNvSpPr>
              <p:nvPr/>
            </p:nvSpPr>
            <p:spPr bwMode="auto">
              <a:xfrm>
                <a:off x="4240" y="950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20" name="Line 20"/>
              <p:cNvSpPr>
                <a:spLocks noChangeShapeType="1"/>
              </p:cNvSpPr>
              <p:nvPr/>
            </p:nvSpPr>
            <p:spPr bwMode="auto">
              <a:xfrm>
                <a:off x="3786" y="950"/>
                <a:ext cx="0" cy="2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221" name="Group 21"/>
            <p:cNvGrpSpPr>
              <a:grpSpLocks/>
            </p:cNvGrpSpPr>
            <p:nvPr/>
          </p:nvGrpSpPr>
          <p:grpSpPr bwMode="auto">
            <a:xfrm>
              <a:off x="3706" y="1138"/>
              <a:ext cx="870" cy="106"/>
              <a:chOff x="3570" y="948"/>
              <a:chExt cx="870" cy="208"/>
            </a:xfrm>
          </p:grpSpPr>
          <p:sp>
            <p:nvSpPr>
              <p:cNvPr id="51222" name="Line 22"/>
              <p:cNvSpPr>
                <a:spLocks noChangeShapeType="1"/>
              </p:cNvSpPr>
              <p:nvPr/>
            </p:nvSpPr>
            <p:spPr bwMode="auto">
              <a:xfrm>
                <a:off x="4022" y="948"/>
                <a:ext cx="0" cy="2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23" name="Line 23"/>
              <p:cNvSpPr>
                <a:spLocks noChangeShapeType="1"/>
              </p:cNvSpPr>
              <p:nvPr/>
            </p:nvSpPr>
            <p:spPr bwMode="auto">
              <a:xfrm>
                <a:off x="4440" y="950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24" name="Line 24"/>
              <p:cNvSpPr>
                <a:spLocks noChangeShapeType="1"/>
              </p:cNvSpPr>
              <p:nvPr/>
            </p:nvSpPr>
            <p:spPr bwMode="auto">
              <a:xfrm>
                <a:off x="3570" y="950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225" name="Text Box 25"/>
            <p:cNvSpPr txBox="1">
              <a:spLocks noChangeArrowheads="1"/>
            </p:cNvSpPr>
            <p:nvPr/>
          </p:nvSpPr>
          <p:spPr bwMode="auto">
            <a:xfrm>
              <a:off x="3518" y="964"/>
              <a:ext cx="3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-100</a:t>
              </a:r>
            </a:p>
          </p:txBody>
        </p:sp>
        <p:sp>
          <p:nvSpPr>
            <p:cNvPr id="51226" name="Text Box 26"/>
            <p:cNvSpPr txBox="1">
              <a:spLocks noChangeArrowheads="1"/>
            </p:cNvSpPr>
            <p:nvPr/>
          </p:nvSpPr>
          <p:spPr bwMode="auto">
            <a:xfrm>
              <a:off x="4422" y="966"/>
              <a:ext cx="3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100</a:t>
              </a:r>
            </a:p>
          </p:txBody>
        </p:sp>
        <p:sp>
          <p:nvSpPr>
            <p:cNvPr id="51227" name="Text Box 27"/>
            <p:cNvSpPr txBox="1">
              <a:spLocks noChangeArrowheads="1"/>
            </p:cNvSpPr>
            <p:nvPr/>
          </p:nvSpPr>
          <p:spPr bwMode="auto">
            <a:xfrm>
              <a:off x="4068" y="968"/>
              <a:ext cx="2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0</a:t>
              </a:r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3895" y="1286"/>
              <a:ext cx="0" cy="1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1229" name="Rectangle 29"/>
            <p:cNvSpPr>
              <a:spLocks noChangeArrowheads="1"/>
            </p:cNvSpPr>
            <p:nvPr/>
          </p:nvSpPr>
          <p:spPr bwMode="auto">
            <a:xfrm>
              <a:off x="3880" y="1558"/>
              <a:ext cx="538" cy="2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0" name="Text Box 30"/>
            <p:cNvSpPr txBox="1">
              <a:spLocks noChangeArrowheads="1"/>
            </p:cNvSpPr>
            <p:nvPr/>
          </p:nvSpPr>
          <p:spPr bwMode="auto">
            <a:xfrm>
              <a:off x="3825" y="1580"/>
              <a:ext cx="6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-58 mV</a:t>
              </a:r>
            </a:p>
          </p:txBody>
        </p:sp>
        <p:sp>
          <p:nvSpPr>
            <p:cNvPr id="51252" name="Text Box 52"/>
            <p:cNvSpPr txBox="1">
              <a:spLocks noChangeArrowheads="1"/>
            </p:cNvSpPr>
            <p:nvPr/>
          </p:nvSpPr>
          <p:spPr bwMode="auto">
            <a:xfrm>
              <a:off x="3044" y="3363"/>
              <a:ext cx="2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chemeClr val="bg1"/>
                  </a:solidFill>
                  <a:latin typeface="Arial" charset="0"/>
                </a:rPr>
                <a:t>in</a:t>
              </a:r>
            </a:p>
          </p:txBody>
        </p:sp>
        <p:sp>
          <p:nvSpPr>
            <p:cNvPr id="51253" name="Text Box 53"/>
            <p:cNvSpPr txBox="1">
              <a:spLocks noChangeArrowheads="1"/>
            </p:cNvSpPr>
            <p:nvPr/>
          </p:nvSpPr>
          <p:spPr bwMode="auto">
            <a:xfrm>
              <a:off x="4970" y="3360"/>
              <a:ext cx="2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solidFill>
                    <a:schemeClr val="bg1"/>
                  </a:solidFill>
                  <a:latin typeface="Arial" charset="0"/>
                </a:rPr>
                <a:t>out</a:t>
              </a:r>
            </a:p>
          </p:txBody>
        </p:sp>
        <p:sp>
          <p:nvSpPr>
            <p:cNvPr id="51255" name="AutoShape 55"/>
            <p:cNvSpPr>
              <a:spLocks noChangeArrowheads="1"/>
            </p:cNvSpPr>
            <p:nvPr/>
          </p:nvSpPr>
          <p:spPr bwMode="auto">
            <a:xfrm rot="-5400000">
              <a:off x="4092" y="2956"/>
              <a:ext cx="111" cy="236"/>
            </a:xfrm>
            <a:prstGeom prst="can">
              <a:avLst>
                <a:gd name="adj" fmla="val 53153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57" name="Text Box 57"/>
            <p:cNvSpPr txBox="1">
              <a:spLocks noChangeArrowheads="1"/>
            </p:cNvSpPr>
            <p:nvPr/>
          </p:nvSpPr>
          <p:spPr bwMode="auto">
            <a:xfrm>
              <a:off x="3135" y="2490"/>
              <a:ext cx="4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32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51258" name="Text Box 58"/>
            <p:cNvSpPr txBox="1">
              <a:spLocks noChangeArrowheads="1"/>
            </p:cNvSpPr>
            <p:nvPr/>
          </p:nvSpPr>
          <p:spPr bwMode="auto">
            <a:xfrm>
              <a:off x="4887" y="2549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51259" name="Text Box 59"/>
            <p:cNvSpPr txBox="1">
              <a:spLocks noChangeArrowheads="1"/>
            </p:cNvSpPr>
            <p:nvPr/>
          </p:nvSpPr>
          <p:spPr bwMode="auto">
            <a:xfrm>
              <a:off x="4728" y="2855"/>
              <a:ext cx="4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3200">
                  <a:solidFill>
                    <a:schemeClr val="bg1"/>
                  </a:solidFill>
                  <a:latin typeface="Arial" charset="0"/>
                </a:rPr>
                <a:t>Na</a:t>
              </a:r>
            </a:p>
          </p:txBody>
        </p:sp>
        <p:sp>
          <p:nvSpPr>
            <p:cNvPr id="51260" name="Text Box 60"/>
            <p:cNvSpPr txBox="1">
              <a:spLocks noChangeArrowheads="1"/>
            </p:cNvSpPr>
            <p:nvPr/>
          </p:nvSpPr>
          <p:spPr bwMode="auto">
            <a:xfrm>
              <a:off x="3177" y="2936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Na</a:t>
              </a:r>
            </a:p>
          </p:txBody>
        </p:sp>
        <p:sp>
          <p:nvSpPr>
            <p:cNvPr id="51261" name="AutoShape 61"/>
            <p:cNvSpPr>
              <a:spLocks noChangeArrowheads="1"/>
            </p:cNvSpPr>
            <p:nvPr/>
          </p:nvSpPr>
          <p:spPr bwMode="auto">
            <a:xfrm rot="16200000">
              <a:off x="4441" y="2865"/>
              <a:ext cx="166" cy="388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54" name="AutoShape 54"/>
            <p:cNvSpPr>
              <a:spLocks noChangeArrowheads="1"/>
            </p:cNvSpPr>
            <p:nvPr/>
          </p:nvSpPr>
          <p:spPr bwMode="auto">
            <a:xfrm rot="-5400000">
              <a:off x="4092" y="2564"/>
              <a:ext cx="111" cy="236"/>
            </a:xfrm>
            <a:prstGeom prst="can">
              <a:avLst>
                <a:gd name="adj" fmla="val 53153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65" name="Text Box 65"/>
            <p:cNvSpPr txBox="1">
              <a:spLocks noChangeArrowheads="1"/>
            </p:cNvSpPr>
            <p:nvPr/>
          </p:nvSpPr>
          <p:spPr bwMode="auto">
            <a:xfrm>
              <a:off x="4032" y="2963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AB2BE-0280-47D5-BA1C-4AD335066B60}" type="slidenum">
              <a:rPr lang="en-GB"/>
              <a:pPr/>
              <a:t>15</a:t>
            </a:fld>
            <a:endParaRPr lang="en-GB"/>
          </a:p>
        </p:txBody>
      </p:sp>
      <p:sp>
        <p:nvSpPr>
          <p:cNvPr id="53250" name="Line 2"/>
          <p:cNvSpPr>
            <a:spLocks noChangeShapeType="1"/>
          </p:cNvSpPr>
          <p:nvPr/>
        </p:nvSpPr>
        <p:spPr bwMode="auto">
          <a:xfrm rot="10800000" flipV="1">
            <a:off x="5551488" y="4868863"/>
            <a:ext cx="1928812" cy="1111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73063"/>
            <a:ext cx="8577263" cy="685800"/>
          </a:xfrm>
        </p:spPr>
        <p:txBody>
          <a:bodyPr/>
          <a:lstStyle/>
          <a:p>
            <a:r>
              <a:rPr lang="en-GB"/>
              <a:t>Membrane permeable to many species - 2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378200" cy="361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Now consider a similar set-up but K channels are shut and Na channels are open</a:t>
            </a:r>
          </a:p>
          <a:p>
            <a:pPr>
              <a:lnSpc>
                <a:spcPct val="80000"/>
              </a:lnSpc>
            </a:pPr>
            <a:r>
              <a:rPr lang="en-GB" sz="1800"/>
              <a:t>The membrane potential now moves to + 58mV</a:t>
            </a:r>
          </a:p>
          <a:p>
            <a:pPr>
              <a:lnSpc>
                <a:spcPct val="80000"/>
              </a:lnSpc>
            </a:pPr>
            <a:r>
              <a:rPr lang="en-GB" sz="1800"/>
              <a:t>This is the Nernst equilibrium potential for Na  (E</a:t>
            </a:r>
            <a:r>
              <a:rPr lang="en-GB" sz="1800" baseline="-25000"/>
              <a:t>Na</a:t>
            </a:r>
            <a:r>
              <a:rPr lang="en-GB" sz="1800"/>
              <a:t>) </a:t>
            </a:r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4787900" y="3644900"/>
            <a:ext cx="3600450" cy="1944688"/>
            <a:chOff x="2880" y="2160"/>
            <a:chExt cx="2268" cy="1225"/>
          </a:xfrm>
        </p:grpSpPr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5630863" y="2921000"/>
            <a:ext cx="71437" cy="1506538"/>
            <a:chOff x="1995" y="1026"/>
            <a:chExt cx="45" cy="949"/>
          </a:xfrm>
        </p:grpSpPr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3261" name="Group 13"/>
          <p:cNvGrpSpPr>
            <a:grpSpLocks/>
          </p:cNvGrpSpPr>
          <p:nvPr/>
        </p:nvGrpSpPr>
        <p:grpSpPr bwMode="auto">
          <a:xfrm>
            <a:off x="7419975" y="2928938"/>
            <a:ext cx="71438" cy="1506537"/>
            <a:chOff x="1995" y="1026"/>
            <a:chExt cx="45" cy="949"/>
          </a:xfrm>
        </p:grpSpPr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63" name="Rectangle 15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5286375" y="12414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568950" y="14700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5570538" y="18923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53267" name="Group 19"/>
          <p:cNvGrpSpPr>
            <a:grpSpLocks/>
          </p:cNvGrpSpPr>
          <p:nvPr/>
        </p:nvGrpSpPr>
        <p:grpSpPr bwMode="auto">
          <a:xfrm>
            <a:off x="6235700" y="1838325"/>
            <a:ext cx="711200" cy="107950"/>
            <a:chOff x="3786" y="950"/>
            <a:chExt cx="454" cy="206"/>
          </a:xfrm>
        </p:grpSpPr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3270" name="Group 22"/>
          <p:cNvGrpSpPr>
            <a:grpSpLocks/>
          </p:cNvGrpSpPr>
          <p:nvPr/>
        </p:nvGrpSpPr>
        <p:grpSpPr bwMode="auto">
          <a:xfrm>
            <a:off x="5883275" y="1806575"/>
            <a:ext cx="1381125" cy="168275"/>
            <a:chOff x="3570" y="948"/>
            <a:chExt cx="870" cy="208"/>
          </a:xfrm>
        </p:grpSpPr>
        <p:sp>
          <p:nvSpPr>
            <p:cNvPr id="53271" name="Line 23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72" name="Line 24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5584825" y="15303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7019925" y="15335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6457950" y="15367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26275" y="2041525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6159500" y="24733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6072188" y="2508250"/>
            <a:ext cx="954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58 mV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4832350" y="5338763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in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7889875" y="5334000"/>
            <a:ext cx="419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out</a:t>
            </a:r>
          </a:p>
        </p:txBody>
      </p:sp>
      <p:sp>
        <p:nvSpPr>
          <p:cNvPr id="53284" name="AutoShape 36"/>
          <p:cNvSpPr>
            <a:spLocks noChangeArrowheads="1"/>
          </p:cNvSpPr>
          <p:nvPr/>
        </p:nvSpPr>
        <p:spPr bwMode="auto">
          <a:xfrm rot="-5400000">
            <a:off x="6496843" y="4691857"/>
            <a:ext cx="176213" cy="374650"/>
          </a:xfrm>
          <a:prstGeom prst="can">
            <a:avLst>
              <a:gd name="adj" fmla="val 53153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4976813" y="3952875"/>
            <a:ext cx="75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7758113" y="40465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7505700" y="45323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chemeClr val="bg1"/>
                </a:solidFill>
                <a:latin typeface="Arial" charset="0"/>
              </a:rPr>
              <a:t>Na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5043488" y="46609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charset="0"/>
              </a:rPr>
              <a:t>Na</a:t>
            </a:r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 rot="5400000">
            <a:off x="5937250" y="3976688"/>
            <a:ext cx="263525" cy="61595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3294" name="Group 46"/>
          <p:cNvGrpSpPr>
            <a:grpSpLocks/>
          </p:cNvGrpSpPr>
          <p:nvPr/>
        </p:nvGrpSpPr>
        <p:grpSpPr bwMode="auto">
          <a:xfrm>
            <a:off x="4056063" y="5780088"/>
            <a:ext cx="3027362" cy="706437"/>
            <a:chOff x="2555" y="3641"/>
            <a:chExt cx="1907" cy="445"/>
          </a:xfrm>
        </p:grpSpPr>
        <p:sp>
          <p:nvSpPr>
            <p:cNvPr id="53280" name="AutoShape 32"/>
            <p:cNvSpPr>
              <a:spLocks noChangeArrowheads="1"/>
            </p:cNvSpPr>
            <p:nvPr/>
          </p:nvSpPr>
          <p:spPr bwMode="auto">
            <a:xfrm rot="10800000">
              <a:off x="3689" y="3689"/>
              <a:ext cx="773" cy="190"/>
            </a:xfrm>
            <a:prstGeom prst="rightArrow">
              <a:avLst>
                <a:gd name="adj1" fmla="val 50000"/>
                <a:gd name="adj2" fmla="val 101711"/>
              </a:avLst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281" name="Text Box 33"/>
            <p:cNvSpPr txBox="1">
              <a:spLocks noChangeArrowheads="1"/>
            </p:cNvSpPr>
            <p:nvPr/>
          </p:nvSpPr>
          <p:spPr bwMode="auto">
            <a:xfrm>
              <a:off x="2555" y="3641"/>
              <a:ext cx="11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[Na] gradient</a:t>
              </a:r>
            </a:p>
          </p:txBody>
        </p:sp>
        <p:sp>
          <p:nvSpPr>
            <p:cNvPr id="53290" name="AutoShape 42"/>
            <p:cNvSpPr>
              <a:spLocks noChangeArrowheads="1"/>
            </p:cNvSpPr>
            <p:nvPr/>
          </p:nvSpPr>
          <p:spPr bwMode="auto">
            <a:xfrm rot="10800000" flipH="1">
              <a:off x="3695" y="3889"/>
              <a:ext cx="759" cy="197"/>
            </a:xfrm>
            <a:prstGeom prst="rightArrow">
              <a:avLst>
                <a:gd name="adj1" fmla="val 50000"/>
                <a:gd name="adj2" fmla="val 9632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7185025" y="6156325"/>
            <a:ext cx="1455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 rot="-5400000">
            <a:off x="6496843" y="4069557"/>
            <a:ext cx="176213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6434138" y="40862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351C3-7FFB-4EF4-8381-E1D843F20419}" type="slidenum">
              <a:rPr lang="en-GB"/>
              <a:pPr/>
              <a:t>16</a:t>
            </a:fld>
            <a:endParaRPr lang="en-GB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 rot="-10800000" flipH="1" flipV="1">
            <a:off x="5381625" y="4270375"/>
            <a:ext cx="23145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274" name="Line 2"/>
          <p:cNvSpPr>
            <a:spLocks noChangeShapeType="1"/>
          </p:cNvSpPr>
          <p:nvPr/>
        </p:nvSpPr>
        <p:spPr bwMode="auto">
          <a:xfrm rot="10800000" flipV="1">
            <a:off x="5551488" y="4868863"/>
            <a:ext cx="1928812" cy="1111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73063"/>
            <a:ext cx="8532813" cy="685800"/>
          </a:xfrm>
        </p:spPr>
        <p:txBody>
          <a:bodyPr/>
          <a:lstStyle/>
          <a:p>
            <a:r>
              <a:rPr lang="en-GB"/>
              <a:t>Membrane permeable to many species - 3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378200" cy="3619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If the membrane is permeable to both K and Na then there are symmetrical concentration gradients and equal permeability</a:t>
            </a:r>
          </a:p>
          <a:p>
            <a:pPr>
              <a:lnSpc>
                <a:spcPct val="80000"/>
              </a:lnSpc>
            </a:pPr>
            <a:r>
              <a:rPr lang="en-GB" sz="1800"/>
              <a:t>The membrane potential is not at either equilibrium potential</a:t>
            </a:r>
          </a:p>
          <a:p>
            <a:pPr>
              <a:lnSpc>
                <a:spcPct val="80000"/>
              </a:lnSpc>
            </a:pPr>
            <a:r>
              <a:rPr lang="en-GB" sz="1800"/>
              <a:t>Each ion moves down its concentration gradient</a:t>
            </a:r>
          </a:p>
          <a:p>
            <a:pPr>
              <a:lnSpc>
                <a:spcPct val="80000"/>
              </a:lnSpc>
            </a:pPr>
            <a:r>
              <a:rPr lang="en-GB" sz="1800"/>
              <a:t>The membrane potential is a compromise, half way between the two equilibrium potentials</a:t>
            </a:r>
          </a:p>
          <a:p>
            <a:pPr>
              <a:lnSpc>
                <a:spcPct val="80000"/>
              </a:lnSpc>
            </a:pPr>
            <a:r>
              <a:rPr lang="en-GB" sz="1800"/>
              <a:t>Each ion experiences a driving force = E</a:t>
            </a:r>
            <a:r>
              <a:rPr lang="en-GB" sz="1800" baseline="-25000"/>
              <a:t>m</a:t>
            </a:r>
            <a:r>
              <a:rPr lang="en-GB" sz="1800"/>
              <a:t> - E</a:t>
            </a:r>
            <a:r>
              <a:rPr lang="en-GB" sz="1800" baseline="-25000"/>
              <a:t>ion</a:t>
            </a:r>
            <a:r>
              <a:rPr lang="en-GB" sz="1800"/>
              <a:t> </a:t>
            </a:r>
          </a:p>
        </p:txBody>
      </p: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4787900" y="3644900"/>
            <a:ext cx="3600450" cy="1944688"/>
            <a:chOff x="2880" y="2160"/>
            <a:chExt cx="2268" cy="1225"/>
          </a:xfrm>
        </p:grpSpPr>
        <p:sp>
          <p:nvSpPr>
            <p:cNvPr id="54278" name="Line 6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4282" name="Group 10"/>
          <p:cNvGrpSpPr>
            <a:grpSpLocks/>
          </p:cNvGrpSpPr>
          <p:nvPr/>
        </p:nvGrpSpPr>
        <p:grpSpPr bwMode="auto">
          <a:xfrm>
            <a:off x="5630863" y="2921000"/>
            <a:ext cx="71437" cy="1506538"/>
            <a:chOff x="1995" y="1026"/>
            <a:chExt cx="45" cy="949"/>
          </a:xfrm>
        </p:grpSpPr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4285" name="Group 13"/>
          <p:cNvGrpSpPr>
            <a:grpSpLocks/>
          </p:cNvGrpSpPr>
          <p:nvPr/>
        </p:nvGrpSpPr>
        <p:grpSpPr bwMode="auto">
          <a:xfrm>
            <a:off x="7419975" y="2928938"/>
            <a:ext cx="71438" cy="1506537"/>
            <a:chOff x="1995" y="1026"/>
            <a:chExt cx="45" cy="949"/>
          </a:xfrm>
        </p:grpSpPr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286375" y="12414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568950" y="14700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5570538" y="18923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54291" name="Group 19"/>
          <p:cNvGrpSpPr>
            <a:grpSpLocks/>
          </p:cNvGrpSpPr>
          <p:nvPr/>
        </p:nvGrpSpPr>
        <p:grpSpPr bwMode="auto">
          <a:xfrm>
            <a:off x="6235700" y="1838325"/>
            <a:ext cx="711200" cy="107950"/>
            <a:chOff x="3786" y="950"/>
            <a:chExt cx="454" cy="206"/>
          </a:xfrm>
        </p:grpSpPr>
        <p:sp>
          <p:nvSpPr>
            <p:cNvPr id="54292" name="Line 20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4294" name="Group 22"/>
          <p:cNvGrpSpPr>
            <a:grpSpLocks/>
          </p:cNvGrpSpPr>
          <p:nvPr/>
        </p:nvGrpSpPr>
        <p:grpSpPr bwMode="auto">
          <a:xfrm>
            <a:off x="5883275" y="1806575"/>
            <a:ext cx="1381125" cy="168275"/>
            <a:chOff x="3570" y="948"/>
            <a:chExt cx="870" cy="208"/>
          </a:xfrm>
        </p:grpSpPr>
        <p:sp>
          <p:nvSpPr>
            <p:cNvPr id="54295" name="Line 23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297" name="Line 25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584825" y="15303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019925" y="15335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6457950" y="15367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6602413" y="2041525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6159500" y="24733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6072188" y="2508250"/>
            <a:ext cx="954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0 mV</a:t>
            </a:r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 rot="10800000">
            <a:off x="5878513" y="5622925"/>
            <a:ext cx="1227137" cy="301625"/>
          </a:xfrm>
          <a:prstGeom prst="rightArrow">
            <a:avLst>
              <a:gd name="adj1" fmla="val 50000"/>
              <a:gd name="adj2" fmla="val 101710"/>
            </a:avLst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4078288" y="5546725"/>
            <a:ext cx="181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[Na] gradient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832350" y="5338763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in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7889875" y="5334000"/>
            <a:ext cx="419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out</a:t>
            </a:r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 rot="-5400000">
            <a:off x="6496843" y="4691857"/>
            <a:ext cx="176213" cy="374650"/>
          </a:xfrm>
          <a:prstGeom prst="can">
            <a:avLst>
              <a:gd name="adj" fmla="val 53153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4976813" y="3952875"/>
            <a:ext cx="75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7704138" y="41021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05700" y="45323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chemeClr val="bg1"/>
                </a:solidFill>
                <a:latin typeface="Arial" charset="0"/>
              </a:rPr>
              <a:t>Na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043488" y="46609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charset="0"/>
              </a:rPr>
              <a:t>Na</a:t>
            </a:r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 rot="10800000" flipH="1">
            <a:off x="5888038" y="5940425"/>
            <a:ext cx="1204912" cy="312738"/>
          </a:xfrm>
          <a:prstGeom prst="rightArrow">
            <a:avLst>
              <a:gd name="adj1" fmla="val 50000"/>
              <a:gd name="adj2" fmla="val 96320"/>
            </a:avLst>
          </a:prstGeom>
          <a:gradFill rotWithShape="1">
            <a:gsLst>
              <a:gs pos="0">
                <a:srgbClr val="6699FF"/>
              </a:gs>
              <a:gs pos="100000">
                <a:srgbClr val="66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7185025" y="6045200"/>
            <a:ext cx="1455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rot="-5400000">
            <a:off x="6496843" y="4069557"/>
            <a:ext cx="176213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4264025" y="5883275"/>
            <a:ext cx="181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[K] gradient</a:t>
            </a:r>
          </a:p>
        </p:txBody>
      </p:sp>
      <p:sp>
        <p:nvSpPr>
          <p:cNvPr id="54320" name="Line 48"/>
          <p:cNvSpPr>
            <a:spLocks noChangeShapeType="1"/>
          </p:cNvSpPr>
          <p:nvPr/>
        </p:nvSpPr>
        <p:spPr bwMode="auto">
          <a:xfrm>
            <a:off x="6621463" y="6367463"/>
            <a:ext cx="0" cy="2317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B6259-B65A-4579-B299-98D0E781BF02}" type="slidenum">
              <a:rPr lang="en-GB"/>
              <a:pPr/>
              <a:t>17</a:t>
            </a:fld>
            <a:endParaRPr lang="en-GB"/>
          </a:p>
        </p:txBody>
      </p:sp>
      <p:sp>
        <p:nvSpPr>
          <p:cNvPr id="55298" name="Line 2"/>
          <p:cNvSpPr>
            <a:spLocks noChangeShapeType="1"/>
          </p:cNvSpPr>
          <p:nvPr/>
        </p:nvSpPr>
        <p:spPr bwMode="auto">
          <a:xfrm rot="-10800000" flipH="1" flipV="1">
            <a:off x="5381625" y="4270375"/>
            <a:ext cx="23145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 rot="10800000" flipV="1">
            <a:off x="5551488" y="4868863"/>
            <a:ext cx="1928812" cy="1111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4175"/>
            <a:ext cx="8621713" cy="685800"/>
          </a:xfrm>
        </p:spPr>
        <p:txBody>
          <a:bodyPr/>
          <a:lstStyle/>
          <a:p>
            <a:r>
              <a:rPr lang="en-GB"/>
              <a:t>Membrane permeable to many species - 4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519238"/>
            <a:ext cx="3378200" cy="4375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600"/>
              <a:t>If there is now unequal permeability such that there are twice as many K channels as  Na channels</a:t>
            </a:r>
          </a:p>
          <a:p>
            <a:pPr>
              <a:lnSpc>
                <a:spcPct val="80000"/>
              </a:lnSpc>
            </a:pPr>
            <a:r>
              <a:rPr lang="en-GB" sz="1600"/>
              <a:t>The membrane is highly permeable to K so membrane potential moves towards E</a:t>
            </a:r>
            <a:r>
              <a:rPr lang="en-GB" sz="1600" baseline="-25000"/>
              <a:t>K</a:t>
            </a:r>
            <a:r>
              <a:rPr lang="en-GB" sz="1600"/>
              <a:t> </a:t>
            </a:r>
          </a:p>
          <a:p>
            <a:pPr>
              <a:lnSpc>
                <a:spcPct val="80000"/>
              </a:lnSpc>
            </a:pPr>
            <a:r>
              <a:rPr lang="en-GB" sz="1600"/>
              <a:t>Membrane is still permeable to Na so membrane potential is pulled also towards E</a:t>
            </a:r>
            <a:r>
              <a:rPr lang="en-GB" sz="1600" baseline="-25000"/>
              <a:t>Na</a:t>
            </a:r>
          </a:p>
          <a:p>
            <a:pPr>
              <a:lnSpc>
                <a:spcPct val="80000"/>
              </a:lnSpc>
            </a:pPr>
            <a:r>
              <a:rPr lang="en-GB" sz="1600"/>
              <a:t>The membrane potential is a compromise weighted towards E</a:t>
            </a:r>
            <a:r>
              <a:rPr lang="en-GB" sz="1600" baseline="-25000"/>
              <a:t>K</a:t>
            </a:r>
          </a:p>
          <a:p>
            <a:pPr>
              <a:lnSpc>
                <a:spcPct val="80000"/>
              </a:lnSpc>
            </a:pPr>
            <a:r>
              <a:rPr lang="en-GB" sz="1600"/>
              <a:t>Strength of driving force depends on difference between E</a:t>
            </a:r>
            <a:r>
              <a:rPr lang="en-GB" sz="1600" baseline="-25000"/>
              <a:t>m</a:t>
            </a:r>
            <a:r>
              <a:rPr lang="en-GB" sz="1600"/>
              <a:t> and E</a:t>
            </a:r>
            <a:r>
              <a:rPr lang="en-GB" sz="1600" baseline="-25000"/>
              <a:t>ion</a:t>
            </a:r>
          </a:p>
          <a:p>
            <a:pPr>
              <a:lnSpc>
                <a:spcPct val="80000"/>
              </a:lnSpc>
            </a:pPr>
            <a:r>
              <a:rPr lang="en-GB" sz="1600"/>
              <a:t>Strong driving force on Na ions and a weaker driving force on K ions </a:t>
            </a:r>
          </a:p>
        </p:txBody>
      </p:sp>
      <p:grpSp>
        <p:nvGrpSpPr>
          <p:cNvPr id="55302" name="Group 6"/>
          <p:cNvGrpSpPr>
            <a:grpSpLocks/>
          </p:cNvGrpSpPr>
          <p:nvPr/>
        </p:nvGrpSpPr>
        <p:grpSpPr bwMode="auto">
          <a:xfrm>
            <a:off x="4787900" y="3644900"/>
            <a:ext cx="3600450" cy="1944688"/>
            <a:chOff x="2880" y="2160"/>
            <a:chExt cx="2268" cy="1225"/>
          </a:xfrm>
        </p:grpSpPr>
        <p:sp>
          <p:nvSpPr>
            <p:cNvPr id="55303" name="Line 7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04" name="Line 8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05" name="Line 9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06" name="Line 10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5307" name="Group 11"/>
          <p:cNvGrpSpPr>
            <a:grpSpLocks/>
          </p:cNvGrpSpPr>
          <p:nvPr/>
        </p:nvGrpSpPr>
        <p:grpSpPr bwMode="auto">
          <a:xfrm>
            <a:off x="5630863" y="2921000"/>
            <a:ext cx="71437" cy="1506538"/>
            <a:chOff x="1995" y="1026"/>
            <a:chExt cx="45" cy="949"/>
          </a:xfrm>
        </p:grpSpPr>
        <p:sp>
          <p:nvSpPr>
            <p:cNvPr id="55308" name="Line 12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5310" name="Group 14"/>
          <p:cNvGrpSpPr>
            <a:grpSpLocks/>
          </p:cNvGrpSpPr>
          <p:nvPr/>
        </p:nvGrpSpPr>
        <p:grpSpPr bwMode="auto">
          <a:xfrm>
            <a:off x="7419975" y="2928938"/>
            <a:ext cx="71438" cy="1506537"/>
            <a:chOff x="1995" y="1026"/>
            <a:chExt cx="45" cy="949"/>
          </a:xfrm>
        </p:grpSpPr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5286375" y="12414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5568950" y="14700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5570538" y="18923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55316" name="Group 20"/>
          <p:cNvGrpSpPr>
            <a:grpSpLocks/>
          </p:cNvGrpSpPr>
          <p:nvPr/>
        </p:nvGrpSpPr>
        <p:grpSpPr bwMode="auto">
          <a:xfrm>
            <a:off x="6235700" y="1838325"/>
            <a:ext cx="711200" cy="107950"/>
            <a:chOff x="3786" y="950"/>
            <a:chExt cx="454" cy="206"/>
          </a:xfrm>
        </p:grpSpPr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5319" name="Group 23"/>
          <p:cNvGrpSpPr>
            <a:grpSpLocks/>
          </p:cNvGrpSpPr>
          <p:nvPr/>
        </p:nvGrpSpPr>
        <p:grpSpPr bwMode="auto">
          <a:xfrm>
            <a:off x="5883275" y="1806575"/>
            <a:ext cx="1381125" cy="168275"/>
            <a:chOff x="3570" y="948"/>
            <a:chExt cx="870" cy="208"/>
          </a:xfrm>
        </p:grpSpPr>
        <p:sp>
          <p:nvSpPr>
            <p:cNvPr id="55320" name="Line 24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21" name="Line 25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322" name="Line 26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584825" y="15303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7019925" y="15335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6457950" y="15367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6502400" y="2041525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6159500" y="24733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6072188" y="2508250"/>
            <a:ext cx="954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-14 mV</a:t>
            </a:r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 rot="10800000">
            <a:off x="5878513" y="5622925"/>
            <a:ext cx="1227137" cy="301625"/>
          </a:xfrm>
          <a:prstGeom prst="rightArrow">
            <a:avLst>
              <a:gd name="adj1" fmla="val 50000"/>
              <a:gd name="adj2" fmla="val 101710"/>
            </a:avLst>
          </a:prstGeom>
          <a:gradFill rotWithShape="1">
            <a:gsLst>
              <a:gs pos="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4078288" y="5546725"/>
            <a:ext cx="181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[Na] gradient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4832350" y="5338763"/>
            <a:ext cx="352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in</a:t>
            </a:r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7889875" y="5334000"/>
            <a:ext cx="419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>
                <a:solidFill>
                  <a:schemeClr val="bg1"/>
                </a:solidFill>
                <a:latin typeface="Arial" charset="0"/>
              </a:rPr>
              <a:t>out</a:t>
            </a:r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 rot="-5400000">
            <a:off x="6496843" y="4691857"/>
            <a:ext cx="176213" cy="374650"/>
          </a:xfrm>
          <a:prstGeom prst="can">
            <a:avLst>
              <a:gd name="adj" fmla="val 53153"/>
            </a:avLst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4976813" y="4097338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7704138" y="42132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505700" y="45323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chemeClr val="bg1"/>
                </a:solidFill>
                <a:latin typeface="Arial" charset="0"/>
              </a:rPr>
              <a:t>Na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043488" y="46609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>
                <a:solidFill>
                  <a:schemeClr val="bg1"/>
                </a:solidFill>
                <a:latin typeface="Arial" charset="0"/>
              </a:rPr>
              <a:t>Na</a:t>
            </a:r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 rot="10800000" flipH="1">
            <a:off x="5888038" y="5940425"/>
            <a:ext cx="1204912" cy="312738"/>
          </a:xfrm>
          <a:prstGeom prst="rightArrow">
            <a:avLst>
              <a:gd name="adj1" fmla="val 50000"/>
              <a:gd name="adj2" fmla="val 96320"/>
            </a:avLst>
          </a:prstGeom>
          <a:gradFill rotWithShape="1">
            <a:gsLst>
              <a:gs pos="0">
                <a:srgbClr val="6699FF"/>
              </a:gs>
              <a:gs pos="100000">
                <a:srgbClr val="66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7185025" y="6045200"/>
            <a:ext cx="1455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 rot="-5400000">
            <a:off x="6496843" y="4069557"/>
            <a:ext cx="176213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4264025" y="5883275"/>
            <a:ext cx="181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[K] gradient</a:t>
            </a:r>
          </a:p>
        </p:txBody>
      </p:sp>
      <p:sp>
        <p:nvSpPr>
          <p:cNvPr id="55343" name="Line 47"/>
          <p:cNvSpPr>
            <a:spLocks noChangeShapeType="1"/>
          </p:cNvSpPr>
          <p:nvPr/>
        </p:nvSpPr>
        <p:spPr bwMode="auto">
          <a:xfrm rot="-10800000" flipH="1" flipV="1">
            <a:off x="5386388" y="4519613"/>
            <a:ext cx="23145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 rot="-5400000">
            <a:off x="6501607" y="4318794"/>
            <a:ext cx="176212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 rot="10800000">
            <a:off x="6664325" y="6327775"/>
            <a:ext cx="434975" cy="301625"/>
          </a:xfrm>
          <a:prstGeom prst="rightArrow">
            <a:avLst>
              <a:gd name="adj1" fmla="val 50000"/>
              <a:gd name="adj2" fmla="val 360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8429C-54CE-4EDB-844B-D9812772C384}" type="slidenum">
              <a:rPr lang="en-GB"/>
              <a:pPr/>
              <a:t>18</a:t>
            </a:fld>
            <a:endParaRPr lang="en-GB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The GHK equation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62150"/>
            <a:ext cx="41830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If membrane is permeable to more than one ion then the membrane potential is the “weighted average” of the Nernst potentials for each permeant ionic species</a:t>
            </a:r>
          </a:p>
          <a:p>
            <a:pPr>
              <a:lnSpc>
                <a:spcPct val="90000"/>
              </a:lnSpc>
            </a:pPr>
            <a:r>
              <a:rPr lang="en-GB" sz="2400"/>
              <a:t>The weighting is dependent on the permeability and concentration of each species   </a:t>
            </a:r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911725" y="2001838"/>
          <a:ext cx="38941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3" imgW="1765080" imgH="431640" progId="Equation.3">
                  <p:embed/>
                </p:oleObj>
              </mc:Choice>
              <mc:Fallback>
                <p:oleObj name="Equation" r:id="rId3" imgW="17650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2001838"/>
                        <a:ext cx="3894138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832350" y="3236913"/>
            <a:ext cx="404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Where</a:t>
            </a:r>
            <a:r>
              <a:rPr lang="en-GB">
                <a:solidFill>
                  <a:schemeClr val="bg1"/>
                </a:solidFill>
                <a:latin typeface="Symbol" pitchFamily="18" charset="2"/>
              </a:rPr>
              <a:t> a</a:t>
            </a:r>
            <a:r>
              <a:rPr lang="en-GB">
                <a:solidFill>
                  <a:schemeClr val="bg1"/>
                </a:solidFill>
                <a:latin typeface="Arial" charset="0"/>
              </a:rPr>
              <a:t> = permeability ratio</a:t>
            </a:r>
            <a:endParaRPr lang="en-GB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027613" y="4022725"/>
            <a:ext cx="39576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Simplified form of the </a:t>
            </a:r>
            <a:r>
              <a:rPr lang="en-GB">
                <a:solidFill>
                  <a:srgbClr val="FF0000"/>
                </a:solidFill>
                <a:latin typeface="Arial" charset="0"/>
              </a:rPr>
              <a:t>Goldman Hodgkin Katz (GHK) equation</a:t>
            </a:r>
            <a:r>
              <a:rPr lang="en-GB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1E920-708C-4CD8-B587-D6CB8C3FAE66}" type="slidenum">
              <a:rPr lang="en-GB"/>
              <a:pPr/>
              <a:t>19</a:t>
            </a:fld>
            <a:endParaRPr lang="en-GB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Expanded GHK equation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0025" y="2224088"/>
            <a:ext cx="416242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Membranes vary in their permeability to chloride</a:t>
            </a:r>
          </a:p>
          <a:p>
            <a:pPr>
              <a:lnSpc>
                <a:spcPct val="80000"/>
              </a:lnSpc>
            </a:pPr>
            <a:r>
              <a:rPr lang="en-GB" sz="1800"/>
              <a:t>Some cells regulate intracellular [Cl] and some cells do not</a:t>
            </a:r>
          </a:p>
          <a:p>
            <a:pPr>
              <a:lnSpc>
                <a:spcPct val="80000"/>
              </a:lnSpc>
            </a:pPr>
            <a:r>
              <a:rPr lang="en-GB" sz="1800"/>
              <a:t>If Cl is not regulated then Cl ions will flow into or out of the cell until E</a:t>
            </a:r>
            <a:r>
              <a:rPr lang="en-GB" sz="1800" baseline="-25000"/>
              <a:t>Cl</a:t>
            </a:r>
            <a:r>
              <a:rPr lang="en-GB" sz="1800"/>
              <a:t> = E</a:t>
            </a:r>
            <a:r>
              <a:rPr lang="en-GB" sz="1800" baseline="-25000"/>
              <a:t>m</a:t>
            </a:r>
          </a:p>
          <a:p>
            <a:pPr>
              <a:lnSpc>
                <a:spcPct val="80000"/>
              </a:lnSpc>
            </a:pPr>
            <a:r>
              <a:rPr lang="en-GB" sz="1800"/>
              <a:t>At steady-state Cl will be in equilibrium across the membrane and will not contribute to E</a:t>
            </a:r>
            <a:r>
              <a:rPr lang="en-GB" sz="1800" baseline="-25000"/>
              <a:t>m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If Cl is regulated then [Cl]</a:t>
            </a:r>
            <a:r>
              <a:rPr lang="en-GB" sz="1800" baseline="-25000"/>
              <a:t>I</a:t>
            </a:r>
            <a:r>
              <a:rPr lang="en-GB" sz="1800"/>
              <a:t> will not be in Nernstian equilibrium</a:t>
            </a:r>
          </a:p>
          <a:p>
            <a:pPr>
              <a:lnSpc>
                <a:spcPct val="80000"/>
              </a:lnSpc>
            </a:pPr>
            <a:r>
              <a:rPr lang="en-GB" sz="1800"/>
              <a:t>There will be a flux of Cl ions across the membrane and Cl will contribute towards E</a:t>
            </a:r>
            <a:r>
              <a:rPr lang="en-GB" sz="1800" baseline="-25000"/>
              <a:t>m</a:t>
            </a:r>
            <a:r>
              <a:rPr lang="en-GB" sz="1800"/>
              <a:t> </a:t>
            </a:r>
          </a:p>
          <a:p>
            <a:pPr>
              <a:lnSpc>
                <a:spcPct val="80000"/>
              </a:lnSpc>
            </a:pPr>
            <a:r>
              <a:rPr lang="en-GB" sz="1800"/>
              <a:t>E</a:t>
            </a:r>
            <a:r>
              <a:rPr lang="en-GB" sz="1800" baseline="-25000"/>
              <a:t>m</a:t>
            </a:r>
            <a:r>
              <a:rPr lang="en-GB" sz="1800"/>
              <a:t> can be calculated using the full version of the GHK equation   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2235200"/>
            <a:ext cx="381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Each ion has its own equilibrium potential</a:t>
            </a:r>
          </a:p>
          <a:p>
            <a:pPr>
              <a:lnSpc>
                <a:spcPct val="80000"/>
              </a:lnSpc>
            </a:pPr>
            <a:r>
              <a:rPr lang="en-GB" sz="1800"/>
              <a:t>Membrane potential is a compromise between various E</a:t>
            </a:r>
            <a:r>
              <a:rPr lang="en-GB" sz="1800" baseline="-25000"/>
              <a:t>ion</a:t>
            </a:r>
            <a:r>
              <a:rPr lang="en-GB" sz="1800"/>
              <a:t> weighted by concentration and permeability.  Described by GHK equation</a:t>
            </a:r>
          </a:p>
          <a:p>
            <a:pPr>
              <a:lnSpc>
                <a:spcPct val="80000"/>
              </a:lnSpc>
            </a:pPr>
            <a:r>
              <a:rPr lang="en-GB" sz="1800"/>
              <a:t>Resting E</a:t>
            </a:r>
            <a:r>
              <a:rPr lang="en-GB" sz="1800" baseline="-25000"/>
              <a:t>m</a:t>
            </a:r>
            <a:r>
              <a:rPr lang="en-GB" sz="1800"/>
              <a:t> usually dominated by K.  Na permeability is low so doesn’t contribute much to GHK equation. Cl permeability varies - E</a:t>
            </a:r>
            <a:r>
              <a:rPr lang="en-GB" sz="1800" baseline="-25000"/>
              <a:t>Cl</a:t>
            </a:r>
            <a:r>
              <a:rPr lang="en-GB" sz="1800"/>
              <a:t> usually close to E</a:t>
            </a:r>
            <a:r>
              <a:rPr lang="en-GB" sz="1800" baseline="-25000"/>
              <a:t>m</a:t>
            </a:r>
          </a:p>
          <a:p>
            <a:pPr>
              <a:lnSpc>
                <a:spcPct val="80000"/>
              </a:lnSpc>
            </a:pPr>
            <a:r>
              <a:rPr lang="en-GB" sz="1800"/>
              <a:t>There will be a flux across the membrane for any ion where E</a:t>
            </a:r>
            <a:r>
              <a:rPr lang="en-GB" sz="1800" baseline="-25000"/>
              <a:t>m</a:t>
            </a:r>
            <a:r>
              <a:rPr lang="en-GB" sz="1800"/>
              <a:t> </a:t>
            </a:r>
            <a:r>
              <a:rPr lang="en-GB" sz="1800">
                <a:cs typeface="Arial" charset="0"/>
              </a:rPr>
              <a:t>≠ E</a:t>
            </a:r>
            <a:r>
              <a:rPr lang="en-GB" sz="1800" baseline="-25000">
                <a:cs typeface="Arial" charset="0"/>
              </a:rPr>
              <a:t>ion</a:t>
            </a:r>
          </a:p>
          <a:p>
            <a:pPr>
              <a:lnSpc>
                <a:spcPct val="80000"/>
              </a:lnSpc>
            </a:pPr>
            <a:r>
              <a:rPr lang="en-GB" sz="1800">
                <a:cs typeface="Arial" charset="0"/>
              </a:rPr>
              <a:t>If E</a:t>
            </a:r>
            <a:r>
              <a:rPr lang="en-GB" sz="1800" baseline="-25000">
                <a:cs typeface="Arial" charset="0"/>
              </a:rPr>
              <a:t>m</a:t>
            </a:r>
            <a:r>
              <a:rPr lang="en-GB" sz="1800">
                <a:cs typeface="Arial" charset="0"/>
              </a:rPr>
              <a:t> is stable then net flow of ionic charge is zero</a:t>
            </a:r>
          </a:p>
        </p:txBody>
      </p:sp>
      <p:graphicFrame>
        <p:nvGraphicFramePr>
          <p:cNvPr id="57352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98663" y="985838"/>
          <a:ext cx="4887912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3" imgW="2641320" imgH="431640" progId="Equation.3">
                  <p:embed/>
                </p:oleObj>
              </mc:Choice>
              <mc:Fallback>
                <p:oleObj name="Equation" r:id="rId3" imgW="264132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985838"/>
                        <a:ext cx="4887912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132513" y="1785938"/>
            <a:ext cx="177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Arial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922AD-0D42-442B-96E2-6DC477CBFFC2}" type="slidenum">
              <a:rPr lang="en-GB"/>
              <a:pPr/>
              <a:t>2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potassium hypothesis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5800"/>
            <a:ext cx="3436938" cy="3648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1800"/>
              <a:t>2 chambers separated by impermeable membrane</a:t>
            </a:r>
          </a:p>
          <a:p>
            <a:pPr>
              <a:lnSpc>
                <a:spcPct val="90000"/>
              </a:lnSpc>
            </a:pPr>
            <a:r>
              <a:rPr lang="en-GB" sz="1800"/>
              <a:t>2 different concentrations of KCl added to each compartment (high conc. on one side &amp; low conc. on the other)</a:t>
            </a:r>
          </a:p>
          <a:p>
            <a:pPr>
              <a:lnSpc>
                <a:spcPct val="90000"/>
              </a:lnSpc>
            </a:pPr>
            <a:r>
              <a:rPr lang="en-GB" sz="1800"/>
              <a:t>Add measuring device</a:t>
            </a:r>
          </a:p>
          <a:p>
            <a:pPr>
              <a:lnSpc>
                <a:spcPct val="90000"/>
              </a:lnSpc>
            </a:pPr>
            <a:r>
              <a:rPr lang="en-GB" sz="1800"/>
              <a:t>Chemical concentration gradient but since barrier is impermeable there is no potential difference between the chambers</a:t>
            </a:r>
          </a:p>
        </p:txBody>
      </p:sp>
      <p:grpSp>
        <p:nvGrpSpPr>
          <p:cNvPr id="10296" name="Group 56"/>
          <p:cNvGrpSpPr>
            <a:grpSpLocks/>
          </p:cNvGrpSpPr>
          <p:nvPr/>
        </p:nvGrpSpPr>
        <p:grpSpPr bwMode="auto">
          <a:xfrm>
            <a:off x="4572000" y="3429000"/>
            <a:ext cx="3600450" cy="1944688"/>
            <a:chOff x="2880" y="2160"/>
            <a:chExt cx="2268" cy="1225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295" name="Group 55"/>
          <p:cNvGrpSpPr>
            <a:grpSpLocks/>
          </p:cNvGrpSpPr>
          <p:nvPr/>
        </p:nvGrpSpPr>
        <p:grpSpPr bwMode="auto">
          <a:xfrm>
            <a:off x="5070475" y="1025525"/>
            <a:ext cx="2540000" cy="3194050"/>
            <a:chOff x="3194" y="646"/>
            <a:chExt cx="1600" cy="2012"/>
          </a:xfrm>
        </p:grpSpPr>
        <p:grpSp>
          <p:nvGrpSpPr>
            <p:cNvPr id="10272" name="Group 32"/>
            <p:cNvGrpSpPr>
              <a:grpSpLocks/>
            </p:cNvGrpSpPr>
            <p:nvPr/>
          </p:nvGrpSpPr>
          <p:grpSpPr bwMode="auto">
            <a:xfrm>
              <a:off x="3411" y="1704"/>
              <a:ext cx="45" cy="949"/>
              <a:chOff x="1995" y="1026"/>
              <a:chExt cx="45" cy="949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 flipV="1">
                <a:off x="2018" y="1026"/>
                <a:ext cx="0" cy="81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/>
            </p:nvSpPr>
            <p:spPr bwMode="auto">
              <a:xfrm>
                <a:off x="1995" y="1793"/>
                <a:ext cx="45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274" name="Group 34"/>
            <p:cNvGrpSpPr>
              <a:grpSpLocks/>
            </p:cNvGrpSpPr>
            <p:nvPr/>
          </p:nvGrpSpPr>
          <p:grpSpPr bwMode="auto">
            <a:xfrm>
              <a:off x="4538" y="1709"/>
              <a:ext cx="45" cy="949"/>
              <a:chOff x="1995" y="1026"/>
              <a:chExt cx="45" cy="949"/>
            </a:xfrm>
          </p:grpSpPr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 flipV="1">
                <a:off x="2018" y="1026"/>
                <a:ext cx="0" cy="81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/>
            </p:nvSpPr>
            <p:spPr bwMode="auto">
              <a:xfrm>
                <a:off x="1995" y="1793"/>
                <a:ext cx="45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/>
          </p:nvGrpSpPr>
          <p:grpSpPr bwMode="auto">
            <a:xfrm>
              <a:off x="3194" y="646"/>
              <a:ext cx="1600" cy="1063"/>
              <a:chOff x="3194" y="646"/>
              <a:chExt cx="1600" cy="1063"/>
            </a:xfrm>
          </p:grpSpPr>
          <p:sp>
            <p:nvSpPr>
              <p:cNvPr id="10278" name="Rectangle 38"/>
              <p:cNvSpPr>
                <a:spLocks noChangeArrowheads="1"/>
              </p:cNvSpPr>
              <p:nvPr/>
            </p:nvSpPr>
            <p:spPr bwMode="auto">
              <a:xfrm>
                <a:off x="3194" y="646"/>
                <a:ext cx="1600" cy="10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/>
            </p:nvSpPr>
            <p:spPr bwMode="auto">
              <a:xfrm>
                <a:off x="3372" y="790"/>
                <a:ext cx="1260" cy="5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3373" y="1056"/>
                <a:ext cx="12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287" name="Group 47"/>
              <p:cNvGrpSpPr>
                <a:grpSpLocks/>
              </p:cNvGrpSpPr>
              <p:nvPr/>
            </p:nvGrpSpPr>
            <p:grpSpPr bwMode="auto">
              <a:xfrm>
                <a:off x="3792" y="1022"/>
                <a:ext cx="448" cy="68"/>
                <a:chOff x="3786" y="950"/>
                <a:chExt cx="454" cy="206"/>
              </a:xfrm>
            </p:grpSpPr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auto">
                <a:xfrm>
                  <a:off x="4240" y="950"/>
                  <a:ext cx="0" cy="2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auto">
                <a:xfrm>
                  <a:off x="3786" y="950"/>
                  <a:ext cx="0" cy="20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286" name="Group 46"/>
              <p:cNvGrpSpPr>
                <a:grpSpLocks/>
              </p:cNvGrpSpPr>
              <p:nvPr/>
            </p:nvGrpSpPr>
            <p:grpSpPr bwMode="auto">
              <a:xfrm>
                <a:off x="3570" y="1002"/>
                <a:ext cx="870" cy="106"/>
                <a:chOff x="3570" y="948"/>
                <a:chExt cx="870" cy="208"/>
              </a:xfrm>
            </p:grpSpPr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auto">
                <a:xfrm>
                  <a:off x="4022" y="948"/>
                  <a:ext cx="0" cy="20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auto">
                <a:xfrm>
                  <a:off x="4440" y="950"/>
                  <a:ext cx="0" cy="2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auto">
                <a:xfrm>
                  <a:off x="3570" y="950"/>
                  <a:ext cx="0" cy="2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288" name="Text Box 48"/>
              <p:cNvSpPr txBox="1">
                <a:spLocks noChangeArrowheads="1"/>
              </p:cNvSpPr>
              <p:nvPr/>
            </p:nvSpPr>
            <p:spPr bwMode="auto">
              <a:xfrm>
                <a:off x="3382" y="828"/>
                <a:ext cx="3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-100</a:t>
                </a:r>
              </a:p>
            </p:txBody>
          </p:sp>
          <p:sp>
            <p:nvSpPr>
              <p:cNvPr id="10289" name="Text Box 49"/>
              <p:cNvSpPr txBox="1">
                <a:spLocks noChangeArrowheads="1"/>
              </p:cNvSpPr>
              <p:nvPr/>
            </p:nvSpPr>
            <p:spPr bwMode="auto">
              <a:xfrm>
                <a:off x="4286" y="830"/>
                <a:ext cx="3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100</a:t>
                </a:r>
              </a:p>
            </p:txBody>
          </p:sp>
          <p:sp>
            <p:nvSpPr>
              <p:cNvPr id="10290" name="Text Box 50"/>
              <p:cNvSpPr txBox="1">
                <a:spLocks noChangeArrowheads="1"/>
              </p:cNvSpPr>
              <p:nvPr/>
            </p:nvSpPr>
            <p:spPr bwMode="auto">
              <a:xfrm>
                <a:off x="3932" y="832"/>
                <a:ext cx="2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0</a:t>
                </a:r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>
                <a:off x="4020" y="1150"/>
                <a:ext cx="0" cy="1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/>
            </p:nvSpPr>
            <p:spPr bwMode="auto">
              <a:xfrm>
                <a:off x="3744" y="1422"/>
                <a:ext cx="538" cy="2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293" name="Text Box 53"/>
              <p:cNvSpPr txBox="1">
                <a:spLocks noChangeArrowheads="1"/>
              </p:cNvSpPr>
              <p:nvPr/>
            </p:nvSpPr>
            <p:spPr bwMode="auto">
              <a:xfrm>
                <a:off x="3842" y="1444"/>
                <a:ext cx="44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0 mV</a:t>
                </a:r>
              </a:p>
            </p:txBody>
          </p:sp>
        </p:grpSp>
      </p:grpSp>
      <p:grpSp>
        <p:nvGrpSpPr>
          <p:cNvPr id="10302" name="Group 62"/>
          <p:cNvGrpSpPr>
            <a:grpSpLocks/>
          </p:cNvGrpSpPr>
          <p:nvPr/>
        </p:nvGrpSpPr>
        <p:grpSpPr bwMode="auto">
          <a:xfrm>
            <a:off x="3708400" y="3573463"/>
            <a:ext cx="5440363" cy="1692275"/>
            <a:chOff x="2336" y="2251"/>
            <a:chExt cx="3427" cy="1066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2971" y="225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198" y="229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651" y="247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107" y="2704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288" y="302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3515" y="279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3742" y="2704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742" y="2931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3515" y="2614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3424" y="302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2925" y="3067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3198" y="2568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925" y="243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3560" y="2273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2925" y="2795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3787" y="225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4241" y="243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4558" y="284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4195" y="3067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4604" y="2387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rgbClr val="FFFF00"/>
                  </a:solidFill>
                  <a:latin typeface="Arial" charset="0"/>
                </a:rPr>
                <a:t>Cl</a:t>
              </a:r>
            </a:p>
          </p:txBody>
        </p:sp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2336" y="2611"/>
              <a:ext cx="7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100mM</a:t>
              </a:r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5131" y="2606"/>
              <a:ext cx="6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600">
                  <a:solidFill>
                    <a:schemeClr val="bg1"/>
                  </a:solidFill>
                  <a:latin typeface="Arial" charset="0"/>
                </a:rPr>
                <a:t>10mM</a:t>
              </a:r>
            </a:p>
          </p:txBody>
        </p:sp>
      </p:grpSp>
      <p:grpSp>
        <p:nvGrpSpPr>
          <p:cNvPr id="10303" name="Group 63"/>
          <p:cNvGrpSpPr>
            <a:grpSpLocks/>
          </p:cNvGrpSpPr>
          <p:nvPr/>
        </p:nvGrpSpPr>
        <p:grpSpPr bwMode="auto">
          <a:xfrm>
            <a:off x="5503863" y="5884863"/>
            <a:ext cx="1839912" cy="728662"/>
            <a:chOff x="3467" y="3707"/>
            <a:chExt cx="1159" cy="459"/>
          </a:xfrm>
        </p:grpSpPr>
        <p:sp>
          <p:nvSpPr>
            <p:cNvPr id="10297" name="AutoShape 57"/>
            <p:cNvSpPr>
              <a:spLocks noChangeArrowheads="1"/>
            </p:cNvSpPr>
            <p:nvPr/>
          </p:nvSpPr>
          <p:spPr bwMode="auto">
            <a:xfrm>
              <a:off x="3511" y="3707"/>
              <a:ext cx="981" cy="190"/>
            </a:xfrm>
            <a:prstGeom prst="rightArrow">
              <a:avLst>
                <a:gd name="adj1" fmla="val 50000"/>
                <a:gd name="adj2" fmla="val 129079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3467" y="3916"/>
              <a:ext cx="11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[KCl] gradient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5F2FE-B572-4CC4-91E5-BF6899563273}" type="slidenum">
              <a:rPr lang="en-GB"/>
              <a:pPr/>
              <a:t>20</a:t>
            </a:fld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Electrogenic pumps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Concentration gradients maintained by ion pumps (ATPases) </a:t>
            </a:r>
          </a:p>
          <a:p>
            <a:pPr>
              <a:lnSpc>
                <a:spcPct val="80000"/>
              </a:lnSpc>
            </a:pPr>
            <a:r>
              <a:rPr lang="en-GB" sz="1800"/>
              <a:t>Use ATP as energy source to pump ions against their concentration gradients</a:t>
            </a:r>
          </a:p>
          <a:p>
            <a:pPr>
              <a:lnSpc>
                <a:spcPct val="80000"/>
              </a:lnSpc>
            </a:pPr>
            <a:r>
              <a:rPr lang="en-GB" sz="1800"/>
              <a:t>Na/K ATPase has stoichiometry of 3:2 (3 Na ions moved out for 2 K ions moved in)</a:t>
            </a:r>
          </a:p>
          <a:p>
            <a:pPr>
              <a:lnSpc>
                <a:spcPct val="80000"/>
              </a:lnSpc>
            </a:pPr>
            <a:r>
              <a:rPr lang="en-GB" sz="1800"/>
              <a:t>Na/K pump balances passive leaks of Na and K</a:t>
            </a:r>
          </a:p>
          <a:p>
            <a:pPr>
              <a:lnSpc>
                <a:spcPct val="80000"/>
              </a:lnSpc>
            </a:pPr>
            <a:r>
              <a:rPr lang="en-GB" sz="1800"/>
              <a:t>Na/K pump is </a:t>
            </a:r>
            <a:r>
              <a:rPr lang="en-GB" sz="1800">
                <a:solidFill>
                  <a:srgbClr val="FF0000"/>
                </a:solidFill>
              </a:rPr>
              <a:t>electrogenic</a:t>
            </a:r>
            <a:r>
              <a:rPr lang="en-GB" sz="1800"/>
              <a:t> </a:t>
            </a:r>
          </a:p>
          <a:p>
            <a:pPr>
              <a:lnSpc>
                <a:spcPct val="80000"/>
              </a:lnSpc>
            </a:pPr>
            <a:r>
              <a:rPr lang="en-GB" sz="1800"/>
              <a:t>It contributes to membrane potential but an amount depending on the pump transport ratio  </a:t>
            </a:r>
          </a:p>
        </p:txBody>
      </p:sp>
      <p:graphicFrame>
        <p:nvGraphicFramePr>
          <p:cNvPr id="604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79950" y="2211388"/>
          <a:ext cx="4138613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3" imgW="2171520" imgH="1752480" progId="Equation.3">
                  <p:embed/>
                </p:oleObj>
              </mc:Choice>
              <mc:Fallback>
                <p:oleObj name="Equation" r:id="rId3" imgW="2171520" imgH="1752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2211388"/>
                        <a:ext cx="4138613" cy="333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7516813" y="5381625"/>
            <a:ext cx="473075" cy="88900"/>
          </a:xfrm>
          <a:prstGeom prst="leftArrow">
            <a:avLst>
              <a:gd name="adj1" fmla="val 50000"/>
              <a:gd name="adj2" fmla="val 1330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0429" name="Group 13"/>
          <p:cNvGrpSpPr>
            <a:grpSpLocks/>
          </p:cNvGrpSpPr>
          <p:nvPr/>
        </p:nvGrpSpPr>
        <p:grpSpPr bwMode="auto">
          <a:xfrm>
            <a:off x="7667625" y="3943350"/>
            <a:ext cx="1311275" cy="366713"/>
            <a:chOff x="4830" y="2484"/>
            <a:chExt cx="826" cy="231"/>
          </a:xfrm>
        </p:grpSpPr>
        <p:sp>
          <p:nvSpPr>
            <p:cNvPr id="60423" name="AutoShape 7"/>
            <p:cNvSpPr>
              <a:spLocks noChangeArrowheads="1"/>
            </p:cNvSpPr>
            <p:nvPr/>
          </p:nvSpPr>
          <p:spPr bwMode="auto">
            <a:xfrm>
              <a:off x="4830" y="2561"/>
              <a:ext cx="298" cy="56"/>
            </a:xfrm>
            <a:prstGeom prst="leftArrow">
              <a:avLst>
                <a:gd name="adj1" fmla="val 50000"/>
                <a:gd name="adj2" fmla="val 13303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5170" y="2484"/>
              <a:ext cx="4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chemeClr val="bg1"/>
                  </a:solidFill>
                  <a:latin typeface="Arial" charset="0"/>
                </a:rPr>
                <a:t>pump</a:t>
              </a:r>
            </a:p>
          </p:txBody>
        </p:sp>
      </p:grp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8008938" y="5249863"/>
            <a:ext cx="1135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no pump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837113" y="5705475"/>
            <a:ext cx="398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Pump therefore can contribute 5mV towards E</a:t>
            </a:r>
            <a:r>
              <a:rPr lang="en-GB" sz="1800" baseline="-25000">
                <a:solidFill>
                  <a:schemeClr val="bg1"/>
                </a:solidFill>
                <a:latin typeface="Arial" charset="0"/>
              </a:rPr>
              <a:t>m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505325" y="4351338"/>
            <a:ext cx="3525838" cy="12112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animBg="1"/>
      <p:bldP spid="60426" grpId="0"/>
      <p:bldP spid="60427" grpId="0"/>
      <p:bldP spid="60428" grpId="0" animBg="1"/>
      <p:bldP spid="604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29F74-CA3D-43C5-9B4D-1AEC45CC87B4}" type="slidenum">
              <a:rPr lang="en-GB"/>
              <a:pPr/>
              <a:t>3</a:t>
            </a:fld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potassium hypothesis - 2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5800"/>
            <a:ext cx="3436938" cy="3648075"/>
          </a:xfrm>
        </p:spPr>
        <p:txBody>
          <a:bodyPr/>
          <a:lstStyle/>
          <a:p>
            <a:r>
              <a:rPr lang="en-GB" sz="1800"/>
              <a:t>Replace impermeable membrane with a semi-permeable one.  </a:t>
            </a:r>
          </a:p>
          <a:p>
            <a:r>
              <a:rPr lang="en-GB" sz="1800"/>
              <a:t>Make it permeable only to K</a:t>
            </a:r>
          </a:p>
          <a:p>
            <a:r>
              <a:rPr lang="en-GB" sz="1800"/>
              <a:t>Cl ions are still separated by  impermeable barrier so there is a concentration gradient for Cl ions but no movement of Cl from one chamber to another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572000" y="3429000"/>
            <a:ext cx="3600450" cy="1944688"/>
            <a:chOff x="2880" y="2160"/>
            <a:chExt cx="2268" cy="1225"/>
          </a:xfrm>
        </p:grpSpPr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5070475" y="1025525"/>
            <a:ext cx="2540000" cy="3194050"/>
            <a:chOff x="3194" y="646"/>
            <a:chExt cx="1600" cy="2012"/>
          </a:xfrm>
        </p:grpSpPr>
        <p:grpSp>
          <p:nvGrpSpPr>
            <p:cNvPr id="19466" name="Group 10"/>
            <p:cNvGrpSpPr>
              <a:grpSpLocks/>
            </p:cNvGrpSpPr>
            <p:nvPr/>
          </p:nvGrpSpPr>
          <p:grpSpPr bwMode="auto">
            <a:xfrm>
              <a:off x="3411" y="1704"/>
              <a:ext cx="45" cy="949"/>
              <a:chOff x="1995" y="1026"/>
              <a:chExt cx="45" cy="949"/>
            </a:xfrm>
          </p:grpSpPr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V="1">
                <a:off x="2018" y="1026"/>
                <a:ext cx="0" cy="81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/>
            </p:nvSpPr>
            <p:spPr bwMode="auto">
              <a:xfrm>
                <a:off x="1995" y="1793"/>
                <a:ext cx="45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9469" name="Group 13"/>
            <p:cNvGrpSpPr>
              <a:grpSpLocks/>
            </p:cNvGrpSpPr>
            <p:nvPr/>
          </p:nvGrpSpPr>
          <p:grpSpPr bwMode="auto">
            <a:xfrm>
              <a:off x="4538" y="1709"/>
              <a:ext cx="45" cy="949"/>
              <a:chOff x="1995" y="1026"/>
              <a:chExt cx="45" cy="949"/>
            </a:xfrm>
          </p:grpSpPr>
          <p:sp>
            <p:nvSpPr>
              <p:cNvPr id="19470" name="Line 14"/>
              <p:cNvSpPr>
                <a:spLocks noChangeShapeType="1"/>
              </p:cNvSpPr>
              <p:nvPr/>
            </p:nvSpPr>
            <p:spPr bwMode="auto">
              <a:xfrm flipV="1">
                <a:off x="2018" y="1026"/>
                <a:ext cx="0" cy="81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/>
            </p:nvSpPr>
            <p:spPr bwMode="auto">
              <a:xfrm>
                <a:off x="1995" y="1793"/>
                <a:ext cx="45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9472" name="Group 16"/>
            <p:cNvGrpSpPr>
              <a:grpSpLocks/>
            </p:cNvGrpSpPr>
            <p:nvPr/>
          </p:nvGrpSpPr>
          <p:grpSpPr bwMode="auto">
            <a:xfrm>
              <a:off x="3194" y="646"/>
              <a:ext cx="1600" cy="1063"/>
              <a:chOff x="3194" y="646"/>
              <a:chExt cx="1600" cy="1063"/>
            </a:xfrm>
          </p:grpSpPr>
          <p:sp>
            <p:nvSpPr>
              <p:cNvPr id="19473" name="Rectangle 17"/>
              <p:cNvSpPr>
                <a:spLocks noChangeArrowheads="1"/>
              </p:cNvSpPr>
              <p:nvPr/>
            </p:nvSpPr>
            <p:spPr bwMode="auto">
              <a:xfrm>
                <a:off x="3194" y="646"/>
                <a:ext cx="1600" cy="10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4" name="Rectangle 18"/>
              <p:cNvSpPr>
                <a:spLocks noChangeArrowheads="1"/>
              </p:cNvSpPr>
              <p:nvPr/>
            </p:nvSpPr>
            <p:spPr bwMode="auto">
              <a:xfrm>
                <a:off x="3372" y="790"/>
                <a:ext cx="1260" cy="5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>
                <a:off x="3373" y="1056"/>
                <a:ext cx="12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9476" name="Group 20"/>
              <p:cNvGrpSpPr>
                <a:grpSpLocks/>
              </p:cNvGrpSpPr>
              <p:nvPr/>
            </p:nvGrpSpPr>
            <p:grpSpPr bwMode="auto">
              <a:xfrm>
                <a:off x="3792" y="1022"/>
                <a:ext cx="448" cy="68"/>
                <a:chOff x="3786" y="950"/>
                <a:chExt cx="454" cy="206"/>
              </a:xfrm>
            </p:grpSpPr>
            <p:sp>
              <p:nvSpPr>
                <p:cNvPr id="19477" name="Line 21"/>
                <p:cNvSpPr>
                  <a:spLocks noChangeShapeType="1"/>
                </p:cNvSpPr>
                <p:nvPr/>
              </p:nvSpPr>
              <p:spPr bwMode="auto">
                <a:xfrm>
                  <a:off x="4240" y="950"/>
                  <a:ext cx="0" cy="2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78" name="Line 22"/>
                <p:cNvSpPr>
                  <a:spLocks noChangeShapeType="1"/>
                </p:cNvSpPr>
                <p:nvPr/>
              </p:nvSpPr>
              <p:spPr bwMode="auto">
                <a:xfrm>
                  <a:off x="3786" y="950"/>
                  <a:ext cx="0" cy="20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479" name="Group 23"/>
              <p:cNvGrpSpPr>
                <a:grpSpLocks/>
              </p:cNvGrpSpPr>
              <p:nvPr/>
            </p:nvGrpSpPr>
            <p:grpSpPr bwMode="auto">
              <a:xfrm>
                <a:off x="3570" y="1002"/>
                <a:ext cx="870" cy="106"/>
                <a:chOff x="3570" y="948"/>
                <a:chExt cx="870" cy="208"/>
              </a:xfrm>
            </p:grpSpPr>
            <p:sp>
              <p:nvSpPr>
                <p:cNvPr id="19480" name="Line 24"/>
                <p:cNvSpPr>
                  <a:spLocks noChangeShapeType="1"/>
                </p:cNvSpPr>
                <p:nvPr/>
              </p:nvSpPr>
              <p:spPr bwMode="auto">
                <a:xfrm>
                  <a:off x="4022" y="948"/>
                  <a:ext cx="0" cy="20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81" name="Line 25"/>
                <p:cNvSpPr>
                  <a:spLocks noChangeShapeType="1"/>
                </p:cNvSpPr>
                <p:nvPr/>
              </p:nvSpPr>
              <p:spPr bwMode="auto">
                <a:xfrm>
                  <a:off x="4440" y="950"/>
                  <a:ext cx="0" cy="2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82" name="Line 26"/>
                <p:cNvSpPr>
                  <a:spLocks noChangeShapeType="1"/>
                </p:cNvSpPr>
                <p:nvPr/>
              </p:nvSpPr>
              <p:spPr bwMode="auto">
                <a:xfrm>
                  <a:off x="3570" y="950"/>
                  <a:ext cx="0" cy="2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3382" y="828"/>
                <a:ext cx="3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-100</a:t>
                </a:r>
              </a:p>
            </p:txBody>
          </p:sp>
          <p:sp>
            <p:nvSpPr>
              <p:cNvPr id="19484" name="Text Box 28"/>
              <p:cNvSpPr txBox="1">
                <a:spLocks noChangeArrowheads="1"/>
              </p:cNvSpPr>
              <p:nvPr/>
            </p:nvSpPr>
            <p:spPr bwMode="auto">
              <a:xfrm>
                <a:off x="4286" y="830"/>
                <a:ext cx="3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100</a:t>
                </a:r>
              </a:p>
            </p:txBody>
          </p:sp>
          <p:sp>
            <p:nvSpPr>
              <p:cNvPr id="19485" name="Text Box 29"/>
              <p:cNvSpPr txBox="1">
                <a:spLocks noChangeArrowheads="1"/>
              </p:cNvSpPr>
              <p:nvPr/>
            </p:nvSpPr>
            <p:spPr bwMode="auto">
              <a:xfrm>
                <a:off x="3932" y="832"/>
                <a:ext cx="2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0</a:t>
                </a:r>
              </a:p>
            </p:txBody>
          </p:sp>
          <p:sp>
            <p:nvSpPr>
              <p:cNvPr id="19486" name="Line 30"/>
              <p:cNvSpPr>
                <a:spLocks noChangeShapeType="1"/>
              </p:cNvSpPr>
              <p:nvPr/>
            </p:nvSpPr>
            <p:spPr bwMode="auto">
              <a:xfrm>
                <a:off x="4020" y="1150"/>
                <a:ext cx="0" cy="1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7" name="Rectangle 31"/>
              <p:cNvSpPr>
                <a:spLocks noChangeArrowheads="1"/>
              </p:cNvSpPr>
              <p:nvPr/>
            </p:nvSpPr>
            <p:spPr bwMode="auto">
              <a:xfrm>
                <a:off x="3744" y="1422"/>
                <a:ext cx="538" cy="2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3842" y="1444"/>
                <a:ext cx="44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GB" sz="1400">
                    <a:latin typeface="Arial" charset="0"/>
                  </a:rPr>
                  <a:t>0 mV</a:t>
                </a:r>
              </a:p>
            </p:txBody>
          </p:sp>
        </p:grpSp>
      </p:grp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5940425" y="4652963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580063" y="4149725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5435600" y="479742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4643438" y="4868863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5076825" y="4076700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4643438" y="3860800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5651500" y="360838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643438" y="4437063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6659563" y="4868863"/>
            <a:ext cx="433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7308850" y="3789363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00"/>
                </a:solidFill>
                <a:latin typeface="Arial" charset="0"/>
              </a:rPr>
              <a:t>Cl</a:t>
            </a: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3708400" y="4144963"/>
            <a:ext cx="113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100mM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8145463" y="4137025"/>
            <a:ext cx="100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10mM</a:t>
            </a:r>
          </a:p>
        </p:txBody>
      </p:sp>
      <p:sp>
        <p:nvSpPr>
          <p:cNvPr id="19513" name="AutoShape 57"/>
          <p:cNvSpPr>
            <a:spLocks noChangeArrowheads="1"/>
          </p:cNvSpPr>
          <p:nvPr/>
        </p:nvSpPr>
        <p:spPr bwMode="auto">
          <a:xfrm>
            <a:off x="5573713" y="5884863"/>
            <a:ext cx="1557337" cy="301625"/>
          </a:xfrm>
          <a:prstGeom prst="rightArrow">
            <a:avLst>
              <a:gd name="adj1" fmla="val 50000"/>
              <a:gd name="adj2" fmla="val 129079"/>
            </a:avLst>
          </a:prstGeom>
          <a:gradFill rotWithShape="1">
            <a:gsLst>
              <a:gs pos="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5503863" y="6216650"/>
            <a:ext cx="1839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[Cl] gradient</a:t>
            </a:r>
          </a:p>
        </p:txBody>
      </p:sp>
      <p:sp>
        <p:nvSpPr>
          <p:cNvPr id="19516" name="AutoShape 60"/>
          <p:cNvSpPr>
            <a:spLocks noChangeArrowheads="1"/>
          </p:cNvSpPr>
          <p:nvPr/>
        </p:nvSpPr>
        <p:spPr bwMode="auto">
          <a:xfrm rot="-5400000">
            <a:off x="6280944" y="4309269"/>
            <a:ext cx="176212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406A4-A26E-4E9B-9520-D2DD9F46200B}" type="slidenum">
              <a:rPr lang="en-GB"/>
              <a:pPr/>
              <a:t>4</a:t>
            </a:fld>
            <a:endParaRPr 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potassium hypothesis - 3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5800"/>
            <a:ext cx="3436938" cy="3648075"/>
          </a:xfrm>
        </p:spPr>
        <p:txBody>
          <a:bodyPr/>
          <a:lstStyle/>
          <a:p>
            <a:r>
              <a:rPr lang="en-GB" sz="1800"/>
              <a:t>K ions diffuse down their concentration gradient carrying positive charge with them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572000" y="3429000"/>
            <a:ext cx="3600450" cy="1944688"/>
            <a:chOff x="2880" y="2160"/>
            <a:chExt cx="2268" cy="1225"/>
          </a:xfrm>
        </p:grpSpPr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5414963" y="2705100"/>
            <a:ext cx="71437" cy="1506538"/>
            <a:chOff x="1995" y="1026"/>
            <a:chExt cx="45" cy="949"/>
          </a:xfrm>
        </p:grpSpPr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7204075" y="2713038"/>
            <a:ext cx="71438" cy="1506537"/>
            <a:chOff x="1995" y="1026"/>
            <a:chExt cx="45" cy="949"/>
          </a:xfrm>
        </p:grpSpPr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070475" y="10255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353050" y="12541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5354638" y="16764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6019800" y="1622425"/>
            <a:ext cx="711200" cy="107950"/>
            <a:chOff x="3786" y="950"/>
            <a:chExt cx="454" cy="206"/>
          </a:xfrm>
        </p:grpSpPr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5667375" y="1590675"/>
            <a:ext cx="1381125" cy="168275"/>
            <a:chOff x="3570" y="948"/>
            <a:chExt cx="870" cy="208"/>
          </a:xfrm>
        </p:grpSpPr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368925" y="13144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804025" y="13176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242050" y="13208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6381750" y="1825625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5943600" y="22574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099175" y="2292350"/>
            <a:ext cx="71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0 mV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47164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076825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795963" y="39338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4932363" y="4292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219700" y="47974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5580063" y="44370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940425" y="42926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0118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67325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7235825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0537" name="AutoShape 57"/>
          <p:cNvSpPr>
            <a:spLocks noChangeArrowheads="1"/>
          </p:cNvSpPr>
          <p:nvPr/>
        </p:nvSpPr>
        <p:spPr bwMode="auto">
          <a:xfrm>
            <a:off x="5595938" y="5595938"/>
            <a:ext cx="1557337" cy="301625"/>
          </a:xfrm>
          <a:prstGeom prst="rightArrow">
            <a:avLst>
              <a:gd name="adj1" fmla="val 50000"/>
              <a:gd name="adj2" fmla="val 129079"/>
            </a:avLst>
          </a:prstGeom>
          <a:gradFill rotWithShape="1">
            <a:gsLst>
              <a:gs pos="0">
                <a:srgbClr val="6699FF"/>
              </a:gs>
              <a:gs pos="100000">
                <a:srgbClr val="66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38" name="Text Box 58"/>
          <p:cNvSpPr txBox="1">
            <a:spLocks noChangeArrowheads="1"/>
          </p:cNvSpPr>
          <p:nvPr/>
        </p:nvSpPr>
        <p:spPr bwMode="auto">
          <a:xfrm>
            <a:off x="4041775" y="5508625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[K] gradient</a:t>
            </a:r>
          </a:p>
        </p:txBody>
      </p:sp>
      <p:sp>
        <p:nvSpPr>
          <p:cNvPr id="20539" name="AutoShape 59"/>
          <p:cNvSpPr>
            <a:spLocks noChangeArrowheads="1"/>
          </p:cNvSpPr>
          <p:nvPr/>
        </p:nvSpPr>
        <p:spPr bwMode="auto">
          <a:xfrm rot="-5400000">
            <a:off x="6280944" y="4309269"/>
            <a:ext cx="176212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0542" name="Group 62"/>
          <p:cNvGrpSpPr>
            <a:grpSpLocks/>
          </p:cNvGrpSpPr>
          <p:nvPr/>
        </p:nvGrpSpPr>
        <p:grpSpPr bwMode="auto">
          <a:xfrm>
            <a:off x="4633913" y="4876800"/>
            <a:ext cx="3408362" cy="411163"/>
            <a:chOff x="2919" y="3072"/>
            <a:chExt cx="2147" cy="259"/>
          </a:xfrm>
        </p:grpSpPr>
        <p:sp>
          <p:nvSpPr>
            <p:cNvPr id="20540" name="Text Box 60"/>
            <p:cNvSpPr txBox="1">
              <a:spLocks noChangeArrowheads="1"/>
            </p:cNvSpPr>
            <p:nvPr/>
          </p:nvSpPr>
          <p:spPr bwMode="auto">
            <a:xfrm>
              <a:off x="4865" y="3081"/>
              <a:ext cx="2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0541" name="Text Box 61"/>
            <p:cNvSpPr txBox="1">
              <a:spLocks noChangeArrowheads="1"/>
            </p:cNvSpPr>
            <p:nvPr/>
          </p:nvSpPr>
          <p:spPr bwMode="auto">
            <a:xfrm>
              <a:off x="2919" y="3072"/>
              <a:ext cx="2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20545" name="Group 65"/>
          <p:cNvGrpSpPr>
            <a:grpSpLocks/>
          </p:cNvGrpSpPr>
          <p:nvPr/>
        </p:nvGrpSpPr>
        <p:grpSpPr bwMode="auto">
          <a:xfrm>
            <a:off x="5875338" y="2251075"/>
            <a:ext cx="928687" cy="374650"/>
            <a:chOff x="1182" y="2564"/>
            <a:chExt cx="585" cy="236"/>
          </a:xfrm>
        </p:grpSpPr>
        <p:sp>
          <p:nvSpPr>
            <p:cNvPr id="20543" name="Rectangle 63"/>
            <p:cNvSpPr>
              <a:spLocks noChangeArrowheads="1"/>
            </p:cNvSpPr>
            <p:nvPr/>
          </p:nvSpPr>
          <p:spPr bwMode="auto">
            <a:xfrm>
              <a:off x="1229" y="2564"/>
              <a:ext cx="538" cy="2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44" name="Text Box 64"/>
            <p:cNvSpPr txBox="1">
              <a:spLocks noChangeArrowheads="1"/>
            </p:cNvSpPr>
            <p:nvPr/>
          </p:nvSpPr>
          <p:spPr bwMode="auto">
            <a:xfrm>
              <a:off x="1182" y="2608"/>
              <a:ext cx="5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-12 mV</a:t>
              </a:r>
            </a:p>
          </p:txBody>
        </p:sp>
      </p:grpSp>
      <p:sp>
        <p:nvSpPr>
          <p:cNvPr id="20546" name="AutoShape 66"/>
          <p:cNvSpPr>
            <a:spLocks noChangeArrowheads="1"/>
          </p:cNvSpPr>
          <p:nvPr/>
        </p:nvSpPr>
        <p:spPr bwMode="auto">
          <a:xfrm flipH="1">
            <a:off x="6702425" y="5934075"/>
            <a:ext cx="379413" cy="290513"/>
          </a:xfrm>
          <a:prstGeom prst="rightArrow">
            <a:avLst>
              <a:gd name="adj1" fmla="val 50000"/>
              <a:gd name="adj2" fmla="val 326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47" name="Text Box 67"/>
          <p:cNvSpPr txBox="1">
            <a:spLocks noChangeArrowheads="1"/>
          </p:cNvSpPr>
          <p:nvPr/>
        </p:nvSpPr>
        <p:spPr bwMode="auto">
          <a:xfrm>
            <a:off x="7173913" y="5805488"/>
            <a:ext cx="145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45362E-6 L 0.0849 -3.4536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208 L -0.01615 -0.00208 " pathEditMode="relative" ptsTypes="AA">
                                      <p:cBhvr>
                                        <p:cTn id="17" dur="20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0" grpId="0" animBg="1"/>
      <p:bldP spid="20520" grpId="0"/>
      <p:bldP spid="20546" grpId="0" animBg="1"/>
      <p:bldP spid="205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BCA6-7F4C-484E-B705-7269F51368D6}" type="slidenum">
              <a:rPr lang="en-GB"/>
              <a:pPr/>
              <a:t>5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potassium hypothesis - 4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5800"/>
            <a:ext cx="3436938" cy="3648075"/>
          </a:xfrm>
        </p:spPr>
        <p:txBody>
          <a:bodyPr/>
          <a:lstStyle/>
          <a:p>
            <a:r>
              <a:rPr lang="en-GB" sz="1800"/>
              <a:t>K ions diffuse down their concentration gradient carrying positive charge with them</a:t>
            </a:r>
          </a:p>
          <a:p>
            <a:r>
              <a:rPr lang="en-GB" sz="1800"/>
              <a:t>Positive charge accumulates in the right hand compartment and an electrical gradient builds up</a:t>
            </a:r>
          </a:p>
          <a:p>
            <a:r>
              <a:rPr lang="en-GB" sz="1800"/>
              <a:t>Electrical gradient opposes the movement of K</a:t>
            </a:r>
          </a:p>
          <a:p>
            <a:r>
              <a:rPr lang="en-GB" sz="1800"/>
              <a:t>When the electrical gradient exactly balances the chemical gradient, equilibrium is achieved and there is no further net movement of ions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572000" y="3429000"/>
            <a:ext cx="3600450" cy="1944688"/>
            <a:chOff x="2880" y="2160"/>
            <a:chExt cx="2268" cy="1225"/>
          </a:xfrm>
        </p:grpSpPr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5414963" y="2705100"/>
            <a:ext cx="71437" cy="1506538"/>
            <a:chOff x="1995" y="1026"/>
            <a:chExt cx="45" cy="949"/>
          </a:xfrm>
        </p:grpSpPr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7204075" y="2713038"/>
            <a:ext cx="71438" cy="1506537"/>
            <a:chOff x="1995" y="1026"/>
            <a:chExt cx="45" cy="949"/>
          </a:xfrm>
        </p:grpSpPr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070475" y="10255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353050" y="12541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354638" y="16764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1522" name="Group 18"/>
          <p:cNvGrpSpPr>
            <a:grpSpLocks/>
          </p:cNvGrpSpPr>
          <p:nvPr/>
        </p:nvGrpSpPr>
        <p:grpSpPr bwMode="auto">
          <a:xfrm>
            <a:off x="6019800" y="1622425"/>
            <a:ext cx="711200" cy="107950"/>
            <a:chOff x="3786" y="950"/>
            <a:chExt cx="454" cy="206"/>
          </a:xfrm>
        </p:grpSpPr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5667375" y="1590675"/>
            <a:ext cx="1381125" cy="168275"/>
            <a:chOff x="3570" y="948"/>
            <a:chExt cx="870" cy="208"/>
          </a:xfrm>
        </p:grpSpPr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368925" y="13144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804025" y="13176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242050" y="13208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248400" y="1825625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5943600" y="22574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918200" y="2292350"/>
            <a:ext cx="89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-12 mV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7164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5076825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5795963" y="39338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932363" y="4292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5219700" y="47974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580063" y="44370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5940425" y="42926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0118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67325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7235825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5595938" y="5595938"/>
            <a:ext cx="1557337" cy="301625"/>
          </a:xfrm>
          <a:prstGeom prst="rightArrow">
            <a:avLst>
              <a:gd name="adj1" fmla="val 50000"/>
              <a:gd name="adj2" fmla="val 129079"/>
            </a:avLst>
          </a:prstGeom>
          <a:gradFill rotWithShape="1">
            <a:gsLst>
              <a:gs pos="0">
                <a:srgbClr val="6699FF"/>
              </a:gs>
              <a:gs pos="100000">
                <a:srgbClr val="66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4041775" y="5508625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[K] gradient</a:t>
            </a:r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 rot="-5400000">
            <a:off x="6280944" y="4309269"/>
            <a:ext cx="176212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7723188" y="4891088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+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633913" y="4876800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-</a:t>
            </a:r>
          </a:p>
        </p:txBody>
      </p:sp>
      <p:grpSp>
        <p:nvGrpSpPr>
          <p:cNvPr id="21551" name="Group 47"/>
          <p:cNvGrpSpPr>
            <a:grpSpLocks/>
          </p:cNvGrpSpPr>
          <p:nvPr/>
        </p:nvGrpSpPr>
        <p:grpSpPr bwMode="auto">
          <a:xfrm>
            <a:off x="5875338" y="2255838"/>
            <a:ext cx="928687" cy="374650"/>
            <a:chOff x="1182" y="2564"/>
            <a:chExt cx="585" cy="236"/>
          </a:xfrm>
        </p:grpSpPr>
        <p:sp>
          <p:nvSpPr>
            <p:cNvPr id="21552" name="Rectangle 48"/>
            <p:cNvSpPr>
              <a:spLocks noChangeArrowheads="1"/>
            </p:cNvSpPr>
            <p:nvPr/>
          </p:nvSpPr>
          <p:spPr bwMode="auto">
            <a:xfrm>
              <a:off x="1229" y="2564"/>
              <a:ext cx="538" cy="2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53" name="Text Box 49"/>
            <p:cNvSpPr txBox="1">
              <a:spLocks noChangeArrowheads="1"/>
            </p:cNvSpPr>
            <p:nvPr/>
          </p:nvSpPr>
          <p:spPr bwMode="auto">
            <a:xfrm>
              <a:off x="1182" y="2608"/>
              <a:ext cx="5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-58 mV</a:t>
              </a:r>
            </a:p>
          </p:txBody>
        </p:sp>
      </p:grpSp>
      <p:sp>
        <p:nvSpPr>
          <p:cNvPr id="21555" name="AutoShape 51"/>
          <p:cNvSpPr>
            <a:spLocks noChangeArrowheads="1"/>
          </p:cNvSpPr>
          <p:nvPr/>
        </p:nvSpPr>
        <p:spPr bwMode="auto">
          <a:xfrm flipH="1">
            <a:off x="5611813" y="5934075"/>
            <a:ext cx="1470025" cy="312738"/>
          </a:xfrm>
          <a:prstGeom prst="rightArrow">
            <a:avLst>
              <a:gd name="adj1" fmla="val 50000"/>
              <a:gd name="adj2" fmla="val 1175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7173913" y="5805488"/>
            <a:ext cx="145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grpSp>
        <p:nvGrpSpPr>
          <p:cNvPr id="21563" name="Group 59"/>
          <p:cNvGrpSpPr>
            <a:grpSpLocks/>
          </p:cNvGrpSpPr>
          <p:nvPr/>
        </p:nvGrpSpPr>
        <p:grpSpPr bwMode="auto">
          <a:xfrm>
            <a:off x="4595813" y="4521200"/>
            <a:ext cx="3700462" cy="1057275"/>
            <a:chOff x="2895" y="2848"/>
            <a:chExt cx="2331" cy="666"/>
          </a:xfrm>
        </p:grpSpPr>
        <p:sp>
          <p:nvSpPr>
            <p:cNvPr id="21558" name="Text Box 54"/>
            <p:cNvSpPr txBox="1">
              <a:spLocks noChangeArrowheads="1"/>
            </p:cNvSpPr>
            <p:nvPr/>
          </p:nvSpPr>
          <p:spPr bwMode="auto">
            <a:xfrm>
              <a:off x="4761" y="2880"/>
              <a:ext cx="46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60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1562" name="Text Box 58"/>
            <p:cNvSpPr txBox="1">
              <a:spLocks noChangeArrowheads="1"/>
            </p:cNvSpPr>
            <p:nvPr/>
          </p:nvSpPr>
          <p:spPr bwMode="auto">
            <a:xfrm>
              <a:off x="2895" y="2848"/>
              <a:ext cx="20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6000">
                  <a:solidFill>
                    <a:schemeClr val="bg1"/>
                  </a:solidFill>
                  <a:latin typeface="Arial" charset="0"/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45362E-6 L 0.0849 -3.4536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2.22222E-6 L -0.03073 -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 animBg="1"/>
      <p:bldP spid="21541" grpId="0"/>
      <p:bldP spid="21555" grpId="0" animBg="1"/>
      <p:bldP spid="21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619FB-20C2-4F31-909C-A093F46BE02C}" type="slidenum">
              <a:rPr lang="en-GB"/>
              <a:pPr/>
              <a:t>6</a:t>
            </a:fld>
            <a:endParaRPr lang="en-GB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potassium hypothesis - 5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55800"/>
            <a:ext cx="3436938" cy="3648075"/>
          </a:xfrm>
        </p:spPr>
        <p:txBody>
          <a:bodyPr/>
          <a:lstStyle/>
          <a:p>
            <a:r>
              <a:rPr lang="en-GB" sz="1800"/>
              <a:t>At equilibrium, K ions more randomly back and forth</a:t>
            </a:r>
          </a:p>
          <a:p>
            <a:r>
              <a:rPr lang="en-GB" sz="1800"/>
              <a:t>The driving force, the difference between the concentration and the electrical gradient, is zero at equilibrium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4572000" y="3429000"/>
            <a:ext cx="3600450" cy="1944688"/>
            <a:chOff x="2880" y="2160"/>
            <a:chExt cx="2268" cy="1225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2880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2880" y="3385"/>
              <a:ext cx="226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5148" y="2160"/>
              <a:ext cx="0" cy="12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4014" y="2160"/>
              <a:ext cx="0" cy="122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5414963" y="2705100"/>
            <a:ext cx="71437" cy="1506538"/>
            <a:chOff x="1995" y="1026"/>
            <a:chExt cx="45" cy="949"/>
          </a:xfrm>
        </p:grpSpPr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7204075" y="2713038"/>
            <a:ext cx="71438" cy="1506537"/>
            <a:chOff x="1995" y="1026"/>
            <a:chExt cx="45" cy="949"/>
          </a:xfrm>
        </p:grpSpPr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V="1">
              <a:off x="2018" y="1026"/>
              <a:ext cx="0" cy="81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1995" y="1793"/>
              <a:ext cx="45" cy="18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070475" y="1025525"/>
            <a:ext cx="2540000" cy="168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5353050" y="1254125"/>
            <a:ext cx="2000250" cy="82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5354638" y="1676400"/>
            <a:ext cx="199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22546" name="Group 18"/>
          <p:cNvGrpSpPr>
            <a:grpSpLocks/>
          </p:cNvGrpSpPr>
          <p:nvPr/>
        </p:nvGrpSpPr>
        <p:grpSpPr bwMode="auto">
          <a:xfrm>
            <a:off x="6019800" y="1622425"/>
            <a:ext cx="711200" cy="107950"/>
            <a:chOff x="3786" y="950"/>
            <a:chExt cx="454" cy="206"/>
          </a:xfrm>
        </p:grpSpPr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42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3786" y="950"/>
              <a:ext cx="0" cy="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549" name="Group 21"/>
          <p:cNvGrpSpPr>
            <a:grpSpLocks/>
          </p:cNvGrpSpPr>
          <p:nvPr/>
        </p:nvGrpSpPr>
        <p:grpSpPr bwMode="auto">
          <a:xfrm>
            <a:off x="5667375" y="1590675"/>
            <a:ext cx="1381125" cy="168275"/>
            <a:chOff x="3570" y="948"/>
            <a:chExt cx="870" cy="208"/>
          </a:xfrm>
        </p:grpSpPr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4022" y="948"/>
              <a:ext cx="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444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570" y="950"/>
              <a:ext cx="0" cy="2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368925" y="1314450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-100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6804025" y="1317625"/>
            <a:ext cx="596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100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242050" y="1320800"/>
            <a:ext cx="349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Arial" charset="0"/>
              </a:rPr>
              <a:t>0</a:t>
            </a: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5972175" y="1830388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5943600" y="2257425"/>
            <a:ext cx="8540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5918200" y="2292350"/>
            <a:ext cx="89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400">
                <a:latin typeface="Arial" charset="0"/>
              </a:rPr>
              <a:t>-12 mV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47164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076825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5795963" y="39338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4932363" y="42926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5219700" y="47974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5580063" y="44370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5940425" y="42926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6011863" y="35734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67325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7235825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K</a:t>
            </a:r>
          </a:p>
        </p:txBody>
      </p:sp>
      <p:sp>
        <p:nvSpPr>
          <p:cNvPr id="22569" name="AutoShape 41"/>
          <p:cNvSpPr>
            <a:spLocks noChangeArrowheads="1"/>
          </p:cNvSpPr>
          <p:nvPr/>
        </p:nvSpPr>
        <p:spPr bwMode="auto">
          <a:xfrm>
            <a:off x="5595938" y="5595938"/>
            <a:ext cx="1557337" cy="301625"/>
          </a:xfrm>
          <a:prstGeom prst="rightArrow">
            <a:avLst>
              <a:gd name="adj1" fmla="val 50000"/>
              <a:gd name="adj2" fmla="val 129079"/>
            </a:avLst>
          </a:prstGeom>
          <a:gradFill rotWithShape="1">
            <a:gsLst>
              <a:gs pos="0">
                <a:srgbClr val="6699FF"/>
              </a:gs>
              <a:gs pos="100000">
                <a:srgbClr val="66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4041775" y="5508625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[K] gradient</a:t>
            </a:r>
          </a:p>
        </p:txBody>
      </p:sp>
      <p:sp>
        <p:nvSpPr>
          <p:cNvPr id="22571" name="AutoShape 43"/>
          <p:cNvSpPr>
            <a:spLocks noChangeArrowheads="1"/>
          </p:cNvSpPr>
          <p:nvPr/>
        </p:nvSpPr>
        <p:spPr bwMode="auto">
          <a:xfrm rot="-5400000">
            <a:off x="6280944" y="4309269"/>
            <a:ext cx="176212" cy="374650"/>
          </a:xfrm>
          <a:prstGeom prst="can">
            <a:avLst>
              <a:gd name="adj" fmla="val 53153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7723188" y="4891088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+</a:t>
            </a:r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4633913" y="4876800"/>
            <a:ext cx="319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-</a:t>
            </a:r>
          </a:p>
        </p:txBody>
      </p:sp>
      <p:grpSp>
        <p:nvGrpSpPr>
          <p:cNvPr id="22574" name="Group 46"/>
          <p:cNvGrpSpPr>
            <a:grpSpLocks/>
          </p:cNvGrpSpPr>
          <p:nvPr/>
        </p:nvGrpSpPr>
        <p:grpSpPr bwMode="auto">
          <a:xfrm>
            <a:off x="5875338" y="2266950"/>
            <a:ext cx="928687" cy="374650"/>
            <a:chOff x="1182" y="2564"/>
            <a:chExt cx="585" cy="236"/>
          </a:xfrm>
        </p:grpSpPr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1229" y="2564"/>
              <a:ext cx="538" cy="2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76" name="Text Box 48"/>
            <p:cNvSpPr txBox="1">
              <a:spLocks noChangeArrowheads="1"/>
            </p:cNvSpPr>
            <p:nvPr/>
          </p:nvSpPr>
          <p:spPr bwMode="auto">
            <a:xfrm>
              <a:off x="1182" y="2608"/>
              <a:ext cx="5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>
                  <a:latin typeface="Arial" charset="0"/>
                </a:rPr>
                <a:t>-58 mV</a:t>
              </a:r>
            </a:p>
          </p:txBody>
        </p:sp>
      </p:grpSp>
      <p:sp>
        <p:nvSpPr>
          <p:cNvPr id="22578" name="AutoShape 50"/>
          <p:cNvSpPr>
            <a:spLocks noChangeArrowheads="1"/>
          </p:cNvSpPr>
          <p:nvPr/>
        </p:nvSpPr>
        <p:spPr bwMode="auto">
          <a:xfrm flipH="1">
            <a:off x="5611813" y="5934075"/>
            <a:ext cx="1470025" cy="312738"/>
          </a:xfrm>
          <a:prstGeom prst="rightArrow">
            <a:avLst>
              <a:gd name="adj1" fmla="val 50000"/>
              <a:gd name="adj2" fmla="val 11751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7173913" y="5805488"/>
            <a:ext cx="1455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Arial" charset="0"/>
              </a:rPr>
              <a:t>Electrical gradient</a:t>
            </a:r>
          </a:p>
        </p:txBody>
      </p:sp>
      <p:grpSp>
        <p:nvGrpSpPr>
          <p:cNvPr id="22580" name="Group 52"/>
          <p:cNvGrpSpPr>
            <a:grpSpLocks/>
          </p:cNvGrpSpPr>
          <p:nvPr/>
        </p:nvGrpSpPr>
        <p:grpSpPr bwMode="auto">
          <a:xfrm>
            <a:off x="4595813" y="4521200"/>
            <a:ext cx="3700462" cy="1057275"/>
            <a:chOff x="2895" y="2848"/>
            <a:chExt cx="2331" cy="666"/>
          </a:xfrm>
        </p:grpSpPr>
        <p:sp>
          <p:nvSpPr>
            <p:cNvPr id="22581" name="Text Box 53"/>
            <p:cNvSpPr txBox="1">
              <a:spLocks noChangeArrowheads="1"/>
            </p:cNvSpPr>
            <p:nvPr/>
          </p:nvSpPr>
          <p:spPr bwMode="auto">
            <a:xfrm>
              <a:off x="4761" y="2880"/>
              <a:ext cx="46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60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22582" name="Text Box 54"/>
            <p:cNvSpPr txBox="1">
              <a:spLocks noChangeArrowheads="1"/>
            </p:cNvSpPr>
            <p:nvPr/>
          </p:nvSpPr>
          <p:spPr bwMode="auto">
            <a:xfrm>
              <a:off x="2895" y="2848"/>
              <a:ext cx="201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6000">
                  <a:solidFill>
                    <a:schemeClr val="bg1"/>
                  </a:solidFill>
                  <a:latin typeface="Arial" charset="0"/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repeatCount="indefinite" accel="50000" decel="50000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-3.45362E-6 L 0.09774 -3.45362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47526-E6A7-4295-A164-52988FA14E73}" type="slidenum">
              <a:rPr lang="en-GB"/>
              <a:pPr/>
              <a:t>7</a:t>
            </a:fld>
            <a:endParaRPr lang="en-GB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Deriving the Nernst Equation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1800"/>
              <a:t>The </a:t>
            </a:r>
            <a:r>
              <a:rPr lang="en-GB" sz="1800">
                <a:solidFill>
                  <a:srgbClr val="FF0000"/>
                </a:solidFill>
              </a:rPr>
              <a:t>Nernst equation</a:t>
            </a:r>
            <a:r>
              <a:rPr lang="en-GB" sz="1800"/>
              <a:t> relates the concentration gradient and the electrical gradient</a:t>
            </a:r>
          </a:p>
          <a:p>
            <a:r>
              <a:rPr lang="en-GB" sz="1800"/>
              <a:t>It is fundamental for understanding the mechanisms generating the membrane potential</a:t>
            </a:r>
          </a:p>
          <a:p>
            <a:r>
              <a:rPr lang="en-GB" sz="1800"/>
              <a:t>Equilibrium of ion movement is achieved when the energy from the concentration gradient balances the energy of the electrical gradient  </a:t>
            </a:r>
          </a:p>
        </p:txBody>
      </p:sp>
      <p:graphicFrame>
        <p:nvGraphicFramePr>
          <p:cNvPr id="12293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056188" y="1774825"/>
          <a:ext cx="359886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1168200" imgH="355320" progId="Equation.3">
                  <p:embed/>
                </p:oleObj>
              </mc:Choice>
              <mc:Fallback>
                <p:oleObj name="Equation" r:id="rId3" imgW="116820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1774825"/>
                        <a:ext cx="3598862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946650" y="3082925"/>
            <a:ext cx="3854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Where W</a:t>
            </a:r>
            <a:r>
              <a:rPr lang="en-GB" sz="1200" baseline="-25000">
                <a:solidFill>
                  <a:schemeClr val="bg1"/>
                </a:solidFill>
                <a:latin typeface="Arial" charset="0"/>
              </a:rPr>
              <a:t>conc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 is the energy change associated with moving N moles of ion X at a concentration X</a:t>
            </a:r>
            <a:r>
              <a:rPr lang="en-GB" sz="1200" baseline="-2500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 to a concentration X</a:t>
            </a:r>
            <a:r>
              <a:rPr lang="en-GB" sz="12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 (mol.l</a:t>
            </a:r>
            <a:r>
              <a:rPr lang="en-GB" sz="1200" baseline="30000">
                <a:solidFill>
                  <a:schemeClr val="bg1"/>
                </a:solidFill>
                <a:latin typeface="Arial" charset="0"/>
              </a:rPr>
              <a:t>-1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), R is the gas constant (8.31J/mol.K), T is the absolute temperature and ln is the natural logarithm (base </a:t>
            </a:r>
            <a:r>
              <a:rPr lang="en-GB" sz="1200" i="1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910138" y="5557838"/>
            <a:ext cx="3854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chemeClr val="bg1"/>
                </a:solidFill>
                <a:latin typeface="Arial" charset="0"/>
              </a:rPr>
              <a:t>Where W</a:t>
            </a:r>
            <a:r>
              <a:rPr lang="en-GB" sz="1200" baseline="-25000">
                <a:solidFill>
                  <a:schemeClr val="bg1"/>
                </a:solidFill>
                <a:latin typeface="Arial" charset="0"/>
              </a:rPr>
              <a:t>elect 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is the energy change associated with moving N moles of a charged particle with valency </a:t>
            </a:r>
            <a:r>
              <a:rPr lang="en-GB" sz="1200" i="1">
                <a:solidFill>
                  <a:schemeClr val="bg1"/>
                </a:solidFill>
                <a:latin typeface="Arial" charset="0"/>
              </a:rPr>
              <a:t>z</a:t>
            </a:r>
            <a:r>
              <a:rPr lang="en-GB" sz="1200">
                <a:solidFill>
                  <a:schemeClr val="bg1"/>
                </a:solidFill>
                <a:latin typeface="Arial" charset="0"/>
              </a:rPr>
              <a:t> in an electrical field E (volts), F is the Faraday (96480 C/mol)</a:t>
            </a:r>
          </a:p>
        </p:txBody>
      </p:sp>
      <p:graphicFrame>
        <p:nvGraphicFramePr>
          <p:cNvPr id="1229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91113" y="4719638"/>
          <a:ext cx="260508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863280" imgH="228600" progId="Equation.3">
                  <p:embed/>
                </p:oleObj>
              </mc:Choice>
              <mc:Fallback>
                <p:oleObj name="Equation" r:id="rId5" imgW="8632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4719638"/>
                        <a:ext cx="2605087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F3BD-A135-4FED-BAD0-5B178BFC7750}" type="slidenum">
              <a:rPr lang="en-GB"/>
              <a:pPr/>
              <a:t>8</a:t>
            </a:fld>
            <a:endParaRPr lang="en-GB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12150" cy="685800"/>
          </a:xfrm>
        </p:spPr>
        <p:txBody>
          <a:bodyPr/>
          <a:lstStyle/>
          <a:p>
            <a:r>
              <a:rPr lang="en-GB"/>
              <a:t>Deriving the Nernst Equation - 2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27225"/>
            <a:ext cx="3810000" cy="3730625"/>
          </a:xfrm>
        </p:spPr>
        <p:txBody>
          <a:bodyPr/>
          <a:lstStyle/>
          <a:p>
            <a:r>
              <a:rPr lang="en-GB" sz="1800"/>
              <a:t>At equilibrium both forms of energy must be equal so…. </a:t>
            </a:r>
            <a:r>
              <a:rPr lang="en-GB" sz="1600"/>
              <a:t> </a:t>
            </a:r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49725" y="1917700"/>
          <a:ext cx="4830763" cy="340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3" imgW="2412720" imgH="1701720" progId="Equation.3">
                  <p:embed/>
                </p:oleObj>
              </mc:Choice>
              <mc:Fallback>
                <p:oleObj name="Equation" r:id="rId3" imgW="2412720" imgH="1701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1917700"/>
                        <a:ext cx="4830763" cy="340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259013" y="5387975"/>
            <a:ext cx="5045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The equation determines what membrane potential (E) exactly balances the concentration gradient of species X</a:t>
            </a:r>
            <a:r>
              <a:rPr lang="en-GB" sz="18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B727F-1843-4276-BCD2-A4BD9963E099}" type="slidenum">
              <a:rPr lang="en-GB"/>
              <a:pPr/>
              <a:t>9</a:t>
            </a:fld>
            <a:endParaRPr lang="en-GB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88363" cy="685800"/>
          </a:xfrm>
        </p:spPr>
        <p:txBody>
          <a:bodyPr/>
          <a:lstStyle/>
          <a:p>
            <a:r>
              <a:rPr lang="en-GB"/>
              <a:t>Simplifying the Nernst equation</a:t>
            </a:r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949825" y="1508125"/>
          <a:ext cx="22923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977760" imgH="431640" progId="Equation.3">
                  <p:embed/>
                </p:oleObj>
              </mc:Choice>
              <mc:Fallback>
                <p:oleObj name="Equation" r:id="rId3" imgW="9777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1508125"/>
                        <a:ext cx="229235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268413" y="2312988"/>
            <a:ext cx="330358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R and F are constants</a:t>
            </a:r>
          </a:p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Assume T = room temp</a:t>
            </a:r>
          </a:p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Convert natural log to common log</a:t>
            </a:r>
          </a:p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State E in mV</a:t>
            </a:r>
          </a:p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Make compartment 1 the inside of the cell and compartment 2 the outside</a:t>
            </a:r>
          </a:p>
        </p:txBody>
      </p:sp>
      <p:graphicFrame>
        <p:nvGraphicFramePr>
          <p:cNvPr id="25608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4483100" y="4322763"/>
          <a:ext cx="3697288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1447560" imgH="431640" progId="Equation.3">
                  <p:embed/>
                </p:oleObj>
              </mc:Choice>
              <mc:Fallback>
                <p:oleObj name="Equation" r:id="rId5" imgW="14475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4322763"/>
                        <a:ext cx="3697288" cy="110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137275" y="2835275"/>
            <a:ext cx="458788" cy="1560513"/>
          </a:xfrm>
          <a:prstGeom prst="downArrow">
            <a:avLst>
              <a:gd name="adj1" fmla="val 50000"/>
              <a:gd name="adj2" fmla="val 850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904875" y="5545138"/>
            <a:ext cx="7473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chemeClr val="bg1"/>
                </a:solidFill>
                <a:latin typeface="Arial" charset="0"/>
              </a:rPr>
              <a:t>The Nernst equation defines the </a:t>
            </a:r>
            <a:r>
              <a:rPr lang="en-GB" sz="1800">
                <a:solidFill>
                  <a:srgbClr val="FF0000"/>
                </a:solidFill>
                <a:latin typeface="Arial" charset="0"/>
              </a:rPr>
              <a:t>Equilibrium Potential</a:t>
            </a:r>
            <a:r>
              <a:rPr lang="en-GB" sz="1800">
                <a:solidFill>
                  <a:schemeClr val="bg1"/>
                </a:solidFill>
                <a:latin typeface="Arial" charset="0"/>
              </a:rPr>
              <a:t>.  This is the electrical potential that exactly balances the concentration gradient for the ion in question.  It is also called the </a:t>
            </a:r>
            <a:r>
              <a:rPr lang="en-GB" sz="1800">
                <a:solidFill>
                  <a:srgbClr val="FF0000"/>
                </a:solidFill>
                <a:latin typeface="Arial" charset="0"/>
              </a:rPr>
              <a:t>Reversal Potential</a:t>
            </a:r>
            <a:r>
              <a:rPr lang="en-GB" sz="1800">
                <a:solidFill>
                  <a:schemeClr val="bg1"/>
                </a:solidFill>
                <a:latin typeface="Arial" charset="0"/>
              </a:rPr>
              <a:t>.</a:t>
            </a:r>
            <a:r>
              <a:rPr lang="en-GB" sz="1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569075" y="3294063"/>
            <a:ext cx="215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Simplified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1669</Words>
  <Application>Microsoft Office PowerPoint</Application>
  <PresentationFormat>On-screen Show (4:3)</PresentationFormat>
  <Paragraphs>343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Equation</vt:lpstr>
      <vt:lpstr>The origin of the resting membrane potential</vt:lpstr>
      <vt:lpstr>The potassium hypothesis</vt:lpstr>
      <vt:lpstr>The potassium hypothesis - 2</vt:lpstr>
      <vt:lpstr>The potassium hypothesis - 3</vt:lpstr>
      <vt:lpstr>The potassium hypothesis - 4</vt:lpstr>
      <vt:lpstr>The potassium hypothesis - 5</vt:lpstr>
      <vt:lpstr>Deriving the Nernst Equation</vt:lpstr>
      <vt:lpstr>Deriving the Nernst Equation - 2</vt:lpstr>
      <vt:lpstr>Simplifying the Nernst equation</vt:lpstr>
      <vt:lpstr>Equilibrium potentials</vt:lpstr>
      <vt:lpstr>Equilibrium potentials - 2</vt:lpstr>
      <vt:lpstr>How many ions move?</vt:lpstr>
      <vt:lpstr>Concentration gradient changes</vt:lpstr>
      <vt:lpstr>Membrane permeable to many species</vt:lpstr>
      <vt:lpstr>Membrane permeable to many species - 2</vt:lpstr>
      <vt:lpstr>Membrane permeable to many species - 3</vt:lpstr>
      <vt:lpstr>Membrane permeable to many species - 4</vt:lpstr>
      <vt:lpstr>The GHK equation</vt:lpstr>
      <vt:lpstr>Expanded GHK equation</vt:lpstr>
      <vt:lpstr>Electrogenic pumps</vt:lpstr>
    </vt:vector>
  </TitlesOfParts>
  <Company>NHLI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K. MacLeod</dc:creator>
  <cp:lastModifiedBy>Shiel, Nuala</cp:lastModifiedBy>
  <cp:revision>34</cp:revision>
  <cp:lastPrinted>2012-10-08T12:27:34Z</cp:lastPrinted>
  <dcterms:created xsi:type="dcterms:W3CDTF">2003-11-25T10:02:44Z</dcterms:created>
  <dcterms:modified xsi:type="dcterms:W3CDTF">2012-10-15T14:31:30Z</dcterms:modified>
</cp:coreProperties>
</file>