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50" d="100"/>
          <a:sy n="5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7588-C72E-4EE0-BB22-62B5E2AF7AE3}" type="datetimeFigureOut">
              <a:rPr lang="en-GB" smtClean="0"/>
              <a:t>11/10/2012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B0DE4-A624-4073-93BD-0B37E576E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60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BF239-8C67-4CDE-86E1-7AF1661490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790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BC626E-FC17-434F-9ECE-5994BA5A740E}" type="slidenum">
              <a:rPr lang="en-GB" sz="1200" smtClean="0"/>
              <a:pPr eaLnBrk="1" hangingPunct="1"/>
              <a:t>10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82CBFB-9DCF-448E-9C62-75E3FFC50D76}" type="slidenum">
              <a:rPr lang="en-GB" sz="1200" smtClean="0"/>
              <a:pPr eaLnBrk="1" hangingPunct="1"/>
              <a:t>11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91D226-9D6C-41EB-A559-FB56D473E9B8}" type="slidenum">
              <a:rPr lang="en-GB" sz="1200" smtClean="0"/>
              <a:pPr eaLnBrk="1" hangingPunct="1"/>
              <a:t>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D79A0A-191F-4220-88E0-C4BD36CB3A8D}" type="slidenum">
              <a:rPr lang="en-GB" sz="1200" smtClean="0"/>
              <a:pPr eaLnBrk="1" hangingPunct="1"/>
              <a:t>3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9CCEE1-B614-432C-8196-8C44FBD77A10}" type="slidenum">
              <a:rPr lang="en-GB" sz="1200" smtClean="0"/>
              <a:pPr eaLnBrk="1" hangingPunct="1"/>
              <a:t>4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D79A0A-191F-4220-88E0-C4BD36CB3A8D}" type="slidenum">
              <a:rPr lang="en-GB" sz="1200" smtClean="0"/>
              <a:pPr eaLnBrk="1" hangingPunct="1"/>
              <a:t>5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9CCEE1-B614-432C-8196-8C44FBD77A10}" type="slidenum">
              <a:rPr lang="en-GB" sz="1200" smtClean="0"/>
              <a:pPr eaLnBrk="1" hangingPunct="1"/>
              <a:t>6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D79A0A-191F-4220-88E0-C4BD36CB3A8D}" type="slidenum">
              <a:rPr lang="en-GB" sz="1200" smtClean="0"/>
              <a:pPr eaLnBrk="1" hangingPunct="1"/>
              <a:t>7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AB68FE-8635-4ED4-8A7B-59DE0D6FF3E1}" type="slidenum">
              <a:rPr lang="en-GB" sz="1200" smtClean="0"/>
              <a:pPr eaLnBrk="1" hangingPunct="1"/>
              <a:t>8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EDE391-F97E-42F6-BE42-67F87E13968A}" type="slidenum">
              <a:rPr lang="en-GB" sz="1200" smtClean="0"/>
              <a:pPr eaLnBrk="1" hangingPunct="1"/>
              <a:t>9</a:t>
            </a:fld>
            <a:endParaRPr lang="en-GB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Front_Top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IMP_Logo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"/>
            <a:ext cx="25146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3900" i="0">
              <a:solidFill>
                <a:srgbClr val="C51538"/>
              </a:solidFill>
              <a:latin typeface="Impact" pitchFamily="34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 i="0">
                <a:solidFill>
                  <a:srgbClr val="6A6F77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tx1"/>
                </a:solidFill>
              </a:defRPr>
            </a:lvl1pPr>
          </a:lstStyle>
          <a:p>
            <a:fld id="{69E530E3-FDF1-4E65-AE85-F8F31CE54F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9" descr="Second_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5438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a-DK" smtClean="0"/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smtClean="0"/>
          </a:p>
        </p:txBody>
      </p:sp>
      <p:pic>
        <p:nvPicPr>
          <p:cNvPr id="1029" name="Picture 40" descr="IMP_Logo_2Colou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00" y="12065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>
          <a:solidFill>
            <a:srgbClr val="4B4F55"/>
          </a:solidFill>
          <a:latin typeface="+mn-lt"/>
          <a:ea typeface="+mn-ea"/>
          <a:cs typeface="+mn-cs"/>
        </a:defRPr>
      </a:lvl1pPr>
      <a:lvl2pPr marL="571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4B4F55"/>
          </a:solidFill>
          <a:latin typeface="+mn-lt"/>
        </a:defRPr>
      </a:lvl2pPr>
      <a:lvl3pPr marL="952500" indent="-1905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B4F55"/>
          </a:solidFill>
          <a:latin typeface="+mn-lt"/>
        </a:defRPr>
      </a:lvl3pPr>
      <a:lvl4pPr marL="1333500" indent="-1905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4B4F55"/>
          </a:solidFill>
          <a:latin typeface="+mn-lt"/>
        </a:defRPr>
      </a:lvl4pPr>
      <a:lvl5pPr marL="1727200" indent="-203200" algn="l" rtl="0" eaLnBrk="1" fontAlgn="base" hangingPunct="1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5pPr>
      <a:lvl6pPr marL="2184400" indent="-203200" algn="l" rtl="0" eaLnBrk="1" fontAlgn="base" hangingPunct="1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eaLnBrk="1" fontAlgn="base" hangingPunct="1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eaLnBrk="1" fontAlgn="base" hangingPunct="1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eaLnBrk="1" fontAlgn="base" hangingPunct="1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8172"/>
            <a:ext cx="9144000" cy="522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89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SKILLS &amp; READING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72816"/>
            <a:ext cx="7522029" cy="281784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Background reading</a:t>
            </a:r>
          </a:p>
          <a:p>
            <a:pPr lvl="1" eaLnBrk="1" hangingPunct="1"/>
            <a:r>
              <a:rPr lang="en-GB" sz="1800" dirty="0" smtClean="0">
                <a:latin typeface="Arial" charset="0"/>
              </a:rPr>
              <a:t>An Introduction to Cardiovascular Physiology.</a:t>
            </a:r>
            <a:br>
              <a:rPr lang="en-GB" sz="1800" dirty="0" smtClean="0">
                <a:latin typeface="Arial" charset="0"/>
              </a:rPr>
            </a:br>
            <a:r>
              <a:rPr lang="en-GB" sz="1800" dirty="0" smtClean="0">
                <a:latin typeface="Arial" charset="0"/>
              </a:rPr>
              <a:t>J.R </a:t>
            </a:r>
            <a:r>
              <a:rPr lang="en-GB" sz="1800" dirty="0" err="1" smtClean="0">
                <a:latin typeface="Arial" charset="0"/>
              </a:rPr>
              <a:t>Levick</a:t>
            </a:r>
            <a:r>
              <a:rPr lang="en-GB" sz="1800" dirty="0" smtClean="0">
                <a:latin typeface="Arial" charset="0"/>
              </a:rPr>
              <a:t> (ISBN: 0340809213)</a:t>
            </a:r>
          </a:p>
          <a:p>
            <a:pPr lvl="1" eaLnBrk="1" hangingPunct="1"/>
            <a:r>
              <a:rPr lang="en-GB" sz="1800" dirty="0" err="1" smtClean="0">
                <a:latin typeface="Arial" charset="0"/>
              </a:rPr>
              <a:t>Braunwald's</a:t>
            </a:r>
            <a:r>
              <a:rPr lang="en-GB" sz="1800" dirty="0" smtClean="0">
                <a:latin typeface="Arial" charset="0"/>
              </a:rPr>
              <a:t> Heart Disease: A Textbook of Cardiovascular Medicine (ISBN: 072160479X)</a:t>
            </a:r>
          </a:p>
          <a:p>
            <a:pPr lvl="1" eaLnBrk="1" hangingPunct="1"/>
            <a:endParaRPr lang="en-GB" sz="1800" u="sng" dirty="0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Study </a:t>
            </a:r>
            <a:r>
              <a:rPr lang="en-GB" dirty="0" err="1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skills,etc</a:t>
            </a:r>
            <a:r>
              <a:rPr lang="en-GB" dirty="0" smtClean="0">
                <a:solidFill>
                  <a:schemeClr val="accent2"/>
                </a:solidFill>
                <a:latin typeface="Arial" charset="0"/>
              </a:rPr>
              <a:t>.</a:t>
            </a:r>
          </a:p>
          <a:p>
            <a:pPr lvl="2" eaLnBrk="1" hangingPunct="1"/>
            <a:r>
              <a:rPr lang="en-GB" sz="1800" u="sng" dirty="0" smtClean="0">
                <a:solidFill>
                  <a:schemeClr val="tx2"/>
                </a:solidFill>
                <a:latin typeface="Arial" charset="0"/>
              </a:rPr>
              <a:t>http://www.imperialcollegehealthcentre.co.uk/elearn.php</a:t>
            </a:r>
          </a:p>
          <a:p>
            <a:pPr lvl="2" eaLnBrk="1" hangingPunct="1"/>
            <a:r>
              <a:rPr lang="en-GB" sz="1800" u="sng" dirty="0" smtClean="0">
                <a:solidFill>
                  <a:schemeClr val="tx2"/>
                </a:solidFill>
                <a:latin typeface="Arial" charset="0"/>
              </a:rPr>
              <a:t>http://dmoz.org/Reference/Education/How_to_Study/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749846" y="4880846"/>
            <a:ext cx="835342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</a:pPr>
            <a:r>
              <a:rPr lang="en-GB" sz="1800" dirty="0" smtClean="0">
                <a:latin typeface="Arial" charset="0"/>
              </a:rPr>
              <a:t>Details of course (Study Guide and Course Outline)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GB" sz="1800" u="sng" dirty="0" smtClean="0">
                <a:solidFill>
                  <a:schemeClr val="tx2"/>
                </a:solidFill>
                <a:latin typeface="Arial" charset="0"/>
              </a:rPr>
              <a:t>https://education.med.ic.ac.uk/Years/4-1011/cvs/outline.docx</a:t>
            </a:r>
            <a:br>
              <a:rPr lang="en-GB" sz="1800" u="sng" dirty="0" smtClean="0">
                <a:solidFill>
                  <a:schemeClr val="tx2"/>
                </a:solidFill>
                <a:latin typeface="Arial" charset="0"/>
              </a:rPr>
            </a:br>
            <a:r>
              <a:rPr lang="en-GB" sz="1800" u="sng" dirty="0" smtClean="0">
                <a:solidFill>
                  <a:schemeClr val="tx2"/>
                </a:solidFill>
                <a:latin typeface="Arial" charset="0"/>
              </a:rPr>
              <a:t>https://education.med.ic.ac.uk/Years/4-1011/cvs/guide.doc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GB" sz="1800" u="sng" dirty="0" smtClean="0">
              <a:solidFill>
                <a:srgbClr val="0070C0"/>
              </a:solidFill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1800" dirty="0" smtClean="0">
                <a:latin typeface="Arial" charset="0"/>
              </a:rPr>
              <a:t>Other information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GB" sz="1800" u="sng" dirty="0" smtClean="0">
                <a:solidFill>
                  <a:schemeClr val="tx2"/>
                </a:solidFill>
                <a:latin typeface="Arial" charset="0"/>
              </a:rPr>
              <a:t>https://education.med.ic.ac.uk/Years/4-1011/cvs/index.htm</a:t>
            </a:r>
          </a:p>
        </p:txBody>
      </p:sp>
    </p:spTree>
    <p:extLst>
      <p:ext uri="{BB962C8B-B14F-4D97-AF65-F5344CB8AC3E}">
        <p14:creationId xmlns:p14="http://schemas.microsoft.com/office/powerpoint/2010/main" val="34078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COMMUNICATIONS AND CONTACTS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Arial" charset="0"/>
              </a:rPr>
              <a:t>General e-mail address</a:t>
            </a:r>
            <a:r>
              <a:rPr lang="en-US" sz="2400" dirty="0" smtClean="0">
                <a:latin typeface="Arial" charset="0"/>
              </a:rPr>
              <a:t>:</a:t>
            </a:r>
          </a:p>
          <a:p>
            <a:pPr marL="381000" lvl="1" indent="0" eaLnBrk="1" hangingPunct="1">
              <a:lnSpc>
                <a:spcPct val="80000"/>
              </a:lnSpc>
              <a:buNone/>
            </a:pPr>
            <a:r>
              <a:rPr lang="en-US" sz="1600" u="sng" dirty="0" smtClean="0">
                <a:solidFill>
                  <a:schemeClr val="tx2"/>
                </a:solidFill>
                <a:latin typeface="Arial" charset="0"/>
              </a:rPr>
              <a:t>cvbscteach@imperial.ac.uk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>
                <a:latin typeface="Arial" charset="0"/>
              </a:rPr>
              <a:t>I can offer advice relating to the course as a whole</a:t>
            </a:r>
            <a:r>
              <a:rPr lang="en-GB" sz="2400" dirty="0" smtClean="0">
                <a:latin typeface="Arial" charset="0"/>
              </a:rPr>
              <a:t/>
            </a:r>
            <a:br>
              <a:rPr lang="en-GB" sz="2400" dirty="0" smtClean="0">
                <a:latin typeface="Arial" charset="0"/>
              </a:rPr>
            </a:br>
            <a:r>
              <a:rPr lang="en-GB" sz="1600" u="sng" dirty="0" smtClean="0">
                <a:solidFill>
                  <a:schemeClr val="tx2"/>
                </a:solidFill>
                <a:latin typeface="Arial" charset="0"/>
              </a:rPr>
              <a:t>a.hughes@imperial.ac.uk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>
                <a:latin typeface="Arial" charset="0"/>
              </a:rPr>
              <a:t>Personal tutor – pastoral issues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400" dirty="0" smtClean="0">
                <a:latin typeface="Arial" charset="0"/>
              </a:rPr>
              <a:t>Michael Schachter </a:t>
            </a:r>
            <a:r>
              <a:rPr lang="en-GB" sz="1400" u="sng" dirty="0" err="1" smtClean="0">
                <a:solidFill>
                  <a:schemeClr val="tx2"/>
                </a:solidFill>
                <a:latin typeface="Arial" charset="0"/>
              </a:rPr>
              <a:t>m.schachter</a:t>
            </a:r>
            <a:r>
              <a:rPr lang="en-GB" sz="1400" u="sng" dirty="0" smtClean="0">
                <a:solidFill>
                  <a:schemeClr val="tx2"/>
                </a:solidFill>
                <a:latin typeface="Arial" charset="0"/>
              </a:rPr>
              <a:t> @imperial.ac.uk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>
                <a:latin typeface="Arial" charset="0"/>
              </a:rPr>
              <a:t>Module Leaders - can offer advice relating to their specific module.  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>
                <a:latin typeface="Arial" charset="0"/>
              </a:rPr>
              <a:t>Project Coordinator/Project Supervisor - can offer advice with any project queries. 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>
                <a:latin typeface="Arial" charset="0"/>
              </a:rPr>
              <a:t>Administrative help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400" dirty="0" err="1" smtClean="0">
                <a:latin typeface="Arial" charset="0"/>
              </a:rPr>
              <a:t>Uzma</a:t>
            </a:r>
            <a:r>
              <a:rPr lang="en-GB" sz="1400" dirty="0" smtClean="0">
                <a:latin typeface="Arial" charset="0"/>
              </a:rPr>
              <a:t> </a:t>
            </a:r>
            <a:r>
              <a:rPr lang="en-GB" sz="1400" dirty="0" err="1" smtClean="0">
                <a:latin typeface="Arial" charset="0"/>
              </a:rPr>
              <a:t>Chaudhary</a:t>
            </a:r>
            <a:r>
              <a:rPr lang="en-GB" sz="1400" dirty="0" smtClean="0">
                <a:latin typeface="Arial" charset="0"/>
              </a:rPr>
              <a:t> </a:t>
            </a:r>
            <a:r>
              <a:rPr lang="en-GB" sz="1400" u="sng" dirty="0" smtClean="0">
                <a:solidFill>
                  <a:schemeClr val="tx2"/>
                </a:solidFill>
                <a:latin typeface="Arial" charset="0"/>
              </a:rPr>
              <a:t>u.chaudhary@imperial.ac.uk</a:t>
            </a:r>
          </a:p>
        </p:txBody>
      </p:sp>
    </p:spTree>
    <p:extLst>
      <p:ext uri="{BB962C8B-B14F-4D97-AF65-F5344CB8AC3E}">
        <p14:creationId xmlns:p14="http://schemas.microsoft.com/office/powerpoint/2010/main" val="21817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251520" y="3503435"/>
            <a:ext cx="8256587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b="0" dirty="0">
                <a:solidFill>
                  <a:schemeClr val="tx2"/>
                </a:solidFill>
              </a:rPr>
              <a:t>MODULE 1: Cellular </a:t>
            </a:r>
            <a:r>
              <a:rPr lang="en-GB" b="0" dirty="0" smtClean="0">
                <a:solidFill>
                  <a:schemeClr val="tx2"/>
                </a:solidFill>
              </a:rPr>
              <a:t>Cardiology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1800" b="0" dirty="0" smtClean="0"/>
              <a:t>Mon </a:t>
            </a:r>
            <a:r>
              <a:rPr lang="en-GB" sz="1800" b="0" dirty="0"/>
              <a:t>8 October - Fri 9 November </a:t>
            </a:r>
            <a:r>
              <a:rPr lang="en-GB" sz="1800" b="0" dirty="0" smtClean="0"/>
              <a:t>2012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MODULE 2: Vascular Biology and CV Pharmacology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da-DK" sz="1800" b="0" dirty="0"/>
              <a:t>Mon 12 November - Fri 14 December 2012 </a:t>
            </a:r>
            <a:endParaRPr lang="en-GB" sz="18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b="0" dirty="0">
                <a:solidFill>
                  <a:schemeClr val="tx2"/>
                </a:solidFill>
              </a:rPr>
              <a:t>MODULE 3: CV Imaging, Epidemiology and Electrophysiology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1800" b="0" dirty="0"/>
              <a:t>Wed 2 January - Fri 1 February </a:t>
            </a:r>
            <a:r>
              <a:rPr lang="en-GB" sz="1800" b="0" dirty="0" smtClean="0"/>
              <a:t>2013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1800" b="0" dirty="0" smtClean="0"/>
              <a:t>Revision period </a:t>
            </a:r>
            <a:r>
              <a:rPr lang="nn-NO" sz="1800" b="0" dirty="0"/>
              <a:t>Mon 4 February – Fri 15 February 2013 </a:t>
            </a:r>
            <a:r>
              <a:rPr lang="en-GB" sz="1800" b="0" dirty="0" smtClean="0"/>
              <a:t> </a:t>
            </a:r>
            <a:endParaRPr lang="en-GB" sz="1800" b="0" dirty="0"/>
          </a:p>
        </p:txBody>
      </p:sp>
      <p:sp>
        <p:nvSpPr>
          <p:cNvPr id="3078" name="Rectangle 14"/>
          <p:cNvSpPr>
            <a:spLocks noChangeArrowheads="1"/>
          </p:cNvSpPr>
          <p:nvPr/>
        </p:nvSpPr>
        <p:spPr bwMode="auto">
          <a:xfrm>
            <a:off x="251520" y="3143395"/>
            <a:ext cx="5237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b="0" dirty="0" smtClean="0"/>
              <a:t>Oct 2011 - Feb 2012: PART </a:t>
            </a:r>
            <a:r>
              <a:rPr lang="en-GB" b="0" dirty="0"/>
              <a:t>B</a:t>
            </a:r>
          </a:p>
        </p:txBody>
      </p:sp>
      <p:sp>
        <p:nvSpPr>
          <p:cNvPr id="3079" name="Rectangle 16"/>
          <p:cNvSpPr>
            <a:spLocks noChangeArrowheads="1"/>
          </p:cNvSpPr>
          <p:nvPr/>
        </p:nvSpPr>
        <p:spPr bwMode="auto">
          <a:xfrm>
            <a:off x="251520" y="5605056"/>
            <a:ext cx="5616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b="0" dirty="0"/>
              <a:t>Feb </a:t>
            </a:r>
            <a:r>
              <a:rPr lang="en-GB" b="0" dirty="0" smtClean="0"/>
              <a:t>2012 </a:t>
            </a:r>
            <a:r>
              <a:rPr lang="en-GB" b="0" dirty="0"/>
              <a:t>- May </a:t>
            </a:r>
            <a:r>
              <a:rPr lang="en-GB" b="0" dirty="0" smtClean="0"/>
              <a:t>2012: </a:t>
            </a:r>
            <a:r>
              <a:rPr lang="en-GB" b="0" dirty="0"/>
              <a:t>PART C</a:t>
            </a:r>
          </a:p>
        </p:txBody>
      </p:sp>
      <p:sp>
        <p:nvSpPr>
          <p:cNvPr id="3080" name="Rectangle 17"/>
          <p:cNvSpPr>
            <a:spLocks noChangeArrowheads="1"/>
          </p:cNvSpPr>
          <p:nvPr/>
        </p:nvSpPr>
        <p:spPr bwMode="auto">
          <a:xfrm>
            <a:off x="251520" y="5924132"/>
            <a:ext cx="8535987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b="0" dirty="0">
                <a:solidFill>
                  <a:schemeClr val="tx2"/>
                </a:solidFill>
              </a:rPr>
              <a:t>Research Project  / Taught courses  (3 modules equivalent</a:t>
            </a:r>
            <a:r>
              <a:rPr lang="en-GB" b="0" dirty="0" smtClean="0">
                <a:solidFill>
                  <a:schemeClr val="tx2"/>
                </a:solidFill>
              </a:rPr>
              <a:t>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1800" b="0" dirty="0"/>
              <a:t>Mon 25 February </a:t>
            </a:r>
            <a:r>
              <a:rPr lang="en-GB" sz="1800" b="0" dirty="0" smtClean="0"/>
              <a:t>2013 - </a:t>
            </a:r>
            <a:r>
              <a:rPr lang="en-GB" sz="1800" b="0" dirty="0"/>
              <a:t>Fri 24 </a:t>
            </a:r>
            <a:r>
              <a:rPr lang="en-GB" sz="1800" b="0" dirty="0" smtClean="0"/>
              <a:t>May 2013 </a:t>
            </a:r>
            <a:endParaRPr lang="en-GB" sz="1800" b="0" dirty="0"/>
          </a:p>
          <a:p>
            <a:pPr marL="342900" indent="-342900">
              <a:buFont typeface="Arial" pitchFamily="34" charset="0"/>
              <a:buChar char="•"/>
            </a:pPr>
            <a:endParaRPr lang="en-GB" sz="2200" b="0" dirty="0">
              <a:solidFill>
                <a:schemeClr val="accent2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479" y="1698170"/>
            <a:ext cx="5896946" cy="129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 OF THE COURSE</a:t>
            </a:r>
          </a:p>
        </p:txBody>
      </p:sp>
    </p:spTree>
    <p:extLst>
      <p:ext uri="{BB962C8B-B14F-4D97-AF65-F5344CB8AC3E}">
        <p14:creationId xmlns:p14="http://schemas.microsoft.com/office/powerpoint/2010/main" val="20441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ATTENDANCE</a:t>
            </a:r>
          </a:p>
        </p:txBody>
      </p:sp>
      <p:sp>
        <p:nvSpPr>
          <p:cNvPr id="4099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endParaRPr lang="en-US" sz="1600" u="sng" dirty="0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In the absence of extenuating circumstances or instructions to the contrary, attendance at all taught components (seminars, journal clubs, demonstrations, </a:t>
            </a:r>
            <a:r>
              <a:rPr lang="en-US" sz="2400" dirty="0" err="1" smtClean="0">
                <a:latin typeface="Arial" charset="0"/>
              </a:rPr>
              <a:t>practicals</a:t>
            </a:r>
            <a:r>
              <a:rPr lang="en-US" sz="2400" dirty="0" smtClean="0">
                <a:latin typeface="Arial" charset="0"/>
              </a:rPr>
              <a:t>, etc.) of the course is compulsory and we are legally obliged to monitor attendance.</a:t>
            </a:r>
            <a:endParaRPr lang="en-GB" sz="2400" dirty="0" smtClean="0">
              <a:latin typeface="Arial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GB" sz="1600" dirty="0" smtClean="0">
              <a:latin typeface="Arial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GB" sz="2400" dirty="0" smtClean="0">
                <a:latin typeface="Arial" charset="0"/>
              </a:rPr>
              <a:t>Extenuating circumstances</a:t>
            </a:r>
          </a:p>
          <a:p>
            <a:pPr lvl="2" eaLnBrk="1" hangingPunct="1"/>
            <a:r>
              <a:rPr lang="en-GB" sz="1600" u="sng" dirty="0" smtClean="0">
                <a:solidFill>
                  <a:schemeClr val="accent2"/>
                </a:solidFill>
                <a:latin typeface="Arial" charset="0"/>
              </a:rPr>
              <a:t>http://education.med.ic.ac.uk/Policies/policy-attendance-Leave.htm</a:t>
            </a:r>
          </a:p>
        </p:txBody>
      </p:sp>
    </p:spTree>
    <p:extLst>
      <p:ext uri="{BB962C8B-B14F-4D97-AF65-F5344CB8AC3E}">
        <p14:creationId xmlns:p14="http://schemas.microsoft.com/office/powerpoint/2010/main" val="263908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SUMMATIVE ASSESSMENTS</a:t>
            </a:r>
          </a:p>
        </p:txBody>
      </p:sp>
      <p:sp>
        <p:nvSpPr>
          <p:cNvPr id="6147" name="Rectangle 10"/>
          <p:cNvSpPr>
            <a:spLocks noGrp="1" noChangeArrowheads="1"/>
          </p:cNvSpPr>
          <p:nvPr>
            <p:ph idx="1"/>
          </p:nvPr>
        </p:nvSpPr>
        <p:spPr>
          <a:xfrm>
            <a:off x="838200" y="1679510"/>
            <a:ext cx="7543800" cy="472129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POLICIES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600" u="sng" dirty="0" smtClean="0">
                <a:solidFill>
                  <a:schemeClr val="tx2"/>
                </a:solidFill>
                <a:latin typeface="Arial" charset="0"/>
              </a:rPr>
              <a:t>https://education.med.ic.ac.uk/Policies/Policies.htm 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In course assessment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Submission of coursework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Late submission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Feedback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err="1" smtClean="0">
                <a:latin typeface="Arial" charset="0"/>
              </a:rPr>
              <a:t>Plagarism</a:t>
            </a:r>
            <a:endParaRPr lang="en-GB" sz="1800" dirty="0" smtClean="0">
              <a:latin typeface="Arial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GB" sz="1600" u="sng" dirty="0" smtClean="0">
                <a:solidFill>
                  <a:schemeClr val="tx2"/>
                </a:solidFill>
                <a:latin typeface="Arial" charset="0"/>
              </a:rPr>
              <a:t>http://www3.imperial.ac.uk/studenthandbook/advice/plagiarism/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The written examination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Past papers 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Project dissertation and oral presentation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Viva voce examinations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Prizes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Agnes Cope Prize (£100) Best student in Cardiovascular Science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Charles Power Prize  (£250) Best overall performance in BSc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Evelyn de Rothschild Prize (£250) Best BSc Project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Royal Society of Medicine prize</a:t>
            </a:r>
          </a:p>
          <a:p>
            <a:pPr lvl="2" eaLnBrk="1" hangingPunct="1">
              <a:lnSpc>
                <a:spcPct val="80000"/>
              </a:lnSpc>
            </a:pPr>
            <a:r>
              <a:rPr lang="en-GB" u="sng" dirty="0">
                <a:solidFill>
                  <a:schemeClr val="tx2"/>
                </a:solidFill>
                <a:latin typeface="Arial" charset="0"/>
              </a:rPr>
              <a:t>http://www.rsm.ac.uk/academ/awards/index.htm</a:t>
            </a:r>
          </a:p>
        </p:txBody>
      </p:sp>
    </p:spTree>
    <p:extLst>
      <p:ext uri="{BB962C8B-B14F-4D97-AF65-F5344CB8AC3E}">
        <p14:creationId xmlns:p14="http://schemas.microsoft.com/office/powerpoint/2010/main" val="338297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IN-COURSE ASSESSMENT AND FEEDBACK</a:t>
            </a:r>
          </a:p>
        </p:txBody>
      </p:sp>
      <p:sp>
        <p:nvSpPr>
          <p:cNvPr id="4099" name="Rectangle 10"/>
          <p:cNvSpPr>
            <a:spLocks noGrp="1" noChangeArrowheads="1"/>
          </p:cNvSpPr>
          <p:nvPr>
            <p:ph idx="1"/>
          </p:nvPr>
        </p:nvSpPr>
        <p:spPr>
          <a:xfrm>
            <a:off x="838200" y="1791478"/>
            <a:ext cx="7543800" cy="460932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Electronic or paper depending on nature of course work </a:t>
            </a:r>
          </a:p>
          <a:p>
            <a:pPr lvl="1"/>
            <a:r>
              <a:rPr lang="en-GB" sz="1400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Presentation of paper in journal</a:t>
            </a:r>
          </a:p>
          <a:p>
            <a:pPr lvl="1"/>
            <a:r>
              <a:rPr lang="en-GB" sz="1400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Timed written abstract of published paper or extract of paper.</a:t>
            </a:r>
          </a:p>
          <a:p>
            <a:pPr lvl="1"/>
            <a:r>
              <a:rPr lang="en-GB" sz="1400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Written essay</a:t>
            </a:r>
          </a:p>
          <a:p>
            <a:pPr lvl="1"/>
            <a:r>
              <a:rPr lang="en-GB" sz="1400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Written data analysis exercise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Save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draft copies of their work with names that are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clearly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distinguishable from the final version, so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you don't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submit the wrong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one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Late submission </a:t>
            </a:r>
          </a:p>
          <a:p>
            <a:pPr lvl="1"/>
            <a:r>
              <a:rPr lang="en-GB" sz="1400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Project, mini-project write-ups and in-course assessments are subject to penalties for late submission (5% off the mark for every day late up to 14 days after the submission deadline and no mark for submissions more than 14 days late) and word count (1% off the mark for every 1% over the word limit).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Feedback will be provided within 2 weeks of submission</a:t>
            </a:r>
          </a:p>
          <a:p>
            <a:pPr lvl="1"/>
            <a:r>
              <a:rPr lang="en-GB" sz="1400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Written essays: hand written feedback from 1st marker but will not include final grade as this has to be ratified by the examinations board.</a:t>
            </a:r>
          </a:p>
          <a:p>
            <a:pPr lvl="1"/>
            <a:r>
              <a:rPr lang="en-GB" sz="1400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Presentations: written individual feedback on the components of the presentation</a:t>
            </a:r>
          </a:p>
          <a:p>
            <a:pPr lvl="1"/>
            <a:r>
              <a:rPr lang="en-GB" sz="1400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Group assessment: group feedback session.</a:t>
            </a:r>
          </a:p>
        </p:txBody>
      </p:sp>
    </p:spTree>
    <p:extLst>
      <p:ext uri="{BB962C8B-B14F-4D97-AF65-F5344CB8AC3E}">
        <p14:creationId xmlns:p14="http://schemas.microsoft.com/office/powerpoint/2010/main" val="38265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TUTORIALS / FORMATIVE ASSESSMENTS</a:t>
            </a:r>
          </a:p>
        </p:txBody>
      </p:sp>
      <p:sp>
        <p:nvSpPr>
          <p:cNvPr id="6147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A SINGLE PIECE OF WORK PER MODULE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Based on examination material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Students assess each other’s work on-line prior to review session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Facilitated discussion of assessments with tutor in a group session </a:t>
            </a:r>
          </a:p>
        </p:txBody>
      </p:sp>
    </p:spTree>
    <p:extLst>
      <p:ext uri="{BB962C8B-B14F-4D97-AF65-F5344CB8AC3E}">
        <p14:creationId xmlns:p14="http://schemas.microsoft.com/office/powerpoint/2010/main" val="402060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PROJECTS</a:t>
            </a:r>
          </a:p>
        </p:txBody>
      </p:sp>
      <p:sp>
        <p:nvSpPr>
          <p:cNvPr id="4099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Projects offer an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opportunity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to undertake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a piece of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original research 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Projects can address any question in cardiovascular disease 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Projects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may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be:</a:t>
            </a:r>
          </a:p>
          <a:p>
            <a:pPr lvl="1"/>
            <a:r>
              <a:rPr lang="en-GB" sz="1600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Laboratory based project</a:t>
            </a:r>
          </a:p>
          <a:p>
            <a:pPr lvl="1"/>
            <a:r>
              <a:rPr lang="en-GB" sz="1600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Clinically-based project</a:t>
            </a:r>
          </a:p>
          <a:p>
            <a:pPr lvl="1"/>
            <a:r>
              <a:rPr lang="en-GB" sz="1600" dirty="0" smtClean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Literature-based</a:t>
            </a:r>
            <a:r>
              <a:rPr lang="en-GB" sz="1600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, for example a systematic review and/or meta-analysis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topic can be selected from a range offered by teaching staff,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or may be one suggested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by the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student and agreed by a supervisor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The supervisor must have academic status within Imperial College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If a project is performed ‘off-site’ then it must accord with Imperial College guidelines including safety and ethics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18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EXAMINATIONS*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42188"/>
            <a:ext cx="7543800" cy="47586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Part B Examination</a:t>
            </a:r>
            <a:r>
              <a:rPr lang="en-GB" sz="1800" dirty="0" smtClean="0">
                <a:solidFill>
                  <a:schemeClr val="tx2"/>
                </a:solidFill>
                <a:latin typeface="Arial" charset="0"/>
              </a:rPr>
              <a:t>: </a:t>
            </a:r>
            <a:r>
              <a:rPr lang="en-GB" sz="1600" dirty="0" smtClean="0">
                <a:solidFill>
                  <a:schemeClr val="tx2"/>
                </a:solidFill>
                <a:latin typeface="Arial" charset="0"/>
              </a:rPr>
              <a:t>Week </a:t>
            </a:r>
            <a:r>
              <a:rPr lang="en-GB" sz="1600" dirty="0">
                <a:solidFill>
                  <a:schemeClr val="tx2"/>
                </a:solidFill>
                <a:latin typeface="Arial" charset="0"/>
              </a:rPr>
              <a:t>beginning 20 February 2012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	Paper 1: </a:t>
            </a:r>
            <a:r>
              <a:rPr lang="en-GB" sz="1600" dirty="0">
                <a:solidFill>
                  <a:schemeClr val="tx2"/>
                </a:solidFill>
                <a:latin typeface="Arial" charset="0"/>
              </a:rPr>
              <a:t>Tue 19 February 2013 </a:t>
            </a:r>
            <a:r>
              <a:rPr lang="en-GB" sz="16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sz="1600" dirty="0">
                <a:solidFill>
                  <a:schemeClr val="tx2"/>
                </a:solidFill>
                <a:latin typeface="Arial" charset="0"/>
              </a:rPr>
              <a:t>(morning)	</a:t>
            </a:r>
            <a:r>
              <a:rPr lang="en-GB" sz="1800" dirty="0" smtClean="0">
                <a:latin typeface="Arial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	Paper 2</a:t>
            </a:r>
            <a:r>
              <a:rPr lang="en-GB" sz="1800" dirty="0" smtClean="0">
                <a:solidFill>
                  <a:schemeClr val="tx2"/>
                </a:solidFill>
                <a:latin typeface="Arial" charset="0"/>
              </a:rPr>
              <a:t>: </a:t>
            </a:r>
            <a:r>
              <a:rPr lang="en-GB" sz="1600" dirty="0">
                <a:solidFill>
                  <a:schemeClr val="tx2"/>
                </a:solidFill>
                <a:latin typeface="Arial" charset="0"/>
              </a:rPr>
              <a:t>Wed 20 February 2013 (morning</a:t>
            </a:r>
            <a:r>
              <a:rPr lang="en-GB" sz="1600" dirty="0">
                <a:solidFill>
                  <a:schemeClr val="accent2"/>
                </a:solidFill>
                <a:latin typeface="Arial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	Paper 3: </a:t>
            </a:r>
            <a:r>
              <a:rPr lang="en-GB" sz="1600" dirty="0">
                <a:solidFill>
                  <a:schemeClr val="tx2"/>
                </a:solidFill>
                <a:latin typeface="Arial" charset="0"/>
              </a:rPr>
              <a:t>Thu 21 February 2013 (morning)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Project write up</a:t>
            </a:r>
            <a:r>
              <a:rPr lang="en-GB" sz="1800" dirty="0" smtClean="0">
                <a:solidFill>
                  <a:schemeClr val="tx2"/>
                </a:solidFill>
                <a:latin typeface="Arial" charset="0"/>
              </a:rPr>
              <a:t>: </a:t>
            </a:r>
            <a:r>
              <a:rPr lang="en-GB" sz="1600" dirty="0">
                <a:solidFill>
                  <a:schemeClr val="tx2"/>
                </a:solidFill>
                <a:latin typeface="Arial" charset="0"/>
              </a:rPr>
              <a:t>Mon 13 May – Fri 17 May 2013 (1 week)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Oral presentations of the Project</a:t>
            </a:r>
            <a:r>
              <a:rPr lang="en-GB" sz="1800" dirty="0" smtClean="0">
                <a:solidFill>
                  <a:schemeClr val="tx2"/>
                </a:solidFill>
                <a:latin typeface="Arial" charset="0"/>
              </a:rPr>
              <a:t>: </a:t>
            </a:r>
            <a:r>
              <a:rPr lang="en-GB" sz="1600" dirty="0">
                <a:solidFill>
                  <a:schemeClr val="tx2"/>
                </a:solidFill>
                <a:latin typeface="Arial" charset="0"/>
              </a:rPr>
              <a:t>Mon 20 May - Fri 24 May 2013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Project submission deadline: </a:t>
            </a:r>
            <a:r>
              <a:rPr lang="en-GB" sz="1600" dirty="0">
                <a:solidFill>
                  <a:schemeClr val="accent2"/>
                </a:solidFill>
                <a:latin typeface="Arial" charset="0"/>
              </a:rPr>
              <a:t>Thu </a:t>
            </a:r>
            <a:r>
              <a:rPr lang="en-GB" sz="1600" dirty="0">
                <a:solidFill>
                  <a:schemeClr val="tx2"/>
                </a:solidFill>
                <a:latin typeface="Arial" charset="0"/>
              </a:rPr>
              <a:t>23 May 2013 (14:00 </a:t>
            </a:r>
            <a:r>
              <a:rPr lang="en-GB" sz="1600" dirty="0" err="1">
                <a:solidFill>
                  <a:schemeClr val="tx2"/>
                </a:solidFill>
                <a:latin typeface="Arial" charset="0"/>
              </a:rPr>
              <a:t>hrs</a:t>
            </a:r>
            <a:r>
              <a:rPr lang="en-GB" sz="1600" dirty="0" smtClean="0">
                <a:solidFill>
                  <a:schemeClr val="tx2"/>
                </a:solidFill>
                <a:latin typeface="Arial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BSc </a:t>
            </a:r>
            <a:r>
              <a:rPr lang="en-GB" sz="1800" dirty="0" err="1" smtClean="0">
                <a:latin typeface="Arial" charset="0"/>
              </a:rPr>
              <a:t>Vivas</a:t>
            </a:r>
            <a:r>
              <a:rPr lang="en-GB" sz="1800" dirty="0" smtClean="0">
                <a:latin typeface="Arial" charset="0"/>
              </a:rPr>
              <a:t> (Parts B and C) </a:t>
            </a:r>
            <a:r>
              <a:rPr lang="en-GB" sz="1600" dirty="0">
                <a:solidFill>
                  <a:schemeClr val="accent2"/>
                </a:solidFill>
                <a:latin typeface="Arial" charset="0"/>
              </a:rPr>
              <a:t>: </a:t>
            </a:r>
            <a:r>
              <a:rPr lang="en-GB" sz="1600" dirty="0">
                <a:solidFill>
                  <a:schemeClr val="tx2"/>
                </a:solidFill>
                <a:latin typeface="Arial" charset="0"/>
              </a:rPr>
              <a:t>Wed 12 June 2013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Degree Classification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	First:	 </a:t>
            </a:r>
            <a:r>
              <a:rPr lang="en-GB" sz="1600" dirty="0" smtClean="0">
                <a:solidFill>
                  <a:schemeClr val="tx2"/>
                </a:solidFill>
                <a:latin typeface="Arial" charset="0"/>
              </a:rPr>
              <a:t>70 </a:t>
            </a:r>
            <a:r>
              <a:rPr lang="en-GB" sz="1600" dirty="0">
                <a:solidFill>
                  <a:schemeClr val="tx2"/>
                </a:solidFill>
                <a:latin typeface="Arial" charset="0"/>
              </a:rPr>
              <a:t>- 100%</a:t>
            </a:r>
          </a:p>
          <a:p>
            <a:pPr marL="0" indent="0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	2.1:	 </a:t>
            </a:r>
            <a:r>
              <a:rPr lang="en-GB" sz="1600" dirty="0">
                <a:solidFill>
                  <a:schemeClr val="tx2"/>
                </a:solidFill>
                <a:latin typeface="Arial" charset="0"/>
              </a:rPr>
              <a:t>60 - 69.9%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	2.2:	 </a:t>
            </a:r>
            <a:r>
              <a:rPr lang="en-GB" sz="1600" dirty="0">
                <a:solidFill>
                  <a:schemeClr val="tx2"/>
                </a:solidFill>
                <a:latin typeface="Arial" charset="0"/>
              </a:rPr>
              <a:t>50 - 59.9%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	Third:      </a:t>
            </a:r>
            <a:r>
              <a:rPr lang="en-GB" sz="1600" dirty="0" smtClean="0">
                <a:solidFill>
                  <a:schemeClr val="tx2"/>
                </a:solidFill>
                <a:latin typeface="Arial" charset="0"/>
              </a:rPr>
              <a:t>40 </a:t>
            </a:r>
            <a:r>
              <a:rPr lang="en-GB" sz="1600" dirty="0">
                <a:solidFill>
                  <a:schemeClr val="tx2"/>
                </a:solidFill>
                <a:latin typeface="Arial" charset="0"/>
              </a:rPr>
              <a:t>- 49.9%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GB" sz="1800" dirty="0" smtClean="0">
                <a:latin typeface="Arial" charset="0"/>
              </a:rPr>
              <a:t>	Pass:      </a:t>
            </a:r>
            <a:r>
              <a:rPr lang="en-GB" sz="1600" dirty="0" smtClean="0">
                <a:solidFill>
                  <a:schemeClr val="tx2"/>
                </a:solidFill>
                <a:latin typeface="Arial" charset="0"/>
              </a:rPr>
              <a:t>&lt;</a:t>
            </a:r>
            <a:r>
              <a:rPr lang="en-GB" sz="1600" dirty="0">
                <a:solidFill>
                  <a:schemeClr val="tx2"/>
                </a:solidFill>
                <a:latin typeface="Arial" charset="0"/>
              </a:rPr>
              <a:t>40 (at examiners’ discretion)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EXAMINERS</a:t>
            </a:r>
          </a:p>
          <a:p>
            <a:pPr lvl="1" eaLnBrk="1" hangingPunct="1">
              <a:lnSpc>
                <a:spcPct val="80000"/>
              </a:lnSpc>
            </a:pPr>
            <a:r>
              <a:rPr lang="en-GB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Prof C </a:t>
            </a:r>
            <a:r>
              <a:rPr lang="en-GB" dirty="0" err="1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Terracciano</a:t>
            </a:r>
            <a:r>
              <a:rPr lang="en-GB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 (Chairman)</a:t>
            </a:r>
          </a:p>
          <a:p>
            <a:pPr lvl="1" eaLnBrk="1" hangingPunct="1">
              <a:lnSpc>
                <a:spcPct val="80000"/>
              </a:lnSpc>
            </a:pPr>
            <a:r>
              <a:rPr lang="en-GB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Prof A Williams (External)</a:t>
            </a:r>
          </a:p>
          <a:p>
            <a:pPr lvl="1" eaLnBrk="1" hangingPunct="1">
              <a:lnSpc>
                <a:spcPct val="80000"/>
              </a:lnSpc>
            </a:pPr>
            <a:r>
              <a:rPr lang="en-GB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Prof A Hughes (Internal)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03184" y="6268670"/>
            <a:ext cx="31774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b="0" i="1" dirty="0" smtClean="0"/>
              <a:t>* Dates correct at time of printing</a:t>
            </a:r>
            <a:endParaRPr lang="en-GB" sz="1600" b="0" i="1" dirty="0"/>
          </a:p>
        </p:txBody>
      </p:sp>
    </p:spTree>
    <p:extLst>
      <p:ext uri="{BB962C8B-B14F-4D97-AF65-F5344CB8AC3E}">
        <p14:creationId xmlns:p14="http://schemas.microsoft.com/office/powerpoint/2010/main" val="217689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ISSUES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>
                <a:latin typeface="Arial" charset="0"/>
              </a:rPr>
              <a:t>Your assessment of the course</a:t>
            </a:r>
          </a:p>
          <a:p>
            <a:pPr lvl="1" eaLnBrk="1" hangingPunct="1"/>
            <a:r>
              <a:rPr lang="en-GB" sz="2400" dirty="0" smtClean="0">
                <a:latin typeface="Arial" charset="0"/>
              </a:rPr>
              <a:t>SOLE</a:t>
            </a:r>
          </a:p>
          <a:p>
            <a:pPr lvl="2" eaLnBrk="1" hangingPunct="1"/>
            <a:r>
              <a:rPr lang="en-GB" sz="1600" u="sng" dirty="0" smtClean="0">
                <a:solidFill>
                  <a:schemeClr val="tx2"/>
                </a:solidFill>
                <a:latin typeface="Arial" charset="0"/>
              </a:rPr>
              <a:t>http://education.med.ic.ac.uk/SOLE/index.htm</a:t>
            </a:r>
          </a:p>
          <a:p>
            <a:pPr lvl="1" eaLnBrk="1" hangingPunct="1"/>
            <a:r>
              <a:rPr lang="en-GB" sz="2400" dirty="0" smtClean="0">
                <a:latin typeface="Arial" charset="0"/>
              </a:rPr>
              <a:t>Informal feedback sessions</a:t>
            </a:r>
          </a:p>
          <a:p>
            <a:pPr eaLnBrk="1" hangingPunct="1"/>
            <a:r>
              <a:rPr lang="en-GB" sz="2800" dirty="0" smtClean="0">
                <a:latin typeface="Arial" charset="0"/>
              </a:rPr>
              <a:t>Your assessment of projects</a:t>
            </a:r>
          </a:p>
          <a:p>
            <a:pPr lvl="1" eaLnBrk="1" hangingPunct="1"/>
            <a:r>
              <a:rPr lang="en-GB" sz="2400" dirty="0" smtClean="0">
                <a:latin typeface="Arial" charset="0"/>
              </a:rPr>
              <a:t>PROLE</a:t>
            </a:r>
          </a:p>
          <a:p>
            <a:pPr eaLnBrk="1" hangingPunct="1"/>
            <a:endParaRPr lang="en-GB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9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1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Standarddesign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ic1</Template>
  <TotalTime>3604</TotalTime>
  <Words>617</Words>
  <Application>Microsoft Office PowerPoint</Application>
  <PresentationFormat>On-screen Show (4:3)</PresentationFormat>
  <Paragraphs>126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ic1</vt:lpstr>
      <vt:lpstr>PowerPoint Presentation</vt:lpstr>
      <vt:lpstr>STRUCTURE OF THE COURSE</vt:lpstr>
      <vt:lpstr>ATTENDANCE</vt:lpstr>
      <vt:lpstr>SUMMATIVE ASSESSMENTS</vt:lpstr>
      <vt:lpstr>IN-COURSE ASSESSMENT AND FEEDBACK</vt:lpstr>
      <vt:lpstr>TUTORIALS / FORMATIVE ASSESSMENTS</vt:lpstr>
      <vt:lpstr>PROJECTS</vt:lpstr>
      <vt:lpstr>EXAMINATIONS*</vt:lpstr>
      <vt:lpstr>OTHER ISSUES</vt:lpstr>
      <vt:lpstr>STUDY SKILLS &amp; READING</vt:lpstr>
      <vt:lpstr>COMMUNICATIONS AND CONTACTS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steps in statistical analysis</dc:title>
  <dc:creator>Alun Hughes</dc:creator>
  <cp:lastModifiedBy>Shiel, Nuala</cp:lastModifiedBy>
  <cp:revision>74</cp:revision>
  <dcterms:created xsi:type="dcterms:W3CDTF">2012-09-14T12:54:44Z</dcterms:created>
  <dcterms:modified xsi:type="dcterms:W3CDTF">2012-10-11T09:30:31Z</dcterms:modified>
</cp:coreProperties>
</file>