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8"/>
  </p:notesMasterIdLst>
  <p:handoutMasterIdLst>
    <p:handoutMasterId r:id="rId19"/>
  </p:handoutMasterIdLst>
  <p:sldIdLst>
    <p:sldId id="270" r:id="rId2"/>
    <p:sldId id="287" r:id="rId3"/>
    <p:sldId id="269" r:id="rId4"/>
    <p:sldId id="288" r:id="rId5"/>
    <p:sldId id="299" r:id="rId6"/>
    <p:sldId id="289" r:id="rId7"/>
    <p:sldId id="290" r:id="rId8"/>
    <p:sldId id="291" r:id="rId9"/>
    <p:sldId id="292" r:id="rId10"/>
    <p:sldId id="300" r:id="rId11"/>
    <p:sldId id="293" r:id="rId12"/>
    <p:sldId id="294" r:id="rId13"/>
    <p:sldId id="295" r:id="rId14"/>
    <p:sldId id="296" r:id="rId15"/>
    <p:sldId id="297" r:id="rId16"/>
    <p:sldId id="298" r:id="rId17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46" autoAdjust="0"/>
    <p:restoredTop sz="94685" autoAdjust="0"/>
  </p:normalViewPr>
  <p:slideViewPr>
    <p:cSldViewPr>
      <p:cViewPr>
        <p:scale>
          <a:sx n="50" d="100"/>
          <a:sy n="50" d="100"/>
        </p:scale>
        <p:origin x="-804" y="-294"/>
      </p:cViewPr>
      <p:guideLst>
        <p:guide orient="horz" pos="864"/>
        <p:guide pos="532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1" d="100"/>
          <a:sy n="61" d="100"/>
        </p:scale>
        <p:origin x="-1596" y="-6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50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50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CEEF7BCA-0476-4B43-8A2C-947D45DFFBF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3297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460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60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B0174DE1-9228-4A6E-AF8C-CD8BBB7E39C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60281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9483D8-C143-4481-8CD5-88227A6ADAB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E79831-9DBF-4B60-8E69-F1D362E63AE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38900" y="228600"/>
            <a:ext cx="20193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228600"/>
            <a:ext cx="59055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68D288-5AA5-4B56-9EDB-F90D708B7F2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77724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818F19-088E-4C3D-A690-1A12F745E2C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77724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845728-2CE4-4C8A-9597-39FFE683167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21FC22-9441-4797-887C-6C5EB141F35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04A244-49A0-4E19-8DC2-5247DC805A4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B0C245-DCE1-47E1-AFDC-C931FC5817A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27C50C-FE68-4FA2-8443-AE4DD6F3723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539873-00DE-40A9-92F9-4BE66BDF4E9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A22230-F59A-4E51-A400-AA80ABFE3CF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EE9902-303C-41B5-9C02-F3C60F0F52E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771385-8656-4F64-A8C9-C84EE541702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28600"/>
            <a:ext cx="7772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75780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accent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5707E5E-448D-438B-96B5-70693A5856F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75781" name="Text Box 5"/>
          <p:cNvSpPr txBox="1">
            <a:spLocks noChangeArrowheads="1"/>
          </p:cNvSpPr>
          <p:nvPr/>
        </p:nvSpPr>
        <p:spPr bwMode="auto">
          <a:xfrm>
            <a:off x="304800" y="6524625"/>
            <a:ext cx="20574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GB" altLang="en-GB" sz="1000">
                <a:solidFill>
                  <a:srgbClr val="0C479D"/>
                </a:solidFill>
                <a:latin typeface="Arial" charset="0"/>
                <a:cs typeface="+mn-cs"/>
              </a:rPr>
              <a:t>© Imperial College London</a:t>
            </a:r>
            <a:endParaRPr lang="en-GB" altLang="en-GB" sz="1000">
              <a:solidFill>
                <a:schemeClr val="bg1"/>
              </a:solidFill>
              <a:latin typeface="Arial" charset="0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1" r:id="rId2"/>
    <p:sldLayoutId id="2147483660" r:id="rId3"/>
    <p:sldLayoutId id="2147483659" r:id="rId4"/>
    <p:sldLayoutId id="2147483658" r:id="rId5"/>
    <p:sldLayoutId id="2147483657" r:id="rId6"/>
    <p:sldLayoutId id="2147483656" r:id="rId7"/>
    <p:sldLayoutId id="2147483655" r:id="rId8"/>
    <p:sldLayoutId id="2147483654" r:id="rId9"/>
    <p:sldLayoutId id="2147483653" r:id="rId10"/>
    <p:sldLayoutId id="2147483652" r:id="rId11"/>
    <p:sldLayoutId id="2147483651" r:id="rId12"/>
    <p:sldLayoutId id="2147483650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FF99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FF9900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FF9900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FF9900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FF9900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rgbClr val="FF9900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rgbClr val="FF9900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rgbClr val="FF9900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rgbClr val="FF990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3"/>
          <p:cNvSpPr>
            <a:spLocks noChangeArrowheads="1"/>
          </p:cNvSpPr>
          <p:nvPr/>
        </p:nvSpPr>
        <p:spPr bwMode="auto">
          <a:xfrm>
            <a:off x="685800" y="838200"/>
            <a:ext cx="77724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4400">
              <a:solidFill>
                <a:schemeClr val="tx2"/>
              </a:solidFill>
            </a:endParaRPr>
          </a:p>
        </p:txBody>
      </p:sp>
      <p:sp>
        <p:nvSpPr>
          <p:cNvPr id="17410" name="Rectangle 4"/>
          <p:cNvSpPr>
            <a:spLocks noChangeArrowheads="1"/>
          </p:cNvSpPr>
          <p:nvPr/>
        </p:nvSpPr>
        <p:spPr bwMode="auto">
          <a:xfrm>
            <a:off x="990600" y="2057400"/>
            <a:ext cx="64008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FontTx/>
              <a:buChar char="•"/>
            </a:pPr>
            <a:endParaRPr lang="en-US" sz="3200"/>
          </a:p>
        </p:txBody>
      </p:sp>
      <p:sp>
        <p:nvSpPr>
          <p:cNvPr id="17411" name="Rectangle 8"/>
          <p:cNvSpPr>
            <a:spLocks noGrp="1" noChangeArrowheads="1"/>
          </p:cNvSpPr>
          <p:nvPr>
            <p:ph type="ctrTitle"/>
          </p:nvPr>
        </p:nvSpPr>
        <p:spPr>
          <a:xfrm>
            <a:off x="395536" y="1557338"/>
            <a:ext cx="8424936" cy="2252662"/>
          </a:xfrm>
        </p:spPr>
        <p:txBody>
          <a:bodyPr/>
          <a:lstStyle/>
          <a:p>
            <a:pPr eaLnBrk="1" hangingPunct="1"/>
            <a:r>
              <a:rPr lang="en-GB" dirty="0" smtClean="0"/>
              <a:t>Force - frequency </a:t>
            </a:r>
            <a:r>
              <a:rPr lang="en-GB" dirty="0" smtClean="0"/>
              <a:t>responses and other contractile phenomena</a:t>
            </a:r>
          </a:p>
        </p:txBody>
      </p:sp>
      <p:sp>
        <p:nvSpPr>
          <p:cNvPr id="17412" name="Rectangle 9"/>
          <p:cNvSpPr>
            <a:spLocks noGrp="1" noChangeArrowheads="1"/>
          </p:cNvSpPr>
          <p:nvPr>
            <p:ph type="subTitle" idx="1"/>
          </p:nvPr>
        </p:nvSpPr>
        <p:spPr>
          <a:xfrm>
            <a:off x="539552" y="4221088"/>
            <a:ext cx="7704534" cy="576263"/>
          </a:xfrm>
        </p:spPr>
        <p:txBody>
          <a:bodyPr/>
          <a:lstStyle/>
          <a:p>
            <a:pPr algn="l" eaLnBrk="1" hangingPunct="1"/>
            <a:r>
              <a:rPr lang="en-GB" sz="2000" dirty="0" smtClean="0"/>
              <a:t>Ken MacLeod, Cardiac Medicine, National Heart &amp; Lung Institute</a:t>
            </a:r>
          </a:p>
          <a:p>
            <a:pPr eaLnBrk="1" hangingPunct="1"/>
            <a:endParaRPr lang="en-GB" dirty="0" smtClean="0"/>
          </a:p>
        </p:txBody>
      </p:sp>
      <p:pic>
        <p:nvPicPr>
          <p:cNvPr id="17413" name="Picture 1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825" y="260350"/>
            <a:ext cx="3124200" cy="78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5"/>
          <p:cNvSpPr>
            <a:spLocks noGrp="1" noChangeArrowheads="1"/>
          </p:cNvSpPr>
          <p:nvPr>
            <p:ph type="title"/>
          </p:nvPr>
        </p:nvSpPr>
        <p:spPr>
          <a:xfrm>
            <a:off x="250825" y="228600"/>
            <a:ext cx="8569325" cy="1143000"/>
          </a:xfrm>
        </p:spPr>
        <p:txBody>
          <a:bodyPr/>
          <a:lstStyle/>
          <a:p>
            <a:pPr eaLnBrk="1" hangingPunct="1"/>
            <a:r>
              <a:rPr lang="en-GB" sz="4000" smtClean="0"/>
              <a:t>Influence of [Na]</a:t>
            </a:r>
            <a:r>
              <a:rPr lang="en-GB" sz="4000" baseline="-25000" smtClean="0"/>
              <a:t>i</a:t>
            </a:r>
            <a:r>
              <a:rPr lang="en-GB" sz="4000" smtClean="0"/>
              <a:t> on Na/Ca exchange</a:t>
            </a:r>
          </a:p>
        </p:txBody>
      </p:sp>
      <p:pic>
        <p:nvPicPr>
          <p:cNvPr id="26626" name="Picture 4" descr="bers_1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627313" y="1773238"/>
            <a:ext cx="4289425" cy="3870325"/>
          </a:xfrm>
        </p:spPr>
      </p:pic>
      <p:sp>
        <p:nvSpPr>
          <p:cNvPr id="26627" name="Text Box 7"/>
          <p:cNvSpPr txBox="1">
            <a:spLocks noChangeArrowheads="1"/>
          </p:cNvSpPr>
          <p:nvPr/>
        </p:nvSpPr>
        <p:spPr bwMode="auto">
          <a:xfrm>
            <a:off x="611188" y="2205038"/>
            <a:ext cx="18002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>
                <a:solidFill>
                  <a:schemeClr val="bg1"/>
                </a:solidFill>
                <a:latin typeface="Arial" charset="0"/>
              </a:rPr>
              <a:t>[Na]</a:t>
            </a:r>
            <a:r>
              <a:rPr lang="en-GB" sz="2000" baseline="-25000">
                <a:solidFill>
                  <a:schemeClr val="bg1"/>
                </a:solidFill>
                <a:latin typeface="Arial" charset="0"/>
              </a:rPr>
              <a:t>i</a:t>
            </a:r>
            <a:r>
              <a:rPr lang="en-GB" sz="2000">
                <a:solidFill>
                  <a:schemeClr val="bg1"/>
                </a:solidFill>
                <a:latin typeface="Arial" charset="0"/>
              </a:rPr>
              <a:t> = 6 mM</a:t>
            </a:r>
          </a:p>
        </p:txBody>
      </p:sp>
      <p:sp>
        <p:nvSpPr>
          <p:cNvPr id="26628" name="Text Box 8"/>
          <p:cNvSpPr txBox="1">
            <a:spLocks noChangeArrowheads="1"/>
          </p:cNvSpPr>
          <p:nvPr/>
        </p:nvSpPr>
        <p:spPr bwMode="auto">
          <a:xfrm>
            <a:off x="611188" y="3357563"/>
            <a:ext cx="18002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>
                <a:solidFill>
                  <a:schemeClr val="bg1"/>
                </a:solidFill>
                <a:latin typeface="Arial" charset="0"/>
              </a:rPr>
              <a:t>[Na]</a:t>
            </a:r>
            <a:r>
              <a:rPr lang="en-GB" sz="2000" baseline="-25000">
                <a:solidFill>
                  <a:schemeClr val="bg1"/>
                </a:solidFill>
                <a:latin typeface="Arial" charset="0"/>
              </a:rPr>
              <a:t>i</a:t>
            </a:r>
            <a:r>
              <a:rPr lang="en-GB" sz="2000">
                <a:solidFill>
                  <a:schemeClr val="bg1"/>
                </a:solidFill>
                <a:latin typeface="Arial" charset="0"/>
              </a:rPr>
              <a:t> = 8 mM</a:t>
            </a:r>
          </a:p>
        </p:txBody>
      </p:sp>
      <p:sp>
        <p:nvSpPr>
          <p:cNvPr id="26629" name="Text Box 9"/>
          <p:cNvSpPr txBox="1">
            <a:spLocks noChangeArrowheads="1"/>
          </p:cNvSpPr>
          <p:nvPr/>
        </p:nvSpPr>
        <p:spPr bwMode="auto">
          <a:xfrm>
            <a:off x="611188" y="4437063"/>
            <a:ext cx="18002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>
                <a:solidFill>
                  <a:schemeClr val="bg1"/>
                </a:solidFill>
                <a:latin typeface="Arial" charset="0"/>
              </a:rPr>
              <a:t>[Na]</a:t>
            </a:r>
            <a:r>
              <a:rPr lang="en-GB" sz="2000" baseline="-25000">
                <a:solidFill>
                  <a:schemeClr val="bg1"/>
                </a:solidFill>
                <a:latin typeface="Arial" charset="0"/>
              </a:rPr>
              <a:t>i</a:t>
            </a:r>
            <a:r>
              <a:rPr lang="en-GB" sz="2000">
                <a:solidFill>
                  <a:schemeClr val="bg1"/>
                </a:solidFill>
                <a:latin typeface="Arial" charset="0"/>
              </a:rPr>
              <a:t> = 12 mM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 eaLnBrk="1" hangingPunct="1"/>
            <a:r>
              <a:rPr lang="en-GB" smtClean="0"/>
              <a:t>Intracellular Na concentration - rat and rabbit</a:t>
            </a:r>
          </a:p>
        </p:txBody>
      </p:sp>
      <p:sp>
        <p:nvSpPr>
          <p:cNvPr id="2765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2843213" y="5229225"/>
            <a:ext cx="3810000" cy="1371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sz="1800" smtClean="0"/>
              <a:t>Higher [Na</a:t>
            </a:r>
            <a:r>
              <a:rPr lang="en-GB" sz="1800" baseline="30000" smtClean="0"/>
              <a:t>+</a:t>
            </a:r>
            <a:r>
              <a:rPr lang="en-GB" sz="1800" smtClean="0"/>
              <a:t>]</a:t>
            </a:r>
            <a:r>
              <a:rPr lang="en-GB" sz="1800" baseline="-25000" smtClean="0"/>
              <a:t>i</a:t>
            </a:r>
            <a:r>
              <a:rPr lang="en-GB" sz="1800" smtClean="0"/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en-GB" sz="1800" smtClean="0"/>
              <a:t>Shorter action potential</a:t>
            </a:r>
          </a:p>
          <a:p>
            <a:pPr eaLnBrk="1" hangingPunct="1">
              <a:lnSpc>
                <a:spcPct val="90000"/>
              </a:lnSpc>
            </a:pPr>
            <a:r>
              <a:rPr lang="en-GB" sz="1800" smtClean="0"/>
              <a:t>Combine after period of stimulation to produce Ca influx during diastole </a:t>
            </a:r>
          </a:p>
        </p:txBody>
      </p:sp>
      <p:pic>
        <p:nvPicPr>
          <p:cNvPr id="27651" name="Picture 5" descr="rat_rabbit_NaCa_a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47813" y="1557338"/>
            <a:ext cx="6172200" cy="3592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914400"/>
          </a:xfrm>
        </p:spPr>
        <p:txBody>
          <a:bodyPr/>
          <a:lstStyle/>
          <a:p>
            <a:pPr eaLnBrk="1" hangingPunct="1"/>
            <a:r>
              <a:rPr lang="en-GB" smtClean="0"/>
              <a:t>Force-frequency relationships - 1</a:t>
            </a:r>
          </a:p>
        </p:txBody>
      </p:sp>
      <p:sp>
        <p:nvSpPr>
          <p:cNvPr id="2867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684213" y="4221163"/>
            <a:ext cx="7924800" cy="2438400"/>
          </a:xfrm>
        </p:spPr>
        <p:txBody>
          <a:bodyPr/>
          <a:lstStyle/>
          <a:p>
            <a:pPr eaLnBrk="1" hangingPunct="1"/>
            <a:r>
              <a:rPr lang="en-GB" sz="1800" smtClean="0"/>
              <a:t>Smaller 1</a:t>
            </a:r>
            <a:r>
              <a:rPr lang="en-GB" sz="1800" baseline="30000" smtClean="0"/>
              <a:t>st</a:t>
            </a:r>
            <a:r>
              <a:rPr lang="en-GB" sz="1800" smtClean="0"/>
              <a:t> beat on increasing frequency - SR Ca release channel requires longer time to recover from inactivation </a:t>
            </a:r>
          </a:p>
          <a:p>
            <a:pPr eaLnBrk="1" hangingPunct="1"/>
            <a:r>
              <a:rPr lang="en-GB" sz="1800" smtClean="0"/>
              <a:t>Several factors involved in progressive increase in force </a:t>
            </a:r>
          </a:p>
          <a:p>
            <a:pPr lvl="1" eaLnBrk="1" hangingPunct="1"/>
            <a:r>
              <a:rPr lang="en-GB" sz="1800" smtClean="0"/>
              <a:t>Increased ICa</a:t>
            </a:r>
          </a:p>
          <a:p>
            <a:pPr lvl="1" eaLnBrk="1" hangingPunct="1"/>
            <a:r>
              <a:rPr lang="en-GB" sz="1800" smtClean="0"/>
              <a:t>Higher diastolic (resting) [Ca]</a:t>
            </a:r>
          </a:p>
          <a:p>
            <a:pPr lvl="1" eaLnBrk="1" hangingPunct="1"/>
            <a:r>
              <a:rPr lang="en-GB" sz="1800" smtClean="0"/>
              <a:t>Increased SR Ca content</a:t>
            </a:r>
          </a:p>
          <a:p>
            <a:pPr lvl="1" eaLnBrk="1" hangingPunct="1"/>
            <a:r>
              <a:rPr lang="en-GB" sz="1800" smtClean="0"/>
              <a:t>Increased intracellular [Na] </a:t>
            </a:r>
          </a:p>
          <a:p>
            <a:pPr lvl="1" eaLnBrk="1" hangingPunct="1"/>
            <a:endParaRPr lang="en-GB" sz="1800" smtClean="0"/>
          </a:p>
          <a:p>
            <a:pPr eaLnBrk="1" hangingPunct="1"/>
            <a:endParaRPr lang="en-GB" sz="1800" smtClean="0"/>
          </a:p>
        </p:txBody>
      </p:sp>
      <p:pic>
        <p:nvPicPr>
          <p:cNvPr id="28675" name="Picture 5" descr="force_freq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87450" y="1196975"/>
            <a:ext cx="6619875" cy="2903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0"/>
            <a:ext cx="8763000" cy="914400"/>
          </a:xfrm>
        </p:spPr>
        <p:txBody>
          <a:bodyPr/>
          <a:lstStyle/>
          <a:p>
            <a:pPr eaLnBrk="1" hangingPunct="1"/>
            <a:r>
              <a:rPr lang="en-GB" smtClean="0"/>
              <a:t>Force-frequency relationships - 2</a:t>
            </a:r>
          </a:p>
        </p:txBody>
      </p:sp>
      <p:sp>
        <p:nvSpPr>
          <p:cNvPr id="2969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8313" y="3860800"/>
            <a:ext cx="8305800" cy="2819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sz="1800" smtClean="0"/>
              <a:t>Larger 1</a:t>
            </a:r>
            <a:r>
              <a:rPr lang="en-GB" sz="1800" baseline="30000" smtClean="0"/>
              <a:t>st</a:t>
            </a:r>
            <a:r>
              <a:rPr lang="en-GB" sz="1800" smtClean="0"/>
              <a:t> beat on decreasing frequency result of two factors: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1800" smtClean="0"/>
              <a:t>High SR Ca content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1800" smtClean="0"/>
              <a:t>Greater fraction of SR Ca released (due to the greater time for the SR Ca release channel to recover from inactivation)</a:t>
            </a:r>
          </a:p>
          <a:p>
            <a:pPr eaLnBrk="1" hangingPunct="1">
              <a:lnSpc>
                <a:spcPct val="90000"/>
              </a:lnSpc>
            </a:pPr>
            <a:r>
              <a:rPr lang="en-GB" sz="1800" smtClean="0"/>
              <a:t>Several factors are involved in progressive decrease in force: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1800" smtClean="0"/>
              <a:t>Decreased ICa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1800" smtClean="0"/>
              <a:t>A decrease in diastolic [Ca]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1800" smtClean="0"/>
              <a:t>A decrease in SR Ca content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1800" smtClean="0"/>
              <a:t>A decrease in intracellular [Na]</a:t>
            </a:r>
          </a:p>
          <a:p>
            <a:pPr eaLnBrk="1" hangingPunct="1">
              <a:lnSpc>
                <a:spcPct val="90000"/>
              </a:lnSpc>
            </a:pPr>
            <a:endParaRPr lang="en-GB" sz="1800" smtClean="0"/>
          </a:p>
        </p:txBody>
      </p:sp>
      <p:pic>
        <p:nvPicPr>
          <p:cNvPr id="29699" name="Picture 5" descr="force_freq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95400" y="914400"/>
            <a:ext cx="6619875" cy="2903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0"/>
            <a:ext cx="8496300" cy="908050"/>
          </a:xfrm>
        </p:spPr>
        <p:txBody>
          <a:bodyPr/>
          <a:lstStyle/>
          <a:p>
            <a:pPr eaLnBrk="1" hangingPunct="1"/>
            <a:r>
              <a:rPr lang="en-GB" smtClean="0"/>
              <a:t>Force-frequency relationships - 3</a:t>
            </a:r>
          </a:p>
        </p:txBody>
      </p:sp>
      <p:sp>
        <p:nvSpPr>
          <p:cNvPr id="3072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684213" y="4149725"/>
            <a:ext cx="7773987" cy="1944688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GB" sz="2000" smtClean="0"/>
              <a:t>Rat ventricle has very flat, (sometimes negative) F-F relationship probably due to:</a:t>
            </a:r>
          </a:p>
          <a:p>
            <a:pPr lvl="1" eaLnBrk="1" hangingPunct="1">
              <a:lnSpc>
                <a:spcPct val="80000"/>
              </a:lnSpc>
            </a:pPr>
            <a:r>
              <a:rPr lang="en-GB" sz="1800" smtClean="0"/>
              <a:t>SR Ca content being high and not changing as rate is increased</a:t>
            </a:r>
          </a:p>
          <a:p>
            <a:pPr lvl="1" eaLnBrk="1" hangingPunct="1">
              <a:lnSpc>
                <a:spcPct val="80000"/>
              </a:lnSpc>
            </a:pPr>
            <a:r>
              <a:rPr lang="en-GB" sz="1800" smtClean="0"/>
              <a:t>Encroachment into full recovery time for EC coupling </a:t>
            </a:r>
          </a:p>
          <a:p>
            <a:pPr lvl="1" eaLnBrk="1" hangingPunct="1">
              <a:lnSpc>
                <a:spcPct val="80000"/>
              </a:lnSpc>
            </a:pPr>
            <a:r>
              <a:rPr lang="en-GB" sz="1800" smtClean="0"/>
              <a:t>More rapid inactivation of I</a:t>
            </a:r>
            <a:r>
              <a:rPr lang="en-GB" sz="1800" baseline="-25000" smtClean="0"/>
              <a:t>Ca</a:t>
            </a:r>
            <a:r>
              <a:rPr lang="en-GB" sz="1800" smtClean="0"/>
              <a:t> therefore less loading of SR by influx than other species </a:t>
            </a:r>
          </a:p>
          <a:p>
            <a:pPr lvl="1" eaLnBrk="1" hangingPunct="1">
              <a:lnSpc>
                <a:spcPct val="80000"/>
              </a:lnSpc>
            </a:pPr>
            <a:r>
              <a:rPr lang="en-GB" sz="1800" smtClean="0"/>
              <a:t>SR Ca release channel requiring longer time to recover from inactivation?</a:t>
            </a:r>
          </a:p>
          <a:p>
            <a:pPr lvl="1" eaLnBrk="1" hangingPunct="1">
              <a:lnSpc>
                <a:spcPct val="80000"/>
              </a:lnSpc>
            </a:pPr>
            <a:r>
              <a:rPr lang="en-GB" sz="1800" smtClean="0">
                <a:solidFill>
                  <a:srgbClr val="FFFF00"/>
                </a:solidFill>
              </a:rPr>
              <a:t>See Janssen &amp; Periasamy (2007) JMCC 43:523  </a:t>
            </a:r>
          </a:p>
        </p:txBody>
      </p:sp>
      <p:pic>
        <p:nvPicPr>
          <p:cNvPr id="30723" name="Picture 6" descr="force_freq_rat_rabbit_no RCC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684213" y="1243013"/>
            <a:ext cx="7773987" cy="2749550"/>
          </a:xfr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5"/>
          <p:cNvSpPr>
            <a:spLocks noGrp="1" noChangeArrowheads="1"/>
          </p:cNvSpPr>
          <p:nvPr>
            <p:ph type="title"/>
          </p:nvPr>
        </p:nvSpPr>
        <p:spPr>
          <a:xfrm>
            <a:off x="228600" y="304800"/>
            <a:ext cx="8610600" cy="1066800"/>
          </a:xfrm>
        </p:spPr>
        <p:txBody>
          <a:bodyPr/>
          <a:lstStyle/>
          <a:p>
            <a:pPr eaLnBrk="1" hangingPunct="1"/>
            <a:r>
              <a:rPr lang="en-GB" smtClean="0"/>
              <a:t>How much Ca is released from SR during twitch?</a:t>
            </a:r>
          </a:p>
        </p:txBody>
      </p:sp>
      <p:sp>
        <p:nvSpPr>
          <p:cNvPr id="31746" name="Rectangle 7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981200"/>
            <a:ext cx="4343400" cy="3581400"/>
          </a:xfrm>
        </p:spPr>
        <p:txBody>
          <a:bodyPr/>
          <a:lstStyle/>
          <a:p>
            <a:pPr eaLnBrk="1" hangingPunct="1"/>
            <a:r>
              <a:rPr lang="en-GB" sz="2400" smtClean="0"/>
              <a:t>Thapsigargin (TG) inhibits SR Ca-ATPase</a:t>
            </a:r>
          </a:p>
          <a:p>
            <a:pPr eaLnBrk="1" hangingPunct="1"/>
            <a:r>
              <a:rPr lang="en-GB" sz="2400" smtClean="0"/>
              <a:t>90 sec required for TG to block</a:t>
            </a:r>
          </a:p>
          <a:p>
            <a:pPr eaLnBrk="1" hangingPunct="1"/>
            <a:r>
              <a:rPr lang="en-GB" sz="2400" smtClean="0"/>
              <a:t>0Na, 0Ca inhibits loss of Ca from cell (rest decay)</a:t>
            </a:r>
          </a:p>
          <a:p>
            <a:pPr eaLnBrk="1" hangingPunct="1"/>
            <a:r>
              <a:rPr lang="en-GB" sz="2400" smtClean="0"/>
              <a:t>Caffeine releases all Ca from the SR</a:t>
            </a:r>
          </a:p>
        </p:txBody>
      </p:sp>
      <p:pic>
        <p:nvPicPr>
          <p:cNvPr id="31747" name="Picture 8" descr="BBB_twitch_SRreleas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1752600"/>
            <a:ext cx="40005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228600"/>
            <a:ext cx="8569325" cy="1143000"/>
          </a:xfrm>
        </p:spPr>
        <p:txBody>
          <a:bodyPr/>
          <a:lstStyle/>
          <a:p>
            <a:pPr eaLnBrk="1" hangingPunct="1"/>
            <a:r>
              <a:rPr lang="en-GB" smtClean="0"/>
              <a:t>How much Ca is released from SR during twitch?</a:t>
            </a:r>
          </a:p>
        </p:txBody>
      </p:sp>
      <p:sp>
        <p:nvSpPr>
          <p:cNvPr id="3277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2286000"/>
            <a:ext cx="4267200" cy="2590800"/>
          </a:xfrm>
        </p:spPr>
        <p:txBody>
          <a:bodyPr/>
          <a:lstStyle/>
          <a:p>
            <a:pPr eaLnBrk="1" hangingPunct="1"/>
            <a:r>
              <a:rPr lang="en-GB" sz="2000" smtClean="0"/>
              <a:t>One twitch reduces SR Ca content by about half</a:t>
            </a:r>
          </a:p>
          <a:p>
            <a:pPr eaLnBrk="1" hangingPunct="1"/>
            <a:r>
              <a:rPr lang="en-GB" sz="2000" smtClean="0"/>
              <a:t>SR depleted to 15 - 20 % by 10 - 15 twitches</a:t>
            </a:r>
          </a:p>
          <a:p>
            <a:pPr eaLnBrk="1" hangingPunct="1"/>
            <a:r>
              <a:rPr lang="en-GB" sz="2000" smtClean="0"/>
              <a:t>&gt;100 twitches required to fully deplete SR Ca pool</a:t>
            </a:r>
          </a:p>
        </p:txBody>
      </p:sp>
      <p:pic>
        <p:nvPicPr>
          <p:cNvPr id="32771" name="Picture 5" descr="BBB_twitch_SRrelease_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2200275"/>
            <a:ext cx="3810000" cy="2868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772" name="Text Box 7"/>
          <p:cNvSpPr txBox="1">
            <a:spLocks noChangeArrowheads="1"/>
          </p:cNvSpPr>
          <p:nvPr/>
        </p:nvSpPr>
        <p:spPr bwMode="auto">
          <a:xfrm>
            <a:off x="304800" y="5181600"/>
            <a:ext cx="4114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GB" sz="1800">
                <a:solidFill>
                  <a:schemeClr val="bg1"/>
                </a:solidFill>
                <a:latin typeface="Arial" charset="0"/>
              </a:rPr>
              <a:t>SR Ca loss as a function of number of twitches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8763000" cy="1905000"/>
          </a:xfrm>
        </p:spPr>
        <p:txBody>
          <a:bodyPr/>
          <a:lstStyle/>
          <a:p>
            <a:pPr eaLnBrk="1" hangingPunct="1"/>
            <a:r>
              <a:rPr lang="en-GB" smtClean="0"/>
              <a:t>Simple contraction experiments can tell us how ventricular cells work</a:t>
            </a:r>
          </a:p>
        </p:txBody>
      </p:sp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743200"/>
            <a:ext cx="8207375" cy="3276600"/>
          </a:xfrm>
        </p:spPr>
        <p:txBody>
          <a:bodyPr/>
          <a:lstStyle/>
          <a:p>
            <a:pPr eaLnBrk="1" hangingPunct="1"/>
            <a:r>
              <a:rPr lang="en-GB" smtClean="0"/>
              <a:t>Rest decay;  rest potentiation</a:t>
            </a:r>
          </a:p>
          <a:p>
            <a:pPr eaLnBrk="1" hangingPunct="1"/>
            <a:r>
              <a:rPr lang="en-GB" smtClean="0"/>
              <a:t>Species, regional and developmental differences</a:t>
            </a:r>
          </a:p>
          <a:p>
            <a:pPr eaLnBrk="1" hangingPunct="1"/>
            <a:r>
              <a:rPr lang="en-GB" smtClean="0"/>
              <a:t>Force-frequency responses</a:t>
            </a:r>
          </a:p>
          <a:p>
            <a:pPr eaLnBrk="1" hangingPunct="1"/>
            <a:r>
              <a:rPr lang="en-GB" smtClean="0"/>
              <a:t>Differences in Ca fluxes (discussed by CT)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Picture 5" descr="ca_proc4_yellow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5575" y="366713"/>
            <a:ext cx="8832850" cy="6122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914400"/>
          </a:xfrm>
        </p:spPr>
        <p:txBody>
          <a:bodyPr/>
          <a:lstStyle/>
          <a:p>
            <a:pPr eaLnBrk="1" hangingPunct="1"/>
            <a:r>
              <a:rPr lang="en-GB" smtClean="0"/>
              <a:t>Rest decay</a:t>
            </a:r>
          </a:p>
        </p:txBody>
      </p:sp>
      <p:pic>
        <p:nvPicPr>
          <p:cNvPr id="20482" name="Picture 5" descr="post_rest_deca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1371600"/>
            <a:ext cx="4184650" cy="196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3" name="Picture 6" descr="post_rest_decay_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" y="3429000"/>
            <a:ext cx="3335338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4" name="Text Box 8"/>
          <p:cNvSpPr>
            <a:spLocks noGrp="1" noChangeArrowheads="1"/>
          </p:cNvSpPr>
          <p:nvPr>
            <p:ph type="body" sz="half" idx="2"/>
          </p:nvPr>
        </p:nvSpPr>
        <p:spPr>
          <a:xfrm>
            <a:off x="4724400" y="2286000"/>
            <a:ext cx="4114800" cy="3505200"/>
          </a:xfrm>
        </p:spPr>
        <p:txBody>
          <a:bodyPr/>
          <a:lstStyle/>
          <a:p>
            <a:pPr eaLnBrk="1" hangingPunct="1">
              <a:spcBef>
                <a:spcPct val="50000"/>
              </a:spcBef>
            </a:pPr>
            <a:r>
              <a:rPr lang="en-GB" sz="2000" smtClean="0"/>
              <a:t>Rest dependent decline in amplitude of the first post rest beat</a:t>
            </a:r>
          </a:p>
          <a:p>
            <a:pPr eaLnBrk="1" hangingPunct="1">
              <a:spcBef>
                <a:spcPct val="50000"/>
              </a:spcBef>
            </a:pPr>
            <a:r>
              <a:rPr lang="en-GB" sz="2000" smtClean="0"/>
              <a:t>During rest finite leak of Ca from SR (Ca “sparks”)</a:t>
            </a:r>
          </a:p>
          <a:p>
            <a:pPr eaLnBrk="1" hangingPunct="1">
              <a:spcBef>
                <a:spcPct val="50000"/>
              </a:spcBef>
            </a:pPr>
            <a:r>
              <a:rPr lang="en-GB" sz="2000" smtClean="0"/>
              <a:t>Random opening of SR Ca release channels (RyRs)</a:t>
            </a:r>
          </a:p>
          <a:p>
            <a:pPr eaLnBrk="1" hangingPunct="1">
              <a:spcBef>
                <a:spcPct val="50000"/>
              </a:spcBef>
            </a:pPr>
            <a:r>
              <a:rPr lang="en-GB" sz="2000" smtClean="0"/>
              <a:t>Ca extruded from cell by Na/Ca exchange</a:t>
            </a:r>
          </a:p>
        </p:txBody>
      </p:sp>
      <p:sp>
        <p:nvSpPr>
          <p:cNvPr id="20485" name="Rectangle 9"/>
          <p:cNvSpPr>
            <a:spLocks noChangeArrowheads="1"/>
          </p:cNvSpPr>
          <p:nvPr/>
        </p:nvSpPr>
        <p:spPr bwMode="auto">
          <a:xfrm rot="-5400000">
            <a:off x="-359569" y="4855369"/>
            <a:ext cx="2060575" cy="2746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200">
                <a:latin typeface="Arial" charset="0"/>
              </a:rPr>
              <a:t>Shortening (% steady state)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8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 eaLnBrk="1" hangingPunct="1"/>
            <a:r>
              <a:rPr lang="en-GB" sz="4000" smtClean="0"/>
              <a:t>Na/Ca exchange responsible for rest decay</a:t>
            </a:r>
          </a:p>
        </p:txBody>
      </p:sp>
      <p:pic>
        <p:nvPicPr>
          <p:cNvPr id="21506" name="Picture 4" descr="km_ct_2rcc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95288" y="2060575"/>
            <a:ext cx="5472112" cy="2863850"/>
          </a:xfrm>
        </p:spPr>
      </p:pic>
      <p:pic>
        <p:nvPicPr>
          <p:cNvPr id="21507" name="Picture 7" descr="km_ct_2rccb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6156325" y="2636838"/>
            <a:ext cx="2733675" cy="19939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04800"/>
            <a:ext cx="8686800" cy="762000"/>
          </a:xfrm>
        </p:spPr>
        <p:txBody>
          <a:bodyPr/>
          <a:lstStyle/>
          <a:p>
            <a:pPr eaLnBrk="1" hangingPunct="1"/>
            <a:r>
              <a:rPr lang="en-GB" smtClean="0"/>
              <a:t>Rest decay – effect of ryanodine</a:t>
            </a:r>
          </a:p>
        </p:txBody>
      </p:sp>
      <p:sp>
        <p:nvSpPr>
          <p:cNvPr id="2253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343400" y="1981200"/>
            <a:ext cx="4495800" cy="4114800"/>
          </a:xfrm>
        </p:spPr>
        <p:txBody>
          <a:bodyPr/>
          <a:lstStyle/>
          <a:p>
            <a:pPr eaLnBrk="1" hangingPunct="1"/>
            <a:r>
              <a:rPr lang="en-GB" sz="2800" smtClean="0"/>
              <a:t>Ryanodine modifies SR Ca release channel such that channel is open for longer with reduced conductance</a:t>
            </a:r>
          </a:p>
          <a:p>
            <a:pPr eaLnBrk="1" hangingPunct="1"/>
            <a:r>
              <a:rPr lang="en-GB" sz="2800" smtClean="0"/>
              <a:t>Makes SR “leaky”</a:t>
            </a:r>
          </a:p>
          <a:p>
            <a:pPr eaLnBrk="1" hangingPunct="1"/>
            <a:r>
              <a:rPr lang="en-GB" sz="2800" smtClean="0"/>
              <a:t>Rest decay is faster</a:t>
            </a:r>
          </a:p>
        </p:txBody>
      </p:sp>
      <p:pic>
        <p:nvPicPr>
          <p:cNvPr id="22531" name="Picture 5" descr="post_rest_decay_ryanodin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1981200"/>
            <a:ext cx="3130550" cy="182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2" name="Rectangle 6"/>
          <p:cNvSpPr>
            <a:spLocks noChangeArrowheads="1"/>
          </p:cNvSpPr>
          <p:nvPr/>
        </p:nvSpPr>
        <p:spPr bwMode="auto">
          <a:xfrm rot="-5400000">
            <a:off x="-253206" y="2767806"/>
            <a:ext cx="1817688" cy="2444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000">
                <a:solidFill>
                  <a:schemeClr val="bg2"/>
                </a:solidFill>
                <a:latin typeface="Arial" charset="0"/>
              </a:rPr>
              <a:t>Shortening (% steady state)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 eaLnBrk="1" hangingPunct="1"/>
            <a:r>
              <a:rPr lang="en-GB" smtClean="0"/>
              <a:t>Effects of caffeine &amp; ryanodine on steady state shortening</a:t>
            </a:r>
          </a:p>
        </p:txBody>
      </p:sp>
      <p:sp>
        <p:nvSpPr>
          <p:cNvPr id="2355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981200"/>
            <a:ext cx="44958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sz="2000" smtClean="0"/>
              <a:t>Caffeine and ryanodine modify SR Ca release channel to make SR “leaky”</a:t>
            </a:r>
          </a:p>
          <a:p>
            <a:pPr eaLnBrk="1" hangingPunct="1">
              <a:lnSpc>
                <a:spcPct val="90000"/>
              </a:lnSpc>
            </a:pPr>
            <a:r>
              <a:rPr lang="en-GB" sz="2000" smtClean="0"/>
              <a:t>In presence of either agent SR cannot store Ca so it cannot play its usual  role in Ca regulation</a:t>
            </a:r>
          </a:p>
          <a:p>
            <a:pPr eaLnBrk="1" hangingPunct="1">
              <a:lnSpc>
                <a:spcPct val="90000"/>
              </a:lnSpc>
            </a:pPr>
            <a:r>
              <a:rPr lang="en-GB" sz="2000" smtClean="0"/>
              <a:t>Different effects of caffeine and ryanodine on various cardiac preparations</a:t>
            </a:r>
          </a:p>
          <a:p>
            <a:pPr eaLnBrk="1" hangingPunct="1">
              <a:lnSpc>
                <a:spcPct val="90000"/>
              </a:lnSpc>
            </a:pPr>
            <a:r>
              <a:rPr lang="en-GB" sz="2000" smtClean="0"/>
              <a:t>Frog ventricle is least sensitive</a:t>
            </a:r>
          </a:p>
          <a:p>
            <a:pPr eaLnBrk="1" hangingPunct="1">
              <a:lnSpc>
                <a:spcPct val="90000"/>
              </a:lnSpc>
            </a:pPr>
            <a:r>
              <a:rPr lang="en-GB" sz="2000" smtClean="0"/>
              <a:t>Rat ventricle is most sensitive</a:t>
            </a:r>
          </a:p>
          <a:p>
            <a:pPr eaLnBrk="1" hangingPunct="1">
              <a:lnSpc>
                <a:spcPct val="90000"/>
              </a:lnSpc>
            </a:pPr>
            <a:r>
              <a:rPr lang="en-GB" sz="2000" smtClean="0"/>
              <a:t>Twitch in frog SR-independent</a:t>
            </a:r>
          </a:p>
          <a:p>
            <a:pPr eaLnBrk="1" hangingPunct="1">
              <a:lnSpc>
                <a:spcPct val="90000"/>
              </a:lnSpc>
            </a:pPr>
            <a:r>
              <a:rPr lang="en-GB" sz="2000" smtClean="0"/>
              <a:t>Twitch in rat very SR dependent</a:t>
            </a:r>
          </a:p>
        </p:txBody>
      </p:sp>
      <p:pic>
        <p:nvPicPr>
          <p:cNvPr id="23555" name="Picture 7" descr="caff_ryano_twitch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3201988"/>
            <a:ext cx="4398963" cy="2135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6" name="Rectangle 6"/>
          <p:cNvSpPr>
            <a:spLocks noChangeArrowheads="1"/>
          </p:cNvSpPr>
          <p:nvPr/>
        </p:nvSpPr>
        <p:spPr bwMode="auto">
          <a:xfrm rot="-5400000">
            <a:off x="-481806" y="4139406"/>
            <a:ext cx="1817688" cy="2444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000">
                <a:solidFill>
                  <a:schemeClr val="bg2"/>
                </a:solidFill>
                <a:latin typeface="Arial" charset="0"/>
              </a:rPr>
              <a:t>Shortening (% steady state)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 eaLnBrk="1" hangingPunct="1"/>
            <a:r>
              <a:rPr lang="en-GB" smtClean="0"/>
              <a:t>Effects of ryanodine on post rest contraction</a:t>
            </a:r>
          </a:p>
        </p:txBody>
      </p:sp>
      <p:sp>
        <p:nvSpPr>
          <p:cNvPr id="2457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218113" y="1981200"/>
            <a:ext cx="3962400" cy="2362200"/>
          </a:xfrm>
        </p:spPr>
        <p:txBody>
          <a:bodyPr/>
          <a:lstStyle/>
          <a:p>
            <a:pPr eaLnBrk="1" hangingPunct="1"/>
            <a:r>
              <a:rPr lang="en-GB" sz="2000" smtClean="0"/>
              <a:t>Shaded areas represent the relative SR contribution to a twitch for a particular tissue</a:t>
            </a:r>
          </a:p>
          <a:p>
            <a:pPr eaLnBrk="1" hangingPunct="1"/>
            <a:r>
              <a:rPr lang="en-GB" sz="2000" smtClean="0"/>
              <a:t>Areas below the shading represent contribution of Ca influx to twitch in a particular tissue</a:t>
            </a:r>
          </a:p>
        </p:txBody>
      </p:sp>
      <p:pic>
        <p:nvPicPr>
          <p:cNvPr id="24579" name="Picture 6" descr="species_ryano_twitch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2349500"/>
            <a:ext cx="4879975" cy="190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80" name="Text Box 7"/>
          <p:cNvSpPr txBox="1">
            <a:spLocks noChangeArrowheads="1"/>
          </p:cNvSpPr>
          <p:nvPr/>
        </p:nvSpPr>
        <p:spPr bwMode="auto">
          <a:xfrm>
            <a:off x="609600" y="5661025"/>
            <a:ext cx="784860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800">
                <a:solidFill>
                  <a:schemeClr val="bg1"/>
                </a:solidFill>
                <a:latin typeface="Arial" charset="0"/>
              </a:rPr>
              <a:t>frog V ~ toad V &gt; trout V &gt; </a:t>
            </a:r>
            <a:r>
              <a:rPr lang="en-GB" sz="1800">
                <a:solidFill>
                  <a:srgbClr val="FFFF00"/>
                </a:solidFill>
                <a:latin typeface="Arial" charset="0"/>
              </a:rPr>
              <a:t>fetal V</a:t>
            </a:r>
            <a:r>
              <a:rPr lang="en-GB" sz="1800">
                <a:solidFill>
                  <a:schemeClr val="bg1"/>
                </a:solidFill>
                <a:latin typeface="Arial" charset="0"/>
              </a:rPr>
              <a:t> (human, cat, rabbit) &gt; guinea pig V &gt; rabbit V &gt; </a:t>
            </a:r>
            <a:r>
              <a:rPr lang="en-GB" sz="1800">
                <a:solidFill>
                  <a:srgbClr val="FFFF00"/>
                </a:solidFill>
                <a:latin typeface="Arial" charset="0"/>
              </a:rPr>
              <a:t>human V</a:t>
            </a:r>
            <a:r>
              <a:rPr lang="en-GB" sz="1800">
                <a:solidFill>
                  <a:schemeClr val="bg1"/>
                </a:solidFill>
                <a:latin typeface="Arial" charset="0"/>
              </a:rPr>
              <a:t> &gt; rabbit A ~ neonate rat V &gt;  cat V &gt; dog V &gt; adult rat V ~ adult mouse V &gt; calf Purkinje fibre</a:t>
            </a:r>
          </a:p>
        </p:txBody>
      </p:sp>
      <p:sp>
        <p:nvSpPr>
          <p:cNvPr id="24581" name="Text Box 8"/>
          <p:cNvSpPr txBox="1">
            <a:spLocks noChangeArrowheads="1"/>
          </p:cNvSpPr>
          <p:nvPr/>
        </p:nvSpPr>
        <p:spPr bwMode="auto">
          <a:xfrm>
            <a:off x="2743200" y="4495800"/>
            <a:ext cx="4114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>
                <a:solidFill>
                  <a:schemeClr val="bg1"/>
                </a:solidFill>
                <a:latin typeface="Arial" charset="0"/>
              </a:rPr>
              <a:t>In order of relative contribution of influx to force development</a:t>
            </a:r>
          </a:p>
        </p:txBody>
      </p:sp>
      <p:sp>
        <p:nvSpPr>
          <p:cNvPr id="24582" name="AutoShape 9"/>
          <p:cNvSpPr>
            <a:spLocks noChangeArrowheads="1"/>
          </p:cNvSpPr>
          <p:nvPr/>
        </p:nvSpPr>
        <p:spPr bwMode="auto">
          <a:xfrm>
            <a:off x="6588125" y="4797425"/>
            <a:ext cx="581025" cy="914400"/>
          </a:xfrm>
          <a:prstGeom prst="curvedLeftArrow">
            <a:avLst>
              <a:gd name="adj1" fmla="val 31475"/>
              <a:gd name="adj2" fmla="val 62951"/>
              <a:gd name="adj3" fmla="val 33333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 eaLnBrk="1" hangingPunct="1"/>
            <a:r>
              <a:rPr lang="en-GB" smtClean="0"/>
              <a:t>Why does rat heart muscle have post rest potentiation? </a:t>
            </a:r>
          </a:p>
        </p:txBody>
      </p:sp>
      <p:sp>
        <p:nvSpPr>
          <p:cNvPr id="2560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076825" y="1844675"/>
            <a:ext cx="3810000" cy="4114800"/>
          </a:xfrm>
        </p:spPr>
        <p:txBody>
          <a:bodyPr/>
          <a:lstStyle/>
          <a:p>
            <a:pPr eaLnBrk="1" hangingPunct="1"/>
            <a:r>
              <a:rPr lang="en-GB" sz="2400" smtClean="0"/>
              <a:t>Rat ventricle gains Ca during rest</a:t>
            </a:r>
          </a:p>
          <a:p>
            <a:pPr eaLnBrk="1" hangingPunct="1"/>
            <a:r>
              <a:rPr lang="en-GB" sz="2400" smtClean="0"/>
              <a:t>Reason:  [Na</a:t>
            </a:r>
            <a:r>
              <a:rPr lang="en-GB" sz="2400" baseline="30000" smtClean="0"/>
              <a:t>+</a:t>
            </a:r>
            <a:r>
              <a:rPr lang="en-GB" sz="2400" smtClean="0"/>
              <a:t>]</a:t>
            </a:r>
            <a:r>
              <a:rPr lang="en-GB" sz="2400" baseline="-25000" smtClean="0"/>
              <a:t>i</a:t>
            </a:r>
            <a:r>
              <a:rPr lang="en-GB" sz="2400" smtClean="0"/>
              <a:t> is higher in rat ventricle than (say) rabbit</a:t>
            </a:r>
          </a:p>
          <a:p>
            <a:pPr eaLnBrk="1" hangingPunct="1"/>
            <a:r>
              <a:rPr lang="en-GB" sz="2400" smtClean="0"/>
              <a:t>E</a:t>
            </a:r>
            <a:r>
              <a:rPr lang="en-GB" sz="2400" baseline="-25000" smtClean="0"/>
              <a:t>Na/Ca</a:t>
            </a:r>
            <a:r>
              <a:rPr lang="en-GB" sz="2400" smtClean="0"/>
              <a:t> is near E</a:t>
            </a:r>
            <a:r>
              <a:rPr lang="en-GB" sz="2400" baseline="-25000" smtClean="0"/>
              <a:t>m</a:t>
            </a:r>
            <a:r>
              <a:rPr lang="en-GB" sz="2400" smtClean="0"/>
              <a:t>   </a:t>
            </a:r>
          </a:p>
          <a:p>
            <a:pPr eaLnBrk="1" hangingPunct="1"/>
            <a:r>
              <a:rPr lang="en-GB" sz="2400" smtClean="0"/>
              <a:t>This may favour gain of Ca through Na/Ca exchange</a:t>
            </a:r>
          </a:p>
        </p:txBody>
      </p:sp>
      <p:pic>
        <p:nvPicPr>
          <p:cNvPr id="25603" name="Picture 5" descr="rat_caff_ryano_twitch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1752600"/>
            <a:ext cx="3359150" cy="491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4" name="Text Box 6"/>
          <p:cNvSpPr txBox="1">
            <a:spLocks noChangeArrowheads="1"/>
          </p:cNvSpPr>
          <p:nvPr/>
        </p:nvSpPr>
        <p:spPr bwMode="auto">
          <a:xfrm>
            <a:off x="3779838" y="3357563"/>
            <a:ext cx="14398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200">
                <a:solidFill>
                  <a:schemeClr val="bg1"/>
                </a:solidFill>
                <a:latin typeface="Arial" charset="0"/>
              </a:rPr>
              <a:t>+ different doses of caffeine</a:t>
            </a:r>
          </a:p>
        </p:txBody>
      </p:sp>
      <p:sp>
        <p:nvSpPr>
          <p:cNvPr id="25605" name="Line 7"/>
          <p:cNvSpPr>
            <a:spLocks noChangeShapeType="1"/>
          </p:cNvSpPr>
          <p:nvPr/>
        </p:nvSpPr>
        <p:spPr bwMode="auto">
          <a:xfrm flipH="1">
            <a:off x="3348038" y="3500438"/>
            <a:ext cx="431800" cy="73025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5606" name="Text Box 8"/>
          <p:cNvSpPr txBox="1">
            <a:spLocks noChangeArrowheads="1"/>
          </p:cNvSpPr>
          <p:nvPr/>
        </p:nvSpPr>
        <p:spPr bwMode="auto">
          <a:xfrm>
            <a:off x="3779838" y="5949950"/>
            <a:ext cx="1512887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200">
                <a:solidFill>
                  <a:schemeClr val="bg1"/>
                </a:solidFill>
                <a:latin typeface="Arial" charset="0"/>
              </a:rPr>
              <a:t>+ ryanodine</a:t>
            </a:r>
          </a:p>
        </p:txBody>
      </p:sp>
      <p:sp>
        <p:nvSpPr>
          <p:cNvPr id="25607" name="Line 9"/>
          <p:cNvSpPr>
            <a:spLocks noChangeShapeType="1"/>
          </p:cNvSpPr>
          <p:nvPr/>
        </p:nvSpPr>
        <p:spPr bwMode="auto">
          <a:xfrm flipH="1">
            <a:off x="3348038" y="6092825"/>
            <a:ext cx="4318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5608" name="Text Box 10"/>
          <p:cNvSpPr txBox="1">
            <a:spLocks noChangeArrowheads="1"/>
          </p:cNvSpPr>
          <p:nvPr/>
        </p:nvSpPr>
        <p:spPr bwMode="auto">
          <a:xfrm>
            <a:off x="3708400" y="4868863"/>
            <a:ext cx="1800225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200">
                <a:solidFill>
                  <a:schemeClr val="bg1"/>
                </a:solidFill>
                <a:latin typeface="Arial" charset="0"/>
              </a:rPr>
              <a:t>+ ryanodine (expressed as % pre-rest steady state in ryanodine)</a:t>
            </a:r>
          </a:p>
        </p:txBody>
      </p:sp>
      <p:sp>
        <p:nvSpPr>
          <p:cNvPr id="25609" name="Line 11"/>
          <p:cNvSpPr>
            <a:spLocks noChangeShapeType="1"/>
          </p:cNvSpPr>
          <p:nvPr/>
        </p:nvSpPr>
        <p:spPr bwMode="auto">
          <a:xfrm flipH="1">
            <a:off x="2771775" y="5157788"/>
            <a:ext cx="936625" cy="71437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embrane potential">
  <a:themeElements>
    <a:clrScheme name="membrane potential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embrane potent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embrane potential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embrane potential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embrane potential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embrane potential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embrane potential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embrane potential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embrane potential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IC teaching</Template>
  <TotalTime>3140</TotalTime>
  <Words>723</Words>
  <Application>Microsoft Office PowerPoint</Application>
  <PresentationFormat>On-screen Show (4:3)</PresentationFormat>
  <Paragraphs>82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membrane potential</vt:lpstr>
      <vt:lpstr>Force - frequency responses and other contractile phenomena</vt:lpstr>
      <vt:lpstr>Simple contraction experiments can tell us how ventricular cells work</vt:lpstr>
      <vt:lpstr>PowerPoint Presentation</vt:lpstr>
      <vt:lpstr>Rest decay</vt:lpstr>
      <vt:lpstr>Na/Ca exchange responsible for rest decay</vt:lpstr>
      <vt:lpstr>Rest decay – effect of ryanodine</vt:lpstr>
      <vt:lpstr>Effects of caffeine &amp; ryanodine on steady state shortening</vt:lpstr>
      <vt:lpstr>Effects of ryanodine on post rest contraction</vt:lpstr>
      <vt:lpstr>Why does rat heart muscle have post rest potentiation? </vt:lpstr>
      <vt:lpstr>Influence of [Na]i on Na/Ca exchange</vt:lpstr>
      <vt:lpstr>Intracellular Na concentration - rat and rabbit</vt:lpstr>
      <vt:lpstr>Force-frequency relationships - 1</vt:lpstr>
      <vt:lpstr>Force-frequency relationships - 2</vt:lpstr>
      <vt:lpstr>Force-frequency relationships - 3</vt:lpstr>
      <vt:lpstr>How much Ca is released from SR during twitch?</vt:lpstr>
      <vt:lpstr>How much Ca is released from SR during twitch?</vt:lpstr>
    </vt:vector>
  </TitlesOfParts>
  <Company>NHLI, Imperial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Key changes to the action potential and Ca transient</dc:title>
  <dc:creator>Ken MacLeod</dc:creator>
  <cp:lastModifiedBy>Shiel, Nuala</cp:lastModifiedBy>
  <cp:revision>70</cp:revision>
  <dcterms:created xsi:type="dcterms:W3CDTF">2001-05-30T17:01:41Z</dcterms:created>
  <dcterms:modified xsi:type="dcterms:W3CDTF">2012-12-18T09:54:58Z</dcterms:modified>
</cp:coreProperties>
</file>