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70" r:id="rId2"/>
    <p:sldId id="272" r:id="rId3"/>
    <p:sldId id="292" r:id="rId4"/>
    <p:sldId id="273" r:id="rId5"/>
    <p:sldId id="303" r:id="rId6"/>
    <p:sldId id="274" r:id="rId7"/>
    <p:sldId id="276" r:id="rId8"/>
    <p:sldId id="280" r:id="rId9"/>
    <p:sldId id="277" r:id="rId10"/>
    <p:sldId id="281" r:id="rId11"/>
    <p:sldId id="278" r:id="rId12"/>
    <p:sldId id="275" r:id="rId13"/>
    <p:sldId id="279" r:id="rId14"/>
    <p:sldId id="282" r:id="rId15"/>
    <p:sldId id="283" r:id="rId16"/>
    <p:sldId id="284" r:id="rId17"/>
    <p:sldId id="285" r:id="rId18"/>
    <p:sldId id="288" r:id="rId19"/>
    <p:sldId id="286" r:id="rId20"/>
    <p:sldId id="294" r:id="rId21"/>
    <p:sldId id="287" r:id="rId22"/>
    <p:sldId id="296" r:id="rId23"/>
    <p:sldId id="289" r:id="rId24"/>
    <p:sldId id="298" r:id="rId25"/>
    <p:sldId id="290" r:id="rId26"/>
    <p:sldId id="302" r:id="rId27"/>
    <p:sldId id="299" r:id="rId28"/>
    <p:sldId id="291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 snapToGrid="0" showGuides="1">
      <p:cViewPr varScale="1">
        <p:scale>
          <a:sx n="50" d="100"/>
          <a:sy n="50" d="100"/>
        </p:scale>
        <p:origin x="-540" y="-96"/>
      </p:cViewPr>
      <p:guideLst>
        <p:guide orient="horz" pos="864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1596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65C6C9-C934-4FBF-AEE6-ADF1AF12AA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2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8C5873-410D-4B49-950B-22F1DA2A61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0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FA613-C98C-405D-86A1-A5AF781E6B7B}" type="slidenum">
              <a:rPr lang="en-GB"/>
              <a:pPr/>
              <a:t>20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6DD36-9DFD-40B4-8A21-4046469D6978}" type="slidenum">
              <a:rPr lang="en-GB"/>
              <a:pPr/>
              <a:t>22</a:t>
            </a:fld>
            <a:endParaRPr lang="en-GB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293EC-420E-4501-B6BA-FC9CB87A98A3}" type="slidenum">
              <a:rPr lang="en-GB"/>
              <a:pPr/>
              <a:t>24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875BD-0526-499C-9A00-A6AF588F1F1A}" type="slidenum">
              <a:rPr lang="en-GB"/>
              <a:pPr/>
              <a:t>26</a:t>
            </a:fld>
            <a:endParaRPr lang="en-GB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17B4DA-4123-4A0D-9EA7-7F8178B30B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6221D4-EDD0-4947-A3B8-E0D2A174EC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2286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54C5EC-336C-4243-98EF-3E59D32354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AA45B6-2F10-4C52-9D55-CC18C0DCC7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63D0EA-3EA3-44DF-B084-5B63CD5E44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46E83-7E09-466F-8803-F8F3FB6DC1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3B295-4DEC-4CBC-8492-601CCEEBE0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A13F31-5BED-40E4-8975-FA3E066BA7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A8C065-32A2-474D-803C-952410B2C4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6153DE-018E-4E49-8DAF-32621C5BA8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0EAD01-0C41-4309-ABF6-EE8DCFF78A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AA09CC-B21C-4E80-80E6-881A8863C0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fld id="{3BDDE237-2F55-4E11-8BF8-6F65798133B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4800" y="6524625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0C479D"/>
                </a:solidFill>
                <a:latin typeface="Arial" charset="0"/>
              </a:rPr>
              <a:t>© Imperial College London</a:t>
            </a:r>
            <a:endParaRPr lang="en-GB" altLang="en-GB" sz="100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83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90600" y="20574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0825" y="1557338"/>
            <a:ext cx="8642350" cy="2514600"/>
          </a:xfrm>
        </p:spPr>
        <p:txBody>
          <a:bodyPr/>
          <a:lstStyle/>
          <a:p>
            <a:r>
              <a:rPr lang="en-GB" sz="4000" dirty="0"/>
              <a:t>Measurement of membrane currents and an introduction to the mechanisms of channel gating</a:t>
            </a: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2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365625"/>
            <a:ext cx="6400800" cy="1752600"/>
          </a:xfrm>
          <a:noFill/>
          <a:ln/>
        </p:spPr>
        <p:txBody>
          <a:bodyPr/>
          <a:lstStyle/>
          <a:p>
            <a:pPr algn="l"/>
            <a:r>
              <a:rPr lang="en-GB" altLang="en-GB" sz="3600" dirty="0"/>
              <a:t>Dr Ken MacLeod</a:t>
            </a:r>
          </a:p>
          <a:p>
            <a:pPr algn="l"/>
            <a:r>
              <a:rPr lang="en-GB" altLang="en-GB" sz="1400" dirty="0"/>
              <a:t>Cardiac Medicine, NHLI, Faculty of Medicine, Imperial </a:t>
            </a:r>
            <a:r>
              <a:rPr lang="en-GB" altLang="en-GB" sz="1400" dirty="0" smtClean="0"/>
              <a:t>College </a:t>
            </a:r>
            <a:r>
              <a:rPr lang="en-GB" altLang="en-GB" sz="1400" dirty="0"/>
              <a:t>London, UK</a:t>
            </a:r>
          </a:p>
          <a:p>
            <a:pPr algn="l"/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4000"/>
              <a:t>More points about inactivation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If there were no inactivation process  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gNa would increase to new steady-state level very rapidly (less than a millisecond) with any depolarization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gNa would decrease to new steady-state level very rapidly with any hyperpolarizing step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opening and closing of channels could be repeated as often as needed</a:t>
            </a:r>
          </a:p>
          <a:p>
            <a:pPr>
              <a:lnSpc>
                <a:spcPct val="90000"/>
              </a:lnSpc>
            </a:pPr>
            <a:r>
              <a:rPr lang="en-GB" sz="2000"/>
              <a:t>Once Na channels have been inactivated the membrane must be repolarized (or hyperpolarized) to remove the inactivation</a:t>
            </a:r>
          </a:p>
          <a:p>
            <a:pPr>
              <a:lnSpc>
                <a:spcPct val="90000"/>
              </a:lnSpc>
            </a:pPr>
            <a:r>
              <a:rPr lang="en-GB" sz="2000"/>
              <a:t>Inactivated Na channels cannot be activated to their conducting state directly – inactivation must be removed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139950" y="55340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open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663950" y="5580063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" charset="0"/>
              </a:rPr>
              <a:t>inactivated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949950" y="55340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closed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3054350" y="5762625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5264150" y="5762625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89" name="Freeform 13"/>
          <p:cNvSpPr>
            <a:spLocks/>
          </p:cNvSpPr>
          <p:nvPr/>
        </p:nvSpPr>
        <p:spPr bwMode="auto">
          <a:xfrm>
            <a:off x="2901950" y="5915025"/>
            <a:ext cx="3505200" cy="393700"/>
          </a:xfrm>
          <a:custGeom>
            <a:avLst/>
            <a:gdLst/>
            <a:ahLst/>
            <a:cxnLst>
              <a:cxn ang="0">
                <a:pos x="2208" y="48"/>
              </a:cxn>
              <a:cxn ang="0">
                <a:pos x="1152" y="192"/>
              </a:cxn>
              <a:cxn ang="0">
                <a:pos x="0" y="0"/>
              </a:cxn>
            </a:cxnLst>
            <a:rect l="0" t="0" r="r" b="b"/>
            <a:pathLst>
              <a:path w="2208" h="200">
                <a:moveTo>
                  <a:pt x="2208" y="48"/>
                </a:moveTo>
                <a:cubicBezTo>
                  <a:pt x="1864" y="124"/>
                  <a:pt x="1520" y="200"/>
                  <a:pt x="1152" y="192"/>
                </a:cubicBezTo>
                <a:cubicBezTo>
                  <a:pt x="784" y="184"/>
                  <a:pt x="392" y="92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4502150" y="53054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repolarization</a:t>
            </a:r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6178550" y="5534025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762000"/>
          </a:xfrm>
        </p:spPr>
        <p:txBody>
          <a:bodyPr/>
          <a:lstStyle/>
          <a:p>
            <a:r>
              <a:rPr lang="en-GB" sz="4000"/>
              <a:t>Voltage dependence of inactivation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r>
              <a:rPr lang="en-GB" sz="2400"/>
              <a:t>Experiment uses long (~36msec) conditioning pulses so that the effects develop maximally</a:t>
            </a:r>
          </a:p>
          <a:p>
            <a:r>
              <a:rPr lang="en-GB" sz="2400"/>
              <a:t>Large predepolarizations inhibit inward current in response to test pulse</a:t>
            </a:r>
          </a:p>
          <a:p>
            <a:r>
              <a:rPr lang="en-GB" sz="2400"/>
              <a:t>Prehyperpolarization augments inward current arising from test pulse </a:t>
            </a:r>
          </a:p>
        </p:txBody>
      </p:sp>
      <p:pic>
        <p:nvPicPr>
          <p:cNvPr id="72709" name="Picture 5" descr="h&amp;h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2075"/>
            <a:ext cx="3611563" cy="5076825"/>
          </a:xfrm>
          <a:prstGeom prst="rect">
            <a:avLst/>
          </a:prstGeom>
          <a:noFill/>
        </p:spPr>
      </p:pic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1506538" y="3471863"/>
            <a:ext cx="2633662" cy="327025"/>
            <a:chOff x="949" y="2187"/>
            <a:chExt cx="1659" cy="206"/>
          </a:xfrm>
        </p:grpSpPr>
        <p:grpSp>
          <p:nvGrpSpPr>
            <p:cNvPr id="72713" name="Group 9"/>
            <p:cNvGrpSpPr>
              <a:grpSpLocks/>
            </p:cNvGrpSpPr>
            <p:nvPr/>
          </p:nvGrpSpPr>
          <p:grpSpPr bwMode="auto">
            <a:xfrm>
              <a:off x="1598" y="2237"/>
              <a:ext cx="1010" cy="115"/>
              <a:chOff x="1598" y="2237"/>
              <a:chExt cx="1010" cy="115"/>
            </a:xfrm>
          </p:grpSpPr>
          <p:sp>
            <p:nvSpPr>
              <p:cNvPr id="72710" name="Line 6"/>
              <p:cNvSpPr>
                <a:spLocks noChangeShapeType="1"/>
              </p:cNvSpPr>
              <p:nvPr/>
            </p:nvSpPr>
            <p:spPr bwMode="auto">
              <a:xfrm>
                <a:off x="1598" y="2239"/>
                <a:ext cx="99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11" name="Line 7"/>
              <p:cNvSpPr>
                <a:spLocks noChangeShapeType="1"/>
              </p:cNvSpPr>
              <p:nvPr/>
            </p:nvSpPr>
            <p:spPr bwMode="auto">
              <a:xfrm>
                <a:off x="1610" y="2352"/>
                <a:ext cx="99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12" name="Line 8"/>
              <p:cNvSpPr>
                <a:spLocks noChangeShapeType="1"/>
              </p:cNvSpPr>
              <p:nvPr/>
            </p:nvSpPr>
            <p:spPr bwMode="auto">
              <a:xfrm>
                <a:off x="1968" y="2237"/>
                <a:ext cx="0" cy="1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2714" name="Oval 10"/>
            <p:cNvSpPr>
              <a:spLocks noChangeArrowheads="1"/>
            </p:cNvSpPr>
            <p:nvPr/>
          </p:nvSpPr>
          <p:spPr bwMode="auto">
            <a:xfrm>
              <a:off x="949" y="2187"/>
              <a:ext cx="206" cy="2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GB"/>
              <a:t>Analysis of voltage-dependent inactivation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114800"/>
          </a:xfrm>
        </p:spPr>
        <p:txBody>
          <a:bodyPr/>
          <a:lstStyle/>
          <a:p>
            <a:r>
              <a:rPr lang="en-GB" sz="2400"/>
              <a:t>H &amp; H used equation of the form below where:</a:t>
            </a:r>
          </a:p>
          <a:p>
            <a:pPr lvl="1"/>
            <a:r>
              <a:rPr lang="en-GB" sz="2000" i="1"/>
              <a:t>h</a:t>
            </a:r>
            <a:r>
              <a:rPr lang="en-GB" sz="2000"/>
              <a:t> = a parameter proportional to inward Na current</a:t>
            </a:r>
          </a:p>
          <a:p>
            <a:pPr lvl="1"/>
            <a:r>
              <a:rPr lang="en-GB" sz="2000" i="1"/>
              <a:t>V</a:t>
            </a:r>
            <a:r>
              <a:rPr lang="en-GB" sz="2000"/>
              <a:t> = depolarization of prepulse measured from resting membrane potential</a:t>
            </a:r>
          </a:p>
          <a:p>
            <a:pPr lvl="1"/>
            <a:r>
              <a:rPr lang="en-GB" sz="2000" i="1"/>
              <a:t>V</a:t>
            </a:r>
            <a:r>
              <a:rPr lang="en-GB" sz="2000" baseline="-25000"/>
              <a:t>h</a:t>
            </a:r>
            <a:r>
              <a:rPr lang="en-GB" sz="2000"/>
              <a:t> = value of </a:t>
            </a:r>
            <a:r>
              <a:rPr lang="en-GB" sz="2000" i="1"/>
              <a:t>V</a:t>
            </a:r>
            <a:r>
              <a:rPr lang="en-GB" sz="2000"/>
              <a:t> at which </a:t>
            </a:r>
            <a:r>
              <a:rPr lang="en-GB" sz="2000" i="1"/>
              <a:t>h</a:t>
            </a:r>
            <a:r>
              <a:rPr lang="en-GB" sz="2000"/>
              <a:t> = ½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228600" y="1600200"/>
          <a:ext cx="4953000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CorelPhotoPaint.Image.9" r:id="rId3" imgW="5297435" imgH="3989502" progId="">
                  <p:embed/>
                </p:oleObj>
              </mc:Choice>
              <mc:Fallback>
                <p:oleObj name="CorelPhotoPaint.Image.9" r:id="rId3" imgW="5297435" imgH="398950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4953000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5943600" y="5410200"/>
          <a:ext cx="25146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quation" r:id="rId5" imgW="1231560" imgH="583920" progId="Equation.3">
                  <p:embed/>
                </p:oleObj>
              </mc:Choice>
              <mc:Fallback>
                <p:oleObj name="Equation" r:id="rId5" imgW="1231560" imgH="5839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410200"/>
                        <a:ext cx="2514600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3059113" y="3213100"/>
            <a:ext cx="0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1403350" y="3213100"/>
            <a:ext cx="16557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r>
              <a:rPr lang="en-GB"/>
              <a:t>H &amp; H analysis of voltage clamp currents – K current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514600"/>
            <a:ext cx="3962400" cy="4191000"/>
          </a:xfrm>
        </p:spPr>
        <p:txBody>
          <a:bodyPr/>
          <a:lstStyle/>
          <a:p>
            <a:r>
              <a:rPr lang="en-GB" sz="2000"/>
              <a:t>K current at any one time given by:</a:t>
            </a:r>
          </a:p>
          <a:p>
            <a:pPr>
              <a:buFontTx/>
              <a:buNone/>
            </a:pPr>
            <a:endParaRPr lang="en-GB" sz="2000"/>
          </a:p>
          <a:p>
            <a:endParaRPr lang="en-GB" sz="2000"/>
          </a:p>
          <a:p>
            <a:pPr lvl="1"/>
            <a:r>
              <a:rPr lang="en-GB" sz="1800"/>
              <a:t>where (bar) g</a:t>
            </a:r>
            <a:r>
              <a:rPr lang="en-GB" sz="1800" baseline="-25000"/>
              <a:t>K</a:t>
            </a:r>
            <a:r>
              <a:rPr lang="en-GB" sz="1800"/>
              <a:t> = max. K conductance</a:t>
            </a:r>
          </a:p>
          <a:p>
            <a:pPr lvl="1"/>
            <a:r>
              <a:rPr lang="en-GB" sz="1800"/>
              <a:t>n = dimensionless variable that varies from 0 – 1 as a function of voltage and time</a:t>
            </a:r>
          </a:p>
          <a:p>
            <a:r>
              <a:rPr lang="en-GB" sz="2000"/>
              <a:t>n</a:t>
            </a:r>
            <a:r>
              <a:rPr lang="en-GB" sz="2000" baseline="30000"/>
              <a:t>4</a:t>
            </a:r>
            <a:r>
              <a:rPr lang="en-GB" sz="2000"/>
              <a:t> needed to describe slow build-up of g</a:t>
            </a:r>
            <a:r>
              <a:rPr lang="en-GB" sz="2000" baseline="-25000"/>
              <a:t>K</a:t>
            </a:r>
            <a:r>
              <a:rPr lang="en-GB" sz="2000"/>
              <a:t> following a step depolarization</a:t>
            </a:r>
          </a:p>
        </p:txBody>
      </p:sp>
      <p:pic>
        <p:nvPicPr>
          <p:cNvPr id="73733" name="Picture 5" descr="h&amp;h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4170363" cy="3276600"/>
          </a:xfrm>
          <a:prstGeom prst="rect">
            <a:avLst/>
          </a:prstGeom>
          <a:noFill/>
        </p:spPr>
      </p:pic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5089525" y="1676400"/>
          <a:ext cx="2987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Equation" r:id="rId4" imgW="1523880" imgH="393480" progId="Equation.3">
                  <p:embed/>
                </p:oleObj>
              </mc:Choice>
              <mc:Fallback>
                <p:oleObj name="Equation" r:id="rId4" imgW="15238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1676400"/>
                        <a:ext cx="29876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5562600" y="3276600"/>
          <a:ext cx="28956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Equation" r:id="rId6" imgW="1218960" imgH="241200" progId="Equation.3">
                  <p:embed/>
                </p:oleObj>
              </mc:Choice>
              <mc:Fallback>
                <p:oleObj name="Equation" r:id="rId6" imgW="121896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76600"/>
                        <a:ext cx="289560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7" name="Picture 9" descr="H&amp;H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371600"/>
            <a:ext cx="28194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/>
              <a:t>H &amp; H analysis of voltage clamp currents – Na current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524000"/>
            <a:ext cx="3810000" cy="4114800"/>
          </a:xfrm>
        </p:spPr>
        <p:txBody>
          <a:bodyPr/>
          <a:lstStyle/>
          <a:p>
            <a:r>
              <a:rPr lang="en-GB" sz="2400"/>
              <a:t>Na current at any given time:</a:t>
            </a:r>
          </a:p>
          <a:p>
            <a:pPr>
              <a:buFontTx/>
              <a:buNone/>
            </a:pPr>
            <a:endParaRPr lang="en-GB" sz="2400"/>
          </a:p>
          <a:p>
            <a:pPr>
              <a:buFontTx/>
              <a:buNone/>
            </a:pPr>
            <a:endParaRPr lang="en-GB" sz="2400"/>
          </a:p>
          <a:p>
            <a:pPr lvl="1"/>
            <a:r>
              <a:rPr lang="en-GB" sz="1600"/>
              <a:t>here (bar) g</a:t>
            </a:r>
            <a:r>
              <a:rPr lang="en-GB" sz="1600" baseline="-25000"/>
              <a:t>Na</a:t>
            </a:r>
            <a:r>
              <a:rPr lang="en-GB" sz="1600"/>
              <a:t> = max. Na conductance</a:t>
            </a:r>
          </a:p>
          <a:p>
            <a:pPr lvl="1"/>
            <a:r>
              <a:rPr lang="en-GB" sz="1600"/>
              <a:t>m = activation parameter (like n is dimensionless) that varies from 0 – 1 as a function of voltage and time</a:t>
            </a:r>
          </a:p>
          <a:p>
            <a:pPr lvl="1"/>
            <a:r>
              <a:rPr lang="en-GB" sz="1600"/>
              <a:t>h = inactivation parameter that varies from 0 –1 also as function of voltage and time</a:t>
            </a:r>
          </a:p>
        </p:txBody>
      </p:sp>
      <p:pic>
        <p:nvPicPr>
          <p:cNvPr id="77829" name="Picture 5" descr="h&amp;h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170363" cy="3276600"/>
          </a:xfrm>
          <a:prstGeom prst="rect">
            <a:avLst/>
          </a:prstGeom>
          <a:noFill/>
        </p:spPr>
      </p:pic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5029200" y="2438400"/>
          <a:ext cx="39179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Equation" r:id="rId4" imgW="1434960" imgH="253800" progId="Equation.3">
                  <p:embed/>
                </p:oleObj>
              </mc:Choice>
              <mc:Fallback>
                <p:oleObj name="Equation" r:id="rId4" imgW="143496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38400"/>
                        <a:ext cx="391795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57200" y="5715000"/>
            <a:ext cx="8001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GB" sz="2000" baseline="30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h describes conductance changes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Variables n,m and h called gating charges or voltage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3600"/>
              <a:t>Hodgkin-Huxley model predicts action potentials</a:t>
            </a:r>
          </a:p>
        </p:txBody>
      </p:sp>
      <p:pic>
        <p:nvPicPr>
          <p:cNvPr id="78853" name="Picture 5" descr="h&amp;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44817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GB" sz="3600"/>
              <a:t>Mechanistic implications of m, n and h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125538"/>
            <a:ext cx="4191000" cy="4360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Na and K channels activate (and for Na inactivate) over time in a manner implying that several components (or steps) are involved.</a:t>
            </a:r>
          </a:p>
          <a:p>
            <a:pPr>
              <a:lnSpc>
                <a:spcPct val="90000"/>
              </a:lnSpc>
            </a:pPr>
            <a:r>
              <a:rPr lang="en-GB" sz="2400"/>
              <a:t>For example, for a Na channel to be open, all 3 “m particles” and the “h particle” would require to be in (say) one orientation</a:t>
            </a:r>
          </a:p>
          <a:p>
            <a:pPr>
              <a:lnSpc>
                <a:spcPct val="90000"/>
              </a:lnSpc>
            </a:pPr>
            <a:r>
              <a:rPr lang="en-GB" sz="2400"/>
              <a:t>Many possible “gating” states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667000" y="593407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open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4191000" y="5980113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" charset="0"/>
              </a:rPr>
              <a:t>inactivated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477000" y="593407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closed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581400" y="6162675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5791200" y="6162675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>
            <a:off x="3429000" y="6315075"/>
            <a:ext cx="3505200" cy="393700"/>
          </a:xfrm>
          <a:custGeom>
            <a:avLst/>
            <a:gdLst/>
            <a:ahLst/>
            <a:cxnLst>
              <a:cxn ang="0">
                <a:pos x="2208" y="48"/>
              </a:cxn>
              <a:cxn ang="0">
                <a:pos x="1152" y="192"/>
              </a:cxn>
              <a:cxn ang="0">
                <a:pos x="0" y="0"/>
              </a:cxn>
            </a:cxnLst>
            <a:rect l="0" t="0" r="r" b="b"/>
            <a:pathLst>
              <a:path w="2208" h="200">
                <a:moveTo>
                  <a:pt x="2208" y="48"/>
                </a:moveTo>
                <a:cubicBezTo>
                  <a:pt x="1864" y="124"/>
                  <a:pt x="1520" y="200"/>
                  <a:pt x="1152" y="192"/>
                </a:cubicBezTo>
                <a:cubicBezTo>
                  <a:pt x="784" y="184"/>
                  <a:pt x="392" y="92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181600" y="5638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repolarization</a:t>
            </a:r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5181600" y="1905000"/>
            <a:ext cx="5334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5181600" y="2514600"/>
            <a:ext cx="5334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5181600" y="3124200"/>
            <a:ext cx="5334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5181600" y="3810000"/>
            <a:ext cx="533400" cy="533400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5105400" y="44958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open</a:t>
            </a:r>
          </a:p>
        </p:txBody>
      </p:sp>
      <p:sp>
        <p:nvSpPr>
          <p:cNvPr id="79889" name="AutoShape 17"/>
          <p:cNvSpPr>
            <a:spLocks noChangeArrowheads="1"/>
          </p:cNvSpPr>
          <p:nvPr/>
        </p:nvSpPr>
        <p:spPr bwMode="auto">
          <a:xfrm>
            <a:off x="6553200" y="1905000"/>
            <a:ext cx="5334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90" name="AutoShape 18"/>
          <p:cNvSpPr>
            <a:spLocks noChangeArrowheads="1"/>
          </p:cNvSpPr>
          <p:nvPr/>
        </p:nvSpPr>
        <p:spPr bwMode="auto">
          <a:xfrm>
            <a:off x="6553200" y="2514600"/>
            <a:ext cx="5334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91" name="AutoShape 19"/>
          <p:cNvSpPr>
            <a:spLocks noChangeArrowheads="1"/>
          </p:cNvSpPr>
          <p:nvPr/>
        </p:nvSpPr>
        <p:spPr bwMode="auto">
          <a:xfrm>
            <a:off x="6553200" y="3124200"/>
            <a:ext cx="5334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92" name="AutoShape 20"/>
          <p:cNvSpPr>
            <a:spLocks noChangeArrowheads="1"/>
          </p:cNvSpPr>
          <p:nvPr/>
        </p:nvSpPr>
        <p:spPr bwMode="auto">
          <a:xfrm rot="-5400000">
            <a:off x="6553200" y="3810000"/>
            <a:ext cx="533400" cy="533400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6096000" y="449580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" charset="0"/>
              </a:rPr>
              <a:t>inactivated</a:t>
            </a:r>
          </a:p>
        </p:txBody>
      </p:sp>
      <p:sp>
        <p:nvSpPr>
          <p:cNvPr id="79894" name="AutoShape 22"/>
          <p:cNvSpPr>
            <a:spLocks noChangeArrowheads="1"/>
          </p:cNvSpPr>
          <p:nvPr/>
        </p:nvSpPr>
        <p:spPr bwMode="auto">
          <a:xfrm>
            <a:off x="8191500" y="3810000"/>
            <a:ext cx="533400" cy="533400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95" name="AutoShape 23"/>
          <p:cNvSpPr>
            <a:spLocks noChangeArrowheads="1"/>
          </p:cNvSpPr>
          <p:nvPr/>
        </p:nvSpPr>
        <p:spPr bwMode="auto">
          <a:xfrm>
            <a:off x="8191500" y="1905000"/>
            <a:ext cx="5334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96" name="AutoShape 24"/>
          <p:cNvSpPr>
            <a:spLocks noChangeArrowheads="1"/>
          </p:cNvSpPr>
          <p:nvPr/>
        </p:nvSpPr>
        <p:spPr bwMode="auto">
          <a:xfrm>
            <a:off x="7924800" y="2514600"/>
            <a:ext cx="5334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97" name="AutoShape 25"/>
          <p:cNvSpPr>
            <a:spLocks noChangeArrowheads="1"/>
          </p:cNvSpPr>
          <p:nvPr/>
        </p:nvSpPr>
        <p:spPr bwMode="auto">
          <a:xfrm>
            <a:off x="8191500" y="3124200"/>
            <a:ext cx="533400" cy="533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7848600" y="4495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/>
              <a:t>Kinetic gating states of H&amp;H Na channel</a:t>
            </a:r>
          </a:p>
        </p:txBody>
      </p:sp>
      <p:pic>
        <p:nvPicPr>
          <p:cNvPr id="80901" name="Picture 5" descr="h&amp;h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4953000" cy="3221038"/>
          </a:xfrm>
          <a:prstGeom prst="rect">
            <a:avLst/>
          </a:prstGeom>
          <a:noFill/>
        </p:spPr>
      </p:pic>
      <p:sp>
        <p:nvSpPr>
          <p:cNvPr id="80903" name="AutoShape 7"/>
          <p:cNvSpPr>
            <a:spLocks noChangeArrowheads="1"/>
          </p:cNvSpPr>
          <p:nvPr/>
        </p:nvSpPr>
        <p:spPr bwMode="auto">
          <a:xfrm rot="-10800000">
            <a:off x="6553200" y="2743200"/>
            <a:ext cx="838200" cy="2128838"/>
          </a:xfrm>
          <a:prstGeom prst="curvedRightArrow">
            <a:avLst>
              <a:gd name="adj1" fmla="val 50795"/>
              <a:gd name="adj2" fmla="val 10159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7467600" y="3810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inactivation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371600"/>
          </a:xfrm>
        </p:spPr>
        <p:txBody>
          <a:bodyPr/>
          <a:lstStyle/>
          <a:p>
            <a:r>
              <a:rPr lang="en-GB"/>
              <a:t>Many functional possibilities for channel gating </a:t>
            </a:r>
          </a:p>
        </p:txBody>
      </p:sp>
      <p:pic>
        <p:nvPicPr>
          <p:cNvPr id="83974" name="Picture 6" descr="h&amp;h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73238"/>
            <a:ext cx="4530725" cy="4922837"/>
          </a:xfrm>
          <a:prstGeom prst="rect">
            <a:avLst/>
          </a:prstGeom>
          <a:noFill/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588125" y="2205038"/>
            <a:ext cx="2373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Arial" charset="0"/>
              </a:rPr>
              <a:t>Rotate or slide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0" y="35004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Arial" charset="0"/>
              </a:rPr>
              <a:t>Pinch shut or twist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6480175" y="3789363"/>
            <a:ext cx="2663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Arial" charset="0"/>
              </a:rPr>
              <a:t>Become blocked by free or tethered particle  (F &amp; G)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521450" y="573405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Assemble from subunits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2195513" y="1844675"/>
            <a:ext cx="4176712" cy="1152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5292725" y="3141663"/>
            <a:ext cx="1079500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2195513" y="4365625"/>
            <a:ext cx="1296987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250825" y="2276475"/>
            <a:ext cx="1584325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00"/>
                </a:solidFill>
                <a:latin typeface="Arial" charset="0"/>
              </a:rPr>
              <a:t>Thermo-dynamically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 animBg="1"/>
      <p:bldP spid="83981" grpId="0" animBg="1"/>
      <p:bldP spid="83982" grpId="0" animBg="1"/>
      <p:bldP spid="839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371600"/>
          </a:xfrm>
        </p:spPr>
        <p:txBody>
          <a:bodyPr/>
          <a:lstStyle/>
          <a:p>
            <a:r>
              <a:rPr lang="en-GB"/>
              <a:t>Where are the gating particles and voltage sensors and how might they function? </a:t>
            </a:r>
          </a:p>
        </p:txBody>
      </p:sp>
      <p:pic>
        <p:nvPicPr>
          <p:cNvPr id="81926" name="Picture 6" descr="h&amp;h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275" y="2005013"/>
            <a:ext cx="3435350" cy="3165475"/>
          </a:xfrm>
          <a:prstGeom prst="rect">
            <a:avLst/>
          </a:prstGeom>
          <a:noFill/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790575" y="5407025"/>
            <a:ext cx="795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615950" y="5281613"/>
            <a:ext cx="7948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" charset="0"/>
              </a:rPr>
              <a:t>How is activation (a change in membrane potential, ligand binding etc.) translated into a conformational change in the channel protein?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/>
              <a:t>Measurement of membrane currents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41148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Ionic current is measured to yield information about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Permeability properties of channels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Mechanisms by which channels open and close</a:t>
            </a:r>
          </a:p>
          <a:p>
            <a:pPr>
              <a:lnSpc>
                <a:spcPct val="90000"/>
              </a:lnSpc>
            </a:pPr>
            <a:r>
              <a:rPr lang="en-GB" sz="2000"/>
              <a:t>Voltage clamp used to measure ionic currents</a:t>
            </a:r>
          </a:p>
          <a:p>
            <a:pPr>
              <a:lnSpc>
                <a:spcPct val="90000"/>
              </a:lnSpc>
            </a:pPr>
            <a:r>
              <a:rPr lang="en-GB" sz="2000"/>
              <a:t>Measure current when voltage is not changing</a:t>
            </a:r>
          </a:p>
        </p:txBody>
      </p:sp>
      <p:pic>
        <p:nvPicPr>
          <p:cNvPr id="26646" name="Picture 22" descr="voltage_clamp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598988" cy="2298700"/>
          </a:xfrm>
          <a:prstGeom prst="rect">
            <a:avLst/>
          </a:prstGeom>
          <a:noFill/>
        </p:spPr>
      </p:pic>
      <p:pic>
        <p:nvPicPr>
          <p:cNvPr id="26648" name="Picture 24" descr="voltage_clamp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038600"/>
            <a:ext cx="3048000" cy="2471738"/>
          </a:xfrm>
          <a:prstGeom prst="rect">
            <a:avLst/>
          </a:prstGeom>
          <a:noFill/>
        </p:spPr>
      </p:pic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5715000" y="4953000"/>
          <a:ext cx="25146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5" imgW="1066680" imgH="304560" progId="Equation.3">
                  <p:embed/>
                </p:oleObj>
              </mc:Choice>
              <mc:Fallback>
                <p:oleObj name="Equation" r:id="rId5" imgW="1066680" imgH="30456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953000"/>
                        <a:ext cx="25146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38125" y="171450"/>
            <a:ext cx="859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9900"/>
                </a:solidFill>
                <a:latin typeface="Arial" charset="0"/>
              </a:rPr>
              <a:t>Channels classified in terms of the stimulus for activation.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309563" y="1125538"/>
            <a:ext cx="8726487" cy="5256212"/>
            <a:chOff x="195" y="709"/>
            <a:chExt cx="5497" cy="3311"/>
          </a:xfrm>
        </p:grpSpPr>
        <p:sp>
          <p:nvSpPr>
            <p:cNvPr id="97284" name="Rectangle 4"/>
            <p:cNvSpPr>
              <a:spLocks noChangeArrowheads="1"/>
            </p:cNvSpPr>
            <p:nvPr/>
          </p:nvSpPr>
          <p:spPr bwMode="auto">
            <a:xfrm>
              <a:off x="195" y="709"/>
              <a:ext cx="5497" cy="33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7285" name="Group 5"/>
            <p:cNvGrpSpPr>
              <a:grpSpLocks/>
            </p:cNvGrpSpPr>
            <p:nvPr/>
          </p:nvGrpSpPr>
          <p:grpSpPr bwMode="auto">
            <a:xfrm>
              <a:off x="212" y="800"/>
              <a:ext cx="5472" cy="3124"/>
              <a:chOff x="212" y="800"/>
              <a:chExt cx="5472" cy="3124"/>
            </a:xfrm>
          </p:grpSpPr>
          <p:sp>
            <p:nvSpPr>
              <p:cNvPr id="97286" name="Text Box 6"/>
              <p:cNvSpPr txBox="1">
                <a:spLocks noChangeArrowheads="1"/>
              </p:cNvSpPr>
              <p:nvPr/>
            </p:nvSpPr>
            <p:spPr bwMode="auto">
              <a:xfrm>
                <a:off x="1599" y="800"/>
                <a:ext cx="2777" cy="3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Classes of Ion Channel</a:t>
                </a:r>
                <a:endParaRPr lang="en-GB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7287" name="Text Box 7"/>
              <p:cNvSpPr txBox="1">
                <a:spLocks noChangeArrowheads="1"/>
              </p:cNvSpPr>
              <p:nvPr/>
            </p:nvSpPr>
            <p:spPr bwMode="auto">
              <a:xfrm>
                <a:off x="596" y="1764"/>
                <a:ext cx="1785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Chemical Ligands</a:t>
                </a:r>
              </a:p>
            </p:txBody>
          </p:sp>
          <p:sp>
            <p:nvSpPr>
              <p:cNvPr id="97288" name="Text Box 8"/>
              <p:cNvSpPr txBox="1">
                <a:spLocks noChangeArrowheads="1"/>
              </p:cNvSpPr>
              <p:nvPr/>
            </p:nvSpPr>
            <p:spPr bwMode="auto">
              <a:xfrm>
                <a:off x="2420" y="1764"/>
                <a:ext cx="168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Membrane potential</a:t>
                </a:r>
              </a:p>
            </p:txBody>
          </p:sp>
          <p:sp>
            <p:nvSpPr>
              <p:cNvPr id="97289" name="Text Box 9"/>
              <p:cNvSpPr txBox="1">
                <a:spLocks noChangeArrowheads="1"/>
              </p:cNvSpPr>
              <p:nvPr/>
            </p:nvSpPr>
            <p:spPr bwMode="auto">
              <a:xfrm>
                <a:off x="4580" y="1764"/>
                <a:ext cx="1056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Mechanical</a:t>
                </a:r>
              </a:p>
            </p:txBody>
          </p:sp>
          <p:sp>
            <p:nvSpPr>
              <p:cNvPr id="97290" name="Text Box 10"/>
              <p:cNvSpPr txBox="1">
                <a:spLocks noChangeArrowheads="1"/>
              </p:cNvSpPr>
              <p:nvPr/>
            </p:nvSpPr>
            <p:spPr bwMode="auto">
              <a:xfrm>
                <a:off x="212" y="2292"/>
                <a:ext cx="1008" cy="8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solidFill>
                      <a:srgbClr val="0000CC"/>
                    </a:solidFill>
                    <a:latin typeface="Arial" charset="0"/>
                  </a:rPr>
                  <a:t>Extracellular ligands </a:t>
                </a:r>
                <a:r>
                  <a:rPr lang="en-GB" sz="1600">
                    <a:solidFill>
                      <a:srgbClr val="0000CC"/>
                    </a:solidFill>
                    <a:latin typeface="Arial" charset="0"/>
                  </a:rPr>
                  <a:t>(Ach, glutamate, ATP, GABA, glycine, etc.)</a:t>
                </a:r>
                <a:endParaRPr lang="en-GB" sz="20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291" name="Text Box 11"/>
              <p:cNvSpPr txBox="1">
                <a:spLocks noChangeArrowheads="1"/>
              </p:cNvSpPr>
              <p:nvPr/>
            </p:nvSpPr>
            <p:spPr bwMode="auto">
              <a:xfrm>
                <a:off x="1316" y="2292"/>
                <a:ext cx="912" cy="6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solidFill>
                      <a:srgbClr val="0000CC"/>
                    </a:solidFill>
                    <a:latin typeface="Arial" charset="0"/>
                  </a:rPr>
                  <a:t>Intracellular ligands </a:t>
                </a:r>
                <a:r>
                  <a:rPr lang="en-GB" sz="1600">
                    <a:solidFill>
                      <a:srgbClr val="0000CC"/>
                    </a:solidFill>
                    <a:latin typeface="Arial" charset="0"/>
                  </a:rPr>
                  <a:t>(lipids, ions, nucleotides)</a:t>
                </a:r>
                <a:endParaRPr lang="en-GB" sz="20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>
                <a:off x="2324" y="2914"/>
                <a:ext cx="1008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solidFill>
                      <a:srgbClr val="0000CC"/>
                    </a:solidFill>
                    <a:latin typeface="Arial" charset="0"/>
                  </a:rPr>
                  <a:t>Depolarisation</a:t>
                </a:r>
                <a:endParaRPr lang="en-GB" sz="20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3476" y="2916"/>
                <a:ext cx="1344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solidFill>
                      <a:srgbClr val="0000CC"/>
                    </a:solidFill>
                    <a:latin typeface="Arial" charset="0"/>
                  </a:rPr>
                  <a:t>Hyper-polarisation</a:t>
                </a:r>
                <a:endParaRPr lang="en-GB" sz="20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294" name="Text Box 14"/>
              <p:cNvSpPr txBox="1">
                <a:spLocks noChangeArrowheads="1"/>
              </p:cNvSpPr>
              <p:nvPr/>
            </p:nvSpPr>
            <p:spPr bwMode="auto">
              <a:xfrm>
                <a:off x="212" y="3396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Cations</a:t>
                </a:r>
              </a:p>
            </p:txBody>
          </p:sp>
          <p:sp>
            <p:nvSpPr>
              <p:cNvPr id="97295" name="Text Box 15"/>
              <p:cNvSpPr txBox="1">
                <a:spLocks noChangeArrowheads="1"/>
              </p:cNvSpPr>
              <p:nvPr/>
            </p:nvSpPr>
            <p:spPr bwMode="auto">
              <a:xfrm>
                <a:off x="788" y="3396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Cl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-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296" name="Text Box 16"/>
              <p:cNvSpPr txBox="1">
                <a:spLocks noChangeArrowheads="1"/>
              </p:cNvSpPr>
              <p:nvPr/>
            </p:nvSpPr>
            <p:spPr bwMode="auto">
              <a:xfrm>
                <a:off x="1124" y="3396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Ca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2+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297" name="Text Box 17"/>
              <p:cNvSpPr txBox="1">
                <a:spLocks noChangeArrowheads="1"/>
              </p:cNvSpPr>
              <p:nvPr/>
            </p:nvSpPr>
            <p:spPr bwMode="auto">
              <a:xfrm>
                <a:off x="1412" y="3396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Cations</a:t>
                </a:r>
              </a:p>
            </p:txBody>
          </p:sp>
          <p:sp>
            <p:nvSpPr>
              <p:cNvPr id="97298" name="Text Box 18"/>
              <p:cNvSpPr txBox="1">
                <a:spLocks noChangeArrowheads="1"/>
              </p:cNvSpPr>
              <p:nvPr/>
            </p:nvSpPr>
            <p:spPr bwMode="auto">
              <a:xfrm>
                <a:off x="1892" y="3396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K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+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299" name="Text Box 19"/>
              <p:cNvSpPr txBox="1">
                <a:spLocks noChangeArrowheads="1"/>
              </p:cNvSpPr>
              <p:nvPr/>
            </p:nvSpPr>
            <p:spPr bwMode="auto">
              <a:xfrm>
                <a:off x="2084" y="3396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Cl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-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300" name="Text Box 20"/>
              <p:cNvSpPr txBox="1">
                <a:spLocks noChangeArrowheads="1"/>
              </p:cNvSpPr>
              <p:nvPr/>
            </p:nvSpPr>
            <p:spPr bwMode="auto">
              <a:xfrm>
                <a:off x="2276" y="3732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Ca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2+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301" name="Text Box 21"/>
              <p:cNvSpPr txBox="1">
                <a:spLocks noChangeArrowheads="1"/>
              </p:cNvSpPr>
              <p:nvPr/>
            </p:nvSpPr>
            <p:spPr bwMode="auto">
              <a:xfrm>
                <a:off x="2564" y="3732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Na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+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302" name="Text Box 22"/>
              <p:cNvSpPr txBox="1">
                <a:spLocks noChangeArrowheads="1"/>
              </p:cNvSpPr>
              <p:nvPr/>
            </p:nvSpPr>
            <p:spPr bwMode="auto">
              <a:xfrm>
                <a:off x="3188" y="3732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K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+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303" name="Text Box 23"/>
              <p:cNvSpPr txBox="1">
                <a:spLocks noChangeArrowheads="1"/>
              </p:cNvSpPr>
              <p:nvPr/>
            </p:nvSpPr>
            <p:spPr bwMode="auto">
              <a:xfrm>
                <a:off x="2900" y="3732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Cl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-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304" name="Text Box 24"/>
              <p:cNvSpPr txBox="1">
                <a:spLocks noChangeArrowheads="1"/>
              </p:cNvSpPr>
              <p:nvPr/>
            </p:nvSpPr>
            <p:spPr bwMode="auto">
              <a:xfrm>
                <a:off x="3908" y="3732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K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+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305" name="Text Box 25"/>
              <p:cNvSpPr txBox="1">
                <a:spLocks noChangeArrowheads="1"/>
              </p:cNvSpPr>
              <p:nvPr/>
            </p:nvSpPr>
            <p:spPr bwMode="auto">
              <a:xfrm>
                <a:off x="3572" y="3732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Cl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-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4196" y="3732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Cations</a:t>
                </a:r>
              </a:p>
            </p:txBody>
          </p:sp>
          <p:sp>
            <p:nvSpPr>
              <p:cNvPr id="97307" name="Text Box 27"/>
              <p:cNvSpPr txBox="1">
                <a:spLocks noChangeArrowheads="1"/>
              </p:cNvSpPr>
              <p:nvPr/>
            </p:nvSpPr>
            <p:spPr bwMode="auto">
              <a:xfrm>
                <a:off x="4676" y="2388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Na</a:t>
                </a:r>
                <a:r>
                  <a:rPr lang="en-GB" sz="1400" baseline="30000">
                    <a:solidFill>
                      <a:srgbClr val="0000CC"/>
                    </a:solidFill>
                    <a:latin typeface="Arial" charset="0"/>
                  </a:rPr>
                  <a:t>+</a:t>
                </a:r>
                <a:endParaRPr lang="en-GB" sz="1400">
                  <a:solidFill>
                    <a:srgbClr val="0000CC"/>
                  </a:solidFill>
                  <a:latin typeface="Arial" charset="0"/>
                </a:endParaRPr>
              </a:p>
            </p:txBody>
          </p:sp>
          <p:sp>
            <p:nvSpPr>
              <p:cNvPr id="97308" name="Text Box 28"/>
              <p:cNvSpPr txBox="1">
                <a:spLocks noChangeArrowheads="1"/>
              </p:cNvSpPr>
              <p:nvPr/>
            </p:nvSpPr>
            <p:spPr bwMode="auto">
              <a:xfrm>
                <a:off x="5108" y="2388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>
                    <a:solidFill>
                      <a:srgbClr val="0000CC"/>
                    </a:solidFill>
                    <a:latin typeface="Arial" charset="0"/>
                  </a:rPr>
                  <a:t>Cations</a:t>
                </a:r>
              </a:p>
            </p:txBody>
          </p:sp>
          <p:sp>
            <p:nvSpPr>
              <p:cNvPr id="97309" name="Line 29"/>
              <p:cNvSpPr>
                <a:spLocks noChangeShapeType="1"/>
              </p:cNvSpPr>
              <p:nvPr/>
            </p:nvSpPr>
            <p:spPr bwMode="auto">
              <a:xfrm>
                <a:off x="2996" y="114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0" name="Line 30"/>
              <p:cNvSpPr>
                <a:spLocks noChangeShapeType="1"/>
              </p:cNvSpPr>
              <p:nvPr/>
            </p:nvSpPr>
            <p:spPr bwMode="auto">
              <a:xfrm flipH="1">
                <a:off x="1268" y="1428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1" name="Line 31"/>
              <p:cNvSpPr>
                <a:spLocks noChangeShapeType="1"/>
              </p:cNvSpPr>
              <p:nvPr/>
            </p:nvSpPr>
            <p:spPr bwMode="auto">
              <a:xfrm>
                <a:off x="2996" y="1428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2" name="Line 32"/>
              <p:cNvSpPr>
                <a:spLocks noChangeShapeType="1"/>
              </p:cNvSpPr>
              <p:nvPr/>
            </p:nvSpPr>
            <p:spPr bwMode="auto">
              <a:xfrm>
                <a:off x="1268" y="142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3" name="Line 33"/>
              <p:cNvSpPr>
                <a:spLocks noChangeShapeType="1"/>
              </p:cNvSpPr>
              <p:nvPr/>
            </p:nvSpPr>
            <p:spPr bwMode="auto">
              <a:xfrm>
                <a:off x="2996" y="142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4" name="Line 34"/>
              <p:cNvSpPr>
                <a:spLocks noChangeShapeType="1"/>
              </p:cNvSpPr>
              <p:nvPr/>
            </p:nvSpPr>
            <p:spPr bwMode="auto">
              <a:xfrm>
                <a:off x="5108" y="142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5" name="Line 35"/>
              <p:cNvSpPr>
                <a:spLocks noChangeShapeType="1"/>
              </p:cNvSpPr>
              <p:nvPr/>
            </p:nvSpPr>
            <p:spPr bwMode="auto">
              <a:xfrm>
                <a:off x="1268" y="20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6" name="Line 36"/>
              <p:cNvSpPr>
                <a:spLocks noChangeShapeType="1"/>
              </p:cNvSpPr>
              <p:nvPr/>
            </p:nvSpPr>
            <p:spPr bwMode="auto">
              <a:xfrm flipH="1">
                <a:off x="596" y="2148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7" name="Line 37"/>
              <p:cNvSpPr>
                <a:spLocks noChangeShapeType="1"/>
              </p:cNvSpPr>
              <p:nvPr/>
            </p:nvSpPr>
            <p:spPr bwMode="auto">
              <a:xfrm>
                <a:off x="1268" y="214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8" name="Line 38"/>
              <p:cNvSpPr>
                <a:spLocks noChangeShapeType="1"/>
              </p:cNvSpPr>
              <p:nvPr/>
            </p:nvSpPr>
            <p:spPr bwMode="auto">
              <a:xfrm>
                <a:off x="596" y="214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19" name="Line 39"/>
              <p:cNvSpPr>
                <a:spLocks noChangeShapeType="1"/>
              </p:cNvSpPr>
              <p:nvPr/>
            </p:nvSpPr>
            <p:spPr bwMode="auto">
              <a:xfrm>
                <a:off x="1700" y="214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0" name="Line 40"/>
              <p:cNvSpPr>
                <a:spLocks noChangeShapeType="1"/>
              </p:cNvSpPr>
              <p:nvPr/>
            </p:nvSpPr>
            <p:spPr bwMode="auto">
              <a:xfrm>
                <a:off x="596" y="310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1" name="Line 41"/>
              <p:cNvSpPr>
                <a:spLocks noChangeShapeType="1"/>
              </p:cNvSpPr>
              <p:nvPr/>
            </p:nvSpPr>
            <p:spPr bwMode="auto">
              <a:xfrm flipH="1">
                <a:off x="404" y="330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2" name="Line 42"/>
              <p:cNvSpPr>
                <a:spLocks noChangeShapeType="1"/>
              </p:cNvSpPr>
              <p:nvPr/>
            </p:nvSpPr>
            <p:spPr bwMode="auto">
              <a:xfrm>
                <a:off x="596" y="330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3" name="Line 43"/>
              <p:cNvSpPr>
                <a:spLocks noChangeShapeType="1"/>
              </p:cNvSpPr>
              <p:nvPr/>
            </p:nvSpPr>
            <p:spPr bwMode="auto">
              <a:xfrm>
                <a:off x="884" y="330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4" name="Line 44"/>
              <p:cNvSpPr>
                <a:spLocks noChangeShapeType="1"/>
              </p:cNvSpPr>
              <p:nvPr/>
            </p:nvSpPr>
            <p:spPr bwMode="auto">
              <a:xfrm>
                <a:off x="404" y="330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5" name="Line 45"/>
              <p:cNvSpPr>
                <a:spLocks noChangeShapeType="1"/>
              </p:cNvSpPr>
              <p:nvPr/>
            </p:nvSpPr>
            <p:spPr bwMode="auto">
              <a:xfrm>
                <a:off x="1700" y="296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6" name="Line 46"/>
              <p:cNvSpPr>
                <a:spLocks noChangeShapeType="1"/>
              </p:cNvSpPr>
              <p:nvPr/>
            </p:nvSpPr>
            <p:spPr bwMode="auto">
              <a:xfrm>
                <a:off x="1700" y="330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7" name="Line 47"/>
              <p:cNvSpPr>
                <a:spLocks noChangeShapeType="1"/>
              </p:cNvSpPr>
              <p:nvPr/>
            </p:nvSpPr>
            <p:spPr bwMode="auto">
              <a:xfrm flipH="1">
                <a:off x="1268" y="330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8" name="Line 48"/>
              <p:cNvSpPr>
                <a:spLocks noChangeShapeType="1"/>
              </p:cNvSpPr>
              <p:nvPr/>
            </p:nvSpPr>
            <p:spPr bwMode="auto">
              <a:xfrm>
                <a:off x="1268" y="330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29" name="Line 49"/>
              <p:cNvSpPr>
                <a:spLocks noChangeShapeType="1"/>
              </p:cNvSpPr>
              <p:nvPr/>
            </p:nvSpPr>
            <p:spPr bwMode="auto">
              <a:xfrm>
                <a:off x="1700" y="330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0" name="Line 50"/>
              <p:cNvSpPr>
                <a:spLocks noChangeShapeType="1"/>
              </p:cNvSpPr>
              <p:nvPr/>
            </p:nvSpPr>
            <p:spPr bwMode="auto">
              <a:xfrm>
                <a:off x="1988" y="330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1" name="Line 51"/>
              <p:cNvSpPr>
                <a:spLocks noChangeShapeType="1"/>
              </p:cNvSpPr>
              <p:nvPr/>
            </p:nvSpPr>
            <p:spPr bwMode="auto">
              <a:xfrm>
                <a:off x="2228" y="330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2" name="Line 52"/>
              <p:cNvSpPr>
                <a:spLocks noChangeShapeType="1"/>
              </p:cNvSpPr>
              <p:nvPr/>
            </p:nvSpPr>
            <p:spPr bwMode="auto">
              <a:xfrm>
                <a:off x="2996" y="2004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3" name="Line 53"/>
              <p:cNvSpPr>
                <a:spLocks noChangeShapeType="1"/>
              </p:cNvSpPr>
              <p:nvPr/>
            </p:nvSpPr>
            <p:spPr bwMode="auto">
              <a:xfrm flipH="1">
                <a:off x="2708" y="262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4" name="Line 54"/>
              <p:cNvSpPr>
                <a:spLocks noChangeShapeType="1"/>
              </p:cNvSpPr>
              <p:nvPr/>
            </p:nvSpPr>
            <p:spPr bwMode="auto">
              <a:xfrm>
                <a:off x="2996" y="2628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5" name="Line 55"/>
              <p:cNvSpPr>
                <a:spLocks noChangeShapeType="1"/>
              </p:cNvSpPr>
              <p:nvPr/>
            </p:nvSpPr>
            <p:spPr bwMode="auto">
              <a:xfrm>
                <a:off x="3908" y="262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6" name="Line 56"/>
              <p:cNvSpPr>
                <a:spLocks noChangeShapeType="1"/>
              </p:cNvSpPr>
              <p:nvPr/>
            </p:nvSpPr>
            <p:spPr bwMode="auto">
              <a:xfrm>
                <a:off x="2708" y="262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7" name="Line 57"/>
              <p:cNvSpPr>
                <a:spLocks noChangeShapeType="1"/>
              </p:cNvSpPr>
              <p:nvPr/>
            </p:nvSpPr>
            <p:spPr bwMode="auto">
              <a:xfrm>
                <a:off x="2708" y="3156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8" name="Line 58"/>
              <p:cNvSpPr>
                <a:spLocks noChangeShapeType="1"/>
              </p:cNvSpPr>
              <p:nvPr/>
            </p:nvSpPr>
            <p:spPr bwMode="auto">
              <a:xfrm>
                <a:off x="2708" y="3636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39" name="Line 59"/>
              <p:cNvSpPr>
                <a:spLocks noChangeShapeType="1"/>
              </p:cNvSpPr>
              <p:nvPr/>
            </p:nvSpPr>
            <p:spPr bwMode="auto">
              <a:xfrm flipH="1">
                <a:off x="2372" y="363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0" name="Line 60"/>
              <p:cNvSpPr>
                <a:spLocks noChangeShapeType="1"/>
              </p:cNvSpPr>
              <p:nvPr/>
            </p:nvSpPr>
            <p:spPr bwMode="auto">
              <a:xfrm>
                <a:off x="2372" y="363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1" name="Line 61"/>
              <p:cNvSpPr>
                <a:spLocks noChangeShapeType="1"/>
              </p:cNvSpPr>
              <p:nvPr/>
            </p:nvSpPr>
            <p:spPr bwMode="auto">
              <a:xfrm>
                <a:off x="2708" y="363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2" name="Line 62"/>
              <p:cNvSpPr>
                <a:spLocks noChangeShapeType="1"/>
              </p:cNvSpPr>
              <p:nvPr/>
            </p:nvSpPr>
            <p:spPr bwMode="auto">
              <a:xfrm>
                <a:off x="2996" y="363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3" name="Line 63"/>
              <p:cNvSpPr>
                <a:spLocks noChangeShapeType="1"/>
              </p:cNvSpPr>
              <p:nvPr/>
            </p:nvSpPr>
            <p:spPr bwMode="auto">
              <a:xfrm>
                <a:off x="3284" y="363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4" name="Line 64"/>
              <p:cNvSpPr>
                <a:spLocks noChangeShapeType="1"/>
              </p:cNvSpPr>
              <p:nvPr/>
            </p:nvSpPr>
            <p:spPr bwMode="auto">
              <a:xfrm>
                <a:off x="3908" y="3156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5" name="Line 65"/>
              <p:cNvSpPr>
                <a:spLocks noChangeShapeType="1"/>
              </p:cNvSpPr>
              <p:nvPr/>
            </p:nvSpPr>
            <p:spPr bwMode="auto">
              <a:xfrm>
                <a:off x="3908" y="3636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6" name="Line 66"/>
              <p:cNvSpPr>
                <a:spLocks noChangeShapeType="1"/>
              </p:cNvSpPr>
              <p:nvPr/>
            </p:nvSpPr>
            <p:spPr bwMode="auto">
              <a:xfrm flipH="1">
                <a:off x="3668" y="363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7" name="Line 67"/>
              <p:cNvSpPr>
                <a:spLocks noChangeShapeType="1"/>
              </p:cNvSpPr>
              <p:nvPr/>
            </p:nvSpPr>
            <p:spPr bwMode="auto">
              <a:xfrm>
                <a:off x="3668" y="363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8" name="Line 68"/>
              <p:cNvSpPr>
                <a:spLocks noChangeShapeType="1"/>
              </p:cNvSpPr>
              <p:nvPr/>
            </p:nvSpPr>
            <p:spPr bwMode="auto">
              <a:xfrm>
                <a:off x="4004" y="363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49" name="Line 69"/>
              <p:cNvSpPr>
                <a:spLocks noChangeShapeType="1"/>
              </p:cNvSpPr>
              <p:nvPr/>
            </p:nvSpPr>
            <p:spPr bwMode="auto">
              <a:xfrm>
                <a:off x="4436" y="363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50" name="Line 70"/>
              <p:cNvSpPr>
                <a:spLocks noChangeShapeType="1"/>
              </p:cNvSpPr>
              <p:nvPr/>
            </p:nvSpPr>
            <p:spPr bwMode="auto">
              <a:xfrm>
                <a:off x="5108" y="200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51" name="Line 71"/>
              <p:cNvSpPr>
                <a:spLocks noChangeShapeType="1"/>
              </p:cNvSpPr>
              <p:nvPr/>
            </p:nvSpPr>
            <p:spPr bwMode="auto">
              <a:xfrm>
                <a:off x="5108" y="234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52" name="Line 72"/>
              <p:cNvSpPr>
                <a:spLocks noChangeShapeType="1"/>
              </p:cNvSpPr>
              <p:nvPr/>
            </p:nvSpPr>
            <p:spPr bwMode="auto">
              <a:xfrm flipH="1">
                <a:off x="4820" y="23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53" name="Line 73"/>
              <p:cNvSpPr>
                <a:spLocks noChangeShapeType="1"/>
              </p:cNvSpPr>
              <p:nvPr/>
            </p:nvSpPr>
            <p:spPr bwMode="auto">
              <a:xfrm>
                <a:off x="4820" y="234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354" name="Line 74"/>
              <p:cNvSpPr>
                <a:spLocks noChangeShapeType="1"/>
              </p:cNvSpPr>
              <p:nvPr/>
            </p:nvSpPr>
            <p:spPr bwMode="auto">
              <a:xfrm>
                <a:off x="5348" y="234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97355" name="Group 75"/>
          <p:cNvGrpSpPr>
            <a:grpSpLocks/>
          </p:cNvGrpSpPr>
          <p:nvPr/>
        </p:nvGrpSpPr>
        <p:grpSpPr bwMode="auto">
          <a:xfrm>
            <a:off x="250825" y="1925638"/>
            <a:ext cx="1296988" cy="1266825"/>
            <a:chOff x="158" y="1213"/>
            <a:chExt cx="817" cy="798"/>
          </a:xfrm>
        </p:grpSpPr>
        <p:sp>
          <p:nvSpPr>
            <p:cNvPr id="97356" name="Text Box 76"/>
            <p:cNvSpPr txBox="1">
              <a:spLocks noChangeArrowheads="1"/>
            </p:cNvSpPr>
            <p:nvPr/>
          </p:nvSpPr>
          <p:spPr bwMode="auto">
            <a:xfrm>
              <a:off x="158" y="1213"/>
              <a:ext cx="8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Activating stimulus</a:t>
              </a:r>
            </a:p>
          </p:txBody>
        </p:sp>
        <p:sp>
          <p:nvSpPr>
            <p:cNvPr id="97357" name="AutoShape 77"/>
            <p:cNvSpPr>
              <a:spLocks noChangeArrowheads="1"/>
            </p:cNvSpPr>
            <p:nvPr/>
          </p:nvSpPr>
          <p:spPr bwMode="auto">
            <a:xfrm rot="-5400000" flipH="1" flipV="1">
              <a:off x="250" y="1648"/>
              <a:ext cx="408" cy="317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7358" name="Text Box 78"/>
          <p:cNvSpPr txBox="1">
            <a:spLocks noChangeArrowheads="1"/>
          </p:cNvSpPr>
          <p:nvPr/>
        </p:nvSpPr>
        <p:spPr bwMode="auto">
          <a:xfrm>
            <a:off x="5029200" y="5919788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GB" sz="1400" baseline="30000">
                <a:solidFill>
                  <a:srgbClr val="0000FF"/>
                </a:solidFill>
                <a:latin typeface="Arial" charset="0"/>
              </a:rPr>
              <a:t>+</a:t>
            </a:r>
          </a:p>
        </p:txBody>
      </p:sp>
      <p:sp>
        <p:nvSpPr>
          <p:cNvPr id="97359" name="Text Box 79"/>
          <p:cNvSpPr txBox="1">
            <a:spLocks noChangeArrowheads="1"/>
          </p:cNvSpPr>
          <p:nvPr/>
        </p:nvSpPr>
        <p:spPr bwMode="auto">
          <a:xfrm>
            <a:off x="6229350" y="59245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GB" sz="1400" baseline="30000">
                <a:solidFill>
                  <a:srgbClr val="0000FF"/>
                </a:solidFill>
                <a:latin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114300"/>
            <a:ext cx="7772400" cy="914400"/>
          </a:xfrm>
        </p:spPr>
        <p:txBody>
          <a:bodyPr/>
          <a:lstStyle/>
          <a:p>
            <a:r>
              <a:rPr lang="en-GB"/>
              <a:t>Channel structure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28725" y="4598988"/>
            <a:ext cx="6607175" cy="1811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S4 span of each domain (or monomer for K channel) is highly conserved</a:t>
            </a:r>
          </a:p>
          <a:p>
            <a:pPr>
              <a:lnSpc>
                <a:spcPct val="80000"/>
              </a:lnSpc>
            </a:pPr>
            <a:r>
              <a:rPr lang="en-GB" sz="2000"/>
              <a:t>+ve charge on every third amino acid in S4</a:t>
            </a:r>
          </a:p>
          <a:p>
            <a:pPr>
              <a:lnSpc>
                <a:spcPct val="80000"/>
              </a:lnSpc>
            </a:pPr>
            <a:r>
              <a:rPr lang="en-GB" sz="2000"/>
              <a:t>Mutations (sometimes only single amino acids) cause changes in voltage-dependence of activation</a:t>
            </a:r>
          </a:p>
          <a:p>
            <a:pPr>
              <a:lnSpc>
                <a:spcPct val="80000"/>
              </a:lnSpc>
            </a:pPr>
            <a:r>
              <a:rPr lang="en-GB" sz="2000"/>
              <a:t>S4 thought to move in response to electric field</a:t>
            </a: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976313"/>
            <a:ext cx="56705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2592388" y="2947988"/>
            <a:ext cx="3871912" cy="1579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981" name="Group 37"/>
          <p:cNvGrpSpPr>
            <a:grpSpLocks/>
          </p:cNvGrpSpPr>
          <p:nvPr/>
        </p:nvGrpSpPr>
        <p:grpSpPr bwMode="auto">
          <a:xfrm>
            <a:off x="2865438" y="3208338"/>
            <a:ext cx="3317875" cy="377825"/>
            <a:chOff x="576" y="480"/>
            <a:chExt cx="4602" cy="549"/>
          </a:xfrm>
        </p:grpSpPr>
        <p:grpSp>
          <p:nvGrpSpPr>
            <p:cNvPr id="82982" name="Group 38"/>
            <p:cNvGrpSpPr>
              <a:grpSpLocks/>
            </p:cNvGrpSpPr>
            <p:nvPr/>
          </p:nvGrpSpPr>
          <p:grpSpPr bwMode="auto">
            <a:xfrm>
              <a:off x="576" y="480"/>
              <a:ext cx="1338" cy="549"/>
              <a:chOff x="576" y="480"/>
              <a:chExt cx="1338" cy="549"/>
            </a:xfrm>
          </p:grpSpPr>
          <p:sp>
            <p:nvSpPr>
              <p:cNvPr id="82983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864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84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979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85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1094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86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209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87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1324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88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1540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89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576" y="597"/>
                <a:ext cx="273" cy="15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90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641" y="597"/>
                <a:ext cx="273" cy="15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91" name="Freeform 47"/>
              <p:cNvSpPr>
                <a:spLocks noChangeAspect="1"/>
              </p:cNvSpPr>
              <p:nvPr/>
            </p:nvSpPr>
            <p:spPr bwMode="auto">
              <a:xfrm>
                <a:off x="806" y="784"/>
                <a:ext cx="101" cy="187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144" y="144"/>
                  </a:cxn>
                  <a:cxn ang="0">
                    <a:pos x="240" y="384"/>
                  </a:cxn>
                  <a:cxn ang="0">
                    <a:pos x="0" y="624"/>
                  </a:cxn>
                </a:cxnLst>
                <a:rect l="0" t="0" r="r" b="b"/>
                <a:pathLst>
                  <a:path w="336" h="624">
                    <a:moveTo>
                      <a:pt x="336" y="0"/>
                    </a:moveTo>
                    <a:cubicBezTo>
                      <a:pt x="248" y="40"/>
                      <a:pt x="160" y="80"/>
                      <a:pt x="144" y="144"/>
                    </a:cubicBezTo>
                    <a:cubicBezTo>
                      <a:pt x="128" y="208"/>
                      <a:pt x="264" y="304"/>
                      <a:pt x="240" y="384"/>
                    </a:cubicBezTo>
                    <a:cubicBezTo>
                      <a:pt x="216" y="464"/>
                      <a:pt x="108" y="544"/>
                      <a:pt x="0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92" name="Freeform 48"/>
              <p:cNvSpPr>
                <a:spLocks noChangeAspect="1"/>
              </p:cNvSpPr>
              <p:nvPr/>
            </p:nvSpPr>
            <p:spPr bwMode="auto">
              <a:xfrm>
                <a:off x="907" y="499"/>
                <a:ext cx="115" cy="98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48" y="40"/>
                  </a:cxn>
                  <a:cxn ang="0">
                    <a:pos x="288" y="88"/>
                  </a:cxn>
                  <a:cxn ang="0">
                    <a:pos x="384" y="328"/>
                  </a:cxn>
                </a:cxnLst>
                <a:rect l="0" t="0" r="r" b="b"/>
                <a:pathLst>
                  <a:path w="384" h="328">
                    <a:moveTo>
                      <a:pt x="0" y="328"/>
                    </a:moveTo>
                    <a:cubicBezTo>
                      <a:pt x="0" y="204"/>
                      <a:pt x="0" y="80"/>
                      <a:pt x="48" y="40"/>
                    </a:cubicBezTo>
                    <a:cubicBezTo>
                      <a:pt x="96" y="0"/>
                      <a:pt x="232" y="40"/>
                      <a:pt x="288" y="88"/>
                    </a:cubicBezTo>
                    <a:cubicBezTo>
                      <a:pt x="344" y="136"/>
                      <a:pt x="368" y="296"/>
                      <a:pt x="384" y="3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93" name="Freeform 49"/>
              <p:cNvSpPr>
                <a:spLocks noChangeAspect="1"/>
              </p:cNvSpPr>
              <p:nvPr/>
            </p:nvSpPr>
            <p:spPr bwMode="auto">
              <a:xfrm>
                <a:off x="1015" y="784"/>
                <a:ext cx="148" cy="13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88"/>
                  </a:cxn>
                  <a:cxn ang="0">
                    <a:pos x="168" y="432"/>
                  </a:cxn>
                  <a:cxn ang="0">
                    <a:pos x="456" y="288"/>
                  </a:cxn>
                  <a:cxn ang="0">
                    <a:pos x="408" y="0"/>
                  </a:cxn>
                </a:cxnLst>
                <a:rect l="0" t="0" r="r" b="b"/>
                <a:pathLst>
                  <a:path w="496" h="432">
                    <a:moveTo>
                      <a:pt x="24" y="0"/>
                    </a:moveTo>
                    <a:cubicBezTo>
                      <a:pt x="12" y="108"/>
                      <a:pt x="0" y="216"/>
                      <a:pt x="24" y="288"/>
                    </a:cubicBezTo>
                    <a:cubicBezTo>
                      <a:pt x="48" y="360"/>
                      <a:pt x="96" y="432"/>
                      <a:pt x="168" y="432"/>
                    </a:cubicBezTo>
                    <a:cubicBezTo>
                      <a:pt x="240" y="432"/>
                      <a:pt x="416" y="360"/>
                      <a:pt x="456" y="288"/>
                    </a:cubicBezTo>
                    <a:cubicBezTo>
                      <a:pt x="496" y="216"/>
                      <a:pt x="452" y="108"/>
                      <a:pt x="4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94" name="Freeform 50"/>
              <p:cNvSpPr>
                <a:spLocks noChangeAspect="1"/>
              </p:cNvSpPr>
              <p:nvPr/>
            </p:nvSpPr>
            <p:spPr bwMode="auto">
              <a:xfrm>
                <a:off x="1123" y="480"/>
                <a:ext cx="129" cy="117"/>
              </a:xfrm>
              <a:custGeom>
                <a:avLst/>
                <a:gdLst/>
                <a:ahLst/>
                <a:cxnLst>
                  <a:cxn ang="0">
                    <a:pos x="0" y="392"/>
                  </a:cxn>
                  <a:cxn ang="0">
                    <a:pos x="48" y="56"/>
                  </a:cxn>
                  <a:cxn ang="0">
                    <a:pos x="240" y="56"/>
                  </a:cxn>
                  <a:cxn ang="0">
                    <a:pos x="384" y="152"/>
                  </a:cxn>
                  <a:cxn ang="0">
                    <a:pos x="432" y="392"/>
                  </a:cxn>
                </a:cxnLst>
                <a:rect l="0" t="0" r="r" b="b"/>
                <a:pathLst>
                  <a:path w="432" h="392">
                    <a:moveTo>
                      <a:pt x="0" y="392"/>
                    </a:moveTo>
                    <a:cubicBezTo>
                      <a:pt x="4" y="252"/>
                      <a:pt x="8" y="112"/>
                      <a:pt x="48" y="56"/>
                    </a:cubicBezTo>
                    <a:cubicBezTo>
                      <a:pt x="88" y="0"/>
                      <a:pt x="184" y="40"/>
                      <a:pt x="240" y="56"/>
                    </a:cubicBezTo>
                    <a:cubicBezTo>
                      <a:pt x="296" y="72"/>
                      <a:pt x="352" y="96"/>
                      <a:pt x="384" y="152"/>
                    </a:cubicBezTo>
                    <a:cubicBezTo>
                      <a:pt x="416" y="208"/>
                      <a:pt x="424" y="300"/>
                      <a:pt x="432" y="3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95" name="Freeform 51"/>
              <p:cNvSpPr>
                <a:spLocks noChangeAspect="1"/>
              </p:cNvSpPr>
              <p:nvPr/>
            </p:nvSpPr>
            <p:spPr bwMode="auto">
              <a:xfrm>
                <a:off x="1252" y="784"/>
                <a:ext cx="137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36"/>
                  </a:cxn>
                  <a:cxn ang="0">
                    <a:pos x="240" y="432"/>
                  </a:cxn>
                  <a:cxn ang="0">
                    <a:pos x="432" y="336"/>
                  </a:cxn>
                  <a:cxn ang="0">
                    <a:pos x="384" y="0"/>
                  </a:cxn>
                </a:cxnLst>
                <a:rect l="0" t="0" r="r" b="b"/>
                <a:pathLst>
                  <a:path w="456" h="432">
                    <a:moveTo>
                      <a:pt x="0" y="0"/>
                    </a:moveTo>
                    <a:cubicBezTo>
                      <a:pt x="4" y="132"/>
                      <a:pt x="8" y="264"/>
                      <a:pt x="48" y="336"/>
                    </a:cubicBezTo>
                    <a:cubicBezTo>
                      <a:pt x="88" y="408"/>
                      <a:pt x="176" y="432"/>
                      <a:pt x="240" y="432"/>
                    </a:cubicBezTo>
                    <a:cubicBezTo>
                      <a:pt x="304" y="432"/>
                      <a:pt x="408" y="408"/>
                      <a:pt x="432" y="336"/>
                    </a:cubicBezTo>
                    <a:cubicBezTo>
                      <a:pt x="456" y="264"/>
                      <a:pt x="420" y="132"/>
                      <a:pt x="38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96" name="Freeform 52"/>
              <p:cNvSpPr>
                <a:spLocks noChangeAspect="1"/>
              </p:cNvSpPr>
              <p:nvPr/>
            </p:nvSpPr>
            <p:spPr bwMode="auto">
              <a:xfrm>
                <a:off x="1353" y="497"/>
                <a:ext cx="230" cy="230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48" y="96"/>
                  </a:cxn>
                  <a:cxn ang="0">
                    <a:pos x="240" y="96"/>
                  </a:cxn>
                  <a:cxn ang="0">
                    <a:pos x="336" y="672"/>
                  </a:cxn>
                  <a:cxn ang="0">
                    <a:pos x="480" y="672"/>
                  </a:cxn>
                  <a:cxn ang="0">
                    <a:pos x="528" y="144"/>
                  </a:cxn>
                  <a:cxn ang="0">
                    <a:pos x="672" y="96"/>
                  </a:cxn>
                  <a:cxn ang="0">
                    <a:pos x="768" y="336"/>
                  </a:cxn>
                </a:cxnLst>
                <a:rect l="0" t="0" r="r" b="b"/>
                <a:pathLst>
                  <a:path w="768" h="768">
                    <a:moveTo>
                      <a:pt x="0" y="288"/>
                    </a:moveTo>
                    <a:cubicBezTo>
                      <a:pt x="4" y="208"/>
                      <a:pt x="8" y="128"/>
                      <a:pt x="48" y="96"/>
                    </a:cubicBezTo>
                    <a:cubicBezTo>
                      <a:pt x="88" y="64"/>
                      <a:pt x="192" y="0"/>
                      <a:pt x="240" y="96"/>
                    </a:cubicBezTo>
                    <a:cubicBezTo>
                      <a:pt x="288" y="192"/>
                      <a:pt x="296" y="576"/>
                      <a:pt x="336" y="672"/>
                    </a:cubicBezTo>
                    <a:cubicBezTo>
                      <a:pt x="376" y="768"/>
                      <a:pt x="448" y="760"/>
                      <a:pt x="480" y="672"/>
                    </a:cubicBezTo>
                    <a:cubicBezTo>
                      <a:pt x="512" y="584"/>
                      <a:pt x="496" y="240"/>
                      <a:pt x="528" y="144"/>
                    </a:cubicBezTo>
                    <a:cubicBezTo>
                      <a:pt x="560" y="48"/>
                      <a:pt x="632" y="64"/>
                      <a:pt x="672" y="96"/>
                    </a:cubicBezTo>
                    <a:cubicBezTo>
                      <a:pt x="712" y="128"/>
                      <a:pt x="740" y="232"/>
                      <a:pt x="768" y="33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97" name="Freeform 53"/>
              <p:cNvSpPr>
                <a:spLocks noChangeAspect="1"/>
              </p:cNvSpPr>
              <p:nvPr/>
            </p:nvSpPr>
            <p:spPr bwMode="auto">
              <a:xfrm>
                <a:off x="1518" y="784"/>
                <a:ext cx="161" cy="245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408" y="192"/>
                  </a:cxn>
                  <a:cxn ang="0">
                    <a:pos x="216" y="336"/>
                  </a:cxn>
                  <a:cxn ang="0">
                    <a:pos x="504" y="480"/>
                  </a:cxn>
                  <a:cxn ang="0">
                    <a:pos x="24" y="624"/>
                  </a:cxn>
                  <a:cxn ang="0">
                    <a:pos x="360" y="816"/>
                  </a:cxn>
                </a:cxnLst>
                <a:rect l="0" t="0" r="r" b="b"/>
                <a:pathLst>
                  <a:path w="536" h="816">
                    <a:moveTo>
                      <a:pt x="216" y="0"/>
                    </a:moveTo>
                    <a:cubicBezTo>
                      <a:pt x="312" y="68"/>
                      <a:pt x="408" y="136"/>
                      <a:pt x="408" y="192"/>
                    </a:cubicBezTo>
                    <a:cubicBezTo>
                      <a:pt x="408" y="248"/>
                      <a:pt x="200" y="288"/>
                      <a:pt x="216" y="336"/>
                    </a:cubicBezTo>
                    <a:cubicBezTo>
                      <a:pt x="232" y="384"/>
                      <a:pt x="536" y="432"/>
                      <a:pt x="504" y="480"/>
                    </a:cubicBezTo>
                    <a:cubicBezTo>
                      <a:pt x="472" y="528"/>
                      <a:pt x="48" y="568"/>
                      <a:pt x="24" y="624"/>
                    </a:cubicBezTo>
                    <a:cubicBezTo>
                      <a:pt x="0" y="680"/>
                      <a:pt x="304" y="784"/>
                      <a:pt x="360" y="8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2998" name="Group 54"/>
            <p:cNvGrpSpPr>
              <a:grpSpLocks/>
            </p:cNvGrpSpPr>
            <p:nvPr/>
          </p:nvGrpSpPr>
          <p:grpSpPr bwMode="auto">
            <a:xfrm>
              <a:off x="3840" y="480"/>
              <a:ext cx="1338" cy="549"/>
              <a:chOff x="3840" y="480"/>
              <a:chExt cx="1338" cy="549"/>
            </a:xfrm>
          </p:grpSpPr>
          <p:sp>
            <p:nvSpPr>
              <p:cNvPr id="8299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4128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0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4243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1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4358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2" name="AutoShape 58"/>
              <p:cNvSpPr>
                <a:spLocks noChangeAspect="1" noChangeArrowheads="1"/>
              </p:cNvSpPr>
              <p:nvPr/>
            </p:nvSpPr>
            <p:spPr bwMode="auto">
              <a:xfrm>
                <a:off x="4473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3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4588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4" name="AutoShape 60"/>
              <p:cNvSpPr>
                <a:spLocks noChangeAspect="1" noChangeArrowheads="1"/>
              </p:cNvSpPr>
              <p:nvPr/>
            </p:nvSpPr>
            <p:spPr bwMode="auto">
              <a:xfrm>
                <a:off x="4804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840" y="597"/>
                <a:ext cx="273" cy="15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905" y="597"/>
                <a:ext cx="273" cy="15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7" name="Freeform 63"/>
              <p:cNvSpPr>
                <a:spLocks noChangeAspect="1"/>
              </p:cNvSpPr>
              <p:nvPr/>
            </p:nvSpPr>
            <p:spPr bwMode="auto">
              <a:xfrm>
                <a:off x="4070" y="784"/>
                <a:ext cx="101" cy="187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144" y="144"/>
                  </a:cxn>
                  <a:cxn ang="0">
                    <a:pos x="240" y="384"/>
                  </a:cxn>
                  <a:cxn ang="0">
                    <a:pos x="0" y="624"/>
                  </a:cxn>
                </a:cxnLst>
                <a:rect l="0" t="0" r="r" b="b"/>
                <a:pathLst>
                  <a:path w="336" h="624">
                    <a:moveTo>
                      <a:pt x="336" y="0"/>
                    </a:moveTo>
                    <a:cubicBezTo>
                      <a:pt x="248" y="40"/>
                      <a:pt x="160" y="80"/>
                      <a:pt x="144" y="144"/>
                    </a:cubicBezTo>
                    <a:cubicBezTo>
                      <a:pt x="128" y="208"/>
                      <a:pt x="264" y="304"/>
                      <a:pt x="240" y="384"/>
                    </a:cubicBezTo>
                    <a:cubicBezTo>
                      <a:pt x="216" y="464"/>
                      <a:pt x="108" y="544"/>
                      <a:pt x="0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8" name="Freeform 64"/>
              <p:cNvSpPr>
                <a:spLocks noChangeAspect="1"/>
              </p:cNvSpPr>
              <p:nvPr/>
            </p:nvSpPr>
            <p:spPr bwMode="auto">
              <a:xfrm>
                <a:off x="4171" y="499"/>
                <a:ext cx="115" cy="98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48" y="40"/>
                  </a:cxn>
                  <a:cxn ang="0">
                    <a:pos x="288" y="88"/>
                  </a:cxn>
                  <a:cxn ang="0">
                    <a:pos x="384" y="328"/>
                  </a:cxn>
                </a:cxnLst>
                <a:rect l="0" t="0" r="r" b="b"/>
                <a:pathLst>
                  <a:path w="384" h="328">
                    <a:moveTo>
                      <a:pt x="0" y="328"/>
                    </a:moveTo>
                    <a:cubicBezTo>
                      <a:pt x="0" y="204"/>
                      <a:pt x="0" y="80"/>
                      <a:pt x="48" y="40"/>
                    </a:cubicBezTo>
                    <a:cubicBezTo>
                      <a:pt x="96" y="0"/>
                      <a:pt x="232" y="40"/>
                      <a:pt x="288" y="88"/>
                    </a:cubicBezTo>
                    <a:cubicBezTo>
                      <a:pt x="344" y="136"/>
                      <a:pt x="368" y="296"/>
                      <a:pt x="384" y="3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9" name="Freeform 65"/>
              <p:cNvSpPr>
                <a:spLocks noChangeAspect="1"/>
              </p:cNvSpPr>
              <p:nvPr/>
            </p:nvSpPr>
            <p:spPr bwMode="auto">
              <a:xfrm>
                <a:off x="4279" y="784"/>
                <a:ext cx="148" cy="13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88"/>
                  </a:cxn>
                  <a:cxn ang="0">
                    <a:pos x="168" y="432"/>
                  </a:cxn>
                  <a:cxn ang="0">
                    <a:pos x="456" y="288"/>
                  </a:cxn>
                  <a:cxn ang="0">
                    <a:pos x="408" y="0"/>
                  </a:cxn>
                </a:cxnLst>
                <a:rect l="0" t="0" r="r" b="b"/>
                <a:pathLst>
                  <a:path w="496" h="432">
                    <a:moveTo>
                      <a:pt x="24" y="0"/>
                    </a:moveTo>
                    <a:cubicBezTo>
                      <a:pt x="12" y="108"/>
                      <a:pt x="0" y="216"/>
                      <a:pt x="24" y="288"/>
                    </a:cubicBezTo>
                    <a:cubicBezTo>
                      <a:pt x="48" y="360"/>
                      <a:pt x="96" y="432"/>
                      <a:pt x="168" y="432"/>
                    </a:cubicBezTo>
                    <a:cubicBezTo>
                      <a:pt x="240" y="432"/>
                      <a:pt x="416" y="360"/>
                      <a:pt x="456" y="288"/>
                    </a:cubicBezTo>
                    <a:cubicBezTo>
                      <a:pt x="496" y="216"/>
                      <a:pt x="452" y="108"/>
                      <a:pt x="4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10" name="Freeform 66"/>
              <p:cNvSpPr>
                <a:spLocks noChangeAspect="1"/>
              </p:cNvSpPr>
              <p:nvPr/>
            </p:nvSpPr>
            <p:spPr bwMode="auto">
              <a:xfrm>
                <a:off x="4387" y="480"/>
                <a:ext cx="129" cy="117"/>
              </a:xfrm>
              <a:custGeom>
                <a:avLst/>
                <a:gdLst/>
                <a:ahLst/>
                <a:cxnLst>
                  <a:cxn ang="0">
                    <a:pos x="0" y="392"/>
                  </a:cxn>
                  <a:cxn ang="0">
                    <a:pos x="48" y="56"/>
                  </a:cxn>
                  <a:cxn ang="0">
                    <a:pos x="240" y="56"/>
                  </a:cxn>
                  <a:cxn ang="0">
                    <a:pos x="384" y="152"/>
                  </a:cxn>
                  <a:cxn ang="0">
                    <a:pos x="432" y="392"/>
                  </a:cxn>
                </a:cxnLst>
                <a:rect l="0" t="0" r="r" b="b"/>
                <a:pathLst>
                  <a:path w="432" h="392">
                    <a:moveTo>
                      <a:pt x="0" y="392"/>
                    </a:moveTo>
                    <a:cubicBezTo>
                      <a:pt x="4" y="252"/>
                      <a:pt x="8" y="112"/>
                      <a:pt x="48" y="56"/>
                    </a:cubicBezTo>
                    <a:cubicBezTo>
                      <a:pt x="88" y="0"/>
                      <a:pt x="184" y="40"/>
                      <a:pt x="240" y="56"/>
                    </a:cubicBezTo>
                    <a:cubicBezTo>
                      <a:pt x="296" y="72"/>
                      <a:pt x="352" y="96"/>
                      <a:pt x="384" y="152"/>
                    </a:cubicBezTo>
                    <a:cubicBezTo>
                      <a:pt x="416" y="208"/>
                      <a:pt x="424" y="300"/>
                      <a:pt x="432" y="3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11" name="Freeform 67"/>
              <p:cNvSpPr>
                <a:spLocks noChangeAspect="1"/>
              </p:cNvSpPr>
              <p:nvPr/>
            </p:nvSpPr>
            <p:spPr bwMode="auto">
              <a:xfrm>
                <a:off x="4516" y="784"/>
                <a:ext cx="137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36"/>
                  </a:cxn>
                  <a:cxn ang="0">
                    <a:pos x="240" y="432"/>
                  </a:cxn>
                  <a:cxn ang="0">
                    <a:pos x="432" y="336"/>
                  </a:cxn>
                  <a:cxn ang="0">
                    <a:pos x="384" y="0"/>
                  </a:cxn>
                </a:cxnLst>
                <a:rect l="0" t="0" r="r" b="b"/>
                <a:pathLst>
                  <a:path w="456" h="432">
                    <a:moveTo>
                      <a:pt x="0" y="0"/>
                    </a:moveTo>
                    <a:cubicBezTo>
                      <a:pt x="4" y="132"/>
                      <a:pt x="8" y="264"/>
                      <a:pt x="48" y="336"/>
                    </a:cubicBezTo>
                    <a:cubicBezTo>
                      <a:pt x="88" y="408"/>
                      <a:pt x="176" y="432"/>
                      <a:pt x="240" y="432"/>
                    </a:cubicBezTo>
                    <a:cubicBezTo>
                      <a:pt x="304" y="432"/>
                      <a:pt x="408" y="408"/>
                      <a:pt x="432" y="336"/>
                    </a:cubicBezTo>
                    <a:cubicBezTo>
                      <a:pt x="456" y="264"/>
                      <a:pt x="420" y="132"/>
                      <a:pt x="38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12" name="Freeform 68"/>
              <p:cNvSpPr>
                <a:spLocks noChangeAspect="1"/>
              </p:cNvSpPr>
              <p:nvPr/>
            </p:nvSpPr>
            <p:spPr bwMode="auto">
              <a:xfrm>
                <a:off x="4617" y="497"/>
                <a:ext cx="230" cy="230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48" y="96"/>
                  </a:cxn>
                  <a:cxn ang="0">
                    <a:pos x="240" y="96"/>
                  </a:cxn>
                  <a:cxn ang="0">
                    <a:pos x="336" y="672"/>
                  </a:cxn>
                  <a:cxn ang="0">
                    <a:pos x="480" y="672"/>
                  </a:cxn>
                  <a:cxn ang="0">
                    <a:pos x="528" y="144"/>
                  </a:cxn>
                  <a:cxn ang="0">
                    <a:pos x="672" y="96"/>
                  </a:cxn>
                  <a:cxn ang="0">
                    <a:pos x="768" y="336"/>
                  </a:cxn>
                </a:cxnLst>
                <a:rect l="0" t="0" r="r" b="b"/>
                <a:pathLst>
                  <a:path w="768" h="768">
                    <a:moveTo>
                      <a:pt x="0" y="288"/>
                    </a:moveTo>
                    <a:cubicBezTo>
                      <a:pt x="4" y="208"/>
                      <a:pt x="8" y="128"/>
                      <a:pt x="48" y="96"/>
                    </a:cubicBezTo>
                    <a:cubicBezTo>
                      <a:pt x="88" y="64"/>
                      <a:pt x="192" y="0"/>
                      <a:pt x="240" y="96"/>
                    </a:cubicBezTo>
                    <a:cubicBezTo>
                      <a:pt x="288" y="192"/>
                      <a:pt x="296" y="576"/>
                      <a:pt x="336" y="672"/>
                    </a:cubicBezTo>
                    <a:cubicBezTo>
                      <a:pt x="376" y="768"/>
                      <a:pt x="448" y="760"/>
                      <a:pt x="480" y="672"/>
                    </a:cubicBezTo>
                    <a:cubicBezTo>
                      <a:pt x="512" y="584"/>
                      <a:pt x="496" y="240"/>
                      <a:pt x="528" y="144"/>
                    </a:cubicBezTo>
                    <a:cubicBezTo>
                      <a:pt x="560" y="48"/>
                      <a:pt x="632" y="64"/>
                      <a:pt x="672" y="96"/>
                    </a:cubicBezTo>
                    <a:cubicBezTo>
                      <a:pt x="712" y="128"/>
                      <a:pt x="740" y="232"/>
                      <a:pt x="768" y="33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13" name="Freeform 69"/>
              <p:cNvSpPr>
                <a:spLocks noChangeAspect="1"/>
              </p:cNvSpPr>
              <p:nvPr/>
            </p:nvSpPr>
            <p:spPr bwMode="auto">
              <a:xfrm>
                <a:off x="4782" y="784"/>
                <a:ext cx="161" cy="245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408" y="192"/>
                  </a:cxn>
                  <a:cxn ang="0">
                    <a:pos x="216" y="336"/>
                  </a:cxn>
                  <a:cxn ang="0">
                    <a:pos x="504" y="480"/>
                  </a:cxn>
                  <a:cxn ang="0">
                    <a:pos x="24" y="624"/>
                  </a:cxn>
                  <a:cxn ang="0">
                    <a:pos x="360" y="816"/>
                  </a:cxn>
                </a:cxnLst>
                <a:rect l="0" t="0" r="r" b="b"/>
                <a:pathLst>
                  <a:path w="536" h="816">
                    <a:moveTo>
                      <a:pt x="216" y="0"/>
                    </a:moveTo>
                    <a:cubicBezTo>
                      <a:pt x="312" y="68"/>
                      <a:pt x="408" y="136"/>
                      <a:pt x="408" y="192"/>
                    </a:cubicBezTo>
                    <a:cubicBezTo>
                      <a:pt x="408" y="248"/>
                      <a:pt x="200" y="288"/>
                      <a:pt x="216" y="336"/>
                    </a:cubicBezTo>
                    <a:cubicBezTo>
                      <a:pt x="232" y="384"/>
                      <a:pt x="536" y="432"/>
                      <a:pt x="504" y="480"/>
                    </a:cubicBezTo>
                    <a:cubicBezTo>
                      <a:pt x="472" y="528"/>
                      <a:pt x="48" y="568"/>
                      <a:pt x="24" y="624"/>
                    </a:cubicBezTo>
                    <a:cubicBezTo>
                      <a:pt x="0" y="680"/>
                      <a:pt x="304" y="784"/>
                      <a:pt x="360" y="8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3014" name="Group 70"/>
            <p:cNvGrpSpPr>
              <a:grpSpLocks/>
            </p:cNvGrpSpPr>
            <p:nvPr/>
          </p:nvGrpSpPr>
          <p:grpSpPr bwMode="auto">
            <a:xfrm>
              <a:off x="2772" y="480"/>
              <a:ext cx="1338" cy="549"/>
              <a:chOff x="2772" y="480"/>
              <a:chExt cx="1338" cy="549"/>
            </a:xfrm>
          </p:grpSpPr>
          <p:sp>
            <p:nvSpPr>
              <p:cNvPr id="8301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3060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1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3175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1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3290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1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3405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1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3520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3736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772" y="597"/>
                <a:ext cx="273" cy="15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837" y="597"/>
                <a:ext cx="273" cy="15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3" name="Freeform 79"/>
              <p:cNvSpPr>
                <a:spLocks noChangeAspect="1"/>
              </p:cNvSpPr>
              <p:nvPr/>
            </p:nvSpPr>
            <p:spPr bwMode="auto">
              <a:xfrm>
                <a:off x="3002" y="784"/>
                <a:ext cx="101" cy="187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144" y="144"/>
                  </a:cxn>
                  <a:cxn ang="0">
                    <a:pos x="240" y="384"/>
                  </a:cxn>
                  <a:cxn ang="0">
                    <a:pos x="0" y="624"/>
                  </a:cxn>
                </a:cxnLst>
                <a:rect l="0" t="0" r="r" b="b"/>
                <a:pathLst>
                  <a:path w="336" h="624">
                    <a:moveTo>
                      <a:pt x="336" y="0"/>
                    </a:moveTo>
                    <a:cubicBezTo>
                      <a:pt x="248" y="40"/>
                      <a:pt x="160" y="80"/>
                      <a:pt x="144" y="144"/>
                    </a:cubicBezTo>
                    <a:cubicBezTo>
                      <a:pt x="128" y="208"/>
                      <a:pt x="264" y="304"/>
                      <a:pt x="240" y="384"/>
                    </a:cubicBezTo>
                    <a:cubicBezTo>
                      <a:pt x="216" y="464"/>
                      <a:pt x="108" y="544"/>
                      <a:pt x="0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4" name="Freeform 80"/>
              <p:cNvSpPr>
                <a:spLocks noChangeAspect="1"/>
              </p:cNvSpPr>
              <p:nvPr/>
            </p:nvSpPr>
            <p:spPr bwMode="auto">
              <a:xfrm>
                <a:off x="3103" y="499"/>
                <a:ext cx="115" cy="98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48" y="40"/>
                  </a:cxn>
                  <a:cxn ang="0">
                    <a:pos x="288" y="88"/>
                  </a:cxn>
                  <a:cxn ang="0">
                    <a:pos x="384" y="328"/>
                  </a:cxn>
                </a:cxnLst>
                <a:rect l="0" t="0" r="r" b="b"/>
                <a:pathLst>
                  <a:path w="384" h="328">
                    <a:moveTo>
                      <a:pt x="0" y="328"/>
                    </a:moveTo>
                    <a:cubicBezTo>
                      <a:pt x="0" y="204"/>
                      <a:pt x="0" y="80"/>
                      <a:pt x="48" y="40"/>
                    </a:cubicBezTo>
                    <a:cubicBezTo>
                      <a:pt x="96" y="0"/>
                      <a:pt x="232" y="40"/>
                      <a:pt x="288" y="88"/>
                    </a:cubicBezTo>
                    <a:cubicBezTo>
                      <a:pt x="344" y="136"/>
                      <a:pt x="368" y="296"/>
                      <a:pt x="384" y="3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5" name="Freeform 81"/>
              <p:cNvSpPr>
                <a:spLocks noChangeAspect="1"/>
              </p:cNvSpPr>
              <p:nvPr/>
            </p:nvSpPr>
            <p:spPr bwMode="auto">
              <a:xfrm>
                <a:off x="3211" y="784"/>
                <a:ext cx="148" cy="13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88"/>
                  </a:cxn>
                  <a:cxn ang="0">
                    <a:pos x="168" y="432"/>
                  </a:cxn>
                  <a:cxn ang="0">
                    <a:pos x="456" y="288"/>
                  </a:cxn>
                  <a:cxn ang="0">
                    <a:pos x="408" y="0"/>
                  </a:cxn>
                </a:cxnLst>
                <a:rect l="0" t="0" r="r" b="b"/>
                <a:pathLst>
                  <a:path w="496" h="432">
                    <a:moveTo>
                      <a:pt x="24" y="0"/>
                    </a:moveTo>
                    <a:cubicBezTo>
                      <a:pt x="12" y="108"/>
                      <a:pt x="0" y="216"/>
                      <a:pt x="24" y="288"/>
                    </a:cubicBezTo>
                    <a:cubicBezTo>
                      <a:pt x="48" y="360"/>
                      <a:pt x="96" y="432"/>
                      <a:pt x="168" y="432"/>
                    </a:cubicBezTo>
                    <a:cubicBezTo>
                      <a:pt x="240" y="432"/>
                      <a:pt x="416" y="360"/>
                      <a:pt x="456" y="288"/>
                    </a:cubicBezTo>
                    <a:cubicBezTo>
                      <a:pt x="496" y="216"/>
                      <a:pt x="452" y="108"/>
                      <a:pt x="4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6" name="Freeform 82"/>
              <p:cNvSpPr>
                <a:spLocks noChangeAspect="1"/>
              </p:cNvSpPr>
              <p:nvPr/>
            </p:nvSpPr>
            <p:spPr bwMode="auto">
              <a:xfrm>
                <a:off x="3319" y="480"/>
                <a:ext cx="129" cy="117"/>
              </a:xfrm>
              <a:custGeom>
                <a:avLst/>
                <a:gdLst/>
                <a:ahLst/>
                <a:cxnLst>
                  <a:cxn ang="0">
                    <a:pos x="0" y="392"/>
                  </a:cxn>
                  <a:cxn ang="0">
                    <a:pos x="48" y="56"/>
                  </a:cxn>
                  <a:cxn ang="0">
                    <a:pos x="240" y="56"/>
                  </a:cxn>
                  <a:cxn ang="0">
                    <a:pos x="384" y="152"/>
                  </a:cxn>
                  <a:cxn ang="0">
                    <a:pos x="432" y="392"/>
                  </a:cxn>
                </a:cxnLst>
                <a:rect l="0" t="0" r="r" b="b"/>
                <a:pathLst>
                  <a:path w="432" h="392">
                    <a:moveTo>
                      <a:pt x="0" y="392"/>
                    </a:moveTo>
                    <a:cubicBezTo>
                      <a:pt x="4" y="252"/>
                      <a:pt x="8" y="112"/>
                      <a:pt x="48" y="56"/>
                    </a:cubicBezTo>
                    <a:cubicBezTo>
                      <a:pt x="88" y="0"/>
                      <a:pt x="184" y="40"/>
                      <a:pt x="240" y="56"/>
                    </a:cubicBezTo>
                    <a:cubicBezTo>
                      <a:pt x="296" y="72"/>
                      <a:pt x="352" y="96"/>
                      <a:pt x="384" y="152"/>
                    </a:cubicBezTo>
                    <a:cubicBezTo>
                      <a:pt x="416" y="208"/>
                      <a:pt x="424" y="300"/>
                      <a:pt x="432" y="3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7" name="Freeform 83"/>
              <p:cNvSpPr>
                <a:spLocks noChangeAspect="1"/>
              </p:cNvSpPr>
              <p:nvPr/>
            </p:nvSpPr>
            <p:spPr bwMode="auto">
              <a:xfrm>
                <a:off x="3448" y="784"/>
                <a:ext cx="137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36"/>
                  </a:cxn>
                  <a:cxn ang="0">
                    <a:pos x="240" y="432"/>
                  </a:cxn>
                  <a:cxn ang="0">
                    <a:pos x="432" y="336"/>
                  </a:cxn>
                  <a:cxn ang="0">
                    <a:pos x="384" y="0"/>
                  </a:cxn>
                </a:cxnLst>
                <a:rect l="0" t="0" r="r" b="b"/>
                <a:pathLst>
                  <a:path w="456" h="432">
                    <a:moveTo>
                      <a:pt x="0" y="0"/>
                    </a:moveTo>
                    <a:cubicBezTo>
                      <a:pt x="4" y="132"/>
                      <a:pt x="8" y="264"/>
                      <a:pt x="48" y="336"/>
                    </a:cubicBezTo>
                    <a:cubicBezTo>
                      <a:pt x="88" y="408"/>
                      <a:pt x="176" y="432"/>
                      <a:pt x="240" y="432"/>
                    </a:cubicBezTo>
                    <a:cubicBezTo>
                      <a:pt x="304" y="432"/>
                      <a:pt x="408" y="408"/>
                      <a:pt x="432" y="336"/>
                    </a:cubicBezTo>
                    <a:cubicBezTo>
                      <a:pt x="456" y="264"/>
                      <a:pt x="420" y="132"/>
                      <a:pt x="38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8" name="Freeform 84"/>
              <p:cNvSpPr>
                <a:spLocks noChangeAspect="1"/>
              </p:cNvSpPr>
              <p:nvPr/>
            </p:nvSpPr>
            <p:spPr bwMode="auto">
              <a:xfrm>
                <a:off x="3549" y="497"/>
                <a:ext cx="230" cy="230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48" y="96"/>
                  </a:cxn>
                  <a:cxn ang="0">
                    <a:pos x="240" y="96"/>
                  </a:cxn>
                  <a:cxn ang="0">
                    <a:pos x="336" y="672"/>
                  </a:cxn>
                  <a:cxn ang="0">
                    <a:pos x="480" y="672"/>
                  </a:cxn>
                  <a:cxn ang="0">
                    <a:pos x="528" y="144"/>
                  </a:cxn>
                  <a:cxn ang="0">
                    <a:pos x="672" y="96"/>
                  </a:cxn>
                  <a:cxn ang="0">
                    <a:pos x="768" y="336"/>
                  </a:cxn>
                </a:cxnLst>
                <a:rect l="0" t="0" r="r" b="b"/>
                <a:pathLst>
                  <a:path w="768" h="768">
                    <a:moveTo>
                      <a:pt x="0" y="288"/>
                    </a:moveTo>
                    <a:cubicBezTo>
                      <a:pt x="4" y="208"/>
                      <a:pt x="8" y="128"/>
                      <a:pt x="48" y="96"/>
                    </a:cubicBezTo>
                    <a:cubicBezTo>
                      <a:pt x="88" y="64"/>
                      <a:pt x="192" y="0"/>
                      <a:pt x="240" y="96"/>
                    </a:cubicBezTo>
                    <a:cubicBezTo>
                      <a:pt x="288" y="192"/>
                      <a:pt x="296" y="576"/>
                      <a:pt x="336" y="672"/>
                    </a:cubicBezTo>
                    <a:cubicBezTo>
                      <a:pt x="376" y="768"/>
                      <a:pt x="448" y="760"/>
                      <a:pt x="480" y="672"/>
                    </a:cubicBezTo>
                    <a:cubicBezTo>
                      <a:pt x="512" y="584"/>
                      <a:pt x="496" y="240"/>
                      <a:pt x="528" y="144"/>
                    </a:cubicBezTo>
                    <a:cubicBezTo>
                      <a:pt x="560" y="48"/>
                      <a:pt x="632" y="64"/>
                      <a:pt x="672" y="96"/>
                    </a:cubicBezTo>
                    <a:cubicBezTo>
                      <a:pt x="712" y="128"/>
                      <a:pt x="740" y="232"/>
                      <a:pt x="768" y="33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29" name="Freeform 85"/>
              <p:cNvSpPr>
                <a:spLocks noChangeAspect="1"/>
              </p:cNvSpPr>
              <p:nvPr/>
            </p:nvSpPr>
            <p:spPr bwMode="auto">
              <a:xfrm>
                <a:off x="3714" y="784"/>
                <a:ext cx="161" cy="245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408" y="192"/>
                  </a:cxn>
                  <a:cxn ang="0">
                    <a:pos x="216" y="336"/>
                  </a:cxn>
                  <a:cxn ang="0">
                    <a:pos x="504" y="480"/>
                  </a:cxn>
                  <a:cxn ang="0">
                    <a:pos x="24" y="624"/>
                  </a:cxn>
                  <a:cxn ang="0">
                    <a:pos x="360" y="816"/>
                  </a:cxn>
                </a:cxnLst>
                <a:rect l="0" t="0" r="r" b="b"/>
                <a:pathLst>
                  <a:path w="536" h="816">
                    <a:moveTo>
                      <a:pt x="216" y="0"/>
                    </a:moveTo>
                    <a:cubicBezTo>
                      <a:pt x="312" y="68"/>
                      <a:pt x="408" y="136"/>
                      <a:pt x="408" y="192"/>
                    </a:cubicBezTo>
                    <a:cubicBezTo>
                      <a:pt x="408" y="248"/>
                      <a:pt x="200" y="288"/>
                      <a:pt x="216" y="336"/>
                    </a:cubicBezTo>
                    <a:cubicBezTo>
                      <a:pt x="232" y="384"/>
                      <a:pt x="536" y="432"/>
                      <a:pt x="504" y="480"/>
                    </a:cubicBezTo>
                    <a:cubicBezTo>
                      <a:pt x="472" y="528"/>
                      <a:pt x="48" y="568"/>
                      <a:pt x="24" y="624"/>
                    </a:cubicBezTo>
                    <a:cubicBezTo>
                      <a:pt x="0" y="680"/>
                      <a:pt x="304" y="784"/>
                      <a:pt x="360" y="8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3030" name="Group 86"/>
            <p:cNvGrpSpPr>
              <a:grpSpLocks/>
            </p:cNvGrpSpPr>
            <p:nvPr/>
          </p:nvGrpSpPr>
          <p:grpSpPr bwMode="auto">
            <a:xfrm>
              <a:off x="1692" y="480"/>
              <a:ext cx="1338" cy="549"/>
              <a:chOff x="1692" y="480"/>
              <a:chExt cx="1338" cy="549"/>
            </a:xfrm>
          </p:grpSpPr>
          <p:sp>
            <p:nvSpPr>
              <p:cNvPr id="83031" name="AutoShape 87"/>
              <p:cNvSpPr>
                <a:spLocks noChangeAspect="1" noChangeArrowheads="1"/>
              </p:cNvSpPr>
              <p:nvPr/>
            </p:nvSpPr>
            <p:spPr bwMode="auto">
              <a:xfrm>
                <a:off x="1980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32" name="AutoShape 88"/>
              <p:cNvSpPr>
                <a:spLocks noChangeAspect="1" noChangeArrowheads="1"/>
              </p:cNvSpPr>
              <p:nvPr/>
            </p:nvSpPr>
            <p:spPr bwMode="auto">
              <a:xfrm>
                <a:off x="2095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33" name="AutoShape 89"/>
              <p:cNvSpPr>
                <a:spLocks noChangeAspect="1" noChangeArrowheads="1"/>
              </p:cNvSpPr>
              <p:nvPr/>
            </p:nvSpPr>
            <p:spPr bwMode="auto">
              <a:xfrm>
                <a:off x="2210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34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2325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35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2440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36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2656" y="569"/>
                <a:ext cx="86" cy="215"/>
              </a:xfrm>
              <a:prstGeom prst="can">
                <a:avLst>
                  <a:gd name="adj" fmla="val 62500"/>
                </a:avLst>
              </a:prstGeom>
              <a:gradFill rotWithShape="0">
                <a:gsLst>
                  <a:gs pos="0">
                    <a:srgbClr val="3333FF">
                      <a:gamma/>
                      <a:shade val="46275"/>
                      <a:invGamma/>
                    </a:srgbClr>
                  </a:gs>
                  <a:gs pos="50000">
                    <a:srgbClr val="3333FF"/>
                  </a:gs>
                  <a:gs pos="100000">
                    <a:srgbClr val="3333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3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1692" y="597"/>
                <a:ext cx="273" cy="15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3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757" y="597"/>
                <a:ext cx="273" cy="15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39" name="Freeform 95"/>
              <p:cNvSpPr>
                <a:spLocks noChangeAspect="1"/>
              </p:cNvSpPr>
              <p:nvPr/>
            </p:nvSpPr>
            <p:spPr bwMode="auto">
              <a:xfrm>
                <a:off x="1922" y="784"/>
                <a:ext cx="101" cy="187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144" y="144"/>
                  </a:cxn>
                  <a:cxn ang="0">
                    <a:pos x="240" y="384"/>
                  </a:cxn>
                  <a:cxn ang="0">
                    <a:pos x="0" y="624"/>
                  </a:cxn>
                </a:cxnLst>
                <a:rect l="0" t="0" r="r" b="b"/>
                <a:pathLst>
                  <a:path w="336" h="624">
                    <a:moveTo>
                      <a:pt x="336" y="0"/>
                    </a:moveTo>
                    <a:cubicBezTo>
                      <a:pt x="248" y="40"/>
                      <a:pt x="160" y="80"/>
                      <a:pt x="144" y="144"/>
                    </a:cubicBezTo>
                    <a:cubicBezTo>
                      <a:pt x="128" y="208"/>
                      <a:pt x="264" y="304"/>
                      <a:pt x="240" y="384"/>
                    </a:cubicBezTo>
                    <a:cubicBezTo>
                      <a:pt x="216" y="464"/>
                      <a:pt x="108" y="544"/>
                      <a:pt x="0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0" name="Freeform 96"/>
              <p:cNvSpPr>
                <a:spLocks noChangeAspect="1"/>
              </p:cNvSpPr>
              <p:nvPr/>
            </p:nvSpPr>
            <p:spPr bwMode="auto">
              <a:xfrm>
                <a:off x="2023" y="499"/>
                <a:ext cx="115" cy="98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48" y="40"/>
                  </a:cxn>
                  <a:cxn ang="0">
                    <a:pos x="288" y="88"/>
                  </a:cxn>
                  <a:cxn ang="0">
                    <a:pos x="384" y="328"/>
                  </a:cxn>
                </a:cxnLst>
                <a:rect l="0" t="0" r="r" b="b"/>
                <a:pathLst>
                  <a:path w="384" h="328">
                    <a:moveTo>
                      <a:pt x="0" y="328"/>
                    </a:moveTo>
                    <a:cubicBezTo>
                      <a:pt x="0" y="204"/>
                      <a:pt x="0" y="80"/>
                      <a:pt x="48" y="40"/>
                    </a:cubicBezTo>
                    <a:cubicBezTo>
                      <a:pt x="96" y="0"/>
                      <a:pt x="232" y="40"/>
                      <a:pt x="288" y="88"/>
                    </a:cubicBezTo>
                    <a:cubicBezTo>
                      <a:pt x="344" y="136"/>
                      <a:pt x="368" y="296"/>
                      <a:pt x="384" y="3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1" name="Freeform 97"/>
              <p:cNvSpPr>
                <a:spLocks noChangeAspect="1"/>
              </p:cNvSpPr>
              <p:nvPr/>
            </p:nvSpPr>
            <p:spPr bwMode="auto">
              <a:xfrm>
                <a:off x="2131" y="784"/>
                <a:ext cx="148" cy="13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88"/>
                  </a:cxn>
                  <a:cxn ang="0">
                    <a:pos x="168" y="432"/>
                  </a:cxn>
                  <a:cxn ang="0">
                    <a:pos x="456" y="288"/>
                  </a:cxn>
                  <a:cxn ang="0">
                    <a:pos x="408" y="0"/>
                  </a:cxn>
                </a:cxnLst>
                <a:rect l="0" t="0" r="r" b="b"/>
                <a:pathLst>
                  <a:path w="496" h="432">
                    <a:moveTo>
                      <a:pt x="24" y="0"/>
                    </a:moveTo>
                    <a:cubicBezTo>
                      <a:pt x="12" y="108"/>
                      <a:pt x="0" y="216"/>
                      <a:pt x="24" y="288"/>
                    </a:cubicBezTo>
                    <a:cubicBezTo>
                      <a:pt x="48" y="360"/>
                      <a:pt x="96" y="432"/>
                      <a:pt x="168" y="432"/>
                    </a:cubicBezTo>
                    <a:cubicBezTo>
                      <a:pt x="240" y="432"/>
                      <a:pt x="416" y="360"/>
                      <a:pt x="456" y="288"/>
                    </a:cubicBezTo>
                    <a:cubicBezTo>
                      <a:pt x="496" y="216"/>
                      <a:pt x="452" y="108"/>
                      <a:pt x="4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2" name="Freeform 98"/>
              <p:cNvSpPr>
                <a:spLocks noChangeAspect="1"/>
              </p:cNvSpPr>
              <p:nvPr/>
            </p:nvSpPr>
            <p:spPr bwMode="auto">
              <a:xfrm>
                <a:off x="2239" y="480"/>
                <a:ext cx="129" cy="117"/>
              </a:xfrm>
              <a:custGeom>
                <a:avLst/>
                <a:gdLst/>
                <a:ahLst/>
                <a:cxnLst>
                  <a:cxn ang="0">
                    <a:pos x="0" y="392"/>
                  </a:cxn>
                  <a:cxn ang="0">
                    <a:pos x="48" y="56"/>
                  </a:cxn>
                  <a:cxn ang="0">
                    <a:pos x="240" y="56"/>
                  </a:cxn>
                  <a:cxn ang="0">
                    <a:pos x="384" y="152"/>
                  </a:cxn>
                  <a:cxn ang="0">
                    <a:pos x="432" y="392"/>
                  </a:cxn>
                </a:cxnLst>
                <a:rect l="0" t="0" r="r" b="b"/>
                <a:pathLst>
                  <a:path w="432" h="392">
                    <a:moveTo>
                      <a:pt x="0" y="392"/>
                    </a:moveTo>
                    <a:cubicBezTo>
                      <a:pt x="4" y="252"/>
                      <a:pt x="8" y="112"/>
                      <a:pt x="48" y="56"/>
                    </a:cubicBezTo>
                    <a:cubicBezTo>
                      <a:pt x="88" y="0"/>
                      <a:pt x="184" y="40"/>
                      <a:pt x="240" y="56"/>
                    </a:cubicBezTo>
                    <a:cubicBezTo>
                      <a:pt x="296" y="72"/>
                      <a:pt x="352" y="96"/>
                      <a:pt x="384" y="152"/>
                    </a:cubicBezTo>
                    <a:cubicBezTo>
                      <a:pt x="416" y="208"/>
                      <a:pt x="424" y="300"/>
                      <a:pt x="432" y="3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3" name="Freeform 99"/>
              <p:cNvSpPr>
                <a:spLocks noChangeAspect="1"/>
              </p:cNvSpPr>
              <p:nvPr/>
            </p:nvSpPr>
            <p:spPr bwMode="auto">
              <a:xfrm>
                <a:off x="2368" y="784"/>
                <a:ext cx="137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36"/>
                  </a:cxn>
                  <a:cxn ang="0">
                    <a:pos x="240" y="432"/>
                  </a:cxn>
                  <a:cxn ang="0">
                    <a:pos x="432" y="336"/>
                  </a:cxn>
                  <a:cxn ang="0">
                    <a:pos x="384" y="0"/>
                  </a:cxn>
                </a:cxnLst>
                <a:rect l="0" t="0" r="r" b="b"/>
                <a:pathLst>
                  <a:path w="456" h="432">
                    <a:moveTo>
                      <a:pt x="0" y="0"/>
                    </a:moveTo>
                    <a:cubicBezTo>
                      <a:pt x="4" y="132"/>
                      <a:pt x="8" y="264"/>
                      <a:pt x="48" y="336"/>
                    </a:cubicBezTo>
                    <a:cubicBezTo>
                      <a:pt x="88" y="408"/>
                      <a:pt x="176" y="432"/>
                      <a:pt x="240" y="432"/>
                    </a:cubicBezTo>
                    <a:cubicBezTo>
                      <a:pt x="304" y="432"/>
                      <a:pt x="408" y="408"/>
                      <a:pt x="432" y="336"/>
                    </a:cubicBezTo>
                    <a:cubicBezTo>
                      <a:pt x="456" y="264"/>
                      <a:pt x="420" y="132"/>
                      <a:pt x="38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4" name="Freeform 100"/>
              <p:cNvSpPr>
                <a:spLocks noChangeAspect="1"/>
              </p:cNvSpPr>
              <p:nvPr/>
            </p:nvSpPr>
            <p:spPr bwMode="auto">
              <a:xfrm>
                <a:off x="2469" y="497"/>
                <a:ext cx="230" cy="230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48" y="96"/>
                  </a:cxn>
                  <a:cxn ang="0">
                    <a:pos x="240" y="96"/>
                  </a:cxn>
                  <a:cxn ang="0">
                    <a:pos x="336" y="672"/>
                  </a:cxn>
                  <a:cxn ang="0">
                    <a:pos x="480" y="672"/>
                  </a:cxn>
                  <a:cxn ang="0">
                    <a:pos x="528" y="144"/>
                  </a:cxn>
                  <a:cxn ang="0">
                    <a:pos x="672" y="96"/>
                  </a:cxn>
                  <a:cxn ang="0">
                    <a:pos x="768" y="336"/>
                  </a:cxn>
                </a:cxnLst>
                <a:rect l="0" t="0" r="r" b="b"/>
                <a:pathLst>
                  <a:path w="768" h="768">
                    <a:moveTo>
                      <a:pt x="0" y="288"/>
                    </a:moveTo>
                    <a:cubicBezTo>
                      <a:pt x="4" y="208"/>
                      <a:pt x="8" y="128"/>
                      <a:pt x="48" y="96"/>
                    </a:cubicBezTo>
                    <a:cubicBezTo>
                      <a:pt x="88" y="64"/>
                      <a:pt x="192" y="0"/>
                      <a:pt x="240" y="96"/>
                    </a:cubicBezTo>
                    <a:cubicBezTo>
                      <a:pt x="288" y="192"/>
                      <a:pt x="296" y="576"/>
                      <a:pt x="336" y="672"/>
                    </a:cubicBezTo>
                    <a:cubicBezTo>
                      <a:pt x="376" y="768"/>
                      <a:pt x="448" y="760"/>
                      <a:pt x="480" y="672"/>
                    </a:cubicBezTo>
                    <a:cubicBezTo>
                      <a:pt x="512" y="584"/>
                      <a:pt x="496" y="240"/>
                      <a:pt x="528" y="144"/>
                    </a:cubicBezTo>
                    <a:cubicBezTo>
                      <a:pt x="560" y="48"/>
                      <a:pt x="632" y="64"/>
                      <a:pt x="672" y="96"/>
                    </a:cubicBezTo>
                    <a:cubicBezTo>
                      <a:pt x="712" y="128"/>
                      <a:pt x="740" y="232"/>
                      <a:pt x="768" y="33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5" name="Freeform 101"/>
              <p:cNvSpPr>
                <a:spLocks noChangeAspect="1"/>
              </p:cNvSpPr>
              <p:nvPr/>
            </p:nvSpPr>
            <p:spPr bwMode="auto">
              <a:xfrm>
                <a:off x="2634" y="784"/>
                <a:ext cx="161" cy="245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408" y="192"/>
                  </a:cxn>
                  <a:cxn ang="0">
                    <a:pos x="216" y="336"/>
                  </a:cxn>
                  <a:cxn ang="0">
                    <a:pos x="504" y="480"/>
                  </a:cxn>
                  <a:cxn ang="0">
                    <a:pos x="24" y="624"/>
                  </a:cxn>
                  <a:cxn ang="0">
                    <a:pos x="360" y="816"/>
                  </a:cxn>
                </a:cxnLst>
                <a:rect l="0" t="0" r="r" b="b"/>
                <a:pathLst>
                  <a:path w="536" h="816">
                    <a:moveTo>
                      <a:pt x="216" y="0"/>
                    </a:moveTo>
                    <a:cubicBezTo>
                      <a:pt x="312" y="68"/>
                      <a:pt x="408" y="136"/>
                      <a:pt x="408" y="192"/>
                    </a:cubicBezTo>
                    <a:cubicBezTo>
                      <a:pt x="408" y="248"/>
                      <a:pt x="200" y="288"/>
                      <a:pt x="216" y="336"/>
                    </a:cubicBezTo>
                    <a:cubicBezTo>
                      <a:pt x="232" y="384"/>
                      <a:pt x="536" y="432"/>
                      <a:pt x="504" y="480"/>
                    </a:cubicBezTo>
                    <a:cubicBezTo>
                      <a:pt x="472" y="528"/>
                      <a:pt x="48" y="568"/>
                      <a:pt x="24" y="624"/>
                    </a:cubicBezTo>
                    <a:cubicBezTo>
                      <a:pt x="0" y="680"/>
                      <a:pt x="304" y="784"/>
                      <a:pt x="360" y="8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83046" name="AutoShape 102"/>
          <p:cNvSpPr>
            <a:spLocks noChangeArrowheads="1"/>
          </p:cNvSpPr>
          <p:nvPr/>
        </p:nvSpPr>
        <p:spPr bwMode="auto">
          <a:xfrm>
            <a:off x="4422775" y="3605213"/>
            <a:ext cx="242888" cy="296862"/>
          </a:xfrm>
          <a:prstGeom prst="downArrow">
            <a:avLst>
              <a:gd name="adj1" fmla="val 50000"/>
              <a:gd name="adj2" fmla="val 3055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3047" name="Group 103"/>
          <p:cNvGrpSpPr>
            <a:grpSpLocks/>
          </p:cNvGrpSpPr>
          <p:nvPr/>
        </p:nvGrpSpPr>
        <p:grpSpPr bwMode="auto">
          <a:xfrm>
            <a:off x="4327525" y="3968750"/>
            <a:ext cx="415925" cy="396875"/>
            <a:chOff x="2604" y="1584"/>
            <a:chExt cx="576" cy="576"/>
          </a:xfrm>
        </p:grpSpPr>
        <p:grpSp>
          <p:nvGrpSpPr>
            <p:cNvPr id="83048" name="Group 104"/>
            <p:cNvGrpSpPr>
              <a:grpSpLocks noChangeAspect="1"/>
            </p:cNvGrpSpPr>
            <p:nvPr/>
          </p:nvGrpSpPr>
          <p:grpSpPr bwMode="auto">
            <a:xfrm>
              <a:off x="2604" y="1584"/>
              <a:ext cx="576" cy="576"/>
              <a:chOff x="2352" y="1584"/>
              <a:chExt cx="960" cy="960"/>
            </a:xfrm>
          </p:grpSpPr>
          <p:sp>
            <p:nvSpPr>
              <p:cNvPr id="83049" name="AutoShape 105"/>
              <p:cNvSpPr>
                <a:spLocks noChangeAspect="1" noChangeArrowheads="1"/>
              </p:cNvSpPr>
              <p:nvPr/>
            </p:nvSpPr>
            <p:spPr bwMode="auto">
              <a:xfrm>
                <a:off x="2352" y="1584"/>
                <a:ext cx="960" cy="96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50" name="Line 106"/>
              <p:cNvSpPr>
                <a:spLocks noChangeAspect="1" noChangeShapeType="1"/>
              </p:cNvSpPr>
              <p:nvPr/>
            </p:nvSpPr>
            <p:spPr bwMode="auto">
              <a:xfrm>
                <a:off x="283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51" name="Line 107"/>
              <p:cNvSpPr>
                <a:spLocks noChangeAspect="1" noChangeShapeType="1"/>
              </p:cNvSpPr>
              <p:nvPr/>
            </p:nvSpPr>
            <p:spPr bwMode="auto">
              <a:xfrm>
                <a:off x="2832" y="23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52" name="Line 108"/>
              <p:cNvSpPr>
                <a:spLocks noChangeAspect="1" noChangeShapeType="1"/>
              </p:cNvSpPr>
              <p:nvPr/>
            </p:nvSpPr>
            <p:spPr bwMode="auto">
              <a:xfrm flipH="1">
                <a:off x="2352" y="206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53" name="Line 109"/>
              <p:cNvSpPr>
                <a:spLocks noChangeAspect="1" noChangeShapeType="1"/>
              </p:cNvSpPr>
              <p:nvPr/>
            </p:nvSpPr>
            <p:spPr bwMode="auto">
              <a:xfrm>
                <a:off x="3072" y="206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3054" name="Freeform 110"/>
            <p:cNvSpPr>
              <a:spLocks/>
            </p:cNvSpPr>
            <p:nvPr/>
          </p:nvSpPr>
          <p:spPr bwMode="auto">
            <a:xfrm>
              <a:off x="2766" y="1752"/>
              <a:ext cx="129" cy="11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72" y="114"/>
                </a:cxn>
                <a:cxn ang="0">
                  <a:pos x="114" y="108"/>
                </a:cxn>
                <a:cxn ang="0">
                  <a:pos x="108" y="48"/>
                </a:cxn>
                <a:cxn ang="0">
                  <a:pos x="90" y="36"/>
                </a:cxn>
                <a:cxn ang="0">
                  <a:pos x="78" y="18"/>
                </a:cxn>
                <a:cxn ang="0">
                  <a:pos x="72" y="0"/>
                </a:cxn>
              </a:cxnLst>
              <a:rect l="0" t="0" r="r" b="b"/>
              <a:pathLst>
                <a:path w="129" h="114">
                  <a:moveTo>
                    <a:pt x="0" y="60"/>
                  </a:moveTo>
                  <a:cubicBezTo>
                    <a:pt x="38" y="69"/>
                    <a:pt x="46" y="88"/>
                    <a:pt x="72" y="114"/>
                  </a:cubicBezTo>
                  <a:cubicBezTo>
                    <a:pt x="86" y="112"/>
                    <a:pt x="101" y="114"/>
                    <a:pt x="114" y="108"/>
                  </a:cubicBezTo>
                  <a:cubicBezTo>
                    <a:pt x="129" y="101"/>
                    <a:pt x="115" y="57"/>
                    <a:pt x="108" y="48"/>
                  </a:cubicBezTo>
                  <a:cubicBezTo>
                    <a:pt x="103" y="42"/>
                    <a:pt x="96" y="40"/>
                    <a:pt x="90" y="36"/>
                  </a:cubicBezTo>
                  <a:cubicBezTo>
                    <a:pt x="86" y="30"/>
                    <a:pt x="81" y="24"/>
                    <a:pt x="78" y="18"/>
                  </a:cubicBezTo>
                  <a:cubicBezTo>
                    <a:pt x="75" y="12"/>
                    <a:pt x="72" y="0"/>
                    <a:pt x="72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55" name="Freeform 111"/>
            <p:cNvSpPr>
              <a:spLocks/>
            </p:cNvSpPr>
            <p:nvPr/>
          </p:nvSpPr>
          <p:spPr bwMode="auto">
            <a:xfrm>
              <a:off x="2897" y="1758"/>
              <a:ext cx="121" cy="11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1" y="24"/>
                </a:cxn>
                <a:cxn ang="0">
                  <a:pos x="25" y="36"/>
                </a:cxn>
                <a:cxn ang="0">
                  <a:pos x="37" y="114"/>
                </a:cxn>
                <a:cxn ang="0">
                  <a:pos x="121" y="66"/>
                </a:cxn>
              </a:cxnLst>
              <a:rect l="0" t="0" r="r" b="b"/>
              <a:pathLst>
                <a:path w="121" h="114">
                  <a:moveTo>
                    <a:pt x="67" y="0"/>
                  </a:moveTo>
                  <a:cubicBezTo>
                    <a:pt x="65" y="8"/>
                    <a:pt x="67" y="19"/>
                    <a:pt x="61" y="24"/>
                  </a:cubicBezTo>
                  <a:cubicBezTo>
                    <a:pt x="51" y="32"/>
                    <a:pt x="25" y="36"/>
                    <a:pt x="25" y="36"/>
                  </a:cubicBezTo>
                  <a:cubicBezTo>
                    <a:pt x="16" y="72"/>
                    <a:pt x="0" y="89"/>
                    <a:pt x="37" y="114"/>
                  </a:cubicBezTo>
                  <a:cubicBezTo>
                    <a:pt x="85" y="102"/>
                    <a:pt x="76" y="66"/>
                    <a:pt x="121" y="6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56" name="Freeform 112"/>
            <p:cNvSpPr>
              <a:spLocks/>
            </p:cNvSpPr>
            <p:nvPr/>
          </p:nvSpPr>
          <p:spPr bwMode="auto">
            <a:xfrm>
              <a:off x="2754" y="1890"/>
              <a:ext cx="108" cy="12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4" y="0"/>
                </a:cxn>
                <a:cxn ang="0">
                  <a:pos x="96" y="6"/>
                </a:cxn>
                <a:cxn ang="0">
                  <a:pos x="108" y="24"/>
                </a:cxn>
                <a:cxn ang="0">
                  <a:pos x="84" y="120"/>
                </a:cxn>
              </a:cxnLst>
              <a:rect l="0" t="0" r="r" b="b"/>
              <a:pathLst>
                <a:path w="108" h="120">
                  <a:moveTo>
                    <a:pt x="0" y="24"/>
                  </a:moveTo>
                  <a:cubicBezTo>
                    <a:pt x="20" y="17"/>
                    <a:pt x="34" y="7"/>
                    <a:pt x="54" y="0"/>
                  </a:cubicBezTo>
                  <a:cubicBezTo>
                    <a:pt x="68" y="2"/>
                    <a:pt x="83" y="0"/>
                    <a:pt x="96" y="6"/>
                  </a:cubicBezTo>
                  <a:cubicBezTo>
                    <a:pt x="103" y="9"/>
                    <a:pt x="108" y="17"/>
                    <a:pt x="108" y="24"/>
                  </a:cubicBezTo>
                  <a:cubicBezTo>
                    <a:pt x="108" y="55"/>
                    <a:pt x="84" y="87"/>
                    <a:pt x="84" y="12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57" name="Freeform 113"/>
            <p:cNvSpPr>
              <a:spLocks/>
            </p:cNvSpPr>
            <p:nvPr/>
          </p:nvSpPr>
          <p:spPr bwMode="auto">
            <a:xfrm>
              <a:off x="2916" y="1908"/>
              <a:ext cx="107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12" y="0"/>
                </a:cxn>
                <a:cxn ang="0">
                  <a:pos x="102" y="30"/>
                </a:cxn>
              </a:cxnLst>
              <a:rect l="0" t="0" r="r" b="b"/>
              <a:pathLst>
                <a:path w="107" h="96">
                  <a:moveTo>
                    <a:pt x="18" y="96"/>
                  </a:moveTo>
                  <a:cubicBezTo>
                    <a:pt x="0" y="41"/>
                    <a:pt x="5" y="73"/>
                    <a:pt x="12" y="0"/>
                  </a:cubicBezTo>
                  <a:cubicBezTo>
                    <a:pt x="107" y="10"/>
                    <a:pt x="44" y="1"/>
                    <a:pt x="102" y="3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3058" name="Text Box 114"/>
          <p:cNvSpPr txBox="1">
            <a:spLocks noChangeArrowheads="1"/>
          </p:cNvSpPr>
          <p:nvPr/>
        </p:nvSpPr>
        <p:spPr bwMode="auto">
          <a:xfrm>
            <a:off x="4926013" y="364648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Arial" charset="0"/>
              </a:rPr>
              <a:t>P-loop</a:t>
            </a:r>
            <a:endParaRPr lang="en-GB" sz="2000">
              <a:latin typeface="Arial" charset="0"/>
            </a:endParaRPr>
          </a:p>
        </p:txBody>
      </p:sp>
      <p:sp>
        <p:nvSpPr>
          <p:cNvPr id="83059" name="Line 115"/>
          <p:cNvSpPr>
            <a:spLocks noChangeShapeType="1"/>
          </p:cNvSpPr>
          <p:nvPr/>
        </p:nvSpPr>
        <p:spPr bwMode="auto">
          <a:xfrm flipV="1">
            <a:off x="5099050" y="3459163"/>
            <a:ext cx="0" cy="166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56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9900"/>
                </a:solidFill>
                <a:latin typeface="Arial" charset="0"/>
              </a:rPr>
              <a:t>The S4 voltage-sensor of a voltage-gated K</a:t>
            </a:r>
            <a:r>
              <a:rPr lang="en-GB" sz="2800" baseline="30000">
                <a:solidFill>
                  <a:srgbClr val="FF9900"/>
                </a:solidFill>
                <a:latin typeface="Arial" charset="0"/>
              </a:rPr>
              <a:t>+</a:t>
            </a:r>
            <a:r>
              <a:rPr lang="en-GB" sz="2800">
                <a:solidFill>
                  <a:srgbClr val="FF9900"/>
                </a:solidFill>
                <a:latin typeface="Arial" charset="0"/>
              </a:rPr>
              <a:t> channel</a:t>
            </a:r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900113" y="2349500"/>
            <a:ext cx="4679950" cy="3311525"/>
            <a:chOff x="1247" y="890"/>
            <a:chExt cx="3266" cy="2540"/>
          </a:xfrm>
        </p:grpSpPr>
        <p:sp>
          <p:nvSpPr>
            <p:cNvPr id="100356" name="Rectangle 4"/>
            <p:cNvSpPr>
              <a:spLocks noChangeArrowheads="1"/>
            </p:cNvSpPr>
            <p:nvPr/>
          </p:nvSpPr>
          <p:spPr bwMode="auto">
            <a:xfrm>
              <a:off x="1247" y="890"/>
              <a:ext cx="3266" cy="2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003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460"/>
            <a:stretch>
              <a:fillRect/>
            </a:stretch>
          </p:blipFill>
          <p:spPr bwMode="auto">
            <a:xfrm>
              <a:off x="1383" y="965"/>
              <a:ext cx="3038" cy="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3030538" y="1341438"/>
            <a:ext cx="5807075" cy="5226050"/>
            <a:chOff x="1909" y="845"/>
            <a:chExt cx="3658" cy="3292"/>
          </a:xfrm>
        </p:grpSpPr>
        <p:sp>
          <p:nvSpPr>
            <p:cNvPr id="100359" name="AutoShape 7"/>
            <p:cNvSpPr>
              <a:spLocks noChangeArrowheads="1"/>
            </p:cNvSpPr>
            <p:nvPr/>
          </p:nvSpPr>
          <p:spPr bwMode="auto">
            <a:xfrm rot="5400000">
              <a:off x="1655" y="2042"/>
              <a:ext cx="1270" cy="7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0360" name="Group 8"/>
            <p:cNvGrpSpPr>
              <a:grpSpLocks/>
            </p:cNvGrpSpPr>
            <p:nvPr/>
          </p:nvGrpSpPr>
          <p:grpSpPr bwMode="auto">
            <a:xfrm>
              <a:off x="3651" y="845"/>
              <a:ext cx="1916" cy="2993"/>
              <a:chOff x="3740" y="845"/>
              <a:chExt cx="1916" cy="2993"/>
            </a:xfrm>
          </p:grpSpPr>
          <p:pic>
            <p:nvPicPr>
              <p:cNvPr id="100361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40" y="845"/>
                <a:ext cx="1907" cy="2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0362" name="Rectangle 10"/>
              <p:cNvSpPr>
                <a:spLocks noChangeArrowheads="1"/>
              </p:cNvSpPr>
              <p:nvPr/>
            </p:nvSpPr>
            <p:spPr bwMode="auto">
              <a:xfrm>
                <a:off x="3751" y="845"/>
                <a:ext cx="1905" cy="299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0363" name="Text Box 11"/>
            <p:cNvSpPr txBox="1">
              <a:spLocks noChangeArrowheads="1"/>
            </p:cNvSpPr>
            <p:nvPr/>
          </p:nvSpPr>
          <p:spPr bwMode="auto">
            <a:xfrm>
              <a:off x="3606" y="3849"/>
              <a:ext cx="1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From:  Long et al (2005) Science 309;903-908.</a:t>
              </a:r>
            </a:p>
          </p:txBody>
        </p:sp>
      </p:grp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400050" y="850900"/>
            <a:ext cx="5353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The S4 trans-membrane helix of each monomer has 4 arginine (R) residues that are positively charged at physiological pH.</a:t>
            </a:r>
          </a:p>
          <a:p>
            <a:pPr>
              <a:spcBef>
                <a:spcPct val="50000"/>
              </a:spcBef>
            </a:pPr>
            <a:endParaRPr lang="en-GB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/>
              <a:t>Possible gating movement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953000"/>
            <a:ext cx="7543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Movement of S4 may cause conformational changes to S5 and S6 allowing opening of the channel</a:t>
            </a:r>
          </a:p>
        </p:txBody>
      </p:sp>
      <p:pic>
        <p:nvPicPr>
          <p:cNvPr id="84997" name="Picture 5" descr="h&amp;h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594360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22263" y="188913"/>
            <a:ext cx="8497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>
                <a:solidFill>
                  <a:srgbClr val="FF9900"/>
                </a:solidFill>
                <a:latin typeface="Arial" charset="0"/>
              </a:rPr>
              <a:t>How is the movement of the voltage-sensor mechanically coupled to the opening and closing of the channel pore?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23850" y="1117600"/>
            <a:ext cx="7561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Arial" charset="0"/>
              </a:rPr>
              <a:t>“Oversimplified” proposed mechanism of voltage-dependent gating</a:t>
            </a:r>
          </a:p>
        </p:txBody>
      </p:sp>
      <p:pic>
        <p:nvPicPr>
          <p:cNvPr id="81922" name="Picture 2" descr="D:\D-Backup\Documents\PAPERS\Book\Figures\Figures - Chap 4\Figures - Chap 4_16 combine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152" y="1732428"/>
            <a:ext cx="5399742" cy="404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39700"/>
            <a:ext cx="7772400" cy="1143000"/>
          </a:xfrm>
        </p:spPr>
        <p:txBody>
          <a:bodyPr/>
          <a:lstStyle/>
          <a:p>
            <a:r>
              <a:rPr lang="en-GB"/>
              <a:t>N-type inactivation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84163" y="1181100"/>
            <a:ext cx="83534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Following activation by changing trans-membrane potential some channels show time-dependent inactivation even though trans-membrane potential is maintained.  This is known as rapid inactivation or N-type inactivation.</a:t>
            </a:r>
          </a:p>
          <a:p>
            <a:pPr>
              <a:spcBef>
                <a:spcPct val="50000"/>
              </a:spcBef>
            </a:pP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539750" y="2584450"/>
            <a:ext cx="5327650" cy="295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86025" name="Picture 9" descr="N-type inactivation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11188" y="3155950"/>
            <a:ext cx="5178425" cy="2322513"/>
          </a:xfrm>
          <a:prstGeom prst="rect">
            <a:avLst/>
          </a:prstGeom>
          <a:noFill/>
        </p:spPr>
      </p:pic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611188" y="30210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827088" y="2805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827088" y="2805113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284663" y="2843213"/>
            <a:ext cx="1481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latin typeface="Arial" charset="0"/>
              </a:rPr>
              <a:t>Activating voltage step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011863" y="2589213"/>
            <a:ext cx="28813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Arial" charset="0"/>
              </a:rPr>
              <a:t>An indication of the mechanism underlying this process arose from  application of proteolytic enzymes to the intracellular surface of the membrane.</a:t>
            </a:r>
          </a:p>
        </p:txBody>
      </p: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1044575" y="4729163"/>
            <a:ext cx="3232150" cy="668337"/>
            <a:chOff x="1978" y="2630"/>
            <a:chExt cx="2036" cy="421"/>
          </a:xfrm>
        </p:grpSpPr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2018" y="2688"/>
              <a:ext cx="1996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3" name="Oval 17"/>
            <p:cNvSpPr>
              <a:spLocks noChangeArrowheads="1"/>
            </p:cNvSpPr>
            <p:nvPr/>
          </p:nvSpPr>
          <p:spPr bwMode="auto">
            <a:xfrm>
              <a:off x="1978" y="2630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334963" y="5684838"/>
            <a:ext cx="8278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  <a:latin typeface="Arial" charset="0"/>
              </a:rPr>
              <a:t>Removal of N-type inactivation by proteolytic enzymes suggests the involvement of a component of the channel or an associated protein.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0" grpId="0"/>
      <p:bldP spid="860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250825" y="3429000"/>
            <a:ext cx="8713788" cy="280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71475" y="836613"/>
            <a:ext cx="86645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Some voltage-activated K</a:t>
            </a:r>
            <a:r>
              <a:rPr lang="en-GB" sz="2000" baseline="30000">
                <a:solidFill>
                  <a:schemeClr val="bg1"/>
                </a:solidFill>
                <a:latin typeface="Arial" charset="0"/>
              </a:rPr>
              <a:t>+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channels display time-dependent inactivation: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Closed     </a:t>
            </a:r>
            <a:r>
              <a:rPr lang="en-GB" sz="2000">
                <a:solidFill>
                  <a:schemeClr val="bg1"/>
                </a:solidFill>
                <a:latin typeface="Arial" charset="0"/>
                <a:sym typeface="Mathematica4" pitchFamily="2" charset="2"/>
              </a:rPr>
              <a:t> Open      Inactivated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  <a:sym typeface="Mathematica4" pitchFamily="2" charset="2"/>
              </a:rPr>
              <a:t>The inactivated state is in effect a state in which the open channel is blocked by part of the channel –</a:t>
            </a:r>
            <a:r>
              <a:rPr lang="en-GB" sz="2000">
                <a:solidFill>
                  <a:srgbClr val="FFFF00"/>
                </a:solidFill>
                <a:latin typeface="Arial" charset="0"/>
                <a:sym typeface="Mathematica4" pitchFamily="2" charset="2"/>
              </a:rPr>
              <a:t> N-terminus inactivation peptide.</a:t>
            </a:r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611188" y="3860800"/>
            <a:ext cx="3600450" cy="1677988"/>
            <a:chOff x="2064" y="2029"/>
            <a:chExt cx="2268" cy="1057"/>
          </a:xfrm>
        </p:grpSpPr>
        <p:sp>
          <p:nvSpPr>
            <p:cNvPr id="109573" name="Rectangle 5"/>
            <p:cNvSpPr>
              <a:spLocks noChangeArrowheads="1"/>
            </p:cNvSpPr>
            <p:nvPr/>
          </p:nvSpPr>
          <p:spPr bwMode="auto">
            <a:xfrm rot="-5400000">
              <a:off x="3766" y="2156"/>
              <a:ext cx="556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9574" name="Group 6"/>
            <p:cNvGrpSpPr>
              <a:grpSpLocks/>
            </p:cNvGrpSpPr>
            <p:nvPr/>
          </p:nvGrpSpPr>
          <p:grpSpPr bwMode="auto">
            <a:xfrm flipH="1">
              <a:off x="3514" y="2179"/>
              <a:ext cx="408" cy="553"/>
              <a:chOff x="3342" y="3104"/>
              <a:chExt cx="408" cy="553"/>
            </a:xfrm>
          </p:grpSpPr>
          <p:sp>
            <p:nvSpPr>
              <p:cNvPr id="109575" name="AutoShape 7"/>
              <p:cNvSpPr>
                <a:spLocks noChangeArrowheads="1"/>
              </p:cNvSpPr>
              <p:nvPr/>
            </p:nvSpPr>
            <p:spPr bwMode="auto">
              <a:xfrm>
                <a:off x="3342" y="3104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76" name="AutoShape 8"/>
              <p:cNvSpPr>
                <a:spLocks noChangeArrowheads="1"/>
              </p:cNvSpPr>
              <p:nvPr/>
            </p:nvSpPr>
            <p:spPr bwMode="auto">
              <a:xfrm>
                <a:off x="3524" y="3104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77" name="AutoShape 9"/>
              <p:cNvSpPr>
                <a:spLocks noChangeArrowheads="1"/>
              </p:cNvSpPr>
              <p:nvPr/>
            </p:nvSpPr>
            <p:spPr bwMode="auto">
              <a:xfrm>
                <a:off x="3614" y="3113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78" name="AutoShape 10"/>
              <p:cNvSpPr>
                <a:spLocks noChangeArrowheads="1"/>
              </p:cNvSpPr>
              <p:nvPr/>
            </p:nvSpPr>
            <p:spPr bwMode="auto">
              <a:xfrm>
                <a:off x="3433" y="3112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9579" name="Rectangle 11"/>
            <p:cNvSpPr>
              <a:spLocks noChangeArrowheads="1"/>
            </p:cNvSpPr>
            <p:nvPr/>
          </p:nvSpPr>
          <p:spPr bwMode="auto">
            <a:xfrm rot="-5400000">
              <a:off x="2074" y="2156"/>
              <a:ext cx="556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9580" name="Group 12"/>
            <p:cNvGrpSpPr>
              <a:grpSpLocks noChangeAspect="1"/>
            </p:cNvGrpSpPr>
            <p:nvPr/>
          </p:nvGrpSpPr>
          <p:grpSpPr bwMode="auto">
            <a:xfrm flipH="1">
              <a:off x="3299" y="2168"/>
              <a:ext cx="135" cy="594"/>
              <a:chOff x="3466" y="4430"/>
              <a:chExt cx="374" cy="1632"/>
            </a:xfrm>
          </p:grpSpPr>
          <p:sp>
            <p:nvSpPr>
              <p:cNvPr id="109581" name="AutoShape 13"/>
              <p:cNvSpPr>
                <a:spLocks noChangeAspect="1" noChangeArrowheads="1"/>
              </p:cNvSpPr>
              <p:nvPr/>
            </p:nvSpPr>
            <p:spPr bwMode="auto">
              <a:xfrm rot="19988426" flipH="1">
                <a:off x="3466" y="4430"/>
                <a:ext cx="308" cy="857"/>
              </a:xfrm>
              <a:prstGeom prst="can">
                <a:avLst>
                  <a:gd name="adj" fmla="val 69562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82" name="AutoShape 14"/>
              <p:cNvSpPr>
                <a:spLocks noChangeAspect="1" noChangeArrowheads="1"/>
              </p:cNvSpPr>
              <p:nvPr/>
            </p:nvSpPr>
            <p:spPr bwMode="auto">
              <a:xfrm rot="1917870" flipH="1">
                <a:off x="3484" y="5285"/>
                <a:ext cx="308" cy="777"/>
              </a:xfrm>
              <a:prstGeom prst="can">
                <a:avLst>
                  <a:gd name="adj" fmla="val 63068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83" name="Arc 15"/>
              <p:cNvSpPr>
                <a:spLocks noChangeAspect="1"/>
              </p:cNvSpPr>
              <p:nvPr/>
            </p:nvSpPr>
            <p:spPr bwMode="auto">
              <a:xfrm>
                <a:off x="3792" y="5232"/>
                <a:ext cx="48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9584" name="Freeform 16"/>
            <p:cNvSpPr>
              <a:spLocks noChangeAspect="1"/>
            </p:cNvSpPr>
            <p:nvPr/>
          </p:nvSpPr>
          <p:spPr bwMode="auto">
            <a:xfrm flipH="1">
              <a:off x="3214" y="2097"/>
              <a:ext cx="267" cy="298"/>
            </a:xfrm>
            <a:custGeom>
              <a:avLst/>
              <a:gdLst/>
              <a:ahLst/>
              <a:cxnLst>
                <a:cxn ang="0">
                  <a:pos x="480" y="760"/>
                </a:cxn>
                <a:cxn ang="0">
                  <a:pos x="672" y="712"/>
                </a:cxn>
                <a:cxn ang="0">
                  <a:pos x="624" y="520"/>
                </a:cxn>
                <a:cxn ang="0">
                  <a:pos x="672" y="328"/>
                </a:cxn>
                <a:cxn ang="0">
                  <a:pos x="576" y="40"/>
                </a:cxn>
                <a:cxn ang="0">
                  <a:pos x="336" y="88"/>
                </a:cxn>
                <a:cxn ang="0">
                  <a:pos x="240" y="184"/>
                </a:cxn>
                <a:cxn ang="0">
                  <a:pos x="96" y="136"/>
                </a:cxn>
                <a:cxn ang="0">
                  <a:pos x="0" y="376"/>
                </a:cxn>
              </a:cxnLst>
              <a:rect l="0" t="0" r="r" b="b"/>
              <a:pathLst>
                <a:path w="696" h="760">
                  <a:moveTo>
                    <a:pt x="480" y="760"/>
                  </a:moveTo>
                  <a:cubicBezTo>
                    <a:pt x="564" y="756"/>
                    <a:pt x="648" y="752"/>
                    <a:pt x="672" y="712"/>
                  </a:cubicBezTo>
                  <a:cubicBezTo>
                    <a:pt x="696" y="672"/>
                    <a:pt x="624" y="584"/>
                    <a:pt x="624" y="520"/>
                  </a:cubicBezTo>
                  <a:cubicBezTo>
                    <a:pt x="624" y="456"/>
                    <a:pt x="680" y="408"/>
                    <a:pt x="672" y="328"/>
                  </a:cubicBezTo>
                  <a:cubicBezTo>
                    <a:pt x="664" y="248"/>
                    <a:pt x="632" y="80"/>
                    <a:pt x="576" y="40"/>
                  </a:cubicBezTo>
                  <a:cubicBezTo>
                    <a:pt x="520" y="0"/>
                    <a:pt x="392" y="64"/>
                    <a:pt x="336" y="88"/>
                  </a:cubicBezTo>
                  <a:cubicBezTo>
                    <a:pt x="280" y="112"/>
                    <a:pt x="280" y="176"/>
                    <a:pt x="240" y="184"/>
                  </a:cubicBezTo>
                  <a:cubicBezTo>
                    <a:pt x="200" y="192"/>
                    <a:pt x="136" y="104"/>
                    <a:pt x="96" y="136"/>
                  </a:cubicBezTo>
                  <a:cubicBezTo>
                    <a:pt x="56" y="168"/>
                    <a:pt x="28" y="272"/>
                    <a:pt x="0" y="376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5" name="AutoShape 17"/>
            <p:cNvSpPr>
              <a:spLocks noChangeAspect="1" noChangeArrowheads="1"/>
            </p:cNvSpPr>
            <p:nvPr/>
          </p:nvSpPr>
          <p:spPr bwMode="auto">
            <a:xfrm rot="2062292">
              <a:off x="3325" y="2164"/>
              <a:ext cx="110" cy="264"/>
            </a:xfrm>
            <a:prstGeom prst="can">
              <a:avLst>
                <a:gd name="adj" fmla="val 6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6" name="AutoShape 18"/>
            <p:cNvSpPr>
              <a:spLocks noChangeAspect="1" noChangeArrowheads="1"/>
            </p:cNvSpPr>
            <p:nvPr/>
          </p:nvSpPr>
          <p:spPr bwMode="auto">
            <a:xfrm rot="872477">
              <a:off x="3417" y="2198"/>
              <a:ext cx="110" cy="510"/>
            </a:xfrm>
            <a:prstGeom prst="can">
              <a:avLst>
                <a:gd name="adj" fmla="val 115909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7" name="Freeform 19"/>
            <p:cNvSpPr>
              <a:spLocks noChangeAspect="1"/>
            </p:cNvSpPr>
            <p:nvPr/>
          </p:nvSpPr>
          <p:spPr bwMode="auto">
            <a:xfrm>
              <a:off x="3374" y="2029"/>
              <a:ext cx="335" cy="210"/>
            </a:xfrm>
            <a:custGeom>
              <a:avLst/>
              <a:gdLst/>
              <a:ahLst/>
              <a:cxnLst>
                <a:cxn ang="0">
                  <a:pos x="400" y="536"/>
                </a:cxn>
                <a:cxn ang="0">
                  <a:pos x="400" y="344"/>
                </a:cxn>
                <a:cxn ang="0">
                  <a:pos x="688" y="344"/>
                </a:cxn>
                <a:cxn ang="0">
                  <a:pos x="784" y="152"/>
                </a:cxn>
                <a:cxn ang="0">
                  <a:pos x="160" y="8"/>
                </a:cxn>
                <a:cxn ang="0">
                  <a:pos x="16" y="200"/>
                </a:cxn>
                <a:cxn ang="0">
                  <a:pos x="256" y="296"/>
                </a:cxn>
                <a:cxn ang="0">
                  <a:pos x="160" y="488"/>
                </a:cxn>
              </a:cxnLst>
              <a:rect l="0" t="0" r="r" b="b"/>
              <a:pathLst>
                <a:path w="872" h="536">
                  <a:moveTo>
                    <a:pt x="400" y="536"/>
                  </a:moveTo>
                  <a:cubicBezTo>
                    <a:pt x="376" y="456"/>
                    <a:pt x="352" y="376"/>
                    <a:pt x="400" y="344"/>
                  </a:cubicBezTo>
                  <a:cubicBezTo>
                    <a:pt x="448" y="312"/>
                    <a:pt x="624" y="376"/>
                    <a:pt x="688" y="344"/>
                  </a:cubicBezTo>
                  <a:cubicBezTo>
                    <a:pt x="752" y="312"/>
                    <a:pt x="872" y="208"/>
                    <a:pt x="784" y="152"/>
                  </a:cubicBezTo>
                  <a:cubicBezTo>
                    <a:pt x="696" y="96"/>
                    <a:pt x="288" y="0"/>
                    <a:pt x="160" y="8"/>
                  </a:cubicBezTo>
                  <a:cubicBezTo>
                    <a:pt x="32" y="16"/>
                    <a:pt x="0" y="152"/>
                    <a:pt x="16" y="200"/>
                  </a:cubicBezTo>
                  <a:cubicBezTo>
                    <a:pt x="32" y="248"/>
                    <a:pt x="232" y="248"/>
                    <a:pt x="256" y="296"/>
                  </a:cubicBezTo>
                  <a:cubicBezTo>
                    <a:pt x="280" y="344"/>
                    <a:pt x="220" y="416"/>
                    <a:pt x="160" y="48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8" name="Freeform 20"/>
            <p:cNvSpPr>
              <a:spLocks noChangeAspect="1"/>
            </p:cNvSpPr>
            <p:nvPr/>
          </p:nvSpPr>
          <p:spPr bwMode="auto">
            <a:xfrm flipH="1">
              <a:off x="2714" y="2032"/>
              <a:ext cx="335" cy="210"/>
            </a:xfrm>
            <a:custGeom>
              <a:avLst/>
              <a:gdLst/>
              <a:ahLst/>
              <a:cxnLst>
                <a:cxn ang="0">
                  <a:pos x="400" y="536"/>
                </a:cxn>
                <a:cxn ang="0">
                  <a:pos x="400" y="344"/>
                </a:cxn>
                <a:cxn ang="0">
                  <a:pos x="688" y="344"/>
                </a:cxn>
                <a:cxn ang="0">
                  <a:pos x="784" y="152"/>
                </a:cxn>
                <a:cxn ang="0">
                  <a:pos x="160" y="8"/>
                </a:cxn>
                <a:cxn ang="0">
                  <a:pos x="16" y="200"/>
                </a:cxn>
                <a:cxn ang="0">
                  <a:pos x="256" y="296"/>
                </a:cxn>
                <a:cxn ang="0">
                  <a:pos x="160" y="488"/>
                </a:cxn>
              </a:cxnLst>
              <a:rect l="0" t="0" r="r" b="b"/>
              <a:pathLst>
                <a:path w="872" h="536">
                  <a:moveTo>
                    <a:pt x="400" y="536"/>
                  </a:moveTo>
                  <a:cubicBezTo>
                    <a:pt x="376" y="456"/>
                    <a:pt x="352" y="376"/>
                    <a:pt x="400" y="344"/>
                  </a:cubicBezTo>
                  <a:cubicBezTo>
                    <a:pt x="448" y="312"/>
                    <a:pt x="624" y="376"/>
                    <a:pt x="688" y="344"/>
                  </a:cubicBezTo>
                  <a:cubicBezTo>
                    <a:pt x="752" y="312"/>
                    <a:pt x="872" y="208"/>
                    <a:pt x="784" y="152"/>
                  </a:cubicBezTo>
                  <a:cubicBezTo>
                    <a:pt x="696" y="96"/>
                    <a:pt x="288" y="0"/>
                    <a:pt x="160" y="8"/>
                  </a:cubicBezTo>
                  <a:cubicBezTo>
                    <a:pt x="32" y="16"/>
                    <a:pt x="0" y="152"/>
                    <a:pt x="16" y="200"/>
                  </a:cubicBezTo>
                  <a:cubicBezTo>
                    <a:pt x="32" y="248"/>
                    <a:pt x="232" y="248"/>
                    <a:pt x="256" y="296"/>
                  </a:cubicBezTo>
                  <a:cubicBezTo>
                    <a:pt x="280" y="344"/>
                    <a:pt x="220" y="416"/>
                    <a:pt x="160" y="48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9" name="AutoShape 21"/>
            <p:cNvSpPr>
              <a:spLocks noChangeAspect="1" noChangeArrowheads="1"/>
            </p:cNvSpPr>
            <p:nvPr/>
          </p:nvSpPr>
          <p:spPr bwMode="auto">
            <a:xfrm rot="20727523" flipH="1">
              <a:off x="2883" y="2199"/>
              <a:ext cx="111" cy="511"/>
            </a:xfrm>
            <a:prstGeom prst="can">
              <a:avLst>
                <a:gd name="adj" fmla="val 115090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0" name="AutoShape 22"/>
            <p:cNvSpPr>
              <a:spLocks noChangeAspect="1" noChangeArrowheads="1"/>
            </p:cNvSpPr>
            <p:nvPr/>
          </p:nvSpPr>
          <p:spPr bwMode="auto">
            <a:xfrm rot="19537708" flipH="1">
              <a:off x="2975" y="2171"/>
              <a:ext cx="111" cy="263"/>
            </a:xfrm>
            <a:prstGeom prst="can">
              <a:avLst>
                <a:gd name="adj" fmla="val 592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1" name="Freeform 23"/>
            <p:cNvSpPr>
              <a:spLocks noChangeAspect="1"/>
            </p:cNvSpPr>
            <p:nvPr/>
          </p:nvSpPr>
          <p:spPr bwMode="auto">
            <a:xfrm flipH="1">
              <a:off x="3434" y="2734"/>
              <a:ext cx="155" cy="314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208" y="144"/>
                </a:cxn>
                <a:cxn ang="0">
                  <a:pos x="352" y="240"/>
                </a:cxn>
                <a:cxn ang="0">
                  <a:pos x="256" y="432"/>
                </a:cxn>
                <a:cxn ang="0">
                  <a:pos x="400" y="672"/>
                </a:cxn>
                <a:cxn ang="0">
                  <a:pos x="64" y="816"/>
                </a:cxn>
                <a:cxn ang="0">
                  <a:pos x="16" y="864"/>
                </a:cxn>
              </a:cxnLst>
              <a:rect l="0" t="0" r="r" b="b"/>
              <a:pathLst>
                <a:path w="432" h="864">
                  <a:moveTo>
                    <a:pt x="400" y="0"/>
                  </a:moveTo>
                  <a:cubicBezTo>
                    <a:pt x="308" y="52"/>
                    <a:pt x="216" y="104"/>
                    <a:pt x="208" y="144"/>
                  </a:cubicBezTo>
                  <a:cubicBezTo>
                    <a:pt x="200" y="184"/>
                    <a:pt x="344" y="192"/>
                    <a:pt x="352" y="240"/>
                  </a:cubicBezTo>
                  <a:cubicBezTo>
                    <a:pt x="360" y="288"/>
                    <a:pt x="248" y="360"/>
                    <a:pt x="256" y="432"/>
                  </a:cubicBezTo>
                  <a:cubicBezTo>
                    <a:pt x="264" y="504"/>
                    <a:pt x="432" y="608"/>
                    <a:pt x="400" y="672"/>
                  </a:cubicBezTo>
                  <a:cubicBezTo>
                    <a:pt x="368" y="736"/>
                    <a:pt x="128" y="784"/>
                    <a:pt x="64" y="816"/>
                  </a:cubicBezTo>
                  <a:cubicBezTo>
                    <a:pt x="0" y="848"/>
                    <a:pt x="8" y="856"/>
                    <a:pt x="16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2" name="Freeform 24"/>
            <p:cNvSpPr>
              <a:spLocks noChangeAspect="1"/>
            </p:cNvSpPr>
            <p:nvPr/>
          </p:nvSpPr>
          <p:spPr bwMode="auto">
            <a:xfrm>
              <a:off x="2816" y="2736"/>
              <a:ext cx="155" cy="314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208" y="144"/>
                </a:cxn>
                <a:cxn ang="0">
                  <a:pos x="352" y="240"/>
                </a:cxn>
                <a:cxn ang="0">
                  <a:pos x="256" y="432"/>
                </a:cxn>
                <a:cxn ang="0">
                  <a:pos x="400" y="672"/>
                </a:cxn>
                <a:cxn ang="0">
                  <a:pos x="64" y="816"/>
                </a:cxn>
                <a:cxn ang="0">
                  <a:pos x="16" y="864"/>
                </a:cxn>
              </a:cxnLst>
              <a:rect l="0" t="0" r="r" b="b"/>
              <a:pathLst>
                <a:path w="432" h="864">
                  <a:moveTo>
                    <a:pt x="400" y="0"/>
                  </a:moveTo>
                  <a:cubicBezTo>
                    <a:pt x="308" y="52"/>
                    <a:pt x="216" y="104"/>
                    <a:pt x="208" y="144"/>
                  </a:cubicBezTo>
                  <a:cubicBezTo>
                    <a:pt x="200" y="184"/>
                    <a:pt x="344" y="192"/>
                    <a:pt x="352" y="240"/>
                  </a:cubicBezTo>
                  <a:cubicBezTo>
                    <a:pt x="360" y="288"/>
                    <a:pt x="248" y="360"/>
                    <a:pt x="256" y="432"/>
                  </a:cubicBezTo>
                  <a:cubicBezTo>
                    <a:pt x="264" y="504"/>
                    <a:pt x="432" y="608"/>
                    <a:pt x="400" y="672"/>
                  </a:cubicBezTo>
                  <a:cubicBezTo>
                    <a:pt x="368" y="736"/>
                    <a:pt x="128" y="784"/>
                    <a:pt x="64" y="816"/>
                  </a:cubicBezTo>
                  <a:cubicBezTo>
                    <a:pt x="0" y="848"/>
                    <a:pt x="8" y="856"/>
                    <a:pt x="16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9593" name="Group 25"/>
            <p:cNvGrpSpPr>
              <a:grpSpLocks noChangeAspect="1"/>
            </p:cNvGrpSpPr>
            <p:nvPr/>
          </p:nvGrpSpPr>
          <p:grpSpPr bwMode="auto">
            <a:xfrm>
              <a:off x="2955" y="2186"/>
              <a:ext cx="134" cy="593"/>
              <a:chOff x="3466" y="4430"/>
              <a:chExt cx="374" cy="1632"/>
            </a:xfrm>
          </p:grpSpPr>
          <p:sp>
            <p:nvSpPr>
              <p:cNvPr id="109594" name="AutoShape 26"/>
              <p:cNvSpPr>
                <a:spLocks noChangeAspect="1" noChangeArrowheads="1"/>
              </p:cNvSpPr>
              <p:nvPr/>
            </p:nvSpPr>
            <p:spPr bwMode="auto">
              <a:xfrm rot="19988426" flipH="1">
                <a:off x="3466" y="4430"/>
                <a:ext cx="308" cy="857"/>
              </a:xfrm>
              <a:prstGeom prst="can">
                <a:avLst>
                  <a:gd name="adj" fmla="val 69562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95" name="AutoShape 27"/>
              <p:cNvSpPr>
                <a:spLocks noChangeAspect="1" noChangeArrowheads="1"/>
              </p:cNvSpPr>
              <p:nvPr/>
            </p:nvSpPr>
            <p:spPr bwMode="auto">
              <a:xfrm rot="1917870" flipH="1">
                <a:off x="3484" y="5285"/>
                <a:ext cx="308" cy="777"/>
              </a:xfrm>
              <a:prstGeom prst="can">
                <a:avLst>
                  <a:gd name="adj" fmla="val 63068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96" name="Arc 28"/>
              <p:cNvSpPr>
                <a:spLocks noChangeAspect="1"/>
              </p:cNvSpPr>
              <p:nvPr/>
            </p:nvSpPr>
            <p:spPr bwMode="auto">
              <a:xfrm>
                <a:off x="3792" y="5232"/>
                <a:ext cx="48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9597" name="Freeform 29"/>
            <p:cNvSpPr>
              <a:spLocks noChangeAspect="1"/>
            </p:cNvSpPr>
            <p:nvPr/>
          </p:nvSpPr>
          <p:spPr bwMode="auto">
            <a:xfrm>
              <a:off x="2936" y="2100"/>
              <a:ext cx="267" cy="299"/>
            </a:xfrm>
            <a:custGeom>
              <a:avLst/>
              <a:gdLst/>
              <a:ahLst/>
              <a:cxnLst>
                <a:cxn ang="0">
                  <a:pos x="480" y="760"/>
                </a:cxn>
                <a:cxn ang="0">
                  <a:pos x="672" y="712"/>
                </a:cxn>
                <a:cxn ang="0">
                  <a:pos x="624" y="520"/>
                </a:cxn>
                <a:cxn ang="0">
                  <a:pos x="672" y="328"/>
                </a:cxn>
                <a:cxn ang="0">
                  <a:pos x="576" y="40"/>
                </a:cxn>
                <a:cxn ang="0">
                  <a:pos x="336" y="88"/>
                </a:cxn>
                <a:cxn ang="0">
                  <a:pos x="240" y="184"/>
                </a:cxn>
                <a:cxn ang="0">
                  <a:pos x="96" y="136"/>
                </a:cxn>
                <a:cxn ang="0">
                  <a:pos x="0" y="376"/>
                </a:cxn>
              </a:cxnLst>
              <a:rect l="0" t="0" r="r" b="b"/>
              <a:pathLst>
                <a:path w="696" h="760">
                  <a:moveTo>
                    <a:pt x="480" y="760"/>
                  </a:moveTo>
                  <a:cubicBezTo>
                    <a:pt x="564" y="756"/>
                    <a:pt x="648" y="752"/>
                    <a:pt x="672" y="712"/>
                  </a:cubicBezTo>
                  <a:cubicBezTo>
                    <a:pt x="696" y="672"/>
                    <a:pt x="624" y="584"/>
                    <a:pt x="624" y="520"/>
                  </a:cubicBezTo>
                  <a:cubicBezTo>
                    <a:pt x="624" y="456"/>
                    <a:pt x="680" y="408"/>
                    <a:pt x="672" y="328"/>
                  </a:cubicBezTo>
                  <a:cubicBezTo>
                    <a:pt x="664" y="248"/>
                    <a:pt x="632" y="80"/>
                    <a:pt x="576" y="40"/>
                  </a:cubicBezTo>
                  <a:cubicBezTo>
                    <a:pt x="520" y="0"/>
                    <a:pt x="392" y="64"/>
                    <a:pt x="336" y="88"/>
                  </a:cubicBezTo>
                  <a:cubicBezTo>
                    <a:pt x="280" y="112"/>
                    <a:pt x="280" y="176"/>
                    <a:pt x="240" y="184"/>
                  </a:cubicBezTo>
                  <a:cubicBezTo>
                    <a:pt x="200" y="192"/>
                    <a:pt x="136" y="104"/>
                    <a:pt x="96" y="136"/>
                  </a:cubicBezTo>
                  <a:cubicBezTo>
                    <a:pt x="56" y="168"/>
                    <a:pt x="28" y="272"/>
                    <a:pt x="0" y="376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9598" name="Group 30"/>
            <p:cNvGrpSpPr>
              <a:grpSpLocks/>
            </p:cNvGrpSpPr>
            <p:nvPr/>
          </p:nvGrpSpPr>
          <p:grpSpPr bwMode="auto">
            <a:xfrm>
              <a:off x="2491" y="2170"/>
              <a:ext cx="408" cy="553"/>
              <a:chOff x="3342" y="3104"/>
              <a:chExt cx="408" cy="553"/>
            </a:xfrm>
          </p:grpSpPr>
          <p:sp>
            <p:nvSpPr>
              <p:cNvPr id="109599" name="AutoShape 31"/>
              <p:cNvSpPr>
                <a:spLocks noChangeArrowheads="1"/>
              </p:cNvSpPr>
              <p:nvPr/>
            </p:nvSpPr>
            <p:spPr bwMode="auto">
              <a:xfrm>
                <a:off x="3342" y="3104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00" name="AutoShape 32"/>
              <p:cNvSpPr>
                <a:spLocks noChangeArrowheads="1"/>
              </p:cNvSpPr>
              <p:nvPr/>
            </p:nvSpPr>
            <p:spPr bwMode="auto">
              <a:xfrm>
                <a:off x="3524" y="3104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01" name="AutoShape 33"/>
              <p:cNvSpPr>
                <a:spLocks noChangeArrowheads="1"/>
              </p:cNvSpPr>
              <p:nvPr/>
            </p:nvSpPr>
            <p:spPr bwMode="auto">
              <a:xfrm>
                <a:off x="3614" y="3113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02" name="AutoShape 34"/>
              <p:cNvSpPr>
                <a:spLocks noChangeArrowheads="1"/>
              </p:cNvSpPr>
              <p:nvPr/>
            </p:nvSpPr>
            <p:spPr bwMode="auto">
              <a:xfrm>
                <a:off x="3433" y="3112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9603" name="Oval 35"/>
            <p:cNvSpPr>
              <a:spLocks noChangeArrowheads="1"/>
            </p:cNvSpPr>
            <p:nvPr/>
          </p:nvSpPr>
          <p:spPr bwMode="auto">
            <a:xfrm>
              <a:off x="2754" y="29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604" name="Oval 36"/>
            <p:cNvSpPr>
              <a:spLocks noChangeArrowheads="1"/>
            </p:cNvSpPr>
            <p:nvPr/>
          </p:nvSpPr>
          <p:spPr bwMode="auto">
            <a:xfrm>
              <a:off x="3538" y="29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1042988" y="563562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open</a:t>
            </a:r>
          </a:p>
        </p:txBody>
      </p:sp>
      <p:grpSp>
        <p:nvGrpSpPr>
          <p:cNvPr id="109606" name="Group 38"/>
          <p:cNvGrpSpPr>
            <a:grpSpLocks/>
          </p:cNvGrpSpPr>
          <p:nvPr/>
        </p:nvGrpSpPr>
        <p:grpSpPr bwMode="auto">
          <a:xfrm>
            <a:off x="4024313" y="3860800"/>
            <a:ext cx="4506912" cy="2232025"/>
            <a:chOff x="2490" y="2296"/>
            <a:chExt cx="2839" cy="1406"/>
          </a:xfrm>
        </p:grpSpPr>
        <p:grpSp>
          <p:nvGrpSpPr>
            <p:cNvPr id="109607" name="Group 39"/>
            <p:cNvGrpSpPr>
              <a:grpSpLocks/>
            </p:cNvGrpSpPr>
            <p:nvPr/>
          </p:nvGrpSpPr>
          <p:grpSpPr bwMode="auto">
            <a:xfrm>
              <a:off x="3061" y="2296"/>
              <a:ext cx="2268" cy="1057"/>
              <a:chOff x="2971" y="2296"/>
              <a:chExt cx="2268" cy="1057"/>
            </a:xfrm>
          </p:grpSpPr>
          <p:sp>
            <p:nvSpPr>
              <p:cNvPr id="109608" name="Rectangle 40"/>
              <p:cNvSpPr>
                <a:spLocks noChangeArrowheads="1"/>
              </p:cNvSpPr>
              <p:nvPr/>
            </p:nvSpPr>
            <p:spPr bwMode="auto">
              <a:xfrm rot="-5400000">
                <a:off x="4673" y="2423"/>
                <a:ext cx="556" cy="57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9609" name="Group 41"/>
              <p:cNvGrpSpPr>
                <a:grpSpLocks/>
              </p:cNvGrpSpPr>
              <p:nvPr/>
            </p:nvGrpSpPr>
            <p:grpSpPr bwMode="auto">
              <a:xfrm flipH="1">
                <a:off x="4421" y="2446"/>
                <a:ext cx="408" cy="553"/>
                <a:chOff x="3342" y="3104"/>
                <a:chExt cx="408" cy="553"/>
              </a:xfrm>
            </p:grpSpPr>
            <p:sp>
              <p:nvSpPr>
                <p:cNvPr id="109610" name="AutoShape 42"/>
                <p:cNvSpPr>
                  <a:spLocks noChangeArrowheads="1"/>
                </p:cNvSpPr>
                <p:nvPr/>
              </p:nvSpPr>
              <p:spPr bwMode="auto">
                <a:xfrm>
                  <a:off x="3342" y="3104"/>
                  <a:ext cx="136" cy="544"/>
                </a:xfrm>
                <a:prstGeom prst="can">
                  <a:avLst>
                    <a:gd name="adj" fmla="val 10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11" name="AutoShape 43"/>
                <p:cNvSpPr>
                  <a:spLocks noChangeArrowheads="1"/>
                </p:cNvSpPr>
                <p:nvPr/>
              </p:nvSpPr>
              <p:spPr bwMode="auto">
                <a:xfrm>
                  <a:off x="3524" y="3104"/>
                  <a:ext cx="136" cy="544"/>
                </a:xfrm>
                <a:prstGeom prst="can">
                  <a:avLst>
                    <a:gd name="adj" fmla="val 10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12" name="AutoShape 44"/>
                <p:cNvSpPr>
                  <a:spLocks noChangeArrowheads="1"/>
                </p:cNvSpPr>
                <p:nvPr/>
              </p:nvSpPr>
              <p:spPr bwMode="auto">
                <a:xfrm>
                  <a:off x="3614" y="3113"/>
                  <a:ext cx="136" cy="544"/>
                </a:xfrm>
                <a:prstGeom prst="can">
                  <a:avLst>
                    <a:gd name="adj" fmla="val 10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13" name="AutoShape 45"/>
                <p:cNvSpPr>
                  <a:spLocks noChangeArrowheads="1"/>
                </p:cNvSpPr>
                <p:nvPr/>
              </p:nvSpPr>
              <p:spPr bwMode="auto">
                <a:xfrm>
                  <a:off x="3433" y="3112"/>
                  <a:ext cx="136" cy="544"/>
                </a:xfrm>
                <a:prstGeom prst="can">
                  <a:avLst>
                    <a:gd name="adj" fmla="val 10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9614" name="Rectangle 46"/>
              <p:cNvSpPr>
                <a:spLocks noChangeArrowheads="1"/>
              </p:cNvSpPr>
              <p:nvPr/>
            </p:nvSpPr>
            <p:spPr bwMode="auto">
              <a:xfrm rot="-5400000">
                <a:off x="2981" y="2423"/>
                <a:ext cx="556" cy="57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9615" name="Group 47"/>
              <p:cNvGrpSpPr>
                <a:grpSpLocks noChangeAspect="1"/>
              </p:cNvGrpSpPr>
              <p:nvPr/>
            </p:nvGrpSpPr>
            <p:grpSpPr bwMode="auto">
              <a:xfrm flipH="1">
                <a:off x="4206" y="2435"/>
                <a:ext cx="135" cy="594"/>
                <a:chOff x="3466" y="4430"/>
                <a:chExt cx="374" cy="1632"/>
              </a:xfrm>
            </p:grpSpPr>
            <p:sp>
              <p:nvSpPr>
                <p:cNvPr id="109616" name="AutoShape 48"/>
                <p:cNvSpPr>
                  <a:spLocks noChangeAspect="1" noChangeArrowheads="1"/>
                </p:cNvSpPr>
                <p:nvPr/>
              </p:nvSpPr>
              <p:spPr bwMode="auto">
                <a:xfrm rot="19988426" flipH="1">
                  <a:off x="3466" y="4430"/>
                  <a:ext cx="308" cy="857"/>
                </a:xfrm>
                <a:prstGeom prst="can">
                  <a:avLst>
                    <a:gd name="adj" fmla="val 69562"/>
                  </a:avLst>
                </a:prstGeom>
                <a:solidFill>
                  <a:srgbClr val="33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17" name="AutoShape 49"/>
                <p:cNvSpPr>
                  <a:spLocks noChangeAspect="1" noChangeArrowheads="1"/>
                </p:cNvSpPr>
                <p:nvPr/>
              </p:nvSpPr>
              <p:spPr bwMode="auto">
                <a:xfrm rot="1917870" flipH="1">
                  <a:off x="3484" y="5285"/>
                  <a:ext cx="308" cy="777"/>
                </a:xfrm>
                <a:prstGeom prst="can">
                  <a:avLst>
                    <a:gd name="adj" fmla="val 63068"/>
                  </a:avLst>
                </a:prstGeom>
                <a:solidFill>
                  <a:srgbClr val="33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18" name="Arc 50"/>
                <p:cNvSpPr>
                  <a:spLocks noChangeAspect="1"/>
                </p:cNvSpPr>
                <p:nvPr/>
              </p:nvSpPr>
              <p:spPr bwMode="auto">
                <a:xfrm>
                  <a:off x="3792" y="5232"/>
                  <a:ext cx="48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9619" name="Freeform 51"/>
              <p:cNvSpPr>
                <a:spLocks noChangeAspect="1"/>
              </p:cNvSpPr>
              <p:nvPr/>
            </p:nvSpPr>
            <p:spPr bwMode="auto">
              <a:xfrm flipH="1">
                <a:off x="4121" y="2364"/>
                <a:ext cx="267" cy="298"/>
              </a:xfrm>
              <a:custGeom>
                <a:avLst/>
                <a:gdLst/>
                <a:ahLst/>
                <a:cxnLst>
                  <a:cxn ang="0">
                    <a:pos x="480" y="760"/>
                  </a:cxn>
                  <a:cxn ang="0">
                    <a:pos x="672" y="712"/>
                  </a:cxn>
                  <a:cxn ang="0">
                    <a:pos x="624" y="520"/>
                  </a:cxn>
                  <a:cxn ang="0">
                    <a:pos x="672" y="328"/>
                  </a:cxn>
                  <a:cxn ang="0">
                    <a:pos x="576" y="40"/>
                  </a:cxn>
                  <a:cxn ang="0">
                    <a:pos x="336" y="88"/>
                  </a:cxn>
                  <a:cxn ang="0">
                    <a:pos x="240" y="184"/>
                  </a:cxn>
                  <a:cxn ang="0">
                    <a:pos x="96" y="136"/>
                  </a:cxn>
                  <a:cxn ang="0">
                    <a:pos x="0" y="376"/>
                  </a:cxn>
                </a:cxnLst>
                <a:rect l="0" t="0" r="r" b="b"/>
                <a:pathLst>
                  <a:path w="696" h="760">
                    <a:moveTo>
                      <a:pt x="480" y="760"/>
                    </a:moveTo>
                    <a:cubicBezTo>
                      <a:pt x="564" y="756"/>
                      <a:pt x="648" y="752"/>
                      <a:pt x="672" y="712"/>
                    </a:cubicBezTo>
                    <a:cubicBezTo>
                      <a:pt x="696" y="672"/>
                      <a:pt x="624" y="584"/>
                      <a:pt x="624" y="520"/>
                    </a:cubicBezTo>
                    <a:cubicBezTo>
                      <a:pt x="624" y="456"/>
                      <a:pt x="680" y="408"/>
                      <a:pt x="672" y="328"/>
                    </a:cubicBezTo>
                    <a:cubicBezTo>
                      <a:pt x="664" y="248"/>
                      <a:pt x="632" y="80"/>
                      <a:pt x="576" y="40"/>
                    </a:cubicBezTo>
                    <a:cubicBezTo>
                      <a:pt x="520" y="0"/>
                      <a:pt x="392" y="64"/>
                      <a:pt x="336" y="88"/>
                    </a:cubicBezTo>
                    <a:cubicBezTo>
                      <a:pt x="280" y="112"/>
                      <a:pt x="280" y="176"/>
                      <a:pt x="240" y="184"/>
                    </a:cubicBezTo>
                    <a:cubicBezTo>
                      <a:pt x="200" y="192"/>
                      <a:pt x="136" y="104"/>
                      <a:pt x="96" y="136"/>
                    </a:cubicBezTo>
                    <a:cubicBezTo>
                      <a:pt x="56" y="168"/>
                      <a:pt x="28" y="272"/>
                      <a:pt x="0" y="376"/>
                    </a:cubicBezTo>
                  </a:path>
                </a:pathLst>
              </a:custGeom>
              <a:noFill/>
              <a:ln w="9525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20" name="AutoShape 52"/>
              <p:cNvSpPr>
                <a:spLocks noChangeAspect="1" noChangeArrowheads="1"/>
              </p:cNvSpPr>
              <p:nvPr/>
            </p:nvSpPr>
            <p:spPr bwMode="auto">
              <a:xfrm rot="2062292">
                <a:off x="4232" y="2431"/>
                <a:ext cx="110" cy="264"/>
              </a:xfrm>
              <a:prstGeom prst="can">
                <a:avLst>
                  <a:gd name="adj" fmla="val 6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21" name="AutoShape 53"/>
              <p:cNvSpPr>
                <a:spLocks noChangeAspect="1" noChangeArrowheads="1"/>
              </p:cNvSpPr>
              <p:nvPr/>
            </p:nvSpPr>
            <p:spPr bwMode="auto">
              <a:xfrm rot="872477">
                <a:off x="4324" y="2465"/>
                <a:ext cx="110" cy="510"/>
              </a:xfrm>
              <a:prstGeom prst="can">
                <a:avLst>
                  <a:gd name="adj" fmla="val 115909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22" name="Freeform 54"/>
              <p:cNvSpPr>
                <a:spLocks noChangeAspect="1"/>
              </p:cNvSpPr>
              <p:nvPr/>
            </p:nvSpPr>
            <p:spPr bwMode="auto">
              <a:xfrm>
                <a:off x="4281" y="2296"/>
                <a:ext cx="335" cy="210"/>
              </a:xfrm>
              <a:custGeom>
                <a:avLst/>
                <a:gdLst/>
                <a:ahLst/>
                <a:cxnLst>
                  <a:cxn ang="0">
                    <a:pos x="400" y="536"/>
                  </a:cxn>
                  <a:cxn ang="0">
                    <a:pos x="400" y="344"/>
                  </a:cxn>
                  <a:cxn ang="0">
                    <a:pos x="688" y="344"/>
                  </a:cxn>
                  <a:cxn ang="0">
                    <a:pos x="784" y="152"/>
                  </a:cxn>
                  <a:cxn ang="0">
                    <a:pos x="160" y="8"/>
                  </a:cxn>
                  <a:cxn ang="0">
                    <a:pos x="16" y="200"/>
                  </a:cxn>
                  <a:cxn ang="0">
                    <a:pos x="256" y="296"/>
                  </a:cxn>
                  <a:cxn ang="0">
                    <a:pos x="160" y="488"/>
                  </a:cxn>
                </a:cxnLst>
                <a:rect l="0" t="0" r="r" b="b"/>
                <a:pathLst>
                  <a:path w="872" h="536">
                    <a:moveTo>
                      <a:pt x="400" y="536"/>
                    </a:moveTo>
                    <a:cubicBezTo>
                      <a:pt x="376" y="456"/>
                      <a:pt x="352" y="376"/>
                      <a:pt x="400" y="344"/>
                    </a:cubicBezTo>
                    <a:cubicBezTo>
                      <a:pt x="448" y="312"/>
                      <a:pt x="624" y="376"/>
                      <a:pt x="688" y="344"/>
                    </a:cubicBezTo>
                    <a:cubicBezTo>
                      <a:pt x="752" y="312"/>
                      <a:pt x="872" y="208"/>
                      <a:pt x="784" y="152"/>
                    </a:cubicBezTo>
                    <a:cubicBezTo>
                      <a:pt x="696" y="96"/>
                      <a:pt x="288" y="0"/>
                      <a:pt x="160" y="8"/>
                    </a:cubicBezTo>
                    <a:cubicBezTo>
                      <a:pt x="32" y="16"/>
                      <a:pt x="0" y="152"/>
                      <a:pt x="16" y="200"/>
                    </a:cubicBezTo>
                    <a:cubicBezTo>
                      <a:pt x="32" y="248"/>
                      <a:pt x="232" y="248"/>
                      <a:pt x="256" y="296"/>
                    </a:cubicBezTo>
                    <a:cubicBezTo>
                      <a:pt x="280" y="344"/>
                      <a:pt x="220" y="416"/>
                      <a:pt x="160" y="48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23" name="Freeform 55"/>
              <p:cNvSpPr>
                <a:spLocks noChangeAspect="1"/>
              </p:cNvSpPr>
              <p:nvPr/>
            </p:nvSpPr>
            <p:spPr bwMode="auto">
              <a:xfrm flipH="1">
                <a:off x="3621" y="2299"/>
                <a:ext cx="335" cy="210"/>
              </a:xfrm>
              <a:custGeom>
                <a:avLst/>
                <a:gdLst/>
                <a:ahLst/>
                <a:cxnLst>
                  <a:cxn ang="0">
                    <a:pos x="400" y="536"/>
                  </a:cxn>
                  <a:cxn ang="0">
                    <a:pos x="400" y="344"/>
                  </a:cxn>
                  <a:cxn ang="0">
                    <a:pos x="688" y="344"/>
                  </a:cxn>
                  <a:cxn ang="0">
                    <a:pos x="784" y="152"/>
                  </a:cxn>
                  <a:cxn ang="0">
                    <a:pos x="160" y="8"/>
                  </a:cxn>
                  <a:cxn ang="0">
                    <a:pos x="16" y="200"/>
                  </a:cxn>
                  <a:cxn ang="0">
                    <a:pos x="256" y="296"/>
                  </a:cxn>
                  <a:cxn ang="0">
                    <a:pos x="160" y="488"/>
                  </a:cxn>
                </a:cxnLst>
                <a:rect l="0" t="0" r="r" b="b"/>
                <a:pathLst>
                  <a:path w="872" h="536">
                    <a:moveTo>
                      <a:pt x="400" y="536"/>
                    </a:moveTo>
                    <a:cubicBezTo>
                      <a:pt x="376" y="456"/>
                      <a:pt x="352" y="376"/>
                      <a:pt x="400" y="344"/>
                    </a:cubicBezTo>
                    <a:cubicBezTo>
                      <a:pt x="448" y="312"/>
                      <a:pt x="624" y="376"/>
                      <a:pt x="688" y="344"/>
                    </a:cubicBezTo>
                    <a:cubicBezTo>
                      <a:pt x="752" y="312"/>
                      <a:pt x="872" y="208"/>
                      <a:pt x="784" y="152"/>
                    </a:cubicBezTo>
                    <a:cubicBezTo>
                      <a:pt x="696" y="96"/>
                      <a:pt x="288" y="0"/>
                      <a:pt x="160" y="8"/>
                    </a:cubicBezTo>
                    <a:cubicBezTo>
                      <a:pt x="32" y="16"/>
                      <a:pt x="0" y="152"/>
                      <a:pt x="16" y="200"/>
                    </a:cubicBezTo>
                    <a:cubicBezTo>
                      <a:pt x="32" y="248"/>
                      <a:pt x="232" y="248"/>
                      <a:pt x="256" y="296"/>
                    </a:cubicBezTo>
                    <a:cubicBezTo>
                      <a:pt x="280" y="344"/>
                      <a:pt x="220" y="416"/>
                      <a:pt x="160" y="48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24" name="AutoShape 56"/>
              <p:cNvSpPr>
                <a:spLocks noChangeAspect="1" noChangeArrowheads="1"/>
              </p:cNvSpPr>
              <p:nvPr/>
            </p:nvSpPr>
            <p:spPr bwMode="auto">
              <a:xfrm rot="20727523" flipH="1">
                <a:off x="3790" y="2466"/>
                <a:ext cx="111" cy="511"/>
              </a:xfrm>
              <a:prstGeom prst="can">
                <a:avLst>
                  <a:gd name="adj" fmla="val 115090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25" name="AutoShape 57"/>
              <p:cNvSpPr>
                <a:spLocks noChangeAspect="1" noChangeArrowheads="1"/>
              </p:cNvSpPr>
              <p:nvPr/>
            </p:nvSpPr>
            <p:spPr bwMode="auto">
              <a:xfrm rot="19537708" flipH="1">
                <a:off x="3882" y="2438"/>
                <a:ext cx="111" cy="263"/>
              </a:xfrm>
              <a:prstGeom prst="can">
                <a:avLst>
                  <a:gd name="adj" fmla="val 59234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26" name="Freeform 58"/>
              <p:cNvSpPr>
                <a:spLocks noChangeAspect="1"/>
              </p:cNvSpPr>
              <p:nvPr/>
            </p:nvSpPr>
            <p:spPr bwMode="auto">
              <a:xfrm flipH="1">
                <a:off x="4341" y="3001"/>
                <a:ext cx="155" cy="314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208" y="144"/>
                  </a:cxn>
                  <a:cxn ang="0">
                    <a:pos x="352" y="240"/>
                  </a:cxn>
                  <a:cxn ang="0">
                    <a:pos x="256" y="432"/>
                  </a:cxn>
                  <a:cxn ang="0">
                    <a:pos x="400" y="672"/>
                  </a:cxn>
                  <a:cxn ang="0">
                    <a:pos x="64" y="816"/>
                  </a:cxn>
                  <a:cxn ang="0">
                    <a:pos x="16" y="864"/>
                  </a:cxn>
                </a:cxnLst>
                <a:rect l="0" t="0" r="r" b="b"/>
                <a:pathLst>
                  <a:path w="432" h="864">
                    <a:moveTo>
                      <a:pt x="400" y="0"/>
                    </a:moveTo>
                    <a:cubicBezTo>
                      <a:pt x="308" y="52"/>
                      <a:pt x="216" y="104"/>
                      <a:pt x="208" y="144"/>
                    </a:cubicBezTo>
                    <a:cubicBezTo>
                      <a:pt x="200" y="184"/>
                      <a:pt x="344" y="192"/>
                      <a:pt x="352" y="240"/>
                    </a:cubicBezTo>
                    <a:cubicBezTo>
                      <a:pt x="360" y="288"/>
                      <a:pt x="248" y="360"/>
                      <a:pt x="256" y="432"/>
                    </a:cubicBezTo>
                    <a:cubicBezTo>
                      <a:pt x="264" y="504"/>
                      <a:pt x="432" y="608"/>
                      <a:pt x="400" y="672"/>
                    </a:cubicBezTo>
                    <a:cubicBezTo>
                      <a:pt x="368" y="736"/>
                      <a:pt x="128" y="784"/>
                      <a:pt x="64" y="816"/>
                    </a:cubicBezTo>
                    <a:cubicBezTo>
                      <a:pt x="0" y="848"/>
                      <a:pt x="8" y="856"/>
                      <a:pt x="16" y="8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9627" name="Group 59"/>
              <p:cNvGrpSpPr>
                <a:grpSpLocks noChangeAspect="1"/>
              </p:cNvGrpSpPr>
              <p:nvPr/>
            </p:nvGrpSpPr>
            <p:grpSpPr bwMode="auto">
              <a:xfrm>
                <a:off x="3862" y="2453"/>
                <a:ext cx="134" cy="593"/>
                <a:chOff x="3466" y="4430"/>
                <a:chExt cx="374" cy="1632"/>
              </a:xfrm>
            </p:grpSpPr>
            <p:sp>
              <p:nvSpPr>
                <p:cNvPr id="109628" name="AutoShape 60"/>
                <p:cNvSpPr>
                  <a:spLocks noChangeAspect="1" noChangeArrowheads="1"/>
                </p:cNvSpPr>
                <p:nvPr/>
              </p:nvSpPr>
              <p:spPr bwMode="auto">
                <a:xfrm rot="19988426" flipH="1">
                  <a:off x="3466" y="4430"/>
                  <a:ext cx="308" cy="857"/>
                </a:xfrm>
                <a:prstGeom prst="can">
                  <a:avLst>
                    <a:gd name="adj" fmla="val 69562"/>
                  </a:avLst>
                </a:prstGeom>
                <a:solidFill>
                  <a:srgbClr val="33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29" name="AutoShape 61"/>
                <p:cNvSpPr>
                  <a:spLocks noChangeAspect="1" noChangeArrowheads="1"/>
                </p:cNvSpPr>
                <p:nvPr/>
              </p:nvSpPr>
              <p:spPr bwMode="auto">
                <a:xfrm rot="1917870" flipH="1">
                  <a:off x="3484" y="5285"/>
                  <a:ext cx="308" cy="777"/>
                </a:xfrm>
                <a:prstGeom prst="can">
                  <a:avLst>
                    <a:gd name="adj" fmla="val 63068"/>
                  </a:avLst>
                </a:prstGeom>
                <a:solidFill>
                  <a:srgbClr val="33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30" name="Arc 62"/>
                <p:cNvSpPr>
                  <a:spLocks noChangeAspect="1"/>
                </p:cNvSpPr>
                <p:nvPr/>
              </p:nvSpPr>
              <p:spPr bwMode="auto">
                <a:xfrm>
                  <a:off x="3792" y="5232"/>
                  <a:ext cx="48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9631" name="Freeform 63"/>
              <p:cNvSpPr>
                <a:spLocks noChangeAspect="1"/>
              </p:cNvSpPr>
              <p:nvPr/>
            </p:nvSpPr>
            <p:spPr bwMode="auto">
              <a:xfrm>
                <a:off x="3843" y="2367"/>
                <a:ext cx="267" cy="299"/>
              </a:xfrm>
              <a:custGeom>
                <a:avLst/>
                <a:gdLst/>
                <a:ahLst/>
                <a:cxnLst>
                  <a:cxn ang="0">
                    <a:pos x="480" y="760"/>
                  </a:cxn>
                  <a:cxn ang="0">
                    <a:pos x="672" y="712"/>
                  </a:cxn>
                  <a:cxn ang="0">
                    <a:pos x="624" y="520"/>
                  </a:cxn>
                  <a:cxn ang="0">
                    <a:pos x="672" y="328"/>
                  </a:cxn>
                  <a:cxn ang="0">
                    <a:pos x="576" y="40"/>
                  </a:cxn>
                  <a:cxn ang="0">
                    <a:pos x="336" y="88"/>
                  </a:cxn>
                  <a:cxn ang="0">
                    <a:pos x="240" y="184"/>
                  </a:cxn>
                  <a:cxn ang="0">
                    <a:pos x="96" y="136"/>
                  </a:cxn>
                  <a:cxn ang="0">
                    <a:pos x="0" y="376"/>
                  </a:cxn>
                </a:cxnLst>
                <a:rect l="0" t="0" r="r" b="b"/>
                <a:pathLst>
                  <a:path w="696" h="760">
                    <a:moveTo>
                      <a:pt x="480" y="760"/>
                    </a:moveTo>
                    <a:cubicBezTo>
                      <a:pt x="564" y="756"/>
                      <a:pt x="648" y="752"/>
                      <a:pt x="672" y="712"/>
                    </a:cubicBezTo>
                    <a:cubicBezTo>
                      <a:pt x="696" y="672"/>
                      <a:pt x="624" y="584"/>
                      <a:pt x="624" y="520"/>
                    </a:cubicBezTo>
                    <a:cubicBezTo>
                      <a:pt x="624" y="456"/>
                      <a:pt x="680" y="408"/>
                      <a:pt x="672" y="328"/>
                    </a:cubicBezTo>
                    <a:cubicBezTo>
                      <a:pt x="664" y="248"/>
                      <a:pt x="632" y="80"/>
                      <a:pt x="576" y="40"/>
                    </a:cubicBezTo>
                    <a:cubicBezTo>
                      <a:pt x="520" y="0"/>
                      <a:pt x="392" y="64"/>
                      <a:pt x="336" y="88"/>
                    </a:cubicBezTo>
                    <a:cubicBezTo>
                      <a:pt x="280" y="112"/>
                      <a:pt x="280" y="176"/>
                      <a:pt x="240" y="184"/>
                    </a:cubicBezTo>
                    <a:cubicBezTo>
                      <a:pt x="200" y="192"/>
                      <a:pt x="136" y="104"/>
                      <a:pt x="96" y="136"/>
                    </a:cubicBezTo>
                    <a:cubicBezTo>
                      <a:pt x="56" y="168"/>
                      <a:pt x="28" y="272"/>
                      <a:pt x="0" y="376"/>
                    </a:cubicBezTo>
                  </a:path>
                </a:pathLst>
              </a:custGeom>
              <a:noFill/>
              <a:ln w="9525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9632" name="Group 64"/>
              <p:cNvGrpSpPr>
                <a:grpSpLocks/>
              </p:cNvGrpSpPr>
              <p:nvPr/>
            </p:nvGrpSpPr>
            <p:grpSpPr bwMode="auto">
              <a:xfrm>
                <a:off x="3398" y="2437"/>
                <a:ext cx="408" cy="553"/>
                <a:chOff x="3342" y="3104"/>
                <a:chExt cx="408" cy="553"/>
              </a:xfrm>
            </p:grpSpPr>
            <p:sp>
              <p:nvSpPr>
                <p:cNvPr id="109633" name="AutoShape 65"/>
                <p:cNvSpPr>
                  <a:spLocks noChangeArrowheads="1"/>
                </p:cNvSpPr>
                <p:nvPr/>
              </p:nvSpPr>
              <p:spPr bwMode="auto">
                <a:xfrm>
                  <a:off x="3342" y="3104"/>
                  <a:ext cx="136" cy="544"/>
                </a:xfrm>
                <a:prstGeom prst="can">
                  <a:avLst>
                    <a:gd name="adj" fmla="val 10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34" name="AutoShape 66"/>
                <p:cNvSpPr>
                  <a:spLocks noChangeArrowheads="1"/>
                </p:cNvSpPr>
                <p:nvPr/>
              </p:nvSpPr>
              <p:spPr bwMode="auto">
                <a:xfrm>
                  <a:off x="3524" y="3104"/>
                  <a:ext cx="136" cy="544"/>
                </a:xfrm>
                <a:prstGeom prst="can">
                  <a:avLst>
                    <a:gd name="adj" fmla="val 10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35" name="AutoShape 67"/>
                <p:cNvSpPr>
                  <a:spLocks noChangeArrowheads="1"/>
                </p:cNvSpPr>
                <p:nvPr/>
              </p:nvSpPr>
              <p:spPr bwMode="auto">
                <a:xfrm>
                  <a:off x="3614" y="3113"/>
                  <a:ext cx="136" cy="544"/>
                </a:xfrm>
                <a:prstGeom prst="can">
                  <a:avLst>
                    <a:gd name="adj" fmla="val 10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36" name="AutoShape 68"/>
                <p:cNvSpPr>
                  <a:spLocks noChangeArrowheads="1"/>
                </p:cNvSpPr>
                <p:nvPr/>
              </p:nvSpPr>
              <p:spPr bwMode="auto">
                <a:xfrm>
                  <a:off x="3433" y="3112"/>
                  <a:ext cx="136" cy="544"/>
                </a:xfrm>
                <a:prstGeom prst="can">
                  <a:avLst>
                    <a:gd name="adj" fmla="val 10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9637" name="Oval 69"/>
              <p:cNvSpPr>
                <a:spLocks noChangeArrowheads="1"/>
              </p:cNvSpPr>
              <p:nvPr/>
            </p:nvSpPr>
            <p:spPr bwMode="auto">
              <a:xfrm>
                <a:off x="4059" y="281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38" name="Oval 70"/>
              <p:cNvSpPr>
                <a:spLocks noChangeArrowheads="1"/>
              </p:cNvSpPr>
              <p:nvPr/>
            </p:nvSpPr>
            <p:spPr bwMode="auto">
              <a:xfrm>
                <a:off x="4445" y="3262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39" name="Freeform 71"/>
              <p:cNvSpPr>
                <a:spLocks/>
              </p:cNvSpPr>
              <p:nvPr/>
            </p:nvSpPr>
            <p:spPr bwMode="auto">
              <a:xfrm>
                <a:off x="3811" y="2874"/>
                <a:ext cx="293" cy="294"/>
              </a:xfrm>
              <a:custGeom>
                <a:avLst/>
                <a:gdLst/>
                <a:ahLst/>
                <a:cxnLst>
                  <a:cxn ang="0">
                    <a:pos x="29" y="150"/>
                  </a:cxn>
                  <a:cxn ang="0">
                    <a:pos x="59" y="246"/>
                  </a:cxn>
                  <a:cxn ang="0">
                    <a:pos x="71" y="264"/>
                  </a:cxn>
                  <a:cxn ang="0">
                    <a:pos x="77" y="282"/>
                  </a:cxn>
                  <a:cxn ang="0">
                    <a:pos x="131" y="294"/>
                  </a:cxn>
                  <a:cxn ang="0">
                    <a:pos x="167" y="288"/>
                  </a:cxn>
                  <a:cxn ang="0">
                    <a:pos x="173" y="270"/>
                  </a:cxn>
                  <a:cxn ang="0">
                    <a:pos x="227" y="252"/>
                  </a:cxn>
                  <a:cxn ang="0">
                    <a:pos x="227" y="252"/>
                  </a:cxn>
                  <a:cxn ang="0">
                    <a:pos x="269" y="222"/>
                  </a:cxn>
                  <a:cxn ang="0">
                    <a:pos x="287" y="114"/>
                  </a:cxn>
                  <a:cxn ang="0">
                    <a:pos x="293" y="24"/>
                  </a:cxn>
                  <a:cxn ang="0">
                    <a:pos x="287" y="0"/>
                  </a:cxn>
                </a:cxnLst>
                <a:rect l="0" t="0" r="r" b="b"/>
                <a:pathLst>
                  <a:path w="293" h="294">
                    <a:moveTo>
                      <a:pt x="29" y="150"/>
                    </a:moveTo>
                    <a:cubicBezTo>
                      <a:pt x="0" y="193"/>
                      <a:pt x="8" y="229"/>
                      <a:pt x="59" y="246"/>
                    </a:cubicBezTo>
                    <a:cubicBezTo>
                      <a:pt x="63" y="252"/>
                      <a:pt x="68" y="258"/>
                      <a:pt x="71" y="264"/>
                    </a:cubicBezTo>
                    <a:cubicBezTo>
                      <a:pt x="74" y="270"/>
                      <a:pt x="72" y="278"/>
                      <a:pt x="77" y="282"/>
                    </a:cubicBezTo>
                    <a:cubicBezTo>
                      <a:pt x="92" y="292"/>
                      <a:pt x="113" y="290"/>
                      <a:pt x="131" y="294"/>
                    </a:cubicBezTo>
                    <a:cubicBezTo>
                      <a:pt x="143" y="292"/>
                      <a:pt x="156" y="294"/>
                      <a:pt x="167" y="288"/>
                    </a:cubicBezTo>
                    <a:cubicBezTo>
                      <a:pt x="172" y="285"/>
                      <a:pt x="168" y="274"/>
                      <a:pt x="173" y="270"/>
                    </a:cubicBezTo>
                    <a:cubicBezTo>
                      <a:pt x="188" y="259"/>
                      <a:pt x="209" y="258"/>
                      <a:pt x="227" y="252"/>
                    </a:cubicBezTo>
                    <a:lnTo>
                      <a:pt x="227" y="252"/>
                    </a:lnTo>
                    <a:cubicBezTo>
                      <a:pt x="253" y="234"/>
                      <a:pt x="239" y="244"/>
                      <a:pt x="269" y="222"/>
                    </a:cubicBezTo>
                    <a:cubicBezTo>
                      <a:pt x="281" y="187"/>
                      <a:pt x="275" y="149"/>
                      <a:pt x="287" y="114"/>
                    </a:cubicBezTo>
                    <a:cubicBezTo>
                      <a:pt x="282" y="73"/>
                      <a:pt x="281" y="60"/>
                      <a:pt x="293" y="24"/>
                    </a:cubicBezTo>
                    <a:cubicBezTo>
                      <a:pt x="286" y="4"/>
                      <a:pt x="287" y="12"/>
                      <a:pt x="287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9640" name="Text Box 72"/>
            <p:cNvSpPr txBox="1">
              <a:spLocks noChangeArrowheads="1"/>
            </p:cNvSpPr>
            <p:nvPr/>
          </p:nvSpPr>
          <p:spPr bwMode="auto">
            <a:xfrm>
              <a:off x="2490" y="2512"/>
              <a:ext cx="7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>
                  <a:sym typeface="Mathematica4" pitchFamily="2" charset="2"/>
                </a:rPr>
                <a:t></a:t>
              </a:r>
            </a:p>
          </p:txBody>
        </p:sp>
        <p:sp>
          <p:nvSpPr>
            <p:cNvPr id="109641" name="Text Box 73"/>
            <p:cNvSpPr txBox="1">
              <a:spLocks noChangeArrowheads="1"/>
            </p:cNvSpPr>
            <p:nvPr/>
          </p:nvSpPr>
          <p:spPr bwMode="auto">
            <a:xfrm>
              <a:off x="3379" y="3414"/>
              <a:ext cx="17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inactivated</a:t>
              </a:r>
            </a:p>
          </p:txBody>
        </p:sp>
      </p:grpSp>
      <p:sp>
        <p:nvSpPr>
          <p:cNvPr id="109642" name="Text Box 74"/>
          <p:cNvSpPr txBox="1">
            <a:spLocks noChangeArrowheads="1"/>
          </p:cNvSpPr>
          <p:nvPr/>
        </p:nvSpPr>
        <p:spPr bwMode="auto">
          <a:xfrm>
            <a:off x="466725" y="35655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extracellular</a:t>
            </a:r>
          </a:p>
        </p:txBody>
      </p:sp>
      <p:sp>
        <p:nvSpPr>
          <p:cNvPr id="109643" name="Text Box 75"/>
          <p:cNvSpPr txBox="1">
            <a:spLocks noChangeArrowheads="1"/>
          </p:cNvSpPr>
          <p:nvPr/>
        </p:nvSpPr>
        <p:spPr bwMode="auto">
          <a:xfrm>
            <a:off x="466725" y="50069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cytosolic</a:t>
            </a:r>
          </a:p>
        </p:txBody>
      </p:sp>
      <p:sp>
        <p:nvSpPr>
          <p:cNvPr id="109644" name="Text Box 76"/>
          <p:cNvSpPr txBox="1">
            <a:spLocks noChangeArrowheads="1"/>
          </p:cNvSpPr>
          <p:nvPr/>
        </p:nvSpPr>
        <p:spPr bwMode="auto">
          <a:xfrm>
            <a:off x="322263" y="1889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>
                <a:solidFill>
                  <a:srgbClr val="FF9900"/>
                </a:solidFill>
                <a:latin typeface="Arial" charset="0"/>
              </a:rPr>
              <a:t>Molecular mechanisms of N-type or rapid inactivation</a:t>
            </a:r>
            <a:endParaRPr lang="en-GB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09645" name="Group 77"/>
          <p:cNvGrpSpPr>
            <a:grpSpLocks/>
          </p:cNvGrpSpPr>
          <p:nvPr/>
        </p:nvGrpSpPr>
        <p:grpSpPr bwMode="auto">
          <a:xfrm>
            <a:off x="6227763" y="4797425"/>
            <a:ext cx="1403350" cy="792163"/>
            <a:chOff x="3923" y="3022"/>
            <a:chExt cx="884" cy="499"/>
          </a:xfrm>
        </p:grpSpPr>
        <p:sp>
          <p:nvSpPr>
            <p:cNvPr id="109646" name="Text Box 78"/>
            <p:cNvSpPr txBox="1">
              <a:spLocks noChangeArrowheads="1"/>
            </p:cNvSpPr>
            <p:nvPr/>
          </p:nvSpPr>
          <p:spPr bwMode="auto">
            <a:xfrm>
              <a:off x="3923" y="3022"/>
              <a:ext cx="4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✄</a:t>
              </a:r>
            </a:p>
          </p:txBody>
        </p:sp>
        <p:sp>
          <p:nvSpPr>
            <p:cNvPr id="109647" name="Text Box 79"/>
            <p:cNvSpPr txBox="1">
              <a:spLocks noChangeArrowheads="1"/>
            </p:cNvSpPr>
            <p:nvPr/>
          </p:nvSpPr>
          <p:spPr bwMode="auto">
            <a:xfrm rot="9185727" flipH="1">
              <a:off x="4308" y="3117"/>
              <a:ext cx="4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✄</a:t>
              </a:r>
            </a:p>
          </p:txBody>
        </p:sp>
      </p:grpSp>
      <p:sp>
        <p:nvSpPr>
          <p:cNvPr id="109648" name="Line 80"/>
          <p:cNvSpPr>
            <a:spLocks noChangeShapeType="1"/>
          </p:cNvSpPr>
          <p:nvPr/>
        </p:nvSpPr>
        <p:spPr bwMode="auto">
          <a:xfrm>
            <a:off x="3835400" y="1517650"/>
            <a:ext cx="2746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9649" name="Line 81"/>
          <p:cNvSpPr>
            <a:spLocks noChangeShapeType="1"/>
          </p:cNvSpPr>
          <p:nvPr/>
        </p:nvSpPr>
        <p:spPr bwMode="auto">
          <a:xfrm>
            <a:off x="4860925" y="1533525"/>
            <a:ext cx="2746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50825" y="3429000"/>
            <a:ext cx="8713788" cy="280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5479" name="Group 7"/>
          <p:cNvGrpSpPr>
            <a:grpSpLocks/>
          </p:cNvGrpSpPr>
          <p:nvPr/>
        </p:nvGrpSpPr>
        <p:grpSpPr bwMode="auto">
          <a:xfrm>
            <a:off x="611188" y="3860800"/>
            <a:ext cx="3600450" cy="1677988"/>
            <a:chOff x="2064" y="2029"/>
            <a:chExt cx="2268" cy="1057"/>
          </a:xfrm>
        </p:grpSpPr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 rot="-5400000">
              <a:off x="3766" y="2156"/>
              <a:ext cx="556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5481" name="Group 9"/>
            <p:cNvGrpSpPr>
              <a:grpSpLocks/>
            </p:cNvGrpSpPr>
            <p:nvPr/>
          </p:nvGrpSpPr>
          <p:grpSpPr bwMode="auto">
            <a:xfrm flipH="1">
              <a:off x="3514" y="2179"/>
              <a:ext cx="408" cy="553"/>
              <a:chOff x="3342" y="3104"/>
              <a:chExt cx="408" cy="553"/>
            </a:xfrm>
          </p:grpSpPr>
          <p:sp>
            <p:nvSpPr>
              <p:cNvPr id="105482" name="AutoShape 10"/>
              <p:cNvSpPr>
                <a:spLocks noChangeArrowheads="1"/>
              </p:cNvSpPr>
              <p:nvPr/>
            </p:nvSpPr>
            <p:spPr bwMode="auto">
              <a:xfrm>
                <a:off x="3342" y="3104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483" name="AutoShape 11"/>
              <p:cNvSpPr>
                <a:spLocks noChangeArrowheads="1"/>
              </p:cNvSpPr>
              <p:nvPr/>
            </p:nvSpPr>
            <p:spPr bwMode="auto">
              <a:xfrm>
                <a:off x="3524" y="3104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484" name="AutoShape 12"/>
              <p:cNvSpPr>
                <a:spLocks noChangeArrowheads="1"/>
              </p:cNvSpPr>
              <p:nvPr/>
            </p:nvSpPr>
            <p:spPr bwMode="auto">
              <a:xfrm>
                <a:off x="3614" y="3113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485" name="AutoShape 13"/>
              <p:cNvSpPr>
                <a:spLocks noChangeArrowheads="1"/>
              </p:cNvSpPr>
              <p:nvPr/>
            </p:nvSpPr>
            <p:spPr bwMode="auto">
              <a:xfrm>
                <a:off x="3433" y="3112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5486" name="Rectangle 14"/>
            <p:cNvSpPr>
              <a:spLocks noChangeArrowheads="1"/>
            </p:cNvSpPr>
            <p:nvPr/>
          </p:nvSpPr>
          <p:spPr bwMode="auto">
            <a:xfrm rot="-5400000">
              <a:off x="2074" y="2156"/>
              <a:ext cx="556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5487" name="Group 15"/>
            <p:cNvGrpSpPr>
              <a:grpSpLocks noChangeAspect="1"/>
            </p:cNvGrpSpPr>
            <p:nvPr/>
          </p:nvGrpSpPr>
          <p:grpSpPr bwMode="auto">
            <a:xfrm flipH="1">
              <a:off x="3299" y="2168"/>
              <a:ext cx="135" cy="594"/>
              <a:chOff x="3466" y="4430"/>
              <a:chExt cx="374" cy="1632"/>
            </a:xfrm>
          </p:grpSpPr>
          <p:sp>
            <p:nvSpPr>
              <p:cNvPr id="105488" name="AutoShape 16"/>
              <p:cNvSpPr>
                <a:spLocks noChangeAspect="1" noChangeArrowheads="1"/>
              </p:cNvSpPr>
              <p:nvPr/>
            </p:nvSpPr>
            <p:spPr bwMode="auto">
              <a:xfrm rot="19988426" flipH="1">
                <a:off x="3466" y="4430"/>
                <a:ext cx="308" cy="857"/>
              </a:xfrm>
              <a:prstGeom prst="can">
                <a:avLst>
                  <a:gd name="adj" fmla="val 69562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489" name="AutoShape 17"/>
              <p:cNvSpPr>
                <a:spLocks noChangeAspect="1" noChangeArrowheads="1"/>
              </p:cNvSpPr>
              <p:nvPr/>
            </p:nvSpPr>
            <p:spPr bwMode="auto">
              <a:xfrm rot="1917870" flipH="1">
                <a:off x="3484" y="5285"/>
                <a:ext cx="308" cy="777"/>
              </a:xfrm>
              <a:prstGeom prst="can">
                <a:avLst>
                  <a:gd name="adj" fmla="val 63068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490" name="Arc 18"/>
              <p:cNvSpPr>
                <a:spLocks noChangeAspect="1"/>
              </p:cNvSpPr>
              <p:nvPr/>
            </p:nvSpPr>
            <p:spPr bwMode="auto">
              <a:xfrm>
                <a:off x="3792" y="5232"/>
                <a:ext cx="48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5491" name="Freeform 19"/>
            <p:cNvSpPr>
              <a:spLocks noChangeAspect="1"/>
            </p:cNvSpPr>
            <p:nvPr/>
          </p:nvSpPr>
          <p:spPr bwMode="auto">
            <a:xfrm flipH="1">
              <a:off x="3214" y="2097"/>
              <a:ext cx="267" cy="298"/>
            </a:xfrm>
            <a:custGeom>
              <a:avLst/>
              <a:gdLst/>
              <a:ahLst/>
              <a:cxnLst>
                <a:cxn ang="0">
                  <a:pos x="480" y="760"/>
                </a:cxn>
                <a:cxn ang="0">
                  <a:pos x="672" y="712"/>
                </a:cxn>
                <a:cxn ang="0">
                  <a:pos x="624" y="520"/>
                </a:cxn>
                <a:cxn ang="0">
                  <a:pos x="672" y="328"/>
                </a:cxn>
                <a:cxn ang="0">
                  <a:pos x="576" y="40"/>
                </a:cxn>
                <a:cxn ang="0">
                  <a:pos x="336" y="88"/>
                </a:cxn>
                <a:cxn ang="0">
                  <a:pos x="240" y="184"/>
                </a:cxn>
                <a:cxn ang="0">
                  <a:pos x="96" y="136"/>
                </a:cxn>
                <a:cxn ang="0">
                  <a:pos x="0" y="376"/>
                </a:cxn>
              </a:cxnLst>
              <a:rect l="0" t="0" r="r" b="b"/>
              <a:pathLst>
                <a:path w="696" h="760">
                  <a:moveTo>
                    <a:pt x="480" y="760"/>
                  </a:moveTo>
                  <a:cubicBezTo>
                    <a:pt x="564" y="756"/>
                    <a:pt x="648" y="752"/>
                    <a:pt x="672" y="712"/>
                  </a:cubicBezTo>
                  <a:cubicBezTo>
                    <a:pt x="696" y="672"/>
                    <a:pt x="624" y="584"/>
                    <a:pt x="624" y="520"/>
                  </a:cubicBezTo>
                  <a:cubicBezTo>
                    <a:pt x="624" y="456"/>
                    <a:pt x="680" y="408"/>
                    <a:pt x="672" y="328"/>
                  </a:cubicBezTo>
                  <a:cubicBezTo>
                    <a:pt x="664" y="248"/>
                    <a:pt x="632" y="80"/>
                    <a:pt x="576" y="40"/>
                  </a:cubicBezTo>
                  <a:cubicBezTo>
                    <a:pt x="520" y="0"/>
                    <a:pt x="392" y="64"/>
                    <a:pt x="336" y="88"/>
                  </a:cubicBezTo>
                  <a:cubicBezTo>
                    <a:pt x="280" y="112"/>
                    <a:pt x="280" y="176"/>
                    <a:pt x="240" y="184"/>
                  </a:cubicBezTo>
                  <a:cubicBezTo>
                    <a:pt x="200" y="192"/>
                    <a:pt x="136" y="104"/>
                    <a:pt x="96" y="136"/>
                  </a:cubicBezTo>
                  <a:cubicBezTo>
                    <a:pt x="56" y="168"/>
                    <a:pt x="28" y="272"/>
                    <a:pt x="0" y="376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92" name="AutoShape 20"/>
            <p:cNvSpPr>
              <a:spLocks noChangeAspect="1" noChangeArrowheads="1"/>
            </p:cNvSpPr>
            <p:nvPr/>
          </p:nvSpPr>
          <p:spPr bwMode="auto">
            <a:xfrm rot="2062292">
              <a:off x="3325" y="2164"/>
              <a:ext cx="110" cy="264"/>
            </a:xfrm>
            <a:prstGeom prst="can">
              <a:avLst>
                <a:gd name="adj" fmla="val 6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93" name="AutoShape 21"/>
            <p:cNvSpPr>
              <a:spLocks noChangeAspect="1" noChangeArrowheads="1"/>
            </p:cNvSpPr>
            <p:nvPr/>
          </p:nvSpPr>
          <p:spPr bwMode="auto">
            <a:xfrm rot="872477">
              <a:off x="3417" y="2198"/>
              <a:ext cx="110" cy="510"/>
            </a:xfrm>
            <a:prstGeom prst="can">
              <a:avLst>
                <a:gd name="adj" fmla="val 115909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94" name="Freeform 22"/>
            <p:cNvSpPr>
              <a:spLocks noChangeAspect="1"/>
            </p:cNvSpPr>
            <p:nvPr/>
          </p:nvSpPr>
          <p:spPr bwMode="auto">
            <a:xfrm>
              <a:off x="3374" y="2029"/>
              <a:ext cx="335" cy="210"/>
            </a:xfrm>
            <a:custGeom>
              <a:avLst/>
              <a:gdLst/>
              <a:ahLst/>
              <a:cxnLst>
                <a:cxn ang="0">
                  <a:pos x="400" y="536"/>
                </a:cxn>
                <a:cxn ang="0">
                  <a:pos x="400" y="344"/>
                </a:cxn>
                <a:cxn ang="0">
                  <a:pos x="688" y="344"/>
                </a:cxn>
                <a:cxn ang="0">
                  <a:pos x="784" y="152"/>
                </a:cxn>
                <a:cxn ang="0">
                  <a:pos x="160" y="8"/>
                </a:cxn>
                <a:cxn ang="0">
                  <a:pos x="16" y="200"/>
                </a:cxn>
                <a:cxn ang="0">
                  <a:pos x="256" y="296"/>
                </a:cxn>
                <a:cxn ang="0">
                  <a:pos x="160" y="488"/>
                </a:cxn>
              </a:cxnLst>
              <a:rect l="0" t="0" r="r" b="b"/>
              <a:pathLst>
                <a:path w="872" h="536">
                  <a:moveTo>
                    <a:pt x="400" y="536"/>
                  </a:moveTo>
                  <a:cubicBezTo>
                    <a:pt x="376" y="456"/>
                    <a:pt x="352" y="376"/>
                    <a:pt x="400" y="344"/>
                  </a:cubicBezTo>
                  <a:cubicBezTo>
                    <a:pt x="448" y="312"/>
                    <a:pt x="624" y="376"/>
                    <a:pt x="688" y="344"/>
                  </a:cubicBezTo>
                  <a:cubicBezTo>
                    <a:pt x="752" y="312"/>
                    <a:pt x="872" y="208"/>
                    <a:pt x="784" y="152"/>
                  </a:cubicBezTo>
                  <a:cubicBezTo>
                    <a:pt x="696" y="96"/>
                    <a:pt x="288" y="0"/>
                    <a:pt x="160" y="8"/>
                  </a:cubicBezTo>
                  <a:cubicBezTo>
                    <a:pt x="32" y="16"/>
                    <a:pt x="0" y="152"/>
                    <a:pt x="16" y="200"/>
                  </a:cubicBezTo>
                  <a:cubicBezTo>
                    <a:pt x="32" y="248"/>
                    <a:pt x="232" y="248"/>
                    <a:pt x="256" y="296"/>
                  </a:cubicBezTo>
                  <a:cubicBezTo>
                    <a:pt x="280" y="344"/>
                    <a:pt x="220" y="416"/>
                    <a:pt x="160" y="48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95" name="Freeform 23"/>
            <p:cNvSpPr>
              <a:spLocks noChangeAspect="1"/>
            </p:cNvSpPr>
            <p:nvPr/>
          </p:nvSpPr>
          <p:spPr bwMode="auto">
            <a:xfrm flipH="1">
              <a:off x="2714" y="2032"/>
              <a:ext cx="335" cy="210"/>
            </a:xfrm>
            <a:custGeom>
              <a:avLst/>
              <a:gdLst/>
              <a:ahLst/>
              <a:cxnLst>
                <a:cxn ang="0">
                  <a:pos x="400" y="536"/>
                </a:cxn>
                <a:cxn ang="0">
                  <a:pos x="400" y="344"/>
                </a:cxn>
                <a:cxn ang="0">
                  <a:pos x="688" y="344"/>
                </a:cxn>
                <a:cxn ang="0">
                  <a:pos x="784" y="152"/>
                </a:cxn>
                <a:cxn ang="0">
                  <a:pos x="160" y="8"/>
                </a:cxn>
                <a:cxn ang="0">
                  <a:pos x="16" y="200"/>
                </a:cxn>
                <a:cxn ang="0">
                  <a:pos x="256" y="296"/>
                </a:cxn>
                <a:cxn ang="0">
                  <a:pos x="160" y="488"/>
                </a:cxn>
              </a:cxnLst>
              <a:rect l="0" t="0" r="r" b="b"/>
              <a:pathLst>
                <a:path w="872" h="536">
                  <a:moveTo>
                    <a:pt x="400" y="536"/>
                  </a:moveTo>
                  <a:cubicBezTo>
                    <a:pt x="376" y="456"/>
                    <a:pt x="352" y="376"/>
                    <a:pt x="400" y="344"/>
                  </a:cubicBezTo>
                  <a:cubicBezTo>
                    <a:pt x="448" y="312"/>
                    <a:pt x="624" y="376"/>
                    <a:pt x="688" y="344"/>
                  </a:cubicBezTo>
                  <a:cubicBezTo>
                    <a:pt x="752" y="312"/>
                    <a:pt x="872" y="208"/>
                    <a:pt x="784" y="152"/>
                  </a:cubicBezTo>
                  <a:cubicBezTo>
                    <a:pt x="696" y="96"/>
                    <a:pt x="288" y="0"/>
                    <a:pt x="160" y="8"/>
                  </a:cubicBezTo>
                  <a:cubicBezTo>
                    <a:pt x="32" y="16"/>
                    <a:pt x="0" y="152"/>
                    <a:pt x="16" y="200"/>
                  </a:cubicBezTo>
                  <a:cubicBezTo>
                    <a:pt x="32" y="248"/>
                    <a:pt x="232" y="248"/>
                    <a:pt x="256" y="296"/>
                  </a:cubicBezTo>
                  <a:cubicBezTo>
                    <a:pt x="280" y="344"/>
                    <a:pt x="220" y="416"/>
                    <a:pt x="160" y="48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96" name="AutoShape 24"/>
            <p:cNvSpPr>
              <a:spLocks noChangeAspect="1" noChangeArrowheads="1"/>
            </p:cNvSpPr>
            <p:nvPr/>
          </p:nvSpPr>
          <p:spPr bwMode="auto">
            <a:xfrm rot="20727523" flipH="1">
              <a:off x="2883" y="2199"/>
              <a:ext cx="111" cy="511"/>
            </a:xfrm>
            <a:prstGeom prst="can">
              <a:avLst>
                <a:gd name="adj" fmla="val 115090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97" name="AutoShape 25"/>
            <p:cNvSpPr>
              <a:spLocks noChangeAspect="1" noChangeArrowheads="1"/>
            </p:cNvSpPr>
            <p:nvPr/>
          </p:nvSpPr>
          <p:spPr bwMode="auto">
            <a:xfrm rot="19537708" flipH="1">
              <a:off x="2975" y="2171"/>
              <a:ext cx="111" cy="263"/>
            </a:xfrm>
            <a:prstGeom prst="can">
              <a:avLst>
                <a:gd name="adj" fmla="val 592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98" name="Freeform 26"/>
            <p:cNvSpPr>
              <a:spLocks noChangeAspect="1"/>
            </p:cNvSpPr>
            <p:nvPr/>
          </p:nvSpPr>
          <p:spPr bwMode="auto">
            <a:xfrm flipH="1">
              <a:off x="3434" y="2734"/>
              <a:ext cx="155" cy="314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208" y="144"/>
                </a:cxn>
                <a:cxn ang="0">
                  <a:pos x="352" y="240"/>
                </a:cxn>
                <a:cxn ang="0">
                  <a:pos x="256" y="432"/>
                </a:cxn>
                <a:cxn ang="0">
                  <a:pos x="400" y="672"/>
                </a:cxn>
                <a:cxn ang="0">
                  <a:pos x="64" y="816"/>
                </a:cxn>
                <a:cxn ang="0">
                  <a:pos x="16" y="864"/>
                </a:cxn>
              </a:cxnLst>
              <a:rect l="0" t="0" r="r" b="b"/>
              <a:pathLst>
                <a:path w="432" h="864">
                  <a:moveTo>
                    <a:pt x="400" y="0"/>
                  </a:moveTo>
                  <a:cubicBezTo>
                    <a:pt x="308" y="52"/>
                    <a:pt x="216" y="104"/>
                    <a:pt x="208" y="144"/>
                  </a:cubicBezTo>
                  <a:cubicBezTo>
                    <a:pt x="200" y="184"/>
                    <a:pt x="344" y="192"/>
                    <a:pt x="352" y="240"/>
                  </a:cubicBezTo>
                  <a:cubicBezTo>
                    <a:pt x="360" y="288"/>
                    <a:pt x="248" y="360"/>
                    <a:pt x="256" y="432"/>
                  </a:cubicBezTo>
                  <a:cubicBezTo>
                    <a:pt x="264" y="504"/>
                    <a:pt x="432" y="608"/>
                    <a:pt x="400" y="672"/>
                  </a:cubicBezTo>
                  <a:cubicBezTo>
                    <a:pt x="368" y="736"/>
                    <a:pt x="128" y="784"/>
                    <a:pt x="64" y="816"/>
                  </a:cubicBezTo>
                  <a:cubicBezTo>
                    <a:pt x="0" y="848"/>
                    <a:pt x="8" y="856"/>
                    <a:pt x="16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99" name="Freeform 27"/>
            <p:cNvSpPr>
              <a:spLocks noChangeAspect="1"/>
            </p:cNvSpPr>
            <p:nvPr/>
          </p:nvSpPr>
          <p:spPr bwMode="auto">
            <a:xfrm>
              <a:off x="2816" y="2736"/>
              <a:ext cx="155" cy="314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208" y="144"/>
                </a:cxn>
                <a:cxn ang="0">
                  <a:pos x="352" y="240"/>
                </a:cxn>
                <a:cxn ang="0">
                  <a:pos x="256" y="432"/>
                </a:cxn>
                <a:cxn ang="0">
                  <a:pos x="400" y="672"/>
                </a:cxn>
                <a:cxn ang="0">
                  <a:pos x="64" y="816"/>
                </a:cxn>
                <a:cxn ang="0">
                  <a:pos x="16" y="864"/>
                </a:cxn>
              </a:cxnLst>
              <a:rect l="0" t="0" r="r" b="b"/>
              <a:pathLst>
                <a:path w="432" h="864">
                  <a:moveTo>
                    <a:pt x="400" y="0"/>
                  </a:moveTo>
                  <a:cubicBezTo>
                    <a:pt x="308" y="52"/>
                    <a:pt x="216" y="104"/>
                    <a:pt x="208" y="144"/>
                  </a:cubicBezTo>
                  <a:cubicBezTo>
                    <a:pt x="200" y="184"/>
                    <a:pt x="344" y="192"/>
                    <a:pt x="352" y="240"/>
                  </a:cubicBezTo>
                  <a:cubicBezTo>
                    <a:pt x="360" y="288"/>
                    <a:pt x="248" y="360"/>
                    <a:pt x="256" y="432"/>
                  </a:cubicBezTo>
                  <a:cubicBezTo>
                    <a:pt x="264" y="504"/>
                    <a:pt x="432" y="608"/>
                    <a:pt x="400" y="672"/>
                  </a:cubicBezTo>
                  <a:cubicBezTo>
                    <a:pt x="368" y="736"/>
                    <a:pt x="128" y="784"/>
                    <a:pt x="64" y="816"/>
                  </a:cubicBezTo>
                  <a:cubicBezTo>
                    <a:pt x="0" y="848"/>
                    <a:pt x="8" y="856"/>
                    <a:pt x="16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5500" name="Group 28"/>
            <p:cNvGrpSpPr>
              <a:grpSpLocks noChangeAspect="1"/>
            </p:cNvGrpSpPr>
            <p:nvPr/>
          </p:nvGrpSpPr>
          <p:grpSpPr bwMode="auto">
            <a:xfrm>
              <a:off x="2955" y="2186"/>
              <a:ext cx="134" cy="593"/>
              <a:chOff x="3466" y="4430"/>
              <a:chExt cx="374" cy="1632"/>
            </a:xfrm>
          </p:grpSpPr>
          <p:sp>
            <p:nvSpPr>
              <p:cNvPr id="105501" name="AutoShape 29"/>
              <p:cNvSpPr>
                <a:spLocks noChangeAspect="1" noChangeArrowheads="1"/>
              </p:cNvSpPr>
              <p:nvPr/>
            </p:nvSpPr>
            <p:spPr bwMode="auto">
              <a:xfrm rot="19988426" flipH="1">
                <a:off x="3466" y="4430"/>
                <a:ext cx="308" cy="857"/>
              </a:xfrm>
              <a:prstGeom prst="can">
                <a:avLst>
                  <a:gd name="adj" fmla="val 69562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502" name="AutoShape 30"/>
              <p:cNvSpPr>
                <a:spLocks noChangeAspect="1" noChangeArrowheads="1"/>
              </p:cNvSpPr>
              <p:nvPr/>
            </p:nvSpPr>
            <p:spPr bwMode="auto">
              <a:xfrm rot="1917870" flipH="1">
                <a:off x="3484" y="5285"/>
                <a:ext cx="308" cy="777"/>
              </a:xfrm>
              <a:prstGeom prst="can">
                <a:avLst>
                  <a:gd name="adj" fmla="val 63068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503" name="Arc 31"/>
              <p:cNvSpPr>
                <a:spLocks noChangeAspect="1"/>
              </p:cNvSpPr>
              <p:nvPr/>
            </p:nvSpPr>
            <p:spPr bwMode="auto">
              <a:xfrm>
                <a:off x="3792" y="5232"/>
                <a:ext cx="48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5504" name="Freeform 32"/>
            <p:cNvSpPr>
              <a:spLocks noChangeAspect="1"/>
            </p:cNvSpPr>
            <p:nvPr/>
          </p:nvSpPr>
          <p:spPr bwMode="auto">
            <a:xfrm>
              <a:off x="2936" y="2100"/>
              <a:ext cx="267" cy="299"/>
            </a:xfrm>
            <a:custGeom>
              <a:avLst/>
              <a:gdLst/>
              <a:ahLst/>
              <a:cxnLst>
                <a:cxn ang="0">
                  <a:pos x="480" y="760"/>
                </a:cxn>
                <a:cxn ang="0">
                  <a:pos x="672" y="712"/>
                </a:cxn>
                <a:cxn ang="0">
                  <a:pos x="624" y="520"/>
                </a:cxn>
                <a:cxn ang="0">
                  <a:pos x="672" y="328"/>
                </a:cxn>
                <a:cxn ang="0">
                  <a:pos x="576" y="40"/>
                </a:cxn>
                <a:cxn ang="0">
                  <a:pos x="336" y="88"/>
                </a:cxn>
                <a:cxn ang="0">
                  <a:pos x="240" y="184"/>
                </a:cxn>
                <a:cxn ang="0">
                  <a:pos x="96" y="136"/>
                </a:cxn>
                <a:cxn ang="0">
                  <a:pos x="0" y="376"/>
                </a:cxn>
              </a:cxnLst>
              <a:rect l="0" t="0" r="r" b="b"/>
              <a:pathLst>
                <a:path w="696" h="760">
                  <a:moveTo>
                    <a:pt x="480" y="760"/>
                  </a:moveTo>
                  <a:cubicBezTo>
                    <a:pt x="564" y="756"/>
                    <a:pt x="648" y="752"/>
                    <a:pt x="672" y="712"/>
                  </a:cubicBezTo>
                  <a:cubicBezTo>
                    <a:pt x="696" y="672"/>
                    <a:pt x="624" y="584"/>
                    <a:pt x="624" y="520"/>
                  </a:cubicBezTo>
                  <a:cubicBezTo>
                    <a:pt x="624" y="456"/>
                    <a:pt x="680" y="408"/>
                    <a:pt x="672" y="328"/>
                  </a:cubicBezTo>
                  <a:cubicBezTo>
                    <a:pt x="664" y="248"/>
                    <a:pt x="632" y="80"/>
                    <a:pt x="576" y="40"/>
                  </a:cubicBezTo>
                  <a:cubicBezTo>
                    <a:pt x="520" y="0"/>
                    <a:pt x="392" y="64"/>
                    <a:pt x="336" y="88"/>
                  </a:cubicBezTo>
                  <a:cubicBezTo>
                    <a:pt x="280" y="112"/>
                    <a:pt x="280" y="176"/>
                    <a:pt x="240" y="184"/>
                  </a:cubicBezTo>
                  <a:cubicBezTo>
                    <a:pt x="200" y="192"/>
                    <a:pt x="136" y="104"/>
                    <a:pt x="96" y="136"/>
                  </a:cubicBezTo>
                  <a:cubicBezTo>
                    <a:pt x="56" y="168"/>
                    <a:pt x="28" y="272"/>
                    <a:pt x="0" y="376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5505" name="Group 33"/>
            <p:cNvGrpSpPr>
              <a:grpSpLocks/>
            </p:cNvGrpSpPr>
            <p:nvPr/>
          </p:nvGrpSpPr>
          <p:grpSpPr bwMode="auto">
            <a:xfrm>
              <a:off x="2491" y="2170"/>
              <a:ext cx="408" cy="553"/>
              <a:chOff x="3342" y="3104"/>
              <a:chExt cx="408" cy="553"/>
            </a:xfrm>
          </p:grpSpPr>
          <p:sp>
            <p:nvSpPr>
              <p:cNvPr id="105506" name="AutoShape 34"/>
              <p:cNvSpPr>
                <a:spLocks noChangeArrowheads="1"/>
              </p:cNvSpPr>
              <p:nvPr/>
            </p:nvSpPr>
            <p:spPr bwMode="auto">
              <a:xfrm>
                <a:off x="3342" y="3104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507" name="AutoShape 35"/>
              <p:cNvSpPr>
                <a:spLocks noChangeArrowheads="1"/>
              </p:cNvSpPr>
              <p:nvPr/>
            </p:nvSpPr>
            <p:spPr bwMode="auto">
              <a:xfrm>
                <a:off x="3524" y="3104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508" name="AutoShape 36"/>
              <p:cNvSpPr>
                <a:spLocks noChangeArrowheads="1"/>
              </p:cNvSpPr>
              <p:nvPr/>
            </p:nvSpPr>
            <p:spPr bwMode="auto">
              <a:xfrm>
                <a:off x="3614" y="3113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509" name="AutoShape 37"/>
              <p:cNvSpPr>
                <a:spLocks noChangeArrowheads="1"/>
              </p:cNvSpPr>
              <p:nvPr/>
            </p:nvSpPr>
            <p:spPr bwMode="auto">
              <a:xfrm>
                <a:off x="3433" y="3112"/>
                <a:ext cx="136" cy="544"/>
              </a:xfrm>
              <a:prstGeom prst="can">
                <a:avLst>
                  <a:gd name="adj" fmla="val 10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5510" name="Oval 38"/>
            <p:cNvSpPr>
              <a:spLocks noChangeArrowheads="1"/>
            </p:cNvSpPr>
            <p:nvPr/>
          </p:nvSpPr>
          <p:spPr bwMode="auto">
            <a:xfrm>
              <a:off x="2754" y="29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11" name="Oval 39"/>
            <p:cNvSpPr>
              <a:spLocks noChangeArrowheads="1"/>
            </p:cNvSpPr>
            <p:nvPr/>
          </p:nvSpPr>
          <p:spPr bwMode="auto">
            <a:xfrm>
              <a:off x="3538" y="29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1042988" y="563562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open</a:t>
            </a:r>
          </a:p>
        </p:txBody>
      </p:sp>
      <p:sp>
        <p:nvSpPr>
          <p:cNvPr id="105513" name="Rectangle 41"/>
          <p:cNvSpPr>
            <a:spLocks noChangeArrowheads="1"/>
          </p:cNvSpPr>
          <p:nvPr/>
        </p:nvSpPr>
        <p:spPr bwMode="auto">
          <a:xfrm rot="-5400000">
            <a:off x="7632700" y="4062413"/>
            <a:ext cx="88265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5514" name="Group 42"/>
          <p:cNvGrpSpPr>
            <a:grpSpLocks/>
          </p:cNvGrpSpPr>
          <p:nvPr/>
        </p:nvGrpSpPr>
        <p:grpSpPr bwMode="auto">
          <a:xfrm flipH="1">
            <a:off x="7232650" y="4098925"/>
            <a:ext cx="647700" cy="877888"/>
            <a:chOff x="3342" y="3104"/>
            <a:chExt cx="408" cy="553"/>
          </a:xfrm>
        </p:grpSpPr>
        <p:sp>
          <p:nvSpPr>
            <p:cNvPr id="105515" name="AutoShape 43"/>
            <p:cNvSpPr>
              <a:spLocks noChangeArrowheads="1"/>
            </p:cNvSpPr>
            <p:nvPr/>
          </p:nvSpPr>
          <p:spPr bwMode="auto">
            <a:xfrm>
              <a:off x="3342" y="3104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16" name="AutoShape 44"/>
            <p:cNvSpPr>
              <a:spLocks noChangeArrowheads="1"/>
            </p:cNvSpPr>
            <p:nvPr/>
          </p:nvSpPr>
          <p:spPr bwMode="auto">
            <a:xfrm>
              <a:off x="3524" y="3104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17" name="AutoShape 45"/>
            <p:cNvSpPr>
              <a:spLocks noChangeArrowheads="1"/>
            </p:cNvSpPr>
            <p:nvPr/>
          </p:nvSpPr>
          <p:spPr bwMode="auto">
            <a:xfrm>
              <a:off x="3614" y="3113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18" name="AutoShape 46"/>
            <p:cNvSpPr>
              <a:spLocks noChangeArrowheads="1"/>
            </p:cNvSpPr>
            <p:nvPr/>
          </p:nvSpPr>
          <p:spPr bwMode="auto">
            <a:xfrm>
              <a:off x="3433" y="3112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5519" name="Rectangle 47"/>
          <p:cNvSpPr>
            <a:spLocks noChangeArrowheads="1"/>
          </p:cNvSpPr>
          <p:nvPr/>
        </p:nvSpPr>
        <p:spPr bwMode="auto">
          <a:xfrm rot="-5400000">
            <a:off x="4946650" y="4062413"/>
            <a:ext cx="88265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5520" name="Group 48"/>
          <p:cNvGrpSpPr>
            <a:grpSpLocks noChangeAspect="1"/>
          </p:cNvGrpSpPr>
          <p:nvPr/>
        </p:nvGrpSpPr>
        <p:grpSpPr bwMode="auto">
          <a:xfrm flipH="1">
            <a:off x="6891338" y="4081463"/>
            <a:ext cx="214312" cy="942975"/>
            <a:chOff x="3466" y="4430"/>
            <a:chExt cx="374" cy="1632"/>
          </a:xfrm>
        </p:grpSpPr>
        <p:sp>
          <p:nvSpPr>
            <p:cNvPr id="105521" name="AutoShape 49"/>
            <p:cNvSpPr>
              <a:spLocks noChangeAspect="1" noChangeArrowheads="1"/>
            </p:cNvSpPr>
            <p:nvPr/>
          </p:nvSpPr>
          <p:spPr bwMode="auto">
            <a:xfrm rot="19988426" flipH="1">
              <a:off x="3466" y="4430"/>
              <a:ext cx="308" cy="857"/>
            </a:xfrm>
            <a:prstGeom prst="can">
              <a:avLst>
                <a:gd name="adj" fmla="val 69562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22" name="AutoShape 50"/>
            <p:cNvSpPr>
              <a:spLocks noChangeAspect="1" noChangeArrowheads="1"/>
            </p:cNvSpPr>
            <p:nvPr/>
          </p:nvSpPr>
          <p:spPr bwMode="auto">
            <a:xfrm rot="1917870" flipH="1">
              <a:off x="3484" y="5285"/>
              <a:ext cx="308" cy="777"/>
            </a:xfrm>
            <a:prstGeom prst="can">
              <a:avLst>
                <a:gd name="adj" fmla="val 63068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23" name="Arc 51"/>
            <p:cNvSpPr>
              <a:spLocks noChangeAspect="1"/>
            </p:cNvSpPr>
            <p:nvPr/>
          </p:nvSpPr>
          <p:spPr bwMode="auto">
            <a:xfrm>
              <a:off x="3792" y="5232"/>
              <a:ext cx="48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5524" name="Freeform 52"/>
          <p:cNvSpPr>
            <a:spLocks noChangeAspect="1"/>
          </p:cNvSpPr>
          <p:nvPr/>
        </p:nvSpPr>
        <p:spPr bwMode="auto">
          <a:xfrm flipH="1">
            <a:off x="6756400" y="3968750"/>
            <a:ext cx="423863" cy="473075"/>
          </a:xfrm>
          <a:custGeom>
            <a:avLst/>
            <a:gdLst/>
            <a:ahLst/>
            <a:cxnLst>
              <a:cxn ang="0">
                <a:pos x="480" y="760"/>
              </a:cxn>
              <a:cxn ang="0">
                <a:pos x="672" y="712"/>
              </a:cxn>
              <a:cxn ang="0">
                <a:pos x="624" y="520"/>
              </a:cxn>
              <a:cxn ang="0">
                <a:pos x="672" y="328"/>
              </a:cxn>
              <a:cxn ang="0">
                <a:pos x="576" y="40"/>
              </a:cxn>
              <a:cxn ang="0">
                <a:pos x="336" y="88"/>
              </a:cxn>
              <a:cxn ang="0">
                <a:pos x="240" y="184"/>
              </a:cxn>
              <a:cxn ang="0">
                <a:pos x="96" y="136"/>
              </a:cxn>
              <a:cxn ang="0">
                <a:pos x="0" y="376"/>
              </a:cxn>
            </a:cxnLst>
            <a:rect l="0" t="0" r="r" b="b"/>
            <a:pathLst>
              <a:path w="696" h="760">
                <a:moveTo>
                  <a:pt x="480" y="760"/>
                </a:moveTo>
                <a:cubicBezTo>
                  <a:pt x="564" y="756"/>
                  <a:pt x="648" y="752"/>
                  <a:pt x="672" y="712"/>
                </a:cubicBezTo>
                <a:cubicBezTo>
                  <a:pt x="696" y="672"/>
                  <a:pt x="624" y="584"/>
                  <a:pt x="624" y="520"/>
                </a:cubicBezTo>
                <a:cubicBezTo>
                  <a:pt x="624" y="456"/>
                  <a:pt x="680" y="408"/>
                  <a:pt x="672" y="328"/>
                </a:cubicBezTo>
                <a:cubicBezTo>
                  <a:pt x="664" y="248"/>
                  <a:pt x="632" y="80"/>
                  <a:pt x="576" y="40"/>
                </a:cubicBezTo>
                <a:cubicBezTo>
                  <a:pt x="520" y="0"/>
                  <a:pt x="392" y="64"/>
                  <a:pt x="336" y="88"/>
                </a:cubicBezTo>
                <a:cubicBezTo>
                  <a:pt x="280" y="112"/>
                  <a:pt x="280" y="176"/>
                  <a:pt x="240" y="184"/>
                </a:cubicBezTo>
                <a:cubicBezTo>
                  <a:pt x="200" y="192"/>
                  <a:pt x="136" y="104"/>
                  <a:pt x="96" y="136"/>
                </a:cubicBezTo>
                <a:cubicBezTo>
                  <a:pt x="56" y="168"/>
                  <a:pt x="28" y="272"/>
                  <a:pt x="0" y="376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25" name="AutoShape 53"/>
          <p:cNvSpPr>
            <a:spLocks noChangeAspect="1" noChangeArrowheads="1"/>
          </p:cNvSpPr>
          <p:nvPr/>
        </p:nvSpPr>
        <p:spPr bwMode="auto">
          <a:xfrm rot="2062292">
            <a:off x="6932613" y="4075113"/>
            <a:ext cx="174625" cy="419100"/>
          </a:xfrm>
          <a:prstGeom prst="can">
            <a:avLst>
              <a:gd name="adj" fmla="val 60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26" name="AutoShape 54"/>
          <p:cNvSpPr>
            <a:spLocks noChangeAspect="1" noChangeArrowheads="1"/>
          </p:cNvSpPr>
          <p:nvPr/>
        </p:nvSpPr>
        <p:spPr bwMode="auto">
          <a:xfrm rot="872477">
            <a:off x="7078663" y="4129088"/>
            <a:ext cx="174625" cy="809625"/>
          </a:xfrm>
          <a:prstGeom prst="can">
            <a:avLst>
              <a:gd name="adj" fmla="val 115909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27" name="Freeform 55"/>
          <p:cNvSpPr>
            <a:spLocks noChangeAspect="1"/>
          </p:cNvSpPr>
          <p:nvPr/>
        </p:nvSpPr>
        <p:spPr bwMode="auto">
          <a:xfrm>
            <a:off x="7010400" y="3860800"/>
            <a:ext cx="531813" cy="333375"/>
          </a:xfrm>
          <a:custGeom>
            <a:avLst/>
            <a:gdLst/>
            <a:ahLst/>
            <a:cxnLst>
              <a:cxn ang="0">
                <a:pos x="400" y="536"/>
              </a:cxn>
              <a:cxn ang="0">
                <a:pos x="400" y="344"/>
              </a:cxn>
              <a:cxn ang="0">
                <a:pos x="688" y="344"/>
              </a:cxn>
              <a:cxn ang="0">
                <a:pos x="784" y="152"/>
              </a:cxn>
              <a:cxn ang="0">
                <a:pos x="160" y="8"/>
              </a:cxn>
              <a:cxn ang="0">
                <a:pos x="16" y="200"/>
              </a:cxn>
              <a:cxn ang="0">
                <a:pos x="256" y="296"/>
              </a:cxn>
              <a:cxn ang="0">
                <a:pos x="160" y="488"/>
              </a:cxn>
            </a:cxnLst>
            <a:rect l="0" t="0" r="r" b="b"/>
            <a:pathLst>
              <a:path w="872" h="536">
                <a:moveTo>
                  <a:pt x="400" y="536"/>
                </a:moveTo>
                <a:cubicBezTo>
                  <a:pt x="376" y="456"/>
                  <a:pt x="352" y="376"/>
                  <a:pt x="400" y="344"/>
                </a:cubicBezTo>
                <a:cubicBezTo>
                  <a:pt x="448" y="312"/>
                  <a:pt x="624" y="376"/>
                  <a:pt x="688" y="344"/>
                </a:cubicBezTo>
                <a:cubicBezTo>
                  <a:pt x="752" y="312"/>
                  <a:pt x="872" y="208"/>
                  <a:pt x="784" y="152"/>
                </a:cubicBezTo>
                <a:cubicBezTo>
                  <a:pt x="696" y="96"/>
                  <a:pt x="288" y="0"/>
                  <a:pt x="160" y="8"/>
                </a:cubicBezTo>
                <a:cubicBezTo>
                  <a:pt x="32" y="16"/>
                  <a:pt x="0" y="152"/>
                  <a:pt x="16" y="200"/>
                </a:cubicBezTo>
                <a:cubicBezTo>
                  <a:pt x="32" y="248"/>
                  <a:pt x="232" y="248"/>
                  <a:pt x="256" y="296"/>
                </a:cubicBezTo>
                <a:cubicBezTo>
                  <a:pt x="280" y="344"/>
                  <a:pt x="220" y="416"/>
                  <a:pt x="160" y="4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28" name="Freeform 56"/>
          <p:cNvSpPr>
            <a:spLocks noChangeAspect="1"/>
          </p:cNvSpPr>
          <p:nvPr/>
        </p:nvSpPr>
        <p:spPr bwMode="auto">
          <a:xfrm flipH="1">
            <a:off x="5962650" y="3865563"/>
            <a:ext cx="531813" cy="333375"/>
          </a:xfrm>
          <a:custGeom>
            <a:avLst/>
            <a:gdLst/>
            <a:ahLst/>
            <a:cxnLst>
              <a:cxn ang="0">
                <a:pos x="400" y="536"/>
              </a:cxn>
              <a:cxn ang="0">
                <a:pos x="400" y="344"/>
              </a:cxn>
              <a:cxn ang="0">
                <a:pos x="688" y="344"/>
              </a:cxn>
              <a:cxn ang="0">
                <a:pos x="784" y="152"/>
              </a:cxn>
              <a:cxn ang="0">
                <a:pos x="160" y="8"/>
              </a:cxn>
              <a:cxn ang="0">
                <a:pos x="16" y="200"/>
              </a:cxn>
              <a:cxn ang="0">
                <a:pos x="256" y="296"/>
              </a:cxn>
              <a:cxn ang="0">
                <a:pos x="160" y="488"/>
              </a:cxn>
            </a:cxnLst>
            <a:rect l="0" t="0" r="r" b="b"/>
            <a:pathLst>
              <a:path w="872" h="536">
                <a:moveTo>
                  <a:pt x="400" y="536"/>
                </a:moveTo>
                <a:cubicBezTo>
                  <a:pt x="376" y="456"/>
                  <a:pt x="352" y="376"/>
                  <a:pt x="400" y="344"/>
                </a:cubicBezTo>
                <a:cubicBezTo>
                  <a:pt x="448" y="312"/>
                  <a:pt x="624" y="376"/>
                  <a:pt x="688" y="344"/>
                </a:cubicBezTo>
                <a:cubicBezTo>
                  <a:pt x="752" y="312"/>
                  <a:pt x="872" y="208"/>
                  <a:pt x="784" y="152"/>
                </a:cubicBezTo>
                <a:cubicBezTo>
                  <a:pt x="696" y="96"/>
                  <a:pt x="288" y="0"/>
                  <a:pt x="160" y="8"/>
                </a:cubicBezTo>
                <a:cubicBezTo>
                  <a:pt x="32" y="16"/>
                  <a:pt x="0" y="152"/>
                  <a:pt x="16" y="200"/>
                </a:cubicBezTo>
                <a:cubicBezTo>
                  <a:pt x="32" y="248"/>
                  <a:pt x="232" y="248"/>
                  <a:pt x="256" y="296"/>
                </a:cubicBezTo>
                <a:cubicBezTo>
                  <a:pt x="280" y="344"/>
                  <a:pt x="220" y="416"/>
                  <a:pt x="160" y="4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29" name="AutoShape 57"/>
          <p:cNvSpPr>
            <a:spLocks noChangeAspect="1" noChangeArrowheads="1"/>
          </p:cNvSpPr>
          <p:nvPr/>
        </p:nvSpPr>
        <p:spPr bwMode="auto">
          <a:xfrm rot="20727523" flipH="1">
            <a:off x="6230938" y="4130675"/>
            <a:ext cx="176212" cy="811213"/>
          </a:xfrm>
          <a:prstGeom prst="can">
            <a:avLst>
              <a:gd name="adj" fmla="val 11509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30" name="AutoShape 58"/>
          <p:cNvSpPr>
            <a:spLocks noChangeAspect="1" noChangeArrowheads="1"/>
          </p:cNvSpPr>
          <p:nvPr/>
        </p:nvSpPr>
        <p:spPr bwMode="auto">
          <a:xfrm rot="19537708" flipH="1">
            <a:off x="6376988" y="4086225"/>
            <a:ext cx="176212" cy="417513"/>
          </a:xfrm>
          <a:prstGeom prst="can">
            <a:avLst>
              <a:gd name="adj" fmla="val 59234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5531" name="Group 59"/>
          <p:cNvGrpSpPr>
            <a:grpSpLocks noChangeAspect="1"/>
          </p:cNvGrpSpPr>
          <p:nvPr/>
        </p:nvGrpSpPr>
        <p:grpSpPr bwMode="auto">
          <a:xfrm>
            <a:off x="6345238" y="4110038"/>
            <a:ext cx="212725" cy="941387"/>
            <a:chOff x="3466" y="4430"/>
            <a:chExt cx="374" cy="1632"/>
          </a:xfrm>
        </p:grpSpPr>
        <p:sp>
          <p:nvSpPr>
            <p:cNvPr id="105532" name="AutoShape 60"/>
            <p:cNvSpPr>
              <a:spLocks noChangeAspect="1" noChangeArrowheads="1"/>
            </p:cNvSpPr>
            <p:nvPr/>
          </p:nvSpPr>
          <p:spPr bwMode="auto">
            <a:xfrm rot="19988426" flipH="1">
              <a:off x="3466" y="4430"/>
              <a:ext cx="308" cy="857"/>
            </a:xfrm>
            <a:prstGeom prst="can">
              <a:avLst>
                <a:gd name="adj" fmla="val 69562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33" name="AutoShape 61"/>
            <p:cNvSpPr>
              <a:spLocks noChangeAspect="1" noChangeArrowheads="1"/>
            </p:cNvSpPr>
            <p:nvPr/>
          </p:nvSpPr>
          <p:spPr bwMode="auto">
            <a:xfrm rot="1917870" flipH="1">
              <a:off x="3484" y="5285"/>
              <a:ext cx="308" cy="777"/>
            </a:xfrm>
            <a:prstGeom prst="can">
              <a:avLst>
                <a:gd name="adj" fmla="val 63068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34" name="Arc 62"/>
            <p:cNvSpPr>
              <a:spLocks noChangeAspect="1"/>
            </p:cNvSpPr>
            <p:nvPr/>
          </p:nvSpPr>
          <p:spPr bwMode="auto">
            <a:xfrm>
              <a:off x="3792" y="5232"/>
              <a:ext cx="48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5535" name="Freeform 63"/>
          <p:cNvSpPr>
            <a:spLocks noChangeAspect="1"/>
          </p:cNvSpPr>
          <p:nvPr/>
        </p:nvSpPr>
        <p:spPr bwMode="auto">
          <a:xfrm>
            <a:off x="6315075" y="3973513"/>
            <a:ext cx="423863" cy="474662"/>
          </a:xfrm>
          <a:custGeom>
            <a:avLst/>
            <a:gdLst/>
            <a:ahLst/>
            <a:cxnLst>
              <a:cxn ang="0">
                <a:pos x="480" y="760"/>
              </a:cxn>
              <a:cxn ang="0">
                <a:pos x="672" y="712"/>
              </a:cxn>
              <a:cxn ang="0">
                <a:pos x="624" y="520"/>
              </a:cxn>
              <a:cxn ang="0">
                <a:pos x="672" y="328"/>
              </a:cxn>
              <a:cxn ang="0">
                <a:pos x="576" y="40"/>
              </a:cxn>
              <a:cxn ang="0">
                <a:pos x="336" y="88"/>
              </a:cxn>
              <a:cxn ang="0">
                <a:pos x="240" y="184"/>
              </a:cxn>
              <a:cxn ang="0">
                <a:pos x="96" y="136"/>
              </a:cxn>
              <a:cxn ang="0">
                <a:pos x="0" y="376"/>
              </a:cxn>
            </a:cxnLst>
            <a:rect l="0" t="0" r="r" b="b"/>
            <a:pathLst>
              <a:path w="696" h="760">
                <a:moveTo>
                  <a:pt x="480" y="760"/>
                </a:moveTo>
                <a:cubicBezTo>
                  <a:pt x="564" y="756"/>
                  <a:pt x="648" y="752"/>
                  <a:pt x="672" y="712"/>
                </a:cubicBezTo>
                <a:cubicBezTo>
                  <a:pt x="696" y="672"/>
                  <a:pt x="624" y="584"/>
                  <a:pt x="624" y="520"/>
                </a:cubicBezTo>
                <a:cubicBezTo>
                  <a:pt x="624" y="456"/>
                  <a:pt x="680" y="408"/>
                  <a:pt x="672" y="328"/>
                </a:cubicBezTo>
                <a:cubicBezTo>
                  <a:pt x="664" y="248"/>
                  <a:pt x="632" y="80"/>
                  <a:pt x="576" y="40"/>
                </a:cubicBezTo>
                <a:cubicBezTo>
                  <a:pt x="520" y="0"/>
                  <a:pt x="392" y="64"/>
                  <a:pt x="336" y="88"/>
                </a:cubicBezTo>
                <a:cubicBezTo>
                  <a:pt x="280" y="112"/>
                  <a:pt x="280" y="176"/>
                  <a:pt x="240" y="184"/>
                </a:cubicBezTo>
                <a:cubicBezTo>
                  <a:pt x="200" y="192"/>
                  <a:pt x="136" y="104"/>
                  <a:pt x="96" y="136"/>
                </a:cubicBezTo>
                <a:cubicBezTo>
                  <a:pt x="56" y="168"/>
                  <a:pt x="28" y="272"/>
                  <a:pt x="0" y="376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5536" name="Group 64"/>
          <p:cNvGrpSpPr>
            <a:grpSpLocks/>
          </p:cNvGrpSpPr>
          <p:nvPr/>
        </p:nvGrpSpPr>
        <p:grpSpPr bwMode="auto">
          <a:xfrm>
            <a:off x="5608638" y="4084638"/>
            <a:ext cx="647700" cy="877887"/>
            <a:chOff x="3342" y="3104"/>
            <a:chExt cx="408" cy="553"/>
          </a:xfrm>
        </p:grpSpPr>
        <p:sp>
          <p:nvSpPr>
            <p:cNvPr id="105537" name="AutoShape 65"/>
            <p:cNvSpPr>
              <a:spLocks noChangeArrowheads="1"/>
            </p:cNvSpPr>
            <p:nvPr/>
          </p:nvSpPr>
          <p:spPr bwMode="auto">
            <a:xfrm>
              <a:off x="3342" y="3104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38" name="AutoShape 66"/>
            <p:cNvSpPr>
              <a:spLocks noChangeArrowheads="1"/>
            </p:cNvSpPr>
            <p:nvPr/>
          </p:nvSpPr>
          <p:spPr bwMode="auto">
            <a:xfrm>
              <a:off x="3524" y="3104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39" name="AutoShape 67"/>
            <p:cNvSpPr>
              <a:spLocks noChangeArrowheads="1"/>
            </p:cNvSpPr>
            <p:nvPr/>
          </p:nvSpPr>
          <p:spPr bwMode="auto">
            <a:xfrm>
              <a:off x="3614" y="3113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40" name="AutoShape 68"/>
            <p:cNvSpPr>
              <a:spLocks noChangeArrowheads="1"/>
            </p:cNvSpPr>
            <p:nvPr/>
          </p:nvSpPr>
          <p:spPr bwMode="auto">
            <a:xfrm>
              <a:off x="3433" y="3112"/>
              <a:ext cx="136" cy="544"/>
            </a:xfrm>
            <a:prstGeom prst="can">
              <a:avLst>
                <a:gd name="adj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5541" name="Oval 69"/>
          <p:cNvSpPr>
            <a:spLocks noChangeArrowheads="1"/>
          </p:cNvSpPr>
          <p:nvPr/>
        </p:nvSpPr>
        <p:spPr bwMode="auto">
          <a:xfrm>
            <a:off x="6657975" y="46767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42" name="Oval 70"/>
          <p:cNvSpPr>
            <a:spLocks noChangeArrowheads="1"/>
          </p:cNvSpPr>
          <p:nvPr/>
        </p:nvSpPr>
        <p:spPr bwMode="auto">
          <a:xfrm>
            <a:off x="6372225" y="51577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43" name="Text Box 71"/>
          <p:cNvSpPr txBox="1">
            <a:spLocks noChangeArrowheads="1"/>
          </p:cNvSpPr>
          <p:nvPr/>
        </p:nvSpPr>
        <p:spPr bwMode="auto">
          <a:xfrm>
            <a:off x="4024313" y="42037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ym typeface="Mathematica4" pitchFamily="2" charset="2"/>
              </a:rPr>
              <a:t></a:t>
            </a:r>
          </a:p>
        </p:txBody>
      </p:sp>
      <p:sp>
        <p:nvSpPr>
          <p:cNvPr id="105544" name="Text Box 72"/>
          <p:cNvSpPr txBox="1">
            <a:spLocks noChangeArrowheads="1"/>
          </p:cNvSpPr>
          <p:nvPr/>
        </p:nvSpPr>
        <p:spPr bwMode="auto">
          <a:xfrm>
            <a:off x="5435600" y="563562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inactivated</a:t>
            </a:r>
          </a:p>
        </p:txBody>
      </p:sp>
      <p:sp>
        <p:nvSpPr>
          <p:cNvPr id="105545" name="Text Box 73"/>
          <p:cNvSpPr txBox="1">
            <a:spLocks noChangeArrowheads="1"/>
          </p:cNvSpPr>
          <p:nvPr/>
        </p:nvSpPr>
        <p:spPr bwMode="auto">
          <a:xfrm>
            <a:off x="466725" y="35655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extracellular</a:t>
            </a:r>
          </a:p>
        </p:txBody>
      </p:sp>
      <p:sp>
        <p:nvSpPr>
          <p:cNvPr id="105546" name="Text Box 74"/>
          <p:cNvSpPr txBox="1">
            <a:spLocks noChangeArrowheads="1"/>
          </p:cNvSpPr>
          <p:nvPr/>
        </p:nvSpPr>
        <p:spPr bwMode="auto">
          <a:xfrm>
            <a:off x="466725" y="50069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cytosolic</a:t>
            </a:r>
          </a:p>
        </p:txBody>
      </p:sp>
      <p:sp>
        <p:nvSpPr>
          <p:cNvPr id="105547" name="Oval 75"/>
          <p:cNvSpPr>
            <a:spLocks noChangeArrowheads="1"/>
          </p:cNvSpPr>
          <p:nvPr/>
        </p:nvSpPr>
        <p:spPr bwMode="auto">
          <a:xfrm>
            <a:off x="7235825" y="52292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48" name="Oval 76"/>
          <p:cNvSpPr>
            <a:spLocks noChangeArrowheads="1"/>
          </p:cNvSpPr>
          <p:nvPr/>
        </p:nvSpPr>
        <p:spPr bwMode="auto">
          <a:xfrm>
            <a:off x="6804025" y="53006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49" name="Freeform 77"/>
          <p:cNvSpPr>
            <a:spLocks/>
          </p:cNvSpPr>
          <p:nvPr/>
        </p:nvSpPr>
        <p:spPr bwMode="auto">
          <a:xfrm>
            <a:off x="6705600" y="4813300"/>
            <a:ext cx="114300" cy="2540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72" y="104"/>
              </a:cxn>
              <a:cxn ang="0">
                <a:pos x="64" y="136"/>
              </a:cxn>
              <a:cxn ang="0">
                <a:pos x="0" y="160"/>
              </a:cxn>
            </a:cxnLst>
            <a:rect l="0" t="0" r="r" b="b"/>
            <a:pathLst>
              <a:path w="72" h="160">
                <a:moveTo>
                  <a:pt x="16" y="0"/>
                </a:moveTo>
                <a:cubicBezTo>
                  <a:pt x="23" y="62"/>
                  <a:pt x="15" y="85"/>
                  <a:pt x="72" y="104"/>
                </a:cubicBezTo>
                <a:cubicBezTo>
                  <a:pt x="69" y="115"/>
                  <a:pt x="72" y="129"/>
                  <a:pt x="64" y="136"/>
                </a:cubicBezTo>
                <a:cubicBezTo>
                  <a:pt x="47" y="151"/>
                  <a:pt x="20" y="150"/>
                  <a:pt x="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5550" name="Freeform 78"/>
          <p:cNvSpPr>
            <a:spLocks/>
          </p:cNvSpPr>
          <p:nvPr/>
        </p:nvSpPr>
        <p:spPr bwMode="auto">
          <a:xfrm>
            <a:off x="6154738" y="5016500"/>
            <a:ext cx="169862" cy="127000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9" y="40"/>
              </a:cxn>
              <a:cxn ang="0">
                <a:pos x="3" y="80"/>
              </a:cxn>
            </a:cxnLst>
            <a:rect l="0" t="0" r="r" b="b"/>
            <a:pathLst>
              <a:path w="107" h="80">
                <a:moveTo>
                  <a:pt x="107" y="0"/>
                </a:moveTo>
                <a:cubicBezTo>
                  <a:pt x="93" y="42"/>
                  <a:pt x="63" y="34"/>
                  <a:pt x="19" y="40"/>
                </a:cubicBezTo>
                <a:cubicBezTo>
                  <a:pt x="0" y="68"/>
                  <a:pt x="3" y="54"/>
                  <a:pt x="3" y="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5551" name="Freeform 79"/>
          <p:cNvSpPr>
            <a:spLocks/>
          </p:cNvSpPr>
          <p:nvPr/>
        </p:nvSpPr>
        <p:spPr bwMode="auto">
          <a:xfrm>
            <a:off x="7137400" y="4965700"/>
            <a:ext cx="169863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64"/>
              </a:cxn>
              <a:cxn ang="0">
                <a:pos x="104" y="80"/>
              </a:cxn>
            </a:cxnLst>
            <a:rect l="0" t="0" r="r" b="b"/>
            <a:pathLst>
              <a:path w="107" h="80">
                <a:moveTo>
                  <a:pt x="0" y="0"/>
                </a:moveTo>
                <a:cubicBezTo>
                  <a:pt x="14" y="57"/>
                  <a:pt x="17" y="55"/>
                  <a:pt x="80" y="64"/>
                </a:cubicBezTo>
                <a:cubicBezTo>
                  <a:pt x="107" y="73"/>
                  <a:pt x="104" y="64"/>
                  <a:pt x="104" y="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5552" name="Freeform 80"/>
          <p:cNvSpPr>
            <a:spLocks/>
          </p:cNvSpPr>
          <p:nvPr/>
        </p:nvSpPr>
        <p:spPr bwMode="auto">
          <a:xfrm>
            <a:off x="6196013" y="5256213"/>
            <a:ext cx="192087" cy="153987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41" y="9"/>
              </a:cxn>
              <a:cxn ang="0">
                <a:pos x="73" y="65"/>
              </a:cxn>
              <a:cxn ang="0">
                <a:pos x="89" y="97"/>
              </a:cxn>
            </a:cxnLst>
            <a:rect l="0" t="0" r="r" b="b"/>
            <a:pathLst>
              <a:path w="121" h="97">
                <a:moveTo>
                  <a:pt x="121" y="1"/>
                </a:moveTo>
                <a:cubicBezTo>
                  <a:pt x="94" y="4"/>
                  <a:pt x="66" y="0"/>
                  <a:pt x="41" y="9"/>
                </a:cubicBezTo>
                <a:cubicBezTo>
                  <a:pt x="0" y="24"/>
                  <a:pt x="61" y="61"/>
                  <a:pt x="73" y="65"/>
                </a:cubicBezTo>
                <a:cubicBezTo>
                  <a:pt x="82" y="93"/>
                  <a:pt x="75" y="83"/>
                  <a:pt x="89" y="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5553" name="Freeform 81"/>
          <p:cNvSpPr>
            <a:spLocks/>
          </p:cNvSpPr>
          <p:nvPr/>
        </p:nvSpPr>
        <p:spPr bwMode="auto">
          <a:xfrm>
            <a:off x="6921500" y="5181600"/>
            <a:ext cx="109538" cy="1778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56" y="64"/>
              </a:cxn>
              <a:cxn ang="0">
                <a:pos x="40" y="0"/>
              </a:cxn>
            </a:cxnLst>
            <a:rect l="0" t="0" r="r" b="b"/>
            <a:pathLst>
              <a:path w="69" h="112">
                <a:moveTo>
                  <a:pt x="0" y="112"/>
                </a:moveTo>
                <a:cubicBezTo>
                  <a:pt x="11" y="80"/>
                  <a:pt x="25" y="74"/>
                  <a:pt x="56" y="64"/>
                </a:cubicBezTo>
                <a:cubicBezTo>
                  <a:pt x="65" y="36"/>
                  <a:pt x="69" y="15"/>
                  <a:pt x="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5554" name="Freeform 82"/>
          <p:cNvSpPr>
            <a:spLocks/>
          </p:cNvSpPr>
          <p:nvPr/>
        </p:nvSpPr>
        <p:spPr bwMode="auto">
          <a:xfrm>
            <a:off x="7226300" y="5372100"/>
            <a:ext cx="142875" cy="2032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72" y="24"/>
              </a:cxn>
              <a:cxn ang="0">
                <a:pos x="88" y="48"/>
              </a:cxn>
              <a:cxn ang="0">
                <a:pos x="8" y="80"/>
              </a:cxn>
              <a:cxn ang="0">
                <a:pos x="8" y="128"/>
              </a:cxn>
            </a:cxnLst>
            <a:rect l="0" t="0" r="r" b="b"/>
            <a:pathLst>
              <a:path w="90" h="128">
                <a:moveTo>
                  <a:pt x="64" y="0"/>
                </a:moveTo>
                <a:cubicBezTo>
                  <a:pt x="67" y="8"/>
                  <a:pt x="68" y="16"/>
                  <a:pt x="72" y="24"/>
                </a:cubicBezTo>
                <a:cubicBezTo>
                  <a:pt x="76" y="33"/>
                  <a:pt x="90" y="39"/>
                  <a:pt x="88" y="48"/>
                </a:cubicBezTo>
                <a:cubicBezTo>
                  <a:pt x="82" y="77"/>
                  <a:pt x="17" y="63"/>
                  <a:pt x="8" y="80"/>
                </a:cubicBezTo>
                <a:cubicBezTo>
                  <a:pt x="0" y="94"/>
                  <a:pt x="8" y="112"/>
                  <a:pt x="8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5556" name="Text Box 84"/>
          <p:cNvSpPr txBox="1">
            <a:spLocks noChangeArrowheads="1"/>
          </p:cNvSpPr>
          <p:nvPr/>
        </p:nvSpPr>
        <p:spPr bwMode="auto">
          <a:xfrm>
            <a:off x="293688" y="1562100"/>
            <a:ext cx="80597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</a:rPr>
              <a:t>  46N-terminal a/a deletion mutant channel does not inactivate  </a:t>
            </a:r>
          </a:p>
          <a:p>
            <a:pPr>
              <a:buFontTx/>
              <a:buChar char="•"/>
            </a:pPr>
            <a:r>
              <a:rPr lang="en-GB">
                <a:solidFill>
                  <a:schemeClr val="bg1"/>
                </a:solidFill>
                <a:latin typeface="Arial" charset="0"/>
              </a:rPr>
              <a:t>  Inactivation can be reinstated by the addition of exogenous free peptide.</a:t>
            </a:r>
          </a:p>
        </p:txBody>
      </p:sp>
      <p:sp>
        <p:nvSpPr>
          <p:cNvPr id="105557" name="Text Box 85"/>
          <p:cNvSpPr txBox="1">
            <a:spLocks noChangeArrowheads="1"/>
          </p:cNvSpPr>
          <p:nvPr/>
        </p:nvSpPr>
        <p:spPr bwMode="auto">
          <a:xfrm>
            <a:off x="322263" y="1889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>
                <a:solidFill>
                  <a:srgbClr val="FF9900"/>
                </a:solidFill>
                <a:latin typeface="Arial" charset="0"/>
              </a:rPr>
              <a:t>Molecular mechanisms of N-type or rapid inactivation</a:t>
            </a:r>
            <a:endParaRPr lang="en-GB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13788" cy="1143000"/>
          </a:xfrm>
        </p:spPr>
        <p:txBody>
          <a:bodyPr/>
          <a:lstStyle/>
          <a:p>
            <a:r>
              <a:rPr lang="en-GB"/>
              <a:t>Modifying gating by changing surface charge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437063"/>
            <a:ext cx="8686800" cy="2181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Changing [Ca]</a:t>
            </a:r>
            <a:r>
              <a:rPr lang="en-GB" sz="1800" baseline="-25000"/>
              <a:t>o</a:t>
            </a:r>
            <a:r>
              <a:rPr lang="en-GB" sz="1800"/>
              <a:t> shifts Na channel activation</a:t>
            </a:r>
          </a:p>
          <a:p>
            <a:pPr>
              <a:lnSpc>
                <a:spcPct val="80000"/>
              </a:lnSpc>
            </a:pPr>
            <a:r>
              <a:rPr lang="en-GB" sz="1800"/>
              <a:t>Ca changes surface potential (</a:t>
            </a:r>
            <a:r>
              <a:rPr lang="en-GB" sz="1800">
                <a:sym typeface="Symbol" pitchFamily="18" charset="2"/>
              </a:rPr>
              <a:t></a:t>
            </a:r>
            <a:r>
              <a:rPr lang="en-GB" sz="1800" baseline="-25000">
                <a:sym typeface="Symbol" pitchFamily="18" charset="2"/>
              </a:rPr>
              <a:t>o</a:t>
            </a:r>
            <a:r>
              <a:rPr lang="en-GB" sz="1800">
                <a:sym typeface="Symbol" pitchFamily="18" charset="2"/>
              </a:rPr>
              <a:t>)</a:t>
            </a:r>
            <a:endParaRPr lang="en-GB" sz="1800" baseline="-25000"/>
          </a:p>
          <a:p>
            <a:pPr>
              <a:lnSpc>
                <a:spcPct val="80000"/>
              </a:lnSpc>
            </a:pPr>
            <a:r>
              <a:rPr lang="en-GB" sz="1800"/>
              <a:t>Increases electrical potential profile across membrane  (</a:t>
            </a:r>
            <a:r>
              <a:rPr lang="en-GB" sz="1800">
                <a:sym typeface="Symbol" pitchFamily="18" charset="2"/>
              </a:rPr>
              <a:t></a:t>
            </a:r>
            <a:r>
              <a:rPr lang="en-GB" sz="1800" baseline="-25000">
                <a:sym typeface="Symbol" pitchFamily="18" charset="2"/>
              </a:rPr>
              <a:t>m</a:t>
            </a:r>
            <a:r>
              <a:rPr lang="en-GB" sz="1800">
                <a:sym typeface="Symbol" pitchFamily="18" charset="2"/>
              </a:rPr>
              <a:t>)</a:t>
            </a:r>
            <a:endParaRPr lang="en-GB" sz="1800"/>
          </a:p>
          <a:p>
            <a:pPr>
              <a:lnSpc>
                <a:spcPct val="80000"/>
              </a:lnSpc>
            </a:pPr>
            <a:r>
              <a:rPr lang="en-GB" sz="1800"/>
              <a:t>Larger depolarization required for activation of channel</a:t>
            </a:r>
          </a:p>
          <a:p>
            <a:pPr>
              <a:lnSpc>
                <a:spcPct val="80000"/>
              </a:lnSpc>
            </a:pPr>
            <a:r>
              <a:rPr lang="en-GB" sz="1800"/>
              <a:t>Surface charge important for two reasons: 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modifies the concentrations of ions near the entrances to the channel, increasing the cation concentration and decreasing the anion concentration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modifies the potential across the membrane so affecting channel gating</a:t>
            </a:r>
          </a:p>
          <a:p>
            <a:pPr>
              <a:lnSpc>
                <a:spcPct val="80000"/>
              </a:lnSpc>
            </a:pPr>
            <a:endParaRPr lang="en-GB" sz="2000"/>
          </a:p>
        </p:txBody>
      </p:sp>
      <p:pic>
        <p:nvPicPr>
          <p:cNvPr id="88069" name="Picture 5" descr="h&amp;h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557338"/>
            <a:ext cx="3916363" cy="2724150"/>
          </a:xfrm>
          <a:prstGeom prst="rect">
            <a:avLst/>
          </a:prstGeom>
          <a:noFill/>
        </p:spPr>
      </p:pic>
      <p:pic>
        <p:nvPicPr>
          <p:cNvPr id="88070" name="Picture 6" descr="H&amp;H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4362450" cy="271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current?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3887788" cy="3455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Current or the rate of flow of a particular ionic species is the conductance of the membrane to the species multiplied by the driving force for that species.</a:t>
            </a:r>
          </a:p>
          <a:p>
            <a:pPr>
              <a:lnSpc>
                <a:spcPct val="80000"/>
              </a:lnSpc>
            </a:pPr>
            <a:r>
              <a:rPr lang="en-GB" sz="1800"/>
              <a:t>Remember driving force is (E</a:t>
            </a:r>
            <a:r>
              <a:rPr lang="en-GB" sz="1800" baseline="-25000"/>
              <a:t>m</a:t>
            </a:r>
            <a:r>
              <a:rPr lang="en-GB" sz="1800"/>
              <a:t> – E</a:t>
            </a:r>
            <a:r>
              <a:rPr lang="en-GB" sz="1800" baseline="-25000"/>
              <a:t>ion</a:t>
            </a:r>
            <a:r>
              <a:rPr lang="en-GB" sz="1800"/>
              <a:t>)</a:t>
            </a:r>
          </a:p>
          <a:p>
            <a:pPr>
              <a:lnSpc>
                <a:spcPct val="80000"/>
              </a:lnSpc>
            </a:pPr>
            <a:r>
              <a:rPr lang="en-GB" sz="1800"/>
              <a:t>The conductance (g) is the reciprocal of resistance g = 1/R </a:t>
            </a:r>
          </a:p>
          <a:p>
            <a:pPr>
              <a:lnSpc>
                <a:spcPct val="80000"/>
              </a:lnSpc>
            </a:pPr>
            <a:r>
              <a:rPr lang="en-GB" sz="1800"/>
              <a:t>I = g * (E</a:t>
            </a:r>
            <a:r>
              <a:rPr lang="en-GB" sz="1800" baseline="-25000"/>
              <a:t>m</a:t>
            </a:r>
            <a:r>
              <a:rPr lang="en-GB" sz="1800"/>
              <a:t> – E</a:t>
            </a:r>
            <a:r>
              <a:rPr lang="en-GB" sz="1800" baseline="-25000"/>
              <a:t>ion</a:t>
            </a:r>
            <a:r>
              <a:rPr lang="en-GB" sz="1800"/>
              <a:t>)</a:t>
            </a:r>
          </a:p>
          <a:p>
            <a:pPr>
              <a:lnSpc>
                <a:spcPct val="80000"/>
              </a:lnSpc>
            </a:pPr>
            <a:r>
              <a:rPr lang="en-GB" sz="1800"/>
              <a:t>Ohm’s Law is V = IR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932363" y="1989138"/>
            <a:ext cx="35258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1800">
                <a:solidFill>
                  <a:schemeClr val="bg1"/>
                </a:solidFill>
                <a:latin typeface="Arial" charset="0"/>
              </a:rPr>
              <a:t>Conductance is related to permeability however they are not the same. 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932363" y="3357563"/>
            <a:ext cx="352583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1800">
                <a:solidFill>
                  <a:schemeClr val="bg1"/>
                </a:solidFill>
                <a:latin typeface="Arial" charset="0"/>
              </a:rPr>
              <a:t>Conductance depends on membrane potential, the type of ion and the concentration of the ion.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1800">
                <a:solidFill>
                  <a:schemeClr val="bg1"/>
                </a:solidFill>
                <a:latin typeface="Arial" charset="0"/>
              </a:rPr>
              <a:t>Permeability depends on the membrane potential and the  type of ion but not the concentration of the 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GB"/>
              <a:t>Voltage clamp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143000"/>
            <a:ext cx="4648200" cy="3429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Inward current = </a:t>
            </a:r>
            <a:r>
              <a:rPr lang="en-GB" sz="2800">
                <a:solidFill>
                  <a:srgbClr val="FF0000"/>
                </a:solidFill>
              </a:rPr>
              <a:t>positive</a:t>
            </a:r>
            <a:r>
              <a:rPr lang="en-GB" sz="2800"/>
              <a:t>ly charged ions moving </a:t>
            </a:r>
            <a:r>
              <a:rPr lang="en-GB" sz="2800">
                <a:solidFill>
                  <a:srgbClr val="FF0000"/>
                </a:solidFill>
              </a:rPr>
              <a:t>into cell</a:t>
            </a:r>
          </a:p>
          <a:p>
            <a:pPr>
              <a:lnSpc>
                <a:spcPct val="90000"/>
              </a:lnSpc>
            </a:pPr>
            <a:r>
              <a:rPr lang="en-GB" sz="2800"/>
              <a:t>Inward current = </a:t>
            </a:r>
            <a:r>
              <a:rPr lang="en-GB" sz="2800">
                <a:solidFill>
                  <a:srgbClr val="FF0000"/>
                </a:solidFill>
              </a:rPr>
              <a:t>downward</a:t>
            </a:r>
            <a:r>
              <a:rPr lang="en-GB" sz="2800"/>
              <a:t> deflection</a:t>
            </a:r>
          </a:p>
          <a:p>
            <a:pPr>
              <a:lnSpc>
                <a:spcPct val="90000"/>
              </a:lnSpc>
            </a:pPr>
            <a:r>
              <a:rPr lang="en-GB" sz="2800"/>
              <a:t>Inward current </a:t>
            </a:r>
            <a:r>
              <a:rPr lang="en-GB" sz="2800">
                <a:solidFill>
                  <a:srgbClr val="FF0000"/>
                </a:solidFill>
              </a:rPr>
              <a:t>depolarizes</a:t>
            </a:r>
            <a:r>
              <a:rPr lang="en-GB" sz="2800"/>
              <a:t> cell under voltage clamp</a:t>
            </a:r>
          </a:p>
        </p:txBody>
      </p:sp>
      <p:pic>
        <p:nvPicPr>
          <p:cNvPr id="67589" name="Picture 5" descr="v_c_feed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541713" cy="5257800"/>
          </a:xfrm>
          <a:prstGeom prst="rect">
            <a:avLst/>
          </a:prstGeom>
          <a:noFill/>
        </p:spPr>
      </p:pic>
      <p:pic>
        <p:nvPicPr>
          <p:cNvPr id="67590" name="Picture 6" descr="voltage_clamp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0"/>
            <a:ext cx="2697163" cy="212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122238"/>
            <a:ext cx="7772400" cy="685800"/>
          </a:xfrm>
        </p:spPr>
        <p:txBody>
          <a:bodyPr/>
          <a:lstStyle/>
          <a:p>
            <a:r>
              <a:rPr lang="en-GB" sz="4000"/>
              <a:t>Giant axon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2043113"/>
            <a:ext cx="23590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857250"/>
            <a:ext cx="2400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825" y="3649663"/>
            <a:ext cx="238442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3" name="Picture 7" descr="hux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7088" y="3821113"/>
            <a:ext cx="1333500" cy="1885950"/>
          </a:xfrm>
          <a:prstGeom prst="rect">
            <a:avLst/>
          </a:prstGeom>
          <a:noFill/>
        </p:spPr>
      </p:pic>
      <p:pic>
        <p:nvPicPr>
          <p:cNvPr id="111624" name="Picture 8" descr="hodgk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4063" y="3840163"/>
            <a:ext cx="1333500" cy="1885950"/>
          </a:xfrm>
          <a:prstGeom prst="rect">
            <a:avLst/>
          </a:prstGeom>
          <a:noFill/>
        </p:spPr>
      </p:pic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4002088" y="5770563"/>
            <a:ext cx="2689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Arial" charset="0"/>
              </a:rPr>
              <a:t>Andrew Huxley (step brothers - Sir Julian Huxley, the biologist and Aldous Huxley, the writer.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7083425" y="5770563"/>
            <a:ext cx="135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Arial" charset="0"/>
              </a:rPr>
              <a:t>Alan Hodgkin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5273675" y="3381375"/>
            <a:ext cx="2938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Arial" charset="0"/>
              </a:rPr>
              <a:t>Nobel Prize - 1963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177800" y="3300413"/>
            <a:ext cx="2928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Arial" charset="0"/>
              </a:rPr>
              <a:t>Preparation first described by “JZ”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373063" y="852488"/>
            <a:ext cx="2014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Arial" charset="0"/>
              </a:rPr>
              <a:t>Loligo vulgaris</a:t>
            </a:r>
          </a:p>
        </p:txBody>
      </p:sp>
      <p:pic>
        <p:nvPicPr>
          <p:cNvPr id="11163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9300" y="439738"/>
            <a:ext cx="395446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/>
              <a:t>Giant axon experiments of Hodgkin &amp; Huxley (1948-52)</a:t>
            </a:r>
          </a:p>
        </p:txBody>
      </p:sp>
      <p:pic>
        <p:nvPicPr>
          <p:cNvPr id="68619" name="Picture 11" descr="h&amp;h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706563"/>
            <a:ext cx="6624638" cy="4784725"/>
          </a:xfrm>
          <a:noFill/>
          <a:ln/>
        </p:spPr>
      </p:pic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2339975" y="2636838"/>
            <a:ext cx="0" cy="3384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4140200" y="2133600"/>
            <a:ext cx="0" cy="3887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 animBg="1"/>
      <p:bldP spid="686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GB"/>
              <a:t>Separation of currents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752600"/>
            <a:ext cx="31242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/>
              <a:t>Early inward current associated with movement of Na ions</a:t>
            </a:r>
          </a:p>
          <a:p>
            <a:pPr>
              <a:lnSpc>
                <a:spcPct val="90000"/>
              </a:lnSpc>
            </a:pPr>
            <a:r>
              <a:rPr lang="en-GB" sz="1800"/>
              <a:t>Late outward current associated with movement of K ions</a:t>
            </a:r>
          </a:p>
          <a:p>
            <a:pPr>
              <a:lnSpc>
                <a:spcPct val="90000"/>
              </a:lnSpc>
            </a:pPr>
            <a:r>
              <a:rPr lang="en-GB" sz="1800"/>
              <a:t>H &amp; H described results in terms of conductances (</a:t>
            </a:r>
            <a:r>
              <a:rPr lang="en-GB" sz="1800" i="1"/>
              <a:t>g</a:t>
            </a:r>
            <a:r>
              <a:rPr lang="en-GB" sz="1800"/>
              <a:t>) (1/R)</a:t>
            </a:r>
          </a:p>
          <a:p>
            <a:pPr>
              <a:lnSpc>
                <a:spcPct val="90000"/>
              </a:lnSpc>
            </a:pPr>
            <a:r>
              <a:rPr lang="en-GB" sz="1800"/>
              <a:t>Na channels first become conductive then K channels become more conductive</a:t>
            </a: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28600" y="1676400"/>
          <a:ext cx="5486400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CorelPhotoPaint.Image.9" r:id="rId3" imgW="9308611" imgH="6080257" progId="">
                  <p:embed/>
                </p:oleObj>
              </mc:Choice>
              <mc:Fallback>
                <p:oleObj name="CorelPhotoPaint.Image.9" r:id="rId3" imgW="9308611" imgH="608025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5486400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762000" y="5486400"/>
            <a:ext cx="5072063" cy="1042988"/>
            <a:chOff x="480" y="3456"/>
            <a:chExt cx="3195" cy="657"/>
          </a:xfrm>
        </p:grpSpPr>
        <p:graphicFrame>
          <p:nvGraphicFramePr>
            <p:cNvPr id="70662" name="Object 6"/>
            <p:cNvGraphicFramePr>
              <a:graphicFrameLocks noChangeAspect="1"/>
            </p:cNvGraphicFramePr>
            <p:nvPr/>
          </p:nvGraphicFramePr>
          <p:xfrm>
            <a:off x="480" y="3456"/>
            <a:ext cx="1392" cy="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5" name="Equation" r:id="rId5" imgW="914400" imgH="431640" progId="Equation.3">
                    <p:embed/>
                  </p:oleObj>
                </mc:Choice>
                <mc:Fallback>
                  <p:oleObj name="Equation" r:id="rId5" imgW="91440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456"/>
                          <a:ext cx="1392" cy="6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663" name="Object 7"/>
            <p:cNvGraphicFramePr>
              <a:graphicFrameLocks noChangeAspect="1"/>
            </p:cNvGraphicFramePr>
            <p:nvPr/>
          </p:nvGraphicFramePr>
          <p:xfrm>
            <a:off x="2400" y="3456"/>
            <a:ext cx="1275" cy="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6" name="Equation" r:id="rId7" imgW="838080" imgH="431640" progId="Equation.3">
                    <p:embed/>
                  </p:oleObj>
                </mc:Choice>
                <mc:Fallback>
                  <p:oleObj name="Equation" r:id="rId7" imgW="83808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456"/>
                          <a:ext cx="1275" cy="6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GB"/>
              <a:t>Conductance changes during depolarization and repolarization 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486400"/>
            <a:ext cx="8382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Na permeability increases rapidly then decays</a:t>
            </a:r>
          </a:p>
          <a:p>
            <a:pPr>
              <a:lnSpc>
                <a:spcPct val="90000"/>
              </a:lnSpc>
            </a:pPr>
            <a:r>
              <a:rPr lang="en-GB" sz="2400"/>
              <a:t>Larger depolarizations produce larger and faster conductance changes</a:t>
            </a:r>
          </a:p>
        </p:txBody>
      </p:sp>
      <p:pic>
        <p:nvPicPr>
          <p:cNvPr id="74757" name="Picture 5" descr="H&amp;H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4038600" cy="2851150"/>
          </a:xfrm>
          <a:prstGeom prst="rect">
            <a:avLst/>
          </a:prstGeom>
          <a:noFill/>
        </p:spPr>
      </p:pic>
      <p:pic>
        <p:nvPicPr>
          <p:cNvPr id="74759" name="Picture 7" descr="H&amp;H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63688"/>
            <a:ext cx="4086225" cy="382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/>
              <a:t>Activation and inactivation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724400"/>
            <a:ext cx="83820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H &amp; H considered that depolarization had two effects on Na channel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Activation (increased conductance)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Inactivation (develops more slowly than the process of activation and “turns off” channel)</a:t>
            </a:r>
          </a:p>
          <a:p>
            <a:pPr>
              <a:lnSpc>
                <a:spcPct val="80000"/>
              </a:lnSpc>
            </a:pPr>
            <a:r>
              <a:rPr lang="en-GB" sz="1800"/>
              <a:t>Inactivation process is time-dependent</a:t>
            </a:r>
          </a:p>
          <a:p>
            <a:pPr>
              <a:lnSpc>
                <a:spcPct val="80000"/>
              </a:lnSpc>
            </a:pPr>
            <a:r>
              <a:rPr lang="en-GB" sz="1800"/>
              <a:t>If prepulse is hyperpolarizing then inactivation effect is removed – this process is also time-dependent</a:t>
            </a: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1752600" y="990600"/>
          <a:ext cx="5486400" cy="367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CorelPhotoPaint.Image.9" r:id="rId3" imgW="10034036" imgH="6729997" progId="">
                  <p:embed/>
                </p:oleObj>
              </mc:Choice>
              <mc:Fallback>
                <p:oleObj name="CorelPhotoPaint.Image.9" r:id="rId3" imgW="10034036" imgH="672999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90600"/>
                        <a:ext cx="5486400" cy="367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mbrane potential">
  <a:themeElements>
    <a:clrScheme name="membrane potenti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embrane pot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mbrane potenti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mbrane potenti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mbrane potenti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mbrane potenti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mbrane potenti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mbrane potenti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mbrane potenti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 teaching</Template>
  <TotalTime>4529</TotalTime>
  <Words>1305</Words>
  <Application>Microsoft Office PowerPoint</Application>
  <PresentationFormat>On-screen Show (4:3)</PresentationFormat>
  <Paragraphs>177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membrane potential</vt:lpstr>
      <vt:lpstr>Equation</vt:lpstr>
      <vt:lpstr>CorelPhotoPaint.Image.9</vt:lpstr>
      <vt:lpstr>Measurement of membrane currents and an introduction to the mechanisms of channel gating</vt:lpstr>
      <vt:lpstr>Measurement of membrane currents</vt:lpstr>
      <vt:lpstr>What is current?</vt:lpstr>
      <vt:lpstr>Voltage clamp</vt:lpstr>
      <vt:lpstr>Giant axon</vt:lpstr>
      <vt:lpstr>Giant axon experiments of Hodgkin &amp; Huxley (1948-52)</vt:lpstr>
      <vt:lpstr>Separation of currents</vt:lpstr>
      <vt:lpstr>Conductance changes during depolarization and repolarization </vt:lpstr>
      <vt:lpstr>Activation and inactivation</vt:lpstr>
      <vt:lpstr>More points about inactivation</vt:lpstr>
      <vt:lpstr>Voltage dependence of inactivation</vt:lpstr>
      <vt:lpstr>Analysis of voltage-dependent inactivation</vt:lpstr>
      <vt:lpstr>H &amp; H analysis of voltage clamp currents – K current</vt:lpstr>
      <vt:lpstr>H &amp; H analysis of voltage clamp currents – Na current</vt:lpstr>
      <vt:lpstr>Hodgkin-Huxley model predicts action potentials</vt:lpstr>
      <vt:lpstr>Mechanistic implications of m, n and h</vt:lpstr>
      <vt:lpstr>Kinetic gating states of H&amp;H Na channel</vt:lpstr>
      <vt:lpstr>Many functional possibilities for channel gating </vt:lpstr>
      <vt:lpstr>Where are the gating particles and voltage sensors and how might they function? </vt:lpstr>
      <vt:lpstr>PowerPoint Presentation</vt:lpstr>
      <vt:lpstr>Channel structure</vt:lpstr>
      <vt:lpstr>PowerPoint Presentation</vt:lpstr>
      <vt:lpstr>Possible gating movement</vt:lpstr>
      <vt:lpstr>PowerPoint Presentation</vt:lpstr>
      <vt:lpstr>N-type inactivation</vt:lpstr>
      <vt:lpstr>PowerPoint Presentation</vt:lpstr>
      <vt:lpstr>PowerPoint Presentation</vt:lpstr>
      <vt:lpstr>Modifying gating by changing surface charge</vt:lpstr>
    </vt:vector>
  </TitlesOfParts>
  <Company>NHLI, 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changes to the action potential and Ca transient</dc:title>
  <dc:creator>Ken MacLeod</dc:creator>
  <cp:lastModifiedBy>Shiel, Nuala</cp:lastModifiedBy>
  <cp:revision>98</cp:revision>
  <dcterms:created xsi:type="dcterms:W3CDTF">2001-05-30T17:01:41Z</dcterms:created>
  <dcterms:modified xsi:type="dcterms:W3CDTF">2012-10-15T14:36:15Z</dcterms:modified>
</cp:coreProperties>
</file>