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652" r:id="rId2"/>
    <p:sldMasterId id="2147483653" r:id="rId3"/>
  </p:sldMasterIdLst>
  <p:notesMasterIdLst>
    <p:notesMasterId r:id="rId52"/>
  </p:notesMasterIdLst>
  <p:handoutMasterIdLst>
    <p:handoutMasterId r:id="rId53"/>
  </p:handoutMasterIdLst>
  <p:sldIdLst>
    <p:sldId id="627" r:id="rId4"/>
    <p:sldId id="628" r:id="rId5"/>
    <p:sldId id="510" r:id="rId6"/>
    <p:sldId id="636" r:id="rId7"/>
    <p:sldId id="596" r:id="rId8"/>
    <p:sldId id="663" r:id="rId9"/>
    <p:sldId id="661" r:id="rId10"/>
    <p:sldId id="662" r:id="rId11"/>
    <p:sldId id="666" r:id="rId12"/>
    <p:sldId id="667" r:id="rId13"/>
    <p:sldId id="668" r:id="rId14"/>
    <p:sldId id="669" r:id="rId15"/>
    <p:sldId id="638" r:id="rId16"/>
    <p:sldId id="600" r:id="rId17"/>
    <p:sldId id="675" r:id="rId18"/>
    <p:sldId id="674" r:id="rId19"/>
    <p:sldId id="671" r:id="rId20"/>
    <p:sldId id="672" r:id="rId21"/>
    <p:sldId id="664" r:id="rId22"/>
    <p:sldId id="665" r:id="rId23"/>
    <p:sldId id="677" r:id="rId24"/>
    <p:sldId id="645" r:id="rId25"/>
    <p:sldId id="678" r:id="rId26"/>
    <p:sldId id="683" r:id="rId27"/>
    <p:sldId id="680" r:id="rId28"/>
    <p:sldId id="699" r:id="rId29"/>
    <p:sldId id="698" r:id="rId30"/>
    <p:sldId id="646" r:id="rId31"/>
    <p:sldId id="682" r:id="rId32"/>
    <p:sldId id="684" r:id="rId33"/>
    <p:sldId id="685" r:id="rId34"/>
    <p:sldId id="686" r:id="rId35"/>
    <p:sldId id="653" r:id="rId36"/>
    <p:sldId id="687" r:id="rId37"/>
    <p:sldId id="690" r:id="rId38"/>
    <p:sldId id="648" r:id="rId39"/>
    <p:sldId id="689" r:id="rId40"/>
    <p:sldId id="657" r:id="rId41"/>
    <p:sldId id="559" r:id="rId42"/>
    <p:sldId id="652" r:id="rId43"/>
    <p:sldId id="691" r:id="rId44"/>
    <p:sldId id="692" r:id="rId45"/>
    <p:sldId id="676" r:id="rId46"/>
    <p:sldId id="650" r:id="rId47"/>
    <p:sldId id="647" r:id="rId48"/>
    <p:sldId id="655" r:id="rId49"/>
    <p:sldId id="656" r:id="rId50"/>
    <p:sldId id="623" r:id="rId51"/>
  </p:sldIdLst>
  <p:sldSz cx="9144000" cy="6858000" type="screen4x3"/>
  <p:notesSz cx="6669088" cy="99282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3300"/>
    <a:srgbClr val="FFFF00"/>
    <a:srgbClr val="FFFF66"/>
    <a:srgbClr val="FFFFFF"/>
    <a:srgbClr val="333399"/>
    <a:srgbClr val="000000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516" y="84"/>
      </p:cViewPr>
      <p:guideLst>
        <p:guide orient="horz" pos="2274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3516"/>
    </p:cViewPr>
  </p:sorterViewPr>
  <p:notesViewPr>
    <p:cSldViewPr snapToGrid="0">
      <p:cViewPr varScale="1">
        <p:scale>
          <a:sx n="40" d="100"/>
          <a:sy n="40" d="100"/>
        </p:scale>
        <p:origin x="-1482" y="-96"/>
      </p:cViewPr>
      <p:guideLst>
        <p:guide orient="horz" pos="3126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908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2450"/>
            <a:ext cx="28908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442450"/>
            <a:ext cx="28908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32146D84-DA1C-414D-8EAD-DB06C790D79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3528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2488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716463"/>
            <a:ext cx="48910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8908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31338"/>
            <a:ext cx="28908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D3C9075D-1FEE-4C85-8D55-049A6B2E7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4010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B2D8BA-C1EC-4F2C-8202-7FB32FABB64A}" type="slidenum">
              <a:rPr lang="en-US" smtClean="0">
                <a:cs typeface="Arial" pitchFamily="34" charset="0"/>
              </a:rPr>
              <a:pPr/>
              <a:t>5</a:t>
            </a:fld>
            <a:endParaRPr lang="en-US" smtClean="0">
              <a:cs typeface="Arial" pitchFamily="34" charset="0"/>
            </a:endParaRPr>
          </a:p>
        </p:txBody>
      </p:sp>
      <p:sp>
        <p:nvSpPr>
          <p:cNvPr id="59395" name="Rectangle 7"/>
          <p:cNvSpPr txBox="1">
            <a:spLocks noGrp="1" noChangeArrowheads="1"/>
          </p:cNvSpPr>
          <p:nvPr/>
        </p:nvSpPr>
        <p:spPr bwMode="auto">
          <a:xfrm>
            <a:off x="3776663" y="9429750"/>
            <a:ext cx="289083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CC763482-3B0F-4AA9-A02F-F58F09E2092C}" type="slidenum">
              <a:rPr lang="en-GB" sz="1200"/>
              <a:pPr algn="r" eaLnBrk="1" hangingPunct="1"/>
              <a:t>5</a:t>
            </a:fld>
            <a:endParaRPr lang="en-GB" sz="1200"/>
          </a:p>
        </p:txBody>
      </p:sp>
      <p:sp>
        <p:nvSpPr>
          <p:cNvPr id="593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Via geron method, cells then seeded onto biomaterials</a:t>
            </a:r>
          </a:p>
          <a:p>
            <a:pPr eaLnBrk="1" hangingPunct="1"/>
            <a:r>
              <a:rPr lang="en-US" smtClean="0"/>
              <a:t>I have used the conventional method of differentiating ESCs into cardiomyocytes via embroid body formation.</a:t>
            </a:r>
          </a:p>
          <a:p>
            <a:pPr eaLnBrk="1" hangingPunct="1"/>
            <a:r>
              <a:rPr lang="en-US" smtClean="0"/>
              <a:t>I used both murine and human ESCs. </a:t>
            </a:r>
          </a:p>
          <a:p>
            <a:pPr eaLnBrk="1" hangingPunct="1"/>
            <a:r>
              <a:rPr lang="en-US" smtClean="0"/>
              <a:t>Add nadire slide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645C3C-F050-420A-8181-D1DB29DD801B}" type="slidenum">
              <a:rPr lang="en-US" smtClean="0">
                <a:cs typeface="Arial" pitchFamily="34" charset="0"/>
              </a:rPr>
              <a:pPr/>
              <a:t>13</a:t>
            </a:fld>
            <a:endParaRPr lang="en-US" smtClean="0">
              <a:cs typeface="Arial" pitchFamily="34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6463"/>
            <a:ext cx="5335588" cy="4467225"/>
          </a:xfrm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913A2D-B920-4993-A539-7252183FE7C5}" type="slidenum">
              <a:rPr lang="en-US" smtClean="0">
                <a:cs typeface="Arial" pitchFamily="34" charset="0"/>
              </a:rPr>
              <a:pPr/>
              <a:t>35</a:t>
            </a:fld>
            <a:endParaRPr lang="en-US" smtClean="0">
              <a:cs typeface="Arial" pitchFamily="34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6463"/>
            <a:ext cx="5335588" cy="4467225"/>
          </a:xfrm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86D755-59CC-485E-B9E2-A17F5F4E168A}" type="slidenum">
              <a:rPr lang="en-US" smtClean="0">
                <a:cs typeface="Arial" pitchFamily="34" charset="0"/>
              </a:rPr>
              <a:pPr/>
              <a:t>39</a:t>
            </a:fld>
            <a:endParaRPr lang="en-US" smtClean="0">
              <a:cs typeface="Arial" pitchFamily="34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328613"/>
            <a:ext cx="1588" cy="1587"/>
          </a:xfrm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8950" y="4686300"/>
            <a:ext cx="5695950" cy="4410075"/>
          </a:xfrm>
          <a:noFill/>
          <a:ln/>
        </p:spPr>
        <p:txBody>
          <a:bodyPr wrap="none" anchor="ctr"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996B4D-1C4E-4E98-AE08-2F7B5E077DAE}" type="slidenum">
              <a:rPr lang="en-US" smtClean="0">
                <a:cs typeface="Arial" pitchFamily="34" charset="0"/>
              </a:rPr>
              <a:pPr/>
              <a:t>41</a:t>
            </a:fld>
            <a:endParaRPr lang="en-US" smtClean="0">
              <a:cs typeface="Arial" pitchFamily="34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6463"/>
            <a:ext cx="5335588" cy="4467225"/>
          </a:xfrm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001A97-C429-4548-BF57-15BA0E585123}" type="slidenum">
              <a:rPr lang="en-US" smtClean="0">
                <a:cs typeface="Arial" pitchFamily="34" charset="0"/>
              </a:rPr>
              <a:pPr/>
              <a:t>42</a:t>
            </a:fld>
            <a:endParaRPr lang="en-US" smtClean="0">
              <a:cs typeface="Arial" pitchFamily="34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6463"/>
            <a:ext cx="5335588" cy="4467225"/>
          </a:xfrm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724136-4F12-4C16-B9DC-28E32D930E44}" type="slidenum">
              <a:rPr lang="en-US" smtClean="0">
                <a:cs typeface="Arial" pitchFamily="34" charset="0"/>
              </a:rPr>
              <a:pPr/>
              <a:t>43</a:t>
            </a:fld>
            <a:endParaRPr lang="en-US" smtClean="0">
              <a:cs typeface="Arial" pitchFamily="34" charset="0"/>
            </a:endParaRPr>
          </a:p>
        </p:txBody>
      </p:sp>
      <p:sp>
        <p:nvSpPr>
          <p:cNvPr id="65539" name="Rectangle 7"/>
          <p:cNvSpPr txBox="1">
            <a:spLocks noGrp="1" noChangeArrowheads="1"/>
          </p:cNvSpPr>
          <p:nvPr/>
        </p:nvSpPr>
        <p:spPr bwMode="auto">
          <a:xfrm>
            <a:off x="3776663" y="9429750"/>
            <a:ext cx="289083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DE174461-4827-45D1-B74E-E76797A4C6CE}" type="slidenum">
              <a:rPr lang="en-GB" sz="1200">
                <a:latin typeface="Calibri" pitchFamily="34" charset="0"/>
              </a:rPr>
              <a:pPr algn="r" eaLnBrk="1" hangingPunct="1"/>
              <a:t>43</a:t>
            </a:fld>
            <a:endParaRPr lang="en-GB" sz="1200">
              <a:latin typeface="Calibri" pitchFamily="34" charset="0"/>
            </a:endParaRPr>
          </a:p>
        </p:txBody>
      </p:sp>
      <p:sp>
        <p:nvSpPr>
          <p:cNvPr id="655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6463"/>
            <a:ext cx="5335588" cy="4467225"/>
          </a:xfrm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CA3BE5-2D7B-4D09-BC6B-BDA5F78F2A8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1E4C91-91F6-453B-92AF-ADA167D21B5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C5151-4462-4D73-8917-1452AD205ED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5238" cy="4105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981200"/>
            <a:ext cx="3805237" cy="4105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BEC193-0011-4922-8EE7-72053BDC533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08750" y="469900"/>
            <a:ext cx="1939925" cy="5616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69900"/>
            <a:ext cx="5670550" cy="5616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3100" y="1906588"/>
            <a:ext cx="3827463" cy="431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963" y="1906588"/>
            <a:ext cx="3827462" cy="431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6D0B04-8134-4259-81A6-603BBA18099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9388" y="568325"/>
            <a:ext cx="1951037" cy="565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3100" y="568325"/>
            <a:ext cx="5703888" cy="565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100" y="568325"/>
            <a:ext cx="7807325" cy="11445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73100" y="1906588"/>
            <a:ext cx="3827463" cy="43195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52963" y="1906588"/>
            <a:ext cx="3827462" cy="4319587"/>
          </a:xfrm>
        </p:spPr>
        <p:txBody>
          <a:bodyPr/>
          <a:lstStyle/>
          <a:p>
            <a:pPr lvl="0"/>
            <a:endParaRPr lang="en-GB" noProof="0" smtClean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100" y="568325"/>
            <a:ext cx="7807325" cy="11445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73100" y="1906588"/>
            <a:ext cx="3827463" cy="43195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963" y="1906588"/>
            <a:ext cx="3827462" cy="43195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73100" y="568325"/>
            <a:ext cx="7807325" cy="5657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100" y="568325"/>
            <a:ext cx="7807325" cy="11445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4B13E-0C54-4D44-8180-3996644DA44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0CA719-6C13-4123-B3EA-DC49537396E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454E93-6179-48BE-8BCA-45C374BB647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F1E6AE-E30A-43C2-B116-0AC4419B757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3E2B7F-AEC4-4850-8706-0FFD83BBBF3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F5FE8-4664-4469-893F-65121E0E251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90" tIns="45697" rIns="91390" bIns="456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90" tIns="45697" rIns="91390" bIns="456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3635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0" tIns="45697" rIns="91390" bIns="45697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35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0" tIns="45697" rIns="91390" bIns="45697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35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0" tIns="45697" rIns="91390" bIns="45697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A54CACC8-2470-4F38-9F7C-780B4FCD380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69900"/>
            <a:ext cx="7762875" cy="141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953" tIns="46776" rIns="89953" bIns="4677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62875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953" tIns="46776" rIns="89953" bIns="467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MS Gothic" pitchFamily="49" charset="-128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MS Gothic" pitchFamily="49" charset="-128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MS Gothic" pitchFamily="49" charset="-128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MS Gothic" pitchFamily="49" charset="-128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MS Gothic" pitchFamily="49" charset="-128"/>
          <a:cs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MS Gothic" pitchFamily="49" charset="-128"/>
          <a:cs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MS Gothic" pitchFamily="49" charset="-128"/>
          <a:cs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MS Gothic" pitchFamily="49" charset="-128"/>
          <a:cs typeface="Arial" charset="0"/>
        </a:defRPr>
      </a:lvl9pPr>
    </p:titleStyle>
    <p:bodyStyle>
      <a:lvl1pPr marL="333375" indent="-333375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33425" indent="-276225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3100" y="568325"/>
            <a:ext cx="7807325" cy="114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3100" y="1906588"/>
            <a:ext cx="78073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</p:sldLayoutIdLst>
  <p:txStyles>
    <p:titleStyle>
      <a:lvl1pPr marL="979488" indent="-196850" algn="l" defTabSz="414338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marL="979488" indent="-196850" algn="l" defTabSz="414338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000">
          <a:solidFill>
            <a:srgbClr val="000000"/>
          </a:solidFill>
          <a:latin typeface="Times New Roman" pitchFamily="18" charset="0"/>
          <a:cs typeface="Arial" charset="0"/>
        </a:defRPr>
      </a:lvl2pPr>
      <a:lvl3pPr marL="979488" indent="-196850" algn="l" defTabSz="414338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000">
          <a:solidFill>
            <a:srgbClr val="000000"/>
          </a:solidFill>
          <a:latin typeface="Times New Roman" pitchFamily="18" charset="0"/>
          <a:cs typeface="Arial" charset="0"/>
        </a:defRPr>
      </a:lvl3pPr>
      <a:lvl4pPr marL="979488" indent="-196850" algn="l" defTabSz="414338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000">
          <a:solidFill>
            <a:srgbClr val="000000"/>
          </a:solidFill>
          <a:latin typeface="Times New Roman" pitchFamily="18" charset="0"/>
          <a:cs typeface="Arial" charset="0"/>
        </a:defRPr>
      </a:lvl4pPr>
      <a:lvl5pPr marL="979488" indent="-196850" algn="l" defTabSz="414338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000">
          <a:solidFill>
            <a:srgbClr val="000000"/>
          </a:solidFill>
          <a:latin typeface="Times New Roman" pitchFamily="18" charset="0"/>
          <a:cs typeface="Arial" charset="0"/>
        </a:defRPr>
      </a:lvl5pPr>
      <a:lvl6pPr marL="1436688" indent="-196850" algn="l" defTabSz="414338" rtl="0" fontAlgn="base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000">
          <a:solidFill>
            <a:srgbClr val="000000"/>
          </a:solidFill>
          <a:latin typeface="Times New Roman" pitchFamily="18" charset="0"/>
          <a:cs typeface="Arial" charset="0"/>
        </a:defRPr>
      </a:lvl6pPr>
      <a:lvl7pPr marL="1893888" indent="-196850" algn="l" defTabSz="414338" rtl="0" fontAlgn="base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000">
          <a:solidFill>
            <a:srgbClr val="000000"/>
          </a:solidFill>
          <a:latin typeface="Times New Roman" pitchFamily="18" charset="0"/>
          <a:cs typeface="Arial" charset="0"/>
        </a:defRPr>
      </a:lvl7pPr>
      <a:lvl8pPr marL="2351088" indent="-196850" algn="l" defTabSz="414338" rtl="0" fontAlgn="base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000">
          <a:solidFill>
            <a:srgbClr val="000000"/>
          </a:solidFill>
          <a:latin typeface="Times New Roman" pitchFamily="18" charset="0"/>
          <a:cs typeface="Arial" charset="0"/>
        </a:defRPr>
      </a:lvl8pPr>
      <a:lvl9pPr marL="2808288" indent="-196850" algn="l" defTabSz="414338" rtl="0" fontAlgn="base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000">
          <a:solidFill>
            <a:srgbClr val="000000"/>
          </a:solidFill>
          <a:latin typeface="Times New Roman" pitchFamily="18" charset="0"/>
          <a:cs typeface="Arial" charset="0"/>
        </a:defRPr>
      </a:lvl9pPr>
    </p:titleStyle>
    <p:bodyStyle>
      <a:lvl1pPr marL="392113" indent="-293688" algn="l" defTabSz="414338" rtl="0" eaLnBrk="0" fontAlgn="base" hangingPunct="0">
        <a:lnSpc>
          <a:spcPct val="97000"/>
        </a:lnSpc>
        <a:spcBef>
          <a:spcPct val="0"/>
        </a:spcBef>
        <a:spcAft>
          <a:spcPts val="1288"/>
        </a:spcAft>
        <a:buClr>
          <a:srgbClr val="000000"/>
        </a:buClr>
        <a:buSzPct val="45000"/>
        <a:buFont typeface="StarSymbol" charset="0"/>
        <a:buChar char="●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782638" indent="-260350" algn="l" defTabSz="414338" rtl="0" eaLnBrk="0" fontAlgn="base" hangingPunct="0">
        <a:lnSpc>
          <a:spcPct val="97000"/>
        </a:lnSpc>
        <a:spcBef>
          <a:spcPct val="0"/>
        </a:spcBef>
        <a:spcAft>
          <a:spcPts val="1038"/>
        </a:spcAft>
        <a:buClr>
          <a:srgbClr val="000000"/>
        </a:buClr>
        <a:buSzPct val="75000"/>
        <a:buFont typeface="StarSymbol" charset="0"/>
        <a:buChar char="–"/>
        <a:defRPr sz="2500">
          <a:solidFill>
            <a:srgbClr val="000000"/>
          </a:solidFill>
          <a:latin typeface="+mn-lt"/>
          <a:cs typeface="+mn-cs"/>
        </a:defRPr>
      </a:lvl2pPr>
      <a:lvl3pPr marL="1174750" indent="-195263" algn="l" defTabSz="414338" rtl="0" eaLnBrk="0" fontAlgn="base" hangingPunct="0">
        <a:lnSpc>
          <a:spcPct val="97000"/>
        </a:lnSpc>
        <a:spcBef>
          <a:spcPct val="0"/>
        </a:spcBef>
        <a:spcAft>
          <a:spcPts val="775"/>
        </a:spcAft>
        <a:buClr>
          <a:srgbClr val="000000"/>
        </a:buClr>
        <a:buSzPct val="45000"/>
        <a:buFont typeface="StarSymbol" charset="0"/>
        <a:buChar char="●"/>
        <a:defRPr sz="2200">
          <a:solidFill>
            <a:srgbClr val="000000"/>
          </a:solidFill>
          <a:latin typeface="+mn-lt"/>
          <a:cs typeface="+mn-cs"/>
        </a:defRPr>
      </a:lvl3pPr>
      <a:lvl4pPr marL="1566863" indent="-195263" algn="l" defTabSz="414338" rtl="0" eaLnBrk="0" fontAlgn="base" hangingPunct="0">
        <a:lnSpc>
          <a:spcPct val="97000"/>
        </a:lnSpc>
        <a:spcBef>
          <a:spcPct val="0"/>
        </a:spcBef>
        <a:spcAft>
          <a:spcPts val="525"/>
        </a:spcAft>
        <a:buClr>
          <a:srgbClr val="000000"/>
        </a:buClr>
        <a:buSzPct val="75000"/>
        <a:buFont typeface="StarSymbol" charset="0"/>
        <a:buChar char="–"/>
        <a:defRPr>
          <a:solidFill>
            <a:srgbClr val="000000"/>
          </a:solidFill>
          <a:latin typeface="+mn-lt"/>
          <a:cs typeface="+mn-cs"/>
        </a:defRPr>
      </a:lvl4pPr>
      <a:lvl5pPr marL="1958975" indent="-196850" algn="l" defTabSz="414338" rtl="0" eaLnBrk="0" fontAlgn="base" hangingPunct="0">
        <a:lnSpc>
          <a:spcPct val="97000"/>
        </a:lnSpc>
        <a:spcBef>
          <a:spcPct val="0"/>
        </a:spcBef>
        <a:spcAft>
          <a:spcPts val="263"/>
        </a:spcAft>
        <a:buClr>
          <a:srgbClr val="000000"/>
        </a:buClr>
        <a:buSzPct val="45000"/>
        <a:buFont typeface="StarSymbol" charset="0"/>
        <a:buChar char="●"/>
        <a:defRPr>
          <a:solidFill>
            <a:srgbClr val="000000"/>
          </a:solidFill>
          <a:latin typeface="+mn-lt"/>
          <a:cs typeface="+mn-cs"/>
        </a:defRPr>
      </a:lvl5pPr>
      <a:lvl6pPr marL="2416175" indent="-196850" algn="l" defTabSz="414338" rtl="0" fontAlgn="base">
        <a:lnSpc>
          <a:spcPct val="97000"/>
        </a:lnSpc>
        <a:spcBef>
          <a:spcPct val="0"/>
        </a:spcBef>
        <a:spcAft>
          <a:spcPts val="263"/>
        </a:spcAft>
        <a:buClr>
          <a:srgbClr val="000000"/>
        </a:buClr>
        <a:buSzPct val="45000"/>
        <a:buFont typeface="StarSymbol" charset="0"/>
        <a:buChar char="●"/>
        <a:defRPr>
          <a:solidFill>
            <a:srgbClr val="000000"/>
          </a:solidFill>
          <a:latin typeface="+mn-lt"/>
          <a:cs typeface="+mn-cs"/>
        </a:defRPr>
      </a:lvl6pPr>
      <a:lvl7pPr marL="2873375" indent="-196850" algn="l" defTabSz="414338" rtl="0" fontAlgn="base">
        <a:lnSpc>
          <a:spcPct val="97000"/>
        </a:lnSpc>
        <a:spcBef>
          <a:spcPct val="0"/>
        </a:spcBef>
        <a:spcAft>
          <a:spcPts val="263"/>
        </a:spcAft>
        <a:buClr>
          <a:srgbClr val="000000"/>
        </a:buClr>
        <a:buSzPct val="45000"/>
        <a:buFont typeface="StarSymbol" charset="0"/>
        <a:buChar char="●"/>
        <a:defRPr>
          <a:solidFill>
            <a:srgbClr val="000000"/>
          </a:solidFill>
          <a:latin typeface="+mn-lt"/>
          <a:cs typeface="+mn-cs"/>
        </a:defRPr>
      </a:lvl7pPr>
      <a:lvl8pPr marL="3330575" indent="-196850" algn="l" defTabSz="414338" rtl="0" fontAlgn="base">
        <a:lnSpc>
          <a:spcPct val="97000"/>
        </a:lnSpc>
        <a:spcBef>
          <a:spcPct val="0"/>
        </a:spcBef>
        <a:spcAft>
          <a:spcPts val="263"/>
        </a:spcAft>
        <a:buClr>
          <a:srgbClr val="000000"/>
        </a:buClr>
        <a:buSzPct val="45000"/>
        <a:buFont typeface="StarSymbol" charset="0"/>
        <a:buChar char="●"/>
        <a:defRPr>
          <a:solidFill>
            <a:srgbClr val="000000"/>
          </a:solidFill>
          <a:latin typeface="+mn-lt"/>
          <a:cs typeface="+mn-cs"/>
        </a:defRPr>
      </a:lvl8pPr>
      <a:lvl9pPr marL="3787775" indent="-196850" algn="l" defTabSz="414338" rtl="0" fontAlgn="base">
        <a:lnSpc>
          <a:spcPct val="97000"/>
        </a:lnSpc>
        <a:spcBef>
          <a:spcPct val="0"/>
        </a:spcBef>
        <a:spcAft>
          <a:spcPts val="263"/>
        </a:spcAft>
        <a:buClr>
          <a:srgbClr val="000000"/>
        </a:buClr>
        <a:buSzPct val="45000"/>
        <a:buFont typeface="StarSymbol" charset="0"/>
        <a:buChar char="●"/>
        <a:defRPr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24.jpeg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3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video" Target="file:///F:\BSc%20%202011\Myocyte%20oct%202006%20A.wmv" TargetMode="External"/><Relationship Id="rId1" Type="http://schemas.openxmlformats.org/officeDocument/2006/relationships/video" Target="file:///F:\BSc%20%202011\Human%20escm%20like%20adult%20%232.mpg" TargetMode="Externa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video" Target="file:///F:\BSc%20%202011\3.wmv" TargetMode="External"/><Relationship Id="rId1" Type="http://schemas.openxmlformats.org/officeDocument/2006/relationships/video" Target="file:///G:\Harding%20%202007\hESCM8%20%20isol%20090506ph%20.wmv" TargetMode="Externa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4.png"/><Relationship Id="rId2" Type="http://schemas.openxmlformats.org/officeDocument/2006/relationships/video" Target="file:///F:\BSc%20%202011\Cell%20death.avi" TargetMode="External"/><Relationship Id="rId1" Type="http://schemas.openxmlformats.org/officeDocument/2006/relationships/video" Target="file:///F:\BSc%20%202011\Rat%20myo%20adult.avi" TargetMode="Externa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png"/><Relationship Id="rId7" Type="http://schemas.openxmlformats.org/officeDocument/2006/relationships/image" Target="../media/image4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png"/><Relationship Id="rId9" Type="http://schemas.openxmlformats.org/officeDocument/2006/relationships/image" Target="../media/image51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9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9.xml"/><Relationship Id="rId1" Type="http://schemas.openxmlformats.org/officeDocument/2006/relationships/video" Target="file:///F:\BSc%20%202011\Human%20embryonic%20stem%20cell-derived%20cardiomyocyte%20cluster.wmv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video" Target="file:///F:\BSc%20%202011\080408%20wellB2%20X40x1.5%20tken%20on%20080408.wmv" TargetMode="External"/><Relationship Id="rId1" Type="http://schemas.openxmlformats.org/officeDocument/2006/relationships/video" Target="file:///C:\AA.Sh\Video%20and%20pics\Movie_04_(40X%20hESCM%20h7%20p59%20do240807%20isol%2003107%20dish6_8b%20time%20lapse).wmv" TargetMode="Externa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6.xml"/><Relationship Id="rId1" Type="http://schemas.openxmlformats.org/officeDocument/2006/relationships/video" Target="file:///F:\BSc%20%202011\ces%201.wmv" TargetMode="Externa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018" name="Text Box 2"/>
          <p:cNvSpPr txBox="1">
            <a:spLocks noChangeArrowheads="1"/>
          </p:cNvSpPr>
          <p:nvPr/>
        </p:nvSpPr>
        <p:spPr bwMode="auto">
          <a:xfrm>
            <a:off x="217488" y="1592263"/>
            <a:ext cx="8740775" cy="7693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390" tIns="45697" rIns="91390" bIns="45697">
            <a:spAutoFit/>
          </a:bodyPr>
          <a:lstStyle/>
          <a:p>
            <a:pPr algn="ctr" eaLnBrk="1" hangingPunct="1">
              <a:defRPr/>
            </a:pPr>
            <a:r>
              <a:rPr lang="en-GB" sz="4400" dirty="0" smtClean="0">
                <a:latin typeface="Arial" charset="0"/>
                <a:cs typeface="+mn-cs"/>
              </a:rPr>
              <a:t>Stem </a:t>
            </a:r>
            <a:r>
              <a:rPr lang="en-GB" sz="4400" dirty="0">
                <a:latin typeface="Arial" charset="0"/>
                <a:cs typeface="+mn-cs"/>
              </a:rPr>
              <a:t>cells – a </a:t>
            </a:r>
            <a:r>
              <a:rPr lang="en-GB" sz="4400" dirty="0" smtClean="0">
                <a:latin typeface="Arial" charset="0"/>
                <a:cs typeface="+mn-cs"/>
              </a:rPr>
              <a:t>spotters guide</a:t>
            </a:r>
            <a:endParaRPr lang="en-GB" sz="4400" dirty="0">
              <a:latin typeface="Arial" charset="0"/>
              <a:cs typeface="+mn-cs"/>
            </a:endParaRPr>
          </a:p>
        </p:txBody>
      </p:sp>
      <p:grpSp>
        <p:nvGrpSpPr>
          <p:cNvPr id="6147" name="Group 3"/>
          <p:cNvGrpSpPr>
            <a:grpSpLocks/>
          </p:cNvGrpSpPr>
          <p:nvPr/>
        </p:nvGrpSpPr>
        <p:grpSpPr bwMode="auto">
          <a:xfrm>
            <a:off x="3097213" y="4827588"/>
            <a:ext cx="2895600" cy="990600"/>
            <a:chOff x="192" y="3024"/>
            <a:chExt cx="1824" cy="624"/>
          </a:xfrm>
        </p:grpSpPr>
        <p:sp>
          <p:nvSpPr>
            <p:cNvPr id="6150" name="Rectangle 4"/>
            <p:cNvSpPr>
              <a:spLocks noChangeArrowheads="1"/>
            </p:cNvSpPr>
            <p:nvPr/>
          </p:nvSpPr>
          <p:spPr bwMode="auto">
            <a:xfrm>
              <a:off x="192" y="3024"/>
              <a:ext cx="1824" cy="62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390" tIns="45697" rIns="91390" bIns="45697" anchor="ctr"/>
            <a:lstStyle/>
            <a:p>
              <a:pPr algn="ctr"/>
              <a:endParaRPr lang="en-GB" b="1">
                <a:solidFill>
                  <a:srgbClr val="333399"/>
                </a:solidFill>
                <a:latin typeface="Times" pitchFamily="18" charset="0"/>
              </a:endParaRPr>
            </a:p>
          </p:txBody>
        </p:sp>
        <p:sp>
          <p:nvSpPr>
            <p:cNvPr id="6151" name="Text Box 5"/>
            <p:cNvSpPr txBox="1">
              <a:spLocks noChangeArrowheads="1"/>
            </p:cNvSpPr>
            <p:nvPr/>
          </p:nvSpPr>
          <p:spPr bwMode="auto">
            <a:xfrm>
              <a:off x="338" y="3032"/>
              <a:ext cx="1598" cy="28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91390" tIns="45697" rIns="91390" bIns="45697">
              <a:spAutoFit/>
            </a:bodyPr>
            <a:lstStyle/>
            <a:p>
              <a:r>
                <a:rPr lang="en-GB" b="1">
                  <a:solidFill>
                    <a:srgbClr val="333399"/>
                  </a:solidFill>
                </a:rPr>
                <a:t>Imperial College</a:t>
              </a:r>
            </a:p>
          </p:txBody>
        </p:sp>
        <p:sp>
          <p:nvSpPr>
            <p:cNvPr id="6152" name="Text Box 6"/>
            <p:cNvSpPr txBox="1">
              <a:spLocks noChangeArrowheads="1"/>
            </p:cNvSpPr>
            <p:nvPr/>
          </p:nvSpPr>
          <p:spPr bwMode="auto">
            <a:xfrm>
              <a:off x="376" y="3308"/>
              <a:ext cx="818" cy="28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91390" tIns="45697" rIns="91390" bIns="45697">
              <a:spAutoFit/>
            </a:bodyPr>
            <a:lstStyle/>
            <a:p>
              <a:r>
                <a:rPr lang="en-GB" b="1">
                  <a:solidFill>
                    <a:srgbClr val="33CCFF"/>
                  </a:solidFill>
                </a:rPr>
                <a:t>London</a:t>
              </a:r>
            </a:p>
          </p:txBody>
        </p:sp>
      </p:grpSp>
      <p:sp>
        <p:nvSpPr>
          <p:cNvPr id="6148" name="Text Box 7"/>
          <p:cNvSpPr txBox="1">
            <a:spLocks noChangeArrowheads="1"/>
          </p:cNvSpPr>
          <p:nvPr/>
        </p:nvSpPr>
        <p:spPr bwMode="auto">
          <a:xfrm>
            <a:off x="2386013" y="4086225"/>
            <a:ext cx="43354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0" tIns="45697" rIns="91390" bIns="45697">
            <a:spAutoFit/>
          </a:bodyPr>
          <a:lstStyle/>
          <a:p>
            <a:pPr eaLnBrk="1" hangingPunct="1"/>
            <a:r>
              <a:rPr lang="en-GB" sz="2800" dirty="0"/>
              <a:t>Professor Sian E. Harding</a:t>
            </a:r>
          </a:p>
        </p:txBody>
      </p:sp>
      <p:sp>
        <p:nvSpPr>
          <p:cNvPr id="6149" name="Text Box 8"/>
          <p:cNvSpPr txBox="1">
            <a:spLocks noChangeArrowheads="1"/>
          </p:cNvSpPr>
          <p:nvPr/>
        </p:nvSpPr>
        <p:spPr bwMode="auto">
          <a:xfrm>
            <a:off x="2395538" y="2889250"/>
            <a:ext cx="4186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/>
              <a:t>BSc Foundation Course </a:t>
            </a:r>
            <a:r>
              <a:rPr lang="en-GB" dirty="0" smtClean="0"/>
              <a:t>2012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Grp="1" noChangeAspect="1"/>
          </p:cNvGraphicFramePr>
          <p:nvPr>
            <p:ph sz="half" idx="1"/>
          </p:nvPr>
        </p:nvGraphicFramePr>
        <p:xfrm>
          <a:off x="827088" y="188913"/>
          <a:ext cx="2752725" cy="287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Image" r:id="rId3" imgW="13003175" imgH="13003175" progId="">
                  <p:embed/>
                </p:oleObj>
              </mc:Choice>
              <mc:Fallback>
                <p:oleObj name="Image" r:id="rId3" imgW="13003175" imgH="13003175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188913"/>
                        <a:ext cx="2752725" cy="2874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3635375" y="5516563"/>
            <a:ext cx="792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>
                <a:solidFill>
                  <a:schemeClr val="bg1"/>
                </a:solidFill>
                <a:latin typeface="Times New Roman" pitchFamily="18" charset="0"/>
              </a:rPr>
              <a:t>X40</a:t>
            </a:r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6588125" y="476250"/>
            <a:ext cx="2771775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Myosin heavy chain (MHC) (green); Propidium Iodide (red) ;x400</a:t>
            </a:r>
          </a:p>
          <a:p>
            <a:pPr>
              <a:spcBef>
                <a:spcPct val="50000"/>
              </a:spcBef>
            </a:pPr>
            <a:endParaRPr lang="en-GB" sz="1200"/>
          </a:p>
        </p:txBody>
      </p:sp>
      <p:sp>
        <p:nvSpPr>
          <p:cNvPr id="1030" name="Line 5"/>
          <p:cNvSpPr>
            <a:spLocks noChangeShapeType="1"/>
          </p:cNvSpPr>
          <p:nvPr/>
        </p:nvSpPr>
        <p:spPr bwMode="auto">
          <a:xfrm flipV="1">
            <a:off x="7453313" y="5189538"/>
            <a:ext cx="0" cy="203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graphicFrame>
        <p:nvGraphicFramePr>
          <p:cNvPr id="1027" name="Object 6"/>
          <p:cNvGraphicFramePr>
            <a:graphicFrameLocks/>
          </p:cNvGraphicFramePr>
          <p:nvPr/>
        </p:nvGraphicFramePr>
        <p:xfrm>
          <a:off x="3132138" y="260350"/>
          <a:ext cx="3203575" cy="187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Image" r:id="rId5" imgW="6069841" imgH="3961905" progId="">
                  <p:embed/>
                </p:oleObj>
              </mc:Choice>
              <mc:Fallback>
                <p:oleObj name="Image" r:id="rId5" imgW="6069841" imgH="3961905" progId="">
                  <p:embed/>
                  <p:pic>
                    <p:nvPicPr>
                      <p:cNvPr id="0" name="Object 6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260350"/>
                        <a:ext cx="3203575" cy="1871663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3800" y="1268413"/>
            <a:ext cx="3203575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58888" y="3222625"/>
            <a:ext cx="6686550" cy="3635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3276600" y="2565400"/>
            <a:ext cx="2232025" cy="466725"/>
          </a:xfrm>
          <a:prstGeom prst="rect">
            <a:avLst/>
          </a:prstGeom>
          <a:solidFill>
            <a:srgbClr val="FFFFCC"/>
          </a:solidFill>
          <a:ln w="9525">
            <a:solidFill>
              <a:srgbClr val="FFFF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>
                <a:solidFill>
                  <a:srgbClr val="000000"/>
                </a:solidFill>
              </a:rPr>
              <a:t>Human ESCM</a:t>
            </a: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4695825" y="6113463"/>
            <a:ext cx="2241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GB" sz="1800"/>
              <a:t>Adult cardiomyocyte</a:t>
            </a: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508000" y="681038"/>
            <a:ext cx="3649663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1658938" defTabSz="414338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2000">
                <a:latin typeface="Times New Roman" pitchFamily="18" charset="0"/>
              </a:rPr>
              <a:t>hES-derived cardiomyocyte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1096963" y="1589088"/>
            <a:ext cx="21955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>
                <a:latin typeface="Times New Roman" pitchFamily="18" charset="0"/>
              </a:rPr>
              <a:t>Day 78 of differentiation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422275" y="6237288"/>
            <a:ext cx="6011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>
                <a:latin typeface="Times New Roman" pitchFamily="18" charset="0"/>
              </a:rPr>
              <a:t>Nadire N. Ali, Philip Poole-Wilson, Sian Harding (unpublished)</a:t>
            </a:r>
          </a:p>
        </p:txBody>
      </p:sp>
      <p:sp>
        <p:nvSpPr>
          <p:cNvPr id="15365" name="Text Box 6"/>
          <p:cNvSpPr txBox="1">
            <a:spLocks noChangeArrowheads="1"/>
          </p:cNvSpPr>
          <p:nvPr/>
        </p:nvSpPr>
        <p:spPr bwMode="auto">
          <a:xfrm>
            <a:off x="5335588" y="604838"/>
            <a:ext cx="2921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GB" sz="2000"/>
              <a:t>Adult human ventricular </a:t>
            </a:r>
          </a:p>
          <a:p>
            <a:pPr eaLnBrk="1" hangingPunct="1"/>
            <a:r>
              <a:rPr lang="en-GB" sz="2000"/>
              <a:t> cardiomyocyte</a:t>
            </a:r>
          </a:p>
        </p:txBody>
      </p:sp>
      <p:pic>
        <p:nvPicPr>
          <p:cNvPr id="669703" name="Human escm like adult #2.mp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2349500"/>
            <a:ext cx="3352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Myocyte oct 2006 A.wmv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3950" y="2324100"/>
            <a:ext cx="3429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43" fill="hold"/>
                                        <p:tgtEl>
                                          <p:spTgt spid="66970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4943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342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69703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697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66970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9703"/>
                  </p:tgtEl>
                </p:cond>
              </p:nextCondLst>
            </p:seq>
            <p:video>
              <p:cMediaNode>
                <p:cTn id="16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168400" y="374650"/>
            <a:ext cx="6626225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GB" sz="2000"/>
              <a:t>Imaging of calcium transients with fluo-4 in human ESCM</a:t>
            </a:r>
          </a:p>
        </p:txBody>
      </p:sp>
      <p:pic>
        <p:nvPicPr>
          <p:cNvPr id="670724" name="hESCM8  isol 090506ph .wmv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013" y="1941513"/>
            <a:ext cx="3429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3.wmv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33925" y="1914525"/>
            <a:ext cx="3429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60" fill="hold"/>
                                        <p:tgtEl>
                                          <p:spTgt spid="6707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46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03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70724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707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6707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0724"/>
                  </p:tgtEl>
                </p:cond>
              </p:nextCondLst>
            </p:seq>
            <p:video>
              <p:cMediaNode>
                <p:cTn id="16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30" name="Rectangle 2"/>
          <p:cNvSpPr>
            <a:spLocks noGrp="1" noChangeArrowheads="1"/>
          </p:cNvSpPr>
          <p:nvPr>
            <p:ph type="title"/>
          </p:nvPr>
        </p:nvSpPr>
        <p:spPr>
          <a:xfrm>
            <a:off x="931863" y="438150"/>
            <a:ext cx="7559675" cy="1144588"/>
          </a:xfrm>
          <a:ln>
            <a:solidFill>
              <a:srgbClr val="FFFFCC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2400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Human Embryonic Stem Cells for cardiac repair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1175" y="1779588"/>
            <a:ext cx="82296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ct val="20000"/>
              </a:spcAft>
            </a:pPr>
            <a:r>
              <a:rPr lang="en-US" sz="1900" smtClean="0">
                <a:latin typeface="Arial" pitchFamily="34" charset="0"/>
              </a:rPr>
              <a:t>ADVANTAGES</a:t>
            </a:r>
          </a:p>
          <a:p>
            <a:pPr lvl="1" eaLnBrk="1" hangingPunct="1">
              <a:lnSpc>
                <a:spcPct val="90000"/>
              </a:lnSpc>
              <a:spcAft>
                <a:spcPct val="20000"/>
              </a:spcAft>
            </a:pPr>
            <a:r>
              <a:rPr lang="en-US" sz="1900" smtClean="0">
                <a:latin typeface="Arial" pitchFamily="34" charset="0"/>
              </a:rPr>
              <a:t>Unlimited supply</a:t>
            </a:r>
          </a:p>
          <a:p>
            <a:pPr lvl="1" eaLnBrk="1" hangingPunct="1">
              <a:lnSpc>
                <a:spcPct val="90000"/>
              </a:lnSpc>
              <a:spcAft>
                <a:spcPct val="20000"/>
              </a:spcAft>
            </a:pPr>
            <a:r>
              <a:rPr lang="en-US" sz="1900" smtClean="0">
                <a:latin typeface="Arial" pitchFamily="34" charset="0"/>
              </a:rPr>
              <a:t>Perfectly designed for regeneration</a:t>
            </a:r>
          </a:p>
          <a:p>
            <a:pPr lvl="1" eaLnBrk="1" hangingPunct="1">
              <a:lnSpc>
                <a:spcPct val="90000"/>
              </a:lnSpc>
              <a:spcAft>
                <a:spcPct val="20000"/>
              </a:spcAft>
            </a:pPr>
            <a:r>
              <a:rPr lang="en-US" sz="1900" smtClean="0">
                <a:latin typeface="Arial" pitchFamily="34" charset="0"/>
              </a:rPr>
              <a:t>Form cardiomyocytes, vessels and connective tissue</a:t>
            </a:r>
          </a:p>
          <a:p>
            <a:pPr lvl="1" eaLnBrk="1" hangingPunct="1">
              <a:lnSpc>
                <a:spcPct val="90000"/>
              </a:lnSpc>
              <a:spcAft>
                <a:spcPct val="20000"/>
              </a:spcAft>
            </a:pPr>
            <a:r>
              <a:rPr lang="en-US" sz="1900" smtClean="0">
                <a:latin typeface="Arial" pitchFamily="34" charset="0"/>
              </a:rPr>
              <a:t>ESC-CM can mature, and have responses similar to adult cardiomyocytes</a:t>
            </a:r>
          </a:p>
          <a:p>
            <a:pPr lvl="1" eaLnBrk="1" hangingPunct="1">
              <a:lnSpc>
                <a:spcPct val="90000"/>
              </a:lnSpc>
              <a:spcAft>
                <a:spcPct val="20000"/>
              </a:spcAft>
            </a:pPr>
            <a:endParaRPr lang="en-US" sz="1900" smtClean="0">
              <a:latin typeface="Arial" pitchFamily="34" charset="0"/>
            </a:endParaRPr>
          </a:p>
          <a:p>
            <a:pPr lvl="1" eaLnBrk="1" hangingPunct="1">
              <a:lnSpc>
                <a:spcPct val="90000"/>
              </a:lnSpc>
              <a:spcAft>
                <a:spcPct val="20000"/>
              </a:spcAft>
            </a:pPr>
            <a:r>
              <a:rPr lang="en-US" sz="1900" smtClean="0">
                <a:latin typeface="Arial" pitchFamily="34" charset="0"/>
              </a:rPr>
              <a:t>Immediate availability – ‘off the shelf’</a:t>
            </a:r>
          </a:p>
          <a:p>
            <a:pPr lvl="2" eaLnBrk="1" hangingPunct="1">
              <a:lnSpc>
                <a:spcPct val="90000"/>
              </a:lnSpc>
              <a:spcAft>
                <a:spcPct val="20000"/>
              </a:spcAft>
            </a:pPr>
            <a:r>
              <a:rPr lang="en-US" sz="1800" smtClean="0">
                <a:latin typeface="Arial" pitchFamily="34" charset="0"/>
              </a:rPr>
              <a:t>Tissue engineering</a:t>
            </a:r>
          </a:p>
          <a:p>
            <a:pPr lvl="1" eaLnBrk="1" hangingPunct="1">
              <a:lnSpc>
                <a:spcPct val="90000"/>
              </a:lnSpc>
              <a:spcAft>
                <a:spcPct val="20000"/>
              </a:spcAft>
            </a:pPr>
            <a:endParaRPr lang="en-US" sz="1900" smtClean="0">
              <a:latin typeface="Arial" pitchFamily="34" charset="0"/>
            </a:endParaRPr>
          </a:p>
          <a:p>
            <a:pPr lvl="1" eaLnBrk="1" hangingPunct="1">
              <a:lnSpc>
                <a:spcPct val="90000"/>
              </a:lnSpc>
              <a:spcAft>
                <a:spcPct val="20000"/>
              </a:spcAft>
            </a:pPr>
            <a:endParaRPr lang="en-US" sz="1900" smtClean="0">
              <a:latin typeface="Arial" pitchFamily="34" charset="0"/>
            </a:endParaRPr>
          </a:p>
          <a:p>
            <a:pPr eaLnBrk="1" hangingPunct="1">
              <a:lnSpc>
                <a:spcPct val="90000"/>
              </a:lnSpc>
              <a:spcAft>
                <a:spcPct val="20000"/>
              </a:spcAft>
            </a:pPr>
            <a:endParaRPr lang="en-US" sz="2100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8975" y="293688"/>
            <a:ext cx="7807325" cy="671512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GB" sz="2400" smtClean="0">
                <a:latin typeface="Arial" pitchFamily="34" charset="0"/>
              </a:rPr>
              <a:t>Embryonic stem cells-hurdles to be overcome</a:t>
            </a:r>
            <a:endParaRPr lang="en-US" sz="2400" smtClean="0">
              <a:latin typeface="Arial" pitchFamily="34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46150" y="1165225"/>
            <a:ext cx="6321425" cy="4848225"/>
          </a:xfrm>
        </p:spPr>
        <p:txBody>
          <a:bodyPr/>
          <a:lstStyle/>
          <a:p>
            <a:pPr marL="311150" indent="-311150" eaLnBrk="1" hangingPunct="1">
              <a:lnSpc>
                <a:spcPct val="80000"/>
              </a:lnSpc>
              <a:spcAft>
                <a:spcPct val="20000"/>
              </a:spcAft>
              <a:buSzPct val="100000"/>
              <a:buFont typeface="Times New Roman" pitchFamily="18" charset="0"/>
              <a:buChar char="•"/>
            </a:pPr>
            <a:r>
              <a:rPr lang="en-GB" sz="1900" smtClean="0">
                <a:latin typeface="Arial" pitchFamily="34" charset="0"/>
              </a:rPr>
              <a:t>Ethical problems</a:t>
            </a:r>
          </a:p>
          <a:p>
            <a:pPr marL="311150" indent="-311150" eaLnBrk="1" hangingPunct="1">
              <a:lnSpc>
                <a:spcPct val="80000"/>
              </a:lnSpc>
              <a:spcAft>
                <a:spcPct val="20000"/>
              </a:spcAft>
              <a:buSzPct val="100000"/>
              <a:buFont typeface="Times New Roman" pitchFamily="18" charset="0"/>
              <a:buChar char="•"/>
            </a:pPr>
            <a:endParaRPr lang="en-US" sz="1900" smtClean="0">
              <a:latin typeface="Arial" pitchFamily="34" charset="0"/>
            </a:endParaRPr>
          </a:p>
          <a:p>
            <a:pPr marL="311150" indent="-311150" eaLnBrk="1" hangingPunct="1">
              <a:lnSpc>
                <a:spcPct val="80000"/>
              </a:lnSpc>
              <a:spcBef>
                <a:spcPct val="20000"/>
              </a:spcBef>
              <a:spcAft>
                <a:spcPct val="100000"/>
              </a:spcAft>
              <a:buSzPct val="100000"/>
              <a:buFont typeface="Times New Roman" pitchFamily="18" charset="0"/>
              <a:buChar char="•"/>
            </a:pPr>
            <a:r>
              <a:rPr lang="en-GB" sz="1900" smtClean="0">
                <a:latin typeface="Arial" pitchFamily="34" charset="0"/>
              </a:rPr>
              <a:t>Exposure to animal products during derivation and culture</a:t>
            </a:r>
          </a:p>
          <a:p>
            <a:pPr marL="311150" indent="-311150" eaLnBrk="1" hangingPunct="1">
              <a:lnSpc>
                <a:spcPct val="80000"/>
              </a:lnSpc>
              <a:spcAft>
                <a:spcPct val="20000"/>
              </a:spcAft>
              <a:buSzPct val="100000"/>
              <a:buFont typeface="Times New Roman" pitchFamily="18" charset="0"/>
              <a:buChar char="•"/>
            </a:pPr>
            <a:endParaRPr lang="en-GB" sz="1900" smtClean="0">
              <a:latin typeface="Arial" pitchFamily="34" charset="0"/>
            </a:endParaRPr>
          </a:p>
          <a:p>
            <a:pPr marL="311150" indent="-311150" eaLnBrk="1" hangingPunct="1">
              <a:lnSpc>
                <a:spcPct val="80000"/>
              </a:lnSpc>
              <a:spcAft>
                <a:spcPct val="20000"/>
              </a:spcAft>
              <a:buSzPct val="100000"/>
              <a:buFont typeface="Times New Roman" pitchFamily="18" charset="0"/>
              <a:buChar char="•"/>
            </a:pPr>
            <a:r>
              <a:rPr lang="en-GB" sz="1900" smtClean="0">
                <a:latin typeface="Arial" pitchFamily="34" charset="0"/>
              </a:rPr>
              <a:t>Tumour formation</a:t>
            </a:r>
          </a:p>
          <a:p>
            <a:pPr marL="674688" lvl="1" eaLnBrk="1" hangingPunct="1">
              <a:lnSpc>
                <a:spcPct val="80000"/>
              </a:lnSpc>
              <a:spcAft>
                <a:spcPct val="20000"/>
              </a:spcAft>
              <a:buSzPct val="100000"/>
              <a:buFont typeface="Times New Roman" pitchFamily="18" charset="0"/>
              <a:buChar char="–"/>
            </a:pPr>
            <a:r>
              <a:rPr lang="en-GB" sz="1700" smtClean="0">
                <a:latin typeface="Arial" pitchFamily="34" charset="0"/>
              </a:rPr>
              <a:t>Only in undifferentiated cells</a:t>
            </a:r>
          </a:p>
          <a:p>
            <a:pPr marL="674688" lvl="1" eaLnBrk="1" hangingPunct="1">
              <a:lnSpc>
                <a:spcPct val="80000"/>
              </a:lnSpc>
              <a:spcAft>
                <a:spcPct val="20000"/>
              </a:spcAft>
              <a:buSzPct val="100000"/>
              <a:buFont typeface="Times New Roman" pitchFamily="18" charset="0"/>
              <a:buChar char="–"/>
            </a:pPr>
            <a:r>
              <a:rPr lang="en-GB" sz="1700" smtClean="0">
                <a:latin typeface="Arial" pitchFamily="34" charset="0"/>
              </a:rPr>
              <a:t>Safe when turned into cardiomyocytes etc</a:t>
            </a:r>
          </a:p>
          <a:p>
            <a:pPr marL="311150" indent="-311150" eaLnBrk="1" hangingPunct="1">
              <a:lnSpc>
                <a:spcPct val="80000"/>
              </a:lnSpc>
              <a:spcAft>
                <a:spcPct val="20000"/>
              </a:spcAft>
              <a:buSzPct val="100000"/>
              <a:buFont typeface="Times New Roman" pitchFamily="18" charset="0"/>
              <a:buChar char="•"/>
            </a:pPr>
            <a:endParaRPr lang="en-GB" sz="1900" smtClean="0">
              <a:latin typeface="Arial" pitchFamily="34" charset="0"/>
            </a:endParaRPr>
          </a:p>
          <a:p>
            <a:pPr marL="311150" indent="-311150" eaLnBrk="1" hangingPunct="1">
              <a:lnSpc>
                <a:spcPct val="80000"/>
              </a:lnSpc>
              <a:spcAft>
                <a:spcPct val="20000"/>
              </a:spcAft>
              <a:buSzPct val="100000"/>
              <a:buFont typeface="Times New Roman" pitchFamily="18" charset="0"/>
              <a:buChar char="•"/>
            </a:pPr>
            <a:r>
              <a:rPr lang="en-GB" sz="1900" smtClean="0">
                <a:latin typeface="Arial" pitchFamily="34" charset="0"/>
              </a:rPr>
              <a:t>Immune rejection</a:t>
            </a:r>
          </a:p>
          <a:p>
            <a:pPr marL="674688" lvl="1" eaLnBrk="1" hangingPunct="1">
              <a:lnSpc>
                <a:spcPct val="80000"/>
              </a:lnSpc>
              <a:spcAft>
                <a:spcPct val="20000"/>
              </a:spcAft>
              <a:buSzPct val="100000"/>
              <a:buFont typeface="Times New Roman" pitchFamily="18" charset="0"/>
              <a:buChar char="–"/>
            </a:pPr>
            <a:r>
              <a:rPr lang="en-GB" sz="1700" smtClean="0">
                <a:latin typeface="Arial" pitchFamily="34" charset="0"/>
              </a:rPr>
              <a:t>Immunosuppression as for organ transplant</a:t>
            </a:r>
          </a:p>
          <a:p>
            <a:pPr marL="674688" lvl="1" eaLnBrk="1" hangingPunct="1">
              <a:lnSpc>
                <a:spcPct val="80000"/>
              </a:lnSpc>
              <a:spcAft>
                <a:spcPct val="20000"/>
              </a:spcAft>
              <a:buSzPct val="100000"/>
              <a:buFont typeface="Times New Roman" pitchFamily="18" charset="0"/>
              <a:buChar char="–"/>
            </a:pPr>
            <a:r>
              <a:rPr lang="en-GB" sz="1700" smtClean="0">
                <a:latin typeface="Arial" pitchFamily="34" charset="0"/>
              </a:rPr>
              <a:t>Patient-specific ES-like cells</a:t>
            </a:r>
          </a:p>
          <a:p>
            <a:pPr marL="311150" indent="-311150" eaLnBrk="1" hangingPunct="1">
              <a:lnSpc>
                <a:spcPct val="80000"/>
              </a:lnSpc>
              <a:spcAft>
                <a:spcPct val="20000"/>
              </a:spcAft>
              <a:buSzPct val="100000"/>
              <a:buFont typeface="Times New Roman" pitchFamily="18" charset="0"/>
              <a:buChar char="•"/>
            </a:pPr>
            <a:endParaRPr lang="en-GB" sz="1900" smtClean="0">
              <a:latin typeface="Arial" pitchFamily="34" charset="0"/>
            </a:endParaRPr>
          </a:p>
          <a:p>
            <a:pPr marL="311150" indent="-311150" eaLnBrk="1" hangingPunct="1">
              <a:lnSpc>
                <a:spcPct val="80000"/>
              </a:lnSpc>
              <a:spcAft>
                <a:spcPct val="20000"/>
              </a:spcAft>
              <a:buSzPct val="100000"/>
              <a:buFont typeface="Times New Roman" pitchFamily="18" charset="0"/>
              <a:buChar char="•"/>
            </a:pPr>
            <a:r>
              <a:rPr lang="en-GB" sz="1900" smtClean="0">
                <a:latin typeface="Arial" pitchFamily="34" charset="0"/>
              </a:rPr>
              <a:t>Matching of hESC-derived cardiomyocytes to mature ventricle </a:t>
            </a:r>
          </a:p>
          <a:p>
            <a:pPr marL="674688" lvl="1" eaLnBrk="1" hangingPunct="1">
              <a:lnSpc>
                <a:spcPct val="80000"/>
              </a:lnSpc>
              <a:spcAft>
                <a:spcPct val="20000"/>
              </a:spcAft>
              <a:buSzPct val="100000"/>
              <a:buFont typeface="Times New Roman" pitchFamily="18" charset="0"/>
              <a:buChar char="–"/>
            </a:pPr>
            <a:r>
              <a:rPr lang="en-GB" sz="1700" smtClean="0">
                <a:latin typeface="Arial" pitchFamily="34" charset="0"/>
              </a:rPr>
              <a:t>Arrhythmias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128713" y="581025"/>
            <a:ext cx="7240587" cy="722313"/>
          </a:xfrm>
          <a:ln>
            <a:solidFill>
              <a:srgbClr val="FFFFCC"/>
            </a:solidFill>
          </a:ln>
        </p:spPr>
        <p:txBody>
          <a:bodyPr/>
          <a:lstStyle/>
          <a:p>
            <a:pPr eaLnBrk="1" hangingPunct="1"/>
            <a:r>
              <a:rPr lang="en-GB" sz="2000" smtClean="0">
                <a:solidFill>
                  <a:schemeClr val="tx1"/>
                </a:solidFill>
                <a:latin typeface="Arial" pitchFamily="34" charset="0"/>
              </a:rPr>
              <a:t>Ethical considerations addressed by experimentation</a:t>
            </a:r>
            <a:endParaRPr lang="en-US" sz="200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8125" y="2141538"/>
            <a:ext cx="8905875" cy="2517775"/>
          </a:xfrm>
        </p:spPr>
        <p:txBody>
          <a:bodyPr/>
          <a:lstStyle/>
          <a:p>
            <a:pPr eaLnBrk="1" hangingPunct="1">
              <a:spcAft>
                <a:spcPct val="150000"/>
              </a:spcAft>
            </a:pPr>
            <a:r>
              <a:rPr lang="en-US" sz="1700" smtClean="0">
                <a:latin typeface="Arial" pitchFamily="34" charset="0"/>
              </a:rPr>
              <a:t>Generation of nuclear transfer-derived pluripotent ES cells from cloned Cdx2-deficient blastocysts. Meissner, Jaenisch.</a:t>
            </a:r>
          </a:p>
          <a:p>
            <a:pPr eaLnBrk="1" hangingPunct="1">
              <a:spcAft>
                <a:spcPct val="150000"/>
              </a:spcAft>
            </a:pPr>
            <a:r>
              <a:rPr lang="en-GB" sz="1700" smtClean="0">
                <a:latin typeface="Arial" pitchFamily="34" charset="0"/>
              </a:rPr>
              <a:t>Embryonic and extraembryonic stem cell lines derived from single mouse blastomeres. Chung Y, Klimanskaya I, Becker S, Marh J, Lu SJ, Johnson J, Meisner L, Lanza R. </a:t>
            </a:r>
          </a:p>
          <a:p>
            <a:pPr eaLnBrk="1" hangingPunct="1">
              <a:spcAft>
                <a:spcPct val="150000"/>
              </a:spcAft>
            </a:pPr>
            <a:endParaRPr lang="en-GB" sz="1700" smtClean="0">
              <a:latin typeface="Arial" pitchFamily="34" charset="0"/>
            </a:endParaRP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2987675" y="1531938"/>
            <a:ext cx="2466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GB" sz="2000"/>
              <a:t>Nature. 2005 Oct 16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338138" y="4672013"/>
            <a:ext cx="845978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000"/>
              <a:t> Nature. 2006 Aug 23</a:t>
            </a:r>
          </a:p>
          <a:p>
            <a:pPr algn="ctr" eaLnBrk="1" hangingPunct="1"/>
            <a:endParaRPr lang="en-US" sz="2000"/>
          </a:p>
          <a:p>
            <a:pPr eaLnBrk="1" hangingPunct="1">
              <a:buFontTx/>
              <a:buChar char="•"/>
            </a:pPr>
            <a:r>
              <a:rPr lang="en-US" sz="1800"/>
              <a:t>    Human embryonic stem cell lines derived from single blastomeres.            Klimanskaya I, Chung Y, Becker S, Lu SJ, Lanza R. </a:t>
            </a:r>
          </a:p>
          <a:p>
            <a:pPr eaLnBrk="1" hangingPunct="1">
              <a:buFontTx/>
              <a:buChar char="•"/>
            </a:pPr>
            <a:endParaRPr lang="en-US" sz="1800"/>
          </a:p>
          <a:p>
            <a:pPr eaLnBrk="1" hangingPunct="1">
              <a:buFontTx/>
              <a:buChar char="•"/>
            </a:pP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6725" y="115888"/>
            <a:ext cx="7772400" cy="1143000"/>
          </a:xfrm>
          <a:ln>
            <a:solidFill>
              <a:srgbClr val="FFFFCC"/>
            </a:solidFill>
          </a:ln>
        </p:spPr>
        <p:txBody>
          <a:bodyPr/>
          <a:lstStyle/>
          <a:p>
            <a:pPr eaLnBrk="1" hangingPunct="1">
              <a:spcAft>
                <a:spcPct val="50000"/>
              </a:spcAft>
            </a:pPr>
            <a:r>
              <a:rPr lang="en-GB" sz="2800" smtClean="0">
                <a:solidFill>
                  <a:schemeClr val="tx1"/>
                </a:solidFill>
                <a:latin typeface="Arial" pitchFamily="34" charset="0"/>
              </a:rPr>
              <a:t>Animal product-free conditions for hES cells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484313"/>
            <a:ext cx="8569325" cy="5183187"/>
          </a:xfrm>
        </p:spPr>
        <p:txBody>
          <a:bodyPr/>
          <a:lstStyle/>
          <a:p>
            <a:pPr marL="311150" indent="-311150" eaLnBrk="1" hangingPunct="1">
              <a:lnSpc>
                <a:spcPct val="95000"/>
              </a:lnSpc>
              <a:spcAft>
                <a:spcPct val="75000"/>
              </a:spcAft>
              <a:buSzPct val="100000"/>
              <a:buFont typeface="Times New Roman" pitchFamily="18" charset="0"/>
              <a:buChar char="•"/>
            </a:pPr>
            <a:r>
              <a:rPr lang="en-GB" sz="1800" smtClean="0">
                <a:latin typeface="Arial" pitchFamily="34" charset="0"/>
              </a:rPr>
              <a:t>Feeder-free growth</a:t>
            </a:r>
          </a:p>
          <a:p>
            <a:pPr marL="311150" indent="-311150" eaLnBrk="1" hangingPunct="1">
              <a:lnSpc>
                <a:spcPct val="95000"/>
              </a:lnSpc>
              <a:spcAft>
                <a:spcPct val="75000"/>
              </a:spcAft>
              <a:buSzPct val="100000"/>
              <a:buFont typeface="Times New Roman" pitchFamily="18" charset="0"/>
              <a:buNone/>
            </a:pPr>
            <a:r>
              <a:rPr lang="en-GB" sz="1800" smtClean="0">
                <a:latin typeface="Arial" pitchFamily="34" charset="0"/>
              </a:rPr>
              <a:t>		</a:t>
            </a:r>
            <a:r>
              <a:rPr lang="en-GB" sz="1300" smtClean="0">
                <a:latin typeface="Arial" pitchFamily="34" charset="0"/>
              </a:rPr>
              <a:t>Xu C et al (2001) Nat Biotechnol.19:971-4 </a:t>
            </a:r>
            <a:r>
              <a:rPr lang="en-GB" sz="1100" smtClean="0">
                <a:latin typeface="Arial" pitchFamily="34" charset="0"/>
              </a:rPr>
              <a:t>------(matrigel and MEF-CM!)</a:t>
            </a:r>
          </a:p>
          <a:p>
            <a:pPr marL="311150" indent="-311150" eaLnBrk="1" hangingPunct="1">
              <a:lnSpc>
                <a:spcPct val="95000"/>
              </a:lnSpc>
              <a:spcAft>
                <a:spcPct val="75000"/>
              </a:spcAft>
              <a:buSzPct val="100000"/>
              <a:buFont typeface="Times New Roman" pitchFamily="18" charset="0"/>
              <a:buNone/>
            </a:pPr>
            <a:r>
              <a:rPr lang="en-GB" sz="1300" smtClean="0">
                <a:latin typeface="Arial" pitchFamily="34" charset="0"/>
              </a:rPr>
              <a:t>	 	Gold J et al 2005 (Abst. ISSCR SF) </a:t>
            </a:r>
            <a:r>
              <a:rPr lang="en-GB" sz="1100" smtClean="0">
                <a:latin typeface="Arial" pitchFamily="34" charset="0"/>
              </a:rPr>
              <a:t>-----------------(serum coated plates)</a:t>
            </a:r>
          </a:p>
          <a:p>
            <a:pPr marL="311150" indent="-311150" eaLnBrk="1" hangingPunct="1">
              <a:lnSpc>
                <a:spcPct val="95000"/>
              </a:lnSpc>
              <a:spcAft>
                <a:spcPct val="75000"/>
              </a:spcAft>
              <a:buSzPct val="100000"/>
              <a:buFont typeface="Times New Roman" pitchFamily="18" charset="0"/>
              <a:buChar char="•"/>
            </a:pPr>
            <a:r>
              <a:rPr lang="en-GB" sz="1800" smtClean="0">
                <a:latin typeface="Arial" pitchFamily="34" charset="0"/>
              </a:rPr>
              <a:t>Chemically defined medium</a:t>
            </a:r>
          </a:p>
          <a:p>
            <a:pPr marL="311150" indent="-311150" eaLnBrk="1" hangingPunct="1">
              <a:lnSpc>
                <a:spcPct val="95000"/>
              </a:lnSpc>
              <a:spcAft>
                <a:spcPct val="75000"/>
              </a:spcAft>
              <a:buSzPct val="100000"/>
              <a:buFont typeface="Times New Roman" pitchFamily="18" charset="0"/>
              <a:buNone/>
            </a:pPr>
            <a:r>
              <a:rPr lang="en-GB" sz="1800" smtClean="0">
                <a:latin typeface="Arial" pitchFamily="34" charset="0"/>
              </a:rPr>
              <a:t>		</a:t>
            </a:r>
            <a:r>
              <a:rPr lang="en-GB" sz="1300" smtClean="0">
                <a:latin typeface="Arial" pitchFamily="34" charset="0"/>
              </a:rPr>
              <a:t>Xu R-H, et al Nature Methods 2: 185-190-</a:t>
            </a:r>
            <a:r>
              <a:rPr lang="en-GB" sz="1100" smtClean="0">
                <a:latin typeface="Arial" pitchFamily="34" charset="0"/>
              </a:rPr>
              <a:t>----------(+ Noggin)</a:t>
            </a:r>
          </a:p>
          <a:p>
            <a:pPr marL="311150" indent="-311150" eaLnBrk="1" hangingPunct="1">
              <a:lnSpc>
                <a:spcPct val="95000"/>
              </a:lnSpc>
              <a:spcAft>
                <a:spcPct val="75000"/>
              </a:spcAft>
              <a:buSzPct val="100000"/>
              <a:buFont typeface="Times New Roman" pitchFamily="18" charset="0"/>
              <a:buNone/>
            </a:pPr>
            <a:r>
              <a:rPr lang="en-GB" sz="1300" smtClean="0">
                <a:latin typeface="Arial" pitchFamily="34" charset="0"/>
              </a:rPr>
              <a:t>		Xu C et al (2005) Stem Cells 23: 315-323</a:t>
            </a:r>
            <a:r>
              <a:rPr lang="en-GB" sz="1100" smtClean="0">
                <a:latin typeface="Arial" pitchFamily="34" charset="0"/>
              </a:rPr>
              <a:t>----------(+high bFGF)</a:t>
            </a:r>
          </a:p>
          <a:p>
            <a:pPr marL="311150" indent="-311150" eaLnBrk="1" hangingPunct="1">
              <a:lnSpc>
                <a:spcPct val="95000"/>
              </a:lnSpc>
              <a:spcAft>
                <a:spcPct val="75000"/>
              </a:spcAft>
              <a:buSzPct val="100000"/>
              <a:buFont typeface="Times New Roman" pitchFamily="18" charset="0"/>
              <a:buChar char="•"/>
            </a:pPr>
            <a:r>
              <a:rPr lang="en-GB" sz="1800" smtClean="0">
                <a:latin typeface="Arial" pitchFamily="34" charset="0"/>
              </a:rPr>
              <a:t>Human feeders</a:t>
            </a:r>
          </a:p>
          <a:p>
            <a:pPr marL="311150" indent="-311150" eaLnBrk="1" hangingPunct="1">
              <a:lnSpc>
                <a:spcPct val="95000"/>
              </a:lnSpc>
              <a:spcAft>
                <a:spcPct val="75000"/>
              </a:spcAft>
              <a:buSzPct val="100000"/>
              <a:buFont typeface="Times New Roman" pitchFamily="18" charset="0"/>
              <a:buNone/>
            </a:pPr>
            <a:r>
              <a:rPr lang="en-GB" sz="1800" smtClean="0">
                <a:latin typeface="Arial" pitchFamily="34" charset="0"/>
              </a:rPr>
              <a:t>		</a:t>
            </a:r>
            <a:r>
              <a:rPr lang="en-GB" sz="1300" smtClean="0">
                <a:latin typeface="Arial" pitchFamily="34" charset="0"/>
              </a:rPr>
              <a:t>Stojkovich P et al (2005) Stem Cells 23:306–314-</a:t>
            </a:r>
            <a:r>
              <a:rPr lang="en-GB" sz="1100" smtClean="0">
                <a:latin typeface="Arial" pitchFamily="34" charset="0"/>
              </a:rPr>
              <a:t>-(+hES-derived FBs)</a:t>
            </a:r>
          </a:p>
          <a:p>
            <a:pPr marL="311150" indent="-311150" eaLnBrk="1" hangingPunct="1">
              <a:lnSpc>
                <a:spcPct val="95000"/>
              </a:lnSpc>
              <a:spcAft>
                <a:spcPct val="75000"/>
              </a:spcAft>
              <a:buSzPct val="100000"/>
              <a:buFont typeface="Times New Roman" pitchFamily="18" charset="0"/>
              <a:buChar char="•"/>
            </a:pPr>
            <a:r>
              <a:rPr lang="en-GB" sz="1800" smtClean="0">
                <a:latin typeface="Arial" pitchFamily="34" charset="0"/>
              </a:rPr>
              <a:t>Derivation of ES cells with human feeders </a:t>
            </a:r>
          </a:p>
          <a:p>
            <a:pPr marL="311150" indent="-311150" eaLnBrk="1" hangingPunct="1">
              <a:lnSpc>
                <a:spcPct val="95000"/>
              </a:lnSpc>
              <a:spcAft>
                <a:spcPct val="75000"/>
              </a:spcAft>
              <a:buSzPct val="100000"/>
              <a:buFont typeface="Times New Roman" pitchFamily="18" charset="0"/>
              <a:buChar char="•"/>
            </a:pPr>
            <a:r>
              <a:rPr lang="en-GB" sz="1800" smtClean="0">
                <a:latin typeface="Arial" pitchFamily="34" charset="0"/>
              </a:rPr>
              <a:t>Derivation of ES cells w/o exposure to feeders</a:t>
            </a:r>
          </a:p>
          <a:p>
            <a:pPr marL="311150" indent="-311150" eaLnBrk="1" hangingPunct="1">
              <a:lnSpc>
                <a:spcPct val="95000"/>
              </a:lnSpc>
              <a:spcAft>
                <a:spcPct val="75000"/>
              </a:spcAft>
              <a:buSzPct val="100000"/>
              <a:buFont typeface="Times New Roman" pitchFamily="18" charset="0"/>
              <a:buNone/>
            </a:pPr>
            <a:r>
              <a:rPr lang="en-GB" sz="1800" smtClean="0">
                <a:latin typeface="Arial" pitchFamily="34" charset="0"/>
              </a:rPr>
              <a:t>		</a:t>
            </a:r>
            <a:r>
              <a:rPr lang="en-GB" sz="1300" smtClean="0">
                <a:latin typeface="Arial" pitchFamily="34" charset="0"/>
              </a:rPr>
              <a:t>Lanza R (Advanced Cell Technology) – Lancet (2005)-</a:t>
            </a:r>
            <a:r>
              <a:rPr lang="en-GB" sz="1100" smtClean="0">
                <a:latin typeface="Arial" pitchFamily="34" charset="0"/>
              </a:rPr>
              <a:t>(sterilsable ECM)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128713" y="581025"/>
            <a:ext cx="6831012" cy="722313"/>
          </a:xfrm>
          <a:ln>
            <a:solidFill>
              <a:srgbClr val="FFFFCC"/>
            </a:solidFill>
          </a:ln>
        </p:spPr>
        <p:txBody>
          <a:bodyPr/>
          <a:lstStyle/>
          <a:p>
            <a:pPr eaLnBrk="1" hangingPunct="1"/>
            <a:r>
              <a:rPr lang="en-GB" sz="2800" smtClean="0">
                <a:solidFill>
                  <a:schemeClr val="tx1"/>
                </a:solidFill>
                <a:latin typeface="Arial" pitchFamily="34" charset="0"/>
              </a:rPr>
              <a:t>Teratoma formation</a:t>
            </a:r>
            <a:endParaRPr lang="en-US" sz="280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Aft>
                <a:spcPct val="100000"/>
              </a:spcAft>
            </a:pPr>
            <a:r>
              <a:rPr lang="en-GB" sz="1900" smtClean="0">
                <a:latin typeface="Arial" pitchFamily="34" charset="0"/>
              </a:rPr>
              <a:t>Differentiated ES cells do not form teratomas</a:t>
            </a:r>
          </a:p>
          <a:p>
            <a:pPr lvl="1" eaLnBrk="1" hangingPunct="1">
              <a:spcAft>
                <a:spcPct val="100000"/>
              </a:spcAft>
            </a:pPr>
            <a:r>
              <a:rPr lang="en-US" sz="1700" smtClean="0">
                <a:latin typeface="Arial" pitchFamily="34" charset="0"/>
              </a:rPr>
              <a:t>Formation of human myocardium in the rat heart from human embryonic stem cells. Laflamme, Murry, Am J Pathol. 2005 167:663-71</a:t>
            </a:r>
            <a:endParaRPr lang="en-GB" sz="1700" smtClean="0">
              <a:latin typeface="Arial" pitchFamily="34" charset="0"/>
            </a:endParaRPr>
          </a:p>
          <a:p>
            <a:pPr eaLnBrk="1" hangingPunct="1">
              <a:spcAft>
                <a:spcPct val="100000"/>
              </a:spcAft>
            </a:pPr>
            <a:r>
              <a:rPr lang="en-GB" sz="1900" smtClean="0">
                <a:latin typeface="Arial" pitchFamily="34" charset="0"/>
              </a:rPr>
              <a:t>But:-</a:t>
            </a:r>
          </a:p>
          <a:p>
            <a:pPr eaLnBrk="1" hangingPunct="1">
              <a:spcAft>
                <a:spcPct val="100000"/>
              </a:spcAft>
            </a:pPr>
            <a:r>
              <a:rPr lang="en-GB" sz="1900" smtClean="0">
                <a:latin typeface="Arial" pitchFamily="34" charset="0"/>
              </a:rPr>
              <a:t>Human adult mesenchymal stem cells undergo spontaneous transformation after prolonged culture</a:t>
            </a:r>
          </a:p>
          <a:p>
            <a:pPr lvl="1" eaLnBrk="1" hangingPunct="1">
              <a:spcAft>
                <a:spcPct val="100000"/>
              </a:spcAft>
            </a:pPr>
            <a:r>
              <a:rPr lang="en-US" sz="1700" smtClean="0">
                <a:latin typeface="Arial" pitchFamily="34" charset="0"/>
              </a:rPr>
              <a:t>Spontaneous human adult stem cell transformation. Rubio </a:t>
            </a:r>
            <a:r>
              <a:rPr lang="en-US" sz="1700" i="1" smtClean="0">
                <a:latin typeface="Arial" pitchFamily="34" charset="0"/>
              </a:rPr>
              <a:t>et al</a:t>
            </a:r>
            <a:r>
              <a:rPr lang="en-US" sz="1700" smtClean="0">
                <a:latin typeface="Arial" pitchFamily="34" charset="0"/>
              </a:rPr>
              <a:t> Cancer Res. 2005 65:3035-9 </a:t>
            </a:r>
            <a:endParaRPr lang="en-GB" sz="1700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409575"/>
            <a:ext cx="6831012" cy="577850"/>
          </a:xfrm>
          <a:ln>
            <a:solidFill>
              <a:srgbClr val="FFFFCC"/>
            </a:solidFill>
          </a:ln>
        </p:spPr>
        <p:txBody>
          <a:bodyPr/>
          <a:lstStyle/>
          <a:p>
            <a:pPr eaLnBrk="1" hangingPunct="1"/>
            <a:r>
              <a:rPr lang="en-GB" sz="2000" smtClean="0">
                <a:solidFill>
                  <a:schemeClr val="tx1"/>
                </a:solidFill>
                <a:latin typeface="Arial" pitchFamily="34" charset="0"/>
              </a:rPr>
              <a:t>Immunogenicity of embryonic stem cells in the heart</a:t>
            </a:r>
            <a:endParaRPr lang="en-US" sz="200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25538"/>
            <a:ext cx="8229600" cy="27352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ct val="50000"/>
              </a:spcAft>
            </a:pPr>
            <a:r>
              <a:rPr lang="en-GB" sz="1700" smtClean="0">
                <a:latin typeface="Arial" pitchFamily="34" charset="0"/>
              </a:rPr>
              <a:t>Survey of 8 papers, with allogenic ES cell transplantation to mouse or rat,</a:t>
            </a:r>
            <a:r>
              <a:rPr lang="en-GB" sz="1900" smtClean="0">
                <a:latin typeface="Arial" pitchFamily="34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spcAft>
                <a:spcPct val="50000"/>
              </a:spcAft>
            </a:pPr>
            <a:r>
              <a:rPr lang="en-GB" sz="1500" smtClean="0">
                <a:latin typeface="Arial" pitchFamily="34" charset="0"/>
              </a:rPr>
              <a:t>8 reported survival of cells/improved function</a:t>
            </a:r>
          </a:p>
          <a:p>
            <a:pPr lvl="1" eaLnBrk="1" hangingPunct="1">
              <a:lnSpc>
                <a:spcPct val="90000"/>
              </a:lnSpc>
              <a:spcAft>
                <a:spcPct val="50000"/>
              </a:spcAft>
            </a:pPr>
            <a:r>
              <a:rPr lang="en-GB" sz="1500" smtClean="0">
                <a:latin typeface="Arial" pitchFamily="34" charset="0"/>
              </a:rPr>
              <a:t>of these, only 3 used athymic animals or immunosuppression</a:t>
            </a:r>
          </a:p>
          <a:p>
            <a:pPr lvl="1" eaLnBrk="1" hangingPunct="1">
              <a:lnSpc>
                <a:spcPct val="90000"/>
              </a:lnSpc>
              <a:spcAft>
                <a:spcPct val="50000"/>
              </a:spcAft>
            </a:pPr>
            <a:endParaRPr lang="en-GB" sz="1500" smtClean="0">
              <a:latin typeface="Arial" pitchFamily="34" charset="0"/>
            </a:endParaRPr>
          </a:p>
          <a:p>
            <a:pPr eaLnBrk="1" hangingPunct="1">
              <a:lnSpc>
                <a:spcPct val="90000"/>
              </a:lnSpc>
              <a:spcAft>
                <a:spcPct val="50000"/>
              </a:spcAft>
            </a:pPr>
            <a:r>
              <a:rPr lang="en-GB" sz="1700" smtClean="0">
                <a:latin typeface="Arial" pitchFamily="34" charset="0"/>
              </a:rPr>
              <a:t>Sheep with implanted mouse ES cells, greater improvement in non-immunosuppressed animals</a:t>
            </a:r>
          </a:p>
          <a:p>
            <a:pPr lvl="1" eaLnBrk="1" hangingPunct="1">
              <a:lnSpc>
                <a:spcPct val="90000"/>
              </a:lnSpc>
              <a:spcAft>
                <a:spcPct val="50000"/>
              </a:spcAft>
            </a:pPr>
            <a:r>
              <a:rPr lang="en-US" sz="1500" smtClean="0">
                <a:latin typeface="Arial" pitchFamily="34" charset="0"/>
              </a:rPr>
              <a:t>Transplantation of cardiac-committed mouse embryonic stem cells to infarcted sheep myocardium: a preclinical study. Menard, Menasche Lancet. 2005 366:1005-12. </a:t>
            </a:r>
            <a:endParaRPr lang="en-GB" sz="1500" smtClean="0">
              <a:latin typeface="Arial" pitchFamily="34" charset="0"/>
            </a:endParaRPr>
          </a:p>
        </p:txBody>
      </p:sp>
      <p:pic>
        <p:nvPicPr>
          <p:cNvPr id="22532" name="Picture 4" descr="sheep es impla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475" y="3644900"/>
            <a:ext cx="3246438" cy="311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3"/>
          <p:cNvSpPr txBox="1">
            <a:spLocks noChangeArrowheads="1"/>
          </p:cNvSpPr>
          <p:nvPr/>
        </p:nvSpPr>
        <p:spPr bwMode="auto">
          <a:xfrm>
            <a:off x="998538" y="982663"/>
            <a:ext cx="7002462" cy="222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>
                <a:solidFill>
                  <a:srgbClr val="FF3300"/>
                </a:solidFill>
              </a:rPr>
              <a:t>Overall prospect for embryonic stem cell-derived cardiomyocytes for cardiac repair</a:t>
            </a:r>
          </a:p>
          <a:p>
            <a:endParaRPr lang="en-GB" sz="2800">
              <a:solidFill>
                <a:srgbClr val="FF3300"/>
              </a:solidFill>
            </a:endParaRPr>
          </a:p>
          <a:p>
            <a:r>
              <a:rPr lang="en-GB" sz="2800">
                <a:solidFill>
                  <a:srgbClr val="FF3300"/>
                </a:solidFill>
              </a:rPr>
              <a:t>-promising source of cardiac muscle, but still not ready for the clinic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479425" y="2781300"/>
            <a:ext cx="2328863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90" tIns="45697" rIns="91390" bIns="45697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Hypertrophy</a:t>
            </a:r>
          </a:p>
          <a:p>
            <a:r>
              <a:rPr lang="en-US" sz="1600">
                <a:solidFill>
                  <a:srgbClr val="000000"/>
                </a:solidFill>
              </a:rPr>
              <a:t>Dilatation</a:t>
            </a:r>
          </a:p>
          <a:p>
            <a:r>
              <a:rPr lang="en-US" sz="1600">
                <a:solidFill>
                  <a:srgbClr val="000000"/>
                </a:solidFill>
              </a:rPr>
              <a:t>Volume loading</a:t>
            </a:r>
          </a:p>
          <a:p>
            <a:r>
              <a:rPr lang="en-US" sz="1600">
                <a:solidFill>
                  <a:srgbClr val="000000"/>
                </a:solidFill>
              </a:rPr>
              <a:t>Sympathetic stimulation</a:t>
            </a:r>
          </a:p>
          <a:p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7171" name="Line 3"/>
          <p:cNvSpPr>
            <a:spLocks noChangeShapeType="1"/>
          </p:cNvSpPr>
          <p:nvPr/>
        </p:nvSpPr>
        <p:spPr bwMode="auto">
          <a:xfrm>
            <a:off x="3876675" y="3530600"/>
            <a:ext cx="0" cy="815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752725" y="4305300"/>
            <a:ext cx="21605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90" tIns="45697" rIns="91390" bIns="45697">
            <a:spAutoFit/>
          </a:bodyPr>
          <a:lstStyle/>
          <a:p>
            <a:pPr algn="ctr"/>
            <a:r>
              <a:rPr lang="en-US" sz="2000"/>
              <a:t>Decompensation/</a:t>
            </a:r>
          </a:p>
          <a:p>
            <a:pPr algn="ctr"/>
            <a:r>
              <a:rPr lang="en-US" sz="2000"/>
              <a:t>Heart failure</a:t>
            </a:r>
          </a:p>
        </p:txBody>
      </p:sp>
      <p:sp>
        <p:nvSpPr>
          <p:cNvPr id="7173" name="Line 5"/>
          <p:cNvSpPr>
            <a:spLocks noChangeShapeType="1"/>
          </p:cNvSpPr>
          <p:nvPr/>
        </p:nvSpPr>
        <p:spPr bwMode="auto">
          <a:xfrm>
            <a:off x="3913188" y="5046663"/>
            <a:ext cx="0" cy="749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3438525" y="5778500"/>
            <a:ext cx="9985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90" tIns="45697" rIns="91390" bIns="45697">
            <a:spAutoFit/>
          </a:bodyPr>
          <a:lstStyle/>
          <a:p>
            <a:r>
              <a:rPr lang="en-US"/>
              <a:t>Death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 flipH="1">
            <a:off x="3167063" y="1320800"/>
            <a:ext cx="13382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90" tIns="45697" rIns="91390" bIns="45697">
            <a:spAutoFit/>
          </a:bodyPr>
          <a:lstStyle/>
          <a:p>
            <a:r>
              <a:rPr lang="en-US"/>
              <a:t>Damage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 flipH="1">
            <a:off x="342900" y="966788"/>
            <a:ext cx="2046288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90" tIns="45697" rIns="91390" bIns="45697">
            <a:spAutoFit/>
          </a:bodyPr>
          <a:lstStyle/>
          <a:p>
            <a:r>
              <a:rPr lang="en-US" sz="1600"/>
              <a:t>Myocardial infarction</a:t>
            </a:r>
          </a:p>
          <a:p>
            <a:r>
              <a:rPr lang="en-US" sz="1600"/>
              <a:t>Valve disease</a:t>
            </a:r>
          </a:p>
          <a:p>
            <a:r>
              <a:rPr lang="en-US" sz="1600"/>
              <a:t>Genetic defect</a:t>
            </a:r>
          </a:p>
          <a:p>
            <a:r>
              <a:rPr lang="en-US" sz="1600"/>
              <a:t>Alcohol/drugs</a:t>
            </a:r>
          </a:p>
          <a:p>
            <a:r>
              <a:rPr lang="en-US" sz="1600"/>
              <a:t>Infection/sepsis</a:t>
            </a:r>
          </a:p>
        </p:txBody>
      </p:sp>
      <p:sp>
        <p:nvSpPr>
          <p:cNvPr id="7177" name="Line 9"/>
          <p:cNvSpPr>
            <a:spLocks noChangeShapeType="1"/>
          </p:cNvSpPr>
          <p:nvPr/>
        </p:nvSpPr>
        <p:spPr bwMode="auto">
          <a:xfrm flipH="1" flipV="1">
            <a:off x="2370138" y="1185863"/>
            <a:ext cx="762000" cy="20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7178" name="Line 10"/>
          <p:cNvSpPr>
            <a:spLocks noChangeShapeType="1"/>
          </p:cNvSpPr>
          <p:nvPr/>
        </p:nvSpPr>
        <p:spPr bwMode="auto">
          <a:xfrm flipH="1" flipV="1">
            <a:off x="2293938" y="1320800"/>
            <a:ext cx="838200" cy="136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7179" name="Line 11"/>
          <p:cNvSpPr>
            <a:spLocks noChangeShapeType="1"/>
          </p:cNvSpPr>
          <p:nvPr/>
        </p:nvSpPr>
        <p:spPr bwMode="auto">
          <a:xfrm flipH="1" flipV="1">
            <a:off x="2370138" y="1525588"/>
            <a:ext cx="685800" cy="68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7180" name="Line 12"/>
          <p:cNvSpPr>
            <a:spLocks noChangeShapeType="1"/>
          </p:cNvSpPr>
          <p:nvPr/>
        </p:nvSpPr>
        <p:spPr bwMode="auto">
          <a:xfrm flipH="1">
            <a:off x="2293938" y="1662113"/>
            <a:ext cx="762000" cy="134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7181" name="Line 13"/>
          <p:cNvSpPr>
            <a:spLocks noChangeShapeType="1"/>
          </p:cNvSpPr>
          <p:nvPr/>
        </p:nvSpPr>
        <p:spPr bwMode="auto">
          <a:xfrm flipH="1">
            <a:off x="2370138" y="1730375"/>
            <a:ext cx="685800" cy="271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7182" name="Line 14"/>
          <p:cNvSpPr>
            <a:spLocks noChangeShapeType="1"/>
          </p:cNvSpPr>
          <p:nvPr/>
        </p:nvSpPr>
        <p:spPr bwMode="auto">
          <a:xfrm flipH="1">
            <a:off x="3914775" y="1865313"/>
            <a:ext cx="0" cy="885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7183" name="Text Box 15"/>
          <p:cNvSpPr txBox="1">
            <a:spLocks noChangeArrowheads="1"/>
          </p:cNvSpPr>
          <p:nvPr/>
        </p:nvSpPr>
        <p:spPr bwMode="auto">
          <a:xfrm flipH="1">
            <a:off x="2786063" y="2774950"/>
            <a:ext cx="23272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90" tIns="45697" rIns="91390" bIns="45697">
            <a:spAutoFit/>
          </a:bodyPr>
          <a:lstStyle/>
          <a:p>
            <a:pPr algn="ctr"/>
            <a:r>
              <a:rPr lang="en-US" sz="2000"/>
              <a:t>Apparent recovery/</a:t>
            </a:r>
          </a:p>
          <a:p>
            <a:pPr algn="ctr"/>
            <a:r>
              <a:rPr lang="en-US" sz="2000"/>
              <a:t>compensation</a:t>
            </a:r>
          </a:p>
        </p:txBody>
      </p:sp>
      <p:sp>
        <p:nvSpPr>
          <p:cNvPr id="7184" name="Line 16"/>
          <p:cNvSpPr>
            <a:spLocks noChangeShapeType="1"/>
          </p:cNvSpPr>
          <p:nvPr/>
        </p:nvSpPr>
        <p:spPr bwMode="auto">
          <a:xfrm flipH="1">
            <a:off x="1722438" y="2954338"/>
            <a:ext cx="850900" cy="23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7185" name="Line 17"/>
          <p:cNvSpPr>
            <a:spLocks noChangeShapeType="1"/>
          </p:cNvSpPr>
          <p:nvPr/>
        </p:nvSpPr>
        <p:spPr bwMode="auto">
          <a:xfrm flipH="1">
            <a:off x="1773238" y="3033713"/>
            <a:ext cx="825500" cy="136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7186" name="Line 18"/>
          <p:cNvSpPr>
            <a:spLocks noChangeShapeType="1"/>
          </p:cNvSpPr>
          <p:nvPr/>
        </p:nvSpPr>
        <p:spPr bwMode="auto">
          <a:xfrm flipH="1">
            <a:off x="1836738" y="3124200"/>
            <a:ext cx="749300" cy="204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7187" name="Line 19"/>
          <p:cNvSpPr>
            <a:spLocks noChangeShapeType="1"/>
          </p:cNvSpPr>
          <p:nvPr/>
        </p:nvSpPr>
        <p:spPr bwMode="auto">
          <a:xfrm flipV="1">
            <a:off x="2270125" y="3238500"/>
            <a:ext cx="279400" cy="29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7188" name="Text Box 20"/>
          <p:cNvSpPr txBox="1">
            <a:spLocks noChangeArrowheads="1"/>
          </p:cNvSpPr>
          <p:nvPr/>
        </p:nvSpPr>
        <p:spPr bwMode="auto">
          <a:xfrm>
            <a:off x="2090738" y="153988"/>
            <a:ext cx="419417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90" tIns="45697" rIns="91390" bIns="45697">
            <a:spAutoFit/>
          </a:bodyPr>
          <a:lstStyle/>
          <a:p>
            <a:pPr algn="ctr"/>
            <a:r>
              <a:rPr lang="en-GB"/>
              <a:t>Natural history of heart failure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4303713" y="3629025"/>
            <a:ext cx="1303337" cy="396875"/>
            <a:chOff x="2603" y="3258"/>
            <a:chExt cx="821" cy="250"/>
          </a:xfrm>
        </p:grpSpPr>
        <p:sp>
          <p:nvSpPr>
            <p:cNvPr id="7202" name="Text Box 22"/>
            <p:cNvSpPr txBox="1">
              <a:spLocks noChangeArrowheads="1"/>
            </p:cNvSpPr>
            <p:nvPr/>
          </p:nvSpPr>
          <p:spPr bwMode="auto">
            <a:xfrm>
              <a:off x="2917" y="3258"/>
              <a:ext cx="50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390" tIns="45697" rIns="91390" bIns="45697">
              <a:spAutoFit/>
            </a:bodyPr>
            <a:lstStyle/>
            <a:p>
              <a:r>
                <a:rPr lang="en-GB" sz="2000">
                  <a:latin typeface="Times New Roman" pitchFamily="18" charset="0"/>
                </a:rPr>
                <a:t>Drugs</a:t>
              </a:r>
            </a:p>
          </p:txBody>
        </p:sp>
        <p:sp>
          <p:nvSpPr>
            <p:cNvPr id="7203" name="AutoShape 23"/>
            <p:cNvSpPr>
              <a:spLocks noChangeArrowheads="1"/>
            </p:cNvSpPr>
            <p:nvPr/>
          </p:nvSpPr>
          <p:spPr bwMode="auto">
            <a:xfrm>
              <a:off x="2603" y="3303"/>
              <a:ext cx="335" cy="161"/>
            </a:xfrm>
            <a:prstGeom prst="leftArrow">
              <a:avLst>
                <a:gd name="adj1" fmla="val 50000"/>
                <a:gd name="adj2" fmla="val 52019"/>
              </a:avLst>
            </a:prstGeom>
            <a:solidFill>
              <a:srgbClr val="FF5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99064" name="Text Box 24"/>
            <p:cNvSpPr txBox="1">
              <a:spLocks noChangeArrowheads="1"/>
            </p:cNvSpPr>
            <p:nvPr/>
          </p:nvSpPr>
          <p:spPr bwMode="auto">
            <a:xfrm>
              <a:off x="2917" y="3258"/>
              <a:ext cx="50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1390" tIns="45697" rIns="91390" bIns="45697">
              <a:spAutoFit/>
            </a:bodyPr>
            <a:lstStyle/>
            <a:p>
              <a:pPr>
                <a:defRPr/>
              </a:pPr>
              <a:r>
                <a:rPr lang="en-GB" sz="2000">
                  <a:solidFill>
                    <a:srgbClr val="FF505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Drugs</a:t>
              </a:r>
            </a:p>
          </p:txBody>
        </p:sp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5545138" y="2657475"/>
            <a:ext cx="2276475" cy="874713"/>
            <a:chOff x="2508" y="2180"/>
            <a:chExt cx="1434" cy="551"/>
          </a:xfrm>
        </p:grpSpPr>
        <p:sp>
          <p:nvSpPr>
            <p:cNvPr id="7200" name="AutoShape 26"/>
            <p:cNvSpPr>
              <a:spLocks noChangeArrowheads="1"/>
            </p:cNvSpPr>
            <p:nvPr/>
          </p:nvSpPr>
          <p:spPr bwMode="auto">
            <a:xfrm>
              <a:off x="2508" y="2180"/>
              <a:ext cx="124" cy="525"/>
            </a:xfrm>
            <a:prstGeom prst="upArrow">
              <a:avLst>
                <a:gd name="adj1" fmla="val 50000"/>
                <a:gd name="adj2" fmla="val 105847"/>
              </a:avLst>
            </a:prstGeom>
            <a:solidFill>
              <a:srgbClr val="FF5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GB"/>
            </a:p>
          </p:txBody>
        </p:sp>
        <p:sp>
          <p:nvSpPr>
            <p:cNvPr id="599067" name="Text Box 27"/>
            <p:cNvSpPr txBox="1">
              <a:spLocks noChangeArrowheads="1"/>
            </p:cNvSpPr>
            <p:nvPr/>
          </p:nvSpPr>
          <p:spPr bwMode="auto">
            <a:xfrm>
              <a:off x="2691" y="2289"/>
              <a:ext cx="1251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1390" tIns="45697" rIns="91390" bIns="45697">
              <a:spAutoFit/>
            </a:bodyPr>
            <a:lstStyle/>
            <a:p>
              <a:pPr>
                <a:defRPr/>
              </a:pPr>
              <a:r>
                <a:rPr lang="en-GB" sz="2000">
                  <a:solidFill>
                    <a:srgbClr val="FF505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Gene therapy</a:t>
              </a:r>
            </a:p>
            <a:p>
              <a:pPr>
                <a:defRPr/>
              </a:pPr>
              <a:r>
                <a:rPr lang="en-GB" sz="2000">
                  <a:solidFill>
                    <a:srgbClr val="FF505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Revascularisation</a:t>
              </a:r>
            </a:p>
          </p:txBody>
        </p:sp>
      </p:grp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4687888" y="1350963"/>
            <a:ext cx="2295525" cy="411162"/>
            <a:chOff x="2953" y="851"/>
            <a:chExt cx="1446" cy="259"/>
          </a:xfrm>
        </p:grpSpPr>
        <p:sp>
          <p:nvSpPr>
            <p:cNvPr id="7195" name="AutoShape 29"/>
            <p:cNvSpPr>
              <a:spLocks noChangeArrowheads="1"/>
            </p:cNvSpPr>
            <p:nvPr/>
          </p:nvSpPr>
          <p:spPr bwMode="auto">
            <a:xfrm>
              <a:off x="2953" y="913"/>
              <a:ext cx="809" cy="168"/>
            </a:xfrm>
            <a:prstGeom prst="leftArrow">
              <a:avLst>
                <a:gd name="adj1" fmla="val 50000"/>
                <a:gd name="adj2" fmla="val 120387"/>
              </a:avLst>
            </a:prstGeom>
            <a:solidFill>
              <a:srgbClr val="FF5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196" name="Text Box 30"/>
            <p:cNvSpPr txBox="1">
              <a:spLocks noChangeArrowheads="1"/>
            </p:cNvSpPr>
            <p:nvPr/>
          </p:nvSpPr>
          <p:spPr bwMode="auto">
            <a:xfrm>
              <a:off x="3908" y="851"/>
              <a:ext cx="1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390" tIns="45697" rIns="91390" bIns="45697">
              <a:spAutoFit/>
            </a:bodyPr>
            <a:lstStyle/>
            <a:p>
              <a:endParaRPr lang="en-GB" sz="2000">
                <a:latin typeface="Times New Roman" pitchFamily="18" charset="0"/>
              </a:endParaRPr>
            </a:p>
          </p:txBody>
        </p:sp>
        <p:sp>
          <p:nvSpPr>
            <p:cNvPr id="7197" name="Text Box 31"/>
            <p:cNvSpPr txBox="1">
              <a:spLocks noChangeArrowheads="1"/>
            </p:cNvSpPr>
            <p:nvPr/>
          </p:nvSpPr>
          <p:spPr bwMode="auto">
            <a:xfrm>
              <a:off x="3857" y="860"/>
              <a:ext cx="54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390" tIns="45697" rIns="91390" bIns="45697">
              <a:spAutoFit/>
            </a:bodyPr>
            <a:lstStyle/>
            <a:p>
              <a:r>
                <a:rPr lang="en-GB" sz="2000">
                  <a:latin typeface="Times New Roman" pitchFamily="18" charset="0"/>
                </a:rPr>
                <a:t>Repair</a:t>
              </a:r>
            </a:p>
          </p:txBody>
        </p:sp>
        <p:sp>
          <p:nvSpPr>
            <p:cNvPr id="7198" name="Text Box 32"/>
            <p:cNvSpPr txBox="1">
              <a:spLocks noChangeArrowheads="1"/>
            </p:cNvSpPr>
            <p:nvPr/>
          </p:nvSpPr>
          <p:spPr bwMode="auto">
            <a:xfrm>
              <a:off x="3857" y="860"/>
              <a:ext cx="54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390" tIns="45697" rIns="91390" bIns="45697">
              <a:spAutoFit/>
            </a:bodyPr>
            <a:lstStyle/>
            <a:p>
              <a:r>
                <a:rPr lang="en-GB" sz="2000">
                  <a:latin typeface="Times New Roman" pitchFamily="18" charset="0"/>
                </a:rPr>
                <a:t>Repair</a:t>
              </a:r>
            </a:p>
          </p:txBody>
        </p:sp>
        <p:sp>
          <p:nvSpPr>
            <p:cNvPr id="599073" name="Text Box 33"/>
            <p:cNvSpPr txBox="1">
              <a:spLocks noChangeArrowheads="1"/>
            </p:cNvSpPr>
            <p:nvPr/>
          </p:nvSpPr>
          <p:spPr bwMode="auto">
            <a:xfrm>
              <a:off x="3857" y="860"/>
              <a:ext cx="54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1390" tIns="45697" rIns="91390" bIns="45697">
              <a:spAutoFit/>
            </a:bodyPr>
            <a:lstStyle/>
            <a:p>
              <a:pPr>
                <a:defRPr/>
              </a:pPr>
              <a:r>
                <a:rPr lang="en-GB" sz="2000">
                  <a:solidFill>
                    <a:srgbClr val="FF505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Repair</a:t>
              </a: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4476750" y="5062538"/>
            <a:ext cx="2520950" cy="701675"/>
            <a:chOff x="2820" y="3189"/>
            <a:chExt cx="1588" cy="442"/>
          </a:xfrm>
        </p:grpSpPr>
        <p:sp>
          <p:nvSpPr>
            <p:cNvPr id="7193" name="AutoShape 35"/>
            <p:cNvSpPr>
              <a:spLocks noChangeArrowheads="1"/>
            </p:cNvSpPr>
            <p:nvPr/>
          </p:nvSpPr>
          <p:spPr bwMode="auto">
            <a:xfrm>
              <a:off x="2820" y="3312"/>
              <a:ext cx="432" cy="132"/>
            </a:xfrm>
            <a:prstGeom prst="leftArrow">
              <a:avLst>
                <a:gd name="adj1" fmla="val 50000"/>
                <a:gd name="adj2" fmla="val 81818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194" name="Text Box 36"/>
            <p:cNvSpPr txBox="1">
              <a:spLocks noChangeArrowheads="1"/>
            </p:cNvSpPr>
            <p:nvPr/>
          </p:nvSpPr>
          <p:spPr bwMode="auto">
            <a:xfrm>
              <a:off x="3290" y="3189"/>
              <a:ext cx="1118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390" tIns="45697" rIns="91390" bIns="45697">
              <a:spAutoFit/>
            </a:bodyPr>
            <a:lstStyle/>
            <a:p>
              <a:r>
                <a:rPr lang="en-GB" sz="2000">
                  <a:solidFill>
                    <a:srgbClr val="FF3300"/>
                  </a:solidFill>
                  <a:latin typeface="Times New Roman" pitchFamily="18" charset="0"/>
                </a:rPr>
                <a:t>Devices</a:t>
              </a:r>
            </a:p>
            <a:p>
              <a:r>
                <a:rPr lang="en-GB" sz="2000">
                  <a:solidFill>
                    <a:srgbClr val="FF3300"/>
                  </a:solidFill>
                  <a:latin typeface="Times New Roman" pitchFamily="18" charset="0"/>
                </a:rPr>
                <a:t>Transplantation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 r="24065"/>
          <a:stretch>
            <a:fillRect/>
          </a:stretch>
        </p:blipFill>
        <p:spPr bwMode="auto">
          <a:xfrm>
            <a:off x="5318125" y="2271713"/>
            <a:ext cx="3443288" cy="252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3898900" y="3625850"/>
            <a:ext cx="431800" cy="144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3082925" y="2098675"/>
            <a:ext cx="360363" cy="215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4362450" y="3800475"/>
            <a:ext cx="288925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24582" name="Group 6"/>
          <p:cNvGrpSpPr>
            <a:grpSpLocks/>
          </p:cNvGrpSpPr>
          <p:nvPr/>
        </p:nvGrpSpPr>
        <p:grpSpPr bwMode="auto">
          <a:xfrm>
            <a:off x="2909888" y="5349875"/>
            <a:ext cx="6234112" cy="1508125"/>
            <a:chOff x="1141" y="2969"/>
            <a:chExt cx="4619" cy="1497"/>
          </a:xfrm>
        </p:grpSpPr>
        <p:grpSp>
          <p:nvGrpSpPr>
            <p:cNvPr id="24586" name="Group 7"/>
            <p:cNvGrpSpPr>
              <a:grpSpLocks/>
            </p:cNvGrpSpPr>
            <p:nvPr/>
          </p:nvGrpSpPr>
          <p:grpSpPr bwMode="auto">
            <a:xfrm>
              <a:off x="4008" y="3279"/>
              <a:ext cx="258" cy="485"/>
              <a:chOff x="2154" y="1888"/>
              <a:chExt cx="258" cy="485"/>
            </a:xfrm>
          </p:grpSpPr>
          <p:cxnSp>
            <p:nvCxnSpPr>
              <p:cNvPr id="24633" name="AutoShape 8"/>
              <p:cNvCxnSpPr>
                <a:cxnSpLocks noChangeShapeType="1"/>
              </p:cNvCxnSpPr>
              <p:nvPr/>
            </p:nvCxnSpPr>
            <p:spPr bwMode="auto">
              <a:xfrm>
                <a:off x="2200" y="1946"/>
                <a:ext cx="212" cy="427"/>
              </a:xfrm>
              <a:prstGeom prst="curvedConnector2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lg"/>
              </a:ln>
            </p:spPr>
          </p:cxnSp>
          <p:sp>
            <p:nvSpPr>
              <p:cNvPr id="24634" name="Rectangle 9"/>
              <p:cNvSpPr>
                <a:spLocks noChangeArrowheads="1"/>
              </p:cNvSpPr>
              <p:nvPr/>
            </p:nvSpPr>
            <p:spPr bwMode="auto">
              <a:xfrm>
                <a:off x="2154" y="1888"/>
                <a:ext cx="136" cy="91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666634" name="Oval 10"/>
            <p:cNvSpPr>
              <a:spLocks noChangeArrowheads="1"/>
            </p:cNvSpPr>
            <p:nvPr/>
          </p:nvSpPr>
          <p:spPr bwMode="auto">
            <a:xfrm>
              <a:off x="2758" y="3099"/>
              <a:ext cx="1316" cy="273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56078"/>
                    <a:invGamma/>
                  </a:srgbClr>
                </a:gs>
                <a:gs pos="50000">
                  <a:srgbClr val="C0C0C0">
                    <a:alpha val="98000"/>
                  </a:srgbClr>
                </a:gs>
                <a:gs pos="100000">
                  <a:srgbClr val="C0C0C0">
                    <a:gamma/>
                    <a:shade val="56078"/>
                    <a:invGamma/>
                  </a:srgbClr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>
                <a:latin typeface="Arial" charset="0"/>
                <a:cs typeface="+mn-cs"/>
              </a:endParaRPr>
            </a:p>
          </p:txBody>
        </p:sp>
        <p:sp>
          <p:nvSpPr>
            <p:cNvPr id="666635" name="Oval 11"/>
            <p:cNvSpPr>
              <a:spLocks noChangeArrowheads="1"/>
            </p:cNvSpPr>
            <p:nvPr/>
          </p:nvSpPr>
          <p:spPr bwMode="auto">
            <a:xfrm>
              <a:off x="2759" y="3084"/>
              <a:ext cx="1315" cy="273"/>
            </a:xfrm>
            <a:prstGeom prst="ellipse">
              <a:avLst/>
            </a:prstGeom>
            <a:gradFill rotWithShape="1">
              <a:gsLst>
                <a:gs pos="0">
                  <a:srgbClr val="FF9900">
                    <a:gamma/>
                    <a:shade val="56078"/>
                    <a:invGamma/>
                  </a:srgbClr>
                </a:gs>
                <a:gs pos="50000">
                  <a:srgbClr val="FF9900"/>
                </a:gs>
                <a:gs pos="100000">
                  <a:srgbClr val="FF9900">
                    <a:gamma/>
                    <a:shade val="56078"/>
                    <a:invGamma/>
                  </a:srgbClr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sy="50000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GB">
                <a:latin typeface="Arial" charset="0"/>
                <a:cs typeface="+mn-cs"/>
              </a:endParaRPr>
            </a:p>
          </p:txBody>
        </p:sp>
        <p:sp>
          <p:nvSpPr>
            <p:cNvPr id="24591" name="Line 12"/>
            <p:cNvSpPr>
              <a:spLocks noChangeShapeType="1"/>
            </p:cNvSpPr>
            <p:nvPr/>
          </p:nvSpPr>
          <p:spPr bwMode="auto">
            <a:xfrm>
              <a:off x="4074" y="3107"/>
              <a:ext cx="1" cy="1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92" name="Oval 13"/>
            <p:cNvSpPr>
              <a:spLocks noChangeArrowheads="1"/>
            </p:cNvSpPr>
            <p:nvPr/>
          </p:nvSpPr>
          <p:spPr bwMode="auto">
            <a:xfrm>
              <a:off x="2758" y="2969"/>
              <a:ext cx="1316" cy="273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593" name="Line 14"/>
            <p:cNvSpPr>
              <a:spLocks noChangeShapeType="1"/>
            </p:cNvSpPr>
            <p:nvPr/>
          </p:nvSpPr>
          <p:spPr bwMode="auto">
            <a:xfrm>
              <a:off x="2758" y="3092"/>
              <a:ext cx="0" cy="14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24594" name="Group 15"/>
            <p:cNvGrpSpPr>
              <a:grpSpLocks/>
            </p:cNvGrpSpPr>
            <p:nvPr/>
          </p:nvGrpSpPr>
          <p:grpSpPr bwMode="auto">
            <a:xfrm>
              <a:off x="3212" y="3100"/>
              <a:ext cx="135" cy="137"/>
              <a:chOff x="2335" y="3929"/>
              <a:chExt cx="135" cy="137"/>
            </a:xfrm>
          </p:grpSpPr>
          <p:sp>
            <p:nvSpPr>
              <p:cNvPr id="24631" name="Freeform 16"/>
              <p:cNvSpPr>
                <a:spLocks/>
              </p:cNvSpPr>
              <p:nvPr/>
            </p:nvSpPr>
            <p:spPr bwMode="auto">
              <a:xfrm>
                <a:off x="2335" y="3929"/>
                <a:ext cx="135" cy="137"/>
              </a:xfrm>
              <a:custGeom>
                <a:avLst/>
                <a:gdLst>
                  <a:gd name="T0" fmla="*/ 16 w 135"/>
                  <a:gd name="T1" fmla="*/ 0 h 137"/>
                  <a:gd name="T2" fmla="*/ 63 w 135"/>
                  <a:gd name="T3" fmla="*/ 5 h 137"/>
                  <a:gd name="T4" fmla="*/ 100 w 135"/>
                  <a:gd name="T5" fmla="*/ 16 h 137"/>
                  <a:gd name="T6" fmla="*/ 126 w 135"/>
                  <a:gd name="T7" fmla="*/ 58 h 137"/>
                  <a:gd name="T8" fmla="*/ 120 w 135"/>
                  <a:gd name="T9" fmla="*/ 115 h 137"/>
                  <a:gd name="T10" fmla="*/ 89 w 135"/>
                  <a:gd name="T11" fmla="*/ 126 h 137"/>
                  <a:gd name="T12" fmla="*/ 0 w 135"/>
                  <a:gd name="T13" fmla="*/ 94 h 137"/>
                  <a:gd name="T14" fmla="*/ 5 w 135"/>
                  <a:gd name="T15" fmla="*/ 63 h 137"/>
                  <a:gd name="T16" fmla="*/ 16 w 135"/>
                  <a:gd name="T17" fmla="*/ 52 h 137"/>
                  <a:gd name="T18" fmla="*/ 16 w 135"/>
                  <a:gd name="T19" fmla="*/ 0 h 13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35"/>
                  <a:gd name="T31" fmla="*/ 0 h 137"/>
                  <a:gd name="T32" fmla="*/ 135 w 135"/>
                  <a:gd name="T33" fmla="*/ 137 h 13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35" h="137">
                    <a:moveTo>
                      <a:pt x="16" y="0"/>
                    </a:moveTo>
                    <a:cubicBezTo>
                      <a:pt x="32" y="2"/>
                      <a:pt x="48" y="2"/>
                      <a:pt x="63" y="5"/>
                    </a:cubicBezTo>
                    <a:cubicBezTo>
                      <a:pt x="76" y="7"/>
                      <a:pt x="100" y="16"/>
                      <a:pt x="100" y="16"/>
                    </a:cubicBezTo>
                    <a:cubicBezTo>
                      <a:pt x="110" y="31"/>
                      <a:pt x="120" y="41"/>
                      <a:pt x="126" y="58"/>
                    </a:cubicBezTo>
                    <a:cubicBezTo>
                      <a:pt x="117" y="80"/>
                      <a:pt x="135" y="93"/>
                      <a:pt x="120" y="115"/>
                    </a:cubicBezTo>
                    <a:cubicBezTo>
                      <a:pt x="114" y="124"/>
                      <a:pt x="99" y="122"/>
                      <a:pt x="89" y="126"/>
                    </a:cubicBezTo>
                    <a:cubicBezTo>
                      <a:pt x="36" y="122"/>
                      <a:pt x="14" y="137"/>
                      <a:pt x="0" y="94"/>
                    </a:cubicBezTo>
                    <a:cubicBezTo>
                      <a:pt x="2" y="84"/>
                      <a:pt x="1" y="73"/>
                      <a:pt x="5" y="63"/>
                    </a:cubicBezTo>
                    <a:cubicBezTo>
                      <a:pt x="7" y="58"/>
                      <a:pt x="14" y="57"/>
                      <a:pt x="16" y="52"/>
                    </a:cubicBezTo>
                    <a:cubicBezTo>
                      <a:pt x="32" y="21"/>
                      <a:pt x="28" y="26"/>
                      <a:pt x="16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3366FF">
                      <a:alpha val="98000"/>
                    </a:srgbClr>
                  </a:gs>
                  <a:gs pos="100000">
                    <a:srgbClr val="182F76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66641" name="Oval 17"/>
              <p:cNvSpPr>
                <a:spLocks noChangeArrowheads="1"/>
              </p:cNvSpPr>
              <p:nvPr/>
            </p:nvSpPr>
            <p:spPr bwMode="auto">
              <a:xfrm>
                <a:off x="2381" y="3974"/>
                <a:ext cx="46" cy="44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latin typeface="Arial" charset="0"/>
                  <a:cs typeface="+mn-cs"/>
                </a:endParaRPr>
              </a:p>
            </p:txBody>
          </p:sp>
        </p:grpSp>
        <p:grpSp>
          <p:nvGrpSpPr>
            <p:cNvPr id="24595" name="Group 18"/>
            <p:cNvGrpSpPr>
              <a:grpSpLocks/>
            </p:cNvGrpSpPr>
            <p:nvPr/>
          </p:nvGrpSpPr>
          <p:grpSpPr bwMode="auto">
            <a:xfrm>
              <a:off x="3439" y="3065"/>
              <a:ext cx="135" cy="137"/>
              <a:chOff x="2335" y="3929"/>
              <a:chExt cx="135" cy="137"/>
            </a:xfrm>
          </p:grpSpPr>
          <p:sp>
            <p:nvSpPr>
              <p:cNvPr id="24629" name="Freeform 19"/>
              <p:cNvSpPr>
                <a:spLocks/>
              </p:cNvSpPr>
              <p:nvPr/>
            </p:nvSpPr>
            <p:spPr bwMode="auto">
              <a:xfrm>
                <a:off x="2335" y="3929"/>
                <a:ext cx="135" cy="137"/>
              </a:xfrm>
              <a:custGeom>
                <a:avLst/>
                <a:gdLst>
                  <a:gd name="T0" fmla="*/ 16 w 135"/>
                  <a:gd name="T1" fmla="*/ 0 h 137"/>
                  <a:gd name="T2" fmla="*/ 63 w 135"/>
                  <a:gd name="T3" fmla="*/ 5 h 137"/>
                  <a:gd name="T4" fmla="*/ 100 w 135"/>
                  <a:gd name="T5" fmla="*/ 16 h 137"/>
                  <a:gd name="T6" fmla="*/ 126 w 135"/>
                  <a:gd name="T7" fmla="*/ 58 h 137"/>
                  <a:gd name="T8" fmla="*/ 120 w 135"/>
                  <a:gd name="T9" fmla="*/ 115 h 137"/>
                  <a:gd name="T10" fmla="*/ 89 w 135"/>
                  <a:gd name="T11" fmla="*/ 126 h 137"/>
                  <a:gd name="T12" fmla="*/ 0 w 135"/>
                  <a:gd name="T13" fmla="*/ 94 h 137"/>
                  <a:gd name="T14" fmla="*/ 5 w 135"/>
                  <a:gd name="T15" fmla="*/ 63 h 137"/>
                  <a:gd name="T16" fmla="*/ 16 w 135"/>
                  <a:gd name="T17" fmla="*/ 52 h 137"/>
                  <a:gd name="T18" fmla="*/ 16 w 135"/>
                  <a:gd name="T19" fmla="*/ 0 h 13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35"/>
                  <a:gd name="T31" fmla="*/ 0 h 137"/>
                  <a:gd name="T32" fmla="*/ 135 w 135"/>
                  <a:gd name="T33" fmla="*/ 137 h 13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35" h="137">
                    <a:moveTo>
                      <a:pt x="16" y="0"/>
                    </a:moveTo>
                    <a:cubicBezTo>
                      <a:pt x="32" y="2"/>
                      <a:pt x="48" y="2"/>
                      <a:pt x="63" y="5"/>
                    </a:cubicBezTo>
                    <a:cubicBezTo>
                      <a:pt x="76" y="7"/>
                      <a:pt x="100" y="16"/>
                      <a:pt x="100" y="16"/>
                    </a:cubicBezTo>
                    <a:cubicBezTo>
                      <a:pt x="110" y="31"/>
                      <a:pt x="120" y="41"/>
                      <a:pt x="126" y="58"/>
                    </a:cubicBezTo>
                    <a:cubicBezTo>
                      <a:pt x="117" y="80"/>
                      <a:pt x="135" y="93"/>
                      <a:pt x="120" y="115"/>
                    </a:cubicBezTo>
                    <a:cubicBezTo>
                      <a:pt x="114" y="124"/>
                      <a:pt x="99" y="122"/>
                      <a:pt x="89" y="126"/>
                    </a:cubicBezTo>
                    <a:cubicBezTo>
                      <a:pt x="36" y="122"/>
                      <a:pt x="14" y="137"/>
                      <a:pt x="0" y="94"/>
                    </a:cubicBezTo>
                    <a:cubicBezTo>
                      <a:pt x="2" y="84"/>
                      <a:pt x="1" y="73"/>
                      <a:pt x="5" y="63"/>
                    </a:cubicBezTo>
                    <a:cubicBezTo>
                      <a:pt x="7" y="58"/>
                      <a:pt x="14" y="57"/>
                      <a:pt x="16" y="52"/>
                    </a:cubicBezTo>
                    <a:cubicBezTo>
                      <a:pt x="32" y="21"/>
                      <a:pt x="28" y="26"/>
                      <a:pt x="16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3366FF">
                      <a:alpha val="98000"/>
                    </a:srgbClr>
                  </a:gs>
                  <a:gs pos="100000">
                    <a:srgbClr val="182F76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66644" name="Oval 20"/>
              <p:cNvSpPr>
                <a:spLocks noChangeArrowheads="1"/>
              </p:cNvSpPr>
              <p:nvPr/>
            </p:nvSpPr>
            <p:spPr bwMode="auto">
              <a:xfrm>
                <a:off x="2381" y="3975"/>
                <a:ext cx="45" cy="44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latin typeface="Arial" charset="0"/>
                  <a:cs typeface="+mn-cs"/>
                </a:endParaRPr>
              </a:p>
            </p:txBody>
          </p:sp>
        </p:grpSp>
        <p:grpSp>
          <p:nvGrpSpPr>
            <p:cNvPr id="24596" name="Group 21"/>
            <p:cNvGrpSpPr>
              <a:grpSpLocks/>
            </p:cNvGrpSpPr>
            <p:nvPr/>
          </p:nvGrpSpPr>
          <p:grpSpPr bwMode="auto">
            <a:xfrm>
              <a:off x="3121" y="3065"/>
              <a:ext cx="135" cy="137"/>
              <a:chOff x="2335" y="3929"/>
              <a:chExt cx="135" cy="137"/>
            </a:xfrm>
          </p:grpSpPr>
          <p:sp>
            <p:nvSpPr>
              <p:cNvPr id="24627" name="Freeform 22"/>
              <p:cNvSpPr>
                <a:spLocks/>
              </p:cNvSpPr>
              <p:nvPr/>
            </p:nvSpPr>
            <p:spPr bwMode="auto">
              <a:xfrm>
                <a:off x="2335" y="3929"/>
                <a:ext cx="135" cy="137"/>
              </a:xfrm>
              <a:custGeom>
                <a:avLst/>
                <a:gdLst>
                  <a:gd name="T0" fmla="*/ 16 w 135"/>
                  <a:gd name="T1" fmla="*/ 0 h 137"/>
                  <a:gd name="T2" fmla="*/ 63 w 135"/>
                  <a:gd name="T3" fmla="*/ 5 h 137"/>
                  <a:gd name="T4" fmla="*/ 100 w 135"/>
                  <a:gd name="T5" fmla="*/ 16 h 137"/>
                  <a:gd name="T6" fmla="*/ 126 w 135"/>
                  <a:gd name="T7" fmla="*/ 58 h 137"/>
                  <a:gd name="T8" fmla="*/ 120 w 135"/>
                  <a:gd name="T9" fmla="*/ 115 h 137"/>
                  <a:gd name="T10" fmla="*/ 89 w 135"/>
                  <a:gd name="T11" fmla="*/ 126 h 137"/>
                  <a:gd name="T12" fmla="*/ 0 w 135"/>
                  <a:gd name="T13" fmla="*/ 94 h 137"/>
                  <a:gd name="T14" fmla="*/ 5 w 135"/>
                  <a:gd name="T15" fmla="*/ 63 h 137"/>
                  <a:gd name="T16" fmla="*/ 16 w 135"/>
                  <a:gd name="T17" fmla="*/ 52 h 137"/>
                  <a:gd name="T18" fmla="*/ 16 w 135"/>
                  <a:gd name="T19" fmla="*/ 0 h 13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35"/>
                  <a:gd name="T31" fmla="*/ 0 h 137"/>
                  <a:gd name="T32" fmla="*/ 135 w 135"/>
                  <a:gd name="T33" fmla="*/ 137 h 13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35" h="137">
                    <a:moveTo>
                      <a:pt x="16" y="0"/>
                    </a:moveTo>
                    <a:cubicBezTo>
                      <a:pt x="32" y="2"/>
                      <a:pt x="48" y="2"/>
                      <a:pt x="63" y="5"/>
                    </a:cubicBezTo>
                    <a:cubicBezTo>
                      <a:pt x="76" y="7"/>
                      <a:pt x="100" y="16"/>
                      <a:pt x="100" y="16"/>
                    </a:cubicBezTo>
                    <a:cubicBezTo>
                      <a:pt x="110" y="31"/>
                      <a:pt x="120" y="41"/>
                      <a:pt x="126" y="58"/>
                    </a:cubicBezTo>
                    <a:cubicBezTo>
                      <a:pt x="117" y="80"/>
                      <a:pt x="135" y="93"/>
                      <a:pt x="120" y="115"/>
                    </a:cubicBezTo>
                    <a:cubicBezTo>
                      <a:pt x="114" y="124"/>
                      <a:pt x="99" y="122"/>
                      <a:pt x="89" y="126"/>
                    </a:cubicBezTo>
                    <a:cubicBezTo>
                      <a:pt x="36" y="122"/>
                      <a:pt x="14" y="137"/>
                      <a:pt x="0" y="94"/>
                    </a:cubicBezTo>
                    <a:cubicBezTo>
                      <a:pt x="2" y="84"/>
                      <a:pt x="1" y="73"/>
                      <a:pt x="5" y="63"/>
                    </a:cubicBezTo>
                    <a:cubicBezTo>
                      <a:pt x="7" y="58"/>
                      <a:pt x="14" y="57"/>
                      <a:pt x="16" y="52"/>
                    </a:cubicBezTo>
                    <a:cubicBezTo>
                      <a:pt x="32" y="21"/>
                      <a:pt x="28" y="26"/>
                      <a:pt x="16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3366FF">
                      <a:alpha val="98000"/>
                    </a:srgbClr>
                  </a:gs>
                  <a:gs pos="100000">
                    <a:srgbClr val="182F76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66647" name="Oval 23"/>
              <p:cNvSpPr>
                <a:spLocks noChangeArrowheads="1"/>
              </p:cNvSpPr>
              <p:nvPr/>
            </p:nvSpPr>
            <p:spPr bwMode="auto">
              <a:xfrm>
                <a:off x="2379" y="3975"/>
                <a:ext cx="47" cy="44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latin typeface="Arial" charset="0"/>
                  <a:cs typeface="+mn-cs"/>
                </a:endParaRPr>
              </a:p>
            </p:txBody>
          </p:sp>
        </p:grpSp>
        <p:grpSp>
          <p:nvGrpSpPr>
            <p:cNvPr id="24597" name="Group 24"/>
            <p:cNvGrpSpPr>
              <a:grpSpLocks/>
            </p:cNvGrpSpPr>
            <p:nvPr/>
          </p:nvGrpSpPr>
          <p:grpSpPr bwMode="auto">
            <a:xfrm>
              <a:off x="3529" y="3110"/>
              <a:ext cx="135" cy="137"/>
              <a:chOff x="2335" y="3929"/>
              <a:chExt cx="135" cy="137"/>
            </a:xfrm>
          </p:grpSpPr>
          <p:sp>
            <p:nvSpPr>
              <p:cNvPr id="24625" name="Freeform 25"/>
              <p:cNvSpPr>
                <a:spLocks/>
              </p:cNvSpPr>
              <p:nvPr/>
            </p:nvSpPr>
            <p:spPr bwMode="auto">
              <a:xfrm>
                <a:off x="2335" y="3929"/>
                <a:ext cx="135" cy="137"/>
              </a:xfrm>
              <a:custGeom>
                <a:avLst/>
                <a:gdLst>
                  <a:gd name="T0" fmla="*/ 16 w 135"/>
                  <a:gd name="T1" fmla="*/ 0 h 137"/>
                  <a:gd name="T2" fmla="*/ 63 w 135"/>
                  <a:gd name="T3" fmla="*/ 5 h 137"/>
                  <a:gd name="T4" fmla="*/ 100 w 135"/>
                  <a:gd name="T5" fmla="*/ 16 h 137"/>
                  <a:gd name="T6" fmla="*/ 126 w 135"/>
                  <a:gd name="T7" fmla="*/ 58 h 137"/>
                  <a:gd name="T8" fmla="*/ 120 w 135"/>
                  <a:gd name="T9" fmla="*/ 115 h 137"/>
                  <a:gd name="T10" fmla="*/ 89 w 135"/>
                  <a:gd name="T11" fmla="*/ 126 h 137"/>
                  <a:gd name="T12" fmla="*/ 0 w 135"/>
                  <a:gd name="T13" fmla="*/ 94 h 137"/>
                  <a:gd name="T14" fmla="*/ 5 w 135"/>
                  <a:gd name="T15" fmla="*/ 63 h 137"/>
                  <a:gd name="T16" fmla="*/ 16 w 135"/>
                  <a:gd name="T17" fmla="*/ 52 h 137"/>
                  <a:gd name="T18" fmla="*/ 16 w 135"/>
                  <a:gd name="T19" fmla="*/ 0 h 13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35"/>
                  <a:gd name="T31" fmla="*/ 0 h 137"/>
                  <a:gd name="T32" fmla="*/ 135 w 135"/>
                  <a:gd name="T33" fmla="*/ 137 h 13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35" h="137">
                    <a:moveTo>
                      <a:pt x="16" y="0"/>
                    </a:moveTo>
                    <a:cubicBezTo>
                      <a:pt x="32" y="2"/>
                      <a:pt x="48" y="2"/>
                      <a:pt x="63" y="5"/>
                    </a:cubicBezTo>
                    <a:cubicBezTo>
                      <a:pt x="76" y="7"/>
                      <a:pt x="100" y="16"/>
                      <a:pt x="100" y="16"/>
                    </a:cubicBezTo>
                    <a:cubicBezTo>
                      <a:pt x="110" y="31"/>
                      <a:pt x="120" y="41"/>
                      <a:pt x="126" y="58"/>
                    </a:cubicBezTo>
                    <a:cubicBezTo>
                      <a:pt x="117" y="80"/>
                      <a:pt x="135" y="93"/>
                      <a:pt x="120" y="115"/>
                    </a:cubicBezTo>
                    <a:cubicBezTo>
                      <a:pt x="114" y="124"/>
                      <a:pt x="99" y="122"/>
                      <a:pt x="89" y="126"/>
                    </a:cubicBezTo>
                    <a:cubicBezTo>
                      <a:pt x="36" y="122"/>
                      <a:pt x="14" y="137"/>
                      <a:pt x="0" y="94"/>
                    </a:cubicBezTo>
                    <a:cubicBezTo>
                      <a:pt x="2" y="84"/>
                      <a:pt x="1" y="73"/>
                      <a:pt x="5" y="63"/>
                    </a:cubicBezTo>
                    <a:cubicBezTo>
                      <a:pt x="7" y="58"/>
                      <a:pt x="14" y="57"/>
                      <a:pt x="16" y="52"/>
                    </a:cubicBezTo>
                    <a:cubicBezTo>
                      <a:pt x="32" y="21"/>
                      <a:pt x="28" y="26"/>
                      <a:pt x="16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3366FF">
                      <a:alpha val="98000"/>
                    </a:srgbClr>
                  </a:gs>
                  <a:gs pos="100000">
                    <a:srgbClr val="182F76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66650" name="Oval 26"/>
              <p:cNvSpPr>
                <a:spLocks noChangeArrowheads="1"/>
              </p:cNvSpPr>
              <p:nvPr/>
            </p:nvSpPr>
            <p:spPr bwMode="auto">
              <a:xfrm>
                <a:off x="2381" y="3974"/>
                <a:ext cx="46" cy="44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latin typeface="Arial" charset="0"/>
                  <a:cs typeface="+mn-cs"/>
                </a:endParaRPr>
              </a:p>
            </p:txBody>
          </p:sp>
        </p:grpSp>
        <p:sp>
          <p:nvSpPr>
            <p:cNvPr id="24598" name="Freeform 27"/>
            <p:cNvSpPr>
              <a:spLocks/>
            </p:cNvSpPr>
            <p:nvPr/>
          </p:nvSpPr>
          <p:spPr bwMode="auto">
            <a:xfrm>
              <a:off x="3529" y="3065"/>
              <a:ext cx="134" cy="132"/>
            </a:xfrm>
            <a:custGeom>
              <a:avLst/>
              <a:gdLst>
                <a:gd name="T0" fmla="*/ 34 w 134"/>
                <a:gd name="T1" fmla="*/ 14 h 132"/>
                <a:gd name="T2" fmla="*/ 62 w 134"/>
                <a:gd name="T3" fmla="*/ 3 h 132"/>
                <a:gd name="T4" fmla="*/ 99 w 134"/>
                <a:gd name="T5" fmla="*/ 14 h 132"/>
                <a:gd name="T6" fmla="*/ 125 w 134"/>
                <a:gd name="T7" fmla="*/ 56 h 132"/>
                <a:gd name="T8" fmla="*/ 119 w 134"/>
                <a:gd name="T9" fmla="*/ 113 h 132"/>
                <a:gd name="T10" fmla="*/ 88 w 134"/>
                <a:gd name="T11" fmla="*/ 124 h 132"/>
                <a:gd name="T12" fmla="*/ 22 w 134"/>
                <a:gd name="T13" fmla="*/ 89 h 132"/>
                <a:gd name="T14" fmla="*/ 4 w 134"/>
                <a:gd name="T15" fmla="*/ 61 h 132"/>
                <a:gd name="T16" fmla="*/ 13 w 134"/>
                <a:gd name="T17" fmla="*/ 35 h 132"/>
                <a:gd name="T18" fmla="*/ 34 w 134"/>
                <a:gd name="T19" fmla="*/ 14 h 13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4"/>
                <a:gd name="T31" fmla="*/ 0 h 132"/>
                <a:gd name="T32" fmla="*/ 134 w 134"/>
                <a:gd name="T33" fmla="*/ 132 h 13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4" h="132">
                  <a:moveTo>
                    <a:pt x="34" y="14"/>
                  </a:moveTo>
                  <a:cubicBezTo>
                    <a:pt x="50" y="16"/>
                    <a:pt x="47" y="0"/>
                    <a:pt x="62" y="3"/>
                  </a:cubicBezTo>
                  <a:cubicBezTo>
                    <a:pt x="75" y="5"/>
                    <a:pt x="99" y="14"/>
                    <a:pt x="99" y="14"/>
                  </a:cubicBezTo>
                  <a:cubicBezTo>
                    <a:pt x="109" y="29"/>
                    <a:pt x="119" y="39"/>
                    <a:pt x="125" y="56"/>
                  </a:cubicBezTo>
                  <a:cubicBezTo>
                    <a:pt x="116" y="78"/>
                    <a:pt x="134" y="91"/>
                    <a:pt x="119" y="113"/>
                  </a:cubicBezTo>
                  <a:cubicBezTo>
                    <a:pt x="113" y="122"/>
                    <a:pt x="98" y="120"/>
                    <a:pt x="88" y="124"/>
                  </a:cubicBezTo>
                  <a:cubicBezTo>
                    <a:pt x="35" y="120"/>
                    <a:pt x="36" y="132"/>
                    <a:pt x="22" y="89"/>
                  </a:cubicBezTo>
                  <a:cubicBezTo>
                    <a:pt x="24" y="79"/>
                    <a:pt x="0" y="71"/>
                    <a:pt x="4" y="61"/>
                  </a:cubicBezTo>
                  <a:cubicBezTo>
                    <a:pt x="6" y="56"/>
                    <a:pt x="11" y="40"/>
                    <a:pt x="13" y="35"/>
                  </a:cubicBezTo>
                  <a:cubicBezTo>
                    <a:pt x="29" y="4"/>
                    <a:pt x="46" y="40"/>
                    <a:pt x="34" y="14"/>
                  </a:cubicBezTo>
                  <a:close/>
                </a:path>
              </a:pathLst>
            </a:custGeom>
            <a:gradFill rotWithShape="1">
              <a:gsLst>
                <a:gs pos="0">
                  <a:srgbClr val="3366FF">
                    <a:alpha val="98000"/>
                  </a:srgbClr>
                </a:gs>
                <a:gs pos="100000">
                  <a:srgbClr val="182F76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6652" name="Oval 28"/>
            <p:cNvSpPr>
              <a:spLocks noChangeArrowheads="1"/>
            </p:cNvSpPr>
            <p:nvPr/>
          </p:nvSpPr>
          <p:spPr bwMode="auto">
            <a:xfrm>
              <a:off x="3573" y="3108"/>
              <a:ext cx="46" cy="46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>
                <a:latin typeface="Arial" charset="0"/>
                <a:cs typeface="+mn-cs"/>
              </a:endParaRPr>
            </a:p>
          </p:txBody>
        </p:sp>
        <p:grpSp>
          <p:nvGrpSpPr>
            <p:cNvPr id="24600" name="Group 29"/>
            <p:cNvGrpSpPr>
              <a:grpSpLocks/>
            </p:cNvGrpSpPr>
            <p:nvPr/>
          </p:nvGrpSpPr>
          <p:grpSpPr bwMode="auto">
            <a:xfrm>
              <a:off x="3303" y="3065"/>
              <a:ext cx="135" cy="137"/>
              <a:chOff x="2335" y="3929"/>
              <a:chExt cx="135" cy="137"/>
            </a:xfrm>
          </p:grpSpPr>
          <p:sp>
            <p:nvSpPr>
              <p:cNvPr id="24623" name="Freeform 30"/>
              <p:cNvSpPr>
                <a:spLocks/>
              </p:cNvSpPr>
              <p:nvPr/>
            </p:nvSpPr>
            <p:spPr bwMode="auto">
              <a:xfrm>
                <a:off x="2335" y="3929"/>
                <a:ext cx="135" cy="137"/>
              </a:xfrm>
              <a:custGeom>
                <a:avLst/>
                <a:gdLst>
                  <a:gd name="T0" fmla="*/ 16 w 135"/>
                  <a:gd name="T1" fmla="*/ 0 h 137"/>
                  <a:gd name="T2" fmla="*/ 63 w 135"/>
                  <a:gd name="T3" fmla="*/ 5 h 137"/>
                  <a:gd name="T4" fmla="*/ 100 w 135"/>
                  <a:gd name="T5" fmla="*/ 16 h 137"/>
                  <a:gd name="T6" fmla="*/ 126 w 135"/>
                  <a:gd name="T7" fmla="*/ 58 h 137"/>
                  <a:gd name="T8" fmla="*/ 120 w 135"/>
                  <a:gd name="T9" fmla="*/ 115 h 137"/>
                  <a:gd name="T10" fmla="*/ 89 w 135"/>
                  <a:gd name="T11" fmla="*/ 126 h 137"/>
                  <a:gd name="T12" fmla="*/ 0 w 135"/>
                  <a:gd name="T13" fmla="*/ 94 h 137"/>
                  <a:gd name="T14" fmla="*/ 5 w 135"/>
                  <a:gd name="T15" fmla="*/ 63 h 137"/>
                  <a:gd name="T16" fmla="*/ 16 w 135"/>
                  <a:gd name="T17" fmla="*/ 52 h 137"/>
                  <a:gd name="T18" fmla="*/ 16 w 135"/>
                  <a:gd name="T19" fmla="*/ 0 h 13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35"/>
                  <a:gd name="T31" fmla="*/ 0 h 137"/>
                  <a:gd name="T32" fmla="*/ 135 w 135"/>
                  <a:gd name="T33" fmla="*/ 137 h 13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35" h="137">
                    <a:moveTo>
                      <a:pt x="16" y="0"/>
                    </a:moveTo>
                    <a:cubicBezTo>
                      <a:pt x="32" y="2"/>
                      <a:pt x="48" y="2"/>
                      <a:pt x="63" y="5"/>
                    </a:cubicBezTo>
                    <a:cubicBezTo>
                      <a:pt x="76" y="7"/>
                      <a:pt x="100" y="16"/>
                      <a:pt x="100" y="16"/>
                    </a:cubicBezTo>
                    <a:cubicBezTo>
                      <a:pt x="110" y="31"/>
                      <a:pt x="120" y="41"/>
                      <a:pt x="126" y="58"/>
                    </a:cubicBezTo>
                    <a:cubicBezTo>
                      <a:pt x="117" y="80"/>
                      <a:pt x="135" y="93"/>
                      <a:pt x="120" y="115"/>
                    </a:cubicBezTo>
                    <a:cubicBezTo>
                      <a:pt x="114" y="124"/>
                      <a:pt x="99" y="122"/>
                      <a:pt x="89" y="126"/>
                    </a:cubicBezTo>
                    <a:cubicBezTo>
                      <a:pt x="36" y="122"/>
                      <a:pt x="14" y="137"/>
                      <a:pt x="0" y="94"/>
                    </a:cubicBezTo>
                    <a:cubicBezTo>
                      <a:pt x="2" y="84"/>
                      <a:pt x="1" y="73"/>
                      <a:pt x="5" y="63"/>
                    </a:cubicBezTo>
                    <a:cubicBezTo>
                      <a:pt x="7" y="58"/>
                      <a:pt x="14" y="57"/>
                      <a:pt x="16" y="52"/>
                    </a:cubicBezTo>
                    <a:cubicBezTo>
                      <a:pt x="32" y="21"/>
                      <a:pt x="28" y="26"/>
                      <a:pt x="16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3366FF">
                      <a:alpha val="98000"/>
                    </a:srgbClr>
                  </a:gs>
                  <a:gs pos="100000">
                    <a:srgbClr val="182F76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66655" name="Oval 31"/>
              <p:cNvSpPr>
                <a:spLocks noChangeArrowheads="1"/>
              </p:cNvSpPr>
              <p:nvPr/>
            </p:nvSpPr>
            <p:spPr bwMode="auto">
              <a:xfrm>
                <a:off x="2381" y="3975"/>
                <a:ext cx="46" cy="44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latin typeface="Arial" charset="0"/>
                  <a:cs typeface="+mn-cs"/>
                </a:endParaRPr>
              </a:p>
            </p:txBody>
          </p:sp>
        </p:grpSp>
        <p:grpSp>
          <p:nvGrpSpPr>
            <p:cNvPr id="24601" name="Group 32"/>
            <p:cNvGrpSpPr>
              <a:grpSpLocks/>
            </p:cNvGrpSpPr>
            <p:nvPr/>
          </p:nvGrpSpPr>
          <p:grpSpPr bwMode="auto">
            <a:xfrm>
              <a:off x="3394" y="3106"/>
              <a:ext cx="135" cy="137"/>
              <a:chOff x="2335" y="3929"/>
              <a:chExt cx="135" cy="137"/>
            </a:xfrm>
          </p:grpSpPr>
          <p:sp>
            <p:nvSpPr>
              <p:cNvPr id="24621" name="Freeform 33"/>
              <p:cNvSpPr>
                <a:spLocks/>
              </p:cNvSpPr>
              <p:nvPr/>
            </p:nvSpPr>
            <p:spPr bwMode="auto">
              <a:xfrm>
                <a:off x="2335" y="3929"/>
                <a:ext cx="135" cy="137"/>
              </a:xfrm>
              <a:custGeom>
                <a:avLst/>
                <a:gdLst>
                  <a:gd name="T0" fmla="*/ 16 w 135"/>
                  <a:gd name="T1" fmla="*/ 0 h 137"/>
                  <a:gd name="T2" fmla="*/ 63 w 135"/>
                  <a:gd name="T3" fmla="*/ 5 h 137"/>
                  <a:gd name="T4" fmla="*/ 100 w 135"/>
                  <a:gd name="T5" fmla="*/ 16 h 137"/>
                  <a:gd name="T6" fmla="*/ 126 w 135"/>
                  <a:gd name="T7" fmla="*/ 58 h 137"/>
                  <a:gd name="T8" fmla="*/ 120 w 135"/>
                  <a:gd name="T9" fmla="*/ 115 h 137"/>
                  <a:gd name="T10" fmla="*/ 89 w 135"/>
                  <a:gd name="T11" fmla="*/ 126 h 137"/>
                  <a:gd name="T12" fmla="*/ 0 w 135"/>
                  <a:gd name="T13" fmla="*/ 94 h 137"/>
                  <a:gd name="T14" fmla="*/ 5 w 135"/>
                  <a:gd name="T15" fmla="*/ 63 h 137"/>
                  <a:gd name="T16" fmla="*/ 16 w 135"/>
                  <a:gd name="T17" fmla="*/ 52 h 137"/>
                  <a:gd name="T18" fmla="*/ 16 w 135"/>
                  <a:gd name="T19" fmla="*/ 0 h 13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35"/>
                  <a:gd name="T31" fmla="*/ 0 h 137"/>
                  <a:gd name="T32" fmla="*/ 135 w 135"/>
                  <a:gd name="T33" fmla="*/ 137 h 13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35" h="137">
                    <a:moveTo>
                      <a:pt x="16" y="0"/>
                    </a:moveTo>
                    <a:cubicBezTo>
                      <a:pt x="32" y="2"/>
                      <a:pt x="48" y="2"/>
                      <a:pt x="63" y="5"/>
                    </a:cubicBezTo>
                    <a:cubicBezTo>
                      <a:pt x="76" y="7"/>
                      <a:pt x="100" y="16"/>
                      <a:pt x="100" y="16"/>
                    </a:cubicBezTo>
                    <a:cubicBezTo>
                      <a:pt x="110" y="31"/>
                      <a:pt x="120" y="41"/>
                      <a:pt x="126" y="58"/>
                    </a:cubicBezTo>
                    <a:cubicBezTo>
                      <a:pt x="117" y="80"/>
                      <a:pt x="135" y="93"/>
                      <a:pt x="120" y="115"/>
                    </a:cubicBezTo>
                    <a:cubicBezTo>
                      <a:pt x="114" y="124"/>
                      <a:pt x="99" y="122"/>
                      <a:pt x="89" y="126"/>
                    </a:cubicBezTo>
                    <a:cubicBezTo>
                      <a:pt x="36" y="122"/>
                      <a:pt x="14" y="137"/>
                      <a:pt x="0" y="94"/>
                    </a:cubicBezTo>
                    <a:cubicBezTo>
                      <a:pt x="2" y="84"/>
                      <a:pt x="1" y="73"/>
                      <a:pt x="5" y="63"/>
                    </a:cubicBezTo>
                    <a:cubicBezTo>
                      <a:pt x="7" y="58"/>
                      <a:pt x="14" y="57"/>
                      <a:pt x="16" y="52"/>
                    </a:cubicBezTo>
                    <a:cubicBezTo>
                      <a:pt x="32" y="21"/>
                      <a:pt x="28" y="26"/>
                      <a:pt x="16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3366FF">
                      <a:alpha val="98000"/>
                    </a:srgbClr>
                  </a:gs>
                  <a:gs pos="100000">
                    <a:srgbClr val="182F76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66658" name="Oval 34"/>
              <p:cNvSpPr>
                <a:spLocks noChangeArrowheads="1"/>
              </p:cNvSpPr>
              <p:nvPr/>
            </p:nvSpPr>
            <p:spPr bwMode="auto">
              <a:xfrm>
                <a:off x="2379" y="3975"/>
                <a:ext cx="47" cy="44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latin typeface="Arial" charset="0"/>
                  <a:cs typeface="+mn-cs"/>
                </a:endParaRPr>
              </a:p>
            </p:txBody>
          </p:sp>
        </p:grpSp>
        <p:sp>
          <p:nvSpPr>
            <p:cNvPr id="24602" name="Freeform 35"/>
            <p:cNvSpPr>
              <a:spLocks/>
            </p:cNvSpPr>
            <p:nvPr/>
          </p:nvSpPr>
          <p:spPr bwMode="auto">
            <a:xfrm>
              <a:off x="3348" y="3110"/>
              <a:ext cx="135" cy="135"/>
            </a:xfrm>
            <a:custGeom>
              <a:avLst/>
              <a:gdLst>
                <a:gd name="T0" fmla="*/ 56 w 135"/>
                <a:gd name="T1" fmla="*/ 26 h 135"/>
                <a:gd name="T2" fmla="*/ 63 w 135"/>
                <a:gd name="T3" fmla="*/ 3 h 135"/>
                <a:gd name="T4" fmla="*/ 100 w 135"/>
                <a:gd name="T5" fmla="*/ 14 h 135"/>
                <a:gd name="T6" fmla="*/ 126 w 135"/>
                <a:gd name="T7" fmla="*/ 56 h 135"/>
                <a:gd name="T8" fmla="*/ 120 w 135"/>
                <a:gd name="T9" fmla="*/ 113 h 135"/>
                <a:gd name="T10" fmla="*/ 89 w 135"/>
                <a:gd name="T11" fmla="*/ 124 h 135"/>
                <a:gd name="T12" fmla="*/ 0 w 135"/>
                <a:gd name="T13" fmla="*/ 92 h 135"/>
                <a:gd name="T14" fmla="*/ 5 w 135"/>
                <a:gd name="T15" fmla="*/ 61 h 135"/>
                <a:gd name="T16" fmla="*/ 14 w 135"/>
                <a:gd name="T17" fmla="*/ 35 h 135"/>
                <a:gd name="T18" fmla="*/ 56 w 135"/>
                <a:gd name="T19" fmla="*/ 26 h 1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5"/>
                <a:gd name="T31" fmla="*/ 0 h 135"/>
                <a:gd name="T32" fmla="*/ 135 w 135"/>
                <a:gd name="T33" fmla="*/ 135 h 13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5" h="135">
                  <a:moveTo>
                    <a:pt x="56" y="26"/>
                  </a:moveTo>
                  <a:cubicBezTo>
                    <a:pt x="72" y="28"/>
                    <a:pt x="48" y="0"/>
                    <a:pt x="63" y="3"/>
                  </a:cubicBezTo>
                  <a:cubicBezTo>
                    <a:pt x="76" y="5"/>
                    <a:pt x="100" y="14"/>
                    <a:pt x="100" y="14"/>
                  </a:cubicBezTo>
                  <a:cubicBezTo>
                    <a:pt x="110" y="29"/>
                    <a:pt x="120" y="39"/>
                    <a:pt x="126" y="56"/>
                  </a:cubicBezTo>
                  <a:cubicBezTo>
                    <a:pt x="117" y="78"/>
                    <a:pt x="135" y="91"/>
                    <a:pt x="120" y="113"/>
                  </a:cubicBezTo>
                  <a:cubicBezTo>
                    <a:pt x="114" y="122"/>
                    <a:pt x="99" y="120"/>
                    <a:pt x="89" y="124"/>
                  </a:cubicBezTo>
                  <a:cubicBezTo>
                    <a:pt x="36" y="120"/>
                    <a:pt x="14" y="135"/>
                    <a:pt x="0" y="92"/>
                  </a:cubicBezTo>
                  <a:cubicBezTo>
                    <a:pt x="2" y="82"/>
                    <a:pt x="1" y="71"/>
                    <a:pt x="5" y="61"/>
                  </a:cubicBezTo>
                  <a:cubicBezTo>
                    <a:pt x="7" y="56"/>
                    <a:pt x="12" y="40"/>
                    <a:pt x="14" y="35"/>
                  </a:cubicBezTo>
                  <a:cubicBezTo>
                    <a:pt x="30" y="4"/>
                    <a:pt x="68" y="52"/>
                    <a:pt x="56" y="26"/>
                  </a:cubicBezTo>
                  <a:close/>
                </a:path>
              </a:pathLst>
            </a:custGeom>
            <a:gradFill rotWithShape="1">
              <a:gsLst>
                <a:gs pos="0">
                  <a:srgbClr val="3366FF">
                    <a:alpha val="98000"/>
                  </a:srgbClr>
                </a:gs>
                <a:gs pos="100000">
                  <a:srgbClr val="182F76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6660" name="Oval 36"/>
            <p:cNvSpPr>
              <a:spLocks noChangeArrowheads="1"/>
            </p:cNvSpPr>
            <p:nvPr/>
          </p:nvSpPr>
          <p:spPr bwMode="auto">
            <a:xfrm>
              <a:off x="3393" y="3153"/>
              <a:ext cx="46" cy="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>
                <a:latin typeface="Arial" charset="0"/>
                <a:cs typeface="+mn-cs"/>
              </a:endParaRPr>
            </a:p>
          </p:txBody>
        </p:sp>
        <p:sp>
          <p:nvSpPr>
            <p:cNvPr id="666661" name="Freeform 37"/>
            <p:cNvSpPr>
              <a:spLocks/>
            </p:cNvSpPr>
            <p:nvPr/>
          </p:nvSpPr>
          <p:spPr bwMode="auto">
            <a:xfrm>
              <a:off x="2661" y="4126"/>
              <a:ext cx="602" cy="340"/>
            </a:xfrm>
            <a:custGeom>
              <a:avLst/>
              <a:gdLst/>
              <a:ahLst/>
              <a:cxnLst>
                <a:cxn ang="0">
                  <a:pos x="46" y="272"/>
                </a:cxn>
                <a:cxn ang="0">
                  <a:pos x="0" y="218"/>
                </a:cxn>
                <a:cxn ang="0">
                  <a:pos x="54" y="26"/>
                </a:cxn>
                <a:cxn ang="0">
                  <a:pos x="177" y="18"/>
                </a:cxn>
                <a:cxn ang="0">
                  <a:pos x="522" y="18"/>
                </a:cxn>
                <a:cxn ang="0">
                  <a:pos x="568" y="34"/>
                </a:cxn>
                <a:cxn ang="0">
                  <a:pos x="584" y="241"/>
                </a:cxn>
                <a:cxn ang="0">
                  <a:pos x="526" y="271"/>
                </a:cxn>
                <a:cxn ang="0">
                  <a:pos x="476" y="272"/>
                </a:cxn>
                <a:cxn ang="0">
                  <a:pos x="361" y="287"/>
                </a:cxn>
                <a:cxn ang="0">
                  <a:pos x="46" y="272"/>
                </a:cxn>
              </a:cxnLst>
              <a:rect l="0" t="0" r="r" b="b"/>
              <a:pathLst>
                <a:path w="602" h="340">
                  <a:moveTo>
                    <a:pt x="46" y="272"/>
                  </a:moveTo>
                  <a:cubicBezTo>
                    <a:pt x="29" y="254"/>
                    <a:pt x="14" y="239"/>
                    <a:pt x="0" y="218"/>
                  </a:cubicBezTo>
                  <a:cubicBezTo>
                    <a:pt x="1" y="203"/>
                    <a:pt x="1" y="35"/>
                    <a:pt x="54" y="26"/>
                  </a:cubicBezTo>
                  <a:cubicBezTo>
                    <a:pt x="95" y="19"/>
                    <a:pt x="136" y="21"/>
                    <a:pt x="177" y="18"/>
                  </a:cubicBezTo>
                  <a:cubicBezTo>
                    <a:pt x="314" y="0"/>
                    <a:pt x="280" y="2"/>
                    <a:pt x="522" y="18"/>
                  </a:cubicBezTo>
                  <a:cubicBezTo>
                    <a:pt x="538" y="19"/>
                    <a:pt x="568" y="34"/>
                    <a:pt x="568" y="34"/>
                  </a:cubicBezTo>
                  <a:cubicBezTo>
                    <a:pt x="601" y="65"/>
                    <a:pt x="602" y="211"/>
                    <a:pt x="584" y="241"/>
                  </a:cubicBezTo>
                  <a:cubicBezTo>
                    <a:pt x="572" y="261"/>
                    <a:pt x="549" y="268"/>
                    <a:pt x="526" y="271"/>
                  </a:cubicBezTo>
                  <a:cubicBezTo>
                    <a:pt x="463" y="290"/>
                    <a:pt x="509" y="252"/>
                    <a:pt x="476" y="272"/>
                  </a:cubicBezTo>
                  <a:cubicBezTo>
                    <a:pt x="443" y="292"/>
                    <a:pt x="400" y="284"/>
                    <a:pt x="361" y="287"/>
                  </a:cubicBezTo>
                  <a:cubicBezTo>
                    <a:pt x="266" y="320"/>
                    <a:pt x="123" y="340"/>
                    <a:pt x="46" y="272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C00">
                    <a:gamma/>
                    <a:shade val="26275"/>
                    <a:invGamma/>
                  </a:srgbClr>
                </a:gs>
                <a:gs pos="50000">
                  <a:srgbClr val="FFCC00"/>
                </a:gs>
                <a:gs pos="100000">
                  <a:srgbClr val="FFCC00">
                    <a:gamma/>
                    <a:shade val="26275"/>
                    <a:invGamma/>
                  </a:srgbClr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sy="50000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  <a:cs typeface="+mn-cs"/>
              </a:endParaRPr>
            </a:p>
          </p:txBody>
        </p:sp>
        <p:sp>
          <p:nvSpPr>
            <p:cNvPr id="666662" name="Oval 38"/>
            <p:cNvSpPr>
              <a:spLocks noChangeArrowheads="1"/>
            </p:cNvSpPr>
            <p:nvPr/>
          </p:nvSpPr>
          <p:spPr bwMode="auto">
            <a:xfrm>
              <a:off x="2801" y="4239"/>
              <a:ext cx="266" cy="11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99001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>
                <a:latin typeface="Arial" charset="0"/>
                <a:cs typeface="+mn-cs"/>
              </a:endParaRPr>
            </a:p>
          </p:txBody>
        </p:sp>
        <p:sp>
          <p:nvSpPr>
            <p:cNvPr id="666663" name="Freeform 39"/>
            <p:cNvSpPr>
              <a:spLocks/>
            </p:cNvSpPr>
            <p:nvPr/>
          </p:nvSpPr>
          <p:spPr bwMode="auto">
            <a:xfrm>
              <a:off x="4786" y="3899"/>
              <a:ext cx="974" cy="378"/>
            </a:xfrm>
            <a:custGeom>
              <a:avLst/>
              <a:gdLst/>
              <a:ahLst/>
              <a:cxnLst>
                <a:cxn ang="0">
                  <a:pos x="79" y="310"/>
                </a:cxn>
                <a:cxn ang="0">
                  <a:pos x="67" y="218"/>
                </a:cxn>
                <a:cxn ang="0">
                  <a:pos x="79" y="26"/>
                </a:cxn>
                <a:cxn ang="0">
                  <a:pos x="334" y="18"/>
                </a:cxn>
                <a:cxn ang="0">
                  <a:pos x="853" y="18"/>
                </a:cxn>
                <a:cxn ang="0">
                  <a:pos x="923" y="34"/>
                </a:cxn>
                <a:cxn ang="0">
                  <a:pos x="947" y="241"/>
                </a:cxn>
                <a:cxn ang="0">
                  <a:pos x="859" y="271"/>
                </a:cxn>
                <a:cxn ang="0">
                  <a:pos x="784" y="272"/>
                </a:cxn>
                <a:cxn ang="0">
                  <a:pos x="611" y="287"/>
                </a:cxn>
                <a:cxn ang="0">
                  <a:pos x="79" y="310"/>
                </a:cxn>
              </a:cxnLst>
              <a:rect l="0" t="0" r="r" b="b"/>
              <a:pathLst>
                <a:path w="974" h="378">
                  <a:moveTo>
                    <a:pt x="79" y="310"/>
                  </a:moveTo>
                  <a:cubicBezTo>
                    <a:pt x="54" y="292"/>
                    <a:pt x="88" y="239"/>
                    <a:pt x="67" y="218"/>
                  </a:cubicBezTo>
                  <a:cubicBezTo>
                    <a:pt x="69" y="203"/>
                    <a:pt x="0" y="35"/>
                    <a:pt x="79" y="26"/>
                  </a:cubicBezTo>
                  <a:cubicBezTo>
                    <a:pt x="141" y="19"/>
                    <a:pt x="272" y="21"/>
                    <a:pt x="334" y="18"/>
                  </a:cubicBezTo>
                  <a:cubicBezTo>
                    <a:pt x="540" y="0"/>
                    <a:pt x="489" y="2"/>
                    <a:pt x="853" y="18"/>
                  </a:cubicBezTo>
                  <a:cubicBezTo>
                    <a:pt x="878" y="19"/>
                    <a:pt x="923" y="34"/>
                    <a:pt x="923" y="34"/>
                  </a:cubicBezTo>
                  <a:cubicBezTo>
                    <a:pt x="972" y="65"/>
                    <a:pt x="974" y="211"/>
                    <a:pt x="947" y="241"/>
                  </a:cubicBezTo>
                  <a:cubicBezTo>
                    <a:pt x="929" y="261"/>
                    <a:pt x="894" y="268"/>
                    <a:pt x="859" y="271"/>
                  </a:cubicBezTo>
                  <a:cubicBezTo>
                    <a:pt x="765" y="290"/>
                    <a:pt x="834" y="252"/>
                    <a:pt x="784" y="272"/>
                  </a:cubicBezTo>
                  <a:cubicBezTo>
                    <a:pt x="734" y="292"/>
                    <a:pt x="670" y="284"/>
                    <a:pt x="611" y="287"/>
                  </a:cubicBezTo>
                  <a:cubicBezTo>
                    <a:pt x="468" y="320"/>
                    <a:pt x="195" y="378"/>
                    <a:pt x="79" y="31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0000">
                    <a:gamma/>
                    <a:shade val="26275"/>
                    <a:invGamma/>
                  </a:srgbClr>
                </a:gs>
                <a:gs pos="50000">
                  <a:srgbClr val="FF0000"/>
                </a:gs>
                <a:gs pos="100000">
                  <a:srgbClr val="FF0000">
                    <a:gamma/>
                    <a:shade val="26275"/>
                    <a:invGamma/>
                  </a:srgbClr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sy="50000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  <a:cs typeface="+mn-cs"/>
              </a:endParaRPr>
            </a:p>
          </p:txBody>
        </p:sp>
        <p:sp>
          <p:nvSpPr>
            <p:cNvPr id="666664" name="Oval 40"/>
            <p:cNvSpPr>
              <a:spLocks noChangeArrowheads="1"/>
            </p:cNvSpPr>
            <p:nvPr/>
          </p:nvSpPr>
          <p:spPr bwMode="auto">
            <a:xfrm>
              <a:off x="5125" y="3989"/>
              <a:ext cx="227" cy="137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99001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>
                <a:latin typeface="Arial" charset="0"/>
                <a:cs typeface="+mn-cs"/>
              </a:endParaRPr>
            </a:p>
          </p:txBody>
        </p:sp>
        <p:sp>
          <p:nvSpPr>
            <p:cNvPr id="666665" name="Freeform 41"/>
            <p:cNvSpPr>
              <a:spLocks/>
            </p:cNvSpPr>
            <p:nvPr/>
          </p:nvSpPr>
          <p:spPr bwMode="auto">
            <a:xfrm>
              <a:off x="3564" y="3758"/>
              <a:ext cx="1046" cy="408"/>
            </a:xfrm>
            <a:custGeom>
              <a:avLst/>
              <a:gdLst/>
              <a:ahLst/>
              <a:cxnLst>
                <a:cxn ang="0">
                  <a:pos x="57" y="297"/>
                </a:cxn>
                <a:cxn ang="0">
                  <a:pos x="5" y="245"/>
                </a:cxn>
                <a:cxn ang="0">
                  <a:pos x="45" y="149"/>
                </a:cxn>
                <a:cxn ang="0">
                  <a:pos x="29" y="93"/>
                </a:cxn>
                <a:cxn ang="0">
                  <a:pos x="81" y="69"/>
                </a:cxn>
                <a:cxn ang="0">
                  <a:pos x="85" y="25"/>
                </a:cxn>
                <a:cxn ang="0">
                  <a:pos x="161" y="33"/>
                </a:cxn>
                <a:cxn ang="0">
                  <a:pos x="233" y="45"/>
                </a:cxn>
                <a:cxn ang="0">
                  <a:pos x="285" y="1"/>
                </a:cxn>
                <a:cxn ang="0">
                  <a:pos x="309" y="37"/>
                </a:cxn>
                <a:cxn ang="0">
                  <a:pos x="353" y="5"/>
                </a:cxn>
                <a:cxn ang="0">
                  <a:pos x="397" y="57"/>
                </a:cxn>
                <a:cxn ang="0">
                  <a:pos x="508" y="61"/>
                </a:cxn>
                <a:cxn ang="0">
                  <a:pos x="554" y="81"/>
                </a:cxn>
                <a:cxn ang="0">
                  <a:pos x="979" y="82"/>
                </a:cxn>
                <a:cxn ang="0">
                  <a:pos x="955" y="18"/>
                </a:cxn>
                <a:cxn ang="0">
                  <a:pos x="891" y="38"/>
                </a:cxn>
                <a:cxn ang="0">
                  <a:pos x="959" y="110"/>
                </a:cxn>
                <a:cxn ang="0">
                  <a:pos x="603" y="150"/>
                </a:cxn>
                <a:cxn ang="0">
                  <a:pos x="545" y="321"/>
                </a:cxn>
                <a:cxn ang="0">
                  <a:pos x="512" y="381"/>
                </a:cxn>
                <a:cxn ang="0">
                  <a:pos x="462" y="382"/>
                </a:cxn>
                <a:cxn ang="0">
                  <a:pos x="347" y="401"/>
                </a:cxn>
                <a:cxn ang="0">
                  <a:pos x="53" y="341"/>
                </a:cxn>
                <a:cxn ang="0">
                  <a:pos x="57" y="297"/>
                </a:cxn>
              </a:cxnLst>
              <a:rect l="0" t="0" r="r" b="b"/>
              <a:pathLst>
                <a:path w="1046" h="407">
                  <a:moveTo>
                    <a:pt x="57" y="297"/>
                  </a:moveTo>
                  <a:cubicBezTo>
                    <a:pt x="40" y="274"/>
                    <a:pt x="19" y="271"/>
                    <a:pt x="5" y="245"/>
                  </a:cubicBezTo>
                  <a:cubicBezTo>
                    <a:pt x="0" y="205"/>
                    <a:pt x="39" y="178"/>
                    <a:pt x="45" y="149"/>
                  </a:cubicBezTo>
                  <a:cubicBezTo>
                    <a:pt x="49" y="124"/>
                    <a:pt x="23" y="106"/>
                    <a:pt x="29" y="93"/>
                  </a:cubicBezTo>
                  <a:cubicBezTo>
                    <a:pt x="35" y="80"/>
                    <a:pt x="72" y="80"/>
                    <a:pt x="81" y="69"/>
                  </a:cubicBezTo>
                  <a:cubicBezTo>
                    <a:pt x="88" y="53"/>
                    <a:pt x="72" y="31"/>
                    <a:pt x="85" y="25"/>
                  </a:cubicBezTo>
                  <a:cubicBezTo>
                    <a:pt x="98" y="19"/>
                    <a:pt x="136" y="30"/>
                    <a:pt x="161" y="33"/>
                  </a:cubicBezTo>
                  <a:cubicBezTo>
                    <a:pt x="189" y="27"/>
                    <a:pt x="212" y="50"/>
                    <a:pt x="233" y="45"/>
                  </a:cubicBezTo>
                  <a:cubicBezTo>
                    <a:pt x="254" y="40"/>
                    <a:pt x="272" y="2"/>
                    <a:pt x="285" y="1"/>
                  </a:cubicBezTo>
                  <a:cubicBezTo>
                    <a:pt x="298" y="0"/>
                    <a:pt x="298" y="36"/>
                    <a:pt x="309" y="37"/>
                  </a:cubicBezTo>
                  <a:cubicBezTo>
                    <a:pt x="320" y="38"/>
                    <a:pt x="338" y="2"/>
                    <a:pt x="353" y="5"/>
                  </a:cubicBezTo>
                  <a:cubicBezTo>
                    <a:pt x="368" y="8"/>
                    <a:pt x="371" y="48"/>
                    <a:pt x="397" y="57"/>
                  </a:cubicBezTo>
                  <a:cubicBezTo>
                    <a:pt x="423" y="66"/>
                    <a:pt x="482" y="57"/>
                    <a:pt x="508" y="61"/>
                  </a:cubicBezTo>
                  <a:cubicBezTo>
                    <a:pt x="524" y="62"/>
                    <a:pt x="554" y="81"/>
                    <a:pt x="554" y="81"/>
                  </a:cubicBezTo>
                  <a:cubicBezTo>
                    <a:pt x="566" y="104"/>
                    <a:pt x="912" y="92"/>
                    <a:pt x="979" y="82"/>
                  </a:cubicBezTo>
                  <a:cubicBezTo>
                    <a:pt x="1046" y="72"/>
                    <a:pt x="970" y="25"/>
                    <a:pt x="955" y="18"/>
                  </a:cubicBezTo>
                  <a:cubicBezTo>
                    <a:pt x="940" y="11"/>
                    <a:pt x="890" y="23"/>
                    <a:pt x="891" y="38"/>
                  </a:cubicBezTo>
                  <a:cubicBezTo>
                    <a:pt x="892" y="53"/>
                    <a:pt x="1007" y="91"/>
                    <a:pt x="959" y="110"/>
                  </a:cubicBezTo>
                  <a:cubicBezTo>
                    <a:pt x="911" y="129"/>
                    <a:pt x="672" y="115"/>
                    <a:pt x="603" y="150"/>
                  </a:cubicBezTo>
                  <a:cubicBezTo>
                    <a:pt x="534" y="185"/>
                    <a:pt x="560" y="283"/>
                    <a:pt x="545" y="321"/>
                  </a:cubicBezTo>
                  <a:cubicBezTo>
                    <a:pt x="533" y="346"/>
                    <a:pt x="535" y="377"/>
                    <a:pt x="512" y="381"/>
                  </a:cubicBezTo>
                  <a:cubicBezTo>
                    <a:pt x="449" y="405"/>
                    <a:pt x="495" y="357"/>
                    <a:pt x="462" y="382"/>
                  </a:cubicBezTo>
                  <a:cubicBezTo>
                    <a:pt x="429" y="407"/>
                    <a:pt x="386" y="397"/>
                    <a:pt x="347" y="401"/>
                  </a:cubicBezTo>
                  <a:cubicBezTo>
                    <a:pt x="284" y="391"/>
                    <a:pt x="101" y="358"/>
                    <a:pt x="53" y="341"/>
                  </a:cubicBezTo>
                  <a:cubicBezTo>
                    <a:pt x="5" y="324"/>
                    <a:pt x="56" y="306"/>
                    <a:pt x="57" y="297"/>
                  </a:cubicBezTo>
                  <a:close/>
                </a:path>
              </a:pathLst>
            </a:custGeom>
            <a:gradFill rotWithShape="1">
              <a:gsLst>
                <a:gs pos="0">
                  <a:srgbClr val="FF9900">
                    <a:gamma/>
                    <a:shade val="26275"/>
                    <a:invGamma/>
                  </a:srgbClr>
                </a:gs>
                <a:gs pos="50000">
                  <a:srgbClr val="FF9900"/>
                </a:gs>
                <a:gs pos="100000">
                  <a:srgbClr val="FF9900">
                    <a:gamma/>
                    <a:shade val="26275"/>
                    <a:invGamma/>
                  </a:srgbClr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sy="50000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  <a:cs typeface="+mn-cs"/>
              </a:endParaRPr>
            </a:p>
          </p:txBody>
        </p:sp>
        <p:sp>
          <p:nvSpPr>
            <p:cNvPr id="666666" name="Oval 42"/>
            <p:cNvSpPr>
              <a:spLocks noChangeArrowheads="1"/>
            </p:cNvSpPr>
            <p:nvPr/>
          </p:nvSpPr>
          <p:spPr bwMode="auto">
            <a:xfrm>
              <a:off x="3745" y="3943"/>
              <a:ext cx="229" cy="13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99001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>
                <a:latin typeface="Arial" charset="0"/>
                <a:cs typeface="+mn-cs"/>
              </a:endParaRPr>
            </a:p>
          </p:txBody>
        </p:sp>
        <p:sp>
          <p:nvSpPr>
            <p:cNvPr id="666667" name="Freeform 43"/>
            <p:cNvSpPr>
              <a:spLocks/>
            </p:cNvSpPr>
            <p:nvPr/>
          </p:nvSpPr>
          <p:spPr bwMode="auto">
            <a:xfrm>
              <a:off x="1141" y="3922"/>
              <a:ext cx="1344" cy="293"/>
            </a:xfrm>
            <a:custGeom>
              <a:avLst/>
              <a:gdLst/>
              <a:ahLst/>
              <a:cxnLst>
                <a:cxn ang="0">
                  <a:pos x="244" y="279"/>
                </a:cxn>
                <a:cxn ang="0">
                  <a:pos x="147" y="225"/>
                </a:cxn>
                <a:cxn ang="0">
                  <a:pos x="19" y="155"/>
                </a:cxn>
                <a:cxn ang="0">
                  <a:pos x="264" y="109"/>
                </a:cxn>
                <a:cxn ang="0">
                  <a:pos x="520" y="25"/>
                </a:cxn>
                <a:cxn ang="0">
                  <a:pos x="979" y="16"/>
                </a:cxn>
                <a:cxn ang="0">
                  <a:pos x="1270" y="116"/>
                </a:cxn>
                <a:cxn ang="0">
                  <a:pos x="1808" y="70"/>
                </a:cxn>
                <a:cxn ang="0">
                  <a:pos x="1379" y="248"/>
                </a:cxn>
                <a:cxn ang="0">
                  <a:pos x="1257" y="278"/>
                </a:cxn>
                <a:cxn ang="0">
                  <a:pos x="1151" y="279"/>
                </a:cxn>
                <a:cxn ang="0">
                  <a:pos x="909" y="294"/>
                </a:cxn>
                <a:cxn ang="0">
                  <a:pos x="244" y="279"/>
                </a:cxn>
              </a:cxnLst>
              <a:rect l="0" t="0" r="r" b="b"/>
              <a:pathLst>
                <a:path w="1826" h="347">
                  <a:moveTo>
                    <a:pt x="244" y="279"/>
                  </a:moveTo>
                  <a:cubicBezTo>
                    <a:pt x="208" y="261"/>
                    <a:pt x="177" y="246"/>
                    <a:pt x="147" y="225"/>
                  </a:cubicBezTo>
                  <a:cubicBezTo>
                    <a:pt x="132" y="205"/>
                    <a:pt x="0" y="187"/>
                    <a:pt x="19" y="155"/>
                  </a:cubicBezTo>
                  <a:cubicBezTo>
                    <a:pt x="38" y="136"/>
                    <a:pt x="181" y="131"/>
                    <a:pt x="264" y="109"/>
                  </a:cubicBezTo>
                  <a:cubicBezTo>
                    <a:pt x="350" y="102"/>
                    <a:pt x="434" y="28"/>
                    <a:pt x="520" y="25"/>
                  </a:cubicBezTo>
                  <a:cubicBezTo>
                    <a:pt x="809" y="7"/>
                    <a:pt x="469" y="0"/>
                    <a:pt x="979" y="16"/>
                  </a:cubicBezTo>
                  <a:cubicBezTo>
                    <a:pt x="1013" y="17"/>
                    <a:pt x="1270" y="116"/>
                    <a:pt x="1270" y="116"/>
                  </a:cubicBezTo>
                  <a:cubicBezTo>
                    <a:pt x="1270" y="116"/>
                    <a:pt x="1790" y="48"/>
                    <a:pt x="1808" y="70"/>
                  </a:cubicBezTo>
                  <a:cubicBezTo>
                    <a:pt x="1826" y="92"/>
                    <a:pt x="1471" y="213"/>
                    <a:pt x="1379" y="248"/>
                  </a:cubicBezTo>
                  <a:cubicBezTo>
                    <a:pt x="1354" y="268"/>
                    <a:pt x="1305" y="275"/>
                    <a:pt x="1257" y="278"/>
                  </a:cubicBezTo>
                  <a:cubicBezTo>
                    <a:pt x="1124" y="297"/>
                    <a:pt x="1221" y="259"/>
                    <a:pt x="1151" y="279"/>
                  </a:cubicBezTo>
                  <a:cubicBezTo>
                    <a:pt x="1082" y="299"/>
                    <a:pt x="991" y="291"/>
                    <a:pt x="909" y="294"/>
                  </a:cubicBezTo>
                  <a:cubicBezTo>
                    <a:pt x="708" y="327"/>
                    <a:pt x="406" y="347"/>
                    <a:pt x="244" y="279"/>
                  </a:cubicBezTo>
                  <a:close/>
                </a:path>
              </a:pathLst>
            </a:custGeom>
            <a:gradFill rotWithShape="1">
              <a:gsLst>
                <a:gs pos="0">
                  <a:srgbClr val="FF9900">
                    <a:gamma/>
                    <a:shade val="0"/>
                    <a:invGamma/>
                  </a:srgbClr>
                </a:gs>
                <a:gs pos="50000">
                  <a:srgbClr val="FF9900">
                    <a:alpha val="87000"/>
                  </a:srgbClr>
                </a:gs>
                <a:gs pos="100000">
                  <a:srgbClr val="FF9900">
                    <a:gamma/>
                    <a:shade val="0"/>
                    <a:invGamma/>
                  </a:srgbClr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sy="50000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  <a:cs typeface="+mn-cs"/>
              </a:endParaRPr>
            </a:p>
          </p:txBody>
        </p:sp>
        <p:sp>
          <p:nvSpPr>
            <p:cNvPr id="666668" name="Oval 44"/>
            <p:cNvSpPr>
              <a:spLocks noChangeArrowheads="1"/>
            </p:cNvSpPr>
            <p:nvPr/>
          </p:nvSpPr>
          <p:spPr bwMode="auto">
            <a:xfrm>
              <a:off x="1583" y="3966"/>
              <a:ext cx="262" cy="13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99001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>
                <a:latin typeface="Arial" charset="0"/>
                <a:cs typeface="+mn-cs"/>
              </a:endParaRPr>
            </a:p>
          </p:txBody>
        </p:sp>
        <p:grpSp>
          <p:nvGrpSpPr>
            <p:cNvPr id="24612" name="Group 45"/>
            <p:cNvGrpSpPr>
              <a:grpSpLocks/>
            </p:cNvGrpSpPr>
            <p:nvPr/>
          </p:nvGrpSpPr>
          <p:grpSpPr bwMode="auto">
            <a:xfrm rot="-1581264">
              <a:off x="4728" y="3253"/>
              <a:ext cx="258" cy="485"/>
              <a:chOff x="2154" y="1888"/>
              <a:chExt cx="258" cy="485"/>
            </a:xfrm>
          </p:grpSpPr>
          <p:cxnSp>
            <p:nvCxnSpPr>
              <p:cNvPr id="24619" name="AutoShape 46"/>
              <p:cNvCxnSpPr>
                <a:cxnSpLocks noChangeShapeType="1"/>
              </p:cNvCxnSpPr>
              <p:nvPr/>
            </p:nvCxnSpPr>
            <p:spPr bwMode="auto">
              <a:xfrm>
                <a:off x="2200" y="1946"/>
                <a:ext cx="212" cy="427"/>
              </a:xfrm>
              <a:prstGeom prst="curvedConnector2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lg"/>
              </a:ln>
            </p:spPr>
          </p:cxnSp>
          <p:sp>
            <p:nvSpPr>
              <p:cNvPr id="24620" name="Rectangle 47"/>
              <p:cNvSpPr>
                <a:spLocks noChangeArrowheads="1"/>
              </p:cNvSpPr>
              <p:nvPr/>
            </p:nvSpPr>
            <p:spPr bwMode="auto">
              <a:xfrm>
                <a:off x="2154" y="1888"/>
                <a:ext cx="136" cy="91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24613" name="Group 48"/>
            <p:cNvGrpSpPr>
              <a:grpSpLocks/>
            </p:cNvGrpSpPr>
            <p:nvPr/>
          </p:nvGrpSpPr>
          <p:grpSpPr bwMode="auto">
            <a:xfrm rot="367933">
              <a:off x="2849" y="3423"/>
              <a:ext cx="258" cy="485"/>
              <a:chOff x="2154" y="1888"/>
              <a:chExt cx="258" cy="485"/>
            </a:xfrm>
          </p:grpSpPr>
          <p:cxnSp>
            <p:nvCxnSpPr>
              <p:cNvPr id="24617" name="AutoShape 49"/>
              <p:cNvCxnSpPr>
                <a:cxnSpLocks noChangeShapeType="1"/>
              </p:cNvCxnSpPr>
              <p:nvPr/>
            </p:nvCxnSpPr>
            <p:spPr bwMode="auto">
              <a:xfrm flipH="1">
                <a:off x="2200" y="1946"/>
                <a:ext cx="212" cy="427"/>
              </a:xfrm>
              <a:prstGeom prst="curvedConnector2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lg"/>
              </a:ln>
            </p:spPr>
          </p:cxnSp>
          <p:sp>
            <p:nvSpPr>
              <p:cNvPr id="24618" name="Rectangle 50"/>
              <p:cNvSpPr>
                <a:spLocks noChangeArrowheads="1"/>
              </p:cNvSpPr>
              <p:nvPr/>
            </p:nvSpPr>
            <p:spPr bwMode="auto">
              <a:xfrm>
                <a:off x="2154" y="1888"/>
                <a:ext cx="136" cy="91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24614" name="Group 51"/>
            <p:cNvGrpSpPr>
              <a:grpSpLocks/>
            </p:cNvGrpSpPr>
            <p:nvPr/>
          </p:nvGrpSpPr>
          <p:grpSpPr bwMode="auto">
            <a:xfrm rot="1326597">
              <a:off x="2246" y="3311"/>
              <a:ext cx="258" cy="485"/>
              <a:chOff x="2154" y="1888"/>
              <a:chExt cx="258" cy="485"/>
            </a:xfrm>
          </p:grpSpPr>
          <p:cxnSp>
            <p:nvCxnSpPr>
              <p:cNvPr id="24615" name="AutoShape 52"/>
              <p:cNvCxnSpPr>
                <a:cxnSpLocks noChangeShapeType="1"/>
              </p:cNvCxnSpPr>
              <p:nvPr/>
            </p:nvCxnSpPr>
            <p:spPr bwMode="auto">
              <a:xfrm flipH="1">
                <a:off x="2200" y="1946"/>
                <a:ext cx="212" cy="427"/>
              </a:xfrm>
              <a:prstGeom prst="curvedConnector2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lg"/>
              </a:ln>
            </p:spPr>
          </p:cxnSp>
          <p:sp>
            <p:nvSpPr>
              <p:cNvPr id="24616" name="Rectangle 53"/>
              <p:cNvSpPr>
                <a:spLocks noChangeArrowheads="1"/>
              </p:cNvSpPr>
              <p:nvPr/>
            </p:nvSpPr>
            <p:spPr bwMode="auto">
              <a:xfrm>
                <a:off x="2154" y="1888"/>
                <a:ext cx="136" cy="91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sp>
        <p:nvSpPr>
          <p:cNvPr id="24583" name="Text Box 54"/>
          <p:cNvSpPr txBox="1">
            <a:spLocks noChangeArrowheads="1"/>
          </p:cNvSpPr>
          <p:nvPr/>
        </p:nvSpPr>
        <p:spPr bwMode="auto">
          <a:xfrm>
            <a:off x="7094538" y="14922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en-GB" sz="1800"/>
          </a:p>
        </p:txBody>
      </p:sp>
      <p:sp>
        <p:nvSpPr>
          <p:cNvPr id="24584" name="Rectangle 55"/>
          <p:cNvSpPr>
            <a:spLocks noGrp="1" noChangeArrowheads="1"/>
          </p:cNvSpPr>
          <p:nvPr>
            <p:ph type="subTitle" idx="1"/>
          </p:nvPr>
        </p:nvSpPr>
        <p:spPr>
          <a:xfrm>
            <a:off x="38100" y="1398588"/>
            <a:ext cx="7212013" cy="5113337"/>
          </a:xfrm>
        </p:spPr>
        <p:txBody>
          <a:bodyPr/>
          <a:lstStyle/>
          <a:p>
            <a:pPr algn="l" eaLnBrk="1" fontAlgn="t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StarSymbol" charset="0"/>
              <a:buChar char="●"/>
            </a:pPr>
            <a:r>
              <a:rPr lang="en-GB" sz="2100" smtClean="0">
                <a:latin typeface="Arial" pitchFamily="34" charset="0"/>
              </a:rPr>
              <a:t>  Tissue repair with hESC-derived cells</a:t>
            </a:r>
          </a:p>
          <a:p>
            <a:pPr marL="392113" lvl="1" indent="-196850" algn="l" eaLnBrk="1" fontAlgn="t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SzPct val="45000"/>
              <a:buFont typeface="StarSymbol" charset="0"/>
              <a:buChar char="●"/>
            </a:pPr>
            <a:r>
              <a:rPr lang="en-GB" sz="1900" smtClean="0">
                <a:latin typeface="Arial" pitchFamily="34" charset="0"/>
              </a:rPr>
              <a:t> Geron: FDA-approved clinical trial of nerve cells for spinal crush injury</a:t>
            </a:r>
          </a:p>
          <a:p>
            <a:pPr marL="392113" lvl="1" indent="-196850" algn="l" eaLnBrk="1" fontAlgn="t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SzPct val="45000"/>
              <a:buFont typeface="StarSymbol" charset="0"/>
              <a:buChar char="●"/>
            </a:pPr>
            <a:r>
              <a:rPr lang="en-GB" sz="1900" smtClean="0">
                <a:latin typeface="Arial" pitchFamily="34" charset="0"/>
              </a:rPr>
              <a:t>Cells implanted in spinal cord. </a:t>
            </a:r>
          </a:p>
          <a:p>
            <a:pPr marL="392113" lvl="1" indent="-196850" algn="l" eaLnBrk="1" fontAlgn="t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SzPct val="45000"/>
              <a:buFont typeface="StarSymbol" charset="0"/>
              <a:buChar char="●"/>
            </a:pPr>
            <a:r>
              <a:rPr lang="en-GB" sz="1900" smtClean="0">
                <a:latin typeface="Arial" pitchFamily="34" charset="0"/>
              </a:rPr>
              <a:t> Immunosuppression for 60 days after implantation </a:t>
            </a:r>
          </a:p>
          <a:p>
            <a:pPr marL="392113" lvl="1" indent="-196850" algn="l" eaLnBrk="1" fontAlgn="t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SzPct val="45000"/>
              <a:buFont typeface="StarSymbol" charset="0"/>
              <a:buChar char="●"/>
            </a:pPr>
            <a:r>
              <a:rPr lang="en-GB" sz="1900" smtClean="0">
                <a:latin typeface="Arial" pitchFamily="34" charset="0"/>
              </a:rPr>
              <a:t>Animal studies show tumour risk only at &gt;5% undifferentiated hESC</a:t>
            </a:r>
          </a:p>
          <a:p>
            <a:pPr marL="392113" lvl="1" indent="-196850" algn="l" eaLnBrk="1" fontAlgn="t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SzPct val="45000"/>
              <a:buFont typeface="StarSymbol" charset="0"/>
              <a:buChar char="●"/>
            </a:pPr>
            <a:endParaRPr lang="en-GB" sz="1900" smtClean="0">
              <a:latin typeface="Arial" pitchFamily="34" charset="0"/>
            </a:endParaRPr>
          </a:p>
          <a:p>
            <a:pPr algn="l" eaLnBrk="1" fontAlgn="t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GB" sz="2100" smtClean="0">
                <a:latin typeface="Arial" pitchFamily="34" charset="0"/>
              </a:rPr>
              <a:t>	</a:t>
            </a:r>
          </a:p>
        </p:txBody>
      </p:sp>
      <p:sp>
        <p:nvSpPr>
          <p:cNvPr id="24585" name="Arc 56"/>
          <p:cNvSpPr>
            <a:spLocks/>
          </p:cNvSpPr>
          <p:nvPr/>
        </p:nvSpPr>
        <p:spPr bwMode="auto">
          <a:xfrm rot="10800000" flipV="1">
            <a:off x="5837238" y="4632325"/>
            <a:ext cx="1355725" cy="304800"/>
          </a:xfrm>
          <a:custGeom>
            <a:avLst/>
            <a:gdLst>
              <a:gd name="T0" fmla="*/ 0 w 21600"/>
              <a:gd name="T1" fmla="*/ 0 h 21600"/>
              <a:gd name="T2" fmla="*/ 85092143 w 21600"/>
              <a:gd name="T3" fmla="*/ 4301067 h 21600"/>
              <a:gd name="T4" fmla="*/ 0 w 21600"/>
              <a:gd name="T5" fmla="*/ 430106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582613" y="266700"/>
            <a:ext cx="7772400" cy="1143000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GB" sz="2800" smtClean="0">
                <a:solidFill>
                  <a:schemeClr val="tx1"/>
                </a:solidFill>
                <a:latin typeface="Arial" pitchFamily="34" charset="0"/>
              </a:rPr>
              <a:t>Other advantages of stem cell research-hESC-CM as a model system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" y="1668463"/>
            <a:ext cx="8189913" cy="2743200"/>
          </a:xfrm>
        </p:spPr>
        <p:txBody>
          <a:bodyPr/>
          <a:lstStyle/>
          <a:p>
            <a:pPr eaLnBrk="1" hangingPunct="1">
              <a:spcAft>
                <a:spcPct val="55000"/>
              </a:spcAft>
            </a:pPr>
            <a:r>
              <a:rPr lang="en-GB" sz="1900" smtClean="0">
                <a:latin typeface="Arial" pitchFamily="34" charset="0"/>
              </a:rPr>
              <a:t>In vitro model systems for cardiac physiology, pharmacology or pathology have been lacking –poor culture and transfection </a:t>
            </a:r>
          </a:p>
          <a:p>
            <a:pPr eaLnBrk="1" hangingPunct="1">
              <a:spcAft>
                <a:spcPct val="55000"/>
              </a:spcAft>
            </a:pPr>
            <a:r>
              <a:rPr lang="en-GB" sz="1900" smtClean="0">
                <a:latin typeface="Arial" pitchFamily="34" charset="0"/>
              </a:rPr>
              <a:t>hESC-CM have many of the phenotypic characteristics of authentic cardiomyocytes</a:t>
            </a:r>
          </a:p>
          <a:p>
            <a:pPr eaLnBrk="1" hangingPunct="1">
              <a:spcAft>
                <a:spcPct val="55000"/>
              </a:spcAft>
            </a:pPr>
            <a:r>
              <a:rPr lang="en-GB" sz="1900" smtClean="0">
                <a:latin typeface="Arial" pitchFamily="34" charset="0"/>
              </a:rPr>
              <a:t>Maturation in culture can occur</a:t>
            </a:r>
          </a:p>
          <a:p>
            <a:pPr eaLnBrk="1" hangingPunct="1">
              <a:spcAft>
                <a:spcPct val="55000"/>
              </a:spcAft>
            </a:pPr>
            <a:r>
              <a:rPr lang="en-GB" sz="1900" smtClean="0">
                <a:latin typeface="Arial" pitchFamily="34" charset="0"/>
              </a:rPr>
              <a:t>Contraction and electrical properties are sufficiently stable and reproducible for hESC-CM to be used as a pharmacological preparation</a:t>
            </a:r>
          </a:p>
          <a:p>
            <a:pPr eaLnBrk="1" hangingPunct="1">
              <a:spcAft>
                <a:spcPct val="55000"/>
              </a:spcAft>
            </a:pPr>
            <a:r>
              <a:rPr lang="en-GB" sz="1900" smtClean="0">
                <a:latin typeface="Arial" pitchFamily="34" charset="0"/>
              </a:rPr>
              <a:t>Potential for use in toxicology and drug discovery studies</a:t>
            </a:r>
          </a:p>
          <a:p>
            <a:pPr lvl="1" eaLnBrk="1" hangingPunct="1">
              <a:spcAft>
                <a:spcPct val="55000"/>
              </a:spcAft>
            </a:pPr>
            <a:r>
              <a:rPr lang="en-GB" sz="1700" smtClean="0">
                <a:latin typeface="Arial" pitchFamily="34" charset="0"/>
              </a:rPr>
              <a:t>Stem cells for Safer Medicines</a:t>
            </a:r>
          </a:p>
          <a:p>
            <a:pPr lvl="1" eaLnBrk="1" hangingPunct="1">
              <a:spcAft>
                <a:spcPct val="55000"/>
              </a:spcAft>
            </a:pPr>
            <a:r>
              <a:rPr lang="en-GB" sz="1700" smtClean="0">
                <a:latin typeface="Arial" pitchFamily="34" charset="0"/>
              </a:rPr>
              <a:t>High throughput measurement screening systems – cellomics can match genomics in rate of discovery</a:t>
            </a:r>
          </a:p>
          <a:p>
            <a:pPr lvl="1" eaLnBrk="1" hangingPunct="1">
              <a:spcAft>
                <a:spcPct val="55000"/>
              </a:spcAft>
            </a:pPr>
            <a:endParaRPr lang="en-GB" sz="1700" smtClean="0"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ChangeArrowheads="1"/>
          </p:cNvSpPr>
          <p:nvPr/>
        </p:nvSpPr>
        <p:spPr bwMode="auto">
          <a:xfrm>
            <a:off x="868363" y="336550"/>
            <a:ext cx="76073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600" b="1">
                <a:latin typeface="Calibri" pitchFamily="34" charset="0"/>
              </a:rPr>
              <a:t>Human Cardiomyocytes</a:t>
            </a:r>
          </a:p>
          <a:p>
            <a:endParaRPr lang="en-US" sz="1600" b="1">
              <a:latin typeface="Calibri" pitchFamily="34" charset="0"/>
            </a:endParaRPr>
          </a:p>
          <a:p>
            <a:r>
              <a:rPr lang="en-US" sz="1600" b="1">
                <a:latin typeface="Calibri" pitchFamily="34" charset="0"/>
              </a:rPr>
              <a:t>A new era in safety screening with human cell models.</a:t>
            </a:r>
          </a:p>
          <a:p>
            <a:r>
              <a:rPr lang="en-US" sz="1600">
                <a:latin typeface="Calibri" pitchFamily="34" charset="0"/>
              </a:rPr>
              <a:t>GE Healthcare’s cardiomyocytes are derived from human embryonic stem (hES) cells and provide a biologically-relevant alternative to current cell models and primary cells, for predictive toxicity testing.</a:t>
            </a:r>
            <a:br>
              <a:rPr lang="en-US" sz="1600">
                <a:latin typeface="Calibri" pitchFamily="34" charset="0"/>
              </a:rPr>
            </a:br>
            <a:r>
              <a:rPr lang="en-US" sz="1600">
                <a:latin typeface="Calibri" pitchFamily="34" charset="0"/>
              </a:rPr>
              <a:t/>
            </a:r>
            <a:br>
              <a:rPr lang="en-US" sz="1600">
                <a:latin typeface="Calibri" pitchFamily="34" charset="0"/>
              </a:rPr>
            </a:br>
            <a:endParaRPr lang="en-US" sz="1600">
              <a:latin typeface="Calibri" pitchFamily="34" charset="0"/>
            </a:endParaRPr>
          </a:p>
        </p:txBody>
      </p:sp>
      <p:graphicFrame>
        <p:nvGraphicFramePr>
          <p:cNvPr id="645138" name="Group 18"/>
          <p:cNvGraphicFramePr>
            <a:graphicFrameLocks noGrp="1"/>
          </p:cNvGraphicFramePr>
          <p:nvPr/>
        </p:nvGraphicFramePr>
        <p:xfrm>
          <a:off x="868363" y="2062163"/>
          <a:ext cx="7888287" cy="3378200"/>
        </p:xfrm>
        <a:graphic>
          <a:graphicData uri="http://schemas.openxmlformats.org/drawingml/2006/table">
            <a:tbl>
              <a:tblPr/>
              <a:tblGrid>
                <a:gridCol w="2667000"/>
                <a:gridCol w="5221287"/>
              </a:tblGrid>
              <a:tr h="3378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1288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1288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Highly characterised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1288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Funtionally verified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1288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Representative myocyte population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1288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Karyotype verified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1288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Scalable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1288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Cryopreserved for ease of use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1288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1288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Phenotype characterized by flow cytometry, subcellular imaging, and electrophysiology.</a:t>
                      </a:r>
                      <a:b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</a:b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Electrical properties verified using patch clamping. </a:t>
                      </a:r>
                      <a:b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</a:b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Comprise ventricular, atrial, and nodal subtypes. </a:t>
                      </a:r>
                      <a:b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</a:b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Produced from undifferentiated hES cells shown to have normal karyotype.</a:t>
                      </a:r>
                      <a:b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</a:b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Available in quantities to match a range of applications. </a:t>
                      </a:r>
                      <a:b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</a:b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Ready-to-use on thawing, and can be maintained for at least 7 days once recovered into culture. 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1750" name="Picture 19" descr="gelslogo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9513" y="5024438"/>
            <a:ext cx="3627437" cy="111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811213" y="495300"/>
            <a:ext cx="7772400" cy="1143000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GB" sz="2800" smtClean="0">
                <a:solidFill>
                  <a:schemeClr val="tx1"/>
                </a:solidFill>
                <a:latin typeface="Arial" pitchFamily="34" charset="0"/>
              </a:rPr>
              <a:t>Other advantages of stem cell research-understanding stem cell biology</a:t>
            </a: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381000" y="2046288"/>
            <a:ext cx="8839200" cy="502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0" tIns="45697" rIns="91390" bIns="45697">
            <a:spAutoFit/>
          </a:bodyPr>
          <a:lstStyle/>
          <a:p>
            <a:pPr>
              <a:buFontTx/>
              <a:buChar char="•"/>
            </a:pPr>
            <a:r>
              <a:rPr lang="en-GB"/>
              <a:t>Changing adult cells into embryonic-like stem cells</a:t>
            </a:r>
          </a:p>
          <a:p>
            <a:pPr lvl="1">
              <a:buFontTx/>
              <a:buChar char="•"/>
            </a:pPr>
            <a:r>
              <a:rPr lang="en-GB" sz="2000" i="1"/>
              <a:t>Therapeutic cloning – somatic nuclear transfer</a:t>
            </a:r>
          </a:p>
          <a:p>
            <a:pPr lvl="1">
              <a:buFontTx/>
              <a:buChar char="•"/>
            </a:pPr>
            <a:r>
              <a:rPr lang="en-GB" sz="2000" i="1"/>
              <a:t>Induced pluripotent stem cells</a:t>
            </a:r>
          </a:p>
          <a:p>
            <a:pPr lvl="1">
              <a:buFontTx/>
              <a:buChar char="•"/>
            </a:pPr>
            <a:endParaRPr lang="en-GB" sz="2000" i="1"/>
          </a:p>
          <a:p>
            <a:pPr>
              <a:buFontTx/>
              <a:buChar char="•"/>
            </a:pPr>
            <a:r>
              <a:rPr lang="en-GB"/>
              <a:t>New appreciation of the role of foetal stem cells</a:t>
            </a:r>
          </a:p>
          <a:p>
            <a:pPr>
              <a:buFontTx/>
              <a:buChar char="•"/>
            </a:pPr>
            <a:endParaRPr lang="en-GB"/>
          </a:p>
          <a:p>
            <a:pPr>
              <a:buFontTx/>
              <a:buChar char="•"/>
            </a:pPr>
            <a:r>
              <a:rPr lang="en-GB"/>
              <a:t>Identification and manipulation of natural stem/progenitor cells </a:t>
            </a:r>
          </a:p>
          <a:p>
            <a:pPr lvl="1">
              <a:buFontTx/>
              <a:buChar char="•"/>
            </a:pPr>
            <a:r>
              <a:rPr lang="en-GB" sz="2000" i="1"/>
              <a:t>Heart</a:t>
            </a:r>
          </a:p>
          <a:p>
            <a:pPr lvl="1">
              <a:buFontTx/>
              <a:buChar char="•"/>
            </a:pPr>
            <a:r>
              <a:rPr lang="en-GB" sz="2000" i="1"/>
              <a:t>Testes</a:t>
            </a:r>
          </a:p>
          <a:p>
            <a:pPr lvl="1">
              <a:buFontTx/>
              <a:buChar char="•"/>
            </a:pPr>
            <a:r>
              <a:rPr lang="en-GB" sz="2000" i="1"/>
              <a:t>Fat</a:t>
            </a:r>
          </a:p>
          <a:p>
            <a:pPr lvl="1">
              <a:buFontTx/>
              <a:buChar char="•"/>
            </a:pPr>
            <a:r>
              <a:rPr lang="en-GB" sz="2000" i="1"/>
              <a:t>Menstrual blood</a:t>
            </a:r>
          </a:p>
          <a:p>
            <a:pPr lvl="1">
              <a:buFontTx/>
              <a:buChar char="•"/>
            </a:pPr>
            <a:r>
              <a:rPr lang="en-GB" sz="2000" i="1"/>
              <a:t>Cord blood</a:t>
            </a:r>
          </a:p>
          <a:p>
            <a:pPr>
              <a:buFontTx/>
              <a:buChar char="•"/>
            </a:pPr>
            <a:endParaRPr lang="en-GB" sz="2000" i="1"/>
          </a:p>
          <a:p>
            <a:pPr>
              <a:buFontTx/>
              <a:buChar char="•"/>
            </a:pPr>
            <a:endParaRPr lang="en-GB"/>
          </a:p>
          <a:p>
            <a:pPr>
              <a:buFontTx/>
              <a:buChar char="•"/>
            </a:pPr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sperm-anatomy_~COG090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5063" y="76200"/>
            <a:ext cx="946150" cy="122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Oval 3"/>
          <p:cNvSpPr>
            <a:spLocks noChangeArrowheads="1"/>
          </p:cNvSpPr>
          <p:nvPr/>
        </p:nvSpPr>
        <p:spPr bwMode="auto">
          <a:xfrm>
            <a:off x="4305300" y="57150"/>
            <a:ext cx="1524000" cy="1314450"/>
          </a:xfrm>
          <a:prstGeom prst="ellips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796" name="Oval 4"/>
          <p:cNvSpPr>
            <a:spLocks noChangeArrowheads="1"/>
          </p:cNvSpPr>
          <p:nvPr/>
        </p:nvSpPr>
        <p:spPr bwMode="auto">
          <a:xfrm>
            <a:off x="5105400" y="400050"/>
            <a:ext cx="476250" cy="55245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3641725" y="528638"/>
            <a:ext cx="327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>
                <a:solidFill>
                  <a:srgbClr val="000000"/>
                </a:solidFill>
                <a:latin typeface="Times New Roman" pitchFamily="18" charset="0"/>
              </a:rPr>
              <a:t>+</a:t>
            </a: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0" y="458788"/>
            <a:ext cx="20621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00"/>
                </a:solidFill>
              </a:rPr>
              <a:t>Normal </a:t>
            </a:r>
          </a:p>
          <a:p>
            <a:r>
              <a:rPr lang="en-GB" b="1">
                <a:solidFill>
                  <a:srgbClr val="000000"/>
                </a:solidFill>
              </a:rPr>
              <a:t>reproduction</a:t>
            </a: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0" y="2332038"/>
            <a:ext cx="19954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00"/>
                </a:solidFill>
              </a:rPr>
              <a:t>Therapeutic </a:t>
            </a:r>
          </a:p>
          <a:p>
            <a:r>
              <a:rPr lang="en-GB" b="1">
                <a:solidFill>
                  <a:srgbClr val="000000"/>
                </a:solidFill>
              </a:rPr>
              <a:t>cloning</a:t>
            </a:r>
          </a:p>
        </p:txBody>
      </p:sp>
      <p:sp>
        <p:nvSpPr>
          <p:cNvPr id="33800" name="Oval 8"/>
          <p:cNvSpPr>
            <a:spLocks noChangeArrowheads="1"/>
          </p:cNvSpPr>
          <p:nvPr/>
        </p:nvSpPr>
        <p:spPr bwMode="auto">
          <a:xfrm>
            <a:off x="2616200" y="2006600"/>
            <a:ext cx="1524000" cy="1314450"/>
          </a:xfrm>
          <a:prstGeom prst="ellips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801" name="Oval 9"/>
          <p:cNvSpPr>
            <a:spLocks noChangeArrowheads="1"/>
          </p:cNvSpPr>
          <p:nvPr/>
        </p:nvSpPr>
        <p:spPr bwMode="auto">
          <a:xfrm>
            <a:off x="3416300" y="2349500"/>
            <a:ext cx="476250" cy="55245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802" name="Oval 10"/>
          <p:cNvSpPr>
            <a:spLocks noChangeArrowheads="1"/>
          </p:cNvSpPr>
          <p:nvPr/>
        </p:nvSpPr>
        <p:spPr bwMode="auto">
          <a:xfrm>
            <a:off x="5607050" y="1987550"/>
            <a:ext cx="1524000" cy="1314450"/>
          </a:xfrm>
          <a:prstGeom prst="ellips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803" name="Oval 11"/>
          <p:cNvSpPr>
            <a:spLocks noChangeArrowheads="1"/>
          </p:cNvSpPr>
          <p:nvPr/>
        </p:nvSpPr>
        <p:spPr bwMode="auto">
          <a:xfrm>
            <a:off x="5708650" y="3422650"/>
            <a:ext cx="1524000" cy="1314450"/>
          </a:xfrm>
          <a:prstGeom prst="ellips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804" name="Oval 12"/>
          <p:cNvSpPr>
            <a:spLocks noChangeArrowheads="1"/>
          </p:cNvSpPr>
          <p:nvPr/>
        </p:nvSpPr>
        <p:spPr bwMode="auto">
          <a:xfrm>
            <a:off x="2476500" y="3810000"/>
            <a:ext cx="2019300" cy="514350"/>
          </a:xfrm>
          <a:prstGeom prst="ellipse">
            <a:avLst/>
          </a:prstGeom>
          <a:solidFill>
            <a:schemeClr val="tx1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805" name="Oval 13"/>
          <p:cNvSpPr>
            <a:spLocks noChangeArrowheads="1"/>
          </p:cNvSpPr>
          <p:nvPr/>
        </p:nvSpPr>
        <p:spPr bwMode="auto">
          <a:xfrm>
            <a:off x="3371850" y="3962400"/>
            <a:ext cx="8382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806" name="Text Box 14"/>
          <p:cNvSpPr txBox="1">
            <a:spLocks noChangeArrowheads="1"/>
          </p:cNvSpPr>
          <p:nvPr/>
        </p:nvSpPr>
        <p:spPr bwMode="auto">
          <a:xfrm>
            <a:off x="2651125" y="4243388"/>
            <a:ext cx="10779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>
                <a:latin typeface="Times New Roman" pitchFamily="18" charset="0"/>
              </a:rPr>
              <a:t>Skin cell</a:t>
            </a:r>
          </a:p>
        </p:txBody>
      </p:sp>
      <p:sp>
        <p:nvSpPr>
          <p:cNvPr id="33807" name="Text Box 15"/>
          <p:cNvSpPr txBox="1">
            <a:spLocks noChangeArrowheads="1"/>
          </p:cNvSpPr>
          <p:nvPr/>
        </p:nvSpPr>
        <p:spPr bwMode="auto">
          <a:xfrm>
            <a:off x="5908675" y="582613"/>
            <a:ext cx="608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>
                <a:solidFill>
                  <a:srgbClr val="000000"/>
                </a:solidFill>
              </a:rPr>
              <a:t>egg</a:t>
            </a:r>
          </a:p>
        </p:txBody>
      </p:sp>
      <p:sp>
        <p:nvSpPr>
          <p:cNvPr id="33808" name="Text Box 16"/>
          <p:cNvSpPr txBox="1">
            <a:spLocks noChangeArrowheads="1"/>
          </p:cNvSpPr>
          <p:nvPr/>
        </p:nvSpPr>
        <p:spPr bwMode="auto">
          <a:xfrm>
            <a:off x="2752725" y="741363"/>
            <a:ext cx="889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>
                <a:solidFill>
                  <a:srgbClr val="000000"/>
                </a:solidFill>
              </a:rPr>
              <a:t>sperm</a:t>
            </a:r>
          </a:p>
        </p:txBody>
      </p:sp>
      <p:sp>
        <p:nvSpPr>
          <p:cNvPr id="33809" name="Text Box 17"/>
          <p:cNvSpPr txBox="1">
            <a:spLocks noChangeArrowheads="1"/>
          </p:cNvSpPr>
          <p:nvPr/>
        </p:nvSpPr>
        <p:spPr bwMode="auto">
          <a:xfrm>
            <a:off x="2468563" y="4356100"/>
            <a:ext cx="1936750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>
                <a:solidFill>
                  <a:srgbClr val="000000"/>
                </a:solidFill>
              </a:rPr>
              <a:t>Human skin cell</a:t>
            </a:r>
          </a:p>
        </p:txBody>
      </p:sp>
      <p:sp>
        <p:nvSpPr>
          <p:cNvPr id="33810" name="Oval 18"/>
          <p:cNvSpPr>
            <a:spLocks noChangeArrowheads="1"/>
          </p:cNvSpPr>
          <p:nvPr/>
        </p:nvSpPr>
        <p:spPr bwMode="auto">
          <a:xfrm>
            <a:off x="5911850" y="3987800"/>
            <a:ext cx="8382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811" name="Line 19"/>
          <p:cNvSpPr>
            <a:spLocks noChangeShapeType="1"/>
          </p:cNvSpPr>
          <p:nvPr/>
        </p:nvSpPr>
        <p:spPr bwMode="auto">
          <a:xfrm>
            <a:off x="4343400" y="2590800"/>
            <a:ext cx="8001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3812" name="Line 20"/>
          <p:cNvSpPr>
            <a:spLocks noChangeShapeType="1"/>
          </p:cNvSpPr>
          <p:nvPr/>
        </p:nvSpPr>
        <p:spPr bwMode="auto">
          <a:xfrm>
            <a:off x="4102100" y="4121150"/>
            <a:ext cx="18097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3813" name="Line 21"/>
          <p:cNvSpPr>
            <a:spLocks noChangeShapeType="1"/>
          </p:cNvSpPr>
          <p:nvPr/>
        </p:nvSpPr>
        <p:spPr bwMode="auto">
          <a:xfrm>
            <a:off x="7245350" y="4464050"/>
            <a:ext cx="647700" cy="3238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3814" name="Text Box 22"/>
          <p:cNvSpPr txBox="1">
            <a:spLocks noChangeArrowheads="1"/>
          </p:cNvSpPr>
          <p:nvPr/>
        </p:nvSpPr>
        <p:spPr bwMode="auto">
          <a:xfrm>
            <a:off x="6419850" y="4841875"/>
            <a:ext cx="23733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>
                <a:solidFill>
                  <a:srgbClr val="FF3300"/>
                </a:solidFill>
              </a:rPr>
              <a:t>Embryonic stem cell line</a:t>
            </a:r>
          </a:p>
        </p:txBody>
      </p:sp>
      <p:sp>
        <p:nvSpPr>
          <p:cNvPr id="33815" name="Text Box 23"/>
          <p:cNvSpPr txBox="1">
            <a:spLocks noChangeArrowheads="1"/>
          </p:cNvSpPr>
          <p:nvPr/>
        </p:nvSpPr>
        <p:spPr bwMode="auto">
          <a:xfrm>
            <a:off x="7127875" y="2327275"/>
            <a:ext cx="17637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>
                <a:solidFill>
                  <a:srgbClr val="000000"/>
                </a:solidFill>
              </a:rPr>
              <a:t>Nucleus removed</a:t>
            </a:r>
          </a:p>
        </p:txBody>
      </p:sp>
      <p:sp>
        <p:nvSpPr>
          <p:cNvPr id="33816" name="Text Box 24"/>
          <p:cNvSpPr txBox="1">
            <a:spLocks noChangeArrowheads="1"/>
          </p:cNvSpPr>
          <p:nvPr/>
        </p:nvSpPr>
        <p:spPr bwMode="auto">
          <a:xfrm>
            <a:off x="7223125" y="3756025"/>
            <a:ext cx="16938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>
                <a:solidFill>
                  <a:srgbClr val="000000"/>
                </a:solidFill>
              </a:rPr>
              <a:t>Skin cell nucleus</a:t>
            </a:r>
          </a:p>
          <a:p>
            <a:r>
              <a:rPr lang="en-GB" sz="1600">
                <a:solidFill>
                  <a:srgbClr val="000000"/>
                </a:solidFill>
              </a:rPr>
              <a:t> added</a:t>
            </a:r>
          </a:p>
        </p:txBody>
      </p:sp>
      <p:sp>
        <p:nvSpPr>
          <p:cNvPr id="33817" name="Text Box 25"/>
          <p:cNvSpPr txBox="1">
            <a:spLocks noChangeArrowheads="1"/>
          </p:cNvSpPr>
          <p:nvPr/>
        </p:nvSpPr>
        <p:spPr bwMode="auto">
          <a:xfrm>
            <a:off x="0" y="5487988"/>
            <a:ext cx="23510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00"/>
                </a:solidFill>
              </a:rPr>
              <a:t>Human/animal </a:t>
            </a:r>
          </a:p>
          <a:p>
            <a:r>
              <a:rPr lang="en-GB" b="1">
                <a:solidFill>
                  <a:srgbClr val="000000"/>
                </a:solidFill>
              </a:rPr>
              <a:t>chimera</a:t>
            </a:r>
          </a:p>
        </p:txBody>
      </p:sp>
      <p:sp>
        <p:nvSpPr>
          <p:cNvPr id="33818" name="Oval 26"/>
          <p:cNvSpPr>
            <a:spLocks noChangeArrowheads="1"/>
          </p:cNvSpPr>
          <p:nvPr/>
        </p:nvSpPr>
        <p:spPr bwMode="auto">
          <a:xfrm>
            <a:off x="2692400" y="5607050"/>
            <a:ext cx="2019300" cy="514350"/>
          </a:xfrm>
          <a:prstGeom prst="ellipse">
            <a:avLst/>
          </a:prstGeom>
          <a:solidFill>
            <a:schemeClr val="tx1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819" name="Oval 27"/>
          <p:cNvSpPr>
            <a:spLocks noChangeArrowheads="1"/>
          </p:cNvSpPr>
          <p:nvPr/>
        </p:nvSpPr>
        <p:spPr bwMode="auto">
          <a:xfrm>
            <a:off x="3587750" y="5759450"/>
            <a:ext cx="8382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820" name="Text Box 28"/>
          <p:cNvSpPr txBox="1">
            <a:spLocks noChangeArrowheads="1"/>
          </p:cNvSpPr>
          <p:nvPr/>
        </p:nvSpPr>
        <p:spPr bwMode="auto">
          <a:xfrm>
            <a:off x="2867025" y="6040438"/>
            <a:ext cx="10779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>
                <a:latin typeface="Times New Roman" pitchFamily="18" charset="0"/>
              </a:rPr>
              <a:t>Skin cell</a:t>
            </a:r>
          </a:p>
        </p:txBody>
      </p:sp>
      <p:sp>
        <p:nvSpPr>
          <p:cNvPr id="33821" name="Text Box 29"/>
          <p:cNvSpPr txBox="1">
            <a:spLocks noChangeArrowheads="1"/>
          </p:cNvSpPr>
          <p:nvPr/>
        </p:nvSpPr>
        <p:spPr bwMode="auto">
          <a:xfrm>
            <a:off x="2746375" y="6172200"/>
            <a:ext cx="2070100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>
                <a:solidFill>
                  <a:srgbClr val="000000"/>
                </a:solidFill>
              </a:rPr>
              <a:t>Human skin cell</a:t>
            </a:r>
          </a:p>
        </p:txBody>
      </p:sp>
      <p:sp>
        <p:nvSpPr>
          <p:cNvPr id="33822" name="Oval 30"/>
          <p:cNvSpPr>
            <a:spLocks noChangeArrowheads="1"/>
          </p:cNvSpPr>
          <p:nvPr/>
        </p:nvSpPr>
        <p:spPr bwMode="auto">
          <a:xfrm>
            <a:off x="5924550" y="5219700"/>
            <a:ext cx="1524000" cy="1314450"/>
          </a:xfrm>
          <a:prstGeom prst="ellips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823" name="Oval 31"/>
          <p:cNvSpPr>
            <a:spLocks noChangeArrowheads="1"/>
          </p:cNvSpPr>
          <p:nvPr/>
        </p:nvSpPr>
        <p:spPr bwMode="auto">
          <a:xfrm>
            <a:off x="6127750" y="5784850"/>
            <a:ext cx="8382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824" name="Line 32"/>
          <p:cNvSpPr>
            <a:spLocks noChangeShapeType="1"/>
          </p:cNvSpPr>
          <p:nvPr/>
        </p:nvSpPr>
        <p:spPr bwMode="auto">
          <a:xfrm>
            <a:off x="4318000" y="5918200"/>
            <a:ext cx="18097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3825" name="Text Box 33"/>
          <p:cNvSpPr txBox="1">
            <a:spLocks noChangeArrowheads="1"/>
          </p:cNvSpPr>
          <p:nvPr/>
        </p:nvSpPr>
        <p:spPr bwMode="auto">
          <a:xfrm>
            <a:off x="2708275" y="3260725"/>
            <a:ext cx="12334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>
                <a:solidFill>
                  <a:srgbClr val="000000"/>
                </a:solidFill>
              </a:rPr>
              <a:t>Human egg</a:t>
            </a:r>
          </a:p>
        </p:txBody>
      </p:sp>
      <p:sp>
        <p:nvSpPr>
          <p:cNvPr id="33826" name="Text Box 34"/>
          <p:cNvSpPr txBox="1">
            <a:spLocks noChangeArrowheads="1"/>
          </p:cNvSpPr>
          <p:nvPr/>
        </p:nvSpPr>
        <p:spPr bwMode="auto">
          <a:xfrm>
            <a:off x="6080125" y="6537325"/>
            <a:ext cx="1085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>
                <a:solidFill>
                  <a:srgbClr val="000000"/>
                </a:solidFill>
              </a:rPr>
              <a:t>Cows egg</a:t>
            </a:r>
          </a:p>
        </p:txBody>
      </p:sp>
      <p:sp>
        <p:nvSpPr>
          <p:cNvPr id="33827" name="Line 35"/>
          <p:cNvSpPr>
            <a:spLocks noChangeShapeType="1"/>
          </p:cNvSpPr>
          <p:nvPr/>
        </p:nvSpPr>
        <p:spPr bwMode="auto">
          <a:xfrm flipV="1">
            <a:off x="7461250" y="5232400"/>
            <a:ext cx="381000" cy="304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1822450" y="265113"/>
            <a:ext cx="48974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/>
              <a:t>Induced pluripotent stem cells</a:t>
            </a: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1422400" y="1173163"/>
            <a:ext cx="5608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Somatic cell e.g. skin (but neural easier)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2327275" y="4125913"/>
            <a:ext cx="3473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Embryonic stem-like cell</a:t>
            </a: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2327275" y="5792788"/>
            <a:ext cx="3541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Differentiated derivatives</a:t>
            </a: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1743075" y="19319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/>
          </a:p>
        </p:txBody>
      </p:sp>
      <p:sp>
        <p:nvSpPr>
          <p:cNvPr id="34823" name="Line 7"/>
          <p:cNvSpPr>
            <a:spLocks noChangeShapeType="1"/>
          </p:cNvSpPr>
          <p:nvPr/>
        </p:nvSpPr>
        <p:spPr bwMode="auto">
          <a:xfrm>
            <a:off x="3819525" y="1838325"/>
            <a:ext cx="0" cy="2266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4222750" y="1716088"/>
            <a:ext cx="1084263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Sox2</a:t>
            </a:r>
          </a:p>
          <a:p>
            <a:r>
              <a:rPr lang="en-GB"/>
              <a:t>Oct4</a:t>
            </a:r>
          </a:p>
          <a:p>
            <a:r>
              <a:rPr lang="en-GB"/>
              <a:t>Nanog</a:t>
            </a:r>
          </a:p>
          <a:p>
            <a:r>
              <a:rPr lang="en-GB"/>
              <a:t>KLF</a:t>
            </a:r>
          </a:p>
          <a:p>
            <a:r>
              <a:rPr lang="en-GB"/>
              <a:t>Lin28</a:t>
            </a:r>
          </a:p>
          <a:p>
            <a:r>
              <a:rPr lang="en-GB"/>
              <a:t>cMyc</a:t>
            </a:r>
          </a:p>
        </p:txBody>
      </p:sp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5613400" y="2516188"/>
            <a:ext cx="2557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Retroviral vectors</a:t>
            </a:r>
          </a:p>
        </p:txBody>
      </p:sp>
      <p:sp>
        <p:nvSpPr>
          <p:cNvPr id="34826" name="Line 10"/>
          <p:cNvSpPr>
            <a:spLocks noChangeShapeType="1"/>
          </p:cNvSpPr>
          <p:nvPr/>
        </p:nvSpPr>
        <p:spPr bwMode="auto">
          <a:xfrm>
            <a:off x="3838575" y="4648200"/>
            <a:ext cx="0" cy="1190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4827" name="Text Box 11"/>
          <p:cNvSpPr txBox="1">
            <a:spLocks noChangeArrowheads="1"/>
          </p:cNvSpPr>
          <p:nvPr/>
        </p:nvSpPr>
        <p:spPr bwMode="auto">
          <a:xfrm>
            <a:off x="4959350" y="4973638"/>
            <a:ext cx="3937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800" i="1"/>
              <a:t>Takahashi,Yamanaka.</a:t>
            </a:r>
          </a:p>
          <a:p>
            <a:r>
              <a:rPr lang="en-GB" sz="1800" i="1"/>
              <a:t>Cell. 2007 Nov 30;131(5):861-72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1352550" y="255588"/>
            <a:ext cx="5937250" cy="64770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GB" sz="2800">
                <a:solidFill>
                  <a:schemeClr val="tx1"/>
                </a:solidFill>
                <a:latin typeface="Arial" pitchFamily="34" charset="0"/>
              </a:rPr>
              <a:t>Induced pluripotent stem cells</a:t>
            </a:r>
          </a:p>
        </p:txBody>
      </p:sp>
      <p:sp>
        <p:nvSpPr>
          <p:cNvPr id="712707" name="Text Box 3"/>
          <p:cNvSpPr txBox="1">
            <a:spLocks noChangeArrowheads="1"/>
          </p:cNvSpPr>
          <p:nvPr/>
        </p:nvSpPr>
        <p:spPr bwMode="auto">
          <a:xfrm>
            <a:off x="287338" y="1612900"/>
            <a:ext cx="8470900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90" tIns="45697" rIns="91390" bIns="45697">
            <a:spAutoFit/>
          </a:bodyPr>
          <a:lstStyle/>
          <a:p>
            <a:pPr>
              <a:buFontTx/>
              <a:buChar char="•"/>
            </a:pPr>
            <a:r>
              <a:rPr lang="en-GB" sz="2000"/>
              <a:t>  Person-specific stem cells for repair or modelling</a:t>
            </a:r>
          </a:p>
          <a:p>
            <a:pPr>
              <a:buFontTx/>
              <a:buChar char="•"/>
            </a:pPr>
            <a:endParaRPr lang="en-GB" sz="2000"/>
          </a:p>
          <a:p>
            <a:pPr>
              <a:buFontTx/>
              <a:buChar char="•"/>
            </a:pPr>
            <a:endParaRPr lang="en-GB" sz="1800"/>
          </a:p>
          <a:p>
            <a:pPr>
              <a:buFontTx/>
              <a:buChar char="•"/>
            </a:pPr>
            <a:r>
              <a:rPr lang="en-GB" sz="2000">
                <a:solidFill>
                  <a:srgbClr val="FF3300"/>
                </a:solidFill>
              </a:rPr>
              <a:t>But – problems with spontaneous dedifferentiation and tumour formation </a:t>
            </a:r>
            <a:r>
              <a:rPr lang="en-GB" sz="2000" i="1">
                <a:solidFill>
                  <a:srgbClr val="FF3300"/>
                </a:solidFill>
              </a:rPr>
              <a:t>in vivo</a:t>
            </a:r>
          </a:p>
          <a:p>
            <a:pPr>
              <a:buFontTx/>
              <a:buChar char="•"/>
            </a:pPr>
            <a:endParaRPr lang="en-GB" sz="2000" i="1">
              <a:solidFill>
                <a:srgbClr val="FF3300"/>
              </a:solidFill>
            </a:endParaRPr>
          </a:p>
          <a:p>
            <a:pPr>
              <a:buFontTx/>
              <a:buChar char="•"/>
            </a:pPr>
            <a:r>
              <a:rPr lang="en-GB" sz="2800" i="1">
                <a:solidFill>
                  <a:srgbClr val="FF3300"/>
                </a:solidFill>
              </a:rPr>
              <a:t> </a:t>
            </a:r>
            <a:r>
              <a:rPr lang="en-GB" sz="2000" i="1">
                <a:solidFill>
                  <a:srgbClr val="000000"/>
                </a:solidFill>
              </a:rPr>
              <a:t>Removal of oncogenic cMyc</a:t>
            </a:r>
          </a:p>
          <a:p>
            <a:pPr>
              <a:buFontTx/>
              <a:buChar char="•"/>
            </a:pPr>
            <a:r>
              <a:rPr lang="en-GB" sz="2000" i="1">
                <a:solidFill>
                  <a:srgbClr val="000000"/>
                </a:solidFill>
              </a:rPr>
              <a:t> Use of vectors e.g. piggybac Transposon, Cre/lox technology, which excises vectors afterwards</a:t>
            </a:r>
          </a:p>
          <a:p>
            <a:pPr>
              <a:buFontTx/>
              <a:buChar char="•"/>
            </a:pPr>
            <a:r>
              <a:rPr lang="en-GB" sz="2000" i="1">
                <a:solidFill>
                  <a:srgbClr val="000000"/>
                </a:solidFill>
              </a:rPr>
              <a:t> Use of non-integrating vectors</a:t>
            </a:r>
          </a:p>
          <a:p>
            <a:pPr>
              <a:buFontTx/>
              <a:buChar char="•"/>
            </a:pPr>
            <a:r>
              <a:rPr lang="en-GB" sz="2000" i="1">
                <a:solidFill>
                  <a:srgbClr val="000000"/>
                </a:solidFill>
              </a:rPr>
              <a:t> Use of proteins only</a:t>
            </a:r>
          </a:p>
          <a:p>
            <a:pPr>
              <a:buFontTx/>
              <a:buChar char="•"/>
            </a:pPr>
            <a:r>
              <a:rPr lang="en-GB" sz="2000" i="1">
                <a:solidFill>
                  <a:srgbClr val="000000"/>
                </a:solidFill>
              </a:rPr>
              <a:t> miRNA-Mediated Reprogramming Cell Stem Cell, 8: 376 (2011)</a:t>
            </a:r>
          </a:p>
          <a:p>
            <a:pPr>
              <a:buFontTx/>
              <a:buChar char="•"/>
            </a:pPr>
            <a:endParaRPr lang="en-GB" sz="1800" i="1"/>
          </a:p>
          <a:p>
            <a:endParaRPr lang="en-GB" sz="2800">
              <a:solidFill>
                <a:srgbClr val="FF3300"/>
              </a:solidFill>
            </a:endParaRPr>
          </a:p>
        </p:txBody>
      </p:sp>
      <p:sp>
        <p:nvSpPr>
          <p:cNvPr id="712708" name="Text Box 4"/>
          <p:cNvSpPr txBox="1">
            <a:spLocks noChangeArrowheads="1"/>
          </p:cNvSpPr>
          <p:nvPr/>
        </p:nvSpPr>
        <p:spPr bwMode="auto">
          <a:xfrm>
            <a:off x="2459038" y="6121400"/>
            <a:ext cx="668496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1600" i="1">
                <a:cs typeface="Arial" pitchFamily="34" charset="0"/>
              </a:rPr>
              <a:t>Induced pluripotent stem cells--alchemist's tale or clinical reality?</a:t>
            </a:r>
          </a:p>
          <a:p>
            <a:r>
              <a:rPr lang="en-GB" sz="1600" i="1">
                <a:cs typeface="Arial" pitchFamily="34" charset="0"/>
              </a:rPr>
              <a:t>Rashid ST, Vallier L.        Expert Rev Mol Med. 2010 Aug 13;12:25.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639763" y="244475"/>
            <a:ext cx="6781800" cy="808038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GB" sz="2400" smtClean="0">
                <a:solidFill>
                  <a:schemeClr val="tx1"/>
                </a:solidFill>
              </a:rPr>
              <a:t>Arrhythmias in iPSC-CM from patients with </a:t>
            </a:r>
            <a:br>
              <a:rPr lang="en-GB" sz="2400" smtClean="0">
                <a:solidFill>
                  <a:schemeClr val="tx1"/>
                </a:solidFill>
              </a:rPr>
            </a:br>
            <a:r>
              <a:rPr lang="en-GB" sz="2400" smtClean="0">
                <a:solidFill>
                  <a:schemeClr val="tx1"/>
                </a:solidFill>
              </a:rPr>
              <a:t>Long QT syndrome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63775" y="1344613"/>
            <a:ext cx="3827463" cy="4319587"/>
          </a:xfrm>
        </p:spPr>
        <p:txBody>
          <a:bodyPr/>
          <a:lstStyle/>
          <a:p>
            <a:pPr marL="674688" lvl="1" eaLnBrk="1" hangingPunct="1">
              <a:lnSpc>
                <a:spcPct val="150000"/>
              </a:lnSpc>
            </a:pPr>
            <a:endParaRPr lang="en-GB" sz="1300" smtClean="0"/>
          </a:p>
          <a:p>
            <a:pPr marL="311150" indent="-311150" eaLnBrk="1" hangingPunct="1">
              <a:lnSpc>
                <a:spcPct val="150000"/>
              </a:lnSpc>
              <a:buFontTx/>
              <a:buNone/>
            </a:pPr>
            <a:r>
              <a:rPr lang="en-GB" sz="1400" smtClean="0"/>
              <a:t>e.g. iPSC-CM - Long QT Syndromes</a:t>
            </a:r>
          </a:p>
          <a:p>
            <a:pPr marL="311150" indent="-311150" eaLnBrk="1" hangingPunct="1">
              <a:lnSpc>
                <a:spcPct val="150000"/>
              </a:lnSpc>
            </a:pPr>
            <a:r>
              <a:rPr lang="en-GB" sz="1400" smtClean="0"/>
              <a:t>Moretti, et al. NEJM 2010</a:t>
            </a:r>
          </a:p>
          <a:p>
            <a:pPr marL="311150" indent="-311150" eaLnBrk="1" hangingPunct="1">
              <a:lnSpc>
                <a:spcPct val="150000"/>
              </a:lnSpc>
            </a:pPr>
            <a:r>
              <a:rPr lang="en-GB" sz="1400" smtClean="0"/>
              <a:t>Itzhaki, et al. Nature 2010 (HERG)</a:t>
            </a:r>
          </a:p>
          <a:p>
            <a:pPr marL="311150" indent="-311150" eaLnBrk="1" hangingPunct="1">
              <a:lnSpc>
                <a:spcPct val="150000"/>
              </a:lnSpc>
            </a:pPr>
            <a:r>
              <a:rPr lang="en-GB" sz="1400" smtClean="0"/>
              <a:t>Yazawa, et al. Nature 2011 Timothy – (LTCC)</a:t>
            </a:r>
          </a:p>
          <a:p>
            <a:pPr marL="311150" indent="-311150" eaLnBrk="1" hangingPunct="1">
              <a:lnSpc>
                <a:spcPct val="150000"/>
              </a:lnSpc>
            </a:pPr>
            <a:r>
              <a:rPr lang="en-GB" sz="1400" b="1" smtClean="0"/>
              <a:t>Matsa, et al. </a:t>
            </a:r>
            <a:r>
              <a:rPr lang="en-US" sz="1400" b="1" smtClean="0"/>
              <a:t>Eur Heart J 2011 (HERG</a:t>
            </a:r>
            <a:r>
              <a:rPr lang="en-US" sz="1400" smtClean="0"/>
              <a:t>)</a:t>
            </a:r>
          </a:p>
          <a:p>
            <a:pPr marL="311150" indent="-311150" eaLnBrk="1" hangingPunct="1">
              <a:lnSpc>
                <a:spcPct val="150000"/>
              </a:lnSpc>
            </a:pPr>
            <a:endParaRPr lang="en-GB" sz="1400" smtClean="0"/>
          </a:p>
        </p:txBody>
      </p:sp>
      <p:graphicFrame>
        <p:nvGraphicFramePr>
          <p:cNvPr id="2050" name="Object 2"/>
          <p:cNvGraphicFramePr>
            <a:graphicFrameLocks noGrp="1" noChangeAspect="1"/>
          </p:cNvGraphicFramePr>
          <p:nvPr>
            <p:ph sz="half" idx="2"/>
          </p:nvPr>
        </p:nvGraphicFramePr>
        <p:xfrm>
          <a:off x="2855913" y="4459288"/>
          <a:ext cx="3911600" cy="214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Image" r:id="rId3" imgW="572783" imgH="313918" progId="">
                  <p:embed/>
                </p:oleObj>
              </mc:Choice>
              <mc:Fallback>
                <p:oleObj name="Image" r:id="rId3" imgW="572783" imgH="313918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5913" y="4459288"/>
                        <a:ext cx="3911600" cy="2144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 descr="STEM CE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38" y="1104900"/>
            <a:ext cx="671512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552450" y="114300"/>
            <a:ext cx="7858125" cy="256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1800"/>
          </a:p>
          <a:p>
            <a:pPr>
              <a:spcBef>
                <a:spcPct val="50000"/>
              </a:spcBef>
            </a:pPr>
            <a:endParaRPr lang="en-GB" sz="1800"/>
          </a:p>
          <a:p>
            <a:pPr>
              <a:spcBef>
                <a:spcPct val="50000"/>
              </a:spcBef>
            </a:pPr>
            <a:r>
              <a:rPr lang="en-GB" sz="1800"/>
              <a:t>Direct reprogramming of fibroblasts into functional cardiomyocytes by defined factors.</a:t>
            </a:r>
          </a:p>
          <a:p>
            <a:pPr>
              <a:spcBef>
                <a:spcPct val="50000"/>
              </a:spcBef>
            </a:pPr>
            <a:r>
              <a:rPr lang="en-GB" sz="1800"/>
              <a:t>Ieda M, Fu JD, Delgado-Olguin P, Vedantham V, Hayashi Y, Bruneau BG, Srivastava D </a:t>
            </a:r>
            <a:endParaRPr lang="en-GB" sz="2000"/>
          </a:p>
          <a:p>
            <a:pPr>
              <a:spcBef>
                <a:spcPct val="50000"/>
              </a:spcBef>
            </a:pPr>
            <a:r>
              <a:rPr lang="en-GB" sz="1800"/>
              <a:t>Cell. 2010 Aug 6;142(3):375-86.</a:t>
            </a:r>
          </a:p>
        </p:txBody>
      </p:sp>
      <p:pic>
        <p:nvPicPr>
          <p:cNvPr id="37891" name="Picture 3" descr="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3825" y="3092450"/>
            <a:ext cx="3035300" cy="303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69126">
            <a:off x="6907213" y="1333500"/>
            <a:ext cx="711200" cy="168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4725" y="1387475"/>
            <a:ext cx="150495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08300" y="1374775"/>
            <a:ext cx="3449638" cy="209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Line 5"/>
          <p:cNvSpPr>
            <a:spLocks noChangeShapeType="1"/>
          </p:cNvSpPr>
          <p:nvPr/>
        </p:nvSpPr>
        <p:spPr bwMode="auto">
          <a:xfrm flipV="1">
            <a:off x="4757738" y="1857375"/>
            <a:ext cx="128587" cy="1905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 flipV="1">
            <a:off x="4695825" y="1833563"/>
            <a:ext cx="147638" cy="1666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199" name="Line 7"/>
          <p:cNvSpPr>
            <a:spLocks noChangeShapeType="1"/>
          </p:cNvSpPr>
          <p:nvPr/>
        </p:nvSpPr>
        <p:spPr bwMode="auto">
          <a:xfrm>
            <a:off x="4695825" y="2000250"/>
            <a:ext cx="52388" cy="476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00" name="Line 8"/>
          <p:cNvSpPr>
            <a:spLocks noChangeShapeType="1"/>
          </p:cNvSpPr>
          <p:nvPr/>
        </p:nvSpPr>
        <p:spPr bwMode="auto">
          <a:xfrm>
            <a:off x="4838700" y="1828800"/>
            <a:ext cx="47625" cy="2381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01" name="Line 9"/>
          <p:cNvSpPr>
            <a:spLocks noChangeShapeType="1"/>
          </p:cNvSpPr>
          <p:nvPr/>
        </p:nvSpPr>
        <p:spPr bwMode="auto">
          <a:xfrm>
            <a:off x="1316038" y="3019425"/>
            <a:ext cx="42862" cy="523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02" name="Line 10"/>
          <p:cNvSpPr>
            <a:spLocks noChangeShapeType="1"/>
          </p:cNvSpPr>
          <p:nvPr/>
        </p:nvSpPr>
        <p:spPr bwMode="auto">
          <a:xfrm flipV="1">
            <a:off x="1314450" y="2989263"/>
            <a:ext cx="52388" cy="285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03" name="Line 11"/>
          <p:cNvSpPr>
            <a:spLocks noChangeShapeType="1"/>
          </p:cNvSpPr>
          <p:nvPr/>
        </p:nvSpPr>
        <p:spPr bwMode="auto">
          <a:xfrm flipV="1">
            <a:off x="1365250" y="3028950"/>
            <a:ext cx="23813" cy="381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04" name="Line 12"/>
          <p:cNvSpPr>
            <a:spLocks noChangeShapeType="1"/>
          </p:cNvSpPr>
          <p:nvPr/>
        </p:nvSpPr>
        <p:spPr bwMode="auto">
          <a:xfrm>
            <a:off x="1366838" y="2990850"/>
            <a:ext cx="19050" cy="3651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05" name="Line 13"/>
          <p:cNvSpPr>
            <a:spLocks noChangeShapeType="1"/>
          </p:cNvSpPr>
          <p:nvPr/>
        </p:nvSpPr>
        <p:spPr bwMode="auto">
          <a:xfrm flipV="1">
            <a:off x="1381125" y="2133600"/>
            <a:ext cx="2105025" cy="838200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06" name="Line 14"/>
          <p:cNvSpPr>
            <a:spLocks noChangeShapeType="1"/>
          </p:cNvSpPr>
          <p:nvPr/>
        </p:nvSpPr>
        <p:spPr bwMode="auto">
          <a:xfrm flipV="1">
            <a:off x="1409700" y="2838450"/>
            <a:ext cx="2076450" cy="200025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07" name="Line 15"/>
          <p:cNvSpPr>
            <a:spLocks noChangeShapeType="1"/>
          </p:cNvSpPr>
          <p:nvPr/>
        </p:nvSpPr>
        <p:spPr bwMode="auto">
          <a:xfrm flipV="1">
            <a:off x="4857750" y="1552575"/>
            <a:ext cx="2657475" cy="295275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08" name="Line 16"/>
          <p:cNvSpPr>
            <a:spLocks noChangeShapeType="1"/>
          </p:cNvSpPr>
          <p:nvPr/>
        </p:nvSpPr>
        <p:spPr bwMode="auto">
          <a:xfrm>
            <a:off x="4772025" y="2052638"/>
            <a:ext cx="2238375" cy="852487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09" name="Line 17"/>
          <p:cNvSpPr>
            <a:spLocks noChangeShapeType="1"/>
          </p:cNvSpPr>
          <p:nvPr/>
        </p:nvSpPr>
        <p:spPr bwMode="auto">
          <a:xfrm>
            <a:off x="7867650" y="1581150"/>
            <a:ext cx="0" cy="1276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10" name="Text Box 18"/>
          <p:cNvSpPr txBox="1">
            <a:spLocks noChangeArrowheads="1"/>
          </p:cNvSpPr>
          <p:nvPr/>
        </p:nvSpPr>
        <p:spPr bwMode="auto">
          <a:xfrm>
            <a:off x="7962900" y="2117725"/>
            <a:ext cx="8064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90" tIns="45697" rIns="91390" bIns="45697">
            <a:spAutoFit/>
          </a:bodyPr>
          <a:lstStyle/>
          <a:p>
            <a:pPr algn="ctr"/>
            <a:r>
              <a:rPr lang="en-GB" sz="1600">
                <a:solidFill>
                  <a:srgbClr val="000000"/>
                </a:solidFill>
              </a:rPr>
              <a:t>0.1mm</a:t>
            </a:r>
          </a:p>
        </p:txBody>
      </p:sp>
      <p:sp>
        <p:nvSpPr>
          <p:cNvPr id="8211" name="Text Box 19"/>
          <p:cNvSpPr txBox="1">
            <a:spLocks noChangeArrowheads="1"/>
          </p:cNvSpPr>
          <p:nvPr/>
        </p:nvSpPr>
        <p:spPr bwMode="auto">
          <a:xfrm>
            <a:off x="6519863" y="3146425"/>
            <a:ext cx="26241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90" tIns="45697" rIns="91390" bIns="45697">
            <a:spAutoFit/>
          </a:bodyPr>
          <a:lstStyle/>
          <a:p>
            <a:pPr algn="ctr"/>
            <a:r>
              <a:rPr lang="en-GB" sz="2000">
                <a:solidFill>
                  <a:srgbClr val="000000"/>
                </a:solidFill>
              </a:rPr>
              <a:t>Myocyte (muscle cell)</a:t>
            </a:r>
          </a:p>
        </p:txBody>
      </p:sp>
      <p:sp>
        <p:nvSpPr>
          <p:cNvPr id="8212" name="Text Box 20"/>
          <p:cNvSpPr txBox="1">
            <a:spLocks noChangeArrowheads="1"/>
          </p:cNvSpPr>
          <p:nvPr/>
        </p:nvSpPr>
        <p:spPr bwMode="auto">
          <a:xfrm>
            <a:off x="2052638" y="296863"/>
            <a:ext cx="4689475" cy="406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390" tIns="45697" rIns="91390" bIns="45697">
            <a:spAutoFit/>
          </a:bodyPr>
          <a:lstStyle/>
          <a:p>
            <a:pPr algn="ctr"/>
            <a:r>
              <a:rPr lang="en-GB" sz="2000">
                <a:solidFill>
                  <a:srgbClr val="000000"/>
                </a:solidFill>
              </a:rPr>
              <a:t>Structure of the contracting myocardium</a:t>
            </a:r>
          </a:p>
        </p:txBody>
      </p:sp>
      <p:sp>
        <p:nvSpPr>
          <p:cNvPr id="8213" name="Freeform 36"/>
          <p:cNvSpPr>
            <a:spLocks/>
          </p:cNvSpPr>
          <p:nvPr/>
        </p:nvSpPr>
        <p:spPr bwMode="auto">
          <a:xfrm>
            <a:off x="5148263" y="7608888"/>
            <a:ext cx="34925" cy="69850"/>
          </a:xfrm>
          <a:custGeom>
            <a:avLst/>
            <a:gdLst>
              <a:gd name="T0" fmla="*/ 0 w 19"/>
              <a:gd name="T1" fmla="*/ 0 h 48"/>
              <a:gd name="T2" fmla="*/ 34925 w 19"/>
              <a:gd name="T3" fmla="*/ 0 h 48"/>
              <a:gd name="T4" fmla="*/ 34925 w 19"/>
              <a:gd name="T5" fmla="*/ 69850 h 48"/>
              <a:gd name="T6" fmla="*/ 0 60000 65536"/>
              <a:gd name="T7" fmla="*/ 0 60000 65536"/>
              <a:gd name="T8" fmla="*/ 0 60000 65536"/>
              <a:gd name="T9" fmla="*/ 0 w 19"/>
              <a:gd name="T10" fmla="*/ 0 h 48"/>
              <a:gd name="T11" fmla="*/ 19 w 19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" h="48">
                <a:moveTo>
                  <a:pt x="0" y="0"/>
                </a:moveTo>
                <a:lnTo>
                  <a:pt x="19" y="0"/>
                </a:lnTo>
                <a:lnTo>
                  <a:pt x="19" y="48"/>
                </a:lnTo>
              </a:path>
            </a:pathLst>
          </a:custGeom>
          <a:noFill/>
          <a:ln w="19050" cmpd="sng">
            <a:solidFill>
              <a:srgbClr val="00FF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14" name="Freeform 37"/>
          <p:cNvSpPr>
            <a:spLocks/>
          </p:cNvSpPr>
          <p:nvPr/>
        </p:nvSpPr>
        <p:spPr bwMode="auto">
          <a:xfrm>
            <a:off x="5183188" y="7678738"/>
            <a:ext cx="34925" cy="33337"/>
          </a:xfrm>
          <a:custGeom>
            <a:avLst/>
            <a:gdLst>
              <a:gd name="T0" fmla="*/ 0 w 20"/>
              <a:gd name="T1" fmla="*/ 0 h 23"/>
              <a:gd name="T2" fmla="*/ 34925 w 20"/>
              <a:gd name="T3" fmla="*/ 0 h 23"/>
              <a:gd name="T4" fmla="*/ 34925 w 20"/>
              <a:gd name="T5" fmla="*/ 33337 h 23"/>
              <a:gd name="T6" fmla="*/ 0 60000 65536"/>
              <a:gd name="T7" fmla="*/ 0 60000 65536"/>
              <a:gd name="T8" fmla="*/ 0 60000 65536"/>
              <a:gd name="T9" fmla="*/ 0 w 20"/>
              <a:gd name="T10" fmla="*/ 0 h 23"/>
              <a:gd name="T11" fmla="*/ 20 w 20"/>
              <a:gd name="T12" fmla="*/ 23 h 2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" h="23">
                <a:moveTo>
                  <a:pt x="0" y="0"/>
                </a:moveTo>
                <a:lnTo>
                  <a:pt x="20" y="0"/>
                </a:lnTo>
                <a:lnTo>
                  <a:pt x="20" y="23"/>
                </a:lnTo>
              </a:path>
            </a:pathLst>
          </a:custGeom>
          <a:noFill/>
          <a:ln w="19050" cmpd="sng">
            <a:solidFill>
              <a:srgbClr val="00FF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15" name="Freeform 38"/>
          <p:cNvSpPr>
            <a:spLocks/>
          </p:cNvSpPr>
          <p:nvPr/>
        </p:nvSpPr>
        <p:spPr bwMode="auto">
          <a:xfrm>
            <a:off x="5218113" y="7712075"/>
            <a:ext cx="36512" cy="17463"/>
          </a:xfrm>
          <a:custGeom>
            <a:avLst/>
            <a:gdLst>
              <a:gd name="T0" fmla="*/ 0 w 20"/>
              <a:gd name="T1" fmla="*/ 0 h 12"/>
              <a:gd name="T2" fmla="*/ 36512 w 20"/>
              <a:gd name="T3" fmla="*/ 0 h 12"/>
              <a:gd name="T4" fmla="*/ 36512 w 20"/>
              <a:gd name="T5" fmla="*/ 17463 h 12"/>
              <a:gd name="T6" fmla="*/ 0 60000 65536"/>
              <a:gd name="T7" fmla="*/ 0 60000 65536"/>
              <a:gd name="T8" fmla="*/ 0 60000 65536"/>
              <a:gd name="T9" fmla="*/ 0 w 20"/>
              <a:gd name="T10" fmla="*/ 0 h 12"/>
              <a:gd name="T11" fmla="*/ 20 w 20"/>
              <a:gd name="T12" fmla="*/ 12 h 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" h="12">
                <a:moveTo>
                  <a:pt x="0" y="0"/>
                </a:moveTo>
                <a:lnTo>
                  <a:pt x="20" y="0"/>
                </a:lnTo>
                <a:lnTo>
                  <a:pt x="20" y="12"/>
                </a:lnTo>
              </a:path>
            </a:pathLst>
          </a:custGeom>
          <a:noFill/>
          <a:ln w="19050" cmpd="sng">
            <a:solidFill>
              <a:srgbClr val="00FF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16" name="Freeform 39"/>
          <p:cNvSpPr>
            <a:spLocks/>
          </p:cNvSpPr>
          <p:nvPr/>
        </p:nvSpPr>
        <p:spPr bwMode="auto">
          <a:xfrm>
            <a:off x="5148263" y="7608888"/>
            <a:ext cx="34925" cy="120650"/>
          </a:xfrm>
          <a:custGeom>
            <a:avLst/>
            <a:gdLst>
              <a:gd name="T0" fmla="*/ 0 w 19"/>
              <a:gd name="T1" fmla="*/ 0 h 83"/>
              <a:gd name="T2" fmla="*/ 34925 w 19"/>
              <a:gd name="T3" fmla="*/ 0 h 83"/>
              <a:gd name="T4" fmla="*/ 34925 w 19"/>
              <a:gd name="T5" fmla="*/ 120650 h 83"/>
              <a:gd name="T6" fmla="*/ 0 60000 65536"/>
              <a:gd name="T7" fmla="*/ 0 60000 65536"/>
              <a:gd name="T8" fmla="*/ 0 60000 65536"/>
              <a:gd name="T9" fmla="*/ 0 w 19"/>
              <a:gd name="T10" fmla="*/ 0 h 83"/>
              <a:gd name="T11" fmla="*/ 19 w 19"/>
              <a:gd name="T12" fmla="*/ 83 h 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" h="83">
                <a:moveTo>
                  <a:pt x="0" y="0"/>
                </a:moveTo>
                <a:lnTo>
                  <a:pt x="19" y="0"/>
                </a:lnTo>
                <a:lnTo>
                  <a:pt x="19" y="83"/>
                </a:lnTo>
              </a:path>
            </a:pathLst>
          </a:custGeom>
          <a:noFill/>
          <a:ln w="19050" cmpd="sng">
            <a:solidFill>
              <a:srgbClr val="00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17" name="Line 40"/>
          <p:cNvSpPr>
            <a:spLocks noChangeShapeType="1"/>
          </p:cNvSpPr>
          <p:nvPr/>
        </p:nvSpPr>
        <p:spPr bwMode="auto">
          <a:xfrm flipH="1">
            <a:off x="5078413" y="7608888"/>
            <a:ext cx="69850" cy="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18" name="Rectangle 41"/>
          <p:cNvSpPr>
            <a:spLocks noChangeArrowheads="1"/>
          </p:cNvSpPr>
          <p:nvPr/>
        </p:nvSpPr>
        <p:spPr bwMode="auto">
          <a:xfrm>
            <a:off x="4832350" y="7529513"/>
            <a:ext cx="1746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000">
                <a:solidFill>
                  <a:srgbClr val="FFFFFF"/>
                </a:solidFill>
              </a:rPr>
              <a:t>1.0</a:t>
            </a:r>
            <a:endParaRPr lang="en-GB" sz="1800"/>
          </a:p>
        </p:txBody>
      </p:sp>
      <p:sp>
        <p:nvSpPr>
          <p:cNvPr id="8219" name="Text Box 43"/>
          <p:cNvSpPr txBox="1">
            <a:spLocks noChangeArrowheads="1"/>
          </p:cNvSpPr>
          <p:nvPr/>
        </p:nvSpPr>
        <p:spPr bwMode="auto">
          <a:xfrm>
            <a:off x="7796213" y="5462588"/>
            <a:ext cx="13477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90" tIns="45697" rIns="91390" bIns="45697">
            <a:spAutoFit/>
          </a:bodyPr>
          <a:lstStyle/>
          <a:p>
            <a:pPr algn="ctr"/>
            <a:r>
              <a:rPr lang="en-GB" sz="1400" i="1">
                <a:solidFill>
                  <a:srgbClr val="000000"/>
                </a:solidFill>
              </a:rPr>
              <a:t>Dying myocyte</a:t>
            </a:r>
          </a:p>
        </p:txBody>
      </p:sp>
      <p:pic>
        <p:nvPicPr>
          <p:cNvPr id="368684" name="Rat myo adult.avi">
            <a:hlinkClick r:id="" action="ppaction://media"/>
          </p:cNvPr>
          <p:cNvPicPr>
            <a:picLocks noGrp="1" noRot="1" noChangeAspect="1" noChangeArrowheads="1"/>
          </p:cNvPicPr>
          <p:nvPr>
            <p:ph sz="half" idx="1"/>
            <a:videoFile r:link="rId1"/>
          </p:nvPr>
        </p:nvPicPr>
        <p:blipFill>
          <a:blip r:embed="rId7" cstate="print"/>
          <a:srcRect/>
          <a:stretch>
            <a:fillRect/>
          </a:stretch>
        </p:blipFill>
        <p:spPr>
          <a:xfrm>
            <a:off x="838200" y="3676650"/>
            <a:ext cx="3048000" cy="2286000"/>
          </a:xfrm>
        </p:spPr>
      </p:pic>
      <p:sp>
        <p:nvSpPr>
          <p:cNvPr id="8221" name="Text Box 45"/>
          <p:cNvSpPr txBox="1">
            <a:spLocks noChangeArrowheads="1"/>
          </p:cNvSpPr>
          <p:nvPr/>
        </p:nvSpPr>
        <p:spPr bwMode="auto">
          <a:xfrm>
            <a:off x="4292600" y="6069013"/>
            <a:ext cx="46926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90" tIns="45697" rIns="91390" bIns="45697">
            <a:spAutoFit/>
          </a:bodyPr>
          <a:lstStyle/>
          <a:p>
            <a:r>
              <a:rPr lang="en-GB" sz="1600" i="1">
                <a:solidFill>
                  <a:srgbClr val="000000"/>
                </a:solidFill>
              </a:rPr>
              <a:t>Classic paradigm of the heart as a terminally </a:t>
            </a:r>
          </a:p>
          <a:p>
            <a:r>
              <a:rPr lang="en-GB" sz="1600" i="1">
                <a:solidFill>
                  <a:srgbClr val="000000"/>
                </a:solidFill>
              </a:rPr>
              <a:t>differentiated organ with no capacity for self-repair</a:t>
            </a:r>
          </a:p>
        </p:txBody>
      </p:sp>
      <p:pic>
        <p:nvPicPr>
          <p:cNvPr id="36" name="Cell death.avi">
            <a:hlinkClick r:id="" action="ppaction://media"/>
          </p:cNvPr>
          <p:cNvPicPr>
            <a:picLocks noGrp="1" noRot="1" noChangeAspect="1"/>
          </p:cNvPicPr>
          <p:nvPr>
            <p:ph sz="half" idx="2"/>
            <a:videoFile r:link="rId2"/>
          </p:nvPr>
        </p:nvPicPr>
        <p:blipFill>
          <a:blip r:embed="rId8" cstate="print"/>
          <a:srcRect/>
          <a:stretch>
            <a:fillRect/>
          </a:stretch>
        </p:blipFill>
        <p:spPr>
          <a:xfrm>
            <a:off x="4514850" y="3590925"/>
            <a:ext cx="3048000" cy="2286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67" fill="hold"/>
                                        <p:tgtEl>
                                          <p:spTgt spid="36868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1667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4467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686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36868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684"/>
                  </p:tgtEl>
                </p:cond>
              </p:nextCondLst>
            </p:seq>
            <p:vide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68684"/>
                </p:tgtEl>
              </p:cMediaNode>
            </p:video>
            <p:vide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811213" y="495300"/>
            <a:ext cx="7772400" cy="1143000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GB" sz="2800" smtClean="0">
                <a:solidFill>
                  <a:schemeClr val="tx1"/>
                </a:solidFill>
                <a:latin typeface="Arial" pitchFamily="34" charset="0"/>
              </a:rPr>
              <a:t>Other advantages of stem cell research-understanding stem cell biology</a:t>
            </a: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381000" y="2046288"/>
            <a:ext cx="8839200" cy="502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0" tIns="45697" rIns="91390" bIns="45697">
            <a:spAutoFit/>
          </a:bodyPr>
          <a:lstStyle/>
          <a:p>
            <a:pPr>
              <a:buFontTx/>
              <a:buChar char="•"/>
            </a:pPr>
            <a:r>
              <a:rPr lang="en-GB"/>
              <a:t>Changing adult cells into embryonic-like stem cells</a:t>
            </a:r>
          </a:p>
          <a:p>
            <a:pPr lvl="1">
              <a:buFontTx/>
              <a:buChar char="•"/>
            </a:pPr>
            <a:r>
              <a:rPr lang="en-GB" sz="2000" i="1"/>
              <a:t>Therapeutic cloning – somatic nuclear transfer</a:t>
            </a:r>
          </a:p>
          <a:p>
            <a:pPr lvl="1">
              <a:buFontTx/>
              <a:buChar char="•"/>
            </a:pPr>
            <a:r>
              <a:rPr lang="en-GB" sz="2000" i="1"/>
              <a:t>Induced pluripotent stem cells</a:t>
            </a:r>
          </a:p>
          <a:p>
            <a:pPr lvl="1">
              <a:buFontTx/>
              <a:buChar char="•"/>
            </a:pPr>
            <a:endParaRPr lang="en-GB" sz="2000" i="1"/>
          </a:p>
          <a:p>
            <a:pPr>
              <a:buFontTx/>
              <a:buChar char="•"/>
            </a:pPr>
            <a:r>
              <a:rPr lang="en-GB">
                <a:solidFill>
                  <a:srgbClr val="FF3300"/>
                </a:solidFill>
              </a:rPr>
              <a:t>New appreciation of the role of foetal stem cells</a:t>
            </a:r>
          </a:p>
          <a:p>
            <a:pPr>
              <a:buFontTx/>
              <a:buChar char="•"/>
            </a:pPr>
            <a:endParaRPr lang="en-GB">
              <a:solidFill>
                <a:srgbClr val="FF3300"/>
              </a:solidFill>
            </a:endParaRPr>
          </a:p>
          <a:p>
            <a:pPr>
              <a:buFontTx/>
              <a:buChar char="•"/>
            </a:pPr>
            <a:r>
              <a:rPr lang="en-GB"/>
              <a:t>Identification and manipulation of natural stem/progenitor cells </a:t>
            </a:r>
          </a:p>
          <a:p>
            <a:pPr lvl="1">
              <a:buFontTx/>
              <a:buChar char="•"/>
            </a:pPr>
            <a:r>
              <a:rPr lang="en-GB" sz="2000" i="1"/>
              <a:t>Heart</a:t>
            </a:r>
          </a:p>
          <a:p>
            <a:pPr lvl="1">
              <a:buFontTx/>
              <a:buChar char="•"/>
            </a:pPr>
            <a:r>
              <a:rPr lang="en-GB" sz="2000" i="1"/>
              <a:t>Testes</a:t>
            </a:r>
          </a:p>
          <a:p>
            <a:pPr lvl="1">
              <a:buFontTx/>
              <a:buChar char="•"/>
            </a:pPr>
            <a:r>
              <a:rPr lang="en-GB" sz="2000" i="1"/>
              <a:t>Fat</a:t>
            </a:r>
          </a:p>
          <a:p>
            <a:pPr lvl="1">
              <a:buFontTx/>
              <a:buChar char="•"/>
            </a:pPr>
            <a:r>
              <a:rPr lang="en-GB" sz="2000" i="1"/>
              <a:t>Menstrual blood</a:t>
            </a:r>
          </a:p>
          <a:p>
            <a:pPr lvl="1">
              <a:buFontTx/>
              <a:buChar char="•"/>
            </a:pPr>
            <a:r>
              <a:rPr lang="en-GB" sz="2000" i="1"/>
              <a:t>Cord blood</a:t>
            </a:r>
          </a:p>
          <a:p>
            <a:pPr>
              <a:buFontTx/>
              <a:buChar char="•"/>
            </a:pPr>
            <a:endParaRPr lang="en-GB" sz="2000" i="1"/>
          </a:p>
          <a:p>
            <a:pPr>
              <a:buFontTx/>
              <a:buChar char="•"/>
            </a:pPr>
            <a:endParaRPr lang="en-GB"/>
          </a:p>
          <a:p>
            <a:pPr>
              <a:buFontTx/>
              <a:buChar char="•"/>
            </a:pPr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luciferse mi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9425" y="1657350"/>
            <a:ext cx="5789613" cy="742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700" y="4057650"/>
            <a:ext cx="7772400" cy="3829050"/>
          </a:xfrm>
          <a:solidFill>
            <a:srgbClr val="FFFFFF"/>
          </a:solidFill>
        </p:spPr>
        <p:txBody>
          <a:bodyPr/>
          <a:lstStyle/>
          <a:p>
            <a:pPr eaLnBrk="1" hangingPunct="1"/>
            <a:endParaRPr lang="en-GB" sz="1500" smtClean="0">
              <a:latin typeface="Arial" pitchFamily="34" charset="0"/>
            </a:endParaRPr>
          </a:p>
          <a:p>
            <a:pPr eaLnBrk="1" hangingPunct="1"/>
            <a:r>
              <a:rPr lang="en-GB" sz="1500" smtClean="0">
                <a:latin typeface="Arial" pitchFamily="34" charset="0"/>
              </a:rPr>
              <a:t>Maternal neoangiogenesis during pregnancy partly derives from fetal endothelial progenitor cells Huu/Khosrotehrani PNAS. 2007 104(6): 1871–1876. </a:t>
            </a:r>
          </a:p>
          <a:p>
            <a:pPr eaLnBrk="1" hangingPunct="1"/>
            <a:endParaRPr lang="en-GB" sz="1500" smtClean="0">
              <a:latin typeface="Arial" pitchFamily="34" charset="0"/>
            </a:endParaRPr>
          </a:p>
          <a:p>
            <a:pPr eaLnBrk="1" hangingPunct="1"/>
            <a:r>
              <a:rPr lang="en-GB" sz="1500" smtClean="0">
                <a:latin typeface="Arial" pitchFamily="34" charset="0"/>
              </a:rPr>
              <a:t>Microchimeric fetal cells cluster at sites of tissue injury in lung decades after pregnancy  O'Donoghue/ Fisk. Reprod Biomed Online. 2008 Mar;16(3):382-90.</a:t>
            </a:r>
          </a:p>
          <a:p>
            <a:pPr eaLnBrk="1" hangingPunct="1"/>
            <a:endParaRPr lang="en-GB" sz="1500" smtClean="0">
              <a:latin typeface="Arial" pitchFamily="34" charset="0"/>
            </a:endParaRPr>
          </a:p>
          <a:p>
            <a:pPr eaLnBrk="1" hangingPunct="1"/>
            <a:endParaRPr lang="en-GB" sz="1500" smtClean="0">
              <a:latin typeface="Arial" pitchFamily="34" charset="0"/>
            </a:endParaRP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688975" y="287338"/>
            <a:ext cx="8196263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90" tIns="45697" rIns="91390" bIns="45697">
            <a:spAutoFit/>
          </a:bodyPr>
          <a:lstStyle/>
          <a:p>
            <a:r>
              <a:rPr lang="en-GB"/>
              <a:t>Fetal stem cells repair maternal injury in mouse and human</a:t>
            </a: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0" y="2716213"/>
            <a:ext cx="16621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90" tIns="45697" rIns="91390" bIns="45697">
            <a:spAutoFit/>
          </a:bodyPr>
          <a:lstStyle/>
          <a:p>
            <a:pPr algn="ctr"/>
            <a:r>
              <a:rPr lang="en-GB" sz="1400"/>
              <a:t>Luciferase-positive</a:t>
            </a:r>
          </a:p>
          <a:p>
            <a:pPr algn="ctr"/>
            <a:r>
              <a:rPr lang="en-GB" sz="1400"/>
              <a:t>fetus</a:t>
            </a:r>
          </a:p>
        </p:txBody>
      </p:sp>
      <p:sp>
        <p:nvSpPr>
          <p:cNvPr id="39942" name="Line 6"/>
          <p:cNvSpPr>
            <a:spLocks noChangeShapeType="1"/>
          </p:cNvSpPr>
          <p:nvPr/>
        </p:nvSpPr>
        <p:spPr bwMode="auto">
          <a:xfrm flipV="1">
            <a:off x="1485900" y="2876550"/>
            <a:ext cx="685800" cy="1905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7756525" y="2525713"/>
            <a:ext cx="118903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90" tIns="45697" rIns="91390" bIns="45697">
            <a:spAutoFit/>
          </a:bodyPr>
          <a:lstStyle/>
          <a:p>
            <a:r>
              <a:rPr lang="en-GB" sz="1400"/>
              <a:t>Site of ear </a:t>
            </a:r>
          </a:p>
          <a:p>
            <a:r>
              <a:rPr lang="en-GB" sz="1400"/>
              <a:t>inflammation</a:t>
            </a:r>
          </a:p>
        </p:txBody>
      </p:sp>
      <p:sp>
        <p:nvSpPr>
          <p:cNvPr id="39944" name="Line 8"/>
          <p:cNvSpPr>
            <a:spLocks noChangeShapeType="1"/>
          </p:cNvSpPr>
          <p:nvPr/>
        </p:nvSpPr>
        <p:spPr bwMode="auto">
          <a:xfrm flipH="1">
            <a:off x="5867400" y="2914650"/>
            <a:ext cx="1866900" cy="552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811213" y="495300"/>
            <a:ext cx="7772400" cy="1143000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GB" sz="2800" smtClean="0">
                <a:solidFill>
                  <a:schemeClr val="tx1"/>
                </a:solidFill>
                <a:latin typeface="Arial" pitchFamily="34" charset="0"/>
              </a:rPr>
              <a:t>Other advantages of stem cell research-understanding stem cell biology</a:t>
            </a: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381000" y="2046288"/>
            <a:ext cx="8839200" cy="502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0" tIns="45697" rIns="91390" bIns="45697">
            <a:spAutoFit/>
          </a:bodyPr>
          <a:lstStyle/>
          <a:p>
            <a:pPr>
              <a:buFontTx/>
              <a:buChar char="•"/>
            </a:pPr>
            <a:r>
              <a:rPr lang="en-GB"/>
              <a:t>Changing adult cells into embryonic-like stem cells</a:t>
            </a:r>
          </a:p>
          <a:p>
            <a:pPr lvl="1">
              <a:buFontTx/>
              <a:buChar char="•"/>
            </a:pPr>
            <a:r>
              <a:rPr lang="en-GB" sz="2000" i="1"/>
              <a:t>Therapeutic cloning – somatic nuclear transfer</a:t>
            </a:r>
          </a:p>
          <a:p>
            <a:pPr lvl="1">
              <a:buFontTx/>
              <a:buChar char="•"/>
            </a:pPr>
            <a:r>
              <a:rPr lang="en-GB" sz="2000" i="1"/>
              <a:t>Induced pluripotent stem cells</a:t>
            </a:r>
          </a:p>
          <a:p>
            <a:pPr lvl="1">
              <a:buFontTx/>
              <a:buChar char="•"/>
            </a:pPr>
            <a:endParaRPr lang="en-GB" sz="2000" i="1"/>
          </a:p>
          <a:p>
            <a:pPr>
              <a:buFontTx/>
              <a:buChar char="•"/>
            </a:pPr>
            <a:r>
              <a:rPr lang="en-GB"/>
              <a:t>New appreciation of the role of foetal stem cells</a:t>
            </a:r>
          </a:p>
          <a:p>
            <a:pPr>
              <a:buFontTx/>
              <a:buChar char="•"/>
            </a:pPr>
            <a:endParaRPr lang="en-GB"/>
          </a:p>
          <a:p>
            <a:pPr>
              <a:buFontTx/>
              <a:buChar char="•"/>
            </a:pPr>
            <a:r>
              <a:rPr lang="en-GB">
                <a:solidFill>
                  <a:srgbClr val="FF3300"/>
                </a:solidFill>
              </a:rPr>
              <a:t>Identification and manipulation of natural stem/progenitor cells </a:t>
            </a:r>
          </a:p>
          <a:p>
            <a:pPr lvl="1">
              <a:buFontTx/>
              <a:buChar char="•"/>
            </a:pPr>
            <a:r>
              <a:rPr lang="en-GB" sz="2000" i="1">
                <a:solidFill>
                  <a:srgbClr val="FF3300"/>
                </a:solidFill>
              </a:rPr>
              <a:t>Heart</a:t>
            </a:r>
          </a:p>
          <a:p>
            <a:pPr lvl="1">
              <a:buFontTx/>
              <a:buChar char="•"/>
            </a:pPr>
            <a:r>
              <a:rPr lang="en-GB" sz="2000" i="1">
                <a:solidFill>
                  <a:srgbClr val="FF3300"/>
                </a:solidFill>
              </a:rPr>
              <a:t>Testes</a:t>
            </a:r>
          </a:p>
          <a:p>
            <a:pPr lvl="1">
              <a:buFontTx/>
              <a:buChar char="•"/>
            </a:pPr>
            <a:r>
              <a:rPr lang="en-GB" sz="2000" i="1">
                <a:solidFill>
                  <a:srgbClr val="FF3300"/>
                </a:solidFill>
              </a:rPr>
              <a:t>Fat</a:t>
            </a:r>
          </a:p>
          <a:p>
            <a:pPr lvl="1">
              <a:buFontTx/>
              <a:buChar char="•"/>
            </a:pPr>
            <a:r>
              <a:rPr lang="en-GB" sz="2000" i="1">
                <a:solidFill>
                  <a:srgbClr val="FF3300"/>
                </a:solidFill>
              </a:rPr>
              <a:t>Menstrual blood</a:t>
            </a:r>
          </a:p>
          <a:p>
            <a:pPr lvl="1">
              <a:buFontTx/>
              <a:buChar char="•"/>
            </a:pPr>
            <a:r>
              <a:rPr lang="en-GB" sz="2000" i="1">
                <a:solidFill>
                  <a:srgbClr val="FF3300"/>
                </a:solidFill>
              </a:rPr>
              <a:t>Cord blood</a:t>
            </a:r>
          </a:p>
          <a:p>
            <a:pPr>
              <a:buFontTx/>
              <a:buChar char="•"/>
            </a:pPr>
            <a:endParaRPr lang="en-GB" sz="2000" i="1">
              <a:solidFill>
                <a:srgbClr val="FF3300"/>
              </a:solidFill>
            </a:endParaRPr>
          </a:p>
          <a:p>
            <a:pPr>
              <a:buFontTx/>
              <a:buChar char="•"/>
            </a:pPr>
            <a:endParaRPr lang="en-GB"/>
          </a:p>
          <a:p>
            <a:pPr>
              <a:buFontTx/>
              <a:buChar char="•"/>
            </a:pPr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 descr="totipotent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6450" y="619125"/>
            <a:ext cx="4667250" cy="573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Text Box 5"/>
          <p:cNvSpPr txBox="1">
            <a:spLocks noChangeArrowheads="1"/>
          </p:cNvSpPr>
          <p:nvPr/>
        </p:nvSpPr>
        <p:spPr bwMode="auto">
          <a:xfrm>
            <a:off x="403225" y="3192463"/>
            <a:ext cx="16716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Adult stem cells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1476375" y="260350"/>
            <a:ext cx="6410325" cy="547688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en-GB" sz="2800"/>
              <a:t>Cardiac myocyte regeneration potential</a:t>
            </a:r>
            <a:endParaRPr lang="en-GB" sz="3200"/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469900" y="1125538"/>
            <a:ext cx="8205788" cy="59340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457200" indent="-457200">
              <a:spcBef>
                <a:spcPct val="30000"/>
              </a:spcBef>
            </a:pPr>
            <a:r>
              <a:rPr lang="en-GB"/>
              <a:t>Primary isolated myocytes do not expand or passage in culture</a:t>
            </a:r>
          </a:p>
          <a:p>
            <a:pPr marL="457200" indent="-457200">
              <a:spcBef>
                <a:spcPct val="30000"/>
              </a:spcBef>
            </a:pPr>
            <a:endParaRPr lang="en-GB"/>
          </a:p>
          <a:p>
            <a:pPr marL="457200" indent="-457200">
              <a:spcBef>
                <a:spcPct val="30000"/>
              </a:spcBef>
            </a:pPr>
            <a:r>
              <a:rPr lang="en-GB"/>
              <a:t>Cardiac tumours are very rare</a:t>
            </a:r>
          </a:p>
          <a:p>
            <a:pPr marL="457200" indent="-457200">
              <a:spcBef>
                <a:spcPct val="30000"/>
              </a:spcBef>
            </a:pPr>
            <a:endParaRPr lang="en-GB"/>
          </a:p>
          <a:p>
            <a:pPr marL="457200" indent="-457200">
              <a:spcBef>
                <a:spcPct val="30000"/>
              </a:spcBef>
            </a:pPr>
            <a:r>
              <a:rPr lang="en-GB"/>
              <a:t>DNA turnover non-existent in normal myocardium</a:t>
            </a:r>
          </a:p>
          <a:p>
            <a:pPr marL="914400" lvl="1" indent="-457200">
              <a:spcBef>
                <a:spcPct val="30000"/>
              </a:spcBef>
            </a:pPr>
            <a:r>
              <a:rPr lang="en-GB"/>
              <a:t>Low level in diseased tissue</a:t>
            </a:r>
          </a:p>
          <a:p>
            <a:pPr marL="457200" indent="-457200">
              <a:spcBef>
                <a:spcPct val="30000"/>
              </a:spcBef>
            </a:pPr>
            <a:r>
              <a:rPr lang="en-GB"/>
              <a:t>	</a:t>
            </a:r>
            <a:r>
              <a:rPr lang="en-GB" sz="2000"/>
              <a:t>(Soonpa &amp; Field Circ Res 1998;83:15-26)</a:t>
            </a:r>
            <a:r>
              <a:rPr lang="en-GB"/>
              <a:t> </a:t>
            </a:r>
          </a:p>
          <a:p>
            <a:pPr marL="457200" indent="-457200">
              <a:spcBef>
                <a:spcPct val="30000"/>
              </a:spcBef>
            </a:pPr>
            <a:endParaRPr lang="en-GB"/>
          </a:p>
          <a:p>
            <a:pPr marL="457200" indent="-457200">
              <a:spcBef>
                <a:spcPct val="30000"/>
              </a:spcBef>
            </a:pPr>
            <a:r>
              <a:rPr lang="en-GB"/>
              <a:t>Mitosis and new myocardial cell formation at low level </a:t>
            </a:r>
          </a:p>
          <a:p>
            <a:pPr marL="457200" indent="-457200">
              <a:spcBef>
                <a:spcPct val="30000"/>
              </a:spcBef>
            </a:pPr>
            <a:r>
              <a:rPr lang="en-GB"/>
              <a:t>	in pathological states only</a:t>
            </a:r>
          </a:p>
          <a:p>
            <a:pPr marL="457200" indent="-457200">
              <a:spcBef>
                <a:spcPct val="30000"/>
              </a:spcBef>
            </a:pPr>
            <a:endParaRPr lang="en-GB"/>
          </a:p>
          <a:p>
            <a:pPr marL="457200" indent="-457200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Does Cardiac Regeneration Occur Naturally?</a:t>
            </a:r>
          </a:p>
        </p:txBody>
      </p:sp>
      <p:sp>
        <p:nvSpPr>
          <p:cNvPr id="6963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5257800"/>
          </a:xfrm>
        </p:spPr>
        <p:txBody>
          <a:bodyPr/>
          <a:lstStyle/>
          <a:p>
            <a:pPr marL="609600" indent="-609600" ea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Times New Roman" pitchFamily="18" charset="0"/>
              <a:buChar char="•"/>
              <a:defRPr/>
            </a:pPr>
            <a:r>
              <a:rPr lang="en-US" sz="19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Human sex-mismatched transplants</a:t>
            </a:r>
          </a:p>
          <a:p>
            <a:pPr marL="990600" lvl="1" indent="-576263" ea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Times New Roman" pitchFamily="18" charset="0"/>
              <a:buChar char="–"/>
              <a:defRPr/>
            </a:pPr>
            <a:r>
              <a:rPr lang="en-US" sz="19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Female heart transplant into male recipient</a:t>
            </a:r>
          </a:p>
          <a:p>
            <a:pPr marL="990600" lvl="1" indent="-576263" ea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Times New Roman" pitchFamily="18" charset="0"/>
              <a:buChar char="–"/>
              <a:defRPr/>
            </a:pPr>
            <a:r>
              <a:rPr lang="en-GB" sz="19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25% of microvascular endothelial cells in male recipients with female hearts have a Y chromosome</a:t>
            </a:r>
          </a:p>
          <a:p>
            <a:pPr marL="990600" lvl="1" indent="-576263" ea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Times New Roman" pitchFamily="18" charset="0"/>
              <a:buChar char="–"/>
              <a:defRPr/>
            </a:pPr>
            <a:r>
              <a:rPr lang="en-US" sz="19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Male bone marrow transplant into female recipient</a:t>
            </a:r>
          </a:p>
          <a:p>
            <a:pPr marL="990600" lvl="1" indent="-576263" ea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Times New Roman" pitchFamily="18" charset="0"/>
              <a:buChar char="–"/>
              <a:defRPr/>
            </a:pPr>
            <a:r>
              <a:rPr lang="en-US" sz="19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Controversy whether Y chromosomes are in myocytes or leukocytes</a:t>
            </a:r>
          </a:p>
          <a:p>
            <a:pPr marL="609600" indent="-609600" ea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Times New Roman" pitchFamily="18" charset="0"/>
              <a:buChar char="•"/>
              <a:defRPr/>
            </a:pPr>
            <a:endParaRPr lang="en-US" sz="19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4036" name="Picture 4" descr="Mismatch transplants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557338"/>
            <a:ext cx="4573588" cy="530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2411413" y="333375"/>
            <a:ext cx="39290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GB" sz="2800"/>
              <a:t>Carbon dating the heart</a:t>
            </a:r>
          </a:p>
        </p:txBody>
      </p:sp>
      <p:grpSp>
        <p:nvGrpSpPr>
          <p:cNvPr id="45059" name="Group 3"/>
          <p:cNvGrpSpPr>
            <a:grpSpLocks/>
          </p:cNvGrpSpPr>
          <p:nvPr/>
        </p:nvGrpSpPr>
        <p:grpSpPr bwMode="auto">
          <a:xfrm>
            <a:off x="468313" y="1484313"/>
            <a:ext cx="12674600" cy="4465637"/>
            <a:chOff x="22" y="935"/>
            <a:chExt cx="5965" cy="2813"/>
          </a:xfrm>
        </p:grpSpPr>
        <p:pic>
          <p:nvPicPr>
            <p:cNvPr id="45064" name="Picture 4" descr="c1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" y="1039"/>
              <a:ext cx="5602" cy="2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065" name="Rectangle 5"/>
            <p:cNvSpPr>
              <a:spLocks noChangeArrowheads="1"/>
            </p:cNvSpPr>
            <p:nvPr/>
          </p:nvSpPr>
          <p:spPr bwMode="auto">
            <a:xfrm>
              <a:off x="3787" y="935"/>
              <a:ext cx="2200" cy="281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45060" name="Text Box 6"/>
          <p:cNvSpPr txBox="1">
            <a:spLocks noChangeArrowheads="1"/>
          </p:cNvSpPr>
          <p:nvPr/>
        </p:nvSpPr>
        <p:spPr bwMode="auto">
          <a:xfrm>
            <a:off x="395288" y="5876925"/>
            <a:ext cx="7796212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sz="2000"/>
              <a:t>50% of cardiomyocytes are present at birth.  Turnover rate is ~1% per year at age 25, and 0.45% per year at age 75</a:t>
            </a:r>
          </a:p>
          <a:p>
            <a:pPr eaLnBrk="1" hangingPunct="1"/>
            <a:r>
              <a:rPr lang="en-GB" sz="1800" i="1"/>
              <a:t>Bergmann, Science 2009</a:t>
            </a:r>
          </a:p>
        </p:txBody>
      </p:sp>
      <p:sp>
        <p:nvSpPr>
          <p:cNvPr id="45061" name="Text Box 7"/>
          <p:cNvSpPr txBox="1">
            <a:spLocks noChangeArrowheads="1"/>
          </p:cNvSpPr>
          <p:nvPr/>
        </p:nvSpPr>
        <p:spPr bwMode="auto">
          <a:xfrm>
            <a:off x="2195513" y="1557338"/>
            <a:ext cx="14605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GB" sz="1600"/>
              <a:t>Your birthdate</a:t>
            </a:r>
          </a:p>
        </p:txBody>
      </p:sp>
      <p:sp>
        <p:nvSpPr>
          <p:cNvPr id="45062" name="Text Box 8"/>
          <p:cNvSpPr txBox="1">
            <a:spLocks noChangeArrowheads="1"/>
          </p:cNvSpPr>
          <p:nvPr/>
        </p:nvSpPr>
        <p:spPr bwMode="auto">
          <a:xfrm>
            <a:off x="2700338" y="2708275"/>
            <a:ext cx="158591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sz="1600"/>
              <a:t>Your myocytes </a:t>
            </a:r>
          </a:p>
          <a:p>
            <a:pPr eaLnBrk="1" hangingPunct="1"/>
            <a:r>
              <a:rPr lang="en-GB" sz="1600"/>
              <a:t>birthdate</a:t>
            </a:r>
          </a:p>
        </p:txBody>
      </p:sp>
      <p:sp>
        <p:nvSpPr>
          <p:cNvPr id="45063" name="Text Box 9"/>
          <p:cNvSpPr txBox="1">
            <a:spLocks noChangeArrowheads="1"/>
          </p:cNvSpPr>
          <p:nvPr/>
        </p:nvSpPr>
        <p:spPr bwMode="auto">
          <a:xfrm>
            <a:off x="395288" y="1111250"/>
            <a:ext cx="141446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GB" sz="1400"/>
              <a:t>14C levels in </a:t>
            </a:r>
          </a:p>
          <a:p>
            <a:pPr eaLnBrk="1" hangingPunct="1"/>
            <a:r>
              <a:rPr lang="en-GB" sz="1400"/>
              <a:t>the atmosphere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5370" name="Group 74"/>
          <p:cNvGraphicFramePr>
            <a:graphicFrameLocks noGrp="1"/>
          </p:cNvGraphicFramePr>
          <p:nvPr/>
        </p:nvGraphicFramePr>
        <p:xfrm>
          <a:off x="-612775" y="836613"/>
          <a:ext cx="11233150" cy="5048886"/>
        </p:xfrm>
        <a:graphic>
          <a:graphicData uri="http://schemas.openxmlformats.org/drawingml/2006/table">
            <a:tbl>
              <a:tblPr/>
              <a:tblGrid>
                <a:gridCol w="657225"/>
                <a:gridCol w="787400"/>
                <a:gridCol w="1892300"/>
                <a:gridCol w="1579563"/>
                <a:gridCol w="704850"/>
                <a:gridCol w="1127125"/>
                <a:gridCol w="698500"/>
                <a:gridCol w="3786187"/>
              </a:tblGrid>
              <a:tr h="398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1288"/>
                        </a:spcAft>
                        <a:buClr>
                          <a:srgbClr val="000000"/>
                        </a:buClr>
                        <a:buSzPct val="45000"/>
                        <a:buFont typeface="StarSymbol" charset="0"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1288"/>
                        </a:spcAft>
                        <a:buClr>
                          <a:srgbClr val="000000"/>
                        </a:buClr>
                        <a:buSzPct val="45000"/>
                        <a:buFont typeface="StarSymbol" charset="0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CSC markers</a:t>
                      </a: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1288"/>
                        </a:spcAft>
                        <a:buClr>
                          <a:srgbClr val="000000"/>
                        </a:buClr>
                        <a:buSzPct val="45000"/>
                        <a:buFont typeface="StarSymbol" charset="0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Source</a:t>
                      </a: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1288"/>
                        </a:spcAft>
                        <a:buClr>
                          <a:srgbClr val="000000"/>
                        </a:buClr>
                        <a:buSzPct val="45000"/>
                        <a:buFont typeface="StarSymbol" charset="0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Cardiac differentiation</a:t>
                      </a: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1288"/>
                        </a:spcAft>
                        <a:buClr>
                          <a:srgbClr val="000000"/>
                        </a:buClr>
                        <a:buSzPct val="45000"/>
                        <a:buFont typeface="StarSymbol" charset="0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Clonogenic</a:t>
                      </a: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1288"/>
                        </a:spcAft>
                        <a:buClr>
                          <a:srgbClr val="000000"/>
                        </a:buClr>
                        <a:buSzPct val="45000"/>
                        <a:buFont typeface="StarSymbol" charset="0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Proliferative capacity</a:t>
                      </a: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1288"/>
                        </a:spcAft>
                        <a:buClr>
                          <a:srgbClr val="000000"/>
                        </a:buClr>
                        <a:buSzPct val="45000"/>
                        <a:buFont typeface="StarSymbol" charset="0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Multipotent</a:t>
                      </a: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1288"/>
                        </a:spcAft>
                        <a:buClr>
                          <a:srgbClr val="000000"/>
                        </a:buClr>
                        <a:buSzPct val="45000"/>
                        <a:buFont typeface="StarSymbol" charset="0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Other markers</a:t>
                      </a: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1288"/>
                        </a:spcAft>
                        <a:buClr>
                          <a:srgbClr val="000000"/>
                        </a:buClr>
                        <a:buSzPct val="45000"/>
                        <a:buFont typeface="StarSymbol" charset="0"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1288"/>
                        </a:spcAft>
                        <a:buClr>
                          <a:srgbClr val="000000"/>
                        </a:buClr>
                        <a:buSzPct val="45000"/>
                        <a:buFont typeface="StarSymbol" charset="0"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SP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1288"/>
                        </a:spcAft>
                        <a:buClr>
                          <a:srgbClr val="000000"/>
                        </a:buClr>
                        <a:buSzPct val="45000"/>
                        <a:buFont typeface="StarSymbol" charset="0"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Mouse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1288"/>
                        </a:spcAft>
                        <a:buClr>
                          <a:srgbClr val="000000"/>
                        </a:buClr>
                        <a:buSzPct val="45000"/>
                        <a:buFont typeface="StarSymbol" charset="0"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Yes, coculturing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1288"/>
                        </a:spcAft>
                        <a:buClr>
                          <a:srgbClr val="000000"/>
                        </a:buClr>
                        <a:buSzPct val="45000"/>
                        <a:buFont typeface="StarSymbol" charset="0"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ND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1288"/>
                        </a:spcAft>
                        <a:buClr>
                          <a:srgbClr val="000000"/>
                        </a:buClr>
                        <a:buSzPct val="45000"/>
                        <a:buFont typeface="StarSymbol" charset="0"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Yes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1288"/>
                        </a:spcAft>
                        <a:buClr>
                          <a:srgbClr val="000000"/>
                        </a:buClr>
                        <a:buSzPct val="45000"/>
                        <a:buFont typeface="StarSymbol" charset="0"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Yes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1288"/>
                        </a:spcAft>
                        <a:buClr>
                          <a:srgbClr val="000000"/>
                        </a:buClr>
                        <a:buSzPct val="45000"/>
                        <a:buFont typeface="StarSymbol" charset="0"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(+) Sca-1</a:t>
                      </a:r>
                      <a:r>
                        <a:rPr kumimoji="0" lang="en-GB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hlinkClick r:id="" action="ppaction://noaction"/>
                        </a:rPr>
                        <a:t>  </a:t>
                      </a:r>
                      <a:r>
                        <a:rPr kumimoji="0" lang="en-GB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      </a:t>
                      </a: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, (−) CD31</a:t>
                      </a:r>
                      <a:r>
                        <a:rPr kumimoji="0" lang="en-GB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hlinkClick r:id="" action="ppaction://noaction"/>
                        </a:rPr>
                        <a:t>  </a:t>
                      </a:r>
                      <a:r>
                        <a:rPr kumimoji="0" lang="en-GB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      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1288"/>
                        </a:spcAft>
                        <a:buClr>
                          <a:srgbClr val="000000"/>
                        </a:buClr>
                        <a:buSzPct val="45000"/>
                        <a:buFont typeface="StarSymbol" charset="0"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1288"/>
                        </a:spcAft>
                        <a:buClr>
                          <a:srgbClr val="000000"/>
                        </a:buClr>
                        <a:buSzPct val="45000"/>
                        <a:buFont typeface="StarSymbol" charset="0"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Abcg2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1288"/>
                        </a:spcAft>
                        <a:buClr>
                          <a:srgbClr val="000000"/>
                        </a:buClr>
                        <a:buSzPct val="45000"/>
                        <a:buFont typeface="StarSymbol" charset="0"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Mouse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1288"/>
                        </a:spcAft>
                        <a:buClr>
                          <a:srgbClr val="000000"/>
                        </a:buClr>
                        <a:buSzPct val="45000"/>
                        <a:buFont typeface="StarSymbol" charset="0"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Yes, coculturing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1288"/>
                        </a:spcAft>
                        <a:buClr>
                          <a:srgbClr val="000000"/>
                        </a:buClr>
                        <a:buSzPct val="45000"/>
                        <a:buFont typeface="StarSymbol" charset="0"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ND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1288"/>
                        </a:spcAft>
                        <a:buClr>
                          <a:srgbClr val="000000"/>
                        </a:buClr>
                        <a:buSzPct val="45000"/>
                        <a:buFont typeface="StarSymbol" charset="0"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Yes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1288"/>
                        </a:spcAft>
                        <a:buClr>
                          <a:srgbClr val="000000"/>
                        </a:buClr>
                        <a:buSzPct val="45000"/>
                        <a:buFont typeface="StarSymbol" charset="0"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Yes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1288"/>
                        </a:spcAft>
                        <a:buClr>
                          <a:srgbClr val="000000"/>
                        </a:buClr>
                        <a:buSzPct val="45000"/>
                        <a:buFont typeface="StarSymbol" charset="0"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(+) Sca-1 (high), c-</a:t>
                      </a:r>
                      <a:r>
                        <a:rPr kumimoji="0" lang="en-GB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kit</a:t>
                      </a: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1288"/>
                        </a:spcAft>
                        <a:buClr>
                          <a:srgbClr val="000000"/>
                        </a:buClr>
                        <a:buSzPct val="45000"/>
                        <a:buFont typeface="StarSymbol" charset="0"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(low), CD34 (low), CD45 (low)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1288"/>
                        </a:spcAft>
                        <a:buClr>
                          <a:srgbClr val="000000"/>
                        </a:buClr>
                        <a:buSzPct val="45000"/>
                        <a:buFont typeface="StarSymbol" charset="0"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1288"/>
                        </a:spcAft>
                        <a:buClr>
                          <a:srgbClr val="000000"/>
                        </a:buClr>
                        <a:buSzPct val="45000"/>
                        <a:buFont typeface="StarSymbol" charset="0"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c-</a:t>
                      </a:r>
                      <a:r>
                        <a:rPr kumimoji="0" lang="en-GB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kit</a:t>
                      </a: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1288"/>
                        </a:spcAft>
                        <a:buClr>
                          <a:srgbClr val="000000"/>
                        </a:buClr>
                        <a:buSzPct val="45000"/>
                        <a:buFont typeface="StarSymbol" charset="0"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Human, rat, and dog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1288"/>
                        </a:spcAft>
                        <a:buClr>
                          <a:srgbClr val="000000"/>
                        </a:buClr>
                        <a:buSzPct val="45000"/>
                        <a:buFont typeface="StarSymbol" charset="0"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Yes, spontaneous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1288"/>
                        </a:spcAft>
                        <a:buClr>
                          <a:srgbClr val="000000"/>
                        </a:buClr>
                        <a:buSzPct val="45000"/>
                        <a:buFont typeface="StarSymbol" charset="0"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Yes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1288"/>
                        </a:spcAft>
                        <a:buClr>
                          <a:srgbClr val="000000"/>
                        </a:buClr>
                        <a:buSzPct val="45000"/>
                        <a:buFont typeface="StarSymbol" charset="0"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Yes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1288"/>
                        </a:spcAft>
                        <a:buClr>
                          <a:srgbClr val="000000"/>
                        </a:buClr>
                        <a:buSzPct val="45000"/>
                        <a:buFont typeface="StarSymbol" charset="0"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Yes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1288"/>
                        </a:spcAft>
                        <a:buClr>
                          <a:srgbClr val="000000"/>
                        </a:buClr>
                        <a:buSzPct val="45000"/>
                        <a:buFont typeface="StarSymbol" charset="0"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(−) CD34, CD45,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1288"/>
                        </a:spcAft>
                        <a:buClr>
                          <a:srgbClr val="000000"/>
                        </a:buClr>
                        <a:buSzPct val="45000"/>
                        <a:buFont typeface="StarSymbol" charset="0"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Lin skeletal markers,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1288"/>
                        </a:spcAft>
                        <a:buClr>
                          <a:srgbClr val="000000"/>
                        </a:buClr>
                        <a:buSzPct val="45000"/>
                        <a:buFont typeface="StarSymbol" charset="0"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smooth muscle markers,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1288"/>
                        </a:spcAft>
                        <a:buClr>
                          <a:srgbClr val="000000"/>
                        </a:buClr>
                        <a:buSzPct val="45000"/>
                        <a:buFont typeface="StarSymbol" charset="0"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(+) GATA4, Nkx2.5, Mef2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1288"/>
                        </a:spcAft>
                        <a:buClr>
                          <a:srgbClr val="000000"/>
                        </a:buClr>
                        <a:buSzPct val="45000"/>
                        <a:buFont typeface="StarSymbol" charset="0"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1288"/>
                        </a:spcAft>
                        <a:buClr>
                          <a:srgbClr val="000000"/>
                        </a:buClr>
                        <a:buSzPct val="45000"/>
                        <a:buFont typeface="StarSymbol" charset="0"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Sca-1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1288"/>
                        </a:spcAft>
                        <a:buClr>
                          <a:srgbClr val="000000"/>
                        </a:buClr>
                        <a:buSzPct val="45000"/>
                        <a:buFont typeface="StarSymbol" charset="0"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Rat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1288"/>
                        </a:spcAft>
                        <a:buClr>
                          <a:srgbClr val="000000"/>
                        </a:buClr>
                        <a:buSzPct val="45000"/>
                        <a:buFont typeface="StarSymbol" charset="0"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Yes, 5-azacytidine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1288"/>
                        </a:spcAft>
                        <a:buClr>
                          <a:srgbClr val="000000"/>
                        </a:buClr>
                        <a:buSzPct val="45000"/>
                        <a:buFont typeface="StarSymbol" charset="0"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ND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1288"/>
                        </a:spcAft>
                        <a:buClr>
                          <a:srgbClr val="000000"/>
                        </a:buClr>
                        <a:buSzPct val="45000"/>
                        <a:buFont typeface="StarSymbol" charset="0"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1288"/>
                        </a:spcAft>
                        <a:buClr>
                          <a:srgbClr val="000000"/>
                        </a:buClr>
                        <a:buSzPct val="45000"/>
                        <a:buFont typeface="StarSymbol" charset="0"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Yes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1288"/>
                        </a:spcAft>
                        <a:buClr>
                          <a:srgbClr val="000000"/>
                        </a:buClr>
                        <a:buSzPct val="45000"/>
                        <a:buFont typeface="StarSymbol" charset="0"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(−) c-</a:t>
                      </a:r>
                      <a:r>
                        <a:rPr kumimoji="0" lang="en-GB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kit</a:t>
                      </a: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, CD34, CD45,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1288"/>
                        </a:spcAft>
                        <a:buClr>
                          <a:srgbClr val="000000"/>
                        </a:buClr>
                        <a:buSzPct val="45000"/>
                        <a:buFont typeface="StarSymbol" charset="0"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Lin, Nkx2.5, sarcomeric proteins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1288"/>
                        </a:spcAft>
                        <a:buClr>
                          <a:srgbClr val="000000"/>
                        </a:buClr>
                        <a:buSzPct val="45000"/>
                        <a:buFont typeface="StarSymbol" charset="0"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1288"/>
                        </a:spcAft>
                        <a:buClr>
                          <a:srgbClr val="000000"/>
                        </a:buClr>
                        <a:buSzPct val="45000"/>
                        <a:buFont typeface="StarSymbol" charset="0"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Sca-1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1288"/>
                        </a:spcAft>
                        <a:buClr>
                          <a:srgbClr val="000000"/>
                        </a:buClr>
                        <a:buSzPct val="45000"/>
                        <a:buFont typeface="StarSymbol" charset="0"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Mouse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1288"/>
                        </a:spcAft>
                        <a:buClr>
                          <a:srgbClr val="000000"/>
                        </a:buClr>
                        <a:buSzPct val="45000"/>
                        <a:buFont typeface="StarSymbol" charset="0"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Oxytocin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1288"/>
                        </a:spcAft>
                        <a:buClr>
                          <a:srgbClr val="000000"/>
                        </a:buClr>
                        <a:buSzPct val="45000"/>
                        <a:buFont typeface="StarSymbol" charset="0"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ND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1288"/>
                        </a:spcAft>
                        <a:buClr>
                          <a:srgbClr val="000000"/>
                        </a:buClr>
                        <a:buSzPct val="45000"/>
                        <a:buFont typeface="StarSymbol" charset="0"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1288"/>
                        </a:spcAft>
                        <a:buClr>
                          <a:srgbClr val="000000"/>
                        </a:buClr>
                        <a:buSzPct val="45000"/>
                        <a:buFont typeface="StarSymbol" charset="0"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Yes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1288"/>
                        </a:spcAft>
                        <a:buClr>
                          <a:srgbClr val="000000"/>
                        </a:buClr>
                        <a:buSzPct val="45000"/>
                        <a:buFont typeface="StarSymbol" charset="0"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(+) SP, GATA4, Mef2, CD45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1288"/>
                        </a:spcAft>
                        <a:buClr>
                          <a:srgbClr val="000000"/>
                        </a:buClr>
                        <a:buSzPct val="45000"/>
                        <a:buFont typeface="StarSymbol" charset="0"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(40%), CD34 and c-</a:t>
                      </a:r>
                      <a:r>
                        <a:rPr kumimoji="0" lang="en-GB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kit</a:t>
                      </a: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(10%)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1288"/>
                        </a:spcAft>
                        <a:buClr>
                          <a:srgbClr val="000000"/>
                        </a:buClr>
                        <a:buSzPct val="45000"/>
                        <a:buFont typeface="StarSymbol" charset="0"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1288"/>
                        </a:spcAft>
                        <a:buClr>
                          <a:srgbClr val="000000"/>
                        </a:buClr>
                        <a:buSzPct val="45000"/>
                        <a:buFont typeface="StarSymbol" charset="0"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CSps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1288"/>
                        </a:spcAft>
                        <a:buClr>
                          <a:srgbClr val="000000"/>
                        </a:buClr>
                        <a:buSzPct val="45000"/>
                        <a:buFont typeface="StarSymbol" charset="0"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Human, mouse, guinea pig, and pig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1288"/>
                        </a:spcAft>
                        <a:buClr>
                          <a:srgbClr val="000000"/>
                        </a:buClr>
                        <a:buSzPct val="45000"/>
                        <a:buFont typeface="StarSymbol" charset="0"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Yes, spontaneous and coculturing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1288"/>
                        </a:spcAft>
                        <a:buClr>
                          <a:srgbClr val="000000"/>
                        </a:buClr>
                        <a:buSzPct val="45000"/>
                        <a:buFont typeface="StarSymbol" charset="0"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Yes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1288"/>
                        </a:spcAft>
                        <a:buClr>
                          <a:srgbClr val="000000"/>
                        </a:buClr>
                        <a:buSzPct val="45000"/>
                        <a:buFont typeface="StarSymbol" charset="0"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Yes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1288"/>
                        </a:spcAft>
                        <a:buClr>
                          <a:srgbClr val="000000"/>
                        </a:buClr>
                        <a:buSzPct val="45000"/>
                        <a:buFont typeface="StarSymbol" charset="0"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Yes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1288"/>
                        </a:spcAft>
                        <a:buClr>
                          <a:srgbClr val="000000"/>
                        </a:buClr>
                        <a:buSzPct val="45000"/>
                        <a:buFont typeface="StarSymbol" charset="0"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(+) c-</a:t>
                      </a:r>
                      <a:r>
                        <a:rPr kumimoji="0" lang="en-GB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kit</a:t>
                      </a: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(20%-30%),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1288"/>
                        </a:spcAft>
                        <a:buClr>
                          <a:srgbClr val="000000"/>
                        </a:buClr>
                        <a:buSzPct val="45000"/>
                        <a:buFont typeface="StarSymbol" charset="0"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cardiac and vascular markers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1288"/>
                        </a:spcAft>
                        <a:buClr>
                          <a:srgbClr val="000000"/>
                        </a:buClr>
                        <a:buSzPct val="45000"/>
                        <a:buFont typeface="StarSymbol" charset="0"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1288"/>
                        </a:spcAft>
                        <a:buClr>
                          <a:srgbClr val="000000"/>
                        </a:buClr>
                        <a:buSzPct val="45000"/>
                        <a:buFont typeface="StarSymbol" charset="0"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isl1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1288"/>
                        </a:spcAft>
                        <a:buClr>
                          <a:srgbClr val="000000"/>
                        </a:buClr>
                        <a:buSzPct val="45000"/>
                        <a:buFont typeface="StarSymbol" charset="0"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Human, rat, and mouse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1288"/>
                        </a:spcAft>
                        <a:buClr>
                          <a:srgbClr val="000000"/>
                        </a:buClr>
                        <a:buSzPct val="45000"/>
                        <a:buFont typeface="StarSymbol" charset="0"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Yes, coculturing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1288"/>
                        </a:spcAft>
                        <a:buClr>
                          <a:srgbClr val="000000"/>
                        </a:buClr>
                        <a:buSzPct val="45000"/>
                        <a:buFont typeface="StarSymbol" charset="0"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ND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1288"/>
                        </a:spcAft>
                        <a:buClr>
                          <a:srgbClr val="000000"/>
                        </a:buClr>
                        <a:buSzPct val="45000"/>
                        <a:buFont typeface="StarSymbol" charset="0"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Yes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1288"/>
                        </a:spcAft>
                        <a:buClr>
                          <a:srgbClr val="000000"/>
                        </a:buClr>
                        <a:buSzPct val="45000"/>
                        <a:buFont typeface="StarSymbol" charset="0"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Yes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1288"/>
                        </a:spcAft>
                        <a:buClr>
                          <a:srgbClr val="000000"/>
                        </a:buClr>
                        <a:buSzPct val="45000"/>
                        <a:buFont typeface="StarSymbol" charset="0"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(−) Sca-1, c-</a:t>
                      </a:r>
                      <a:r>
                        <a:rPr kumimoji="0" lang="en-GB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kit</a:t>
                      </a: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1288"/>
                        </a:spcAft>
                        <a:buClr>
                          <a:srgbClr val="000000"/>
                        </a:buClr>
                        <a:buSzPct val="45000"/>
                        <a:buFont typeface="StarSymbol" charset="0"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sarcomeric proteins, (+) Nkx2.5,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1288"/>
                        </a:spcAft>
                        <a:buClr>
                          <a:srgbClr val="000000"/>
                        </a:buClr>
                        <a:buSzPct val="45000"/>
                        <a:buFont typeface="StarSymbol" charset="0"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GATA4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6147" name="Picture 71" descr="low asterisk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43675" y="2922588"/>
            <a:ext cx="85725" cy="6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148" name="Picture 72" descr="low asterisk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8813" y="2922588"/>
            <a:ext cx="85725" cy="6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149" name="Text Box 73"/>
          <p:cNvSpPr txBox="1">
            <a:spLocks noChangeArrowheads="1"/>
          </p:cNvSpPr>
          <p:nvPr/>
        </p:nvSpPr>
        <p:spPr bwMode="auto">
          <a:xfrm>
            <a:off x="2411413" y="260350"/>
            <a:ext cx="3384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GB" sz="1800"/>
              <a:t>Intrinsic cardiac progenitor cells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6"/>
          <p:cNvSpPr>
            <a:spLocks noGrp="1" noChangeArrowheads="1"/>
          </p:cNvSpPr>
          <p:nvPr>
            <p:ph type="title"/>
          </p:nvPr>
        </p:nvSpPr>
        <p:spPr>
          <a:xfrm>
            <a:off x="225425" y="215900"/>
            <a:ext cx="7807325" cy="1144588"/>
          </a:xfrm>
        </p:spPr>
        <p:txBody>
          <a:bodyPr/>
          <a:lstStyle/>
          <a:p>
            <a:pPr eaLnBrk="1" hangingPunct="1"/>
            <a:r>
              <a:rPr lang="en-GB" smtClean="0"/>
              <a:t>Cardiac progenitor</a:t>
            </a:r>
          </a:p>
        </p:txBody>
      </p:sp>
      <p:sp>
        <p:nvSpPr>
          <p:cNvPr id="4710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49250" y="1392238"/>
            <a:ext cx="7807325" cy="4319587"/>
          </a:xfrm>
        </p:spPr>
        <p:txBody>
          <a:bodyPr/>
          <a:lstStyle/>
          <a:p>
            <a:pPr eaLnBrk="1" hangingPunct="1">
              <a:lnSpc>
                <a:spcPct val="87000"/>
              </a:lnSpc>
            </a:pPr>
            <a:r>
              <a:rPr lang="en-GB" sz="2500" smtClean="0"/>
              <a:t>In the developing fetus, as seen by fate mapping – not human</a:t>
            </a:r>
          </a:p>
          <a:p>
            <a:pPr eaLnBrk="1" hangingPunct="1">
              <a:lnSpc>
                <a:spcPct val="87000"/>
              </a:lnSpc>
            </a:pPr>
            <a:endParaRPr lang="en-GB" sz="2500" smtClean="0"/>
          </a:p>
          <a:p>
            <a:pPr eaLnBrk="1" hangingPunct="1">
              <a:lnSpc>
                <a:spcPct val="87000"/>
              </a:lnSpc>
            </a:pPr>
            <a:r>
              <a:rPr lang="en-GB" sz="2500" smtClean="0"/>
              <a:t>In the cardiac niche in adult hearts, as a cell which will develop into cardiomyocytes, and possibly smooth muscle, endothelium</a:t>
            </a:r>
          </a:p>
          <a:p>
            <a:pPr eaLnBrk="1" hangingPunct="1">
              <a:lnSpc>
                <a:spcPct val="87000"/>
              </a:lnSpc>
            </a:pPr>
            <a:endParaRPr lang="en-GB" sz="2500" smtClean="0"/>
          </a:p>
          <a:p>
            <a:pPr eaLnBrk="1" hangingPunct="1">
              <a:lnSpc>
                <a:spcPct val="87000"/>
              </a:lnSpc>
            </a:pPr>
            <a:r>
              <a:rPr lang="en-GB" sz="2500" smtClean="0"/>
              <a:t>From the hESC and their relatives, as partially committed cells e.g. cardiac mesoderm, which are multipotent and can produce cardiomyocytes, smooth muscle, endothelium.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30" name="Group 3"/>
          <p:cNvGrpSpPr>
            <a:grpSpLocks/>
          </p:cNvGrpSpPr>
          <p:nvPr/>
        </p:nvGrpSpPr>
        <p:grpSpPr bwMode="auto">
          <a:xfrm>
            <a:off x="1004888" y="1239838"/>
            <a:ext cx="6913562" cy="7593012"/>
            <a:chOff x="657" y="255"/>
            <a:chExt cx="4355" cy="4783"/>
          </a:xfrm>
        </p:grpSpPr>
        <p:pic>
          <p:nvPicPr>
            <p:cNvPr id="48133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03" y="255"/>
              <a:ext cx="4135" cy="47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134" name="Rectangle 5"/>
            <p:cNvSpPr>
              <a:spLocks noChangeArrowheads="1"/>
            </p:cNvSpPr>
            <p:nvPr/>
          </p:nvSpPr>
          <p:spPr bwMode="auto">
            <a:xfrm>
              <a:off x="657" y="2931"/>
              <a:ext cx="4355" cy="208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8135" name="Text Box 6"/>
            <p:cNvSpPr txBox="1">
              <a:spLocks noChangeArrowheads="1"/>
            </p:cNvSpPr>
            <p:nvPr/>
          </p:nvSpPr>
          <p:spPr bwMode="auto">
            <a:xfrm>
              <a:off x="748" y="3158"/>
              <a:ext cx="4150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97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394450" algn="l"/>
                  <a:tab pos="6858000" algn="l"/>
                  <a:tab pos="7308850" algn="l"/>
                  <a:tab pos="7772400" algn="l"/>
                  <a:tab pos="8223250" algn="l"/>
                  <a:tab pos="8686800" algn="l"/>
                  <a:tab pos="9137650" algn="l"/>
                </a:tabLst>
              </a:pPr>
              <a:r>
                <a:rPr lang="en-GB" sz="1800" b="1">
                  <a:latin typeface="Sans Serif" pitchFamily="16" charset="0"/>
                </a:rPr>
                <a:t>Smith, R. R. et al. Circulation 2007;115:896-908</a:t>
              </a:r>
            </a:p>
          </p:txBody>
        </p:sp>
      </p:grpSp>
      <p:sp>
        <p:nvSpPr>
          <p:cNvPr id="48131" name="Rectangle 9"/>
          <p:cNvSpPr>
            <a:spLocks noChangeArrowheads="1"/>
          </p:cNvSpPr>
          <p:nvPr/>
        </p:nvSpPr>
        <p:spPr bwMode="auto">
          <a:xfrm>
            <a:off x="715963" y="188913"/>
            <a:ext cx="7596187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390" tIns="45697" rIns="91390" bIns="45697">
            <a:spAutoFit/>
          </a:bodyPr>
          <a:lstStyle/>
          <a:p>
            <a:r>
              <a:rPr lang="en-GB" sz="1800"/>
              <a:t>Regenerative potential of resident cardiac progenitor cells expanded from percutaneous endomyocardial biopsy specimens.</a:t>
            </a:r>
          </a:p>
        </p:txBody>
      </p:sp>
      <p:sp>
        <p:nvSpPr>
          <p:cNvPr id="48132" name="Text Box 10"/>
          <p:cNvSpPr txBox="1">
            <a:spLocks noChangeArrowheads="1"/>
          </p:cNvSpPr>
          <p:nvPr/>
        </p:nvSpPr>
        <p:spPr bwMode="auto">
          <a:xfrm>
            <a:off x="1736725" y="6172200"/>
            <a:ext cx="5997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90" tIns="45697" rIns="91390" bIns="45697">
            <a:spAutoFit/>
          </a:bodyPr>
          <a:lstStyle/>
          <a:p>
            <a:r>
              <a:rPr lang="en-GB" sz="2000">
                <a:solidFill>
                  <a:srgbClr val="FF3300"/>
                </a:solidFill>
              </a:rPr>
              <a:t>Challenging the paradigm of the non-repairing heart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212725" y="1231900"/>
            <a:ext cx="4819650" cy="579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/>
              <a:t>In vitro fertilization day 1</a:t>
            </a:r>
          </a:p>
          <a:p>
            <a:endParaRPr lang="en-GB" sz="2000"/>
          </a:p>
          <a:p>
            <a:r>
              <a:rPr lang="en-GB" sz="2000"/>
              <a:t>Embryos frozen at 1-7 days</a:t>
            </a:r>
          </a:p>
          <a:p>
            <a:r>
              <a:rPr lang="en-GB" sz="1800"/>
              <a:t>    (at this point, ~80% embryos do not         implant either naturally or after IVF)</a:t>
            </a:r>
          </a:p>
          <a:p>
            <a:endParaRPr lang="en-GB" sz="1800"/>
          </a:p>
          <a:p>
            <a:r>
              <a:rPr lang="en-GB" sz="2000"/>
              <a:t>Unused embryos must be destroyed</a:t>
            </a:r>
          </a:p>
          <a:p>
            <a:endParaRPr lang="en-GB" sz="2000"/>
          </a:p>
          <a:p>
            <a:r>
              <a:rPr lang="en-GB" sz="2000"/>
              <a:t>Permission requested at that point to use</a:t>
            </a:r>
          </a:p>
          <a:p>
            <a:r>
              <a:rPr lang="en-GB" sz="2000"/>
              <a:t>for research</a:t>
            </a:r>
          </a:p>
          <a:p>
            <a:endParaRPr lang="en-GB" sz="2000"/>
          </a:p>
          <a:p>
            <a:r>
              <a:rPr lang="en-GB" sz="2000"/>
              <a:t>Cell line made</a:t>
            </a:r>
          </a:p>
          <a:p>
            <a:endParaRPr lang="en-GB" sz="2000"/>
          </a:p>
          <a:p>
            <a:r>
              <a:rPr lang="en-GB" sz="2000"/>
              <a:t>Held in Stem Cell Bank</a:t>
            </a:r>
          </a:p>
          <a:p>
            <a:endParaRPr lang="en-GB" sz="2000"/>
          </a:p>
          <a:p>
            <a:r>
              <a:rPr lang="en-GB" sz="2000"/>
              <a:t>Distributed free to researchers </a:t>
            </a:r>
          </a:p>
          <a:p>
            <a:endParaRPr lang="en-GB" sz="2000"/>
          </a:p>
          <a:p>
            <a:endParaRPr lang="en-GB" sz="2000"/>
          </a:p>
          <a:p>
            <a:endParaRPr lang="en-GB" sz="2000"/>
          </a:p>
        </p:txBody>
      </p:sp>
      <p:grpSp>
        <p:nvGrpSpPr>
          <p:cNvPr id="9219" name="Group 3"/>
          <p:cNvGrpSpPr>
            <a:grpSpLocks/>
          </p:cNvGrpSpPr>
          <p:nvPr/>
        </p:nvGrpSpPr>
        <p:grpSpPr bwMode="auto">
          <a:xfrm>
            <a:off x="5148263" y="1203325"/>
            <a:ext cx="3538537" cy="5654675"/>
            <a:chOff x="134" y="335"/>
            <a:chExt cx="2536" cy="3744"/>
          </a:xfrm>
        </p:grpSpPr>
        <p:pic>
          <p:nvPicPr>
            <p:cNvPr id="9221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2" y="335"/>
              <a:ext cx="2488" cy="37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22" name="Line 5"/>
            <p:cNvSpPr>
              <a:spLocks noChangeShapeType="1"/>
            </p:cNvSpPr>
            <p:nvPr/>
          </p:nvSpPr>
          <p:spPr bwMode="auto">
            <a:xfrm>
              <a:off x="1622" y="3600"/>
              <a:ext cx="86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223" name="Rectangle 6"/>
            <p:cNvSpPr>
              <a:spLocks noChangeArrowheads="1"/>
            </p:cNvSpPr>
            <p:nvPr/>
          </p:nvSpPr>
          <p:spPr bwMode="auto">
            <a:xfrm>
              <a:off x="866" y="893"/>
              <a:ext cx="690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600">
                  <a:solidFill>
                    <a:srgbClr val="000000"/>
                  </a:solidFill>
                </a:rPr>
                <a:t>4-6 days</a:t>
              </a:r>
            </a:p>
          </p:txBody>
        </p:sp>
        <p:sp>
          <p:nvSpPr>
            <p:cNvPr id="9224" name="Rectangle 7"/>
            <p:cNvSpPr>
              <a:spLocks noChangeArrowheads="1"/>
            </p:cNvSpPr>
            <p:nvPr/>
          </p:nvSpPr>
          <p:spPr bwMode="auto">
            <a:xfrm>
              <a:off x="134" y="357"/>
              <a:ext cx="868" cy="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600">
                  <a:solidFill>
                    <a:srgbClr val="000000"/>
                  </a:solidFill>
                </a:rPr>
                <a:t>1 day after</a:t>
              </a:r>
            </a:p>
            <a:p>
              <a:r>
                <a:rPr lang="en-GB" sz="1600">
                  <a:solidFill>
                    <a:srgbClr val="000000"/>
                  </a:solidFill>
                </a:rPr>
                <a:t> fertilization</a:t>
              </a:r>
            </a:p>
          </p:txBody>
        </p:sp>
      </p:grpSp>
      <p:sp>
        <p:nvSpPr>
          <p:cNvPr id="9220" name="Text Box 8"/>
          <p:cNvSpPr txBox="1">
            <a:spLocks noChangeArrowheads="1"/>
          </p:cNvSpPr>
          <p:nvPr/>
        </p:nvSpPr>
        <p:spPr bwMode="auto">
          <a:xfrm>
            <a:off x="381000" y="157163"/>
            <a:ext cx="7858125" cy="5286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/>
              <a:t>Human embryonic stem cells discovered in 1998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4" descr="bone marrow cel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" y="820738"/>
            <a:ext cx="7943850" cy="487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 cstate="print"/>
          <a:srcRect t="27296"/>
          <a:stretch>
            <a:fillRect/>
          </a:stretch>
        </p:blipFill>
        <p:spPr bwMode="auto">
          <a:xfrm>
            <a:off x="-114300" y="1684338"/>
            <a:ext cx="9258300" cy="4487862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</p:pic>
      <p:sp>
        <p:nvSpPr>
          <p:cNvPr id="714755" name="Rectangle 3"/>
          <p:cNvSpPr>
            <a:spLocks noGrp="1" noChangeArrowheads="1"/>
          </p:cNvSpPr>
          <p:nvPr>
            <p:ph type="title"/>
          </p:nvPr>
        </p:nvSpPr>
        <p:spPr>
          <a:xfrm>
            <a:off x="406400" y="282575"/>
            <a:ext cx="8159750" cy="1144588"/>
          </a:xfrm>
          <a:solidFill>
            <a:schemeClr val="accent2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280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Bone Marrow Stem Cells</a:t>
            </a:r>
            <a:br>
              <a:rPr lang="en-US" sz="280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n-US" sz="280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Mouse Model of BMSC therapy in Acute Myocardial Infarction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44463" y="260350"/>
            <a:ext cx="8964612" cy="1143000"/>
          </a:xfrm>
          <a:ln>
            <a:solidFill>
              <a:srgbClr val="FFFFCC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20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Bone Marrow Stem Cells</a:t>
            </a:r>
            <a:br>
              <a:rPr lang="en-US" sz="20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0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Mouse Model of BMSC therapy in Acute Myocardial Infarction - Controversies</a:t>
            </a:r>
            <a:endParaRPr lang="en-GB" sz="200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1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873250"/>
            <a:ext cx="8229600" cy="4984750"/>
          </a:xfrm>
        </p:spPr>
        <p:txBody>
          <a:bodyPr/>
          <a:lstStyle/>
          <a:p>
            <a:pPr eaLnBrk="1" hangingPunct="1">
              <a:spcBef>
                <a:spcPct val="25000"/>
              </a:spcBef>
              <a:spcAft>
                <a:spcPct val="50000"/>
              </a:spcAft>
            </a:pPr>
            <a:r>
              <a:rPr lang="en-GB" sz="1700" smtClean="0"/>
              <a:t>Not reproducible</a:t>
            </a:r>
          </a:p>
          <a:p>
            <a:pPr eaLnBrk="1" hangingPunct="1">
              <a:spcBef>
                <a:spcPct val="25000"/>
              </a:spcBef>
              <a:spcAft>
                <a:spcPct val="50000"/>
              </a:spcAft>
            </a:pPr>
            <a:r>
              <a:rPr lang="en-GB" sz="1700" smtClean="0"/>
              <a:t>Murry </a:t>
            </a:r>
            <a:r>
              <a:rPr lang="en-GB" sz="1700" i="1" smtClean="0"/>
              <a:t>et al</a:t>
            </a:r>
            <a:r>
              <a:rPr lang="en-GB" sz="1700" smtClean="0"/>
              <a:t> injected Haematopoietic BMSC population with cardiac specific promoter (αMHC) driven label – not detected in 117 cases</a:t>
            </a:r>
          </a:p>
          <a:p>
            <a:pPr eaLnBrk="1" hangingPunct="1">
              <a:spcBef>
                <a:spcPct val="25000"/>
              </a:spcBef>
              <a:spcAft>
                <a:spcPct val="50000"/>
              </a:spcAft>
            </a:pPr>
            <a:r>
              <a:rPr lang="en-GB" sz="1700" smtClean="0"/>
              <a:t>Balsam </a:t>
            </a:r>
            <a:r>
              <a:rPr lang="en-GB" sz="1700" i="1" smtClean="0"/>
              <a:t>et al</a:t>
            </a:r>
            <a:r>
              <a:rPr lang="en-GB" sz="1700" smtClean="0"/>
              <a:t> Injected eGFP+ve BMSCs into infarcts – formed granulocytes, no cardiomyocytes, but LVEF improved ? altered infarct remodelling</a:t>
            </a:r>
          </a:p>
          <a:p>
            <a:pPr eaLnBrk="1" hangingPunct="1">
              <a:spcBef>
                <a:spcPct val="25000"/>
              </a:spcBef>
              <a:spcAft>
                <a:spcPct val="50000"/>
              </a:spcAft>
            </a:pPr>
            <a:r>
              <a:rPr lang="en-GB" sz="1700" smtClean="0"/>
              <a:t>Nygren </a:t>
            </a:r>
            <a:r>
              <a:rPr lang="en-GB" sz="1700" i="1" smtClean="0"/>
              <a:t>et al</a:t>
            </a:r>
            <a:r>
              <a:rPr lang="en-GB" sz="1700" smtClean="0"/>
              <a:t> –Rosa mice with GFP BM –  fusion but no transdifferentiation</a:t>
            </a:r>
          </a:p>
          <a:p>
            <a:pPr eaLnBrk="1" hangingPunct="1">
              <a:spcBef>
                <a:spcPct val="25000"/>
              </a:spcBef>
              <a:spcAft>
                <a:spcPct val="50000"/>
              </a:spcAft>
            </a:pPr>
            <a:r>
              <a:rPr lang="en-GB" sz="1700" smtClean="0"/>
              <a:t>Ausoni </a:t>
            </a:r>
            <a:r>
              <a:rPr lang="en-GB" sz="1700" i="1" smtClean="0"/>
              <a:t>et al</a:t>
            </a:r>
            <a:r>
              <a:rPr lang="en-GB" sz="1700" smtClean="0"/>
              <a:t> – WT heterotopic heart transplant into GFP rats – 0.008% Cardiomyocyte GFP +ve</a:t>
            </a:r>
          </a:p>
          <a:p>
            <a:pPr eaLnBrk="1" hangingPunct="1">
              <a:spcBef>
                <a:spcPct val="25000"/>
              </a:spcBef>
              <a:spcAft>
                <a:spcPct val="50000"/>
              </a:spcAft>
            </a:pPr>
            <a:r>
              <a:rPr lang="en-GB" sz="1700" smtClean="0"/>
              <a:t>Orlic-Anversa data not reproducible in Macque monkeys - ? rodent/species specific</a:t>
            </a:r>
          </a:p>
          <a:p>
            <a:pPr eaLnBrk="1" hangingPunct="1">
              <a:spcBef>
                <a:spcPct val="25000"/>
              </a:spcBef>
              <a:spcAft>
                <a:spcPct val="50000"/>
              </a:spcAft>
            </a:pPr>
            <a:r>
              <a:rPr lang="en-GB" sz="1700" smtClean="0"/>
              <a:t>Therefore BM cells only rarely form CM, and mechanisms are controversial – transdifferention vs fusion vs paracrine</a:t>
            </a:r>
          </a:p>
          <a:p>
            <a:pPr eaLnBrk="1" hangingPunct="1">
              <a:spcBef>
                <a:spcPct val="25000"/>
              </a:spcBef>
              <a:spcAft>
                <a:spcPct val="50000"/>
              </a:spcAft>
            </a:pPr>
            <a:endParaRPr lang="en-GB" sz="17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2795588" y="2097088"/>
            <a:ext cx="24669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GB" sz="1800">
                <a:latin typeface="Calibri" pitchFamily="34" charset="0"/>
              </a:rPr>
              <a:t>Mesenchymal stem cells</a:t>
            </a:r>
          </a:p>
        </p:txBody>
      </p:sp>
      <p:sp>
        <p:nvSpPr>
          <p:cNvPr id="388099" name="Line 3"/>
          <p:cNvSpPr>
            <a:spLocks noChangeShapeType="1"/>
          </p:cNvSpPr>
          <p:nvPr/>
        </p:nvSpPr>
        <p:spPr bwMode="auto">
          <a:xfrm flipH="1">
            <a:off x="1922463" y="2903538"/>
            <a:ext cx="1328737" cy="1146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88100" name="Line 4"/>
          <p:cNvSpPr>
            <a:spLocks noChangeShapeType="1"/>
          </p:cNvSpPr>
          <p:nvPr/>
        </p:nvSpPr>
        <p:spPr bwMode="auto">
          <a:xfrm>
            <a:off x="5348288" y="2974975"/>
            <a:ext cx="0" cy="1089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88101" name="Line 5"/>
          <p:cNvSpPr>
            <a:spLocks noChangeShapeType="1"/>
          </p:cNvSpPr>
          <p:nvPr/>
        </p:nvSpPr>
        <p:spPr bwMode="auto">
          <a:xfrm>
            <a:off x="6283325" y="2903538"/>
            <a:ext cx="1031875" cy="1160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pic>
        <p:nvPicPr>
          <p:cNvPr id="50182" name="Picture 6" descr="bone cell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9350" y="0"/>
            <a:ext cx="4229100" cy="458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3" name="Rectangle 8"/>
          <p:cNvSpPr>
            <a:spLocks noChangeArrowheads="1"/>
          </p:cNvSpPr>
          <p:nvPr/>
        </p:nvSpPr>
        <p:spPr bwMode="auto">
          <a:xfrm>
            <a:off x="917575" y="1657350"/>
            <a:ext cx="7340600" cy="30321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GB" sz="1800">
              <a:latin typeface="Calibri" pitchFamily="34" charset="0"/>
            </a:endParaRPr>
          </a:p>
        </p:txBody>
      </p:sp>
      <p:sp>
        <p:nvSpPr>
          <p:cNvPr id="50184" name="Rectangle 9"/>
          <p:cNvSpPr>
            <a:spLocks noChangeArrowheads="1"/>
          </p:cNvSpPr>
          <p:nvPr/>
        </p:nvSpPr>
        <p:spPr bwMode="auto">
          <a:xfrm>
            <a:off x="3470275" y="1422400"/>
            <a:ext cx="347663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GB" sz="1800">
              <a:latin typeface="Calibri" pitchFamily="34" charset="0"/>
            </a:endParaRPr>
          </a:p>
        </p:txBody>
      </p:sp>
      <p:sp>
        <p:nvSpPr>
          <p:cNvPr id="388108" name="Line 12"/>
          <p:cNvSpPr>
            <a:spLocks noChangeShapeType="1"/>
          </p:cNvSpPr>
          <p:nvPr/>
        </p:nvSpPr>
        <p:spPr bwMode="auto">
          <a:xfrm flipH="1">
            <a:off x="2154238" y="2524125"/>
            <a:ext cx="981075" cy="7842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88109" name="Line 13"/>
          <p:cNvSpPr>
            <a:spLocks noChangeShapeType="1"/>
          </p:cNvSpPr>
          <p:nvPr/>
        </p:nvSpPr>
        <p:spPr bwMode="auto">
          <a:xfrm>
            <a:off x="4625975" y="2628900"/>
            <a:ext cx="0" cy="5937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88110" name="Line 14"/>
          <p:cNvSpPr>
            <a:spLocks noChangeShapeType="1"/>
          </p:cNvSpPr>
          <p:nvPr/>
        </p:nvSpPr>
        <p:spPr bwMode="auto">
          <a:xfrm rot="767262">
            <a:off x="5948363" y="2597150"/>
            <a:ext cx="1250950" cy="5810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pic>
        <p:nvPicPr>
          <p:cNvPr id="388111" name="Picture 15" descr="chondrocyt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95750" y="3355975"/>
            <a:ext cx="1155700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9" name="Rectangle 7"/>
          <p:cNvSpPr>
            <a:spLocks noChangeArrowheads="1"/>
          </p:cNvSpPr>
          <p:nvPr/>
        </p:nvSpPr>
        <p:spPr bwMode="auto">
          <a:xfrm>
            <a:off x="1414463" y="1506538"/>
            <a:ext cx="6238875" cy="123983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GB" sz="1800">
                <a:latin typeface="Comic Sans MS" pitchFamily="66" charset="0"/>
              </a:rPr>
              <a:t>ADULT BONE MARROW DERIVED STEM CELLS</a:t>
            </a:r>
          </a:p>
          <a:p>
            <a:pPr algn="ctr" eaLnBrk="1" hangingPunct="1"/>
            <a:endParaRPr lang="en-GB" sz="1800">
              <a:latin typeface="Comic Sans MS" pitchFamily="66" charset="0"/>
            </a:endParaRPr>
          </a:p>
          <a:p>
            <a:pPr algn="ctr" eaLnBrk="1" hangingPunct="1"/>
            <a:r>
              <a:rPr lang="en-GB" sz="2000">
                <a:latin typeface="Comic Sans MS" pitchFamily="66" charset="0"/>
              </a:rPr>
              <a:t>Mesenchymal stem cells</a:t>
            </a:r>
          </a:p>
        </p:txBody>
      </p:sp>
      <p:sp>
        <p:nvSpPr>
          <p:cNvPr id="50190" name="Rectangle 16"/>
          <p:cNvSpPr>
            <a:spLocks noChangeArrowheads="1"/>
          </p:cNvSpPr>
          <p:nvPr/>
        </p:nvSpPr>
        <p:spPr bwMode="auto">
          <a:xfrm>
            <a:off x="3792538" y="857250"/>
            <a:ext cx="347662" cy="739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GB" sz="1800">
              <a:latin typeface="Calibri" pitchFamily="34" charset="0"/>
            </a:endParaRPr>
          </a:p>
        </p:txBody>
      </p:sp>
      <p:sp>
        <p:nvSpPr>
          <p:cNvPr id="50191" name="Line 10"/>
          <p:cNvSpPr>
            <a:spLocks noChangeShapeType="1"/>
          </p:cNvSpPr>
          <p:nvPr/>
        </p:nvSpPr>
        <p:spPr bwMode="auto">
          <a:xfrm>
            <a:off x="4010025" y="696913"/>
            <a:ext cx="12700" cy="898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88113" name="Text Box 17"/>
          <p:cNvSpPr txBox="1">
            <a:spLocks noChangeArrowheads="1"/>
          </p:cNvSpPr>
          <p:nvPr/>
        </p:nvSpPr>
        <p:spPr bwMode="auto">
          <a:xfrm>
            <a:off x="3987800" y="4341813"/>
            <a:ext cx="134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GB" sz="1600">
                <a:latin typeface="Calibri" pitchFamily="34" charset="0"/>
              </a:rPr>
              <a:t>chondrocytes</a:t>
            </a:r>
          </a:p>
        </p:txBody>
      </p:sp>
      <p:pic>
        <p:nvPicPr>
          <p:cNvPr id="388114" name="Picture 18" descr="knee_cartila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6388" y="5116513"/>
            <a:ext cx="1185862" cy="133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8115" name="AutoShape 19"/>
          <p:cNvSpPr>
            <a:spLocks noChangeArrowheads="1"/>
          </p:cNvSpPr>
          <p:nvPr/>
        </p:nvSpPr>
        <p:spPr bwMode="auto">
          <a:xfrm>
            <a:off x="4587875" y="4694238"/>
            <a:ext cx="295275" cy="420687"/>
          </a:xfrm>
          <a:prstGeom prst="downArrow">
            <a:avLst>
              <a:gd name="adj1" fmla="val 50000"/>
              <a:gd name="adj2" fmla="val 31661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 eaLnBrk="1" hangingPunct="1"/>
            <a:endParaRPr lang="en-GB" sz="1800">
              <a:latin typeface="Calibri" pitchFamily="34" charset="0"/>
            </a:endParaRPr>
          </a:p>
        </p:txBody>
      </p:sp>
      <p:sp>
        <p:nvSpPr>
          <p:cNvPr id="388116" name="Text Box 20"/>
          <p:cNvSpPr txBox="1">
            <a:spLocks noChangeArrowheads="1"/>
          </p:cNvSpPr>
          <p:nvPr/>
        </p:nvSpPr>
        <p:spPr bwMode="auto">
          <a:xfrm>
            <a:off x="4248150" y="6491288"/>
            <a:ext cx="9985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GB" sz="1800">
                <a:latin typeface="Calibri" pitchFamily="34" charset="0"/>
              </a:rPr>
              <a:t>cartilage</a:t>
            </a:r>
          </a:p>
        </p:txBody>
      </p:sp>
      <p:pic>
        <p:nvPicPr>
          <p:cNvPr id="388117" name="Picture 21" descr="xray bon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52500" y="5126038"/>
            <a:ext cx="101282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8118" name="Picture 22" descr="osteocyt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23938" y="3248025"/>
            <a:ext cx="938212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8119" name="Text Box 23"/>
          <p:cNvSpPr txBox="1">
            <a:spLocks noChangeArrowheads="1"/>
          </p:cNvSpPr>
          <p:nvPr/>
        </p:nvSpPr>
        <p:spPr bwMode="auto">
          <a:xfrm>
            <a:off x="922338" y="4370388"/>
            <a:ext cx="11064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GB" sz="1600">
                <a:latin typeface="Calibri" pitchFamily="34" charset="0"/>
              </a:rPr>
              <a:t>osteocytes</a:t>
            </a:r>
          </a:p>
        </p:txBody>
      </p:sp>
      <p:sp>
        <p:nvSpPr>
          <p:cNvPr id="388120" name="AutoShape 24"/>
          <p:cNvSpPr>
            <a:spLocks noChangeArrowheads="1"/>
          </p:cNvSpPr>
          <p:nvPr/>
        </p:nvSpPr>
        <p:spPr bwMode="auto">
          <a:xfrm>
            <a:off x="1320800" y="4694238"/>
            <a:ext cx="296863" cy="420687"/>
          </a:xfrm>
          <a:prstGeom prst="downArrow">
            <a:avLst>
              <a:gd name="adj1" fmla="val 50000"/>
              <a:gd name="adj2" fmla="val 31491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 eaLnBrk="1" hangingPunct="1"/>
            <a:endParaRPr lang="en-GB" sz="1800">
              <a:latin typeface="Calibri" pitchFamily="34" charset="0"/>
            </a:endParaRPr>
          </a:p>
        </p:txBody>
      </p:sp>
      <p:sp>
        <p:nvSpPr>
          <p:cNvPr id="388121" name="AutoShape 25"/>
          <p:cNvSpPr>
            <a:spLocks noChangeArrowheads="1"/>
          </p:cNvSpPr>
          <p:nvPr/>
        </p:nvSpPr>
        <p:spPr bwMode="auto">
          <a:xfrm>
            <a:off x="7632700" y="4665663"/>
            <a:ext cx="296863" cy="420687"/>
          </a:xfrm>
          <a:prstGeom prst="downArrow">
            <a:avLst>
              <a:gd name="adj1" fmla="val 50000"/>
              <a:gd name="adj2" fmla="val 31491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 eaLnBrk="1" hangingPunct="1"/>
            <a:endParaRPr lang="en-GB" sz="1800">
              <a:latin typeface="Calibri" pitchFamily="34" charset="0"/>
            </a:endParaRPr>
          </a:p>
        </p:txBody>
      </p:sp>
      <p:sp>
        <p:nvSpPr>
          <p:cNvPr id="388122" name="Text Box 26"/>
          <p:cNvSpPr txBox="1">
            <a:spLocks noChangeArrowheads="1"/>
          </p:cNvSpPr>
          <p:nvPr/>
        </p:nvSpPr>
        <p:spPr bwMode="auto">
          <a:xfrm>
            <a:off x="1114425" y="6589713"/>
            <a:ext cx="6651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GB" sz="1800">
                <a:latin typeface="Calibri" pitchFamily="34" charset="0"/>
              </a:rPr>
              <a:t>bone</a:t>
            </a:r>
          </a:p>
        </p:txBody>
      </p:sp>
      <p:pic>
        <p:nvPicPr>
          <p:cNvPr id="388123" name="Picture 27" descr="fat-cell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69150" y="3252788"/>
            <a:ext cx="1260475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8125" name="Text Box 29"/>
          <p:cNvSpPr txBox="1">
            <a:spLocks noChangeArrowheads="1"/>
          </p:cNvSpPr>
          <p:nvPr/>
        </p:nvSpPr>
        <p:spPr bwMode="auto">
          <a:xfrm>
            <a:off x="7245350" y="4356100"/>
            <a:ext cx="11064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GB" sz="1600">
                <a:latin typeface="Calibri" pitchFamily="34" charset="0"/>
              </a:rPr>
              <a:t>adipocytes</a:t>
            </a:r>
          </a:p>
        </p:txBody>
      </p:sp>
      <p:sp>
        <p:nvSpPr>
          <p:cNvPr id="388126" name="Text Box 30"/>
          <p:cNvSpPr txBox="1">
            <a:spLocks noChangeArrowheads="1"/>
          </p:cNvSpPr>
          <p:nvPr/>
        </p:nvSpPr>
        <p:spPr bwMode="auto">
          <a:xfrm>
            <a:off x="7659688" y="6491288"/>
            <a:ext cx="4365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GB" sz="1800">
                <a:latin typeface="Calibri" pitchFamily="34" charset="0"/>
              </a:rPr>
              <a:t>fat</a:t>
            </a:r>
          </a:p>
        </p:txBody>
      </p:sp>
      <p:pic>
        <p:nvPicPr>
          <p:cNvPr id="388128" name="Picture 32" descr="080326161721-large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27875" y="5148263"/>
            <a:ext cx="1635125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8099" grpId="0" animBg="1"/>
      <p:bldP spid="388100" grpId="0" animBg="1"/>
      <p:bldP spid="388101" grpId="0" animBg="1"/>
      <p:bldP spid="388108" grpId="0" animBg="1"/>
      <p:bldP spid="388109" grpId="0" animBg="1"/>
      <p:bldP spid="388110" grpId="0" animBg="1"/>
      <p:bldP spid="388113" grpId="0"/>
      <p:bldP spid="388115" grpId="0" animBg="1"/>
      <p:bldP spid="388116" grpId="0"/>
      <p:bldP spid="388119" grpId="0"/>
      <p:bldP spid="388120" grpId="0" animBg="1"/>
      <p:bldP spid="388121" grpId="0" animBg="1"/>
      <p:bldP spid="388122" grpId="0"/>
      <p:bldP spid="388125" grpId="0"/>
      <p:bldP spid="38812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4" descr="skeletal myoblas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1041400"/>
            <a:ext cx="5267325" cy="484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1" name="Text Box 5"/>
          <p:cNvSpPr txBox="1">
            <a:spLocks noChangeArrowheads="1"/>
          </p:cNvSpPr>
          <p:nvPr/>
        </p:nvSpPr>
        <p:spPr bwMode="auto">
          <a:xfrm>
            <a:off x="2593975" y="363538"/>
            <a:ext cx="2727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Skeletal myoblasts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4" descr="myoblast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" y="1090613"/>
            <a:ext cx="7794625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5" name="Text Box 5"/>
          <p:cNvSpPr txBox="1">
            <a:spLocks noChangeArrowheads="1"/>
          </p:cNvSpPr>
          <p:nvPr/>
        </p:nvSpPr>
        <p:spPr bwMode="auto">
          <a:xfrm>
            <a:off x="2593975" y="363538"/>
            <a:ext cx="2727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Skeletal myoblasts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cord blo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428750"/>
            <a:ext cx="76200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milk teet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774700"/>
            <a:ext cx="558165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1715" name="Group 83"/>
          <p:cNvGraphicFramePr>
            <a:graphicFrameLocks noGrp="1"/>
          </p:cNvGraphicFramePr>
          <p:nvPr/>
        </p:nvGraphicFramePr>
        <p:xfrm>
          <a:off x="392113" y="974725"/>
          <a:ext cx="7950518" cy="5495482"/>
        </p:xfrm>
        <a:graphic>
          <a:graphicData uri="http://schemas.openxmlformats.org/drawingml/2006/table">
            <a:tbl>
              <a:tblPr/>
              <a:tblGrid>
                <a:gridCol w="2301875"/>
                <a:gridCol w="208280"/>
                <a:gridCol w="1087438"/>
                <a:gridCol w="1087437"/>
                <a:gridCol w="1006475"/>
                <a:gridCol w="1171575"/>
                <a:gridCol w="1087438"/>
              </a:tblGrid>
              <a:tr h="842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1300"/>
                        </a:spcAft>
                        <a:buClr>
                          <a:srgbClr val="000000"/>
                        </a:buClr>
                        <a:buSzPct val="45000"/>
                        <a:buFont typeface="StarSymbol" charset="0"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1300"/>
                        </a:spcAft>
                        <a:buClr>
                          <a:srgbClr val="000000"/>
                        </a:buClr>
                        <a:buSzPct val="45000"/>
                        <a:buFont typeface="StarSymbol" charset="0"/>
                        <a:buNone/>
                        <a:tabLst/>
                      </a:pPr>
                      <a:endParaRPr kumimoji="0" lang="en-GB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1300"/>
                        </a:spcAft>
                        <a:buClr>
                          <a:srgbClr val="000000"/>
                        </a:buClr>
                        <a:buSzPct val="45000"/>
                        <a:buFont typeface="StarSymbol" charset="0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Skeletal myoblasts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1300"/>
                        </a:spcAft>
                        <a:buClr>
                          <a:srgbClr val="000000"/>
                        </a:buClr>
                        <a:buSzPct val="45000"/>
                        <a:buFont typeface="StarSymbol" charset="0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Bone marrow-derived stem cells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1300"/>
                        </a:spcAft>
                        <a:buClr>
                          <a:srgbClr val="000000"/>
                        </a:buClr>
                        <a:buSzPct val="45000"/>
                        <a:buFont typeface="StarSymbol" charset="0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Heart-derived stem cells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1300"/>
                        </a:spcAft>
                        <a:buClr>
                          <a:srgbClr val="000000"/>
                        </a:buClr>
                        <a:buSzPct val="45000"/>
                        <a:buFont typeface="StarSymbol" charset="0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Induced pluripotent stem cells  /induced cardiomyocytes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1300"/>
                        </a:spcAft>
                        <a:buClr>
                          <a:srgbClr val="000000"/>
                        </a:buClr>
                        <a:buSzPct val="45000"/>
                        <a:buFont typeface="StarSymbol" charset="0"/>
                        <a:buNone/>
                        <a:tabLst/>
                      </a:pPr>
                      <a:endParaRPr kumimoji="0" lang="en-GB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1300"/>
                        </a:spcAft>
                        <a:buClr>
                          <a:srgbClr val="000000"/>
                        </a:buClr>
                        <a:buSzPct val="45000"/>
                        <a:buFont typeface="StarSymbol" charset="0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Embryonic stem cells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9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1300"/>
                        </a:spcAft>
                        <a:buClr>
                          <a:srgbClr val="000000"/>
                        </a:buClr>
                        <a:buSzPct val="45000"/>
                        <a:buFont typeface="StarSymbol" charset="0"/>
                        <a:buNone/>
                        <a:tabLst/>
                      </a:pP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1300"/>
                        </a:spcAft>
                        <a:buClr>
                          <a:srgbClr val="000000"/>
                        </a:buClr>
                        <a:buSzPct val="45000"/>
                        <a:buFont typeface="StarSymbol" charset="0"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Immune matching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1300"/>
                        </a:spcAft>
                        <a:buClr>
                          <a:srgbClr val="000000"/>
                        </a:buClr>
                        <a:buSzPct val="45000"/>
                        <a:buFont typeface="StarSymbol" charset="0"/>
                        <a:buNone/>
                        <a:tabLst/>
                      </a:pP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1300"/>
                        </a:spcAft>
                        <a:buClr>
                          <a:srgbClr val="000000"/>
                        </a:buClr>
                        <a:buSzPct val="45000"/>
                        <a:buFont typeface="StarSymbol" charset="0"/>
                        <a:buNone/>
                        <a:tabLst/>
                      </a:pPr>
                      <a:endParaRPr kumimoji="0" lang="en-GB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1300"/>
                        </a:spcAft>
                        <a:buClr>
                          <a:srgbClr val="000000"/>
                        </a:buClr>
                        <a:buSzPct val="45000"/>
                        <a:buFont typeface="StarSymbol" charset="0"/>
                        <a:buNone/>
                        <a:tabLst/>
                      </a:pPr>
                      <a:endParaRPr kumimoji="0" lang="en-GB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1300"/>
                        </a:spcAft>
                        <a:buClr>
                          <a:srgbClr val="000000"/>
                        </a:buClr>
                        <a:buSzPct val="45000"/>
                        <a:buFont typeface="StarSymbol" charset="0"/>
                        <a:buNone/>
                        <a:tabLst/>
                      </a:pPr>
                      <a:endParaRPr kumimoji="0" lang="en-GB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1300"/>
                        </a:spcAft>
                        <a:buClr>
                          <a:srgbClr val="000000"/>
                        </a:buClr>
                        <a:buSzPct val="45000"/>
                        <a:buFont typeface="StarSymbol" charset="0"/>
                        <a:buNone/>
                        <a:tabLst/>
                      </a:pPr>
                      <a:endParaRPr kumimoji="0" lang="en-GB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1300"/>
                        </a:spcAft>
                        <a:buClr>
                          <a:srgbClr val="000000"/>
                        </a:buClr>
                        <a:buSzPct val="45000"/>
                        <a:buFont typeface="StarSymbol" charset="0"/>
                        <a:buNone/>
                        <a:tabLst/>
                      </a:pPr>
                      <a:endParaRPr kumimoji="0" lang="en-GB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1300"/>
                        </a:spcAft>
                        <a:buClr>
                          <a:srgbClr val="000000"/>
                        </a:buClr>
                        <a:buSzPct val="45000"/>
                        <a:buFont typeface="StarSymbol" charset="0"/>
                        <a:buNone/>
                        <a:tabLst/>
                      </a:pPr>
                      <a:endParaRPr kumimoji="0" lang="en-GB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2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1300"/>
                        </a:spcAft>
                        <a:buClr>
                          <a:srgbClr val="000000"/>
                        </a:buClr>
                        <a:buSzPct val="45000"/>
                        <a:buFont typeface="StarSymbol" charset="0"/>
                        <a:buNone/>
                        <a:tabLst/>
                      </a:pP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1300"/>
                        </a:spcAft>
                        <a:buClr>
                          <a:srgbClr val="000000"/>
                        </a:buClr>
                        <a:buSzPct val="45000"/>
                        <a:buFont typeface="StarSymbol" charset="0"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Forms true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1300"/>
                        </a:spcAft>
                        <a:buClr>
                          <a:srgbClr val="000000"/>
                        </a:buClr>
                        <a:buSzPct val="45000"/>
                        <a:buFont typeface="StarSymbol" charset="0"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cardiomyocytes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1300"/>
                        </a:spcAft>
                        <a:buClr>
                          <a:srgbClr val="000000"/>
                        </a:buClr>
                        <a:buSzPct val="45000"/>
                        <a:buFont typeface="StarSymbol" charset="0"/>
                        <a:buNone/>
                        <a:tabLst/>
                      </a:pPr>
                      <a:endParaRPr kumimoji="0" lang="en-GB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1300"/>
                        </a:spcAft>
                        <a:buClr>
                          <a:srgbClr val="000000"/>
                        </a:buClr>
                        <a:buSzPct val="45000"/>
                        <a:buFont typeface="StarSymbol" charset="0"/>
                        <a:buNone/>
                        <a:tabLst/>
                      </a:pPr>
                      <a:endParaRPr kumimoji="0" lang="en-GB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1300"/>
                        </a:spcAft>
                        <a:buClr>
                          <a:srgbClr val="000000"/>
                        </a:buClr>
                        <a:buSzPct val="45000"/>
                        <a:buFont typeface="StarSymbol" charset="0"/>
                        <a:buNone/>
                        <a:tabLst/>
                      </a:pPr>
                      <a:endParaRPr kumimoji="0" lang="en-GB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1300"/>
                        </a:spcAft>
                        <a:buClr>
                          <a:srgbClr val="000000"/>
                        </a:buClr>
                        <a:buSzPct val="45000"/>
                        <a:buFont typeface="StarSymbol" charset="0"/>
                        <a:buNone/>
                        <a:tabLst/>
                      </a:pPr>
                      <a:endParaRPr kumimoji="0" lang="en-GB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1300"/>
                        </a:spcAft>
                        <a:buClr>
                          <a:srgbClr val="000000"/>
                        </a:buClr>
                        <a:buSzPct val="45000"/>
                        <a:buFont typeface="StarSymbol" charset="0"/>
                        <a:buNone/>
                        <a:tabLst/>
                      </a:pPr>
                      <a:endParaRPr kumimoji="0" lang="en-GB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1300"/>
                        </a:spcAft>
                        <a:buClr>
                          <a:srgbClr val="000000"/>
                        </a:buClr>
                        <a:buSzPct val="45000"/>
                        <a:buFont typeface="StarSymbol" charset="0"/>
                        <a:buNone/>
                        <a:tabLst/>
                      </a:pPr>
                      <a:endParaRPr kumimoji="0" lang="en-GB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2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1300"/>
                        </a:spcAft>
                        <a:buClr>
                          <a:srgbClr val="000000"/>
                        </a:buClr>
                        <a:buSzPct val="45000"/>
                        <a:buFont typeface="StarSymbol" charset="0"/>
                        <a:buNone/>
                        <a:tabLst/>
                      </a:pP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1300"/>
                        </a:spcAft>
                        <a:buClr>
                          <a:srgbClr val="000000"/>
                        </a:buClr>
                        <a:buSzPct val="45000"/>
                        <a:buFont typeface="StarSymbol" charset="0"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Large scale proliferation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1300"/>
                        </a:spcAft>
                        <a:buClr>
                          <a:srgbClr val="000000"/>
                        </a:buClr>
                        <a:buSzPct val="45000"/>
                        <a:buFont typeface="StarSymbol" charset="0"/>
                        <a:buNone/>
                        <a:tabLst/>
                      </a:pPr>
                      <a:endParaRPr kumimoji="0" lang="en-GB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1300"/>
                        </a:spcAft>
                        <a:buClr>
                          <a:srgbClr val="000000"/>
                        </a:buClr>
                        <a:buSzPct val="45000"/>
                        <a:buFont typeface="StarSymbol" charset="0"/>
                        <a:buNone/>
                        <a:tabLst/>
                      </a:pPr>
                      <a:endParaRPr kumimoji="0" lang="en-GB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1300"/>
                        </a:spcAft>
                        <a:buClr>
                          <a:srgbClr val="000000"/>
                        </a:buClr>
                        <a:buSzPct val="45000"/>
                        <a:buFont typeface="StarSymbol" charset="0"/>
                        <a:buNone/>
                        <a:tabLst/>
                      </a:pPr>
                      <a:endParaRPr kumimoji="0" lang="en-GB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1300"/>
                        </a:spcAft>
                        <a:buClr>
                          <a:srgbClr val="000000"/>
                        </a:buClr>
                        <a:buSzPct val="45000"/>
                        <a:buFont typeface="StarSymbol" charset="0"/>
                        <a:buNone/>
                        <a:tabLst/>
                      </a:pPr>
                      <a:endParaRPr kumimoji="0" lang="en-GB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1300"/>
                        </a:spcAft>
                        <a:buClr>
                          <a:srgbClr val="000000"/>
                        </a:buClr>
                        <a:buSzPct val="45000"/>
                        <a:buFont typeface="StarSymbol" charset="0"/>
                        <a:buNone/>
                        <a:tabLst/>
                      </a:pPr>
                      <a:endParaRPr kumimoji="0" lang="en-GB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1300"/>
                        </a:spcAft>
                        <a:buClr>
                          <a:srgbClr val="000000"/>
                        </a:buClr>
                        <a:buSzPct val="45000"/>
                        <a:buFont typeface="StarSymbol" charset="0"/>
                        <a:buNone/>
                        <a:tabLst/>
                      </a:pPr>
                      <a:endParaRPr kumimoji="0" lang="en-GB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9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1300"/>
                        </a:spcAft>
                        <a:buClr>
                          <a:srgbClr val="000000"/>
                        </a:buClr>
                        <a:buSzPct val="45000"/>
                        <a:buFont typeface="StarSymbol" charset="0"/>
                        <a:buNone/>
                        <a:tabLst/>
                      </a:pP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1300"/>
                        </a:spcAft>
                        <a:buClr>
                          <a:srgbClr val="000000"/>
                        </a:buClr>
                        <a:buSzPct val="45000"/>
                        <a:buFont typeface="StarSymbol" charset="0"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Clinical safety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1300"/>
                        </a:spcAft>
                        <a:buClr>
                          <a:srgbClr val="000000"/>
                        </a:buClr>
                        <a:buSzPct val="45000"/>
                        <a:buFont typeface="StarSymbol" charset="0"/>
                        <a:buNone/>
                        <a:tabLst/>
                      </a:pPr>
                      <a:endParaRPr kumimoji="0" lang="en-GB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1300"/>
                        </a:spcAft>
                        <a:buClr>
                          <a:srgbClr val="000000"/>
                        </a:buClr>
                        <a:buSzPct val="45000"/>
                        <a:buFont typeface="StarSymbol" charset="0"/>
                        <a:buNone/>
                        <a:tabLst/>
                      </a:pPr>
                      <a:endParaRPr kumimoji="0" lang="en-GB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1300"/>
                        </a:spcAft>
                        <a:buClr>
                          <a:srgbClr val="000000"/>
                        </a:buClr>
                        <a:buSzPct val="45000"/>
                        <a:buFont typeface="StarSymbol" charset="0"/>
                        <a:buNone/>
                        <a:tabLst/>
                      </a:pPr>
                      <a:endParaRPr kumimoji="0" lang="en-GB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1300"/>
                        </a:spcAft>
                        <a:buClr>
                          <a:srgbClr val="000000"/>
                        </a:buClr>
                        <a:buSzPct val="45000"/>
                        <a:buFont typeface="StarSymbol" charset="0"/>
                        <a:buNone/>
                        <a:tabLst/>
                      </a:pPr>
                      <a:endParaRPr kumimoji="0" lang="en-GB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1300"/>
                        </a:spcAft>
                        <a:buClr>
                          <a:srgbClr val="000000"/>
                        </a:buClr>
                        <a:buSzPct val="45000"/>
                        <a:buFont typeface="StarSymbol" charset="0"/>
                        <a:buNone/>
                        <a:tabLst/>
                      </a:pPr>
                      <a:endParaRPr kumimoji="0" lang="en-GB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1300"/>
                        </a:spcAft>
                        <a:buClr>
                          <a:srgbClr val="000000"/>
                        </a:buClr>
                        <a:buSzPct val="45000"/>
                        <a:buFont typeface="StarSymbol" charset="0"/>
                        <a:buNone/>
                        <a:tabLst/>
                      </a:pPr>
                      <a:endParaRPr kumimoji="0" lang="en-GB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7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1300"/>
                        </a:spcAft>
                        <a:buClr>
                          <a:srgbClr val="000000"/>
                        </a:buClr>
                        <a:buSzPct val="45000"/>
                        <a:buFont typeface="StarSymbol" charset="0"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1300"/>
                        </a:spcAft>
                        <a:buClr>
                          <a:srgbClr val="000000"/>
                        </a:buClr>
                        <a:buSzPct val="45000"/>
                        <a:buFont typeface="StarSymbol" charset="0"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Ethically neutral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1300"/>
                        </a:spcAft>
                        <a:buClr>
                          <a:srgbClr val="000000"/>
                        </a:buClr>
                        <a:buSzPct val="45000"/>
                        <a:buFont typeface="StarSymbol" charset="0"/>
                        <a:buNone/>
                        <a:tabLst/>
                      </a:pPr>
                      <a:endParaRPr kumimoji="0" lang="en-GB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1300"/>
                        </a:spcAft>
                        <a:buClr>
                          <a:srgbClr val="000000"/>
                        </a:buClr>
                        <a:buSzPct val="45000"/>
                        <a:buFont typeface="StarSymbol" charset="0"/>
                        <a:buNone/>
                        <a:tabLst/>
                      </a:pPr>
                      <a:endParaRPr kumimoji="0" lang="en-GB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1300"/>
                        </a:spcAft>
                        <a:buClr>
                          <a:srgbClr val="000000"/>
                        </a:buClr>
                        <a:buSzPct val="45000"/>
                        <a:buFont typeface="StarSymbol" charset="0"/>
                        <a:buNone/>
                        <a:tabLst/>
                      </a:pPr>
                      <a:endParaRPr kumimoji="0" lang="en-GB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1300"/>
                        </a:spcAft>
                        <a:buClr>
                          <a:srgbClr val="000000"/>
                        </a:buClr>
                        <a:buSzPct val="45000"/>
                        <a:buFont typeface="StarSymbol" charset="0"/>
                        <a:buNone/>
                        <a:tabLst/>
                      </a:pPr>
                      <a:endParaRPr kumimoji="0" lang="en-GB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1300"/>
                        </a:spcAft>
                        <a:buClr>
                          <a:srgbClr val="000000"/>
                        </a:buClr>
                        <a:buSzPct val="45000"/>
                        <a:buFont typeface="StarSymbol" charset="0"/>
                        <a:buNone/>
                        <a:tabLst/>
                      </a:pPr>
                      <a:endParaRPr kumimoji="0" lang="en-GB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1300"/>
                        </a:spcAft>
                        <a:buClr>
                          <a:srgbClr val="000000"/>
                        </a:buClr>
                        <a:buSzPct val="45000"/>
                        <a:buFont typeface="StarSymbol" charset="0"/>
                        <a:buNone/>
                        <a:tabLst/>
                      </a:pPr>
                      <a:endParaRPr kumimoji="0" lang="en-GB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81699" name="Rectangle 67"/>
          <p:cNvSpPr>
            <a:spLocks noChangeArrowheads="1"/>
          </p:cNvSpPr>
          <p:nvPr/>
        </p:nvSpPr>
        <p:spPr bwMode="auto">
          <a:xfrm>
            <a:off x="1292225" y="209550"/>
            <a:ext cx="6497638" cy="7794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marL="979488" indent="-196850" defTabSz="414338" eaLnBrk="1" hangingPunct="1">
              <a:buClr>
                <a:srgbClr val="000000"/>
              </a:buClr>
              <a:buSzPct val="45000"/>
              <a:buFont typeface="StarSymbol" charset="0"/>
              <a:buNone/>
              <a:defRPr/>
            </a:pPr>
            <a:r>
              <a:rPr lang="en-GB" sz="2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Which Stem Cells for Cardiac Repair?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EB Epitheli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4150" y="4633913"/>
            <a:ext cx="2151063" cy="1800225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0243" name="Picture 4" descr="EB Nerve cel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41488" y="4076700"/>
            <a:ext cx="2265362" cy="1806575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10244" name="Text Box 8"/>
          <p:cNvSpPr txBox="1">
            <a:spLocks noChangeArrowheads="1"/>
          </p:cNvSpPr>
          <p:nvPr/>
        </p:nvSpPr>
        <p:spPr bwMode="auto">
          <a:xfrm>
            <a:off x="442913" y="6400800"/>
            <a:ext cx="16811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0" tIns="45697" rIns="91390" bIns="45697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/>
              <a:t>Epithelial</a:t>
            </a:r>
          </a:p>
        </p:txBody>
      </p:sp>
      <p:sp>
        <p:nvSpPr>
          <p:cNvPr id="10245" name="Text Box 9"/>
          <p:cNvSpPr txBox="1">
            <a:spLocks noChangeArrowheads="1"/>
          </p:cNvSpPr>
          <p:nvPr/>
        </p:nvSpPr>
        <p:spPr bwMode="auto">
          <a:xfrm>
            <a:off x="2463800" y="5859463"/>
            <a:ext cx="1495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0" tIns="45697" rIns="91390" bIns="45697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/>
              <a:t>Neuronal</a:t>
            </a:r>
          </a:p>
        </p:txBody>
      </p:sp>
      <p:sp>
        <p:nvSpPr>
          <p:cNvPr id="10246" name="Text Box 12"/>
          <p:cNvSpPr txBox="1">
            <a:spLocks noChangeArrowheads="1"/>
          </p:cNvSpPr>
          <p:nvPr/>
        </p:nvSpPr>
        <p:spPr bwMode="auto">
          <a:xfrm>
            <a:off x="0" y="171450"/>
            <a:ext cx="9144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0" tIns="45697" rIns="91390" bIns="45697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/>
              <a:t>Method of generation of embryonic stem cell-derived cardiomyocytes</a:t>
            </a:r>
          </a:p>
        </p:txBody>
      </p:sp>
      <p:sp>
        <p:nvSpPr>
          <p:cNvPr id="10247" name="Text Box 14"/>
          <p:cNvSpPr txBox="1">
            <a:spLocks noChangeArrowheads="1"/>
          </p:cNvSpPr>
          <p:nvPr/>
        </p:nvSpPr>
        <p:spPr bwMode="auto">
          <a:xfrm>
            <a:off x="6034088" y="6453188"/>
            <a:ext cx="142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0" tIns="45697" rIns="91390" bIns="45697"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/>
              <a:t>Cardiac</a:t>
            </a:r>
          </a:p>
        </p:txBody>
      </p:sp>
      <p:sp>
        <p:nvSpPr>
          <p:cNvPr id="10248" name="Text Box 16"/>
          <p:cNvSpPr txBox="1">
            <a:spLocks noChangeArrowheads="1"/>
          </p:cNvSpPr>
          <p:nvPr/>
        </p:nvSpPr>
        <p:spPr bwMode="auto">
          <a:xfrm>
            <a:off x="5051425" y="6521450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90" tIns="45697" rIns="91390" bIns="45697">
            <a:spAutoFit/>
          </a:bodyPr>
          <a:lstStyle/>
          <a:p>
            <a:endParaRPr lang="en-GB" sz="1600"/>
          </a:p>
        </p:txBody>
      </p:sp>
      <p:sp>
        <p:nvSpPr>
          <p:cNvPr id="10249" name="Text Box 17"/>
          <p:cNvSpPr txBox="1">
            <a:spLocks noChangeArrowheads="1"/>
          </p:cNvSpPr>
          <p:nvPr/>
        </p:nvSpPr>
        <p:spPr bwMode="auto">
          <a:xfrm>
            <a:off x="5292725" y="6076950"/>
            <a:ext cx="2489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0" tIns="45697" rIns="91390" bIns="45697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Human (from day 9-12)           </a:t>
            </a:r>
          </a:p>
        </p:txBody>
      </p:sp>
      <p:sp>
        <p:nvSpPr>
          <p:cNvPr id="10250" name="Text Box 22"/>
          <p:cNvSpPr txBox="1">
            <a:spLocks noChangeArrowheads="1"/>
          </p:cNvSpPr>
          <p:nvPr/>
        </p:nvSpPr>
        <p:spPr bwMode="auto">
          <a:xfrm>
            <a:off x="-15875" y="1766888"/>
            <a:ext cx="488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0" tIns="45697" rIns="91390" bIns="45697">
            <a:spAutoFit/>
          </a:bodyPr>
          <a:lstStyle/>
          <a:p>
            <a:pPr>
              <a:spcBef>
                <a:spcPct val="50000"/>
              </a:spcBef>
            </a:pPr>
            <a:endParaRPr lang="en-GB" sz="2000">
              <a:latin typeface="Times New Roman" pitchFamily="18" charset="0"/>
            </a:endParaRPr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 flipH="1">
            <a:off x="6096000" y="3049588"/>
            <a:ext cx="0" cy="1143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grpSp>
        <p:nvGrpSpPr>
          <p:cNvPr id="10252" name="Group 31"/>
          <p:cNvGrpSpPr>
            <a:grpSpLocks/>
          </p:cNvGrpSpPr>
          <p:nvPr/>
        </p:nvGrpSpPr>
        <p:grpSpPr bwMode="auto">
          <a:xfrm>
            <a:off x="0" y="1214438"/>
            <a:ext cx="9210675" cy="2740025"/>
            <a:chOff x="0" y="1214422"/>
            <a:chExt cx="10361613" cy="2740033"/>
          </a:xfrm>
        </p:grpSpPr>
        <p:pic>
          <p:nvPicPr>
            <p:cNvPr id="10254" name="Picture 2" descr="EB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842000" y="1335080"/>
              <a:ext cx="2914650" cy="1719263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/>
            </a:ln>
          </p:spPr>
        </p:pic>
        <p:sp>
          <p:nvSpPr>
            <p:cNvPr id="10255" name="Text Box 6"/>
            <p:cNvSpPr txBox="1">
              <a:spLocks noChangeArrowheads="1"/>
            </p:cNvSpPr>
            <p:nvPr/>
          </p:nvSpPr>
          <p:spPr bwMode="auto">
            <a:xfrm>
              <a:off x="8686800" y="2043099"/>
              <a:ext cx="1674813" cy="701677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lIns="91390" tIns="45697" rIns="91390" bIns="45697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000"/>
                <a:t>Embryoid bodies</a:t>
              </a:r>
            </a:p>
          </p:txBody>
        </p:sp>
        <p:sp>
          <p:nvSpPr>
            <p:cNvPr id="10256" name="Text Box 7"/>
            <p:cNvSpPr txBox="1">
              <a:spLocks noChangeArrowheads="1"/>
            </p:cNvSpPr>
            <p:nvPr/>
          </p:nvSpPr>
          <p:spPr bwMode="auto">
            <a:xfrm>
              <a:off x="412750" y="3252778"/>
              <a:ext cx="2486025" cy="7016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390" tIns="45697" rIns="91390" bIns="45697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000"/>
                <a:t>Undifferentiated ESC colonies</a:t>
              </a:r>
            </a:p>
          </p:txBody>
        </p:sp>
        <p:sp>
          <p:nvSpPr>
            <p:cNvPr id="10257" name="Line 10"/>
            <p:cNvSpPr>
              <a:spLocks noChangeShapeType="1"/>
            </p:cNvSpPr>
            <p:nvPr/>
          </p:nvSpPr>
          <p:spPr bwMode="auto">
            <a:xfrm>
              <a:off x="2752725" y="2312980"/>
              <a:ext cx="2917825" cy="127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pic>
          <p:nvPicPr>
            <p:cNvPr id="10258" name="Picture 13" descr="layers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213600" y="2859080"/>
              <a:ext cx="1271588" cy="796925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</p:spPr>
        </p:pic>
        <p:pic>
          <p:nvPicPr>
            <p:cNvPr id="10259" name="Picture 18" descr="Captured 4x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85782" y="2285992"/>
              <a:ext cx="1838325" cy="1001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60" name="Text Box 20"/>
            <p:cNvSpPr txBox="1">
              <a:spLocks noChangeArrowheads="1"/>
            </p:cNvSpPr>
            <p:nvPr/>
          </p:nvSpPr>
          <p:spPr bwMode="auto">
            <a:xfrm>
              <a:off x="2884179" y="2624126"/>
              <a:ext cx="3253853" cy="457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390" tIns="45697" rIns="91390" bIns="45697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(H7 line) </a:t>
              </a:r>
              <a:r>
                <a:rPr lang="en-GB" sz="1200"/>
                <a:t>– bFGF + MEF-conditioned medium</a:t>
              </a:r>
              <a:endParaRPr lang="en-US" sz="1200"/>
            </a:p>
          </p:txBody>
        </p:sp>
        <p:sp>
          <p:nvSpPr>
            <p:cNvPr id="10261" name="Text Box 21"/>
            <p:cNvSpPr txBox="1">
              <a:spLocks noChangeArrowheads="1"/>
            </p:cNvSpPr>
            <p:nvPr/>
          </p:nvSpPr>
          <p:spPr bwMode="auto">
            <a:xfrm>
              <a:off x="2695575" y="1519223"/>
              <a:ext cx="3030538" cy="3048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390" tIns="45697" rIns="91390" bIns="45697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(</a:t>
              </a:r>
              <a:r>
                <a:rPr lang="en-US" sz="1200"/>
                <a:t>D3 line) </a:t>
              </a:r>
              <a:r>
                <a:rPr lang="en-GB" sz="1200"/>
                <a:t>- LIF/ feeder fibroblasts</a:t>
              </a:r>
              <a:endParaRPr lang="en-US" sz="1200"/>
            </a:p>
          </p:txBody>
        </p:sp>
        <p:sp>
          <p:nvSpPr>
            <p:cNvPr id="10262" name="Text Box 23"/>
            <p:cNvSpPr txBox="1">
              <a:spLocks noChangeArrowheads="1"/>
            </p:cNvSpPr>
            <p:nvPr/>
          </p:nvSpPr>
          <p:spPr bwMode="auto">
            <a:xfrm>
              <a:off x="3427413" y="2112950"/>
              <a:ext cx="892175" cy="336551"/>
            </a:xfrm>
            <a:prstGeom prst="rect">
              <a:avLst/>
            </a:prstGeom>
            <a:solidFill>
              <a:schemeClr val="tx1"/>
            </a:solidFill>
            <a:ln w="76200" algn="ctr">
              <a:noFill/>
              <a:miter lim="800000"/>
              <a:headEnd/>
              <a:tailEnd/>
            </a:ln>
          </p:spPr>
          <p:txBody>
            <a:bodyPr lIns="91390" tIns="45697" rIns="91390" bIns="45697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GB" sz="1600">
                  <a:solidFill>
                    <a:schemeClr val="bg1"/>
                  </a:solidFill>
                </a:rPr>
                <a:t>+FCS</a:t>
              </a:r>
            </a:p>
          </p:txBody>
        </p:sp>
        <p:pic>
          <p:nvPicPr>
            <p:cNvPr id="10263" name="Picture 5" descr="E14P16-mod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69938" y="1214422"/>
              <a:ext cx="1806575" cy="1039813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10264" name="Text Box 15"/>
            <p:cNvSpPr txBox="1">
              <a:spLocks noChangeArrowheads="1"/>
            </p:cNvSpPr>
            <p:nvPr/>
          </p:nvSpPr>
          <p:spPr bwMode="auto">
            <a:xfrm>
              <a:off x="0" y="1538273"/>
              <a:ext cx="1001713" cy="3048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390" tIns="45697" rIns="91390" bIns="45697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mESC</a:t>
              </a:r>
            </a:p>
          </p:txBody>
        </p:sp>
        <p:sp>
          <p:nvSpPr>
            <p:cNvPr id="10265" name="Text Box 19"/>
            <p:cNvSpPr txBox="1">
              <a:spLocks noChangeArrowheads="1"/>
            </p:cNvSpPr>
            <p:nvPr/>
          </p:nvSpPr>
          <p:spPr bwMode="auto">
            <a:xfrm>
              <a:off x="12700" y="2625714"/>
              <a:ext cx="871538" cy="3048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390" tIns="45697" rIns="91390" bIns="45697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hESC</a:t>
              </a:r>
            </a:p>
          </p:txBody>
        </p:sp>
      </p:grpSp>
      <p:pic>
        <p:nvPicPr>
          <p:cNvPr id="27" name="Human embryonic stem cell-derived cardiomyocyte cluster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498975" y="4105275"/>
            <a:ext cx="246380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20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ndoder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6325" y="569913"/>
            <a:ext cx="6096000" cy="573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234950" y="1101725"/>
            <a:ext cx="2808288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GB" sz="1600"/>
              <a:t>H7 ESC colonies</a:t>
            </a:r>
          </a:p>
          <a:p>
            <a:pPr algn="ctr" eaLnBrk="1" hangingPunct="1"/>
            <a:endParaRPr lang="en-GB" sz="1600"/>
          </a:p>
          <a:p>
            <a:pPr algn="ctr" eaLnBrk="1" hangingPunct="1"/>
            <a:endParaRPr lang="en-GB" sz="1600"/>
          </a:p>
          <a:p>
            <a:pPr algn="ctr" eaLnBrk="1" hangingPunct="1"/>
            <a:endParaRPr lang="en-GB" sz="1600"/>
          </a:p>
          <a:p>
            <a:pPr algn="ctr" eaLnBrk="1" hangingPunct="1"/>
            <a:endParaRPr lang="en-GB" sz="1600"/>
          </a:p>
          <a:p>
            <a:pPr algn="ctr" eaLnBrk="1" hangingPunct="1"/>
            <a:endParaRPr lang="en-GB" sz="1600"/>
          </a:p>
          <a:p>
            <a:pPr algn="ctr" eaLnBrk="1" hangingPunct="1"/>
            <a:endParaRPr lang="en-GB" sz="1600"/>
          </a:p>
          <a:p>
            <a:pPr algn="ctr" eaLnBrk="1" hangingPunct="1"/>
            <a:endParaRPr lang="en-GB" sz="1600"/>
          </a:p>
          <a:p>
            <a:pPr algn="ctr" eaLnBrk="1" hangingPunct="1"/>
            <a:endParaRPr lang="en-GB" sz="1600"/>
          </a:p>
          <a:p>
            <a:pPr algn="ctr" eaLnBrk="1" hangingPunct="1"/>
            <a:endParaRPr lang="en-GB" sz="1000"/>
          </a:p>
          <a:p>
            <a:pPr algn="ctr" eaLnBrk="1" hangingPunct="1"/>
            <a:r>
              <a:rPr lang="en-US" sz="1400"/>
              <a:t>200 x 10</a:t>
            </a:r>
            <a:r>
              <a:rPr lang="en-US" sz="1400" baseline="30000"/>
              <a:t>3</a:t>
            </a:r>
            <a:r>
              <a:rPr lang="en-US" sz="1400"/>
              <a:t> – 400 x 10</a:t>
            </a:r>
            <a:r>
              <a:rPr lang="en-US" sz="1400" baseline="30000"/>
              <a:t>3</a:t>
            </a:r>
            <a:r>
              <a:rPr lang="en-US" sz="1400"/>
              <a:t> cells/well</a:t>
            </a: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0" y="0"/>
            <a:ext cx="9144000" cy="4048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solidFill>
                  <a:srgbClr val="000000"/>
                </a:solidFill>
              </a:rPr>
              <a:t>Activin/BMP4</a:t>
            </a:r>
            <a:r>
              <a:rPr lang="hu-HU">
                <a:solidFill>
                  <a:srgbClr val="000000"/>
                </a:solidFill>
              </a:rPr>
              <a:t> treatments </a:t>
            </a:r>
            <a:r>
              <a:rPr lang="en-GB">
                <a:solidFill>
                  <a:srgbClr val="000000"/>
                </a:solidFill>
              </a:rPr>
              <a:t>to </a:t>
            </a:r>
            <a:r>
              <a:rPr lang="hu-HU">
                <a:solidFill>
                  <a:srgbClr val="000000"/>
                </a:solidFill>
              </a:rPr>
              <a:t>induce cardiomyogenesis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12292" name="Line 4"/>
          <p:cNvSpPr>
            <a:spLocks noChangeShapeType="1"/>
          </p:cNvSpPr>
          <p:nvPr/>
        </p:nvSpPr>
        <p:spPr bwMode="auto">
          <a:xfrm>
            <a:off x="107950" y="5084763"/>
            <a:ext cx="878681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2293" name="Line 5"/>
          <p:cNvSpPr>
            <a:spLocks noChangeShapeType="1"/>
          </p:cNvSpPr>
          <p:nvPr/>
        </p:nvSpPr>
        <p:spPr bwMode="auto">
          <a:xfrm>
            <a:off x="900113" y="4581525"/>
            <a:ext cx="0" cy="5048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107950" y="5148263"/>
            <a:ext cx="447675" cy="376237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800">
                <a:solidFill>
                  <a:srgbClr val="000000"/>
                </a:solidFill>
              </a:rPr>
              <a:t>d0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2843213" y="5148263"/>
            <a:ext cx="447675" cy="376237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800">
                <a:solidFill>
                  <a:srgbClr val="000000"/>
                </a:solidFill>
              </a:rPr>
              <a:t>d5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684213" y="5141913"/>
            <a:ext cx="447675" cy="376237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800">
                <a:solidFill>
                  <a:srgbClr val="000000"/>
                </a:solidFill>
              </a:rPr>
              <a:t>d1</a:t>
            </a: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179388" y="4221163"/>
            <a:ext cx="22320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600"/>
              <a:t> Activin             BMP4</a:t>
            </a:r>
          </a:p>
        </p:txBody>
      </p:sp>
      <p:sp>
        <p:nvSpPr>
          <p:cNvPr id="12298" name="Line 10"/>
          <p:cNvSpPr>
            <a:spLocks noChangeShapeType="1"/>
          </p:cNvSpPr>
          <p:nvPr/>
        </p:nvSpPr>
        <p:spPr bwMode="auto">
          <a:xfrm>
            <a:off x="3068638" y="4579938"/>
            <a:ext cx="0" cy="5048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2299" name="Line 11"/>
          <p:cNvSpPr>
            <a:spLocks noChangeShapeType="1"/>
          </p:cNvSpPr>
          <p:nvPr/>
        </p:nvSpPr>
        <p:spPr bwMode="auto">
          <a:xfrm>
            <a:off x="5802313" y="4868863"/>
            <a:ext cx="0" cy="215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2300" name="Line 12"/>
          <p:cNvSpPr>
            <a:spLocks noChangeShapeType="1"/>
          </p:cNvSpPr>
          <p:nvPr/>
        </p:nvSpPr>
        <p:spPr bwMode="auto">
          <a:xfrm>
            <a:off x="271463" y="4579938"/>
            <a:ext cx="0" cy="5048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pic>
        <p:nvPicPr>
          <p:cNvPr id="12301" name="Picture 13" descr="Captured 4x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300" y="1385888"/>
            <a:ext cx="2727325" cy="20399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71438" y="6234113"/>
            <a:ext cx="1331912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/>
              <a:t>RPMI/B27</a:t>
            </a:r>
          </a:p>
        </p:txBody>
      </p:sp>
      <p:sp>
        <p:nvSpPr>
          <p:cNvPr id="12303" name="Line 15"/>
          <p:cNvSpPr>
            <a:spLocks noChangeShapeType="1"/>
          </p:cNvSpPr>
          <p:nvPr/>
        </p:nvSpPr>
        <p:spPr bwMode="auto">
          <a:xfrm>
            <a:off x="1403350" y="4941888"/>
            <a:ext cx="0" cy="1460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5580063" y="5221288"/>
            <a:ext cx="574675" cy="376237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800">
                <a:solidFill>
                  <a:srgbClr val="000000"/>
                </a:solidFill>
              </a:rPr>
              <a:t>d11</a:t>
            </a:r>
          </a:p>
        </p:txBody>
      </p:sp>
      <p:sp>
        <p:nvSpPr>
          <p:cNvPr id="12305" name="Line 17"/>
          <p:cNvSpPr>
            <a:spLocks noChangeShapeType="1"/>
          </p:cNvSpPr>
          <p:nvPr/>
        </p:nvSpPr>
        <p:spPr bwMode="auto">
          <a:xfrm>
            <a:off x="3348038" y="4770438"/>
            <a:ext cx="54721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2306" name="Line 18"/>
          <p:cNvSpPr>
            <a:spLocks noChangeShapeType="1"/>
          </p:cNvSpPr>
          <p:nvPr/>
        </p:nvSpPr>
        <p:spPr bwMode="auto">
          <a:xfrm>
            <a:off x="8893175" y="4852988"/>
            <a:ext cx="0" cy="2508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2307" name="Text Box 19"/>
          <p:cNvSpPr txBox="1">
            <a:spLocks noChangeArrowheads="1"/>
          </p:cNvSpPr>
          <p:nvPr/>
        </p:nvSpPr>
        <p:spPr bwMode="auto">
          <a:xfrm>
            <a:off x="8532813" y="5221288"/>
            <a:ext cx="574675" cy="376237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800">
                <a:solidFill>
                  <a:srgbClr val="000000"/>
                </a:solidFill>
              </a:rPr>
              <a:t>d18</a:t>
            </a:r>
          </a:p>
        </p:txBody>
      </p:sp>
      <p:sp>
        <p:nvSpPr>
          <p:cNvPr id="12308" name="Line 20"/>
          <p:cNvSpPr>
            <a:spLocks noChangeShapeType="1"/>
          </p:cNvSpPr>
          <p:nvPr/>
        </p:nvSpPr>
        <p:spPr bwMode="auto">
          <a:xfrm>
            <a:off x="1979613" y="4941888"/>
            <a:ext cx="0" cy="1460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2309" name="Line 21"/>
          <p:cNvSpPr>
            <a:spLocks noChangeShapeType="1"/>
          </p:cNvSpPr>
          <p:nvPr/>
        </p:nvSpPr>
        <p:spPr bwMode="auto">
          <a:xfrm>
            <a:off x="1547813" y="6421438"/>
            <a:ext cx="215900" cy="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2310" name="Line 22"/>
          <p:cNvSpPr>
            <a:spLocks noChangeShapeType="1"/>
          </p:cNvSpPr>
          <p:nvPr/>
        </p:nvSpPr>
        <p:spPr bwMode="auto">
          <a:xfrm>
            <a:off x="5651500" y="4510088"/>
            <a:ext cx="7302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2311" name="Line 23"/>
          <p:cNvSpPr>
            <a:spLocks noChangeShapeType="1"/>
          </p:cNvSpPr>
          <p:nvPr/>
        </p:nvSpPr>
        <p:spPr bwMode="auto">
          <a:xfrm>
            <a:off x="2555875" y="4933950"/>
            <a:ext cx="0" cy="1460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2312" name="Rectangle 24"/>
          <p:cNvSpPr>
            <a:spLocks noChangeArrowheads="1"/>
          </p:cNvSpPr>
          <p:nvPr/>
        </p:nvSpPr>
        <p:spPr bwMode="auto">
          <a:xfrm>
            <a:off x="3259138" y="871538"/>
            <a:ext cx="280828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GB" sz="1600"/>
              <a:t>hESC-CM-enriched </a:t>
            </a:r>
          </a:p>
          <a:p>
            <a:pPr algn="ctr" eaLnBrk="1" hangingPunct="1"/>
            <a:r>
              <a:rPr lang="en-GB" sz="1600"/>
              <a:t>beating monolayer</a:t>
            </a:r>
            <a:endParaRPr lang="en-US" sz="1400"/>
          </a:p>
        </p:txBody>
      </p:sp>
      <p:sp>
        <p:nvSpPr>
          <p:cNvPr id="12313" name="Rectangle 25"/>
          <p:cNvSpPr>
            <a:spLocks noChangeArrowheads="1"/>
          </p:cNvSpPr>
          <p:nvPr/>
        </p:nvSpPr>
        <p:spPr bwMode="auto">
          <a:xfrm>
            <a:off x="6094413" y="1100138"/>
            <a:ext cx="28082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GB" sz="1600"/>
              <a:t>isolated hESC-CM</a:t>
            </a:r>
            <a:endParaRPr lang="en-US" sz="1400"/>
          </a:p>
        </p:txBody>
      </p:sp>
      <p:sp>
        <p:nvSpPr>
          <p:cNvPr id="12314" name="Line 26"/>
          <p:cNvSpPr>
            <a:spLocks noChangeShapeType="1"/>
          </p:cNvSpPr>
          <p:nvPr/>
        </p:nvSpPr>
        <p:spPr bwMode="auto">
          <a:xfrm>
            <a:off x="4716463" y="3573463"/>
            <a:ext cx="719137" cy="863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2315" name="Line 27"/>
          <p:cNvSpPr>
            <a:spLocks noChangeShapeType="1"/>
          </p:cNvSpPr>
          <p:nvPr/>
        </p:nvSpPr>
        <p:spPr bwMode="auto">
          <a:xfrm>
            <a:off x="7524750" y="3557588"/>
            <a:ext cx="719138" cy="863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2316" name="Text Box 28"/>
          <p:cNvSpPr txBox="1">
            <a:spLocks noChangeArrowheads="1"/>
          </p:cNvSpPr>
          <p:nvPr/>
        </p:nvSpPr>
        <p:spPr bwMode="auto">
          <a:xfrm>
            <a:off x="7673975" y="6288088"/>
            <a:ext cx="10620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600" i="1"/>
              <a:t>Nadire Ali</a:t>
            </a:r>
          </a:p>
        </p:txBody>
      </p:sp>
      <p:pic>
        <p:nvPicPr>
          <p:cNvPr id="662557" name="Movie_04_(40X hESCM h7 p59 do240807 isol 03107 dish6_8b time lapse).wmv">
            <a:hlinkClick r:id="" action="ppaction://media"/>
          </p:cNvPr>
          <p:cNvPicPr>
            <a:picLocks noGrp="1" noRot="1" noChangeAspect="1" noChangeArrowheads="1"/>
          </p:cNvPicPr>
          <p:nvPr>
            <p:ph sz="half" idx="2"/>
            <a:videoFile r:link="rId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6475413" y="1917700"/>
            <a:ext cx="1706562" cy="1287463"/>
          </a:xfrm>
        </p:spPr>
      </p:pic>
      <p:pic>
        <p:nvPicPr>
          <p:cNvPr id="662558" name="080408 wellB2 X40x1.5 tken on 080408.wmv">
            <a:hlinkClick r:id="" action="ppaction://media"/>
          </p:cNvPr>
          <p:cNvPicPr>
            <a:picLocks noGrp="1" noRot="1" noChangeAspect="1" noChangeArrowheads="1"/>
          </p:cNvPicPr>
          <p:nvPr>
            <p:ph sz="half" idx="1"/>
            <a:videoFile r:link="rId2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3371850" y="1423988"/>
            <a:ext cx="2576513" cy="2060575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80" fill="hold"/>
                                        <p:tgtEl>
                                          <p:spTgt spid="6625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0880" fill="hold"/>
                                        <p:tgtEl>
                                          <p:spTgt spid="6625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9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62557"/>
                </p:tgtEl>
              </p:cMediaNode>
            </p:vide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625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6625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2557"/>
                  </p:tgtEl>
                </p:cond>
              </p:nextCondLst>
            </p:seq>
            <p:video>
              <p:cMediaNode>
                <p:cTn id="15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62558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625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6625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2558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3554" name="ces 1.wmv">
            <a:hlinkClick r:id="" action="ppaction://media"/>
          </p:cNvPr>
          <p:cNvPicPr>
            <a:picLocks noGrp="1" noRot="1" noChangeAspect="1" noChangeArrowheads="1"/>
          </p:cNvPicPr>
          <p:nvPr>
            <p:ph sz="half" idx="1"/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93975" y="1336675"/>
            <a:ext cx="4052888" cy="3040063"/>
          </a:xfrm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7011988" y="5973763"/>
            <a:ext cx="19669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GB" sz="1600" i="1">
                <a:solidFill>
                  <a:srgbClr val="000000"/>
                </a:solidFill>
              </a:rPr>
              <a:t>Cesare Terracciano</a:t>
            </a:r>
          </a:p>
        </p:txBody>
      </p:sp>
      <p:pic>
        <p:nvPicPr>
          <p:cNvPr id="13316" name="Picture 5" descr="mea8x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51200" y="4543425"/>
            <a:ext cx="2849563" cy="204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ext Box 6"/>
          <p:cNvSpPr txBox="1">
            <a:spLocks noChangeArrowheads="1"/>
          </p:cNvSpPr>
          <p:nvPr/>
        </p:nvSpPr>
        <p:spPr bwMode="auto">
          <a:xfrm>
            <a:off x="4041775" y="785813"/>
            <a:ext cx="1314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800">
                <a:solidFill>
                  <a:srgbClr val="000000"/>
                </a:solidFill>
              </a:rPr>
              <a:t>EB method</a:t>
            </a:r>
          </a:p>
        </p:txBody>
      </p:sp>
      <p:sp>
        <p:nvSpPr>
          <p:cNvPr id="13318" name="Text Box 8"/>
          <p:cNvSpPr txBox="1">
            <a:spLocks noChangeArrowheads="1"/>
          </p:cNvSpPr>
          <p:nvPr/>
        </p:nvSpPr>
        <p:spPr bwMode="auto">
          <a:xfrm>
            <a:off x="1954213" y="20638"/>
            <a:ext cx="5067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0000"/>
                </a:solidFill>
              </a:rPr>
              <a:t>Microelectrode array measurements</a:t>
            </a:r>
          </a:p>
        </p:txBody>
      </p:sp>
      <p:sp>
        <p:nvSpPr>
          <p:cNvPr id="1331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940" fill="hold"/>
                                        <p:tgtEl>
                                          <p:spTgt spid="6635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6355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635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635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355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666750" y="439738"/>
            <a:ext cx="8008938" cy="42545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en-GB" sz="2000"/>
              <a:t>Development of a variety of cardiomyocyte phenotypes from ES cells</a:t>
            </a:r>
            <a:endParaRPr lang="en-US" sz="2000"/>
          </a:p>
        </p:txBody>
      </p:sp>
      <p:pic>
        <p:nvPicPr>
          <p:cNvPr id="14339" name="Picture 3" descr="es blo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7663" y="1700213"/>
            <a:ext cx="3378200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412750" y="1263650"/>
            <a:ext cx="3182938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 sz="2000"/>
              <a:t>Differentiating cardiomyocytes</a:t>
            </a:r>
            <a:endParaRPr lang="en-US" sz="2000"/>
          </a:p>
        </p:txBody>
      </p:sp>
      <p:pic>
        <p:nvPicPr>
          <p:cNvPr id="14341" name="Picture 5" descr="ES currrent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6413" y="2205038"/>
            <a:ext cx="45085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808080"/>
      </a:dk1>
      <a:lt1>
        <a:srgbClr val="FFFFCC"/>
      </a:lt1>
      <a:dk2>
        <a:srgbClr val="333399"/>
      </a:dk2>
      <a:lt2>
        <a:srgbClr val="FFFF66"/>
      </a:lt2>
      <a:accent1>
        <a:srgbClr val="00CC99"/>
      </a:accent1>
      <a:accent2>
        <a:srgbClr val="3333CC"/>
      </a:accent2>
      <a:accent3>
        <a:srgbClr val="ADADCA"/>
      </a:accent3>
      <a:accent4>
        <a:srgbClr val="DADAAE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Default Design">
      <a:majorFont>
        <a:latin typeface="Times New Roman"/>
        <a:ea typeface="MS Gothic"/>
        <a:cs typeface="Arial"/>
      </a:majorFont>
      <a:minorFont>
        <a:latin typeface="Times New Roman"/>
        <a:ea typeface="MS Gothic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_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3218</TotalTime>
  <Words>1957</Words>
  <Application>Microsoft Office PowerPoint</Application>
  <PresentationFormat>On-screen Show (4:3)</PresentationFormat>
  <Paragraphs>455</Paragraphs>
  <Slides>48</Slides>
  <Notes>7</Notes>
  <HiddenSlides>0</HiddenSlides>
  <MMClips>10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2" baseType="lpstr">
      <vt:lpstr>Default Design</vt:lpstr>
      <vt:lpstr>2_Default Design</vt:lpstr>
      <vt:lpstr>3_Default Design</vt:lpstr>
      <vt:lpstr>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Human Embryonic Stem Cells for cardiac repair</vt:lpstr>
      <vt:lpstr>Embryonic stem cells-hurdles to be overcome</vt:lpstr>
      <vt:lpstr>Ethical considerations addressed by experimentation</vt:lpstr>
      <vt:lpstr>Animal product-free conditions for hES cells </vt:lpstr>
      <vt:lpstr>Teratoma formation</vt:lpstr>
      <vt:lpstr>Immunogenicity of embryonic stem cells in the heart</vt:lpstr>
      <vt:lpstr>PowerPoint Presentation</vt:lpstr>
      <vt:lpstr>PowerPoint Presentation</vt:lpstr>
      <vt:lpstr>Other advantages of stem cell research-hESC-CM as a model system</vt:lpstr>
      <vt:lpstr>PowerPoint Presentation</vt:lpstr>
      <vt:lpstr>Other advantages of stem cell research-understanding stem cell biology</vt:lpstr>
      <vt:lpstr>PowerPoint Presentation</vt:lpstr>
      <vt:lpstr>PowerPoint Presentation</vt:lpstr>
      <vt:lpstr>Induced pluripotent stem cells</vt:lpstr>
      <vt:lpstr>Arrhythmias in iPSC-CM from patients with  Long QT syndrome</vt:lpstr>
      <vt:lpstr>PowerPoint Presentation</vt:lpstr>
      <vt:lpstr>PowerPoint Presentation</vt:lpstr>
      <vt:lpstr>Other advantages of stem cell research-understanding stem cell biology</vt:lpstr>
      <vt:lpstr>PowerPoint Presentation</vt:lpstr>
      <vt:lpstr>Other advantages of stem cell research-understanding stem cell biology</vt:lpstr>
      <vt:lpstr>PowerPoint Presentation</vt:lpstr>
      <vt:lpstr>PowerPoint Presentation</vt:lpstr>
      <vt:lpstr>Does Cardiac Regeneration Occur Naturally?</vt:lpstr>
      <vt:lpstr>PowerPoint Presentation</vt:lpstr>
      <vt:lpstr>PowerPoint Presentation</vt:lpstr>
      <vt:lpstr>Cardiac progenitor</vt:lpstr>
      <vt:lpstr>PowerPoint Presentation</vt:lpstr>
      <vt:lpstr>PowerPoint Presentation</vt:lpstr>
      <vt:lpstr>Bone Marrow Stem Cells Mouse Model of BMSC therapy in Acute Myocardial Infarction</vt:lpstr>
      <vt:lpstr>Bone Marrow Stem Cells Mouse Model of BMSC therapy in Acute Myocardial Infarction - Controversies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NHLI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Sian Harding</dc:creator>
  <cp:lastModifiedBy>Shiel, Nuala</cp:lastModifiedBy>
  <cp:revision>140</cp:revision>
  <cp:lastPrinted>2001-10-20T19:13:34Z</cp:lastPrinted>
  <dcterms:created xsi:type="dcterms:W3CDTF">2000-06-12T08:49:16Z</dcterms:created>
  <dcterms:modified xsi:type="dcterms:W3CDTF">2012-10-02T16:02:35Z</dcterms:modified>
</cp:coreProperties>
</file>