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handoutMasterIdLst>
    <p:handoutMasterId r:id="rId17"/>
  </p:handoutMasterIdLst>
  <p:sldIdLst>
    <p:sldId id="278" r:id="rId2"/>
    <p:sldId id="279" r:id="rId3"/>
    <p:sldId id="280" r:id="rId4"/>
    <p:sldId id="281" r:id="rId5"/>
    <p:sldId id="289" r:id="rId6"/>
    <p:sldId id="275" r:id="rId7"/>
    <p:sldId id="276" r:id="rId8"/>
    <p:sldId id="256" r:id="rId9"/>
    <p:sldId id="288" r:id="rId10"/>
    <p:sldId id="260" r:id="rId11"/>
    <p:sldId id="262" r:id="rId12"/>
    <p:sldId id="263" r:id="rId13"/>
    <p:sldId id="277" r:id="rId14"/>
    <p:sldId id="290" r:id="rId15"/>
    <p:sldId id="282" r:id="rId16"/>
  </p:sldIdLst>
  <p:sldSz cx="9144000" cy="6858000" type="screen4x3"/>
  <p:notesSz cx="6669088" cy="9928225"/>
  <p:defaultTextStyle>
    <a:defPPr>
      <a:defRPr lang="en-GB"/>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82" autoAdjust="0"/>
    <p:restoredTop sz="94660"/>
  </p:normalViewPr>
  <p:slideViewPr>
    <p:cSldViewPr>
      <p:cViewPr>
        <p:scale>
          <a:sx n="50" d="100"/>
          <a:sy n="50" d="100"/>
        </p:scale>
        <p:origin x="-1014" y="-64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1" y="0"/>
            <a:ext cx="2890458" cy="49720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pitchFamily="34" charset="0"/>
                <a:cs typeface="Arial" pitchFamily="34" charset="0"/>
              </a:defRPr>
            </a:lvl1pPr>
          </a:lstStyle>
          <a:p>
            <a:pPr>
              <a:defRPr/>
            </a:pPr>
            <a:endParaRPr lang="en-GB"/>
          </a:p>
        </p:txBody>
      </p:sp>
      <p:sp>
        <p:nvSpPr>
          <p:cNvPr id="38915" name="Rectangle 3"/>
          <p:cNvSpPr>
            <a:spLocks noGrp="1" noChangeArrowheads="1"/>
          </p:cNvSpPr>
          <p:nvPr>
            <p:ph type="dt" sz="quarter" idx="1"/>
          </p:nvPr>
        </p:nvSpPr>
        <p:spPr bwMode="auto">
          <a:xfrm>
            <a:off x="3777073" y="0"/>
            <a:ext cx="2890458" cy="49720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pitchFamily="34" charset="0"/>
                <a:cs typeface="Arial" pitchFamily="34" charset="0"/>
              </a:defRPr>
            </a:lvl1pPr>
          </a:lstStyle>
          <a:p>
            <a:pPr>
              <a:defRPr/>
            </a:pPr>
            <a:endParaRPr lang="en-GB"/>
          </a:p>
        </p:txBody>
      </p:sp>
      <p:sp>
        <p:nvSpPr>
          <p:cNvPr id="38916" name="Rectangle 4"/>
          <p:cNvSpPr>
            <a:spLocks noGrp="1" noChangeArrowheads="1"/>
          </p:cNvSpPr>
          <p:nvPr>
            <p:ph type="ftr" sz="quarter" idx="2"/>
          </p:nvPr>
        </p:nvSpPr>
        <p:spPr bwMode="auto">
          <a:xfrm>
            <a:off x="1" y="9429431"/>
            <a:ext cx="2890458" cy="49720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pitchFamily="34" charset="0"/>
                <a:cs typeface="Arial" pitchFamily="34" charset="0"/>
              </a:defRPr>
            </a:lvl1pPr>
          </a:lstStyle>
          <a:p>
            <a:pPr>
              <a:defRPr/>
            </a:pPr>
            <a:endParaRPr lang="en-GB"/>
          </a:p>
        </p:txBody>
      </p:sp>
      <p:sp>
        <p:nvSpPr>
          <p:cNvPr id="38917" name="Rectangle 5"/>
          <p:cNvSpPr>
            <a:spLocks noGrp="1" noChangeArrowheads="1"/>
          </p:cNvSpPr>
          <p:nvPr>
            <p:ph type="sldNum" sz="quarter" idx="3"/>
          </p:nvPr>
        </p:nvSpPr>
        <p:spPr bwMode="auto">
          <a:xfrm>
            <a:off x="3777073" y="9429431"/>
            <a:ext cx="2890458" cy="49720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pitchFamily="34" charset="0"/>
                <a:cs typeface="Arial" pitchFamily="34" charset="0"/>
              </a:defRPr>
            </a:lvl1pPr>
          </a:lstStyle>
          <a:p>
            <a:pPr>
              <a:defRPr/>
            </a:pPr>
            <a:fld id="{5E33374C-2A52-4A18-91FF-90D97476C853}" type="slidenum">
              <a:rPr lang="en-GB"/>
              <a:pPr>
                <a:defRPr/>
              </a:pPr>
              <a:t>‹#›</a:t>
            </a:fld>
            <a:endParaRPr lang="en-GB"/>
          </a:p>
        </p:txBody>
      </p:sp>
    </p:spTree>
    <p:extLst>
      <p:ext uri="{BB962C8B-B14F-4D97-AF65-F5344CB8AC3E}">
        <p14:creationId xmlns:p14="http://schemas.microsoft.com/office/powerpoint/2010/main" val="29667210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2B0B491-1986-4AF9-A068-CE52E65E8654}"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69C55EA-804A-4C12-BFB7-6847CA81C1D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FD81275-1427-4F13-917D-4314E5B1EB6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A6383DE-C428-4B32-AFE0-E94070D0A16A}"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CA63696-111D-420F-8B65-E8EE73C186C8}"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A46A756-E684-4DEA-9D92-97969503F08E}"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139E39E7-F886-4EEB-BC68-E1E81A7C7C81}"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AA7EF7D1-63EE-4C67-A45F-DCEA9C318A23}"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41B90173-AF2B-4033-B769-8333E58412DF}"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344C561-1B54-4A31-830E-E1C7E7508B75}"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E6118C6-6676-4928-A171-FC455082E1E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pitchFamily="34" charset="0"/>
                <a:cs typeface="Arial" pitchFamily="34"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pitchFamily="34" charset="0"/>
                <a:cs typeface="Arial" pitchFamily="34"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pitchFamily="34" charset="0"/>
                <a:cs typeface="Arial" pitchFamily="34" charset="0"/>
              </a:defRPr>
            </a:lvl1pPr>
          </a:lstStyle>
          <a:p>
            <a:pPr>
              <a:defRPr/>
            </a:pPr>
            <a:fld id="{8C165C29-9828-482A-AAEC-6C1CC74E424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gorelik@imperial.ac.uk" TargetMode="External"/><Relationship Id="rId2" Type="http://schemas.openxmlformats.org/officeDocument/2006/relationships/hyperlink" Target="mailto:sian.harding@imperial.ac.uk"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r.knoell@imperial.ac.uk" TargetMode="External"/><Relationship Id="rId2" Type="http://schemas.openxmlformats.org/officeDocument/2006/relationships/hyperlink" Target="mailto:s.marston@imperial.ac.uk" TargetMode="External"/><Relationship Id="rId1" Type="http://schemas.openxmlformats.org/officeDocument/2006/relationships/slideLayout" Target="../slideLayouts/slideLayout7.xml"/><Relationship Id="rId4" Type="http://schemas.openxmlformats.org/officeDocument/2006/relationships/hyperlink" Target="mailto:c.terracciano@imperial.ac.uk"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m.schachter@imperial.ac.uk" TargetMode="External"/><Relationship Id="rId2" Type="http://schemas.openxmlformats.org/officeDocument/2006/relationships/hyperlink" Target="mailto:a.hughes@imperial.ac.uk" TargetMode="External"/><Relationship Id="rId1" Type="http://schemas.openxmlformats.org/officeDocument/2006/relationships/slideLayout" Target="../slideLayouts/slideLayout2.xml"/><Relationship Id="rId4" Type="http://schemas.openxmlformats.org/officeDocument/2006/relationships/hyperlink" Target="mailto:a.randi@imperial.ac.uk"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n.poulter@imperial.ac.uk" TargetMode="External"/><Relationship Id="rId2" Type="http://schemas.openxmlformats.org/officeDocument/2006/relationships/hyperlink" Target="mailto:r.underwood@imperial.ac.uk" TargetMode="External"/><Relationship Id="rId1" Type="http://schemas.openxmlformats.org/officeDocument/2006/relationships/slideLayout" Target="../slideLayouts/slideLayout2.xml"/><Relationship Id="rId5" Type="http://schemas.openxmlformats.org/officeDocument/2006/relationships/hyperlink" Target="mailto:s.hayat@imperial.ac.uk" TargetMode="External"/><Relationship Id="rId4" Type="http://schemas.openxmlformats.org/officeDocument/2006/relationships/hyperlink" Target="mailto:n.peters@imperial.ac.u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education.med.imperial.ac.uk/Policies/attend.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179388" y="-20638"/>
            <a:ext cx="8964612" cy="7194551"/>
          </a:xfrm>
          <a:prstGeom prst="rect">
            <a:avLst/>
          </a:prstGeom>
          <a:noFill/>
          <a:ln w="9525">
            <a:noFill/>
            <a:miter lim="800000"/>
            <a:headEnd/>
            <a:tailEnd/>
          </a:ln>
        </p:spPr>
        <p:txBody>
          <a:bodyPr anchor="ctr">
            <a:spAutoFit/>
          </a:bodyPr>
          <a:lstStyle/>
          <a:p>
            <a:pPr>
              <a:lnSpc>
                <a:spcPct val="150000"/>
              </a:lnSpc>
            </a:pPr>
            <a:r>
              <a:rPr lang="en-GB" b="1" dirty="0"/>
              <a:t>Introduction to Cardiovascular Sciences BSc Foundation Course </a:t>
            </a:r>
            <a:r>
              <a:rPr lang="en-GB" b="1" dirty="0" smtClean="0"/>
              <a:t>2012</a:t>
            </a:r>
            <a:endParaRPr lang="en-GB" dirty="0"/>
          </a:p>
          <a:p>
            <a:pPr>
              <a:lnSpc>
                <a:spcPct val="150000"/>
              </a:lnSpc>
            </a:pPr>
            <a:r>
              <a:rPr lang="en-GB" b="1" dirty="0"/>
              <a:t>Module Leaders</a:t>
            </a:r>
            <a:endParaRPr lang="en-GB" dirty="0"/>
          </a:p>
          <a:p>
            <a:pPr>
              <a:lnSpc>
                <a:spcPct val="150000"/>
              </a:lnSpc>
            </a:pPr>
            <a:r>
              <a:rPr lang="en-GB" dirty="0"/>
              <a:t>Prof Sian Harding				</a:t>
            </a:r>
            <a:r>
              <a:rPr lang="en-GB" dirty="0">
                <a:hlinkClick r:id="rId2"/>
              </a:rPr>
              <a:t>sian.harding@imperial.ac.uk</a:t>
            </a:r>
            <a:endParaRPr lang="en-GB" dirty="0"/>
          </a:p>
          <a:p>
            <a:pPr>
              <a:lnSpc>
                <a:spcPct val="150000"/>
              </a:lnSpc>
            </a:pPr>
            <a:r>
              <a:rPr lang="en-GB" dirty="0"/>
              <a:t>Dr Julia Gorelik					</a:t>
            </a:r>
            <a:r>
              <a:rPr lang="en-GB" dirty="0">
                <a:hlinkClick r:id="rId3"/>
              </a:rPr>
              <a:t>j.gorelik@imperial.ac.uk</a:t>
            </a:r>
            <a:endParaRPr lang="en-GB" dirty="0"/>
          </a:p>
          <a:p>
            <a:pPr>
              <a:lnSpc>
                <a:spcPct val="150000"/>
              </a:lnSpc>
            </a:pPr>
            <a:endParaRPr lang="en-GB" dirty="0"/>
          </a:p>
          <a:p>
            <a:pPr>
              <a:lnSpc>
                <a:spcPct val="150000"/>
              </a:lnSpc>
            </a:pPr>
            <a:r>
              <a:rPr lang="en-GB" b="1" dirty="0"/>
              <a:t>Learning objectives</a:t>
            </a:r>
          </a:p>
          <a:p>
            <a:pPr>
              <a:lnSpc>
                <a:spcPct val="150000"/>
              </a:lnSpc>
              <a:spcAft>
                <a:spcPct val="50000"/>
              </a:spcAft>
              <a:buFontTx/>
              <a:buChar char="•"/>
            </a:pPr>
            <a:r>
              <a:rPr lang="en-GB" sz="1800" dirty="0"/>
              <a:t>To understand the nature and purpose of the scientific method and its relation to the practice of medicine</a:t>
            </a:r>
          </a:p>
          <a:p>
            <a:pPr>
              <a:lnSpc>
                <a:spcPct val="150000"/>
              </a:lnSpc>
              <a:spcAft>
                <a:spcPct val="50000"/>
              </a:spcAft>
              <a:buFontTx/>
              <a:buChar char="•"/>
            </a:pPr>
            <a:r>
              <a:rPr lang="en-GB" sz="1800" dirty="0"/>
              <a:t>To learn basic concepts related to B.Sc. year Modules 1, 2 and 3.</a:t>
            </a:r>
          </a:p>
          <a:p>
            <a:pPr>
              <a:lnSpc>
                <a:spcPct val="150000"/>
              </a:lnSpc>
              <a:spcAft>
                <a:spcPct val="50000"/>
              </a:spcAft>
              <a:buFontTx/>
              <a:buChar char="•"/>
            </a:pPr>
            <a:r>
              <a:rPr lang="en-GB" sz="1800" dirty="0"/>
              <a:t>To understand the design of the laboratory-based project aspect of the course and the process of choosing a supervisor and subject</a:t>
            </a:r>
          </a:p>
          <a:p>
            <a:pPr>
              <a:lnSpc>
                <a:spcPct val="150000"/>
              </a:lnSpc>
              <a:spcAft>
                <a:spcPct val="50000"/>
              </a:spcAft>
              <a:buFontTx/>
              <a:buChar char="•"/>
            </a:pPr>
            <a:r>
              <a:rPr lang="en-GB" sz="1800" dirty="0"/>
              <a:t>To develop further information technology skills</a:t>
            </a:r>
          </a:p>
          <a:p>
            <a:pPr>
              <a:lnSpc>
                <a:spcPct val="150000"/>
              </a:lnSpc>
              <a:spcAft>
                <a:spcPct val="50000"/>
              </a:spcAft>
              <a:buFontTx/>
              <a:buChar char="•"/>
            </a:pPr>
            <a:r>
              <a:rPr lang="en-GB" sz="1800" dirty="0"/>
              <a:t>To apply information technology and journal reading skills to a Journal Club assignment.</a:t>
            </a:r>
          </a:p>
          <a:p>
            <a:pPr eaLnBrk="0" hangingPunct="0">
              <a:lnSpc>
                <a:spcPct val="150000"/>
              </a:lnSpc>
            </a:pPr>
            <a:endParaRPr lang="en-GB"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827088" y="765175"/>
            <a:ext cx="7921376" cy="4154984"/>
          </a:xfrm>
          <a:prstGeom prst="rect">
            <a:avLst/>
          </a:prstGeom>
          <a:noFill/>
          <a:ln w="9525">
            <a:noFill/>
            <a:miter lim="800000"/>
            <a:headEnd/>
            <a:tailEnd/>
          </a:ln>
        </p:spPr>
        <p:txBody>
          <a:bodyPr wrap="square">
            <a:spAutoFit/>
          </a:bodyPr>
          <a:lstStyle/>
          <a:p>
            <a:pPr>
              <a:lnSpc>
                <a:spcPct val="200000"/>
              </a:lnSpc>
              <a:buFontTx/>
              <a:buChar char="•"/>
            </a:pPr>
            <a:r>
              <a:rPr lang="en-US" sz="1800" dirty="0"/>
              <a:t>Student 1 will deconstruct the status and authorship of the </a:t>
            </a:r>
            <a:r>
              <a:rPr lang="en-US" sz="1800" dirty="0" smtClean="0"/>
              <a:t>paper (5 min)</a:t>
            </a:r>
            <a:endParaRPr lang="en-US" sz="1800" dirty="0"/>
          </a:p>
          <a:p>
            <a:pPr lvl="1">
              <a:lnSpc>
                <a:spcPct val="200000"/>
              </a:lnSpc>
              <a:buFontTx/>
              <a:buChar char="•"/>
            </a:pPr>
            <a:r>
              <a:rPr lang="en-US" sz="1200" dirty="0"/>
              <a:t>Subject area and author instructions</a:t>
            </a:r>
          </a:p>
          <a:p>
            <a:pPr lvl="1">
              <a:lnSpc>
                <a:spcPct val="200000"/>
              </a:lnSpc>
              <a:buFontTx/>
              <a:buChar char="•"/>
            </a:pPr>
            <a:r>
              <a:rPr lang="en-US" sz="1200" dirty="0"/>
              <a:t>impact factor of journal </a:t>
            </a:r>
          </a:p>
          <a:p>
            <a:pPr lvl="1">
              <a:lnSpc>
                <a:spcPct val="200000"/>
              </a:lnSpc>
              <a:buFontTx/>
              <a:buChar char="•"/>
            </a:pPr>
            <a:r>
              <a:rPr lang="en-US" sz="1200" dirty="0"/>
              <a:t>publication record/H-index of first and last author</a:t>
            </a:r>
            <a:r>
              <a:rPr lang="en-GB" sz="1200" dirty="0"/>
              <a:t> </a:t>
            </a:r>
          </a:p>
          <a:p>
            <a:pPr lvl="1">
              <a:lnSpc>
                <a:spcPct val="200000"/>
              </a:lnSpc>
              <a:buFontTx/>
              <a:buChar char="•"/>
            </a:pPr>
            <a:r>
              <a:rPr lang="en-GB" sz="1200" dirty="0"/>
              <a:t>Contributions of other authors, different laboratories</a:t>
            </a:r>
          </a:p>
          <a:p>
            <a:pPr lvl="1">
              <a:lnSpc>
                <a:spcPct val="200000"/>
              </a:lnSpc>
              <a:buFontTx/>
              <a:buChar char="•"/>
            </a:pPr>
            <a:endParaRPr lang="en-GB" sz="1200" dirty="0"/>
          </a:p>
          <a:p>
            <a:pPr>
              <a:lnSpc>
                <a:spcPct val="200000"/>
              </a:lnSpc>
              <a:buFontTx/>
              <a:buChar char="•"/>
            </a:pPr>
            <a:r>
              <a:rPr lang="en-US" sz="1200" dirty="0"/>
              <a:t>give overview of aims of paper</a:t>
            </a:r>
          </a:p>
          <a:p>
            <a:pPr lvl="1">
              <a:lnSpc>
                <a:spcPct val="200000"/>
              </a:lnSpc>
              <a:buFontTx/>
              <a:buChar char="•"/>
            </a:pPr>
            <a:r>
              <a:rPr lang="en-GB" sz="1200" dirty="0"/>
              <a:t>Gaps in knowledge</a:t>
            </a:r>
          </a:p>
          <a:p>
            <a:pPr lvl="1">
              <a:lnSpc>
                <a:spcPct val="200000"/>
              </a:lnSpc>
              <a:buFontTx/>
              <a:buChar char="•"/>
            </a:pPr>
            <a:r>
              <a:rPr lang="en-GB" sz="1200" dirty="0"/>
              <a:t>What they hope to achieve and why</a:t>
            </a:r>
          </a:p>
          <a:p>
            <a:pPr>
              <a:lnSpc>
                <a:spcPct val="200000"/>
              </a:lnSpc>
              <a:buFontTx/>
              <a:buChar char="•"/>
            </a:pPr>
            <a:endParaRPr lang="en-US" sz="1800" dirty="0"/>
          </a:p>
        </p:txBody>
      </p:sp>
      <p:sp>
        <p:nvSpPr>
          <p:cNvPr id="13315" name="Text Box 4"/>
          <p:cNvSpPr txBox="1">
            <a:spLocks noChangeArrowheads="1"/>
          </p:cNvSpPr>
          <p:nvPr/>
        </p:nvSpPr>
        <p:spPr bwMode="auto">
          <a:xfrm>
            <a:off x="2843213" y="188913"/>
            <a:ext cx="2851150" cy="396875"/>
          </a:xfrm>
          <a:prstGeom prst="rect">
            <a:avLst/>
          </a:prstGeom>
          <a:noFill/>
          <a:ln w="9525">
            <a:noFill/>
            <a:miter lim="800000"/>
            <a:headEnd/>
            <a:tailEnd/>
          </a:ln>
        </p:spPr>
        <p:txBody>
          <a:bodyPr wrap="none">
            <a:spAutoFit/>
          </a:bodyPr>
          <a:lstStyle/>
          <a:p>
            <a:r>
              <a:rPr lang="en-GB" b="1"/>
              <a:t>Journal club sessions</a:t>
            </a:r>
          </a:p>
        </p:txBody>
      </p:sp>
      <p:sp>
        <p:nvSpPr>
          <p:cNvPr id="4" name="Text Box 2"/>
          <p:cNvSpPr txBox="1">
            <a:spLocks noChangeArrowheads="1"/>
          </p:cNvSpPr>
          <p:nvPr/>
        </p:nvSpPr>
        <p:spPr bwMode="auto">
          <a:xfrm>
            <a:off x="899592" y="4581128"/>
            <a:ext cx="4224233" cy="369332"/>
          </a:xfrm>
          <a:prstGeom prst="rect">
            <a:avLst/>
          </a:prstGeom>
          <a:noFill/>
          <a:ln w="9525">
            <a:noFill/>
            <a:miter lim="800000"/>
            <a:headEnd/>
            <a:tailEnd/>
          </a:ln>
        </p:spPr>
        <p:txBody>
          <a:bodyPr wrap="none">
            <a:spAutoFit/>
          </a:bodyPr>
          <a:lstStyle/>
          <a:p>
            <a:r>
              <a:rPr lang="en-GB" sz="1800" dirty="0"/>
              <a:t>Student 2 will describe Methods </a:t>
            </a:r>
            <a:r>
              <a:rPr lang="en-GB" sz="1800" dirty="0" smtClean="0"/>
              <a:t>(5 min)</a:t>
            </a:r>
            <a:endParaRPr lang="en-GB" sz="1800" dirty="0"/>
          </a:p>
        </p:txBody>
      </p:sp>
      <p:sp>
        <p:nvSpPr>
          <p:cNvPr id="5" name="Text Box 3"/>
          <p:cNvSpPr txBox="1">
            <a:spLocks noChangeArrowheads="1"/>
          </p:cNvSpPr>
          <p:nvPr/>
        </p:nvSpPr>
        <p:spPr bwMode="auto">
          <a:xfrm>
            <a:off x="1567929" y="4989116"/>
            <a:ext cx="5080237" cy="889154"/>
          </a:xfrm>
          <a:prstGeom prst="rect">
            <a:avLst/>
          </a:prstGeom>
          <a:noFill/>
          <a:ln w="9525">
            <a:noFill/>
            <a:miter lim="800000"/>
            <a:headEnd/>
            <a:tailEnd/>
          </a:ln>
        </p:spPr>
        <p:txBody>
          <a:bodyPr wrap="none">
            <a:spAutoFit/>
          </a:bodyPr>
          <a:lstStyle/>
          <a:p>
            <a:pPr>
              <a:lnSpc>
                <a:spcPct val="150000"/>
              </a:lnSpc>
              <a:buFontTx/>
              <a:buChar char="•"/>
            </a:pPr>
            <a:r>
              <a:rPr lang="en-GB" sz="1200" dirty="0"/>
              <a:t> overview of in vitro and in vivo range, including any clinical observation</a:t>
            </a:r>
          </a:p>
          <a:p>
            <a:pPr>
              <a:lnSpc>
                <a:spcPct val="150000"/>
              </a:lnSpc>
              <a:buFontTx/>
              <a:buChar char="•"/>
            </a:pPr>
            <a:r>
              <a:rPr lang="en-GB" sz="1200" dirty="0"/>
              <a:t>Detailed description of controls used</a:t>
            </a:r>
          </a:p>
          <a:p>
            <a:pPr>
              <a:lnSpc>
                <a:spcPct val="150000"/>
              </a:lnSpc>
              <a:buFontTx/>
              <a:buChar char="•"/>
            </a:pPr>
            <a:r>
              <a:rPr lang="en-GB" sz="1200" dirty="0"/>
              <a:t>Statistical analysis – which tests and why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1115616" y="1196752"/>
            <a:ext cx="7715574" cy="400110"/>
          </a:xfrm>
          <a:prstGeom prst="rect">
            <a:avLst/>
          </a:prstGeom>
          <a:noFill/>
          <a:ln w="9525">
            <a:noFill/>
            <a:miter lim="800000"/>
            <a:headEnd/>
            <a:tailEnd/>
          </a:ln>
        </p:spPr>
        <p:txBody>
          <a:bodyPr wrap="none">
            <a:spAutoFit/>
          </a:bodyPr>
          <a:lstStyle/>
          <a:p>
            <a:r>
              <a:rPr lang="en-GB" dirty="0"/>
              <a:t>Students 1, 2, 3 </a:t>
            </a:r>
            <a:r>
              <a:rPr lang="en-GB" dirty="0" smtClean="0"/>
              <a:t>(and 4) </a:t>
            </a:r>
            <a:r>
              <a:rPr lang="en-GB" dirty="0"/>
              <a:t>will describe Results </a:t>
            </a:r>
            <a:r>
              <a:rPr lang="en-GB" dirty="0" smtClean="0"/>
              <a:t> - 5-10 min per figure</a:t>
            </a:r>
            <a:endParaRPr lang="en-GB" dirty="0"/>
          </a:p>
        </p:txBody>
      </p:sp>
      <p:sp>
        <p:nvSpPr>
          <p:cNvPr id="14341" name="Text Box 5"/>
          <p:cNvSpPr txBox="1">
            <a:spLocks noChangeArrowheads="1"/>
          </p:cNvSpPr>
          <p:nvPr/>
        </p:nvSpPr>
        <p:spPr bwMode="auto">
          <a:xfrm>
            <a:off x="1836341" y="1815877"/>
            <a:ext cx="5146602" cy="1338828"/>
          </a:xfrm>
          <a:prstGeom prst="rect">
            <a:avLst/>
          </a:prstGeom>
          <a:noFill/>
          <a:ln w="9525">
            <a:noFill/>
            <a:miter lim="800000"/>
            <a:headEnd/>
            <a:tailEnd/>
          </a:ln>
        </p:spPr>
        <p:txBody>
          <a:bodyPr wrap="none">
            <a:spAutoFit/>
          </a:bodyPr>
          <a:lstStyle/>
          <a:p>
            <a:pPr>
              <a:lnSpc>
                <a:spcPct val="150000"/>
              </a:lnSpc>
              <a:buFontTx/>
              <a:buChar char="•"/>
            </a:pPr>
            <a:r>
              <a:rPr lang="en-GB" sz="1800" dirty="0"/>
              <a:t> Take </a:t>
            </a:r>
            <a:r>
              <a:rPr lang="en-GB" sz="1800" dirty="0" smtClean="0"/>
              <a:t>one </a:t>
            </a:r>
            <a:r>
              <a:rPr lang="en-GB" sz="1800" dirty="0"/>
              <a:t>figure each in turn</a:t>
            </a:r>
          </a:p>
          <a:p>
            <a:pPr>
              <a:lnSpc>
                <a:spcPct val="150000"/>
              </a:lnSpc>
              <a:buFontTx/>
              <a:buChar char="•"/>
            </a:pPr>
            <a:r>
              <a:rPr lang="en-GB" sz="1800" dirty="0"/>
              <a:t> describe result and draw out interpretation</a:t>
            </a:r>
          </a:p>
          <a:p>
            <a:pPr>
              <a:lnSpc>
                <a:spcPct val="150000"/>
              </a:lnSpc>
              <a:buFontTx/>
              <a:buChar char="•"/>
            </a:pPr>
            <a:r>
              <a:rPr lang="en-GB" sz="1800" dirty="0"/>
              <a:t>Work together at the end to give overall findings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547664" y="764704"/>
            <a:ext cx="3881191" cy="1991379"/>
          </a:xfrm>
          <a:prstGeom prst="rect">
            <a:avLst/>
          </a:prstGeom>
          <a:noFill/>
          <a:ln w="9525">
            <a:noFill/>
            <a:miter lim="800000"/>
            <a:headEnd/>
            <a:tailEnd/>
          </a:ln>
        </p:spPr>
        <p:txBody>
          <a:bodyPr wrap="none">
            <a:spAutoFit/>
          </a:bodyPr>
          <a:lstStyle/>
          <a:p>
            <a:pPr>
              <a:lnSpc>
                <a:spcPct val="150000"/>
              </a:lnSpc>
              <a:buFontTx/>
              <a:buChar char="•"/>
            </a:pPr>
            <a:r>
              <a:rPr lang="en-GB" sz="1400" dirty="0"/>
              <a:t> Summary of findings – what is novel?</a:t>
            </a:r>
          </a:p>
          <a:p>
            <a:pPr>
              <a:lnSpc>
                <a:spcPct val="150000"/>
              </a:lnSpc>
              <a:buFontTx/>
              <a:buChar char="•"/>
            </a:pPr>
            <a:r>
              <a:rPr lang="en-GB" sz="1400" dirty="0"/>
              <a:t> Limitations of method</a:t>
            </a:r>
          </a:p>
          <a:p>
            <a:pPr>
              <a:lnSpc>
                <a:spcPct val="150000"/>
              </a:lnSpc>
              <a:buFontTx/>
              <a:buChar char="•"/>
            </a:pPr>
            <a:r>
              <a:rPr lang="en-GB" sz="1400" dirty="0"/>
              <a:t> Relation to other findings in the literature</a:t>
            </a:r>
          </a:p>
          <a:p>
            <a:pPr lvl="1">
              <a:lnSpc>
                <a:spcPct val="150000"/>
              </a:lnSpc>
              <a:buFontTx/>
              <a:buChar char="•"/>
            </a:pPr>
            <a:r>
              <a:rPr lang="en-GB" sz="1400" dirty="0"/>
              <a:t>Suggestion of reasons for disagreement</a:t>
            </a:r>
          </a:p>
          <a:p>
            <a:pPr>
              <a:lnSpc>
                <a:spcPct val="150000"/>
              </a:lnSpc>
              <a:buFontTx/>
              <a:buChar char="•"/>
            </a:pPr>
            <a:r>
              <a:rPr lang="en-GB" sz="1400" dirty="0"/>
              <a:t>Overall conclusion and importance</a:t>
            </a:r>
          </a:p>
          <a:p>
            <a:pPr>
              <a:lnSpc>
                <a:spcPct val="150000"/>
              </a:lnSpc>
              <a:buFontTx/>
              <a:buChar char="•"/>
            </a:pPr>
            <a:r>
              <a:rPr lang="en-GB" sz="1400" dirty="0"/>
              <a:t>Future suggested work</a:t>
            </a:r>
          </a:p>
        </p:txBody>
      </p:sp>
      <p:sp>
        <p:nvSpPr>
          <p:cNvPr id="15363" name="Text Box 3"/>
          <p:cNvSpPr txBox="1">
            <a:spLocks noChangeArrowheads="1"/>
          </p:cNvSpPr>
          <p:nvPr/>
        </p:nvSpPr>
        <p:spPr bwMode="auto">
          <a:xfrm>
            <a:off x="539552" y="260648"/>
            <a:ext cx="4570482" cy="369332"/>
          </a:xfrm>
          <a:prstGeom prst="rect">
            <a:avLst/>
          </a:prstGeom>
          <a:noFill/>
          <a:ln w="9525">
            <a:noFill/>
            <a:miter lim="800000"/>
            <a:headEnd/>
            <a:tailEnd/>
          </a:ln>
        </p:spPr>
        <p:txBody>
          <a:bodyPr wrap="none">
            <a:spAutoFit/>
          </a:bodyPr>
          <a:lstStyle/>
          <a:p>
            <a:r>
              <a:rPr lang="en-GB" sz="1800" dirty="0"/>
              <a:t>Students 3 will describe </a:t>
            </a:r>
            <a:r>
              <a:rPr lang="en-GB" sz="1800" dirty="0" smtClean="0"/>
              <a:t>Discussion (5 min)</a:t>
            </a:r>
            <a:endParaRPr lang="en-GB" sz="1800" dirty="0"/>
          </a:p>
        </p:txBody>
      </p:sp>
      <p:sp>
        <p:nvSpPr>
          <p:cNvPr id="15364" name="Text Box 4"/>
          <p:cNvSpPr txBox="1">
            <a:spLocks noChangeArrowheads="1"/>
          </p:cNvSpPr>
          <p:nvPr/>
        </p:nvSpPr>
        <p:spPr bwMode="auto">
          <a:xfrm>
            <a:off x="971600" y="3717032"/>
            <a:ext cx="3670941" cy="738664"/>
          </a:xfrm>
          <a:prstGeom prst="rect">
            <a:avLst/>
          </a:prstGeom>
          <a:noFill/>
          <a:ln w="9525">
            <a:noFill/>
            <a:miter lim="800000"/>
            <a:headEnd/>
            <a:tailEnd/>
          </a:ln>
        </p:spPr>
        <p:txBody>
          <a:bodyPr wrap="none">
            <a:spAutoFit/>
          </a:bodyPr>
          <a:lstStyle/>
          <a:p>
            <a:pPr>
              <a:buFont typeface="Arial" pitchFamily="34" charset="0"/>
              <a:buChar char="•"/>
            </a:pPr>
            <a:r>
              <a:rPr lang="en-GB" sz="1400" dirty="0"/>
              <a:t>How has the paper impacted the field?</a:t>
            </a:r>
          </a:p>
          <a:p>
            <a:pPr>
              <a:buFont typeface="Arial" pitchFamily="34" charset="0"/>
              <a:buChar char="•"/>
            </a:pPr>
            <a:endParaRPr lang="en-GB" sz="1400" dirty="0"/>
          </a:p>
          <a:p>
            <a:pPr>
              <a:buFont typeface="Arial" pitchFamily="34" charset="0"/>
              <a:buChar char="•"/>
            </a:pPr>
            <a:r>
              <a:rPr lang="en-GB" sz="1400" dirty="0"/>
              <a:t>Times cited, other work developed from it</a:t>
            </a:r>
            <a:r>
              <a:rPr lang="en-GB" sz="1400" dirty="0" smtClean="0"/>
              <a:t>?)</a:t>
            </a:r>
            <a:endParaRPr lang="en-GB" sz="1400" dirty="0"/>
          </a:p>
        </p:txBody>
      </p:sp>
      <p:sp>
        <p:nvSpPr>
          <p:cNvPr id="15365" name="Text Box 5"/>
          <p:cNvSpPr txBox="1">
            <a:spLocks noChangeArrowheads="1"/>
          </p:cNvSpPr>
          <p:nvPr/>
        </p:nvSpPr>
        <p:spPr bwMode="auto">
          <a:xfrm>
            <a:off x="395536" y="3212976"/>
            <a:ext cx="6814686" cy="369332"/>
          </a:xfrm>
          <a:prstGeom prst="rect">
            <a:avLst/>
          </a:prstGeom>
          <a:noFill/>
          <a:ln w="9525">
            <a:noFill/>
            <a:miter lim="800000"/>
            <a:headEnd/>
            <a:tailEnd/>
          </a:ln>
        </p:spPr>
        <p:txBody>
          <a:bodyPr wrap="none">
            <a:spAutoFit/>
          </a:bodyPr>
          <a:lstStyle/>
          <a:p>
            <a:r>
              <a:rPr lang="en-GB" sz="1800" dirty="0" smtClean="0"/>
              <a:t>(Student </a:t>
            </a:r>
            <a:r>
              <a:rPr lang="en-GB" sz="1800" dirty="0"/>
              <a:t>4 will describe the wider implications of the </a:t>
            </a:r>
            <a:r>
              <a:rPr lang="en-GB" sz="1800" dirty="0" smtClean="0"/>
              <a:t>work (5 min)</a:t>
            </a:r>
            <a:endParaRPr lang="en-GB" sz="1800" dirty="0"/>
          </a:p>
        </p:txBody>
      </p:sp>
      <p:sp>
        <p:nvSpPr>
          <p:cNvPr id="6" name="TextBox 5"/>
          <p:cNvSpPr txBox="1"/>
          <p:nvPr/>
        </p:nvSpPr>
        <p:spPr>
          <a:xfrm>
            <a:off x="827584" y="5301208"/>
            <a:ext cx="5644494" cy="400110"/>
          </a:xfrm>
          <a:prstGeom prst="rect">
            <a:avLst/>
          </a:prstGeom>
          <a:noFill/>
        </p:spPr>
        <p:txBody>
          <a:bodyPr wrap="none" rtlCol="0">
            <a:spAutoFit/>
          </a:bodyPr>
          <a:lstStyle/>
          <a:p>
            <a:r>
              <a:rPr lang="en-GB" dirty="0" smtClean="0">
                <a:solidFill>
                  <a:srgbClr val="FF0000"/>
                </a:solidFill>
              </a:rPr>
              <a:t>Finally – example questions and model answers</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1595323" y="1838325"/>
          <a:ext cx="5953354" cy="3181350"/>
        </p:xfrm>
        <a:graphic>
          <a:graphicData uri="http://schemas.openxmlformats.org/drawingml/2006/table">
            <a:tbl>
              <a:tblPr/>
              <a:tblGrid>
                <a:gridCol w="764411"/>
                <a:gridCol w="4655523"/>
                <a:gridCol w="533420"/>
              </a:tblGrid>
              <a:tr h="214630">
                <a:tc>
                  <a:txBody>
                    <a:bodyPr/>
                    <a:lstStyle/>
                    <a:p>
                      <a:pPr>
                        <a:lnSpc>
                          <a:spcPct val="115000"/>
                        </a:lnSpc>
                        <a:spcAft>
                          <a:spcPts val="0"/>
                        </a:spcAft>
                      </a:pPr>
                      <a:r>
                        <a:rPr lang="en-GB" sz="1000" b="1">
                          <a:latin typeface="Arial"/>
                          <a:ea typeface="Times New Roman"/>
                          <a:cs typeface="Times New Roman"/>
                        </a:rPr>
                        <a:t>Category </a:t>
                      </a:r>
                      <a:endParaRPr lang="en-GB"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a:latin typeface="Arial"/>
                          <a:ea typeface="Times New Roman"/>
                          <a:cs typeface="Times New Roman"/>
                        </a:rPr>
                        <a:t>Criteria</a:t>
                      </a:r>
                      <a:endParaRPr lang="en-GB"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265">
                <a:tc>
                  <a:txBody>
                    <a:bodyPr/>
                    <a:lstStyle/>
                    <a:p>
                      <a:pPr>
                        <a:lnSpc>
                          <a:spcPct val="115000"/>
                        </a:lnSpc>
                        <a:spcAft>
                          <a:spcPts val="0"/>
                        </a:spcAft>
                      </a:pPr>
                      <a:r>
                        <a:rPr lang="en-GB" sz="1000" b="1">
                          <a:latin typeface="Arial"/>
                          <a:ea typeface="Times New Roman"/>
                          <a:cs typeface="Times New Roman"/>
                        </a:rPr>
                        <a:t>Exceptional</a:t>
                      </a:r>
                      <a:endParaRPr lang="en-GB"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000">
                          <a:latin typeface="Arial"/>
                          <a:ea typeface="Times New Roman"/>
                          <a:cs typeface="Times New Roman"/>
                        </a:rPr>
                        <a:t>An exceptionally well presented exposition of the subject showing command of the relevant concepts and facts; a high critical and analytical ability; originality and evidence of substantial outside reading.</a:t>
                      </a:r>
                      <a:endParaRPr lang="en-GB"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000">
                        <a:latin typeface="Arial"/>
                        <a:ea typeface="Times New Roman"/>
                        <a:cs typeface="Times New Roman"/>
                      </a:endParaRPr>
                    </a:p>
                    <a:p>
                      <a:pPr algn="ctr">
                        <a:lnSpc>
                          <a:spcPct val="115000"/>
                        </a:lnSpc>
                        <a:spcAft>
                          <a:spcPts val="0"/>
                        </a:spcAft>
                      </a:pPr>
                      <a:r>
                        <a:rPr lang="en-GB" sz="1000">
                          <a:latin typeface="Arial"/>
                          <a:ea typeface="Times New Roman"/>
                          <a:cs typeface="Times New Roman"/>
                        </a:rPr>
                        <a:t>1</a:t>
                      </a:r>
                      <a:r>
                        <a:rPr lang="en-GB" sz="1000" baseline="30000">
                          <a:latin typeface="Arial"/>
                          <a:ea typeface="Times New Roman"/>
                          <a:cs typeface="Times New Roman"/>
                        </a:rPr>
                        <a:t>st</a:t>
                      </a:r>
                      <a:endParaRPr lang="en-GB"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97510">
                <a:tc>
                  <a:txBody>
                    <a:bodyPr/>
                    <a:lstStyle/>
                    <a:p>
                      <a:pPr>
                        <a:lnSpc>
                          <a:spcPct val="115000"/>
                        </a:lnSpc>
                        <a:spcAft>
                          <a:spcPts val="0"/>
                        </a:spcAft>
                      </a:pPr>
                      <a:r>
                        <a:rPr lang="en-GB" sz="1000" b="1">
                          <a:latin typeface="Arial"/>
                          <a:ea typeface="Times New Roman"/>
                          <a:cs typeface="Times New Roman"/>
                        </a:rPr>
                        <a:t>Excellent</a:t>
                      </a:r>
                      <a:r>
                        <a:rPr lang="en-GB" sz="1000">
                          <a:latin typeface="Arial"/>
                          <a:ea typeface="Times New Roman"/>
                          <a:cs typeface="Times New Roman"/>
                        </a:rPr>
                        <a:t> </a:t>
                      </a:r>
                      <a:endParaRPr lang="en-GB"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000">
                          <a:latin typeface="Arial"/>
                          <a:ea typeface="Times New Roman"/>
                          <a:cs typeface="Times New Roman"/>
                        </a:rPr>
                        <a:t>A very well-presented piece of work showing excellent command of the relevant concepts and facts but falling short of an exceptional standard in one or two respects.</a:t>
                      </a:r>
                      <a:endParaRPr lang="en-GB"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0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tcPr>
                </a:tc>
              </a:tr>
              <a:tr h="512445">
                <a:tc>
                  <a:txBody>
                    <a:bodyPr/>
                    <a:lstStyle/>
                    <a:p>
                      <a:pPr>
                        <a:lnSpc>
                          <a:spcPct val="115000"/>
                        </a:lnSpc>
                        <a:spcAft>
                          <a:spcPts val="0"/>
                        </a:spcAft>
                      </a:pPr>
                      <a:r>
                        <a:rPr lang="en-GB" sz="1000" b="1">
                          <a:latin typeface="Arial"/>
                          <a:ea typeface="Times New Roman"/>
                          <a:cs typeface="Times New Roman"/>
                        </a:rPr>
                        <a:t>Very Good</a:t>
                      </a:r>
                      <a:r>
                        <a:rPr lang="en-GB" sz="1000">
                          <a:latin typeface="Arial"/>
                          <a:ea typeface="Times New Roman"/>
                          <a:cs typeface="Times New Roman"/>
                        </a:rPr>
                        <a:t> </a:t>
                      </a:r>
                      <a:endParaRPr lang="en-GB"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000">
                          <a:latin typeface="Arial"/>
                          <a:ea typeface="Times New Roman"/>
                          <a:cs typeface="Times New Roman"/>
                        </a:rPr>
                        <a:t>A well-presented piece of work showing a clear grasp of the relevant concepts and facts, and evidence of some outside reading or critical or analytical ability.</a:t>
                      </a:r>
                      <a:endParaRPr lang="en-GB"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000">
                        <a:latin typeface="Arial"/>
                        <a:ea typeface="Times New Roman"/>
                        <a:cs typeface="Times New Roman"/>
                      </a:endParaRPr>
                    </a:p>
                    <a:p>
                      <a:pPr algn="ctr">
                        <a:lnSpc>
                          <a:spcPct val="115000"/>
                        </a:lnSpc>
                        <a:spcAft>
                          <a:spcPts val="0"/>
                        </a:spcAft>
                      </a:pPr>
                      <a:r>
                        <a:rPr lang="en-GB" sz="1000">
                          <a:latin typeface="Arial"/>
                          <a:ea typeface="Times New Roman"/>
                          <a:cs typeface="Times New Roman"/>
                        </a:rPr>
                        <a:t>2.1</a:t>
                      </a:r>
                      <a:endParaRPr lang="en-GB"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r>
              <a:tr h="499745">
                <a:tc>
                  <a:txBody>
                    <a:bodyPr/>
                    <a:lstStyle/>
                    <a:p>
                      <a:pPr>
                        <a:lnSpc>
                          <a:spcPct val="115000"/>
                        </a:lnSpc>
                        <a:spcAft>
                          <a:spcPts val="0"/>
                        </a:spcAft>
                      </a:pPr>
                      <a:r>
                        <a:rPr lang="en-GB" sz="1000" b="1">
                          <a:latin typeface="Arial"/>
                          <a:ea typeface="Times New Roman"/>
                          <a:cs typeface="Times New Roman"/>
                        </a:rPr>
                        <a:t>Good</a:t>
                      </a:r>
                      <a:endParaRPr lang="en-GB"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000">
                          <a:latin typeface="Arial"/>
                          <a:ea typeface="Times New Roman"/>
                          <a:cs typeface="Times New Roman"/>
                        </a:rPr>
                        <a:t>Work that shows a grasp of the basic concepts and facts, which are mainly accurate, but does not go beyond approximately half of the expected material, or goes beyond that, but is marred by significant errors.</a:t>
                      </a:r>
                      <a:endParaRPr lang="en-GB"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000">
                        <a:latin typeface="Arial"/>
                        <a:ea typeface="Times New Roman"/>
                        <a:cs typeface="Times New Roman"/>
                      </a:endParaRPr>
                    </a:p>
                    <a:p>
                      <a:pPr algn="ctr">
                        <a:lnSpc>
                          <a:spcPct val="115000"/>
                        </a:lnSpc>
                        <a:spcAft>
                          <a:spcPts val="0"/>
                        </a:spcAft>
                      </a:pPr>
                      <a:r>
                        <a:rPr lang="en-GB" sz="1000">
                          <a:latin typeface="Arial"/>
                          <a:ea typeface="Times New Roman"/>
                          <a:cs typeface="Times New Roman"/>
                        </a:rPr>
                        <a:t>2.2</a:t>
                      </a:r>
                      <a:endParaRPr lang="en-GB"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r>
              <a:tr h="435610">
                <a:tc>
                  <a:txBody>
                    <a:bodyPr/>
                    <a:lstStyle/>
                    <a:p>
                      <a:pPr>
                        <a:lnSpc>
                          <a:spcPct val="115000"/>
                        </a:lnSpc>
                        <a:spcAft>
                          <a:spcPts val="0"/>
                        </a:spcAft>
                      </a:pPr>
                      <a:r>
                        <a:rPr lang="en-GB" sz="1000" b="1">
                          <a:latin typeface="Arial"/>
                          <a:ea typeface="Times New Roman"/>
                          <a:cs typeface="Times New Roman"/>
                        </a:rPr>
                        <a:t>Adequate</a:t>
                      </a:r>
                      <a:endParaRPr lang="en-GB"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000">
                          <a:latin typeface="Arial"/>
                          <a:ea typeface="Times New Roman"/>
                          <a:cs typeface="Times New Roman"/>
                        </a:rPr>
                        <a:t>Work that shows only a moderate grasp of the subject, and is marred by major errors or brevity, but shows sufficient relevant knowledge to reach degree level.</a:t>
                      </a:r>
                      <a:endParaRPr lang="en-GB"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000">
                        <a:latin typeface="Arial"/>
                        <a:ea typeface="Times New Roman"/>
                        <a:cs typeface="Times New Roman"/>
                      </a:endParaRPr>
                    </a:p>
                    <a:p>
                      <a:pPr algn="ctr">
                        <a:lnSpc>
                          <a:spcPct val="115000"/>
                        </a:lnSpc>
                        <a:spcAft>
                          <a:spcPts val="0"/>
                        </a:spcAft>
                      </a:pPr>
                      <a:r>
                        <a:rPr lang="en-GB" sz="1000">
                          <a:latin typeface="Arial"/>
                          <a:ea typeface="Times New Roman"/>
                          <a:cs typeface="Times New Roman"/>
                        </a:rPr>
                        <a:t>3</a:t>
                      </a:r>
                      <a:r>
                        <a:rPr lang="en-GB" sz="1000" baseline="30000">
                          <a:latin typeface="Arial"/>
                          <a:ea typeface="Times New Roman"/>
                          <a:cs typeface="Times New Roman"/>
                        </a:rPr>
                        <a:t>rd</a:t>
                      </a:r>
                      <a:endParaRPr lang="en-GB"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r>
              <a:tr h="441325">
                <a:tc>
                  <a:txBody>
                    <a:bodyPr/>
                    <a:lstStyle/>
                    <a:p>
                      <a:pPr>
                        <a:lnSpc>
                          <a:spcPct val="115000"/>
                        </a:lnSpc>
                        <a:spcAft>
                          <a:spcPts val="0"/>
                        </a:spcAft>
                      </a:pPr>
                      <a:r>
                        <a:rPr lang="en-GB" sz="1000" b="1">
                          <a:latin typeface="Arial"/>
                          <a:ea typeface="Times New Roman"/>
                          <a:cs typeface="Times New Roman"/>
                        </a:rPr>
                        <a:t>Fail</a:t>
                      </a:r>
                      <a:endParaRPr lang="en-GB"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000">
                          <a:latin typeface="Arial"/>
                          <a:ea typeface="Times New Roman"/>
                          <a:cs typeface="Times New Roman"/>
                        </a:rPr>
                        <a:t>Work that is too inaccurate, too irrelevant, or too brief to merit a pass.</a:t>
                      </a:r>
                      <a:endParaRPr lang="en-GB"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000">
                        <a:latin typeface="Arial"/>
                        <a:ea typeface="Times New Roman"/>
                        <a:cs typeface="Times New Roman"/>
                      </a:endParaRPr>
                    </a:p>
                    <a:p>
                      <a:pPr algn="ctr">
                        <a:lnSpc>
                          <a:spcPct val="115000"/>
                        </a:lnSpc>
                        <a:spcAft>
                          <a:spcPts val="0"/>
                        </a:spcAft>
                      </a:pPr>
                      <a:r>
                        <a:rPr lang="en-GB" sz="1000">
                          <a:latin typeface="Arial"/>
                          <a:ea typeface="Times New Roman"/>
                          <a:cs typeface="Times New Roman"/>
                        </a:rPr>
                        <a:t>Fail</a:t>
                      </a:r>
                      <a:endParaRPr lang="en-GB"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nvGraphicFramePr>
        <p:xfrm>
          <a:off x="1547664" y="5517232"/>
          <a:ext cx="6048672" cy="720080"/>
        </p:xfrm>
        <a:graphic>
          <a:graphicData uri="http://schemas.openxmlformats.org/drawingml/2006/table">
            <a:tbl>
              <a:tblPr/>
              <a:tblGrid>
                <a:gridCol w="6048672"/>
              </a:tblGrid>
              <a:tr h="720080">
                <a:tc>
                  <a:txBody>
                    <a:bodyPr/>
                    <a:lstStyle/>
                    <a:p>
                      <a:pPr>
                        <a:lnSpc>
                          <a:spcPct val="115000"/>
                        </a:lnSpc>
                        <a:spcAft>
                          <a:spcPts val="0"/>
                        </a:spcAft>
                      </a:pPr>
                      <a:r>
                        <a:rPr lang="en-GB" sz="1100" b="1" dirty="0">
                          <a:latin typeface="Arial"/>
                          <a:ea typeface="Times New Roman"/>
                          <a:cs typeface="Times New Roman"/>
                        </a:rPr>
                        <a:t>Specific Comments: (what you did well and what could be improved):</a:t>
                      </a:r>
                      <a:endParaRPr lang="en-GB"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457" name="Rectangle 73"/>
          <p:cNvSpPr>
            <a:spLocks noChangeArrowheads="1"/>
          </p:cNvSpPr>
          <p:nvPr/>
        </p:nvSpPr>
        <p:spPr bwMode="auto">
          <a:xfrm>
            <a:off x="467544" y="332656"/>
            <a:ext cx="8388424" cy="18928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Coursework Feedback Form – Cardiovascular Sciences</a:t>
            </a: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Module:</a:t>
            </a:r>
            <a:r>
              <a:rPr kumimoji="0" lang="en-GB" sz="11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Student name: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All course work is graded according to Imperial College guidelines. The table below provides a guide to the criteria by which work is judged. The marker will indicate into which category your work falls using a tick or circle. Each category corresponds approximately to a degree grade </a:t>
            </a:r>
            <a:r>
              <a:rPr kumimoji="0" lang="en-GB" sz="11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but NB feedback grades are provisional, and no mark/grade is final until ratified by the board of examiners</a:t>
            </a: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55576" y="476676"/>
          <a:ext cx="7056784" cy="5472802"/>
        </p:xfrm>
        <a:graphic>
          <a:graphicData uri="http://schemas.openxmlformats.org/drawingml/2006/table">
            <a:tbl>
              <a:tblPr/>
              <a:tblGrid>
                <a:gridCol w="1470531"/>
                <a:gridCol w="2106437"/>
                <a:gridCol w="1342466"/>
                <a:gridCol w="2137350"/>
              </a:tblGrid>
              <a:tr h="1024788">
                <a:tc>
                  <a:txBody>
                    <a:bodyPr/>
                    <a:lstStyle/>
                    <a:p>
                      <a:pPr algn="l" fontAlgn="b"/>
                      <a:r>
                        <a:rPr lang="en-GB" sz="1050" b="1" i="0" u="sng" strike="noStrike">
                          <a:latin typeface="Arial"/>
                        </a:rPr>
                        <a:t>Cardiovascular Sciences BSc Foundation Tutorial Groups 2012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latin typeface="Arial"/>
                        </a:rPr>
                        <a:t>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050" b="0" i="0" u="none" strike="noStrike">
                        <a:latin typeface="Arial"/>
                      </a:endParaRPr>
                    </a:p>
                  </a:txBody>
                  <a:tcPr marL="7430" marR="7430" marT="743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050" b="0" i="0" u="none" strike="noStrike">
                        <a:latin typeface="Arial"/>
                      </a:endParaRPr>
                    </a:p>
                  </a:txBody>
                  <a:tcPr marL="7430" marR="7430" marT="7430" marB="0" anchor="b">
                    <a:lnL>
                      <a:noFill/>
                    </a:lnL>
                    <a:lnR>
                      <a:noFill/>
                    </a:lnR>
                    <a:lnT>
                      <a:noFill/>
                    </a:lnT>
                    <a:lnB>
                      <a:noFill/>
                    </a:lnB>
                  </a:tcPr>
                </a:tc>
              </a:tr>
              <a:tr h="178439">
                <a:tc>
                  <a:txBody>
                    <a:bodyPr/>
                    <a:lstStyle/>
                    <a:p>
                      <a:pPr algn="l" fontAlgn="b"/>
                      <a:r>
                        <a:rPr lang="en-GB" sz="1050" b="0" i="0" u="none" strike="noStrike">
                          <a:latin typeface="Arial"/>
                        </a:rPr>
                        <a:t>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latin typeface="Arial"/>
                        </a:rPr>
                        <a:t>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050" b="0" i="0" u="none" strike="noStrike">
                        <a:latin typeface="Arial"/>
                      </a:endParaRPr>
                    </a:p>
                  </a:txBody>
                  <a:tcPr marL="7430" marR="7430" marT="743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50" b="0" i="0" u="none" strike="noStrike">
                        <a:latin typeface="Arial"/>
                      </a:endParaRPr>
                    </a:p>
                  </a:txBody>
                  <a:tcPr marL="7430" marR="7430" marT="7430" marB="0" anchor="b">
                    <a:lnL>
                      <a:noFill/>
                    </a:lnL>
                    <a:lnR>
                      <a:noFill/>
                    </a:lnR>
                    <a:lnT>
                      <a:noFill/>
                    </a:lnT>
                    <a:lnB w="6350" cap="flat" cmpd="sng" algn="ctr">
                      <a:solidFill>
                        <a:srgbClr val="000000"/>
                      </a:solidFill>
                      <a:prstDash val="solid"/>
                      <a:round/>
                      <a:headEnd type="none" w="med" len="med"/>
                      <a:tailEnd type="none" w="med" len="med"/>
                    </a:lnB>
                  </a:tcPr>
                </a:tc>
              </a:tr>
              <a:tr h="183378">
                <a:tc>
                  <a:txBody>
                    <a:bodyPr/>
                    <a:lstStyle/>
                    <a:p>
                      <a:pPr algn="l" fontAlgn="b"/>
                      <a:r>
                        <a:rPr lang="en-GB" sz="1050" b="1" i="0" u="none" strike="noStrike">
                          <a:latin typeface="Arial"/>
                        </a:rPr>
                        <a:t>GROUP A</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1" i="0" u="none" strike="noStrike">
                          <a:latin typeface="Arial"/>
                        </a:rPr>
                        <a:t>Dr Julia Gorelik</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1" i="0" u="none" strike="noStrike">
                          <a:latin typeface="Arial"/>
                        </a:rPr>
                        <a:t>GROUP E</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050" b="1" i="0" u="none" strike="noStrike">
                          <a:latin typeface="Arial"/>
                        </a:rPr>
                        <a:t>Dr Julia Gorelik</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439">
                <a:tc>
                  <a:txBody>
                    <a:bodyPr/>
                    <a:lstStyle/>
                    <a:p>
                      <a:pPr algn="l" fontAlgn="b"/>
                      <a:r>
                        <a:rPr lang="en-GB" sz="1050" b="0" i="0" u="none" strike="noStrike">
                          <a:solidFill>
                            <a:srgbClr val="000000"/>
                          </a:solidFill>
                          <a:latin typeface="Arial"/>
                        </a:rPr>
                        <a:t>Becker</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Al-Khayatt</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Basel</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Chamali</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439">
                <a:tc>
                  <a:txBody>
                    <a:bodyPr/>
                    <a:lstStyle/>
                    <a:p>
                      <a:pPr algn="l" fontAlgn="b"/>
                      <a:r>
                        <a:rPr lang="en-GB" sz="1050" b="0" i="0" u="none" strike="noStrike">
                          <a:solidFill>
                            <a:srgbClr val="000000"/>
                          </a:solidFill>
                          <a:latin typeface="Arial"/>
                        </a:rPr>
                        <a:t>Tareq</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Ammari</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Jack</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Healy</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439">
                <a:tc>
                  <a:txBody>
                    <a:bodyPr/>
                    <a:lstStyle/>
                    <a:p>
                      <a:pPr algn="l" fontAlgn="b"/>
                      <a:r>
                        <a:rPr lang="en-GB" sz="1050" b="0" i="0" u="none" strike="noStrike">
                          <a:solidFill>
                            <a:srgbClr val="000000"/>
                          </a:solidFill>
                          <a:latin typeface="Arial"/>
                        </a:rPr>
                        <a:t>Iman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Awan</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Farazin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Hosseini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439">
                <a:tc>
                  <a:txBody>
                    <a:bodyPr/>
                    <a:lstStyle/>
                    <a:p>
                      <a:pPr algn="l" fontAlgn="b"/>
                      <a:r>
                        <a:rPr lang="en-GB" sz="1050" b="0" i="0" u="none" strike="noStrike">
                          <a:solidFill>
                            <a:srgbClr val="000000"/>
                          </a:solidFill>
                          <a:latin typeface="Arial"/>
                        </a:rPr>
                        <a:t>Olufemi</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Ayekoloye</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latin typeface="Arial"/>
                        </a:rPr>
                        <a:t>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050" b="0" i="0" u="none" strike="noStrike">
                          <a:latin typeface="Arial"/>
                        </a:rPr>
                        <a:t>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439">
                <a:tc>
                  <a:txBody>
                    <a:bodyPr/>
                    <a:lstStyle/>
                    <a:p>
                      <a:pPr algn="l" fontAlgn="b"/>
                      <a:endParaRPr lang="en-GB" sz="1050" b="0" i="0" u="none" strike="noStrike">
                        <a:latin typeface="Arial"/>
                      </a:endParaRPr>
                    </a:p>
                  </a:txBody>
                  <a:tcPr marL="7430" marR="7430" marT="743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latin typeface="Arial"/>
                        </a:rPr>
                        <a:t>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latin typeface="Arial"/>
                        </a:rPr>
                        <a:t>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latin typeface="Arial"/>
                        </a:rPr>
                        <a:t>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378">
                <a:tc>
                  <a:txBody>
                    <a:bodyPr/>
                    <a:lstStyle/>
                    <a:p>
                      <a:pPr algn="l" fontAlgn="b"/>
                      <a:r>
                        <a:rPr lang="en-GB" sz="1050" b="1" i="0" u="none" strike="noStrike">
                          <a:latin typeface="Arial"/>
                        </a:rPr>
                        <a:t>GROUP B</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050" b="1" i="0" u="none" strike="noStrike">
                          <a:latin typeface="Arial"/>
                        </a:rPr>
                        <a:t>Prof Sian Harding</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1" i="0" u="none" strike="noStrike">
                          <a:latin typeface="Arial"/>
                        </a:rPr>
                        <a:t>GROUP F</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050" b="1" i="0" u="none" strike="noStrike">
                          <a:latin typeface="Arial"/>
                        </a:rPr>
                        <a:t>Dr Alexy Glukhov</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439">
                <a:tc>
                  <a:txBody>
                    <a:bodyPr/>
                    <a:lstStyle/>
                    <a:p>
                      <a:pPr algn="l" fontAlgn="b"/>
                      <a:r>
                        <a:rPr lang="en-GB" sz="1050" b="0" i="0" u="none" strike="noStrike">
                          <a:solidFill>
                            <a:srgbClr val="000000"/>
                          </a:solidFill>
                          <a:latin typeface="Arial"/>
                        </a:rPr>
                        <a:t>George</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Isitt</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Wei Ren</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Lau</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439">
                <a:tc>
                  <a:txBody>
                    <a:bodyPr/>
                    <a:lstStyle/>
                    <a:p>
                      <a:pPr algn="l" fontAlgn="b"/>
                      <a:r>
                        <a:rPr lang="en-GB" sz="1050" b="0" i="0" u="none" strike="noStrike">
                          <a:solidFill>
                            <a:srgbClr val="000000"/>
                          </a:solidFill>
                          <a:latin typeface="Arial"/>
                        </a:rPr>
                        <a:t>Christopher</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Kane</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Jeevahan</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Mahalingam</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439">
                <a:tc>
                  <a:txBody>
                    <a:bodyPr/>
                    <a:lstStyle/>
                    <a:p>
                      <a:pPr algn="l" fontAlgn="b"/>
                      <a:r>
                        <a:rPr lang="en-GB" sz="1050" b="0" i="0" u="none" strike="noStrike">
                          <a:solidFill>
                            <a:srgbClr val="000000"/>
                          </a:solidFill>
                          <a:latin typeface="Arial"/>
                        </a:rPr>
                        <a:t>Suraj</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Kukadia</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Nirmitha</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Jayaratne</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439">
                <a:tc>
                  <a:txBody>
                    <a:bodyPr/>
                    <a:lstStyle/>
                    <a:p>
                      <a:pPr algn="l" fontAlgn="b"/>
                      <a:r>
                        <a:rPr lang="en-GB" sz="1050" b="0" i="0" u="none" strike="noStrike">
                          <a:solidFill>
                            <a:srgbClr val="000000"/>
                          </a:solidFill>
                          <a:latin typeface="Arial"/>
                        </a:rPr>
                        <a:t>Wathna</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Palamandadige</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latin typeface="Arial"/>
                        </a:rPr>
                        <a:t>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050" b="0" i="0" u="none" strike="noStrike">
                          <a:latin typeface="Arial"/>
                        </a:rPr>
                        <a:t>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439">
                <a:tc>
                  <a:txBody>
                    <a:bodyPr/>
                    <a:lstStyle/>
                    <a:p>
                      <a:pPr algn="l" fontAlgn="b"/>
                      <a:endParaRPr lang="en-GB" sz="1050" b="0" i="0" u="none" strike="noStrike">
                        <a:latin typeface="Arial"/>
                      </a:endParaRPr>
                    </a:p>
                  </a:txBody>
                  <a:tcPr marL="7430" marR="7430" marT="743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latin typeface="Arial"/>
                        </a:rPr>
                        <a:t>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latin typeface="Arial"/>
                        </a:rPr>
                        <a:t>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latin typeface="Arial"/>
                        </a:rPr>
                        <a:t>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378">
                <a:tc>
                  <a:txBody>
                    <a:bodyPr/>
                    <a:lstStyle/>
                    <a:p>
                      <a:pPr algn="l" fontAlgn="b"/>
                      <a:r>
                        <a:rPr lang="en-GB" sz="1050" b="1" i="0" u="none" strike="noStrike">
                          <a:latin typeface="Arial"/>
                        </a:rPr>
                        <a:t>GROUP C</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050" b="1" i="0" u="none" strike="noStrike">
                          <a:latin typeface="Arial"/>
                        </a:rPr>
                        <a:t>Dr Gabor Foldes</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1" i="0" u="none" strike="noStrike">
                          <a:latin typeface="Arial"/>
                        </a:rPr>
                        <a:t>GROUP G</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050" b="1" i="0" u="none" strike="noStrike">
                          <a:latin typeface="Arial"/>
                        </a:rPr>
                        <a:t>Dr Gabor Foldes</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439">
                <a:tc>
                  <a:txBody>
                    <a:bodyPr/>
                    <a:lstStyle/>
                    <a:p>
                      <a:pPr algn="l" fontAlgn="b"/>
                      <a:r>
                        <a:rPr lang="en-GB" sz="1050" b="0" i="0" u="none" strike="noStrike">
                          <a:solidFill>
                            <a:srgbClr val="000000"/>
                          </a:solidFill>
                          <a:latin typeface="Arial"/>
                        </a:rPr>
                        <a:t>Alexandra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Nowbar</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Bilal</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Sahib</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439">
                <a:tc>
                  <a:txBody>
                    <a:bodyPr/>
                    <a:lstStyle/>
                    <a:p>
                      <a:pPr algn="l" fontAlgn="b"/>
                      <a:r>
                        <a:rPr lang="en-GB" sz="1050" b="0" i="0" u="none" strike="noStrike">
                          <a:solidFill>
                            <a:srgbClr val="000000"/>
                          </a:solidFill>
                          <a:latin typeface="Arial"/>
                        </a:rPr>
                        <a:t>Oluwatobiloba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Oyefeso</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Arunashis</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Sau</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439">
                <a:tc>
                  <a:txBody>
                    <a:bodyPr/>
                    <a:lstStyle/>
                    <a:p>
                      <a:pPr algn="l" fontAlgn="b"/>
                      <a:r>
                        <a:rPr lang="en-GB" sz="1050" b="0" i="0" u="none" strike="noStrike">
                          <a:solidFill>
                            <a:srgbClr val="000000"/>
                          </a:solidFill>
                          <a:latin typeface="Arial"/>
                        </a:rPr>
                        <a:t>Dardan</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Popova</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Karen</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Pinto</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439">
                <a:tc>
                  <a:txBody>
                    <a:bodyPr/>
                    <a:lstStyle/>
                    <a:p>
                      <a:pPr algn="l" fontAlgn="b"/>
                      <a:r>
                        <a:rPr lang="en-GB" sz="1050" b="0" i="0" u="none" strike="noStrike">
                          <a:latin typeface="Arial"/>
                        </a:rPr>
                        <a:t>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050" b="0" i="0" u="none" strike="noStrike">
                          <a:latin typeface="Arial"/>
                        </a:rPr>
                        <a:t>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050" b="0" i="0" u="none" strike="noStrike">
                        <a:latin typeface="Arial"/>
                      </a:endParaRP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latin typeface="Arial"/>
                        </a:rPr>
                        <a:t>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439">
                <a:tc>
                  <a:txBody>
                    <a:bodyPr/>
                    <a:lstStyle/>
                    <a:p>
                      <a:pPr algn="l" fontAlgn="b"/>
                      <a:r>
                        <a:rPr lang="en-GB" sz="1050" b="0" i="0" u="none" strike="noStrike">
                          <a:latin typeface="Arial"/>
                        </a:rPr>
                        <a:t>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050" b="0" i="0" u="none" strike="noStrike">
                          <a:latin typeface="Arial"/>
                        </a:rPr>
                        <a:t>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latin typeface="Arial"/>
                        </a:rPr>
                        <a:t>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latin typeface="Arial"/>
                        </a:rPr>
                        <a:t>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709">
                <a:tc>
                  <a:txBody>
                    <a:bodyPr/>
                    <a:lstStyle/>
                    <a:p>
                      <a:pPr algn="l" fontAlgn="b"/>
                      <a:r>
                        <a:rPr lang="en-GB" sz="1050" b="1" i="0" u="none" strike="noStrike">
                          <a:latin typeface="Arial"/>
                        </a:rPr>
                        <a:t>GROUP D</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050" b="1" i="0" u="none" strike="noStrike">
                          <a:latin typeface="Arial"/>
                        </a:rPr>
                        <a:t>Dr Anamika Bhargava</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1" i="0" u="none" strike="noStrike">
                          <a:latin typeface="Arial"/>
                        </a:rPr>
                        <a:t>GROUP H</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050" b="1" i="0" u="none" strike="noStrike">
                          <a:latin typeface="Arial"/>
                        </a:rPr>
                        <a:t>Dr Anamika Bhargava</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439">
                <a:tc>
                  <a:txBody>
                    <a:bodyPr/>
                    <a:lstStyle/>
                    <a:p>
                      <a:pPr algn="l" fontAlgn="b"/>
                      <a:r>
                        <a:rPr lang="en-GB" sz="1050" b="0" i="0" u="none" strike="noStrike">
                          <a:solidFill>
                            <a:srgbClr val="000000"/>
                          </a:solidFill>
                          <a:latin typeface="Arial"/>
                        </a:rPr>
                        <a:t>Sarah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Tai</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Rachel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latin typeface="Arial"/>
                        </a:rPr>
                        <a:t>Mahoney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439">
                <a:tc>
                  <a:txBody>
                    <a:bodyPr/>
                    <a:lstStyle/>
                    <a:p>
                      <a:pPr algn="l" fontAlgn="b"/>
                      <a:r>
                        <a:rPr lang="en-GB" sz="1050" b="0" i="0" u="none" strike="noStrike">
                          <a:solidFill>
                            <a:srgbClr val="000000"/>
                          </a:solidFill>
                          <a:latin typeface="Arial"/>
                        </a:rPr>
                        <a:t>Jie </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Yeo</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Alexander</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Sharp</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439">
                <a:tc>
                  <a:txBody>
                    <a:bodyPr/>
                    <a:lstStyle/>
                    <a:p>
                      <a:pPr algn="l" fontAlgn="b"/>
                      <a:r>
                        <a:rPr lang="en-GB" sz="1050" b="0" i="0" u="none" strike="noStrike">
                          <a:solidFill>
                            <a:srgbClr val="000000"/>
                          </a:solidFill>
                          <a:latin typeface="Arial"/>
                        </a:rPr>
                        <a:t>Daniel</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Higgins</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Jack</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latin typeface="Arial"/>
                        </a:rPr>
                        <a:t>McLean</a:t>
                      </a:r>
                    </a:p>
                  </a:txBody>
                  <a:tcPr marL="7430" marR="7430" marT="74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631">
                <a:tc>
                  <a:txBody>
                    <a:bodyPr/>
                    <a:lstStyle/>
                    <a:p>
                      <a:pPr algn="l" fontAlgn="b"/>
                      <a:r>
                        <a:rPr lang="en-GB" sz="1000" b="0" i="0" u="none" strike="noStrike">
                          <a:latin typeface="Arial"/>
                        </a:rPr>
                        <a:t> </a:t>
                      </a:r>
                    </a:p>
                  </a:txBody>
                  <a:tcPr marL="7430" marR="7430" marT="743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endParaRPr lang="en-GB" sz="1000" b="0" i="0" u="none" strike="noStrike">
                        <a:latin typeface="Arial"/>
                      </a:endParaRPr>
                    </a:p>
                  </a:txBody>
                  <a:tcPr marL="7430" marR="7430" marT="743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latin typeface="Arial"/>
                      </a:endParaRPr>
                    </a:p>
                  </a:txBody>
                  <a:tcPr marL="7430" marR="7430" marT="743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dirty="0">
                        <a:latin typeface="Arial"/>
                      </a:endParaRPr>
                    </a:p>
                  </a:txBody>
                  <a:tcPr marL="7430" marR="7430" marT="7430"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p:txBody>
          <a:bodyPr/>
          <a:lstStyle/>
          <a:p>
            <a:pPr algn="ctr" eaLnBrk="1" hangingPunct="1">
              <a:buFontTx/>
              <a:buNone/>
            </a:pPr>
            <a:r>
              <a:rPr lang="en-GB" sz="4000" smtClean="0"/>
              <a:t>Good luck and enjoy the year!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539750" y="47625"/>
            <a:ext cx="8604250" cy="6454775"/>
          </a:xfrm>
          <a:prstGeom prst="rect">
            <a:avLst/>
          </a:prstGeom>
          <a:noFill/>
          <a:ln w="9525">
            <a:noFill/>
            <a:miter lim="800000"/>
            <a:headEnd/>
            <a:tailEnd/>
          </a:ln>
        </p:spPr>
        <p:txBody>
          <a:bodyPr anchor="ctr">
            <a:spAutoFit/>
          </a:bodyPr>
          <a:lstStyle/>
          <a:p>
            <a:pPr>
              <a:lnSpc>
                <a:spcPct val="120000"/>
              </a:lnSpc>
              <a:tabLst>
                <a:tab pos="450850" algn="l"/>
              </a:tabLst>
            </a:pPr>
            <a:r>
              <a:rPr lang="en-GB" sz="1600" b="1" dirty="0"/>
              <a:t>Module 1: Cellular cardiology</a:t>
            </a:r>
            <a:endParaRPr lang="en-GB" sz="1600" dirty="0"/>
          </a:p>
          <a:p>
            <a:pPr>
              <a:lnSpc>
                <a:spcPct val="120000"/>
              </a:lnSpc>
              <a:tabLst>
                <a:tab pos="450850" algn="l"/>
              </a:tabLst>
            </a:pPr>
            <a:r>
              <a:rPr lang="en-GB" sz="1600" b="1" dirty="0"/>
              <a:t>Module Leaders </a:t>
            </a:r>
            <a:r>
              <a:rPr lang="en-GB" sz="1600" dirty="0"/>
              <a:t> </a:t>
            </a:r>
          </a:p>
          <a:p>
            <a:pPr>
              <a:lnSpc>
                <a:spcPct val="120000"/>
              </a:lnSpc>
              <a:tabLst>
                <a:tab pos="450850" algn="l"/>
              </a:tabLst>
            </a:pPr>
            <a:r>
              <a:rPr lang="en-GB" sz="1600" dirty="0"/>
              <a:t>Professor Steve Marston				</a:t>
            </a:r>
            <a:r>
              <a:rPr lang="en-GB" sz="1600" dirty="0" smtClean="0">
                <a:hlinkClick r:id="rId2"/>
              </a:rPr>
              <a:t>s.marston@imperial.ac.uk</a:t>
            </a:r>
            <a:endParaRPr lang="en-GB" sz="1600" dirty="0"/>
          </a:p>
          <a:p>
            <a:pPr>
              <a:lnSpc>
                <a:spcPct val="120000"/>
              </a:lnSpc>
              <a:tabLst>
                <a:tab pos="450850" algn="l"/>
              </a:tabLst>
            </a:pPr>
            <a:r>
              <a:rPr lang="en-GB" sz="1600" dirty="0"/>
              <a:t>Professor Ralph </a:t>
            </a:r>
            <a:r>
              <a:rPr lang="en-GB" sz="1600" dirty="0" err="1"/>
              <a:t>Knoell</a:t>
            </a:r>
            <a:r>
              <a:rPr lang="en-GB" sz="1600" dirty="0"/>
              <a:t>				</a:t>
            </a:r>
            <a:r>
              <a:rPr lang="en-GB" sz="1600" dirty="0">
                <a:hlinkClick r:id="rId3"/>
              </a:rPr>
              <a:t>r.knoell@imperial.ac.uk</a:t>
            </a:r>
            <a:endParaRPr lang="en-GB" sz="1600" dirty="0"/>
          </a:p>
          <a:p>
            <a:pPr>
              <a:lnSpc>
                <a:spcPct val="120000"/>
              </a:lnSpc>
              <a:tabLst>
                <a:tab pos="450850" algn="l"/>
              </a:tabLst>
            </a:pPr>
            <a:r>
              <a:rPr lang="nl-NL" sz="1600" u="sng" dirty="0"/>
              <a:t>Dr Cesare Terracciano 				</a:t>
            </a:r>
            <a:r>
              <a:rPr lang="en-GB" sz="1600" dirty="0">
                <a:hlinkClick r:id="rId4"/>
              </a:rPr>
              <a:t>c.terracciano@imperial.ac.uk</a:t>
            </a:r>
            <a:r>
              <a:rPr lang="nl-NL" sz="1600" u="sng" dirty="0"/>
              <a:t> </a:t>
            </a:r>
            <a:endParaRPr lang="en-GB" sz="1600" dirty="0"/>
          </a:p>
          <a:p>
            <a:pPr>
              <a:lnSpc>
                <a:spcPct val="120000"/>
              </a:lnSpc>
              <a:tabLst>
                <a:tab pos="450850" algn="l"/>
              </a:tabLst>
            </a:pPr>
            <a:endParaRPr lang="en-GB" sz="1600" b="1" dirty="0"/>
          </a:p>
          <a:p>
            <a:pPr>
              <a:lnSpc>
                <a:spcPct val="120000"/>
              </a:lnSpc>
              <a:tabLst>
                <a:tab pos="450850" algn="l"/>
              </a:tabLst>
            </a:pPr>
            <a:r>
              <a:rPr lang="en-GB" sz="1600" b="1" dirty="0"/>
              <a:t>Aims and Content </a:t>
            </a:r>
            <a:endParaRPr lang="en-GB" sz="1600" dirty="0"/>
          </a:p>
          <a:p>
            <a:pPr>
              <a:lnSpc>
                <a:spcPct val="120000"/>
              </a:lnSpc>
              <a:spcAft>
                <a:spcPct val="50000"/>
              </a:spcAft>
              <a:buFontTx/>
              <a:buChar char="•"/>
              <a:tabLst>
                <a:tab pos="450850" algn="l"/>
              </a:tabLst>
            </a:pPr>
            <a:r>
              <a:rPr lang="en-GB" sz="1600" dirty="0"/>
              <a:t>To understand the structure and development of the heart, including the cardiac </a:t>
            </a:r>
            <a:r>
              <a:rPr lang="en-GB" sz="1600" dirty="0" err="1"/>
              <a:t>myocyte</a:t>
            </a:r>
            <a:r>
              <a:rPr lang="en-GB" sz="1600" dirty="0"/>
              <a:t>, interconnections between </a:t>
            </a:r>
            <a:r>
              <a:rPr lang="en-GB" sz="1600" dirty="0" err="1"/>
              <a:t>myocytes</a:t>
            </a:r>
            <a:r>
              <a:rPr lang="en-GB" sz="1600" dirty="0"/>
              <a:t>, and the mechanisms that bring about contraction and relaxation of the </a:t>
            </a:r>
            <a:r>
              <a:rPr lang="en-GB" sz="1600" dirty="0" err="1"/>
              <a:t>myocyte</a:t>
            </a:r>
            <a:r>
              <a:rPr lang="en-GB" sz="1600" dirty="0"/>
              <a:t> (excitation-contraction coupling) in normal and diseased hearts.</a:t>
            </a:r>
          </a:p>
          <a:p>
            <a:pPr>
              <a:lnSpc>
                <a:spcPct val="120000"/>
              </a:lnSpc>
              <a:spcAft>
                <a:spcPct val="50000"/>
              </a:spcAft>
              <a:buFontTx/>
              <a:buChar char="•"/>
              <a:tabLst>
                <a:tab pos="450850" algn="l"/>
              </a:tabLst>
            </a:pPr>
            <a:r>
              <a:rPr lang="en-GB" sz="1600" dirty="0"/>
              <a:t>To understand the electrophysiological properties of the heart and how disturbances in electrophysiological properties predispose the heart to arrhythmias.</a:t>
            </a:r>
          </a:p>
          <a:p>
            <a:pPr>
              <a:lnSpc>
                <a:spcPct val="120000"/>
              </a:lnSpc>
              <a:spcAft>
                <a:spcPct val="50000"/>
              </a:spcAft>
              <a:buFontTx/>
              <a:buChar char="•"/>
              <a:tabLst>
                <a:tab pos="450850" algn="l"/>
              </a:tabLst>
            </a:pPr>
            <a:r>
              <a:rPr lang="en-GB" sz="1600" dirty="0"/>
              <a:t>To be able to describe the molecular aspects (stimuli, signalling and regulation of gene and protein expression) of cardiac adaptation to increased workload (cardiac hypertrophy) and </a:t>
            </a:r>
            <a:r>
              <a:rPr lang="en-GB" sz="1600" dirty="0" err="1"/>
              <a:t>ischaemia</a:t>
            </a:r>
            <a:r>
              <a:rPr lang="en-GB" sz="1600" dirty="0"/>
              <a:t> / reperfusion.</a:t>
            </a:r>
          </a:p>
          <a:p>
            <a:pPr>
              <a:lnSpc>
                <a:spcPct val="120000"/>
              </a:lnSpc>
              <a:spcAft>
                <a:spcPct val="50000"/>
              </a:spcAft>
              <a:buFontTx/>
              <a:buChar char="•"/>
              <a:tabLst>
                <a:tab pos="450850" algn="l"/>
              </a:tabLst>
            </a:pPr>
            <a:r>
              <a:rPr lang="en-GB" sz="1600" dirty="0"/>
              <a:t>To have knowledge of developing technologies and novel approaches for the treatment of heart failure (e.g. cell transplantation, gene therapy, restoration of the cell cycle) and be able to discuss these in the context of the molecular aspects of heart failure.</a:t>
            </a:r>
          </a:p>
          <a:p>
            <a:pPr>
              <a:lnSpc>
                <a:spcPct val="120000"/>
              </a:lnSpc>
              <a:spcAft>
                <a:spcPct val="50000"/>
              </a:spcAft>
              <a:buFontTx/>
              <a:buChar char="•"/>
              <a:tabLst>
                <a:tab pos="450850" algn="l"/>
              </a:tabLst>
            </a:pPr>
            <a:r>
              <a:rPr lang="en-GB" sz="1600" dirty="0"/>
              <a:t>To understand the molecular basis of heart disease, different human mutations in a wide variety of different genes will be discussed.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250825" y="631894"/>
            <a:ext cx="8640763" cy="5632311"/>
          </a:xfrm>
          <a:prstGeom prst="rect">
            <a:avLst/>
          </a:prstGeom>
          <a:noFill/>
          <a:ln w="9525">
            <a:noFill/>
            <a:miter lim="800000"/>
            <a:headEnd/>
            <a:tailEnd/>
          </a:ln>
        </p:spPr>
        <p:txBody>
          <a:bodyPr anchor="ctr">
            <a:spAutoFit/>
          </a:bodyPr>
          <a:lstStyle/>
          <a:p>
            <a:pPr>
              <a:lnSpc>
                <a:spcPct val="150000"/>
              </a:lnSpc>
              <a:tabLst>
                <a:tab pos="450850" algn="l"/>
              </a:tabLst>
            </a:pPr>
            <a:r>
              <a:rPr lang="en-GB" sz="1800" b="1" dirty="0"/>
              <a:t>Module 2: Vascular Biology &amp; Cardiovascular Pharmacology</a:t>
            </a:r>
            <a:endParaRPr lang="en-GB" sz="1800" dirty="0"/>
          </a:p>
          <a:p>
            <a:pPr>
              <a:lnSpc>
                <a:spcPct val="150000"/>
              </a:lnSpc>
              <a:tabLst>
                <a:tab pos="450850" algn="l"/>
              </a:tabLst>
            </a:pPr>
            <a:endParaRPr lang="en-GB" sz="1800" b="1" dirty="0"/>
          </a:p>
          <a:p>
            <a:pPr>
              <a:lnSpc>
                <a:spcPct val="150000"/>
              </a:lnSpc>
              <a:tabLst>
                <a:tab pos="450850" algn="l"/>
              </a:tabLst>
            </a:pPr>
            <a:r>
              <a:rPr lang="en-GB" sz="1800" b="1" dirty="0"/>
              <a:t>Module Leaders </a:t>
            </a:r>
            <a:endParaRPr lang="en-GB" sz="1800" dirty="0"/>
          </a:p>
          <a:p>
            <a:pPr>
              <a:lnSpc>
                <a:spcPct val="150000"/>
              </a:lnSpc>
              <a:tabLst>
                <a:tab pos="450850" algn="l"/>
              </a:tabLst>
            </a:pPr>
            <a:r>
              <a:rPr lang="nl-NL" sz="1800" dirty="0" smtClean="0"/>
              <a:t>Prof Alun </a:t>
            </a:r>
            <a:r>
              <a:rPr lang="nl-NL" sz="1800" dirty="0"/>
              <a:t>Hughes				</a:t>
            </a:r>
            <a:r>
              <a:rPr lang="en-GB" sz="1800" u="sng" dirty="0">
                <a:hlinkClick r:id="rId2"/>
              </a:rPr>
              <a:t>a.hughes@imperial.ac.uk</a:t>
            </a:r>
            <a:r>
              <a:rPr lang="en-GB" sz="1800" u="sng" dirty="0"/>
              <a:t> </a:t>
            </a:r>
            <a:endParaRPr lang="en-GB" sz="1800" dirty="0"/>
          </a:p>
          <a:p>
            <a:pPr>
              <a:lnSpc>
                <a:spcPct val="150000"/>
              </a:lnSpc>
              <a:tabLst>
                <a:tab pos="450850" algn="l"/>
              </a:tabLst>
            </a:pPr>
            <a:r>
              <a:rPr lang="en-GB" sz="1800" dirty="0" smtClean="0"/>
              <a:t>Dr Mike Schachter			</a:t>
            </a:r>
            <a:r>
              <a:rPr lang="en-GB" sz="1800" u="sng" dirty="0" smtClean="0">
                <a:hlinkClick r:id="rId3"/>
              </a:rPr>
              <a:t>m.schachter@imperial.ac.uk</a:t>
            </a:r>
            <a:endParaRPr lang="en-GB" sz="1800" dirty="0" smtClean="0"/>
          </a:p>
          <a:p>
            <a:pPr>
              <a:lnSpc>
                <a:spcPct val="150000"/>
              </a:lnSpc>
              <a:tabLst>
                <a:tab pos="450850" algn="l"/>
              </a:tabLst>
            </a:pPr>
            <a:r>
              <a:rPr lang="it-IT" sz="1800" dirty="0" smtClean="0"/>
              <a:t>Dr </a:t>
            </a:r>
            <a:r>
              <a:rPr lang="it-IT" sz="1800" dirty="0"/>
              <a:t>Anna Randi				</a:t>
            </a:r>
            <a:r>
              <a:rPr lang="en-GB" sz="1800" dirty="0">
                <a:hlinkClick r:id="rId4"/>
              </a:rPr>
              <a:t>a.randi@imperial.ac.uk</a:t>
            </a:r>
            <a:r>
              <a:rPr lang="it-IT" sz="1800" dirty="0"/>
              <a:t> </a:t>
            </a:r>
            <a:endParaRPr lang="en-GB" sz="1800" dirty="0"/>
          </a:p>
          <a:p>
            <a:pPr>
              <a:lnSpc>
                <a:spcPct val="150000"/>
              </a:lnSpc>
              <a:spcBef>
                <a:spcPct val="50000"/>
              </a:spcBef>
              <a:buFontTx/>
              <a:buChar char="•"/>
              <a:tabLst>
                <a:tab pos="450850" algn="l"/>
              </a:tabLst>
            </a:pPr>
            <a:r>
              <a:rPr lang="en-GB" sz="1800" b="1" dirty="0" smtClean="0"/>
              <a:t>Aims </a:t>
            </a:r>
            <a:r>
              <a:rPr lang="en-GB" sz="1800" b="1" dirty="0"/>
              <a:t>and Content</a:t>
            </a:r>
            <a:endParaRPr lang="en-GB" sz="1800" dirty="0"/>
          </a:p>
          <a:p>
            <a:pPr>
              <a:lnSpc>
                <a:spcPct val="150000"/>
              </a:lnSpc>
              <a:spcBef>
                <a:spcPct val="50000"/>
              </a:spcBef>
              <a:buFontTx/>
              <a:buChar char="•"/>
              <a:tabLst>
                <a:tab pos="450850" algn="l"/>
              </a:tabLst>
            </a:pPr>
            <a:r>
              <a:rPr lang="en-GB" sz="1800" dirty="0"/>
              <a:t>To introduce students to the range of physiological functions performed by the vasculature. </a:t>
            </a:r>
          </a:p>
          <a:p>
            <a:pPr>
              <a:lnSpc>
                <a:spcPct val="150000"/>
              </a:lnSpc>
              <a:spcBef>
                <a:spcPct val="50000"/>
              </a:spcBef>
              <a:buFontTx/>
              <a:buChar char="•"/>
              <a:tabLst>
                <a:tab pos="450850" algn="l"/>
              </a:tabLst>
            </a:pPr>
            <a:r>
              <a:rPr lang="en-GB" sz="1800" dirty="0"/>
              <a:t>To understand the biology of vascular disease. </a:t>
            </a:r>
          </a:p>
          <a:p>
            <a:pPr>
              <a:lnSpc>
                <a:spcPct val="150000"/>
              </a:lnSpc>
              <a:spcBef>
                <a:spcPct val="50000"/>
              </a:spcBef>
              <a:buFontTx/>
              <a:buChar char="•"/>
              <a:tabLst>
                <a:tab pos="450850" algn="l"/>
              </a:tabLst>
            </a:pPr>
            <a:r>
              <a:rPr lang="en-GB" sz="1800" dirty="0"/>
              <a:t>To understand the basic pharmacology of the cardiovascular system, including cellular and molecular aspects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96838" y="2832"/>
            <a:ext cx="9012237" cy="6912662"/>
          </a:xfrm>
          <a:prstGeom prst="rect">
            <a:avLst/>
          </a:prstGeom>
          <a:noFill/>
          <a:ln w="9525">
            <a:noFill/>
            <a:miter lim="800000"/>
            <a:headEnd/>
            <a:tailEnd/>
          </a:ln>
        </p:spPr>
        <p:txBody>
          <a:bodyPr anchor="ctr">
            <a:spAutoFit/>
          </a:bodyPr>
          <a:lstStyle/>
          <a:p>
            <a:pPr>
              <a:lnSpc>
                <a:spcPct val="120000"/>
              </a:lnSpc>
              <a:tabLst>
                <a:tab pos="450850" algn="l"/>
              </a:tabLst>
            </a:pPr>
            <a:r>
              <a:rPr lang="en-GB" sz="1600" b="1" dirty="0"/>
              <a:t>Module 3: </a:t>
            </a:r>
            <a:r>
              <a:rPr lang="en-GB" sz="1600" b="1" dirty="0" smtClean="0"/>
              <a:t>Cardiac Imaging, Cardiovascular </a:t>
            </a:r>
            <a:r>
              <a:rPr lang="en-GB" sz="1600" b="1" dirty="0"/>
              <a:t>Disease Epidemiology, Investigation and Therapeutics and Cardiac Electrophysiology</a:t>
            </a:r>
          </a:p>
          <a:p>
            <a:pPr>
              <a:lnSpc>
                <a:spcPct val="120000"/>
              </a:lnSpc>
              <a:tabLst>
                <a:tab pos="450850" algn="l"/>
              </a:tabLst>
            </a:pPr>
            <a:r>
              <a:rPr lang="en-GB" sz="1600" b="1" dirty="0"/>
              <a:t>Module Leaders </a:t>
            </a:r>
            <a:endParaRPr lang="en-GB" sz="1600" dirty="0"/>
          </a:p>
          <a:p>
            <a:pPr>
              <a:lnSpc>
                <a:spcPct val="120000"/>
              </a:lnSpc>
              <a:tabLst>
                <a:tab pos="450850" algn="l"/>
              </a:tabLst>
            </a:pPr>
            <a:r>
              <a:rPr lang="nl-NL" sz="1600" dirty="0" smtClean="0"/>
              <a:t>Professor R Underwood				</a:t>
            </a:r>
            <a:r>
              <a:rPr lang="en-GB" sz="1600" dirty="0" smtClean="0">
                <a:hlinkClick r:id="rId2"/>
              </a:rPr>
              <a:t>r.underwood@imperial.ac.uk</a:t>
            </a:r>
            <a:r>
              <a:rPr lang="en-GB" sz="1600" dirty="0" smtClean="0"/>
              <a:t> </a:t>
            </a:r>
          </a:p>
          <a:p>
            <a:pPr>
              <a:lnSpc>
                <a:spcPct val="120000"/>
              </a:lnSpc>
              <a:tabLst>
                <a:tab pos="450850" algn="l"/>
              </a:tabLst>
            </a:pPr>
            <a:r>
              <a:rPr lang="en-GB" sz="1600" dirty="0" smtClean="0"/>
              <a:t>Prof </a:t>
            </a:r>
            <a:r>
              <a:rPr lang="en-GB" sz="1600" dirty="0"/>
              <a:t>N </a:t>
            </a:r>
            <a:r>
              <a:rPr lang="en-GB" sz="1600" dirty="0" err="1"/>
              <a:t>Poulter</a:t>
            </a:r>
            <a:r>
              <a:rPr lang="en-GB" sz="1600" dirty="0"/>
              <a:t>					</a:t>
            </a:r>
            <a:r>
              <a:rPr lang="en-GB" sz="1600" dirty="0">
                <a:hlinkClick r:id="rId3"/>
              </a:rPr>
              <a:t>n.poulter@imperial.ac.uk</a:t>
            </a:r>
            <a:r>
              <a:rPr lang="en-GB" sz="1600" u="sng" dirty="0"/>
              <a:t> </a:t>
            </a:r>
            <a:endParaRPr lang="en-GB" sz="1600" dirty="0"/>
          </a:p>
          <a:p>
            <a:pPr>
              <a:lnSpc>
                <a:spcPct val="120000"/>
              </a:lnSpc>
              <a:tabLst>
                <a:tab pos="450850" algn="l"/>
              </a:tabLst>
            </a:pPr>
            <a:r>
              <a:rPr lang="en-GB" sz="1600" dirty="0" smtClean="0"/>
              <a:t>Prof </a:t>
            </a:r>
            <a:r>
              <a:rPr lang="en-GB" sz="1600" dirty="0"/>
              <a:t>N Peters					</a:t>
            </a:r>
            <a:r>
              <a:rPr lang="en-GB" sz="1600" dirty="0">
                <a:hlinkClick r:id="rId4"/>
              </a:rPr>
              <a:t>n.peters@imperial.ac.uk</a:t>
            </a:r>
            <a:endParaRPr lang="en-GB" sz="1600" dirty="0"/>
          </a:p>
          <a:p>
            <a:pPr>
              <a:lnSpc>
                <a:spcPct val="120000"/>
              </a:lnSpc>
              <a:tabLst>
                <a:tab pos="450850" algn="l"/>
              </a:tabLst>
            </a:pPr>
            <a:r>
              <a:rPr lang="en-GB" sz="1600" dirty="0"/>
              <a:t>Dr </a:t>
            </a:r>
            <a:r>
              <a:rPr lang="en-GB" sz="1600" dirty="0" smtClean="0"/>
              <a:t>S </a:t>
            </a:r>
            <a:r>
              <a:rPr lang="en-GB" sz="1600" dirty="0" err="1" smtClean="0"/>
              <a:t>Hayat</a:t>
            </a:r>
            <a:r>
              <a:rPr lang="en-GB" sz="1600" dirty="0" smtClean="0"/>
              <a:t> </a:t>
            </a:r>
            <a:r>
              <a:rPr lang="en-GB" sz="1600" dirty="0"/>
              <a:t>					</a:t>
            </a:r>
            <a:r>
              <a:rPr lang="en-GB" sz="1600" dirty="0" smtClean="0">
                <a:hlinkClick r:id="rId5"/>
              </a:rPr>
              <a:t>s.hayat@imperial.ac.uk</a:t>
            </a:r>
            <a:r>
              <a:rPr lang="en-GB" sz="1600" dirty="0" smtClean="0"/>
              <a:t> </a:t>
            </a:r>
            <a:r>
              <a:rPr lang="en-GB" sz="1600" dirty="0"/>
              <a:t>			</a:t>
            </a:r>
          </a:p>
          <a:p>
            <a:pPr>
              <a:lnSpc>
                <a:spcPct val="120000"/>
              </a:lnSpc>
              <a:tabLst>
                <a:tab pos="450850" algn="l"/>
              </a:tabLst>
            </a:pPr>
            <a:r>
              <a:rPr lang="en-GB" sz="1600" b="1" dirty="0"/>
              <a:t>Aims and Content</a:t>
            </a:r>
            <a:endParaRPr lang="en-GB" sz="1600" dirty="0"/>
          </a:p>
          <a:p>
            <a:pPr>
              <a:lnSpc>
                <a:spcPct val="120000"/>
              </a:lnSpc>
              <a:spcAft>
                <a:spcPct val="50000"/>
              </a:spcAft>
              <a:buFontTx/>
              <a:buChar char="•"/>
              <a:tabLst>
                <a:tab pos="450850" algn="l"/>
              </a:tabLst>
            </a:pPr>
            <a:r>
              <a:rPr lang="en-GB" sz="1600" dirty="0"/>
              <a:t>To evaluate the determinants, distribution and optimal prevention of cardiovascular diseases. </a:t>
            </a:r>
          </a:p>
          <a:p>
            <a:pPr>
              <a:lnSpc>
                <a:spcPct val="120000"/>
              </a:lnSpc>
              <a:spcAft>
                <a:spcPct val="50000"/>
              </a:spcAft>
              <a:buFontTx/>
              <a:buChar char="•"/>
              <a:tabLst>
                <a:tab pos="450850" algn="l"/>
              </a:tabLst>
            </a:pPr>
            <a:r>
              <a:rPr lang="en-GB" sz="1600" dirty="0"/>
              <a:t>To understand the pros and cons of different types of studies used to investigate the causes and treatments for cardiovascular diseases and to explore the relative values of the high risk and population strategies of prevention.</a:t>
            </a:r>
          </a:p>
          <a:p>
            <a:pPr>
              <a:lnSpc>
                <a:spcPct val="120000"/>
              </a:lnSpc>
              <a:spcAft>
                <a:spcPct val="50000"/>
              </a:spcAft>
              <a:buFontTx/>
              <a:buChar char="•"/>
              <a:tabLst>
                <a:tab pos="450850" algn="l"/>
              </a:tabLst>
            </a:pPr>
            <a:r>
              <a:rPr lang="en-GB" sz="1600" dirty="0"/>
              <a:t>To provide an introduction to the imaging techniques used to assess cardiovascular anatomy and function in health and in disease. </a:t>
            </a:r>
          </a:p>
          <a:p>
            <a:pPr>
              <a:lnSpc>
                <a:spcPct val="120000"/>
              </a:lnSpc>
              <a:spcAft>
                <a:spcPct val="50000"/>
              </a:spcAft>
              <a:buFontTx/>
              <a:buChar char="•"/>
              <a:tabLst>
                <a:tab pos="450850" algn="l"/>
              </a:tabLst>
            </a:pPr>
            <a:r>
              <a:rPr lang="en-GB" sz="1600" dirty="0"/>
              <a:t>To provide an introduction to aspects of management of cardiovascular disease including current cardiovascular therapeutics and likely future developments. </a:t>
            </a:r>
          </a:p>
          <a:p>
            <a:pPr>
              <a:lnSpc>
                <a:spcPct val="120000"/>
              </a:lnSpc>
              <a:spcAft>
                <a:spcPct val="50000"/>
              </a:spcAft>
              <a:buFontTx/>
              <a:buChar char="•"/>
              <a:tabLst>
                <a:tab pos="450850" algn="l"/>
              </a:tabLst>
            </a:pPr>
            <a:r>
              <a:rPr lang="en-GB" sz="1600" dirty="0"/>
              <a:t>To provide an overview of Cardiac electrophysiology and diagnostic tools used in studies and clinical management.</a:t>
            </a:r>
          </a:p>
          <a:p>
            <a:pPr>
              <a:lnSpc>
                <a:spcPct val="120000"/>
              </a:lnSpc>
              <a:spcAft>
                <a:spcPct val="50000"/>
              </a:spcAft>
              <a:buFontTx/>
              <a:buChar char="•"/>
              <a:tabLst>
                <a:tab pos="450850" algn="l"/>
              </a:tabLst>
            </a:pPr>
            <a:r>
              <a:rPr lang="en-GB" sz="1600" dirty="0"/>
              <a:t>To explore cardiac electrophysiology in the form of practical examples and case studies and attend demonstrations and workshops.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99592" y="836712"/>
          <a:ext cx="7056784" cy="2808312"/>
        </p:xfrm>
        <a:graphic>
          <a:graphicData uri="http://schemas.openxmlformats.org/drawingml/2006/table">
            <a:tbl>
              <a:tblPr/>
              <a:tblGrid>
                <a:gridCol w="1456797"/>
                <a:gridCol w="1375736"/>
                <a:gridCol w="1292963"/>
                <a:gridCol w="1477917"/>
                <a:gridCol w="1453371"/>
              </a:tblGrid>
              <a:tr h="443418">
                <a:tc>
                  <a:txBody>
                    <a:bodyPr/>
                    <a:lstStyle/>
                    <a:p>
                      <a:pPr>
                        <a:spcAft>
                          <a:spcPts val="0"/>
                        </a:spcAft>
                      </a:pPr>
                      <a:r>
                        <a:rPr lang="en-GB" sz="800" b="1" dirty="0">
                          <a:latin typeface="Arial"/>
                          <a:ea typeface="SimSun"/>
                        </a:rPr>
                        <a:t>Monday 24</a:t>
                      </a:r>
                      <a:r>
                        <a:rPr lang="en-GB" sz="800" b="1" baseline="30000" dirty="0">
                          <a:latin typeface="Arial"/>
                          <a:ea typeface="SimSun"/>
                        </a:rPr>
                        <a:t>th</a:t>
                      </a:r>
                      <a:r>
                        <a:rPr lang="en-GB" sz="800" b="1" dirty="0">
                          <a:latin typeface="Arial"/>
                          <a:ea typeface="SimSun"/>
                        </a:rPr>
                        <a:t> September</a:t>
                      </a:r>
                      <a:endParaRPr lang="en-GB" sz="900" b="1" dirty="0">
                        <a:latin typeface="Times New Roman"/>
                        <a:ea typeface="SimSun"/>
                      </a:endParaRPr>
                    </a:p>
                    <a:p>
                      <a:pPr>
                        <a:spcAft>
                          <a:spcPts val="0"/>
                        </a:spcAft>
                      </a:pPr>
                      <a:r>
                        <a:rPr lang="en-GB" sz="800" b="1" dirty="0">
                          <a:latin typeface="Arial"/>
                          <a:ea typeface="SimSun"/>
                        </a:rPr>
                        <a:t>WEC SR2</a:t>
                      </a:r>
                      <a:endParaRPr lang="en-GB" sz="900" b="1" dirty="0">
                        <a:latin typeface="Times New Roman"/>
                        <a:ea typeface="SimSun"/>
                      </a:endParaRPr>
                    </a:p>
                  </a:txBody>
                  <a:tcPr marL="53257" marR="53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a:latin typeface="Arial"/>
                          <a:ea typeface="SimSun"/>
                        </a:rPr>
                        <a:t>Tuesday 25</a:t>
                      </a:r>
                      <a:r>
                        <a:rPr lang="en-GB" sz="800" b="1" baseline="30000">
                          <a:latin typeface="Arial"/>
                          <a:ea typeface="SimSun"/>
                        </a:rPr>
                        <a:t>th</a:t>
                      </a:r>
                      <a:r>
                        <a:rPr lang="en-GB" sz="800" b="1">
                          <a:latin typeface="Arial"/>
                          <a:ea typeface="SimSun"/>
                        </a:rPr>
                        <a:t> Sept</a:t>
                      </a:r>
                      <a:endParaRPr lang="en-GB" sz="900" b="1">
                        <a:latin typeface="Times New Roman"/>
                        <a:ea typeface="SimSun"/>
                      </a:endParaRPr>
                    </a:p>
                    <a:p>
                      <a:pPr>
                        <a:spcAft>
                          <a:spcPts val="0"/>
                        </a:spcAft>
                      </a:pPr>
                      <a:r>
                        <a:rPr lang="en-GB" sz="800" b="1">
                          <a:latin typeface="Arial"/>
                          <a:ea typeface="SimSun"/>
                        </a:rPr>
                        <a:t>WEC SR2</a:t>
                      </a:r>
                      <a:endParaRPr lang="en-GB" sz="900" b="1">
                        <a:latin typeface="Times New Roman"/>
                        <a:ea typeface="SimSun"/>
                      </a:endParaRPr>
                    </a:p>
                  </a:txBody>
                  <a:tcPr marL="53257" marR="53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a:latin typeface="Arial"/>
                          <a:ea typeface="SimSun"/>
                        </a:rPr>
                        <a:t>Wednesday 26</a:t>
                      </a:r>
                      <a:r>
                        <a:rPr lang="en-GB" sz="800" b="1" baseline="30000">
                          <a:latin typeface="Arial"/>
                          <a:ea typeface="SimSun"/>
                        </a:rPr>
                        <a:t>th</a:t>
                      </a:r>
                      <a:r>
                        <a:rPr lang="en-GB" sz="800" b="1">
                          <a:latin typeface="Arial"/>
                          <a:ea typeface="SimSun"/>
                        </a:rPr>
                        <a:t> Sept</a:t>
                      </a:r>
                      <a:endParaRPr lang="en-GB" sz="900" b="1">
                        <a:latin typeface="Times New Roman"/>
                        <a:ea typeface="SimSun"/>
                      </a:endParaRPr>
                    </a:p>
                    <a:p>
                      <a:pPr>
                        <a:spcAft>
                          <a:spcPts val="0"/>
                        </a:spcAft>
                      </a:pPr>
                      <a:r>
                        <a:rPr lang="en-GB" sz="800" b="1">
                          <a:latin typeface="Arial"/>
                          <a:ea typeface="SimSun"/>
                        </a:rPr>
                        <a:t>WEC SR2</a:t>
                      </a:r>
                      <a:endParaRPr lang="en-GB" sz="900" b="1">
                        <a:latin typeface="Times New Roman"/>
                        <a:ea typeface="SimSun"/>
                      </a:endParaRPr>
                    </a:p>
                  </a:txBody>
                  <a:tcPr marL="53257" marR="53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a:latin typeface="Arial"/>
                          <a:ea typeface="SimSun"/>
                        </a:rPr>
                        <a:t>Thursday 27</a:t>
                      </a:r>
                      <a:r>
                        <a:rPr lang="en-GB" sz="800" b="1" baseline="30000">
                          <a:latin typeface="Arial"/>
                          <a:ea typeface="SimSun"/>
                        </a:rPr>
                        <a:t>th</a:t>
                      </a:r>
                      <a:r>
                        <a:rPr lang="en-GB" sz="800" b="1">
                          <a:latin typeface="Arial"/>
                          <a:ea typeface="SimSun"/>
                        </a:rPr>
                        <a:t> Sept</a:t>
                      </a:r>
                      <a:endParaRPr lang="en-GB" sz="900" b="1">
                        <a:latin typeface="Times New Roman"/>
                        <a:ea typeface="SimSun"/>
                      </a:endParaRPr>
                    </a:p>
                    <a:p>
                      <a:pPr>
                        <a:spcAft>
                          <a:spcPts val="0"/>
                        </a:spcAft>
                      </a:pPr>
                      <a:r>
                        <a:rPr lang="en-GB" sz="800" b="1">
                          <a:latin typeface="Arial"/>
                          <a:ea typeface="SimSun"/>
                        </a:rPr>
                        <a:t>CWB, SBS Rm 7</a:t>
                      </a:r>
                      <a:endParaRPr lang="en-GB" sz="900" b="1">
                        <a:latin typeface="Times New Roman"/>
                        <a:ea typeface="SimSun"/>
                      </a:endParaRPr>
                    </a:p>
                  </a:txBody>
                  <a:tcPr marL="53257" marR="53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dirty="0">
                          <a:latin typeface="Arial"/>
                          <a:ea typeface="SimSun"/>
                        </a:rPr>
                        <a:t>Friday 28</a:t>
                      </a:r>
                      <a:r>
                        <a:rPr lang="en-GB" sz="800" b="1" baseline="30000" dirty="0">
                          <a:latin typeface="Arial"/>
                          <a:ea typeface="SimSun"/>
                        </a:rPr>
                        <a:t>th</a:t>
                      </a:r>
                      <a:r>
                        <a:rPr lang="en-GB" sz="800" b="1" dirty="0">
                          <a:latin typeface="Arial"/>
                          <a:ea typeface="SimSun"/>
                        </a:rPr>
                        <a:t> September</a:t>
                      </a:r>
                      <a:endParaRPr lang="en-GB" sz="900" b="1" dirty="0">
                        <a:latin typeface="Times New Roman"/>
                        <a:ea typeface="SimSun"/>
                      </a:endParaRPr>
                    </a:p>
                    <a:p>
                      <a:pPr>
                        <a:spcAft>
                          <a:spcPts val="0"/>
                        </a:spcAft>
                      </a:pPr>
                      <a:r>
                        <a:rPr lang="en-GB" sz="800" b="1" dirty="0">
                          <a:latin typeface="Arial"/>
                          <a:ea typeface="SimSun"/>
                        </a:rPr>
                        <a:t>WEC SR2</a:t>
                      </a:r>
                      <a:endParaRPr lang="en-GB" sz="900" b="1" dirty="0">
                        <a:latin typeface="Times New Roman"/>
                        <a:ea typeface="SimSun"/>
                      </a:endParaRPr>
                    </a:p>
                  </a:txBody>
                  <a:tcPr marL="53257" marR="53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6835">
                <a:tc>
                  <a:txBody>
                    <a:bodyPr/>
                    <a:lstStyle/>
                    <a:p>
                      <a:pPr>
                        <a:spcAft>
                          <a:spcPts val="0"/>
                        </a:spcAft>
                      </a:pPr>
                      <a:r>
                        <a:rPr lang="en-GB" sz="800" b="1" dirty="0">
                          <a:latin typeface="Arial"/>
                          <a:ea typeface="SimSun"/>
                        </a:rPr>
                        <a:t>13.30</a:t>
                      </a:r>
                      <a:r>
                        <a:rPr lang="en-GB" sz="800" dirty="0">
                          <a:latin typeface="Arial"/>
                          <a:ea typeface="SimSun"/>
                        </a:rPr>
                        <a:t> Introduction to the BSc Year</a:t>
                      </a:r>
                      <a:endParaRPr lang="en-GB" sz="900" dirty="0">
                        <a:latin typeface="Times New Roman"/>
                        <a:ea typeface="SimSun"/>
                      </a:endParaRPr>
                    </a:p>
                    <a:p>
                      <a:pPr>
                        <a:spcAft>
                          <a:spcPts val="0"/>
                        </a:spcAft>
                      </a:pPr>
                      <a:r>
                        <a:rPr lang="en-GB" sz="800" dirty="0">
                          <a:latin typeface="Arial"/>
                          <a:ea typeface="SimSun"/>
                        </a:rPr>
                        <a:t>Journal club assignment.</a:t>
                      </a:r>
                      <a:endParaRPr lang="en-GB" sz="900" dirty="0">
                        <a:latin typeface="Times New Roman"/>
                        <a:ea typeface="SimSun"/>
                      </a:endParaRPr>
                    </a:p>
                    <a:p>
                      <a:pPr>
                        <a:spcAft>
                          <a:spcPts val="0"/>
                        </a:spcAft>
                      </a:pPr>
                      <a:r>
                        <a:rPr lang="en-GB" sz="800" b="1" dirty="0" smtClean="0">
                          <a:latin typeface="Arial"/>
                          <a:ea typeface="SimSun"/>
                        </a:rPr>
                        <a:t>Julia </a:t>
                      </a:r>
                      <a:r>
                        <a:rPr lang="en-GB" sz="800" b="1" dirty="0">
                          <a:latin typeface="Arial"/>
                          <a:ea typeface="SimSun"/>
                        </a:rPr>
                        <a:t>Gorelik</a:t>
                      </a:r>
                      <a:endParaRPr lang="en-GB" sz="900" dirty="0">
                        <a:latin typeface="Times New Roman"/>
                        <a:ea typeface="SimSun"/>
                      </a:endParaRPr>
                    </a:p>
                  </a:txBody>
                  <a:tcPr marL="53257" marR="53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a:latin typeface="Arial"/>
                          <a:ea typeface="SimSun"/>
                        </a:rPr>
                        <a:t>09.00-10.30 </a:t>
                      </a:r>
                      <a:r>
                        <a:rPr lang="en-GB" sz="800">
                          <a:latin typeface="Arial"/>
                          <a:ea typeface="SimSun"/>
                        </a:rPr>
                        <a:t> </a:t>
                      </a:r>
                      <a:r>
                        <a:rPr lang="en-GB" sz="800" b="1">
                          <a:latin typeface="Arial"/>
                          <a:ea typeface="SimSun"/>
                        </a:rPr>
                        <a:t>J Cousins</a:t>
                      </a:r>
                      <a:endParaRPr lang="en-GB" sz="900">
                        <a:latin typeface="Times New Roman"/>
                        <a:ea typeface="SimSun"/>
                      </a:endParaRPr>
                    </a:p>
                    <a:p>
                      <a:pPr>
                        <a:spcAft>
                          <a:spcPts val="0"/>
                        </a:spcAft>
                      </a:pPr>
                      <a:r>
                        <a:rPr lang="en-GB" sz="800">
                          <a:latin typeface="Arial"/>
                          <a:ea typeface="SimSun"/>
                        </a:rPr>
                        <a:t>Plagiarism session</a:t>
                      </a:r>
                      <a:endParaRPr lang="en-GB" sz="900">
                        <a:latin typeface="Times New Roman"/>
                        <a:ea typeface="SimSun"/>
                      </a:endParaRPr>
                    </a:p>
                    <a:p>
                      <a:pPr>
                        <a:spcAft>
                          <a:spcPts val="0"/>
                        </a:spcAft>
                      </a:pPr>
                      <a:r>
                        <a:rPr lang="en-GB" sz="800">
                          <a:latin typeface="Arial"/>
                          <a:ea typeface="SimSun"/>
                        </a:rPr>
                        <a:t>G16 Lecture Theatre, SAFB, Imperial College Road, </a:t>
                      </a:r>
                      <a:r>
                        <a:rPr lang="en-GB" sz="800" b="1">
                          <a:latin typeface="Arial"/>
                          <a:ea typeface="SimSun"/>
                        </a:rPr>
                        <a:t>SK campus</a:t>
                      </a:r>
                      <a:endParaRPr lang="en-GB" sz="900">
                        <a:latin typeface="Times New Roman"/>
                        <a:ea typeface="SimSun"/>
                      </a:endParaRPr>
                    </a:p>
                  </a:txBody>
                  <a:tcPr marL="53257" marR="53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a:latin typeface="Arial"/>
                          <a:ea typeface="SimSun"/>
                        </a:rPr>
                        <a:t>10.00 </a:t>
                      </a:r>
                      <a:r>
                        <a:rPr lang="en-GB" sz="800">
                          <a:latin typeface="Arial"/>
                          <a:ea typeface="SimSun"/>
                        </a:rPr>
                        <a:t>How to read a paper.</a:t>
                      </a:r>
                      <a:endParaRPr lang="en-GB" sz="900">
                        <a:latin typeface="Times New Roman"/>
                        <a:ea typeface="SimSun"/>
                      </a:endParaRPr>
                    </a:p>
                    <a:p>
                      <a:pPr>
                        <a:spcAft>
                          <a:spcPts val="0"/>
                        </a:spcAft>
                      </a:pPr>
                      <a:r>
                        <a:rPr lang="en-GB" sz="800" b="1">
                          <a:latin typeface="Arial"/>
                          <a:ea typeface="SimSun"/>
                        </a:rPr>
                        <a:t>Sian Harding</a:t>
                      </a:r>
                      <a:r>
                        <a:rPr lang="en-GB" sz="800">
                          <a:latin typeface="Arial"/>
                          <a:ea typeface="SimSun"/>
                        </a:rPr>
                        <a:t>  </a:t>
                      </a:r>
                      <a:endParaRPr lang="en-GB" sz="900">
                        <a:latin typeface="Times New Roman"/>
                        <a:ea typeface="SimSun"/>
                      </a:endParaRPr>
                    </a:p>
                  </a:txBody>
                  <a:tcPr marL="53257" marR="53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a:latin typeface="Arial"/>
                          <a:ea typeface="SimSun"/>
                        </a:rPr>
                        <a:t>13.00</a:t>
                      </a:r>
                      <a:r>
                        <a:rPr lang="en-GB" sz="800">
                          <a:latin typeface="Arial"/>
                          <a:ea typeface="SimSun"/>
                        </a:rPr>
                        <a:t> Subcellular structures of the cardiac myocyte.</a:t>
                      </a:r>
                      <a:endParaRPr lang="en-GB" sz="900">
                        <a:latin typeface="Times New Roman"/>
                        <a:ea typeface="SimSun"/>
                      </a:endParaRPr>
                    </a:p>
                    <a:p>
                      <a:pPr>
                        <a:spcAft>
                          <a:spcPts val="0"/>
                        </a:spcAft>
                      </a:pPr>
                      <a:r>
                        <a:rPr lang="en-GB" sz="800" b="1">
                          <a:latin typeface="Arial"/>
                          <a:ea typeface="SimSun"/>
                        </a:rPr>
                        <a:t>Julia Gorelik</a:t>
                      </a:r>
                      <a:r>
                        <a:rPr lang="en-GB" sz="800">
                          <a:latin typeface="Arial"/>
                          <a:ea typeface="SimSun"/>
                        </a:rPr>
                        <a:t> </a:t>
                      </a:r>
                      <a:endParaRPr lang="en-GB" sz="900">
                        <a:latin typeface="Times New Roman"/>
                        <a:ea typeface="SimSun"/>
                      </a:endParaRPr>
                    </a:p>
                  </a:txBody>
                  <a:tcPr marL="53257" marR="53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a:latin typeface="Arial"/>
                          <a:ea typeface="SimSun"/>
                        </a:rPr>
                        <a:t>13.00</a:t>
                      </a:r>
                      <a:r>
                        <a:rPr lang="en-GB" sz="800">
                          <a:latin typeface="Arial"/>
                          <a:ea typeface="SimSun"/>
                        </a:rPr>
                        <a:t> Introduction to ion channels. </a:t>
                      </a:r>
                      <a:r>
                        <a:rPr lang="en-GB" sz="800" b="1">
                          <a:latin typeface="Arial"/>
                          <a:ea typeface="SimSun"/>
                        </a:rPr>
                        <a:t> J Gorelik</a:t>
                      </a:r>
                      <a:endParaRPr lang="en-GB" sz="900">
                        <a:latin typeface="Times New Roman"/>
                        <a:ea typeface="SimSun"/>
                      </a:endParaRPr>
                    </a:p>
                  </a:txBody>
                  <a:tcPr marL="53257" marR="53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9029">
                <a:tc>
                  <a:txBody>
                    <a:bodyPr/>
                    <a:lstStyle/>
                    <a:p>
                      <a:pPr>
                        <a:spcAft>
                          <a:spcPts val="0"/>
                        </a:spcAft>
                      </a:pPr>
                      <a:r>
                        <a:rPr lang="en-GB" sz="800" b="1">
                          <a:latin typeface="Arial"/>
                          <a:ea typeface="SimSun"/>
                        </a:rPr>
                        <a:t>14.00</a:t>
                      </a:r>
                      <a:r>
                        <a:rPr lang="en-GB" sz="800">
                          <a:latin typeface="Arial"/>
                          <a:ea typeface="SimSun"/>
                        </a:rPr>
                        <a:t> The Scientific Method</a:t>
                      </a:r>
                      <a:endParaRPr lang="en-GB" sz="900">
                        <a:latin typeface="Times New Roman"/>
                        <a:ea typeface="SimSun"/>
                      </a:endParaRPr>
                    </a:p>
                    <a:p>
                      <a:pPr>
                        <a:spcAft>
                          <a:spcPts val="0"/>
                        </a:spcAft>
                      </a:pPr>
                      <a:r>
                        <a:rPr lang="en-GB" sz="800" b="1">
                          <a:latin typeface="Arial"/>
                          <a:ea typeface="SimSun"/>
                        </a:rPr>
                        <a:t>Gary Baxter –University of Cardiff</a:t>
                      </a:r>
                      <a:r>
                        <a:rPr lang="en-GB" sz="800">
                          <a:latin typeface="Arial"/>
                          <a:ea typeface="SimSun"/>
                        </a:rPr>
                        <a:t> </a:t>
                      </a:r>
                      <a:endParaRPr lang="en-GB" sz="900">
                        <a:latin typeface="Times New Roman"/>
                        <a:ea typeface="SimSun"/>
                      </a:endParaRPr>
                    </a:p>
                  </a:txBody>
                  <a:tcPr marL="53257" marR="53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a:latin typeface="Arial"/>
                          <a:ea typeface="SimSun"/>
                        </a:rPr>
                        <a:t>11.00 – 13.00</a:t>
                      </a:r>
                      <a:r>
                        <a:rPr lang="en-GB" sz="800">
                          <a:latin typeface="Arial"/>
                          <a:ea typeface="SimSun"/>
                        </a:rPr>
                        <a:t> Information skills / Refworks:G29, SAFB, South Kensington campus</a:t>
                      </a:r>
                      <a:endParaRPr lang="en-GB" sz="900">
                        <a:latin typeface="Times New Roman"/>
                        <a:ea typeface="SimSun"/>
                      </a:endParaRPr>
                    </a:p>
                  </a:txBody>
                  <a:tcPr marL="53257" marR="53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a:latin typeface="Arial"/>
                          <a:ea typeface="SimSun"/>
                        </a:rPr>
                        <a:t>11.00</a:t>
                      </a:r>
                      <a:r>
                        <a:rPr lang="en-GB" sz="800">
                          <a:latin typeface="Arial"/>
                          <a:ea typeface="SimSun"/>
                        </a:rPr>
                        <a:t> Anatomy of the circulation</a:t>
                      </a:r>
                      <a:endParaRPr lang="en-GB" sz="900">
                        <a:latin typeface="Times New Roman"/>
                        <a:ea typeface="SimSun"/>
                      </a:endParaRPr>
                    </a:p>
                    <a:p>
                      <a:pPr>
                        <a:spcAft>
                          <a:spcPts val="0"/>
                        </a:spcAft>
                      </a:pPr>
                      <a:r>
                        <a:rPr lang="en-GB" sz="800" b="1">
                          <a:latin typeface="Arial"/>
                          <a:ea typeface="SimSun"/>
                        </a:rPr>
                        <a:t>Chloe Park</a:t>
                      </a:r>
                      <a:endParaRPr lang="en-GB" sz="900">
                        <a:latin typeface="Times New Roman"/>
                        <a:ea typeface="SimSun"/>
                      </a:endParaRPr>
                    </a:p>
                  </a:txBody>
                  <a:tcPr marL="53257" marR="53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a:latin typeface="Arial"/>
                          <a:ea typeface="SimSun"/>
                        </a:rPr>
                        <a:t>14.00</a:t>
                      </a:r>
                      <a:r>
                        <a:rPr lang="en-GB" sz="800">
                          <a:latin typeface="Arial"/>
                          <a:ea typeface="SimSun"/>
                        </a:rPr>
                        <a:t> Animal models for experimental cardiovascular science</a:t>
                      </a:r>
                      <a:endParaRPr lang="en-GB" sz="900">
                        <a:latin typeface="Times New Roman"/>
                        <a:ea typeface="SimSun"/>
                      </a:endParaRPr>
                    </a:p>
                    <a:p>
                      <a:pPr>
                        <a:spcAft>
                          <a:spcPts val="0"/>
                        </a:spcAft>
                      </a:pPr>
                      <a:r>
                        <a:rPr lang="en-GB" sz="800" b="1">
                          <a:latin typeface="Arial"/>
                          <a:ea typeface="SimSun"/>
                        </a:rPr>
                        <a:t>Sian Harding</a:t>
                      </a:r>
                      <a:r>
                        <a:rPr lang="en-GB" sz="800">
                          <a:latin typeface="Arial"/>
                          <a:ea typeface="SimSun"/>
                        </a:rPr>
                        <a:t> </a:t>
                      </a:r>
                      <a:endParaRPr lang="en-GB" sz="900">
                        <a:latin typeface="Times New Roman"/>
                        <a:ea typeface="SimSun"/>
                      </a:endParaRPr>
                    </a:p>
                  </a:txBody>
                  <a:tcPr marL="53257" marR="53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dirty="0">
                          <a:latin typeface="Arial"/>
                          <a:ea typeface="SimSun"/>
                        </a:rPr>
                        <a:t>14.00</a:t>
                      </a:r>
                      <a:r>
                        <a:rPr lang="en-GB" sz="800" dirty="0">
                          <a:latin typeface="Arial"/>
                          <a:ea typeface="SimSun"/>
                        </a:rPr>
                        <a:t> The ANS in cardiovascular control.</a:t>
                      </a:r>
                      <a:endParaRPr lang="en-GB" sz="900" dirty="0">
                        <a:latin typeface="Times New Roman"/>
                        <a:ea typeface="SimSun"/>
                      </a:endParaRPr>
                    </a:p>
                    <a:p>
                      <a:pPr>
                        <a:spcAft>
                          <a:spcPts val="0"/>
                        </a:spcAft>
                      </a:pPr>
                      <a:r>
                        <a:rPr lang="en-GB" sz="800" b="1" dirty="0">
                          <a:latin typeface="Arial"/>
                          <a:ea typeface="SimSun"/>
                        </a:rPr>
                        <a:t>Sian Harding</a:t>
                      </a:r>
                      <a:endParaRPr lang="en-GB" sz="900" dirty="0">
                        <a:latin typeface="Times New Roman"/>
                        <a:ea typeface="SimSun"/>
                      </a:endParaRPr>
                    </a:p>
                  </a:txBody>
                  <a:tcPr marL="53257" marR="53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806">
                <a:tc gridSpan="5">
                  <a:txBody>
                    <a:bodyPr/>
                    <a:lstStyle/>
                    <a:p>
                      <a:pPr algn="ctr">
                        <a:spcAft>
                          <a:spcPts val="0"/>
                        </a:spcAft>
                      </a:pPr>
                      <a:r>
                        <a:rPr lang="en-GB" sz="800" b="1">
                          <a:latin typeface="Arial"/>
                          <a:ea typeface="SimSun"/>
                        </a:rPr>
                        <a:t>15.00-15.30  Break</a:t>
                      </a:r>
                      <a:endParaRPr lang="en-GB" sz="900">
                        <a:latin typeface="Times New Roman"/>
                        <a:ea typeface="SimSun"/>
                      </a:endParaRPr>
                    </a:p>
                  </a:txBody>
                  <a:tcPr marL="53257" marR="53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591224">
                <a:tc>
                  <a:txBody>
                    <a:bodyPr/>
                    <a:lstStyle/>
                    <a:p>
                      <a:pPr>
                        <a:spcAft>
                          <a:spcPts val="0"/>
                        </a:spcAft>
                      </a:pPr>
                      <a:r>
                        <a:rPr lang="en-GB" sz="800" b="1">
                          <a:latin typeface="Arial"/>
                          <a:ea typeface="SimSun"/>
                        </a:rPr>
                        <a:t>15.30</a:t>
                      </a:r>
                      <a:r>
                        <a:rPr lang="en-GB" sz="800">
                          <a:latin typeface="Arial"/>
                          <a:ea typeface="SimSun"/>
                        </a:rPr>
                        <a:t> Anatomy of the heart.</a:t>
                      </a:r>
                      <a:endParaRPr lang="en-GB" sz="900">
                        <a:latin typeface="Times New Roman"/>
                        <a:ea typeface="SimSun"/>
                      </a:endParaRPr>
                    </a:p>
                    <a:p>
                      <a:pPr>
                        <a:spcAft>
                          <a:spcPts val="0"/>
                        </a:spcAft>
                      </a:pPr>
                      <a:r>
                        <a:rPr lang="en-GB" sz="800" b="1">
                          <a:latin typeface="Arial"/>
                          <a:ea typeface="SimSun"/>
                        </a:rPr>
                        <a:t>Alex Lyon</a:t>
                      </a:r>
                      <a:endParaRPr lang="en-GB" sz="900">
                        <a:latin typeface="Times New Roman"/>
                        <a:ea typeface="SimSun"/>
                      </a:endParaRPr>
                    </a:p>
                  </a:txBody>
                  <a:tcPr marL="53257" marR="53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i="1">
                          <a:latin typeface="Arial"/>
                          <a:ea typeface="SimSun"/>
                        </a:rPr>
                        <a:t>Private study -preparation for Journal Club</a:t>
                      </a:r>
                      <a:endParaRPr lang="en-GB" sz="900">
                        <a:latin typeface="Times New Roman"/>
                        <a:ea typeface="SimSun"/>
                      </a:endParaRPr>
                    </a:p>
                  </a:txBody>
                  <a:tcPr marL="53257" marR="53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i="1">
                          <a:latin typeface="Arial"/>
                          <a:ea typeface="SimSun"/>
                        </a:rPr>
                        <a:t>Sports</a:t>
                      </a:r>
                      <a:endParaRPr lang="en-GB" sz="900">
                        <a:latin typeface="Times New Roman"/>
                        <a:ea typeface="SimSun"/>
                      </a:endParaRPr>
                    </a:p>
                  </a:txBody>
                  <a:tcPr marL="53257" marR="53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a:latin typeface="Arial"/>
                          <a:ea typeface="SimSun"/>
                        </a:rPr>
                        <a:t>15.30</a:t>
                      </a:r>
                      <a:r>
                        <a:rPr lang="en-GB" sz="800">
                          <a:latin typeface="Arial"/>
                          <a:ea typeface="SimSun"/>
                        </a:rPr>
                        <a:t> </a:t>
                      </a:r>
                      <a:endParaRPr lang="en-GB" sz="900">
                        <a:latin typeface="Times New Roman"/>
                        <a:ea typeface="SimSun"/>
                      </a:endParaRPr>
                    </a:p>
                    <a:p>
                      <a:pPr>
                        <a:spcAft>
                          <a:spcPts val="0"/>
                        </a:spcAft>
                      </a:pPr>
                      <a:r>
                        <a:rPr lang="en-GB" sz="800">
                          <a:latin typeface="Arial"/>
                          <a:ea typeface="SimSun"/>
                        </a:rPr>
                        <a:t>Imaging for experimental cardiovascular science.</a:t>
                      </a:r>
                      <a:endParaRPr lang="en-GB" sz="900">
                        <a:latin typeface="Times New Roman"/>
                        <a:ea typeface="SimSun"/>
                      </a:endParaRPr>
                    </a:p>
                    <a:p>
                      <a:pPr>
                        <a:spcAft>
                          <a:spcPts val="0"/>
                        </a:spcAft>
                      </a:pPr>
                      <a:r>
                        <a:rPr lang="en-GB" sz="800" b="1">
                          <a:latin typeface="Arial"/>
                          <a:ea typeface="SimSun"/>
                        </a:rPr>
                        <a:t>Dan Stuckey</a:t>
                      </a:r>
                      <a:endParaRPr lang="en-GB" sz="900">
                        <a:latin typeface="Times New Roman"/>
                        <a:ea typeface="SimSun"/>
                      </a:endParaRPr>
                    </a:p>
                  </a:txBody>
                  <a:tcPr marL="53257" marR="53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i="1" dirty="0">
                          <a:latin typeface="Arial"/>
                          <a:ea typeface="SimSun"/>
                        </a:rPr>
                        <a:t>Private study -preparation for Journal Club</a:t>
                      </a:r>
                      <a:endParaRPr lang="en-GB" sz="900" dirty="0">
                        <a:latin typeface="Times New Roman"/>
                        <a:ea typeface="SimSun"/>
                      </a:endParaRPr>
                    </a:p>
                  </a:txBody>
                  <a:tcPr marL="53257" marR="53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nvGraphicFramePr>
        <p:xfrm>
          <a:off x="899592" y="3789040"/>
          <a:ext cx="7128792" cy="2880321"/>
        </p:xfrm>
        <a:graphic>
          <a:graphicData uri="http://schemas.openxmlformats.org/drawingml/2006/table">
            <a:tbl>
              <a:tblPr/>
              <a:tblGrid>
                <a:gridCol w="1495583"/>
                <a:gridCol w="1388427"/>
                <a:gridCol w="1304890"/>
                <a:gridCol w="1469658"/>
                <a:gridCol w="1470234"/>
              </a:tblGrid>
              <a:tr h="317151">
                <a:tc>
                  <a:txBody>
                    <a:bodyPr/>
                    <a:lstStyle/>
                    <a:p>
                      <a:pPr>
                        <a:spcAft>
                          <a:spcPts val="0"/>
                        </a:spcAft>
                      </a:pPr>
                      <a:r>
                        <a:rPr lang="en-GB" sz="800" b="1" dirty="0">
                          <a:latin typeface="Arial"/>
                          <a:ea typeface="SimSun"/>
                        </a:rPr>
                        <a:t>Monday 1</a:t>
                      </a:r>
                      <a:r>
                        <a:rPr lang="en-GB" sz="800" b="1" baseline="30000" dirty="0">
                          <a:latin typeface="Arial"/>
                          <a:ea typeface="SimSun"/>
                        </a:rPr>
                        <a:t>st</a:t>
                      </a:r>
                      <a:r>
                        <a:rPr lang="en-GB" sz="800" b="1" dirty="0">
                          <a:latin typeface="Arial"/>
                          <a:ea typeface="SimSun"/>
                        </a:rPr>
                        <a:t> October</a:t>
                      </a:r>
                      <a:endParaRPr lang="en-GB" sz="900" dirty="0">
                        <a:latin typeface="Times New Roman"/>
                        <a:ea typeface="SimSun"/>
                      </a:endParaRPr>
                    </a:p>
                    <a:p>
                      <a:pPr>
                        <a:spcAft>
                          <a:spcPts val="0"/>
                        </a:spcAft>
                      </a:pPr>
                      <a:r>
                        <a:rPr lang="en-GB" sz="800" b="1" dirty="0">
                          <a:latin typeface="Arial"/>
                          <a:ea typeface="SimSun"/>
                        </a:rPr>
                        <a:t>CWB SBS </a:t>
                      </a:r>
                      <a:r>
                        <a:rPr lang="en-GB" sz="800" b="1" dirty="0" err="1">
                          <a:latin typeface="Arial"/>
                          <a:ea typeface="SimSun"/>
                        </a:rPr>
                        <a:t>Rm</a:t>
                      </a:r>
                      <a:r>
                        <a:rPr lang="en-GB" sz="800" b="1" dirty="0">
                          <a:latin typeface="Arial"/>
                          <a:ea typeface="SimSun"/>
                        </a:rPr>
                        <a:t> 7</a:t>
                      </a:r>
                      <a:endParaRPr lang="en-GB" sz="900" dirty="0">
                        <a:latin typeface="Times New Roman"/>
                        <a:ea typeface="SimSun"/>
                      </a:endParaRPr>
                    </a:p>
                  </a:txBody>
                  <a:tcPr marL="53206" marR="53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dirty="0">
                          <a:latin typeface="Arial"/>
                          <a:ea typeface="SimSun"/>
                        </a:rPr>
                        <a:t>Tuesday 2</a:t>
                      </a:r>
                      <a:r>
                        <a:rPr lang="en-GB" sz="800" b="1" baseline="30000" dirty="0">
                          <a:latin typeface="Arial"/>
                          <a:ea typeface="SimSun"/>
                        </a:rPr>
                        <a:t>nd</a:t>
                      </a:r>
                      <a:r>
                        <a:rPr lang="en-GB" sz="800" b="1" dirty="0">
                          <a:latin typeface="Arial"/>
                          <a:ea typeface="SimSun"/>
                        </a:rPr>
                        <a:t> October</a:t>
                      </a:r>
                      <a:endParaRPr lang="en-GB" sz="900" dirty="0">
                        <a:latin typeface="Times New Roman"/>
                        <a:ea typeface="SimSun"/>
                      </a:endParaRPr>
                    </a:p>
                  </a:txBody>
                  <a:tcPr marL="53206" marR="53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a:latin typeface="Arial"/>
                          <a:ea typeface="SimSun"/>
                        </a:rPr>
                        <a:t>Wednesday 3</a:t>
                      </a:r>
                      <a:r>
                        <a:rPr lang="en-GB" sz="800" b="1" baseline="30000">
                          <a:latin typeface="Arial"/>
                          <a:ea typeface="SimSun"/>
                        </a:rPr>
                        <a:t>rd</a:t>
                      </a:r>
                      <a:r>
                        <a:rPr lang="en-GB" sz="800" b="1">
                          <a:latin typeface="Arial"/>
                          <a:ea typeface="SimSun"/>
                        </a:rPr>
                        <a:t>  Oct</a:t>
                      </a:r>
                      <a:endParaRPr lang="en-GB" sz="900">
                        <a:latin typeface="Times New Roman"/>
                        <a:ea typeface="SimSun"/>
                      </a:endParaRPr>
                    </a:p>
                    <a:p>
                      <a:pPr>
                        <a:spcAft>
                          <a:spcPts val="0"/>
                        </a:spcAft>
                      </a:pPr>
                      <a:r>
                        <a:rPr lang="en-GB" sz="800" b="1">
                          <a:latin typeface="Arial"/>
                          <a:ea typeface="SimSun"/>
                        </a:rPr>
                        <a:t>CWB SBS SR6</a:t>
                      </a:r>
                      <a:endParaRPr lang="en-GB" sz="900">
                        <a:latin typeface="Times New Roman"/>
                        <a:ea typeface="SimSun"/>
                      </a:endParaRPr>
                    </a:p>
                  </a:txBody>
                  <a:tcPr marL="53206" marR="53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a:latin typeface="Arial"/>
                          <a:ea typeface="SimSun"/>
                        </a:rPr>
                        <a:t>Thursday 4</a:t>
                      </a:r>
                      <a:r>
                        <a:rPr lang="en-GB" sz="800" b="1" baseline="30000">
                          <a:latin typeface="Arial"/>
                          <a:ea typeface="SimSun"/>
                        </a:rPr>
                        <a:t>th</a:t>
                      </a:r>
                      <a:r>
                        <a:rPr lang="en-GB" sz="800" b="1">
                          <a:latin typeface="Arial"/>
                          <a:ea typeface="SimSun"/>
                        </a:rPr>
                        <a:t> October</a:t>
                      </a:r>
                      <a:endParaRPr lang="en-GB" sz="900">
                        <a:latin typeface="Times New Roman"/>
                        <a:ea typeface="SimSun"/>
                      </a:endParaRPr>
                    </a:p>
                    <a:p>
                      <a:pPr marL="914400" indent="-914400">
                        <a:spcAft>
                          <a:spcPts val="0"/>
                        </a:spcAft>
                      </a:pPr>
                      <a:r>
                        <a:rPr lang="en-GB" sz="800" b="1">
                          <a:latin typeface="Arial"/>
                          <a:ea typeface="SimSun"/>
                        </a:rPr>
                        <a:t>CWB SBS SR7</a:t>
                      </a:r>
                      <a:endParaRPr lang="en-GB" sz="900">
                        <a:latin typeface="Times New Roman"/>
                        <a:ea typeface="SimSun"/>
                      </a:endParaRPr>
                    </a:p>
                  </a:txBody>
                  <a:tcPr marL="53206" marR="53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a:latin typeface="Arial"/>
                          <a:ea typeface="SimSun"/>
                        </a:rPr>
                        <a:t>Friday 5</a:t>
                      </a:r>
                      <a:r>
                        <a:rPr lang="en-GB" sz="800" b="1" baseline="30000">
                          <a:latin typeface="Arial"/>
                          <a:ea typeface="SimSun"/>
                        </a:rPr>
                        <a:t>th</a:t>
                      </a:r>
                      <a:r>
                        <a:rPr lang="en-GB" sz="800" b="1">
                          <a:latin typeface="Arial"/>
                          <a:ea typeface="SimSun"/>
                        </a:rPr>
                        <a:t> October</a:t>
                      </a:r>
                      <a:endParaRPr lang="en-GB" sz="900">
                        <a:latin typeface="Times New Roman"/>
                        <a:ea typeface="SimSun"/>
                      </a:endParaRPr>
                    </a:p>
                    <a:p>
                      <a:pPr>
                        <a:spcAft>
                          <a:spcPts val="0"/>
                        </a:spcAft>
                      </a:pPr>
                      <a:r>
                        <a:rPr lang="en-GB" sz="800" b="1">
                          <a:latin typeface="Arial"/>
                          <a:ea typeface="SimSun"/>
                        </a:rPr>
                        <a:t>G16 LT, SAFB, SK.</a:t>
                      </a:r>
                      <a:endParaRPr lang="en-GB" sz="900">
                        <a:latin typeface="Times New Roman"/>
                        <a:ea typeface="SimSun"/>
                      </a:endParaRPr>
                    </a:p>
                  </a:txBody>
                  <a:tcPr marL="53206" marR="53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877">
                <a:tc>
                  <a:txBody>
                    <a:bodyPr/>
                    <a:lstStyle/>
                    <a:p>
                      <a:pPr>
                        <a:spcAft>
                          <a:spcPts val="0"/>
                        </a:spcAft>
                      </a:pPr>
                      <a:r>
                        <a:rPr lang="en-GB" sz="800" b="1">
                          <a:latin typeface="Arial"/>
                          <a:ea typeface="SimSun"/>
                        </a:rPr>
                        <a:t>13.00</a:t>
                      </a:r>
                      <a:r>
                        <a:rPr lang="en-GB" sz="800">
                          <a:latin typeface="Arial"/>
                          <a:ea typeface="SimSun"/>
                        </a:rPr>
                        <a:t> General Biochemical methods.</a:t>
                      </a:r>
                      <a:endParaRPr lang="en-GB" sz="900">
                        <a:latin typeface="Times New Roman"/>
                        <a:ea typeface="SimSun"/>
                      </a:endParaRPr>
                    </a:p>
                    <a:p>
                      <a:pPr>
                        <a:spcAft>
                          <a:spcPts val="0"/>
                        </a:spcAft>
                      </a:pPr>
                      <a:r>
                        <a:rPr lang="en-GB" sz="800" b="1">
                          <a:latin typeface="Arial"/>
                          <a:ea typeface="SimSun"/>
                        </a:rPr>
                        <a:t>Sian Harding</a:t>
                      </a:r>
                      <a:r>
                        <a:rPr lang="en-GB" sz="800">
                          <a:latin typeface="Arial"/>
                          <a:ea typeface="SimSun"/>
                        </a:rPr>
                        <a:t> </a:t>
                      </a:r>
                      <a:endParaRPr lang="en-GB" sz="900">
                        <a:latin typeface="Times New Roman"/>
                        <a:ea typeface="SimSun"/>
                      </a:endParaRPr>
                    </a:p>
                  </a:txBody>
                  <a:tcPr marL="53206" marR="53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Aft>
                          <a:spcPts val="0"/>
                        </a:spcAft>
                      </a:pPr>
                      <a:endParaRPr lang="en-GB" sz="900" dirty="0">
                        <a:latin typeface="Times New Roman"/>
                        <a:ea typeface="SimSun"/>
                      </a:endParaRPr>
                    </a:p>
                    <a:p>
                      <a:pPr>
                        <a:spcAft>
                          <a:spcPts val="0"/>
                        </a:spcAft>
                      </a:pPr>
                      <a:r>
                        <a:rPr lang="en-GB" sz="800" b="1" i="1" dirty="0">
                          <a:latin typeface="Arial"/>
                          <a:ea typeface="SimSun"/>
                        </a:rPr>
                        <a:t>Fresher’s Fair</a:t>
                      </a:r>
                      <a:endParaRPr lang="en-GB" sz="900" dirty="0">
                        <a:latin typeface="Times New Roman"/>
                        <a:ea typeface="SimSun"/>
                      </a:endParaRPr>
                    </a:p>
                  </a:txBody>
                  <a:tcPr marL="53206" marR="53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a:latin typeface="Arial"/>
                          <a:ea typeface="SimSun"/>
                        </a:rPr>
                        <a:t>10.00</a:t>
                      </a:r>
                      <a:r>
                        <a:rPr lang="en-GB" sz="800">
                          <a:latin typeface="Arial"/>
                          <a:ea typeface="SimSun"/>
                        </a:rPr>
                        <a:t> A primer for genetics and epigenetics. </a:t>
                      </a:r>
                      <a:endParaRPr lang="en-GB" sz="900">
                        <a:latin typeface="Times New Roman"/>
                        <a:ea typeface="SimSun"/>
                      </a:endParaRPr>
                    </a:p>
                    <a:p>
                      <a:pPr>
                        <a:spcAft>
                          <a:spcPts val="0"/>
                        </a:spcAft>
                      </a:pPr>
                      <a:r>
                        <a:rPr lang="en-GB" sz="800" b="1">
                          <a:latin typeface="Arial"/>
                          <a:ea typeface="SimSun"/>
                        </a:rPr>
                        <a:t>Ralph Knoell</a:t>
                      </a:r>
                      <a:endParaRPr lang="en-GB" sz="900">
                        <a:latin typeface="Times New Roman"/>
                        <a:ea typeface="SimSun"/>
                      </a:endParaRPr>
                    </a:p>
                  </a:txBody>
                  <a:tcPr marL="53206" marR="53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a:latin typeface="Arial"/>
                          <a:ea typeface="SimSun"/>
                        </a:rPr>
                        <a:t>13.00</a:t>
                      </a:r>
                      <a:r>
                        <a:rPr lang="en-GB" sz="800">
                          <a:latin typeface="Arial"/>
                          <a:ea typeface="SimSun"/>
                        </a:rPr>
                        <a:t> Projects: subjects and methods. </a:t>
                      </a:r>
                      <a:r>
                        <a:rPr lang="en-GB" sz="800" b="1">
                          <a:latin typeface="Arial"/>
                          <a:ea typeface="SimSun"/>
                        </a:rPr>
                        <a:t>Sian Harding. </a:t>
                      </a:r>
                      <a:r>
                        <a:rPr lang="en-GB" sz="800">
                          <a:latin typeface="Arial"/>
                          <a:ea typeface="SimSun"/>
                        </a:rPr>
                        <a:t> Presentation: CVS Best Project 2011-12. </a:t>
                      </a:r>
                      <a:r>
                        <a:rPr lang="en-GB" sz="800" b="1">
                          <a:latin typeface="Arial"/>
                          <a:ea typeface="SimSun"/>
                        </a:rPr>
                        <a:t>Amy Mallorie</a:t>
                      </a:r>
                      <a:r>
                        <a:rPr lang="en-GB" sz="800">
                          <a:latin typeface="Arial"/>
                          <a:ea typeface="SimSun"/>
                        </a:rPr>
                        <a:t>.</a:t>
                      </a:r>
                      <a:r>
                        <a:rPr lang="en-GB" sz="800" b="1">
                          <a:latin typeface="Arial"/>
                          <a:ea typeface="SimSun"/>
                        </a:rPr>
                        <a:t> </a:t>
                      </a:r>
                      <a:endParaRPr lang="en-GB" sz="900">
                        <a:latin typeface="Times New Roman"/>
                        <a:ea typeface="SimSun"/>
                      </a:endParaRPr>
                    </a:p>
                  </a:txBody>
                  <a:tcPr marL="53206" marR="53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i="1">
                          <a:latin typeface="Arial"/>
                          <a:ea typeface="SimSun"/>
                        </a:rPr>
                        <a:t>Private study</a:t>
                      </a:r>
                      <a:endParaRPr lang="en-GB" sz="900">
                        <a:latin typeface="Times New Roman"/>
                        <a:ea typeface="SimSun"/>
                      </a:endParaRPr>
                    </a:p>
                  </a:txBody>
                  <a:tcPr marL="53206" marR="53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877">
                <a:tc>
                  <a:txBody>
                    <a:bodyPr/>
                    <a:lstStyle/>
                    <a:p>
                      <a:pPr>
                        <a:spcAft>
                          <a:spcPts val="0"/>
                        </a:spcAft>
                      </a:pPr>
                      <a:r>
                        <a:rPr lang="en-GB" sz="800" b="1">
                          <a:latin typeface="Arial"/>
                          <a:ea typeface="SimSun"/>
                        </a:rPr>
                        <a:t>14.00</a:t>
                      </a:r>
                      <a:r>
                        <a:rPr lang="en-GB" sz="800">
                          <a:latin typeface="Arial"/>
                          <a:ea typeface="SimSun"/>
                        </a:rPr>
                        <a:t> Stem cells – a spotters guide.</a:t>
                      </a:r>
                      <a:endParaRPr lang="en-GB" sz="900">
                        <a:latin typeface="Times New Roman"/>
                        <a:ea typeface="SimSun"/>
                      </a:endParaRPr>
                    </a:p>
                    <a:p>
                      <a:pPr>
                        <a:spcAft>
                          <a:spcPts val="0"/>
                        </a:spcAft>
                      </a:pPr>
                      <a:r>
                        <a:rPr lang="en-GB" sz="800" b="1">
                          <a:latin typeface="Arial"/>
                          <a:ea typeface="SimSun"/>
                        </a:rPr>
                        <a:t>Sian Harding</a:t>
                      </a:r>
                      <a:endParaRPr lang="en-GB" sz="900">
                        <a:latin typeface="Times New Roman"/>
                        <a:ea typeface="SimSun"/>
                      </a:endParaRPr>
                    </a:p>
                  </a:txBody>
                  <a:tcPr marL="53206" marR="53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a:txBody>
                    <a:bodyPr/>
                    <a:lstStyle/>
                    <a:p>
                      <a:pPr>
                        <a:spcAft>
                          <a:spcPts val="0"/>
                        </a:spcAft>
                      </a:pPr>
                      <a:r>
                        <a:rPr lang="en-GB" sz="800" b="1">
                          <a:latin typeface="Arial"/>
                          <a:ea typeface="SimSun"/>
                        </a:rPr>
                        <a:t>11.00</a:t>
                      </a:r>
                      <a:r>
                        <a:rPr lang="en-GB" sz="800">
                          <a:latin typeface="Arial"/>
                          <a:ea typeface="SimSun"/>
                        </a:rPr>
                        <a:t> Intro to Basic transgenic technologies. </a:t>
                      </a:r>
                      <a:endParaRPr lang="en-GB" sz="900">
                        <a:latin typeface="Times New Roman"/>
                        <a:ea typeface="SimSun"/>
                      </a:endParaRPr>
                    </a:p>
                    <a:p>
                      <a:pPr>
                        <a:spcAft>
                          <a:spcPts val="0"/>
                        </a:spcAft>
                      </a:pPr>
                      <a:r>
                        <a:rPr lang="en-GB" sz="800" b="1">
                          <a:latin typeface="Arial"/>
                          <a:ea typeface="SimSun"/>
                        </a:rPr>
                        <a:t>Ralph Knoell</a:t>
                      </a:r>
                      <a:endParaRPr lang="en-GB" sz="900">
                        <a:latin typeface="Times New Roman"/>
                        <a:ea typeface="SimSun"/>
                      </a:endParaRPr>
                    </a:p>
                  </a:txBody>
                  <a:tcPr marL="53206" marR="53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a:latin typeface="Arial"/>
                          <a:ea typeface="SimSun"/>
                          <a:cs typeface="Times New Roman"/>
                        </a:rPr>
                        <a:t>14.00</a:t>
                      </a:r>
                      <a:r>
                        <a:rPr lang="en-GB" sz="800">
                          <a:latin typeface="Arial"/>
                          <a:ea typeface="SimSun"/>
                          <a:cs typeface="Times New Roman"/>
                        </a:rPr>
                        <a:t> Big Science: Gene and other ”</a:t>
                      </a:r>
                      <a:endParaRPr lang="en-GB" sz="900">
                        <a:latin typeface="Times New Roman"/>
                        <a:ea typeface="SimSun"/>
                      </a:endParaRPr>
                    </a:p>
                    <a:p>
                      <a:pPr>
                        <a:spcAft>
                          <a:spcPts val="0"/>
                        </a:spcAft>
                      </a:pPr>
                      <a:r>
                        <a:rPr lang="en-GB" sz="800">
                          <a:latin typeface="Arial"/>
                          <a:ea typeface="SimSun"/>
                          <a:cs typeface="Times New Roman"/>
                        </a:rPr>
                        <a:t>Omics”?  </a:t>
                      </a:r>
                      <a:endParaRPr lang="en-GB" sz="900">
                        <a:latin typeface="Times New Roman"/>
                        <a:ea typeface="SimSun"/>
                      </a:endParaRPr>
                    </a:p>
                    <a:p>
                      <a:pPr>
                        <a:spcAft>
                          <a:spcPts val="0"/>
                        </a:spcAft>
                      </a:pPr>
                      <a:r>
                        <a:rPr lang="en-GB" sz="800" b="1">
                          <a:latin typeface="Arial"/>
                          <a:ea typeface="SimSun"/>
                          <a:cs typeface="Times New Roman"/>
                        </a:rPr>
                        <a:t>Prof Michael Schneider    </a:t>
                      </a:r>
                      <a:r>
                        <a:rPr lang="en-GB" sz="800" i="1">
                          <a:latin typeface="Arial"/>
                          <a:ea typeface="SimSun"/>
                        </a:rPr>
                        <a:t>             </a:t>
                      </a:r>
                      <a:endParaRPr lang="en-GB" sz="900">
                        <a:latin typeface="Times New Roman"/>
                        <a:ea typeface="SimSun"/>
                      </a:endParaRPr>
                    </a:p>
                  </a:txBody>
                  <a:tcPr marL="53206" marR="53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a:latin typeface="Arial"/>
                          <a:ea typeface="SimSun"/>
                        </a:rPr>
                        <a:t>12.30 </a:t>
                      </a:r>
                      <a:r>
                        <a:rPr lang="en-GB" sz="800">
                          <a:latin typeface="Arial"/>
                          <a:ea typeface="SimSun"/>
                        </a:rPr>
                        <a:t>Timed Data Analysis and end of module feedback session. </a:t>
                      </a:r>
                      <a:r>
                        <a:rPr lang="en-GB" sz="800" b="1">
                          <a:latin typeface="Arial"/>
                          <a:ea typeface="SimSun"/>
                        </a:rPr>
                        <a:t>G16 LT, SAFB, SK campus.</a:t>
                      </a:r>
                      <a:endParaRPr lang="en-GB" sz="900">
                        <a:latin typeface="Times New Roman"/>
                        <a:ea typeface="SimSun"/>
                      </a:endParaRPr>
                    </a:p>
                  </a:txBody>
                  <a:tcPr marL="53206" marR="53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39">
                <a:tc gridSpan="2">
                  <a:txBody>
                    <a:bodyPr/>
                    <a:lstStyle/>
                    <a:p>
                      <a:pPr algn="ctr">
                        <a:spcAft>
                          <a:spcPts val="0"/>
                        </a:spcAft>
                      </a:pPr>
                      <a:r>
                        <a:rPr lang="en-GB" sz="800" b="1">
                          <a:latin typeface="Arial"/>
                          <a:ea typeface="SimSun"/>
                        </a:rPr>
                        <a:t>15.00-15.30 Break</a:t>
                      </a:r>
                      <a:endParaRPr lang="en-GB" sz="900">
                        <a:latin typeface="Times New Roman"/>
                        <a:ea typeface="SimSun"/>
                      </a:endParaRPr>
                    </a:p>
                  </a:txBody>
                  <a:tcPr marL="53206" marR="53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spcAft>
                          <a:spcPts val="0"/>
                        </a:spcAft>
                      </a:pPr>
                      <a:endParaRPr lang="en-GB" sz="900">
                        <a:latin typeface="Times New Roman"/>
                        <a:ea typeface="SimSun"/>
                      </a:endParaRPr>
                    </a:p>
                  </a:txBody>
                  <a:tcPr marL="53206" marR="53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GB" sz="800" b="1">
                          <a:latin typeface="Arial"/>
                          <a:ea typeface="SimSun"/>
                        </a:rPr>
                        <a:t>15.00-15.30 Break</a:t>
                      </a:r>
                      <a:endParaRPr lang="en-GB" sz="900">
                        <a:latin typeface="Times New Roman"/>
                        <a:ea typeface="SimSun"/>
                      </a:endParaRPr>
                    </a:p>
                  </a:txBody>
                  <a:tcPr marL="53206" marR="53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792877">
                <a:tc>
                  <a:txBody>
                    <a:bodyPr/>
                    <a:lstStyle/>
                    <a:p>
                      <a:pPr>
                        <a:spcAft>
                          <a:spcPts val="0"/>
                        </a:spcAft>
                      </a:pPr>
                      <a:r>
                        <a:rPr lang="en-GB" sz="800" b="1" dirty="0">
                          <a:latin typeface="Arial"/>
                          <a:ea typeface="SimSun"/>
                        </a:rPr>
                        <a:t>15.30  Data </a:t>
                      </a:r>
                      <a:r>
                        <a:rPr lang="en-GB" sz="800" b="1" dirty="0" err="1">
                          <a:latin typeface="Arial"/>
                          <a:ea typeface="SimSun"/>
                        </a:rPr>
                        <a:t>Analyisis</a:t>
                      </a:r>
                      <a:r>
                        <a:rPr lang="en-GB" sz="800" b="1" dirty="0">
                          <a:latin typeface="Arial"/>
                          <a:ea typeface="SimSun"/>
                        </a:rPr>
                        <a:t> </a:t>
                      </a:r>
                      <a:r>
                        <a:rPr lang="en-GB" sz="800" dirty="0">
                          <a:latin typeface="Arial"/>
                          <a:ea typeface="SimSun"/>
                        </a:rPr>
                        <a:t>Group </a:t>
                      </a:r>
                      <a:r>
                        <a:rPr lang="en-GB" sz="800" b="1" dirty="0">
                          <a:latin typeface="Arial"/>
                          <a:ea typeface="SimSun"/>
                        </a:rPr>
                        <a:t>A</a:t>
                      </a:r>
                      <a:r>
                        <a:rPr lang="en-GB" sz="800" dirty="0">
                          <a:latin typeface="Arial"/>
                          <a:ea typeface="SimSun"/>
                        </a:rPr>
                        <a:t> (427), </a:t>
                      </a:r>
                      <a:r>
                        <a:rPr lang="en-GB" sz="800" b="1" dirty="0">
                          <a:latin typeface="Arial"/>
                          <a:ea typeface="SimSun"/>
                        </a:rPr>
                        <a:t>B</a:t>
                      </a:r>
                      <a:r>
                        <a:rPr lang="en-GB" sz="800" dirty="0">
                          <a:latin typeface="Arial"/>
                          <a:ea typeface="SimSun"/>
                        </a:rPr>
                        <a:t> (428), </a:t>
                      </a:r>
                      <a:r>
                        <a:rPr lang="en-GB" sz="800" b="1" dirty="0">
                          <a:latin typeface="Arial"/>
                          <a:ea typeface="SimSun"/>
                        </a:rPr>
                        <a:t>C</a:t>
                      </a:r>
                      <a:r>
                        <a:rPr lang="en-GB" sz="800" dirty="0">
                          <a:latin typeface="Arial"/>
                          <a:ea typeface="SimSun"/>
                        </a:rPr>
                        <a:t> (324), </a:t>
                      </a:r>
                      <a:r>
                        <a:rPr lang="en-GB" sz="800" b="1" dirty="0">
                          <a:latin typeface="Arial"/>
                          <a:ea typeface="SimSun"/>
                        </a:rPr>
                        <a:t>D</a:t>
                      </a:r>
                      <a:r>
                        <a:rPr lang="en-GB" sz="800" dirty="0">
                          <a:latin typeface="Arial"/>
                          <a:ea typeface="SimSun"/>
                        </a:rPr>
                        <a:t> (539) ICTEM, L Block Reception.</a:t>
                      </a:r>
                      <a:endParaRPr lang="en-GB" sz="900" dirty="0">
                        <a:latin typeface="Times New Roman"/>
                        <a:ea typeface="SimSun"/>
                      </a:endParaRPr>
                    </a:p>
                  </a:txBody>
                  <a:tcPr marL="53206" marR="53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a:latin typeface="Arial"/>
                          <a:ea typeface="SimSun"/>
                        </a:rPr>
                        <a:t> </a:t>
                      </a:r>
                      <a:r>
                        <a:rPr lang="en-GB" sz="800" b="1">
                          <a:latin typeface="Arial"/>
                          <a:ea typeface="SimSun"/>
                        </a:rPr>
                        <a:t>15.30</a:t>
                      </a:r>
                      <a:r>
                        <a:rPr lang="en-GB" sz="800">
                          <a:latin typeface="Arial"/>
                          <a:ea typeface="SimSun"/>
                        </a:rPr>
                        <a:t>  </a:t>
                      </a:r>
                      <a:r>
                        <a:rPr lang="en-GB" sz="800" b="1">
                          <a:latin typeface="Arial"/>
                          <a:ea typeface="SimSun"/>
                        </a:rPr>
                        <a:t>Data Analyisis</a:t>
                      </a:r>
                      <a:endParaRPr lang="en-GB" sz="900">
                        <a:latin typeface="Times New Roman"/>
                        <a:ea typeface="SimSun"/>
                      </a:endParaRPr>
                    </a:p>
                    <a:p>
                      <a:pPr>
                        <a:spcAft>
                          <a:spcPts val="0"/>
                        </a:spcAft>
                      </a:pPr>
                      <a:r>
                        <a:rPr lang="en-GB" sz="800">
                          <a:latin typeface="Arial"/>
                          <a:ea typeface="SimSun"/>
                        </a:rPr>
                        <a:t>Group </a:t>
                      </a:r>
                      <a:r>
                        <a:rPr lang="en-GB" sz="800" b="1">
                          <a:latin typeface="Arial"/>
                          <a:ea typeface="SimSun"/>
                        </a:rPr>
                        <a:t>E</a:t>
                      </a:r>
                      <a:r>
                        <a:rPr lang="en-GB" sz="800">
                          <a:latin typeface="Arial"/>
                          <a:ea typeface="SimSun"/>
                        </a:rPr>
                        <a:t> (427), </a:t>
                      </a:r>
                      <a:r>
                        <a:rPr lang="en-GB" sz="800" b="1">
                          <a:latin typeface="Arial"/>
                          <a:ea typeface="SimSun"/>
                        </a:rPr>
                        <a:t>F</a:t>
                      </a:r>
                      <a:r>
                        <a:rPr lang="en-GB" sz="800">
                          <a:latin typeface="Arial"/>
                          <a:ea typeface="SimSun"/>
                        </a:rPr>
                        <a:t> (428), </a:t>
                      </a:r>
                      <a:endParaRPr lang="en-GB" sz="900">
                        <a:latin typeface="Times New Roman"/>
                        <a:ea typeface="SimSun"/>
                      </a:endParaRPr>
                    </a:p>
                    <a:p>
                      <a:pPr>
                        <a:spcAft>
                          <a:spcPts val="0"/>
                        </a:spcAft>
                      </a:pPr>
                      <a:r>
                        <a:rPr lang="en-GB" sz="800" b="1">
                          <a:latin typeface="Arial"/>
                          <a:ea typeface="SimSun"/>
                        </a:rPr>
                        <a:t>G</a:t>
                      </a:r>
                      <a:r>
                        <a:rPr lang="en-GB" sz="800">
                          <a:latin typeface="Arial"/>
                          <a:ea typeface="SimSun"/>
                        </a:rPr>
                        <a:t> (324), </a:t>
                      </a:r>
                      <a:r>
                        <a:rPr lang="en-GB" sz="800" b="1">
                          <a:latin typeface="Arial"/>
                          <a:ea typeface="SimSun"/>
                        </a:rPr>
                        <a:t>H</a:t>
                      </a:r>
                      <a:r>
                        <a:rPr lang="en-GB" sz="800">
                          <a:latin typeface="Arial"/>
                          <a:ea typeface="SimSun"/>
                        </a:rPr>
                        <a:t> (539) ICTEM, L Block Reception.</a:t>
                      </a:r>
                      <a:endParaRPr lang="en-GB" sz="900">
                        <a:latin typeface="Times New Roman"/>
                        <a:ea typeface="SimSun"/>
                      </a:endParaRPr>
                    </a:p>
                  </a:txBody>
                  <a:tcPr marL="53206" marR="53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900">
                        <a:latin typeface="Times New Roman"/>
                        <a:ea typeface="SimSun"/>
                      </a:endParaRPr>
                    </a:p>
                  </a:txBody>
                  <a:tcPr marL="53206" marR="53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i="1">
                          <a:latin typeface="Arial"/>
                          <a:ea typeface="SimSun"/>
                        </a:rPr>
                        <a:t>Private study</a:t>
                      </a:r>
                      <a:endParaRPr lang="en-GB" sz="900">
                        <a:latin typeface="Times New Roman"/>
                        <a:ea typeface="SimSun"/>
                      </a:endParaRPr>
                    </a:p>
                  </a:txBody>
                  <a:tcPr marL="53206" marR="53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i="1" dirty="0">
                          <a:latin typeface="Arial"/>
                          <a:ea typeface="SimSun"/>
                        </a:rPr>
                        <a:t>Private study</a:t>
                      </a:r>
                      <a:endParaRPr lang="en-GB" sz="900" dirty="0">
                        <a:latin typeface="Times New Roman"/>
                        <a:ea typeface="SimSun"/>
                      </a:endParaRPr>
                    </a:p>
                  </a:txBody>
                  <a:tcPr marL="53206" marR="532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0721" name="Rectangle 1"/>
          <p:cNvSpPr>
            <a:spLocks noChangeArrowheads="1"/>
          </p:cNvSpPr>
          <p:nvPr/>
        </p:nvSpPr>
        <p:spPr bwMode="auto">
          <a:xfrm>
            <a:off x="755576" y="165557"/>
            <a:ext cx="8300670" cy="6001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100" b="1" i="0" u="sng" strike="noStrike" cap="none" normalizeH="0" baseline="0" dirty="0" smtClean="0">
                <a:ln>
                  <a:noFill/>
                </a:ln>
                <a:solidFill>
                  <a:schemeClr val="tx1"/>
                </a:solidFill>
                <a:effectLst/>
                <a:latin typeface="+mn-lt"/>
                <a:ea typeface="SimSun" pitchFamily="2" charset="-122"/>
                <a:cs typeface="Arial" pitchFamily="34" charset="0"/>
              </a:rPr>
              <a:t>YEAR 4 – 2012-13: CARDIOVASCULAR SCIENCES BSc FOUNDATION INTRODUCTION COURSE </a:t>
            </a:r>
            <a:endParaRPr kumimoji="0" lang="en-GB" altLang="zh-CN" sz="1100" b="0"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100" b="1" i="0" u="none" strike="noStrike" cap="none" normalizeH="0" baseline="0" dirty="0" smtClean="0">
                <a:ln>
                  <a:noFill/>
                </a:ln>
                <a:solidFill>
                  <a:schemeClr val="tx1"/>
                </a:solidFill>
                <a:effectLst/>
                <a:latin typeface="+mn-lt"/>
                <a:ea typeface="SimSun" pitchFamily="2" charset="-122"/>
                <a:cs typeface="Arial" pitchFamily="34" charset="0"/>
              </a:rPr>
              <a:t>Week 1: 24</a:t>
            </a:r>
            <a:r>
              <a:rPr kumimoji="0" lang="en-GB" altLang="zh-CN" sz="1100" b="1" i="0" u="none" strike="noStrike" cap="none" normalizeH="0" baseline="30000" dirty="0" smtClean="0">
                <a:ln>
                  <a:noFill/>
                </a:ln>
                <a:solidFill>
                  <a:schemeClr val="tx1"/>
                </a:solidFill>
                <a:effectLst/>
                <a:latin typeface="+mn-lt"/>
                <a:ea typeface="SimSun" pitchFamily="2" charset="-122"/>
                <a:cs typeface="Arial" pitchFamily="34" charset="0"/>
              </a:rPr>
              <a:t>th</a:t>
            </a:r>
            <a:r>
              <a:rPr kumimoji="0" lang="en-GB" altLang="zh-CN" sz="1100" b="1" i="0" u="none" strike="noStrike" cap="none" normalizeH="0" baseline="0" dirty="0" smtClean="0">
                <a:ln>
                  <a:noFill/>
                </a:ln>
                <a:solidFill>
                  <a:schemeClr val="tx1"/>
                </a:solidFill>
                <a:effectLst/>
                <a:latin typeface="+mn-lt"/>
                <a:ea typeface="SimSun" pitchFamily="2" charset="-122"/>
                <a:cs typeface="Arial" pitchFamily="34" charset="0"/>
              </a:rPr>
              <a:t> September – 28</a:t>
            </a:r>
            <a:r>
              <a:rPr kumimoji="0" lang="en-GB" altLang="zh-CN" sz="1100" b="1" i="0" u="none" strike="noStrike" cap="none" normalizeH="0" baseline="30000" dirty="0" smtClean="0">
                <a:ln>
                  <a:noFill/>
                </a:ln>
                <a:solidFill>
                  <a:schemeClr val="tx1"/>
                </a:solidFill>
                <a:effectLst/>
                <a:latin typeface="+mn-lt"/>
                <a:ea typeface="SimSun" pitchFamily="2" charset="-122"/>
                <a:cs typeface="Arial" pitchFamily="34" charset="0"/>
              </a:rPr>
              <a:t>th</a:t>
            </a:r>
            <a:r>
              <a:rPr kumimoji="0" lang="en-GB" altLang="zh-CN" sz="1100" b="1" i="0" u="none" strike="noStrike" cap="none" normalizeH="0" baseline="0" dirty="0" smtClean="0">
                <a:ln>
                  <a:noFill/>
                </a:ln>
                <a:solidFill>
                  <a:schemeClr val="tx1"/>
                </a:solidFill>
                <a:effectLst/>
                <a:latin typeface="+mn-lt"/>
                <a:ea typeface="SimSun" pitchFamily="2" charset="-122"/>
                <a:cs typeface="Arial" pitchFamily="34" charset="0"/>
              </a:rPr>
              <a:t> September 2012: Hammersmith Campus unless stated otherwise. Private study 09.00-12.00</a:t>
            </a:r>
            <a:endParaRPr kumimoji="0" lang="en-GB" altLang="zh-CN" sz="1100" b="0"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100" b="1" i="0" u="none" strike="noStrike" cap="none" normalizeH="0" baseline="0" dirty="0" smtClean="0">
                <a:ln>
                  <a:noFill/>
                </a:ln>
                <a:solidFill>
                  <a:schemeClr val="tx1"/>
                </a:solidFill>
                <a:effectLst/>
                <a:latin typeface="+mn-lt"/>
                <a:ea typeface="SimSun" pitchFamily="2" charset="-122"/>
                <a:cs typeface="Arial" pitchFamily="34" charset="0"/>
              </a:rPr>
              <a:t>Week 2: 1</a:t>
            </a:r>
            <a:r>
              <a:rPr kumimoji="0" lang="en-GB" altLang="zh-CN" sz="1100" b="1" i="0" u="none" strike="noStrike" cap="none" normalizeH="0" baseline="30000" dirty="0" smtClean="0">
                <a:ln>
                  <a:noFill/>
                </a:ln>
                <a:solidFill>
                  <a:schemeClr val="tx1"/>
                </a:solidFill>
                <a:effectLst/>
                <a:latin typeface="+mn-lt"/>
                <a:ea typeface="SimSun" pitchFamily="2" charset="-122"/>
                <a:cs typeface="Arial" pitchFamily="34" charset="0"/>
              </a:rPr>
              <a:t>st</a:t>
            </a:r>
            <a:r>
              <a:rPr kumimoji="0" lang="en-GB" altLang="zh-CN" sz="1100" b="1" i="0" u="none" strike="noStrike" cap="none" normalizeH="0" baseline="0" dirty="0" smtClean="0">
                <a:ln>
                  <a:noFill/>
                </a:ln>
                <a:solidFill>
                  <a:schemeClr val="tx1"/>
                </a:solidFill>
                <a:effectLst/>
                <a:latin typeface="+mn-lt"/>
                <a:ea typeface="SimSun" pitchFamily="2" charset="-122"/>
                <a:cs typeface="Arial" pitchFamily="34" charset="0"/>
              </a:rPr>
              <a:t> - 5</a:t>
            </a:r>
            <a:r>
              <a:rPr kumimoji="0" lang="en-GB" altLang="zh-CN" sz="1100" b="1" i="0" u="none" strike="noStrike" cap="none" normalizeH="0" baseline="30000" dirty="0" smtClean="0">
                <a:ln>
                  <a:noFill/>
                </a:ln>
                <a:solidFill>
                  <a:schemeClr val="tx1"/>
                </a:solidFill>
                <a:effectLst/>
                <a:latin typeface="+mn-lt"/>
                <a:ea typeface="SimSun" pitchFamily="2" charset="-122"/>
                <a:cs typeface="Arial" pitchFamily="34" charset="0"/>
              </a:rPr>
              <a:t>th</a:t>
            </a:r>
            <a:r>
              <a:rPr kumimoji="0" lang="en-GB" altLang="zh-CN" sz="1100" b="1" i="0" u="none" strike="noStrike" cap="none" normalizeH="0" baseline="0" dirty="0" smtClean="0">
                <a:ln>
                  <a:noFill/>
                </a:ln>
                <a:solidFill>
                  <a:schemeClr val="tx1"/>
                </a:solidFill>
                <a:effectLst/>
                <a:latin typeface="+mn-lt"/>
                <a:ea typeface="SimSun" pitchFamily="2" charset="-122"/>
                <a:cs typeface="Arial" pitchFamily="34" charset="0"/>
              </a:rPr>
              <a:t> October 2012: Hammersmith campus unless stated otherwise.  Private study 09.00-12.00</a:t>
            </a:r>
            <a:endParaRPr kumimoji="0" lang="en-GB" altLang="zh-CN" sz="1100" b="0" i="0" u="none" strike="noStrike" cap="none" normalizeH="0" baseline="0" dirty="0" smtClean="0">
              <a:ln>
                <a:noFill/>
              </a:ln>
              <a:solidFill>
                <a:schemeClr val="tx1"/>
              </a:solidFill>
              <a:effectLst/>
              <a:latin typeface="+mn-lt"/>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68313" y="981075"/>
            <a:ext cx="8229600" cy="4525963"/>
          </a:xfrm>
        </p:spPr>
        <p:txBody>
          <a:bodyPr/>
          <a:lstStyle/>
          <a:p>
            <a:pPr eaLnBrk="1" hangingPunct="1">
              <a:lnSpc>
                <a:spcPct val="120000"/>
              </a:lnSpc>
            </a:pPr>
            <a:r>
              <a:rPr lang="en-GB" sz="1600" b="1" dirty="0" smtClean="0"/>
              <a:t>BSc (Year 4) Assessment and Feedback in 2011/12</a:t>
            </a:r>
          </a:p>
          <a:p>
            <a:pPr eaLnBrk="1" hangingPunct="1">
              <a:lnSpc>
                <a:spcPct val="120000"/>
              </a:lnSpc>
            </a:pPr>
            <a:endParaRPr lang="en-GB" sz="1600" dirty="0" smtClean="0"/>
          </a:p>
          <a:p>
            <a:pPr eaLnBrk="1" hangingPunct="1">
              <a:lnSpc>
                <a:spcPct val="120000"/>
              </a:lnSpc>
            </a:pPr>
            <a:r>
              <a:rPr lang="en-GB" sz="1600" dirty="0" smtClean="0"/>
              <a:t>Each BSc course (Year 4) consists of 1) a 2-week introductory module and 2) five equally weighted 5-week modules, comprising three taught modules (Part B) and either a two-module specialist course with a taught component and a mini-project or a two-module research project (Part C). Students are required to obtain </a:t>
            </a:r>
            <a:r>
              <a:rPr lang="en-GB" sz="1600" b="1" dirty="0" smtClean="0"/>
              <a:t>pass marks (</a:t>
            </a:r>
            <a:r>
              <a:rPr lang="en-GB" sz="1600" b="1" i="1" dirty="0" smtClean="0"/>
              <a:t>40% or above</a:t>
            </a:r>
            <a:r>
              <a:rPr lang="en-GB" sz="1600" b="1" dirty="0" smtClean="0"/>
              <a:t>) in all modules (final taught</a:t>
            </a:r>
            <a:r>
              <a:rPr lang="en-GB" sz="1600" dirty="0" smtClean="0"/>
              <a:t> </a:t>
            </a:r>
            <a:r>
              <a:rPr lang="en-GB" sz="1600" b="1" dirty="0" smtClean="0"/>
              <a:t>module marks are a combination of both examination marks and in</a:t>
            </a:r>
            <a:r>
              <a:rPr lang="en-GB" sz="1600" dirty="0" smtClean="0"/>
              <a:t> </a:t>
            </a:r>
            <a:r>
              <a:rPr lang="en-GB" sz="1600" b="1" dirty="0" smtClean="0"/>
              <a:t>course assessment for Part B; the project and oral presentation or</a:t>
            </a:r>
            <a:r>
              <a:rPr lang="en-GB" sz="1600" dirty="0" smtClean="0"/>
              <a:t> </a:t>
            </a:r>
            <a:r>
              <a:rPr lang="en-GB" sz="1600" b="1" dirty="0" smtClean="0"/>
              <a:t>assignments, mini projects and oral presentation for specialist course</a:t>
            </a:r>
            <a:r>
              <a:rPr lang="en-GB" sz="1600" dirty="0" smtClean="0"/>
              <a:t> </a:t>
            </a:r>
            <a:r>
              <a:rPr lang="en-GB" sz="1600" b="1" dirty="0" smtClean="0"/>
              <a:t>in the case of Part C) </a:t>
            </a:r>
            <a:r>
              <a:rPr lang="en-GB" sz="1600" dirty="0" smtClean="0"/>
              <a:t>[see Fig. 1].  </a:t>
            </a:r>
          </a:p>
          <a:p>
            <a:pPr eaLnBrk="1" hangingPunct="1">
              <a:lnSpc>
                <a:spcPct val="120000"/>
              </a:lnSpc>
            </a:pPr>
            <a:endParaRPr lang="en-GB" sz="1600" dirty="0" smtClean="0"/>
          </a:p>
          <a:p>
            <a:pPr eaLnBrk="1" hangingPunct="1">
              <a:lnSpc>
                <a:spcPct val="120000"/>
              </a:lnSpc>
            </a:pPr>
            <a:r>
              <a:rPr lang="en-GB" sz="1600" dirty="0" smtClean="0"/>
              <a:t>The mark obtained in the 2-week introductory module does not contribute to the BSc degree but students are required to complete the in-course assessment in this module in order to progress further in their BSc.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806"/>
          <p:cNvSpPr>
            <a:spLocks noChangeArrowheads="1"/>
          </p:cNvSpPr>
          <p:nvPr/>
        </p:nvSpPr>
        <p:spPr bwMode="auto">
          <a:xfrm>
            <a:off x="61913" y="6946900"/>
            <a:ext cx="31750" cy="152400"/>
          </a:xfrm>
          <a:prstGeom prst="rect">
            <a:avLst/>
          </a:prstGeom>
          <a:noFill/>
          <a:ln w="9525">
            <a:noFill/>
            <a:miter lim="800000"/>
            <a:headEnd/>
            <a:tailEnd/>
          </a:ln>
        </p:spPr>
        <p:txBody>
          <a:bodyPr wrap="none" lIns="0" tIns="0" rIns="0" bIns="0">
            <a:spAutoFit/>
          </a:bodyPr>
          <a:lstStyle/>
          <a:p>
            <a:r>
              <a:rPr lang="en-GB" sz="1000">
                <a:solidFill>
                  <a:srgbClr val="000000"/>
                </a:solidFill>
                <a:latin typeface="Times New Roman" pitchFamily="18" charset="0"/>
              </a:rPr>
              <a:t> </a:t>
            </a:r>
            <a:endParaRPr lang="en-GB" sz="1800"/>
          </a:p>
        </p:txBody>
      </p:sp>
      <p:sp>
        <p:nvSpPr>
          <p:cNvPr id="9219" name="Rectangle 7"/>
          <p:cNvSpPr>
            <a:spLocks noChangeArrowheads="1"/>
          </p:cNvSpPr>
          <p:nvPr/>
        </p:nvSpPr>
        <p:spPr bwMode="auto">
          <a:xfrm>
            <a:off x="1403350" y="620713"/>
            <a:ext cx="46038" cy="212725"/>
          </a:xfrm>
          <a:prstGeom prst="rect">
            <a:avLst/>
          </a:prstGeom>
          <a:noFill/>
          <a:ln w="9525">
            <a:noFill/>
            <a:miter lim="800000"/>
            <a:headEnd/>
            <a:tailEnd/>
          </a:ln>
        </p:spPr>
        <p:txBody>
          <a:bodyPr wrap="none" lIns="0" tIns="0" rIns="0" bIns="0">
            <a:spAutoFit/>
          </a:bodyPr>
          <a:lstStyle/>
          <a:p>
            <a:r>
              <a:rPr lang="en-GB" sz="1400">
                <a:solidFill>
                  <a:srgbClr val="000000"/>
                </a:solidFill>
                <a:latin typeface="Times New Roman" pitchFamily="18" charset="0"/>
              </a:rPr>
              <a:t> </a:t>
            </a:r>
            <a:endParaRPr lang="en-GB" sz="2400"/>
          </a:p>
        </p:txBody>
      </p:sp>
      <p:sp>
        <p:nvSpPr>
          <p:cNvPr id="9220" name="Rectangle 8"/>
          <p:cNvSpPr>
            <a:spLocks noChangeArrowheads="1"/>
          </p:cNvSpPr>
          <p:nvPr/>
        </p:nvSpPr>
        <p:spPr bwMode="auto">
          <a:xfrm>
            <a:off x="1987550" y="620713"/>
            <a:ext cx="42863" cy="212725"/>
          </a:xfrm>
          <a:prstGeom prst="rect">
            <a:avLst/>
          </a:prstGeom>
          <a:noFill/>
          <a:ln w="9525">
            <a:noFill/>
            <a:miter lim="800000"/>
            <a:headEnd/>
            <a:tailEnd/>
          </a:ln>
        </p:spPr>
        <p:txBody>
          <a:bodyPr wrap="none" lIns="0" tIns="0" rIns="0" bIns="0">
            <a:spAutoFit/>
          </a:bodyPr>
          <a:lstStyle/>
          <a:p>
            <a:r>
              <a:rPr lang="en-GB" sz="1400">
                <a:solidFill>
                  <a:srgbClr val="000000"/>
                </a:solidFill>
                <a:latin typeface="Times New Roman" pitchFamily="18" charset="0"/>
              </a:rPr>
              <a:t> </a:t>
            </a:r>
            <a:endParaRPr lang="en-GB" sz="2400"/>
          </a:p>
        </p:txBody>
      </p:sp>
      <p:sp>
        <p:nvSpPr>
          <p:cNvPr id="9221" name="Rectangle 9"/>
          <p:cNvSpPr>
            <a:spLocks noChangeArrowheads="1"/>
          </p:cNvSpPr>
          <p:nvPr/>
        </p:nvSpPr>
        <p:spPr bwMode="auto">
          <a:xfrm>
            <a:off x="2570163" y="620713"/>
            <a:ext cx="42862" cy="212725"/>
          </a:xfrm>
          <a:prstGeom prst="rect">
            <a:avLst/>
          </a:prstGeom>
          <a:noFill/>
          <a:ln w="9525">
            <a:noFill/>
            <a:miter lim="800000"/>
            <a:headEnd/>
            <a:tailEnd/>
          </a:ln>
        </p:spPr>
        <p:txBody>
          <a:bodyPr wrap="none" lIns="0" tIns="0" rIns="0" bIns="0">
            <a:spAutoFit/>
          </a:bodyPr>
          <a:lstStyle/>
          <a:p>
            <a:r>
              <a:rPr lang="en-GB" sz="1400">
                <a:solidFill>
                  <a:srgbClr val="000000"/>
                </a:solidFill>
                <a:latin typeface="Times New Roman" pitchFamily="18" charset="0"/>
              </a:rPr>
              <a:t> </a:t>
            </a:r>
            <a:endParaRPr lang="en-GB" sz="2400"/>
          </a:p>
        </p:txBody>
      </p:sp>
      <p:sp>
        <p:nvSpPr>
          <p:cNvPr id="9222" name="Rectangle 10"/>
          <p:cNvSpPr>
            <a:spLocks noChangeArrowheads="1"/>
          </p:cNvSpPr>
          <p:nvPr/>
        </p:nvSpPr>
        <p:spPr bwMode="auto">
          <a:xfrm>
            <a:off x="3152775" y="620713"/>
            <a:ext cx="222250" cy="212725"/>
          </a:xfrm>
          <a:prstGeom prst="rect">
            <a:avLst/>
          </a:prstGeom>
          <a:noFill/>
          <a:ln w="9525">
            <a:noFill/>
            <a:miter lim="800000"/>
            <a:headEnd/>
            <a:tailEnd/>
          </a:ln>
        </p:spPr>
        <p:txBody>
          <a:bodyPr wrap="none" lIns="0" tIns="0" rIns="0" bIns="0">
            <a:spAutoFit/>
          </a:bodyPr>
          <a:lstStyle/>
          <a:p>
            <a:r>
              <a:rPr lang="en-GB" sz="1400">
                <a:solidFill>
                  <a:srgbClr val="000000"/>
                </a:solidFill>
                <a:latin typeface="Times New Roman" pitchFamily="18" charset="0"/>
              </a:rPr>
              <a:t>     </a:t>
            </a:r>
            <a:endParaRPr lang="en-GB" sz="2400"/>
          </a:p>
        </p:txBody>
      </p:sp>
      <p:sp>
        <p:nvSpPr>
          <p:cNvPr id="9223" name="Rectangle 11"/>
          <p:cNvSpPr>
            <a:spLocks noChangeArrowheads="1"/>
          </p:cNvSpPr>
          <p:nvPr/>
        </p:nvSpPr>
        <p:spPr bwMode="auto">
          <a:xfrm>
            <a:off x="3395663" y="476250"/>
            <a:ext cx="2293937" cy="182563"/>
          </a:xfrm>
          <a:prstGeom prst="rect">
            <a:avLst/>
          </a:prstGeom>
          <a:noFill/>
          <a:ln w="9525">
            <a:noFill/>
            <a:miter lim="800000"/>
            <a:headEnd/>
            <a:tailEnd/>
          </a:ln>
        </p:spPr>
        <p:txBody>
          <a:bodyPr wrap="none" lIns="0" tIns="0" rIns="0" bIns="0">
            <a:spAutoFit/>
          </a:bodyPr>
          <a:lstStyle/>
          <a:p>
            <a:r>
              <a:rPr lang="en-GB" sz="1200" b="1">
                <a:solidFill>
                  <a:srgbClr val="000000"/>
                </a:solidFill>
              </a:rPr>
              <a:t>Each Part B module comprises:</a:t>
            </a:r>
            <a:endParaRPr lang="en-GB" sz="2400"/>
          </a:p>
        </p:txBody>
      </p:sp>
      <p:sp>
        <p:nvSpPr>
          <p:cNvPr id="9224" name="Rectangle 12"/>
          <p:cNvSpPr>
            <a:spLocks noChangeArrowheads="1"/>
          </p:cNvSpPr>
          <p:nvPr/>
        </p:nvSpPr>
        <p:spPr bwMode="auto">
          <a:xfrm>
            <a:off x="6080125" y="630238"/>
            <a:ext cx="42863" cy="182562"/>
          </a:xfrm>
          <a:prstGeom prst="rect">
            <a:avLst/>
          </a:prstGeom>
          <a:noFill/>
          <a:ln w="9525">
            <a:noFill/>
            <a:miter lim="800000"/>
            <a:headEnd/>
            <a:tailEnd/>
          </a:ln>
        </p:spPr>
        <p:txBody>
          <a:bodyPr wrap="none" lIns="0" tIns="0" rIns="0" bIns="0">
            <a:spAutoFit/>
          </a:bodyPr>
          <a:lstStyle/>
          <a:p>
            <a:r>
              <a:rPr lang="en-GB" sz="1200" b="1">
                <a:solidFill>
                  <a:srgbClr val="000000"/>
                </a:solidFill>
              </a:rPr>
              <a:t> </a:t>
            </a:r>
            <a:endParaRPr lang="en-GB" sz="2400"/>
          </a:p>
        </p:txBody>
      </p:sp>
      <p:sp>
        <p:nvSpPr>
          <p:cNvPr id="9225" name="Rectangle 13"/>
          <p:cNvSpPr>
            <a:spLocks noChangeArrowheads="1"/>
          </p:cNvSpPr>
          <p:nvPr/>
        </p:nvSpPr>
        <p:spPr bwMode="auto">
          <a:xfrm>
            <a:off x="2435225" y="1125538"/>
            <a:ext cx="490538" cy="180975"/>
          </a:xfrm>
          <a:prstGeom prst="rect">
            <a:avLst/>
          </a:prstGeom>
          <a:noFill/>
          <a:ln w="9525">
            <a:noFill/>
            <a:miter lim="800000"/>
            <a:headEnd/>
            <a:tailEnd/>
          </a:ln>
        </p:spPr>
        <p:txBody>
          <a:bodyPr wrap="none" lIns="0" tIns="0" rIns="0" bIns="0">
            <a:spAutoFit/>
          </a:bodyPr>
          <a:lstStyle/>
          <a:p>
            <a:r>
              <a:rPr lang="en-GB" sz="1200" b="1">
                <a:solidFill>
                  <a:srgbClr val="000000"/>
                </a:solidFill>
              </a:rPr>
              <a:t>Part B </a:t>
            </a:r>
            <a:endParaRPr lang="en-GB" sz="2400"/>
          </a:p>
        </p:txBody>
      </p:sp>
      <p:sp>
        <p:nvSpPr>
          <p:cNvPr id="9226" name="Rectangle 14"/>
          <p:cNvSpPr>
            <a:spLocks noChangeArrowheads="1"/>
          </p:cNvSpPr>
          <p:nvPr/>
        </p:nvSpPr>
        <p:spPr bwMode="auto">
          <a:xfrm>
            <a:off x="3006725" y="1125538"/>
            <a:ext cx="42863" cy="180975"/>
          </a:xfrm>
          <a:prstGeom prst="rect">
            <a:avLst/>
          </a:prstGeom>
          <a:noFill/>
          <a:ln w="9525">
            <a:noFill/>
            <a:miter lim="800000"/>
            <a:headEnd/>
            <a:tailEnd/>
          </a:ln>
        </p:spPr>
        <p:txBody>
          <a:bodyPr wrap="none" lIns="0" tIns="0" rIns="0" bIns="0">
            <a:spAutoFit/>
          </a:bodyPr>
          <a:lstStyle/>
          <a:p>
            <a:r>
              <a:rPr lang="en-GB" sz="1200" b="1">
                <a:solidFill>
                  <a:srgbClr val="000000"/>
                </a:solidFill>
              </a:rPr>
              <a:t> </a:t>
            </a:r>
            <a:endParaRPr lang="en-GB" sz="2400"/>
          </a:p>
        </p:txBody>
      </p:sp>
      <p:sp>
        <p:nvSpPr>
          <p:cNvPr id="9227" name="Rectangle 15"/>
          <p:cNvSpPr>
            <a:spLocks noChangeArrowheads="1"/>
          </p:cNvSpPr>
          <p:nvPr/>
        </p:nvSpPr>
        <p:spPr bwMode="auto">
          <a:xfrm>
            <a:off x="1687513" y="1311275"/>
            <a:ext cx="1576387" cy="150813"/>
          </a:xfrm>
          <a:prstGeom prst="rect">
            <a:avLst/>
          </a:prstGeom>
          <a:noFill/>
          <a:ln w="9525">
            <a:noFill/>
            <a:miter lim="800000"/>
            <a:headEnd/>
            <a:tailEnd/>
          </a:ln>
        </p:spPr>
        <p:txBody>
          <a:bodyPr wrap="none" lIns="0" tIns="0" rIns="0" bIns="0">
            <a:spAutoFit/>
          </a:bodyPr>
          <a:lstStyle/>
          <a:p>
            <a:r>
              <a:rPr lang="en-GB" sz="1000" b="1">
                <a:solidFill>
                  <a:srgbClr val="000000"/>
                </a:solidFill>
              </a:rPr>
              <a:t>(60% of Total BSc Degree)</a:t>
            </a:r>
            <a:endParaRPr lang="en-GB" sz="2400"/>
          </a:p>
        </p:txBody>
      </p:sp>
      <p:sp>
        <p:nvSpPr>
          <p:cNvPr id="9228" name="Rectangle 16"/>
          <p:cNvSpPr>
            <a:spLocks noChangeArrowheads="1"/>
          </p:cNvSpPr>
          <p:nvPr/>
        </p:nvSpPr>
        <p:spPr bwMode="auto">
          <a:xfrm>
            <a:off x="3705225" y="1581150"/>
            <a:ext cx="34925" cy="150813"/>
          </a:xfrm>
          <a:prstGeom prst="rect">
            <a:avLst/>
          </a:prstGeom>
          <a:noFill/>
          <a:ln w="9525">
            <a:noFill/>
            <a:miter lim="800000"/>
            <a:headEnd/>
            <a:tailEnd/>
          </a:ln>
        </p:spPr>
        <p:txBody>
          <a:bodyPr wrap="none" lIns="0" tIns="0" rIns="0" bIns="0">
            <a:spAutoFit/>
          </a:bodyPr>
          <a:lstStyle/>
          <a:p>
            <a:r>
              <a:rPr lang="en-GB" sz="1000" b="1">
                <a:solidFill>
                  <a:srgbClr val="000000"/>
                </a:solidFill>
              </a:rPr>
              <a:t> </a:t>
            </a:r>
            <a:endParaRPr lang="en-GB" sz="2400"/>
          </a:p>
        </p:txBody>
      </p:sp>
      <p:sp>
        <p:nvSpPr>
          <p:cNvPr id="9229" name="Rectangle 17"/>
          <p:cNvSpPr>
            <a:spLocks noChangeArrowheads="1"/>
          </p:cNvSpPr>
          <p:nvPr/>
        </p:nvSpPr>
        <p:spPr bwMode="auto">
          <a:xfrm>
            <a:off x="3962400" y="827088"/>
            <a:ext cx="42863" cy="182562"/>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230" name="Rectangle 18"/>
          <p:cNvSpPr>
            <a:spLocks noChangeArrowheads="1"/>
          </p:cNvSpPr>
          <p:nvPr/>
        </p:nvSpPr>
        <p:spPr bwMode="auto">
          <a:xfrm>
            <a:off x="4486275" y="827088"/>
            <a:ext cx="42863" cy="182562"/>
          </a:xfrm>
          <a:prstGeom prst="rect">
            <a:avLst/>
          </a:prstGeom>
          <a:noFill/>
          <a:ln w="9525">
            <a:noFill/>
            <a:miter lim="800000"/>
            <a:headEnd/>
            <a:tailEnd/>
          </a:ln>
        </p:spPr>
        <p:txBody>
          <a:bodyPr wrap="none" lIns="0" tIns="0" rIns="0" bIns="0">
            <a:spAutoFit/>
          </a:bodyPr>
          <a:lstStyle/>
          <a:p>
            <a:r>
              <a:rPr lang="en-GB" sz="1200">
                <a:solidFill>
                  <a:srgbClr val="000000"/>
                </a:solidFill>
              </a:rPr>
              <a:t>I</a:t>
            </a:r>
            <a:endParaRPr lang="en-GB" sz="2400"/>
          </a:p>
        </p:txBody>
      </p:sp>
      <p:sp>
        <p:nvSpPr>
          <p:cNvPr id="9231" name="Rectangle 19"/>
          <p:cNvSpPr>
            <a:spLocks noChangeArrowheads="1"/>
          </p:cNvSpPr>
          <p:nvPr/>
        </p:nvSpPr>
        <p:spPr bwMode="auto">
          <a:xfrm>
            <a:off x="4537075" y="827088"/>
            <a:ext cx="82550" cy="182562"/>
          </a:xfrm>
          <a:prstGeom prst="rect">
            <a:avLst/>
          </a:prstGeom>
          <a:noFill/>
          <a:ln w="9525">
            <a:noFill/>
            <a:miter lim="800000"/>
            <a:headEnd/>
            <a:tailEnd/>
          </a:ln>
        </p:spPr>
        <p:txBody>
          <a:bodyPr wrap="none" lIns="0" tIns="0" rIns="0" bIns="0">
            <a:spAutoFit/>
          </a:bodyPr>
          <a:lstStyle/>
          <a:p>
            <a:r>
              <a:rPr lang="en-GB" sz="1200">
                <a:solidFill>
                  <a:srgbClr val="000000"/>
                </a:solidFill>
              </a:rPr>
              <a:t>n</a:t>
            </a:r>
            <a:endParaRPr lang="en-GB" sz="2400"/>
          </a:p>
        </p:txBody>
      </p:sp>
      <p:sp>
        <p:nvSpPr>
          <p:cNvPr id="9232" name="Rectangle 20"/>
          <p:cNvSpPr>
            <a:spLocks noChangeArrowheads="1"/>
          </p:cNvSpPr>
          <p:nvPr/>
        </p:nvSpPr>
        <p:spPr bwMode="auto">
          <a:xfrm>
            <a:off x="4635500" y="827088"/>
            <a:ext cx="50800" cy="182562"/>
          </a:xfrm>
          <a:prstGeom prst="rect">
            <a:avLst/>
          </a:prstGeom>
          <a:noFill/>
          <a:ln w="9525">
            <a:noFill/>
            <a:miter lim="800000"/>
            <a:headEnd/>
            <a:tailEnd/>
          </a:ln>
        </p:spPr>
        <p:txBody>
          <a:bodyPr wrap="none" lIns="0" tIns="0" rIns="0" bIns="0">
            <a:spAutoFit/>
          </a:bodyPr>
          <a:lstStyle/>
          <a:p>
            <a:r>
              <a:rPr lang="en-GB" sz="1200">
                <a:solidFill>
                  <a:srgbClr val="000000"/>
                </a:solidFill>
              </a:rPr>
              <a:t>-</a:t>
            </a:r>
            <a:endParaRPr lang="en-GB" sz="2400"/>
          </a:p>
        </p:txBody>
      </p:sp>
      <p:sp>
        <p:nvSpPr>
          <p:cNvPr id="9233" name="Rectangle 21"/>
          <p:cNvSpPr>
            <a:spLocks noChangeArrowheads="1"/>
          </p:cNvSpPr>
          <p:nvPr/>
        </p:nvSpPr>
        <p:spPr bwMode="auto">
          <a:xfrm>
            <a:off x="4695825" y="827088"/>
            <a:ext cx="500063" cy="182562"/>
          </a:xfrm>
          <a:prstGeom prst="rect">
            <a:avLst/>
          </a:prstGeom>
          <a:noFill/>
          <a:ln w="9525">
            <a:noFill/>
            <a:miter lim="800000"/>
            <a:headEnd/>
            <a:tailEnd/>
          </a:ln>
        </p:spPr>
        <p:txBody>
          <a:bodyPr wrap="none" lIns="0" tIns="0" rIns="0" bIns="0">
            <a:spAutoFit/>
          </a:bodyPr>
          <a:lstStyle/>
          <a:p>
            <a:r>
              <a:rPr lang="en-GB" sz="1200">
                <a:solidFill>
                  <a:srgbClr val="000000"/>
                </a:solidFill>
              </a:rPr>
              <a:t>course </a:t>
            </a:r>
            <a:endParaRPr lang="en-GB" sz="2400"/>
          </a:p>
        </p:txBody>
      </p:sp>
      <p:sp>
        <p:nvSpPr>
          <p:cNvPr id="9234" name="Rectangle 22"/>
          <p:cNvSpPr>
            <a:spLocks noChangeArrowheads="1"/>
          </p:cNvSpPr>
          <p:nvPr/>
        </p:nvSpPr>
        <p:spPr bwMode="auto">
          <a:xfrm>
            <a:off x="5281613" y="827088"/>
            <a:ext cx="811212" cy="182562"/>
          </a:xfrm>
          <a:prstGeom prst="rect">
            <a:avLst/>
          </a:prstGeom>
          <a:noFill/>
          <a:ln w="9525">
            <a:noFill/>
            <a:miter lim="800000"/>
            <a:headEnd/>
            <a:tailEnd/>
          </a:ln>
        </p:spPr>
        <p:txBody>
          <a:bodyPr wrap="none" lIns="0" tIns="0" rIns="0" bIns="0">
            <a:spAutoFit/>
          </a:bodyPr>
          <a:lstStyle/>
          <a:p>
            <a:r>
              <a:rPr lang="en-GB" sz="1200">
                <a:solidFill>
                  <a:srgbClr val="000000"/>
                </a:solidFill>
              </a:rPr>
              <a:t>assessment</a:t>
            </a:r>
            <a:endParaRPr lang="en-GB" sz="2400"/>
          </a:p>
        </p:txBody>
      </p:sp>
      <p:sp>
        <p:nvSpPr>
          <p:cNvPr id="9235" name="Rectangle 23"/>
          <p:cNvSpPr>
            <a:spLocks noChangeArrowheads="1"/>
          </p:cNvSpPr>
          <p:nvPr/>
        </p:nvSpPr>
        <p:spPr bwMode="auto">
          <a:xfrm>
            <a:off x="6229350" y="827088"/>
            <a:ext cx="42863" cy="182562"/>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236" name="Rectangle 24"/>
          <p:cNvSpPr>
            <a:spLocks noChangeArrowheads="1"/>
          </p:cNvSpPr>
          <p:nvPr/>
        </p:nvSpPr>
        <p:spPr bwMode="auto">
          <a:xfrm>
            <a:off x="6278563" y="827088"/>
            <a:ext cx="84137" cy="182562"/>
          </a:xfrm>
          <a:prstGeom prst="rect">
            <a:avLst/>
          </a:prstGeom>
          <a:noFill/>
          <a:ln w="9525">
            <a:noFill/>
            <a:miter lim="800000"/>
            <a:headEnd/>
            <a:tailEnd/>
          </a:ln>
        </p:spPr>
        <p:txBody>
          <a:bodyPr wrap="none" lIns="0" tIns="0" rIns="0" bIns="0">
            <a:spAutoFit/>
          </a:bodyPr>
          <a:lstStyle/>
          <a:p>
            <a:r>
              <a:rPr lang="en-GB" sz="1200">
                <a:solidFill>
                  <a:srgbClr val="000000"/>
                </a:solidFill>
              </a:rPr>
              <a:t>–</a:t>
            </a:r>
            <a:endParaRPr lang="en-GB" sz="2400"/>
          </a:p>
        </p:txBody>
      </p:sp>
      <p:sp>
        <p:nvSpPr>
          <p:cNvPr id="9237" name="Rectangle 25"/>
          <p:cNvSpPr>
            <a:spLocks noChangeArrowheads="1"/>
          </p:cNvSpPr>
          <p:nvPr/>
        </p:nvSpPr>
        <p:spPr bwMode="auto">
          <a:xfrm>
            <a:off x="6380163" y="827088"/>
            <a:ext cx="42862" cy="182562"/>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238" name="Rectangle 26"/>
          <p:cNvSpPr>
            <a:spLocks noChangeArrowheads="1"/>
          </p:cNvSpPr>
          <p:nvPr/>
        </p:nvSpPr>
        <p:spPr bwMode="auto">
          <a:xfrm>
            <a:off x="6427788" y="827088"/>
            <a:ext cx="42862" cy="182562"/>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239" name="Rectangle 27"/>
          <p:cNvSpPr>
            <a:spLocks noChangeArrowheads="1"/>
          </p:cNvSpPr>
          <p:nvPr/>
        </p:nvSpPr>
        <p:spPr bwMode="auto">
          <a:xfrm>
            <a:off x="4486275" y="1011238"/>
            <a:ext cx="303213" cy="184150"/>
          </a:xfrm>
          <a:prstGeom prst="rect">
            <a:avLst/>
          </a:prstGeom>
          <a:noFill/>
          <a:ln w="9525">
            <a:noFill/>
            <a:miter lim="800000"/>
            <a:headEnd/>
            <a:tailEnd/>
          </a:ln>
        </p:spPr>
        <p:txBody>
          <a:bodyPr wrap="none" lIns="0" tIns="0" rIns="0" bIns="0">
            <a:spAutoFit/>
          </a:bodyPr>
          <a:lstStyle/>
          <a:p>
            <a:r>
              <a:rPr lang="en-GB" sz="1200">
                <a:solidFill>
                  <a:srgbClr val="000000"/>
                </a:solidFill>
              </a:rPr>
              <a:t>30%</a:t>
            </a:r>
            <a:endParaRPr lang="en-GB" sz="2400"/>
          </a:p>
        </p:txBody>
      </p:sp>
      <p:sp>
        <p:nvSpPr>
          <p:cNvPr id="9240" name="Rectangle 28"/>
          <p:cNvSpPr>
            <a:spLocks noChangeArrowheads="1"/>
          </p:cNvSpPr>
          <p:nvPr/>
        </p:nvSpPr>
        <p:spPr bwMode="auto">
          <a:xfrm>
            <a:off x="4845050" y="1011238"/>
            <a:ext cx="42863" cy="184150"/>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241" name="Rectangle 29"/>
          <p:cNvSpPr>
            <a:spLocks noChangeArrowheads="1"/>
          </p:cNvSpPr>
          <p:nvPr/>
        </p:nvSpPr>
        <p:spPr bwMode="auto">
          <a:xfrm>
            <a:off x="4895850" y="1011238"/>
            <a:ext cx="1768475" cy="184150"/>
          </a:xfrm>
          <a:prstGeom prst="rect">
            <a:avLst/>
          </a:prstGeom>
          <a:noFill/>
          <a:ln w="9525">
            <a:noFill/>
            <a:miter lim="800000"/>
            <a:headEnd/>
            <a:tailEnd/>
          </a:ln>
        </p:spPr>
        <p:txBody>
          <a:bodyPr wrap="none" lIns="0" tIns="0" rIns="0" bIns="0">
            <a:spAutoFit/>
          </a:bodyPr>
          <a:lstStyle/>
          <a:p>
            <a:r>
              <a:rPr lang="en-GB" sz="1200">
                <a:solidFill>
                  <a:srgbClr val="000000"/>
                </a:solidFill>
              </a:rPr>
              <a:t>of the Part B Module mark</a:t>
            </a:r>
            <a:endParaRPr lang="en-GB" sz="2400"/>
          </a:p>
        </p:txBody>
      </p:sp>
      <p:sp>
        <p:nvSpPr>
          <p:cNvPr id="9242" name="Rectangle 30"/>
          <p:cNvSpPr>
            <a:spLocks noChangeArrowheads="1"/>
          </p:cNvSpPr>
          <p:nvPr/>
        </p:nvSpPr>
        <p:spPr bwMode="auto">
          <a:xfrm>
            <a:off x="6962775" y="1011238"/>
            <a:ext cx="42863" cy="184150"/>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243" name="Rectangle 31"/>
          <p:cNvSpPr>
            <a:spLocks noChangeArrowheads="1"/>
          </p:cNvSpPr>
          <p:nvPr/>
        </p:nvSpPr>
        <p:spPr bwMode="auto">
          <a:xfrm>
            <a:off x="4486275" y="1196975"/>
            <a:ext cx="1916113" cy="182563"/>
          </a:xfrm>
          <a:prstGeom prst="rect">
            <a:avLst/>
          </a:prstGeom>
          <a:noFill/>
          <a:ln w="9525">
            <a:noFill/>
            <a:miter lim="800000"/>
            <a:headEnd/>
            <a:tailEnd/>
          </a:ln>
        </p:spPr>
        <p:txBody>
          <a:bodyPr wrap="none" lIns="0" tIns="0" rIns="0" bIns="0">
            <a:spAutoFit/>
          </a:bodyPr>
          <a:lstStyle/>
          <a:p>
            <a:r>
              <a:rPr lang="en-GB" sz="1200">
                <a:solidFill>
                  <a:srgbClr val="000000"/>
                </a:solidFill>
              </a:rPr>
              <a:t>(2 assignments x 15% each)</a:t>
            </a:r>
            <a:endParaRPr lang="en-GB" sz="2400"/>
          </a:p>
        </p:txBody>
      </p:sp>
      <p:sp>
        <p:nvSpPr>
          <p:cNvPr id="9244" name="Rectangle 32"/>
          <p:cNvSpPr>
            <a:spLocks noChangeArrowheads="1"/>
          </p:cNvSpPr>
          <p:nvPr/>
        </p:nvSpPr>
        <p:spPr bwMode="auto">
          <a:xfrm>
            <a:off x="6732588" y="1196975"/>
            <a:ext cx="42862" cy="182563"/>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245" name="Rectangle 33"/>
          <p:cNvSpPr>
            <a:spLocks noChangeArrowheads="1"/>
          </p:cNvSpPr>
          <p:nvPr/>
        </p:nvSpPr>
        <p:spPr bwMode="auto">
          <a:xfrm>
            <a:off x="4486275" y="1384300"/>
            <a:ext cx="1970088" cy="182563"/>
          </a:xfrm>
          <a:prstGeom prst="rect">
            <a:avLst/>
          </a:prstGeom>
          <a:noFill/>
          <a:ln w="9525">
            <a:noFill/>
            <a:miter lim="800000"/>
            <a:headEnd/>
            <a:tailEnd/>
          </a:ln>
        </p:spPr>
        <p:txBody>
          <a:bodyPr wrap="none" lIns="0" tIns="0" rIns="0" bIns="0">
            <a:spAutoFit/>
          </a:bodyPr>
          <a:lstStyle/>
          <a:p>
            <a:r>
              <a:rPr lang="en-GB" sz="1200">
                <a:solidFill>
                  <a:srgbClr val="000000"/>
                </a:solidFill>
              </a:rPr>
              <a:t>(each piece of coursework is </a:t>
            </a:r>
            <a:endParaRPr lang="en-GB" sz="2400"/>
          </a:p>
        </p:txBody>
      </p:sp>
      <p:sp>
        <p:nvSpPr>
          <p:cNvPr id="9246" name="Rectangle 34"/>
          <p:cNvSpPr>
            <a:spLocks noChangeArrowheads="1"/>
          </p:cNvSpPr>
          <p:nvPr/>
        </p:nvSpPr>
        <p:spPr bwMode="auto">
          <a:xfrm>
            <a:off x="4486275" y="1570038"/>
            <a:ext cx="1727200" cy="182562"/>
          </a:xfrm>
          <a:prstGeom prst="rect">
            <a:avLst/>
          </a:prstGeom>
          <a:noFill/>
          <a:ln w="9525">
            <a:noFill/>
            <a:miter lim="800000"/>
            <a:headEnd/>
            <a:tailEnd/>
          </a:ln>
        </p:spPr>
        <p:txBody>
          <a:bodyPr wrap="none" lIns="0" tIns="0" rIns="0" bIns="0">
            <a:spAutoFit/>
          </a:bodyPr>
          <a:lstStyle/>
          <a:p>
            <a:r>
              <a:rPr lang="en-GB" sz="1200">
                <a:solidFill>
                  <a:srgbClr val="000000"/>
                </a:solidFill>
              </a:rPr>
              <a:t>3% of the total BSc mark)</a:t>
            </a:r>
            <a:endParaRPr lang="en-GB" sz="2400"/>
          </a:p>
        </p:txBody>
      </p:sp>
      <p:sp>
        <p:nvSpPr>
          <p:cNvPr id="9247" name="Rectangle 35"/>
          <p:cNvSpPr>
            <a:spLocks noChangeArrowheads="1"/>
          </p:cNvSpPr>
          <p:nvPr/>
        </p:nvSpPr>
        <p:spPr bwMode="auto">
          <a:xfrm>
            <a:off x="6505575" y="1570038"/>
            <a:ext cx="42863" cy="182562"/>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248" name="Rectangle 36"/>
          <p:cNvSpPr>
            <a:spLocks noChangeArrowheads="1"/>
          </p:cNvSpPr>
          <p:nvPr/>
        </p:nvSpPr>
        <p:spPr bwMode="auto">
          <a:xfrm>
            <a:off x="1514475" y="814388"/>
            <a:ext cx="7938" cy="7937"/>
          </a:xfrm>
          <a:prstGeom prst="rect">
            <a:avLst/>
          </a:prstGeom>
          <a:solidFill>
            <a:srgbClr val="000000"/>
          </a:solidFill>
          <a:ln w="9525">
            <a:noFill/>
            <a:miter lim="800000"/>
            <a:headEnd/>
            <a:tailEnd/>
          </a:ln>
        </p:spPr>
        <p:txBody>
          <a:bodyPr/>
          <a:lstStyle/>
          <a:p>
            <a:endParaRPr lang="en-US"/>
          </a:p>
        </p:txBody>
      </p:sp>
      <p:sp>
        <p:nvSpPr>
          <p:cNvPr id="9249" name="Line 37"/>
          <p:cNvSpPr>
            <a:spLocks noChangeShapeType="1"/>
          </p:cNvSpPr>
          <p:nvPr/>
        </p:nvSpPr>
        <p:spPr bwMode="auto">
          <a:xfrm>
            <a:off x="1514475" y="814388"/>
            <a:ext cx="7938" cy="0"/>
          </a:xfrm>
          <a:prstGeom prst="line">
            <a:avLst/>
          </a:prstGeom>
          <a:noFill/>
          <a:ln w="0">
            <a:solidFill>
              <a:srgbClr val="000000"/>
            </a:solidFill>
            <a:round/>
            <a:headEnd/>
            <a:tailEnd/>
          </a:ln>
        </p:spPr>
        <p:txBody>
          <a:bodyPr/>
          <a:lstStyle/>
          <a:p>
            <a:endParaRPr lang="en-GB"/>
          </a:p>
        </p:txBody>
      </p:sp>
      <p:sp>
        <p:nvSpPr>
          <p:cNvPr id="9250" name="Line 38"/>
          <p:cNvSpPr>
            <a:spLocks noChangeShapeType="1"/>
          </p:cNvSpPr>
          <p:nvPr/>
        </p:nvSpPr>
        <p:spPr bwMode="auto">
          <a:xfrm>
            <a:off x="1514475" y="814388"/>
            <a:ext cx="0" cy="7937"/>
          </a:xfrm>
          <a:prstGeom prst="line">
            <a:avLst/>
          </a:prstGeom>
          <a:noFill/>
          <a:ln w="0">
            <a:solidFill>
              <a:srgbClr val="000000"/>
            </a:solidFill>
            <a:round/>
            <a:headEnd/>
            <a:tailEnd/>
          </a:ln>
        </p:spPr>
        <p:txBody>
          <a:bodyPr/>
          <a:lstStyle/>
          <a:p>
            <a:endParaRPr lang="en-GB"/>
          </a:p>
        </p:txBody>
      </p:sp>
      <p:sp>
        <p:nvSpPr>
          <p:cNvPr id="9251" name="Rectangle 39"/>
          <p:cNvSpPr>
            <a:spLocks noChangeArrowheads="1"/>
          </p:cNvSpPr>
          <p:nvPr/>
        </p:nvSpPr>
        <p:spPr bwMode="auto">
          <a:xfrm>
            <a:off x="1514475" y="814388"/>
            <a:ext cx="7938" cy="7937"/>
          </a:xfrm>
          <a:prstGeom prst="rect">
            <a:avLst/>
          </a:prstGeom>
          <a:solidFill>
            <a:srgbClr val="000000"/>
          </a:solidFill>
          <a:ln w="9525">
            <a:noFill/>
            <a:miter lim="800000"/>
            <a:headEnd/>
            <a:tailEnd/>
          </a:ln>
        </p:spPr>
        <p:txBody>
          <a:bodyPr/>
          <a:lstStyle/>
          <a:p>
            <a:endParaRPr lang="en-US"/>
          </a:p>
        </p:txBody>
      </p:sp>
      <p:sp>
        <p:nvSpPr>
          <p:cNvPr id="9252" name="Line 40"/>
          <p:cNvSpPr>
            <a:spLocks noChangeShapeType="1"/>
          </p:cNvSpPr>
          <p:nvPr/>
        </p:nvSpPr>
        <p:spPr bwMode="auto">
          <a:xfrm>
            <a:off x="1514475" y="814388"/>
            <a:ext cx="7938" cy="0"/>
          </a:xfrm>
          <a:prstGeom prst="line">
            <a:avLst/>
          </a:prstGeom>
          <a:noFill/>
          <a:ln w="0">
            <a:solidFill>
              <a:srgbClr val="000000"/>
            </a:solidFill>
            <a:round/>
            <a:headEnd/>
            <a:tailEnd/>
          </a:ln>
        </p:spPr>
        <p:txBody>
          <a:bodyPr/>
          <a:lstStyle/>
          <a:p>
            <a:endParaRPr lang="en-GB"/>
          </a:p>
        </p:txBody>
      </p:sp>
      <p:sp>
        <p:nvSpPr>
          <p:cNvPr id="9253" name="Line 41"/>
          <p:cNvSpPr>
            <a:spLocks noChangeShapeType="1"/>
          </p:cNvSpPr>
          <p:nvPr/>
        </p:nvSpPr>
        <p:spPr bwMode="auto">
          <a:xfrm>
            <a:off x="1514475" y="814388"/>
            <a:ext cx="0" cy="7937"/>
          </a:xfrm>
          <a:prstGeom prst="line">
            <a:avLst/>
          </a:prstGeom>
          <a:noFill/>
          <a:ln w="0">
            <a:solidFill>
              <a:srgbClr val="000000"/>
            </a:solidFill>
            <a:round/>
            <a:headEnd/>
            <a:tailEnd/>
          </a:ln>
        </p:spPr>
        <p:txBody>
          <a:bodyPr/>
          <a:lstStyle/>
          <a:p>
            <a:endParaRPr lang="en-GB"/>
          </a:p>
        </p:txBody>
      </p:sp>
      <p:sp>
        <p:nvSpPr>
          <p:cNvPr id="9254" name="Rectangle 42"/>
          <p:cNvSpPr>
            <a:spLocks noChangeArrowheads="1"/>
          </p:cNvSpPr>
          <p:nvPr/>
        </p:nvSpPr>
        <p:spPr bwMode="auto">
          <a:xfrm>
            <a:off x="1522413" y="814388"/>
            <a:ext cx="2349500" cy="7937"/>
          </a:xfrm>
          <a:prstGeom prst="rect">
            <a:avLst/>
          </a:prstGeom>
          <a:solidFill>
            <a:srgbClr val="000000"/>
          </a:solidFill>
          <a:ln w="9525">
            <a:noFill/>
            <a:miter lim="800000"/>
            <a:headEnd/>
            <a:tailEnd/>
          </a:ln>
        </p:spPr>
        <p:txBody>
          <a:bodyPr/>
          <a:lstStyle/>
          <a:p>
            <a:endParaRPr lang="en-US"/>
          </a:p>
        </p:txBody>
      </p:sp>
      <p:sp>
        <p:nvSpPr>
          <p:cNvPr id="9255" name="Line 43"/>
          <p:cNvSpPr>
            <a:spLocks noChangeShapeType="1"/>
          </p:cNvSpPr>
          <p:nvPr/>
        </p:nvSpPr>
        <p:spPr bwMode="auto">
          <a:xfrm>
            <a:off x="1522413" y="814388"/>
            <a:ext cx="2349500" cy="0"/>
          </a:xfrm>
          <a:prstGeom prst="line">
            <a:avLst/>
          </a:prstGeom>
          <a:noFill/>
          <a:ln w="0">
            <a:solidFill>
              <a:srgbClr val="000000"/>
            </a:solidFill>
            <a:round/>
            <a:headEnd/>
            <a:tailEnd/>
          </a:ln>
        </p:spPr>
        <p:txBody>
          <a:bodyPr/>
          <a:lstStyle/>
          <a:p>
            <a:endParaRPr lang="en-GB"/>
          </a:p>
        </p:txBody>
      </p:sp>
      <p:sp>
        <p:nvSpPr>
          <p:cNvPr id="9256" name="Rectangle 44"/>
          <p:cNvSpPr>
            <a:spLocks noChangeArrowheads="1"/>
          </p:cNvSpPr>
          <p:nvPr/>
        </p:nvSpPr>
        <p:spPr bwMode="auto">
          <a:xfrm>
            <a:off x="3871913" y="814388"/>
            <a:ext cx="7937" cy="7937"/>
          </a:xfrm>
          <a:prstGeom prst="rect">
            <a:avLst/>
          </a:prstGeom>
          <a:solidFill>
            <a:srgbClr val="000000"/>
          </a:solidFill>
          <a:ln w="9525">
            <a:noFill/>
            <a:miter lim="800000"/>
            <a:headEnd/>
            <a:tailEnd/>
          </a:ln>
        </p:spPr>
        <p:txBody>
          <a:bodyPr/>
          <a:lstStyle/>
          <a:p>
            <a:endParaRPr lang="en-US"/>
          </a:p>
        </p:txBody>
      </p:sp>
      <p:sp>
        <p:nvSpPr>
          <p:cNvPr id="9257" name="Line 45"/>
          <p:cNvSpPr>
            <a:spLocks noChangeShapeType="1"/>
          </p:cNvSpPr>
          <p:nvPr/>
        </p:nvSpPr>
        <p:spPr bwMode="auto">
          <a:xfrm>
            <a:off x="3871913" y="814388"/>
            <a:ext cx="7937" cy="0"/>
          </a:xfrm>
          <a:prstGeom prst="line">
            <a:avLst/>
          </a:prstGeom>
          <a:noFill/>
          <a:ln w="0">
            <a:solidFill>
              <a:srgbClr val="000000"/>
            </a:solidFill>
            <a:round/>
            <a:headEnd/>
            <a:tailEnd/>
          </a:ln>
        </p:spPr>
        <p:txBody>
          <a:bodyPr/>
          <a:lstStyle/>
          <a:p>
            <a:endParaRPr lang="en-GB"/>
          </a:p>
        </p:txBody>
      </p:sp>
      <p:sp>
        <p:nvSpPr>
          <p:cNvPr id="9258" name="Line 46"/>
          <p:cNvSpPr>
            <a:spLocks noChangeShapeType="1"/>
          </p:cNvSpPr>
          <p:nvPr/>
        </p:nvSpPr>
        <p:spPr bwMode="auto">
          <a:xfrm>
            <a:off x="3871913" y="814388"/>
            <a:ext cx="0" cy="7937"/>
          </a:xfrm>
          <a:prstGeom prst="line">
            <a:avLst/>
          </a:prstGeom>
          <a:noFill/>
          <a:ln w="0">
            <a:solidFill>
              <a:srgbClr val="000000"/>
            </a:solidFill>
            <a:round/>
            <a:headEnd/>
            <a:tailEnd/>
          </a:ln>
        </p:spPr>
        <p:txBody>
          <a:bodyPr/>
          <a:lstStyle/>
          <a:p>
            <a:endParaRPr lang="en-GB"/>
          </a:p>
        </p:txBody>
      </p:sp>
      <p:sp>
        <p:nvSpPr>
          <p:cNvPr id="9259" name="Rectangle 47"/>
          <p:cNvSpPr>
            <a:spLocks noChangeArrowheads="1"/>
          </p:cNvSpPr>
          <p:nvPr/>
        </p:nvSpPr>
        <p:spPr bwMode="auto">
          <a:xfrm>
            <a:off x="3871913" y="814388"/>
            <a:ext cx="7937" cy="7937"/>
          </a:xfrm>
          <a:prstGeom prst="rect">
            <a:avLst/>
          </a:prstGeom>
          <a:solidFill>
            <a:srgbClr val="000000"/>
          </a:solidFill>
          <a:ln w="9525">
            <a:noFill/>
            <a:miter lim="800000"/>
            <a:headEnd/>
            <a:tailEnd/>
          </a:ln>
        </p:spPr>
        <p:txBody>
          <a:bodyPr/>
          <a:lstStyle/>
          <a:p>
            <a:endParaRPr lang="en-US"/>
          </a:p>
        </p:txBody>
      </p:sp>
      <p:sp>
        <p:nvSpPr>
          <p:cNvPr id="9260" name="Line 48"/>
          <p:cNvSpPr>
            <a:spLocks noChangeShapeType="1"/>
          </p:cNvSpPr>
          <p:nvPr/>
        </p:nvSpPr>
        <p:spPr bwMode="auto">
          <a:xfrm>
            <a:off x="3871913" y="814388"/>
            <a:ext cx="7937" cy="0"/>
          </a:xfrm>
          <a:prstGeom prst="line">
            <a:avLst/>
          </a:prstGeom>
          <a:noFill/>
          <a:ln w="0">
            <a:solidFill>
              <a:srgbClr val="000000"/>
            </a:solidFill>
            <a:round/>
            <a:headEnd/>
            <a:tailEnd/>
          </a:ln>
        </p:spPr>
        <p:txBody>
          <a:bodyPr/>
          <a:lstStyle/>
          <a:p>
            <a:endParaRPr lang="en-GB"/>
          </a:p>
        </p:txBody>
      </p:sp>
      <p:sp>
        <p:nvSpPr>
          <p:cNvPr id="9261" name="Line 49"/>
          <p:cNvSpPr>
            <a:spLocks noChangeShapeType="1"/>
          </p:cNvSpPr>
          <p:nvPr/>
        </p:nvSpPr>
        <p:spPr bwMode="auto">
          <a:xfrm>
            <a:off x="3871913" y="814388"/>
            <a:ext cx="0" cy="7937"/>
          </a:xfrm>
          <a:prstGeom prst="line">
            <a:avLst/>
          </a:prstGeom>
          <a:noFill/>
          <a:ln w="0">
            <a:solidFill>
              <a:srgbClr val="000000"/>
            </a:solidFill>
            <a:round/>
            <a:headEnd/>
            <a:tailEnd/>
          </a:ln>
        </p:spPr>
        <p:txBody>
          <a:bodyPr/>
          <a:lstStyle/>
          <a:p>
            <a:endParaRPr lang="en-GB"/>
          </a:p>
        </p:txBody>
      </p:sp>
      <p:sp>
        <p:nvSpPr>
          <p:cNvPr id="9262" name="Rectangle 50"/>
          <p:cNvSpPr>
            <a:spLocks noChangeArrowheads="1"/>
          </p:cNvSpPr>
          <p:nvPr/>
        </p:nvSpPr>
        <p:spPr bwMode="auto">
          <a:xfrm>
            <a:off x="4395788" y="814388"/>
            <a:ext cx="7937" cy="7937"/>
          </a:xfrm>
          <a:prstGeom prst="rect">
            <a:avLst/>
          </a:prstGeom>
          <a:solidFill>
            <a:srgbClr val="000000"/>
          </a:solidFill>
          <a:ln w="9525">
            <a:noFill/>
            <a:miter lim="800000"/>
            <a:headEnd/>
            <a:tailEnd/>
          </a:ln>
        </p:spPr>
        <p:txBody>
          <a:bodyPr/>
          <a:lstStyle/>
          <a:p>
            <a:endParaRPr lang="en-US"/>
          </a:p>
        </p:txBody>
      </p:sp>
      <p:sp>
        <p:nvSpPr>
          <p:cNvPr id="9263" name="Line 51"/>
          <p:cNvSpPr>
            <a:spLocks noChangeShapeType="1"/>
          </p:cNvSpPr>
          <p:nvPr/>
        </p:nvSpPr>
        <p:spPr bwMode="auto">
          <a:xfrm>
            <a:off x="4395788" y="814388"/>
            <a:ext cx="7937" cy="0"/>
          </a:xfrm>
          <a:prstGeom prst="line">
            <a:avLst/>
          </a:prstGeom>
          <a:noFill/>
          <a:ln w="0">
            <a:solidFill>
              <a:srgbClr val="000000"/>
            </a:solidFill>
            <a:round/>
            <a:headEnd/>
            <a:tailEnd/>
          </a:ln>
        </p:spPr>
        <p:txBody>
          <a:bodyPr/>
          <a:lstStyle/>
          <a:p>
            <a:endParaRPr lang="en-GB"/>
          </a:p>
        </p:txBody>
      </p:sp>
      <p:sp>
        <p:nvSpPr>
          <p:cNvPr id="9264" name="Line 52"/>
          <p:cNvSpPr>
            <a:spLocks noChangeShapeType="1"/>
          </p:cNvSpPr>
          <p:nvPr/>
        </p:nvSpPr>
        <p:spPr bwMode="auto">
          <a:xfrm>
            <a:off x="4395788" y="814388"/>
            <a:ext cx="0" cy="7937"/>
          </a:xfrm>
          <a:prstGeom prst="line">
            <a:avLst/>
          </a:prstGeom>
          <a:noFill/>
          <a:ln w="0">
            <a:solidFill>
              <a:srgbClr val="000000"/>
            </a:solidFill>
            <a:round/>
            <a:headEnd/>
            <a:tailEnd/>
          </a:ln>
        </p:spPr>
        <p:txBody>
          <a:bodyPr/>
          <a:lstStyle/>
          <a:p>
            <a:endParaRPr lang="en-GB"/>
          </a:p>
        </p:txBody>
      </p:sp>
      <p:sp>
        <p:nvSpPr>
          <p:cNvPr id="9265" name="Rectangle 53"/>
          <p:cNvSpPr>
            <a:spLocks noChangeArrowheads="1"/>
          </p:cNvSpPr>
          <p:nvPr/>
        </p:nvSpPr>
        <p:spPr bwMode="auto">
          <a:xfrm>
            <a:off x="4395788" y="814388"/>
            <a:ext cx="7937" cy="7937"/>
          </a:xfrm>
          <a:prstGeom prst="rect">
            <a:avLst/>
          </a:prstGeom>
          <a:solidFill>
            <a:srgbClr val="000000"/>
          </a:solidFill>
          <a:ln w="9525">
            <a:noFill/>
            <a:miter lim="800000"/>
            <a:headEnd/>
            <a:tailEnd/>
          </a:ln>
        </p:spPr>
        <p:txBody>
          <a:bodyPr/>
          <a:lstStyle/>
          <a:p>
            <a:endParaRPr lang="en-US"/>
          </a:p>
        </p:txBody>
      </p:sp>
      <p:sp>
        <p:nvSpPr>
          <p:cNvPr id="9266" name="Line 54"/>
          <p:cNvSpPr>
            <a:spLocks noChangeShapeType="1"/>
          </p:cNvSpPr>
          <p:nvPr/>
        </p:nvSpPr>
        <p:spPr bwMode="auto">
          <a:xfrm>
            <a:off x="4395788" y="814388"/>
            <a:ext cx="7937" cy="0"/>
          </a:xfrm>
          <a:prstGeom prst="line">
            <a:avLst/>
          </a:prstGeom>
          <a:noFill/>
          <a:ln w="0">
            <a:solidFill>
              <a:srgbClr val="000000"/>
            </a:solidFill>
            <a:round/>
            <a:headEnd/>
            <a:tailEnd/>
          </a:ln>
        </p:spPr>
        <p:txBody>
          <a:bodyPr/>
          <a:lstStyle/>
          <a:p>
            <a:endParaRPr lang="en-GB"/>
          </a:p>
        </p:txBody>
      </p:sp>
      <p:sp>
        <p:nvSpPr>
          <p:cNvPr id="9267" name="Line 55"/>
          <p:cNvSpPr>
            <a:spLocks noChangeShapeType="1"/>
          </p:cNvSpPr>
          <p:nvPr/>
        </p:nvSpPr>
        <p:spPr bwMode="auto">
          <a:xfrm>
            <a:off x="4395788" y="814388"/>
            <a:ext cx="0" cy="7937"/>
          </a:xfrm>
          <a:prstGeom prst="line">
            <a:avLst/>
          </a:prstGeom>
          <a:noFill/>
          <a:ln w="0">
            <a:solidFill>
              <a:srgbClr val="000000"/>
            </a:solidFill>
            <a:round/>
            <a:headEnd/>
            <a:tailEnd/>
          </a:ln>
        </p:spPr>
        <p:txBody>
          <a:bodyPr/>
          <a:lstStyle/>
          <a:p>
            <a:endParaRPr lang="en-GB"/>
          </a:p>
        </p:txBody>
      </p:sp>
      <p:sp>
        <p:nvSpPr>
          <p:cNvPr id="9268" name="Rectangle 56"/>
          <p:cNvSpPr>
            <a:spLocks noChangeArrowheads="1"/>
          </p:cNvSpPr>
          <p:nvPr/>
        </p:nvSpPr>
        <p:spPr bwMode="auto">
          <a:xfrm>
            <a:off x="4403725" y="814388"/>
            <a:ext cx="2671763" cy="7937"/>
          </a:xfrm>
          <a:prstGeom prst="rect">
            <a:avLst/>
          </a:prstGeom>
          <a:solidFill>
            <a:srgbClr val="000000"/>
          </a:solidFill>
          <a:ln w="9525">
            <a:noFill/>
            <a:miter lim="800000"/>
            <a:headEnd/>
            <a:tailEnd/>
          </a:ln>
        </p:spPr>
        <p:txBody>
          <a:bodyPr/>
          <a:lstStyle/>
          <a:p>
            <a:endParaRPr lang="en-US"/>
          </a:p>
        </p:txBody>
      </p:sp>
      <p:sp>
        <p:nvSpPr>
          <p:cNvPr id="9269" name="Line 57"/>
          <p:cNvSpPr>
            <a:spLocks noChangeShapeType="1"/>
          </p:cNvSpPr>
          <p:nvPr/>
        </p:nvSpPr>
        <p:spPr bwMode="auto">
          <a:xfrm>
            <a:off x="4403725" y="814388"/>
            <a:ext cx="2671763" cy="0"/>
          </a:xfrm>
          <a:prstGeom prst="line">
            <a:avLst/>
          </a:prstGeom>
          <a:noFill/>
          <a:ln w="0">
            <a:solidFill>
              <a:srgbClr val="000000"/>
            </a:solidFill>
            <a:round/>
            <a:headEnd/>
            <a:tailEnd/>
          </a:ln>
        </p:spPr>
        <p:txBody>
          <a:bodyPr/>
          <a:lstStyle/>
          <a:p>
            <a:endParaRPr lang="en-GB"/>
          </a:p>
        </p:txBody>
      </p:sp>
      <p:sp>
        <p:nvSpPr>
          <p:cNvPr id="9270" name="Rectangle 58"/>
          <p:cNvSpPr>
            <a:spLocks noChangeArrowheads="1"/>
          </p:cNvSpPr>
          <p:nvPr/>
        </p:nvSpPr>
        <p:spPr bwMode="auto">
          <a:xfrm>
            <a:off x="7075488" y="814388"/>
            <a:ext cx="7937" cy="7937"/>
          </a:xfrm>
          <a:prstGeom prst="rect">
            <a:avLst/>
          </a:prstGeom>
          <a:solidFill>
            <a:srgbClr val="000000"/>
          </a:solidFill>
          <a:ln w="9525">
            <a:noFill/>
            <a:miter lim="800000"/>
            <a:headEnd/>
            <a:tailEnd/>
          </a:ln>
        </p:spPr>
        <p:txBody>
          <a:bodyPr/>
          <a:lstStyle/>
          <a:p>
            <a:endParaRPr lang="en-US"/>
          </a:p>
        </p:txBody>
      </p:sp>
      <p:sp>
        <p:nvSpPr>
          <p:cNvPr id="9271" name="Line 59"/>
          <p:cNvSpPr>
            <a:spLocks noChangeShapeType="1"/>
          </p:cNvSpPr>
          <p:nvPr/>
        </p:nvSpPr>
        <p:spPr bwMode="auto">
          <a:xfrm>
            <a:off x="7075488" y="814388"/>
            <a:ext cx="7937" cy="0"/>
          </a:xfrm>
          <a:prstGeom prst="line">
            <a:avLst/>
          </a:prstGeom>
          <a:noFill/>
          <a:ln w="0">
            <a:solidFill>
              <a:srgbClr val="000000"/>
            </a:solidFill>
            <a:round/>
            <a:headEnd/>
            <a:tailEnd/>
          </a:ln>
        </p:spPr>
        <p:txBody>
          <a:bodyPr/>
          <a:lstStyle/>
          <a:p>
            <a:endParaRPr lang="en-GB"/>
          </a:p>
        </p:txBody>
      </p:sp>
      <p:sp>
        <p:nvSpPr>
          <p:cNvPr id="9272" name="Line 60"/>
          <p:cNvSpPr>
            <a:spLocks noChangeShapeType="1"/>
          </p:cNvSpPr>
          <p:nvPr/>
        </p:nvSpPr>
        <p:spPr bwMode="auto">
          <a:xfrm>
            <a:off x="7075488" y="814388"/>
            <a:ext cx="0" cy="7937"/>
          </a:xfrm>
          <a:prstGeom prst="line">
            <a:avLst/>
          </a:prstGeom>
          <a:noFill/>
          <a:ln w="0">
            <a:solidFill>
              <a:srgbClr val="000000"/>
            </a:solidFill>
            <a:round/>
            <a:headEnd/>
            <a:tailEnd/>
          </a:ln>
        </p:spPr>
        <p:txBody>
          <a:bodyPr/>
          <a:lstStyle/>
          <a:p>
            <a:endParaRPr lang="en-GB"/>
          </a:p>
        </p:txBody>
      </p:sp>
      <p:sp>
        <p:nvSpPr>
          <p:cNvPr id="9273" name="Rectangle 61"/>
          <p:cNvSpPr>
            <a:spLocks noChangeArrowheads="1"/>
          </p:cNvSpPr>
          <p:nvPr/>
        </p:nvSpPr>
        <p:spPr bwMode="auto">
          <a:xfrm>
            <a:off x="7075488" y="814388"/>
            <a:ext cx="7937" cy="7937"/>
          </a:xfrm>
          <a:prstGeom prst="rect">
            <a:avLst/>
          </a:prstGeom>
          <a:solidFill>
            <a:srgbClr val="000000"/>
          </a:solidFill>
          <a:ln w="9525">
            <a:noFill/>
            <a:miter lim="800000"/>
            <a:headEnd/>
            <a:tailEnd/>
          </a:ln>
        </p:spPr>
        <p:txBody>
          <a:bodyPr/>
          <a:lstStyle/>
          <a:p>
            <a:endParaRPr lang="en-US"/>
          </a:p>
        </p:txBody>
      </p:sp>
      <p:sp>
        <p:nvSpPr>
          <p:cNvPr id="9274" name="Line 62"/>
          <p:cNvSpPr>
            <a:spLocks noChangeShapeType="1"/>
          </p:cNvSpPr>
          <p:nvPr/>
        </p:nvSpPr>
        <p:spPr bwMode="auto">
          <a:xfrm>
            <a:off x="7075488" y="814388"/>
            <a:ext cx="7937" cy="0"/>
          </a:xfrm>
          <a:prstGeom prst="line">
            <a:avLst/>
          </a:prstGeom>
          <a:noFill/>
          <a:ln w="0">
            <a:solidFill>
              <a:srgbClr val="000000"/>
            </a:solidFill>
            <a:round/>
            <a:headEnd/>
            <a:tailEnd/>
          </a:ln>
        </p:spPr>
        <p:txBody>
          <a:bodyPr/>
          <a:lstStyle/>
          <a:p>
            <a:endParaRPr lang="en-GB"/>
          </a:p>
        </p:txBody>
      </p:sp>
      <p:sp>
        <p:nvSpPr>
          <p:cNvPr id="9275" name="Line 63"/>
          <p:cNvSpPr>
            <a:spLocks noChangeShapeType="1"/>
          </p:cNvSpPr>
          <p:nvPr/>
        </p:nvSpPr>
        <p:spPr bwMode="auto">
          <a:xfrm>
            <a:off x="7075488" y="814388"/>
            <a:ext cx="0" cy="7937"/>
          </a:xfrm>
          <a:prstGeom prst="line">
            <a:avLst/>
          </a:prstGeom>
          <a:noFill/>
          <a:ln w="0">
            <a:solidFill>
              <a:srgbClr val="000000"/>
            </a:solidFill>
            <a:round/>
            <a:headEnd/>
            <a:tailEnd/>
          </a:ln>
        </p:spPr>
        <p:txBody>
          <a:bodyPr/>
          <a:lstStyle/>
          <a:p>
            <a:endParaRPr lang="en-GB"/>
          </a:p>
        </p:txBody>
      </p:sp>
      <p:sp>
        <p:nvSpPr>
          <p:cNvPr id="9276" name="Rectangle 64"/>
          <p:cNvSpPr>
            <a:spLocks noChangeArrowheads="1"/>
          </p:cNvSpPr>
          <p:nvPr/>
        </p:nvSpPr>
        <p:spPr bwMode="auto">
          <a:xfrm>
            <a:off x="1514475" y="822325"/>
            <a:ext cx="7938" cy="930275"/>
          </a:xfrm>
          <a:prstGeom prst="rect">
            <a:avLst/>
          </a:prstGeom>
          <a:solidFill>
            <a:srgbClr val="000000"/>
          </a:solidFill>
          <a:ln w="9525">
            <a:noFill/>
            <a:miter lim="800000"/>
            <a:headEnd/>
            <a:tailEnd/>
          </a:ln>
        </p:spPr>
        <p:txBody>
          <a:bodyPr/>
          <a:lstStyle/>
          <a:p>
            <a:endParaRPr lang="en-US"/>
          </a:p>
        </p:txBody>
      </p:sp>
      <p:sp>
        <p:nvSpPr>
          <p:cNvPr id="9277" name="Line 65"/>
          <p:cNvSpPr>
            <a:spLocks noChangeShapeType="1"/>
          </p:cNvSpPr>
          <p:nvPr/>
        </p:nvSpPr>
        <p:spPr bwMode="auto">
          <a:xfrm>
            <a:off x="1514475" y="822325"/>
            <a:ext cx="0" cy="930275"/>
          </a:xfrm>
          <a:prstGeom prst="line">
            <a:avLst/>
          </a:prstGeom>
          <a:noFill/>
          <a:ln w="0">
            <a:solidFill>
              <a:srgbClr val="000000"/>
            </a:solidFill>
            <a:round/>
            <a:headEnd/>
            <a:tailEnd/>
          </a:ln>
        </p:spPr>
        <p:txBody>
          <a:bodyPr/>
          <a:lstStyle/>
          <a:p>
            <a:endParaRPr lang="en-GB"/>
          </a:p>
        </p:txBody>
      </p:sp>
      <p:sp>
        <p:nvSpPr>
          <p:cNvPr id="9278" name="Rectangle 66"/>
          <p:cNvSpPr>
            <a:spLocks noChangeArrowheads="1"/>
          </p:cNvSpPr>
          <p:nvPr/>
        </p:nvSpPr>
        <p:spPr bwMode="auto">
          <a:xfrm>
            <a:off x="3871913" y="822325"/>
            <a:ext cx="7937" cy="930275"/>
          </a:xfrm>
          <a:prstGeom prst="rect">
            <a:avLst/>
          </a:prstGeom>
          <a:solidFill>
            <a:srgbClr val="000000"/>
          </a:solidFill>
          <a:ln w="9525">
            <a:noFill/>
            <a:miter lim="800000"/>
            <a:headEnd/>
            <a:tailEnd/>
          </a:ln>
        </p:spPr>
        <p:txBody>
          <a:bodyPr/>
          <a:lstStyle/>
          <a:p>
            <a:endParaRPr lang="en-US"/>
          </a:p>
        </p:txBody>
      </p:sp>
      <p:sp>
        <p:nvSpPr>
          <p:cNvPr id="9279" name="Line 67"/>
          <p:cNvSpPr>
            <a:spLocks noChangeShapeType="1"/>
          </p:cNvSpPr>
          <p:nvPr/>
        </p:nvSpPr>
        <p:spPr bwMode="auto">
          <a:xfrm>
            <a:off x="3871913" y="822325"/>
            <a:ext cx="0" cy="930275"/>
          </a:xfrm>
          <a:prstGeom prst="line">
            <a:avLst/>
          </a:prstGeom>
          <a:noFill/>
          <a:ln w="0">
            <a:solidFill>
              <a:srgbClr val="000000"/>
            </a:solidFill>
            <a:round/>
            <a:headEnd/>
            <a:tailEnd/>
          </a:ln>
        </p:spPr>
        <p:txBody>
          <a:bodyPr/>
          <a:lstStyle/>
          <a:p>
            <a:endParaRPr lang="en-GB"/>
          </a:p>
        </p:txBody>
      </p:sp>
      <p:sp>
        <p:nvSpPr>
          <p:cNvPr id="9280" name="Rectangle 68"/>
          <p:cNvSpPr>
            <a:spLocks noChangeArrowheads="1"/>
          </p:cNvSpPr>
          <p:nvPr/>
        </p:nvSpPr>
        <p:spPr bwMode="auto">
          <a:xfrm>
            <a:off x="4395788" y="822325"/>
            <a:ext cx="7937" cy="930275"/>
          </a:xfrm>
          <a:prstGeom prst="rect">
            <a:avLst/>
          </a:prstGeom>
          <a:solidFill>
            <a:srgbClr val="000000"/>
          </a:solidFill>
          <a:ln w="9525">
            <a:noFill/>
            <a:miter lim="800000"/>
            <a:headEnd/>
            <a:tailEnd/>
          </a:ln>
        </p:spPr>
        <p:txBody>
          <a:bodyPr/>
          <a:lstStyle/>
          <a:p>
            <a:endParaRPr lang="en-US"/>
          </a:p>
        </p:txBody>
      </p:sp>
      <p:sp>
        <p:nvSpPr>
          <p:cNvPr id="9281" name="Line 69"/>
          <p:cNvSpPr>
            <a:spLocks noChangeShapeType="1"/>
          </p:cNvSpPr>
          <p:nvPr/>
        </p:nvSpPr>
        <p:spPr bwMode="auto">
          <a:xfrm>
            <a:off x="4395788" y="822325"/>
            <a:ext cx="0" cy="930275"/>
          </a:xfrm>
          <a:prstGeom prst="line">
            <a:avLst/>
          </a:prstGeom>
          <a:noFill/>
          <a:ln w="0">
            <a:solidFill>
              <a:srgbClr val="000000"/>
            </a:solidFill>
            <a:round/>
            <a:headEnd/>
            <a:tailEnd/>
          </a:ln>
        </p:spPr>
        <p:txBody>
          <a:bodyPr/>
          <a:lstStyle/>
          <a:p>
            <a:endParaRPr lang="en-GB"/>
          </a:p>
        </p:txBody>
      </p:sp>
      <p:sp>
        <p:nvSpPr>
          <p:cNvPr id="9282" name="Rectangle 70"/>
          <p:cNvSpPr>
            <a:spLocks noChangeArrowheads="1"/>
          </p:cNvSpPr>
          <p:nvPr/>
        </p:nvSpPr>
        <p:spPr bwMode="auto">
          <a:xfrm>
            <a:off x="7075488" y="822325"/>
            <a:ext cx="7937" cy="930275"/>
          </a:xfrm>
          <a:prstGeom prst="rect">
            <a:avLst/>
          </a:prstGeom>
          <a:solidFill>
            <a:srgbClr val="000000"/>
          </a:solidFill>
          <a:ln w="9525">
            <a:noFill/>
            <a:miter lim="800000"/>
            <a:headEnd/>
            <a:tailEnd/>
          </a:ln>
        </p:spPr>
        <p:txBody>
          <a:bodyPr/>
          <a:lstStyle/>
          <a:p>
            <a:endParaRPr lang="en-US"/>
          </a:p>
        </p:txBody>
      </p:sp>
      <p:sp>
        <p:nvSpPr>
          <p:cNvPr id="9283" name="Line 71"/>
          <p:cNvSpPr>
            <a:spLocks noChangeShapeType="1"/>
          </p:cNvSpPr>
          <p:nvPr/>
        </p:nvSpPr>
        <p:spPr bwMode="auto">
          <a:xfrm>
            <a:off x="7075488" y="822325"/>
            <a:ext cx="0" cy="930275"/>
          </a:xfrm>
          <a:prstGeom prst="line">
            <a:avLst/>
          </a:prstGeom>
          <a:noFill/>
          <a:ln w="0">
            <a:solidFill>
              <a:srgbClr val="000000"/>
            </a:solidFill>
            <a:round/>
            <a:headEnd/>
            <a:tailEnd/>
          </a:ln>
        </p:spPr>
        <p:txBody>
          <a:bodyPr/>
          <a:lstStyle/>
          <a:p>
            <a:endParaRPr lang="en-GB"/>
          </a:p>
        </p:txBody>
      </p:sp>
      <p:sp>
        <p:nvSpPr>
          <p:cNvPr id="9284" name="Rectangle 72"/>
          <p:cNvSpPr>
            <a:spLocks noChangeArrowheads="1"/>
          </p:cNvSpPr>
          <p:nvPr/>
        </p:nvSpPr>
        <p:spPr bwMode="auto">
          <a:xfrm>
            <a:off x="1828800" y="1493838"/>
            <a:ext cx="877888" cy="180975"/>
          </a:xfrm>
          <a:prstGeom prst="rect">
            <a:avLst/>
          </a:prstGeom>
          <a:noFill/>
          <a:ln w="9525">
            <a:noFill/>
            <a:miter lim="800000"/>
            <a:headEnd/>
            <a:tailEnd/>
          </a:ln>
        </p:spPr>
        <p:txBody>
          <a:bodyPr wrap="none" lIns="0" tIns="0" rIns="0" bIns="0">
            <a:spAutoFit/>
          </a:bodyPr>
          <a:lstStyle/>
          <a:p>
            <a:r>
              <a:rPr lang="en-GB" sz="1200">
                <a:solidFill>
                  <a:srgbClr val="000000"/>
                </a:solidFill>
              </a:rPr>
              <a:t>3 Modules (1</a:t>
            </a:r>
            <a:endParaRPr lang="en-GB" sz="2400"/>
          </a:p>
        </p:txBody>
      </p:sp>
      <p:sp>
        <p:nvSpPr>
          <p:cNvPr id="9285" name="Rectangle 73"/>
          <p:cNvSpPr>
            <a:spLocks noChangeArrowheads="1"/>
          </p:cNvSpPr>
          <p:nvPr/>
        </p:nvSpPr>
        <p:spPr bwMode="auto">
          <a:xfrm>
            <a:off x="2860675" y="1493838"/>
            <a:ext cx="50800" cy="180975"/>
          </a:xfrm>
          <a:prstGeom prst="rect">
            <a:avLst/>
          </a:prstGeom>
          <a:noFill/>
          <a:ln w="9525">
            <a:noFill/>
            <a:miter lim="800000"/>
            <a:headEnd/>
            <a:tailEnd/>
          </a:ln>
        </p:spPr>
        <p:txBody>
          <a:bodyPr wrap="none" lIns="0" tIns="0" rIns="0" bIns="0">
            <a:spAutoFit/>
          </a:bodyPr>
          <a:lstStyle/>
          <a:p>
            <a:r>
              <a:rPr lang="en-GB" sz="1200">
                <a:solidFill>
                  <a:srgbClr val="000000"/>
                </a:solidFill>
              </a:rPr>
              <a:t>-</a:t>
            </a:r>
            <a:endParaRPr lang="en-GB" sz="2400"/>
          </a:p>
        </p:txBody>
      </p:sp>
      <p:sp>
        <p:nvSpPr>
          <p:cNvPr id="9286" name="Rectangle 74"/>
          <p:cNvSpPr>
            <a:spLocks noChangeArrowheads="1"/>
          </p:cNvSpPr>
          <p:nvPr/>
        </p:nvSpPr>
        <p:spPr bwMode="auto">
          <a:xfrm>
            <a:off x="2921000" y="1493838"/>
            <a:ext cx="82550" cy="180975"/>
          </a:xfrm>
          <a:prstGeom prst="rect">
            <a:avLst/>
          </a:prstGeom>
          <a:noFill/>
          <a:ln w="9525">
            <a:noFill/>
            <a:miter lim="800000"/>
            <a:headEnd/>
            <a:tailEnd/>
          </a:ln>
        </p:spPr>
        <p:txBody>
          <a:bodyPr wrap="none" lIns="0" tIns="0" rIns="0" bIns="0">
            <a:spAutoFit/>
          </a:bodyPr>
          <a:lstStyle/>
          <a:p>
            <a:r>
              <a:rPr lang="en-GB" sz="1200">
                <a:solidFill>
                  <a:srgbClr val="000000"/>
                </a:solidFill>
              </a:rPr>
              <a:t>3</a:t>
            </a:r>
            <a:endParaRPr lang="en-GB" sz="2400"/>
          </a:p>
        </p:txBody>
      </p:sp>
      <p:sp>
        <p:nvSpPr>
          <p:cNvPr id="9287" name="Rectangle 75"/>
          <p:cNvSpPr>
            <a:spLocks noChangeArrowheads="1"/>
          </p:cNvSpPr>
          <p:nvPr/>
        </p:nvSpPr>
        <p:spPr bwMode="auto">
          <a:xfrm>
            <a:off x="3019425" y="1493838"/>
            <a:ext cx="50800" cy="180975"/>
          </a:xfrm>
          <a:prstGeom prst="rect">
            <a:avLst/>
          </a:prstGeom>
          <a:noFill/>
          <a:ln w="9525">
            <a:noFill/>
            <a:miter lim="800000"/>
            <a:headEnd/>
            <a:tailEnd/>
          </a:ln>
        </p:spPr>
        <p:txBody>
          <a:bodyPr wrap="none" lIns="0" tIns="0" rIns="0" bIns="0">
            <a:spAutoFit/>
          </a:bodyPr>
          <a:lstStyle/>
          <a:p>
            <a:r>
              <a:rPr lang="en-GB" sz="1200">
                <a:solidFill>
                  <a:srgbClr val="000000"/>
                </a:solidFill>
              </a:rPr>
              <a:t>)</a:t>
            </a:r>
            <a:endParaRPr lang="en-GB" sz="2400"/>
          </a:p>
        </p:txBody>
      </p:sp>
      <p:sp>
        <p:nvSpPr>
          <p:cNvPr id="9288" name="Rectangle 76"/>
          <p:cNvSpPr>
            <a:spLocks noChangeArrowheads="1"/>
          </p:cNvSpPr>
          <p:nvPr/>
        </p:nvSpPr>
        <p:spPr bwMode="auto">
          <a:xfrm>
            <a:off x="3078163" y="1493838"/>
            <a:ext cx="41275" cy="180975"/>
          </a:xfrm>
          <a:prstGeom prst="rect">
            <a:avLst/>
          </a:prstGeom>
          <a:noFill/>
          <a:ln w="9525">
            <a:noFill/>
            <a:miter lim="800000"/>
            <a:headEnd/>
            <a:tailEnd/>
          </a:ln>
        </p:spPr>
        <p:txBody>
          <a:bodyPr wrap="none" lIns="0" tIns="0" rIns="0" bIns="0">
            <a:spAutoFit/>
          </a:bodyPr>
          <a:lstStyle/>
          <a:p>
            <a:r>
              <a:rPr lang="en-GB" sz="1200">
                <a:solidFill>
                  <a:srgbClr val="000000"/>
                </a:solidFill>
              </a:rPr>
              <a:t>,</a:t>
            </a:r>
            <a:endParaRPr lang="en-GB" sz="2400"/>
          </a:p>
        </p:txBody>
      </p:sp>
      <p:sp>
        <p:nvSpPr>
          <p:cNvPr id="9289" name="Rectangle 77"/>
          <p:cNvSpPr>
            <a:spLocks noChangeArrowheads="1"/>
          </p:cNvSpPr>
          <p:nvPr/>
        </p:nvSpPr>
        <p:spPr bwMode="auto">
          <a:xfrm>
            <a:off x="3127375" y="1493838"/>
            <a:ext cx="42863" cy="180975"/>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290" name="Rectangle 78"/>
          <p:cNvSpPr>
            <a:spLocks noChangeArrowheads="1"/>
          </p:cNvSpPr>
          <p:nvPr/>
        </p:nvSpPr>
        <p:spPr bwMode="auto">
          <a:xfrm>
            <a:off x="3178175" y="1493838"/>
            <a:ext cx="369888" cy="180975"/>
          </a:xfrm>
          <a:prstGeom prst="rect">
            <a:avLst/>
          </a:prstGeom>
          <a:noFill/>
          <a:ln w="9525">
            <a:noFill/>
            <a:miter lim="800000"/>
            <a:headEnd/>
            <a:tailEnd/>
          </a:ln>
        </p:spPr>
        <p:txBody>
          <a:bodyPr wrap="none" lIns="0" tIns="0" rIns="0" bIns="0">
            <a:spAutoFit/>
          </a:bodyPr>
          <a:lstStyle/>
          <a:p>
            <a:r>
              <a:rPr lang="en-GB" sz="1200">
                <a:solidFill>
                  <a:srgbClr val="000000"/>
                </a:solidFill>
              </a:rPr>
              <a:t>each </a:t>
            </a:r>
            <a:endParaRPr lang="en-GB" sz="2400"/>
          </a:p>
        </p:txBody>
      </p:sp>
      <p:sp>
        <p:nvSpPr>
          <p:cNvPr id="9291" name="Rectangle 79"/>
          <p:cNvSpPr>
            <a:spLocks noChangeArrowheads="1"/>
          </p:cNvSpPr>
          <p:nvPr/>
        </p:nvSpPr>
        <p:spPr bwMode="auto">
          <a:xfrm>
            <a:off x="1741488" y="1679575"/>
            <a:ext cx="1673225" cy="182563"/>
          </a:xfrm>
          <a:prstGeom prst="rect">
            <a:avLst/>
          </a:prstGeom>
          <a:noFill/>
          <a:ln w="9525">
            <a:noFill/>
            <a:miter lim="800000"/>
            <a:headEnd/>
            <a:tailEnd/>
          </a:ln>
        </p:spPr>
        <p:txBody>
          <a:bodyPr wrap="none" lIns="0" tIns="0" rIns="0" bIns="0">
            <a:spAutoFit/>
          </a:bodyPr>
          <a:lstStyle/>
          <a:p>
            <a:r>
              <a:rPr lang="en-GB" sz="1200">
                <a:solidFill>
                  <a:srgbClr val="000000"/>
                </a:solidFill>
              </a:rPr>
              <a:t>contributing 20% of total </a:t>
            </a:r>
            <a:endParaRPr lang="en-GB" sz="2400"/>
          </a:p>
        </p:txBody>
      </p:sp>
      <p:sp>
        <p:nvSpPr>
          <p:cNvPr id="9292" name="Rectangle 80"/>
          <p:cNvSpPr>
            <a:spLocks noChangeArrowheads="1"/>
          </p:cNvSpPr>
          <p:nvPr/>
        </p:nvSpPr>
        <p:spPr bwMode="auto">
          <a:xfrm>
            <a:off x="2217738" y="1866900"/>
            <a:ext cx="819150" cy="184150"/>
          </a:xfrm>
          <a:prstGeom prst="rect">
            <a:avLst/>
          </a:prstGeom>
          <a:noFill/>
          <a:ln w="9525">
            <a:noFill/>
            <a:miter lim="800000"/>
            <a:headEnd/>
            <a:tailEnd/>
          </a:ln>
        </p:spPr>
        <p:txBody>
          <a:bodyPr wrap="none" lIns="0" tIns="0" rIns="0" bIns="0">
            <a:spAutoFit/>
          </a:bodyPr>
          <a:lstStyle/>
          <a:p>
            <a:r>
              <a:rPr lang="en-GB" sz="1200">
                <a:solidFill>
                  <a:srgbClr val="000000"/>
                </a:solidFill>
              </a:rPr>
              <a:t>BSc Degree</a:t>
            </a:r>
            <a:endParaRPr lang="en-GB" sz="2400"/>
          </a:p>
        </p:txBody>
      </p:sp>
      <p:sp>
        <p:nvSpPr>
          <p:cNvPr id="9293" name="Rectangle 81"/>
          <p:cNvSpPr>
            <a:spLocks noChangeArrowheads="1"/>
          </p:cNvSpPr>
          <p:nvPr/>
        </p:nvSpPr>
        <p:spPr bwMode="auto">
          <a:xfrm>
            <a:off x="3178175" y="1866900"/>
            <a:ext cx="42863" cy="184150"/>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294" name="Rectangle 82"/>
          <p:cNvSpPr>
            <a:spLocks noChangeArrowheads="1"/>
          </p:cNvSpPr>
          <p:nvPr/>
        </p:nvSpPr>
        <p:spPr bwMode="auto">
          <a:xfrm>
            <a:off x="3225800" y="1866900"/>
            <a:ext cx="42863" cy="184150"/>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295" name="Rectangle 83"/>
          <p:cNvSpPr>
            <a:spLocks noChangeArrowheads="1"/>
          </p:cNvSpPr>
          <p:nvPr/>
        </p:nvSpPr>
        <p:spPr bwMode="auto">
          <a:xfrm>
            <a:off x="1514475" y="1704975"/>
            <a:ext cx="7938" cy="7938"/>
          </a:xfrm>
          <a:prstGeom prst="rect">
            <a:avLst/>
          </a:prstGeom>
          <a:solidFill>
            <a:srgbClr val="000000"/>
          </a:solidFill>
          <a:ln w="9525">
            <a:noFill/>
            <a:miter lim="800000"/>
            <a:headEnd/>
            <a:tailEnd/>
          </a:ln>
        </p:spPr>
        <p:txBody>
          <a:bodyPr/>
          <a:lstStyle/>
          <a:p>
            <a:endParaRPr lang="en-US"/>
          </a:p>
        </p:txBody>
      </p:sp>
      <p:sp>
        <p:nvSpPr>
          <p:cNvPr id="9296" name="Line 84"/>
          <p:cNvSpPr>
            <a:spLocks noChangeShapeType="1"/>
          </p:cNvSpPr>
          <p:nvPr/>
        </p:nvSpPr>
        <p:spPr bwMode="auto">
          <a:xfrm>
            <a:off x="1514475" y="1704975"/>
            <a:ext cx="7938" cy="0"/>
          </a:xfrm>
          <a:prstGeom prst="line">
            <a:avLst/>
          </a:prstGeom>
          <a:noFill/>
          <a:ln w="0">
            <a:solidFill>
              <a:srgbClr val="000000"/>
            </a:solidFill>
            <a:round/>
            <a:headEnd/>
            <a:tailEnd/>
          </a:ln>
        </p:spPr>
        <p:txBody>
          <a:bodyPr/>
          <a:lstStyle/>
          <a:p>
            <a:endParaRPr lang="en-GB"/>
          </a:p>
        </p:txBody>
      </p:sp>
      <p:sp>
        <p:nvSpPr>
          <p:cNvPr id="9297" name="Line 85"/>
          <p:cNvSpPr>
            <a:spLocks noChangeShapeType="1"/>
          </p:cNvSpPr>
          <p:nvPr/>
        </p:nvSpPr>
        <p:spPr bwMode="auto">
          <a:xfrm>
            <a:off x="1514475" y="1704975"/>
            <a:ext cx="0" cy="7938"/>
          </a:xfrm>
          <a:prstGeom prst="line">
            <a:avLst/>
          </a:prstGeom>
          <a:noFill/>
          <a:ln w="0">
            <a:solidFill>
              <a:srgbClr val="000000"/>
            </a:solidFill>
            <a:round/>
            <a:headEnd/>
            <a:tailEnd/>
          </a:ln>
        </p:spPr>
        <p:txBody>
          <a:bodyPr/>
          <a:lstStyle/>
          <a:p>
            <a:endParaRPr lang="en-GB"/>
          </a:p>
        </p:txBody>
      </p:sp>
      <p:sp>
        <p:nvSpPr>
          <p:cNvPr id="9298" name="Rectangle 86"/>
          <p:cNvSpPr>
            <a:spLocks noChangeArrowheads="1"/>
          </p:cNvSpPr>
          <p:nvPr/>
        </p:nvSpPr>
        <p:spPr bwMode="auto">
          <a:xfrm>
            <a:off x="3871913" y="1752600"/>
            <a:ext cx="7937" cy="7938"/>
          </a:xfrm>
          <a:prstGeom prst="rect">
            <a:avLst/>
          </a:prstGeom>
          <a:solidFill>
            <a:srgbClr val="000000"/>
          </a:solidFill>
          <a:ln w="9525">
            <a:noFill/>
            <a:miter lim="800000"/>
            <a:headEnd/>
            <a:tailEnd/>
          </a:ln>
        </p:spPr>
        <p:txBody>
          <a:bodyPr/>
          <a:lstStyle/>
          <a:p>
            <a:endParaRPr lang="en-US"/>
          </a:p>
        </p:txBody>
      </p:sp>
      <p:sp>
        <p:nvSpPr>
          <p:cNvPr id="9299" name="Line 87"/>
          <p:cNvSpPr>
            <a:spLocks noChangeShapeType="1"/>
          </p:cNvSpPr>
          <p:nvPr/>
        </p:nvSpPr>
        <p:spPr bwMode="auto">
          <a:xfrm>
            <a:off x="3871913" y="1752600"/>
            <a:ext cx="7937" cy="0"/>
          </a:xfrm>
          <a:prstGeom prst="line">
            <a:avLst/>
          </a:prstGeom>
          <a:noFill/>
          <a:ln w="0">
            <a:solidFill>
              <a:srgbClr val="000000"/>
            </a:solidFill>
            <a:round/>
            <a:headEnd/>
            <a:tailEnd/>
          </a:ln>
        </p:spPr>
        <p:txBody>
          <a:bodyPr/>
          <a:lstStyle/>
          <a:p>
            <a:endParaRPr lang="en-GB"/>
          </a:p>
        </p:txBody>
      </p:sp>
      <p:sp>
        <p:nvSpPr>
          <p:cNvPr id="9300" name="Line 88"/>
          <p:cNvSpPr>
            <a:spLocks noChangeShapeType="1"/>
          </p:cNvSpPr>
          <p:nvPr/>
        </p:nvSpPr>
        <p:spPr bwMode="auto">
          <a:xfrm>
            <a:off x="3871913" y="1752600"/>
            <a:ext cx="0" cy="7938"/>
          </a:xfrm>
          <a:prstGeom prst="line">
            <a:avLst/>
          </a:prstGeom>
          <a:noFill/>
          <a:ln w="0">
            <a:solidFill>
              <a:srgbClr val="000000"/>
            </a:solidFill>
            <a:round/>
            <a:headEnd/>
            <a:tailEnd/>
          </a:ln>
        </p:spPr>
        <p:txBody>
          <a:bodyPr/>
          <a:lstStyle/>
          <a:p>
            <a:endParaRPr lang="en-GB"/>
          </a:p>
        </p:txBody>
      </p:sp>
      <p:sp>
        <p:nvSpPr>
          <p:cNvPr id="9301" name="Rectangle 89"/>
          <p:cNvSpPr>
            <a:spLocks noChangeArrowheads="1"/>
          </p:cNvSpPr>
          <p:nvPr/>
        </p:nvSpPr>
        <p:spPr bwMode="auto">
          <a:xfrm>
            <a:off x="4395788" y="1752600"/>
            <a:ext cx="7937" cy="7938"/>
          </a:xfrm>
          <a:prstGeom prst="rect">
            <a:avLst/>
          </a:prstGeom>
          <a:solidFill>
            <a:srgbClr val="000000"/>
          </a:solidFill>
          <a:ln w="9525">
            <a:noFill/>
            <a:miter lim="800000"/>
            <a:headEnd/>
            <a:tailEnd/>
          </a:ln>
        </p:spPr>
        <p:txBody>
          <a:bodyPr/>
          <a:lstStyle/>
          <a:p>
            <a:endParaRPr lang="en-US"/>
          </a:p>
        </p:txBody>
      </p:sp>
      <p:sp>
        <p:nvSpPr>
          <p:cNvPr id="9302" name="Line 90"/>
          <p:cNvSpPr>
            <a:spLocks noChangeShapeType="1"/>
          </p:cNvSpPr>
          <p:nvPr/>
        </p:nvSpPr>
        <p:spPr bwMode="auto">
          <a:xfrm>
            <a:off x="4395788" y="1752600"/>
            <a:ext cx="7937" cy="0"/>
          </a:xfrm>
          <a:prstGeom prst="line">
            <a:avLst/>
          </a:prstGeom>
          <a:noFill/>
          <a:ln w="0">
            <a:solidFill>
              <a:srgbClr val="000000"/>
            </a:solidFill>
            <a:round/>
            <a:headEnd/>
            <a:tailEnd/>
          </a:ln>
        </p:spPr>
        <p:txBody>
          <a:bodyPr/>
          <a:lstStyle/>
          <a:p>
            <a:endParaRPr lang="en-GB"/>
          </a:p>
        </p:txBody>
      </p:sp>
      <p:sp>
        <p:nvSpPr>
          <p:cNvPr id="9303" name="Line 91"/>
          <p:cNvSpPr>
            <a:spLocks noChangeShapeType="1"/>
          </p:cNvSpPr>
          <p:nvPr/>
        </p:nvSpPr>
        <p:spPr bwMode="auto">
          <a:xfrm>
            <a:off x="4395788" y="1752600"/>
            <a:ext cx="0" cy="7938"/>
          </a:xfrm>
          <a:prstGeom prst="line">
            <a:avLst/>
          </a:prstGeom>
          <a:noFill/>
          <a:ln w="0">
            <a:solidFill>
              <a:srgbClr val="000000"/>
            </a:solidFill>
            <a:round/>
            <a:headEnd/>
            <a:tailEnd/>
          </a:ln>
        </p:spPr>
        <p:txBody>
          <a:bodyPr/>
          <a:lstStyle/>
          <a:p>
            <a:endParaRPr lang="en-GB"/>
          </a:p>
        </p:txBody>
      </p:sp>
      <p:sp>
        <p:nvSpPr>
          <p:cNvPr id="9304" name="Rectangle 92"/>
          <p:cNvSpPr>
            <a:spLocks noChangeArrowheads="1"/>
          </p:cNvSpPr>
          <p:nvPr/>
        </p:nvSpPr>
        <p:spPr bwMode="auto">
          <a:xfrm>
            <a:off x="4395788" y="1752600"/>
            <a:ext cx="7937" cy="7938"/>
          </a:xfrm>
          <a:prstGeom prst="rect">
            <a:avLst/>
          </a:prstGeom>
          <a:solidFill>
            <a:srgbClr val="000000"/>
          </a:solidFill>
          <a:ln w="9525">
            <a:noFill/>
            <a:miter lim="800000"/>
            <a:headEnd/>
            <a:tailEnd/>
          </a:ln>
        </p:spPr>
        <p:txBody>
          <a:bodyPr/>
          <a:lstStyle/>
          <a:p>
            <a:endParaRPr lang="en-US"/>
          </a:p>
        </p:txBody>
      </p:sp>
      <p:sp>
        <p:nvSpPr>
          <p:cNvPr id="9305" name="Line 93"/>
          <p:cNvSpPr>
            <a:spLocks noChangeShapeType="1"/>
          </p:cNvSpPr>
          <p:nvPr/>
        </p:nvSpPr>
        <p:spPr bwMode="auto">
          <a:xfrm>
            <a:off x="4395788" y="1752600"/>
            <a:ext cx="7937" cy="0"/>
          </a:xfrm>
          <a:prstGeom prst="line">
            <a:avLst/>
          </a:prstGeom>
          <a:noFill/>
          <a:ln w="0">
            <a:solidFill>
              <a:srgbClr val="000000"/>
            </a:solidFill>
            <a:round/>
            <a:headEnd/>
            <a:tailEnd/>
          </a:ln>
        </p:spPr>
        <p:txBody>
          <a:bodyPr/>
          <a:lstStyle/>
          <a:p>
            <a:endParaRPr lang="en-GB"/>
          </a:p>
        </p:txBody>
      </p:sp>
      <p:sp>
        <p:nvSpPr>
          <p:cNvPr id="9306" name="Line 94"/>
          <p:cNvSpPr>
            <a:spLocks noChangeShapeType="1"/>
          </p:cNvSpPr>
          <p:nvPr/>
        </p:nvSpPr>
        <p:spPr bwMode="auto">
          <a:xfrm>
            <a:off x="4395788" y="1752600"/>
            <a:ext cx="0" cy="7938"/>
          </a:xfrm>
          <a:prstGeom prst="line">
            <a:avLst/>
          </a:prstGeom>
          <a:noFill/>
          <a:ln w="0">
            <a:solidFill>
              <a:srgbClr val="000000"/>
            </a:solidFill>
            <a:round/>
            <a:headEnd/>
            <a:tailEnd/>
          </a:ln>
        </p:spPr>
        <p:txBody>
          <a:bodyPr/>
          <a:lstStyle/>
          <a:p>
            <a:endParaRPr lang="en-GB"/>
          </a:p>
        </p:txBody>
      </p:sp>
      <p:sp>
        <p:nvSpPr>
          <p:cNvPr id="9307" name="Rectangle 95"/>
          <p:cNvSpPr>
            <a:spLocks noChangeArrowheads="1"/>
          </p:cNvSpPr>
          <p:nvPr/>
        </p:nvSpPr>
        <p:spPr bwMode="auto">
          <a:xfrm>
            <a:off x="4403725" y="1752600"/>
            <a:ext cx="2671763" cy="7938"/>
          </a:xfrm>
          <a:prstGeom prst="rect">
            <a:avLst/>
          </a:prstGeom>
          <a:solidFill>
            <a:srgbClr val="000000"/>
          </a:solidFill>
          <a:ln w="9525">
            <a:noFill/>
            <a:miter lim="800000"/>
            <a:headEnd/>
            <a:tailEnd/>
          </a:ln>
        </p:spPr>
        <p:txBody>
          <a:bodyPr/>
          <a:lstStyle/>
          <a:p>
            <a:endParaRPr lang="en-US"/>
          </a:p>
        </p:txBody>
      </p:sp>
      <p:sp>
        <p:nvSpPr>
          <p:cNvPr id="9308" name="Line 96"/>
          <p:cNvSpPr>
            <a:spLocks noChangeShapeType="1"/>
          </p:cNvSpPr>
          <p:nvPr/>
        </p:nvSpPr>
        <p:spPr bwMode="auto">
          <a:xfrm>
            <a:off x="4403725" y="1752600"/>
            <a:ext cx="2671763" cy="0"/>
          </a:xfrm>
          <a:prstGeom prst="line">
            <a:avLst/>
          </a:prstGeom>
          <a:noFill/>
          <a:ln w="0">
            <a:solidFill>
              <a:srgbClr val="000000"/>
            </a:solidFill>
            <a:round/>
            <a:headEnd/>
            <a:tailEnd/>
          </a:ln>
        </p:spPr>
        <p:txBody>
          <a:bodyPr/>
          <a:lstStyle/>
          <a:p>
            <a:endParaRPr lang="en-GB"/>
          </a:p>
        </p:txBody>
      </p:sp>
      <p:sp>
        <p:nvSpPr>
          <p:cNvPr id="9309" name="Rectangle 97"/>
          <p:cNvSpPr>
            <a:spLocks noChangeArrowheads="1"/>
          </p:cNvSpPr>
          <p:nvPr/>
        </p:nvSpPr>
        <p:spPr bwMode="auto">
          <a:xfrm>
            <a:off x="7075488" y="1752600"/>
            <a:ext cx="7937" cy="7938"/>
          </a:xfrm>
          <a:prstGeom prst="rect">
            <a:avLst/>
          </a:prstGeom>
          <a:solidFill>
            <a:srgbClr val="000000"/>
          </a:solidFill>
          <a:ln w="9525">
            <a:noFill/>
            <a:miter lim="800000"/>
            <a:headEnd/>
            <a:tailEnd/>
          </a:ln>
        </p:spPr>
        <p:txBody>
          <a:bodyPr/>
          <a:lstStyle/>
          <a:p>
            <a:endParaRPr lang="en-US"/>
          </a:p>
        </p:txBody>
      </p:sp>
      <p:sp>
        <p:nvSpPr>
          <p:cNvPr id="9310" name="Line 98"/>
          <p:cNvSpPr>
            <a:spLocks noChangeShapeType="1"/>
          </p:cNvSpPr>
          <p:nvPr/>
        </p:nvSpPr>
        <p:spPr bwMode="auto">
          <a:xfrm>
            <a:off x="7075488" y="1752600"/>
            <a:ext cx="7937" cy="0"/>
          </a:xfrm>
          <a:prstGeom prst="line">
            <a:avLst/>
          </a:prstGeom>
          <a:noFill/>
          <a:ln w="0">
            <a:solidFill>
              <a:srgbClr val="000000"/>
            </a:solidFill>
            <a:round/>
            <a:headEnd/>
            <a:tailEnd/>
          </a:ln>
        </p:spPr>
        <p:txBody>
          <a:bodyPr/>
          <a:lstStyle/>
          <a:p>
            <a:endParaRPr lang="en-GB"/>
          </a:p>
        </p:txBody>
      </p:sp>
      <p:sp>
        <p:nvSpPr>
          <p:cNvPr id="9311" name="Line 99"/>
          <p:cNvSpPr>
            <a:spLocks noChangeShapeType="1"/>
          </p:cNvSpPr>
          <p:nvPr/>
        </p:nvSpPr>
        <p:spPr bwMode="auto">
          <a:xfrm>
            <a:off x="7075488" y="1752600"/>
            <a:ext cx="0" cy="7938"/>
          </a:xfrm>
          <a:prstGeom prst="line">
            <a:avLst/>
          </a:prstGeom>
          <a:noFill/>
          <a:ln w="0">
            <a:solidFill>
              <a:srgbClr val="000000"/>
            </a:solidFill>
            <a:round/>
            <a:headEnd/>
            <a:tailEnd/>
          </a:ln>
        </p:spPr>
        <p:txBody>
          <a:bodyPr/>
          <a:lstStyle/>
          <a:p>
            <a:endParaRPr lang="en-GB"/>
          </a:p>
        </p:txBody>
      </p:sp>
      <p:sp>
        <p:nvSpPr>
          <p:cNvPr id="9312" name="Rectangle 100"/>
          <p:cNvSpPr>
            <a:spLocks noChangeArrowheads="1"/>
          </p:cNvSpPr>
          <p:nvPr/>
        </p:nvSpPr>
        <p:spPr bwMode="auto">
          <a:xfrm>
            <a:off x="7075488" y="1752600"/>
            <a:ext cx="7937" cy="7938"/>
          </a:xfrm>
          <a:prstGeom prst="rect">
            <a:avLst/>
          </a:prstGeom>
          <a:solidFill>
            <a:srgbClr val="000000"/>
          </a:solidFill>
          <a:ln w="9525">
            <a:noFill/>
            <a:miter lim="800000"/>
            <a:headEnd/>
            <a:tailEnd/>
          </a:ln>
        </p:spPr>
        <p:txBody>
          <a:bodyPr/>
          <a:lstStyle/>
          <a:p>
            <a:endParaRPr lang="en-US"/>
          </a:p>
        </p:txBody>
      </p:sp>
      <p:sp>
        <p:nvSpPr>
          <p:cNvPr id="9313" name="Line 101"/>
          <p:cNvSpPr>
            <a:spLocks noChangeShapeType="1"/>
          </p:cNvSpPr>
          <p:nvPr/>
        </p:nvSpPr>
        <p:spPr bwMode="auto">
          <a:xfrm>
            <a:off x="7075488" y="1752600"/>
            <a:ext cx="7937" cy="0"/>
          </a:xfrm>
          <a:prstGeom prst="line">
            <a:avLst/>
          </a:prstGeom>
          <a:noFill/>
          <a:ln w="0">
            <a:solidFill>
              <a:srgbClr val="000000"/>
            </a:solidFill>
            <a:round/>
            <a:headEnd/>
            <a:tailEnd/>
          </a:ln>
        </p:spPr>
        <p:txBody>
          <a:bodyPr/>
          <a:lstStyle/>
          <a:p>
            <a:endParaRPr lang="en-GB"/>
          </a:p>
        </p:txBody>
      </p:sp>
      <p:sp>
        <p:nvSpPr>
          <p:cNvPr id="9314" name="Line 102"/>
          <p:cNvSpPr>
            <a:spLocks noChangeShapeType="1"/>
          </p:cNvSpPr>
          <p:nvPr/>
        </p:nvSpPr>
        <p:spPr bwMode="auto">
          <a:xfrm>
            <a:off x="7075488" y="1752600"/>
            <a:ext cx="0" cy="7938"/>
          </a:xfrm>
          <a:prstGeom prst="line">
            <a:avLst/>
          </a:prstGeom>
          <a:noFill/>
          <a:ln w="0">
            <a:solidFill>
              <a:srgbClr val="000000"/>
            </a:solidFill>
            <a:round/>
            <a:headEnd/>
            <a:tailEnd/>
          </a:ln>
        </p:spPr>
        <p:txBody>
          <a:bodyPr/>
          <a:lstStyle/>
          <a:p>
            <a:endParaRPr lang="en-GB"/>
          </a:p>
        </p:txBody>
      </p:sp>
      <p:sp>
        <p:nvSpPr>
          <p:cNvPr id="9315" name="Rectangle 103"/>
          <p:cNvSpPr>
            <a:spLocks noChangeArrowheads="1"/>
          </p:cNvSpPr>
          <p:nvPr/>
        </p:nvSpPr>
        <p:spPr bwMode="auto">
          <a:xfrm>
            <a:off x="1514475" y="1712913"/>
            <a:ext cx="7938" cy="557212"/>
          </a:xfrm>
          <a:prstGeom prst="rect">
            <a:avLst/>
          </a:prstGeom>
          <a:solidFill>
            <a:srgbClr val="000000"/>
          </a:solidFill>
          <a:ln w="9525">
            <a:noFill/>
            <a:miter lim="800000"/>
            <a:headEnd/>
            <a:tailEnd/>
          </a:ln>
        </p:spPr>
        <p:txBody>
          <a:bodyPr/>
          <a:lstStyle/>
          <a:p>
            <a:endParaRPr lang="en-US"/>
          </a:p>
        </p:txBody>
      </p:sp>
      <p:sp>
        <p:nvSpPr>
          <p:cNvPr id="9316" name="Line 104"/>
          <p:cNvSpPr>
            <a:spLocks noChangeShapeType="1"/>
          </p:cNvSpPr>
          <p:nvPr/>
        </p:nvSpPr>
        <p:spPr bwMode="auto">
          <a:xfrm>
            <a:off x="1514475" y="1712913"/>
            <a:ext cx="0" cy="557212"/>
          </a:xfrm>
          <a:prstGeom prst="line">
            <a:avLst/>
          </a:prstGeom>
          <a:noFill/>
          <a:ln w="0">
            <a:solidFill>
              <a:srgbClr val="000000"/>
            </a:solidFill>
            <a:round/>
            <a:headEnd/>
            <a:tailEnd/>
          </a:ln>
        </p:spPr>
        <p:txBody>
          <a:bodyPr/>
          <a:lstStyle/>
          <a:p>
            <a:endParaRPr lang="en-GB"/>
          </a:p>
        </p:txBody>
      </p:sp>
      <p:sp>
        <p:nvSpPr>
          <p:cNvPr id="9317" name="Rectangle 105"/>
          <p:cNvSpPr>
            <a:spLocks noChangeArrowheads="1"/>
          </p:cNvSpPr>
          <p:nvPr/>
        </p:nvSpPr>
        <p:spPr bwMode="auto">
          <a:xfrm>
            <a:off x="3871913" y="1760538"/>
            <a:ext cx="7937" cy="557212"/>
          </a:xfrm>
          <a:prstGeom prst="rect">
            <a:avLst/>
          </a:prstGeom>
          <a:solidFill>
            <a:srgbClr val="000000"/>
          </a:solidFill>
          <a:ln w="9525">
            <a:noFill/>
            <a:miter lim="800000"/>
            <a:headEnd/>
            <a:tailEnd/>
          </a:ln>
        </p:spPr>
        <p:txBody>
          <a:bodyPr/>
          <a:lstStyle/>
          <a:p>
            <a:endParaRPr lang="en-US"/>
          </a:p>
        </p:txBody>
      </p:sp>
      <p:sp>
        <p:nvSpPr>
          <p:cNvPr id="9318" name="Line 106"/>
          <p:cNvSpPr>
            <a:spLocks noChangeShapeType="1"/>
          </p:cNvSpPr>
          <p:nvPr/>
        </p:nvSpPr>
        <p:spPr bwMode="auto">
          <a:xfrm>
            <a:off x="3871913" y="1760538"/>
            <a:ext cx="0" cy="557212"/>
          </a:xfrm>
          <a:prstGeom prst="line">
            <a:avLst/>
          </a:prstGeom>
          <a:noFill/>
          <a:ln w="0">
            <a:solidFill>
              <a:srgbClr val="000000"/>
            </a:solidFill>
            <a:round/>
            <a:headEnd/>
            <a:tailEnd/>
          </a:ln>
        </p:spPr>
        <p:txBody>
          <a:bodyPr/>
          <a:lstStyle/>
          <a:p>
            <a:endParaRPr lang="en-GB"/>
          </a:p>
        </p:txBody>
      </p:sp>
      <p:sp>
        <p:nvSpPr>
          <p:cNvPr id="9319" name="Rectangle 109"/>
          <p:cNvSpPr>
            <a:spLocks noChangeArrowheads="1"/>
          </p:cNvSpPr>
          <p:nvPr/>
        </p:nvSpPr>
        <p:spPr bwMode="auto">
          <a:xfrm>
            <a:off x="4486275" y="2328863"/>
            <a:ext cx="466725" cy="184150"/>
          </a:xfrm>
          <a:prstGeom prst="rect">
            <a:avLst/>
          </a:prstGeom>
          <a:noFill/>
          <a:ln w="9525">
            <a:noFill/>
            <a:miter lim="800000"/>
            <a:headEnd/>
            <a:tailEnd/>
          </a:ln>
        </p:spPr>
        <p:txBody>
          <a:bodyPr wrap="none" lIns="0" tIns="0" rIns="0" bIns="0">
            <a:spAutoFit/>
          </a:bodyPr>
          <a:lstStyle/>
          <a:p>
            <a:r>
              <a:rPr lang="en-GB" sz="1200">
                <a:solidFill>
                  <a:srgbClr val="000000"/>
                </a:solidFill>
              </a:rPr>
              <a:t>Part B </a:t>
            </a:r>
            <a:endParaRPr lang="en-GB" sz="2400"/>
          </a:p>
        </p:txBody>
      </p:sp>
      <p:sp>
        <p:nvSpPr>
          <p:cNvPr id="9320" name="Rectangle 110"/>
          <p:cNvSpPr>
            <a:spLocks noChangeArrowheads="1"/>
          </p:cNvSpPr>
          <p:nvPr/>
        </p:nvSpPr>
        <p:spPr bwMode="auto">
          <a:xfrm>
            <a:off x="5030788" y="2328863"/>
            <a:ext cx="860425" cy="184150"/>
          </a:xfrm>
          <a:prstGeom prst="rect">
            <a:avLst/>
          </a:prstGeom>
          <a:noFill/>
          <a:ln w="9525">
            <a:noFill/>
            <a:miter lim="800000"/>
            <a:headEnd/>
            <a:tailEnd/>
          </a:ln>
        </p:spPr>
        <p:txBody>
          <a:bodyPr wrap="none" lIns="0" tIns="0" rIns="0" bIns="0">
            <a:spAutoFit/>
          </a:bodyPr>
          <a:lstStyle/>
          <a:p>
            <a:r>
              <a:rPr lang="en-GB" sz="1200">
                <a:solidFill>
                  <a:srgbClr val="000000"/>
                </a:solidFill>
              </a:rPr>
              <a:t>examination </a:t>
            </a:r>
            <a:endParaRPr lang="en-GB" sz="2400"/>
          </a:p>
        </p:txBody>
      </p:sp>
      <p:sp>
        <p:nvSpPr>
          <p:cNvPr id="9321" name="Rectangle 111"/>
          <p:cNvSpPr>
            <a:spLocks noChangeArrowheads="1"/>
          </p:cNvSpPr>
          <p:nvPr/>
        </p:nvSpPr>
        <p:spPr bwMode="auto">
          <a:xfrm>
            <a:off x="6042025" y="2328863"/>
            <a:ext cx="388938" cy="184150"/>
          </a:xfrm>
          <a:prstGeom prst="rect">
            <a:avLst/>
          </a:prstGeom>
          <a:noFill/>
          <a:ln w="9525">
            <a:noFill/>
            <a:miter lim="800000"/>
            <a:headEnd/>
            <a:tailEnd/>
          </a:ln>
        </p:spPr>
        <p:txBody>
          <a:bodyPr wrap="none" lIns="0" tIns="0" rIns="0" bIns="0">
            <a:spAutoFit/>
          </a:bodyPr>
          <a:lstStyle/>
          <a:p>
            <a:r>
              <a:rPr lang="en-GB" sz="1200">
                <a:solidFill>
                  <a:srgbClr val="000000"/>
                </a:solidFill>
              </a:rPr>
              <a:t>paper</a:t>
            </a:r>
            <a:endParaRPr lang="en-GB" sz="2400"/>
          </a:p>
        </p:txBody>
      </p:sp>
      <p:sp>
        <p:nvSpPr>
          <p:cNvPr id="9322" name="Rectangle 112"/>
          <p:cNvSpPr>
            <a:spLocks noChangeArrowheads="1"/>
          </p:cNvSpPr>
          <p:nvPr/>
        </p:nvSpPr>
        <p:spPr bwMode="auto">
          <a:xfrm>
            <a:off x="6499225" y="2328863"/>
            <a:ext cx="42863" cy="184150"/>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323" name="Rectangle 113"/>
          <p:cNvSpPr>
            <a:spLocks noChangeArrowheads="1"/>
          </p:cNvSpPr>
          <p:nvPr/>
        </p:nvSpPr>
        <p:spPr bwMode="auto">
          <a:xfrm>
            <a:off x="6548438" y="2328863"/>
            <a:ext cx="50800" cy="184150"/>
          </a:xfrm>
          <a:prstGeom prst="rect">
            <a:avLst/>
          </a:prstGeom>
          <a:noFill/>
          <a:ln w="9525">
            <a:noFill/>
            <a:miter lim="800000"/>
            <a:headEnd/>
            <a:tailEnd/>
          </a:ln>
        </p:spPr>
        <p:txBody>
          <a:bodyPr wrap="none" lIns="0" tIns="0" rIns="0" bIns="0">
            <a:spAutoFit/>
          </a:bodyPr>
          <a:lstStyle/>
          <a:p>
            <a:r>
              <a:rPr lang="en-GB" sz="1200">
                <a:solidFill>
                  <a:srgbClr val="000000"/>
                </a:solidFill>
              </a:rPr>
              <a:t>-</a:t>
            </a:r>
            <a:endParaRPr lang="en-GB" sz="2400"/>
          </a:p>
        </p:txBody>
      </p:sp>
      <p:sp>
        <p:nvSpPr>
          <p:cNvPr id="9324" name="Rectangle 114"/>
          <p:cNvSpPr>
            <a:spLocks noChangeArrowheads="1"/>
          </p:cNvSpPr>
          <p:nvPr/>
        </p:nvSpPr>
        <p:spPr bwMode="auto">
          <a:xfrm>
            <a:off x="6607175" y="2328863"/>
            <a:ext cx="42863" cy="184150"/>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325" name="Rectangle 115"/>
          <p:cNvSpPr>
            <a:spLocks noChangeArrowheads="1"/>
          </p:cNvSpPr>
          <p:nvPr/>
        </p:nvSpPr>
        <p:spPr bwMode="auto">
          <a:xfrm>
            <a:off x="4486275" y="2516188"/>
            <a:ext cx="303213" cy="180975"/>
          </a:xfrm>
          <a:prstGeom prst="rect">
            <a:avLst/>
          </a:prstGeom>
          <a:noFill/>
          <a:ln w="9525">
            <a:noFill/>
            <a:miter lim="800000"/>
            <a:headEnd/>
            <a:tailEnd/>
          </a:ln>
        </p:spPr>
        <p:txBody>
          <a:bodyPr wrap="none" lIns="0" tIns="0" rIns="0" bIns="0">
            <a:spAutoFit/>
          </a:bodyPr>
          <a:lstStyle/>
          <a:p>
            <a:r>
              <a:rPr lang="en-GB" sz="1200">
                <a:solidFill>
                  <a:srgbClr val="000000"/>
                </a:solidFill>
              </a:rPr>
              <a:t>70%</a:t>
            </a:r>
            <a:endParaRPr lang="en-GB" sz="2400"/>
          </a:p>
        </p:txBody>
      </p:sp>
      <p:sp>
        <p:nvSpPr>
          <p:cNvPr id="9326" name="Rectangle 116"/>
          <p:cNvSpPr>
            <a:spLocks noChangeArrowheads="1"/>
          </p:cNvSpPr>
          <p:nvPr/>
        </p:nvSpPr>
        <p:spPr bwMode="auto">
          <a:xfrm>
            <a:off x="4845050" y="2516188"/>
            <a:ext cx="42863" cy="180975"/>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327" name="Rectangle 117"/>
          <p:cNvSpPr>
            <a:spLocks noChangeArrowheads="1"/>
          </p:cNvSpPr>
          <p:nvPr/>
        </p:nvSpPr>
        <p:spPr bwMode="auto">
          <a:xfrm>
            <a:off x="4895850" y="2516188"/>
            <a:ext cx="1768475" cy="180975"/>
          </a:xfrm>
          <a:prstGeom prst="rect">
            <a:avLst/>
          </a:prstGeom>
          <a:noFill/>
          <a:ln w="9525">
            <a:noFill/>
            <a:miter lim="800000"/>
            <a:headEnd/>
            <a:tailEnd/>
          </a:ln>
        </p:spPr>
        <p:txBody>
          <a:bodyPr wrap="none" lIns="0" tIns="0" rIns="0" bIns="0">
            <a:spAutoFit/>
          </a:bodyPr>
          <a:lstStyle/>
          <a:p>
            <a:r>
              <a:rPr lang="en-GB" sz="1200">
                <a:solidFill>
                  <a:srgbClr val="000000"/>
                </a:solidFill>
              </a:rPr>
              <a:t>of the Part B Module mark</a:t>
            </a:r>
            <a:endParaRPr lang="en-GB" sz="2400"/>
          </a:p>
        </p:txBody>
      </p:sp>
      <p:sp>
        <p:nvSpPr>
          <p:cNvPr id="9328" name="Rectangle 118"/>
          <p:cNvSpPr>
            <a:spLocks noChangeArrowheads="1"/>
          </p:cNvSpPr>
          <p:nvPr/>
        </p:nvSpPr>
        <p:spPr bwMode="auto">
          <a:xfrm>
            <a:off x="6962775" y="2516188"/>
            <a:ext cx="42863" cy="180975"/>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329" name="Rectangle 119"/>
          <p:cNvSpPr>
            <a:spLocks noChangeArrowheads="1"/>
          </p:cNvSpPr>
          <p:nvPr/>
        </p:nvSpPr>
        <p:spPr bwMode="auto">
          <a:xfrm>
            <a:off x="4486275" y="2701925"/>
            <a:ext cx="658813" cy="182563"/>
          </a:xfrm>
          <a:prstGeom prst="rect">
            <a:avLst/>
          </a:prstGeom>
          <a:noFill/>
          <a:ln w="9525">
            <a:noFill/>
            <a:miter lim="800000"/>
            <a:headEnd/>
            <a:tailEnd/>
          </a:ln>
        </p:spPr>
        <p:txBody>
          <a:bodyPr wrap="none" lIns="0" tIns="0" rIns="0" bIns="0">
            <a:spAutoFit/>
          </a:bodyPr>
          <a:lstStyle/>
          <a:p>
            <a:r>
              <a:rPr lang="en-GB" sz="1200">
                <a:solidFill>
                  <a:srgbClr val="000000"/>
                </a:solidFill>
              </a:rPr>
              <a:t>(each Par</a:t>
            </a:r>
            <a:endParaRPr lang="en-GB" sz="2400"/>
          </a:p>
        </p:txBody>
      </p:sp>
      <p:sp>
        <p:nvSpPr>
          <p:cNvPr id="9330" name="Rectangle 120"/>
          <p:cNvSpPr>
            <a:spLocks noChangeArrowheads="1"/>
          </p:cNvSpPr>
          <p:nvPr/>
        </p:nvSpPr>
        <p:spPr bwMode="auto">
          <a:xfrm>
            <a:off x="5260975" y="2701925"/>
            <a:ext cx="1227138" cy="182563"/>
          </a:xfrm>
          <a:prstGeom prst="rect">
            <a:avLst/>
          </a:prstGeom>
          <a:noFill/>
          <a:ln w="9525">
            <a:noFill/>
            <a:miter lim="800000"/>
            <a:headEnd/>
            <a:tailEnd/>
          </a:ln>
        </p:spPr>
        <p:txBody>
          <a:bodyPr wrap="none" lIns="0" tIns="0" rIns="0" bIns="0">
            <a:spAutoFit/>
          </a:bodyPr>
          <a:lstStyle/>
          <a:p>
            <a:r>
              <a:rPr lang="en-GB" sz="1200">
                <a:solidFill>
                  <a:srgbClr val="000000"/>
                </a:solidFill>
              </a:rPr>
              <a:t>t B exam paper is </a:t>
            </a:r>
            <a:endParaRPr lang="en-GB" sz="2400"/>
          </a:p>
        </p:txBody>
      </p:sp>
      <p:sp>
        <p:nvSpPr>
          <p:cNvPr id="9331" name="Rectangle 121"/>
          <p:cNvSpPr>
            <a:spLocks noChangeArrowheads="1"/>
          </p:cNvSpPr>
          <p:nvPr/>
        </p:nvSpPr>
        <p:spPr bwMode="auto">
          <a:xfrm>
            <a:off x="4486275" y="2887663"/>
            <a:ext cx="1479550" cy="182562"/>
          </a:xfrm>
          <a:prstGeom prst="rect">
            <a:avLst/>
          </a:prstGeom>
          <a:noFill/>
          <a:ln w="9525">
            <a:noFill/>
            <a:miter lim="800000"/>
            <a:headEnd/>
            <a:tailEnd/>
          </a:ln>
        </p:spPr>
        <p:txBody>
          <a:bodyPr wrap="none" lIns="0" tIns="0" rIns="0" bIns="0">
            <a:spAutoFit/>
          </a:bodyPr>
          <a:lstStyle/>
          <a:p>
            <a:r>
              <a:rPr lang="en-GB" sz="1200">
                <a:solidFill>
                  <a:srgbClr val="000000"/>
                </a:solidFill>
              </a:rPr>
              <a:t>14% of the BSc mark)</a:t>
            </a:r>
            <a:endParaRPr lang="en-GB" sz="2400"/>
          </a:p>
        </p:txBody>
      </p:sp>
      <p:sp>
        <p:nvSpPr>
          <p:cNvPr id="9332" name="Rectangle 122"/>
          <p:cNvSpPr>
            <a:spLocks noChangeArrowheads="1"/>
          </p:cNvSpPr>
          <p:nvPr/>
        </p:nvSpPr>
        <p:spPr bwMode="auto">
          <a:xfrm>
            <a:off x="6218238" y="2887663"/>
            <a:ext cx="42862" cy="182562"/>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333" name="Line 133"/>
          <p:cNvSpPr>
            <a:spLocks noChangeShapeType="1"/>
          </p:cNvSpPr>
          <p:nvPr/>
        </p:nvSpPr>
        <p:spPr bwMode="auto">
          <a:xfrm>
            <a:off x="1508125" y="2276475"/>
            <a:ext cx="2343150" cy="0"/>
          </a:xfrm>
          <a:prstGeom prst="line">
            <a:avLst/>
          </a:prstGeom>
          <a:noFill/>
          <a:ln w="0">
            <a:solidFill>
              <a:srgbClr val="000000"/>
            </a:solidFill>
            <a:round/>
            <a:headEnd/>
            <a:tailEnd/>
          </a:ln>
        </p:spPr>
        <p:txBody>
          <a:bodyPr/>
          <a:lstStyle/>
          <a:p>
            <a:endParaRPr lang="en-GB"/>
          </a:p>
        </p:txBody>
      </p:sp>
      <p:sp>
        <p:nvSpPr>
          <p:cNvPr id="9334" name="Rectangle 140"/>
          <p:cNvSpPr>
            <a:spLocks noChangeArrowheads="1"/>
          </p:cNvSpPr>
          <p:nvPr/>
        </p:nvSpPr>
        <p:spPr bwMode="auto">
          <a:xfrm>
            <a:off x="4395788" y="2317750"/>
            <a:ext cx="7937" cy="6350"/>
          </a:xfrm>
          <a:prstGeom prst="rect">
            <a:avLst/>
          </a:prstGeom>
          <a:solidFill>
            <a:srgbClr val="000000"/>
          </a:solidFill>
          <a:ln w="9525">
            <a:noFill/>
            <a:miter lim="800000"/>
            <a:headEnd/>
            <a:tailEnd/>
          </a:ln>
        </p:spPr>
        <p:txBody>
          <a:bodyPr/>
          <a:lstStyle/>
          <a:p>
            <a:endParaRPr lang="en-US"/>
          </a:p>
        </p:txBody>
      </p:sp>
      <p:sp>
        <p:nvSpPr>
          <p:cNvPr id="9335" name="Line 141"/>
          <p:cNvSpPr>
            <a:spLocks noChangeShapeType="1"/>
          </p:cNvSpPr>
          <p:nvPr/>
        </p:nvSpPr>
        <p:spPr bwMode="auto">
          <a:xfrm>
            <a:off x="4395788" y="2317750"/>
            <a:ext cx="7937" cy="0"/>
          </a:xfrm>
          <a:prstGeom prst="line">
            <a:avLst/>
          </a:prstGeom>
          <a:noFill/>
          <a:ln w="0">
            <a:solidFill>
              <a:srgbClr val="000000"/>
            </a:solidFill>
            <a:round/>
            <a:headEnd/>
            <a:tailEnd/>
          </a:ln>
        </p:spPr>
        <p:txBody>
          <a:bodyPr/>
          <a:lstStyle/>
          <a:p>
            <a:endParaRPr lang="en-GB"/>
          </a:p>
        </p:txBody>
      </p:sp>
      <p:sp>
        <p:nvSpPr>
          <p:cNvPr id="9336" name="Line 142"/>
          <p:cNvSpPr>
            <a:spLocks noChangeShapeType="1"/>
          </p:cNvSpPr>
          <p:nvPr/>
        </p:nvSpPr>
        <p:spPr bwMode="auto">
          <a:xfrm>
            <a:off x="4395788" y="2317750"/>
            <a:ext cx="0" cy="6350"/>
          </a:xfrm>
          <a:prstGeom prst="line">
            <a:avLst/>
          </a:prstGeom>
          <a:noFill/>
          <a:ln w="0">
            <a:solidFill>
              <a:srgbClr val="000000"/>
            </a:solidFill>
            <a:round/>
            <a:headEnd/>
            <a:tailEnd/>
          </a:ln>
        </p:spPr>
        <p:txBody>
          <a:bodyPr/>
          <a:lstStyle/>
          <a:p>
            <a:endParaRPr lang="en-GB"/>
          </a:p>
        </p:txBody>
      </p:sp>
      <p:sp>
        <p:nvSpPr>
          <p:cNvPr id="9337" name="Rectangle 143"/>
          <p:cNvSpPr>
            <a:spLocks noChangeArrowheads="1"/>
          </p:cNvSpPr>
          <p:nvPr/>
        </p:nvSpPr>
        <p:spPr bwMode="auto">
          <a:xfrm>
            <a:off x="4395788" y="2317750"/>
            <a:ext cx="7937" cy="6350"/>
          </a:xfrm>
          <a:prstGeom prst="rect">
            <a:avLst/>
          </a:prstGeom>
          <a:solidFill>
            <a:srgbClr val="000000"/>
          </a:solidFill>
          <a:ln w="9525">
            <a:noFill/>
            <a:miter lim="800000"/>
            <a:headEnd/>
            <a:tailEnd/>
          </a:ln>
        </p:spPr>
        <p:txBody>
          <a:bodyPr/>
          <a:lstStyle/>
          <a:p>
            <a:endParaRPr lang="en-US"/>
          </a:p>
        </p:txBody>
      </p:sp>
      <p:sp>
        <p:nvSpPr>
          <p:cNvPr id="9338" name="Line 144"/>
          <p:cNvSpPr>
            <a:spLocks noChangeShapeType="1"/>
          </p:cNvSpPr>
          <p:nvPr/>
        </p:nvSpPr>
        <p:spPr bwMode="auto">
          <a:xfrm>
            <a:off x="4395788" y="2317750"/>
            <a:ext cx="7937" cy="0"/>
          </a:xfrm>
          <a:prstGeom prst="line">
            <a:avLst/>
          </a:prstGeom>
          <a:noFill/>
          <a:ln w="0">
            <a:solidFill>
              <a:srgbClr val="000000"/>
            </a:solidFill>
            <a:round/>
            <a:headEnd/>
            <a:tailEnd/>
          </a:ln>
        </p:spPr>
        <p:txBody>
          <a:bodyPr/>
          <a:lstStyle/>
          <a:p>
            <a:endParaRPr lang="en-GB"/>
          </a:p>
        </p:txBody>
      </p:sp>
      <p:sp>
        <p:nvSpPr>
          <p:cNvPr id="9339" name="Line 145"/>
          <p:cNvSpPr>
            <a:spLocks noChangeShapeType="1"/>
          </p:cNvSpPr>
          <p:nvPr/>
        </p:nvSpPr>
        <p:spPr bwMode="auto">
          <a:xfrm>
            <a:off x="4395788" y="2317750"/>
            <a:ext cx="0" cy="6350"/>
          </a:xfrm>
          <a:prstGeom prst="line">
            <a:avLst/>
          </a:prstGeom>
          <a:noFill/>
          <a:ln w="0">
            <a:solidFill>
              <a:srgbClr val="000000"/>
            </a:solidFill>
            <a:round/>
            <a:headEnd/>
            <a:tailEnd/>
          </a:ln>
        </p:spPr>
        <p:txBody>
          <a:bodyPr/>
          <a:lstStyle/>
          <a:p>
            <a:endParaRPr lang="en-GB"/>
          </a:p>
        </p:txBody>
      </p:sp>
      <p:sp>
        <p:nvSpPr>
          <p:cNvPr id="9340" name="Rectangle 146"/>
          <p:cNvSpPr>
            <a:spLocks noChangeArrowheads="1"/>
          </p:cNvSpPr>
          <p:nvPr/>
        </p:nvSpPr>
        <p:spPr bwMode="auto">
          <a:xfrm>
            <a:off x="4403725" y="2317750"/>
            <a:ext cx="2671763" cy="6350"/>
          </a:xfrm>
          <a:prstGeom prst="rect">
            <a:avLst/>
          </a:prstGeom>
          <a:solidFill>
            <a:srgbClr val="000000"/>
          </a:solidFill>
          <a:ln w="9525">
            <a:noFill/>
            <a:miter lim="800000"/>
            <a:headEnd/>
            <a:tailEnd/>
          </a:ln>
        </p:spPr>
        <p:txBody>
          <a:bodyPr/>
          <a:lstStyle/>
          <a:p>
            <a:endParaRPr lang="en-US"/>
          </a:p>
        </p:txBody>
      </p:sp>
      <p:sp>
        <p:nvSpPr>
          <p:cNvPr id="9341" name="Line 147"/>
          <p:cNvSpPr>
            <a:spLocks noChangeShapeType="1"/>
          </p:cNvSpPr>
          <p:nvPr/>
        </p:nvSpPr>
        <p:spPr bwMode="auto">
          <a:xfrm>
            <a:off x="4403725" y="2317750"/>
            <a:ext cx="2671763" cy="0"/>
          </a:xfrm>
          <a:prstGeom prst="line">
            <a:avLst/>
          </a:prstGeom>
          <a:noFill/>
          <a:ln w="0">
            <a:solidFill>
              <a:srgbClr val="000000"/>
            </a:solidFill>
            <a:round/>
            <a:headEnd/>
            <a:tailEnd/>
          </a:ln>
        </p:spPr>
        <p:txBody>
          <a:bodyPr/>
          <a:lstStyle/>
          <a:p>
            <a:endParaRPr lang="en-GB"/>
          </a:p>
        </p:txBody>
      </p:sp>
      <p:sp>
        <p:nvSpPr>
          <p:cNvPr id="9342" name="Rectangle 148"/>
          <p:cNvSpPr>
            <a:spLocks noChangeArrowheads="1"/>
          </p:cNvSpPr>
          <p:nvPr/>
        </p:nvSpPr>
        <p:spPr bwMode="auto">
          <a:xfrm>
            <a:off x="7075488" y="2317750"/>
            <a:ext cx="7937" cy="6350"/>
          </a:xfrm>
          <a:prstGeom prst="rect">
            <a:avLst/>
          </a:prstGeom>
          <a:solidFill>
            <a:srgbClr val="000000"/>
          </a:solidFill>
          <a:ln w="9525">
            <a:noFill/>
            <a:miter lim="800000"/>
            <a:headEnd/>
            <a:tailEnd/>
          </a:ln>
        </p:spPr>
        <p:txBody>
          <a:bodyPr/>
          <a:lstStyle/>
          <a:p>
            <a:endParaRPr lang="en-US"/>
          </a:p>
        </p:txBody>
      </p:sp>
      <p:sp>
        <p:nvSpPr>
          <p:cNvPr id="9343" name="Line 149"/>
          <p:cNvSpPr>
            <a:spLocks noChangeShapeType="1"/>
          </p:cNvSpPr>
          <p:nvPr/>
        </p:nvSpPr>
        <p:spPr bwMode="auto">
          <a:xfrm>
            <a:off x="7075488" y="2317750"/>
            <a:ext cx="7937" cy="0"/>
          </a:xfrm>
          <a:prstGeom prst="line">
            <a:avLst/>
          </a:prstGeom>
          <a:noFill/>
          <a:ln w="0">
            <a:solidFill>
              <a:srgbClr val="000000"/>
            </a:solidFill>
            <a:round/>
            <a:headEnd/>
            <a:tailEnd/>
          </a:ln>
        </p:spPr>
        <p:txBody>
          <a:bodyPr/>
          <a:lstStyle/>
          <a:p>
            <a:endParaRPr lang="en-GB"/>
          </a:p>
        </p:txBody>
      </p:sp>
      <p:sp>
        <p:nvSpPr>
          <p:cNvPr id="9344" name="Line 150"/>
          <p:cNvSpPr>
            <a:spLocks noChangeShapeType="1"/>
          </p:cNvSpPr>
          <p:nvPr/>
        </p:nvSpPr>
        <p:spPr bwMode="auto">
          <a:xfrm>
            <a:off x="7075488" y="2317750"/>
            <a:ext cx="0" cy="6350"/>
          </a:xfrm>
          <a:prstGeom prst="line">
            <a:avLst/>
          </a:prstGeom>
          <a:noFill/>
          <a:ln w="0">
            <a:solidFill>
              <a:srgbClr val="000000"/>
            </a:solidFill>
            <a:round/>
            <a:headEnd/>
            <a:tailEnd/>
          </a:ln>
        </p:spPr>
        <p:txBody>
          <a:bodyPr/>
          <a:lstStyle/>
          <a:p>
            <a:endParaRPr lang="en-GB"/>
          </a:p>
        </p:txBody>
      </p:sp>
      <p:sp>
        <p:nvSpPr>
          <p:cNvPr id="9345" name="Rectangle 151"/>
          <p:cNvSpPr>
            <a:spLocks noChangeArrowheads="1"/>
          </p:cNvSpPr>
          <p:nvPr/>
        </p:nvSpPr>
        <p:spPr bwMode="auto">
          <a:xfrm>
            <a:off x="7075488" y="2317750"/>
            <a:ext cx="7937" cy="6350"/>
          </a:xfrm>
          <a:prstGeom prst="rect">
            <a:avLst/>
          </a:prstGeom>
          <a:solidFill>
            <a:srgbClr val="000000"/>
          </a:solidFill>
          <a:ln w="9525">
            <a:noFill/>
            <a:miter lim="800000"/>
            <a:headEnd/>
            <a:tailEnd/>
          </a:ln>
        </p:spPr>
        <p:txBody>
          <a:bodyPr/>
          <a:lstStyle/>
          <a:p>
            <a:endParaRPr lang="en-US"/>
          </a:p>
        </p:txBody>
      </p:sp>
      <p:sp>
        <p:nvSpPr>
          <p:cNvPr id="9346" name="Line 152"/>
          <p:cNvSpPr>
            <a:spLocks noChangeShapeType="1"/>
          </p:cNvSpPr>
          <p:nvPr/>
        </p:nvSpPr>
        <p:spPr bwMode="auto">
          <a:xfrm>
            <a:off x="7075488" y="2317750"/>
            <a:ext cx="7937" cy="0"/>
          </a:xfrm>
          <a:prstGeom prst="line">
            <a:avLst/>
          </a:prstGeom>
          <a:noFill/>
          <a:ln w="0">
            <a:solidFill>
              <a:srgbClr val="000000"/>
            </a:solidFill>
            <a:round/>
            <a:headEnd/>
            <a:tailEnd/>
          </a:ln>
        </p:spPr>
        <p:txBody>
          <a:bodyPr/>
          <a:lstStyle/>
          <a:p>
            <a:endParaRPr lang="en-GB"/>
          </a:p>
        </p:txBody>
      </p:sp>
      <p:sp>
        <p:nvSpPr>
          <p:cNvPr id="9347" name="Line 153"/>
          <p:cNvSpPr>
            <a:spLocks noChangeShapeType="1"/>
          </p:cNvSpPr>
          <p:nvPr/>
        </p:nvSpPr>
        <p:spPr bwMode="auto">
          <a:xfrm>
            <a:off x="7075488" y="2317750"/>
            <a:ext cx="0" cy="6350"/>
          </a:xfrm>
          <a:prstGeom prst="line">
            <a:avLst/>
          </a:prstGeom>
          <a:noFill/>
          <a:ln w="0">
            <a:solidFill>
              <a:srgbClr val="000000"/>
            </a:solidFill>
            <a:round/>
            <a:headEnd/>
            <a:tailEnd/>
          </a:ln>
        </p:spPr>
        <p:txBody>
          <a:bodyPr/>
          <a:lstStyle/>
          <a:p>
            <a:endParaRPr lang="en-GB"/>
          </a:p>
        </p:txBody>
      </p:sp>
      <p:sp>
        <p:nvSpPr>
          <p:cNvPr id="9348" name="Rectangle 154"/>
          <p:cNvSpPr>
            <a:spLocks noChangeArrowheads="1"/>
          </p:cNvSpPr>
          <p:nvPr/>
        </p:nvSpPr>
        <p:spPr bwMode="auto">
          <a:xfrm>
            <a:off x="4395788" y="2324100"/>
            <a:ext cx="7937" cy="746125"/>
          </a:xfrm>
          <a:prstGeom prst="rect">
            <a:avLst/>
          </a:prstGeom>
          <a:solidFill>
            <a:srgbClr val="000000"/>
          </a:solidFill>
          <a:ln w="9525">
            <a:noFill/>
            <a:miter lim="800000"/>
            <a:headEnd/>
            <a:tailEnd/>
          </a:ln>
        </p:spPr>
        <p:txBody>
          <a:bodyPr/>
          <a:lstStyle/>
          <a:p>
            <a:endParaRPr lang="en-US"/>
          </a:p>
        </p:txBody>
      </p:sp>
      <p:sp>
        <p:nvSpPr>
          <p:cNvPr id="9349" name="Line 155"/>
          <p:cNvSpPr>
            <a:spLocks noChangeShapeType="1"/>
          </p:cNvSpPr>
          <p:nvPr/>
        </p:nvSpPr>
        <p:spPr bwMode="auto">
          <a:xfrm>
            <a:off x="4395788" y="2324100"/>
            <a:ext cx="0" cy="746125"/>
          </a:xfrm>
          <a:prstGeom prst="line">
            <a:avLst/>
          </a:prstGeom>
          <a:noFill/>
          <a:ln w="0">
            <a:solidFill>
              <a:srgbClr val="000000"/>
            </a:solidFill>
            <a:round/>
            <a:headEnd/>
            <a:tailEnd/>
          </a:ln>
        </p:spPr>
        <p:txBody>
          <a:bodyPr/>
          <a:lstStyle/>
          <a:p>
            <a:endParaRPr lang="en-GB"/>
          </a:p>
        </p:txBody>
      </p:sp>
      <p:sp>
        <p:nvSpPr>
          <p:cNvPr id="9350" name="Rectangle 156"/>
          <p:cNvSpPr>
            <a:spLocks noChangeArrowheads="1"/>
          </p:cNvSpPr>
          <p:nvPr/>
        </p:nvSpPr>
        <p:spPr bwMode="auto">
          <a:xfrm>
            <a:off x="7075488" y="2324100"/>
            <a:ext cx="7937" cy="746125"/>
          </a:xfrm>
          <a:prstGeom prst="rect">
            <a:avLst/>
          </a:prstGeom>
          <a:solidFill>
            <a:srgbClr val="000000"/>
          </a:solidFill>
          <a:ln w="9525">
            <a:noFill/>
            <a:miter lim="800000"/>
            <a:headEnd/>
            <a:tailEnd/>
          </a:ln>
        </p:spPr>
        <p:txBody>
          <a:bodyPr/>
          <a:lstStyle/>
          <a:p>
            <a:endParaRPr lang="en-US"/>
          </a:p>
        </p:txBody>
      </p:sp>
      <p:sp>
        <p:nvSpPr>
          <p:cNvPr id="9351" name="Line 157"/>
          <p:cNvSpPr>
            <a:spLocks noChangeShapeType="1"/>
          </p:cNvSpPr>
          <p:nvPr/>
        </p:nvSpPr>
        <p:spPr bwMode="auto">
          <a:xfrm>
            <a:off x="7075488" y="2324100"/>
            <a:ext cx="0" cy="746125"/>
          </a:xfrm>
          <a:prstGeom prst="line">
            <a:avLst/>
          </a:prstGeom>
          <a:noFill/>
          <a:ln w="0">
            <a:solidFill>
              <a:srgbClr val="000000"/>
            </a:solidFill>
            <a:round/>
            <a:headEnd/>
            <a:tailEnd/>
          </a:ln>
        </p:spPr>
        <p:txBody>
          <a:bodyPr/>
          <a:lstStyle/>
          <a:p>
            <a:endParaRPr lang="en-GB"/>
          </a:p>
        </p:txBody>
      </p:sp>
      <p:sp>
        <p:nvSpPr>
          <p:cNvPr id="9352" name="Rectangle 160"/>
          <p:cNvSpPr>
            <a:spLocks noChangeArrowheads="1"/>
          </p:cNvSpPr>
          <p:nvPr/>
        </p:nvSpPr>
        <p:spPr bwMode="auto">
          <a:xfrm>
            <a:off x="4486275" y="3081338"/>
            <a:ext cx="42863" cy="180975"/>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353" name="Rectangle 161"/>
          <p:cNvSpPr>
            <a:spLocks noChangeArrowheads="1"/>
          </p:cNvSpPr>
          <p:nvPr/>
        </p:nvSpPr>
        <p:spPr bwMode="auto">
          <a:xfrm>
            <a:off x="4395788" y="3070225"/>
            <a:ext cx="7937" cy="6350"/>
          </a:xfrm>
          <a:prstGeom prst="rect">
            <a:avLst/>
          </a:prstGeom>
          <a:solidFill>
            <a:srgbClr val="000000"/>
          </a:solidFill>
          <a:ln w="9525">
            <a:noFill/>
            <a:miter lim="800000"/>
            <a:headEnd/>
            <a:tailEnd/>
          </a:ln>
        </p:spPr>
        <p:txBody>
          <a:bodyPr/>
          <a:lstStyle/>
          <a:p>
            <a:endParaRPr lang="en-US"/>
          </a:p>
        </p:txBody>
      </p:sp>
      <p:sp>
        <p:nvSpPr>
          <p:cNvPr id="9354" name="Line 162"/>
          <p:cNvSpPr>
            <a:spLocks noChangeShapeType="1"/>
          </p:cNvSpPr>
          <p:nvPr/>
        </p:nvSpPr>
        <p:spPr bwMode="auto">
          <a:xfrm>
            <a:off x="4395788" y="3070225"/>
            <a:ext cx="7937" cy="0"/>
          </a:xfrm>
          <a:prstGeom prst="line">
            <a:avLst/>
          </a:prstGeom>
          <a:noFill/>
          <a:ln w="0">
            <a:solidFill>
              <a:srgbClr val="000000"/>
            </a:solidFill>
            <a:round/>
            <a:headEnd/>
            <a:tailEnd/>
          </a:ln>
        </p:spPr>
        <p:txBody>
          <a:bodyPr/>
          <a:lstStyle/>
          <a:p>
            <a:endParaRPr lang="en-GB"/>
          </a:p>
        </p:txBody>
      </p:sp>
      <p:sp>
        <p:nvSpPr>
          <p:cNvPr id="9355" name="Line 163"/>
          <p:cNvSpPr>
            <a:spLocks noChangeShapeType="1"/>
          </p:cNvSpPr>
          <p:nvPr/>
        </p:nvSpPr>
        <p:spPr bwMode="auto">
          <a:xfrm>
            <a:off x="4395788" y="3070225"/>
            <a:ext cx="0" cy="6350"/>
          </a:xfrm>
          <a:prstGeom prst="line">
            <a:avLst/>
          </a:prstGeom>
          <a:noFill/>
          <a:ln w="0">
            <a:solidFill>
              <a:srgbClr val="000000"/>
            </a:solidFill>
            <a:round/>
            <a:headEnd/>
            <a:tailEnd/>
          </a:ln>
        </p:spPr>
        <p:txBody>
          <a:bodyPr/>
          <a:lstStyle/>
          <a:p>
            <a:endParaRPr lang="en-GB"/>
          </a:p>
        </p:txBody>
      </p:sp>
      <p:sp>
        <p:nvSpPr>
          <p:cNvPr id="9356" name="Rectangle 164"/>
          <p:cNvSpPr>
            <a:spLocks noChangeArrowheads="1"/>
          </p:cNvSpPr>
          <p:nvPr/>
        </p:nvSpPr>
        <p:spPr bwMode="auto">
          <a:xfrm>
            <a:off x="4395788" y="3070225"/>
            <a:ext cx="7937" cy="6350"/>
          </a:xfrm>
          <a:prstGeom prst="rect">
            <a:avLst/>
          </a:prstGeom>
          <a:solidFill>
            <a:srgbClr val="000000"/>
          </a:solidFill>
          <a:ln w="9525">
            <a:noFill/>
            <a:miter lim="800000"/>
            <a:headEnd/>
            <a:tailEnd/>
          </a:ln>
        </p:spPr>
        <p:txBody>
          <a:bodyPr/>
          <a:lstStyle/>
          <a:p>
            <a:endParaRPr lang="en-US"/>
          </a:p>
        </p:txBody>
      </p:sp>
      <p:sp>
        <p:nvSpPr>
          <p:cNvPr id="9357" name="Line 165"/>
          <p:cNvSpPr>
            <a:spLocks noChangeShapeType="1"/>
          </p:cNvSpPr>
          <p:nvPr/>
        </p:nvSpPr>
        <p:spPr bwMode="auto">
          <a:xfrm>
            <a:off x="4395788" y="3070225"/>
            <a:ext cx="7937" cy="0"/>
          </a:xfrm>
          <a:prstGeom prst="line">
            <a:avLst/>
          </a:prstGeom>
          <a:noFill/>
          <a:ln w="0">
            <a:solidFill>
              <a:srgbClr val="000000"/>
            </a:solidFill>
            <a:round/>
            <a:headEnd/>
            <a:tailEnd/>
          </a:ln>
        </p:spPr>
        <p:txBody>
          <a:bodyPr/>
          <a:lstStyle/>
          <a:p>
            <a:endParaRPr lang="en-GB"/>
          </a:p>
        </p:txBody>
      </p:sp>
      <p:sp>
        <p:nvSpPr>
          <p:cNvPr id="9358" name="Line 166"/>
          <p:cNvSpPr>
            <a:spLocks noChangeShapeType="1"/>
          </p:cNvSpPr>
          <p:nvPr/>
        </p:nvSpPr>
        <p:spPr bwMode="auto">
          <a:xfrm>
            <a:off x="4395788" y="3070225"/>
            <a:ext cx="0" cy="6350"/>
          </a:xfrm>
          <a:prstGeom prst="line">
            <a:avLst/>
          </a:prstGeom>
          <a:noFill/>
          <a:ln w="0">
            <a:solidFill>
              <a:srgbClr val="000000"/>
            </a:solidFill>
            <a:round/>
            <a:headEnd/>
            <a:tailEnd/>
          </a:ln>
        </p:spPr>
        <p:txBody>
          <a:bodyPr/>
          <a:lstStyle/>
          <a:p>
            <a:endParaRPr lang="en-GB"/>
          </a:p>
        </p:txBody>
      </p:sp>
      <p:sp>
        <p:nvSpPr>
          <p:cNvPr id="9359" name="Rectangle 167"/>
          <p:cNvSpPr>
            <a:spLocks noChangeArrowheads="1"/>
          </p:cNvSpPr>
          <p:nvPr/>
        </p:nvSpPr>
        <p:spPr bwMode="auto">
          <a:xfrm>
            <a:off x="4403725" y="3070225"/>
            <a:ext cx="7938" cy="6350"/>
          </a:xfrm>
          <a:prstGeom prst="rect">
            <a:avLst/>
          </a:prstGeom>
          <a:solidFill>
            <a:srgbClr val="000000"/>
          </a:solidFill>
          <a:ln w="9525">
            <a:noFill/>
            <a:miter lim="800000"/>
            <a:headEnd/>
            <a:tailEnd/>
          </a:ln>
        </p:spPr>
        <p:txBody>
          <a:bodyPr/>
          <a:lstStyle/>
          <a:p>
            <a:endParaRPr lang="en-US"/>
          </a:p>
        </p:txBody>
      </p:sp>
      <p:sp>
        <p:nvSpPr>
          <p:cNvPr id="9360" name="Line 168"/>
          <p:cNvSpPr>
            <a:spLocks noChangeShapeType="1"/>
          </p:cNvSpPr>
          <p:nvPr/>
        </p:nvSpPr>
        <p:spPr bwMode="auto">
          <a:xfrm>
            <a:off x="4403725" y="3070225"/>
            <a:ext cx="7938" cy="0"/>
          </a:xfrm>
          <a:prstGeom prst="line">
            <a:avLst/>
          </a:prstGeom>
          <a:noFill/>
          <a:ln w="0">
            <a:solidFill>
              <a:srgbClr val="000000"/>
            </a:solidFill>
            <a:round/>
            <a:headEnd/>
            <a:tailEnd/>
          </a:ln>
        </p:spPr>
        <p:txBody>
          <a:bodyPr/>
          <a:lstStyle/>
          <a:p>
            <a:endParaRPr lang="en-GB"/>
          </a:p>
        </p:txBody>
      </p:sp>
      <p:sp>
        <p:nvSpPr>
          <p:cNvPr id="9361" name="Line 169"/>
          <p:cNvSpPr>
            <a:spLocks noChangeShapeType="1"/>
          </p:cNvSpPr>
          <p:nvPr/>
        </p:nvSpPr>
        <p:spPr bwMode="auto">
          <a:xfrm>
            <a:off x="4403725" y="3070225"/>
            <a:ext cx="0" cy="6350"/>
          </a:xfrm>
          <a:prstGeom prst="line">
            <a:avLst/>
          </a:prstGeom>
          <a:noFill/>
          <a:ln w="0">
            <a:solidFill>
              <a:srgbClr val="000000"/>
            </a:solidFill>
            <a:round/>
            <a:headEnd/>
            <a:tailEnd/>
          </a:ln>
        </p:spPr>
        <p:txBody>
          <a:bodyPr/>
          <a:lstStyle/>
          <a:p>
            <a:endParaRPr lang="en-GB"/>
          </a:p>
        </p:txBody>
      </p:sp>
      <p:sp>
        <p:nvSpPr>
          <p:cNvPr id="9362" name="Rectangle 170"/>
          <p:cNvSpPr>
            <a:spLocks noChangeArrowheads="1"/>
          </p:cNvSpPr>
          <p:nvPr/>
        </p:nvSpPr>
        <p:spPr bwMode="auto">
          <a:xfrm>
            <a:off x="4411663" y="3070225"/>
            <a:ext cx="2490787" cy="6350"/>
          </a:xfrm>
          <a:prstGeom prst="rect">
            <a:avLst/>
          </a:prstGeom>
          <a:solidFill>
            <a:srgbClr val="000000"/>
          </a:solidFill>
          <a:ln w="9525">
            <a:noFill/>
            <a:miter lim="800000"/>
            <a:headEnd/>
            <a:tailEnd/>
          </a:ln>
        </p:spPr>
        <p:txBody>
          <a:bodyPr/>
          <a:lstStyle/>
          <a:p>
            <a:endParaRPr lang="en-US"/>
          </a:p>
        </p:txBody>
      </p:sp>
      <p:sp>
        <p:nvSpPr>
          <p:cNvPr id="9363" name="Line 171"/>
          <p:cNvSpPr>
            <a:spLocks noChangeShapeType="1"/>
          </p:cNvSpPr>
          <p:nvPr/>
        </p:nvSpPr>
        <p:spPr bwMode="auto">
          <a:xfrm>
            <a:off x="4411663" y="3070225"/>
            <a:ext cx="2490787" cy="0"/>
          </a:xfrm>
          <a:prstGeom prst="line">
            <a:avLst/>
          </a:prstGeom>
          <a:noFill/>
          <a:ln w="0">
            <a:solidFill>
              <a:srgbClr val="000000"/>
            </a:solidFill>
            <a:round/>
            <a:headEnd/>
            <a:tailEnd/>
          </a:ln>
        </p:spPr>
        <p:txBody>
          <a:bodyPr/>
          <a:lstStyle/>
          <a:p>
            <a:endParaRPr lang="en-GB"/>
          </a:p>
        </p:txBody>
      </p:sp>
      <p:sp>
        <p:nvSpPr>
          <p:cNvPr id="9364" name="Rectangle 172"/>
          <p:cNvSpPr>
            <a:spLocks noChangeArrowheads="1"/>
          </p:cNvSpPr>
          <p:nvPr/>
        </p:nvSpPr>
        <p:spPr bwMode="auto">
          <a:xfrm>
            <a:off x="6902450" y="3070225"/>
            <a:ext cx="6350" cy="6350"/>
          </a:xfrm>
          <a:prstGeom prst="rect">
            <a:avLst/>
          </a:prstGeom>
          <a:solidFill>
            <a:srgbClr val="000000"/>
          </a:solidFill>
          <a:ln w="9525">
            <a:noFill/>
            <a:miter lim="800000"/>
            <a:headEnd/>
            <a:tailEnd/>
          </a:ln>
        </p:spPr>
        <p:txBody>
          <a:bodyPr/>
          <a:lstStyle/>
          <a:p>
            <a:endParaRPr lang="en-US"/>
          </a:p>
        </p:txBody>
      </p:sp>
      <p:sp>
        <p:nvSpPr>
          <p:cNvPr id="9365" name="Line 173"/>
          <p:cNvSpPr>
            <a:spLocks noChangeShapeType="1"/>
          </p:cNvSpPr>
          <p:nvPr/>
        </p:nvSpPr>
        <p:spPr bwMode="auto">
          <a:xfrm>
            <a:off x="6902450" y="3070225"/>
            <a:ext cx="6350" cy="0"/>
          </a:xfrm>
          <a:prstGeom prst="line">
            <a:avLst/>
          </a:prstGeom>
          <a:noFill/>
          <a:ln w="0">
            <a:solidFill>
              <a:srgbClr val="000000"/>
            </a:solidFill>
            <a:round/>
            <a:headEnd/>
            <a:tailEnd/>
          </a:ln>
        </p:spPr>
        <p:txBody>
          <a:bodyPr/>
          <a:lstStyle/>
          <a:p>
            <a:endParaRPr lang="en-GB"/>
          </a:p>
        </p:txBody>
      </p:sp>
      <p:sp>
        <p:nvSpPr>
          <p:cNvPr id="9366" name="Line 174"/>
          <p:cNvSpPr>
            <a:spLocks noChangeShapeType="1"/>
          </p:cNvSpPr>
          <p:nvPr/>
        </p:nvSpPr>
        <p:spPr bwMode="auto">
          <a:xfrm>
            <a:off x="6902450" y="3070225"/>
            <a:ext cx="0" cy="6350"/>
          </a:xfrm>
          <a:prstGeom prst="line">
            <a:avLst/>
          </a:prstGeom>
          <a:noFill/>
          <a:ln w="0">
            <a:solidFill>
              <a:srgbClr val="000000"/>
            </a:solidFill>
            <a:round/>
            <a:headEnd/>
            <a:tailEnd/>
          </a:ln>
        </p:spPr>
        <p:txBody>
          <a:bodyPr/>
          <a:lstStyle/>
          <a:p>
            <a:endParaRPr lang="en-GB"/>
          </a:p>
        </p:txBody>
      </p:sp>
      <p:sp>
        <p:nvSpPr>
          <p:cNvPr id="9367" name="Rectangle 175"/>
          <p:cNvSpPr>
            <a:spLocks noChangeArrowheads="1"/>
          </p:cNvSpPr>
          <p:nvPr/>
        </p:nvSpPr>
        <p:spPr bwMode="auto">
          <a:xfrm>
            <a:off x="6908800" y="3070225"/>
            <a:ext cx="6350" cy="6350"/>
          </a:xfrm>
          <a:prstGeom prst="rect">
            <a:avLst/>
          </a:prstGeom>
          <a:solidFill>
            <a:srgbClr val="000000"/>
          </a:solidFill>
          <a:ln w="9525">
            <a:noFill/>
            <a:miter lim="800000"/>
            <a:headEnd/>
            <a:tailEnd/>
          </a:ln>
        </p:spPr>
        <p:txBody>
          <a:bodyPr/>
          <a:lstStyle/>
          <a:p>
            <a:endParaRPr lang="en-US"/>
          </a:p>
        </p:txBody>
      </p:sp>
      <p:sp>
        <p:nvSpPr>
          <p:cNvPr id="9368" name="Line 176"/>
          <p:cNvSpPr>
            <a:spLocks noChangeShapeType="1"/>
          </p:cNvSpPr>
          <p:nvPr/>
        </p:nvSpPr>
        <p:spPr bwMode="auto">
          <a:xfrm>
            <a:off x="6908800" y="3070225"/>
            <a:ext cx="0" cy="6350"/>
          </a:xfrm>
          <a:prstGeom prst="line">
            <a:avLst/>
          </a:prstGeom>
          <a:noFill/>
          <a:ln w="0">
            <a:solidFill>
              <a:srgbClr val="000000"/>
            </a:solidFill>
            <a:round/>
            <a:headEnd/>
            <a:tailEnd/>
          </a:ln>
        </p:spPr>
        <p:txBody>
          <a:bodyPr/>
          <a:lstStyle/>
          <a:p>
            <a:endParaRPr lang="en-GB"/>
          </a:p>
        </p:txBody>
      </p:sp>
      <p:sp>
        <p:nvSpPr>
          <p:cNvPr id="9369" name="Rectangle 177"/>
          <p:cNvSpPr>
            <a:spLocks noChangeArrowheads="1"/>
          </p:cNvSpPr>
          <p:nvPr/>
        </p:nvSpPr>
        <p:spPr bwMode="auto">
          <a:xfrm>
            <a:off x="6915150" y="3070225"/>
            <a:ext cx="6350" cy="6350"/>
          </a:xfrm>
          <a:prstGeom prst="rect">
            <a:avLst/>
          </a:prstGeom>
          <a:solidFill>
            <a:srgbClr val="000000"/>
          </a:solidFill>
          <a:ln w="9525">
            <a:noFill/>
            <a:miter lim="800000"/>
            <a:headEnd/>
            <a:tailEnd/>
          </a:ln>
        </p:spPr>
        <p:txBody>
          <a:bodyPr/>
          <a:lstStyle/>
          <a:p>
            <a:endParaRPr lang="en-US"/>
          </a:p>
        </p:txBody>
      </p:sp>
      <p:sp>
        <p:nvSpPr>
          <p:cNvPr id="9370" name="Line 178"/>
          <p:cNvSpPr>
            <a:spLocks noChangeShapeType="1"/>
          </p:cNvSpPr>
          <p:nvPr/>
        </p:nvSpPr>
        <p:spPr bwMode="auto">
          <a:xfrm>
            <a:off x="6915150" y="3070225"/>
            <a:ext cx="6350" cy="0"/>
          </a:xfrm>
          <a:prstGeom prst="line">
            <a:avLst/>
          </a:prstGeom>
          <a:noFill/>
          <a:ln w="0">
            <a:solidFill>
              <a:srgbClr val="000000"/>
            </a:solidFill>
            <a:round/>
            <a:headEnd/>
            <a:tailEnd/>
          </a:ln>
        </p:spPr>
        <p:txBody>
          <a:bodyPr/>
          <a:lstStyle/>
          <a:p>
            <a:endParaRPr lang="en-GB"/>
          </a:p>
        </p:txBody>
      </p:sp>
      <p:sp>
        <p:nvSpPr>
          <p:cNvPr id="9371" name="Line 179"/>
          <p:cNvSpPr>
            <a:spLocks noChangeShapeType="1"/>
          </p:cNvSpPr>
          <p:nvPr/>
        </p:nvSpPr>
        <p:spPr bwMode="auto">
          <a:xfrm>
            <a:off x="6915150" y="3070225"/>
            <a:ext cx="0" cy="6350"/>
          </a:xfrm>
          <a:prstGeom prst="line">
            <a:avLst/>
          </a:prstGeom>
          <a:noFill/>
          <a:ln w="0">
            <a:solidFill>
              <a:srgbClr val="000000"/>
            </a:solidFill>
            <a:round/>
            <a:headEnd/>
            <a:tailEnd/>
          </a:ln>
        </p:spPr>
        <p:txBody>
          <a:bodyPr/>
          <a:lstStyle/>
          <a:p>
            <a:endParaRPr lang="en-GB"/>
          </a:p>
        </p:txBody>
      </p:sp>
      <p:sp>
        <p:nvSpPr>
          <p:cNvPr id="9372" name="Rectangle 180"/>
          <p:cNvSpPr>
            <a:spLocks noChangeArrowheads="1"/>
          </p:cNvSpPr>
          <p:nvPr/>
        </p:nvSpPr>
        <p:spPr bwMode="auto">
          <a:xfrm>
            <a:off x="6921500" y="3070225"/>
            <a:ext cx="153988" cy="6350"/>
          </a:xfrm>
          <a:prstGeom prst="rect">
            <a:avLst/>
          </a:prstGeom>
          <a:solidFill>
            <a:srgbClr val="000000"/>
          </a:solidFill>
          <a:ln w="9525">
            <a:noFill/>
            <a:miter lim="800000"/>
            <a:headEnd/>
            <a:tailEnd/>
          </a:ln>
        </p:spPr>
        <p:txBody>
          <a:bodyPr/>
          <a:lstStyle/>
          <a:p>
            <a:endParaRPr lang="en-US"/>
          </a:p>
        </p:txBody>
      </p:sp>
      <p:sp>
        <p:nvSpPr>
          <p:cNvPr id="9373" name="Line 181"/>
          <p:cNvSpPr>
            <a:spLocks noChangeShapeType="1"/>
          </p:cNvSpPr>
          <p:nvPr/>
        </p:nvSpPr>
        <p:spPr bwMode="auto">
          <a:xfrm>
            <a:off x="6921500" y="3070225"/>
            <a:ext cx="153988" cy="0"/>
          </a:xfrm>
          <a:prstGeom prst="line">
            <a:avLst/>
          </a:prstGeom>
          <a:noFill/>
          <a:ln w="0">
            <a:solidFill>
              <a:srgbClr val="000000"/>
            </a:solidFill>
            <a:round/>
            <a:headEnd/>
            <a:tailEnd/>
          </a:ln>
        </p:spPr>
        <p:txBody>
          <a:bodyPr/>
          <a:lstStyle/>
          <a:p>
            <a:endParaRPr lang="en-GB"/>
          </a:p>
        </p:txBody>
      </p:sp>
      <p:sp>
        <p:nvSpPr>
          <p:cNvPr id="9374" name="Rectangle 182"/>
          <p:cNvSpPr>
            <a:spLocks noChangeArrowheads="1"/>
          </p:cNvSpPr>
          <p:nvPr/>
        </p:nvSpPr>
        <p:spPr bwMode="auto">
          <a:xfrm>
            <a:off x="7075488" y="3070225"/>
            <a:ext cx="7937" cy="6350"/>
          </a:xfrm>
          <a:prstGeom prst="rect">
            <a:avLst/>
          </a:prstGeom>
          <a:solidFill>
            <a:srgbClr val="000000"/>
          </a:solidFill>
          <a:ln w="9525">
            <a:noFill/>
            <a:miter lim="800000"/>
            <a:headEnd/>
            <a:tailEnd/>
          </a:ln>
        </p:spPr>
        <p:txBody>
          <a:bodyPr/>
          <a:lstStyle/>
          <a:p>
            <a:endParaRPr lang="en-US"/>
          </a:p>
        </p:txBody>
      </p:sp>
      <p:sp>
        <p:nvSpPr>
          <p:cNvPr id="9375" name="Line 183"/>
          <p:cNvSpPr>
            <a:spLocks noChangeShapeType="1"/>
          </p:cNvSpPr>
          <p:nvPr/>
        </p:nvSpPr>
        <p:spPr bwMode="auto">
          <a:xfrm>
            <a:off x="7075488" y="3070225"/>
            <a:ext cx="7937" cy="0"/>
          </a:xfrm>
          <a:prstGeom prst="line">
            <a:avLst/>
          </a:prstGeom>
          <a:noFill/>
          <a:ln w="0">
            <a:solidFill>
              <a:srgbClr val="000000"/>
            </a:solidFill>
            <a:round/>
            <a:headEnd/>
            <a:tailEnd/>
          </a:ln>
        </p:spPr>
        <p:txBody>
          <a:bodyPr/>
          <a:lstStyle/>
          <a:p>
            <a:endParaRPr lang="en-GB"/>
          </a:p>
        </p:txBody>
      </p:sp>
      <p:sp>
        <p:nvSpPr>
          <p:cNvPr id="9376" name="Line 184"/>
          <p:cNvSpPr>
            <a:spLocks noChangeShapeType="1"/>
          </p:cNvSpPr>
          <p:nvPr/>
        </p:nvSpPr>
        <p:spPr bwMode="auto">
          <a:xfrm>
            <a:off x="7075488" y="3070225"/>
            <a:ext cx="0" cy="6350"/>
          </a:xfrm>
          <a:prstGeom prst="line">
            <a:avLst/>
          </a:prstGeom>
          <a:noFill/>
          <a:ln w="0">
            <a:solidFill>
              <a:srgbClr val="000000"/>
            </a:solidFill>
            <a:round/>
            <a:headEnd/>
            <a:tailEnd/>
          </a:ln>
        </p:spPr>
        <p:txBody>
          <a:bodyPr/>
          <a:lstStyle/>
          <a:p>
            <a:endParaRPr lang="en-GB"/>
          </a:p>
        </p:txBody>
      </p:sp>
      <p:sp>
        <p:nvSpPr>
          <p:cNvPr id="9377" name="Rectangle 185"/>
          <p:cNvSpPr>
            <a:spLocks noChangeArrowheads="1"/>
          </p:cNvSpPr>
          <p:nvPr/>
        </p:nvSpPr>
        <p:spPr bwMode="auto">
          <a:xfrm>
            <a:off x="7075488" y="3070225"/>
            <a:ext cx="7937" cy="6350"/>
          </a:xfrm>
          <a:prstGeom prst="rect">
            <a:avLst/>
          </a:prstGeom>
          <a:solidFill>
            <a:srgbClr val="000000"/>
          </a:solidFill>
          <a:ln w="9525">
            <a:noFill/>
            <a:miter lim="800000"/>
            <a:headEnd/>
            <a:tailEnd/>
          </a:ln>
        </p:spPr>
        <p:txBody>
          <a:bodyPr/>
          <a:lstStyle/>
          <a:p>
            <a:endParaRPr lang="en-US"/>
          </a:p>
        </p:txBody>
      </p:sp>
      <p:sp>
        <p:nvSpPr>
          <p:cNvPr id="9378" name="Line 186"/>
          <p:cNvSpPr>
            <a:spLocks noChangeShapeType="1"/>
          </p:cNvSpPr>
          <p:nvPr/>
        </p:nvSpPr>
        <p:spPr bwMode="auto">
          <a:xfrm>
            <a:off x="7075488" y="3070225"/>
            <a:ext cx="7937" cy="0"/>
          </a:xfrm>
          <a:prstGeom prst="line">
            <a:avLst/>
          </a:prstGeom>
          <a:noFill/>
          <a:ln w="0">
            <a:solidFill>
              <a:srgbClr val="000000"/>
            </a:solidFill>
            <a:round/>
            <a:headEnd/>
            <a:tailEnd/>
          </a:ln>
        </p:spPr>
        <p:txBody>
          <a:bodyPr/>
          <a:lstStyle/>
          <a:p>
            <a:endParaRPr lang="en-GB"/>
          </a:p>
        </p:txBody>
      </p:sp>
      <p:sp>
        <p:nvSpPr>
          <p:cNvPr id="9379" name="Line 187"/>
          <p:cNvSpPr>
            <a:spLocks noChangeShapeType="1"/>
          </p:cNvSpPr>
          <p:nvPr/>
        </p:nvSpPr>
        <p:spPr bwMode="auto">
          <a:xfrm>
            <a:off x="7075488" y="3070225"/>
            <a:ext cx="0" cy="6350"/>
          </a:xfrm>
          <a:prstGeom prst="line">
            <a:avLst/>
          </a:prstGeom>
          <a:noFill/>
          <a:ln w="0">
            <a:solidFill>
              <a:srgbClr val="000000"/>
            </a:solidFill>
            <a:round/>
            <a:headEnd/>
            <a:tailEnd/>
          </a:ln>
        </p:spPr>
        <p:txBody>
          <a:bodyPr/>
          <a:lstStyle/>
          <a:p>
            <a:endParaRPr lang="en-GB"/>
          </a:p>
        </p:txBody>
      </p:sp>
      <p:sp>
        <p:nvSpPr>
          <p:cNvPr id="9380" name="Rectangle 219"/>
          <p:cNvSpPr>
            <a:spLocks noChangeArrowheads="1"/>
          </p:cNvSpPr>
          <p:nvPr/>
        </p:nvSpPr>
        <p:spPr bwMode="auto">
          <a:xfrm>
            <a:off x="3022600" y="3867150"/>
            <a:ext cx="42863" cy="182563"/>
          </a:xfrm>
          <a:prstGeom prst="rect">
            <a:avLst/>
          </a:prstGeom>
          <a:noFill/>
          <a:ln w="9525">
            <a:noFill/>
            <a:miter lim="800000"/>
            <a:headEnd/>
            <a:tailEnd/>
          </a:ln>
        </p:spPr>
        <p:txBody>
          <a:bodyPr wrap="none" lIns="0" tIns="0" rIns="0" bIns="0">
            <a:spAutoFit/>
          </a:bodyPr>
          <a:lstStyle/>
          <a:p>
            <a:r>
              <a:rPr lang="en-GB" sz="1200" b="1">
                <a:solidFill>
                  <a:srgbClr val="000000"/>
                </a:solidFill>
              </a:rPr>
              <a:t> </a:t>
            </a:r>
            <a:endParaRPr lang="en-GB" sz="2400"/>
          </a:p>
        </p:txBody>
      </p:sp>
      <p:sp>
        <p:nvSpPr>
          <p:cNvPr id="9381" name="Rectangle 221"/>
          <p:cNvSpPr>
            <a:spLocks noChangeArrowheads="1"/>
          </p:cNvSpPr>
          <p:nvPr/>
        </p:nvSpPr>
        <p:spPr bwMode="auto">
          <a:xfrm>
            <a:off x="4487863" y="3686175"/>
            <a:ext cx="1182687" cy="182563"/>
          </a:xfrm>
          <a:prstGeom prst="rect">
            <a:avLst/>
          </a:prstGeom>
          <a:noFill/>
          <a:ln w="9525">
            <a:noFill/>
            <a:miter lim="800000"/>
            <a:headEnd/>
            <a:tailEnd/>
          </a:ln>
        </p:spPr>
        <p:txBody>
          <a:bodyPr wrap="none" lIns="0" tIns="0" rIns="0" bIns="0">
            <a:spAutoFit/>
          </a:bodyPr>
          <a:lstStyle/>
          <a:p>
            <a:r>
              <a:rPr lang="en-GB" sz="1200">
                <a:solidFill>
                  <a:srgbClr val="000000"/>
                </a:solidFill>
              </a:rPr>
              <a:t>Oral Presentation</a:t>
            </a:r>
            <a:endParaRPr lang="en-GB" sz="2400"/>
          </a:p>
        </p:txBody>
      </p:sp>
      <p:sp>
        <p:nvSpPr>
          <p:cNvPr id="9382" name="Rectangle 222"/>
          <p:cNvSpPr>
            <a:spLocks noChangeArrowheads="1"/>
          </p:cNvSpPr>
          <p:nvPr/>
        </p:nvSpPr>
        <p:spPr bwMode="auto">
          <a:xfrm>
            <a:off x="5872163" y="3686175"/>
            <a:ext cx="42862" cy="182563"/>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383" name="Rectangle 223"/>
          <p:cNvSpPr>
            <a:spLocks noChangeArrowheads="1"/>
          </p:cNvSpPr>
          <p:nvPr/>
        </p:nvSpPr>
        <p:spPr bwMode="auto">
          <a:xfrm>
            <a:off x="5921375" y="3686175"/>
            <a:ext cx="50800" cy="182563"/>
          </a:xfrm>
          <a:prstGeom prst="rect">
            <a:avLst/>
          </a:prstGeom>
          <a:noFill/>
          <a:ln w="9525">
            <a:noFill/>
            <a:miter lim="800000"/>
            <a:headEnd/>
            <a:tailEnd/>
          </a:ln>
        </p:spPr>
        <p:txBody>
          <a:bodyPr wrap="none" lIns="0" tIns="0" rIns="0" bIns="0">
            <a:spAutoFit/>
          </a:bodyPr>
          <a:lstStyle/>
          <a:p>
            <a:r>
              <a:rPr lang="en-GB" sz="1200">
                <a:solidFill>
                  <a:srgbClr val="000000"/>
                </a:solidFill>
              </a:rPr>
              <a:t>-</a:t>
            </a:r>
            <a:endParaRPr lang="en-GB" sz="2400"/>
          </a:p>
        </p:txBody>
      </p:sp>
      <p:sp>
        <p:nvSpPr>
          <p:cNvPr id="9384" name="Rectangle 224"/>
          <p:cNvSpPr>
            <a:spLocks noChangeArrowheads="1"/>
          </p:cNvSpPr>
          <p:nvPr/>
        </p:nvSpPr>
        <p:spPr bwMode="auto">
          <a:xfrm>
            <a:off x="5983288" y="3686175"/>
            <a:ext cx="42862" cy="182563"/>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385" name="Rectangle 225"/>
          <p:cNvSpPr>
            <a:spLocks noChangeArrowheads="1"/>
          </p:cNvSpPr>
          <p:nvPr/>
        </p:nvSpPr>
        <p:spPr bwMode="auto">
          <a:xfrm>
            <a:off x="6030913" y="3686175"/>
            <a:ext cx="344487" cy="182563"/>
          </a:xfrm>
          <a:prstGeom prst="rect">
            <a:avLst/>
          </a:prstGeom>
          <a:noFill/>
          <a:ln w="9525">
            <a:noFill/>
            <a:miter lim="800000"/>
            <a:headEnd/>
            <a:tailEnd/>
          </a:ln>
        </p:spPr>
        <p:txBody>
          <a:bodyPr wrap="none" lIns="0" tIns="0" rIns="0" bIns="0">
            <a:spAutoFit/>
          </a:bodyPr>
          <a:lstStyle/>
          <a:p>
            <a:r>
              <a:rPr lang="en-GB" sz="1200">
                <a:solidFill>
                  <a:srgbClr val="000000"/>
                </a:solidFill>
              </a:rPr>
              <a:t>20% </a:t>
            </a:r>
            <a:endParaRPr lang="en-GB" sz="2400"/>
          </a:p>
        </p:txBody>
      </p:sp>
      <p:sp>
        <p:nvSpPr>
          <p:cNvPr id="9386" name="Rectangle 226"/>
          <p:cNvSpPr>
            <a:spLocks noChangeArrowheads="1"/>
          </p:cNvSpPr>
          <p:nvPr/>
        </p:nvSpPr>
        <p:spPr bwMode="auto">
          <a:xfrm>
            <a:off x="6435725" y="3686175"/>
            <a:ext cx="492125" cy="182563"/>
          </a:xfrm>
          <a:prstGeom prst="rect">
            <a:avLst/>
          </a:prstGeom>
          <a:noFill/>
          <a:ln w="9525">
            <a:noFill/>
            <a:miter lim="800000"/>
            <a:headEnd/>
            <a:tailEnd/>
          </a:ln>
        </p:spPr>
        <p:txBody>
          <a:bodyPr wrap="none" lIns="0" tIns="0" rIns="0" bIns="0">
            <a:spAutoFit/>
          </a:bodyPr>
          <a:lstStyle/>
          <a:p>
            <a:r>
              <a:rPr lang="en-GB" sz="1200">
                <a:solidFill>
                  <a:srgbClr val="000000"/>
                </a:solidFill>
              </a:rPr>
              <a:t>of Part </a:t>
            </a:r>
            <a:endParaRPr lang="en-GB" sz="2400"/>
          </a:p>
        </p:txBody>
      </p:sp>
      <p:sp>
        <p:nvSpPr>
          <p:cNvPr id="9387" name="Rectangle 227"/>
          <p:cNvSpPr>
            <a:spLocks noChangeArrowheads="1"/>
          </p:cNvSpPr>
          <p:nvPr/>
        </p:nvSpPr>
        <p:spPr bwMode="auto">
          <a:xfrm>
            <a:off x="4487863" y="3871913"/>
            <a:ext cx="150812" cy="182562"/>
          </a:xfrm>
          <a:prstGeom prst="rect">
            <a:avLst/>
          </a:prstGeom>
          <a:noFill/>
          <a:ln w="9525">
            <a:noFill/>
            <a:miter lim="800000"/>
            <a:headEnd/>
            <a:tailEnd/>
          </a:ln>
        </p:spPr>
        <p:txBody>
          <a:bodyPr wrap="none" lIns="0" tIns="0" rIns="0" bIns="0">
            <a:spAutoFit/>
          </a:bodyPr>
          <a:lstStyle/>
          <a:p>
            <a:r>
              <a:rPr lang="en-GB" sz="1200">
                <a:solidFill>
                  <a:srgbClr val="000000"/>
                </a:solidFill>
              </a:rPr>
              <a:t>C </a:t>
            </a:r>
            <a:endParaRPr lang="en-GB" sz="2400"/>
          </a:p>
        </p:txBody>
      </p:sp>
      <p:sp>
        <p:nvSpPr>
          <p:cNvPr id="9388" name="Rectangle 228"/>
          <p:cNvSpPr>
            <a:spLocks noChangeArrowheads="1"/>
          </p:cNvSpPr>
          <p:nvPr/>
        </p:nvSpPr>
        <p:spPr bwMode="auto">
          <a:xfrm>
            <a:off x="4665663" y="3871913"/>
            <a:ext cx="127000" cy="182562"/>
          </a:xfrm>
          <a:prstGeom prst="rect">
            <a:avLst/>
          </a:prstGeom>
          <a:noFill/>
          <a:ln w="9525">
            <a:noFill/>
            <a:miter lim="800000"/>
            <a:headEnd/>
            <a:tailEnd/>
          </a:ln>
        </p:spPr>
        <p:txBody>
          <a:bodyPr wrap="none" lIns="0" tIns="0" rIns="0" bIns="0">
            <a:spAutoFit/>
          </a:bodyPr>
          <a:lstStyle/>
          <a:p>
            <a:r>
              <a:rPr lang="en-GB" sz="1200">
                <a:solidFill>
                  <a:srgbClr val="000000"/>
                </a:solidFill>
              </a:rPr>
              <a:t>m</a:t>
            </a:r>
            <a:endParaRPr lang="en-GB" sz="2400"/>
          </a:p>
        </p:txBody>
      </p:sp>
      <p:sp>
        <p:nvSpPr>
          <p:cNvPr id="9389" name="Rectangle 229"/>
          <p:cNvSpPr>
            <a:spLocks noChangeArrowheads="1"/>
          </p:cNvSpPr>
          <p:nvPr/>
        </p:nvSpPr>
        <p:spPr bwMode="auto">
          <a:xfrm>
            <a:off x="4813300" y="3871913"/>
            <a:ext cx="1776413" cy="182562"/>
          </a:xfrm>
          <a:prstGeom prst="rect">
            <a:avLst/>
          </a:prstGeom>
          <a:noFill/>
          <a:ln w="9525">
            <a:noFill/>
            <a:miter lim="800000"/>
            <a:headEnd/>
            <a:tailEnd/>
          </a:ln>
        </p:spPr>
        <p:txBody>
          <a:bodyPr wrap="none" lIns="0" tIns="0" rIns="0" bIns="0">
            <a:spAutoFit/>
          </a:bodyPr>
          <a:lstStyle/>
          <a:p>
            <a:r>
              <a:rPr lang="en-GB" sz="1200">
                <a:solidFill>
                  <a:srgbClr val="000000"/>
                </a:solidFill>
              </a:rPr>
              <a:t>ark (8% of total BSc mark)</a:t>
            </a:r>
            <a:endParaRPr lang="en-GB" sz="2400"/>
          </a:p>
        </p:txBody>
      </p:sp>
      <p:sp>
        <p:nvSpPr>
          <p:cNvPr id="9390" name="Rectangle 230"/>
          <p:cNvSpPr>
            <a:spLocks noChangeArrowheads="1"/>
          </p:cNvSpPr>
          <p:nvPr/>
        </p:nvSpPr>
        <p:spPr bwMode="auto">
          <a:xfrm>
            <a:off x="6889750" y="3871913"/>
            <a:ext cx="42863" cy="182562"/>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391" name="Rectangle 248"/>
          <p:cNvSpPr>
            <a:spLocks noChangeArrowheads="1"/>
          </p:cNvSpPr>
          <p:nvPr/>
        </p:nvSpPr>
        <p:spPr bwMode="auto">
          <a:xfrm>
            <a:off x="4395788" y="3675063"/>
            <a:ext cx="7937" cy="6350"/>
          </a:xfrm>
          <a:prstGeom prst="rect">
            <a:avLst/>
          </a:prstGeom>
          <a:solidFill>
            <a:srgbClr val="000000"/>
          </a:solidFill>
          <a:ln w="9525">
            <a:noFill/>
            <a:miter lim="800000"/>
            <a:headEnd/>
            <a:tailEnd/>
          </a:ln>
        </p:spPr>
        <p:txBody>
          <a:bodyPr/>
          <a:lstStyle/>
          <a:p>
            <a:endParaRPr lang="en-US"/>
          </a:p>
        </p:txBody>
      </p:sp>
      <p:sp>
        <p:nvSpPr>
          <p:cNvPr id="9392" name="Line 249"/>
          <p:cNvSpPr>
            <a:spLocks noChangeShapeType="1"/>
          </p:cNvSpPr>
          <p:nvPr/>
        </p:nvSpPr>
        <p:spPr bwMode="auto">
          <a:xfrm>
            <a:off x="4395788" y="3675063"/>
            <a:ext cx="7937" cy="0"/>
          </a:xfrm>
          <a:prstGeom prst="line">
            <a:avLst/>
          </a:prstGeom>
          <a:noFill/>
          <a:ln w="0">
            <a:solidFill>
              <a:srgbClr val="000000"/>
            </a:solidFill>
            <a:round/>
            <a:headEnd/>
            <a:tailEnd/>
          </a:ln>
        </p:spPr>
        <p:txBody>
          <a:bodyPr/>
          <a:lstStyle/>
          <a:p>
            <a:endParaRPr lang="en-GB"/>
          </a:p>
        </p:txBody>
      </p:sp>
      <p:sp>
        <p:nvSpPr>
          <p:cNvPr id="9393" name="Line 250"/>
          <p:cNvSpPr>
            <a:spLocks noChangeShapeType="1"/>
          </p:cNvSpPr>
          <p:nvPr/>
        </p:nvSpPr>
        <p:spPr bwMode="auto">
          <a:xfrm>
            <a:off x="4395788" y="3675063"/>
            <a:ext cx="0" cy="6350"/>
          </a:xfrm>
          <a:prstGeom prst="line">
            <a:avLst/>
          </a:prstGeom>
          <a:noFill/>
          <a:ln w="0">
            <a:solidFill>
              <a:srgbClr val="000000"/>
            </a:solidFill>
            <a:round/>
            <a:headEnd/>
            <a:tailEnd/>
          </a:ln>
        </p:spPr>
        <p:txBody>
          <a:bodyPr/>
          <a:lstStyle/>
          <a:p>
            <a:endParaRPr lang="en-GB"/>
          </a:p>
        </p:txBody>
      </p:sp>
      <p:sp>
        <p:nvSpPr>
          <p:cNvPr id="9394" name="Rectangle 251"/>
          <p:cNvSpPr>
            <a:spLocks noChangeArrowheads="1"/>
          </p:cNvSpPr>
          <p:nvPr/>
        </p:nvSpPr>
        <p:spPr bwMode="auto">
          <a:xfrm>
            <a:off x="4395788" y="3675063"/>
            <a:ext cx="7937" cy="6350"/>
          </a:xfrm>
          <a:prstGeom prst="rect">
            <a:avLst/>
          </a:prstGeom>
          <a:solidFill>
            <a:srgbClr val="000000"/>
          </a:solidFill>
          <a:ln w="9525">
            <a:noFill/>
            <a:miter lim="800000"/>
            <a:headEnd/>
            <a:tailEnd/>
          </a:ln>
        </p:spPr>
        <p:txBody>
          <a:bodyPr/>
          <a:lstStyle/>
          <a:p>
            <a:endParaRPr lang="en-US"/>
          </a:p>
        </p:txBody>
      </p:sp>
      <p:sp>
        <p:nvSpPr>
          <p:cNvPr id="9395" name="Line 252"/>
          <p:cNvSpPr>
            <a:spLocks noChangeShapeType="1"/>
          </p:cNvSpPr>
          <p:nvPr/>
        </p:nvSpPr>
        <p:spPr bwMode="auto">
          <a:xfrm>
            <a:off x="4395788" y="3675063"/>
            <a:ext cx="7937" cy="0"/>
          </a:xfrm>
          <a:prstGeom prst="line">
            <a:avLst/>
          </a:prstGeom>
          <a:noFill/>
          <a:ln w="0">
            <a:solidFill>
              <a:srgbClr val="000000"/>
            </a:solidFill>
            <a:round/>
            <a:headEnd/>
            <a:tailEnd/>
          </a:ln>
        </p:spPr>
        <p:txBody>
          <a:bodyPr/>
          <a:lstStyle/>
          <a:p>
            <a:endParaRPr lang="en-GB"/>
          </a:p>
        </p:txBody>
      </p:sp>
      <p:sp>
        <p:nvSpPr>
          <p:cNvPr id="9396" name="Line 253"/>
          <p:cNvSpPr>
            <a:spLocks noChangeShapeType="1"/>
          </p:cNvSpPr>
          <p:nvPr/>
        </p:nvSpPr>
        <p:spPr bwMode="auto">
          <a:xfrm>
            <a:off x="4395788" y="3675063"/>
            <a:ext cx="0" cy="6350"/>
          </a:xfrm>
          <a:prstGeom prst="line">
            <a:avLst/>
          </a:prstGeom>
          <a:noFill/>
          <a:ln w="0">
            <a:solidFill>
              <a:srgbClr val="000000"/>
            </a:solidFill>
            <a:round/>
            <a:headEnd/>
            <a:tailEnd/>
          </a:ln>
        </p:spPr>
        <p:txBody>
          <a:bodyPr/>
          <a:lstStyle/>
          <a:p>
            <a:endParaRPr lang="en-GB"/>
          </a:p>
        </p:txBody>
      </p:sp>
      <p:sp>
        <p:nvSpPr>
          <p:cNvPr id="9397" name="Rectangle 254"/>
          <p:cNvSpPr>
            <a:spLocks noChangeArrowheads="1"/>
          </p:cNvSpPr>
          <p:nvPr/>
        </p:nvSpPr>
        <p:spPr bwMode="auto">
          <a:xfrm>
            <a:off x="4403725" y="3675063"/>
            <a:ext cx="2498725" cy="6350"/>
          </a:xfrm>
          <a:prstGeom prst="rect">
            <a:avLst/>
          </a:prstGeom>
          <a:solidFill>
            <a:srgbClr val="000000"/>
          </a:solidFill>
          <a:ln w="9525">
            <a:noFill/>
            <a:miter lim="800000"/>
            <a:headEnd/>
            <a:tailEnd/>
          </a:ln>
        </p:spPr>
        <p:txBody>
          <a:bodyPr/>
          <a:lstStyle/>
          <a:p>
            <a:endParaRPr lang="en-US"/>
          </a:p>
        </p:txBody>
      </p:sp>
      <p:sp>
        <p:nvSpPr>
          <p:cNvPr id="9398" name="Line 255"/>
          <p:cNvSpPr>
            <a:spLocks noChangeShapeType="1"/>
          </p:cNvSpPr>
          <p:nvPr/>
        </p:nvSpPr>
        <p:spPr bwMode="auto">
          <a:xfrm>
            <a:off x="4403725" y="3675063"/>
            <a:ext cx="2498725" cy="0"/>
          </a:xfrm>
          <a:prstGeom prst="line">
            <a:avLst/>
          </a:prstGeom>
          <a:noFill/>
          <a:ln w="0">
            <a:solidFill>
              <a:srgbClr val="000000"/>
            </a:solidFill>
            <a:round/>
            <a:headEnd/>
            <a:tailEnd/>
          </a:ln>
        </p:spPr>
        <p:txBody>
          <a:bodyPr/>
          <a:lstStyle/>
          <a:p>
            <a:endParaRPr lang="en-GB"/>
          </a:p>
        </p:txBody>
      </p:sp>
      <p:sp>
        <p:nvSpPr>
          <p:cNvPr id="9399" name="Rectangle 256"/>
          <p:cNvSpPr>
            <a:spLocks noChangeArrowheads="1"/>
          </p:cNvSpPr>
          <p:nvPr/>
        </p:nvSpPr>
        <p:spPr bwMode="auto">
          <a:xfrm>
            <a:off x="6902450" y="3675063"/>
            <a:ext cx="7938" cy="6350"/>
          </a:xfrm>
          <a:prstGeom prst="rect">
            <a:avLst/>
          </a:prstGeom>
          <a:solidFill>
            <a:srgbClr val="000000"/>
          </a:solidFill>
          <a:ln w="9525">
            <a:noFill/>
            <a:miter lim="800000"/>
            <a:headEnd/>
            <a:tailEnd/>
          </a:ln>
        </p:spPr>
        <p:txBody>
          <a:bodyPr/>
          <a:lstStyle/>
          <a:p>
            <a:endParaRPr lang="en-US"/>
          </a:p>
        </p:txBody>
      </p:sp>
      <p:sp>
        <p:nvSpPr>
          <p:cNvPr id="9400" name="Line 257"/>
          <p:cNvSpPr>
            <a:spLocks noChangeShapeType="1"/>
          </p:cNvSpPr>
          <p:nvPr/>
        </p:nvSpPr>
        <p:spPr bwMode="auto">
          <a:xfrm>
            <a:off x="6902450" y="3675063"/>
            <a:ext cx="7938" cy="0"/>
          </a:xfrm>
          <a:prstGeom prst="line">
            <a:avLst/>
          </a:prstGeom>
          <a:noFill/>
          <a:ln w="0">
            <a:solidFill>
              <a:srgbClr val="000000"/>
            </a:solidFill>
            <a:round/>
            <a:headEnd/>
            <a:tailEnd/>
          </a:ln>
        </p:spPr>
        <p:txBody>
          <a:bodyPr/>
          <a:lstStyle/>
          <a:p>
            <a:endParaRPr lang="en-GB"/>
          </a:p>
        </p:txBody>
      </p:sp>
      <p:sp>
        <p:nvSpPr>
          <p:cNvPr id="9401" name="Line 258"/>
          <p:cNvSpPr>
            <a:spLocks noChangeShapeType="1"/>
          </p:cNvSpPr>
          <p:nvPr/>
        </p:nvSpPr>
        <p:spPr bwMode="auto">
          <a:xfrm>
            <a:off x="6902450" y="3675063"/>
            <a:ext cx="0" cy="6350"/>
          </a:xfrm>
          <a:prstGeom prst="line">
            <a:avLst/>
          </a:prstGeom>
          <a:noFill/>
          <a:ln w="0">
            <a:solidFill>
              <a:srgbClr val="000000"/>
            </a:solidFill>
            <a:round/>
            <a:headEnd/>
            <a:tailEnd/>
          </a:ln>
        </p:spPr>
        <p:txBody>
          <a:bodyPr/>
          <a:lstStyle/>
          <a:p>
            <a:endParaRPr lang="en-GB"/>
          </a:p>
        </p:txBody>
      </p:sp>
      <p:sp>
        <p:nvSpPr>
          <p:cNvPr id="9402" name="Rectangle 259"/>
          <p:cNvSpPr>
            <a:spLocks noChangeArrowheads="1"/>
          </p:cNvSpPr>
          <p:nvPr/>
        </p:nvSpPr>
        <p:spPr bwMode="auto">
          <a:xfrm>
            <a:off x="6910388" y="3675063"/>
            <a:ext cx="4762" cy="6350"/>
          </a:xfrm>
          <a:prstGeom prst="rect">
            <a:avLst/>
          </a:prstGeom>
          <a:solidFill>
            <a:srgbClr val="000000"/>
          </a:solidFill>
          <a:ln w="9525">
            <a:noFill/>
            <a:miter lim="800000"/>
            <a:headEnd/>
            <a:tailEnd/>
          </a:ln>
        </p:spPr>
        <p:txBody>
          <a:bodyPr/>
          <a:lstStyle/>
          <a:p>
            <a:endParaRPr lang="en-US"/>
          </a:p>
        </p:txBody>
      </p:sp>
      <p:sp>
        <p:nvSpPr>
          <p:cNvPr id="9403" name="Line 260"/>
          <p:cNvSpPr>
            <a:spLocks noChangeShapeType="1"/>
          </p:cNvSpPr>
          <p:nvPr/>
        </p:nvSpPr>
        <p:spPr bwMode="auto">
          <a:xfrm>
            <a:off x="6910388" y="3675063"/>
            <a:ext cx="0" cy="6350"/>
          </a:xfrm>
          <a:prstGeom prst="line">
            <a:avLst/>
          </a:prstGeom>
          <a:noFill/>
          <a:ln w="0">
            <a:solidFill>
              <a:srgbClr val="000000"/>
            </a:solidFill>
            <a:round/>
            <a:headEnd/>
            <a:tailEnd/>
          </a:ln>
        </p:spPr>
        <p:txBody>
          <a:bodyPr/>
          <a:lstStyle/>
          <a:p>
            <a:endParaRPr lang="en-GB"/>
          </a:p>
        </p:txBody>
      </p:sp>
      <p:sp>
        <p:nvSpPr>
          <p:cNvPr id="9404" name="Rectangle 261"/>
          <p:cNvSpPr>
            <a:spLocks noChangeArrowheads="1"/>
          </p:cNvSpPr>
          <p:nvPr/>
        </p:nvSpPr>
        <p:spPr bwMode="auto">
          <a:xfrm>
            <a:off x="6915150" y="3675063"/>
            <a:ext cx="7938" cy="6350"/>
          </a:xfrm>
          <a:prstGeom prst="rect">
            <a:avLst/>
          </a:prstGeom>
          <a:solidFill>
            <a:srgbClr val="000000"/>
          </a:solidFill>
          <a:ln w="9525">
            <a:noFill/>
            <a:miter lim="800000"/>
            <a:headEnd/>
            <a:tailEnd/>
          </a:ln>
        </p:spPr>
        <p:txBody>
          <a:bodyPr/>
          <a:lstStyle/>
          <a:p>
            <a:endParaRPr lang="en-US"/>
          </a:p>
        </p:txBody>
      </p:sp>
      <p:sp>
        <p:nvSpPr>
          <p:cNvPr id="9405" name="Line 262"/>
          <p:cNvSpPr>
            <a:spLocks noChangeShapeType="1"/>
          </p:cNvSpPr>
          <p:nvPr/>
        </p:nvSpPr>
        <p:spPr bwMode="auto">
          <a:xfrm>
            <a:off x="6915150" y="3675063"/>
            <a:ext cx="7938" cy="0"/>
          </a:xfrm>
          <a:prstGeom prst="line">
            <a:avLst/>
          </a:prstGeom>
          <a:noFill/>
          <a:ln w="0">
            <a:solidFill>
              <a:srgbClr val="000000"/>
            </a:solidFill>
            <a:round/>
            <a:headEnd/>
            <a:tailEnd/>
          </a:ln>
        </p:spPr>
        <p:txBody>
          <a:bodyPr/>
          <a:lstStyle/>
          <a:p>
            <a:endParaRPr lang="en-GB"/>
          </a:p>
        </p:txBody>
      </p:sp>
      <p:sp>
        <p:nvSpPr>
          <p:cNvPr id="9406" name="Line 263"/>
          <p:cNvSpPr>
            <a:spLocks noChangeShapeType="1"/>
          </p:cNvSpPr>
          <p:nvPr/>
        </p:nvSpPr>
        <p:spPr bwMode="auto">
          <a:xfrm>
            <a:off x="6915150" y="3675063"/>
            <a:ext cx="0" cy="6350"/>
          </a:xfrm>
          <a:prstGeom prst="line">
            <a:avLst/>
          </a:prstGeom>
          <a:noFill/>
          <a:ln w="0">
            <a:solidFill>
              <a:srgbClr val="000000"/>
            </a:solidFill>
            <a:round/>
            <a:headEnd/>
            <a:tailEnd/>
          </a:ln>
        </p:spPr>
        <p:txBody>
          <a:bodyPr/>
          <a:lstStyle/>
          <a:p>
            <a:endParaRPr lang="en-GB"/>
          </a:p>
        </p:txBody>
      </p:sp>
      <p:sp>
        <p:nvSpPr>
          <p:cNvPr id="9407" name="Rectangle 264"/>
          <p:cNvSpPr>
            <a:spLocks noChangeArrowheads="1"/>
          </p:cNvSpPr>
          <p:nvPr/>
        </p:nvSpPr>
        <p:spPr bwMode="auto">
          <a:xfrm>
            <a:off x="6923088" y="3675063"/>
            <a:ext cx="163512" cy="6350"/>
          </a:xfrm>
          <a:prstGeom prst="rect">
            <a:avLst/>
          </a:prstGeom>
          <a:solidFill>
            <a:srgbClr val="000000"/>
          </a:solidFill>
          <a:ln w="9525">
            <a:noFill/>
            <a:miter lim="800000"/>
            <a:headEnd/>
            <a:tailEnd/>
          </a:ln>
        </p:spPr>
        <p:txBody>
          <a:bodyPr/>
          <a:lstStyle/>
          <a:p>
            <a:endParaRPr lang="en-US"/>
          </a:p>
        </p:txBody>
      </p:sp>
      <p:sp>
        <p:nvSpPr>
          <p:cNvPr id="9408" name="Line 265"/>
          <p:cNvSpPr>
            <a:spLocks noChangeShapeType="1"/>
          </p:cNvSpPr>
          <p:nvPr/>
        </p:nvSpPr>
        <p:spPr bwMode="auto">
          <a:xfrm>
            <a:off x="6923088" y="3675063"/>
            <a:ext cx="163512" cy="0"/>
          </a:xfrm>
          <a:prstGeom prst="line">
            <a:avLst/>
          </a:prstGeom>
          <a:noFill/>
          <a:ln w="0">
            <a:solidFill>
              <a:srgbClr val="000000"/>
            </a:solidFill>
            <a:round/>
            <a:headEnd/>
            <a:tailEnd/>
          </a:ln>
        </p:spPr>
        <p:txBody>
          <a:bodyPr/>
          <a:lstStyle/>
          <a:p>
            <a:endParaRPr lang="en-GB"/>
          </a:p>
        </p:txBody>
      </p:sp>
      <p:sp>
        <p:nvSpPr>
          <p:cNvPr id="9409" name="Rectangle 266"/>
          <p:cNvSpPr>
            <a:spLocks noChangeArrowheads="1"/>
          </p:cNvSpPr>
          <p:nvPr/>
        </p:nvSpPr>
        <p:spPr bwMode="auto">
          <a:xfrm>
            <a:off x="7086600" y="3675063"/>
            <a:ext cx="7938" cy="6350"/>
          </a:xfrm>
          <a:prstGeom prst="rect">
            <a:avLst/>
          </a:prstGeom>
          <a:solidFill>
            <a:srgbClr val="000000"/>
          </a:solidFill>
          <a:ln w="9525">
            <a:noFill/>
            <a:miter lim="800000"/>
            <a:headEnd/>
            <a:tailEnd/>
          </a:ln>
        </p:spPr>
        <p:txBody>
          <a:bodyPr/>
          <a:lstStyle/>
          <a:p>
            <a:endParaRPr lang="en-US"/>
          </a:p>
        </p:txBody>
      </p:sp>
      <p:sp>
        <p:nvSpPr>
          <p:cNvPr id="9410" name="Line 267"/>
          <p:cNvSpPr>
            <a:spLocks noChangeShapeType="1"/>
          </p:cNvSpPr>
          <p:nvPr/>
        </p:nvSpPr>
        <p:spPr bwMode="auto">
          <a:xfrm>
            <a:off x="7086600" y="3675063"/>
            <a:ext cx="7938" cy="0"/>
          </a:xfrm>
          <a:prstGeom prst="line">
            <a:avLst/>
          </a:prstGeom>
          <a:noFill/>
          <a:ln w="0">
            <a:solidFill>
              <a:srgbClr val="000000"/>
            </a:solidFill>
            <a:round/>
            <a:headEnd/>
            <a:tailEnd/>
          </a:ln>
        </p:spPr>
        <p:txBody>
          <a:bodyPr/>
          <a:lstStyle/>
          <a:p>
            <a:endParaRPr lang="en-GB"/>
          </a:p>
        </p:txBody>
      </p:sp>
      <p:sp>
        <p:nvSpPr>
          <p:cNvPr id="9411" name="Line 268"/>
          <p:cNvSpPr>
            <a:spLocks noChangeShapeType="1"/>
          </p:cNvSpPr>
          <p:nvPr/>
        </p:nvSpPr>
        <p:spPr bwMode="auto">
          <a:xfrm>
            <a:off x="7086600" y="3675063"/>
            <a:ext cx="0" cy="6350"/>
          </a:xfrm>
          <a:prstGeom prst="line">
            <a:avLst/>
          </a:prstGeom>
          <a:noFill/>
          <a:ln w="0">
            <a:solidFill>
              <a:srgbClr val="000000"/>
            </a:solidFill>
            <a:round/>
            <a:headEnd/>
            <a:tailEnd/>
          </a:ln>
        </p:spPr>
        <p:txBody>
          <a:bodyPr/>
          <a:lstStyle/>
          <a:p>
            <a:endParaRPr lang="en-GB"/>
          </a:p>
        </p:txBody>
      </p:sp>
      <p:sp>
        <p:nvSpPr>
          <p:cNvPr id="9412" name="Rectangle 269"/>
          <p:cNvSpPr>
            <a:spLocks noChangeArrowheads="1"/>
          </p:cNvSpPr>
          <p:nvPr/>
        </p:nvSpPr>
        <p:spPr bwMode="auto">
          <a:xfrm>
            <a:off x="7086600" y="3675063"/>
            <a:ext cx="7938" cy="6350"/>
          </a:xfrm>
          <a:prstGeom prst="rect">
            <a:avLst/>
          </a:prstGeom>
          <a:solidFill>
            <a:srgbClr val="000000"/>
          </a:solidFill>
          <a:ln w="9525">
            <a:noFill/>
            <a:miter lim="800000"/>
            <a:headEnd/>
            <a:tailEnd/>
          </a:ln>
        </p:spPr>
        <p:txBody>
          <a:bodyPr/>
          <a:lstStyle/>
          <a:p>
            <a:endParaRPr lang="en-US"/>
          </a:p>
        </p:txBody>
      </p:sp>
      <p:sp>
        <p:nvSpPr>
          <p:cNvPr id="9413" name="Line 270"/>
          <p:cNvSpPr>
            <a:spLocks noChangeShapeType="1"/>
          </p:cNvSpPr>
          <p:nvPr/>
        </p:nvSpPr>
        <p:spPr bwMode="auto">
          <a:xfrm>
            <a:off x="7086600" y="3675063"/>
            <a:ext cx="7938" cy="0"/>
          </a:xfrm>
          <a:prstGeom prst="line">
            <a:avLst/>
          </a:prstGeom>
          <a:noFill/>
          <a:ln w="0">
            <a:solidFill>
              <a:srgbClr val="000000"/>
            </a:solidFill>
            <a:round/>
            <a:headEnd/>
            <a:tailEnd/>
          </a:ln>
        </p:spPr>
        <p:txBody>
          <a:bodyPr/>
          <a:lstStyle/>
          <a:p>
            <a:endParaRPr lang="en-GB"/>
          </a:p>
        </p:txBody>
      </p:sp>
      <p:sp>
        <p:nvSpPr>
          <p:cNvPr id="9414" name="Line 271"/>
          <p:cNvSpPr>
            <a:spLocks noChangeShapeType="1"/>
          </p:cNvSpPr>
          <p:nvPr/>
        </p:nvSpPr>
        <p:spPr bwMode="auto">
          <a:xfrm>
            <a:off x="7086600" y="3675063"/>
            <a:ext cx="0" cy="6350"/>
          </a:xfrm>
          <a:prstGeom prst="line">
            <a:avLst/>
          </a:prstGeom>
          <a:noFill/>
          <a:ln w="0">
            <a:solidFill>
              <a:srgbClr val="000000"/>
            </a:solidFill>
            <a:round/>
            <a:headEnd/>
            <a:tailEnd/>
          </a:ln>
        </p:spPr>
        <p:txBody>
          <a:bodyPr/>
          <a:lstStyle/>
          <a:p>
            <a:endParaRPr lang="en-GB"/>
          </a:p>
        </p:txBody>
      </p:sp>
      <p:sp>
        <p:nvSpPr>
          <p:cNvPr id="9415" name="Rectangle 272"/>
          <p:cNvSpPr>
            <a:spLocks noChangeArrowheads="1"/>
          </p:cNvSpPr>
          <p:nvPr/>
        </p:nvSpPr>
        <p:spPr bwMode="auto">
          <a:xfrm>
            <a:off x="4395788" y="3681413"/>
            <a:ext cx="7937" cy="373062"/>
          </a:xfrm>
          <a:prstGeom prst="rect">
            <a:avLst/>
          </a:prstGeom>
          <a:solidFill>
            <a:srgbClr val="000000"/>
          </a:solidFill>
          <a:ln w="9525">
            <a:noFill/>
            <a:miter lim="800000"/>
            <a:headEnd/>
            <a:tailEnd/>
          </a:ln>
        </p:spPr>
        <p:txBody>
          <a:bodyPr/>
          <a:lstStyle/>
          <a:p>
            <a:endParaRPr lang="en-US"/>
          </a:p>
        </p:txBody>
      </p:sp>
      <p:sp>
        <p:nvSpPr>
          <p:cNvPr id="9416" name="Line 273"/>
          <p:cNvSpPr>
            <a:spLocks noChangeShapeType="1"/>
          </p:cNvSpPr>
          <p:nvPr/>
        </p:nvSpPr>
        <p:spPr bwMode="auto">
          <a:xfrm>
            <a:off x="4395788" y="3681413"/>
            <a:ext cx="0" cy="373062"/>
          </a:xfrm>
          <a:prstGeom prst="line">
            <a:avLst/>
          </a:prstGeom>
          <a:noFill/>
          <a:ln w="0">
            <a:solidFill>
              <a:srgbClr val="000000"/>
            </a:solidFill>
            <a:round/>
            <a:headEnd/>
            <a:tailEnd/>
          </a:ln>
        </p:spPr>
        <p:txBody>
          <a:bodyPr/>
          <a:lstStyle/>
          <a:p>
            <a:endParaRPr lang="en-GB"/>
          </a:p>
        </p:txBody>
      </p:sp>
      <p:sp>
        <p:nvSpPr>
          <p:cNvPr id="9417" name="Rectangle 274"/>
          <p:cNvSpPr>
            <a:spLocks noChangeArrowheads="1"/>
          </p:cNvSpPr>
          <p:nvPr/>
        </p:nvSpPr>
        <p:spPr bwMode="auto">
          <a:xfrm>
            <a:off x="7086600" y="3681413"/>
            <a:ext cx="7938" cy="373062"/>
          </a:xfrm>
          <a:prstGeom prst="rect">
            <a:avLst/>
          </a:prstGeom>
          <a:solidFill>
            <a:srgbClr val="000000"/>
          </a:solidFill>
          <a:ln w="9525">
            <a:noFill/>
            <a:miter lim="800000"/>
            <a:headEnd/>
            <a:tailEnd/>
          </a:ln>
        </p:spPr>
        <p:txBody>
          <a:bodyPr/>
          <a:lstStyle/>
          <a:p>
            <a:endParaRPr lang="en-US"/>
          </a:p>
        </p:txBody>
      </p:sp>
      <p:sp>
        <p:nvSpPr>
          <p:cNvPr id="9418" name="Line 275"/>
          <p:cNvSpPr>
            <a:spLocks noChangeShapeType="1"/>
          </p:cNvSpPr>
          <p:nvPr/>
        </p:nvSpPr>
        <p:spPr bwMode="auto">
          <a:xfrm>
            <a:off x="7086600" y="3681413"/>
            <a:ext cx="0" cy="373062"/>
          </a:xfrm>
          <a:prstGeom prst="line">
            <a:avLst/>
          </a:prstGeom>
          <a:noFill/>
          <a:ln w="0">
            <a:solidFill>
              <a:srgbClr val="000000"/>
            </a:solidFill>
            <a:round/>
            <a:headEnd/>
            <a:tailEnd/>
          </a:ln>
        </p:spPr>
        <p:txBody>
          <a:bodyPr/>
          <a:lstStyle/>
          <a:p>
            <a:endParaRPr lang="en-GB"/>
          </a:p>
        </p:txBody>
      </p:sp>
      <p:sp>
        <p:nvSpPr>
          <p:cNvPr id="9419" name="Rectangle 276"/>
          <p:cNvSpPr>
            <a:spLocks noChangeArrowheads="1"/>
          </p:cNvSpPr>
          <p:nvPr/>
        </p:nvSpPr>
        <p:spPr bwMode="auto">
          <a:xfrm>
            <a:off x="2697163" y="4106863"/>
            <a:ext cx="42862" cy="182562"/>
          </a:xfrm>
          <a:prstGeom prst="rect">
            <a:avLst/>
          </a:prstGeom>
          <a:noFill/>
          <a:ln w="9525">
            <a:noFill/>
            <a:miter lim="800000"/>
            <a:headEnd/>
            <a:tailEnd/>
          </a:ln>
        </p:spPr>
        <p:txBody>
          <a:bodyPr wrap="none" lIns="0" tIns="0" rIns="0" bIns="0">
            <a:spAutoFit/>
          </a:bodyPr>
          <a:lstStyle/>
          <a:p>
            <a:r>
              <a:rPr lang="en-GB" sz="1200" b="1">
                <a:solidFill>
                  <a:srgbClr val="000000"/>
                </a:solidFill>
              </a:rPr>
              <a:t> </a:t>
            </a:r>
            <a:endParaRPr lang="en-GB" sz="2400"/>
          </a:p>
        </p:txBody>
      </p:sp>
      <p:sp>
        <p:nvSpPr>
          <p:cNvPr id="9420" name="Rectangle 277"/>
          <p:cNvSpPr>
            <a:spLocks noChangeArrowheads="1"/>
          </p:cNvSpPr>
          <p:nvPr/>
        </p:nvSpPr>
        <p:spPr bwMode="auto">
          <a:xfrm>
            <a:off x="3962400" y="4111625"/>
            <a:ext cx="42863" cy="182563"/>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421" name="Rectangle 278"/>
          <p:cNvSpPr>
            <a:spLocks noChangeArrowheads="1"/>
          </p:cNvSpPr>
          <p:nvPr/>
        </p:nvSpPr>
        <p:spPr bwMode="auto">
          <a:xfrm>
            <a:off x="4487863" y="4111625"/>
            <a:ext cx="42862" cy="182563"/>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422" name="Rectangle 279"/>
          <p:cNvSpPr>
            <a:spLocks noChangeArrowheads="1"/>
          </p:cNvSpPr>
          <p:nvPr/>
        </p:nvSpPr>
        <p:spPr bwMode="auto">
          <a:xfrm>
            <a:off x="4395788" y="4054475"/>
            <a:ext cx="7937" cy="6350"/>
          </a:xfrm>
          <a:prstGeom prst="rect">
            <a:avLst/>
          </a:prstGeom>
          <a:solidFill>
            <a:srgbClr val="000000"/>
          </a:solidFill>
          <a:ln w="9525">
            <a:noFill/>
            <a:miter lim="800000"/>
            <a:headEnd/>
            <a:tailEnd/>
          </a:ln>
        </p:spPr>
        <p:txBody>
          <a:bodyPr/>
          <a:lstStyle/>
          <a:p>
            <a:endParaRPr lang="en-US"/>
          </a:p>
        </p:txBody>
      </p:sp>
      <p:sp>
        <p:nvSpPr>
          <p:cNvPr id="9423" name="Line 280"/>
          <p:cNvSpPr>
            <a:spLocks noChangeShapeType="1"/>
          </p:cNvSpPr>
          <p:nvPr/>
        </p:nvSpPr>
        <p:spPr bwMode="auto">
          <a:xfrm>
            <a:off x="4395788" y="4054475"/>
            <a:ext cx="7937" cy="0"/>
          </a:xfrm>
          <a:prstGeom prst="line">
            <a:avLst/>
          </a:prstGeom>
          <a:noFill/>
          <a:ln w="0">
            <a:solidFill>
              <a:srgbClr val="000000"/>
            </a:solidFill>
            <a:round/>
            <a:headEnd/>
            <a:tailEnd/>
          </a:ln>
        </p:spPr>
        <p:txBody>
          <a:bodyPr/>
          <a:lstStyle/>
          <a:p>
            <a:endParaRPr lang="en-GB"/>
          </a:p>
        </p:txBody>
      </p:sp>
      <p:sp>
        <p:nvSpPr>
          <p:cNvPr id="9424" name="Line 281"/>
          <p:cNvSpPr>
            <a:spLocks noChangeShapeType="1"/>
          </p:cNvSpPr>
          <p:nvPr/>
        </p:nvSpPr>
        <p:spPr bwMode="auto">
          <a:xfrm>
            <a:off x="4395788" y="4054475"/>
            <a:ext cx="0" cy="6350"/>
          </a:xfrm>
          <a:prstGeom prst="line">
            <a:avLst/>
          </a:prstGeom>
          <a:noFill/>
          <a:ln w="0">
            <a:solidFill>
              <a:srgbClr val="000000"/>
            </a:solidFill>
            <a:round/>
            <a:headEnd/>
            <a:tailEnd/>
          </a:ln>
        </p:spPr>
        <p:txBody>
          <a:bodyPr/>
          <a:lstStyle/>
          <a:p>
            <a:endParaRPr lang="en-GB"/>
          </a:p>
        </p:txBody>
      </p:sp>
      <p:sp>
        <p:nvSpPr>
          <p:cNvPr id="9425" name="Rectangle 282"/>
          <p:cNvSpPr>
            <a:spLocks noChangeArrowheads="1"/>
          </p:cNvSpPr>
          <p:nvPr/>
        </p:nvSpPr>
        <p:spPr bwMode="auto">
          <a:xfrm>
            <a:off x="4395788" y="4054475"/>
            <a:ext cx="7937" cy="6350"/>
          </a:xfrm>
          <a:prstGeom prst="rect">
            <a:avLst/>
          </a:prstGeom>
          <a:solidFill>
            <a:srgbClr val="000000"/>
          </a:solidFill>
          <a:ln w="9525">
            <a:noFill/>
            <a:miter lim="800000"/>
            <a:headEnd/>
            <a:tailEnd/>
          </a:ln>
        </p:spPr>
        <p:txBody>
          <a:bodyPr/>
          <a:lstStyle/>
          <a:p>
            <a:endParaRPr lang="en-US"/>
          </a:p>
        </p:txBody>
      </p:sp>
      <p:sp>
        <p:nvSpPr>
          <p:cNvPr id="9426" name="Line 283"/>
          <p:cNvSpPr>
            <a:spLocks noChangeShapeType="1"/>
          </p:cNvSpPr>
          <p:nvPr/>
        </p:nvSpPr>
        <p:spPr bwMode="auto">
          <a:xfrm>
            <a:off x="4395788" y="4054475"/>
            <a:ext cx="7937" cy="0"/>
          </a:xfrm>
          <a:prstGeom prst="line">
            <a:avLst/>
          </a:prstGeom>
          <a:noFill/>
          <a:ln w="0">
            <a:solidFill>
              <a:srgbClr val="000000"/>
            </a:solidFill>
            <a:round/>
            <a:headEnd/>
            <a:tailEnd/>
          </a:ln>
        </p:spPr>
        <p:txBody>
          <a:bodyPr/>
          <a:lstStyle/>
          <a:p>
            <a:endParaRPr lang="en-GB"/>
          </a:p>
        </p:txBody>
      </p:sp>
      <p:sp>
        <p:nvSpPr>
          <p:cNvPr id="9427" name="Line 284"/>
          <p:cNvSpPr>
            <a:spLocks noChangeShapeType="1"/>
          </p:cNvSpPr>
          <p:nvPr/>
        </p:nvSpPr>
        <p:spPr bwMode="auto">
          <a:xfrm>
            <a:off x="4395788" y="4054475"/>
            <a:ext cx="0" cy="6350"/>
          </a:xfrm>
          <a:prstGeom prst="line">
            <a:avLst/>
          </a:prstGeom>
          <a:noFill/>
          <a:ln w="0">
            <a:solidFill>
              <a:srgbClr val="000000"/>
            </a:solidFill>
            <a:round/>
            <a:headEnd/>
            <a:tailEnd/>
          </a:ln>
        </p:spPr>
        <p:txBody>
          <a:bodyPr/>
          <a:lstStyle/>
          <a:p>
            <a:endParaRPr lang="en-GB"/>
          </a:p>
        </p:txBody>
      </p:sp>
      <p:sp>
        <p:nvSpPr>
          <p:cNvPr id="9428" name="Rectangle 285"/>
          <p:cNvSpPr>
            <a:spLocks noChangeArrowheads="1"/>
          </p:cNvSpPr>
          <p:nvPr/>
        </p:nvSpPr>
        <p:spPr bwMode="auto">
          <a:xfrm>
            <a:off x="4403725" y="4054475"/>
            <a:ext cx="7938" cy="6350"/>
          </a:xfrm>
          <a:prstGeom prst="rect">
            <a:avLst/>
          </a:prstGeom>
          <a:solidFill>
            <a:srgbClr val="000000"/>
          </a:solidFill>
          <a:ln w="9525">
            <a:noFill/>
            <a:miter lim="800000"/>
            <a:headEnd/>
            <a:tailEnd/>
          </a:ln>
        </p:spPr>
        <p:txBody>
          <a:bodyPr/>
          <a:lstStyle/>
          <a:p>
            <a:endParaRPr lang="en-US"/>
          </a:p>
        </p:txBody>
      </p:sp>
      <p:sp>
        <p:nvSpPr>
          <p:cNvPr id="9429" name="Line 286"/>
          <p:cNvSpPr>
            <a:spLocks noChangeShapeType="1"/>
          </p:cNvSpPr>
          <p:nvPr/>
        </p:nvSpPr>
        <p:spPr bwMode="auto">
          <a:xfrm>
            <a:off x="4403725" y="4054475"/>
            <a:ext cx="7938" cy="0"/>
          </a:xfrm>
          <a:prstGeom prst="line">
            <a:avLst/>
          </a:prstGeom>
          <a:noFill/>
          <a:ln w="0">
            <a:solidFill>
              <a:srgbClr val="000000"/>
            </a:solidFill>
            <a:round/>
            <a:headEnd/>
            <a:tailEnd/>
          </a:ln>
        </p:spPr>
        <p:txBody>
          <a:bodyPr/>
          <a:lstStyle/>
          <a:p>
            <a:endParaRPr lang="en-GB"/>
          </a:p>
        </p:txBody>
      </p:sp>
      <p:sp>
        <p:nvSpPr>
          <p:cNvPr id="9430" name="Line 287"/>
          <p:cNvSpPr>
            <a:spLocks noChangeShapeType="1"/>
          </p:cNvSpPr>
          <p:nvPr/>
        </p:nvSpPr>
        <p:spPr bwMode="auto">
          <a:xfrm>
            <a:off x="4403725" y="4054475"/>
            <a:ext cx="0" cy="6350"/>
          </a:xfrm>
          <a:prstGeom prst="line">
            <a:avLst/>
          </a:prstGeom>
          <a:noFill/>
          <a:ln w="0">
            <a:solidFill>
              <a:srgbClr val="000000"/>
            </a:solidFill>
            <a:round/>
            <a:headEnd/>
            <a:tailEnd/>
          </a:ln>
        </p:spPr>
        <p:txBody>
          <a:bodyPr/>
          <a:lstStyle/>
          <a:p>
            <a:endParaRPr lang="en-GB"/>
          </a:p>
        </p:txBody>
      </p:sp>
      <p:sp>
        <p:nvSpPr>
          <p:cNvPr id="9431" name="Rectangle 288"/>
          <p:cNvSpPr>
            <a:spLocks noChangeArrowheads="1"/>
          </p:cNvSpPr>
          <p:nvPr/>
        </p:nvSpPr>
        <p:spPr bwMode="auto">
          <a:xfrm>
            <a:off x="4411663" y="4054475"/>
            <a:ext cx="2674937" cy="6350"/>
          </a:xfrm>
          <a:prstGeom prst="rect">
            <a:avLst/>
          </a:prstGeom>
          <a:solidFill>
            <a:srgbClr val="000000"/>
          </a:solidFill>
          <a:ln w="9525">
            <a:noFill/>
            <a:miter lim="800000"/>
            <a:headEnd/>
            <a:tailEnd/>
          </a:ln>
        </p:spPr>
        <p:txBody>
          <a:bodyPr/>
          <a:lstStyle/>
          <a:p>
            <a:endParaRPr lang="en-US"/>
          </a:p>
        </p:txBody>
      </p:sp>
      <p:sp>
        <p:nvSpPr>
          <p:cNvPr id="9432" name="Line 289"/>
          <p:cNvSpPr>
            <a:spLocks noChangeShapeType="1"/>
          </p:cNvSpPr>
          <p:nvPr/>
        </p:nvSpPr>
        <p:spPr bwMode="auto">
          <a:xfrm>
            <a:off x="4411663" y="4054475"/>
            <a:ext cx="2674937" cy="0"/>
          </a:xfrm>
          <a:prstGeom prst="line">
            <a:avLst/>
          </a:prstGeom>
          <a:noFill/>
          <a:ln w="0">
            <a:solidFill>
              <a:srgbClr val="000000"/>
            </a:solidFill>
            <a:round/>
            <a:headEnd/>
            <a:tailEnd/>
          </a:ln>
        </p:spPr>
        <p:txBody>
          <a:bodyPr/>
          <a:lstStyle/>
          <a:p>
            <a:endParaRPr lang="en-GB"/>
          </a:p>
        </p:txBody>
      </p:sp>
      <p:sp>
        <p:nvSpPr>
          <p:cNvPr id="9433" name="Rectangle 290"/>
          <p:cNvSpPr>
            <a:spLocks noChangeArrowheads="1"/>
          </p:cNvSpPr>
          <p:nvPr/>
        </p:nvSpPr>
        <p:spPr bwMode="auto">
          <a:xfrm>
            <a:off x="7086600" y="4054475"/>
            <a:ext cx="7938" cy="6350"/>
          </a:xfrm>
          <a:prstGeom prst="rect">
            <a:avLst/>
          </a:prstGeom>
          <a:solidFill>
            <a:srgbClr val="000000"/>
          </a:solidFill>
          <a:ln w="9525">
            <a:noFill/>
            <a:miter lim="800000"/>
            <a:headEnd/>
            <a:tailEnd/>
          </a:ln>
        </p:spPr>
        <p:txBody>
          <a:bodyPr/>
          <a:lstStyle/>
          <a:p>
            <a:endParaRPr lang="en-US"/>
          </a:p>
        </p:txBody>
      </p:sp>
      <p:sp>
        <p:nvSpPr>
          <p:cNvPr id="9434" name="Line 291"/>
          <p:cNvSpPr>
            <a:spLocks noChangeShapeType="1"/>
          </p:cNvSpPr>
          <p:nvPr/>
        </p:nvSpPr>
        <p:spPr bwMode="auto">
          <a:xfrm>
            <a:off x="7086600" y="4054475"/>
            <a:ext cx="7938" cy="0"/>
          </a:xfrm>
          <a:prstGeom prst="line">
            <a:avLst/>
          </a:prstGeom>
          <a:noFill/>
          <a:ln w="0">
            <a:solidFill>
              <a:srgbClr val="000000"/>
            </a:solidFill>
            <a:round/>
            <a:headEnd/>
            <a:tailEnd/>
          </a:ln>
        </p:spPr>
        <p:txBody>
          <a:bodyPr/>
          <a:lstStyle/>
          <a:p>
            <a:endParaRPr lang="en-GB"/>
          </a:p>
        </p:txBody>
      </p:sp>
      <p:sp>
        <p:nvSpPr>
          <p:cNvPr id="9435" name="Line 292"/>
          <p:cNvSpPr>
            <a:spLocks noChangeShapeType="1"/>
          </p:cNvSpPr>
          <p:nvPr/>
        </p:nvSpPr>
        <p:spPr bwMode="auto">
          <a:xfrm>
            <a:off x="7086600" y="4054475"/>
            <a:ext cx="0" cy="6350"/>
          </a:xfrm>
          <a:prstGeom prst="line">
            <a:avLst/>
          </a:prstGeom>
          <a:noFill/>
          <a:ln w="0">
            <a:solidFill>
              <a:srgbClr val="000000"/>
            </a:solidFill>
            <a:round/>
            <a:headEnd/>
            <a:tailEnd/>
          </a:ln>
        </p:spPr>
        <p:txBody>
          <a:bodyPr/>
          <a:lstStyle/>
          <a:p>
            <a:endParaRPr lang="en-GB"/>
          </a:p>
        </p:txBody>
      </p:sp>
      <p:sp>
        <p:nvSpPr>
          <p:cNvPr id="9436" name="Rectangle 293"/>
          <p:cNvSpPr>
            <a:spLocks noChangeArrowheads="1"/>
          </p:cNvSpPr>
          <p:nvPr/>
        </p:nvSpPr>
        <p:spPr bwMode="auto">
          <a:xfrm>
            <a:off x="7086600" y="4054475"/>
            <a:ext cx="7938" cy="6350"/>
          </a:xfrm>
          <a:prstGeom prst="rect">
            <a:avLst/>
          </a:prstGeom>
          <a:solidFill>
            <a:srgbClr val="000000"/>
          </a:solidFill>
          <a:ln w="9525">
            <a:noFill/>
            <a:miter lim="800000"/>
            <a:headEnd/>
            <a:tailEnd/>
          </a:ln>
        </p:spPr>
        <p:txBody>
          <a:bodyPr/>
          <a:lstStyle/>
          <a:p>
            <a:endParaRPr lang="en-US"/>
          </a:p>
        </p:txBody>
      </p:sp>
      <p:sp>
        <p:nvSpPr>
          <p:cNvPr id="9437" name="Line 294"/>
          <p:cNvSpPr>
            <a:spLocks noChangeShapeType="1"/>
          </p:cNvSpPr>
          <p:nvPr/>
        </p:nvSpPr>
        <p:spPr bwMode="auto">
          <a:xfrm>
            <a:off x="7086600" y="4054475"/>
            <a:ext cx="7938" cy="0"/>
          </a:xfrm>
          <a:prstGeom prst="line">
            <a:avLst/>
          </a:prstGeom>
          <a:noFill/>
          <a:ln w="0">
            <a:solidFill>
              <a:srgbClr val="000000"/>
            </a:solidFill>
            <a:round/>
            <a:headEnd/>
            <a:tailEnd/>
          </a:ln>
        </p:spPr>
        <p:txBody>
          <a:bodyPr/>
          <a:lstStyle/>
          <a:p>
            <a:endParaRPr lang="en-GB"/>
          </a:p>
        </p:txBody>
      </p:sp>
      <p:sp>
        <p:nvSpPr>
          <p:cNvPr id="9438" name="Line 295"/>
          <p:cNvSpPr>
            <a:spLocks noChangeShapeType="1"/>
          </p:cNvSpPr>
          <p:nvPr/>
        </p:nvSpPr>
        <p:spPr bwMode="auto">
          <a:xfrm>
            <a:off x="7086600" y="4054475"/>
            <a:ext cx="0" cy="6350"/>
          </a:xfrm>
          <a:prstGeom prst="line">
            <a:avLst/>
          </a:prstGeom>
          <a:noFill/>
          <a:ln w="0">
            <a:solidFill>
              <a:srgbClr val="000000"/>
            </a:solidFill>
            <a:round/>
            <a:headEnd/>
            <a:tailEnd/>
          </a:ln>
        </p:spPr>
        <p:txBody>
          <a:bodyPr/>
          <a:lstStyle/>
          <a:p>
            <a:endParaRPr lang="en-GB"/>
          </a:p>
        </p:txBody>
      </p:sp>
      <p:sp>
        <p:nvSpPr>
          <p:cNvPr id="9439" name="Rectangle 296"/>
          <p:cNvSpPr>
            <a:spLocks noChangeArrowheads="1"/>
          </p:cNvSpPr>
          <p:nvPr/>
        </p:nvSpPr>
        <p:spPr bwMode="auto">
          <a:xfrm>
            <a:off x="1403350" y="4294188"/>
            <a:ext cx="46038" cy="212725"/>
          </a:xfrm>
          <a:prstGeom prst="rect">
            <a:avLst/>
          </a:prstGeom>
          <a:noFill/>
          <a:ln w="9525">
            <a:noFill/>
            <a:miter lim="800000"/>
            <a:headEnd/>
            <a:tailEnd/>
          </a:ln>
        </p:spPr>
        <p:txBody>
          <a:bodyPr wrap="none" lIns="0" tIns="0" rIns="0" bIns="0">
            <a:spAutoFit/>
          </a:bodyPr>
          <a:lstStyle/>
          <a:p>
            <a:r>
              <a:rPr lang="en-GB" sz="1400">
                <a:solidFill>
                  <a:srgbClr val="000000"/>
                </a:solidFill>
                <a:latin typeface="Times New Roman" pitchFamily="18" charset="0"/>
              </a:rPr>
              <a:t> </a:t>
            </a:r>
            <a:endParaRPr lang="en-GB" sz="2400"/>
          </a:p>
        </p:txBody>
      </p:sp>
      <p:sp>
        <p:nvSpPr>
          <p:cNvPr id="9440" name="Rectangle 297"/>
          <p:cNvSpPr>
            <a:spLocks noChangeArrowheads="1"/>
          </p:cNvSpPr>
          <p:nvPr/>
        </p:nvSpPr>
        <p:spPr bwMode="auto">
          <a:xfrm>
            <a:off x="2419350" y="4886325"/>
            <a:ext cx="474663" cy="182563"/>
          </a:xfrm>
          <a:prstGeom prst="rect">
            <a:avLst/>
          </a:prstGeom>
          <a:noFill/>
          <a:ln w="9525">
            <a:noFill/>
            <a:miter lim="800000"/>
            <a:headEnd/>
            <a:tailEnd/>
          </a:ln>
        </p:spPr>
        <p:txBody>
          <a:bodyPr wrap="none" lIns="0" tIns="0" rIns="0" bIns="0">
            <a:spAutoFit/>
          </a:bodyPr>
          <a:lstStyle/>
          <a:p>
            <a:r>
              <a:rPr lang="en-GB" sz="1200">
                <a:solidFill>
                  <a:srgbClr val="000000"/>
                </a:solidFill>
              </a:rPr>
              <a:t>Project</a:t>
            </a:r>
            <a:endParaRPr lang="en-GB" sz="2400"/>
          </a:p>
        </p:txBody>
      </p:sp>
      <p:sp>
        <p:nvSpPr>
          <p:cNvPr id="9441" name="Rectangle 298"/>
          <p:cNvSpPr>
            <a:spLocks noChangeArrowheads="1"/>
          </p:cNvSpPr>
          <p:nvPr/>
        </p:nvSpPr>
        <p:spPr bwMode="auto">
          <a:xfrm>
            <a:off x="2974975" y="4886325"/>
            <a:ext cx="42863" cy="182563"/>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442" name="Rectangle 299"/>
          <p:cNvSpPr>
            <a:spLocks noChangeArrowheads="1"/>
          </p:cNvSpPr>
          <p:nvPr/>
        </p:nvSpPr>
        <p:spPr bwMode="auto">
          <a:xfrm>
            <a:off x="3022600" y="4886325"/>
            <a:ext cx="42863" cy="182563"/>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443" name="Rectangle 300"/>
          <p:cNvSpPr>
            <a:spLocks noChangeArrowheads="1"/>
          </p:cNvSpPr>
          <p:nvPr/>
        </p:nvSpPr>
        <p:spPr bwMode="auto">
          <a:xfrm>
            <a:off x="1978025" y="5072063"/>
            <a:ext cx="50800" cy="182562"/>
          </a:xfrm>
          <a:prstGeom prst="rect">
            <a:avLst/>
          </a:prstGeom>
          <a:noFill/>
          <a:ln w="9525">
            <a:noFill/>
            <a:miter lim="800000"/>
            <a:headEnd/>
            <a:tailEnd/>
          </a:ln>
        </p:spPr>
        <p:txBody>
          <a:bodyPr wrap="none" lIns="0" tIns="0" rIns="0" bIns="0">
            <a:spAutoFit/>
          </a:bodyPr>
          <a:lstStyle/>
          <a:p>
            <a:r>
              <a:rPr lang="en-GB" sz="1200">
                <a:solidFill>
                  <a:srgbClr val="000000"/>
                </a:solidFill>
              </a:rPr>
              <a:t>(</a:t>
            </a:r>
            <a:endParaRPr lang="en-GB" sz="2400"/>
          </a:p>
        </p:txBody>
      </p:sp>
      <p:sp>
        <p:nvSpPr>
          <p:cNvPr id="9444" name="Rectangle 301"/>
          <p:cNvSpPr>
            <a:spLocks noChangeArrowheads="1"/>
          </p:cNvSpPr>
          <p:nvPr/>
        </p:nvSpPr>
        <p:spPr bwMode="auto">
          <a:xfrm>
            <a:off x="2038350" y="5072063"/>
            <a:ext cx="1174750" cy="182562"/>
          </a:xfrm>
          <a:prstGeom prst="rect">
            <a:avLst/>
          </a:prstGeom>
          <a:noFill/>
          <a:ln w="9525">
            <a:noFill/>
            <a:miter lim="800000"/>
            <a:headEnd/>
            <a:tailEnd/>
          </a:ln>
        </p:spPr>
        <p:txBody>
          <a:bodyPr wrap="none" lIns="0" tIns="0" rIns="0" bIns="0">
            <a:spAutoFit/>
          </a:bodyPr>
          <a:lstStyle/>
          <a:p>
            <a:r>
              <a:rPr lang="en-GB" sz="1200">
                <a:solidFill>
                  <a:srgbClr val="000000"/>
                </a:solidFill>
              </a:rPr>
              <a:t>40% to total BSc)</a:t>
            </a:r>
            <a:endParaRPr lang="en-GB" sz="2400"/>
          </a:p>
        </p:txBody>
      </p:sp>
      <p:sp>
        <p:nvSpPr>
          <p:cNvPr id="9445" name="Rectangle 302"/>
          <p:cNvSpPr>
            <a:spLocks noChangeArrowheads="1"/>
          </p:cNvSpPr>
          <p:nvPr/>
        </p:nvSpPr>
        <p:spPr bwMode="auto">
          <a:xfrm>
            <a:off x="3416300" y="5072063"/>
            <a:ext cx="42863" cy="182562"/>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446" name="Rectangle 303"/>
          <p:cNvSpPr>
            <a:spLocks noChangeArrowheads="1"/>
          </p:cNvSpPr>
          <p:nvPr/>
        </p:nvSpPr>
        <p:spPr bwMode="auto">
          <a:xfrm>
            <a:off x="3962400" y="4506913"/>
            <a:ext cx="42863" cy="182562"/>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447" name="Rectangle 304"/>
          <p:cNvSpPr>
            <a:spLocks noChangeArrowheads="1"/>
          </p:cNvSpPr>
          <p:nvPr/>
        </p:nvSpPr>
        <p:spPr bwMode="auto">
          <a:xfrm>
            <a:off x="4421188" y="4506913"/>
            <a:ext cx="1165225" cy="182562"/>
          </a:xfrm>
          <a:prstGeom prst="rect">
            <a:avLst/>
          </a:prstGeom>
          <a:noFill/>
          <a:ln w="9525">
            <a:noFill/>
            <a:miter lim="800000"/>
            <a:headEnd/>
            <a:tailEnd/>
          </a:ln>
        </p:spPr>
        <p:txBody>
          <a:bodyPr wrap="none" lIns="0" tIns="0" rIns="0" bIns="0">
            <a:spAutoFit/>
          </a:bodyPr>
          <a:lstStyle/>
          <a:p>
            <a:r>
              <a:rPr lang="en-GB" sz="1200">
                <a:solidFill>
                  <a:srgbClr val="000000"/>
                </a:solidFill>
              </a:rPr>
              <a:t>Performance duri</a:t>
            </a:r>
            <a:endParaRPr lang="en-GB" sz="2400"/>
          </a:p>
        </p:txBody>
      </p:sp>
      <p:sp>
        <p:nvSpPr>
          <p:cNvPr id="9448" name="Rectangle 305"/>
          <p:cNvSpPr>
            <a:spLocks noChangeArrowheads="1"/>
          </p:cNvSpPr>
          <p:nvPr/>
        </p:nvSpPr>
        <p:spPr bwMode="auto">
          <a:xfrm>
            <a:off x="5580063" y="4506913"/>
            <a:ext cx="466725" cy="182562"/>
          </a:xfrm>
          <a:prstGeom prst="rect">
            <a:avLst/>
          </a:prstGeom>
          <a:noFill/>
          <a:ln w="9525">
            <a:noFill/>
            <a:miter lim="800000"/>
            <a:headEnd/>
            <a:tailEnd/>
          </a:ln>
        </p:spPr>
        <p:txBody>
          <a:bodyPr wrap="none" lIns="0" tIns="0" rIns="0" bIns="0">
            <a:spAutoFit/>
          </a:bodyPr>
          <a:lstStyle/>
          <a:p>
            <a:r>
              <a:rPr lang="en-GB" sz="1200">
                <a:solidFill>
                  <a:srgbClr val="000000"/>
                </a:solidFill>
              </a:rPr>
              <a:t>ng the </a:t>
            </a:r>
            <a:endParaRPr lang="en-GB" sz="2400"/>
          </a:p>
        </p:txBody>
      </p:sp>
      <p:sp>
        <p:nvSpPr>
          <p:cNvPr id="9449" name="Rectangle 306"/>
          <p:cNvSpPr>
            <a:spLocks noChangeArrowheads="1"/>
          </p:cNvSpPr>
          <p:nvPr/>
        </p:nvSpPr>
        <p:spPr bwMode="auto">
          <a:xfrm>
            <a:off x="4421188" y="4692650"/>
            <a:ext cx="514350" cy="182563"/>
          </a:xfrm>
          <a:prstGeom prst="rect">
            <a:avLst/>
          </a:prstGeom>
          <a:noFill/>
          <a:ln w="9525">
            <a:noFill/>
            <a:miter lim="800000"/>
            <a:headEnd/>
            <a:tailEnd/>
          </a:ln>
        </p:spPr>
        <p:txBody>
          <a:bodyPr wrap="none" lIns="0" tIns="0" rIns="0" bIns="0">
            <a:spAutoFit/>
          </a:bodyPr>
          <a:lstStyle/>
          <a:p>
            <a:r>
              <a:rPr lang="en-GB" sz="1200">
                <a:solidFill>
                  <a:srgbClr val="000000"/>
                </a:solidFill>
              </a:rPr>
              <a:t>Project </a:t>
            </a:r>
            <a:endParaRPr lang="en-GB" sz="2400"/>
          </a:p>
        </p:txBody>
      </p:sp>
      <p:sp>
        <p:nvSpPr>
          <p:cNvPr id="9450" name="Rectangle 307"/>
          <p:cNvSpPr>
            <a:spLocks noChangeArrowheads="1"/>
          </p:cNvSpPr>
          <p:nvPr/>
        </p:nvSpPr>
        <p:spPr bwMode="auto">
          <a:xfrm>
            <a:off x="5027613" y="4692650"/>
            <a:ext cx="49212" cy="182563"/>
          </a:xfrm>
          <a:prstGeom prst="rect">
            <a:avLst/>
          </a:prstGeom>
          <a:noFill/>
          <a:ln w="9525">
            <a:noFill/>
            <a:miter lim="800000"/>
            <a:headEnd/>
            <a:tailEnd/>
          </a:ln>
        </p:spPr>
        <p:txBody>
          <a:bodyPr wrap="none" lIns="0" tIns="0" rIns="0" bIns="0">
            <a:spAutoFit/>
          </a:bodyPr>
          <a:lstStyle/>
          <a:p>
            <a:r>
              <a:rPr lang="en-GB" sz="1200">
                <a:solidFill>
                  <a:srgbClr val="000000"/>
                </a:solidFill>
              </a:rPr>
              <a:t>-</a:t>
            </a:r>
            <a:endParaRPr lang="en-GB" sz="2400"/>
          </a:p>
        </p:txBody>
      </p:sp>
      <p:sp>
        <p:nvSpPr>
          <p:cNvPr id="9451" name="Rectangle 308"/>
          <p:cNvSpPr>
            <a:spLocks noChangeArrowheads="1"/>
          </p:cNvSpPr>
          <p:nvPr/>
        </p:nvSpPr>
        <p:spPr bwMode="auto">
          <a:xfrm>
            <a:off x="5087938" y="4692650"/>
            <a:ext cx="42862" cy="182563"/>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452" name="Rectangle 309"/>
          <p:cNvSpPr>
            <a:spLocks noChangeArrowheads="1"/>
          </p:cNvSpPr>
          <p:nvPr/>
        </p:nvSpPr>
        <p:spPr bwMode="auto">
          <a:xfrm>
            <a:off x="5137150" y="4692650"/>
            <a:ext cx="992188" cy="182563"/>
          </a:xfrm>
          <a:prstGeom prst="rect">
            <a:avLst/>
          </a:prstGeom>
          <a:noFill/>
          <a:ln w="9525">
            <a:noFill/>
            <a:miter lim="800000"/>
            <a:headEnd/>
            <a:tailEnd/>
          </a:ln>
        </p:spPr>
        <p:txBody>
          <a:bodyPr wrap="none" lIns="0" tIns="0" rIns="0" bIns="0">
            <a:spAutoFit/>
          </a:bodyPr>
          <a:lstStyle/>
          <a:p>
            <a:r>
              <a:rPr lang="en-GB" sz="1200">
                <a:solidFill>
                  <a:srgbClr val="000000"/>
                </a:solidFill>
              </a:rPr>
              <a:t>10% of Part C </a:t>
            </a:r>
            <a:endParaRPr lang="en-GB" sz="2400"/>
          </a:p>
        </p:txBody>
      </p:sp>
      <p:sp>
        <p:nvSpPr>
          <p:cNvPr id="9453" name="Rectangle 310"/>
          <p:cNvSpPr>
            <a:spLocks noChangeArrowheads="1"/>
          </p:cNvSpPr>
          <p:nvPr/>
        </p:nvSpPr>
        <p:spPr bwMode="auto">
          <a:xfrm>
            <a:off x="4421188" y="4876800"/>
            <a:ext cx="127000" cy="180975"/>
          </a:xfrm>
          <a:prstGeom prst="rect">
            <a:avLst/>
          </a:prstGeom>
          <a:noFill/>
          <a:ln w="9525">
            <a:noFill/>
            <a:miter lim="800000"/>
            <a:headEnd/>
            <a:tailEnd/>
          </a:ln>
        </p:spPr>
        <p:txBody>
          <a:bodyPr wrap="none" lIns="0" tIns="0" rIns="0" bIns="0">
            <a:spAutoFit/>
          </a:bodyPr>
          <a:lstStyle/>
          <a:p>
            <a:r>
              <a:rPr lang="en-GB" sz="1200">
                <a:solidFill>
                  <a:srgbClr val="000000"/>
                </a:solidFill>
              </a:rPr>
              <a:t>m</a:t>
            </a:r>
            <a:endParaRPr lang="en-GB" sz="2400"/>
          </a:p>
        </p:txBody>
      </p:sp>
      <p:sp>
        <p:nvSpPr>
          <p:cNvPr id="9454" name="Rectangle 311"/>
          <p:cNvSpPr>
            <a:spLocks noChangeArrowheads="1"/>
          </p:cNvSpPr>
          <p:nvPr/>
        </p:nvSpPr>
        <p:spPr bwMode="auto">
          <a:xfrm>
            <a:off x="4573588" y="4876800"/>
            <a:ext cx="254000" cy="184150"/>
          </a:xfrm>
          <a:prstGeom prst="rect">
            <a:avLst/>
          </a:prstGeom>
          <a:noFill/>
          <a:ln w="9525">
            <a:noFill/>
            <a:miter lim="800000"/>
            <a:headEnd/>
            <a:tailEnd/>
          </a:ln>
        </p:spPr>
        <p:txBody>
          <a:bodyPr wrap="none" lIns="0" tIns="0" rIns="0" bIns="0">
            <a:spAutoFit/>
          </a:bodyPr>
          <a:lstStyle/>
          <a:p>
            <a:r>
              <a:rPr lang="en-GB" sz="1200">
                <a:solidFill>
                  <a:srgbClr val="000000"/>
                </a:solidFill>
              </a:rPr>
              <a:t>ark </a:t>
            </a:r>
            <a:endParaRPr lang="en-GB" sz="2400"/>
          </a:p>
        </p:txBody>
      </p:sp>
      <p:sp>
        <p:nvSpPr>
          <p:cNvPr id="9455" name="Rectangle 312"/>
          <p:cNvSpPr>
            <a:spLocks noChangeArrowheads="1"/>
          </p:cNvSpPr>
          <p:nvPr/>
        </p:nvSpPr>
        <p:spPr bwMode="auto">
          <a:xfrm>
            <a:off x="4867275" y="4876800"/>
            <a:ext cx="42863" cy="180975"/>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456" name="Rectangle 313"/>
          <p:cNvSpPr>
            <a:spLocks noChangeArrowheads="1"/>
          </p:cNvSpPr>
          <p:nvPr/>
        </p:nvSpPr>
        <p:spPr bwMode="auto">
          <a:xfrm>
            <a:off x="4859338" y="4868863"/>
            <a:ext cx="769937" cy="182562"/>
          </a:xfrm>
          <a:prstGeom prst="rect">
            <a:avLst/>
          </a:prstGeom>
          <a:noFill/>
          <a:ln w="9525">
            <a:noFill/>
            <a:miter lim="800000"/>
            <a:headEnd/>
            <a:tailEnd/>
          </a:ln>
        </p:spPr>
        <p:txBody>
          <a:bodyPr wrap="none" lIns="0" tIns="0" rIns="0" bIns="0">
            <a:spAutoFit/>
          </a:bodyPr>
          <a:lstStyle/>
          <a:p>
            <a:r>
              <a:rPr lang="en-GB" sz="1200">
                <a:solidFill>
                  <a:srgbClr val="000000"/>
                </a:solidFill>
              </a:rPr>
              <a:t>(4% of total</a:t>
            </a:r>
            <a:endParaRPr lang="en-GB" sz="2400"/>
          </a:p>
        </p:txBody>
      </p:sp>
      <p:sp>
        <p:nvSpPr>
          <p:cNvPr id="9457" name="Rectangle 314"/>
          <p:cNvSpPr>
            <a:spLocks noChangeArrowheads="1"/>
          </p:cNvSpPr>
          <p:nvPr/>
        </p:nvSpPr>
        <p:spPr bwMode="auto">
          <a:xfrm>
            <a:off x="5321300" y="5062538"/>
            <a:ext cx="42863" cy="182562"/>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458" name="Rectangle 315"/>
          <p:cNvSpPr>
            <a:spLocks noChangeArrowheads="1"/>
          </p:cNvSpPr>
          <p:nvPr/>
        </p:nvSpPr>
        <p:spPr bwMode="auto">
          <a:xfrm>
            <a:off x="5670550" y="4868863"/>
            <a:ext cx="846138" cy="182562"/>
          </a:xfrm>
          <a:prstGeom prst="rect">
            <a:avLst/>
          </a:prstGeom>
          <a:noFill/>
          <a:ln w="9525">
            <a:noFill/>
            <a:miter lim="800000"/>
            <a:headEnd/>
            <a:tailEnd/>
          </a:ln>
        </p:spPr>
        <p:txBody>
          <a:bodyPr lIns="0" tIns="0" rIns="0" bIns="0">
            <a:spAutoFit/>
          </a:bodyPr>
          <a:lstStyle/>
          <a:p>
            <a:r>
              <a:rPr lang="en-GB" sz="1200">
                <a:solidFill>
                  <a:srgbClr val="000000"/>
                </a:solidFill>
              </a:rPr>
              <a:t>BSc mark)</a:t>
            </a:r>
            <a:endParaRPr lang="en-GB" sz="2400"/>
          </a:p>
        </p:txBody>
      </p:sp>
      <p:sp>
        <p:nvSpPr>
          <p:cNvPr id="9459" name="Rectangle 316"/>
          <p:cNvSpPr>
            <a:spLocks noChangeArrowheads="1"/>
          </p:cNvSpPr>
          <p:nvPr/>
        </p:nvSpPr>
        <p:spPr bwMode="auto">
          <a:xfrm>
            <a:off x="6202363" y="5062538"/>
            <a:ext cx="42862" cy="182562"/>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460" name="Rectangle 317"/>
          <p:cNvSpPr>
            <a:spLocks noChangeArrowheads="1"/>
          </p:cNvSpPr>
          <p:nvPr/>
        </p:nvSpPr>
        <p:spPr bwMode="auto">
          <a:xfrm>
            <a:off x="1514475" y="4495800"/>
            <a:ext cx="7938" cy="6350"/>
          </a:xfrm>
          <a:prstGeom prst="rect">
            <a:avLst/>
          </a:prstGeom>
          <a:solidFill>
            <a:srgbClr val="000000"/>
          </a:solidFill>
          <a:ln w="9525">
            <a:noFill/>
            <a:miter lim="800000"/>
            <a:headEnd/>
            <a:tailEnd/>
          </a:ln>
        </p:spPr>
        <p:txBody>
          <a:bodyPr/>
          <a:lstStyle/>
          <a:p>
            <a:endParaRPr lang="en-US"/>
          </a:p>
        </p:txBody>
      </p:sp>
      <p:sp>
        <p:nvSpPr>
          <p:cNvPr id="9461" name="Line 318"/>
          <p:cNvSpPr>
            <a:spLocks noChangeShapeType="1"/>
          </p:cNvSpPr>
          <p:nvPr/>
        </p:nvSpPr>
        <p:spPr bwMode="auto">
          <a:xfrm>
            <a:off x="1514475" y="4495800"/>
            <a:ext cx="7938" cy="0"/>
          </a:xfrm>
          <a:prstGeom prst="line">
            <a:avLst/>
          </a:prstGeom>
          <a:noFill/>
          <a:ln w="0">
            <a:solidFill>
              <a:srgbClr val="000000"/>
            </a:solidFill>
            <a:round/>
            <a:headEnd/>
            <a:tailEnd/>
          </a:ln>
        </p:spPr>
        <p:txBody>
          <a:bodyPr/>
          <a:lstStyle/>
          <a:p>
            <a:endParaRPr lang="en-GB"/>
          </a:p>
        </p:txBody>
      </p:sp>
      <p:sp>
        <p:nvSpPr>
          <p:cNvPr id="9462" name="Line 319"/>
          <p:cNvSpPr>
            <a:spLocks noChangeShapeType="1"/>
          </p:cNvSpPr>
          <p:nvPr/>
        </p:nvSpPr>
        <p:spPr bwMode="auto">
          <a:xfrm>
            <a:off x="1514475" y="4495800"/>
            <a:ext cx="0" cy="6350"/>
          </a:xfrm>
          <a:prstGeom prst="line">
            <a:avLst/>
          </a:prstGeom>
          <a:noFill/>
          <a:ln w="0">
            <a:solidFill>
              <a:srgbClr val="000000"/>
            </a:solidFill>
            <a:round/>
            <a:headEnd/>
            <a:tailEnd/>
          </a:ln>
        </p:spPr>
        <p:txBody>
          <a:bodyPr/>
          <a:lstStyle/>
          <a:p>
            <a:endParaRPr lang="en-GB"/>
          </a:p>
        </p:txBody>
      </p:sp>
      <p:sp>
        <p:nvSpPr>
          <p:cNvPr id="9463" name="Rectangle 320"/>
          <p:cNvSpPr>
            <a:spLocks noChangeArrowheads="1"/>
          </p:cNvSpPr>
          <p:nvPr/>
        </p:nvSpPr>
        <p:spPr bwMode="auto">
          <a:xfrm>
            <a:off x="1514475" y="4495800"/>
            <a:ext cx="7938" cy="6350"/>
          </a:xfrm>
          <a:prstGeom prst="rect">
            <a:avLst/>
          </a:prstGeom>
          <a:solidFill>
            <a:srgbClr val="000000"/>
          </a:solidFill>
          <a:ln w="9525">
            <a:noFill/>
            <a:miter lim="800000"/>
            <a:headEnd/>
            <a:tailEnd/>
          </a:ln>
        </p:spPr>
        <p:txBody>
          <a:bodyPr/>
          <a:lstStyle/>
          <a:p>
            <a:endParaRPr lang="en-US"/>
          </a:p>
        </p:txBody>
      </p:sp>
      <p:sp>
        <p:nvSpPr>
          <p:cNvPr id="9464" name="Line 321"/>
          <p:cNvSpPr>
            <a:spLocks noChangeShapeType="1"/>
          </p:cNvSpPr>
          <p:nvPr/>
        </p:nvSpPr>
        <p:spPr bwMode="auto">
          <a:xfrm>
            <a:off x="1514475" y="4495800"/>
            <a:ext cx="7938" cy="0"/>
          </a:xfrm>
          <a:prstGeom prst="line">
            <a:avLst/>
          </a:prstGeom>
          <a:noFill/>
          <a:ln w="0">
            <a:solidFill>
              <a:srgbClr val="000000"/>
            </a:solidFill>
            <a:round/>
            <a:headEnd/>
            <a:tailEnd/>
          </a:ln>
        </p:spPr>
        <p:txBody>
          <a:bodyPr/>
          <a:lstStyle/>
          <a:p>
            <a:endParaRPr lang="en-GB"/>
          </a:p>
        </p:txBody>
      </p:sp>
      <p:sp>
        <p:nvSpPr>
          <p:cNvPr id="9465" name="Line 322"/>
          <p:cNvSpPr>
            <a:spLocks noChangeShapeType="1"/>
          </p:cNvSpPr>
          <p:nvPr/>
        </p:nvSpPr>
        <p:spPr bwMode="auto">
          <a:xfrm>
            <a:off x="1514475" y="4495800"/>
            <a:ext cx="0" cy="6350"/>
          </a:xfrm>
          <a:prstGeom prst="line">
            <a:avLst/>
          </a:prstGeom>
          <a:noFill/>
          <a:ln w="0">
            <a:solidFill>
              <a:srgbClr val="000000"/>
            </a:solidFill>
            <a:round/>
            <a:headEnd/>
            <a:tailEnd/>
          </a:ln>
        </p:spPr>
        <p:txBody>
          <a:bodyPr/>
          <a:lstStyle/>
          <a:p>
            <a:endParaRPr lang="en-GB"/>
          </a:p>
        </p:txBody>
      </p:sp>
      <p:sp>
        <p:nvSpPr>
          <p:cNvPr id="9466" name="Rectangle 323"/>
          <p:cNvSpPr>
            <a:spLocks noChangeArrowheads="1"/>
          </p:cNvSpPr>
          <p:nvPr/>
        </p:nvSpPr>
        <p:spPr bwMode="auto">
          <a:xfrm>
            <a:off x="1522413" y="4495800"/>
            <a:ext cx="2349500" cy="6350"/>
          </a:xfrm>
          <a:prstGeom prst="rect">
            <a:avLst/>
          </a:prstGeom>
          <a:solidFill>
            <a:srgbClr val="000000"/>
          </a:solidFill>
          <a:ln w="9525">
            <a:noFill/>
            <a:miter lim="800000"/>
            <a:headEnd/>
            <a:tailEnd/>
          </a:ln>
        </p:spPr>
        <p:txBody>
          <a:bodyPr/>
          <a:lstStyle/>
          <a:p>
            <a:endParaRPr lang="en-US"/>
          </a:p>
        </p:txBody>
      </p:sp>
      <p:sp>
        <p:nvSpPr>
          <p:cNvPr id="9467" name="Line 324"/>
          <p:cNvSpPr>
            <a:spLocks noChangeShapeType="1"/>
          </p:cNvSpPr>
          <p:nvPr/>
        </p:nvSpPr>
        <p:spPr bwMode="auto">
          <a:xfrm>
            <a:off x="1522413" y="4495800"/>
            <a:ext cx="2349500" cy="0"/>
          </a:xfrm>
          <a:prstGeom prst="line">
            <a:avLst/>
          </a:prstGeom>
          <a:noFill/>
          <a:ln w="0">
            <a:solidFill>
              <a:srgbClr val="000000"/>
            </a:solidFill>
            <a:round/>
            <a:headEnd/>
            <a:tailEnd/>
          </a:ln>
        </p:spPr>
        <p:txBody>
          <a:bodyPr/>
          <a:lstStyle/>
          <a:p>
            <a:endParaRPr lang="en-GB"/>
          </a:p>
        </p:txBody>
      </p:sp>
      <p:sp>
        <p:nvSpPr>
          <p:cNvPr id="9468" name="Rectangle 325"/>
          <p:cNvSpPr>
            <a:spLocks noChangeArrowheads="1"/>
          </p:cNvSpPr>
          <p:nvPr/>
        </p:nvSpPr>
        <p:spPr bwMode="auto">
          <a:xfrm>
            <a:off x="3871913" y="4495800"/>
            <a:ext cx="7937" cy="6350"/>
          </a:xfrm>
          <a:prstGeom prst="rect">
            <a:avLst/>
          </a:prstGeom>
          <a:solidFill>
            <a:srgbClr val="000000"/>
          </a:solidFill>
          <a:ln w="9525">
            <a:noFill/>
            <a:miter lim="800000"/>
            <a:headEnd/>
            <a:tailEnd/>
          </a:ln>
        </p:spPr>
        <p:txBody>
          <a:bodyPr/>
          <a:lstStyle/>
          <a:p>
            <a:endParaRPr lang="en-US"/>
          </a:p>
        </p:txBody>
      </p:sp>
      <p:sp>
        <p:nvSpPr>
          <p:cNvPr id="9469" name="Line 326"/>
          <p:cNvSpPr>
            <a:spLocks noChangeShapeType="1"/>
          </p:cNvSpPr>
          <p:nvPr/>
        </p:nvSpPr>
        <p:spPr bwMode="auto">
          <a:xfrm>
            <a:off x="3871913" y="4495800"/>
            <a:ext cx="7937" cy="0"/>
          </a:xfrm>
          <a:prstGeom prst="line">
            <a:avLst/>
          </a:prstGeom>
          <a:noFill/>
          <a:ln w="0">
            <a:solidFill>
              <a:srgbClr val="000000"/>
            </a:solidFill>
            <a:round/>
            <a:headEnd/>
            <a:tailEnd/>
          </a:ln>
        </p:spPr>
        <p:txBody>
          <a:bodyPr/>
          <a:lstStyle/>
          <a:p>
            <a:endParaRPr lang="en-GB"/>
          </a:p>
        </p:txBody>
      </p:sp>
      <p:sp>
        <p:nvSpPr>
          <p:cNvPr id="9470" name="Line 327"/>
          <p:cNvSpPr>
            <a:spLocks noChangeShapeType="1"/>
          </p:cNvSpPr>
          <p:nvPr/>
        </p:nvSpPr>
        <p:spPr bwMode="auto">
          <a:xfrm>
            <a:off x="3871913" y="4495800"/>
            <a:ext cx="0" cy="6350"/>
          </a:xfrm>
          <a:prstGeom prst="line">
            <a:avLst/>
          </a:prstGeom>
          <a:noFill/>
          <a:ln w="0">
            <a:solidFill>
              <a:srgbClr val="000000"/>
            </a:solidFill>
            <a:round/>
            <a:headEnd/>
            <a:tailEnd/>
          </a:ln>
        </p:spPr>
        <p:txBody>
          <a:bodyPr/>
          <a:lstStyle/>
          <a:p>
            <a:endParaRPr lang="en-GB"/>
          </a:p>
        </p:txBody>
      </p:sp>
      <p:sp>
        <p:nvSpPr>
          <p:cNvPr id="9471" name="Rectangle 328"/>
          <p:cNvSpPr>
            <a:spLocks noChangeArrowheads="1"/>
          </p:cNvSpPr>
          <p:nvPr/>
        </p:nvSpPr>
        <p:spPr bwMode="auto">
          <a:xfrm>
            <a:off x="3871913" y="4495800"/>
            <a:ext cx="7937" cy="6350"/>
          </a:xfrm>
          <a:prstGeom prst="rect">
            <a:avLst/>
          </a:prstGeom>
          <a:solidFill>
            <a:srgbClr val="000000"/>
          </a:solidFill>
          <a:ln w="9525">
            <a:noFill/>
            <a:miter lim="800000"/>
            <a:headEnd/>
            <a:tailEnd/>
          </a:ln>
        </p:spPr>
        <p:txBody>
          <a:bodyPr/>
          <a:lstStyle/>
          <a:p>
            <a:endParaRPr lang="en-US"/>
          </a:p>
        </p:txBody>
      </p:sp>
      <p:sp>
        <p:nvSpPr>
          <p:cNvPr id="9472" name="Line 329"/>
          <p:cNvSpPr>
            <a:spLocks noChangeShapeType="1"/>
          </p:cNvSpPr>
          <p:nvPr/>
        </p:nvSpPr>
        <p:spPr bwMode="auto">
          <a:xfrm>
            <a:off x="3871913" y="4495800"/>
            <a:ext cx="7937" cy="0"/>
          </a:xfrm>
          <a:prstGeom prst="line">
            <a:avLst/>
          </a:prstGeom>
          <a:noFill/>
          <a:ln w="0">
            <a:solidFill>
              <a:srgbClr val="000000"/>
            </a:solidFill>
            <a:round/>
            <a:headEnd/>
            <a:tailEnd/>
          </a:ln>
        </p:spPr>
        <p:txBody>
          <a:bodyPr/>
          <a:lstStyle/>
          <a:p>
            <a:endParaRPr lang="en-GB"/>
          </a:p>
        </p:txBody>
      </p:sp>
      <p:sp>
        <p:nvSpPr>
          <p:cNvPr id="9473" name="Line 330"/>
          <p:cNvSpPr>
            <a:spLocks noChangeShapeType="1"/>
          </p:cNvSpPr>
          <p:nvPr/>
        </p:nvSpPr>
        <p:spPr bwMode="auto">
          <a:xfrm>
            <a:off x="3871913" y="4495800"/>
            <a:ext cx="0" cy="6350"/>
          </a:xfrm>
          <a:prstGeom prst="line">
            <a:avLst/>
          </a:prstGeom>
          <a:noFill/>
          <a:ln w="0">
            <a:solidFill>
              <a:srgbClr val="000000"/>
            </a:solidFill>
            <a:round/>
            <a:headEnd/>
            <a:tailEnd/>
          </a:ln>
        </p:spPr>
        <p:txBody>
          <a:bodyPr/>
          <a:lstStyle/>
          <a:p>
            <a:endParaRPr lang="en-GB"/>
          </a:p>
        </p:txBody>
      </p:sp>
      <p:sp>
        <p:nvSpPr>
          <p:cNvPr id="9474" name="Rectangle 331"/>
          <p:cNvSpPr>
            <a:spLocks noChangeArrowheads="1"/>
          </p:cNvSpPr>
          <p:nvPr/>
        </p:nvSpPr>
        <p:spPr bwMode="auto">
          <a:xfrm>
            <a:off x="4330700" y="4495800"/>
            <a:ext cx="7938" cy="6350"/>
          </a:xfrm>
          <a:prstGeom prst="rect">
            <a:avLst/>
          </a:prstGeom>
          <a:solidFill>
            <a:srgbClr val="000000"/>
          </a:solidFill>
          <a:ln w="9525">
            <a:noFill/>
            <a:miter lim="800000"/>
            <a:headEnd/>
            <a:tailEnd/>
          </a:ln>
        </p:spPr>
        <p:txBody>
          <a:bodyPr/>
          <a:lstStyle/>
          <a:p>
            <a:endParaRPr lang="en-US"/>
          </a:p>
        </p:txBody>
      </p:sp>
      <p:sp>
        <p:nvSpPr>
          <p:cNvPr id="9475" name="Line 332"/>
          <p:cNvSpPr>
            <a:spLocks noChangeShapeType="1"/>
          </p:cNvSpPr>
          <p:nvPr/>
        </p:nvSpPr>
        <p:spPr bwMode="auto">
          <a:xfrm>
            <a:off x="4330700" y="4495800"/>
            <a:ext cx="7938" cy="0"/>
          </a:xfrm>
          <a:prstGeom prst="line">
            <a:avLst/>
          </a:prstGeom>
          <a:noFill/>
          <a:ln w="0">
            <a:solidFill>
              <a:srgbClr val="000000"/>
            </a:solidFill>
            <a:round/>
            <a:headEnd/>
            <a:tailEnd/>
          </a:ln>
        </p:spPr>
        <p:txBody>
          <a:bodyPr/>
          <a:lstStyle/>
          <a:p>
            <a:endParaRPr lang="en-GB"/>
          </a:p>
        </p:txBody>
      </p:sp>
      <p:sp>
        <p:nvSpPr>
          <p:cNvPr id="9476" name="Line 333"/>
          <p:cNvSpPr>
            <a:spLocks noChangeShapeType="1"/>
          </p:cNvSpPr>
          <p:nvPr/>
        </p:nvSpPr>
        <p:spPr bwMode="auto">
          <a:xfrm>
            <a:off x="4330700" y="4495800"/>
            <a:ext cx="0" cy="6350"/>
          </a:xfrm>
          <a:prstGeom prst="line">
            <a:avLst/>
          </a:prstGeom>
          <a:noFill/>
          <a:ln w="0">
            <a:solidFill>
              <a:srgbClr val="000000"/>
            </a:solidFill>
            <a:round/>
            <a:headEnd/>
            <a:tailEnd/>
          </a:ln>
        </p:spPr>
        <p:txBody>
          <a:bodyPr/>
          <a:lstStyle/>
          <a:p>
            <a:endParaRPr lang="en-GB"/>
          </a:p>
        </p:txBody>
      </p:sp>
      <p:sp>
        <p:nvSpPr>
          <p:cNvPr id="9477" name="Rectangle 334"/>
          <p:cNvSpPr>
            <a:spLocks noChangeArrowheads="1"/>
          </p:cNvSpPr>
          <p:nvPr/>
        </p:nvSpPr>
        <p:spPr bwMode="auto">
          <a:xfrm>
            <a:off x="4330700" y="4495800"/>
            <a:ext cx="7938" cy="6350"/>
          </a:xfrm>
          <a:prstGeom prst="rect">
            <a:avLst/>
          </a:prstGeom>
          <a:solidFill>
            <a:srgbClr val="000000"/>
          </a:solidFill>
          <a:ln w="9525">
            <a:noFill/>
            <a:miter lim="800000"/>
            <a:headEnd/>
            <a:tailEnd/>
          </a:ln>
        </p:spPr>
        <p:txBody>
          <a:bodyPr/>
          <a:lstStyle/>
          <a:p>
            <a:endParaRPr lang="en-US"/>
          </a:p>
        </p:txBody>
      </p:sp>
      <p:sp>
        <p:nvSpPr>
          <p:cNvPr id="9478" name="Line 335"/>
          <p:cNvSpPr>
            <a:spLocks noChangeShapeType="1"/>
          </p:cNvSpPr>
          <p:nvPr/>
        </p:nvSpPr>
        <p:spPr bwMode="auto">
          <a:xfrm>
            <a:off x="4330700" y="4495800"/>
            <a:ext cx="7938" cy="0"/>
          </a:xfrm>
          <a:prstGeom prst="line">
            <a:avLst/>
          </a:prstGeom>
          <a:noFill/>
          <a:ln w="0">
            <a:solidFill>
              <a:srgbClr val="000000"/>
            </a:solidFill>
            <a:round/>
            <a:headEnd/>
            <a:tailEnd/>
          </a:ln>
        </p:spPr>
        <p:txBody>
          <a:bodyPr/>
          <a:lstStyle/>
          <a:p>
            <a:endParaRPr lang="en-GB"/>
          </a:p>
        </p:txBody>
      </p:sp>
      <p:sp>
        <p:nvSpPr>
          <p:cNvPr id="9479" name="Line 336"/>
          <p:cNvSpPr>
            <a:spLocks noChangeShapeType="1"/>
          </p:cNvSpPr>
          <p:nvPr/>
        </p:nvSpPr>
        <p:spPr bwMode="auto">
          <a:xfrm>
            <a:off x="4330700" y="4495800"/>
            <a:ext cx="0" cy="6350"/>
          </a:xfrm>
          <a:prstGeom prst="line">
            <a:avLst/>
          </a:prstGeom>
          <a:noFill/>
          <a:ln w="0">
            <a:solidFill>
              <a:srgbClr val="000000"/>
            </a:solidFill>
            <a:round/>
            <a:headEnd/>
            <a:tailEnd/>
          </a:ln>
        </p:spPr>
        <p:txBody>
          <a:bodyPr/>
          <a:lstStyle/>
          <a:p>
            <a:endParaRPr lang="en-GB"/>
          </a:p>
        </p:txBody>
      </p:sp>
      <p:sp>
        <p:nvSpPr>
          <p:cNvPr id="9480" name="Rectangle 337"/>
          <p:cNvSpPr>
            <a:spLocks noChangeArrowheads="1"/>
          </p:cNvSpPr>
          <p:nvPr/>
        </p:nvSpPr>
        <p:spPr bwMode="auto">
          <a:xfrm>
            <a:off x="4338638" y="4495800"/>
            <a:ext cx="2103437" cy="6350"/>
          </a:xfrm>
          <a:prstGeom prst="rect">
            <a:avLst/>
          </a:prstGeom>
          <a:solidFill>
            <a:srgbClr val="000000"/>
          </a:solidFill>
          <a:ln w="9525">
            <a:noFill/>
            <a:miter lim="800000"/>
            <a:headEnd/>
            <a:tailEnd/>
          </a:ln>
        </p:spPr>
        <p:txBody>
          <a:bodyPr/>
          <a:lstStyle/>
          <a:p>
            <a:endParaRPr lang="en-US"/>
          </a:p>
        </p:txBody>
      </p:sp>
      <p:sp>
        <p:nvSpPr>
          <p:cNvPr id="9481" name="Line 338"/>
          <p:cNvSpPr>
            <a:spLocks noChangeShapeType="1"/>
          </p:cNvSpPr>
          <p:nvPr/>
        </p:nvSpPr>
        <p:spPr bwMode="auto">
          <a:xfrm>
            <a:off x="4338638" y="4495800"/>
            <a:ext cx="2103437" cy="0"/>
          </a:xfrm>
          <a:prstGeom prst="line">
            <a:avLst/>
          </a:prstGeom>
          <a:noFill/>
          <a:ln w="0">
            <a:solidFill>
              <a:srgbClr val="000000"/>
            </a:solidFill>
            <a:round/>
            <a:headEnd/>
            <a:tailEnd/>
          </a:ln>
        </p:spPr>
        <p:txBody>
          <a:bodyPr/>
          <a:lstStyle/>
          <a:p>
            <a:endParaRPr lang="en-GB"/>
          </a:p>
        </p:txBody>
      </p:sp>
      <p:sp>
        <p:nvSpPr>
          <p:cNvPr id="9482" name="Rectangle 339"/>
          <p:cNvSpPr>
            <a:spLocks noChangeArrowheads="1"/>
          </p:cNvSpPr>
          <p:nvPr/>
        </p:nvSpPr>
        <p:spPr bwMode="auto">
          <a:xfrm>
            <a:off x="6442075" y="4495800"/>
            <a:ext cx="6350" cy="6350"/>
          </a:xfrm>
          <a:prstGeom prst="rect">
            <a:avLst/>
          </a:prstGeom>
          <a:solidFill>
            <a:srgbClr val="000000"/>
          </a:solidFill>
          <a:ln w="9525">
            <a:noFill/>
            <a:miter lim="800000"/>
            <a:headEnd/>
            <a:tailEnd/>
          </a:ln>
        </p:spPr>
        <p:txBody>
          <a:bodyPr/>
          <a:lstStyle/>
          <a:p>
            <a:endParaRPr lang="en-US"/>
          </a:p>
        </p:txBody>
      </p:sp>
      <p:sp>
        <p:nvSpPr>
          <p:cNvPr id="9483" name="Line 340"/>
          <p:cNvSpPr>
            <a:spLocks noChangeShapeType="1"/>
          </p:cNvSpPr>
          <p:nvPr/>
        </p:nvSpPr>
        <p:spPr bwMode="auto">
          <a:xfrm>
            <a:off x="6442075" y="4495800"/>
            <a:ext cx="6350" cy="0"/>
          </a:xfrm>
          <a:prstGeom prst="line">
            <a:avLst/>
          </a:prstGeom>
          <a:noFill/>
          <a:ln w="0">
            <a:solidFill>
              <a:srgbClr val="000000"/>
            </a:solidFill>
            <a:round/>
            <a:headEnd/>
            <a:tailEnd/>
          </a:ln>
        </p:spPr>
        <p:txBody>
          <a:bodyPr/>
          <a:lstStyle/>
          <a:p>
            <a:endParaRPr lang="en-GB"/>
          </a:p>
        </p:txBody>
      </p:sp>
      <p:sp>
        <p:nvSpPr>
          <p:cNvPr id="9484" name="Line 341"/>
          <p:cNvSpPr>
            <a:spLocks noChangeShapeType="1"/>
          </p:cNvSpPr>
          <p:nvPr/>
        </p:nvSpPr>
        <p:spPr bwMode="auto">
          <a:xfrm>
            <a:off x="6442075" y="4495800"/>
            <a:ext cx="0" cy="6350"/>
          </a:xfrm>
          <a:prstGeom prst="line">
            <a:avLst/>
          </a:prstGeom>
          <a:noFill/>
          <a:ln w="0">
            <a:solidFill>
              <a:srgbClr val="000000"/>
            </a:solidFill>
            <a:round/>
            <a:headEnd/>
            <a:tailEnd/>
          </a:ln>
        </p:spPr>
        <p:txBody>
          <a:bodyPr/>
          <a:lstStyle/>
          <a:p>
            <a:endParaRPr lang="en-GB"/>
          </a:p>
        </p:txBody>
      </p:sp>
      <p:sp>
        <p:nvSpPr>
          <p:cNvPr id="9485" name="Rectangle 342"/>
          <p:cNvSpPr>
            <a:spLocks noChangeArrowheads="1"/>
          </p:cNvSpPr>
          <p:nvPr/>
        </p:nvSpPr>
        <p:spPr bwMode="auto">
          <a:xfrm>
            <a:off x="6442075" y="4495800"/>
            <a:ext cx="6350" cy="6350"/>
          </a:xfrm>
          <a:prstGeom prst="rect">
            <a:avLst/>
          </a:prstGeom>
          <a:solidFill>
            <a:srgbClr val="000000"/>
          </a:solidFill>
          <a:ln w="9525">
            <a:noFill/>
            <a:miter lim="800000"/>
            <a:headEnd/>
            <a:tailEnd/>
          </a:ln>
        </p:spPr>
        <p:txBody>
          <a:bodyPr/>
          <a:lstStyle/>
          <a:p>
            <a:endParaRPr lang="en-US"/>
          </a:p>
        </p:txBody>
      </p:sp>
      <p:sp>
        <p:nvSpPr>
          <p:cNvPr id="9486" name="Line 343"/>
          <p:cNvSpPr>
            <a:spLocks noChangeShapeType="1"/>
          </p:cNvSpPr>
          <p:nvPr/>
        </p:nvSpPr>
        <p:spPr bwMode="auto">
          <a:xfrm>
            <a:off x="6442075" y="4495800"/>
            <a:ext cx="6350" cy="0"/>
          </a:xfrm>
          <a:prstGeom prst="line">
            <a:avLst/>
          </a:prstGeom>
          <a:noFill/>
          <a:ln w="0">
            <a:solidFill>
              <a:srgbClr val="000000"/>
            </a:solidFill>
            <a:round/>
            <a:headEnd/>
            <a:tailEnd/>
          </a:ln>
        </p:spPr>
        <p:txBody>
          <a:bodyPr/>
          <a:lstStyle/>
          <a:p>
            <a:endParaRPr lang="en-GB"/>
          </a:p>
        </p:txBody>
      </p:sp>
      <p:sp>
        <p:nvSpPr>
          <p:cNvPr id="9487" name="Line 344"/>
          <p:cNvSpPr>
            <a:spLocks noChangeShapeType="1"/>
          </p:cNvSpPr>
          <p:nvPr/>
        </p:nvSpPr>
        <p:spPr bwMode="auto">
          <a:xfrm>
            <a:off x="6442075" y="4495800"/>
            <a:ext cx="0" cy="6350"/>
          </a:xfrm>
          <a:prstGeom prst="line">
            <a:avLst/>
          </a:prstGeom>
          <a:noFill/>
          <a:ln w="0">
            <a:solidFill>
              <a:srgbClr val="000000"/>
            </a:solidFill>
            <a:round/>
            <a:headEnd/>
            <a:tailEnd/>
          </a:ln>
        </p:spPr>
        <p:txBody>
          <a:bodyPr/>
          <a:lstStyle/>
          <a:p>
            <a:endParaRPr lang="en-GB"/>
          </a:p>
        </p:txBody>
      </p:sp>
      <p:sp>
        <p:nvSpPr>
          <p:cNvPr id="9488" name="Rectangle 345"/>
          <p:cNvSpPr>
            <a:spLocks noChangeArrowheads="1"/>
          </p:cNvSpPr>
          <p:nvPr/>
        </p:nvSpPr>
        <p:spPr bwMode="auto">
          <a:xfrm>
            <a:off x="1514475" y="4502150"/>
            <a:ext cx="7938" cy="746125"/>
          </a:xfrm>
          <a:prstGeom prst="rect">
            <a:avLst/>
          </a:prstGeom>
          <a:solidFill>
            <a:srgbClr val="000000"/>
          </a:solidFill>
          <a:ln w="9525">
            <a:noFill/>
            <a:miter lim="800000"/>
            <a:headEnd/>
            <a:tailEnd/>
          </a:ln>
        </p:spPr>
        <p:txBody>
          <a:bodyPr/>
          <a:lstStyle/>
          <a:p>
            <a:endParaRPr lang="en-US"/>
          </a:p>
        </p:txBody>
      </p:sp>
      <p:sp>
        <p:nvSpPr>
          <p:cNvPr id="9489" name="Line 346"/>
          <p:cNvSpPr>
            <a:spLocks noChangeShapeType="1"/>
          </p:cNvSpPr>
          <p:nvPr/>
        </p:nvSpPr>
        <p:spPr bwMode="auto">
          <a:xfrm>
            <a:off x="1514475" y="4502150"/>
            <a:ext cx="0" cy="746125"/>
          </a:xfrm>
          <a:prstGeom prst="line">
            <a:avLst/>
          </a:prstGeom>
          <a:noFill/>
          <a:ln w="0">
            <a:solidFill>
              <a:srgbClr val="000000"/>
            </a:solidFill>
            <a:round/>
            <a:headEnd/>
            <a:tailEnd/>
          </a:ln>
        </p:spPr>
        <p:txBody>
          <a:bodyPr/>
          <a:lstStyle/>
          <a:p>
            <a:endParaRPr lang="en-GB"/>
          </a:p>
        </p:txBody>
      </p:sp>
      <p:sp>
        <p:nvSpPr>
          <p:cNvPr id="9490" name="Rectangle 347"/>
          <p:cNvSpPr>
            <a:spLocks noChangeArrowheads="1"/>
          </p:cNvSpPr>
          <p:nvPr/>
        </p:nvSpPr>
        <p:spPr bwMode="auto">
          <a:xfrm>
            <a:off x="3871913" y="4502150"/>
            <a:ext cx="7937" cy="746125"/>
          </a:xfrm>
          <a:prstGeom prst="rect">
            <a:avLst/>
          </a:prstGeom>
          <a:solidFill>
            <a:srgbClr val="000000"/>
          </a:solidFill>
          <a:ln w="9525">
            <a:noFill/>
            <a:miter lim="800000"/>
            <a:headEnd/>
            <a:tailEnd/>
          </a:ln>
        </p:spPr>
        <p:txBody>
          <a:bodyPr/>
          <a:lstStyle/>
          <a:p>
            <a:endParaRPr lang="en-US"/>
          </a:p>
        </p:txBody>
      </p:sp>
      <p:sp>
        <p:nvSpPr>
          <p:cNvPr id="9491" name="Line 348"/>
          <p:cNvSpPr>
            <a:spLocks noChangeShapeType="1"/>
          </p:cNvSpPr>
          <p:nvPr/>
        </p:nvSpPr>
        <p:spPr bwMode="auto">
          <a:xfrm>
            <a:off x="3871913" y="4502150"/>
            <a:ext cx="0" cy="746125"/>
          </a:xfrm>
          <a:prstGeom prst="line">
            <a:avLst/>
          </a:prstGeom>
          <a:noFill/>
          <a:ln w="0">
            <a:solidFill>
              <a:srgbClr val="000000"/>
            </a:solidFill>
            <a:round/>
            <a:headEnd/>
            <a:tailEnd/>
          </a:ln>
        </p:spPr>
        <p:txBody>
          <a:bodyPr/>
          <a:lstStyle/>
          <a:p>
            <a:endParaRPr lang="en-GB"/>
          </a:p>
        </p:txBody>
      </p:sp>
      <p:sp>
        <p:nvSpPr>
          <p:cNvPr id="9492" name="Rectangle 349"/>
          <p:cNvSpPr>
            <a:spLocks noChangeArrowheads="1"/>
          </p:cNvSpPr>
          <p:nvPr/>
        </p:nvSpPr>
        <p:spPr bwMode="auto">
          <a:xfrm>
            <a:off x="4330700" y="4502150"/>
            <a:ext cx="7938" cy="746125"/>
          </a:xfrm>
          <a:prstGeom prst="rect">
            <a:avLst/>
          </a:prstGeom>
          <a:solidFill>
            <a:srgbClr val="000000"/>
          </a:solidFill>
          <a:ln w="9525">
            <a:noFill/>
            <a:miter lim="800000"/>
            <a:headEnd/>
            <a:tailEnd/>
          </a:ln>
        </p:spPr>
        <p:txBody>
          <a:bodyPr/>
          <a:lstStyle/>
          <a:p>
            <a:endParaRPr lang="en-US"/>
          </a:p>
        </p:txBody>
      </p:sp>
      <p:sp>
        <p:nvSpPr>
          <p:cNvPr id="9493" name="Line 350"/>
          <p:cNvSpPr>
            <a:spLocks noChangeShapeType="1"/>
          </p:cNvSpPr>
          <p:nvPr/>
        </p:nvSpPr>
        <p:spPr bwMode="auto">
          <a:xfrm>
            <a:off x="4330700" y="4502150"/>
            <a:ext cx="0" cy="746125"/>
          </a:xfrm>
          <a:prstGeom prst="line">
            <a:avLst/>
          </a:prstGeom>
          <a:noFill/>
          <a:ln w="0">
            <a:solidFill>
              <a:srgbClr val="000000"/>
            </a:solidFill>
            <a:round/>
            <a:headEnd/>
            <a:tailEnd/>
          </a:ln>
        </p:spPr>
        <p:txBody>
          <a:bodyPr/>
          <a:lstStyle/>
          <a:p>
            <a:endParaRPr lang="en-GB"/>
          </a:p>
        </p:txBody>
      </p:sp>
      <p:sp>
        <p:nvSpPr>
          <p:cNvPr id="9494" name="Rectangle 351"/>
          <p:cNvSpPr>
            <a:spLocks noChangeArrowheads="1"/>
          </p:cNvSpPr>
          <p:nvPr/>
        </p:nvSpPr>
        <p:spPr bwMode="auto">
          <a:xfrm>
            <a:off x="6442075" y="4502150"/>
            <a:ext cx="6350" cy="746125"/>
          </a:xfrm>
          <a:prstGeom prst="rect">
            <a:avLst/>
          </a:prstGeom>
          <a:solidFill>
            <a:srgbClr val="000000"/>
          </a:solidFill>
          <a:ln w="9525">
            <a:noFill/>
            <a:miter lim="800000"/>
            <a:headEnd/>
            <a:tailEnd/>
          </a:ln>
        </p:spPr>
        <p:txBody>
          <a:bodyPr/>
          <a:lstStyle/>
          <a:p>
            <a:endParaRPr lang="en-US"/>
          </a:p>
        </p:txBody>
      </p:sp>
      <p:sp>
        <p:nvSpPr>
          <p:cNvPr id="9495" name="Line 352"/>
          <p:cNvSpPr>
            <a:spLocks noChangeShapeType="1"/>
          </p:cNvSpPr>
          <p:nvPr/>
        </p:nvSpPr>
        <p:spPr bwMode="auto">
          <a:xfrm>
            <a:off x="6442075" y="4502150"/>
            <a:ext cx="0" cy="746125"/>
          </a:xfrm>
          <a:prstGeom prst="line">
            <a:avLst/>
          </a:prstGeom>
          <a:noFill/>
          <a:ln w="0">
            <a:solidFill>
              <a:srgbClr val="000000"/>
            </a:solidFill>
            <a:round/>
            <a:headEnd/>
            <a:tailEnd/>
          </a:ln>
        </p:spPr>
        <p:txBody>
          <a:bodyPr/>
          <a:lstStyle/>
          <a:p>
            <a:endParaRPr lang="en-GB"/>
          </a:p>
        </p:txBody>
      </p:sp>
      <p:sp>
        <p:nvSpPr>
          <p:cNvPr id="9496" name="Rectangle 353"/>
          <p:cNvSpPr>
            <a:spLocks noChangeArrowheads="1"/>
          </p:cNvSpPr>
          <p:nvPr/>
        </p:nvSpPr>
        <p:spPr bwMode="auto">
          <a:xfrm>
            <a:off x="3962400" y="5453063"/>
            <a:ext cx="42863" cy="180975"/>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497" name="Rectangle 354"/>
          <p:cNvSpPr>
            <a:spLocks noChangeArrowheads="1"/>
          </p:cNvSpPr>
          <p:nvPr/>
        </p:nvSpPr>
        <p:spPr bwMode="auto">
          <a:xfrm>
            <a:off x="4421188" y="5453063"/>
            <a:ext cx="42862" cy="180975"/>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498" name="Rectangle 355"/>
          <p:cNvSpPr>
            <a:spLocks noChangeArrowheads="1"/>
          </p:cNvSpPr>
          <p:nvPr/>
        </p:nvSpPr>
        <p:spPr bwMode="auto">
          <a:xfrm>
            <a:off x="1514475" y="5248275"/>
            <a:ext cx="7938" cy="6350"/>
          </a:xfrm>
          <a:prstGeom prst="rect">
            <a:avLst/>
          </a:prstGeom>
          <a:solidFill>
            <a:srgbClr val="000000"/>
          </a:solidFill>
          <a:ln w="9525">
            <a:noFill/>
            <a:miter lim="800000"/>
            <a:headEnd/>
            <a:tailEnd/>
          </a:ln>
        </p:spPr>
        <p:txBody>
          <a:bodyPr/>
          <a:lstStyle/>
          <a:p>
            <a:endParaRPr lang="en-US"/>
          </a:p>
        </p:txBody>
      </p:sp>
      <p:sp>
        <p:nvSpPr>
          <p:cNvPr id="9499" name="Line 356"/>
          <p:cNvSpPr>
            <a:spLocks noChangeShapeType="1"/>
          </p:cNvSpPr>
          <p:nvPr/>
        </p:nvSpPr>
        <p:spPr bwMode="auto">
          <a:xfrm>
            <a:off x="1514475" y="5248275"/>
            <a:ext cx="7938" cy="0"/>
          </a:xfrm>
          <a:prstGeom prst="line">
            <a:avLst/>
          </a:prstGeom>
          <a:noFill/>
          <a:ln w="0">
            <a:solidFill>
              <a:srgbClr val="000000"/>
            </a:solidFill>
            <a:round/>
            <a:headEnd/>
            <a:tailEnd/>
          </a:ln>
        </p:spPr>
        <p:txBody>
          <a:bodyPr/>
          <a:lstStyle/>
          <a:p>
            <a:endParaRPr lang="en-GB"/>
          </a:p>
        </p:txBody>
      </p:sp>
      <p:sp>
        <p:nvSpPr>
          <p:cNvPr id="9500" name="Line 357"/>
          <p:cNvSpPr>
            <a:spLocks noChangeShapeType="1"/>
          </p:cNvSpPr>
          <p:nvPr/>
        </p:nvSpPr>
        <p:spPr bwMode="auto">
          <a:xfrm>
            <a:off x="1514475" y="5248275"/>
            <a:ext cx="0" cy="6350"/>
          </a:xfrm>
          <a:prstGeom prst="line">
            <a:avLst/>
          </a:prstGeom>
          <a:noFill/>
          <a:ln w="0">
            <a:solidFill>
              <a:srgbClr val="000000"/>
            </a:solidFill>
            <a:round/>
            <a:headEnd/>
            <a:tailEnd/>
          </a:ln>
        </p:spPr>
        <p:txBody>
          <a:bodyPr/>
          <a:lstStyle/>
          <a:p>
            <a:endParaRPr lang="en-GB"/>
          </a:p>
        </p:txBody>
      </p:sp>
      <p:sp>
        <p:nvSpPr>
          <p:cNvPr id="9501" name="Rectangle 358"/>
          <p:cNvSpPr>
            <a:spLocks noChangeArrowheads="1"/>
          </p:cNvSpPr>
          <p:nvPr/>
        </p:nvSpPr>
        <p:spPr bwMode="auto">
          <a:xfrm>
            <a:off x="3871913" y="5248275"/>
            <a:ext cx="7937" cy="6350"/>
          </a:xfrm>
          <a:prstGeom prst="rect">
            <a:avLst/>
          </a:prstGeom>
          <a:solidFill>
            <a:srgbClr val="000000"/>
          </a:solidFill>
          <a:ln w="9525">
            <a:noFill/>
            <a:miter lim="800000"/>
            <a:headEnd/>
            <a:tailEnd/>
          </a:ln>
        </p:spPr>
        <p:txBody>
          <a:bodyPr/>
          <a:lstStyle/>
          <a:p>
            <a:endParaRPr lang="en-US"/>
          </a:p>
        </p:txBody>
      </p:sp>
      <p:sp>
        <p:nvSpPr>
          <p:cNvPr id="9502" name="Line 359"/>
          <p:cNvSpPr>
            <a:spLocks noChangeShapeType="1"/>
          </p:cNvSpPr>
          <p:nvPr/>
        </p:nvSpPr>
        <p:spPr bwMode="auto">
          <a:xfrm>
            <a:off x="3871913" y="5248275"/>
            <a:ext cx="7937" cy="0"/>
          </a:xfrm>
          <a:prstGeom prst="line">
            <a:avLst/>
          </a:prstGeom>
          <a:noFill/>
          <a:ln w="0">
            <a:solidFill>
              <a:srgbClr val="000000"/>
            </a:solidFill>
            <a:round/>
            <a:headEnd/>
            <a:tailEnd/>
          </a:ln>
        </p:spPr>
        <p:txBody>
          <a:bodyPr/>
          <a:lstStyle/>
          <a:p>
            <a:endParaRPr lang="en-GB"/>
          </a:p>
        </p:txBody>
      </p:sp>
      <p:sp>
        <p:nvSpPr>
          <p:cNvPr id="9503" name="Line 360"/>
          <p:cNvSpPr>
            <a:spLocks noChangeShapeType="1"/>
          </p:cNvSpPr>
          <p:nvPr/>
        </p:nvSpPr>
        <p:spPr bwMode="auto">
          <a:xfrm>
            <a:off x="3871913" y="5248275"/>
            <a:ext cx="0" cy="6350"/>
          </a:xfrm>
          <a:prstGeom prst="line">
            <a:avLst/>
          </a:prstGeom>
          <a:noFill/>
          <a:ln w="0">
            <a:solidFill>
              <a:srgbClr val="000000"/>
            </a:solidFill>
            <a:round/>
            <a:headEnd/>
            <a:tailEnd/>
          </a:ln>
        </p:spPr>
        <p:txBody>
          <a:bodyPr/>
          <a:lstStyle/>
          <a:p>
            <a:endParaRPr lang="en-GB"/>
          </a:p>
        </p:txBody>
      </p:sp>
      <p:sp>
        <p:nvSpPr>
          <p:cNvPr id="9504" name="Rectangle 361"/>
          <p:cNvSpPr>
            <a:spLocks noChangeArrowheads="1"/>
          </p:cNvSpPr>
          <p:nvPr/>
        </p:nvSpPr>
        <p:spPr bwMode="auto">
          <a:xfrm>
            <a:off x="4330700" y="5248275"/>
            <a:ext cx="7938" cy="6350"/>
          </a:xfrm>
          <a:prstGeom prst="rect">
            <a:avLst/>
          </a:prstGeom>
          <a:solidFill>
            <a:srgbClr val="000000"/>
          </a:solidFill>
          <a:ln w="9525">
            <a:noFill/>
            <a:miter lim="800000"/>
            <a:headEnd/>
            <a:tailEnd/>
          </a:ln>
        </p:spPr>
        <p:txBody>
          <a:bodyPr/>
          <a:lstStyle/>
          <a:p>
            <a:endParaRPr lang="en-US"/>
          </a:p>
        </p:txBody>
      </p:sp>
      <p:sp>
        <p:nvSpPr>
          <p:cNvPr id="9505" name="Line 362"/>
          <p:cNvSpPr>
            <a:spLocks noChangeShapeType="1"/>
          </p:cNvSpPr>
          <p:nvPr/>
        </p:nvSpPr>
        <p:spPr bwMode="auto">
          <a:xfrm>
            <a:off x="4330700" y="5248275"/>
            <a:ext cx="7938" cy="0"/>
          </a:xfrm>
          <a:prstGeom prst="line">
            <a:avLst/>
          </a:prstGeom>
          <a:noFill/>
          <a:ln w="0">
            <a:solidFill>
              <a:srgbClr val="000000"/>
            </a:solidFill>
            <a:round/>
            <a:headEnd/>
            <a:tailEnd/>
          </a:ln>
        </p:spPr>
        <p:txBody>
          <a:bodyPr/>
          <a:lstStyle/>
          <a:p>
            <a:endParaRPr lang="en-GB"/>
          </a:p>
        </p:txBody>
      </p:sp>
      <p:sp>
        <p:nvSpPr>
          <p:cNvPr id="9506" name="Line 363"/>
          <p:cNvSpPr>
            <a:spLocks noChangeShapeType="1"/>
          </p:cNvSpPr>
          <p:nvPr/>
        </p:nvSpPr>
        <p:spPr bwMode="auto">
          <a:xfrm>
            <a:off x="4330700" y="5248275"/>
            <a:ext cx="0" cy="6350"/>
          </a:xfrm>
          <a:prstGeom prst="line">
            <a:avLst/>
          </a:prstGeom>
          <a:noFill/>
          <a:ln w="0">
            <a:solidFill>
              <a:srgbClr val="000000"/>
            </a:solidFill>
            <a:round/>
            <a:headEnd/>
            <a:tailEnd/>
          </a:ln>
        </p:spPr>
        <p:txBody>
          <a:bodyPr/>
          <a:lstStyle/>
          <a:p>
            <a:endParaRPr lang="en-GB"/>
          </a:p>
        </p:txBody>
      </p:sp>
      <p:sp>
        <p:nvSpPr>
          <p:cNvPr id="9507" name="Rectangle 364"/>
          <p:cNvSpPr>
            <a:spLocks noChangeArrowheads="1"/>
          </p:cNvSpPr>
          <p:nvPr/>
        </p:nvSpPr>
        <p:spPr bwMode="auto">
          <a:xfrm>
            <a:off x="4330700" y="5248275"/>
            <a:ext cx="7938" cy="6350"/>
          </a:xfrm>
          <a:prstGeom prst="rect">
            <a:avLst/>
          </a:prstGeom>
          <a:solidFill>
            <a:srgbClr val="000000"/>
          </a:solidFill>
          <a:ln w="9525">
            <a:noFill/>
            <a:miter lim="800000"/>
            <a:headEnd/>
            <a:tailEnd/>
          </a:ln>
        </p:spPr>
        <p:txBody>
          <a:bodyPr/>
          <a:lstStyle/>
          <a:p>
            <a:endParaRPr lang="en-US"/>
          </a:p>
        </p:txBody>
      </p:sp>
      <p:sp>
        <p:nvSpPr>
          <p:cNvPr id="9508" name="Line 365"/>
          <p:cNvSpPr>
            <a:spLocks noChangeShapeType="1"/>
          </p:cNvSpPr>
          <p:nvPr/>
        </p:nvSpPr>
        <p:spPr bwMode="auto">
          <a:xfrm>
            <a:off x="4330700" y="5248275"/>
            <a:ext cx="7938" cy="0"/>
          </a:xfrm>
          <a:prstGeom prst="line">
            <a:avLst/>
          </a:prstGeom>
          <a:noFill/>
          <a:ln w="0">
            <a:solidFill>
              <a:srgbClr val="000000"/>
            </a:solidFill>
            <a:round/>
            <a:headEnd/>
            <a:tailEnd/>
          </a:ln>
        </p:spPr>
        <p:txBody>
          <a:bodyPr/>
          <a:lstStyle/>
          <a:p>
            <a:endParaRPr lang="en-GB"/>
          </a:p>
        </p:txBody>
      </p:sp>
      <p:sp>
        <p:nvSpPr>
          <p:cNvPr id="9509" name="Line 366"/>
          <p:cNvSpPr>
            <a:spLocks noChangeShapeType="1"/>
          </p:cNvSpPr>
          <p:nvPr/>
        </p:nvSpPr>
        <p:spPr bwMode="auto">
          <a:xfrm>
            <a:off x="4330700" y="5248275"/>
            <a:ext cx="0" cy="6350"/>
          </a:xfrm>
          <a:prstGeom prst="line">
            <a:avLst/>
          </a:prstGeom>
          <a:noFill/>
          <a:ln w="0">
            <a:solidFill>
              <a:srgbClr val="000000"/>
            </a:solidFill>
            <a:round/>
            <a:headEnd/>
            <a:tailEnd/>
          </a:ln>
        </p:spPr>
        <p:txBody>
          <a:bodyPr/>
          <a:lstStyle/>
          <a:p>
            <a:endParaRPr lang="en-GB"/>
          </a:p>
        </p:txBody>
      </p:sp>
      <p:sp>
        <p:nvSpPr>
          <p:cNvPr id="9510" name="Rectangle 367"/>
          <p:cNvSpPr>
            <a:spLocks noChangeArrowheads="1"/>
          </p:cNvSpPr>
          <p:nvPr/>
        </p:nvSpPr>
        <p:spPr bwMode="auto">
          <a:xfrm>
            <a:off x="4338638" y="5248275"/>
            <a:ext cx="7937" cy="6350"/>
          </a:xfrm>
          <a:prstGeom prst="rect">
            <a:avLst/>
          </a:prstGeom>
          <a:solidFill>
            <a:srgbClr val="000000"/>
          </a:solidFill>
          <a:ln w="9525">
            <a:noFill/>
            <a:miter lim="800000"/>
            <a:headEnd/>
            <a:tailEnd/>
          </a:ln>
        </p:spPr>
        <p:txBody>
          <a:bodyPr/>
          <a:lstStyle/>
          <a:p>
            <a:endParaRPr lang="en-US"/>
          </a:p>
        </p:txBody>
      </p:sp>
      <p:sp>
        <p:nvSpPr>
          <p:cNvPr id="9511" name="Line 368"/>
          <p:cNvSpPr>
            <a:spLocks noChangeShapeType="1"/>
          </p:cNvSpPr>
          <p:nvPr/>
        </p:nvSpPr>
        <p:spPr bwMode="auto">
          <a:xfrm>
            <a:off x="4338638" y="5248275"/>
            <a:ext cx="7937" cy="0"/>
          </a:xfrm>
          <a:prstGeom prst="line">
            <a:avLst/>
          </a:prstGeom>
          <a:noFill/>
          <a:ln w="0">
            <a:solidFill>
              <a:srgbClr val="000000"/>
            </a:solidFill>
            <a:round/>
            <a:headEnd/>
            <a:tailEnd/>
          </a:ln>
        </p:spPr>
        <p:txBody>
          <a:bodyPr/>
          <a:lstStyle/>
          <a:p>
            <a:endParaRPr lang="en-GB"/>
          </a:p>
        </p:txBody>
      </p:sp>
      <p:sp>
        <p:nvSpPr>
          <p:cNvPr id="9512" name="Line 369"/>
          <p:cNvSpPr>
            <a:spLocks noChangeShapeType="1"/>
          </p:cNvSpPr>
          <p:nvPr/>
        </p:nvSpPr>
        <p:spPr bwMode="auto">
          <a:xfrm>
            <a:off x="4338638" y="5248275"/>
            <a:ext cx="0" cy="6350"/>
          </a:xfrm>
          <a:prstGeom prst="line">
            <a:avLst/>
          </a:prstGeom>
          <a:noFill/>
          <a:ln w="0">
            <a:solidFill>
              <a:srgbClr val="000000"/>
            </a:solidFill>
            <a:round/>
            <a:headEnd/>
            <a:tailEnd/>
          </a:ln>
        </p:spPr>
        <p:txBody>
          <a:bodyPr/>
          <a:lstStyle/>
          <a:p>
            <a:endParaRPr lang="en-GB"/>
          </a:p>
        </p:txBody>
      </p:sp>
      <p:sp>
        <p:nvSpPr>
          <p:cNvPr id="9513" name="Rectangle 370"/>
          <p:cNvSpPr>
            <a:spLocks noChangeArrowheads="1"/>
          </p:cNvSpPr>
          <p:nvPr/>
        </p:nvSpPr>
        <p:spPr bwMode="auto">
          <a:xfrm>
            <a:off x="4346575" y="5248275"/>
            <a:ext cx="2095500" cy="6350"/>
          </a:xfrm>
          <a:prstGeom prst="rect">
            <a:avLst/>
          </a:prstGeom>
          <a:solidFill>
            <a:srgbClr val="000000"/>
          </a:solidFill>
          <a:ln w="9525">
            <a:noFill/>
            <a:miter lim="800000"/>
            <a:headEnd/>
            <a:tailEnd/>
          </a:ln>
        </p:spPr>
        <p:txBody>
          <a:bodyPr/>
          <a:lstStyle/>
          <a:p>
            <a:endParaRPr lang="en-US"/>
          </a:p>
        </p:txBody>
      </p:sp>
      <p:sp>
        <p:nvSpPr>
          <p:cNvPr id="9514" name="Line 371"/>
          <p:cNvSpPr>
            <a:spLocks noChangeShapeType="1"/>
          </p:cNvSpPr>
          <p:nvPr/>
        </p:nvSpPr>
        <p:spPr bwMode="auto">
          <a:xfrm>
            <a:off x="4346575" y="5248275"/>
            <a:ext cx="2095500" cy="0"/>
          </a:xfrm>
          <a:prstGeom prst="line">
            <a:avLst/>
          </a:prstGeom>
          <a:noFill/>
          <a:ln w="0">
            <a:solidFill>
              <a:srgbClr val="000000"/>
            </a:solidFill>
            <a:round/>
            <a:headEnd/>
            <a:tailEnd/>
          </a:ln>
        </p:spPr>
        <p:txBody>
          <a:bodyPr/>
          <a:lstStyle/>
          <a:p>
            <a:endParaRPr lang="en-GB"/>
          </a:p>
        </p:txBody>
      </p:sp>
      <p:sp>
        <p:nvSpPr>
          <p:cNvPr id="9515" name="Rectangle 372"/>
          <p:cNvSpPr>
            <a:spLocks noChangeArrowheads="1"/>
          </p:cNvSpPr>
          <p:nvPr/>
        </p:nvSpPr>
        <p:spPr bwMode="auto">
          <a:xfrm>
            <a:off x="6442075" y="5248275"/>
            <a:ext cx="6350" cy="6350"/>
          </a:xfrm>
          <a:prstGeom prst="rect">
            <a:avLst/>
          </a:prstGeom>
          <a:solidFill>
            <a:srgbClr val="000000"/>
          </a:solidFill>
          <a:ln w="9525">
            <a:noFill/>
            <a:miter lim="800000"/>
            <a:headEnd/>
            <a:tailEnd/>
          </a:ln>
        </p:spPr>
        <p:txBody>
          <a:bodyPr/>
          <a:lstStyle/>
          <a:p>
            <a:endParaRPr lang="en-US"/>
          </a:p>
        </p:txBody>
      </p:sp>
      <p:sp>
        <p:nvSpPr>
          <p:cNvPr id="9516" name="Line 373"/>
          <p:cNvSpPr>
            <a:spLocks noChangeShapeType="1"/>
          </p:cNvSpPr>
          <p:nvPr/>
        </p:nvSpPr>
        <p:spPr bwMode="auto">
          <a:xfrm>
            <a:off x="6442075" y="5248275"/>
            <a:ext cx="6350" cy="0"/>
          </a:xfrm>
          <a:prstGeom prst="line">
            <a:avLst/>
          </a:prstGeom>
          <a:noFill/>
          <a:ln w="0">
            <a:solidFill>
              <a:srgbClr val="000000"/>
            </a:solidFill>
            <a:round/>
            <a:headEnd/>
            <a:tailEnd/>
          </a:ln>
        </p:spPr>
        <p:txBody>
          <a:bodyPr/>
          <a:lstStyle/>
          <a:p>
            <a:endParaRPr lang="en-GB"/>
          </a:p>
        </p:txBody>
      </p:sp>
      <p:sp>
        <p:nvSpPr>
          <p:cNvPr id="9517" name="Line 374"/>
          <p:cNvSpPr>
            <a:spLocks noChangeShapeType="1"/>
          </p:cNvSpPr>
          <p:nvPr/>
        </p:nvSpPr>
        <p:spPr bwMode="auto">
          <a:xfrm>
            <a:off x="6442075" y="5248275"/>
            <a:ext cx="0" cy="6350"/>
          </a:xfrm>
          <a:prstGeom prst="line">
            <a:avLst/>
          </a:prstGeom>
          <a:noFill/>
          <a:ln w="0">
            <a:solidFill>
              <a:srgbClr val="000000"/>
            </a:solidFill>
            <a:round/>
            <a:headEnd/>
            <a:tailEnd/>
          </a:ln>
        </p:spPr>
        <p:txBody>
          <a:bodyPr/>
          <a:lstStyle/>
          <a:p>
            <a:endParaRPr lang="en-GB"/>
          </a:p>
        </p:txBody>
      </p:sp>
      <p:sp>
        <p:nvSpPr>
          <p:cNvPr id="9518" name="Rectangle 375"/>
          <p:cNvSpPr>
            <a:spLocks noChangeArrowheads="1"/>
          </p:cNvSpPr>
          <p:nvPr/>
        </p:nvSpPr>
        <p:spPr bwMode="auto">
          <a:xfrm>
            <a:off x="1514475" y="5254625"/>
            <a:ext cx="7938" cy="382588"/>
          </a:xfrm>
          <a:prstGeom prst="rect">
            <a:avLst/>
          </a:prstGeom>
          <a:solidFill>
            <a:srgbClr val="000000"/>
          </a:solidFill>
          <a:ln w="9525">
            <a:noFill/>
            <a:miter lim="800000"/>
            <a:headEnd/>
            <a:tailEnd/>
          </a:ln>
        </p:spPr>
        <p:txBody>
          <a:bodyPr/>
          <a:lstStyle/>
          <a:p>
            <a:endParaRPr lang="en-US"/>
          </a:p>
        </p:txBody>
      </p:sp>
      <p:sp>
        <p:nvSpPr>
          <p:cNvPr id="9519" name="Line 376"/>
          <p:cNvSpPr>
            <a:spLocks noChangeShapeType="1"/>
          </p:cNvSpPr>
          <p:nvPr/>
        </p:nvSpPr>
        <p:spPr bwMode="auto">
          <a:xfrm>
            <a:off x="1514475" y="5254625"/>
            <a:ext cx="0" cy="382588"/>
          </a:xfrm>
          <a:prstGeom prst="line">
            <a:avLst/>
          </a:prstGeom>
          <a:noFill/>
          <a:ln w="0">
            <a:solidFill>
              <a:srgbClr val="000000"/>
            </a:solidFill>
            <a:round/>
            <a:headEnd/>
            <a:tailEnd/>
          </a:ln>
        </p:spPr>
        <p:txBody>
          <a:bodyPr/>
          <a:lstStyle/>
          <a:p>
            <a:endParaRPr lang="en-GB"/>
          </a:p>
        </p:txBody>
      </p:sp>
      <p:sp>
        <p:nvSpPr>
          <p:cNvPr id="9520" name="Rectangle 377"/>
          <p:cNvSpPr>
            <a:spLocks noChangeArrowheads="1"/>
          </p:cNvSpPr>
          <p:nvPr/>
        </p:nvSpPr>
        <p:spPr bwMode="auto">
          <a:xfrm>
            <a:off x="3871913" y="5254625"/>
            <a:ext cx="7937" cy="382588"/>
          </a:xfrm>
          <a:prstGeom prst="rect">
            <a:avLst/>
          </a:prstGeom>
          <a:solidFill>
            <a:srgbClr val="000000"/>
          </a:solidFill>
          <a:ln w="9525">
            <a:noFill/>
            <a:miter lim="800000"/>
            <a:headEnd/>
            <a:tailEnd/>
          </a:ln>
        </p:spPr>
        <p:txBody>
          <a:bodyPr/>
          <a:lstStyle/>
          <a:p>
            <a:endParaRPr lang="en-US"/>
          </a:p>
        </p:txBody>
      </p:sp>
      <p:sp>
        <p:nvSpPr>
          <p:cNvPr id="9521" name="Line 378"/>
          <p:cNvSpPr>
            <a:spLocks noChangeShapeType="1"/>
          </p:cNvSpPr>
          <p:nvPr/>
        </p:nvSpPr>
        <p:spPr bwMode="auto">
          <a:xfrm>
            <a:off x="3871913" y="5254625"/>
            <a:ext cx="0" cy="382588"/>
          </a:xfrm>
          <a:prstGeom prst="line">
            <a:avLst/>
          </a:prstGeom>
          <a:noFill/>
          <a:ln w="0">
            <a:solidFill>
              <a:srgbClr val="000000"/>
            </a:solidFill>
            <a:round/>
            <a:headEnd/>
            <a:tailEnd/>
          </a:ln>
        </p:spPr>
        <p:txBody>
          <a:bodyPr/>
          <a:lstStyle/>
          <a:p>
            <a:endParaRPr lang="en-GB"/>
          </a:p>
        </p:txBody>
      </p:sp>
      <p:sp>
        <p:nvSpPr>
          <p:cNvPr id="9522" name="Rectangle 379"/>
          <p:cNvSpPr>
            <a:spLocks noChangeArrowheads="1"/>
          </p:cNvSpPr>
          <p:nvPr/>
        </p:nvSpPr>
        <p:spPr bwMode="auto">
          <a:xfrm>
            <a:off x="1604963" y="5830888"/>
            <a:ext cx="42862" cy="182562"/>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523" name="Rectangle 380"/>
          <p:cNvSpPr>
            <a:spLocks noChangeArrowheads="1"/>
          </p:cNvSpPr>
          <p:nvPr/>
        </p:nvSpPr>
        <p:spPr bwMode="auto">
          <a:xfrm>
            <a:off x="3962400" y="6021388"/>
            <a:ext cx="42863" cy="182562"/>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524" name="Rectangle 381"/>
          <p:cNvSpPr>
            <a:spLocks noChangeArrowheads="1"/>
          </p:cNvSpPr>
          <p:nvPr/>
        </p:nvSpPr>
        <p:spPr bwMode="auto">
          <a:xfrm>
            <a:off x="4502150" y="5516563"/>
            <a:ext cx="838200" cy="182562"/>
          </a:xfrm>
          <a:prstGeom prst="rect">
            <a:avLst/>
          </a:prstGeom>
          <a:noFill/>
          <a:ln w="9525">
            <a:noFill/>
            <a:miter lim="800000"/>
            <a:headEnd/>
            <a:tailEnd/>
          </a:ln>
        </p:spPr>
        <p:txBody>
          <a:bodyPr wrap="none" lIns="0" tIns="0" rIns="0" bIns="0">
            <a:spAutoFit/>
          </a:bodyPr>
          <a:lstStyle/>
          <a:p>
            <a:r>
              <a:rPr lang="en-GB" sz="1200">
                <a:solidFill>
                  <a:srgbClr val="000000"/>
                </a:solidFill>
              </a:rPr>
              <a:t>Project write</a:t>
            </a:r>
            <a:endParaRPr lang="en-GB" sz="2400"/>
          </a:p>
        </p:txBody>
      </p:sp>
      <p:sp>
        <p:nvSpPr>
          <p:cNvPr id="9525" name="Rectangle 382"/>
          <p:cNvSpPr>
            <a:spLocks noChangeArrowheads="1"/>
          </p:cNvSpPr>
          <p:nvPr/>
        </p:nvSpPr>
        <p:spPr bwMode="auto">
          <a:xfrm>
            <a:off x="5364163" y="5516563"/>
            <a:ext cx="50800" cy="182562"/>
          </a:xfrm>
          <a:prstGeom prst="rect">
            <a:avLst/>
          </a:prstGeom>
          <a:noFill/>
          <a:ln w="9525">
            <a:noFill/>
            <a:miter lim="800000"/>
            <a:headEnd/>
            <a:tailEnd/>
          </a:ln>
        </p:spPr>
        <p:txBody>
          <a:bodyPr wrap="none" lIns="0" tIns="0" rIns="0" bIns="0">
            <a:spAutoFit/>
          </a:bodyPr>
          <a:lstStyle/>
          <a:p>
            <a:r>
              <a:rPr lang="en-GB" sz="1200">
                <a:solidFill>
                  <a:srgbClr val="000000"/>
                </a:solidFill>
              </a:rPr>
              <a:t>-</a:t>
            </a:r>
            <a:endParaRPr lang="en-GB" sz="2400"/>
          </a:p>
        </p:txBody>
      </p:sp>
      <p:sp>
        <p:nvSpPr>
          <p:cNvPr id="9526" name="Rectangle 383"/>
          <p:cNvSpPr>
            <a:spLocks noChangeArrowheads="1"/>
          </p:cNvSpPr>
          <p:nvPr/>
        </p:nvSpPr>
        <p:spPr bwMode="auto">
          <a:xfrm>
            <a:off x="5435600" y="5516563"/>
            <a:ext cx="169863" cy="182562"/>
          </a:xfrm>
          <a:prstGeom prst="rect">
            <a:avLst/>
          </a:prstGeom>
          <a:noFill/>
          <a:ln w="9525">
            <a:noFill/>
            <a:miter lim="800000"/>
            <a:headEnd/>
            <a:tailEnd/>
          </a:ln>
        </p:spPr>
        <p:txBody>
          <a:bodyPr wrap="none" lIns="0" tIns="0" rIns="0" bIns="0">
            <a:spAutoFit/>
          </a:bodyPr>
          <a:lstStyle/>
          <a:p>
            <a:r>
              <a:rPr lang="en-GB" sz="1200">
                <a:solidFill>
                  <a:srgbClr val="000000"/>
                </a:solidFill>
              </a:rPr>
              <a:t>up</a:t>
            </a:r>
            <a:endParaRPr lang="en-GB" sz="2400"/>
          </a:p>
        </p:txBody>
      </p:sp>
      <p:sp>
        <p:nvSpPr>
          <p:cNvPr id="9527" name="Rectangle 384"/>
          <p:cNvSpPr>
            <a:spLocks noChangeArrowheads="1"/>
          </p:cNvSpPr>
          <p:nvPr/>
        </p:nvSpPr>
        <p:spPr bwMode="auto">
          <a:xfrm>
            <a:off x="5738813" y="5516563"/>
            <a:ext cx="42862" cy="182562"/>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528" name="Rectangle 385"/>
          <p:cNvSpPr>
            <a:spLocks noChangeArrowheads="1"/>
          </p:cNvSpPr>
          <p:nvPr/>
        </p:nvSpPr>
        <p:spPr bwMode="auto">
          <a:xfrm>
            <a:off x="5788025" y="5516563"/>
            <a:ext cx="50800" cy="182562"/>
          </a:xfrm>
          <a:prstGeom prst="rect">
            <a:avLst/>
          </a:prstGeom>
          <a:noFill/>
          <a:ln w="9525">
            <a:noFill/>
            <a:miter lim="800000"/>
            <a:headEnd/>
            <a:tailEnd/>
          </a:ln>
        </p:spPr>
        <p:txBody>
          <a:bodyPr wrap="none" lIns="0" tIns="0" rIns="0" bIns="0">
            <a:spAutoFit/>
          </a:bodyPr>
          <a:lstStyle/>
          <a:p>
            <a:r>
              <a:rPr lang="en-GB" sz="1200">
                <a:solidFill>
                  <a:srgbClr val="000000"/>
                </a:solidFill>
              </a:rPr>
              <a:t>-</a:t>
            </a:r>
            <a:endParaRPr lang="en-GB" sz="2400"/>
          </a:p>
        </p:txBody>
      </p:sp>
      <p:sp>
        <p:nvSpPr>
          <p:cNvPr id="9529" name="Rectangle 386"/>
          <p:cNvSpPr>
            <a:spLocks noChangeArrowheads="1"/>
          </p:cNvSpPr>
          <p:nvPr/>
        </p:nvSpPr>
        <p:spPr bwMode="auto">
          <a:xfrm>
            <a:off x="5849938" y="5516563"/>
            <a:ext cx="42862" cy="182562"/>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530" name="Rectangle 387"/>
          <p:cNvSpPr>
            <a:spLocks noChangeArrowheads="1"/>
          </p:cNvSpPr>
          <p:nvPr/>
        </p:nvSpPr>
        <p:spPr bwMode="auto">
          <a:xfrm>
            <a:off x="5899150" y="5516563"/>
            <a:ext cx="85725" cy="182562"/>
          </a:xfrm>
          <a:prstGeom prst="rect">
            <a:avLst/>
          </a:prstGeom>
          <a:noFill/>
          <a:ln w="9525">
            <a:noFill/>
            <a:miter lim="800000"/>
            <a:headEnd/>
            <a:tailEnd/>
          </a:ln>
        </p:spPr>
        <p:txBody>
          <a:bodyPr wrap="none" lIns="0" tIns="0" rIns="0" bIns="0">
            <a:spAutoFit/>
          </a:bodyPr>
          <a:lstStyle/>
          <a:p>
            <a:r>
              <a:rPr lang="en-GB" sz="1200">
                <a:solidFill>
                  <a:srgbClr val="000000"/>
                </a:solidFill>
              </a:rPr>
              <a:t>7</a:t>
            </a:r>
            <a:endParaRPr lang="en-GB" sz="2400"/>
          </a:p>
        </p:txBody>
      </p:sp>
      <p:sp>
        <p:nvSpPr>
          <p:cNvPr id="9531" name="Rectangle 388"/>
          <p:cNvSpPr>
            <a:spLocks noChangeArrowheads="1"/>
          </p:cNvSpPr>
          <p:nvPr/>
        </p:nvSpPr>
        <p:spPr bwMode="auto">
          <a:xfrm>
            <a:off x="5997575" y="5516563"/>
            <a:ext cx="219075" cy="182562"/>
          </a:xfrm>
          <a:prstGeom prst="rect">
            <a:avLst/>
          </a:prstGeom>
          <a:noFill/>
          <a:ln w="9525">
            <a:noFill/>
            <a:miter lim="800000"/>
            <a:headEnd/>
            <a:tailEnd/>
          </a:ln>
        </p:spPr>
        <p:txBody>
          <a:bodyPr wrap="none" lIns="0" tIns="0" rIns="0" bIns="0">
            <a:spAutoFit/>
          </a:bodyPr>
          <a:lstStyle/>
          <a:p>
            <a:r>
              <a:rPr lang="en-GB" sz="1200">
                <a:solidFill>
                  <a:srgbClr val="000000"/>
                </a:solidFill>
              </a:rPr>
              <a:t>0%</a:t>
            </a:r>
            <a:endParaRPr lang="en-GB" sz="2400"/>
          </a:p>
        </p:txBody>
      </p:sp>
      <p:sp>
        <p:nvSpPr>
          <p:cNvPr id="9532" name="Rectangle 389"/>
          <p:cNvSpPr>
            <a:spLocks noChangeArrowheads="1"/>
          </p:cNvSpPr>
          <p:nvPr/>
        </p:nvSpPr>
        <p:spPr bwMode="auto">
          <a:xfrm>
            <a:off x="6173788" y="5648325"/>
            <a:ext cx="42862" cy="182563"/>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533" name="Rectangle 390"/>
          <p:cNvSpPr>
            <a:spLocks noChangeArrowheads="1"/>
          </p:cNvSpPr>
          <p:nvPr/>
        </p:nvSpPr>
        <p:spPr bwMode="auto">
          <a:xfrm>
            <a:off x="4502150" y="5699125"/>
            <a:ext cx="84138" cy="182563"/>
          </a:xfrm>
          <a:prstGeom prst="rect">
            <a:avLst/>
          </a:prstGeom>
          <a:noFill/>
          <a:ln w="9525">
            <a:noFill/>
            <a:miter lim="800000"/>
            <a:headEnd/>
            <a:tailEnd/>
          </a:ln>
        </p:spPr>
        <p:txBody>
          <a:bodyPr wrap="none" lIns="0" tIns="0" rIns="0" bIns="0">
            <a:spAutoFit/>
          </a:bodyPr>
          <a:lstStyle/>
          <a:p>
            <a:r>
              <a:rPr lang="en-GB" sz="1200">
                <a:solidFill>
                  <a:srgbClr val="000000"/>
                </a:solidFill>
              </a:rPr>
              <a:t>o</a:t>
            </a:r>
            <a:endParaRPr lang="en-GB" sz="2400"/>
          </a:p>
        </p:txBody>
      </p:sp>
      <p:sp>
        <p:nvSpPr>
          <p:cNvPr id="9534" name="Rectangle 391"/>
          <p:cNvSpPr>
            <a:spLocks noChangeArrowheads="1"/>
          </p:cNvSpPr>
          <p:nvPr/>
        </p:nvSpPr>
        <p:spPr bwMode="auto">
          <a:xfrm>
            <a:off x="4600575" y="5699125"/>
            <a:ext cx="560388" cy="182563"/>
          </a:xfrm>
          <a:prstGeom prst="rect">
            <a:avLst/>
          </a:prstGeom>
          <a:noFill/>
          <a:ln w="9525">
            <a:noFill/>
            <a:miter lim="800000"/>
            <a:headEnd/>
            <a:tailEnd/>
          </a:ln>
        </p:spPr>
        <p:txBody>
          <a:bodyPr wrap="none" lIns="0" tIns="0" rIns="0" bIns="0">
            <a:spAutoFit/>
          </a:bodyPr>
          <a:lstStyle/>
          <a:p>
            <a:r>
              <a:rPr lang="en-GB" sz="1200">
                <a:solidFill>
                  <a:srgbClr val="000000"/>
                </a:solidFill>
              </a:rPr>
              <a:t>f Part C </a:t>
            </a:r>
            <a:endParaRPr lang="en-GB" sz="2400"/>
          </a:p>
        </p:txBody>
      </p:sp>
      <p:sp>
        <p:nvSpPr>
          <p:cNvPr id="9535" name="Rectangle 392"/>
          <p:cNvSpPr>
            <a:spLocks noChangeArrowheads="1"/>
          </p:cNvSpPr>
          <p:nvPr/>
        </p:nvSpPr>
        <p:spPr bwMode="auto">
          <a:xfrm>
            <a:off x="5256213" y="5699125"/>
            <a:ext cx="127000" cy="182563"/>
          </a:xfrm>
          <a:prstGeom prst="rect">
            <a:avLst/>
          </a:prstGeom>
          <a:noFill/>
          <a:ln w="9525">
            <a:noFill/>
            <a:miter lim="800000"/>
            <a:headEnd/>
            <a:tailEnd/>
          </a:ln>
        </p:spPr>
        <p:txBody>
          <a:bodyPr wrap="none" lIns="0" tIns="0" rIns="0" bIns="0">
            <a:spAutoFit/>
          </a:bodyPr>
          <a:lstStyle/>
          <a:p>
            <a:r>
              <a:rPr lang="en-GB" sz="1200">
                <a:solidFill>
                  <a:srgbClr val="000000"/>
                </a:solidFill>
              </a:rPr>
              <a:t>m</a:t>
            </a:r>
            <a:endParaRPr lang="en-GB" sz="2400"/>
          </a:p>
        </p:txBody>
      </p:sp>
      <p:sp>
        <p:nvSpPr>
          <p:cNvPr id="9536" name="Rectangle 393"/>
          <p:cNvSpPr>
            <a:spLocks noChangeArrowheads="1"/>
          </p:cNvSpPr>
          <p:nvPr/>
        </p:nvSpPr>
        <p:spPr bwMode="auto">
          <a:xfrm>
            <a:off x="5408613" y="5699125"/>
            <a:ext cx="819150" cy="182563"/>
          </a:xfrm>
          <a:prstGeom prst="rect">
            <a:avLst/>
          </a:prstGeom>
          <a:noFill/>
          <a:ln w="9525">
            <a:noFill/>
            <a:miter lim="800000"/>
            <a:headEnd/>
            <a:tailEnd/>
          </a:ln>
        </p:spPr>
        <p:txBody>
          <a:bodyPr wrap="none" lIns="0" tIns="0" rIns="0" bIns="0">
            <a:spAutoFit/>
          </a:bodyPr>
          <a:lstStyle/>
          <a:p>
            <a:r>
              <a:rPr lang="en-GB" sz="1200">
                <a:solidFill>
                  <a:srgbClr val="000000"/>
                </a:solidFill>
              </a:rPr>
              <a:t>ark (28% of </a:t>
            </a:r>
            <a:endParaRPr lang="en-GB" sz="2400"/>
          </a:p>
        </p:txBody>
      </p:sp>
      <p:sp>
        <p:nvSpPr>
          <p:cNvPr id="9537" name="Rectangle 394"/>
          <p:cNvSpPr>
            <a:spLocks noChangeArrowheads="1"/>
          </p:cNvSpPr>
          <p:nvPr/>
        </p:nvSpPr>
        <p:spPr bwMode="auto">
          <a:xfrm>
            <a:off x="4502150" y="5889625"/>
            <a:ext cx="1041400" cy="182563"/>
          </a:xfrm>
          <a:prstGeom prst="rect">
            <a:avLst/>
          </a:prstGeom>
          <a:noFill/>
          <a:ln w="9525">
            <a:noFill/>
            <a:miter lim="800000"/>
            <a:headEnd/>
            <a:tailEnd/>
          </a:ln>
        </p:spPr>
        <p:txBody>
          <a:bodyPr wrap="none" lIns="0" tIns="0" rIns="0" bIns="0">
            <a:spAutoFit/>
          </a:bodyPr>
          <a:lstStyle/>
          <a:p>
            <a:r>
              <a:rPr lang="en-GB" sz="1200">
                <a:solidFill>
                  <a:srgbClr val="000000"/>
                </a:solidFill>
              </a:rPr>
              <a:t>total BSc mark)</a:t>
            </a:r>
            <a:endParaRPr lang="en-GB" sz="2400"/>
          </a:p>
        </p:txBody>
      </p:sp>
      <p:sp>
        <p:nvSpPr>
          <p:cNvPr id="9538" name="Rectangle 395"/>
          <p:cNvSpPr>
            <a:spLocks noChangeArrowheads="1"/>
          </p:cNvSpPr>
          <p:nvPr/>
        </p:nvSpPr>
        <p:spPr bwMode="auto">
          <a:xfrm>
            <a:off x="5719763" y="5889625"/>
            <a:ext cx="44450" cy="182563"/>
          </a:xfrm>
          <a:prstGeom prst="rect">
            <a:avLst/>
          </a:prstGeom>
          <a:noFill/>
          <a:ln w="9525">
            <a:noFill/>
            <a:miter lim="800000"/>
            <a:headEnd/>
            <a:tailEnd/>
          </a:ln>
        </p:spPr>
        <p:txBody>
          <a:bodyPr wrap="none" lIns="0" tIns="0" rIns="0" bIns="0">
            <a:spAutoFit/>
          </a:bodyPr>
          <a:lstStyle/>
          <a:p>
            <a:r>
              <a:rPr lang="en-GB" sz="1200">
                <a:solidFill>
                  <a:srgbClr val="000000"/>
                </a:solidFill>
              </a:rPr>
              <a:t> </a:t>
            </a:r>
            <a:endParaRPr lang="en-GB" sz="2400"/>
          </a:p>
        </p:txBody>
      </p:sp>
      <p:sp>
        <p:nvSpPr>
          <p:cNvPr id="9539" name="Rectangle 396"/>
          <p:cNvSpPr>
            <a:spLocks noChangeArrowheads="1"/>
          </p:cNvSpPr>
          <p:nvPr/>
        </p:nvSpPr>
        <p:spPr bwMode="auto">
          <a:xfrm>
            <a:off x="1514475" y="5637213"/>
            <a:ext cx="7938" cy="6350"/>
          </a:xfrm>
          <a:prstGeom prst="rect">
            <a:avLst/>
          </a:prstGeom>
          <a:solidFill>
            <a:srgbClr val="000000"/>
          </a:solidFill>
          <a:ln w="9525">
            <a:noFill/>
            <a:miter lim="800000"/>
            <a:headEnd/>
            <a:tailEnd/>
          </a:ln>
        </p:spPr>
        <p:txBody>
          <a:bodyPr/>
          <a:lstStyle/>
          <a:p>
            <a:endParaRPr lang="en-US"/>
          </a:p>
        </p:txBody>
      </p:sp>
      <p:sp>
        <p:nvSpPr>
          <p:cNvPr id="9540" name="Line 397"/>
          <p:cNvSpPr>
            <a:spLocks noChangeShapeType="1"/>
          </p:cNvSpPr>
          <p:nvPr/>
        </p:nvSpPr>
        <p:spPr bwMode="auto">
          <a:xfrm>
            <a:off x="1514475" y="5637213"/>
            <a:ext cx="7938" cy="0"/>
          </a:xfrm>
          <a:prstGeom prst="line">
            <a:avLst/>
          </a:prstGeom>
          <a:noFill/>
          <a:ln w="0">
            <a:solidFill>
              <a:srgbClr val="000000"/>
            </a:solidFill>
            <a:round/>
            <a:headEnd/>
            <a:tailEnd/>
          </a:ln>
        </p:spPr>
        <p:txBody>
          <a:bodyPr/>
          <a:lstStyle/>
          <a:p>
            <a:endParaRPr lang="en-GB"/>
          </a:p>
        </p:txBody>
      </p:sp>
      <p:sp>
        <p:nvSpPr>
          <p:cNvPr id="9541" name="Line 398"/>
          <p:cNvSpPr>
            <a:spLocks noChangeShapeType="1"/>
          </p:cNvSpPr>
          <p:nvPr/>
        </p:nvSpPr>
        <p:spPr bwMode="auto">
          <a:xfrm>
            <a:off x="1514475" y="5637213"/>
            <a:ext cx="0" cy="6350"/>
          </a:xfrm>
          <a:prstGeom prst="line">
            <a:avLst/>
          </a:prstGeom>
          <a:noFill/>
          <a:ln w="0">
            <a:solidFill>
              <a:srgbClr val="000000"/>
            </a:solidFill>
            <a:round/>
            <a:headEnd/>
            <a:tailEnd/>
          </a:ln>
        </p:spPr>
        <p:txBody>
          <a:bodyPr/>
          <a:lstStyle/>
          <a:p>
            <a:endParaRPr lang="en-GB"/>
          </a:p>
        </p:txBody>
      </p:sp>
      <p:sp>
        <p:nvSpPr>
          <p:cNvPr id="9542" name="Rectangle 399"/>
          <p:cNvSpPr>
            <a:spLocks noChangeArrowheads="1"/>
          </p:cNvSpPr>
          <p:nvPr/>
        </p:nvSpPr>
        <p:spPr bwMode="auto">
          <a:xfrm>
            <a:off x="1514475" y="5637213"/>
            <a:ext cx="7938" cy="6350"/>
          </a:xfrm>
          <a:prstGeom prst="rect">
            <a:avLst/>
          </a:prstGeom>
          <a:solidFill>
            <a:srgbClr val="000000"/>
          </a:solidFill>
          <a:ln w="9525">
            <a:noFill/>
            <a:miter lim="800000"/>
            <a:headEnd/>
            <a:tailEnd/>
          </a:ln>
        </p:spPr>
        <p:txBody>
          <a:bodyPr/>
          <a:lstStyle/>
          <a:p>
            <a:endParaRPr lang="en-US"/>
          </a:p>
        </p:txBody>
      </p:sp>
      <p:sp>
        <p:nvSpPr>
          <p:cNvPr id="9543" name="Line 400"/>
          <p:cNvSpPr>
            <a:spLocks noChangeShapeType="1"/>
          </p:cNvSpPr>
          <p:nvPr/>
        </p:nvSpPr>
        <p:spPr bwMode="auto">
          <a:xfrm>
            <a:off x="1514475" y="5637213"/>
            <a:ext cx="7938" cy="0"/>
          </a:xfrm>
          <a:prstGeom prst="line">
            <a:avLst/>
          </a:prstGeom>
          <a:noFill/>
          <a:ln w="0">
            <a:solidFill>
              <a:srgbClr val="000000"/>
            </a:solidFill>
            <a:round/>
            <a:headEnd/>
            <a:tailEnd/>
          </a:ln>
        </p:spPr>
        <p:txBody>
          <a:bodyPr/>
          <a:lstStyle/>
          <a:p>
            <a:endParaRPr lang="en-GB"/>
          </a:p>
        </p:txBody>
      </p:sp>
      <p:sp>
        <p:nvSpPr>
          <p:cNvPr id="9544" name="Line 401"/>
          <p:cNvSpPr>
            <a:spLocks noChangeShapeType="1"/>
          </p:cNvSpPr>
          <p:nvPr/>
        </p:nvSpPr>
        <p:spPr bwMode="auto">
          <a:xfrm>
            <a:off x="1514475" y="5637213"/>
            <a:ext cx="0" cy="6350"/>
          </a:xfrm>
          <a:prstGeom prst="line">
            <a:avLst/>
          </a:prstGeom>
          <a:noFill/>
          <a:ln w="0">
            <a:solidFill>
              <a:srgbClr val="000000"/>
            </a:solidFill>
            <a:round/>
            <a:headEnd/>
            <a:tailEnd/>
          </a:ln>
        </p:spPr>
        <p:txBody>
          <a:bodyPr/>
          <a:lstStyle/>
          <a:p>
            <a:endParaRPr lang="en-GB"/>
          </a:p>
        </p:txBody>
      </p:sp>
      <p:sp>
        <p:nvSpPr>
          <p:cNvPr id="9545" name="Rectangle 402"/>
          <p:cNvSpPr>
            <a:spLocks noChangeArrowheads="1"/>
          </p:cNvSpPr>
          <p:nvPr/>
        </p:nvSpPr>
        <p:spPr bwMode="auto">
          <a:xfrm>
            <a:off x="1522413" y="5637213"/>
            <a:ext cx="6350" cy="6350"/>
          </a:xfrm>
          <a:prstGeom prst="rect">
            <a:avLst/>
          </a:prstGeom>
          <a:solidFill>
            <a:srgbClr val="000000"/>
          </a:solidFill>
          <a:ln w="9525">
            <a:noFill/>
            <a:miter lim="800000"/>
            <a:headEnd/>
            <a:tailEnd/>
          </a:ln>
        </p:spPr>
        <p:txBody>
          <a:bodyPr/>
          <a:lstStyle/>
          <a:p>
            <a:endParaRPr lang="en-US"/>
          </a:p>
        </p:txBody>
      </p:sp>
      <p:sp>
        <p:nvSpPr>
          <p:cNvPr id="9546" name="Line 403"/>
          <p:cNvSpPr>
            <a:spLocks noChangeShapeType="1"/>
          </p:cNvSpPr>
          <p:nvPr/>
        </p:nvSpPr>
        <p:spPr bwMode="auto">
          <a:xfrm>
            <a:off x="1522413" y="5637213"/>
            <a:ext cx="6350" cy="0"/>
          </a:xfrm>
          <a:prstGeom prst="line">
            <a:avLst/>
          </a:prstGeom>
          <a:noFill/>
          <a:ln w="0">
            <a:solidFill>
              <a:srgbClr val="000000"/>
            </a:solidFill>
            <a:round/>
            <a:headEnd/>
            <a:tailEnd/>
          </a:ln>
        </p:spPr>
        <p:txBody>
          <a:bodyPr/>
          <a:lstStyle/>
          <a:p>
            <a:endParaRPr lang="en-GB"/>
          </a:p>
        </p:txBody>
      </p:sp>
      <p:sp>
        <p:nvSpPr>
          <p:cNvPr id="9547" name="Line 404"/>
          <p:cNvSpPr>
            <a:spLocks noChangeShapeType="1"/>
          </p:cNvSpPr>
          <p:nvPr/>
        </p:nvSpPr>
        <p:spPr bwMode="auto">
          <a:xfrm>
            <a:off x="1522413" y="5637213"/>
            <a:ext cx="0" cy="6350"/>
          </a:xfrm>
          <a:prstGeom prst="line">
            <a:avLst/>
          </a:prstGeom>
          <a:noFill/>
          <a:ln w="0">
            <a:solidFill>
              <a:srgbClr val="000000"/>
            </a:solidFill>
            <a:round/>
            <a:headEnd/>
            <a:tailEnd/>
          </a:ln>
        </p:spPr>
        <p:txBody>
          <a:bodyPr/>
          <a:lstStyle/>
          <a:p>
            <a:endParaRPr lang="en-GB"/>
          </a:p>
        </p:txBody>
      </p:sp>
      <p:sp>
        <p:nvSpPr>
          <p:cNvPr id="9548" name="Rectangle 405"/>
          <p:cNvSpPr>
            <a:spLocks noChangeArrowheads="1"/>
          </p:cNvSpPr>
          <p:nvPr/>
        </p:nvSpPr>
        <p:spPr bwMode="auto">
          <a:xfrm>
            <a:off x="1528763" y="5637213"/>
            <a:ext cx="2343150" cy="6350"/>
          </a:xfrm>
          <a:prstGeom prst="rect">
            <a:avLst/>
          </a:prstGeom>
          <a:solidFill>
            <a:srgbClr val="000000"/>
          </a:solidFill>
          <a:ln w="9525">
            <a:noFill/>
            <a:miter lim="800000"/>
            <a:headEnd/>
            <a:tailEnd/>
          </a:ln>
        </p:spPr>
        <p:txBody>
          <a:bodyPr/>
          <a:lstStyle/>
          <a:p>
            <a:endParaRPr lang="en-US"/>
          </a:p>
        </p:txBody>
      </p:sp>
      <p:sp>
        <p:nvSpPr>
          <p:cNvPr id="9549" name="Line 406"/>
          <p:cNvSpPr>
            <a:spLocks noChangeShapeType="1"/>
          </p:cNvSpPr>
          <p:nvPr/>
        </p:nvSpPr>
        <p:spPr bwMode="auto">
          <a:xfrm>
            <a:off x="1528763" y="5637213"/>
            <a:ext cx="2343150" cy="0"/>
          </a:xfrm>
          <a:prstGeom prst="line">
            <a:avLst/>
          </a:prstGeom>
          <a:noFill/>
          <a:ln w="0">
            <a:solidFill>
              <a:srgbClr val="000000"/>
            </a:solidFill>
            <a:round/>
            <a:headEnd/>
            <a:tailEnd/>
          </a:ln>
        </p:spPr>
        <p:txBody>
          <a:bodyPr/>
          <a:lstStyle/>
          <a:p>
            <a:endParaRPr lang="en-GB"/>
          </a:p>
        </p:txBody>
      </p:sp>
      <p:sp>
        <p:nvSpPr>
          <p:cNvPr id="9550" name="Rectangle 407"/>
          <p:cNvSpPr>
            <a:spLocks noChangeArrowheads="1"/>
          </p:cNvSpPr>
          <p:nvPr/>
        </p:nvSpPr>
        <p:spPr bwMode="auto">
          <a:xfrm>
            <a:off x="3871913" y="5637213"/>
            <a:ext cx="7937" cy="6350"/>
          </a:xfrm>
          <a:prstGeom prst="rect">
            <a:avLst/>
          </a:prstGeom>
          <a:solidFill>
            <a:srgbClr val="000000"/>
          </a:solidFill>
          <a:ln w="9525">
            <a:noFill/>
            <a:miter lim="800000"/>
            <a:headEnd/>
            <a:tailEnd/>
          </a:ln>
        </p:spPr>
        <p:txBody>
          <a:bodyPr/>
          <a:lstStyle/>
          <a:p>
            <a:endParaRPr lang="en-US"/>
          </a:p>
        </p:txBody>
      </p:sp>
      <p:sp>
        <p:nvSpPr>
          <p:cNvPr id="9551" name="Freeform 810"/>
          <p:cNvSpPr>
            <a:spLocks noEditPoints="1"/>
          </p:cNvSpPr>
          <p:nvPr/>
        </p:nvSpPr>
        <p:spPr bwMode="auto">
          <a:xfrm>
            <a:off x="3860800" y="3965575"/>
            <a:ext cx="517525" cy="1016000"/>
          </a:xfrm>
          <a:custGeom>
            <a:avLst/>
            <a:gdLst>
              <a:gd name="T0" fmla="*/ 7 w 2128"/>
              <a:gd name="T1" fmla="*/ 4556 h 4608"/>
              <a:gd name="T2" fmla="*/ 1943 w 2128"/>
              <a:gd name="T3" fmla="*/ 290 h 4608"/>
              <a:gd name="T4" fmla="*/ 1987 w 2128"/>
              <a:gd name="T5" fmla="*/ 273 h 4608"/>
              <a:gd name="T6" fmla="*/ 2004 w 2128"/>
              <a:gd name="T7" fmla="*/ 317 h 4608"/>
              <a:gd name="T8" fmla="*/ 68 w 2128"/>
              <a:gd name="T9" fmla="*/ 4584 h 4608"/>
              <a:gd name="T10" fmla="*/ 24 w 2128"/>
              <a:gd name="T11" fmla="*/ 4600 h 4608"/>
              <a:gd name="T12" fmla="*/ 7 w 2128"/>
              <a:gd name="T13" fmla="*/ 4556 h 4608"/>
              <a:gd name="T14" fmla="*/ 1764 w 2128"/>
              <a:gd name="T15" fmla="*/ 282 h 4608"/>
              <a:gd name="T16" fmla="*/ 2111 w 2128"/>
              <a:gd name="T17" fmla="*/ 0 h 4608"/>
              <a:gd name="T18" fmla="*/ 2128 w 2128"/>
              <a:gd name="T19" fmla="*/ 447 h 4608"/>
              <a:gd name="T20" fmla="*/ 1764 w 2128"/>
              <a:gd name="T21" fmla="*/ 282 h 46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28"/>
              <a:gd name="T34" fmla="*/ 0 h 4608"/>
              <a:gd name="T35" fmla="*/ 2128 w 2128"/>
              <a:gd name="T36" fmla="*/ 4608 h 46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28" h="4608">
                <a:moveTo>
                  <a:pt x="7" y="4556"/>
                </a:moveTo>
                <a:lnTo>
                  <a:pt x="1943" y="290"/>
                </a:lnTo>
                <a:cubicBezTo>
                  <a:pt x="1951" y="273"/>
                  <a:pt x="1970" y="266"/>
                  <a:pt x="1987" y="273"/>
                </a:cubicBezTo>
                <a:cubicBezTo>
                  <a:pt x="2004" y="281"/>
                  <a:pt x="2011" y="301"/>
                  <a:pt x="2004" y="317"/>
                </a:cubicBezTo>
                <a:lnTo>
                  <a:pt x="68" y="4584"/>
                </a:lnTo>
                <a:cubicBezTo>
                  <a:pt x="61" y="4601"/>
                  <a:pt x="41" y="4608"/>
                  <a:pt x="24" y="4600"/>
                </a:cubicBezTo>
                <a:cubicBezTo>
                  <a:pt x="7" y="4593"/>
                  <a:pt x="0" y="4573"/>
                  <a:pt x="7" y="4556"/>
                </a:cubicBezTo>
                <a:close/>
                <a:moveTo>
                  <a:pt x="1764" y="282"/>
                </a:moveTo>
                <a:lnTo>
                  <a:pt x="2111" y="0"/>
                </a:lnTo>
                <a:lnTo>
                  <a:pt x="2128" y="447"/>
                </a:lnTo>
                <a:lnTo>
                  <a:pt x="1764" y="282"/>
                </a:lnTo>
                <a:close/>
              </a:path>
            </a:pathLst>
          </a:custGeom>
          <a:solidFill>
            <a:srgbClr val="000000"/>
          </a:solidFill>
          <a:ln w="1588" cap="flat">
            <a:solidFill>
              <a:srgbClr val="000000"/>
            </a:solidFill>
            <a:prstDash val="solid"/>
            <a:bevel/>
            <a:headEnd/>
            <a:tailEnd/>
          </a:ln>
        </p:spPr>
        <p:txBody>
          <a:bodyPr/>
          <a:lstStyle/>
          <a:p>
            <a:endParaRPr lang="en-GB"/>
          </a:p>
        </p:txBody>
      </p:sp>
      <p:sp>
        <p:nvSpPr>
          <p:cNvPr id="9552" name="Freeform 811"/>
          <p:cNvSpPr>
            <a:spLocks noEditPoints="1"/>
          </p:cNvSpPr>
          <p:nvPr/>
        </p:nvSpPr>
        <p:spPr bwMode="auto">
          <a:xfrm>
            <a:off x="3878263" y="1143000"/>
            <a:ext cx="496887" cy="222250"/>
          </a:xfrm>
          <a:custGeom>
            <a:avLst/>
            <a:gdLst>
              <a:gd name="T0" fmla="*/ 48 w 4083"/>
              <a:gd name="T1" fmla="*/ 1880 h 2017"/>
              <a:gd name="T2" fmla="*/ 3453 w 4083"/>
              <a:gd name="T3" fmla="*/ 243 h 2017"/>
              <a:gd name="T4" fmla="*/ 3542 w 4083"/>
              <a:gd name="T5" fmla="*/ 274 h 2017"/>
              <a:gd name="T6" fmla="*/ 3511 w 4083"/>
              <a:gd name="T7" fmla="*/ 363 h 2017"/>
              <a:gd name="T8" fmla="*/ 105 w 4083"/>
              <a:gd name="T9" fmla="*/ 2001 h 2017"/>
              <a:gd name="T10" fmla="*/ 16 w 4083"/>
              <a:gd name="T11" fmla="*/ 1969 h 2017"/>
              <a:gd name="T12" fmla="*/ 48 w 4083"/>
              <a:gd name="T13" fmla="*/ 1880 h 2017"/>
              <a:gd name="T14" fmla="*/ 3189 w 4083"/>
              <a:gd name="T15" fmla="*/ 0 h 2017"/>
              <a:gd name="T16" fmla="*/ 4083 w 4083"/>
              <a:gd name="T17" fmla="*/ 14 h 2017"/>
              <a:gd name="T18" fmla="*/ 3536 w 4083"/>
              <a:gd name="T19" fmla="*/ 721 h 2017"/>
              <a:gd name="T20" fmla="*/ 3189 w 4083"/>
              <a:gd name="T21" fmla="*/ 0 h 20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083"/>
              <a:gd name="T34" fmla="*/ 0 h 2017"/>
              <a:gd name="T35" fmla="*/ 4083 w 4083"/>
              <a:gd name="T36" fmla="*/ 2017 h 20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083" h="2017">
                <a:moveTo>
                  <a:pt x="48" y="1880"/>
                </a:moveTo>
                <a:lnTo>
                  <a:pt x="3453" y="243"/>
                </a:lnTo>
                <a:cubicBezTo>
                  <a:pt x="3487" y="227"/>
                  <a:pt x="3526" y="241"/>
                  <a:pt x="3542" y="274"/>
                </a:cubicBezTo>
                <a:cubicBezTo>
                  <a:pt x="3558" y="307"/>
                  <a:pt x="3544" y="347"/>
                  <a:pt x="3511" y="363"/>
                </a:cubicBezTo>
                <a:lnTo>
                  <a:pt x="105" y="2001"/>
                </a:lnTo>
                <a:cubicBezTo>
                  <a:pt x="72" y="2017"/>
                  <a:pt x="32" y="2003"/>
                  <a:pt x="16" y="1969"/>
                </a:cubicBezTo>
                <a:cubicBezTo>
                  <a:pt x="0" y="1936"/>
                  <a:pt x="14" y="1896"/>
                  <a:pt x="48" y="1880"/>
                </a:cubicBezTo>
                <a:close/>
                <a:moveTo>
                  <a:pt x="3189" y="0"/>
                </a:moveTo>
                <a:lnTo>
                  <a:pt x="4083" y="14"/>
                </a:lnTo>
                <a:lnTo>
                  <a:pt x="3536" y="721"/>
                </a:lnTo>
                <a:lnTo>
                  <a:pt x="3189" y="0"/>
                </a:lnTo>
                <a:close/>
              </a:path>
            </a:pathLst>
          </a:custGeom>
          <a:solidFill>
            <a:srgbClr val="000000"/>
          </a:solidFill>
          <a:ln w="1588" cap="flat">
            <a:solidFill>
              <a:srgbClr val="000000"/>
            </a:solidFill>
            <a:prstDash val="solid"/>
            <a:bevel/>
            <a:headEnd/>
            <a:tailEnd/>
          </a:ln>
        </p:spPr>
        <p:txBody>
          <a:bodyPr/>
          <a:lstStyle/>
          <a:p>
            <a:endParaRPr lang="en-GB"/>
          </a:p>
        </p:txBody>
      </p:sp>
      <p:sp>
        <p:nvSpPr>
          <p:cNvPr id="9553" name="Freeform 812"/>
          <p:cNvSpPr>
            <a:spLocks noEditPoints="1"/>
          </p:cNvSpPr>
          <p:nvPr/>
        </p:nvSpPr>
        <p:spPr bwMode="auto">
          <a:xfrm>
            <a:off x="3871913" y="1346200"/>
            <a:ext cx="514350" cy="1120775"/>
          </a:xfrm>
          <a:custGeom>
            <a:avLst/>
            <a:gdLst>
              <a:gd name="T0" fmla="*/ 137 w 4251"/>
              <a:gd name="T1" fmla="*/ 50 h 10162"/>
              <a:gd name="T2" fmla="*/ 3992 w 4251"/>
              <a:gd name="T3" fmla="*/ 9520 h 10162"/>
              <a:gd name="T4" fmla="*/ 3956 w 4251"/>
              <a:gd name="T5" fmla="*/ 9606 h 10162"/>
              <a:gd name="T6" fmla="*/ 3869 w 4251"/>
              <a:gd name="T7" fmla="*/ 9570 h 10162"/>
              <a:gd name="T8" fmla="*/ 13 w 4251"/>
              <a:gd name="T9" fmla="*/ 101 h 10162"/>
              <a:gd name="T10" fmla="*/ 50 w 4251"/>
              <a:gd name="T11" fmla="*/ 14 h 10162"/>
              <a:gd name="T12" fmla="*/ 137 w 4251"/>
              <a:gd name="T13" fmla="*/ 50 h 10162"/>
              <a:gd name="T14" fmla="*/ 4251 w 4251"/>
              <a:gd name="T15" fmla="*/ 9270 h 10162"/>
              <a:gd name="T16" fmla="*/ 4182 w 4251"/>
              <a:gd name="T17" fmla="*/ 10162 h 10162"/>
              <a:gd name="T18" fmla="*/ 3510 w 4251"/>
              <a:gd name="T19" fmla="*/ 9572 h 10162"/>
              <a:gd name="T20" fmla="*/ 4251 w 4251"/>
              <a:gd name="T21" fmla="*/ 9270 h 101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251"/>
              <a:gd name="T34" fmla="*/ 0 h 10162"/>
              <a:gd name="T35" fmla="*/ 4251 w 4251"/>
              <a:gd name="T36" fmla="*/ 10162 h 101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251" h="10162">
                <a:moveTo>
                  <a:pt x="137" y="50"/>
                </a:moveTo>
                <a:lnTo>
                  <a:pt x="3992" y="9520"/>
                </a:lnTo>
                <a:cubicBezTo>
                  <a:pt x="4006" y="9554"/>
                  <a:pt x="3990" y="9593"/>
                  <a:pt x="3956" y="9606"/>
                </a:cubicBezTo>
                <a:cubicBezTo>
                  <a:pt x="3921" y="9620"/>
                  <a:pt x="3883" y="9604"/>
                  <a:pt x="3869" y="9570"/>
                </a:cubicBezTo>
                <a:lnTo>
                  <a:pt x="13" y="101"/>
                </a:lnTo>
                <a:cubicBezTo>
                  <a:pt x="0" y="67"/>
                  <a:pt x="16" y="28"/>
                  <a:pt x="50" y="14"/>
                </a:cubicBezTo>
                <a:cubicBezTo>
                  <a:pt x="84" y="0"/>
                  <a:pt x="123" y="16"/>
                  <a:pt x="137" y="50"/>
                </a:cubicBezTo>
                <a:close/>
                <a:moveTo>
                  <a:pt x="4251" y="9270"/>
                </a:moveTo>
                <a:lnTo>
                  <a:pt x="4182" y="10162"/>
                </a:lnTo>
                <a:lnTo>
                  <a:pt x="3510" y="9572"/>
                </a:lnTo>
                <a:lnTo>
                  <a:pt x="4251" y="9270"/>
                </a:lnTo>
                <a:close/>
              </a:path>
            </a:pathLst>
          </a:custGeom>
          <a:solidFill>
            <a:srgbClr val="000000"/>
          </a:solidFill>
          <a:ln w="1588" cap="flat">
            <a:solidFill>
              <a:srgbClr val="000000"/>
            </a:solidFill>
            <a:prstDash val="solid"/>
            <a:bevel/>
            <a:headEnd/>
            <a:tailEnd/>
          </a:ln>
        </p:spPr>
        <p:txBody>
          <a:bodyPr/>
          <a:lstStyle/>
          <a:p>
            <a:endParaRPr lang="en-GB"/>
          </a:p>
        </p:txBody>
      </p:sp>
      <p:sp>
        <p:nvSpPr>
          <p:cNvPr id="9554" name="Freeform 813"/>
          <p:cNvSpPr>
            <a:spLocks noEditPoints="1"/>
          </p:cNvSpPr>
          <p:nvPr/>
        </p:nvSpPr>
        <p:spPr bwMode="auto">
          <a:xfrm>
            <a:off x="3863975" y="4957763"/>
            <a:ext cx="446088" cy="730250"/>
          </a:xfrm>
          <a:custGeom>
            <a:avLst/>
            <a:gdLst>
              <a:gd name="T0" fmla="*/ 68 w 1835"/>
              <a:gd name="T1" fmla="*/ 22 h 3308"/>
              <a:gd name="T2" fmla="*/ 1704 w 1835"/>
              <a:gd name="T3" fmla="*/ 3000 h 3308"/>
              <a:gd name="T4" fmla="*/ 1691 w 1835"/>
              <a:gd name="T5" fmla="*/ 3046 h 3308"/>
              <a:gd name="T6" fmla="*/ 1645 w 1835"/>
              <a:gd name="T7" fmla="*/ 3032 h 3308"/>
              <a:gd name="T8" fmla="*/ 9 w 1835"/>
              <a:gd name="T9" fmla="*/ 55 h 3308"/>
              <a:gd name="T10" fmla="*/ 22 w 1835"/>
              <a:gd name="T11" fmla="*/ 9 h 3308"/>
              <a:gd name="T12" fmla="*/ 68 w 1835"/>
              <a:gd name="T13" fmla="*/ 22 h 3308"/>
              <a:gd name="T14" fmla="*/ 1818 w 1835"/>
              <a:gd name="T15" fmla="*/ 2862 h 3308"/>
              <a:gd name="T16" fmla="*/ 1835 w 1835"/>
              <a:gd name="T17" fmla="*/ 3308 h 3308"/>
              <a:gd name="T18" fmla="*/ 1467 w 1835"/>
              <a:gd name="T19" fmla="*/ 3054 h 3308"/>
              <a:gd name="T20" fmla="*/ 1818 w 1835"/>
              <a:gd name="T21" fmla="*/ 2862 h 33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35"/>
              <a:gd name="T34" fmla="*/ 0 h 3308"/>
              <a:gd name="T35" fmla="*/ 1835 w 1835"/>
              <a:gd name="T36" fmla="*/ 3308 h 33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35" h="3308">
                <a:moveTo>
                  <a:pt x="68" y="22"/>
                </a:moveTo>
                <a:lnTo>
                  <a:pt x="1704" y="3000"/>
                </a:lnTo>
                <a:cubicBezTo>
                  <a:pt x="1713" y="3016"/>
                  <a:pt x="1707" y="3037"/>
                  <a:pt x="1691" y="3046"/>
                </a:cubicBezTo>
                <a:cubicBezTo>
                  <a:pt x="1675" y="3054"/>
                  <a:pt x="1654" y="3049"/>
                  <a:pt x="1645" y="3032"/>
                </a:cubicBezTo>
                <a:lnTo>
                  <a:pt x="9" y="55"/>
                </a:lnTo>
                <a:cubicBezTo>
                  <a:pt x="0" y="38"/>
                  <a:pt x="6" y="18"/>
                  <a:pt x="22" y="9"/>
                </a:cubicBezTo>
                <a:cubicBezTo>
                  <a:pt x="39" y="0"/>
                  <a:pt x="59" y="6"/>
                  <a:pt x="68" y="22"/>
                </a:cubicBezTo>
                <a:close/>
                <a:moveTo>
                  <a:pt x="1818" y="2862"/>
                </a:moveTo>
                <a:lnTo>
                  <a:pt x="1835" y="3308"/>
                </a:lnTo>
                <a:lnTo>
                  <a:pt x="1467" y="3054"/>
                </a:lnTo>
                <a:lnTo>
                  <a:pt x="1818" y="2862"/>
                </a:lnTo>
                <a:close/>
              </a:path>
            </a:pathLst>
          </a:custGeom>
          <a:solidFill>
            <a:srgbClr val="000000"/>
          </a:solidFill>
          <a:ln w="1588" cap="flat">
            <a:solidFill>
              <a:srgbClr val="000000"/>
            </a:solidFill>
            <a:prstDash val="solid"/>
            <a:bevel/>
            <a:headEnd/>
            <a:tailEnd/>
          </a:ln>
        </p:spPr>
        <p:txBody>
          <a:bodyPr/>
          <a:lstStyle/>
          <a:p>
            <a:endParaRPr lang="en-GB"/>
          </a:p>
        </p:txBody>
      </p:sp>
      <p:sp>
        <p:nvSpPr>
          <p:cNvPr id="9555" name="Freeform 814"/>
          <p:cNvSpPr>
            <a:spLocks noEditPoints="1"/>
          </p:cNvSpPr>
          <p:nvPr/>
        </p:nvSpPr>
        <p:spPr bwMode="auto">
          <a:xfrm>
            <a:off x="3873500" y="4848225"/>
            <a:ext cx="433388" cy="120650"/>
          </a:xfrm>
          <a:custGeom>
            <a:avLst/>
            <a:gdLst>
              <a:gd name="T0" fmla="*/ 29 w 1783"/>
              <a:gd name="T1" fmla="*/ 475 h 544"/>
              <a:gd name="T2" fmla="*/ 1451 w 1783"/>
              <a:gd name="T3" fmla="*/ 147 h 544"/>
              <a:gd name="T4" fmla="*/ 1490 w 1783"/>
              <a:gd name="T5" fmla="*/ 172 h 544"/>
              <a:gd name="T6" fmla="*/ 1466 w 1783"/>
              <a:gd name="T7" fmla="*/ 212 h 544"/>
              <a:gd name="T8" fmla="*/ 44 w 1783"/>
              <a:gd name="T9" fmla="*/ 540 h 544"/>
              <a:gd name="T10" fmla="*/ 4 w 1783"/>
              <a:gd name="T11" fmla="*/ 515 h 544"/>
              <a:gd name="T12" fmla="*/ 29 w 1783"/>
              <a:gd name="T13" fmla="*/ 475 h 544"/>
              <a:gd name="T14" fmla="*/ 1348 w 1783"/>
              <a:gd name="T15" fmla="*/ 0 h 544"/>
              <a:gd name="T16" fmla="*/ 1783 w 1783"/>
              <a:gd name="T17" fmla="*/ 104 h 544"/>
              <a:gd name="T18" fmla="*/ 1438 w 1783"/>
              <a:gd name="T19" fmla="*/ 389 h 544"/>
              <a:gd name="T20" fmla="*/ 1348 w 1783"/>
              <a:gd name="T21" fmla="*/ 0 h 54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3"/>
              <a:gd name="T34" fmla="*/ 0 h 544"/>
              <a:gd name="T35" fmla="*/ 1783 w 1783"/>
              <a:gd name="T36" fmla="*/ 544 h 54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3" h="544">
                <a:moveTo>
                  <a:pt x="29" y="475"/>
                </a:moveTo>
                <a:lnTo>
                  <a:pt x="1451" y="147"/>
                </a:lnTo>
                <a:cubicBezTo>
                  <a:pt x="1468" y="143"/>
                  <a:pt x="1486" y="154"/>
                  <a:pt x="1490" y="172"/>
                </a:cubicBezTo>
                <a:cubicBezTo>
                  <a:pt x="1495" y="190"/>
                  <a:pt x="1483" y="208"/>
                  <a:pt x="1466" y="212"/>
                </a:cubicBezTo>
                <a:lnTo>
                  <a:pt x="44" y="540"/>
                </a:lnTo>
                <a:cubicBezTo>
                  <a:pt x="26" y="544"/>
                  <a:pt x="8" y="533"/>
                  <a:pt x="4" y="515"/>
                </a:cubicBezTo>
                <a:cubicBezTo>
                  <a:pt x="0" y="497"/>
                  <a:pt x="11" y="479"/>
                  <a:pt x="29" y="475"/>
                </a:cubicBezTo>
                <a:close/>
                <a:moveTo>
                  <a:pt x="1348" y="0"/>
                </a:moveTo>
                <a:lnTo>
                  <a:pt x="1783" y="104"/>
                </a:lnTo>
                <a:lnTo>
                  <a:pt x="1438" y="389"/>
                </a:lnTo>
                <a:lnTo>
                  <a:pt x="1348" y="0"/>
                </a:lnTo>
                <a:close/>
              </a:path>
            </a:pathLst>
          </a:custGeom>
          <a:solidFill>
            <a:srgbClr val="000000"/>
          </a:solidFill>
          <a:ln w="1588" cap="flat">
            <a:solidFill>
              <a:srgbClr val="000000"/>
            </a:solidFill>
            <a:prstDash val="solid"/>
            <a:bevel/>
            <a:headEnd/>
            <a:tailEnd/>
          </a:ln>
        </p:spPr>
        <p:txBody>
          <a:bodyPr/>
          <a:lstStyle/>
          <a:p>
            <a:endParaRPr lang="en-GB"/>
          </a:p>
        </p:txBody>
      </p:sp>
      <p:sp>
        <p:nvSpPr>
          <p:cNvPr id="9556" name="Rectangle 817"/>
          <p:cNvSpPr>
            <a:spLocks noChangeArrowheads="1"/>
          </p:cNvSpPr>
          <p:nvPr/>
        </p:nvSpPr>
        <p:spPr bwMode="auto">
          <a:xfrm>
            <a:off x="4356100" y="5445125"/>
            <a:ext cx="2232025" cy="720725"/>
          </a:xfrm>
          <a:prstGeom prst="rect">
            <a:avLst/>
          </a:prstGeom>
          <a:noFill/>
          <a:ln w="9525">
            <a:solidFill>
              <a:schemeClr val="tx1"/>
            </a:solidFill>
            <a:miter lim="800000"/>
            <a:headEnd/>
            <a:tailEnd/>
          </a:ln>
        </p:spPr>
        <p:txBody>
          <a:bodyPr wrap="none" anchor="ctr"/>
          <a:lstStyle/>
          <a:p>
            <a:endParaRPr lang="en-US"/>
          </a:p>
        </p:txBody>
      </p:sp>
      <p:sp>
        <p:nvSpPr>
          <p:cNvPr id="9557" name="Rectangle 818"/>
          <p:cNvSpPr>
            <a:spLocks noChangeArrowheads="1"/>
          </p:cNvSpPr>
          <p:nvPr/>
        </p:nvSpPr>
        <p:spPr bwMode="auto">
          <a:xfrm>
            <a:off x="2435225" y="3213100"/>
            <a:ext cx="490538" cy="182563"/>
          </a:xfrm>
          <a:prstGeom prst="rect">
            <a:avLst/>
          </a:prstGeom>
          <a:noFill/>
          <a:ln w="9525">
            <a:noFill/>
            <a:miter lim="800000"/>
            <a:headEnd/>
            <a:tailEnd/>
          </a:ln>
        </p:spPr>
        <p:txBody>
          <a:bodyPr wrap="none" lIns="0" tIns="0" rIns="0" bIns="0">
            <a:spAutoFit/>
          </a:bodyPr>
          <a:lstStyle/>
          <a:p>
            <a:r>
              <a:rPr lang="en-GB" sz="1200" b="1">
                <a:solidFill>
                  <a:srgbClr val="000000"/>
                </a:solidFill>
              </a:rPr>
              <a:t>Part C </a:t>
            </a:r>
            <a:endParaRPr lang="en-GB" sz="2400"/>
          </a:p>
        </p:txBody>
      </p:sp>
      <p:sp>
        <p:nvSpPr>
          <p:cNvPr id="9558" name="Rectangle 819"/>
          <p:cNvSpPr>
            <a:spLocks noChangeArrowheads="1"/>
          </p:cNvSpPr>
          <p:nvPr/>
        </p:nvSpPr>
        <p:spPr bwMode="auto">
          <a:xfrm>
            <a:off x="1687513" y="3395663"/>
            <a:ext cx="1576387" cy="150812"/>
          </a:xfrm>
          <a:prstGeom prst="rect">
            <a:avLst/>
          </a:prstGeom>
          <a:noFill/>
          <a:ln w="9525">
            <a:noFill/>
            <a:miter lim="800000"/>
            <a:headEnd/>
            <a:tailEnd/>
          </a:ln>
        </p:spPr>
        <p:txBody>
          <a:bodyPr wrap="none" lIns="0" tIns="0" rIns="0" bIns="0">
            <a:spAutoFit/>
          </a:bodyPr>
          <a:lstStyle/>
          <a:p>
            <a:r>
              <a:rPr lang="en-GB" sz="1000" b="1">
                <a:solidFill>
                  <a:srgbClr val="000000"/>
                </a:solidFill>
              </a:rPr>
              <a:t>(40% of Total BSc Degree)</a:t>
            </a:r>
            <a:endParaRPr lang="en-GB" sz="2400"/>
          </a:p>
        </p:txBody>
      </p:sp>
      <p:sp>
        <p:nvSpPr>
          <p:cNvPr id="9559" name="Rectangle 820"/>
          <p:cNvSpPr>
            <a:spLocks noChangeArrowheads="1"/>
          </p:cNvSpPr>
          <p:nvPr/>
        </p:nvSpPr>
        <p:spPr bwMode="auto">
          <a:xfrm>
            <a:off x="1547813" y="2997200"/>
            <a:ext cx="2376487" cy="936625"/>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subTitle" idx="1"/>
          </p:nvPr>
        </p:nvSpPr>
        <p:spPr>
          <a:xfrm>
            <a:off x="250825" y="549275"/>
            <a:ext cx="8675688" cy="5689600"/>
          </a:xfrm>
        </p:spPr>
        <p:txBody>
          <a:bodyPr/>
          <a:lstStyle/>
          <a:p>
            <a:pPr algn="l" eaLnBrk="1" hangingPunct="1">
              <a:lnSpc>
                <a:spcPct val="135000"/>
              </a:lnSpc>
            </a:pPr>
            <a:r>
              <a:rPr lang="en-GB" sz="1600" b="1" dirty="0" smtClean="0"/>
              <a:t>Year 4 Part A: 2-week Introduction to the BSc Course </a:t>
            </a:r>
            <a:endParaRPr lang="en-GB" sz="1600" dirty="0" smtClean="0"/>
          </a:p>
          <a:p>
            <a:pPr algn="l" eaLnBrk="1" hangingPunct="1">
              <a:lnSpc>
                <a:spcPct val="135000"/>
              </a:lnSpc>
            </a:pPr>
            <a:r>
              <a:rPr lang="en-GB" sz="1600" dirty="0" smtClean="0"/>
              <a:t>The 2-week Introduction to the BSc course is assessed through course work only. The in-course assessment will be formative and will comprise of </a:t>
            </a:r>
            <a:r>
              <a:rPr lang="en-GB" sz="1600" b="1" i="1" dirty="0" smtClean="0"/>
              <a:t>one</a:t>
            </a:r>
            <a:r>
              <a:rPr lang="en-GB" sz="1600" i="1" dirty="0" smtClean="0"/>
              <a:t> </a:t>
            </a:r>
            <a:r>
              <a:rPr lang="en-GB" sz="1600" b="1" i="1" dirty="0" smtClean="0"/>
              <a:t>compulsory piece</a:t>
            </a:r>
            <a:r>
              <a:rPr lang="en-GB" sz="1600" dirty="0" smtClean="0"/>
              <a:t>, the type of which will be at the discretion of the course organiser. The submission of this coursework will be required by the end of the 2-week study period. The mark obtained for this piece of assessment may be used in project allocation if appropriate; this will be at the discretion of the course organiser.  Failure to produce the in-course assessment, along with poor attendance of the 2-week course may lead to students being withdrawn from the BSc. Students will be expected to attend the whole </a:t>
            </a:r>
            <a:r>
              <a:rPr lang="en-GB" sz="1400" dirty="0" smtClean="0"/>
              <a:t>course</a:t>
            </a:r>
            <a:r>
              <a:rPr lang="en-GB" sz="1600" dirty="0" smtClean="0"/>
              <a:t> and should any sickness or other circumstances prevent their attendance then they must request a leave of absence</a:t>
            </a:r>
            <a:endParaRPr lang="en-GB" sz="1600" dirty="0" smtClean="0">
              <a:hlinkClick r:id="rId2"/>
            </a:endParaRPr>
          </a:p>
          <a:p>
            <a:pPr algn="l" eaLnBrk="1" hangingPunct="1">
              <a:lnSpc>
                <a:spcPct val="135000"/>
              </a:lnSpc>
            </a:pPr>
            <a:r>
              <a:rPr lang="en-GB" sz="1600" dirty="0" smtClean="0"/>
              <a:t>In addition, students must note that the material taught in this course will form part of the material that will be examined in the subsequent Part B examinations in February.</a:t>
            </a:r>
          </a:p>
          <a:p>
            <a:pPr algn="l" eaLnBrk="1" hangingPunct="1">
              <a:lnSpc>
                <a:spcPct val="135000"/>
              </a:lnSpc>
            </a:pPr>
            <a:endParaRPr lang="en-GB" sz="1600" dirty="0" smtClean="0"/>
          </a:p>
          <a:p>
            <a:pPr algn="l" eaLnBrk="1" hangingPunct="1">
              <a:lnSpc>
                <a:spcPct val="135000"/>
              </a:lnSpc>
              <a:buFontTx/>
              <a:buChar char="•"/>
            </a:pPr>
            <a:r>
              <a:rPr lang="en-GB" sz="1600" dirty="0" smtClean="0"/>
              <a:t> Lecture Wed 26</a:t>
            </a:r>
            <a:r>
              <a:rPr lang="en-GB" sz="1600" baseline="30000" dirty="0" smtClean="0"/>
              <a:t>th</a:t>
            </a:r>
            <a:r>
              <a:rPr lang="en-GB" sz="1600" dirty="0" smtClean="0"/>
              <a:t> September – how to read a paper.</a:t>
            </a:r>
          </a:p>
          <a:p>
            <a:pPr algn="l" eaLnBrk="1" hangingPunct="1">
              <a:lnSpc>
                <a:spcPct val="135000"/>
              </a:lnSpc>
              <a:buFontTx/>
              <a:buChar char="•"/>
            </a:pPr>
            <a:r>
              <a:rPr lang="en-GB" sz="1600" dirty="0" smtClean="0"/>
              <a:t> 1</a:t>
            </a:r>
            <a:r>
              <a:rPr lang="en-GB" sz="1600" baseline="30000" dirty="0" smtClean="0"/>
              <a:t>st</a:t>
            </a:r>
            <a:r>
              <a:rPr lang="en-GB" sz="1600" dirty="0" smtClean="0"/>
              <a:t> or 2</a:t>
            </a:r>
            <a:r>
              <a:rPr lang="en-GB" sz="1600" baseline="30000" dirty="0" smtClean="0"/>
              <a:t>nd</a:t>
            </a:r>
            <a:r>
              <a:rPr lang="en-GB" sz="1600" dirty="0" smtClean="0"/>
              <a:t> October.  Journal club sessions to prepare. </a:t>
            </a:r>
          </a:p>
          <a:p>
            <a:pPr algn="l" eaLnBrk="1" hangingPunct="1">
              <a:lnSpc>
                <a:spcPct val="135000"/>
              </a:lnSpc>
              <a:buFontTx/>
              <a:buChar char="•"/>
            </a:pPr>
            <a:r>
              <a:rPr lang="en-GB" sz="1600" dirty="0" smtClean="0"/>
              <a:t> 12.30-13.30 Friday 5</a:t>
            </a:r>
            <a:r>
              <a:rPr lang="en-GB" sz="1600" baseline="30000" dirty="0" smtClean="0"/>
              <a:t>th</a:t>
            </a:r>
            <a:r>
              <a:rPr lang="en-GB" sz="1600" dirty="0" smtClean="0"/>
              <a:t> October G16 LT, SAFB, SK campus: </a:t>
            </a:r>
            <a:r>
              <a:rPr lang="en-GB" sz="1600" b="1" dirty="0" smtClean="0"/>
              <a:t>Timed Data analysis session: figures from paper with questions. </a:t>
            </a:r>
            <a:r>
              <a:rPr lang="en-GB" sz="1600" dirty="0" smtClean="0"/>
              <a:t>To prepare for final exam in February </a:t>
            </a:r>
          </a:p>
          <a:p>
            <a:pPr algn="l" eaLnBrk="1" hangingPunct="1">
              <a:lnSpc>
                <a:spcPct val="135000"/>
              </a:lnSpc>
              <a:buFontTx/>
              <a:buChar char="•"/>
            </a:pPr>
            <a:endParaRPr lang="en-GB" sz="1600" dirty="0" smtClean="0"/>
          </a:p>
          <a:p>
            <a:pPr algn="l" eaLnBrk="1" hangingPunct="1">
              <a:lnSpc>
                <a:spcPct val="135000"/>
              </a:lnSpc>
            </a:pPr>
            <a:endParaRPr lang="en-GB" sz="1600" dirty="0" smtClean="0"/>
          </a:p>
          <a:p>
            <a:pPr algn="l" eaLnBrk="1" hangingPunct="1">
              <a:lnSpc>
                <a:spcPct val="135000"/>
              </a:lnSpc>
            </a:pPr>
            <a:endParaRPr lang="en-GB" sz="1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3" name="Rectangle 135"/>
          <p:cNvSpPr>
            <a:spLocks noChangeArrowheads="1"/>
          </p:cNvSpPr>
          <p:nvPr/>
        </p:nvSpPr>
        <p:spPr bwMode="auto">
          <a:xfrm>
            <a:off x="1259632" y="188640"/>
            <a:ext cx="6122189"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n-GB" sz="1800" dirty="0" smtClean="0"/>
              <a:t>Example data analysis past question from another module</a:t>
            </a:r>
            <a:endParaRPr lang="en-GB" sz="1800" dirty="0"/>
          </a:p>
        </p:txBody>
      </p:sp>
      <p:sp>
        <p:nvSpPr>
          <p:cNvPr id="12426" name="Rectangle 138"/>
          <p:cNvSpPr>
            <a:spLocks noChangeArrowheads="1"/>
          </p:cNvSpPr>
          <p:nvPr/>
        </p:nvSpPr>
        <p:spPr bwMode="auto">
          <a:xfrm>
            <a:off x="0" y="777334"/>
            <a:ext cx="8388424" cy="15850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During the cooking of meat, mutagenic and carcinogenic heterocyclic amines are formed, the most abundant of which, 2-amino-1-methyl-6-phenylimidazo[4-5-b]pyridine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PhIP</a:t>
            </a: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induces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tumors</a:t>
            </a: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the prostate, colon, and mammary gland in rats. Humans consuming cooked meat are exposed to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PhIP</a:t>
            </a: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on a daily basis, yet few studies have assessed the effects of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PhIP</a:t>
            </a: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dietary relevant concentrations. In addition to its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genotoxic</a:t>
            </a: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properties, recent studies have shown that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PhIP</a:t>
            </a: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can activate estrogen receptor–mediated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signaling</a:t>
            </a: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pathways at doses that are similar to those that may be present in the body following consumption of a cooked meat meal. In the data below, the authors the effect of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PhIP</a:t>
            </a: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on proliferation and migration in the human mammary epithelial cell line MCF10A and the prostate cancer cell line PC-3.</a:t>
            </a: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2425" name="Picture 137"/>
          <p:cNvPicPr>
            <a:picLocks noChangeAspect="1" noChangeArrowheads="1"/>
          </p:cNvPicPr>
          <p:nvPr/>
        </p:nvPicPr>
        <p:blipFill>
          <a:blip r:embed="rId2" cstate="print"/>
          <a:srcRect/>
          <a:stretch>
            <a:fillRect/>
          </a:stretch>
        </p:blipFill>
        <p:spPr bwMode="auto">
          <a:xfrm>
            <a:off x="2483768" y="1988840"/>
            <a:ext cx="3762375" cy="3038475"/>
          </a:xfrm>
          <a:prstGeom prst="rect">
            <a:avLst/>
          </a:prstGeom>
          <a:noFill/>
        </p:spPr>
      </p:pic>
      <p:sp>
        <p:nvSpPr>
          <p:cNvPr id="12427" name="Rectangle 139"/>
          <p:cNvSpPr>
            <a:spLocks noChangeArrowheads="1"/>
          </p:cNvSpPr>
          <p:nvPr/>
        </p:nvSpPr>
        <p:spPr bwMode="auto">
          <a:xfrm>
            <a:off x="323528" y="4940677"/>
            <a:ext cx="6192688"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effect of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PhIP</a:t>
            </a: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on proliferation of MCF10A cells .Cells were treated with various concentrations of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PhIP</a:t>
            </a: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6d in low-serum (0.5%) medium. Columns, mean of three separate experiments each done with between three and eight replicates; bars, SD. </a:t>
            </a: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some experiments, the MEK1/2 inhibitor PD98059 (PD; 50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Amol</a:t>
            </a: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 or the RAF-1 kinase inhibitor I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Raf</a:t>
            </a: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 10_7 mol/L) was added. **, P &lt; 0.01; *, P &lt; 0.05, compared with ethanol</a:t>
            </a: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EtOH</a:t>
            </a: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control; #, P &lt; 0.01, compared with treatment with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PhIP</a:t>
            </a: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ethanol</a:t>
            </a: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alone (ANOVA followed by </a:t>
            </a:r>
            <a:r>
              <a:rPr kumimoji="0" lang="en-GB"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Dunnett</a:t>
            </a: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multiple comparisons test).</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What does the data above tell you about the mechanism of MCF 10A cell proliferation?</a:t>
            </a:r>
            <a:endParaRPr kumimoji="0" lang="en-GB"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What does it tell you about the contribution of </a:t>
            </a:r>
            <a:r>
              <a:rPr kumimoji="0" lang="en-GB" sz="11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PhIP</a:t>
            </a:r>
            <a:r>
              <a:rPr kumimoji="0" lang="en-GB"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 that mechanism? </a:t>
            </a:r>
            <a:endParaRPr kumimoji="0" lang="en-GB"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681</TotalTime>
  <Words>1977</Words>
  <Application>Microsoft Office PowerPoint</Application>
  <PresentationFormat>On-screen Show (4:3)</PresentationFormat>
  <Paragraphs>407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Imperial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Harding</dc:creator>
  <cp:lastModifiedBy>Shiel, Nuala</cp:lastModifiedBy>
  <cp:revision>30</cp:revision>
  <dcterms:created xsi:type="dcterms:W3CDTF">2010-09-24T13:46:16Z</dcterms:created>
  <dcterms:modified xsi:type="dcterms:W3CDTF">2012-09-26T10:01:03Z</dcterms:modified>
</cp:coreProperties>
</file>