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handoutMasterIdLst>
    <p:handoutMasterId r:id="rId30"/>
  </p:handoutMasterIdLst>
  <p:sldIdLst>
    <p:sldId id="697" r:id="rId2"/>
    <p:sldId id="1160" r:id="rId3"/>
    <p:sldId id="1192" r:id="rId4"/>
    <p:sldId id="1185" r:id="rId5"/>
    <p:sldId id="1175" r:id="rId6"/>
    <p:sldId id="1165" r:id="rId7"/>
    <p:sldId id="1189" r:id="rId8"/>
    <p:sldId id="1172" r:id="rId9"/>
    <p:sldId id="1173" r:id="rId10"/>
    <p:sldId id="1190" r:id="rId11"/>
    <p:sldId id="1176" r:id="rId12"/>
    <p:sldId id="1191" r:id="rId13"/>
    <p:sldId id="1178" r:id="rId14"/>
    <p:sldId id="1096" r:id="rId15"/>
    <p:sldId id="1112" r:id="rId16"/>
    <p:sldId id="1107" r:id="rId17"/>
    <p:sldId id="1153" r:id="rId18"/>
    <p:sldId id="1204" r:id="rId19"/>
    <p:sldId id="1193" r:id="rId20"/>
    <p:sldId id="1194" r:id="rId21"/>
    <p:sldId id="1195" r:id="rId22"/>
    <p:sldId id="1198" r:id="rId23"/>
    <p:sldId id="1201" r:id="rId24"/>
    <p:sldId id="1202" r:id="rId25"/>
    <p:sldId id="1203" r:id="rId26"/>
    <p:sldId id="1200" r:id="rId27"/>
    <p:sldId id="1199" r:id="rId28"/>
  </p:sldIdLst>
  <p:sldSz cx="9144000" cy="6858000" type="screen4x3"/>
  <p:notesSz cx="6669088" cy="9928225"/>
  <p:defaultTextStyle>
    <a:defPPr>
      <a:defRPr lang="en-US"/>
    </a:defPPr>
    <a:lvl1pPr algn="ctr" rtl="0" eaLnBrk="0" fontAlgn="base" hangingPunct="0">
      <a:spcBef>
        <a:spcPct val="0"/>
      </a:spcBef>
      <a:spcAft>
        <a:spcPct val="0"/>
      </a:spcAft>
      <a:defRPr sz="3600" b="1" kern="1200">
        <a:solidFill>
          <a:schemeClr val="bg1"/>
        </a:solidFill>
        <a:latin typeface="Helvetica" pitchFamily="-65" charset="0"/>
        <a:ea typeface="Osaka" pitchFamily="-65" charset="-128"/>
        <a:cs typeface="Osaka" pitchFamily="-65" charset="-128"/>
      </a:defRPr>
    </a:lvl1pPr>
    <a:lvl2pPr marL="457200" algn="ctr" rtl="0" eaLnBrk="0" fontAlgn="base" hangingPunct="0">
      <a:spcBef>
        <a:spcPct val="0"/>
      </a:spcBef>
      <a:spcAft>
        <a:spcPct val="0"/>
      </a:spcAft>
      <a:defRPr sz="3600" b="1" kern="1200">
        <a:solidFill>
          <a:schemeClr val="bg1"/>
        </a:solidFill>
        <a:latin typeface="Helvetica" pitchFamily="-65" charset="0"/>
        <a:ea typeface="Osaka" pitchFamily="-65" charset="-128"/>
        <a:cs typeface="Osaka" pitchFamily="-65" charset="-128"/>
      </a:defRPr>
    </a:lvl2pPr>
    <a:lvl3pPr marL="914400" algn="ctr" rtl="0" eaLnBrk="0" fontAlgn="base" hangingPunct="0">
      <a:spcBef>
        <a:spcPct val="0"/>
      </a:spcBef>
      <a:spcAft>
        <a:spcPct val="0"/>
      </a:spcAft>
      <a:defRPr sz="3600" b="1" kern="1200">
        <a:solidFill>
          <a:schemeClr val="bg1"/>
        </a:solidFill>
        <a:latin typeface="Helvetica" pitchFamily="-65" charset="0"/>
        <a:ea typeface="Osaka" pitchFamily="-65" charset="-128"/>
        <a:cs typeface="Osaka" pitchFamily="-65" charset="-128"/>
      </a:defRPr>
    </a:lvl3pPr>
    <a:lvl4pPr marL="1371600" algn="ctr" rtl="0" eaLnBrk="0" fontAlgn="base" hangingPunct="0">
      <a:spcBef>
        <a:spcPct val="0"/>
      </a:spcBef>
      <a:spcAft>
        <a:spcPct val="0"/>
      </a:spcAft>
      <a:defRPr sz="3600" b="1" kern="1200">
        <a:solidFill>
          <a:schemeClr val="bg1"/>
        </a:solidFill>
        <a:latin typeface="Helvetica" pitchFamily="-65" charset="0"/>
        <a:ea typeface="Osaka" pitchFamily="-65" charset="-128"/>
        <a:cs typeface="Osaka" pitchFamily="-65" charset="-128"/>
      </a:defRPr>
    </a:lvl4pPr>
    <a:lvl5pPr marL="1828800" algn="ctr" rtl="0" eaLnBrk="0" fontAlgn="base" hangingPunct="0">
      <a:spcBef>
        <a:spcPct val="0"/>
      </a:spcBef>
      <a:spcAft>
        <a:spcPct val="0"/>
      </a:spcAft>
      <a:defRPr sz="3600" b="1" kern="1200">
        <a:solidFill>
          <a:schemeClr val="bg1"/>
        </a:solidFill>
        <a:latin typeface="Helvetica" pitchFamily="-65" charset="0"/>
        <a:ea typeface="Osaka" pitchFamily="-65" charset="-128"/>
        <a:cs typeface="Osaka" pitchFamily="-65" charset="-128"/>
      </a:defRPr>
    </a:lvl5pPr>
    <a:lvl6pPr marL="2286000" algn="l" defTabSz="457200" rtl="0" eaLnBrk="1" latinLnBrk="0" hangingPunct="1">
      <a:defRPr sz="3600" b="1" kern="1200">
        <a:solidFill>
          <a:schemeClr val="bg1"/>
        </a:solidFill>
        <a:latin typeface="Helvetica" pitchFamily="-65" charset="0"/>
        <a:ea typeface="Osaka" pitchFamily="-65" charset="-128"/>
        <a:cs typeface="Osaka" pitchFamily="-65" charset="-128"/>
      </a:defRPr>
    </a:lvl6pPr>
    <a:lvl7pPr marL="2743200" algn="l" defTabSz="457200" rtl="0" eaLnBrk="1" latinLnBrk="0" hangingPunct="1">
      <a:defRPr sz="3600" b="1" kern="1200">
        <a:solidFill>
          <a:schemeClr val="bg1"/>
        </a:solidFill>
        <a:latin typeface="Helvetica" pitchFamily="-65" charset="0"/>
        <a:ea typeface="Osaka" pitchFamily="-65" charset="-128"/>
        <a:cs typeface="Osaka" pitchFamily="-65" charset="-128"/>
      </a:defRPr>
    </a:lvl7pPr>
    <a:lvl8pPr marL="3200400" algn="l" defTabSz="457200" rtl="0" eaLnBrk="1" latinLnBrk="0" hangingPunct="1">
      <a:defRPr sz="3600" b="1" kern="1200">
        <a:solidFill>
          <a:schemeClr val="bg1"/>
        </a:solidFill>
        <a:latin typeface="Helvetica" pitchFamily="-65" charset="0"/>
        <a:ea typeface="Osaka" pitchFamily="-65" charset="-128"/>
        <a:cs typeface="Osaka" pitchFamily="-65" charset="-128"/>
      </a:defRPr>
    </a:lvl8pPr>
    <a:lvl9pPr marL="3657600" algn="l" defTabSz="457200" rtl="0" eaLnBrk="1" latinLnBrk="0" hangingPunct="1">
      <a:defRPr sz="3600" b="1" kern="1200">
        <a:solidFill>
          <a:schemeClr val="bg1"/>
        </a:solidFill>
        <a:latin typeface="Helvetica" pitchFamily="-65" charset="0"/>
        <a:ea typeface="Osaka" pitchFamily="-65" charset="-128"/>
        <a:cs typeface="Osaka" pitchFamily="-65"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6B00"/>
    <a:srgbClr val="A100A1"/>
    <a:srgbClr val="EB7D00"/>
    <a:srgbClr val="5481CD"/>
    <a:srgbClr val="00CF00"/>
    <a:srgbClr val="537CFF"/>
    <a:srgbClr val="4148FF"/>
    <a:srgbClr val="020D60"/>
    <a:srgbClr val="E6D3FF"/>
    <a:srgbClr val="D7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8" autoAdjust="0"/>
    <p:restoredTop sz="94689" autoAdjust="0"/>
  </p:normalViewPr>
  <p:slideViewPr>
    <p:cSldViewPr snapToGrid="0">
      <p:cViewPr>
        <p:scale>
          <a:sx n="50" d="100"/>
          <a:sy n="50" d="100"/>
        </p:scale>
        <p:origin x="-498" y="18"/>
      </p:cViewPr>
      <p:guideLst>
        <p:guide orient="horz" pos="4319"/>
        <p:guide pos="3536"/>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97" d="100"/>
          <a:sy n="97" d="100"/>
        </p:scale>
        <p:origin x="-2704" y="-10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55A0047C-598C-4875-96C3-FC068236D3C5}" type="datetimeFigureOut">
              <a:rPr lang="en-GB" smtClean="0"/>
              <a:t>05/10/2012</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581067D8-B72E-472C-9C4A-DCF40AF01691}" type="slidenum">
              <a:rPr lang="en-GB" smtClean="0"/>
              <a:t>‹#›</a:t>
            </a:fld>
            <a:endParaRPr lang="en-GB"/>
          </a:p>
        </p:txBody>
      </p:sp>
    </p:spTree>
    <p:extLst>
      <p:ext uri="{BB962C8B-B14F-4D97-AF65-F5344CB8AC3E}">
        <p14:creationId xmlns:p14="http://schemas.microsoft.com/office/powerpoint/2010/main" val="692088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Times" pitchFamily="-65" charset="0"/>
                <a:ea typeface="Osaka" pitchFamily="-65" charset="-128"/>
                <a:cs typeface="Osaka" pitchFamily="-65" charset="-128"/>
              </a:defRPr>
            </a:lvl1pPr>
          </a:lstStyle>
          <a:p>
            <a:pPr>
              <a:defRPr/>
            </a:pPr>
            <a:endParaRPr lang="en-US"/>
          </a:p>
        </p:txBody>
      </p:sp>
      <p:sp>
        <p:nvSpPr>
          <p:cNvPr id="97283" name="Rectangle 3"/>
          <p:cNvSpPr>
            <a:spLocks noGrp="1" noChangeArrowheads="1"/>
          </p:cNvSpPr>
          <p:nvPr>
            <p:ph type="dt" idx="1"/>
          </p:nvPr>
        </p:nvSpPr>
        <p:spPr bwMode="auto">
          <a:xfrm>
            <a:off x="377915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pitchFamily="-65" charset="0"/>
                <a:ea typeface="Osaka" pitchFamily="-65" charset="-128"/>
                <a:cs typeface="Osaka" pitchFamily="-65"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97285" name="Rectangle 5"/>
          <p:cNvSpPr>
            <a:spLocks noGrp="1" noChangeArrowheads="1"/>
          </p:cNvSpPr>
          <p:nvPr>
            <p:ph type="body" sz="quarter" idx="3"/>
          </p:nvPr>
        </p:nvSpPr>
        <p:spPr bwMode="auto">
          <a:xfrm>
            <a:off x="889212" y="4715907"/>
            <a:ext cx="4890665"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p:cNvSpPr>
            <a:spLocks noGrp="1" noChangeArrowheads="1"/>
          </p:cNvSpPr>
          <p:nvPr>
            <p:ph type="ftr" sz="quarter" idx="4"/>
          </p:nvPr>
        </p:nvSpPr>
        <p:spPr bwMode="auto">
          <a:xfrm>
            <a:off x="0" y="9431814"/>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Times" pitchFamily="-65" charset="0"/>
                <a:ea typeface="Osaka" pitchFamily="-65" charset="-128"/>
                <a:cs typeface="Osaka" pitchFamily="-65" charset="-128"/>
              </a:defRPr>
            </a:lvl1pPr>
          </a:lstStyle>
          <a:p>
            <a:pPr>
              <a:defRPr/>
            </a:pPr>
            <a:endParaRPr lang="en-US"/>
          </a:p>
        </p:txBody>
      </p:sp>
      <p:sp>
        <p:nvSpPr>
          <p:cNvPr id="97287" name="Rectangle 7"/>
          <p:cNvSpPr>
            <a:spLocks noGrp="1" noChangeArrowheads="1"/>
          </p:cNvSpPr>
          <p:nvPr>
            <p:ph type="sldNum" sz="quarter" idx="5"/>
          </p:nvPr>
        </p:nvSpPr>
        <p:spPr bwMode="auto">
          <a:xfrm>
            <a:off x="3779150" y="9431814"/>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pitchFamily="-65" charset="0"/>
                <a:ea typeface="Osaka" pitchFamily="-65" charset="-128"/>
                <a:cs typeface="Osaka" pitchFamily="-65" charset="-128"/>
              </a:defRPr>
            </a:lvl1pPr>
          </a:lstStyle>
          <a:p>
            <a:pPr>
              <a:defRPr/>
            </a:pPr>
            <a:fld id="{305BE8D1-D93C-D749-ABE2-FAF96F1695A8}" type="slidenum">
              <a:rPr lang="en-US"/>
              <a:pPr>
                <a:defRPr/>
              </a:pPr>
              <a:t>‹#›</a:t>
            </a:fld>
            <a:endParaRPr lang="en-US"/>
          </a:p>
        </p:txBody>
      </p:sp>
    </p:spTree>
    <p:extLst>
      <p:ext uri="{BB962C8B-B14F-4D97-AF65-F5344CB8AC3E}">
        <p14:creationId xmlns:p14="http://schemas.microsoft.com/office/powerpoint/2010/main" val="2354407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Osaka" pitchFamily="-65" charset="-128"/>
        <a:cs typeface="Osaka"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Osaka" pitchFamily="-65" charset="-128"/>
        <a:cs typeface="Osaka" pitchFamily="-65" charset="-128"/>
      </a:defRPr>
    </a:lvl2pPr>
    <a:lvl3pPr marL="914400" algn="l" rtl="0" eaLnBrk="0" fontAlgn="base" hangingPunct="0">
      <a:spcBef>
        <a:spcPct val="30000"/>
      </a:spcBef>
      <a:spcAft>
        <a:spcPct val="0"/>
      </a:spcAft>
      <a:defRPr sz="1200" kern="1200">
        <a:solidFill>
          <a:schemeClr val="tx1"/>
        </a:solidFill>
        <a:latin typeface="Times" pitchFamily="-65" charset="0"/>
        <a:ea typeface="Osaka" pitchFamily="-65" charset="-128"/>
        <a:cs typeface="Osaka" pitchFamily="-65" charset="-128"/>
      </a:defRPr>
    </a:lvl3pPr>
    <a:lvl4pPr marL="1371600" algn="l" rtl="0" eaLnBrk="0" fontAlgn="base" hangingPunct="0">
      <a:spcBef>
        <a:spcPct val="30000"/>
      </a:spcBef>
      <a:spcAft>
        <a:spcPct val="0"/>
      </a:spcAft>
      <a:defRPr sz="1200" kern="1200">
        <a:solidFill>
          <a:schemeClr val="tx1"/>
        </a:solidFill>
        <a:latin typeface="Times" pitchFamily="-65" charset="0"/>
        <a:ea typeface="Osaka" pitchFamily="-65" charset="-128"/>
        <a:cs typeface="Osaka" pitchFamily="-65" charset="-128"/>
      </a:defRPr>
    </a:lvl4pPr>
    <a:lvl5pPr marL="1828800" algn="l" rtl="0" eaLnBrk="0" fontAlgn="base" hangingPunct="0">
      <a:spcBef>
        <a:spcPct val="30000"/>
      </a:spcBef>
      <a:spcAft>
        <a:spcPct val="0"/>
      </a:spcAft>
      <a:defRPr sz="1200" kern="1200">
        <a:solidFill>
          <a:schemeClr val="tx1"/>
        </a:solidFill>
        <a:latin typeface="Times" pitchFamily="-65" charset="0"/>
        <a:ea typeface="Osaka" pitchFamily="-65" charset="-128"/>
        <a:cs typeface="Osaka" pitchFamily="-65"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B47B844-453C-2F47-B85E-30E3482BF600}"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05BE8D1-D93C-D749-ABE2-FAF96F1695A8}" type="slidenum">
              <a:rPr lang="en-US" smtClean="0"/>
              <a:pPr>
                <a:defRPr/>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05BE8D1-D93C-D749-ABE2-FAF96F1695A8}"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05BE8D1-D93C-D749-ABE2-FAF96F1695A8}"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05BE8D1-D93C-D749-ABE2-FAF96F1695A8}"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305BE8D1-D93C-D749-ABE2-FAF96F1695A8}"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760911E-71C9-7444-8AC8-FCFD8AFA778F}" type="slidenum">
              <a:rPr lang="en-US"/>
              <a:pPr/>
              <a:t>15</a:t>
            </a:fld>
            <a:endParaRPr lang="en-US"/>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xfrm>
            <a:off x="666909" y="4715907"/>
            <a:ext cx="5335270" cy="4467701"/>
          </a:xfrm>
          <a:solidFill>
            <a:srgbClr val="FFFFFF"/>
          </a:solidFill>
          <a:ln>
            <a:solidFill>
              <a:srgbClr val="000000"/>
            </a:solidFill>
          </a:ln>
        </p:spPr>
        <p:txBody>
          <a:bodyPr lIns="89730" tIns="44865" rIns="89730" bIns="44865"/>
          <a:lstStyle/>
          <a:p>
            <a:r>
              <a:rPr lang="en-US"/>
              <a:t>We next performed microarray to screen for Wnt- and BMP- dependent genes. ES cells were treated with soluble frizzed or Noggin, and whole-genome gene expression profiles were captured. I won’t have time to go through the list, but I would like to draw your attention to a few highlights. Both inhibitors suppressed cardiac transcrition factors at mid-to-late time points, and concordingly suppressed cardiac structural proteins at late time point.  mesoderm-related genes, as represented by brachyury T, were normally induced in EB culture day 3 but were suppressed by both inhibitors, or specific canonical Wnt inhibitor Dkk.  So It appears that Wnt and BMP pathways are required for prerequisite steps for cardiac myogenesis, namely, the processes of gastrulation, mesoderm formation and patterning. In prioritizing among other Wnt-dependent genes, we preferred genes that might function beyond the prerequisite stages, and Sox17 had attracted our interest.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5BE8D1-D93C-D749-ABE2-FAF96F1695A8}"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57150"/>
            <a:ext cx="2190750" cy="6534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57150"/>
            <a:ext cx="6419850" cy="6534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7630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28600" y="1295400"/>
            <a:ext cx="8686800" cy="5181600"/>
          </a:xfrm>
        </p:spPr>
        <p:txBody>
          <a:bodyPr/>
          <a:lstStyle/>
          <a:p>
            <a:pPr lvl="0"/>
            <a:endParaRPr lang="en-US" noProof="0" smtClean="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0"/>
            <a:ext cx="9144000" cy="1079500"/>
          </a:xfrm>
          <a:prstGeom prst="rect">
            <a:avLst/>
          </a:prstGeom>
          <a:solidFill>
            <a:schemeClr val="accent4">
              <a:lumMod val="85000"/>
              <a:lumOff val="15000"/>
            </a:schemeClr>
          </a:solidFill>
          <a:ln w="28575">
            <a:solidFill>
              <a:schemeClr val="tx1"/>
            </a:solidFill>
            <a:miter lim="800000"/>
            <a:headEnd/>
            <a:tailEnd/>
          </a:ln>
          <a:effectLst/>
        </p:spPr>
        <p:txBody>
          <a:bodyPr wrap="none" anchor="ctr">
            <a:prstTxWarp prst="textNoShape">
              <a:avLst/>
            </a:prstTxWarp>
          </a:bodyPr>
          <a:lstStyle/>
          <a:p>
            <a:pPr algn="just">
              <a:defRPr/>
            </a:pPr>
            <a:endParaRPr lang="en-US" sz="2400" b="0">
              <a:solidFill>
                <a:schemeClr val="tx1"/>
              </a:solidFill>
              <a:latin typeface="Times" pitchFamily="-65" charset="0"/>
            </a:endParaRPr>
          </a:p>
        </p:txBody>
      </p:sp>
      <p:sp>
        <p:nvSpPr>
          <p:cNvPr id="1033" name="Rectangle 9"/>
          <p:cNvSpPr>
            <a:spLocks noChangeArrowheads="1"/>
          </p:cNvSpPr>
          <p:nvPr/>
        </p:nvSpPr>
        <p:spPr bwMode="auto">
          <a:xfrm>
            <a:off x="0" y="1066800"/>
            <a:ext cx="9144000" cy="5791200"/>
          </a:xfrm>
          <a:prstGeom prst="rect">
            <a:avLst/>
          </a:prstGeom>
          <a:solidFill>
            <a:srgbClr val="FFFFFF"/>
          </a:solidFill>
          <a:ln w="28575">
            <a:solidFill>
              <a:schemeClr val="tx1"/>
            </a:solidFill>
            <a:miter lim="800000"/>
            <a:headEnd/>
            <a:tailEnd/>
          </a:ln>
          <a:effectLst/>
        </p:spPr>
        <p:txBody>
          <a:bodyPr wrap="none" anchor="ctr">
            <a:prstTxWarp prst="textNoShape">
              <a:avLst/>
            </a:prstTxWarp>
          </a:bodyPr>
          <a:lstStyle/>
          <a:p>
            <a:pPr algn="just">
              <a:defRPr/>
            </a:pPr>
            <a:endParaRPr lang="en-US" sz="2400" b="0">
              <a:solidFill>
                <a:schemeClr val="tx1"/>
              </a:solidFill>
              <a:latin typeface="Times" pitchFamily="-65" charset="0"/>
            </a:endParaRPr>
          </a:p>
        </p:txBody>
      </p:sp>
      <p:sp>
        <p:nvSpPr>
          <p:cNvPr id="2" name="Rectangle 2"/>
          <p:cNvSpPr>
            <a:spLocks noGrp="1" noChangeArrowheads="1"/>
          </p:cNvSpPr>
          <p:nvPr>
            <p:ph type="title"/>
          </p:nvPr>
        </p:nvSpPr>
        <p:spPr bwMode="auto">
          <a:xfrm>
            <a:off x="228600" y="-57150"/>
            <a:ext cx="8763000" cy="114300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28600" y="1295400"/>
            <a:ext cx="8686800" cy="5181600"/>
          </a:xfrm>
          <a:prstGeom prst="rect">
            <a:avLst/>
          </a:prstGeom>
          <a:noFill/>
          <a:ln w="9525">
            <a:noFill/>
            <a:miter lim="800000"/>
            <a:headEnd/>
            <a:tailEnd/>
          </a:ln>
          <a:effectLst>
            <a:outerShdw blurRad="63500" dist="17961" dir="2700000" algn="ctr" rotWithShape="0">
              <a:schemeClr val="folHlink">
                <a:alpha val="74998"/>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2pPr>
      <a:lvl3pPr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3pPr>
      <a:lvl4pPr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4pPr>
      <a:lvl5pPr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5pPr>
      <a:lvl6pPr marL="457200"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6pPr>
      <a:lvl7pPr marL="914400"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7pPr>
      <a:lvl8pPr marL="1371600"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8pPr>
      <a:lvl9pPr marL="1828800" algn="l" rtl="0" eaLnBrk="0" fontAlgn="base" hangingPunct="0">
        <a:spcBef>
          <a:spcPct val="0"/>
        </a:spcBef>
        <a:spcAft>
          <a:spcPct val="0"/>
        </a:spcAft>
        <a:defRPr sz="2800">
          <a:solidFill>
            <a:schemeClr val="bg1"/>
          </a:solidFill>
          <a:latin typeface="Helvetica" pitchFamily="-65" charset="0"/>
          <a:ea typeface="Osaka" pitchFamily="-65" charset="-128"/>
          <a:cs typeface="Osaka" pitchFamily="-65"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4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4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4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file:///\\localhost\Users\mschneid\Movies\beatingLuc_short.mov" TargetMode="External"/><Relationship Id="rId1" Type="http://schemas.openxmlformats.org/officeDocument/2006/relationships/video" Target="file:///\\localhost\Users\mschneid\Movies\non-beating%20Sox17si1762_short.mov"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6" name="Rectangle 26"/>
          <p:cNvSpPr>
            <a:spLocks noChangeArrowheads="1"/>
          </p:cNvSpPr>
          <p:nvPr/>
        </p:nvSpPr>
        <p:spPr bwMode="auto">
          <a:xfrm>
            <a:off x="3644900" y="1879600"/>
            <a:ext cx="5232400" cy="1765918"/>
          </a:xfrm>
          <a:prstGeom prst="rect">
            <a:avLst/>
          </a:prstGeom>
          <a:noFill/>
          <a:ln w="9525">
            <a:noFill/>
            <a:miter lim="800000"/>
            <a:headEnd/>
            <a:tailEnd/>
          </a:ln>
          <a:effectLst/>
        </p:spPr>
        <p:txBody>
          <a:bodyPr wrap="none">
            <a:prstTxWarp prst="textNoShape">
              <a:avLst/>
            </a:prstTxWarp>
          </a:bodyPr>
          <a:lstStyle/>
          <a:p>
            <a:pPr marL="342900" indent="-342900" algn="l">
              <a:lnSpc>
                <a:spcPct val="90000"/>
              </a:lnSpc>
              <a:spcBef>
                <a:spcPct val="20000"/>
              </a:spcBef>
            </a:pPr>
            <a:r>
              <a:rPr lang="en-US" sz="2400" dirty="0" smtClean="0">
                <a:solidFill>
                  <a:schemeClr val="tx1"/>
                </a:solidFill>
              </a:rPr>
              <a:t>Big Science:</a:t>
            </a:r>
          </a:p>
          <a:p>
            <a:pPr marL="342900" indent="-342900" algn="l">
              <a:lnSpc>
                <a:spcPct val="90000"/>
              </a:lnSpc>
              <a:spcBef>
                <a:spcPct val="20000"/>
              </a:spcBef>
            </a:pPr>
            <a:r>
              <a:rPr lang="en-US" sz="2400" dirty="0" smtClean="0">
                <a:solidFill>
                  <a:schemeClr val="tx1"/>
                </a:solidFill>
              </a:rPr>
              <a:t>Gene- and other ‘</a:t>
            </a:r>
            <a:r>
              <a:rPr lang="en-US" sz="2400" dirty="0" err="1" smtClean="0">
                <a:solidFill>
                  <a:schemeClr val="tx1"/>
                </a:solidFill>
              </a:rPr>
              <a:t>omics</a:t>
            </a:r>
            <a:endParaRPr lang="en-US" sz="2400" dirty="0" smtClean="0">
              <a:solidFill>
                <a:schemeClr val="tx1"/>
              </a:solidFill>
            </a:endParaRPr>
          </a:p>
          <a:p>
            <a:pPr marL="342900" indent="-342900" algn="l">
              <a:lnSpc>
                <a:spcPct val="90000"/>
              </a:lnSpc>
              <a:spcBef>
                <a:spcPct val="20000"/>
              </a:spcBef>
            </a:pPr>
            <a:r>
              <a:rPr lang="en-US" sz="2000" b="0" dirty="0" smtClean="0">
                <a:solidFill>
                  <a:schemeClr val="tx1"/>
                </a:solidFill>
                <a:latin typeface="Helvetica" pitchFamily="-110" charset="0"/>
                <a:ea typeface="Osaka" pitchFamily="-110" charset="-128"/>
                <a:cs typeface="Osaka" pitchFamily="-110" charset="-128"/>
              </a:rPr>
              <a:t>Professor </a:t>
            </a:r>
            <a:r>
              <a:rPr lang="en-US" sz="2000" b="0" dirty="0">
                <a:solidFill>
                  <a:schemeClr val="tx1"/>
                </a:solidFill>
                <a:latin typeface="Helvetica" pitchFamily="-110" charset="0"/>
                <a:ea typeface="Osaka" pitchFamily="-110" charset="-128"/>
                <a:cs typeface="Osaka" pitchFamily="-110" charset="-128"/>
              </a:rPr>
              <a:t>Michael D. Schneider </a:t>
            </a:r>
            <a:r>
              <a:rPr lang="en-US" sz="2000" b="0" dirty="0" err="1" smtClean="0">
                <a:solidFill>
                  <a:schemeClr val="tx1"/>
                </a:solidFill>
                <a:latin typeface="Helvetica" pitchFamily="-110" charset="0"/>
                <a:ea typeface="Osaka" pitchFamily="-110" charset="-128"/>
                <a:cs typeface="Osaka" pitchFamily="-110" charset="-128"/>
              </a:rPr>
              <a:t>FMedSci</a:t>
            </a:r>
            <a:endParaRPr lang="en-US" sz="2000" b="0" dirty="0" smtClean="0">
              <a:solidFill>
                <a:schemeClr val="tx1"/>
              </a:solidFill>
              <a:latin typeface="Helvetica" pitchFamily="-110" charset="0"/>
              <a:ea typeface="Osaka" pitchFamily="-110" charset="-128"/>
              <a:cs typeface="Osaka" pitchFamily="-110" charset="-128"/>
            </a:endParaRPr>
          </a:p>
          <a:p>
            <a:pPr marL="342900" indent="-342900" algn="l">
              <a:lnSpc>
                <a:spcPct val="90000"/>
              </a:lnSpc>
              <a:spcBef>
                <a:spcPct val="20000"/>
              </a:spcBef>
              <a:defRPr/>
            </a:pPr>
            <a:r>
              <a:rPr lang="en-US" sz="1600" b="0" dirty="0">
                <a:solidFill>
                  <a:schemeClr val="tx1"/>
                </a:solidFill>
                <a:latin typeface="Helvetica" pitchFamily="-110" charset="0"/>
                <a:ea typeface="Osaka" pitchFamily="-110" charset="-128"/>
                <a:cs typeface="Osaka" pitchFamily="-110" charset="-128"/>
              </a:rPr>
              <a:t>Head of Cardiovascular Science, NHLI</a:t>
            </a:r>
          </a:p>
          <a:p>
            <a:pPr marL="342900" indent="-342900" algn="l">
              <a:lnSpc>
                <a:spcPct val="90000"/>
              </a:lnSpc>
              <a:spcBef>
                <a:spcPct val="20000"/>
              </a:spcBef>
              <a:defRPr/>
            </a:pPr>
            <a:r>
              <a:rPr lang="en-US" sz="1600" b="0" dirty="0">
                <a:solidFill>
                  <a:schemeClr val="tx1"/>
                </a:solidFill>
                <a:latin typeface="Helvetica" pitchFamily="-110" charset="0"/>
                <a:ea typeface="Osaka" pitchFamily="-110" charset="-128"/>
                <a:cs typeface="Osaka" pitchFamily="-110" charset="-128"/>
              </a:rPr>
              <a:t>BHF Simon Marks Chair in Regenerative Cardiology</a:t>
            </a:r>
          </a:p>
          <a:p>
            <a:pPr marL="342900" indent="-342900" algn="l">
              <a:lnSpc>
                <a:spcPct val="90000"/>
              </a:lnSpc>
              <a:spcBef>
                <a:spcPct val="20000"/>
              </a:spcBef>
              <a:defRPr/>
            </a:pPr>
            <a:r>
              <a:rPr lang="en-US" sz="1600" b="0" dirty="0">
                <a:solidFill>
                  <a:schemeClr val="tx1"/>
                </a:solidFill>
                <a:latin typeface="Helvetica" pitchFamily="-110" charset="0"/>
                <a:ea typeface="Osaka" pitchFamily="-110" charset="-128"/>
                <a:cs typeface="Osaka" pitchFamily="-110" charset="-128"/>
              </a:rPr>
              <a:t>Director, BHF Centre of Research Excellence</a:t>
            </a:r>
          </a:p>
          <a:p>
            <a:pPr marL="342900" indent="-342900" algn="l">
              <a:lnSpc>
                <a:spcPct val="90000"/>
              </a:lnSpc>
              <a:spcBef>
                <a:spcPct val="20000"/>
              </a:spcBef>
            </a:pPr>
            <a:endParaRPr lang="en-US" sz="2000" b="0" dirty="0" smtClean="0">
              <a:solidFill>
                <a:schemeClr val="tx1"/>
              </a:solidFill>
              <a:latin typeface="Helvetica" pitchFamily="-110" charset="0"/>
              <a:ea typeface="Osaka" pitchFamily="-110" charset="-128"/>
              <a:cs typeface="Osaka" pitchFamily="-110" charset="-128"/>
            </a:endParaRPr>
          </a:p>
          <a:p>
            <a:pPr marL="342900" indent="-342900" algn="l">
              <a:lnSpc>
                <a:spcPct val="90000"/>
              </a:lnSpc>
              <a:spcBef>
                <a:spcPct val="20000"/>
              </a:spcBef>
              <a:defRPr/>
            </a:pPr>
            <a:endParaRPr lang="en-US" sz="2000" b="0" dirty="0" smtClean="0">
              <a:solidFill>
                <a:schemeClr val="tx1"/>
              </a:solidFill>
              <a:latin typeface="Helvetica" pitchFamily="-110" charset="0"/>
              <a:ea typeface="Osaka" pitchFamily="-110" charset="-128"/>
              <a:cs typeface="Osaka" pitchFamily="-110" charset="-128"/>
            </a:endParaRPr>
          </a:p>
          <a:p>
            <a:pPr marL="342900" indent="-342900" algn="l">
              <a:lnSpc>
                <a:spcPct val="90000"/>
              </a:lnSpc>
              <a:spcBef>
                <a:spcPct val="20000"/>
              </a:spcBef>
              <a:defRPr/>
            </a:pPr>
            <a:endParaRPr lang="en-US" sz="2000" b="0" dirty="0" smtClean="0">
              <a:solidFill>
                <a:schemeClr val="tx1"/>
              </a:solidFill>
              <a:latin typeface="Helvetica" pitchFamily="-110" charset="0"/>
              <a:ea typeface="Osaka" pitchFamily="-110" charset="-128"/>
              <a:cs typeface="Osaka" pitchFamily="-110" charset="-128"/>
            </a:endParaRPr>
          </a:p>
          <a:p>
            <a:pPr marL="342900" indent="-342900" algn="l">
              <a:lnSpc>
                <a:spcPct val="90000"/>
              </a:lnSpc>
              <a:spcBef>
                <a:spcPct val="20000"/>
              </a:spcBef>
              <a:defRPr/>
            </a:pPr>
            <a:endParaRPr lang="en-US" sz="2000" b="0" dirty="0">
              <a:solidFill>
                <a:schemeClr val="tx1"/>
              </a:solidFill>
              <a:latin typeface="Helvetica" pitchFamily="-110" charset="0"/>
              <a:ea typeface="Osaka" pitchFamily="-110" charset="-128"/>
              <a:cs typeface="Osaka" pitchFamily="-110" charset="-128"/>
            </a:endParaRPr>
          </a:p>
          <a:p>
            <a:pPr marL="342900" indent="-342900" algn="l">
              <a:lnSpc>
                <a:spcPct val="90000"/>
              </a:lnSpc>
              <a:spcBef>
                <a:spcPct val="20000"/>
              </a:spcBef>
              <a:defRPr/>
            </a:pPr>
            <a:endParaRPr lang="en-US" sz="2000" b="0" i="1" dirty="0">
              <a:solidFill>
                <a:schemeClr val="tx1"/>
              </a:solidFill>
              <a:latin typeface="Helvetica" pitchFamily="-110" charset="0"/>
              <a:ea typeface="Osaka" pitchFamily="-110" charset="-128"/>
              <a:cs typeface="Osaka" pitchFamily="-110" charset="-128"/>
            </a:endParaRPr>
          </a:p>
        </p:txBody>
      </p:sp>
      <p:sp>
        <p:nvSpPr>
          <p:cNvPr id="645147" name="Rectangle 27"/>
          <p:cNvSpPr>
            <a:spLocks noChangeArrowheads="1"/>
          </p:cNvSpPr>
          <p:nvPr/>
        </p:nvSpPr>
        <p:spPr bwMode="auto">
          <a:xfrm>
            <a:off x="1010653" y="1247003"/>
            <a:ext cx="5362770" cy="1458097"/>
          </a:xfrm>
          <a:prstGeom prst="rect">
            <a:avLst/>
          </a:prstGeom>
          <a:noFill/>
          <a:ln w="9525">
            <a:noFill/>
            <a:miter lim="800000"/>
            <a:headEnd/>
            <a:tailEnd/>
          </a:ln>
          <a:effectLst>
            <a:outerShdw blurRad="25400" dist="63490" dir="2700000" algn="ctr" rotWithShape="0">
              <a:schemeClr val="tx1"/>
            </a:outerShdw>
          </a:effectLst>
        </p:spPr>
        <p:txBody>
          <a:bodyPr anchor="ctr">
            <a:prstTxWarp prst="textNoShape">
              <a:avLst/>
            </a:prstTxWarp>
          </a:bodyPr>
          <a:lstStyle/>
          <a:p>
            <a:pPr algn="l">
              <a:defRPr/>
            </a:pPr>
            <a:endParaRPr lang="en-US" sz="3200">
              <a:solidFill>
                <a:schemeClr val="hlink"/>
              </a:solidFill>
            </a:endParaRPr>
          </a:p>
        </p:txBody>
      </p:sp>
      <p:sp>
        <p:nvSpPr>
          <p:cNvPr id="15364" name="Rectangle 28"/>
          <p:cNvSpPr>
            <a:spLocks noChangeArrowheads="1"/>
          </p:cNvSpPr>
          <p:nvPr/>
        </p:nvSpPr>
        <p:spPr bwMode="auto">
          <a:xfrm>
            <a:off x="11113" y="-38100"/>
            <a:ext cx="9144000" cy="6858000"/>
          </a:xfrm>
          <a:prstGeom prst="rect">
            <a:avLst/>
          </a:prstGeom>
          <a:noFill/>
          <a:ln w="76200">
            <a:solidFill>
              <a:schemeClr val="tx1"/>
            </a:solidFill>
            <a:miter lim="800000"/>
            <a:headEnd/>
            <a:tailEnd/>
          </a:ln>
        </p:spPr>
        <p:txBody>
          <a:bodyPr wrap="none" anchor="ctr">
            <a:prstTxWarp prst="textNoShape">
              <a:avLst/>
            </a:prstTxWarp>
          </a:bodyPr>
          <a:lstStyle/>
          <a:p>
            <a:endParaRPr lang="en-US"/>
          </a:p>
        </p:txBody>
      </p:sp>
      <p:pic>
        <p:nvPicPr>
          <p:cNvPr id="10" name="Picture 20" descr="BHF logo"/>
          <p:cNvPicPr>
            <a:picLocks noChangeAspect="1" noChangeArrowheads="1"/>
          </p:cNvPicPr>
          <p:nvPr/>
        </p:nvPicPr>
        <p:blipFill>
          <a:blip r:embed="rId3"/>
          <a:srcRect/>
          <a:stretch>
            <a:fillRect/>
          </a:stretch>
        </p:blipFill>
        <p:spPr bwMode="auto">
          <a:xfrm>
            <a:off x="7310120" y="5219700"/>
            <a:ext cx="919479" cy="1219200"/>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3860800" y="5499100"/>
            <a:ext cx="2832100" cy="741741"/>
          </a:xfrm>
          <a:prstGeom prst="rect">
            <a:avLst/>
          </a:prstGeom>
        </p:spPr>
      </p:pic>
      <p:sp>
        <p:nvSpPr>
          <p:cNvPr id="13" name="Rectangle 12"/>
          <p:cNvSpPr/>
          <p:nvPr/>
        </p:nvSpPr>
        <p:spPr>
          <a:xfrm>
            <a:off x="3695700" y="169652"/>
            <a:ext cx="4572000" cy="713016"/>
          </a:xfrm>
          <a:prstGeom prst="rect">
            <a:avLst/>
          </a:prstGeom>
        </p:spPr>
        <p:txBody>
          <a:bodyPr>
            <a:spAutoFit/>
          </a:bodyPr>
          <a:lstStyle/>
          <a:p>
            <a:pPr marL="342900" indent="-342900" algn="l">
              <a:lnSpc>
                <a:spcPct val="90000"/>
              </a:lnSpc>
              <a:spcBef>
                <a:spcPct val="20000"/>
              </a:spcBef>
            </a:pPr>
            <a:r>
              <a:rPr lang="en-US" sz="2000" dirty="0" smtClean="0">
                <a:solidFill>
                  <a:srgbClr val="005690"/>
                </a:solidFill>
              </a:rPr>
              <a:t>BHF Centre of Research Excellence</a:t>
            </a:r>
          </a:p>
          <a:p>
            <a:pPr marL="342900" indent="-342900" algn="l">
              <a:lnSpc>
                <a:spcPct val="90000"/>
              </a:lnSpc>
              <a:spcBef>
                <a:spcPct val="20000"/>
              </a:spcBef>
            </a:pPr>
            <a:r>
              <a:rPr lang="en-US" sz="2000" b="0" dirty="0" smtClean="0">
                <a:solidFill>
                  <a:srgbClr val="005690"/>
                </a:solidFill>
                <a:latin typeface="Helvetica" pitchFamily="-110" charset="0"/>
                <a:ea typeface="Osaka" pitchFamily="-110" charset="-128"/>
                <a:cs typeface="Osaka" pitchFamily="-110" charset="-128"/>
              </a:rPr>
              <a:t>Imperial College London</a:t>
            </a:r>
          </a:p>
        </p:txBody>
      </p:sp>
      <p:pic>
        <p:nvPicPr>
          <p:cNvPr id="11" name="Picture 10" descr="3133_N35_hires.jpg"/>
          <p:cNvPicPr>
            <a:picLocks noChangeAspect="1"/>
          </p:cNvPicPr>
          <p:nvPr/>
        </p:nvPicPr>
        <p:blipFill rotWithShape="1">
          <a:blip r:embed="rId5">
            <a:extLst>
              <a:ext uri="{28A0092B-C50C-407E-A947-70E740481C1C}">
                <a14:useLocalDpi xmlns:a14="http://schemas.microsoft.com/office/drawing/2010/main" val="0"/>
              </a:ext>
            </a:extLst>
          </a:blip>
          <a:srcRect r="28078"/>
          <a:stretch/>
        </p:blipFill>
        <p:spPr>
          <a:xfrm>
            <a:off x="12700" y="-25400"/>
            <a:ext cx="3276600" cy="68580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r>
              <a:rPr lang="en-US" dirty="0" smtClean="0"/>
              <a:t>MicroRNA expression profiling during cardiac growth arrest provisionally implicates the miR-15 family</a:t>
            </a:r>
            <a:endParaRPr lang="en-US" dirty="0"/>
          </a:p>
        </p:txBody>
      </p:sp>
      <p:sp>
        <p:nvSpPr>
          <p:cNvPr id="11" name="Rectangle 86"/>
          <p:cNvSpPr>
            <a:spLocks noChangeArrowheads="1"/>
          </p:cNvSpPr>
          <p:nvPr/>
        </p:nvSpPr>
        <p:spPr bwMode="auto">
          <a:xfrm>
            <a:off x="7310120" y="6553850"/>
            <a:ext cx="1840230" cy="292388"/>
          </a:xfrm>
          <a:prstGeom prst="rect">
            <a:avLst/>
          </a:prstGeom>
          <a:noFill/>
          <a:ln w="9525">
            <a:noFill/>
            <a:miter lim="800000"/>
            <a:headEnd/>
            <a:tailEnd/>
          </a:ln>
        </p:spPr>
        <p:txBody>
          <a:bodyPr wrap="none" anchor="ctr">
            <a:prstTxWarp prst="textNoShape">
              <a:avLst/>
            </a:prstTxWarp>
            <a:spAutoFit/>
          </a:bodyPr>
          <a:lstStyle/>
          <a:p>
            <a:pPr algn="r"/>
            <a:r>
              <a:rPr lang="en-US" sz="1300" b="0" dirty="0" err="1" smtClean="0">
                <a:solidFill>
                  <a:schemeClr val="tx1"/>
                </a:solidFill>
              </a:rPr>
              <a:t>Porello</a:t>
            </a:r>
            <a:r>
              <a:rPr lang="en-US" sz="1300" b="0" dirty="0" smtClean="0">
                <a:solidFill>
                  <a:schemeClr val="tx1"/>
                </a:solidFill>
              </a:rPr>
              <a:t>, </a:t>
            </a:r>
            <a:r>
              <a:rPr lang="en-US" sz="1300" b="0" dirty="0" err="1" smtClean="0">
                <a:solidFill>
                  <a:schemeClr val="tx1"/>
                </a:solidFill>
              </a:rPr>
              <a:t>Circ</a:t>
            </a:r>
            <a:r>
              <a:rPr lang="en-US" sz="1300" b="0" dirty="0" smtClean="0">
                <a:solidFill>
                  <a:schemeClr val="tx1"/>
                </a:solidFill>
              </a:rPr>
              <a:t> Res 2011</a:t>
            </a:r>
            <a:endParaRPr lang="en-US" sz="1300" b="0" dirty="0">
              <a:solidFill>
                <a:schemeClr val="tx1"/>
              </a:solidFill>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206500"/>
            <a:ext cx="8077200"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18906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Cardiac over-expression of miR-195 suppresses the cardiac muscle cell proliferation in mice</a:t>
            </a:r>
          </a:p>
        </p:txBody>
      </p:sp>
      <p:sp>
        <p:nvSpPr>
          <p:cNvPr id="25" name="Rectangle 86"/>
          <p:cNvSpPr>
            <a:spLocks noChangeArrowheads="1"/>
          </p:cNvSpPr>
          <p:nvPr/>
        </p:nvSpPr>
        <p:spPr bwMode="auto">
          <a:xfrm>
            <a:off x="7310120" y="6553850"/>
            <a:ext cx="1840230" cy="292388"/>
          </a:xfrm>
          <a:prstGeom prst="rect">
            <a:avLst/>
          </a:prstGeom>
          <a:noFill/>
          <a:ln w="9525">
            <a:noFill/>
            <a:miter lim="800000"/>
            <a:headEnd/>
            <a:tailEnd/>
          </a:ln>
        </p:spPr>
        <p:txBody>
          <a:bodyPr wrap="none" anchor="ctr">
            <a:prstTxWarp prst="textNoShape">
              <a:avLst/>
            </a:prstTxWarp>
            <a:spAutoFit/>
          </a:bodyPr>
          <a:lstStyle/>
          <a:p>
            <a:pPr algn="r"/>
            <a:r>
              <a:rPr lang="en-US" sz="1300" b="0" dirty="0" err="1" smtClean="0">
                <a:solidFill>
                  <a:schemeClr val="tx1"/>
                </a:solidFill>
              </a:rPr>
              <a:t>Porello</a:t>
            </a:r>
            <a:r>
              <a:rPr lang="en-US" sz="1300" b="0" dirty="0" smtClean="0">
                <a:solidFill>
                  <a:schemeClr val="tx1"/>
                </a:solidFill>
              </a:rPr>
              <a:t>, </a:t>
            </a:r>
            <a:r>
              <a:rPr lang="en-US" sz="1300" b="0" dirty="0" err="1" smtClean="0">
                <a:solidFill>
                  <a:schemeClr val="tx1"/>
                </a:solidFill>
              </a:rPr>
              <a:t>Circ</a:t>
            </a:r>
            <a:r>
              <a:rPr lang="en-US" sz="1300" b="0" dirty="0" smtClean="0">
                <a:solidFill>
                  <a:schemeClr val="tx1"/>
                </a:solidFill>
              </a:rPr>
              <a:t> Res 2011</a:t>
            </a:r>
            <a:endParaRPr lang="en-US" sz="1300" b="0" dirty="0">
              <a:solidFill>
                <a:schemeClr val="tx1"/>
              </a:solidFill>
            </a:endParaRPr>
          </a:p>
        </p:txBody>
      </p:sp>
      <p:grpSp>
        <p:nvGrpSpPr>
          <p:cNvPr id="3" name="Group 2"/>
          <p:cNvGrpSpPr/>
          <p:nvPr/>
        </p:nvGrpSpPr>
        <p:grpSpPr>
          <a:xfrm>
            <a:off x="165099" y="2095500"/>
            <a:ext cx="8860901" cy="3784600"/>
            <a:chOff x="457200" y="1511300"/>
            <a:chExt cx="6838950" cy="2921000"/>
          </a:xfrm>
        </p:grpSpPr>
        <p:pic>
          <p:nvPicPr>
            <p:cNvPr id="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5" t="-236" r="25585" b="46087"/>
            <a:stretch/>
          </p:blipFill>
          <p:spPr bwMode="auto">
            <a:xfrm>
              <a:off x="457200" y="1511300"/>
              <a:ext cx="2882900" cy="292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091"/>
            <a:stretch/>
          </p:blipFill>
          <p:spPr bwMode="auto">
            <a:xfrm>
              <a:off x="3498850" y="1511300"/>
              <a:ext cx="3797300" cy="247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6133794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Inhibition of the miR-15 family after birth augments </a:t>
            </a:r>
            <a:r>
              <a:rPr lang="en-US" dirty="0"/>
              <a:t>cardiac muscle cell proliferation in </a:t>
            </a:r>
            <a:r>
              <a:rPr lang="en-US" dirty="0" smtClean="0"/>
              <a:t>mice</a:t>
            </a:r>
          </a:p>
        </p:txBody>
      </p:sp>
      <p:sp>
        <p:nvSpPr>
          <p:cNvPr id="25" name="Rectangle 86"/>
          <p:cNvSpPr>
            <a:spLocks noChangeArrowheads="1"/>
          </p:cNvSpPr>
          <p:nvPr/>
        </p:nvSpPr>
        <p:spPr bwMode="auto">
          <a:xfrm>
            <a:off x="7310120" y="6553850"/>
            <a:ext cx="1840230" cy="292388"/>
          </a:xfrm>
          <a:prstGeom prst="rect">
            <a:avLst/>
          </a:prstGeom>
          <a:noFill/>
          <a:ln w="9525">
            <a:noFill/>
            <a:miter lim="800000"/>
            <a:headEnd/>
            <a:tailEnd/>
          </a:ln>
        </p:spPr>
        <p:txBody>
          <a:bodyPr wrap="none" anchor="ctr">
            <a:prstTxWarp prst="textNoShape">
              <a:avLst/>
            </a:prstTxWarp>
            <a:spAutoFit/>
          </a:bodyPr>
          <a:lstStyle/>
          <a:p>
            <a:pPr algn="r"/>
            <a:r>
              <a:rPr lang="en-US" sz="1300" b="0" dirty="0" err="1" smtClean="0">
                <a:solidFill>
                  <a:schemeClr val="tx1"/>
                </a:solidFill>
              </a:rPr>
              <a:t>Porello</a:t>
            </a:r>
            <a:r>
              <a:rPr lang="en-US" sz="1300" b="0" dirty="0" smtClean="0">
                <a:solidFill>
                  <a:schemeClr val="tx1"/>
                </a:solidFill>
              </a:rPr>
              <a:t>, </a:t>
            </a:r>
            <a:r>
              <a:rPr lang="en-US" sz="1300" b="0" dirty="0" err="1" smtClean="0">
                <a:solidFill>
                  <a:schemeClr val="tx1"/>
                </a:solidFill>
              </a:rPr>
              <a:t>Circ</a:t>
            </a:r>
            <a:r>
              <a:rPr lang="en-US" sz="1300" b="0" dirty="0" smtClean="0">
                <a:solidFill>
                  <a:schemeClr val="tx1"/>
                </a:solidFill>
              </a:rPr>
              <a:t> Res 2011</a:t>
            </a:r>
            <a:endParaRPr lang="en-US" sz="1300" b="0" dirty="0">
              <a:solidFill>
                <a:schemeClr val="tx1"/>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155700"/>
            <a:ext cx="8474075"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760593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Cardiac muscle cell number as a therapeutic target</a:t>
            </a:r>
          </a:p>
        </p:txBody>
      </p:sp>
      <p:pic>
        <p:nvPicPr>
          <p:cNvPr id="14" name="Picture 3"/>
          <p:cNvPicPr>
            <a:picLocks noChangeAspect="1" noChangeArrowheads="1"/>
          </p:cNvPicPr>
          <p:nvPr/>
        </p:nvPicPr>
        <p:blipFill>
          <a:blip r:embed="rId3"/>
          <a:srcRect/>
          <a:stretch>
            <a:fillRect/>
          </a:stretch>
        </p:blipFill>
        <p:spPr bwMode="auto">
          <a:xfrm>
            <a:off x="282586" y="1282696"/>
            <a:ext cx="5049838" cy="5394325"/>
          </a:xfrm>
          <a:prstGeom prst="rect">
            <a:avLst/>
          </a:prstGeom>
          <a:noFill/>
          <a:ln w="9525">
            <a:noFill/>
            <a:round/>
            <a:headEnd/>
            <a:tailEnd/>
          </a:ln>
        </p:spPr>
      </p:pic>
      <p:sp>
        <p:nvSpPr>
          <p:cNvPr id="16" name="Rectangle 15"/>
          <p:cNvSpPr/>
          <p:nvPr/>
        </p:nvSpPr>
        <p:spPr>
          <a:xfrm>
            <a:off x="814967" y="1175434"/>
            <a:ext cx="4559987" cy="400110"/>
          </a:xfrm>
          <a:prstGeom prst="rect">
            <a:avLst/>
          </a:prstGeom>
          <a:solidFill>
            <a:schemeClr val="bg1"/>
          </a:solidFill>
          <a:ln>
            <a:noFill/>
          </a:ln>
        </p:spPr>
        <p:txBody>
          <a:bodyPr wrap="none">
            <a:spAutoFit/>
          </a:bodyPr>
          <a:lstStyle/>
          <a:p>
            <a:r>
              <a:rPr lang="en-US" sz="2000" dirty="0" smtClean="0">
                <a:solidFill>
                  <a:srgbClr val="7F7F7F"/>
                </a:solidFill>
              </a:rPr>
              <a:t>Exogenous stem or progenitor cells</a:t>
            </a:r>
            <a:endParaRPr lang="en-US" sz="2000" dirty="0">
              <a:solidFill>
                <a:srgbClr val="7F7F7F"/>
              </a:solidFill>
            </a:endParaRPr>
          </a:p>
        </p:txBody>
      </p:sp>
      <p:sp>
        <p:nvSpPr>
          <p:cNvPr id="17" name="Rectangle 16"/>
          <p:cNvSpPr/>
          <p:nvPr/>
        </p:nvSpPr>
        <p:spPr>
          <a:xfrm rot="16200000">
            <a:off x="-2029832" y="3867833"/>
            <a:ext cx="4730682" cy="400110"/>
          </a:xfrm>
          <a:prstGeom prst="rect">
            <a:avLst/>
          </a:prstGeom>
          <a:solidFill>
            <a:schemeClr val="bg1"/>
          </a:solidFill>
          <a:ln>
            <a:noFill/>
          </a:ln>
        </p:spPr>
        <p:txBody>
          <a:bodyPr wrap="none">
            <a:spAutoFit/>
          </a:bodyPr>
          <a:lstStyle/>
          <a:p>
            <a:r>
              <a:rPr lang="en-US" sz="2000" dirty="0" smtClean="0">
                <a:solidFill>
                  <a:srgbClr val="7F7F7F"/>
                </a:solidFill>
              </a:rPr>
              <a:t>Endogenous stem or progenitor cells</a:t>
            </a:r>
            <a:endParaRPr lang="en-US" sz="2000" dirty="0">
              <a:solidFill>
                <a:srgbClr val="7F7F7F"/>
              </a:solidFill>
            </a:endParaRPr>
          </a:p>
        </p:txBody>
      </p:sp>
      <p:sp>
        <p:nvSpPr>
          <p:cNvPr id="18" name="Rectangle 17"/>
          <p:cNvSpPr/>
          <p:nvPr/>
        </p:nvSpPr>
        <p:spPr>
          <a:xfrm>
            <a:off x="1492305" y="6356292"/>
            <a:ext cx="2906515"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Stimulate proliferation</a:t>
            </a:r>
            <a:endParaRPr lang="en-US" sz="2000" dirty="0">
              <a:solidFill>
                <a:schemeClr val="tx2">
                  <a:lumMod val="50000"/>
                  <a:lumOff val="50000"/>
                </a:schemeClr>
              </a:solidFill>
            </a:endParaRPr>
          </a:p>
        </p:txBody>
      </p:sp>
      <p:sp>
        <p:nvSpPr>
          <p:cNvPr id="19" name="Rectangle 18"/>
          <p:cNvSpPr/>
          <p:nvPr/>
        </p:nvSpPr>
        <p:spPr>
          <a:xfrm rot="5400000">
            <a:off x="4150833" y="4104909"/>
            <a:ext cx="2137449"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Block cell death</a:t>
            </a:r>
            <a:endParaRPr lang="en-US" sz="2000" dirty="0">
              <a:solidFill>
                <a:schemeClr val="tx2">
                  <a:lumMod val="50000"/>
                  <a:lumOff val="50000"/>
                </a:schemeClr>
              </a:solidFill>
            </a:endParaRPr>
          </a:p>
        </p:txBody>
      </p:sp>
      <p:sp>
        <p:nvSpPr>
          <p:cNvPr id="22" name="Rectangle 21"/>
          <p:cNvSpPr/>
          <p:nvPr/>
        </p:nvSpPr>
        <p:spPr>
          <a:xfrm>
            <a:off x="5537111" y="1131138"/>
            <a:ext cx="3615896" cy="1200329"/>
          </a:xfrm>
          <a:prstGeom prst="rect">
            <a:avLst/>
          </a:prstGeom>
          <a:effectLst>
            <a:outerShdw blurRad="50800" dist="38100" dir="2700000" algn="tl" rotWithShape="0">
              <a:prstClr val="black">
                <a:alpha val="40000"/>
              </a:prstClr>
            </a:outerShdw>
          </a:effectLst>
        </p:spPr>
        <p:txBody>
          <a:bodyPr wrap="square">
            <a:spAutoFit/>
          </a:bodyPr>
          <a:lstStyle/>
          <a:p>
            <a:r>
              <a:rPr lang="en-US" dirty="0" smtClean="0">
                <a:solidFill>
                  <a:srgbClr val="800000"/>
                </a:solidFill>
              </a:rPr>
              <a:t>Cells that make heart muscle</a:t>
            </a:r>
            <a:endParaRPr lang="en-US" dirty="0">
              <a:solidFill>
                <a:srgbClr val="800000"/>
              </a:solidFill>
            </a:endParaRPr>
          </a:p>
        </p:txBody>
      </p:sp>
      <p:sp>
        <p:nvSpPr>
          <p:cNvPr id="23" name="Rectangle 22"/>
          <p:cNvSpPr/>
          <p:nvPr/>
        </p:nvSpPr>
        <p:spPr bwMode="auto">
          <a:xfrm>
            <a:off x="876300" y="1562100"/>
            <a:ext cx="1727200" cy="1333500"/>
          </a:xfrm>
          <a:prstGeom prst="rect">
            <a:avLst/>
          </a:prstGeom>
          <a:no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1" name="Rectangle 20"/>
          <p:cNvSpPr/>
          <p:nvPr/>
        </p:nvSpPr>
        <p:spPr bwMode="auto">
          <a:xfrm>
            <a:off x="622300" y="4927600"/>
            <a:ext cx="1485900" cy="990600"/>
          </a:xfrm>
          <a:prstGeom prst="rect">
            <a:avLst/>
          </a:prstGeom>
          <a:no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pic>
        <p:nvPicPr>
          <p:cNvPr id="26" name="Picture 3"/>
          <p:cNvPicPr>
            <a:picLocks noChangeAspect="1" noChangeArrowheads="1"/>
          </p:cNvPicPr>
          <p:nvPr/>
        </p:nvPicPr>
        <p:blipFill>
          <a:blip r:embed="rId3"/>
          <a:srcRect l="7098" t="59793" r="54421" b="15502"/>
          <a:stretch>
            <a:fillRect/>
          </a:stretch>
        </p:blipFill>
        <p:spPr bwMode="auto">
          <a:xfrm>
            <a:off x="5911545" y="4368450"/>
            <a:ext cx="2870778" cy="1968850"/>
          </a:xfrm>
          <a:prstGeom prst="rect">
            <a:avLst/>
          </a:prstGeom>
          <a:noFill/>
          <a:ln w="9525">
            <a:solidFill>
              <a:srgbClr val="800000"/>
            </a:solidFill>
            <a:round/>
            <a:headEnd/>
            <a:tailEnd/>
          </a:ln>
          <a:effectLst>
            <a:outerShdw blurRad="152400" dir="2700000">
              <a:srgbClr val="000000">
                <a:alpha val="43000"/>
              </a:srgbClr>
            </a:outerShdw>
          </a:effectLst>
        </p:spPr>
      </p:pic>
      <p:pic>
        <p:nvPicPr>
          <p:cNvPr id="27" name="Picture 3"/>
          <p:cNvPicPr>
            <a:picLocks noChangeAspect="1" noChangeArrowheads="1"/>
          </p:cNvPicPr>
          <p:nvPr/>
        </p:nvPicPr>
        <p:blipFill>
          <a:blip r:embed="rId3"/>
          <a:srcRect l="11831" t="8415" r="52055" b="68652"/>
          <a:stretch>
            <a:fillRect/>
          </a:stretch>
        </p:blipFill>
        <p:spPr bwMode="auto">
          <a:xfrm>
            <a:off x="5909192" y="2337225"/>
            <a:ext cx="2879208" cy="1953101"/>
          </a:xfrm>
          <a:prstGeom prst="rect">
            <a:avLst/>
          </a:prstGeom>
          <a:noFill/>
          <a:ln w="9525">
            <a:solidFill>
              <a:srgbClr val="800000"/>
            </a:solidFill>
            <a:round/>
            <a:headEnd/>
            <a:tailEnd/>
          </a:ln>
          <a:effectLst>
            <a:outerShdw blurRad="152400" dir="2700000">
              <a:srgbClr val="000000">
                <a:alpha val="43000"/>
              </a:srgbClr>
            </a:outerShdw>
          </a:effectLst>
        </p:spPr>
      </p:pic>
      <p:grpSp>
        <p:nvGrpSpPr>
          <p:cNvPr id="31" name="Group 30"/>
          <p:cNvGrpSpPr/>
          <p:nvPr/>
        </p:nvGrpSpPr>
        <p:grpSpPr>
          <a:xfrm>
            <a:off x="6134100" y="4432300"/>
            <a:ext cx="1663700" cy="660400"/>
            <a:chOff x="6134100" y="4432300"/>
            <a:chExt cx="1663700" cy="660400"/>
          </a:xfrm>
        </p:grpSpPr>
        <p:sp>
          <p:nvSpPr>
            <p:cNvPr id="28" name="Rectangle 27"/>
            <p:cNvSpPr/>
            <p:nvPr/>
          </p:nvSpPr>
          <p:spPr bwMode="auto">
            <a:xfrm>
              <a:off x="6134100" y="4432300"/>
              <a:ext cx="1663700" cy="5715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9" name="Rectangle 28"/>
            <p:cNvSpPr/>
            <p:nvPr/>
          </p:nvSpPr>
          <p:spPr bwMode="auto">
            <a:xfrm>
              <a:off x="7315200" y="4787900"/>
              <a:ext cx="381000" cy="3048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cxnSp>
        <p:nvCxnSpPr>
          <p:cNvPr id="20" name="Straight Connector 19"/>
          <p:cNvCxnSpPr/>
          <p:nvPr/>
        </p:nvCxnSpPr>
        <p:spPr bwMode="auto">
          <a:xfrm>
            <a:off x="2089542" y="5917854"/>
            <a:ext cx="3818819" cy="432355"/>
          </a:xfrm>
          <a:prstGeom prst="line">
            <a:avLst/>
          </a:prstGeom>
          <a:solidFill>
            <a:schemeClr val="accent1"/>
          </a:solidFill>
          <a:ln w="9525" cap="flat" cmpd="sng" algn="ctr">
            <a:solidFill>
              <a:srgbClr val="800000"/>
            </a:solidFill>
            <a:prstDash val="dash"/>
            <a:round/>
            <a:headEnd type="none" w="med" len="med"/>
            <a:tailEnd type="none" w="med" len="med"/>
          </a:ln>
          <a:effectLst/>
        </p:spPr>
      </p:cxnSp>
      <p:cxnSp>
        <p:nvCxnSpPr>
          <p:cNvPr id="25" name="Straight Connector 24"/>
          <p:cNvCxnSpPr/>
          <p:nvPr/>
        </p:nvCxnSpPr>
        <p:spPr bwMode="auto">
          <a:xfrm flipV="1">
            <a:off x="2089542" y="4359576"/>
            <a:ext cx="3809813" cy="603496"/>
          </a:xfrm>
          <a:prstGeom prst="line">
            <a:avLst/>
          </a:prstGeom>
          <a:solidFill>
            <a:schemeClr val="accent1"/>
          </a:solidFill>
          <a:ln w="9525" cap="flat" cmpd="sng" algn="ctr">
            <a:solidFill>
              <a:srgbClr val="800000"/>
            </a:solidFill>
            <a:prstDash val="dash"/>
            <a:round/>
            <a:headEnd type="none" w="med" len="med"/>
            <a:tailEnd type="none" w="med" len="med"/>
          </a:ln>
          <a:effectLst/>
        </p:spPr>
      </p:cxnSp>
      <p:cxnSp>
        <p:nvCxnSpPr>
          <p:cNvPr id="30" name="Straight Connector 29"/>
          <p:cNvCxnSpPr/>
          <p:nvPr/>
        </p:nvCxnSpPr>
        <p:spPr bwMode="auto">
          <a:xfrm>
            <a:off x="2593915" y="2900379"/>
            <a:ext cx="3332460" cy="1378130"/>
          </a:xfrm>
          <a:prstGeom prst="line">
            <a:avLst/>
          </a:prstGeom>
          <a:solidFill>
            <a:schemeClr val="accent1"/>
          </a:solidFill>
          <a:ln w="9525" cap="flat" cmpd="sng" algn="ctr">
            <a:solidFill>
              <a:srgbClr val="800000"/>
            </a:solidFill>
            <a:prstDash val="dash"/>
            <a:round/>
            <a:headEnd type="none" w="med" len="med"/>
            <a:tailEnd type="none" w="med" len="med"/>
          </a:ln>
          <a:effectLst/>
        </p:spPr>
      </p:cxnSp>
      <p:cxnSp>
        <p:nvCxnSpPr>
          <p:cNvPr id="32" name="Straight Connector 31"/>
          <p:cNvCxnSpPr/>
          <p:nvPr/>
        </p:nvCxnSpPr>
        <p:spPr bwMode="auto">
          <a:xfrm>
            <a:off x="2593915" y="1558278"/>
            <a:ext cx="3323453" cy="774636"/>
          </a:xfrm>
          <a:prstGeom prst="line">
            <a:avLst/>
          </a:prstGeom>
          <a:solidFill>
            <a:schemeClr val="accent1"/>
          </a:solidFill>
          <a:ln w="9525" cap="flat" cmpd="sng" algn="ctr">
            <a:solidFill>
              <a:srgbClr val="800000"/>
            </a:solidFill>
            <a:prstDash val="dash"/>
            <a:round/>
            <a:headEnd type="none" w="med" len="med"/>
            <a:tailEnd type="none" w="med" len="med"/>
          </a:ln>
          <a:effectLst/>
        </p:spPr>
      </p:cxnSp>
    </p:spTree>
    <p:extLst>
      <p:ext uri="{BB962C8B-B14F-4D97-AF65-F5344CB8AC3E}">
        <p14:creationId xmlns:p14="http://schemas.microsoft.com/office/powerpoint/2010/main" val="20718911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non-beating Sox17si1762_short.mov">
            <a:hlinkClick r:id="" action="ppaction://media"/>
          </p:cNvPr>
          <p:cNvPicPr/>
          <p:nvPr>
            <a:videoFile r:link="rId1"/>
            <p:extLst/>
          </p:nvPr>
        </p:nvPicPr>
        <p:blipFill>
          <a:blip r:embed="rId4"/>
          <a:stretch>
            <a:fillRect/>
          </a:stretch>
        </p:blipFill>
        <p:spPr>
          <a:xfrm>
            <a:off x="2343546" y="1625600"/>
            <a:ext cx="2154039" cy="2120900"/>
          </a:xfrm>
          <a:prstGeom prst="rect">
            <a:avLst/>
          </a:prstGeom>
        </p:spPr>
      </p:pic>
      <p:pic>
        <p:nvPicPr>
          <p:cNvPr id="29" name="beatingLuc_short.mov">
            <a:hlinkClick r:id="" action="ppaction://media"/>
          </p:cNvPr>
          <p:cNvPicPr/>
          <p:nvPr>
            <a:videoFile r:link="rId2"/>
            <p:extLst/>
          </p:nvPr>
        </p:nvPicPr>
        <p:blipFill>
          <a:blip r:embed="rId5"/>
          <a:stretch>
            <a:fillRect/>
          </a:stretch>
        </p:blipFill>
        <p:spPr>
          <a:xfrm>
            <a:off x="25400" y="1607038"/>
            <a:ext cx="2184400" cy="2150794"/>
          </a:xfrm>
          <a:prstGeom prst="rect">
            <a:avLst/>
          </a:prstGeom>
        </p:spPr>
      </p:pic>
      <p:sp>
        <p:nvSpPr>
          <p:cNvPr id="2" name="Title 1"/>
          <p:cNvSpPr>
            <a:spLocks noGrp="1"/>
          </p:cNvSpPr>
          <p:nvPr>
            <p:ph type="title"/>
          </p:nvPr>
        </p:nvSpPr>
        <p:spPr/>
        <p:txBody>
          <a:bodyPr/>
          <a:lstStyle/>
          <a:p>
            <a:pPr>
              <a:defRPr/>
            </a:pPr>
            <a:r>
              <a:rPr lang="en-US" dirty="0" smtClean="0"/>
              <a:t>Decoding the circuits for cardiac muscle creation by</a:t>
            </a:r>
            <a:br>
              <a:rPr lang="en-US" dirty="0" smtClean="0"/>
            </a:br>
            <a:r>
              <a:rPr lang="en-US" dirty="0" smtClean="0"/>
              <a:t>iterative gene profiling and RNA interference</a:t>
            </a:r>
          </a:p>
        </p:txBody>
      </p:sp>
      <p:grpSp>
        <p:nvGrpSpPr>
          <p:cNvPr id="37" name="Group 36"/>
          <p:cNvGrpSpPr/>
          <p:nvPr/>
        </p:nvGrpSpPr>
        <p:grpSpPr>
          <a:xfrm>
            <a:off x="4238861" y="1797293"/>
            <a:ext cx="4449128" cy="4423495"/>
            <a:chOff x="3997561" y="1657593"/>
            <a:chExt cx="4449128" cy="4423495"/>
          </a:xfrm>
        </p:grpSpPr>
        <p:cxnSp>
          <p:nvCxnSpPr>
            <p:cNvPr id="19" name="AutoShape 10"/>
            <p:cNvCxnSpPr>
              <a:cxnSpLocks noChangeShapeType="1"/>
              <a:stCxn id="23" idx="3"/>
              <a:endCxn id="20" idx="3"/>
            </p:cNvCxnSpPr>
            <p:nvPr/>
          </p:nvCxnSpPr>
          <p:spPr bwMode="auto">
            <a:xfrm flipH="1" flipV="1">
              <a:off x="7603273" y="3096184"/>
              <a:ext cx="843416" cy="2630961"/>
            </a:xfrm>
            <a:prstGeom prst="bentConnector3">
              <a:avLst>
                <a:gd name="adj1" fmla="val -27104"/>
              </a:avLst>
            </a:prstGeom>
            <a:noFill/>
            <a:ln w="76200">
              <a:solidFill>
                <a:srgbClr val="FD0500"/>
              </a:solidFill>
              <a:miter lim="800000"/>
              <a:headEnd/>
              <a:tailEnd type="triangle" w="med" len="med"/>
            </a:ln>
            <a:effectLst>
              <a:outerShdw blurRad="101600" dist="76200" dir="13500000">
                <a:srgbClr val="000000">
                  <a:alpha val="43000"/>
                </a:srgbClr>
              </a:outerShdw>
            </a:effectLst>
          </p:spPr>
        </p:cxnSp>
        <p:sp>
          <p:nvSpPr>
            <p:cNvPr id="20" name="Text Box 3"/>
            <p:cNvSpPr txBox="1">
              <a:spLocks noChangeArrowheads="1"/>
            </p:cNvSpPr>
            <p:nvPr/>
          </p:nvSpPr>
          <p:spPr bwMode="auto">
            <a:xfrm>
              <a:off x="4840978" y="2896129"/>
              <a:ext cx="2762295" cy="400110"/>
            </a:xfrm>
            <a:prstGeom prst="rect">
              <a:avLst/>
            </a:prstGeom>
            <a:solidFill>
              <a:srgbClr val="000558"/>
            </a:solidFill>
            <a:ln w="9525">
              <a:noFill/>
              <a:miter lim="800000"/>
              <a:headEnd/>
              <a:tailEnd/>
            </a:ln>
            <a:effectLst>
              <a:outerShdw blurRad="101600" dist="76200" dir="2700000" algn="ctr" rotWithShape="0">
                <a:srgbClr val="000000">
                  <a:alpha val="43000"/>
                </a:srgbClr>
              </a:outerShdw>
            </a:effectLst>
          </p:spPr>
          <p:txBody>
            <a:bodyPr wrap="none" anchor="ctr">
              <a:prstTxWarp prst="textNoShape">
                <a:avLst/>
              </a:prstTxWarp>
              <a:spAutoFit/>
            </a:bodyPr>
            <a:lstStyle/>
            <a:p>
              <a:pPr>
                <a:defRPr/>
              </a:pPr>
              <a:r>
                <a:rPr lang="en-US" sz="2000" b="0" dirty="0"/>
                <a:t>Differentiating ES cells</a:t>
              </a:r>
            </a:p>
          </p:txBody>
        </p:sp>
        <p:sp>
          <p:nvSpPr>
            <p:cNvPr id="21" name="Text Box 4"/>
            <p:cNvSpPr txBox="1">
              <a:spLocks noChangeArrowheads="1"/>
            </p:cNvSpPr>
            <p:nvPr/>
          </p:nvSpPr>
          <p:spPr bwMode="auto">
            <a:xfrm>
              <a:off x="4551147" y="1657593"/>
              <a:ext cx="3341956" cy="400110"/>
            </a:xfrm>
            <a:prstGeom prst="rect">
              <a:avLst/>
            </a:prstGeom>
            <a:solidFill>
              <a:schemeClr val="tx1"/>
            </a:solidFill>
            <a:ln w="9525">
              <a:noFill/>
              <a:miter lim="800000"/>
              <a:headEnd/>
              <a:tailEnd/>
            </a:ln>
            <a:effectLst>
              <a:outerShdw blurRad="101600" dist="76200" dir="2700000" algn="ctr" rotWithShape="0">
                <a:srgbClr val="000000">
                  <a:alpha val="43000"/>
                </a:srgbClr>
              </a:outerShdw>
            </a:effectLst>
          </p:spPr>
          <p:txBody>
            <a:bodyPr wrap="none" anchor="ctr">
              <a:prstTxWarp prst="textNoShape">
                <a:avLst/>
              </a:prstTxWarp>
              <a:spAutoFit/>
            </a:bodyPr>
            <a:lstStyle/>
            <a:p>
              <a:pPr>
                <a:defRPr/>
              </a:pPr>
              <a:r>
                <a:rPr lang="en-US" sz="2000" b="0" dirty="0"/>
                <a:t>+/- growth factors,  blockers</a:t>
              </a:r>
            </a:p>
          </p:txBody>
        </p:sp>
        <p:sp>
          <p:nvSpPr>
            <p:cNvPr id="22" name="Text Box 5"/>
            <p:cNvSpPr txBox="1">
              <a:spLocks noChangeArrowheads="1"/>
            </p:cNvSpPr>
            <p:nvPr/>
          </p:nvSpPr>
          <p:spPr bwMode="auto">
            <a:xfrm>
              <a:off x="4105589" y="4134665"/>
              <a:ext cx="4233073" cy="400110"/>
            </a:xfrm>
            <a:prstGeom prst="rect">
              <a:avLst/>
            </a:prstGeom>
            <a:solidFill>
              <a:srgbClr val="3D3EFF"/>
            </a:solidFill>
            <a:ln w="9525">
              <a:noFill/>
              <a:miter lim="800000"/>
              <a:headEnd/>
              <a:tailEnd/>
            </a:ln>
            <a:effectLst>
              <a:outerShdw blurRad="101600" dist="76200" dir="2700000" algn="ctr" rotWithShape="0">
                <a:srgbClr val="000000">
                  <a:alpha val="43000"/>
                </a:srgbClr>
              </a:outerShdw>
            </a:effectLst>
          </p:spPr>
          <p:txBody>
            <a:bodyPr anchor="ctr">
              <a:prstTxWarp prst="textNoShape">
                <a:avLst/>
              </a:prstTxWarp>
              <a:spAutoFit/>
            </a:bodyPr>
            <a:lstStyle/>
            <a:p>
              <a:pPr>
                <a:defRPr/>
              </a:pPr>
              <a:r>
                <a:rPr lang="en-US" sz="2000" b="0" dirty="0"/>
                <a:t>“Gene chip” profiling of</a:t>
              </a:r>
              <a:r>
                <a:rPr lang="en-US" sz="2000" b="0" dirty="0" smtClean="0"/>
                <a:t> 20K genes</a:t>
              </a:r>
              <a:endParaRPr lang="en-US" sz="2000" b="0" dirty="0"/>
            </a:p>
          </p:txBody>
        </p:sp>
        <p:sp>
          <p:nvSpPr>
            <p:cNvPr id="23" name="Text Box 6"/>
            <p:cNvSpPr txBox="1">
              <a:spLocks noChangeArrowheads="1"/>
            </p:cNvSpPr>
            <p:nvPr/>
          </p:nvSpPr>
          <p:spPr bwMode="auto">
            <a:xfrm>
              <a:off x="3997561" y="5373202"/>
              <a:ext cx="4449128" cy="707886"/>
            </a:xfrm>
            <a:prstGeom prst="rect">
              <a:avLst/>
            </a:prstGeom>
            <a:solidFill>
              <a:srgbClr val="FD0500"/>
            </a:solidFill>
            <a:ln w="9525">
              <a:noFill/>
              <a:miter lim="800000"/>
              <a:headEnd/>
              <a:tailEnd/>
            </a:ln>
            <a:effectLst>
              <a:outerShdw blurRad="101600" dist="76200" dir="2700000" algn="ctr" rotWithShape="0">
                <a:srgbClr val="000000">
                  <a:alpha val="43000"/>
                </a:srgbClr>
              </a:outerShdw>
            </a:effectLst>
          </p:spPr>
          <p:txBody>
            <a:bodyPr anchor="ctr">
              <a:prstTxWarp prst="textNoShape">
                <a:avLst/>
              </a:prstTxWarp>
              <a:spAutoFit/>
            </a:bodyPr>
            <a:lstStyle/>
            <a:p>
              <a:pPr>
                <a:defRPr/>
              </a:pPr>
              <a:r>
                <a:rPr lang="en-US" sz="2000" b="0" dirty="0" smtClean="0"/>
                <a:t>Suppress single genes </a:t>
              </a:r>
              <a:r>
                <a:rPr lang="en-US" sz="2000" b="0" dirty="0"/>
                <a:t>by</a:t>
              </a:r>
              <a:r>
                <a:rPr lang="en-US" sz="2000" b="0" dirty="0" smtClean="0"/>
                <a:t> </a:t>
              </a:r>
              <a:r>
                <a:rPr lang="en-US" sz="2000" b="0" dirty="0" err="1" smtClean="0"/>
                <a:t>lentiviral</a:t>
              </a:r>
              <a:r>
                <a:rPr lang="en-US" sz="2000" b="0" dirty="0" smtClean="0"/>
                <a:t> delivery of short hairpin </a:t>
              </a:r>
              <a:r>
                <a:rPr lang="en-US" sz="2000" b="0" dirty="0" err="1" smtClean="0"/>
                <a:t>RNAs</a:t>
              </a:r>
              <a:endParaRPr lang="en-US" sz="2000" b="0" dirty="0"/>
            </a:p>
          </p:txBody>
        </p:sp>
        <p:cxnSp>
          <p:nvCxnSpPr>
            <p:cNvPr id="24" name="AutoShape 7"/>
            <p:cNvCxnSpPr>
              <a:cxnSpLocks noChangeShapeType="1"/>
              <a:endCxn id="20" idx="0"/>
            </p:cNvCxnSpPr>
            <p:nvPr/>
          </p:nvCxnSpPr>
          <p:spPr bwMode="auto">
            <a:xfrm rot="16200000" flipH="1">
              <a:off x="5802912" y="2476914"/>
              <a:ext cx="838427" cy="1"/>
            </a:xfrm>
            <a:prstGeom prst="straightConnector1">
              <a:avLst/>
            </a:prstGeom>
            <a:noFill/>
            <a:ln w="76200">
              <a:solidFill>
                <a:schemeClr val="tx1"/>
              </a:solidFill>
              <a:round/>
              <a:headEnd/>
              <a:tailEnd type="triangle" w="med" len="med"/>
            </a:ln>
            <a:effectLst>
              <a:outerShdw blurRad="101600" dist="76200" dir="2700000" algn="ctr" rotWithShape="0">
                <a:srgbClr val="000000">
                  <a:alpha val="43000"/>
                </a:srgbClr>
              </a:outerShdw>
            </a:effectLst>
          </p:spPr>
        </p:cxnSp>
        <p:cxnSp>
          <p:nvCxnSpPr>
            <p:cNvPr id="25" name="AutoShape 8"/>
            <p:cNvCxnSpPr>
              <a:cxnSpLocks noChangeShapeType="1"/>
              <a:stCxn id="20" idx="2"/>
              <a:endCxn id="22" idx="0"/>
            </p:cNvCxnSpPr>
            <p:nvPr/>
          </p:nvCxnSpPr>
          <p:spPr bwMode="auto">
            <a:xfrm rot="5400000">
              <a:off x="5802913" y="3715452"/>
              <a:ext cx="838426" cy="1588"/>
            </a:xfrm>
            <a:prstGeom prst="straightConnector1">
              <a:avLst/>
            </a:prstGeom>
            <a:noFill/>
            <a:ln w="76200">
              <a:solidFill>
                <a:srgbClr val="000558"/>
              </a:solidFill>
              <a:round/>
              <a:headEnd/>
              <a:tailEnd type="triangle" w="med" len="med"/>
            </a:ln>
            <a:effectLst>
              <a:outerShdw blurRad="101600" dist="76200" dir="2700000" algn="ctr" rotWithShape="0">
                <a:srgbClr val="000000">
                  <a:alpha val="43000"/>
                </a:srgbClr>
              </a:outerShdw>
            </a:effectLst>
          </p:spPr>
        </p:cxnSp>
        <p:cxnSp>
          <p:nvCxnSpPr>
            <p:cNvPr id="26" name="AutoShape 9"/>
            <p:cNvCxnSpPr>
              <a:cxnSpLocks noChangeShapeType="1"/>
              <a:stCxn id="22" idx="2"/>
            </p:cNvCxnSpPr>
            <p:nvPr/>
          </p:nvCxnSpPr>
          <p:spPr bwMode="auto">
            <a:xfrm rot="5400000">
              <a:off x="5802912" y="4953989"/>
              <a:ext cx="838428" cy="1"/>
            </a:xfrm>
            <a:prstGeom prst="straightConnector1">
              <a:avLst/>
            </a:prstGeom>
            <a:noFill/>
            <a:ln w="76200">
              <a:solidFill>
                <a:srgbClr val="3D3EFF"/>
              </a:solidFill>
              <a:round/>
              <a:headEnd/>
              <a:tailEnd type="triangle" w="med" len="med"/>
            </a:ln>
            <a:effectLst>
              <a:outerShdw blurRad="101600" dist="76200" dir="2700000" algn="ctr" rotWithShape="0">
                <a:srgbClr val="000000">
                  <a:alpha val="43000"/>
                </a:srgbClr>
              </a:outerShdw>
            </a:effectLst>
          </p:spPr>
        </p:cxnSp>
      </p:grpSp>
      <p:grpSp>
        <p:nvGrpSpPr>
          <p:cNvPr id="43" name="Group 42"/>
          <p:cNvGrpSpPr/>
          <p:nvPr/>
        </p:nvGrpSpPr>
        <p:grpSpPr>
          <a:xfrm>
            <a:off x="231775" y="4737100"/>
            <a:ext cx="3827463" cy="1887538"/>
            <a:chOff x="231775" y="4495800"/>
            <a:chExt cx="3827463" cy="1887538"/>
          </a:xfrm>
        </p:grpSpPr>
        <p:pic>
          <p:nvPicPr>
            <p:cNvPr id="38" name="Picture 11"/>
            <p:cNvPicPr>
              <a:picLocks noChangeAspect="1"/>
            </p:cNvPicPr>
            <p:nvPr/>
          </p:nvPicPr>
          <p:blipFill>
            <a:blip r:embed="rId6"/>
            <a:srcRect/>
            <a:stretch>
              <a:fillRect/>
            </a:stretch>
          </p:blipFill>
          <p:spPr bwMode="auto">
            <a:xfrm>
              <a:off x="231775" y="4813300"/>
              <a:ext cx="727075" cy="984250"/>
            </a:xfrm>
            <a:prstGeom prst="rect">
              <a:avLst/>
            </a:prstGeom>
            <a:noFill/>
            <a:ln w="9525">
              <a:noFill/>
              <a:miter lim="800000"/>
              <a:headEnd/>
              <a:tailEnd/>
            </a:ln>
            <a:effectLst>
              <a:outerShdw blurRad="101600" dist="76200" dir="2700000">
                <a:srgbClr val="000000">
                  <a:alpha val="43000"/>
                </a:srgbClr>
              </a:outerShdw>
            </a:effectLst>
          </p:spPr>
        </p:pic>
        <p:pic>
          <p:nvPicPr>
            <p:cNvPr id="39" name="Picture 12"/>
            <p:cNvPicPr>
              <a:picLocks noChangeAspect="1"/>
            </p:cNvPicPr>
            <p:nvPr/>
          </p:nvPicPr>
          <p:blipFill>
            <a:blip r:embed="rId7"/>
            <a:srcRect/>
            <a:stretch>
              <a:fillRect/>
            </a:stretch>
          </p:blipFill>
          <p:spPr bwMode="auto">
            <a:xfrm flipH="1" flipV="1">
              <a:off x="1254014" y="4846638"/>
              <a:ext cx="935148" cy="931862"/>
            </a:xfrm>
            <a:prstGeom prst="rect">
              <a:avLst/>
            </a:prstGeom>
            <a:noFill/>
            <a:ln w="9525">
              <a:noFill/>
              <a:miter lim="800000"/>
              <a:headEnd/>
              <a:tailEnd/>
            </a:ln>
            <a:effectLst>
              <a:outerShdw blurRad="101600" dist="76200" dir="13500000">
                <a:srgbClr val="000000">
                  <a:alpha val="43000"/>
                </a:srgbClr>
              </a:outerShdw>
            </a:effectLst>
          </p:spPr>
        </p:pic>
        <p:pic>
          <p:nvPicPr>
            <p:cNvPr id="42" name="Picture 16" descr="yl hex fig 1 190410.tif"/>
            <p:cNvPicPr>
              <a:picLocks noChangeAspect="1"/>
            </p:cNvPicPr>
            <p:nvPr/>
          </p:nvPicPr>
          <p:blipFill>
            <a:blip r:embed="rId8"/>
            <a:srcRect/>
            <a:stretch>
              <a:fillRect/>
            </a:stretch>
          </p:blipFill>
          <p:spPr bwMode="auto">
            <a:xfrm>
              <a:off x="2367718" y="4495800"/>
              <a:ext cx="1691520" cy="1887538"/>
            </a:xfrm>
            <a:prstGeom prst="rect">
              <a:avLst/>
            </a:prstGeom>
            <a:solidFill>
              <a:schemeClr val="bg1"/>
            </a:solidFill>
            <a:ln w="9525">
              <a:noFill/>
              <a:miter lim="800000"/>
              <a:headEnd/>
              <a:tailEnd/>
            </a:ln>
            <a:effectLst>
              <a:outerShdw blurRad="101600" dist="76200" dir="2700000">
                <a:srgbClr val="000000">
                  <a:alpha val="43000"/>
                </a:srgbClr>
              </a:outerShdw>
            </a:effectLst>
          </p:spPr>
        </p:pic>
      </p:grpSp>
      <p:sp>
        <p:nvSpPr>
          <p:cNvPr id="27" name="Text Box 10"/>
          <p:cNvSpPr txBox="1">
            <a:spLocks noChangeArrowheads="1"/>
          </p:cNvSpPr>
          <p:nvPr/>
        </p:nvSpPr>
        <p:spPr bwMode="auto">
          <a:xfrm>
            <a:off x="490678" y="3753887"/>
            <a:ext cx="1038065" cy="584776"/>
          </a:xfrm>
          <a:prstGeom prst="rect">
            <a:avLst/>
          </a:prstGeom>
          <a:noFill/>
          <a:ln w="9525">
            <a:noFill/>
            <a:miter lim="800000"/>
            <a:headEnd/>
            <a:tailEnd/>
          </a:ln>
        </p:spPr>
        <p:txBody>
          <a:bodyPr wrap="none" anchor="ctr">
            <a:prstTxWarp prst="textNoShape">
              <a:avLst/>
            </a:prstTxWarp>
            <a:spAutoFit/>
          </a:bodyPr>
          <a:lstStyle/>
          <a:p>
            <a:r>
              <a:rPr lang="en-US" sz="1600" b="0" dirty="0" smtClean="0">
                <a:solidFill>
                  <a:schemeClr val="tx1"/>
                </a:solidFill>
              </a:rPr>
              <a:t>control</a:t>
            </a:r>
          </a:p>
          <a:p>
            <a:r>
              <a:rPr lang="en-US" sz="1600" b="0" i="1" dirty="0" smtClean="0">
                <a:solidFill>
                  <a:schemeClr val="tx1"/>
                </a:solidFill>
              </a:rPr>
              <a:t>(beating)</a:t>
            </a:r>
            <a:endParaRPr lang="en-US" sz="1600" b="0" i="1" dirty="0">
              <a:solidFill>
                <a:schemeClr val="tx1"/>
              </a:solidFill>
            </a:endParaRPr>
          </a:p>
        </p:txBody>
      </p:sp>
      <p:sp>
        <p:nvSpPr>
          <p:cNvPr id="28" name="Text Box 13"/>
          <p:cNvSpPr txBox="1">
            <a:spLocks noChangeArrowheads="1"/>
          </p:cNvSpPr>
          <p:nvPr/>
        </p:nvSpPr>
        <p:spPr bwMode="auto">
          <a:xfrm>
            <a:off x="2558255" y="3753887"/>
            <a:ext cx="1650211" cy="584776"/>
          </a:xfrm>
          <a:prstGeom prst="rect">
            <a:avLst/>
          </a:prstGeom>
          <a:noFill/>
          <a:ln w="9525">
            <a:noFill/>
            <a:miter lim="800000"/>
            <a:headEnd/>
            <a:tailEnd/>
          </a:ln>
        </p:spPr>
        <p:txBody>
          <a:bodyPr wrap="none" anchor="ctr">
            <a:prstTxWarp prst="textNoShape">
              <a:avLst/>
            </a:prstTxWarp>
            <a:spAutoFit/>
          </a:bodyPr>
          <a:lstStyle/>
          <a:p>
            <a:r>
              <a:rPr lang="en-US" sz="1600" b="0" dirty="0">
                <a:solidFill>
                  <a:schemeClr val="tx1"/>
                </a:solidFill>
              </a:rPr>
              <a:t>+ Sox17 </a:t>
            </a:r>
            <a:r>
              <a:rPr lang="en-US" sz="1600" b="0" dirty="0" err="1" smtClean="0">
                <a:solidFill>
                  <a:schemeClr val="tx1"/>
                </a:solidFill>
              </a:rPr>
              <a:t>shRNA</a:t>
            </a:r>
            <a:endParaRPr lang="en-US" sz="1600" b="0" dirty="0">
              <a:solidFill>
                <a:schemeClr val="tx1"/>
              </a:solidFill>
            </a:endParaRPr>
          </a:p>
          <a:p>
            <a:r>
              <a:rPr lang="en-US" sz="1600" b="0" i="1" dirty="0" smtClean="0">
                <a:solidFill>
                  <a:schemeClr val="tx1"/>
                </a:solidFill>
              </a:rPr>
              <a:t>(non-beating)</a:t>
            </a:r>
            <a:endParaRPr lang="en-US" sz="1600" b="0" i="1" dirty="0">
              <a:solidFill>
                <a:schemeClr val="tx1"/>
              </a:solidFill>
            </a:endParaRPr>
          </a:p>
        </p:txBody>
      </p:sp>
      <p:grpSp>
        <p:nvGrpSpPr>
          <p:cNvPr id="35" name="Group 34"/>
          <p:cNvGrpSpPr/>
          <p:nvPr/>
        </p:nvGrpSpPr>
        <p:grpSpPr>
          <a:xfrm>
            <a:off x="63500" y="1612900"/>
            <a:ext cx="4406900" cy="2108200"/>
            <a:chOff x="63500" y="1612900"/>
            <a:chExt cx="4406900" cy="2108200"/>
          </a:xfrm>
        </p:grpSpPr>
        <p:sp>
          <p:nvSpPr>
            <p:cNvPr id="33" name="Rectangle 32"/>
            <p:cNvSpPr/>
            <p:nvPr/>
          </p:nvSpPr>
          <p:spPr bwMode="auto">
            <a:xfrm>
              <a:off x="63500" y="1612900"/>
              <a:ext cx="2108200" cy="2108200"/>
            </a:xfrm>
            <a:prstGeom prst="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34" name="Rectangle 33"/>
            <p:cNvSpPr/>
            <p:nvPr/>
          </p:nvSpPr>
          <p:spPr bwMode="auto">
            <a:xfrm>
              <a:off x="2362200" y="1612900"/>
              <a:ext cx="2108200" cy="2108200"/>
            </a:xfrm>
            <a:prstGeom prst="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9"/>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1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0" repeatCount="indefinite" fill="hold" display="0">
                  <p:stCondLst>
                    <p:cond delay="indefinite"/>
                  </p:stCondLst>
                  <p:endCondLst>
                    <p:cond evt="onNext" delay="0">
                      <p:tgtEl>
                        <p:sldTgt/>
                      </p:tgtEl>
                    </p:cond>
                    <p:cond evt="onPrev" delay="0">
                      <p:tgtEl>
                        <p:sldTgt/>
                      </p:tgtEl>
                    </p:cond>
                  </p:endCondLst>
                </p:cTn>
                <p:tgtEl>
                  <p:spTgt spid="29"/>
                </p:tgtEl>
              </p:cMediaNode>
            </p:video>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9"/>
                                        </p:tgtEl>
                                      </p:cBhvr>
                                    </p:cmd>
                                  </p:childTnLst>
                                </p:cTn>
                              </p:par>
                            </p:childTnLst>
                          </p:cTn>
                        </p:par>
                      </p:childTnLst>
                    </p:cTn>
                  </p:par>
                </p:childTnLst>
              </p:cTn>
              <p:nextCondLst>
                <p:cond evt="onClick" delay="0">
                  <p:tgtEl>
                    <p:spTgt spid="29"/>
                  </p:tgtEl>
                </p:cond>
              </p:nextCondLst>
            </p:seq>
            <p:video>
              <p:cMediaNode mute="1">
                <p:cTn id="16" repeatCount="indefinite" fill="hold" display="0">
                  <p:stCondLst>
                    <p:cond delay="indefinite"/>
                  </p:stCondLst>
                  <p:endCondLst>
                    <p:cond evt="onNext" delay="0">
                      <p:tgtEl>
                        <p:sldTgt/>
                      </p:tgtEl>
                    </p:cond>
                    <p:cond evt="onPrev" delay="0">
                      <p:tgtEl>
                        <p:sldTgt/>
                      </p:tgtEl>
                    </p:cond>
                  </p:endCondLst>
                </p:cTn>
                <p:tgtEl>
                  <p:spTgt spid="30"/>
                </p:tgtEl>
              </p:cMediaNode>
            </p:video>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b="0" u="sng"/>
          </a:p>
        </p:txBody>
      </p:sp>
      <p:pic>
        <p:nvPicPr>
          <p:cNvPr id="33795" name="Picture 4" descr="Liu Fig 02 AHA talk 110106"/>
          <p:cNvPicPr>
            <a:picLocks noChangeAspect="1" noChangeArrowheads="1"/>
          </p:cNvPicPr>
          <p:nvPr/>
        </p:nvPicPr>
        <p:blipFill>
          <a:blip r:embed="rId3"/>
          <a:srcRect l="22954" r="33665" b="27913"/>
          <a:stretch>
            <a:fillRect/>
          </a:stretch>
        </p:blipFill>
        <p:spPr bwMode="auto">
          <a:xfrm>
            <a:off x="4384675" y="161925"/>
            <a:ext cx="2593975" cy="4724400"/>
          </a:xfrm>
          <a:prstGeom prst="rect">
            <a:avLst/>
          </a:prstGeom>
          <a:noFill/>
          <a:ln w="9525">
            <a:noFill/>
            <a:miter lim="800000"/>
            <a:headEnd/>
            <a:tailEnd/>
          </a:ln>
        </p:spPr>
      </p:pic>
      <p:sp>
        <p:nvSpPr>
          <p:cNvPr id="33796" name="Line 5"/>
          <p:cNvSpPr>
            <a:spLocks noChangeShapeType="1"/>
          </p:cNvSpPr>
          <p:nvPr/>
        </p:nvSpPr>
        <p:spPr bwMode="auto">
          <a:xfrm>
            <a:off x="4575175" y="533400"/>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797" name="Line 6"/>
          <p:cNvSpPr>
            <a:spLocks noChangeShapeType="1"/>
          </p:cNvSpPr>
          <p:nvPr/>
        </p:nvSpPr>
        <p:spPr bwMode="auto">
          <a:xfrm>
            <a:off x="4575175" y="952500"/>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798" name="Line 7"/>
          <p:cNvSpPr>
            <a:spLocks noChangeShapeType="1"/>
          </p:cNvSpPr>
          <p:nvPr/>
        </p:nvSpPr>
        <p:spPr bwMode="auto">
          <a:xfrm>
            <a:off x="4578350" y="244792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799" name="Line 8"/>
          <p:cNvSpPr>
            <a:spLocks noChangeShapeType="1"/>
          </p:cNvSpPr>
          <p:nvPr/>
        </p:nvSpPr>
        <p:spPr bwMode="auto">
          <a:xfrm>
            <a:off x="4578350" y="377507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00" name="Line 9"/>
          <p:cNvSpPr>
            <a:spLocks noChangeShapeType="1"/>
          </p:cNvSpPr>
          <p:nvPr/>
        </p:nvSpPr>
        <p:spPr bwMode="auto">
          <a:xfrm>
            <a:off x="4572000" y="385762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01" name="Line 10"/>
          <p:cNvSpPr>
            <a:spLocks noChangeShapeType="1"/>
          </p:cNvSpPr>
          <p:nvPr/>
        </p:nvSpPr>
        <p:spPr bwMode="auto">
          <a:xfrm>
            <a:off x="4581525" y="69532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02" name="Line 11"/>
          <p:cNvSpPr>
            <a:spLocks noChangeShapeType="1"/>
          </p:cNvSpPr>
          <p:nvPr/>
        </p:nvSpPr>
        <p:spPr bwMode="auto">
          <a:xfrm>
            <a:off x="4581525" y="136842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03" name="Line 12"/>
          <p:cNvSpPr>
            <a:spLocks noChangeShapeType="1"/>
          </p:cNvSpPr>
          <p:nvPr/>
        </p:nvSpPr>
        <p:spPr bwMode="auto">
          <a:xfrm>
            <a:off x="4587875" y="2689225"/>
            <a:ext cx="533400" cy="0"/>
          </a:xfrm>
          <a:prstGeom prst="line">
            <a:avLst/>
          </a:prstGeom>
          <a:noFill/>
          <a:ln w="15875">
            <a:solidFill>
              <a:schemeClr val="accent2"/>
            </a:solidFill>
            <a:round/>
            <a:headEnd/>
            <a:tailEnd/>
          </a:ln>
        </p:spPr>
        <p:txBody>
          <a:bodyPr>
            <a:prstTxWarp prst="textNoShape">
              <a:avLst/>
            </a:prstTxWarp>
          </a:bodyPr>
          <a:lstStyle/>
          <a:p>
            <a:endParaRPr lang="en-US"/>
          </a:p>
        </p:txBody>
      </p:sp>
      <p:pic>
        <p:nvPicPr>
          <p:cNvPr id="33804" name="Picture 13" descr="Liu Fig 02 AHA talk 110106"/>
          <p:cNvPicPr>
            <a:picLocks noChangeAspect="1" noChangeArrowheads="1"/>
          </p:cNvPicPr>
          <p:nvPr/>
        </p:nvPicPr>
        <p:blipFill>
          <a:blip r:embed="rId3"/>
          <a:srcRect r="72685" b="69783"/>
          <a:stretch>
            <a:fillRect/>
          </a:stretch>
        </p:blipFill>
        <p:spPr bwMode="auto">
          <a:xfrm>
            <a:off x="0" y="76200"/>
            <a:ext cx="3557588" cy="4319588"/>
          </a:xfrm>
          <a:prstGeom prst="rect">
            <a:avLst/>
          </a:prstGeom>
          <a:noFill/>
          <a:ln w="9525">
            <a:noFill/>
            <a:miter lim="800000"/>
            <a:headEnd/>
            <a:tailEnd/>
          </a:ln>
        </p:spPr>
      </p:pic>
      <p:sp>
        <p:nvSpPr>
          <p:cNvPr id="33805" name="Line 46"/>
          <p:cNvSpPr>
            <a:spLocks noChangeShapeType="1"/>
          </p:cNvSpPr>
          <p:nvPr/>
        </p:nvSpPr>
        <p:spPr bwMode="auto">
          <a:xfrm flipV="1">
            <a:off x="3001963" y="520700"/>
            <a:ext cx="1385887" cy="26749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806" name="Line 47"/>
          <p:cNvSpPr>
            <a:spLocks noChangeShapeType="1"/>
          </p:cNvSpPr>
          <p:nvPr/>
        </p:nvSpPr>
        <p:spPr bwMode="auto">
          <a:xfrm>
            <a:off x="3059113" y="4154488"/>
            <a:ext cx="1674812" cy="6524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87184" name="Rectangle 48"/>
          <p:cNvSpPr>
            <a:spLocks noChangeArrowheads="1"/>
          </p:cNvSpPr>
          <p:nvPr/>
        </p:nvSpPr>
        <p:spPr bwMode="auto">
          <a:xfrm>
            <a:off x="76200" y="4230688"/>
            <a:ext cx="3463925" cy="692150"/>
          </a:xfrm>
          <a:prstGeom prst="rect">
            <a:avLst/>
          </a:prstGeom>
          <a:solidFill>
            <a:srgbClr val="F7F778"/>
          </a:solidFill>
          <a:ln w="9525">
            <a:noFill/>
            <a:miter lim="800000"/>
            <a:headEnd/>
            <a:tailEnd/>
          </a:ln>
          <a:effectLst>
            <a:outerShdw blurRad="63500" dist="35920" dir="2700000" algn="ctr" rotWithShape="0">
              <a:schemeClr val="bg2"/>
            </a:outerShdw>
          </a:effectLst>
        </p:spPr>
        <p:txBody>
          <a:bodyPr wrap="none" anchor="ctr">
            <a:prstTxWarp prst="textNoShape">
              <a:avLst/>
            </a:prstTxWarp>
          </a:bodyPr>
          <a:lstStyle/>
          <a:p>
            <a:pPr>
              <a:defRPr/>
            </a:pPr>
            <a:endParaRPr lang="en-US" b="0">
              <a:solidFill>
                <a:schemeClr val="folHlink"/>
              </a:solidFill>
            </a:endParaRPr>
          </a:p>
        </p:txBody>
      </p:sp>
      <p:sp>
        <p:nvSpPr>
          <p:cNvPr id="33808" name="Text Box 49"/>
          <p:cNvSpPr txBox="1">
            <a:spLocks noChangeArrowheads="1"/>
          </p:cNvSpPr>
          <p:nvPr/>
        </p:nvSpPr>
        <p:spPr bwMode="auto">
          <a:xfrm>
            <a:off x="130175" y="4271963"/>
            <a:ext cx="6807200" cy="3025775"/>
          </a:xfrm>
          <a:prstGeom prst="rect">
            <a:avLst/>
          </a:prstGeom>
          <a:noFill/>
          <a:ln w="9525">
            <a:noFill/>
            <a:miter lim="800000"/>
            <a:headEnd/>
            <a:tailEnd/>
          </a:ln>
        </p:spPr>
        <p:txBody>
          <a:bodyPr>
            <a:prstTxWarp prst="textNoShape">
              <a:avLst/>
            </a:prstTxWarp>
            <a:spAutoFit/>
          </a:bodyPr>
          <a:lstStyle/>
          <a:p>
            <a:pPr algn="l" eaLnBrk="1" hangingPunct="1"/>
            <a:r>
              <a:rPr lang="en-US" sz="1600">
                <a:solidFill>
                  <a:schemeClr val="tx1"/>
                </a:solidFill>
              </a:rPr>
              <a:t>Wnt- and BMP-dependent genes  </a:t>
            </a:r>
            <a:br>
              <a:rPr lang="en-US" sz="1600">
                <a:solidFill>
                  <a:schemeClr val="tx1"/>
                </a:solidFill>
              </a:rPr>
            </a:br>
            <a:r>
              <a:rPr lang="en-US" sz="1600">
                <a:solidFill>
                  <a:schemeClr val="tx1"/>
                </a:solidFill>
              </a:rPr>
              <a:t>(days 5-9):</a:t>
            </a:r>
            <a:endParaRPr lang="en-US" sz="1600">
              <a:solidFill>
                <a:srgbClr val="3B55C5"/>
              </a:solidFill>
            </a:endParaRPr>
          </a:p>
          <a:p>
            <a:pPr algn="l"/>
            <a:endParaRPr lang="en-US" sz="1600">
              <a:solidFill>
                <a:schemeClr val="tx1"/>
              </a:solidFill>
            </a:endParaRPr>
          </a:p>
          <a:p>
            <a:pPr algn="l"/>
            <a:r>
              <a:rPr lang="en-US" sz="1600">
                <a:solidFill>
                  <a:schemeClr val="tx1"/>
                </a:solidFill>
              </a:rPr>
              <a:t>Cardiac structural proteins</a:t>
            </a:r>
          </a:p>
          <a:p>
            <a:pPr algn="l"/>
            <a:r>
              <a:rPr lang="en-US" sz="1600" b="0">
                <a:solidFill>
                  <a:schemeClr val="tx1"/>
                </a:solidFill>
              </a:rPr>
              <a:t>Actc1, Atp2a2, Des, Mybpc3, Myh6, Myh6/Myh7, Myl2, Myl3, Myl4, Myl7, Myl9, Myom1, Nppa, Pln, Ryr2, Srl, Tmod1, Tnnc1, Tnni1, Tnni3, Tnnt2, Ttn</a:t>
            </a:r>
          </a:p>
          <a:p>
            <a:pPr algn="l"/>
            <a:r>
              <a:rPr lang="en-US" sz="1600">
                <a:solidFill>
                  <a:schemeClr val="accent2"/>
                </a:solidFill>
              </a:rPr>
              <a:t>Cardiac Transcription Factors</a:t>
            </a:r>
          </a:p>
          <a:p>
            <a:pPr algn="l" eaLnBrk="1" hangingPunct="1"/>
            <a:r>
              <a:rPr lang="en-US" sz="1600" b="0">
                <a:solidFill>
                  <a:schemeClr val="accent2"/>
                </a:solidFill>
              </a:rPr>
              <a:t>Cited1, Gata4, Gata5, Gata6, Hand1, Hod/Hop, Irx3, Irx5, Isl1, Mef2c, Mef2d, Myocd, Nkx2-5, Srf, Tbx20</a:t>
            </a:r>
          </a:p>
          <a:p>
            <a:pPr eaLnBrk="1" hangingPunct="1"/>
            <a:endParaRPr lang="en-US" sz="1600" b="0">
              <a:solidFill>
                <a:schemeClr val="tx1"/>
              </a:solidFill>
            </a:endParaRPr>
          </a:p>
          <a:p>
            <a:pPr algn="l" eaLnBrk="1" hangingPunct="1"/>
            <a:endParaRPr lang="en-US" sz="1600">
              <a:solidFill>
                <a:schemeClr val="accent2"/>
              </a:solidFill>
            </a:endParaRPr>
          </a:p>
        </p:txBody>
      </p:sp>
      <p:sp>
        <p:nvSpPr>
          <p:cNvPr id="33809" name="Rectangle 50"/>
          <p:cNvSpPr>
            <a:spLocks noChangeArrowheads="1"/>
          </p:cNvSpPr>
          <p:nvPr/>
        </p:nvSpPr>
        <p:spPr bwMode="auto">
          <a:xfrm>
            <a:off x="4800600" y="4559300"/>
            <a:ext cx="2159000" cy="152400"/>
          </a:xfrm>
          <a:prstGeom prst="rect">
            <a:avLst/>
          </a:prstGeom>
          <a:noFill/>
          <a:ln w="57150">
            <a:solidFill>
              <a:schemeClr val="bg1"/>
            </a:solidFill>
            <a:miter lim="800000"/>
            <a:headEnd/>
            <a:tailEnd/>
          </a:ln>
        </p:spPr>
        <p:txBody>
          <a:bodyPr wrap="none" anchor="ctr">
            <a:prstTxWarp prst="textNoShape">
              <a:avLst/>
            </a:prstTxWarp>
          </a:bodyPr>
          <a:lstStyle/>
          <a:p>
            <a:endParaRPr lang="en-US">
              <a:solidFill>
                <a:schemeClr val="tx1"/>
              </a:solidFill>
            </a:endParaRPr>
          </a:p>
        </p:txBody>
      </p:sp>
      <p:pic>
        <p:nvPicPr>
          <p:cNvPr id="33810" name="Picture 52" descr="Liu Fig 02 AHA talk 110106"/>
          <p:cNvPicPr>
            <a:picLocks noChangeAspect="1" noChangeArrowheads="1"/>
          </p:cNvPicPr>
          <p:nvPr/>
        </p:nvPicPr>
        <p:blipFill>
          <a:blip r:embed="rId3"/>
          <a:srcRect l="68860"/>
          <a:stretch>
            <a:fillRect/>
          </a:stretch>
        </p:blipFill>
        <p:spPr bwMode="auto">
          <a:xfrm>
            <a:off x="7180263" y="152400"/>
            <a:ext cx="1808162" cy="6367463"/>
          </a:xfrm>
          <a:prstGeom prst="rect">
            <a:avLst/>
          </a:prstGeom>
          <a:noFill/>
          <a:ln w="9525">
            <a:noFill/>
            <a:miter lim="800000"/>
            <a:headEnd/>
            <a:tailEnd/>
          </a:ln>
        </p:spPr>
      </p:pic>
      <p:sp>
        <p:nvSpPr>
          <p:cNvPr id="33811" name="Line 54"/>
          <p:cNvSpPr>
            <a:spLocks noChangeShapeType="1"/>
          </p:cNvSpPr>
          <p:nvPr/>
        </p:nvSpPr>
        <p:spPr bwMode="auto">
          <a:xfrm>
            <a:off x="7140575" y="1306513"/>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2" name="Line 55"/>
          <p:cNvSpPr>
            <a:spLocks noChangeShapeType="1"/>
          </p:cNvSpPr>
          <p:nvPr/>
        </p:nvSpPr>
        <p:spPr bwMode="auto">
          <a:xfrm>
            <a:off x="7150100" y="1547813"/>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3" name="Line 56"/>
          <p:cNvSpPr>
            <a:spLocks noChangeShapeType="1"/>
          </p:cNvSpPr>
          <p:nvPr/>
        </p:nvSpPr>
        <p:spPr bwMode="auto">
          <a:xfrm>
            <a:off x="7140575" y="259238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4" name="Line 57"/>
          <p:cNvSpPr>
            <a:spLocks noChangeShapeType="1"/>
          </p:cNvSpPr>
          <p:nvPr/>
        </p:nvSpPr>
        <p:spPr bwMode="auto">
          <a:xfrm>
            <a:off x="7150100" y="275907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5" name="Line 58"/>
          <p:cNvSpPr>
            <a:spLocks noChangeShapeType="1"/>
          </p:cNvSpPr>
          <p:nvPr/>
        </p:nvSpPr>
        <p:spPr bwMode="auto">
          <a:xfrm>
            <a:off x="7150100" y="300037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6" name="Line 59"/>
          <p:cNvSpPr>
            <a:spLocks noChangeShapeType="1"/>
          </p:cNvSpPr>
          <p:nvPr/>
        </p:nvSpPr>
        <p:spPr bwMode="auto">
          <a:xfrm>
            <a:off x="7150100" y="324008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7" name="Line 60"/>
          <p:cNvSpPr>
            <a:spLocks noChangeShapeType="1"/>
          </p:cNvSpPr>
          <p:nvPr/>
        </p:nvSpPr>
        <p:spPr bwMode="auto">
          <a:xfrm>
            <a:off x="7150100" y="332422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8" name="Line 61"/>
          <p:cNvSpPr>
            <a:spLocks noChangeShapeType="1"/>
          </p:cNvSpPr>
          <p:nvPr/>
        </p:nvSpPr>
        <p:spPr bwMode="auto">
          <a:xfrm>
            <a:off x="7150100" y="356552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19" name="Line 62"/>
          <p:cNvSpPr>
            <a:spLocks noChangeShapeType="1"/>
          </p:cNvSpPr>
          <p:nvPr/>
        </p:nvSpPr>
        <p:spPr bwMode="auto">
          <a:xfrm>
            <a:off x="7150100" y="372268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0" name="Line 63"/>
          <p:cNvSpPr>
            <a:spLocks noChangeShapeType="1"/>
          </p:cNvSpPr>
          <p:nvPr/>
        </p:nvSpPr>
        <p:spPr bwMode="auto">
          <a:xfrm>
            <a:off x="7159625" y="380523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1" name="Line 64"/>
          <p:cNvSpPr>
            <a:spLocks noChangeShapeType="1"/>
          </p:cNvSpPr>
          <p:nvPr/>
        </p:nvSpPr>
        <p:spPr bwMode="auto">
          <a:xfrm>
            <a:off x="7150100" y="405447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2" name="Line 65"/>
          <p:cNvSpPr>
            <a:spLocks noChangeShapeType="1"/>
          </p:cNvSpPr>
          <p:nvPr/>
        </p:nvSpPr>
        <p:spPr bwMode="auto">
          <a:xfrm>
            <a:off x="7150100" y="412908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3" name="Line 66"/>
          <p:cNvSpPr>
            <a:spLocks noChangeShapeType="1"/>
          </p:cNvSpPr>
          <p:nvPr/>
        </p:nvSpPr>
        <p:spPr bwMode="auto">
          <a:xfrm>
            <a:off x="7150100" y="5905500"/>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4" name="Line 67"/>
          <p:cNvSpPr>
            <a:spLocks noChangeShapeType="1"/>
          </p:cNvSpPr>
          <p:nvPr/>
        </p:nvSpPr>
        <p:spPr bwMode="auto">
          <a:xfrm>
            <a:off x="7150100" y="598963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5" name="Line 68"/>
          <p:cNvSpPr>
            <a:spLocks noChangeShapeType="1"/>
          </p:cNvSpPr>
          <p:nvPr/>
        </p:nvSpPr>
        <p:spPr bwMode="auto">
          <a:xfrm>
            <a:off x="7150100" y="6064250"/>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6" name="Line 69"/>
          <p:cNvSpPr>
            <a:spLocks noChangeShapeType="1"/>
          </p:cNvSpPr>
          <p:nvPr/>
        </p:nvSpPr>
        <p:spPr bwMode="auto">
          <a:xfrm>
            <a:off x="7150100" y="6146800"/>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7" name="Line 70"/>
          <p:cNvSpPr>
            <a:spLocks noChangeShapeType="1"/>
          </p:cNvSpPr>
          <p:nvPr/>
        </p:nvSpPr>
        <p:spPr bwMode="auto">
          <a:xfrm>
            <a:off x="7150100" y="6221413"/>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8" name="Line 71"/>
          <p:cNvSpPr>
            <a:spLocks noChangeShapeType="1"/>
          </p:cNvSpPr>
          <p:nvPr/>
        </p:nvSpPr>
        <p:spPr bwMode="auto">
          <a:xfrm>
            <a:off x="7150100" y="6313488"/>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29" name="Line 72"/>
          <p:cNvSpPr>
            <a:spLocks noChangeShapeType="1"/>
          </p:cNvSpPr>
          <p:nvPr/>
        </p:nvSpPr>
        <p:spPr bwMode="auto">
          <a:xfrm>
            <a:off x="7150100" y="3657600"/>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30" name="Line 73"/>
          <p:cNvSpPr>
            <a:spLocks noChangeShapeType="1"/>
          </p:cNvSpPr>
          <p:nvPr/>
        </p:nvSpPr>
        <p:spPr bwMode="auto">
          <a:xfrm>
            <a:off x="7150100" y="4213225"/>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31" name="Line 74"/>
          <p:cNvSpPr>
            <a:spLocks noChangeShapeType="1"/>
          </p:cNvSpPr>
          <p:nvPr/>
        </p:nvSpPr>
        <p:spPr bwMode="auto">
          <a:xfrm>
            <a:off x="7165975" y="2195513"/>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32" name="Line 75"/>
          <p:cNvSpPr>
            <a:spLocks noChangeShapeType="1"/>
          </p:cNvSpPr>
          <p:nvPr/>
        </p:nvSpPr>
        <p:spPr bwMode="auto">
          <a:xfrm>
            <a:off x="7150100" y="3175000"/>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3" name="Line 76"/>
          <p:cNvSpPr>
            <a:spLocks noChangeShapeType="1"/>
          </p:cNvSpPr>
          <p:nvPr/>
        </p:nvSpPr>
        <p:spPr bwMode="auto">
          <a:xfrm>
            <a:off x="7150100" y="5186363"/>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4" name="Line 77"/>
          <p:cNvSpPr>
            <a:spLocks noChangeShapeType="1"/>
          </p:cNvSpPr>
          <p:nvPr/>
        </p:nvSpPr>
        <p:spPr bwMode="auto">
          <a:xfrm>
            <a:off x="7150100" y="4298950"/>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5" name="Line 78"/>
          <p:cNvSpPr>
            <a:spLocks noChangeShapeType="1"/>
          </p:cNvSpPr>
          <p:nvPr/>
        </p:nvSpPr>
        <p:spPr bwMode="auto">
          <a:xfrm>
            <a:off x="7150100" y="4459288"/>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6" name="Line 79"/>
          <p:cNvSpPr>
            <a:spLocks noChangeShapeType="1"/>
          </p:cNvSpPr>
          <p:nvPr/>
        </p:nvSpPr>
        <p:spPr bwMode="auto">
          <a:xfrm>
            <a:off x="7150100" y="4625975"/>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7" name="Line 80"/>
          <p:cNvSpPr>
            <a:spLocks noChangeShapeType="1"/>
          </p:cNvSpPr>
          <p:nvPr/>
        </p:nvSpPr>
        <p:spPr bwMode="auto">
          <a:xfrm>
            <a:off x="7150100" y="5594350"/>
            <a:ext cx="517525"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838" name="Line 81"/>
          <p:cNvSpPr>
            <a:spLocks noChangeShapeType="1"/>
          </p:cNvSpPr>
          <p:nvPr/>
        </p:nvSpPr>
        <p:spPr bwMode="auto">
          <a:xfrm>
            <a:off x="7150100" y="5835650"/>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39" name="Line 82"/>
          <p:cNvSpPr>
            <a:spLocks noChangeShapeType="1"/>
          </p:cNvSpPr>
          <p:nvPr/>
        </p:nvSpPr>
        <p:spPr bwMode="auto">
          <a:xfrm>
            <a:off x="7165975" y="5675313"/>
            <a:ext cx="517525" cy="0"/>
          </a:xfrm>
          <a:prstGeom prst="line">
            <a:avLst/>
          </a:prstGeom>
          <a:noFill/>
          <a:ln w="15875">
            <a:solidFill>
              <a:schemeClr val="accent2"/>
            </a:solidFill>
            <a:round/>
            <a:headEnd/>
            <a:tailEnd/>
          </a:ln>
        </p:spPr>
        <p:txBody>
          <a:bodyPr>
            <a:prstTxWarp prst="textNoShape">
              <a:avLst/>
            </a:prstTxWarp>
          </a:bodyPr>
          <a:lstStyle/>
          <a:p>
            <a:endParaRPr lang="en-US"/>
          </a:p>
        </p:txBody>
      </p:sp>
      <p:sp>
        <p:nvSpPr>
          <p:cNvPr id="33840" name="Rectangle 84"/>
          <p:cNvSpPr>
            <a:spLocks noChangeArrowheads="1"/>
          </p:cNvSpPr>
          <p:nvPr/>
        </p:nvSpPr>
        <p:spPr bwMode="auto">
          <a:xfrm>
            <a:off x="7303683" y="6503988"/>
            <a:ext cx="1732372" cy="292388"/>
          </a:xfrm>
          <a:prstGeom prst="rect">
            <a:avLst/>
          </a:prstGeom>
          <a:noFill/>
          <a:ln w="9525">
            <a:noFill/>
            <a:miter lim="800000"/>
            <a:headEnd/>
            <a:tailEnd/>
          </a:ln>
        </p:spPr>
        <p:txBody>
          <a:bodyPr wrap="none" anchor="ctr">
            <a:prstTxWarp prst="textNoShape">
              <a:avLst/>
            </a:prstTxWarp>
            <a:spAutoFit/>
          </a:bodyPr>
          <a:lstStyle/>
          <a:p>
            <a:pPr algn="r"/>
            <a:r>
              <a:rPr lang="en-US" sz="1300" b="0" dirty="0" smtClean="0">
                <a:solidFill>
                  <a:schemeClr val="tx1"/>
                </a:solidFill>
              </a:rPr>
              <a:t>Liu et al. </a:t>
            </a:r>
            <a:r>
              <a:rPr lang="en-US" sz="1300" b="0" dirty="0">
                <a:solidFill>
                  <a:schemeClr val="tx1"/>
                </a:solidFill>
              </a:rPr>
              <a:t>PNAS 2007</a:t>
            </a:r>
          </a:p>
        </p:txBody>
      </p:sp>
      <p:sp>
        <p:nvSpPr>
          <p:cNvPr id="33841" name="Rectangle 85"/>
          <p:cNvSpPr>
            <a:spLocks noChangeArrowheads="1"/>
          </p:cNvSpPr>
          <p:nvPr/>
        </p:nvSpPr>
        <p:spPr bwMode="auto">
          <a:xfrm>
            <a:off x="0" y="0"/>
            <a:ext cx="9144000" cy="6858000"/>
          </a:xfrm>
          <a:prstGeom prst="rect">
            <a:avLst/>
          </a:prstGeom>
          <a:noFill/>
          <a:ln w="38100">
            <a:solidFill>
              <a:schemeClr val="tx1"/>
            </a:solidFill>
            <a:miter lim="800000"/>
            <a:headEnd/>
            <a:tailEnd/>
          </a:ln>
        </p:spPr>
        <p:txBody>
          <a:bodyPr wrap="none" anchor="ctr">
            <a:prstTxWarp prst="textNoShape">
              <a:avLst/>
            </a:prstTxWarp>
          </a:bodyPr>
          <a:lstStyle/>
          <a:p>
            <a:endParaRPr lang="en-US" b="0" u="sng"/>
          </a:p>
        </p:txBody>
      </p:sp>
      <p:sp>
        <p:nvSpPr>
          <p:cNvPr id="33842" name="Rectangle 86"/>
          <p:cNvSpPr>
            <a:spLocks noChangeArrowheads="1"/>
          </p:cNvSpPr>
          <p:nvPr/>
        </p:nvSpPr>
        <p:spPr bwMode="auto">
          <a:xfrm>
            <a:off x="4749800" y="4552950"/>
            <a:ext cx="2159000" cy="152400"/>
          </a:xfrm>
          <a:prstGeom prst="rect">
            <a:avLst/>
          </a:prstGeom>
          <a:noFill/>
          <a:ln w="57150">
            <a:solidFill>
              <a:schemeClr val="tx1"/>
            </a:solidFill>
            <a:miter lim="800000"/>
            <a:headEnd/>
            <a:tailEnd/>
          </a:ln>
        </p:spPr>
        <p:txBody>
          <a:bodyPr wrap="none" anchor="ctr">
            <a:prstTxWarp prst="textNoShape">
              <a:avLst/>
            </a:prstTxWarp>
          </a:bodyPr>
          <a:lstStyle/>
          <a:p>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Genome-wide profiling of Sox17-dependent genes:</a:t>
            </a:r>
            <a:br>
              <a:rPr lang="en-US" dirty="0" smtClean="0"/>
            </a:br>
            <a:r>
              <a:rPr lang="en-US" dirty="0" smtClean="0"/>
              <a:t>GO categories for endoderm and heart formation</a:t>
            </a:r>
            <a:endParaRPr lang="en-US" dirty="0"/>
          </a:p>
        </p:txBody>
      </p:sp>
      <p:grpSp>
        <p:nvGrpSpPr>
          <p:cNvPr id="75" name="Group 74"/>
          <p:cNvGrpSpPr/>
          <p:nvPr/>
        </p:nvGrpSpPr>
        <p:grpSpPr>
          <a:xfrm>
            <a:off x="3293665" y="1033507"/>
            <a:ext cx="6038850" cy="5625548"/>
            <a:chOff x="3791176" y="858345"/>
            <a:chExt cx="6038850" cy="5625548"/>
          </a:xfrm>
        </p:grpSpPr>
        <p:pic>
          <p:nvPicPr>
            <p:cNvPr id="76" name="Picture 75" descr="R_GO_heatmap_preliminary.pdf"/>
            <p:cNvPicPr>
              <a:picLocks noChangeAspect="1"/>
            </p:cNvPicPr>
            <p:nvPr/>
          </p:nvPicPr>
          <p:blipFill>
            <a:blip r:embed="rId3"/>
            <a:srcRect l="691" b="4158"/>
            <a:stretch>
              <a:fillRect/>
            </a:stretch>
          </p:blipFill>
          <p:spPr>
            <a:xfrm>
              <a:off x="3791176" y="1237707"/>
              <a:ext cx="6038850" cy="4522286"/>
            </a:xfrm>
            <a:prstGeom prst="rect">
              <a:avLst/>
            </a:prstGeom>
          </p:spPr>
        </p:pic>
        <p:pic>
          <p:nvPicPr>
            <p:cNvPr id="77" name="Picture 76" descr="T.Leja_transfer.report_12.2010.pdf"/>
            <p:cNvPicPr>
              <a:picLocks noChangeAspect="1"/>
            </p:cNvPicPr>
            <p:nvPr/>
          </p:nvPicPr>
          <p:blipFill>
            <a:blip r:embed="rId4"/>
            <a:srcRect l="10682" t="4759" r="61734" b="90959"/>
            <a:stretch>
              <a:fillRect/>
            </a:stretch>
          </p:blipFill>
          <p:spPr>
            <a:xfrm>
              <a:off x="3816576" y="858345"/>
              <a:ext cx="2026745" cy="447466"/>
            </a:xfrm>
            <a:prstGeom prst="rect">
              <a:avLst/>
            </a:prstGeom>
          </p:spPr>
        </p:pic>
        <p:pic>
          <p:nvPicPr>
            <p:cNvPr id="78" name="Picture 77" descr="T.Leja_transfer.report_12.2010.pdf"/>
            <p:cNvPicPr>
              <a:picLocks noChangeAspect="1"/>
            </p:cNvPicPr>
            <p:nvPr/>
          </p:nvPicPr>
          <p:blipFill>
            <a:blip r:embed="rId4"/>
            <a:srcRect l="10682" t="57702" r="61734" b="35370"/>
            <a:stretch>
              <a:fillRect/>
            </a:stretch>
          </p:blipFill>
          <p:spPr>
            <a:xfrm>
              <a:off x="3816576" y="5759993"/>
              <a:ext cx="2026745" cy="723900"/>
            </a:xfrm>
            <a:prstGeom prst="rect">
              <a:avLst/>
            </a:prstGeom>
          </p:spPr>
        </p:pic>
      </p:grpSp>
      <p:cxnSp>
        <p:nvCxnSpPr>
          <p:cNvPr id="79" name="Straight Connector 78"/>
          <p:cNvCxnSpPr/>
          <p:nvPr/>
        </p:nvCxnSpPr>
        <p:spPr>
          <a:xfrm flipV="1">
            <a:off x="5715000" y="2393950"/>
            <a:ext cx="1314450" cy="15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5740400" y="2755900"/>
            <a:ext cx="1625600" cy="317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727700" y="2225675"/>
            <a:ext cx="22225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727700" y="4664075"/>
            <a:ext cx="28448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5727700" y="4857750"/>
            <a:ext cx="1758950" cy="317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825500" y="1404035"/>
            <a:ext cx="1849140" cy="2016500"/>
            <a:chOff x="177800" y="1238935"/>
            <a:chExt cx="1849140" cy="2016500"/>
          </a:xfrm>
        </p:grpSpPr>
        <p:pic>
          <p:nvPicPr>
            <p:cNvPr id="89" name="Picture 88" descr="zf-0.72_kmeans.eps"/>
            <p:cNvPicPr>
              <a:picLocks noChangeAspect="1"/>
            </p:cNvPicPr>
            <p:nvPr/>
          </p:nvPicPr>
          <p:blipFill>
            <a:blip r:embed="rId5"/>
            <a:srcRect l="20131" t="53519" r="26427"/>
            <a:stretch>
              <a:fillRect/>
            </a:stretch>
          </p:blipFill>
          <p:spPr>
            <a:xfrm>
              <a:off x="368300" y="1320800"/>
              <a:ext cx="1658640" cy="1866900"/>
            </a:xfrm>
            <a:prstGeom prst="rect">
              <a:avLst/>
            </a:prstGeom>
          </p:spPr>
        </p:pic>
        <p:sp>
          <p:nvSpPr>
            <p:cNvPr id="90" name="Rectangle 89"/>
            <p:cNvSpPr/>
            <p:nvPr/>
          </p:nvSpPr>
          <p:spPr>
            <a:xfrm>
              <a:off x="177800" y="1238935"/>
              <a:ext cx="255987" cy="246221"/>
            </a:xfrm>
            <a:prstGeom prst="rect">
              <a:avLst/>
            </a:prstGeom>
          </p:spPr>
          <p:txBody>
            <a:bodyPr wrap="none">
              <a:spAutoFit/>
            </a:bodyPr>
            <a:lstStyle/>
            <a:p>
              <a:r>
                <a:rPr lang="en-US" sz="1000" dirty="0" smtClean="0">
                  <a:solidFill>
                    <a:schemeClr val="tx1"/>
                  </a:solidFill>
                </a:rPr>
                <a:t>1</a:t>
              </a:r>
              <a:endParaRPr lang="en-US" sz="1000" dirty="0"/>
            </a:p>
          </p:txBody>
        </p:sp>
        <p:sp>
          <p:nvSpPr>
            <p:cNvPr id="91" name="Rectangle 90"/>
            <p:cNvSpPr/>
            <p:nvPr/>
          </p:nvSpPr>
          <p:spPr>
            <a:xfrm>
              <a:off x="177800" y="1416735"/>
              <a:ext cx="255987" cy="246221"/>
            </a:xfrm>
            <a:prstGeom prst="rect">
              <a:avLst/>
            </a:prstGeom>
          </p:spPr>
          <p:txBody>
            <a:bodyPr wrap="none">
              <a:spAutoFit/>
            </a:bodyPr>
            <a:lstStyle/>
            <a:p>
              <a:r>
                <a:rPr lang="en-US" sz="1000" dirty="0" smtClean="0">
                  <a:solidFill>
                    <a:schemeClr val="tx1"/>
                  </a:solidFill>
                </a:rPr>
                <a:t>2</a:t>
              </a:r>
              <a:endParaRPr lang="en-US" sz="1000" dirty="0"/>
            </a:p>
          </p:txBody>
        </p:sp>
        <p:sp>
          <p:nvSpPr>
            <p:cNvPr id="92" name="Rectangle 91"/>
            <p:cNvSpPr/>
            <p:nvPr/>
          </p:nvSpPr>
          <p:spPr>
            <a:xfrm>
              <a:off x="177800" y="1569135"/>
              <a:ext cx="255987" cy="246221"/>
            </a:xfrm>
            <a:prstGeom prst="rect">
              <a:avLst/>
            </a:prstGeom>
          </p:spPr>
          <p:txBody>
            <a:bodyPr wrap="none">
              <a:spAutoFit/>
            </a:bodyPr>
            <a:lstStyle/>
            <a:p>
              <a:r>
                <a:rPr lang="en-US" sz="1000" dirty="0" smtClean="0">
                  <a:solidFill>
                    <a:schemeClr val="tx1"/>
                  </a:solidFill>
                </a:rPr>
                <a:t>3</a:t>
              </a:r>
              <a:endParaRPr lang="en-US" sz="1000" dirty="0"/>
            </a:p>
          </p:txBody>
        </p:sp>
        <p:sp>
          <p:nvSpPr>
            <p:cNvPr id="93" name="Rectangle 92"/>
            <p:cNvSpPr/>
            <p:nvPr/>
          </p:nvSpPr>
          <p:spPr>
            <a:xfrm>
              <a:off x="177800" y="1708835"/>
              <a:ext cx="255987" cy="246221"/>
            </a:xfrm>
            <a:prstGeom prst="rect">
              <a:avLst/>
            </a:prstGeom>
          </p:spPr>
          <p:txBody>
            <a:bodyPr wrap="none">
              <a:spAutoFit/>
            </a:bodyPr>
            <a:lstStyle/>
            <a:p>
              <a:r>
                <a:rPr lang="en-US" sz="1000" dirty="0" smtClean="0">
                  <a:solidFill>
                    <a:schemeClr val="tx1"/>
                  </a:solidFill>
                </a:rPr>
                <a:t>4</a:t>
              </a:r>
              <a:endParaRPr lang="en-US" sz="1000" dirty="0"/>
            </a:p>
          </p:txBody>
        </p:sp>
        <p:sp>
          <p:nvSpPr>
            <p:cNvPr id="94" name="Rectangle 93"/>
            <p:cNvSpPr/>
            <p:nvPr/>
          </p:nvSpPr>
          <p:spPr>
            <a:xfrm>
              <a:off x="177800" y="2077135"/>
              <a:ext cx="255987" cy="246221"/>
            </a:xfrm>
            <a:prstGeom prst="rect">
              <a:avLst/>
            </a:prstGeom>
          </p:spPr>
          <p:txBody>
            <a:bodyPr wrap="none">
              <a:spAutoFit/>
            </a:bodyPr>
            <a:lstStyle/>
            <a:p>
              <a:r>
                <a:rPr lang="en-US" sz="1000" dirty="0" smtClean="0">
                  <a:solidFill>
                    <a:schemeClr val="tx1"/>
                  </a:solidFill>
                </a:rPr>
                <a:t>6</a:t>
              </a:r>
              <a:endParaRPr lang="en-US" sz="1000" dirty="0"/>
            </a:p>
          </p:txBody>
        </p:sp>
        <p:sp>
          <p:nvSpPr>
            <p:cNvPr id="95" name="Rectangle 94"/>
            <p:cNvSpPr/>
            <p:nvPr/>
          </p:nvSpPr>
          <p:spPr>
            <a:xfrm>
              <a:off x="177800" y="2331135"/>
              <a:ext cx="255987" cy="246221"/>
            </a:xfrm>
            <a:prstGeom prst="rect">
              <a:avLst/>
            </a:prstGeom>
          </p:spPr>
          <p:txBody>
            <a:bodyPr wrap="none">
              <a:spAutoFit/>
            </a:bodyPr>
            <a:lstStyle/>
            <a:p>
              <a:r>
                <a:rPr lang="en-US" sz="1000" dirty="0" smtClean="0">
                  <a:solidFill>
                    <a:schemeClr val="tx1"/>
                  </a:solidFill>
                </a:rPr>
                <a:t>7</a:t>
              </a:r>
              <a:endParaRPr lang="en-US" sz="1000" dirty="0"/>
            </a:p>
          </p:txBody>
        </p:sp>
        <p:sp>
          <p:nvSpPr>
            <p:cNvPr id="96" name="Rectangle 95"/>
            <p:cNvSpPr/>
            <p:nvPr/>
          </p:nvSpPr>
          <p:spPr>
            <a:xfrm>
              <a:off x="177800" y="1912035"/>
              <a:ext cx="255987" cy="246221"/>
            </a:xfrm>
            <a:prstGeom prst="rect">
              <a:avLst/>
            </a:prstGeom>
          </p:spPr>
          <p:txBody>
            <a:bodyPr wrap="none">
              <a:spAutoFit/>
            </a:bodyPr>
            <a:lstStyle/>
            <a:p>
              <a:r>
                <a:rPr lang="en-US" sz="1000" dirty="0" smtClean="0">
                  <a:solidFill>
                    <a:schemeClr val="tx1"/>
                  </a:solidFill>
                </a:rPr>
                <a:t>5</a:t>
              </a:r>
              <a:endParaRPr lang="en-US" sz="1000" dirty="0"/>
            </a:p>
          </p:txBody>
        </p:sp>
        <p:sp>
          <p:nvSpPr>
            <p:cNvPr id="97" name="Rectangle 96"/>
            <p:cNvSpPr/>
            <p:nvPr/>
          </p:nvSpPr>
          <p:spPr>
            <a:xfrm>
              <a:off x="177800" y="2635935"/>
              <a:ext cx="255987" cy="246221"/>
            </a:xfrm>
            <a:prstGeom prst="rect">
              <a:avLst/>
            </a:prstGeom>
          </p:spPr>
          <p:txBody>
            <a:bodyPr wrap="none">
              <a:spAutoFit/>
            </a:bodyPr>
            <a:lstStyle/>
            <a:p>
              <a:r>
                <a:rPr lang="en-US" sz="1000" dirty="0" smtClean="0">
                  <a:solidFill>
                    <a:schemeClr val="tx1"/>
                  </a:solidFill>
                </a:rPr>
                <a:t>8</a:t>
              </a:r>
              <a:endParaRPr lang="en-US" sz="1000" dirty="0"/>
            </a:p>
          </p:txBody>
        </p:sp>
        <p:grpSp>
          <p:nvGrpSpPr>
            <p:cNvPr id="98" name="Group 50"/>
            <p:cNvGrpSpPr/>
            <p:nvPr/>
          </p:nvGrpSpPr>
          <p:grpSpPr>
            <a:xfrm>
              <a:off x="389470" y="2959101"/>
              <a:ext cx="1608667" cy="296334"/>
              <a:chOff x="389470" y="2959101"/>
              <a:chExt cx="1608667" cy="296334"/>
            </a:xfrm>
          </p:grpSpPr>
          <p:sp>
            <p:nvSpPr>
              <p:cNvPr id="99" name="Rectangle 98"/>
              <p:cNvSpPr/>
              <p:nvPr/>
            </p:nvSpPr>
            <p:spPr bwMode="auto">
              <a:xfrm>
                <a:off x="389470" y="2959101"/>
                <a:ext cx="1608667" cy="29633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nvGrpSpPr>
              <p:cNvPr id="100" name="Group 48"/>
              <p:cNvGrpSpPr/>
              <p:nvPr/>
            </p:nvGrpSpPr>
            <p:grpSpPr>
              <a:xfrm>
                <a:off x="512235" y="2988721"/>
                <a:ext cx="1452028" cy="232834"/>
                <a:chOff x="537634" y="2988721"/>
                <a:chExt cx="1667933" cy="232834"/>
              </a:xfrm>
            </p:grpSpPr>
            <p:grpSp>
              <p:nvGrpSpPr>
                <p:cNvPr id="101" name="Group 29"/>
                <p:cNvGrpSpPr/>
                <p:nvPr/>
              </p:nvGrpSpPr>
              <p:grpSpPr>
                <a:xfrm>
                  <a:off x="1733549" y="2988721"/>
                  <a:ext cx="232833" cy="232834"/>
                  <a:chOff x="1735667" y="2992954"/>
                  <a:chExt cx="232833" cy="232834"/>
                </a:xfrm>
              </p:grpSpPr>
              <p:sp>
                <p:nvSpPr>
                  <p:cNvPr id="121" name="Rectangle 27"/>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22" name="Rectangle 28"/>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3" name="Group 30"/>
                <p:cNvGrpSpPr/>
                <p:nvPr/>
              </p:nvGrpSpPr>
              <p:grpSpPr>
                <a:xfrm>
                  <a:off x="1494366" y="2988721"/>
                  <a:ext cx="232833" cy="232834"/>
                  <a:chOff x="1735667" y="2992954"/>
                  <a:chExt cx="232833" cy="232834"/>
                </a:xfrm>
              </p:grpSpPr>
              <p:sp>
                <p:nvSpPr>
                  <p:cNvPr id="119" name="Rectangle 118"/>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20" name="Rectangle 119"/>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4" name="Group 33"/>
                <p:cNvGrpSpPr/>
                <p:nvPr/>
              </p:nvGrpSpPr>
              <p:grpSpPr>
                <a:xfrm>
                  <a:off x="1972734" y="2988721"/>
                  <a:ext cx="232833" cy="232834"/>
                  <a:chOff x="1735667" y="2992954"/>
                  <a:chExt cx="232833" cy="232834"/>
                </a:xfrm>
              </p:grpSpPr>
              <p:sp>
                <p:nvSpPr>
                  <p:cNvPr id="117" name="Rectangle 116"/>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18" name="Rectangle 117"/>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5" name="Group 36"/>
                <p:cNvGrpSpPr/>
                <p:nvPr/>
              </p:nvGrpSpPr>
              <p:grpSpPr>
                <a:xfrm>
                  <a:off x="537634" y="2988721"/>
                  <a:ext cx="232833" cy="232834"/>
                  <a:chOff x="1735667" y="2992954"/>
                  <a:chExt cx="232833" cy="232834"/>
                </a:xfrm>
              </p:grpSpPr>
              <p:sp>
                <p:nvSpPr>
                  <p:cNvPr id="115" name="Rectangle 114"/>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16" name="Rectangle 115"/>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6" name="Group 39"/>
                <p:cNvGrpSpPr/>
                <p:nvPr/>
              </p:nvGrpSpPr>
              <p:grpSpPr>
                <a:xfrm>
                  <a:off x="776817" y="2988721"/>
                  <a:ext cx="232833" cy="232834"/>
                  <a:chOff x="1735667" y="2992954"/>
                  <a:chExt cx="232833" cy="232834"/>
                </a:xfrm>
              </p:grpSpPr>
              <p:sp>
                <p:nvSpPr>
                  <p:cNvPr id="113" name="Rectangle 112"/>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14" name="Rectangle 113"/>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7" name="Group 42"/>
                <p:cNvGrpSpPr/>
                <p:nvPr/>
              </p:nvGrpSpPr>
              <p:grpSpPr>
                <a:xfrm>
                  <a:off x="1016000" y="2988721"/>
                  <a:ext cx="232833" cy="232834"/>
                  <a:chOff x="1735667" y="2992954"/>
                  <a:chExt cx="232833" cy="232834"/>
                </a:xfrm>
              </p:grpSpPr>
              <p:sp>
                <p:nvSpPr>
                  <p:cNvPr id="111" name="Rectangle 110"/>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12" name="Rectangle 111"/>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108" name="Group 45"/>
                <p:cNvGrpSpPr/>
                <p:nvPr/>
              </p:nvGrpSpPr>
              <p:grpSpPr>
                <a:xfrm>
                  <a:off x="1255183" y="2988721"/>
                  <a:ext cx="232833" cy="232834"/>
                  <a:chOff x="1735667" y="2992954"/>
                  <a:chExt cx="232833" cy="232834"/>
                </a:xfrm>
              </p:grpSpPr>
              <p:sp>
                <p:nvSpPr>
                  <p:cNvPr id="109" name="Rectangle 108"/>
                  <p:cNvSpPr/>
                  <p:nvPr/>
                </p:nvSpPr>
                <p:spPr bwMode="auto">
                  <a:xfrm>
                    <a:off x="1854200" y="3111488"/>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110" name="Rectangle 109"/>
                  <p:cNvSpPr/>
                  <p:nvPr/>
                </p:nvSpPr>
                <p:spPr bwMode="auto">
                  <a:xfrm>
                    <a:off x="1735667" y="2992954"/>
                    <a:ext cx="114300" cy="114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grpSp>
      </p:grpSp>
      <p:sp>
        <p:nvSpPr>
          <p:cNvPr id="123" name="Rectangle 122"/>
          <p:cNvSpPr/>
          <p:nvPr/>
        </p:nvSpPr>
        <p:spPr>
          <a:xfrm>
            <a:off x="342900" y="3220135"/>
            <a:ext cx="754859" cy="246221"/>
          </a:xfrm>
          <a:prstGeom prst="rect">
            <a:avLst/>
          </a:prstGeom>
        </p:spPr>
        <p:txBody>
          <a:bodyPr wrap="none">
            <a:spAutoFit/>
          </a:bodyPr>
          <a:lstStyle/>
          <a:p>
            <a:pPr algn="r"/>
            <a:r>
              <a:rPr lang="en-US" sz="1000" dirty="0" smtClean="0">
                <a:solidFill>
                  <a:schemeClr val="tx1"/>
                </a:solidFill>
              </a:rPr>
              <a:t>shSox17:</a:t>
            </a:r>
            <a:endParaRPr lang="en-US" sz="1000" dirty="0"/>
          </a:p>
        </p:txBody>
      </p:sp>
      <p:sp>
        <p:nvSpPr>
          <p:cNvPr id="124" name="Rectangle 123"/>
          <p:cNvSpPr/>
          <p:nvPr/>
        </p:nvSpPr>
        <p:spPr>
          <a:xfrm>
            <a:off x="492743" y="3055035"/>
            <a:ext cx="605016" cy="246221"/>
          </a:xfrm>
          <a:prstGeom prst="rect">
            <a:avLst/>
          </a:prstGeom>
        </p:spPr>
        <p:txBody>
          <a:bodyPr wrap="none">
            <a:spAutoFit/>
          </a:bodyPr>
          <a:lstStyle/>
          <a:p>
            <a:pPr algn="r"/>
            <a:r>
              <a:rPr lang="en-US" sz="1000" dirty="0" err="1" smtClean="0">
                <a:solidFill>
                  <a:schemeClr val="tx1"/>
                </a:solidFill>
              </a:rPr>
              <a:t>shLuc</a:t>
            </a:r>
            <a:r>
              <a:rPr lang="en-US" sz="1000" dirty="0" smtClean="0">
                <a:solidFill>
                  <a:schemeClr val="tx1"/>
                </a:solidFill>
              </a:rPr>
              <a:t>:</a:t>
            </a:r>
            <a:endParaRPr lang="en-US" sz="1000" dirty="0"/>
          </a:p>
        </p:txBody>
      </p:sp>
      <p:sp>
        <p:nvSpPr>
          <p:cNvPr id="125" name="Rectangle 124"/>
          <p:cNvSpPr/>
          <p:nvPr/>
        </p:nvSpPr>
        <p:spPr>
          <a:xfrm>
            <a:off x="1112789" y="3372535"/>
            <a:ext cx="255987" cy="246221"/>
          </a:xfrm>
          <a:prstGeom prst="rect">
            <a:avLst/>
          </a:prstGeom>
        </p:spPr>
        <p:txBody>
          <a:bodyPr wrap="none">
            <a:spAutoFit/>
          </a:bodyPr>
          <a:lstStyle/>
          <a:p>
            <a:r>
              <a:rPr lang="en-US" sz="1000" dirty="0" smtClean="0">
                <a:solidFill>
                  <a:schemeClr val="tx1"/>
                </a:solidFill>
              </a:rPr>
              <a:t>0</a:t>
            </a:r>
            <a:endParaRPr lang="en-US" sz="1000" dirty="0"/>
          </a:p>
        </p:txBody>
      </p:sp>
      <p:sp>
        <p:nvSpPr>
          <p:cNvPr id="126" name="Rectangle 125"/>
          <p:cNvSpPr/>
          <p:nvPr/>
        </p:nvSpPr>
        <p:spPr>
          <a:xfrm>
            <a:off x="1286960" y="3372535"/>
            <a:ext cx="255987" cy="246221"/>
          </a:xfrm>
          <a:prstGeom prst="rect">
            <a:avLst/>
          </a:prstGeom>
        </p:spPr>
        <p:txBody>
          <a:bodyPr wrap="none">
            <a:spAutoFit/>
          </a:bodyPr>
          <a:lstStyle/>
          <a:p>
            <a:r>
              <a:rPr lang="en-US" sz="1000" dirty="0" smtClean="0">
                <a:solidFill>
                  <a:schemeClr val="tx1"/>
                </a:solidFill>
              </a:rPr>
              <a:t>2</a:t>
            </a:r>
            <a:endParaRPr lang="en-US" sz="1000" dirty="0"/>
          </a:p>
        </p:txBody>
      </p:sp>
      <p:sp>
        <p:nvSpPr>
          <p:cNvPr id="127" name="Rectangle 126"/>
          <p:cNvSpPr/>
          <p:nvPr/>
        </p:nvSpPr>
        <p:spPr>
          <a:xfrm>
            <a:off x="1461131" y="3372535"/>
            <a:ext cx="255987" cy="246221"/>
          </a:xfrm>
          <a:prstGeom prst="rect">
            <a:avLst/>
          </a:prstGeom>
        </p:spPr>
        <p:txBody>
          <a:bodyPr wrap="none">
            <a:spAutoFit/>
          </a:bodyPr>
          <a:lstStyle/>
          <a:p>
            <a:r>
              <a:rPr lang="en-US" sz="1000" dirty="0" smtClean="0">
                <a:solidFill>
                  <a:schemeClr val="tx1"/>
                </a:solidFill>
              </a:rPr>
              <a:t>3</a:t>
            </a:r>
            <a:endParaRPr lang="en-US" sz="1000" dirty="0"/>
          </a:p>
        </p:txBody>
      </p:sp>
      <p:sp>
        <p:nvSpPr>
          <p:cNvPr id="128" name="Rectangle 127"/>
          <p:cNvSpPr/>
          <p:nvPr/>
        </p:nvSpPr>
        <p:spPr>
          <a:xfrm>
            <a:off x="1635302" y="3372535"/>
            <a:ext cx="255987" cy="246221"/>
          </a:xfrm>
          <a:prstGeom prst="rect">
            <a:avLst/>
          </a:prstGeom>
        </p:spPr>
        <p:txBody>
          <a:bodyPr wrap="none">
            <a:spAutoFit/>
          </a:bodyPr>
          <a:lstStyle/>
          <a:p>
            <a:r>
              <a:rPr lang="en-US" sz="1000" dirty="0" smtClean="0">
                <a:solidFill>
                  <a:schemeClr val="tx1"/>
                </a:solidFill>
              </a:rPr>
              <a:t>4</a:t>
            </a:r>
            <a:endParaRPr lang="en-US" sz="1000" dirty="0"/>
          </a:p>
        </p:txBody>
      </p:sp>
      <p:sp>
        <p:nvSpPr>
          <p:cNvPr id="129" name="Rectangle 128"/>
          <p:cNvSpPr/>
          <p:nvPr/>
        </p:nvSpPr>
        <p:spPr>
          <a:xfrm>
            <a:off x="1809473" y="3372535"/>
            <a:ext cx="255987" cy="246221"/>
          </a:xfrm>
          <a:prstGeom prst="rect">
            <a:avLst/>
          </a:prstGeom>
        </p:spPr>
        <p:txBody>
          <a:bodyPr wrap="none">
            <a:spAutoFit/>
          </a:bodyPr>
          <a:lstStyle/>
          <a:p>
            <a:r>
              <a:rPr lang="en-US" sz="1000" dirty="0" smtClean="0">
                <a:solidFill>
                  <a:schemeClr val="tx1"/>
                </a:solidFill>
              </a:rPr>
              <a:t>5</a:t>
            </a:r>
            <a:endParaRPr lang="en-US" sz="1000" dirty="0"/>
          </a:p>
        </p:txBody>
      </p:sp>
      <p:sp>
        <p:nvSpPr>
          <p:cNvPr id="130" name="Rectangle 129"/>
          <p:cNvSpPr/>
          <p:nvPr/>
        </p:nvSpPr>
        <p:spPr>
          <a:xfrm>
            <a:off x="1983644" y="3372535"/>
            <a:ext cx="255987" cy="246221"/>
          </a:xfrm>
          <a:prstGeom prst="rect">
            <a:avLst/>
          </a:prstGeom>
        </p:spPr>
        <p:txBody>
          <a:bodyPr wrap="none">
            <a:spAutoFit/>
          </a:bodyPr>
          <a:lstStyle/>
          <a:p>
            <a:r>
              <a:rPr lang="en-US" sz="1000" dirty="0" smtClean="0">
                <a:solidFill>
                  <a:schemeClr val="tx1"/>
                </a:solidFill>
              </a:rPr>
              <a:t>6</a:t>
            </a:r>
            <a:endParaRPr lang="en-US" sz="1000" dirty="0"/>
          </a:p>
        </p:txBody>
      </p:sp>
      <p:sp>
        <p:nvSpPr>
          <p:cNvPr id="131" name="Rectangle 130"/>
          <p:cNvSpPr/>
          <p:nvPr/>
        </p:nvSpPr>
        <p:spPr>
          <a:xfrm>
            <a:off x="2157815" y="3372535"/>
            <a:ext cx="255987" cy="246221"/>
          </a:xfrm>
          <a:prstGeom prst="rect">
            <a:avLst/>
          </a:prstGeom>
        </p:spPr>
        <p:txBody>
          <a:bodyPr wrap="none">
            <a:spAutoFit/>
          </a:bodyPr>
          <a:lstStyle/>
          <a:p>
            <a:r>
              <a:rPr lang="en-US" sz="1000" dirty="0" smtClean="0">
                <a:solidFill>
                  <a:schemeClr val="tx1"/>
                </a:solidFill>
              </a:rPr>
              <a:t>8</a:t>
            </a:r>
            <a:endParaRPr lang="en-US" sz="1000" dirty="0"/>
          </a:p>
        </p:txBody>
      </p:sp>
      <p:sp>
        <p:nvSpPr>
          <p:cNvPr id="132" name="Rectangle 131"/>
          <p:cNvSpPr/>
          <p:nvPr/>
        </p:nvSpPr>
        <p:spPr>
          <a:xfrm>
            <a:off x="2331989" y="3372535"/>
            <a:ext cx="327308" cy="246221"/>
          </a:xfrm>
          <a:prstGeom prst="rect">
            <a:avLst/>
          </a:prstGeom>
        </p:spPr>
        <p:txBody>
          <a:bodyPr wrap="none">
            <a:spAutoFit/>
          </a:bodyPr>
          <a:lstStyle/>
          <a:p>
            <a:r>
              <a:rPr lang="en-US" sz="1000" dirty="0" smtClean="0">
                <a:solidFill>
                  <a:schemeClr val="tx1"/>
                </a:solidFill>
              </a:rPr>
              <a:t>10</a:t>
            </a:r>
            <a:endParaRPr lang="en-US" sz="1000" dirty="0"/>
          </a:p>
        </p:txBody>
      </p:sp>
      <p:sp>
        <p:nvSpPr>
          <p:cNvPr id="133" name="Rectangle 132"/>
          <p:cNvSpPr/>
          <p:nvPr/>
        </p:nvSpPr>
        <p:spPr>
          <a:xfrm>
            <a:off x="662113" y="3372535"/>
            <a:ext cx="448347" cy="246221"/>
          </a:xfrm>
          <a:prstGeom prst="rect">
            <a:avLst/>
          </a:prstGeom>
        </p:spPr>
        <p:txBody>
          <a:bodyPr wrap="none">
            <a:spAutoFit/>
          </a:bodyPr>
          <a:lstStyle/>
          <a:p>
            <a:pPr algn="r"/>
            <a:r>
              <a:rPr lang="en-US" sz="1000" dirty="0" smtClean="0">
                <a:solidFill>
                  <a:schemeClr val="tx1"/>
                </a:solidFill>
              </a:rPr>
              <a:t>day:</a:t>
            </a:r>
            <a:endParaRPr lang="en-US" sz="1000" dirty="0"/>
          </a:p>
        </p:txBody>
      </p:sp>
      <p:pic>
        <p:nvPicPr>
          <p:cNvPr id="134" name="Picture 133" descr="zf-0.72_kmeans.eps"/>
          <p:cNvPicPr>
            <a:picLocks noChangeAspect="1"/>
          </p:cNvPicPr>
          <p:nvPr/>
        </p:nvPicPr>
        <p:blipFill>
          <a:blip r:embed="rId5"/>
          <a:srcRect l="3834" t="43177" r="78432" b="53948"/>
          <a:stretch>
            <a:fillRect/>
          </a:stretch>
        </p:blipFill>
        <p:spPr>
          <a:xfrm>
            <a:off x="1206499" y="3759200"/>
            <a:ext cx="1249303" cy="177800"/>
          </a:xfrm>
          <a:prstGeom prst="rect">
            <a:avLst/>
          </a:prstGeom>
        </p:spPr>
      </p:pic>
      <p:sp>
        <p:nvSpPr>
          <p:cNvPr id="135" name="Rectangle 134"/>
          <p:cNvSpPr/>
          <p:nvPr/>
        </p:nvSpPr>
        <p:spPr>
          <a:xfrm>
            <a:off x="101600" y="4579878"/>
            <a:ext cx="3416300" cy="1569660"/>
          </a:xfrm>
          <a:prstGeom prst="rect">
            <a:avLst/>
          </a:prstGeom>
        </p:spPr>
        <p:txBody>
          <a:bodyPr wrap="square">
            <a:spAutoFit/>
          </a:bodyPr>
          <a:lstStyle/>
          <a:p>
            <a:pPr algn="l">
              <a:buFont typeface="Arial"/>
              <a:buChar char="•"/>
            </a:pPr>
            <a:r>
              <a:rPr lang="en-US" sz="1600" dirty="0" smtClean="0">
                <a:solidFill>
                  <a:srgbClr val="000000"/>
                </a:solidFill>
              </a:rPr>
              <a:t>4% (852 unique genes) for the global </a:t>
            </a:r>
            <a:r>
              <a:rPr lang="en-US" sz="1600" dirty="0" err="1" smtClean="0">
                <a:solidFill>
                  <a:srgbClr val="000000"/>
                </a:solidFill>
              </a:rPr>
              <a:t>transcriptome</a:t>
            </a:r>
            <a:endParaRPr lang="en-US" sz="1600" dirty="0" smtClean="0">
              <a:solidFill>
                <a:srgbClr val="000000"/>
              </a:solidFill>
            </a:endParaRPr>
          </a:p>
          <a:p>
            <a:pPr algn="l">
              <a:buFont typeface="Arial"/>
              <a:buChar char="•"/>
            </a:pPr>
            <a:endParaRPr lang="en-US" sz="1600" dirty="0" smtClean="0">
              <a:solidFill>
                <a:srgbClr val="000000"/>
              </a:solidFill>
            </a:endParaRPr>
          </a:p>
          <a:p>
            <a:pPr algn="l">
              <a:buFont typeface="Arial"/>
              <a:buChar char="•"/>
            </a:pPr>
            <a:r>
              <a:rPr lang="en-US" sz="1600" dirty="0" smtClean="0">
                <a:solidFill>
                  <a:srgbClr val="000000"/>
                </a:solidFill>
              </a:rPr>
              <a:t>28% (126 genes) of a manually </a:t>
            </a:r>
            <a:r>
              <a:rPr lang="en-US" sz="1600" dirty="0" err="1" smtClean="0">
                <a:solidFill>
                  <a:srgbClr val="000000"/>
                </a:solidFill>
              </a:rPr>
              <a:t>curated</a:t>
            </a:r>
            <a:r>
              <a:rPr lang="en-US" sz="1600" dirty="0" smtClean="0">
                <a:solidFill>
                  <a:srgbClr val="000000"/>
                </a:solidFill>
              </a:rPr>
              <a:t> set of 445 genes relevant to heart development</a:t>
            </a:r>
          </a:p>
        </p:txBody>
      </p:sp>
      <p:sp>
        <p:nvSpPr>
          <p:cNvPr id="136" name="Rectangle 135"/>
          <p:cNvSpPr/>
          <p:nvPr/>
        </p:nvSpPr>
        <p:spPr>
          <a:xfrm>
            <a:off x="1296031" y="3931335"/>
            <a:ext cx="298692" cy="246221"/>
          </a:xfrm>
          <a:prstGeom prst="rect">
            <a:avLst/>
          </a:prstGeom>
        </p:spPr>
        <p:txBody>
          <a:bodyPr wrap="none">
            <a:spAutoFit/>
          </a:bodyPr>
          <a:lstStyle/>
          <a:p>
            <a:r>
              <a:rPr lang="en-US" sz="1000" dirty="0" smtClean="0">
                <a:solidFill>
                  <a:schemeClr val="tx1"/>
                </a:solidFill>
              </a:rPr>
              <a:t>-3</a:t>
            </a:r>
            <a:endParaRPr lang="en-US" sz="1000" dirty="0"/>
          </a:p>
        </p:txBody>
      </p:sp>
      <p:sp>
        <p:nvSpPr>
          <p:cNvPr id="137" name="Rectangle 136"/>
          <p:cNvSpPr/>
          <p:nvPr/>
        </p:nvSpPr>
        <p:spPr>
          <a:xfrm>
            <a:off x="2197731" y="3931335"/>
            <a:ext cx="255987" cy="246221"/>
          </a:xfrm>
          <a:prstGeom prst="rect">
            <a:avLst/>
          </a:prstGeom>
        </p:spPr>
        <p:txBody>
          <a:bodyPr wrap="none">
            <a:spAutoFit/>
          </a:bodyPr>
          <a:lstStyle/>
          <a:p>
            <a:r>
              <a:rPr lang="en-US" sz="1000" dirty="0" smtClean="0">
                <a:solidFill>
                  <a:schemeClr val="tx1"/>
                </a:solidFill>
              </a:rPr>
              <a:t>3</a:t>
            </a:r>
            <a:endParaRPr lang="en-US" sz="1000" dirty="0"/>
          </a:p>
        </p:txBody>
      </p:sp>
      <p:sp>
        <p:nvSpPr>
          <p:cNvPr id="138" name="Rectangle 137"/>
          <p:cNvSpPr/>
          <p:nvPr/>
        </p:nvSpPr>
        <p:spPr>
          <a:xfrm>
            <a:off x="1768233" y="3931335"/>
            <a:ext cx="255987" cy="246221"/>
          </a:xfrm>
          <a:prstGeom prst="rect">
            <a:avLst/>
          </a:prstGeom>
        </p:spPr>
        <p:txBody>
          <a:bodyPr wrap="none">
            <a:spAutoFit/>
          </a:bodyPr>
          <a:lstStyle/>
          <a:p>
            <a:r>
              <a:rPr lang="en-US" sz="1000" dirty="0" smtClean="0">
                <a:solidFill>
                  <a:schemeClr val="tx1"/>
                </a:solidFill>
              </a:rPr>
              <a:t>0</a:t>
            </a:r>
            <a:endParaRPr lang="en-US" sz="10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l sox17-hex-cer1 pathway carto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76" y="1130300"/>
            <a:ext cx="7982524" cy="5062460"/>
          </a:xfrm>
          <a:prstGeom prst="rect">
            <a:avLst/>
          </a:prstGeom>
        </p:spPr>
      </p:pic>
      <p:sp>
        <p:nvSpPr>
          <p:cNvPr id="2" name="Title 1"/>
          <p:cNvSpPr>
            <a:spLocks noGrp="1"/>
          </p:cNvSpPr>
          <p:nvPr>
            <p:ph type="title"/>
          </p:nvPr>
        </p:nvSpPr>
        <p:spPr/>
        <p:txBody>
          <a:bodyPr/>
          <a:lstStyle/>
          <a:p>
            <a:r>
              <a:rPr lang="en-US" dirty="0" smtClean="0"/>
              <a:t>The Sox17-Hhex-Cer1 pathway controls mesoderm</a:t>
            </a:r>
            <a:br>
              <a:rPr lang="en-US" dirty="0" smtClean="0"/>
            </a:br>
            <a:r>
              <a:rPr lang="en-US" dirty="0" smtClean="0"/>
              <a:t>patterning to a cardiac fate</a:t>
            </a:r>
            <a:endParaRPr lang="en-US" dirty="0"/>
          </a:p>
        </p:txBody>
      </p:sp>
      <p:sp>
        <p:nvSpPr>
          <p:cNvPr id="5" name="Rectangle 33"/>
          <p:cNvSpPr>
            <a:spLocks noChangeArrowheads="1"/>
          </p:cNvSpPr>
          <p:nvPr/>
        </p:nvSpPr>
        <p:spPr bwMode="auto">
          <a:xfrm>
            <a:off x="3148542" y="6082524"/>
            <a:ext cx="1762125" cy="584776"/>
          </a:xfrm>
          <a:prstGeom prst="rect">
            <a:avLst/>
          </a:prstGeom>
          <a:noFill/>
          <a:ln w="9525">
            <a:noFill/>
            <a:miter lim="800000"/>
            <a:headEnd/>
            <a:tailEnd/>
          </a:ln>
        </p:spPr>
        <p:txBody>
          <a:bodyPr anchor="ctr">
            <a:prstTxWarp prst="textNoShape">
              <a:avLst/>
            </a:prstTxWarp>
            <a:spAutoFit/>
          </a:bodyPr>
          <a:lstStyle/>
          <a:p>
            <a:pPr eaLnBrk="1" hangingPunct="1"/>
            <a:r>
              <a:rPr lang="en-US" sz="1600" dirty="0" err="1">
                <a:solidFill>
                  <a:schemeClr val="tx1"/>
                </a:solidFill>
                <a:latin typeface="+mj-lt"/>
              </a:rPr>
              <a:t>Precardiac</a:t>
            </a:r>
            <a:r>
              <a:rPr lang="en-US" sz="1600" dirty="0">
                <a:solidFill>
                  <a:schemeClr val="tx1"/>
                </a:solidFill>
                <a:latin typeface="+mj-lt"/>
              </a:rPr>
              <a:t> mesoderm</a:t>
            </a:r>
            <a:endParaRPr lang="en-US" sz="1600" u="sng" dirty="0">
              <a:solidFill>
                <a:schemeClr val="tx1"/>
              </a:solidFill>
              <a:latin typeface="+mj-lt"/>
            </a:endParaRPr>
          </a:p>
        </p:txBody>
      </p:sp>
      <p:sp>
        <p:nvSpPr>
          <p:cNvPr id="6" name="Rectangle 37"/>
          <p:cNvSpPr>
            <a:spLocks noChangeArrowheads="1"/>
          </p:cNvSpPr>
          <p:nvPr/>
        </p:nvSpPr>
        <p:spPr bwMode="auto">
          <a:xfrm>
            <a:off x="4880637" y="6082523"/>
            <a:ext cx="1762125" cy="584776"/>
          </a:xfrm>
          <a:prstGeom prst="rect">
            <a:avLst/>
          </a:prstGeom>
          <a:noFill/>
          <a:ln w="9525">
            <a:noFill/>
            <a:miter lim="800000"/>
            <a:headEnd/>
            <a:tailEnd/>
          </a:ln>
        </p:spPr>
        <p:txBody>
          <a:bodyPr wrap="square" anchor="ctr">
            <a:prstTxWarp prst="textNoShape">
              <a:avLst/>
            </a:prstTxWarp>
            <a:spAutoFit/>
          </a:bodyPr>
          <a:lstStyle/>
          <a:p>
            <a:pPr eaLnBrk="1" hangingPunct="1"/>
            <a:r>
              <a:rPr lang="en-US" sz="1600" dirty="0">
                <a:solidFill>
                  <a:schemeClr val="tx1"/>
                </a:solidFill>
                <a:latin typeface="+mj-lt"/>
              </a:rPr>
              <a:t>Cardiac mesoderm</a:t>
            </a:r>
            <a:endParaRPr lang="en-US" sz="1600" u="sng" dirty="0">
              <a:solidFill>
                <a:schemeClr val="tx1"/>
              </a:solidFill>
              <a:latin typeface="+mj-lt"/>
            </a:endParaRPr>
          </a:p>
        </p:txBody>
      </p:sp>
      <p:sp>
        <p:nvSpPr>
          <p:cNvPr id="7" name="Rectangle 41"/>
          <p:cNvSpPr>
            <a:spLocks noChangeArrowheads="1"/>
          </p:cNvSpPr>
          <p:nvPr/>
        </p:nvSpPr>
        <p:spPr bwMode="auto">
          <a:xfrm>
            <a:off x="6612732" y="6082524"/>
            <a:ext cx="1506537" cy="584776"/>
          </a:xfrm>
          <a:prstGeom prst="rect">
            <a:avLst/>
          </a:prstGeom>
          <a:noFill/>
          <a:ln w="9525">
            <a:noFill/>
            <a:miter lim="800000"/>
            <a:headEnd/>
            <a:tailEnd/>
          </a:ln>
        </p:spPr>
        <p:txBody>
          <a:bodyPr anchor="ctr">
            <a:prstTxWarp prst="textNoShape">
              <a:avLst/>
            </a:prstTxWarp>
            <a:spAutoFit/>
          </a:bodyPr>
          <a:lstStyle/>
          <a:p>
            <a:pPr eaLnBrk="1" hangingPunct="1"/>
            <a:r>
              <a:rPr lang="en-US" sz="1600" dirty="0">
                <a:solidFill>
                  <a:schemeClr val="tx1"/>
                </a:solidFill>
                <a:latin typeface="+mj-lt"/>
              </a:rPr>
              <a:t>Cardiac </a:t>
            </a:r>
            <a:r>
              <a:rPr lang="en-US" sz="1600" dirty="0" err="1">
                <a:solidFill>
                  <a:schemeClr val="tx1"/>
                </a:solidFill>
                <a:latin typeface="+mj-lt"/>
              </a:rPr>
              <a:t>myocytes</a:t>
            </a:r>
            <a:endParaRPr lang="en-US" sz="1600" u="sng" dirty="0">
              <a:solidFill>
                <a:schemeClr val="tx1"/>
              </a:solidFill>
              <a:latin typeface="+mj-lt"/>
            </a:endParaRPr>
          </a:p>
        </p:txBody>
      </p:sp>
      <p:sp>
        <p:nvSpPr>
          <p:cNvPr id="8" name="Rectangle 25"/>
          <p:cNvSpPr>
            <a:spLocks noChangeArrowheads="1"/>
          </p:cNvSpPr>
          <p:nvPr/>
        </p:nvSpPr>
        <p:spPr bwMode="auto">
          <a:xfrm>
            <a:off x="1416447" y="6082524"/>
            <a:ext cx="1762125" cy="584776"/>
          </a:xfrm>
          <a:prstGeom prst="rect">
            <a:avLst/>
          </a:prstGeom>
          <a:noFill/>
          <a:ln w="9525">
            <a:noFill/>
            <a:miter lim="800000"/>
            <a:headEnd/>
            <a:tailEnd/>
          </a:ln>
        </p:spPr>
        <p:txBody>
          <a:bodyPr anchor="ctr">
            <a:prstTxWarp prst="textNoShape">
              <a:avLst/>
            </a:prstTxWarp>
            <a:spAutoFit/>
          </a:bodyPr>
          <a:lstStyle/>
          <a:p>
            <a:pPr eaLnBrk="1" hangingPunct="1"/>
            <a:r>
              <a:rPr lang="en-US" sz="1600" dirty="0">
                <a:solidFill>
                  <a:schemeClr val="tx1"/>
                </a:solidFill>
                <a:latin typeface="+mj-lt"/>
              </a:rPr>
              <a:t>Primitive mesoderm</a:t>
            </a:r>
            <a:endParaRPr lang="en-US" sz="1600" u="sng" dirty="0">
              <a:solidFill>
                <a:schemeClr val="tx1"/>
              </a:solidFill>
              <a:latin typeface="+mj-lt"/>
            </a:endParaRPr>
          </a:p>
        </p:txBody>
      </p:sp>
      <p:sp>
        <p:nvSpPr>
          <p:cNvPr id="9" name="Rounded Rectangle 50"/>
          <p:cNvSpPr>
            <a:spLocks noChangeArrowheads="1"/>
          </p:cNvSpPr>
          <p:nvPr/>
        </p:nvSpPr>
        <p:spPr bwMode="auto">
          <a:xfrm>
            <a:off x="4991100" y="4787901"/>
            <a:ext cx="1524000" cy="1943100"/>
          </a:xfrm>
          <a:prstGeom prst="roundRect">
            <a:avLst>
              <a:gd name="adj" fmla="val 16667"/>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575733" y="1126064"/>
            <a:ext cx="8500543" cy="999068"/>
          </a:xfrm>
          <a:prstGeom prst="rect">
            <a:avLst/>
          </a:prstGeom>
          <a:solidFill>
            <a:srgbClr val="D5D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 name="Title 1"/>
          <p:cNvSpPr>
            <a:spLocks noGrp="1"/>
          </p:cNvSpPr>
          <p:nvPr>
            <p:ph type="title"/>
          </p:nvPr>
        </p:nvSpPr>
        <p:spPr>
          <a:xfrm>
            <a:off x="228600" y="-57150"/>
            <a:ext cx="8915400" cy="1143000"/>
          </a:xfrm>
        </p:spPr>
        <p:txBody>
          <a:bodyPr/>
          <a:lstStyle/>
          <a:p>
            <a:pPr>
              <a:defRPr/>
            </a:pPr>
            <a:r>
              <a:rPr lang="en-US" dirty="0" smtClean="0"/>
              <a:t>‘</a:t>
            </a:r>
            <a:r>
              <a:rPr lang="en-US" dirty="0" err="1" smtClean="0"/>
              <a:t>omics</a:t>
            </a:r>
            <a:r>
              <a:rPr lang="en-US" dirty="0" smtClean="0"/>
              <a:t> – V2.0</a:t>
            </a:r>
          </a:p>
        </p:txBody>
      </p:sp>
      <p:grpSp>
        <p:nvGrpSpPr>
          <p:cNvPr id="4" name="Group 3"/>
          <p:cNvGrpSpPr/>
          <p:nvPr/>
        </p:nvGrpSpPr>
        <p:grpSpPr>
          <a:xfrm>
            <a:off x="1260489" y="2324100"/>
            <a:ext cx="7405987" cy="461665"/>
            <a:chOff x="955689" y="2362200"/>
            <a:chExt cx="7405987" cy="461665"/>
          </a:xfrm>
        </p:grpSpPr>
        <p:sp>
          <p:nvSpPr>
            <p:cNvPr id="3" name="TextBox 2"/>
            <p:cNvSpPr txBox="1"/>
            <p:nvPr/>
          </p:nvSpPr>
          <p:spPr>
            <a:xfrm>
              <a:off x="6859793" y="2362200"/>
              <a:ext cx="1501883"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genomics</a:t>
              </a:r>
              <a:endParaRPr lang="en-US" sz="2400" b="0" dirty="0">
                <a:solidFill>
                  <a:srgbClr val="046B09"/>
                </a:solidFill>
              </a:endParaRPr>
            </a:p>
          </p:txBody>
        </p:sp>
        <p:sp>
          <p:nvSpPr>
            <p:cNvPr id="11" name="TextBox 10"/>
            <p:cNvSpPr txBox="1"/>
            <p:nvPr/>
          </p:nvSpPr>
          <p:spPr>
            <a:xfrm>
              <a:off x="2287950" y="2362200"/>
              <a:ext cx="3829294"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gene sequence &amp; variation</a:t>
              </a:r>
              <a:endParaRPr lang="en-US" sz="2400" b="0" dirty="0">
                <a:solidFill>
                  <a:srgbClr val="046B09"/>
                </a:solidFill>
              </a:endParaRPr>
            </a:p>
          </p:txBody>
        </p:sp>
        <p:sp>
          <p:nvSpPr>
            <p:cNvPr id="13" name="TextBox 12"/>
            <p:cNvSpPr txBox="1"/>
            <p:nvPr/>
          </p:nvSpPr>
          <p:spPr>
            <a:xfrm>
              <a:off x="955689" y="2362200"/>
              <a:ext cx="838691"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DNA</a:t>
              </a:r>
              <a:endParaRPr lang="en-US" sz="2400" b="0" dirty="0">
                <a:solidFill>
                  <a:srgbClr val="046B09"/>
                </a:solidFill>
              </a:endParaRPr>
            </a:p>
          </p:txBody>
        </p:sp>
      </p:grpSp>
      <p:grpSp>
        <p:nvGrpSpPr>
          <p:cNvPr id="5" name="Group 4"/>
          <p:cNvGrpSpPr/>
          <p:nvPr/>
        </p:nvGrpSpPr>
        <p:grpSpPr>
          <a:xfrm>
            <a:off x="1260489" y="2914650"/>
            <a:ext cx="7782067" cy="830997"/>
            <a:chOff x="955689" y="3187700"/>
            <a:chExt cx="7782067" cy="830997"/>
          </a:xfrm>
        </p:grpSpPr>
        <p:sp>
          <p:nvSpPr>
            <p:cNvPr id="14" name="TextBox 13"/>
            <p:cNvSpPr txBox="1"/>
            <p:nvPr/>
          </p:nvSpPr>
          <p:spPr>
            <a:xfrm>
              <a:off x="6483713" y="3378200"/>
              <a:ext cx="2254043" cy="461665"/>
            </a:xfrm>
            <a:prstGeom prst="rect">
              <a:avLst/>
            </a:prstGeom>
            <a:solidFill>
              <a:srgbClr val="E0E4FF"/>
            </a:solidFill>
            <a:ln>
              <a:solidFill>
                <a:srgbClr val="000090"/>
              </a:solidFill>
            </a:ln>
          </p:spPr>
          <p:txBody>
            <a:bodyPr wrap="none" rtlCol="0">
              <a:spAutoFit/>
            </a:bodyPr>
            <a:lstStyle/>
            <a:p>
              <a:r>
                <a:rPr lang="en-US" sz="2400" b="0" dirty="0" err="1" smtClean="0">
                  <a:solidFill>
                    <a:srgbClr val="000090"/>
                  </a:solidFill>
                </a:rPr>
                <a:t>transcriptomics</a:t>
              </a:r>
              <a:endParaRPr lang="en-US" sz="2400" b="0" dirty="0">
                <a:solidFill>
                  <a:srgbClr val="000090"/>
                </a:solidFill>
              </a:endParaRPr>
            </a:p>
          </p:txBody>
        </p:sp>
        <p:sp>
          <p:nvSpPr>
            <p:cNvPr id="15" name="TextBox 14"/>
            <p:cNvSpPr txBox="1"/>
            <p:nvPr/>
          </p:nvSpPr>
          <p:spPr>
            <a:xfrm>
              <a:off x="2715953" y="3187700"/>
              <a:ext cx="2973290" cy="830997"/>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mRNA &amp; non-coding</a:t>
              </a:r>
            </a:p>
            <a:p>
              <a:r>
                <a:rPr lang="en-US" sz="2400" b="0" dirty="0" smtClean="0">
                  <a:solidFill>
                    <a:srgbClr val="000090"/>
                  </a:solidFill>
                </a:rPr>
                <a:t>RNA levels</a:t>
              </a:r>
            </a:p>
          </p:txBody>
        </p:sp>
        <p:sp>
          <p:nvSpPr>
            <p:cNvPr id="16" name="TextBox 15"/>
            <p:cNvSpPr txBox="1"/>
            <p:nvPr/>
          </p:nvSpPr>
          <p:spPr>
            <a:xfrm>
              <a:off x="955689" y="3378200"/>
              <a:ext cx="838691" cy="461665"/>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RNA</a:t>
              </a:r>
              <a:endParaRPr lang="en-US" sz="2400" b="0" dirty="0">
                <a:solidFill>
                  <a:srgbClr val="000090"/>
                </a:solidFill>
              </a:endParaRPr>
            </a:p>
          </p:txBody>
        </p:sp>
      </p:grpSp>
      <p:grpSp>
        <p:nvGrpSpPr>
          <p:cNvPr id="8" name="Group 7"/>
          <p:cNvGrpSpPr/>
          <p:nvPr/>
        </p:nvGrpSpPr>
        <p:grpSpPr>
          <a:xfrm>
            <a:off x="1099913" y="3822700"/>
            <a:ext cx="7660564" cy="830997"/>
            <a:chOff x="795113" y="4432300"/>
            <a:chExt cx="7660564" cy="830997"/>
          </a:xfrm>
        </p:grpSpPr>
        <p:sp>
          <p:nvSpPr>
            <p:cNvPr id="17" name="TextBox 16"/>
            <p:cNvSpPr txBox="1"/>
            <p:nvPr/>
          </p:nvSpPr>
          <p:spPr>
            <a:xfrm>
              <a:off x="6765791" y="4616966"/>
              <a:ext cx="1689886"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proteomics</a:t>
              </a:r>
              <a:endParaRPr lang="en-US" sz="2400" b="0" dirty="0">
                <a:solidFill>
                  <a:srgbClr val="800000"/>
                </a:solidFill>
              </a:endParaRPr>
            </a:p>
          </p:txBody>
        </p:sp>
        <p:sp>
          <p:nvSpPr>
            <p:cNvPr id="18" name="TextBox 17"/>
            <p:cNvSpPr txBox="1"/>
            <p:nvPr/>
          </p:nvSpPr>
          <p:spPr>
            <a:xfrm>
              <a:off x="3058141" y="4432300"/>
              <a:ext cx="2288908" cy="830997"/>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 levels &amp;</a:t>
              </a:r>
            </a:p>
            <a:p>
              <a:r>
                <a:rPr lang="en-US" sz="2400" b="0" dirty="0" smtClean="0">
                  <a:solidFill>
                    <a:srgbClr val="800000"/>
                  </a:solidFill>
                </a:rPr>
                <a:t>modifications</a:t>
              </a:r>
              <a:endParaRPr lang="en-US" sz="2400" b="0" dirty="0">
                <a:solidFill>
                  <a:srgbClr val="800000"/>
                </a:solidFill>
              </a:endParaRPr>
            </a:p>
          </p:txBody>
        </p:sp>
        <p:sp>
          <p:nvSpPr>
            <p:cNvPr id="19" name="TextBox 18"/>
            <p:cNvSpPr txBox="1"/>
            <p:nvPr/>
          </p:nvSpPr>
          <p:spPr>
            <a:xfrm>
              <a:off x="795113" y="4616966"/>
              <a:ext cx="1159843"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a:t>
              </a:r>
              <a:endParaRPr lang="en-US" sz="2400" b="0" dirty="0">
                <a:solidFill>
                  <a:srgbClr val="800000"/>
                </a:solidFill>
              </a:endParaRPr>
            </a:p>
          </p:txBody>
        </p:sp>
      </p:grpSp>
      <p:cxnSp>
        <p:nvCxnSpPr>
          <p:cNvPr id="20" name="Straight Arrow Connector 19"/>
          <p:cNvCxnSpPr>
            <a:stCxn id="13" idx="3"/>
            <a:endCxn id="11" idx="1"/>
          </p:cNvCxnSpPr>
          <p:nvPr/>
        </p:nvCxnSpPr>
        <p:spPr bwMode="auto">
          <a:xfrm>
            <a:off x="2099180" y="2554933"/>
            <a:ext cx="493570"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4" name="Straight Arrow Connector 23"/>
          <p:cNvCxnSpPr>
            <a:stCxn id="11" idx="3"/>
            <a:endCxn id="3" idx="1"/>
          </p:cNvCxnSpPr>
          <p:nvPr/>
        </p:nvCxnSpPr>
        <p:spPr bwMode="auto">
          <a:xfrm>
            <a:off x="6422044" y="2554933"/>
            <a:ext cx="742549"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7" name="Straight Arrow Connector 26"/>
          <p:cNvCxnSpPr>
            <a:stCxn id="16" idx="3"/>
            <a:endCxn id="15" idx="1"/>
          </p:cNvCxnSpPr>
          <p:nvPr/>
        </p:nvCxnSpPr>
        <p:spPr bwMode="auto">
          <a:xfrm flipV="1">
            <a:off x="2099180" y="3330149"/>
            <a:ext cx="921573"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8" name="Straight Arrow Connector 27"/>
          <p:cNvCxnSpPr>
            <a:stCxn id="15" idx="3"/>
            <a:endCxn id="14" idx="1"/>
          </p:cNvCxnSpPr>
          <p:nvPr/>
        </p:nvCxnSpPr>
        <p:spPr bwMode="auto">
          <a:xfrm>
            <a:off x="5994043" y="3330149"/>
            <a:ext cx="794470"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9" name="Straight Arrow Connector 28"/>
          <p:cNvCxnSpPr>
            <a:stCxn id="19" idx="3"/>
            <a:endCxn id="18" idx="1"/>
          </p:cNvCxnSpPr>
          <p:nvPr/>
        </p:nvCxnSpPr>
        <p:spPr bwMode="auto">
          <a:xfrm>
            <a:off x="2259756" y="4238199"/>
            <a:ext cx="1103185"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30" name="Straight Arrow Connector 29"/>
          <p:cNvCxnSpPr>
            <a:stCxn id="18" idx="3"/>
            <a:endCxn id="17" idx="1"/>
          </p:cNvCxnSpPr>
          <p:nvPr/>
        </p:nvCxnSpPr>
        <p:spPr bwMode="auto">
          <a:xfrm>
            <a:off x="5651849" y="4238199"/>
            <a:ext cx="1418742"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41" name="Straight Arrow Connector 40"/>
          <p:cNvCxnSpPr>
            <a:stCxn id="13" idx="2"/>
            <a:endCxn id="16" idx="0"/>
          </p:cNvCxnSpPr>
          <p:nvPr/>
        </p:nvCxnSpPr>
        <p:spPr bwMode="auto">
          <a:xfrm>
            <a:off x="1679835" y="2785765"/>
            <a:ext cx="0" cy="31938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2" name="Straight Arrow Connector 41"/>
          <p:cNvCxnSpPr>
            <a:stCxn id="16" idx="2"/>
            <a:endCxn id="19" idx="0"/>
          </p:cNvCxnSpPr>
          <p:nvPr/>
        </p:nvCxnSpPr>
        <p:spPr bwMode="auto">
          <a:xfrm>
            <a:off x="1679835" y="3566815"/>
            <a:ext cx="0" cy="440551"/>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grpSp>
        <p:nvGrpSpPr>
          <p:cNvPr id="7" name="Group 6"/>
          <p:cNvGrpSpPr/>
          <p:nvPr/>
        </p:nvGrpSpPr>
        <p:grpSpPr>
          <a:xfrm>
            <a:off x="899139" y="1200835"/>
            <a:ext cx="7896498" cy="830997"/>
            <a:chOff x="594339" y="1429435"/>
            <a:chExt cx="7896498" cy="830997"/>
          </a:xfrm>
          <a:solidFill>
            <a:srgbClr val="E6D3FF"/>
          </a:solidFill>
        </p:grpSpPr>
        <p:sp>
          <p:nvSpPr>
            <p:cNvPr id="25" name="TextBox 24"/>
            <p:cNvSpPr txBox="1"/>
            <p:nvPr/>
          </p:nvSpPr>
          <p:spPr>
            <a:xfrm>
              <a:off x="6578234" y="1614101"/>
              <a:ext cx="1912603" cy="461665"/>
            </a:xfrm>
            <a:prstGeom prst="rect">
              <a:avLst/>
            </a:prstGeom>
            <a:grpFill/>
            <a:ln>
              <a:solidFill>
                <a:srgbClr val="660066"/>
              </a:solidFill>
            </a:ln>
          </p:spPr>
          <p:txBody>
            <a:bodyPr wrap="none" rtlCol="0">
              <a:spAutoFit/>
            </a:bodyPr>
            <a:lstStyle/>
            <a:p>
              <a:r>
                <a:rPr lang="en-US" sz="2400" b="0" dirty="0" err="1" smtClean="0">
                  <a:solidFill>
                    <a:srgbClr val="660066"/>
                  </a:solidFill>
                </a:rPr>
                <a:t>epigenomics</a:t>
              </a:r>
              <a:endParaRPr lang="en-US" sz="2400" b="0" dirty="0">
                <a:solidFill>
                  <a:srgbClr val="660066"/>
                </a:solidFill>
              </a:endParaRPr>
            </a:p>
          </p:txBody>
        </p:sp>
        <p:sp>
          <p:nvSpPr>
            <p:cNvPr id="26" name="TextBox 25"/>
            <p:cNvSpPr txBox="1"/>
            <p:nvPr/>
          </p:nvSpPr>
          <p:spPr>
            <a:xfrm>
              <a:off x="2527300" y="1429435"/>
              <a:ext cx="3619500" cy="830997"/>
            </a:xfrm>
            <a:prstGeom prst="rect">
              <a:avLst/>
            </a:prstGeom>
            <a:grpFill/>
            <a:ln>
              <a:solidFill>
                <a:srgbClr val="660066"/>
              </a:solidFill>
            </a:ln>
          </p:spPr>
          <p:txBody>
            <a:bodyPr wrap="square" rtlCol="0">
              <a:spAutoFit/>
            </a:bodyPr>
            <a:lstStyle/>
            <a:p>
              <a:r>
                <a:rPr lang="en-US" sz="2400" b="0" dirty="0" smtClean="0">
                  <a:solidFill>
                    <a:srgbClr val="660066"/>
                  </a:solidFill>
                </a:rPr>
                <a:t>DNA methylation, histone modifications, </a:t>
              </a:r>
              <a:r>
                <a:rPr lang="en-US" sz="2400" b="0" dirty="0" err="1" smtClean="0">
                  <a:solidFill>
                    <a:srgbClr val="660066"/>
                  </a:solidFill>
                </a:rPr>
                <a:t>polycomb</a:t>
              </a:r>
              <a:endParaRPr lang="en-US" sz="2400" b="0" dirty="0">
                <a:solidFill>
                  <a:srgbClr val="660066"/>
                </a:solidFill>
              </a:endParaRPr>
            </a:p>
          </p:txBody>
        </p:sp>
        <p:sp>
          <p:nvSpPr>
            <p:cNvPr id="31" name="TextBox 30"/>
            <p:cNvSpPr txBox="1"/>
            <p:nvPr/>
          </p:nvSpPr>
          <p:spPr>
            <a:xfrm>
              <a:off x="594339" y="1429435"/>
              <a:ext cx="1535997" cy="830997"/>
            </a:xfrm>
            <a:prstGeom prst="rect">
              <a:avLst/>
            </a:prstGeom>
            <a:grpFill/>
            <a:ln>
              <a:solidFill>
                <a:srgbClr val="660066"/>
              </a:solidFill>
            </a:ln>
          </p:spPr>
          <p:txBody>
            <a:bodyPr wrap="none" rtlCol="0">
              <a:spAutoFit/>
            </a:bodyPr>
            <a:lstStyle/>
            <a:p>
              <a:r>
                <a:rPr lang="en-US" sz="2400" b="0" dirty="0" smtClean="0">
                  <a:solidFill>
                    <a:srgbClr val="660066"/>
                  </a:solidFill>
                </a:rPr>
                <a:t>chromatin</a:t>
              </a:r>
            </a:p>
            <a:p>
              <a:r>
                <a:rPr lang="en-US" sz="2400" b="0" dirty="0" smtClean="0">
                  <a:solidFill>
                    <a:srgbClr val="660066"/>
                  </a:solidFill>
                </a:rPr>
                <a:t>structure</a:t>
              </a:r>
              <a:endParaRPr lang="en-US" sz="2400" b="0" dirty="0">
                <a:solidFill>
                  <a:srgbClr val="660066"/>
                </a:solidFill>
              </a:endParaRPr>
            </a:p>
          </p:txBody>
        </p:sp>
      </p:grpSp>
      <p:grpSp>
        <p:nvGrpSpPr>
          <p:cNvPr id="47" name="Group 46"/>
          <p:cNvGrpSpPr/>
          <p:nvPr/>
        </p:nvGrpSpPr>
        <p:grpSpPr>
          <a:xfrm>
            <a:off x="800556" y="4782066"/>
            <a:ext cx="8143941" cy="461665"/>
            <a:chOff x="495756" y="5721866"/>
            <a:chExt cx="8143941" cy="461665"/>
          </a:xfrm>
        </p:grpSpPr>
        <p:sp>
          <p:nvSpPr>
            <p:cNvPr id="33" name="TextBox 32"/>
            <p:cNvSpPr txBox="1"/>
            <p:nvPr/>
          </p:nvSpPr>
          <p:spPr>
            <a:xfrm>
              <a:off x="6556374" y="5721866"/>
              <a:ext cx="208332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metabolomics</a:t>
              </a:r>
              <a:endParaRPr lang="en-US" sz="2400" b="0" dirty="0">
                <a:solidFill>
                  <a:srgbClr val="FF6600"/>
                </a:solidFill>
              </a:endParaRPr>
            </a:p>
          </p:txBody>
        </p:sp>
        <p:sp>
          <p:nvSpPr>
            <p:cNvPr id="34" name="TextBox 33"/>
            <p:cNvSpPr txBox="1"/>
            <p:nvPr/>
          </p:nvSpPr>
          <p:spPr>
            <a:xfrm>
              <a:off x="2977216" y="5721866"/>
              <a:ext cx="242536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small molecules</a:t>
              </a:r>
              <a:endParaRPr lang="en-US" sz="2400" b="0" dirty="0">
                <a:solidFill>
                  <a:srgbClr val="FF6600"/>
                </a:solidFill>
              </a:endParaRPr>
            </a:p>
          </p:txBody>
        </p:sp>
        <p:sp>
          <p:nvSpPr>
            <p:cNvPr id="35" name="TextBox 34"/>
            <p:cNvSpPr txBox="1"/>
            <p:nvPr/>
          </p:nvSpPr>
          <p:spPr>
            <a:xfrm>
              <a:off x="495756" y="5721866"/>
              <a:ext cx="1758564"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metabolites</a:t>
              </a:r>
              <a:endParaRPr lang="en-US" sz="2400" b="0" dirty="0">
                <a:solidFill>
                  <a:srgbClr val="FF6600"/>
                </a:solidFill>
              </a:endParaRPr>
            </a:p>
          </p:txBody>
        </p:sp>
      </p:grpSp>
      <p:cxnSp>
        <p:nvCxnSpPr>
          <p:cNvPr id="36" name="Straight Arrow Connector 35"/>
          <p:cNvCxnSpPr>
            <a:stCxn id="31" idx="2"/>
            <a:endCxn id="13" idx="0"/>
          </p:cNvCxnSpPr>
          <p:nvPr/>
        </p:nvCxnSpPr>
        <p:spPr bwMode="auto">
          <a:xfrm>
            <a:off x="1667138" y="2031832"/>
            <a:ext cx="12697" cy="29226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7" name="Straight Arrow Connector 36"/>
          <p:cNvCxnSpPr>
            <a:stCxn id="31" idx="3"/>
            <a:endCxn id="26" idx="1"/>
          </p:cNvCxnSpPr>
          <p:nvPr/>
        </p:nvCxnSpPr>
        <p:spPr bwMode="auto">
          <a:xfrm>
            <a:off x="2435136" y="1616334"/>
            <a:ext cx="39696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38" name="Straight Arrow Connector 37"/>
          <p:cNvCxnSpPr>
            <a:stCxn id="26" idx="3"/>
            <a:endCxn id="25" idx="1"/>
          </p:cNvCxnSpPr>
          <p:nvPr/>
        </p:nvCxnSpPr>
        <p:spPr bwMode="auto">
          <a:xfrm>
            <a:off x="6451600" y="1616334"/>
            <a:ext cx="43143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43" name="Straight Arrow Connector 42"/>
          <p:cNvCxnSpPr>
            <a:stCxn id="19" idx="2"/>
            <a:endCxn id="35" idx="0"/>
          </p:cNvCxnSpPr>
          <p:nvPr/>
        </p:nvCxnSpPr>
        <p:spPr bwMode="auto">
          <a:xfrm>
            <a:off x="1679835" y="4469031"/>
            <a:ext cx="3"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8" name="Straight Arrow Connector 47"/>
          <p:cNvCxnSpPr>
            <a:stCxn id="35" idx="3"/>
            <a:endCxn id="34" idx="1"/>
          </p:cNvCxnSpPr>
          <p:nvPr/>
        </p:nvCxnSpPr>
        <p:spPr bwMode="auto">
          <a:xfrm>
            <a:off x="2559120" y="5012899"/>
            <a:ext cx="722896"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cxnSp>
        <p:nvCxnSpPr>
          <p:cNvPr id="49" name="Straight Arrow Connector 48"/>
          <p:cNvCxnSpPr>
            <a:stCxn id="34" idx="3"/>
            <a:endCxn id="33" idx="1"/>
          </p:cNvCxnSpPr>
          <p:nvPr/>
        </p:nvCxnSpPr>
        <p:spPr bwMode="auto">
          <a:xfrm>
            <a:off x="5707379" y="5012899"/>
            <a:ext cx="1153795"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grpSp>
        <p:nvGrpSpPr>
          <p:cNvPr id="59" name="Group 58"/>
          <p:cNvGrpSpPr/>
          <p:nvPr/>
        </p:nvGrpSpPr>
        <p:grpSpPr>
          <a:xfrm>
            <a:off x="723694" y="5556766"/>
            <a:ext cx="8015669" cy="1200328"/>
            <a:chOff x="418894" y="5810766"/>
            <a:chExt cx="8015669" cy="1200328"/>
          </a:xfrm>
          <a:solidFill>
            <a:schemeClr val="bg1">
              <a:lumMod val="85000"/>
            </a:schemeClr>
          </a:solidFill>
        </p:grpSpPr>
        <p:sp>
          <p:nvSpPr>
            <p:cNvPr id="56" name="TextBox 55"/>
            <p:cNvSpPr txBox="1"/>
            <p:nvPr/>
          </p:nvSpPr>
          <p:spPr>
            <a:xfrm>
              <a:off x="6761509" y="6180098"/>
              <a:ext cx="1673054" cy="461665"/>
            </a:xfrm>
            <a:prstGeom prst="rect">
              <a:avLst/>
            </a:prstGeom>
            <a:grpFill/>
            <a:ln>
              <a:solidFill>
                <a:schemeClr val="tx1"/>
              </a:solidFill>
            </a:ln>
          </p:spPr>
          <p:txBody>
            <a:bodyPr wrap="none" rtlCol="0">
              <a:spAutoFit/>
            </a:bodyPr>
            <a:lstStyle/>
            <a:p>
              <a:r>
                <a:rPr lang="en-US" sz="2400" b="0" dirty="0" err="1" smtClean="0">
                  <a:solidFill>
                    <a:schemeClr val="tx1"/>
                  </a:solidFill>
                </a:rPr>
                <a:t>phenomics</a:t>
              </a:r>
              <a:endParaRPr lang="en-US" sz="2400" b="0" dirty="0">
                <a:solidFill>
                  <a:schemeClr val="tx1"/>
                </a:solidFill>
              </a:endParaRPr>
            </a:p>
          </p:txBody>
        </p:sp>
        <p:sp>
          <p:nvSpPr>
            <p:cNvPr id="57" name="TextBox 56"/>
            <p:cNvSpPr txBox="1"/>
            <p:nvPr/>
          </p:nvSpPr>
          <p:spPr>
            <a:xfrm>
              <a:off x="3301826" y="6180098"/>
              <a:ext cx="1776147" cy="461665"/>
            </a:xfrm>
            <a:prstGeom prst="rect">
              <a:avLst/>
            </a:prstGeom>
            <a:grpFill/>
            <a:ln>
              <a:solidFill>
                <a:schemeClr val="tx1"/>
              </a:solidFill>
            </a:ln>
          </p:spPr>
          <p:txBody>
            <a:bodyPr wrap="none" rtlCol="0">
              <a:spAutoFit/>
            </a:bodyPr>
            <a:lstStyle/>
            <a:p>
              <a:r>
                <a:rPr lang="en-US" sz="2400" b="0" dirty="0" smtClean="0">
                  <a:solidFill>
                    <a:schemeClr val="tx1"/>
                  </a:solidFill>
                </a:rPr>
                <a:t>phenotypes</a:t>
              </a:r>
              <a:endParaRPr lang="en-US" sz="2400" b="0" dirty="0">
                <a:solidFill>
                  <a:schemeClr val="tx1"/>
                </a:solidFill>
              </a:endParaRPr>
            </a:p>
          </p:txBody>
        </p:sp>
        <p:sp>
          <p:nvSpPr>
            <p:cNvPr id="58" name="TextBox 57"/>
            <p:cNvSpPr txBox="1"/>
            <p:nvPr/>
          </p:nvSpPr>
          <p:spPr>
            <a:xfrm>
              <a:off x="418894" y="5810766"/>
              <a:ext cx="1912302" cy="1200328"/>
            </a:xfrm>
            <a:prstGeom prst="rect">
              <a:avLst/>
            </a:prstGeom>
            <a:grpFill/>
            <a:ln>
              <a:solidFill>
                <a:schemeClr val="tx1"/>
              </a:solidFill>
            </a:ln>
          </p:spPr>
          <p:txBody>
            <a:bodyPr wrap="none" rtlCol="0">
              <a:spAutoFit/>
            </a:bodyPr>
            <a:lstStyle/>
            <a:p>
              <a:r>
                <a:rPr lang="en-US" sz="2400" b="0" dirty="0" smtClean="0">
                  <a:solidFill>
                    <a:schemeClr val="tx1"/>
                  </a:solidFill>
                </a:rPr>
                <a:t>cell, tissue &amp; </a:t>
              </a:r>
            </a:p>
            <a:p>
              <a:r>
                <a:rPr lang="en-US" sz="2400" b="0" dirty="0" smtClean="0">
                  <a:solidFill>
                    <a:schemeClr val="tx1"/>
                  </a:solidFill>
                </a:rPr>
                <a:t>organism</a:t>
              </a:r>
            </a:p>
            <a:p>
              <a:r>
                <a:rPr lang="en-US" sz="2400" b="0" dirty="0" smtClean="0">
                  <a:solidFill>
                    <a:schemeClr val="tx1"/>
                  </a:solidFill>
                </a:rPr>
                <a:t>function</a:t>
              </a:r>
              <a:endParaRPr lang="en-US" sz="2400" b="0" dirty="0">
                <a:solidFill>
                  <a:schemeClr val="tx1"/>
                </a:solidFill>
              </a:endParaRPr>
            </a:p>
          </p:txBody>
        </p:sp>
      </p:grpSp>
      <p:cxnSp>
        <p:nvCxnSpPr>
          <p:cNvPr id="60" name="Straight Arrow Connector 59"/>
          <p:cNvCxnSpPr>
            <a:stCxn id="35" idx="2"/>
            <a:endCxn id="58" idx="0"/>
          </p:cNvCxnSpPr>
          <p:nvPr/>
        </p:nvCxnSpPr>
        <p:spPr bwMode="auto">
          <a:xfrm>
            <a:off x="1679838" y="5243731"/>
            <a:ext cx="7"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63" name="Straight Arrow Connector 62"/>
          <p:cNvCxnSpPr>
            <a:stCxn id="58" idx="3"/>
            <a:endCxn id="57" idx="1"/>
          </p:cNvCxnSpPr>
          <p:nvPr/>
        </p:nvCxnSpPr>
        <p:spPr bwMode="auto">
          <a:xfrm>
            <a:off x="2635996" y="6156930"/>
            <a:ext cx="970630" cy="1"/>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64" name="Straight Arrow Connector 63"/>
          <p:cNvCxnSpPr>
            <a:stCxn id="57" idx="3"/>
            <a:endCxn id="56" idx="1"/>
          </p:cNvCxnSpPr>
          <p:nvPr/>
        </p:nvCxnSpPr>
        <p:spPr bwMode="auto">
          <a:xfrm>
            <a:off x="5382773" y="6156931"/>
            <a:ext cx="1683536" cy="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76" name="Curved Connector 75"/>
          <p:cNvCxnSpPr>
            <a:stCxn id="19" idx="1"/>
            <a:endCxn id="58" idx="1"/>
          </p:cNvCxnSpPr>
          <p:nvPr/>
        </p:nvCxnSpPr>
        <p:spPr bwMode="auto">
          <a:xfrm rot="10800000" flipV="1">
            <a:off x="723695" y="4238198"/>
            <a:ext cx="376219" cy="1918731"/>
          </a:xfrm>
          <a:prstGeom prst="curvedConnector3">
            <a:avLst>
              <a:gd name="adj1" fmla="val 25528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31754268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pPr>
              <a:defRPr/>
            </a:pPr>
            <a:r>
              <a:rPr lang="en-US" dirty="0" smtClean="0"/>
              <a:t>The </a:t>
            </a:r>
            <a:r>
              <a:rPr lang="en-US" dirty="0" err="1" smtClean="0"/>
              <a:t>epigenome</a:t>
            </a:r>
            <a:endParaRPr lang="en-US" dirty="0" smtClean="0"/>
          </a:p>
        </p:txBody>
      </p:sp>
      <p:sp>
        <p:nvSpPr>
          <p:cNvPr id="9" name="TextBox 8"/>
          <p:cNvSpPr txBox="1"/>
          <p:nvPr/>
        </p:nvSpPr>
        <p:spPr>
          <a:xfrm>
            <a:off x="2345957" y="6438900"/>
            <a:ext cx="2919264" cy="307777"/>
          </a:xfrm>
          <a:prstGeom prst="rect">
            <a:avLst/>
          </a:prstGeom>
          <a:noFill/>
        </p:spPr>
        <p:txBody>
          <a:bodyPr wrap="none" rtlCol="0">
            <a:spAutoFit/>
          </a:bodyPr>
          <a:lstStyle/>
          <a:p>
            <a:pPr algn="r"/>
            <a:r>
              <a:rPr lang="en-US" sz="1400" b="0" dirty="0" err="1">
                <a:solidFill>
                  <a:srgbClr val="000000"/>
                </a:solidFill>
              </a:rPr>
              <a:t>www.broadinstitute.org</a:t>
            </a:r>
            <a:r>
              <a:rPr lang="en-US" sz="1400" b="0" dirty="0">
                <a:solidFill>
                  <a:srgbClr val="000000"/>
                </a:solidFill>
              </a:rPr>
              <a:t>/news/1504</a:t>
            </a:r>
          </a:p>
        </p:txBody>
      </p:sp>
      <p:pic>
        <p:nvPicPr>
          <p:cNvPr id="50" name="Picture 49"/>
          <p:cNvPicPr>
            <a:picLocks noChangeAspect="1"/>
          </p:cNvPicPr>
          <p:nvPr/>
        </p:nvPicPr>
        <p:blipFill>
          <a:blip r:embed="rId2"/>
          <a:stretch>
            <a:fillRect/>
          </a:stretch>
        </p:blipFill>
        <p:spPr>
          <a:xfrm>
            <a:off x="165100" y="1206500"/>
            <a:ext cx="5118100" cy="5118100"/>
          </a:xfrm>
          <a:prstGeom prst="rect">
            <a:avLst/>
          </a:prstGeom>
        </p:spPr>
      </p:pic>
      <p:pic>
        <p:nvPicPr>
          <p:cNvPr id="12" name="Picture 11"/>
          <p:cNvPicPr>
            <a:picLocks noChangeAspect="1"/>
          </p:cNvPicPr>
          <p:nvPr/>
        </p:nvPicPr>
        <p:blipFill>
          <a:blip r:embed="rId3"/>
          <a:stretch>
            <a:fillRect/>
          </a:stretch>
        </p:blipFill>
        <p:spPr>
          <a:xfrm>
            <a:off x="5435601" y="1346200"/>
            <a:ext cx="3508374" cy="4677832"/>
          </a:xfrm>
          <a:prstGeom prst="rect">
            <a:avLst/>
          </a:prstGeom>
        </p:spPr>
      </p:pic>
      <p:sp>
        <p:nvSpPr>
          <p:cNvPr id="51" name="TextBox 50"/>
          <p:cNvSpPr txBox="1"/>
          <p:nvPr/>
        </p:nvSpPr>
        <p:spPr>
          <a:xfrm>
            <a:off x="6222551" y="6258123"/>
            <a:ext cx="2789170" cy="523220"/>
          </a:xfrm>
          <a:prstGeom prst="rect">
            <a:avLst/>
          </a:prstGeom>
          <a:noFill/>
        </p:spPr>
        <p:txBody>
          <a:bodyPr wrap="none" rtlCol="0">
            <a:spAutoFit/>
          </a:bodyPr>
          <a:lstStyle/>
          <a:p>
            <a:pPr algn="r"/>
            <a:r>
              <a:rPr lang="en-US" sz="1400" b="0" dirty="0" err="1">
                <a:solidFill>
                  <a:srgbClr val="000000"/>
                </a:solidFill>
              </a:rPr>
              <a:t>blogs.nature.com</a:t>
            </a:r>
            <a:r>
              <a:rPr lang="en-US" sz="1400" b="0" dirty="0">
                <a:solidFill>
                  <a:srgbClr val="000000"/>
                </a:solidFill>
              </a:rPr>
              <a:t>/news/2009/10</a:t>
            </a:r>
            <a:r>
              <a:rPr lang="en-US" sz="1400" b="0" dirty="0" smtClean="0">
                <a:solidFill>
                  <a:srgbClr val="000000"/>
                </a:solidFill>
              </a:rPr>
              <a:t>/</a:t>
            </a:r>
          </a:p>
          <a:p>
            <a:pPr algn="r"/>
            <a:r>
              <a:rPr lang="en-US" sz="1400" b="0" dirty="0" err="1" smtClean="0">
                <a:solidFill>
                  <a:srgbClr val="000000"/>
                </a:solidFill>
              </a:rPr>
              <a:t>on_methylome_metaphors.html</a:t>
            </a:r>
            <a:endParaRPr lang="en-US" sz="1400" b="0" dirty="0">
              <a:solidFill>
                <a:srgbClr val="000000"/>
              </a:solidFill>
            </a:endParaRPr>
          </a:p>
        </p:txBody>
      </p:sp>
    </p:spTree>
    <p:extLst>
      <p:ext uri="{BB962C8B-B14F-4D97-AF65-F5344CB8AC3E}">
        <p14:creationId xmlns:p14="http://schemas.microsoft.com/office/powerpoint/2010/main" val="22400395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286500" y="1663700"/>
            <a:ext cx="2578100" cy="4051300"/>
          </a:xfrm>
          <a:prstGeom prst="rect">
            <a:avLst/>
          </a:prstGeom>
          <a:solidFill>
            <a:srgbClr val="D5D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 name="Title 1"/>
          <p:cNvSpPr>
            <a:spLocks noGrp="1"/>
          </p:cNvSpPr>
          <p:nvPr>
            <p:ph type="title"/>
          </p:nvPr>
        </p:nvSpPr>
        <p:spPr>
          <a:xfrm>
            <a:off x="228600" y="-57150"/>
            <a:ext cx="8915400" cy="1143000"/>
          </a:xfrm>
        </p:spPr>
        <p:txBody>
          <a:bodyPr/>
          <a:lstStyle/>
          <a:p>
            <a:pPr>
              <a:defRPr/>
            </a:pPr>
            <a:r>
              <a:rPr lang="en-US" dirty="0" smtClean="0"/>
              <a:t>‘</a:t>
            </a:r>
            <a:r>
              <a:rPr lang="en-US" dirty="0" err="1" smtClean="0"/>
              <a:t>omics</a:t>
            </a:r>
            <a:r>
              <a:rPr lang="en-US" dirty="0" smtClean="0"/>
              <a:t> - V1.0 </a:t>
            </a:r>
            <a:br>
              <a:rPr lang="en-US" dirty="0" smtClean="0"/>
            </a:br>
            <a:r>
              <a:rPr lang="en-US" dirty="0" smtClean="0"/>
              <a:t>”all </a:t>
            </a:r>
            <a:r>
              <a:rPr lang="en-US" dirty="0"/>
              <a:t>constituents </a:t>
            </a:r>
            <a:r>
              <a:rPr lang="en-US" dirty="0" smtClean="0"/>
              <a:t>considered collectively” (OED)</a:t>
            </a:r>
          </a:p>
        </p:txBody>
      </p:sp>
      <p:sp>
        <p:nvSpPr>
          <p:cNvPr id="3" name="TextBox 2"/>
          <p:cNvSpPr txBox="1"/>
          <p:nvPr/>
        </p:nvSpPr>
        <p:spPr>
          <a:xfrm>
            <a:off x="6859793" y="2362200"/>
            <a:ext cx="1501883" cy="461665"/>
          </a:xfrm>
          <a:prstGeom prst="rect">
            <a:avLst/>
          </a:prstGeom>
          <a:solidFill>
            <a:srgbClr val="D7FFE1"/>
          </a:solidFill>
          <a:ln>
            <a:solidFill>
              <a:srgbClr val="046B09"/>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046B09"/>
                </a:solidFill>
              </a:rPr>
              <a:t>genomics</a:t>
            </a:r>
            <a:endParaRPr lang="en-US" sz="2400" b="0" dirty="0">
              <a:solidFill>
                <a:srgbClr val="046B09"/>
              </a:solidFill>
            </a:endParaRPr>
          </a:p>
        </p:txBody>
      </p:sp>
      <p:sp>
        <p:nvSpPr>
          <p:cNvPr id="11" name="TextBox 10"/>
          <p:cNvSpPr txBox="1"/>
          <p:nvPr/>
        </p:nvSpPr>
        <p:spPr>
          <a:xfrm>
            <a:off x="2287950" y="2362200"/>
            <a:ext cx="3829294" cy="461665"/>
          </a:xfrm>
          <a:prstGeom prst="rect">
            <a:avLst/>
          </a:prstGeom>
          <a:solidFill>
            <a:srgbClr val="D7FFE1"/>
          </a:solidFill>
          <a:ln>
            <a:solidFill>
              <a:srgbClr val="046B09"/>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046B09"/>
                </a:solidFill>
              </a:rPr>
              <a:t>gene sequence &amp; variation</a:t>
            </a:r>
            <a:endParaRPr lang="en-US" sz="2400" b="0" dirty="0">
              <a:solidFill>
                <a:srgbClr val="046B09"/>
              </a:solidFill>
            </a:endParaRPr>
          </a:p>
        </p:txBody>
      </p:sp>
      <p:sp>
        <p:nvSpPr>
          <p:cNvPr id="13" name="TextBox 12"/>
          <p:cNvSpPr txBox="1"/>
          <p:nvPr/>
        </p:nvSpPr>
        <p:spPr>
          <a:xfrm>
            <a:off x="815989" y="2362200"/>
            <a:ext cx="838691" cy="461665"/>
          </a:xfrm>
          <a:prstGeom prst="rect">
            <a:avLst/>
          </a:prstGeom>
          <a:solidFill>
            <a:srgbClr val="D7FFE1"/>
          </a:solidFill>
          <a:ln>
            <a:solidFill>
              <a:srgbClr val="046B09"/>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046B09"/>
                </a:solidFill>
              </a:rPr>
              <a:t>DNA</a:t>
            </a:r>
            <a:endParaRPr lang="en-US" sz="2400" b="0" dirty="0">
              <a:solidFill>
                <a:srgbClr val="046B09"/>
              </a:solidFill>
            </a:endParaRPr>
          </a:p>
        </p:txBody>
      </p:sp>
      <p:sp>
        <p:nvSpPr>
          <p:cNvPr id="14" name="TextBox 13"/>
          <p:cNvSpPr txBox="1"/>
          <p:nvPr/>
        </p:nvSpPr>
        <p:spPr>
          <a:xfrm>
            <a:off x="6483713" y="3448050"/>
            <a:ext cx="2254043" cy="461665"/>
          </a:xfrm>
          <a:prstGeom prst="rect">
            <a:avLst/>
          </a:prstGeom>
          <a:solidFill>
            <a:srgbClr val="E0E4FF"/>
          </a:solidFill>
          <a:ln>
            <a:solidFill>
              <a:srgbClr val="000090"/>
            </a:solidFill>
          </a:ln>
          <a:effectLst>
            <a:outerShdw blurRad="50800" dist="38100" dir="2700000" algn="tl" rotWithShape="0">
              <a:prstClr val="black">
                <a:alpha val="40000"/>
              </a:prstClr>
            </a:outerShdw>
          </a:effectLst>
        </p:spPr>
        <p:txBody>
          <a:bodyPr wrap="none" rtlCol="0">
            <a:spAutoFit/>
          </a:bodyPr>
          <a:lstStyle/>
          <a:p>
            <a:r>
              <a:rPr lang="en-US" sz="2400" b="0" dirty="0" err="1" smtClean="0">
                <a:solidFill>
                  <a:srgbClr val="000090"/>
                </a:solidFill>
              </a:rPr>
              <a:t>transcriptomics</a:t>
            </a:r>
            <a:endParaRPr lang="en-US" sz="2400" b="0" dirty="0">
              <a:solidFill>
                <a:srgbClr val="000090"/>
              </a:solidFill>
            </a:endParaRPr>
          </a:p>
        </p:txBody>
      </p:sp>
      <p:sp>
        <p:nvSpPr>
          <p:cNvPr id="15" name="TextBox 14"/>
          <p:cNvSpPr txBox="1"/>
          <p:nvPr/>
        </p:nvSpPr>
        <p:spPr>
          <a:xfrm>
            <a:off x="3229387" y="3448050"/>
            <a:ext cx="1946416" cy="461665"/>
          </a:xfrm>
          <a:prstGeom prst="rect">
            <a:avLst/>
          </a:prstGeom>
          <a:solidFill>
            <a:srgbClr val="E0E4FF"/>
          </a:solidFill>
          <a:ln>
            <a:solidFill>
              <a:srgbClr val="000090"/>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000090"/>
                </a:solidFill>
              </a:rPr>
              <a:t>mRNA levels</a:t>
            </a:r>
          </a:p>
        </p:txBody>
      </p:sp>
      <p:sp>
        <p:nvSpPr>
          <p:cNvPr id="16" name="TextBox 15"/>
          <p:cNvSpPr txBox="1"/>
          <p:nvPr/>
        </p:nvSpPr>
        <p:spPr>
          <a:xfrm>
            <a:off x="815989" y="3448050"/>
            <a:ext cx="838691" cy="461665"/>
          </a:xfrm>
          <a:prstGeom prst="rect">
            <a:avLst/>
          </a:prstGeom>
          <a:solidFill>
            <a:srgbClr val="E0E4FF"/>
          </a:solidFill>
          <a:ln>
            <a:solidFill>
              <a:srgbClr val="000090"/>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000090"/>
                </a:solidFill>
              </a:rPr>
              <a:t>RNA</a:t>
            </a:r>
            <a:endParaRPr lang="en-US" sz="2400" b="0" dirty="0">
              <a:solidFill>
                <a:srgbClr val="000090"/>
              </a:solidFill>
            </a:endParaRPr>
          </a:p>
        </p:txBody>
      </p:sp>
      <p:sp>
        <p:nvSpPr>
          <p:cNvPr id="17" name="TextBox 16"/>
          <p:cNvSpPr txBox="1"/>
          <p:nvPr/>
        </p:nvSpPr>
        <p:spPr>
          <a:xfrm>
            <a:off x="6765791" y="4616966"/>
            <a:ext cx="1689886" cy="461665"/>
          </a:xfrm>
          <a:prstGeom prst="rect">
            <a:avLst/>
          </a:prstGeom>
          <a:solidFill>
            <a:srgbClr val="FFE8E2"/>
          </a:solidFill>
          <a:ln>
            <a:solidFill>
              <a:srgbClr val="800000"/>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800000"/>
                </a:solidFill>
              </a:rPr>
              <a:t>proteomics</a:t>
            </a:r>
            <a:endParaRPr lang="en-US" sz="2400" b="0" dirty="0">
              <a:solidFill>
                <a:srgbClr val="800000"/>
              </a:solidFill>
            </a:endParaRPr>
          </a:p>
        </p:txBody>
      </p:sp>
      <p:sp>
        <p:nvSpPr>
          <p:cNvPr id="18" name="TextBox 17"/>
          <p:cNvSpPr txBox="1"/>
          <p:nvPr/>
        </p:nvSpPr>
        <p:spPr>
          <a:xfrm>
            <a:off x="3203538" y="4610100"/>
            <a:ext cx="1998113" cy="461665"/>
          </a:xfrm>
          <a:prstGeom prst="rect">
            <a:avLst/>
          </a:prstGeom>
          <a:solidFill>
            <a:srgbClr val="FFE8E2"/>
          </a:solidFill>
          <a:ln>
            <a:solidFill>
              <a:srgbClr val="800000"/>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800000"/>
                </a:solidFill>
              </a:rPr>
              <a:t>protein levels</a:t>
            </a:r>
            <a:endParaRPr lang="en-US" sz="2400" b="0" dirty="0">
              <a:solidFill>
                <a:srgbClr val="800000"/>
              </a:solidFill>
            </a:endParaRPr>
          </a:p>
        </p:txBody>
      </p:sp>
      <p:sp>
        <p:nvSpPr>
          <p:cNvPr id="19" name="TextBox 18"/>
          <p:cNvSpPr txBox="1"/>
          <p:nvPr/>
        </p:nvSpPr>
        <p:spPr>
          <a:xfrm>
            <a:off x="655413" y="4616966"/>
            <a:ext cx="1159843" cy="461665"/>
          </a:xfrm>
          <a:prstGeom prst="rect">
            <a:avLst/>
          </a:prstGeom>
          <a:solidFill>
            <a:srgbClr val="FFE8E2"/>
          </a:solidFill>
          <a:ln>
            <a:solidFill>
              <a:srgbClr val="800000"/>
            </a:solidFill>
          </a:ln>
          <a:effectLst>
            <a:outerShdw blurRad="50800" dist="38100" dir="2700000" algn="tl" rotWithShape="0">
              <a:prstClr val="black">
                <a:alpha val="40000"/>
              </a:prstClr>
            </a:outerShdw>
          </a:effectLst>
        </p:spPr>
        <p:txBody>
          <a:bodyPr wrap="none" rtlCol="0">
            <a:spAutoFit/>
          </a:bodyPr>
          <a:lstStyle/>
          <a:p>
            <a:r>
              <a:rPr lang="en-US" sz="2400" b="0" dirty="0" smtClean="0">
                <a:solidFill>
                  <a:srgbClr val="800000"/>
                </a:solidFill>
              </a:rPr>
              <a:t>protein</a:t>
            </a:r>
            <a:endParaRPr lang="en-US" sz="2400" b="0" dirty="0">
              <a:solidFill>
                <a:srgbClr val="800000"/>
              </a:solidFill>
            </a:endParaRPr>
          </a:p>
        </p:txBody>
      </p:sp>
      <p:cxnSp>
        <p:nvCxnSpPr>
          <p:cNvPr id="20" name="Straight Arrow Connector 19"/>
          <p:cNvCxnSpPr>
            <a:stCxn id="13" idx="3"/>
            <a:endCxn id="11" idx="1"/>
          </p:cNvCxnSpPr>
          <p:nvPr/>
        </p:nvCxnSpPr>
        <p:spPr bwMode="auto">
          <a:xfrm>
            <a:off x="1654680" y="2593033"/>
            <a:ext cx="633270" cy="0"/>
          </a:xfrm>
          <a:prstGeom prst="straightConnector1">
            <a:avLst/>
          </a:prstGeom>
          <a:solidFill>
            <a:schemeClr val="accent1"/>
          </a:solidFill>
          <a:ln w="9525" cap="flat" cmpd="sng" algn="ctr">
            <a:solidFill>
              <a:srgbClr val="046B09"/>
            </a:solidFill>
            <a:prstDash val="solid"/>
            <a:round/>
            <a:headEnd type="none" w="med" len="med"/>
            <a:tailEnd type="arrow"/>
          </a:ln>
          <a:effectLst>
            <a:outerShdw blurRad="50800" dist="38100" dir="2700000" algn="tl" rotWithShape="0">
              <a:prstClr val="black">
                <a:alpha val="40000"/>
              </a:prstClr>
            </a:outerShdw>
          </a:effectLst>
        </p:spPr>
      </p:cxnSp>
      <p:cxnSp>
        <p:nvCxnSpPr>
          <p:cNvPr id="24" name="Straight Arrow Connector 23"/>
          <p:cNvCxnSpPr>
            <a:stCxn id="11" idx="3"/>
            <a:endCxn id="3" idx="1"/>
          </p:cNvCxnSpPr>
          <p:nvPr/>
        </p:nvCxnSpPr>
        <p:spPr bwMode="auto">
          <a:xfrm>
            <a:off x="6117244" y="2593033"/>
            <a:ext cx="742549" cy="0"/>
          </a:xfrm>
          <a:prstGeom prst="straightConnector1">
            <a:avLst/>
          </a:prstGeom>
          <a:solidFill>
            <a:schemeClr val="accent1"/>
          </a:solidFill>
          <a:ln w="9525" cap="flat" cmpd="sng" algn="ctr">
            <a:solidFill>
              <a:srgbClr val="046B09"/>
            </a:solidFill>
            <a:prstDash val="solid"/>
            <a:round/>
            <a:headEnd type="none" w="med" len="med"/>
            <a:tailEnd type="arrow"/>
          </a:ln>
          <a:effectLst>
            <a:outerShdw blurRad="50800" dist="38100" dir="2700000" algn="tl" rotWithShape="0">
              <a:prstClr val="black">
                <a:alpha val="40000"/>
              </a:prstClr>
            </a:outerShdw>
          </a:effectLst>
        </p:spPr>
      </p:cxnSp>
      <p:cxnSp>
        <p:nvCxnSpPr>
          <p:cNvPr id="27" name="Straight Arrow Connector 26"/>
          <p:cNvCxnSpPr>
            <a:stCxn id="16" idx="3"/>
            <a:endCxn id="15" idx="1"/>
          </p:cNvCxnSpPr>
          <p:nvPr/>
        </p:nvCxnSpPr>
        <p:spPr bwMode="auto">
          <a:xfrm>
            <a:off x="1654680" y="3678883"/>
            <a:ext cx="1574707" cy="0"/>
          </a:xfrm>
          <a:prstGeom prst="straightConnector1">
            <a:avLst/>
          </a:prstGeom>
          <a:solidFill>
            <a:schemeClr val="accent1"/>
          </a:solidFill>
          <a:ln w="9525" cap="flat" cmpd="sng" algn="ctr">
            <a:solidFill>
              <a:srgbClr val="000090"/>
            </a:solidFill>
            <a:prstDash val="solid"/>
            <a:round/>
            <a:headEnd type="none" w="med" len="med"/>
            <a:tailEnd type="arrow"/>
          </a:ln>
          <a:effectLst>
            <a:outerShdw blurRad="50800" dist="38100" dir="2700000" algn="tl" rotWithShape="0">
              <a:prstClr val="black">
                <a:alpha val="40000"/>
              </a:prstClr>
            </a:outerShdw>
          </a:effectLst>
        </p:spPr>
      </p:cxnSp>
      <p:cxnSp>
        <p:nvCxnSpPr>
          <p:cNvPr id="28" name="Straight Arrow Connector 27"/>
          <p:cNvCxnSpPr>
            <a:stCxn id="15" idx="3"/>
            <a:endCxn id="14" idx="1"/>
          </p:cNvCxnSpPr>
          <p:nvPr/>
        </p:nvCxnSpPr>
        <p:spPr bwMode="auto">
          <a:xfrm>
            <a:off x="5175803" y="3678883"/>
            <a:ext cx="1307910" cy="0"/>
          </a:xfrm>
          <a:prstGeom prst="straightConnector1">
            <a:avLst/>
          </a:prstGeom>
          <a:solidFill>
            <a:schemeClr val="accent1"/>
          </a:solidFill>
          <a:ln w="9525" cap="flat" cmpd="sng" algn="ctr">
            <a:solidFill>
              <a:srgbClr val="000090"/>
            </a:solidFill>
            <a:prstDash val="solid"/>
            <a:round/>
            <a:headEnd type="none" w="med" len="med"/>
            <a:tailEnd type="arrow"/>
          </a:ln>
          <a:effectLst>
            <a:outerShdw blurRad="50800" dist="38100" dir="2700000" algn="tl" rotWithShape="0">
              <a:prstClr val="black">
                <a:alpha val="40000"/>
              </a:prstClr>
            </a:outerShdw>
          </a:effectLst>
        </p:spPr>
      </p:cxnSp>
      <p:cxnSp>
        <p:nvCxnSpPr>
          <p:cNvPr id="29" name="Straight Arrow Connector 28"/>
          <p:cNvCxnSpPr>
            <a:stCxn id="19" idx="3"/>
            <a:endCxn id="18" idx="1"/>
          </p:cNvCxnSpPr>
          <p:nvPr/>
        </p:nvCxnSpPr>
        <p:spPr bwMode="auto">
          <a:xfrm flipV="1">
            <a:off x="1815256" y="4840933"/>
            <a:ext cx="1388282" cy="6866"/>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50800" dist="38100" dir="2700000" algn="tl" rotWithShape="0">
              <a:prstClr val="black">
                <a:alpha val="40000"/>
              </a:prstClr>
            </a:outerShdw>
          </a:effectLst>
        </p:spPr>
      </p:cxnSp>
      <p:cxnSp>
        <p:nvCxnSpPr>
          <p:cNvPr id="30" name="Straight Arrow Connector 29"/>
          <p:cNvCxnSpPr>
            <a:stCxn id="18" idx="3"/>
            <a:endCxn id="17" idx="1"/>
          </p:cNvCxnSpPr>
          <p:nvPr/>
        </p:nvCxnSpPr>
        <p:spPr bwMode="auto">
          <a:xfrm>
            <a:off x="5201651" y="4840933"/>
            <a:ext cx="1564140" cy="6866"/>
          </a:xfrm>
          <a:prstGeom prst="straightConnector1">
            <a:avLst/>
          </a:prstGeom>
          <a:solidFill>
            <a:schemeClr val="accent1"/>
          </a:solidFill>
          <a:ln w="9525" cap="flat" cmpd="sng" algn="ctr">
            <a:solidFill>
              <a:srgbClr val="800000"/>
            </a:solidFill>
            <a:prstDash val="solid"/>
            <a:round/>
            <a:headEnd type="none" w="med" len="med"/>
            <a:tailEnd type="arrow"/>
          </a:ln>
          <a:effectLst>
            <a:outerShdw blurRad="50800" dist="38100" dir="2700000" algn="tl" rotWithShape="0">
              <a:prstClr val="black">
                <a:alpha val="40000"/>
              </a:prstClr>
            </a:outerShdw>
          </a:effectLst>
        </p:spPr>
      </p:cxnSp>
      <p:cxnSp>
        <p:nvCxnSpPr>
          <p:cNvPr id="41" name="Straight Arrow Connector 40"/>
          <p:cNvCxnSpPr>
            <a:stCxn id="13" idx="2"/>
            <a:endCxn id="16" idx="0"/>
          </p:cNvCxnSpPr>
          <p:nvPr/>
        </p:nvCxnSpPr>
        <p:spPr bwMode="auto">
          <a:xfrm>
            <a:off x="1235335" y="2823865"/>
            <a:ext cx="0" cy="624185"/>
          </a:xfrm>
          <a:prstGeom prst="straightConnector1">
            <a:avLst/>
          </a:prstGeom>
          <a:solidFill>
            <a:schemeClr val="accent1"/>
          </a:solidFill>
          <a:ln w="5715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cxnSp>
        <p:nvCxnSpPr>
          <p:cNvPr id="42" name="Straight Arrow Connector 41"/>
          <p:cNvCxnSpPr>
            <a:stCxn id="16" idx="2"/>
            <a:endCxn id="19" idx="0"/>
          </p:cNvCxnSpPr>
          <p:nvPr/>
        </p:nvCxnSpPr>
        <p:spPr bwMode="auto">
          <a:xfrm>
            <a:off x="1235335" y="3909715"/>
            <a:ext cx="0" cy="707251"/>
          </a:xfrm>
          <a:prstGeom prst="straightConnector1">
            <a:avLst/>
          </a:prstGeom>
          <a:solidFill>
            <a:schemeClr val="accent1"/>
          </a:solidFill>
          <a:ln w="5715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pPr>
              <a:defRPr/>
            </a:pPr>
            <a:r>
              <a:rPr lang="en-US" dirty="0" smtClean="0"/>
              <a:t>The </a:t>
            </a:r>
            <a:r>
              <a:rPr lang="en-US" dirty="0" err="1" smtClean="0"/>
              <a:t>epigenome</a:t>
            </a:r>
            <a:endParaRPr lang="en-US" dirty="0" smtClean="0"/>
          </a:p>
        </p:txBody>
      </p:sp>
      <p:pic>
        <p:nvPicPr>
          <p:cNvPr id="6" name="Picture 5"/>
          <p:cNvPicPr>
            <a:picLocks noChangeAspect="1"/>
          </p:cNvPicPr>
          <p:nvPr/>
        </p:nvPicPr>
        <p:blipFill rotWithShape="1">
          <a:blip r:embed="rId2"/>
          <a:srcRect t="13166"/>
          <a:stretch/>
        </p:blipFill>
        <p:spPr>
          <a:xfrm>
            <a:off x="88900" y="1917699"/>
            <a:ext cx="8890000" cy="3647585"/>
          </a:xfrm>
          <a:prstGeom prst="rect">
            <a:avLst/>
          </a:prstGeom>
        </p:spPr>
      </p:pic>
      <p:sp>
        <p:nvSpPr>
          <p:cNvPr id="9" name="TextBox 8"/>
          <p:cNvSpPr txBox="1"/>
          <p:nvPr/>
        </p:nvSpPr>
        <p:spPr>
          <a:xfrm>
            <a:off x="3976427" y="6489700"/>
            <a:ext cx="5124194" cy="307777"/>
          </a:xfrm>
          <a:prstGeom prst="rect">
            <a:avLst/>
          </a:prstGeom>
          <a:noFill/>
        </p:spPr>
        <p:txBody>
          <a:bodyPr wrap="none" rtlCol="0">
            <a:spAutoFit/>
          </a:bodyPr>
          <a:lstStyle/>
          <a:p>
            <a:pPr algn="r"/>
            <a:r>
              <a:rPr lang="en-US" sz="1400" b="0" dirty="0" smtClean="0">
                <a:solidFill>
                  <a:srgbClr val="000000"/>
                </a:solidFill>
              </a:rPr>
              <a:t>Bernstein et al., </a:t>
            </a:r>
            <a:r>
              <a:rPr lang="en-US" sz="1400" i="1" dirty="0">
                <a:solidFill>
                  <a:srgbClr val="000000"/>
                </a:solidFill>
              </a:rPr>
              <a:t>Nature Biotechnology</a:t>
            </a:r>
            <a:r>
              <a:rPr lang="en-US" sz="1400" dirty="0">
                <a:solidFill>
                  <a:srgbClr val="000000"/>
                </a:solidFill>
              </a:rPr>
              <a:t> </a:t>
            </a:r>
            <a:r>
              <a:rPr lang="en-US" sz="1400" b="0" dirty="0" smtClean="0">
                <a:solidFill>
                  <a:srgbClr val="000000"/>
                </a:solidFill>
              </a:rPr>
              <a:t>28:1045</a:t>
            </a:r>
            <a:r>
              <a:rPr lang="en-US" sz="1400" b="0" dirty="0">
                <a:solidFill>
                  <a:srgbClr val="000000"/>
                </a:solidFill>
              </a:rPr>
              <a:t>–1048 (2010)</a:t>
            </a:r>
          </a:p>
        </p:txBody>
      </p:sp>
      <p:sp>
        <p:nvSpPr>
          <p:cNvPr id="3" name="Rectangle 2"/>
          <p:cNvSpPr/>
          <p:nvPr/>
        </p:nvSpPr>
        <p:spPr>
          <a:xfrm>
            <a:off x="698351" y="5569635"/>
            <a:ext cx="1524301" cy="1015663"/>
          </a:xfrm>
          <a:prstGeom prst="rect">
            <a:avLst/>
          </a:prstGeom>
        </p:spPr>
        <p:txBody>
          <a:bodyPr wrap="none">
            <a:spAutoFit/>
          </a:bodyPr>
          <a:lstStyle/>
          <a:p>
            <a:r>
              <a:rPr lang="en-US" sz="2000" dirty="0" smtClean="0">
                <a:solidFill>
                  <a:srgbClr val="000000"/>
                </a:solidFill>
              </a:rPr>
              <a:t>BS-</a:t>
            </a:r>
            <a:r>
              <a:rPr lang="en-US" sz="2000" dirty="0" err="1" smtClean="0">
                <a:solidFill>
                  <a:srgbClr val="000000"/>
                </a:solidFill>
              </a:rPr>
              <a:t>Seq</a:t>
            </a:r>
            <a:endParaRPr lang="en-US" sz="2000" dirty="0" smtClean="0">
              <a:solidFill>
                <a:srgbClr val="000000"/>
              </a:solidFill>
            </a:endParaRPr>
          </a:p>
          <a:p>
            <a:r>
              <a:rPr lang="en-US" sz="2000" dirty="0" err="1" smtClean="0">
                <a:solidFill>
                  <a:srgbClr val="000000"/>
                </a:solidFill>
              </a:rPr>
              <a:t>MeDIP-Seq</a:t>
            </a:r>
            <a:endParaRPr lang="en-US" sz="2000" dirty="0" smtClean="0">
              <a:solidFill>
                <a:srgbClr val="000000"/>
              </a:solidFill>
            </a:endParaRPr>
          </a:p>
          <a:p>
            <a:r>
              <a:rPr lang="en-US" sz="2000" dirty="0" smtClean="0">
                <a:solidFill>
                  <a:srgbClr val="000000"/>
                </a:solidFill>
              </a:rPr>
              <a:t>MRE-</a:t>
            </a:r>
            <a:r>
              <a:rPr lang="en-US" sz="2000" dirty="0" err="1" smtClean="0">
                <a:solidFill>
                  <a:srgbClr val="000000"/>
                </a:solidFill>
              </a:rPr>
              <a:t>Seq</a:t>
            </a:r>
            <a:endParaRPr lang="en-US" sz="2000" dirty="0">
              <a:solidFill>
                <a:srgbClr val="000000"/>
              </a:solidFill>
            </a:endParaRPr>
          </a:p>
        </p:txBody>
      </p:sp>
      <p:sp>
        <p:nvSpPr>
          <p:cNvPr id="5" name="Rectangle 4"/>
          <p:cNvSpPr/>
          <p:nvPr/>
        </p:nvSpPr>
        <p:spPr>
          <a:xfrm>
            <a:off x="2827135" y="5607735"/>
            <a:ext cx="1381533" cy="707886"/>
          </a:xfrm>
          <a:prstGeom prst="rect">
            <a:avLst/>
          </a:prstGeom>
        </p:spPr>
        <p:txBody>
          <a:bodyPr wrap="none">
            <a:spAutoFit/>
          </a:bodyPr>
          <a:lstStyle/>
          <a:p>
            <a:r>
              <a:rPr lang="en-US" sz="2000" dirty="0" err="1" smtClean="0">
                <a:solidFill>
                  <a:srgbClr val="000000"/>
                </a:solidFill>
              </a:rPr>
              <a:t>ChIP</a:t>
            </a:r>
            <a:r>
              <a:rPr lang="en-US" sz="2000" dirty="0" smtClean="0">
                <a:solidFill>
                  <a:srgbClr val="000000"/>
                </a:solidFill>
              </a:rPr>
              <a:t>-chip</a:t>
            </a:r>
          </a:p>
          <a:p>
            <a:r>
              <a:rPr lang="en-US" sz="2000" dirty="0" err="1" smtClean="0">
                <a:solidFill>
                  <a:srgbClr val="000000"/>
                </a:solidFill>
              </a:rPr>
              <a:t>ChIP-</a:t>
            </a:r>
            <a:r>
              <a:rPr lang="en-US" sz="2000" dirty="0" err="1">
                <a:solidFill>
                  <a:srgbClr val="000000"/>
                </a:solidFill>
              </a:rPr>
              <a:t>Seq</a:t>
            </a:r>
            <a:endParaRPr lang="en-US" sz="2000" dirty="0">
              <a:solidFill>
                <a:srgbClr val="000000"/>
              </a:solidFill>
            </a:endParaRPr>
          </a:p>
        </p:txBody>
      </p:sp>
      <p:sp>
        <p:nvSpPr>
          <p:cNvPr id="8" name="Rectangle 7"/>
          <p:cNvSpPr/>
          <p:nvPr/>
        </p:nvSpPr>
        <p:spPr>
          <a:xfrm>
            <a:off x="6055962" y="1480235"/>
            <a:ext cx="1324677" cy="400110"/>
          </a:xfrm>
          <a:prstGeom prst="rect">
            <a:avLst/>
          </a:prstGeom>
        </p:spPr>
        <p:txBody>
          <a:bodyPr wrap="none">
            <a:spAutoFit/>
          </a:bodyPr>
          <a:lstStyle/>
          <a:p>
            <a:r>
              <a:rPr lang="en-US" sz="2000" dirty="0" err="1" smtClean="0">
                <a:solidFill>
                  <a:srgbClr val="000000"/>
                </a:solidFill>
              </a:rPr>
              <a:t>ChIP-</a:t>
            </a:r>
            <a:r>
              <a:rPr lang="en-US" sz="2000" dirty="0" err="1">
                <a:solidFill>
                  <a:srgbClr val="000000"/>
                </a:solidFill>
              </a:rPr>
              <a:t>Seq</a:t>
            </a:r>
            <a:endParaRPr lang="en-US" sz="2000" dirty="0">
              <a:solidFill>
                <a:srgbClr val="000000"/>
              </a:solidFill>
            </a:endParaRPr>
          </a:p>
        </p:txBody>
      </p:sp>
      <p:sp>
        <p:nvSpPr>
          <p:cNvPr id="10" name="Rectangle 9"/>
          <p:cNvSpPr/>
          <p:nvPr/>
        </p:nvSpPr>
        <p:spPr>
          <a:xfrm>
            <a:off x="2642243" y="1188135"/>
            <a:ext cx="2564123" cy="707886"/>
          </a:xfrm>
          <a:prstGeom prst="rect">
            <a:avLst/>
          </a:prstGeom>
        </p:spPr>
        <p:txBody>
          <a:bodyPr wrap="none">
            <a:spAutoFit/>
          </a:bodyPr>
          <a:lstStyle/>
          <a:p>
            <a:r>
              <a:rPr lang="en-US" sz="2000" dirty="0" smtClean="0">
                <a:solidFill>
                  <a:srgbClr val="000000"/>
                </a:solidFill>
              </a:rPr>
              <a:t>Nucleotide-level</a:t>
            </a:r>
          </a:p>
          <a:p>
            <a:r>
              <a:rPr lang="en-US" sz="2000" dirty="0" err="1" smtClean="0">
                <a:solidFill>
                  <a:srgbClr val="000000"/>
                </a:solidFill>
              </a:rPr>
              <a:t>DNaseI</a:t>
            </a:r>
            <a:r>
              <a:rPr lang="en-US" sz="2000" dirty="0" smtClean="0">
                <a:solidFill>
                  <a:srgbClr val="000000"/>
                </a:solidFill>
              </a:rPr>
              <a:t> </a:t>
            </a:r>
            <a:r>
              <a:rPr lang="en-US" sz="2000" dirty="0" err="1" smtClean="0">
                <a:solidFill>
                  <a:srgbClr val="000000"/>
                </a:solidFill>
              </a:rPr>
              <a:t>footprinting</a:t>
            </a:r>
            <a:endParaRPr lang="en-US" sz="2000" dirty="0" smtClean="0">
              <a:solidFill>
                <a:srgbClr val="000000"/>
              </a:solidFill>
            </a:endParaRPr>
          </a:p>
        </p:txBody>
      </p:sp>
    </p:spTree>
    <p:extLst>
      <p:ext uri="{BB962C8B-B14F-4D97-AF65-F5344CB8AC3E}">
        <p14:creationId xmlns:p14="http://schemas.microsoft.com/office/powerpoint/2010/main" val="109048103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pPr>
              <a:defRPr/>
            </a:pPr>
            <a:r>
              <a:rPr lang="en-US" dirty="0" smtClean="0"/>
              <a:t>p300 </a:t>
            </a:r>
            <a:r>
              <a:rPr lang="en-US" dirty="0" err="1" smtClean="0"/>
              <a:t>ChIP-Seq</a:t>
            </a:r>
            <a:r>
              <a:rPr lang="en-US" dirty="0" smtClean="0"/>
              <a:t> identifies weakly conserved DNA sequences that drive heart-specific gene expression</a:t>
            </a:r>
          </a:p>
        </p:txBody>
      </p:sp>
      <p:sp>
        <p:nvSpPr>
          <p:cNvPr id="9" name="TextBox 8"/>
          <p:cNvSpPr txBox="1"/>
          <p:nvPr/>
        </p:nvSpPr>
        <p:spPr>
          <a:xfrm>
            <a:off x="5033920" y="6489700"/>
            <a:ext cx="4066701" cy="307777"/>
          </a:xfrm>
          <a:prstGeom prst="rect">
            <a:avLst/>
          </a:prstGeom>
          <a:noFill/>
        </p:spPr>
        <p:txBody>
          <a:bodyPr wrap="none" rtlCol="0">
            <a:spAutoFit/>
          </a:bodyPr>
          <a:lstStyle/>
          <a:p>
            <a:pPr algn="r"/>
            <a:r>
              <a:rPr lang="en-US" sz="1400" b="0" dirty="0">
                <a:solidFill>
                  <a:srgbClr val="000000"/>
                </a:solidFill>
              </a:rPr>
              <a:t>Blow et al., </a:t>
            </a:r>
            <a:r>
              <a:rPr lang="en-US" sz="1400" i="1" dirty="0">
                <a:solidFill>
                  <a:srgbClr val="000000"/>
                </a:solidFill>
              </a:rPr>
              <a:t>Nature Genetics</a:t>
            </a:r>
            <a:r>
              <a:rPr lang="en-US" sz="1400" dirty="0">
                <a:solidFill>
                  <a:srgbClr val="000000"/>
                </a:solidFill>
              </a:rPr>
              <a:t> </a:t>
            </a:r>
            <a:r>
              <a:rPr lang="en-US" sz="1400" b="0" dirty="0">
                <a:solidFill>
                  <a:srgbClr val="000000"/>
                </a:solidFill>
              </a:rPr>
              <a:t>42:806-810 (2010)</a:t>
            </a:r>
          </a:p>
        </p:txBody>
      </p:sp>
      <p:pic>
        <p:nvPicPr>
          <p:cNvPr id="4" name="Picture 3"/>
          <p:cNvPicPr>
            <a:picLocks noChangeAspect="1"/>
          </p:cNvPicPr>
          <p:nvPr/>
        </p:nvPicPr>
        <p:blipFill>
          <a:blip r:embed="rId2"/>
          <a:stretch>
            <a:fillRect/>
          </a:stretch>
        </p:blipFill>
        <p:spPr>
          <a:xfrm>
            <a:off x="431800" y="1507568"/>
            <a:ext cx="8077200" cy="4491128"/>
          </a:xfrm>
          <a:prstGeom prst="rect">
            <a:avLst/>
          </a:prstGeom>
        </p:spPr>
      </p:pic>
    </p:spTree>
    <p:extLst>
      <p:ext uri="{BB962C8B-B14F-4D97-AF65-F5344CB8AC3E}">
        <p14:creationId xmlns:p14="http://schemas.microsoft.com/office/powerpoint/2010/main" val="406142687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pPr>
              <a:defRPr/>
            </a:pPr>
            <a:r>
              <a:rPr lang="en-US" dirty="0" smtClean="0"/>
              <a:t>p300 </a:t>
            </a:r>
            <a:r>
              <a:rPr lang="en-US" dirty="0" err="1" smtClean="0"/>
              <a:t>ChIP-Seq</a:t>
            </a:r>
            <a:r>
              <a:rPr lang="en-US" dirty="0" smtClean="0"/>
              <a:t> identifies weakly conserved DNA sequences that drive heart-specific gene expression</a:t>
            </a:r>
          </a:p>
        </p:txBody>
      </p:sp>
      <p:sp>
        <p:nvSpPr>
          <p:cNvPr id="9" name="TextBox 8"/>
          <p:cNvSpPr txBox="1"/>
          <p:nvPr/>
        </p:nvSpPr>
        <p:spPr>
          <a:xfrm>
            <a:off x="4984039" y="6489700"/>
            <a:ext cx="4116582" cy="307777"/>
          </a:xfrm>
          <a:prstGeom prst="rect">
            <a:avLst/>
          </a:prstGeom>
          <a:noFill/>
        </p:spPr>
        <p:txBody>
          <a:bodyPr wrap="none" rtlCol="0">
            <a:spAutoFit/>
          </a:bodyPr>
          <a:lstStyle/>
          <a:p>
            <a:pPr algn="r"/>
            <a:r>
              <a:rPr lang="en-US" sz="1400" b="0" dirty="0" smtClean="0">
                <a:solidFill>
                  <a:srgbClr val="000000"/>
                </a:solidFill>
              </a:rPr>
              <a:t>Blow et al., </a:t>
            </a:r>
            <a:r>
              <a:rPr lang="en-US" sz="1400" i="1" dirty="0">
                <a:solidFill>
                  <a:srgbClr val="000000"/>
                </a:solidFill>
              </a:rPr>
              <a:t>Nature </a:t>
            </a:r>
            <a:r>
              <a:rPr lang="en-US" sz="1400" i="1" dirty="0" smtClean="0">
                <a:solidFill>
                  <a:srgbClr val="000000"/>
                </a:solidFill>
              </a:rPr>
              <a:t>Genetics</a:t>
            </a:r>
            <a:r>
              <a:rPr lang="en-US" sz="1400" dirty="0" smtClean="0">
                <a:solidFill>
                  <a:srgbClr val="000000"/>
                </a:solidFill>
              </a:rPr>
              <a:t> </a:t>
            </a:r>
            <a:r>
              <a:rPr lang="en-US" sz="1400" b="0" dirty="0" smtClean="0">
                <a:solidFill>
                  <a:srgbClr val="000000"/>
                </a:solidFill>
              </a:rPr>
              <a:t>42:806-810 (</a:t>
            </a:r>
            <a:r>
              <a:rPr lang="en-US" sz="1400" b="0" dirty="0">
                <a:solidFill>
                  <a:srgbClr val="000000"/>
                </a:solidFill>
              </a:rPr>
              <a:t>2010)</a:t>
            </a:r>
          </a:p>
        </p:txBody>
      </p:sp>
      <p:pic>
        <p:nvPicPr>
          <p:cNvPr id="3" name="Picture 2"/>
          <p:cNvPicPr>
            <a:picLocks noChangeAspect="1"/>
          </p:cNvPicPr>
          <p:nvPr/>
        </p:nvPicPr>
        <p:blipFill rotWithShape="1">
          <a:blip r:embed="rId2"/>
          <a:srcRect t="23704"/>
          <a:stretch/>
        </p:blipFill>
        <p:spPr>
          <a:xfrm>
            <a:off x="4343400" y="1143000"/>
            <a:ext cx="4667387" cy="5232400"/>
          </a:xfrm>
          <a:prstGeom prst="rect">
            <a:avLst/>
          </a:prstGeom>
        </p:spPr>
      </p:pic>
      <p:pic>
        <p:nvPicPr>
          <p:cNvPr id="6" name="Picture 5"/>
          <p:cNvPicPr>
            <a:picLocks noChangeAspect="1"/>
          </p:cNvPicPr>
          <p:nvPr/>
        </p:nvPicPr>
        <p:blipFill rotWithShape="1">
          <a:blip r:embed="rId2"/>
          <a:srcRect l="6530" r="10479" b="76852"/>
          <a:stretch/>
        </p:blipFill>
        <p:spPr>
          <a:xfrm>
            <a:off x="101601" y="3111500"/>
            <a:ext cx="4152392" cy="1701800"/>
          </a:xfrm>
          <a:prstGeom prst="rect">
            <a:avLst/>
          </a:prstGeom>
        </p:spPr>
      </p:pic>
    </p:spTree>
    <p:extLst>
      <p:ext uri="{BB962C8B-B14F-4D97-AF65-F5344CB8AC3E}">
        <p14:creationId xmlns:p14="http://schemas.microsoft.com/office/powerpoint/2010/main" val="20973666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Epigenetic regulation of transitions in the cardiac lineage</a:t>
            </a:r>
            <a:endParaRPr lang="en-US" dirty="0"/>
          </a:p>
        </p:txBody>
      </p:sp>
      <p:pic>
        <p:nvPicPr>
          <p:cNvPr id="5" name="Picture 4" descr="benoit 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1117600"/>
            <a:ext cx="6812472" cy="5495446"/>
          </a:xfrm>
          <a:prstGeom prst="rect">
            <a:avLst/>
          </a:prstGeom>
        </p:spPr>
      </p:pic>
      <p:sp>
        <p:nvSpPr>
          <p:cNvPr id="7" name="TextBox 6"/>
          <p:cNvSpPr txBox="1"/>
          <p:nvPr/>
        </p:nvSpPr>
        <p:spPr>
          <a:xfrm>
            <a:off x="5659229" y="6489700"/>
            <a:ext cx="3441392" cy="307777"/>
          </a:xfrm>
          <a:prstGeom prst="rect">
            <a:avLst/>
          </a:prstGeom>
          <a:noFill/>
        </p:spPr>
        <p:txBody>
          <a:bodyPr wrap="none" rtlCol="0">
            <a:spAutoFit/>
          </a:bodyPr>
          <a:lstStyle/>
          <a:p>
            <a:pPr algn="r"/>
            <a:r>
              <a:rPr lang="en-US" sz="1400" b="0" dirty="0" err="1" smtClean="0">
                <a:solidFill>
                  <a:srgbClr val="000000"/>
                </a:solidFill>
              </a:rPr>
              <a:t>Wamstad</a:t>
            </a:r>
            <a:r>
              <a:rPr lang="en-US" sz="1400" b="0" dirty="0" smtClean="0">
                <a:solidFill>
                  <a:srgbClr val="000000"/>
                </a:solidFill>
              </a:rPr>
              <a:t> et al., </a:t>
            </a:r>
            <a:r>
              <a:rPr lang="en-US" sz="1400" i="1" dirty="0" smtClean="0">
                <a:solidFill>
                  <a:srgbClr val="000000"/>
                </a:solidFill>
              </a:rPr>
              <a:t>Cell </a:t>
            </a:r>
            <a:r>
              <a:rPr lang="en-US" sz="1400" b="0" dirty="0" smtClean="0">
                <a:solidFill>
                  <a:srgbClr val="000000"/>
                </a:solidFill>
              </a:rPr>
              <a:t>151:206-220 (2012)</a:t>
            </a:r>
            <a:endParaRPr lang="en-US" sz="1400" b="0" dirty="0">
              <a:solidFill>
                <a:srgbClr val="000000"/>
              </a:solidFill>
            </a:endParaRPr>
          </a:p>
        </p:txBody>
      </p:sp>
    </p:spTree>
    <p:extLst>
      <p:ext uri="{BB962C8B-B14F-4D97-AF65-F5344CB8AC3E}">
        <p14:creationId xmlns:p14="http://schemas.microsoft.com/office/powerpoint/2010/main" val="929566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87867" y="1803398"/>
            <a:ext cx="4059766" cy="5050355"/>
            <a:chOff x="639233" y="1642533"/>
            <a:chExt cx="4161367" cy="5101425"/>
          </a:xfrm>
        </p:grpSpPr>
        <p:pic>
          <p:nvPicPr>
            <p:cNvPr id="4" name="Picture 3" descr="benoit 2.tiff"/>
            <p:cNvPicPr>
              <a:picLocks noChangeAspect="1"/>
            </p:cNvPicPr>
            <p:nvPr/>
          </p:nvPicPr>
          <p:blipFill rotWithShape="1">
            <a:blip r:embed="rId2">
              <a:extLst>
                <a:ext uri="{28A0092B-C50C-407E-A947-70E740481C1C}">
                  <a14:useLocalDpi xmlns:a14="http://schemas.microsoft.com/office/drawing/2010/main" val="0"/>
                </a:ext>
              </a:extLst>
            </a:blip>
            <a:srcRect l="601" r="1357"/>
            <a:stretch/>
          </p:blipFill>
          <p:spPr>
            <a:xfrm>
              <a:off x="647700" y="1689358"/>
              <a:ext cx="4152900" cy="5054600"/>
            </a:xfrm>
            <a:prstGeom prst="rect">
              <a:avLst/>
            </a:prstGeom>
          </p:spPr>
        </p:pic>
        <p:sp>
          <p:nvSpPr>
            <p:cNvPr id="6" name="Rectangle 5"/>
            <p:cNvSpPr/>
            <p:nvPr/>
          </p:nvSpPr>
          <p:spPr bwMode="auto">
            <a:xfrm>
              <a:off x="639233" y="1642533"/>
              <a:ext cx="139700" cy="135467"/>
            </a:xfrm>
            <a:prstGeom prst="rect">
              <a:avLst/>
            </a:prstGeom>
            <a:solidFill>
              <a:schemeClr val="bg1"/>
            </a:solidFill>
            <a:ln w="952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sp>
        <p:nvSpPr>
          <p:cNvPr id="24" name="Rectangle 23"/>
          <p:cNvSpPr/>
          <p:nvPr/>
        </p:nvSpPr>
        <p:spPr>
          <a:xfrm>
            <a:off x="2429933" y="1107701"/>
            <a:ext cx="2802466" cy="769441"/>
          </a:xfrm>
          <a:prstGeom prst="rect">
            <a:avLst/>
          </a:prstGeom>
          <a:solidFill>
            <a:schemeClr val="bg1">
              <a:lumMod val="95000"/>
            </a:schemeClr>
          </a:solidFill>
          <a:ln>
            <a:solidFill>
              <a:schemeClr val="tx1"/>
            </a:solidFill>
          </a:ln>
        </p:spPr>
        <p:txBody>
          <a:bodyPr wrap="square">
            <a:spAutoFit/>
          </a:bodyPr>
          <a:lstStyle/>
          <a:p>
            <a:pPr algn="r"/>
            <a:endParaRPr lang="en-US" sz="1100" dirty="0">
              <a:solidFill>
                <a:schemeClr val="tx1"/>
              </a:solidFill>
            </a:endParaRPr>
          </a:p>
          <a:p>
            <a:pPr algn="r"/>
            <a:r>
              <a:rPr lang="en-US" sz="1100" dirty="0" smtClean="0">
                <a:solidFill>
                  <a:schemeClr val="tx1"/>
                </a:solidFill>
              </a:rPr>
              <a:t>Distal </a:t>
            </a:r>
          </a:p>
          <a:p>
            <a:pPr algn="r"/>
            <a:r>
              <a:rPr lang="en-US" sz="1100" dirty="0" smtClean="0">
                <a:solidFill>
                  <a:schemeClr val="tx1"/>
                </a:solidFill>
              </a:rPr>
              <a:t>enhancers</a:t>
            </a:r>
          </a:p>
          <a:p>
            <a:pPr algn="r"/>
            <a:endParaRPr lang="en-US" sz="1100" dirty="0"/>
          </a:p>
        </p:txBody>
      </p:sp>
      <p:sp>
        <p:nvSpPr>
          <p:cNvPr id="22" name="TextBox 21"/>
          <p:cNvSpPr txBox="1"/>
          <p:nvPr/>
        </p:nvSpPr>
        <p:spPr>
          <a:xfrm>
            <a:off x="372530" y="1295387"/>
            <a:ext cx="1993899"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solidFill>
                  <a:schemeClr val="tx1"/>
                </a:solidFill>
              </a:rPr>
              <a:t>≤ 2kb from start site</a:t>
            </a:r>
          </a:p>
          <a:p>
            <a:endParaRPr lang="en-US" sz="1200" dirty="0">
              <a:solidFill>
                <a:schemeClr val="tx1"/>
              </a:solidFill>
            </a:endParaRPr>
          </a:p>
        </p:txBody>
      </p:sp>
      <p:sp>
        <p:nvSpPr>
          <p:cNvPr id="2" name="Title 1"/>
          <p:cNvSpPr>
            <a:spLocks noGrp="1"/>
          </p:cNvSpPr>
          <p:nvPr>
            <p:ph type="title"/>
          </p:nvPr>
        </p:nvSpPr>
        <p:spPr/>
        <p:txBody>
          <a:bodyPr/>
          <a:lstStyle/>
          <a:p>
            <a:r>
              <a:rPr lang="en-US" dirty="0" smtClean="0"/>
              <a:t>Epigenetic regulation of transitions in the cardiac lineage</a:t>
            </a:r>
            <a:endParaRPr lang="en-US" dirty="0"/>
          </a:p>
        </p:txBody>
      </p:sp>
      <p:sp>
        <p:nvSpPr>
          <p:cNvPr id="7" name="TextBox 6"/>
          <p:cNvSpPr txBox="1"/>
          <p:nvPr/>
        </p:nvSpPr>
        <p:spPr>
          <a:xfrm>
            <a:off x="5659229" y="6489700"/>
            <a:ext cx="3441392" cy="307777"/>
          </a:xfrm>
          <a:prstGeom prst="rect">
            <a:avLst/>
          </a:prstGeom>
          <a:noFill/>
        </p:spPr>
        <p:txBody>
          <a:bodyPr wrap="none" rtlCol="0">
            <a:spAutoFit/>
          </a:bodyPr>
          <a:lstStyle/>
          <a:p>
            <a:pPr algn="r"/>
            <a:r>
              <a:rPr lang="en-US" sz="1400" b="0" dirty="0" err="1" smtClean="0">
                <a:solidFill>
                  <a:srgbClr val="000000"/>
                </a:solidFill>
              </a:rPr>
              <a:t>Wamstad</a:t>
            </a:r>
            <a:r>
              <a:rPr lang="en-US" sz="1400" b="0" dirty="0" smtClean="0">
                <a:solidFill>
                  <a:srgbClr val="000000"/>
                </a:solidFill>
              </a:rPr>
              <a:t> et al., </a:t>
            </a:r>
            <a:r>
              <a:rPr lang="en-US" sz="1400" i="1" dirty="0" smtClean="0">
                <a:solidFill>
                  <a:srgbClr val="000000"/>
                </a:solidFill>
              </a:rPr>
              <a:t>Cell </a:t>
            </a:r>
            <a:r>
              <a:rPr lang="en-US" sz="1400" b="0" dirty="0" smtClean="0">
                <a:solidFill>
                  <a:srgbClr val="000000"/>
                </a:solidFill>
              </a:rPr>
              <a:t>151:206-220 (2012)</a:t>
            </a:r>
            <a:endParaRPr lang="en-US" sz="1400" b="0" dirty="0">
              <a:solidFill>
                <a:srgbClr val="000000"/>
              </a:solidFill>
            </a:endParaRPr>
          </a:p>
        </p:txBody>
      </p:sp>
      <p:sp>
        <p:nvSpPr>
          <p:cNvPr id="9" name="TextBox 8"/>
          <p:cNvSpPr txBox="1"/>
          <p:nvPr/>
        </p:nvSpPr>
        <p:spPr>
          <a:xfrm>
            <a:off x="361466" y="1477402"/>
            <a:ext cx="836544" cy="276999"/>
          </a:xfrm>
          <a:prstGeom prst="rect">
            <a:avLst/>
          </a:prstGeom>
          <a:noFill/>
        </p:spPr>
        <p:txBody>
          <a:bodyPr wrap="square" rtlCol="0">
            <a:spAutoFit/>
          </a:bodyPr>
          <a:lstStyle/>
          <a:p>
            <a:pPr algn="l"/>
            <a:r>
              <a:rPr lang="en-US" sz="1200" dirty="0" smtClean="0">
                <a:solidFill>
                  <a:srgbClr val="008000"/>
                </a:solidFill>
              </a:rPr>
              <a:t>active</a:t>
            </a:r>
            <a:endParaRPr lang="en-US" sz="1200" dirty="0">
              <a:solidFill>
                <a:srgbClr val="008000"/>
              </a:solidFill>
            </a:endParaRPr>
          </a:p>
        </p:txBody>
      </p:sp>
      <p:sp>
        <p:nvSpPr>
          <p:cNvPr id="10" name="TextBox 9"/>
          <p:cNvSpPr txBox="1"/>
          <p:nvPr/>
        </p:nvSpPr>
        <p:spPr>
          <a:xfrm>
            <a:off x="965197" y="1477414"/>
            <a:ext cx="859368" cy="276999"/>
          </a:xfrm>
          <a:prstGeom prst="rect">
            <a:avLst/>
          </a:prstGeom>
          <a:noFill/>
        </p:spPr>
        <p:txBody>
          <a:bodyPr wrap="square" rtlCol="0">
            <a:spAutoFit/>
          </a:bodyPr>
          <a:lstStyle/>
          <a:p>
            <a:r>
              <a:rPr lang="en-US" sz="1200" dirty="0" smtClean="0">
                <a:solidFill>
                  <a:srgbClr val="FF0000"/>
                </a:solidFill>
              </a:rPr>
              <a:t>inactive</a:t>
            </a:r>
            <a:endParaRPr lang="en-US" sz="1200" dirty="0">
              <a:solidFill>
                <a:srgbClr val="FF0000"/>
              </a:solidFill>
            </a:endParaRPr>
          </a:p>
        </p:txBody>
      </p:sp>
      <p:sp>
        <p:nvSpPr>
          <p:cNvPr id="20" name="TextBox 19"/>
          <p:cNvSpPr txBox="1"/>
          <p:nvPr/>
        </p:nvSpPr>
        <p:spPr>
          <a:xfrm>
            <a:off x="1689125" y="1468945"/>
            <a:ext cx="715429" cy="276999"/>
          </a:xfrm>
          <a:prstGeom prst="rect">
            <a:avLst/>
          </a:prstGeom>
          <a:noFill/>
        </p:spPr>
        <p:txBody>
          <a:bodyPr wrap="square" rtlCol="0">
            <a:spAutoFit/>
          </a:bodyPr>
          <a:lstStyle/>
          <a:p>
            <a:r>
              <a:rPr lang="en-US" sz="1200" dirty="0" smtClean="0">
                <a:solidFill>
                  <a:srgbClr val="5481CD"/>
                </a:solidFill>
              </a:rPr>
              <a:t>pSer5</a:t>
            </a:r>
            <a:endParaRPr lang="en-US" sz="1200" dirty="0">
              <a:solidFill>
                <a:srgbClr val="5481CD"/>
              </a:solidFill>
            </a:endParaRPr>
          </a:p>
        </p:txBody>
      </p:sp>
      <p:sp>
        <p:nvSpPr>
          <p:cNvPr id="21" name="TextBox 20"/>
          <p:cNvSpPr txBox="1"/>
          <p:nvPr/>
        </p:nvSpPr>
        <p:spPr>
          <a:xfrm>
            <a:off x="2353733" y="1181114"/>
            <a:ext cx="1134527" cy="646331"/>
          </a:xfrm>
          <a:prstGeom prst="rect">
            <a:avLst/>
          </a:prstGeom>
          <a:noFill/>
          <a:ln>
            <a:noFill/>
          </a:ln>
        </p:spPr>
        <p:txBody>
          <a:bodyPr wrap="square" rtlCol="0">
            <a:spAutoFit/>
          </a:bodyPr>
          <a:lstStyle/>
          <a:p>
            <a:r>
              <a:rPr lang="en-US" sz="1200" dirty="0" smtClean="0">
                <a:solidFill>
                  <a:srgbClr val="C96B00"/>
                </a:solidFill>
              </a:rPr>
              <a:t>Poised: H3K4me1+</a:t>
            </a:r>
          </a:p>
          <a:p>
            <a:r>
              <a:rPr lang="en-US" sz="1200" dirty="0" smtClean="0">
                <a:solidFill>
                  <a:srgbClr val="C96B00"/>
                </a:solidFill>
              </a:rPr>
              <a:t>only</a:t>
            </a:r>
            <a:endParaRPr lang="en-US" sz="1200" dirty="0">
              <a:solidFill>
                <a:srgbClr val="C96B00"/>
              </a:solidFill>
            </a:endParaRPr>
          </a:p>
        </p:txBody>
      </p:sp>
      <p:sp>
        <p:nvSpPr>
          <p:cNvPr id="23" name="TextBox 22"/>
          <p:cNvSpPr txBox="1"/>
          <p:nvPr/>
        </p:nvSpPr>
        <p:spPr>
          <a:xfrm>
            <a:off x="3331625" y="1181114"/>
            <a:ext cx="1134527" cy="646331"/>
          </a:xfrm>
          <a:prstGeom prst="rect">
            <a:avLst/>
          </a:prstGeom>
          <a:noFill/>
          <a:ln>
            <a:noFill/>
          </a:ln>
        </p:spPr>
        <p:txBody>
          <a:bodyPr wrap="square" rtlCol="0">
            <a:spAutoFit/>
          </a:bodyPr>
          <a:lstStyle/>
          <a:p>
            <a:r>
              <a:rPr lang="en-US" sz="1200" dirty="0" smtClean="0">
                <a:solidFill>
                  <a:srgbClr val="A100A1"/>
                </a:solidFill>
              </a:rPr>
              <a:t>Active:</a:t>
            </a:r>
          </a:p>
          <a:p>
            <a:r>
              <a:rPr lang="en-US" sz="1200" dirty="0" smtClean="0">
                <a:solidFill>
                  <a:srgbClr val="A100A1"/>
                </a:solidFill>
              </a:rPr>
              <a:t>H3K4me1+/-</a:t>
            </a:r>
          </a:p>
          <a:p>
            <a:r>
              <a:rPr lang="en-US" sz="1200" dirty="0" smtClean="0">
                <a:solidFill>
                  <a:srgbClr val="A100A1"/>
                </a:solidFill>
              </a:rPr>
              <a:t>H3K27ac+</a:t>
            </a:r>
            <a:endParaRPr lang="en-US" sz="1200" dirty="0">
              <a:solidFill>
                <a:srgbClr val="A100A1"/>
              </a:solidFill>
            </a:endParaRPr>
          </a:p>
        </p:txBody>
      </p:sp>
      <p:grpSp>
        <p:nvGrpSpPr>
          <p:cNvPr id="28" name="Group 27"/>
          <p:cNvGrpSpPr/>
          <p:nvPr/>
        </p:nvGrpSpPr>
        <p:grpSpPr>
          <a:xfrm>
            <a:off x="5342475" y="1693332"/>
            <a:ext cx="3674535" cy="4751795"/>
            <a:chOff x="4605867" y="1282684"/>
            <a:chExt cx="4174068" cy="5162444"/>
          </a:xfrm>
        </p:grpSpPr>
        <p:pic>
          <p:nvPicPr>
            <p:cNvPr id="25" name="Picture 24" descr="BENOIT 4.tiff"/>
            <p:cNvPicPr>
              <a:picLocks noChangeAspect="1"/>
            </p:cNvPicPr>
            <p:nvPr/>
          </p:nvPicPr>
          <p:blipFill rotWithShape="1">
            <a:blip r:embed="rId3">
              <a:extLst>
                <a:ext uri="{28A0092B-C50C-407E-A947-70E740481C1C}">
                  <a14:useLocalDpi xmlns:a14="http://schemas.microsoft.com/office/drawing/2010/main" val="0"/>
                </a:ext>
              </a:extLst>
            </a:blip>
            <a:srcRect l="4074" r="51296"/>
            <a:stretch/>
          </p:blipFill>
          <p:spPr>
            <a:xfrm>
              <a:off x="4699000" y="1282684"/>
              <a:ext cx="4080935" cy="2613949"/>
            </a:xfrm>
            <a:prstGeom prst="rect">
              <a:avLst/>
            </a:prstGeom>
          </p:spPr>
        </p:pic>
        <p:pic>
          <p:nvPicPr>
            <p:cNvPr id="27" name="Picture 26" descr="BENOIT 4.tiff"/>
            <p:cNvPicPr>
              <a:picLocks noChangeAspect="1"/>
            </p:cNvPicPr>
            <p:nvPr/>
          </p:nvPicPr>
          <p:blipFill rotWithShape="1">
            <a:blip r:embed="rId3">
              <a:extLst>
                <a:ext uri="{28A0092B-C50C-407E-A947-70E740481C1C}">
                  <a14:useLocalDpi xmlns:a14="http://schemas.microsoft.com/office/drawing/2010/main" val="0"/>
                </a:ext>
              </a:extLst>
            </a:blip>
            <a:srcRect l="54722"/>
            <a:stretch/>
          </p:blipFill>
          <p:spPr>
            <a:xfrm>
              <a:off x="4605867" y="3831179"/>
              <a:ext cx="4140200" cy="2613949"/>
            </a:xfrm>
            <a:prstGeom prst="rect">
              <a:avLst/>
            </a:prstGeom>
          </p:spPr>
        </p:pic>
      </p:grpSp>
      <p:sp>
        <p:nvSpPr>
          <p:cNvPr id="29" name="Rectangle 28"/>
          <p:cNvSpPr/>
          <p:nvPr/>
        </p:nvSpPr>
        <p:spPr>
          <a:xfrm>
            <a:off x="8271934" y="1406436"/>
            <a:ext cx="702733" cy="461665"/>
          </a:xfrm>
          <a:prstGeom prst="rect">
            <a:avLst/>
          </a:prstGeom>
          <a:ln>
            <a:solidFill>
              <a:schemeClr val="tx1"/>
            </a:solidFill>
          </a:ln>
        </p:spPr>
        <p:txBody>
          <a:bodyPr wrap="square">
            <a:spAutoFit/>
          </a:bodyPr>
          <a:lstStyle/>
          <a:p>
            <a:r>
              <a:rPr lang="en-US" sz="1200" dirty="0" smtClean="0">
                <a:solidFill>
                  <a:schemeClr val="tx1"/>
                </a:solidFill>
              </a:rPr>
              <a:t>mRNA level</a:t>
            </a:r>
            <a:endParaRPr lang="en-US" sz="1200" dirty="0">
              <a:solidFill>
                <a:schemeClr val="tx1"/>
              </a:solidFill>
            </a:endParaRPr>
          </a:p>
        </p:txBody>
      </p:sp>
    </p:spTree>
    <p:extLst>
      <p:ext uri="{BB962C8B-B14F-4D97-AF65-F5344CB8AC3E}">
        <p14:creationId xmlns:p14="http://schemas.microsoft.com/office/powerpoint/2010/main" val="410701252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Epigenetic regulation of transitions in the cardiac lineage</a:t>
            </a:r>
            <a:endParaRPr lang="en-US" dirty="0"/>
          </a:p>
        </p:txBody>
      </p:sp>
      <p:sp>
        <p:nvSpPr>
          <p:cNvPr id="7" name="TextBox 6"/>
          <p:cNvSpPr txBox="1"/>
          <p:nvPr/>
        </p:nvSpPr>
        <p:spPr>
          <a:xfrm>
            <a:off x="5659229" y="6489700"/>
            <a:ext cx="3441392" cy="307777"/>
          </a:xfrm>
          <a:prstGeom prst="rect">
            <a:avLst/>
          </a:prstGeom>
          <a:noFill/>
        </p:spPr>
        <p:txBody>
          <a:bodyPr wrap="none" rtlCol="0">
            <a:spAutoFit/>
          </a:bodyPr>
          <a:lstStyle/>
          <a:p>
            <a:pPr algn="r"/>
            <a:r>
              <a:rPr lang="en-US" sz="1400" b="0" dirty="0" err="1" smtClean="0">
                <a:solidFill>
                  <a:srgbClr val="000000"/>
                </a:solidFill>
              </a:rPr>
              <a:t>Wamstad</a:t>
            </a:r>
            <a:r>
              <a:rPr lang="en-US" sz="1400" b="0" dirty="0" smtClean="0">
                <a:solidFill>
                  <a:srgbClr val="000000"/>
                </a:solidFill>
              </a:rPr>
              <a:t> et al., </a:t>
            </a:r>
            <a:r>
              <a:rPr lang="en-US" sz="1400" i="1" dirty="0" smtClean="0">
                <a:solidFill>
                  <a:srgbClr val="000000"/>
                </a:solidFill>
              </a:rPr>
              <a:t>Cell </a:t>
            </a:r>
            <a:r>
              <a:rPr lang="en-US" sz="1400" b="0" dirty="0" smtClean="0">
                <a:solidFill>
                  <a:srgbClr val="000000"/>
                </a:solidFill>
              </a:rPr>
              <a:t>151:206-220 (2012)</a:t>
            </a:r>
            <a:endParaRPr lang="en-US" sz="1400" b="0" dirty="0">
              <a:solidFill>
                <a:srgbClr val="000000"/>
              </a:solidFill>
            </a:endParaRPr>
          </a:p>
        </p:txBody>
      </p:sp>
      <p:pic>
        <p:nvPicPr>
          <p:cNvPr id="3" name="Picture 2" descr="benoit 5.tiff"/>
          <p:cNvPicPr>
            <a:picLocks noChangeAspect="1"/>
          </p:cNvPicPr>
          <p:nvPr/>
        </p:nvPicPr>
        <p:blipFill rotWithShape="1">
          <a:blip r:embed="rId2">
            <a:extLst>
              <a:ext uri="{28A0092B-C50C-407E-A947-70E740481C1C}">
                <a14:useLocalDpi xmlns:a14="http://schemas.microsoft.com/office/drawing/2010/main" val="0"/>
              </a:ext>
            </a:extLst>
          </a:blip>
          <a:srcRect l="622" t="1125" r="-1"/>
          <a:stretch/>
        </p:blipFill>
        <p:spPr>
          <a:xfrm>
            <a:off x="364066" y="1219200"/>
            <a:ext cx="8128000" cy="4804833"/>
          </a:xfrm>
          <a:prstGeom prst="rect">
            <a:avLst/>
          </a:prstGeom>
        </p:spPr>
      </p:pic>
    </p:spTree>
    <p:extLst>
      <p:ext uri="{BB962C8B-B14F-4D97-AF65-F5344CB8AC3E}">
        <p14:creationId xmlns:p14="http://schemas.microsoft.com/office/powerpoint/2010/main" val="282581985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508000" y="5427132"/>
            <a:ext cx="8500543" cy="1396999"/>
          </a:xfrm>
          <a:prstGeom prst="rect">
            <a:avLst/>
          </a:prstGeom>
          <a:solidFill>
            <a:srgbClr val="D5D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 name="Title 1"/>
          <p:cNvSpPr>
            <a:spLocks noGrp="1"/>
          </p:cNvSpPr>
          <p:nvPr>
            <p:ph type="title"/>
          </p:nvPr>
        </p:nvSpPr>
        <p:spPr>
          <a:xfrm>
            <a:off x="228600" y="-57150"/>
            <a:ext cx="8915400" cy="1143000"/>
          </a:xfrm>
        </p:spPr>
        <p:txBody>
          <a:bodyPr/>
          <a:lstStyle/>
          <a:p>
            <a:pPr>
              <a:defRPr/>
            </a:pPr>
            <a:r>
              <a:rPr lang="en-US" dirty="0" smtClean="0"/>
              <a:t>‘</a:t>
            </a:r>
            <a:r>
              <a:rPr lang="en-US" dirty="0" err="1" smtClean="0"/>
              <a:t>omics</a:t>
            </a:r>
            <a:r>
              <a:rPr lang="en-US" dirty="0" smtClean="0"/>
              <a:t> – V2.0</a:t>
            </a:r>
          </a:p>
        </p:txBody>
      </p:sp>
      <p:sp>
        <p:nvSpPr>
          <p:cNvPr id="3" name="TextBox 2"/>
          <p:cNvSpPr txBox="1"/>
          <p:nvPr/>
        </p:nvSpPr>
        <p:spPr>
          <a:xfrm>
            <a:off x="7164593" y="2324100"/>
            <a:ext cx="1501883"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genomics</a:t>
            </a:r>
            <a:endParaRPr lang="en-US" sz="2400" b="0" dirty="0">
              <a:solidFill>
                <a:srgbClr val="046B09"/>
              </a:solidFill>
            </a:endParaRPr>
          </a:p>
        </p:txBody>
      </p:sp>
      <p:sp>
        <p:nvSpPr>
          <p:cNvPr id="11" name="TextBox 10"/>
          <p:cNvSpPr txBox="1"/>
          <p:nvPr/>
        </p:nvSpPr>
        <p:spPr>
          <a:xfrm>
            <a:off x="2592750" y="2324100"/>
            <a:ext cx="3829294"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gene sequence &amp; variation</a:t>
            </a:r>
            <a:endParaRPr lang="en-US" sz="2400" b="0" dirty="0">
              <a:solidFill>
                <a:srgbClr val="046B09"/>
              </a:solidFill>
            </a:endParaRPr>
          </a:p>
        </p:txBody>
      </p:sp>
      <p:sp>
        <p:nvSpPr>
          <p:cNvPr id="13" name="TextBox 12"/>
          <p:cNvSpPr txBox="1"/>
          <p:nvPr/>
        </p:nvSpPr>
        <p:spPr>
          <a:xfrm>
            <a:off x="1260489" y="2324100"/>
            <a:ext cx="838691"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DNA</a:t>
            </a:r>
            <a:endParaRPr lang="en-US" sz="2400" b="0" dirty="0">
              <a:solidFill>
                <a:srgbClr val="046B09"/>
              </a:solidFill>
            </a:endParaRPr>
          </a:p>
        </p:txBody>
      </p:sp>
      <p:sp>
        <p:nvSpPr>
          <p:cNvPr id="14" name="TextBox 13"/>
          <p:cNvSpPr txBox="1"/>
          <p:nvPr/>
        </p:nvSpPr>
        <p:spPr>
          <a:xfrm>
            <a:off x="6788513" y="3105150"/>
            <a:ext cx="2254043" cy="461665"/>
          </a:xfrm>
          <a:prstGeom prst="rect">
            <a:avLst/>
          </a:prstGeom>
          <a:solidFill>
            <a:srgbClr val="E0E4FF"/>
          </a:solidFill>
          <a:ln>
            <a:solidFill>
              <a:srgbClr val="000090"/>
            </a:solidFill>
          </a:ln>
        </p:spPr>
        <p:txBody>
          <a:bodyPr wrap="none" rtlCol="0">
            <a:spAutoFit/>
          </a:bodyPr>
          <a:lstStyle/>
          <a:p>
            <a:r>
              <a:rPr lang="en-US" sz="2400" b="0" dirty="0" err="1" smtClean="0">
                <a:solidFill>
                  <a:srgbClr val="000090"/>
                </a:solidFill>
              </a:rPr>
              <a:t>transcriptomics</a:t>
            </a:r>
            <a:endParaRPr lang="en-US" sz="2400" b="0" dirty="0">
              <a:solidFill>
                <a:srgbClr val="000090"/>
              </a:solidFill>
            </a:endParaRPr>
          </a:p>
        </p:txBody>
      </p:sp>
      <p:sp>
        <p:nvSpPr>
          <p:cNvPr id="15" name="TextBox 14"/>
          <p:cNvSpPr txBox="1"/>
          <p:nvPr/>
        </p:nvSpPr>
        <p:spPr>
          <a:xfrm>
            <a:off x="3020753" y="2914650"/>
            <a:ext cx="2973290" cy="830997"/>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mRNA &amp; non-coding</a:t>
            </a:r>
          </a:p>
          <a:p>
            <a:r>
              <a:rPr lang="en-US" sz="2400" b="0" dirty="0" smtClean="0">
                <a:solidFill>
                  <a:srgbClr val="000090"/>
                </a:solidFill>
              </a:rPr>
              <a:t>RNA levels</a:t>
            </a:r>
          </a:p>
        </p:txBody>
      </p:sp>
      <p:sp>
        <p:nvSpPr>
          <p:cNvPr id="16" name="TextBox 15"/>
          <p:cNvSpPr txBox="1"/>
          <p:nvPr/>
        </p:nvSpPr>
        <p:spPr>
          <a:xfrm>
            <a:off x="1260489" y="3105150"/>
            <a:ext cx="838691" cy="461665"/>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RNA</a:t>
            </a:r>
            <a:endParaRPr lang="en-US" sz="2400" b="0" dirty="0">
              <a:solidFill>
                <a:srgbClr val="000090"/>
              </a:solidFill>
            </a:endParaRPr>
          </a:p>
        </p:txBody>
      </p:sp>
      <p:sp>
        <p:nvSpPr>
          <p:cNvPr id="17" name="TextBox 16"/>
          <p:cNvSpPr txBox="1"/>
          <p:nvPr/>
        </p:nvSpPr>
        <p:spPr>
          <a:xfrm>
            <a:off x="7070591" y="4007366"/>
            <a:ext cx="1689886"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proteomics</a:t>
            </a:r>
            <a:endParaRPr lang="en-US" sz="2400" b="0" dirty="0">
              <a:solidFill>
                <a:srgbClr val="800000"/>
              </a:solidFill>
            </a:endParaRPr>
          </a:p>
        </p:txBody>
      </p:sp>
      <p:sp>
        <p:nvSpPr>
          <p:cNvPr id="18" name="TextBox 17"/>
          <p:cNvSpPr txBox="1"/>
          <p:nvPr/>
        </p:nvSpPr>
        <p:spPr>
          <a:xfrm>
            <a:off x="3362941" y="3822700"/>
            <a:ext cx="2288908" cy="830997"/>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 levels &amp;</a:t>
            </a:r>
          </a:p>
          <a:p>
            <a:r>
              <a:rPr lang="en-US" sz="2400" b="0" dirty="0" smtClean="0">
                <a:solidFill>
                  <a:srgbClr val="800000"/>
                </a:solidFill>
              </a:rPr>
              <a:t>modifications</a:t>
            </a:r>
            <a:endParaRPr lang="en-US" sz="2400" b="0" dirty="0">
              <a:solidFill>
                <a:srgbClr val="800000"/>
              </a:solidFill>
            </a:endParaRPr>
          </a:p>
        </p:txBody>
      </p:sp>
      <p:sp>
        <p:nvSpPr>
          <p:cNvPr id="19" name="TextBox 18"/>
          <p:cNvSpPr txBox="1"/>
          <p:nvPr/>
        </p:nvSpPr>
        <p:spPr>
          <a:xfrm>
            <a:off x="1099913" y="4007366"/>
            <a:ext cx="1159843"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a:t>
            </a:r>
            <a:endParaRPr lang="en-US" sz="2400" b="0" dirty="0">
              <a:solidFill>
                <a:srgbClr val="800000"/>
              </a:solidFill>
            </a:endParaRPr>
          </a:p>
        </p:txBody>
      </p:sp>
      <p:cxnSp>
        <p:nvCxnSpPr>
          <p:cNvPr id="20" name="Straight Arrow Connector 19"/>
          <p:cNvCxnSpPr>
            <a:stCxn id="13" idx="3"/>
            <a:endCxn id="11" idx="1"/>
          </p:cNvCxnSpPr>
          <p:nvPr/>
        </p:nvCxnSpPr>
        <p:spPr bwMode="auto">
          <a:xfrm>
            <a:off x="2099180" y="2554933"/>
            <a:ext cx="493570"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4" name="Straight Arrow Connector 23"/>
          <p:cNvCxnSpPr>
            <a:stCxn id="11" idx="3"/>
            <a:endCxn id="3" idx="1"/>
          </p:cNvCxnSpPr>
          <p:nvPr/>
        </p:nvCxnSpPr>
        <p:spPr bwMode="auto">
          <a:xfrm>
            <a:off x="6422044" y="2554933"/>
            <a:ext cx="742549"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7" name="Straight Arrow Connector 26"/>
          <p:cNvCxnSpPr>
            <a:stCxn id="16" idx="3"/>
            <a:endCxn id="15" idx="1"/>
          </p:cNvCxnSpPr>
          <p:nvPr/>
        </p:nvCxnSpPr>
        <p:spPr bwMode="auto">
          <a:xfrm flipV="1">
            <a:off x="2099180" y="3330149"/>
            <a:ext cx="921573"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8" name="Straight Arrow Connector 27"/>
          <p:cNvCxnSpPr>
            <a:stCxn id="15" idx="3"/>
            <a:endCxn id="14" idx="1"/>
          </p:cNvCxnSpPr>
          <p:nvPr/>
        </p:nvCxnSpPr>
        <p:spPr bwMode="auto">
          <a:xfrm>
            <a:off x="5994043" y="3330149"/>
            <a:ext cx="794470"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9" name="Straight Arrow Connector 28"/>
          <p:cNvCxnSpPr>
            <a:stCxn id="19" idx="3"/>
            <a:endCxn id="18" idx="1"/>
          </p:cNvCxnSpPr>
          <p:nvPr/>
        </p:nvCxnSpPr>
        <p:spPr bwMode="auto">
          <a:xfrm>
            <a:off x="2259756" y="4238199"/>
            <a:ext cx="1103185"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30" name="Straight Arrow Connector 29"/>
          <p:cNvCxnSpPr>
            <a:stCxn id="18" idx="3"/>
            <a:endCxn id="17" idx="1"/>
          </p:cNvCxnSpPr>
          <p:nvPr/>
        </p:nvCxnSpPr>
        <p:spPr bwMode="auto">
          <a:xfrm>
            <a:off x="5651849" y="4238199"/>
            <a:ext cx="1418742"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41" name="Straight Arrow Connector 40"/>
          <p:cNvCxnSpPr>
            <a:stCxn id="13" idx="2"/>
            <a:endCxn id="16" idx="0"/>
          </p:cNvCxnSpPr>
          <p:nvPr/>
        </p:nvCxnSpPr>
        <p:spPr bwMode="auto">
          <a:xfrm>
            <a:off x="1679835" y="2785765"/>
            <a:ext cx="0" cy="31938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2" name="Straight Arrow Connector 41"/>
          <p:cNvCxnSpPr>
            <a:stCxn id="16" idx="2"/>
            <a:endCxn id="19" idx="0"/>
          </p:cNvCxnSpPr>
          <p:nvPr/>
        </p:nvCxnSpPr>
        <p:spPr bwMode="auto">
          <a:xfrm>
            <a:off x="1679835" y="3566815"/>
            <a:ext cx="0" cy="440551"/>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25" name="TextBox 24"/>
          <p:cNvSpPr txBox="1"/>
          <p:nvPr/>
        </p:nvSpPr>
        <p:spPr>
          <a:xfrm>
            <a:off x="6883034" y="1385501"/>
            <a:ext cx="1912603" cy="461665"/>
          </a:xfrm>
          <a:prstGeom prst="rect">
            <a:avLst/>
          </a:prstGeom>
          <a:solidFill>
            <a:srgbClr val="E6D3FF"/>
          </a:solidFill>
          <a:ln>
            <a:solidFill>
              <a:srgbClr val="660066"/>
            </a:solidFill>
          </a:ln>
        </p:spPr>
        <p:txBody>
          <a:bodyPr wrap="none" rtlCol="0">
            <a:spAutoFit/>
          </a:bodyPr>
          <a:lstStyle/>
          <a:p>
            <a:r>
              <a:rPr lang="en-US" sz="2400" b="0" dirty="0" err="1" smtClean="0">
                <a:solidFill>
                  <a:srgbClr val="660066"/>
                </a:solidFill>
              </a:rPr>
              <a:t>epigenomics</a:t>
            </a:r>
            <a:endParaRPr lang="en-US" sz="2400" b="0" dirty="0">
              <a:solidFill>
                <a:srgbClr val="660066"/>
              </a:solidFill>
            </a:endParaRPr>
          </a:p>
        </p:txBody>
      </p:sp>
      <p:sp>
        <p:nvSpPr>
          <p:cNvPr id="26" name="TextBox 25"/>
          <p:cNvSpPr txBox="1"/>
          <p:nvPr/>
        </p:nvSpPr>
        <p:spPr>
          <a:xfrm>
            <a:off x="2832100" y="1200835"/>
            <a:ext cx="3619500" cy="830997"/>
          </a:xfrm>
          <a:prstGeom prst="rect">
            <a:avLst/>
          </a:prstGeom>
          <a:solidFill>
            <a:srgbClr val="E6D3FF"/>
          </a:solidFill>
          <a:ln>
            <a:solidFill>
              <a:srgbClr val="660066"/>
            </a:solidFill>
          </a:ln>
        </p:spPr>
        <p:txBody>
          <a:bodyPr wrap="square" rtlCol="0">
            <a:spAutoFit/>
          </a:bodyPr>
          <a:lstStyle/>
          <a:p>
            <a:r>
              <a:rPr lang="en-US" sz="2400" b="0" dirty="0" smtClean="0">
                <a:solidFill>
                  <a:srgbClr val="660066"/>
                </a:solidFill>
              </a:rPr>
              <a:t>DNA methylation, histone modifications, </a:t>
            </a:r>
            <a:r>
              <a:rPr lang="en-US" sz="2400" b="0" dirty="0" err="1" smtClean="0">
                <a:solidFill>
                  <a:srgbClr val="660066"/>
                </a:solidFill>
              </a:rPr>
              <a:t>polycomb</a:t>
            </a:r>
            <a:endParaRPr lang="en-US" sz="2400" b="0" dirty="0">
              <a:solidFill>
                <a:srgbClr val="660066"/>
              </a:solidFill>
            </a:endParaRPr>
          </a:p>
        </p:txBody>
      </p:sp>
      <p:sp>
        <p:nvSpPr>
          <p:cNvPr id="31" name="TextBox 30"/>
          <p:cNvSpPr txBox="1"/>
          <p:nvPr/>
        </p:nvSpPr>
        <p:spPr>
          <a:xfrm>
            <a:off x="899139" y="1200835"/>
            <a:ext cx="1535997" cy="830997"/>
          </a:xfrm>
          <a:prstGeom prst="rect">
            <a:avLst/>
          </a:prstGeom>
          <a:solidFill>
            <a:srgbClr val="E6D3FF"/>
          </a:solidFill>
          <a:ln>
            <a:solidFill>
              <a:srgbClr val="660066"/>
            </a:solidFill>
          </a:ln>
        </p:spPr>
        <p:txBody>
          <a:bodyPr wrap="none" rtlCol="0">
            <a:spAutoFit/>
          </a:bodyPr>
          <a:lstStyle/>
          <a:p>
            <a:r>
              <a:rPr lang="en-US" sz="2400" b="0" dirty="0" smtClean="0">
                <a:solidFill>
                  <a:srgbClr val="660066"/>
                </a:solidFill>
              </a:rPr>
              <a:t>chromatin</a:t>
            </a:r>
          </a:p>
          <a:p>
            <a:r>
              <a:rPr lang="en-US" sz="2400" b="0" dirty="0" smtClean="0">
                <a:solidFill>
                  <a:srgbClr val="660066"/>
                </a:solidFill>
              </a:rPr>
              <a:t>structure</a:t>
            </a:r>
            <a:endParaRPr lang="en-US" sz="2400" b="0" dirty="0">
              <a:solidFill>
                <a:srgbClr val="660066"/>
              </a:solidFill>
            </a:endParaRPr>
          </a:p>
        </p:txBody>
      </p:sp>
      <p:sp>
        <p:nvSpPr>
          <p:cNvPr id="33" name="TextBox 32"/>
          <p:cNvSpPr txBox="1"/>
          <p:nvPr/>
        </p:nvSpPr>
        <p:spPr>
          <a:xfrm>
            <a:off x="6861174" y="4782066"/>
            <a:ext cx="208332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metabolomics</a:t>
            </a:r>
            <a:endParaRPr lang="en-US" sz="2400" b="0" dirty="0">
              <a:solidFill>
                <a:srgbClr val="FF6600"/>
              </a:solidFill>
            </a:endParaRPr>
          </a:p>
        </p:txBody>
      </p:sp>
      <p:sp>
        <p:nvSpPr>
          <p:cNvPr id="34" name="TextBox 33"/>
          <p:cNvSpPr txBox="1"/>
          <p:nvPr/>
        </p:nvSpPr>
        <p:spPr>
          <a:xfrm>
            <a:off x="3282016" y="4782066"/>
            <a:ext cx="242536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small molecules</a:t>
            </a:r>
            <a:endParaRPr lang="en-US" sz="2400" b="0" dirty="0">
              <a:solidFill>
                <a:srgbClr val="FF6600"/>
              </a:solidFill>
            </a:endParaRPr>
          </a:p>
        </p:txBody>
      </p:sp>
      <p:sp>
        <p:nvSpPr>
          <p:cNvPr id="35" name="TextBox 34"/>
          <p:cNvSpPr txBox="1"/>
          <p:nvPr/>
        </p:nvSpPr>
        <p:spPr>
          <a:xfrm>
            <a:off x="800556" y="4782066"/>
            <a:ext cx="1758564"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metabolites</a:t>
            </a:r>
            <a:endParaRPr lang="en-US" sz="2400" b="0" dirty="0">
              <a:solidFill>
                <a:srgbClr val="FF6600"/>
              </a:solidFill>
            </a:endParaRPr>
          </a:p>
        </p:txBody>
      </p:sp>
      <p:cxnSp>
        <p:nvCxnSpPr>
          <p:cNvPr id="36" name="Straight Arrow Connector 35"/>
          <p:cNvCxnSpPr>
            <a:stCxn id="31" idx="2"/>
            <a:endCxn id="13" idx="0"/>
          </p:cNvCxnSpPr>
          <p:nvPr/>
        </p:nvCxnSpPr>
        <p:spPr bwMode="auto">
          <a:xfrm>
            <a:off x="1667138" y="2031832"/>
            <a:ext cx="12697" cy="29226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7" name="Straight Arrow Connector 36"/>
          <p:cNvCxnSpPr>
            <a:stCxn id="31" idx="3"/>
            <a:endCxn id="26" idx="1"/>
          </p:cNvCxnSpPr>
          <p:nvPr/>
        </p:nvCxnSpPr>
        <p:spPr bwMode="auto">
          <a:xfrm>
            <a:off x="2435136" y="1616334"/>
            <a:ext cx="39696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38" name="Straight Arrow Connector 37"/>
          <p:cNvCxnSpPr>
            <a:stCxn id="26" idx="3"/>
            <a:endCxn id="25" idx="1"/>
          </p:cNvCxnSpPr>
          <p:nvPr/>
        </p:nvCxnSpPr>
        <p:spPr bwMode="auto">
          <a:xfrm>
            <a:off x="6451600" y="1616334"/>
            <a:ext cx="43143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43" name="Straight Arrow Connector 42"/>
          <p:cNvCxnSpPr>
            <a:stCxn id="19" idx="2"/>
            <a:endCxn id="35" idx="0"/>
          </p:cNvCxnSpPr>
          <p:nvPr/>
        </p:nvCxnSpPr>
        <p:spPr bwMode="auto">
          <a:xfrm>
            <a:off x="1679835" y="4469031"/>
            <a:ext cx="3"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8" name="Straight Arrow Connector 47"/>
          <p:cNvCxnSpPr>
            <a:stCxn id="35" idx="3"/>
            <a:endCxn id="34" idx="1"/>
          </p:cNvCxnSpPr>
          <p:nvPr/>
        </p:nvCxnSpPr>
        <p:spPr bwMode="auto">
          <a:xfrm>
            <a:off x="2559120" y="5012899"/>
            <a:ext cx="722896"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cxnSp>
        <p:nvCxnSpPr>
          <p:cNvPr id="49" name="Straight Arrow Connector 48"/>
          <p:cNvCxnSpPr>
            <a:stCxn id="34" idx="3"/>
            <a:endCxn id="33" idx="1"/>
          </p:cNvCxnSpPr>
          <p:nvPr/>
        </p:nvCxnSpPr>
        <p:spPr bwMode="auto">
          <a:xfrm>
            <a:off x="5707379" y="5012899"/>
            <a:ext cx="1153795"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sp>
        <p:nvSpPr>
          <p:cNvPr id="56" name="TextBox 55"/>
          <p:cNvSpPr txBox="1"/>
          <p:nvPr/>
        </p:nvSpPr>
        <p:spPr>
          <a:xfrm>
            <a:off x="7066309" y="5926098"/>
            <a:ext cx="1673054" cy="461665"/>
          </a:xfrm>
          <a:prstGeom prst="rect">
            <a:avLst/>
          </a:prstGeom>
          <a:solidFill>
            <a:schemeClr val="bg1">
              <a:lumMod val="85000"/>
            </a:schemeClr>
          </a:solidFill>
          <a:ln>
            <a:solidFill>
              <a:schemeClr val="tx1"/>
            </a:solidFill>
          </a:ln>
        </p:spPr>
        <p:txBody>
          <a:bodyPr wrap="none" rtlCol="0">
            <a:spAutoFit/>
          </a:bodyPr>
          <a:lstStyle/>
          <a:p>
            <a:r>
              <a:rPr lang="en-US" sz="2400" b="0" dirty="0" err="1" smtClean="0">
                <a:solidFill>
                  <a:schemeClr val="tx1"/>
                </a:solidFill>
              </a:rPr>
              <a:t>phenomics</a:t>
            </a:r>
            <a:endParaRPr lang="en-US" sz="2400" b="0" dirty="0">
              <a:solidFill>
                <a:schemeClr val="tx1"/>
              </a:solidFill>
            </a:endParaRPr>
          </a:p>
        </p:txBody>
      </p:sp>
      <p:sp>
        <p:nvSpPr>
          <p:cNvPr id="57" name="TextBox 56"/>
          <p:cNvSpPr txBox="1"/>
          <p:nvPr/>
        </p:nvSpPr>
        <p:spPr>
          <a:xfrm>
            <a:off x="3606626" y="5926098"/>
            <a:ext cx="1776147" cy="461665"/>
          </a:xfrm>
          <a:prstGeom prst="rect">
            <a:avLst/>
          </a:prstGeom>
          <a:solidFill>
            <a:schemeClr val="bg1">
              <a:lumMod val="85000"/>
            </a:schemeClr>
          </a:solidFill>
          <a:ln>
            <a:solidFill>
              <a:schemeClr val="tx1"/>
            </a:solidFill>
          </a:ln>
        </p:spPr>
        <p:txBody>
          <a:bodyPr wrap="none" rtlCol="0">
            <a:spAutoFit/>
          </a:bodyPr>
          <a:lstStyle/>
          <a:p>
            <a:r>
              <a:rPr lang="en-US" sz="2400" b="0" dirty="0" smtClean="0">
                <a:solidFill>
                  <a:schemeClr val="tx1"/>
                </a:solidFill>
              </a:rPr>
              <a:t>phenotypes</a:t>
            </a:r>
            <a:endParaRPr lang="en-US" sz="2400" b="0" dirty="0">
              <a:solidFill>
                <a:schemeClr val="tx1"/>
              </a:solidFill>
            </a:endParaRPr>
          </a:p>
        </p:txBody>
      </p:sp>
      <p:sp>
        <p:nvSpPr>
          <p:cNvPr id="58" name="TextBox 57"/>
          <p:cNvSpPr txBox="1"/>
          <p:nvPr/>
        </p:nvSpPr>
        <p:spPr>
          <a:xfrm>
            <a:off x="723694" y="5556766"/>
            <a:ext cx="1912302" cy="1200328"/>
          </a:xfrm>
          <a:prstGeom prst="rect">
            <a:avLst/>
          </a:prstGeom>
          <a:solidFill>
            <a:schemeClr val="bg1">
              <a:lumMod val="85000"/>
            </a:schemeClr>
          </a:solidFill>
          <a:ln>
            <a:solidFill>
              <a:schemeClr val="tx1"/>
            </a:solidFill>
          </a:ln>
        </p:spPr>
        <p:txBody>
          <a:bodyPr wrap="none" rtlCol="0">
            <a:spAutoFit/>
          </a:bodyPr>
          <a:lstStyle/>
          <a:p>
            <a:r>
              <a:rPr lang="en-US" sz="2400" b="0" dirty="0" smtClean="0">
                <a:solidFill>
                  <a:schemeClr val="tx1"/>
                </a:solidFill>
              </a:rPr>
              <a:t>cell, tissue &amp; </a:t>
            </a:r>
          </a:p>
          <a:p>
            <a:r>
              <a:rPr lang="en-US" sz="2400" b="0" dirty="0" smtClean="0">
                <a:solidFill>
                  <a:schemeClr val="tx1"/>
                </a:solidFill>
              </a:rPr>
              <a:t>organism</a:t>
            </a:r>
          </a:p>
          <a:p>
            <a:r>
              <a:rPr lang="en-US" sz="2400" b="0" dirty="0" smtClean="0">
                <a:solidFill>
                  <a:schemeClr val="tx1"/>
                </a:solidFill>
              </a:rPr>
              <a:t>function</a:t>
            </a:r>
            <a:endParaRPr lang="en-US" sz="2400" b="0" dirty="0">
              <a:solidFill>
                <a:schemeClr val="tx1"/>
              </a:solidFill>
            </a:endParaRPr>
          </a:p>
        </p:txBody>
      </p:sp>
      <p:cxnSp>
        <p:nvCxnSpPr>
          <p:cNvPr id="60" name="Straight Arrow Connector 59"/>
          <p:cNvCxnSpPr>
            <a:stCxn id="35" idx="2"/>
            <a:endCxn id="58" idx="0"/>
          </p:cNvCxnSpPr>
          <p:nvPr/>
        </p:nvCxnSpPr>
        <p:spPr bwMode="auto">
          <a:xfrm>
            <a:off x="1679838" y="5243731"/>
            <a:ext cx="7"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63" name="Straight Arrow Connector 62"/>
          <p:cNvCxnSpPr>
            <a:stCxn id="58" idx="3"/>
            <a:endCxn id="57" idx="1"/>
          </p:cNvCxnSpPr>
          <p:nvPr/>
        </p:nvCxnSpPr>
        <p:spPr bwMode="auto">
          <a:xfrm>
            <a:off x="2635996" y="6156930"/>
            <a:ext cx="970630" cy="1"/>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64" name="Straight Arrow Connector 63"/>
          <p:cNvCxnSpPr>
            <a:stCxn id="57" idx="3"/>
            <a:endCxn id="56" idx="1"/>
          </p:cNvCxnSpPr>
          <p:nvPr/>
        </p:nvCxnSpPr>
        <p:spPr bwMode="auto">
          <a:xfrm>
            <a:off x="5382773" y="6156931"/>
            <a:ext cx="1683536" cy="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76" name="Curved Connector 75"/>
          <p:cNvCxnSpPr>
            <a:stCxn id="19" idx="1"/>
            <a:endCxn id="58" idx="1"/>
          </p:cNvCxnSpPr>
          <p:nvPr/>
        </p:nvCxnSpPr>
        <p:spPr bwMode="auto">
          <a:xfrm rot="10800000" flipV="1">
            <a:off x="723695" y="4238198"/>
            <a:ext cx="376219" cy="1918731"/>
          </a:xfrm>
          <a:prstGeom prst="curvedConnector3">
            <a:avLst>
              <a:gd name="adj1" fmla="val 25528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84356940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
            <a:ext cx="8915400" cy="1143000"/>
          </a:xfrm>
        </p:spPr>
        <p:txBody>
          <a:bodyPr/>
          <a:lstStyle/>
          <a:p>
            <a:pPr>
              <a:defRPr/>
            </a:pPr>
            <a:r>
              <a:rPr lang="en-US" dirty="0" smtClean="0"/>
              <a:t>A genome-wide </a:t>
            </a:r>
            <a:r>
              <a:rPr lang="en-US" dirty="0" err="1" smtClean="0"/>
              <a:t>siRNA</a:t>
            </a:r>
            <a:r>
              <a:rPr lang="en-US" dirty="0" smtClean="0"/>
              <a:t> screen detects many regulators of stem cell self-renewal</a:t>
            </a:r>
          </a:p>
        </p:txBody>
      </p:sp>
      <p:sp>
        <p:nvSpPr>
          <p:cNvPr id="9" name="TextBox 8"/>
          <p:cNvSpPr txBox="1"/>
          <p:nvPr/>
        </p:nvSpPr>
        <p:spPr>
          <a:xfrm>
            <a:off x="5745579" y="6489700"/>
            <a:ext cx="3355042" cy="307777"/>
          </a:xfrm>
          <a:prstGeom prst="rect">
            <a:avLst/>
          </a:prstGeom>
          <a:noFill/>
        </p:spPr>
        <p:txBody>
          <a:bodyPr wrap="none" rtlCol="0">
            <a:spAutoFit/>
          </a:bodyPr>
          <a:lstStyle/>
          <a:p>
            <a:pPr algn="r"/>
            <a:r>
              <a:rPr lang="en-US" sz="1400" b="0" dirty="0" smtClean="0">
                <a:solidFill>
                  <a:srgbClr val="000000"/>
                </a:solidFill>
              </a:rPr>
              <a:t>Hu et al., </a:t>
            </a:r>
            <a:r>
              <a:rPr lang="tr-TR" sz="1400" i="1" dirty="0" err="1">
                <a:solidFill>
                  <a:srgbClr val="000000"/>
                </a:solidFill>
              </a:rPr>
              <a:t>Genes</a:t>
            </a:r>
            <a:r>
              <a:rPr lang="tr-TR" sz="1400" i="1" dirty="0">
                <a:solidFill>
                  <a:srgbClr val="000000"/>
                </a:solidFill>
              </a:rPr>
              <a:t> </a:t>
            </a:r>
            <a:r>
              <a:rPr lang="tr-TR" sz="1400" i="1" dirty="0" smtClean="0">
                <a:solidFill>
                  <a:srgbClr val="000000"/>
                </a:solidFill>
              </a:rPr>
              <a:t>Dev </a:t>
            </a:r>
            <a:r>
              <a:rPr lang="tr-TR" sz="1400" b="0" dirty="0" smtClean="0">
                <a:solidFill>
                  <a:srgbClr val="000000"/>
                </a:solidFill>
              </a:rPr>
              <a:t>23:</a:t>
            </a:r>
            <a:r>
              <a:rPr lang="tr-TR" sz="1400" b="0" dirty="0">
                <a:solidFill>
                  <a:srgbClr val="000000"/>
                </a:solidFill>
              </a:rPr>
              <a:t>837-</a:t>
            </a:r>
            <a:r>
              <a:rPr lang="tr-TR" sz="1400" b="0" dirty="0" smtClean="0">
                <a:solidFill>
                  <a:srgbClr val="000000"/>
                </a:solidFill>
              </a:rPr>
              <a:t>48 </a:t>
            </a:r>
            <a:r>
              <a:rPr lang="en-US" sz="1400" b="0" dirty="0" smtClean="0">
                <a:solidFill>
                  <a:srgbClr val="000000"/>
                </a:solidFill>
              </a:rPr>
              <a:t>(2009)</a:t>
            </a:r>
            <a:endParaRPr lang="en-US" sz="1400" b="0" dirty="0">
              <a:solidFill>
                <a:srgbClr val="000000"/>
              </a:solidFill>
            </a:endParaRPr>
          </a:p>
        </p:txBody>
      </p:sp>
      <p:pic>
        <p:nvPicPr>
          <p:cNvPr id="7" name="Picture 6" descr="elledge self-renewal scre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1" y="1246229"/>
            <a:ext cx="6045200" cy="5160832"/>
          </a:xfrm>
          <a:prstGeom prst="rect">
            <a:avLst/>
          </a:prstGeom>
        </p:spPr>
      </p:pic>
    </p:spTree>
    <p:extLst>
      <p:ext uri="{BB962C8B-B14F-4D97-AF65-F5344CB8AC3E}">
        <p14:creationId xmlns:p14="http://schemas.microsoft.com/office/powerpoint/2010/main" val="30958062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999066" y="2887132"/>
            <a:ext cx="8077209" cy="889000"/>
          </a:xfrm>
          <a:prstGeom prst="rect">
            <a:avLst/>
          </a:prstGeom>
          <a:solidFill>
            <a:srgbClr val="D5D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 name="Title 1"/>
          <p:cNvSpPr>
            <a:spLocks noGrp="1"/>
          </p:cNvSpPr>
          <p:nvPr>
            <p:ph type="title"/>
          </p:nvPr>
        </p:nvSpPr>
        <p:spPr>
          <a:xfrm>
            <a:off x="228600" y="-57150"/>
            <a:ext cx="8915400" cy="1143000"/>
          </a:xfrm>
        </p:spPr>
        <p:txBody>
          <a:bodyPr/>
          <a:lstStyle/>
          <a:p>
            <a:pPr>
              <a:defRPr/>
            </a:pPr>
            <a:r>
              <a:rPr lang="en-US" dirty="0" smtClean="0"/>
              <a:t>‘</a:t>
            </a:r>
            <a:r>
              <a:rPr lang="en-US" dirty="0" err="1" smtClean="0"/>
              <a:t>omics</a:t>
            </a:r>
            <a:r>
              <a:rPr lang="en-US" dirty="0" smtClean="0"/>
              <a:t> – V2.0</a:t>
            </a:r>
          </a:p>
        </p:txBody>
      </p:sp>
      <p:grpSp>
        <p:nvGrpSpPr>
          <p:cNvPr id="4" name="Group 3"/>
          <p:cNvGrpSpPr/>
          <p:nvPr/>
        </p:nvGrpSpPr>
        <p:grpSpPr>
          <a:xfrm>
            <a:off x="1260489" y="2324100"/>
            <a:ext cx="7405987" cy="461665"/>
            <a:chOff x="955689" y="2362200"/>
            <a:chExt cx="7405987" cy="461665"/>
          </a:xfrm>
        </p:grpSpPr>
        <p:sp>
          <p:nvSpPr>
            <p:cNvPr id="3" name="TextBox 2"/>
            <p:cNvSpPr txBox="1"/>
            <p:nvPr/>
          </p:nvSpPr>
          <p:spPr>
            <a:xfrm>
              <a:off x="6859793" y="2362200"/>
              <a:ext cx="1501883"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genomics</a:t>
              </a:r>
              <a:endParaRPr lang="en-US" sz="2400" b="0" dirty="0">
                <a:solidFill>
                  <a:srgbClr val="046B09"/>
                </a:solidFill>
              </a:endParaRPr>
            </a:p>
          </p:txBody>
        </p:sp>
        <p:sp>
          <p:nvSpPr>
            <p:cNvPr id="11" name="TextBox 10"/>
            <p:cNvSpPr txBox="1"/>
            <p:nvPr/>
          </p:nvSpPr>
          <p:spPr>
            <a:xfrm>
              <a:off x="2287950" y="2362200"/>
              <a:ext cx="3829294"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gene sequence &amp; variation</a:t>
              </a:r>
              <a:endParaRPr lang="en-US" sz="2400" b="0" dirty="0">
                <a:solidFill>
                  <a:srgbClr val="046B09"/>
                </a:solidFill>
              </a:endParaRPr>
            </a:p>
          </p:txBody>
        </p:sp>
        <p:sp>
          <p:nvSpPr>
            <p:cNvPr id="13" name="TextBox 12"/>
            <p:cNvSpPr txBox="1"/>
            <p:nvPr/>
          </p:nvSpPr>
          <p:spPr>
            <a:xfrm>
              <a:off x="955689" y="2362200"/>
              <a:ext cx="838691" cy="461665"/>
            </a:xfrm>
            <a:prstGeom prst="rect">
              <a:avLst/>
            </a:prstGeom>
            <a:solidFill>
              <a:srgbClr val="D7FFE1"/>
            </a:solidFill>
            <a:ln>
              <a:solidFill>
                <a:srgbClr val="046B09"/>
              </a:solidFill>
            </a:ln>
          </p:spPr>
          <p:txBody>
            <a:bodyPr wrap="none" rtlCol="0">
              <a:spAutoFit/>
            </a:bodyPr>
            <a:lstStyle/>
            <a:p>
              <a:r>
                <a:rPr lang="en-US" sz="2400" b="0" dirty="0" smtClean="0">
                  <a:solidFill>
                    <a:srgbClr val="046B09"/>
                  </a:solidFill>
                </a:rPr>
                <a:t>DNA</a:t>
              </a:r>
              <a:endParaRPr lang="en-US" sz="2400" b="0" dirty="0">
                <a:solidFill>
                  <a:srgbClr val="046B09"/>
                </a:solidFill>
              </a:endParaRPr>
            </a:p>
          </p:txBody>
        </p:sp>
      </p:grpSp>
      <p:grpSp>
        <p:nvGrpSpPr>
          <p:cNvPr id="5" name="Group 4"/>
          <p:cNvGrpSpPr/>
          <p:nvPr/>
        </p:nvGrpSpPr>
        <p:grpSpPr>
          <a:xfrm>
            <a:off x="1260489" y="2914650"/>
            <a:ext cx="7782067" cy="830997"/>
            <a:chOff x="955689" y="3187700"/>
            <a:chExt cx="7782067" cy="830997"/>
          </a:xfrm>
        </p:grpSpPr>
        <p:sp>
          <p:nvSpPr>
            <p:cNvPr id="14" name="TextBox 13"/>
            <p:cNvSpPr txBox="1"/>
            <p:nvPr/>
          </p:nvSpPr>
          <p:spPr>
            <a:xfrm>
              <a:off x="6483713" y="3378200"/>
              <a:ext cx="2254043" cy="461665"/>
            </a:xfrm>
            <a:prstGeom prst="rect">
              <a:avLst/>
            </a:prstGeom>
            <a:solidFill>
              <a:srgbClr val="E0E4FF"/>
            </a:solidFill>
            <a:ln>
              <a:solidFill>
                <a:srgbClr val="000090"/>
              </a:solidFill>
            </a:ln>
          </p:spPr>
          <p:txBody>
            <a:bodyPr wrap="none" rtlCol="0">
              <a:spAutoFit/>
            </a:bodyPr>
            <a:lstStyle/>
            <a:p>
              <a:r>
                <a:rPr lang="en-US" sz="2400" b="0" dirty="0" err="1" smtClean="0">
                  <a:solidFill>
                    <a:srgbClr val="000090"/>
                  </a:solidFill>
                </a:rPr>
                <a:t>transcriptomics</a:t>
              </a:r>
              <a:endParaRPr lang="en-US" sz="2400" b="0" dirty="0">
                <a:solidFill>
                  <a:srgbClr val="000090"/>
                </a:solidFill>
              </a:endParaRPr>
            </a:p>
          </p:txBody>
        </p:sp>
        <p:sp>
          <p:nvSpPr>
            <p:cNvPr id="15" name="TextBox 14"/>
            <p:cNvSpPr txBox="1"/>
            <p:nvPr/>
          </p:nvSpPr>
          <p:spPr>
            <a:xfrm>
              <a:off x="2715953" y="3187700"/>
              <a:ext cx="2973290" cy="830997"/>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mRNA &amp; non-coding</a:t>
              </a:r>
            </a:p>
            <a:p>
              <a:r>
                <a:rPr lang="en-US" sz="2400" b="0" dirty="0" smtClean="0">
                  <a:solidFill>
                    <a:srgbClr val="000090"/>
                  </a:solidFill>
                </a:rPr>
                <a:t>RNA levels</a:t>
              </a:r>
            </a:p>
          </p:txBody>
        </p:sp>
        <p:sp>
          <p:nvSpPr>
            <p:cNvPr id="16" name="TextBox 15"/>
            <p:cNvSpPr txBox="1"/>
            <p:nvPr/>
          </p:nvSpPr>
          <p:spPr>
            <a:xfrm>
              <a:off x="955689" y="3378200"/>
              <a:ext cx="838691" cy="461665"/>
            </a:xfrm>
            <a:prstGeom prst="rect">
              <a:avLst/>
            </a:prstGeom>
            <a:solidFill>
              <a:srgbClr val="E0E4FF"/>
            </a:solidFill>
            <a:ln>
              <a:solidFill>
                <a:srgbClr val="000090"/>
              </a:solidFill>
            </a:ln>
          </p:spPr>
          <p:txBody>
            <a:bodyPr wrap="none" rtlCol="0">
              <a:spAutoFit/>
            </a:bodyPr>
            <a:lstStyle/>
            <a:p>
              <a:r>
                <a:rPr lang="en-US" sz="2400" b="0" dirty="0" smtClean="0">
                  <a:solidFill>
                    <a:srgbClr val="000090"/>
                  </a:solidFill>
                </a:rPr>
                <a:t>RNA</a:t>
              </a:r>
              <a:endParaRPr lang="en-US" sz="2400" b="0" dirty="0">
                <a:solidFill>
                  <a:srgbClr val="000090"/>
                </a:solidFill>
              </a:endParaRPr>
            </a:p>
          </p:txBody>
        </p:sp>
      </p:grpSp>
      <p:grpSp>
        <p:nvGrpSpPr>
          <p:cNvPr id="8" name="Group 7"/>
          <p:cNvGrpSpPr/>
          <p:nvPr/>
        </p:nvGrpSpPr>
        <p:grpSpPr>
          <a:xfrm>
            <a:off x="1099913" y="3822700"/>
            <a:ext cx="7660564" cy="830997"/>
            <a:chOff x="795113" y="4432300"/>
            <a:chExt cx="7660564" cy="830997"/>
          </a:xfrm>
        </p:grpSpPr>
        <p:sp>
          <p:nvSpPr>
            <p:cNvPr id="17" name="TextBox 16"/>
            <p:cNvSpPr txBox="1"/>
            <p:nvPr/>
          </p:nvSpPr>
          <p:spPr>
            <a:xfrm>
              <a:off x="6765791" y="4616966"/>
              <a:ext cx="1689886"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proteomics</a:t>
              </a:r>
              <a:endParaRPr lang="en-US" sz="2400" b="0" dirty="0">
                <a:solidFill>
                  <a:srgbClr val="800000"/>
                </a:solidFill>
              </a:endParaRPr>
            </a:p>
          </p:txBody>
        </p:sp>
        <p:sp>
          <p:nvSpPr>
            <p:cNvPr id="18" name="TextBox 17"/>
            <p:cNvSpPr txBox="1"/>
            <p:nvPr/>
          </p:nvSpPr>
          <p:spPr>
            <a:xfrm>
              <a:off x="3058141" y="4432300"/>
              <a:ext cx="2288908" cy="830997"/>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 levels &amp;</a:t>
              </a:r>
            </a:p>
            <a:p>
              <a:r>
                <a:rPr lang="en-US" sz="2400" b="0" dirty="0" smtClean="0">
                  <a:solidFill>
                    <a:srgbClr val="800000"/>
                  </a:solidFill>
                </a:rPr>
                <a:t>modifications</a:t>
              </a:r>
              <a:endParaRPr lang="en-US" sz="2400" b="0" dirty="0">
                <a:solidFill>
                  <a:srgbClr val="800000"/>
                </a:solidFill>
              </a:endParaRPr>
            </a:p>
          </p:txBody>
        </p:sp>
        <p:sp>
          <p:nvSpPr>
            <p:cNvPr id="19" name="TextBox 18"/>
            <p:cNvSpPr txBox="1"/>
            <p:nvPr/>
          </p:nvSpPr>
          <p:spPr>
            <a:xfrm>
              <a:off x="795113" y="4616966"/>
              <a:ext cx="1159843" cy="461665"/>
            </a:xfrm>
            <a:prstGeom prst="rect">
              <a:avLst/>
            </a:prstGeom>
            <a:solidFill>
              <a:srgbClr val="FFE8E2"/>
            </a:solidFill>
            <a:ln>
              <a:solidFill>
                <a:srgbClr val="800000"/>
              </a:solidFill>
            </a:ln>
          </p:spPr>
          <p:txBody>
            <a:bodyPr wrap="none" rtlCol="0">
              <a:spAutoFit/>
            </a:bodyPr>
            <a:lstStyle/>
            <a:p>
              <a:r>
                <a:rPr lang="en-US" sz="2400" b="0" dirty="0" smtClean="0">
                  <a:solidFill>
                    <a:srgbClr val="800000"/>
                  </a:solidFill>
                </a:rPr>
                <a:t>protein</a:t>
              </a:r>
              <a:endParaRPr lang="en-US" sz="2400" b="0" dirty="0">
                <a:solidFill>
                  <a:srgbClr val="800000"/>
                </a:solidFill>
              </a:endParaRPr>
            </a:p>
          </p:txBody>
        </p:sp>
      </p:grpSp>
      <p:cxnSp>
        <p:nvCxnSpPr>
          <p:cNvPr id="20" name="Straight Arrow Connector 19"/>
          <p:cNvCxnSpPr>
            <a:stCxn id="13" idx="3"/>
            <a:endCxn id="11" idx="1"/>
          </p:cNvCxnSpPr>
          <p:nvPr/>
        </p:nvCxnSpPr>
        <p:spPr bwMode="auto">
          <a:xfrm>
            <a:off x="2099180" y="2554933"/>
            <a:ext cx="493570"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4" name="Straight Arrow Connector 23"/>
          <p:cNvCxnSpPr>
            <a:stCxn id="11" idx="3"/>
            <a:endCxn id="3" idx="1"/>
          </p:cNvCxnSpPr>
          <p:nvPr/>
        </p:nvCxnSpPr>
        <p:spPr bwMode="auto">
          <a:xfrm>
            <a:off x="6422044" y="2554933"/>
            <a:ext cx="742549" cy="0"/>
          </a:xfrm>
          <a:prstGeom prst="straightConnector1">
            <a:avLst/>
          </a:prstGeom>
          <a:solidFill>
            <a:schemeClr val="accent1"/>
          </a:solidFill>
          <a:ln w="9525" cap="flat" cmpd="sng" algn="ctr">
            <a:solidFill>
              <a:srgbClr val="046B09"/>
            </a:solidFill>
            <a:prstDash val="solid"/>
            <a:round/>
            <a:headEnd type="none" w="med" len="med"/>
            <a:tailEnd type="arrow"/>
          </a:ln>
          <a:effectLst/>
        </p:spPr>
      </p:cxnSp>
      <p:cxnSp>
        <p:nvCxnSpPr>
          <p:cNvPr id="27" name="Straight Arrow Connector 26"/>
          <p:cNvCxnSpPr>
            <a:stCxn id="16" idx="3"/>
            <a:endCxn id="15" idx="1"/>
          </p:cNvCxnSpPr>
          <p:nvPr/>
        </p:nvCxnSpPr>
        <p:spPr bwMode="auto">
          <a:xfrm flipV="1">
            <a:off x="2099180" y="3330149"/>
            <a:ext cx="921573"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8" name="Straight Arrow Connector 27"/>
          <p:cNvCxnSpPr>
            <a:stCxn id="15" idx="3"/>
            <a:endCxn id="14" idx="1"/>
          </p:cNvCxnSpPr>
          <p:nvPr/>
        </p:nvCxnSpPr>
        <p:spPr bwMode="auto">
          <a:xfrm>
            <a:off x="5994043" y="3330149"/>
            <a:ext cx="794470" cy="5834"/>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cxnSp>
        <p:nvCxnSpPr>
          <p:cNvPr id="29" name="Straight Arrow Connector 28"/>
          <p:cNvCxnSpPr>
            <a:stCxn id="19" idx="3"/>
            <a:endCxn id="18" idx="1"/>
          </p:cNvCxnSpPr>
          <p:nvPr/>
        </p:nvCxnSpPr>
        <p:spPr bwMode="auto">
          <a:xfrm>
            <a:off x="2259756" y="4238199"/>
            <a:ext cx="1103185"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30" name="Straight Arrow Connector 29"/>
          <p:cNvCxnSpPr>
            <a:stCxn id="18" idx="3"/>
            <a:endCxn id="17" idx="1"/>
          </p:cNvCxnSpPr>
          <p:nvPr/>
        </p:nvCxnSpPr>
        <p:spPr bwMode="auto">
          <a:xfrm>
            <a:off x="5651849" y="4238199"/>
            <a:ext cx="1418742" cy="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41" name="Straight Arrow Connector 40"/>
          <p:cNvCxnSpPr>
            <a:stCxn id="13" idx="2"/>
            <a:endCxn id="16" idx="0"/>
          </p:cNvCxnSpPr>
          <p:nvPr/>
        </p:nvCxnSpPr>
        <p:spPr bwMode="auto">
          <a:xfrm>
            <a:off x="1679835" y="2785765"/>
            <a:ext cx="0" cy="31938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2" name="Straight Arrow Connector 41"/>
          <p:cNvCxnSpPr>
            <a:stCxn id="16" idx="2"/>
            <a:endCxn id="19" idx="0"/>
          </p:cNvCxnSpPr>
          <p:nvPr/>
        </p:nvCxnSpPr>
        <p:spPr bwMode="auto">
          <a:xfrm>
            <a:off x="1679835" y="3566815"/>
            <a:ext cx="0" cy="440551"/>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grpSp>
        <p:nvGrpSpPr>
          <p:cNvPr id="7" name="Group 6"/>
          <p:cNvGrpSpPr/>
          <p:nvPr/>
        </p:nvGrpSpPr>
        <p:grpSpPr>
          <a:xfrm>
            <a:off x="899139" y="1200835"/>
            <a:ext cx="7896498" cy="830997"/>
            <a:chOff x="594339" y="1429435"/>
            <a:chExt cx="7896498" cy="830997"/>
          </a:xfrm>
          <a:solidFill>
            <a:srgbClr val="E6D3FF"/>
          </a:solidFill>
        </p:grpSpPr>
        <p:sp>
          <p:nvSpPr>
            <p:cNvPr id="25" name="TextBox 24"/>
            <p:cNvSpPr txBox="1"/>
            <p:nvPr/>
          </p:nvSpPr>
          <p:spPr>
            <a:xfrm>
              <a:off x="6578234" y="1614101"/>
              <a:ext cx="1912603" cy="461665"/>
            </a:xfrm>
            <a:prstGeom prst="rect">
              <a:avLst/>
            </a:prstGeom>
            <a:grpFill/>
            <a:ln>
              <a:solidFill>
                <a:srgbClr val="660066"/>
              </a:solidFill>
            </a:ln>
          </p:spPr>
          <p:txBody>
            <a:bodyPr wrap="none" rtlCol="0">
              <a:spAutoFit/>
            </a:bodyPr>
            <a:lstStyle/>
            <a:p>
              <a:r>
                <a:rPr lang="en-US" sz="2400" b="0" dirty="0" err="1" smtClean="0">
                  <a:solidFill>
                    <a:srgbClr val="660066"/>
                  </a:solidFill>
                </a:rPr>
                <a:t>epigenomics</a:t>
              </a:r>
              <a:endParaRPr lang="en-US" sz="2400" b="0" dirty="0">
                <a:solidFill>
                  <a:srgbClr val="660066"/>
                </a:solidFill>
              </a:endParaRPr>
            </a:p>
          </p:txBody>
        </p:sp>
        <p:sp>
          <p:nvSpPr>
            <p:cNvPr id="26" name="TextBox 25"/>
            <p:cNvSpPr txBox="1"/>
            <p:nvPr/>
          </p:nvSpPr>
          <p:spPr>
            <a:xfrm>
              <a:off x="2527300" y="1429435"/>
              <a:ext cx="3619500" cy="830997"/>
            </a:xfrm>
            <a:prstGeom prst="rect">
              <a:avLst/>
            </a:prstGeom>
            <a:grpFill/>
            <a:ln>
              <a:solidFill>
                <a:srgbClr val="660066"/>
              </a:solidFill>
            </a:ln>
          </p:spPr>
          <p:txBody>
            <a:bodyPr wrap="square" rtlCol="0">
              <a:spAutoFit/>
            </a:bodyPr>
            <a:lstStyle/>
            <a:p>
              <a:r>
                <a:rPr lang="en-US" sz="2400" b="0" dirty="0" smtClean="0">
                  <a:solidFill>
                    <a:srgbClr val="660066"/>
                  </a:solidFill>
                </a:rPr>
                <a:t>DNA methylation, histone modifications, </a:t>
              </a:r>
              <a:r>
                <a:rPr lang="en-US" sz="2400" b="0" dirty="0" err="1" smtClean="0">
                  <a:solidFill>
                    <a:srgbClr val="660066"/>
                  </a:solidFill>
                </a:rPr>
                <a:t>polycomb</a:t>
              </a:r>
              <a:endParaRPr lang="en-US" sz="2400" b="0" dirty="0">
                <a:solidFill>
                  <a:srgbClr val="660066"/>
                </a:solidFill>
              </a:endParaRPr>
            </a:p>
          </p:txBody>
        </p:sp>
        <p:sp>
          <p:nvSpPr>
            <p:cNvPr id="31" name="TextBox 30"/>
            <p:cNvSpPr txBox="1"/>
            <p:nvPr/>
          </p:nvSpPr>
          <p:spPr>
            <a:xfrm>
              <a:off x="594339" y="1429435"/>
              <a:ext cx="1535997" cy="830997"/>
            </a:xfrm>
            <a:prstGeom prst="rect">
              <a:avLst/>
            </a:prstGeom>
            <a:grpFill/>
            <a:ln>
              <a:solidFill>
                <a:srgbClr val="660066"/>
              </a:solidFill>
            </a:ln>
          </p:spPr>
          <p:txBody>
            <a:bodyPr wrap="none" rtlCol="0">
              <a:spAutoFit/>
            </a:bodyPr>
            <a:lstStyle/>
            <a:p>
              <a:r>
                <a:rPr lang="en-US" sz="2400" b="0" dirty="0" smtClean="0">
                  <a:solidFill>
                    <a:srgbClr val="660066"/>
                  </a:solidFill>
                </a:rPr>
                <a:t>chromatin</a:t>
              </a:r>
            </a:p>
            <a:p>
              <a:r>
                <a:rPr lang="en-US" sz="2400" b="0" dirty="0" smtClean="0">
                  <a:solidFill>
                    <a:srgbClr val="660066"/>
                  </a:solidFill>
                </a:rPr>
                <a:t>structure</a:t>
              </a:r>
              <a:endParaRPr lang="en-US" sz="2400" b="0" dirty="0">
                <a:solidFill>
                  <a:srgbClr val="660066"/>
                </a:solidFill>
              </a:endParaRPr>
            </a:p>
          </p:txBody>
        </p:sp>
      </p:grpSp>
      <p:grpSp>
        <p:nvGrpSpPr>
          <p:cNvPr id="47" name="Group 46"/>
          <p:cNvGrpSpPr/>
          <p:nvPr/>
        </p:nvGrpSpPr>
        <p:grpSpPr>
          <a:xfrm>
            <a:off x="800556" y="4782066"/>
            <a:ext cx="8143941" cy="461665"/>
            <a:chOff x="495756" y="5721866"/>
            <a:chExt cx="8143941" cy="461665"/>
          </a:xfrm>
        </p:grpSpPr>
        <p:sp>
          <p:nvSpPr>
            <p:cNvPr id="33" name="TextBox 32"/>
            <p:cNvSpPr txBox="1"/>
            <p:nvPr/>
          </p:nvSpPr>
          <p:spPr>
            <a:xfrm>
              <a:off x="6556374" y="5721866"/>
              <a:ext cx="208332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metabolomics</a:t>
              </a:r>
              <a:endParaRPr lang="en-US" sz="2400" b="0" dirty="0">
                <a:solidFill>
                  <a:srgbClr val="FF6600"/>
                </a:solidFill>
              </a:endParaRPr>
            </a:p>
          </p:txBody>
        </p:sp>
        <p:sp>
          <p:nvSpPr>
            <p:cNvPr id="34" name="TextBox 33"/>
            <p:cNvSpPr txBox="1"/>
            <p:nvPr/>
          </p:nvSpPr>
          <p:spPr>
            <a:xfrm>
              <a:off x="2977216" y="5721866"/>
              <a:ext cx="2425363"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small molecules</a:t>
              </a:r>
              <a:endParaRPr lang="en-US" sz="2400" b="0" dirty="0">
                <a:solidFill>
                  <a:srgbClr val="FF6600"/>
                </a:solidFill>
              </a:endParaRPr>
            </a:p>
          </p:txBody>
        </p:sp>
        <p:sp>
          <p:nvSpPr>
            <p:cNvPr id="35" name="TextBox 34"/>
            <p:cNvSpPr txBox="1"/>
            <p:nvPr/>
          </p:nvSpPr>
          <p:spPr>
            <a:xfrm>
              <a:off x="495756" y="5721866"/>
              <a:ext cx="1758564" cy="461665"/>
            </a:xfrm>
            <a:prstGeom prst="rect">
              <a:avLst/>
            </a:prstGeom>
            <a:solidFill>
              <a:schemeClr val="bg1"/>
            </a:solidFill>
            <a:ln>
              <a:solidFill>
                <a:srgbClr val="FF6600"/>
              </a:solidFill>
            </a:ln>
          </p:spPr>
          <p:txBody>
            <a:bodyPr wrap="none" rtlCol="0">
              <a:spAutoFit/>
            </a:bodyPr>
            <a:lstStyle/>
            <a:p>
              <a:r>
                <a:rPr lang="en-US" sz="2400" b="0" dirty="0" smtClean="0">
                  <a:solidFill>
                    <a:srgbClr val="FF6600"/>
                  </a:solidFill>
                </a:rPr>
                <a:t>metabolites</a:t>
              </a:r>
              <a:endParaRPr lang="en-US" sz="2400" b="0" dirty="0">
                <a:solidFill>
                  <a:srgbClr val="FF6600"/>
                </a:solidFill>
              </a:endParaRPr>
            </a:p>
          </p:txBody>
        </p:sp>
      </p:grpSp>
      <p:cxnSp>
        <p:nvCxnSpPr>
          <p:cNvPr id="36" name="Straight Arrow Connector 35"/>
          <p:cNvCxnSpPr>
            <a:stCxn id="31" idx="2"/>
            <a:endCxn id="13" idx="0"/>
          </p:cNvCxnSpPr>
          <p:nvPr/>
        </p:nvCxnSpPr>
        <p:spPr bwMode="auto">
          <a:xfrm>
            <a:off x="1667138" y="2031832"/>
            <a:ext cx="12697" cy="29226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7" name="Straight Arrow Connector 36"/>
          <p:cNvCxnSpPr>
            <a:stCxn id="31" idx="3"/>
            <a:endCxn id="26" idx="1"/>
          </p:cNvCxnSpPr>
          <p:nvPr/>
        </p:nvCxnSpPr>
        <p:spPr bwMode="auto">
          <a:xfrm>
            <a:off x="2435136" y="1616334"/>
            <a:ext cx="39696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38" name="Straight Arrow Connector 37"/>
          <p:cNvCxnSpPr>
            <a:stCxn id="26" idx="3"/>
            <a:endCxn id="25" idx="1"/>
          </p:cNvCxnSpPr>
          <p:nvPr/>
        </p:nvCxnSpPr>
        <p:spPr bwMode="auto">
          <a:xfrm>
            <a:off x="6451600" y="1616334"/>
            <a:ext cx="431434" cy="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cxnSp>
        <p:nvCxnSpPr>
          <p:cNvPr id="43" name="Straight Arrow Connector 42"/>
          <p:cNvCxnSpPr>
            <a:stCxn id="19" idx="2"/>
            <a:endCxn id="35" idx="0"/>
          </p:cNvCxnSpPr>
          <p:nvPr/>
        </p:nvCxnSpPr>
        <p:spPr bwMode="auto">
          <a:xfrm>
            <a:off x="1679835" y="4469031"/>
            <a:ext cx="3"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48" name="Straight Arrow Connector 47"/>
          <p:cNvCxnSpPr>
            <a:stCxn id="35" idx="3"/>
            <a:endCxn id="34" idx="1"/>
          </p:cNvCxnSpPr>
          <p:nvPr/>
        </p:nvCxnSpPr>
        <p:spPr bwMode="auto">
          <a:xfrm>
            <a:off x="2559120" y="5012899"/>
            <a:ext cx="722896"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cxnSp>
        <p:nvCxnSpPr>
          <p:cNvPr id="49" name="Straight Arrow Connector 48"/>
          <p:cNvCxnSpPr>
            <a:stCxn id="34" idx="3"/>
            <a:endCxn id="33" idx="1"/>
          </p:cNvCxnSpPr>
          <p:nvPr/>
        </p:nvCxnSpPr>
        <p:spPr bwMode="auto">
          <a:xfrm>
            <a:off x="5707379" y="5012899"/>
            <a:ext cx="1153795"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grpSp>
        <p:nvGrpSpPr>
          <p:cNvPr id="59" name="Group 58"/>
          <p:cNvGrpSpPr/>
          <p:nvPr/>
        </p:nvGrpSpPr>
        <p:grpSpPr>
          <a:xfrm>
            <a:off x="723694" y="5556766"/>
            <a:ext cx="8015669" cy="1200328"/>
            <a:chOff x="418894" y="5810766"/>
            <a:chExt cx="8015669" cy="1200328"/>
          </a:xfrm>
          <a:solidFill>
            <a:schemeClr val="bg1">
              <a:lumMod val="85000"/>
            </a:schemeClr>
          </a:solidFill>
        </p:grpSpPr>
        <p:sp>
          <p:nvSpPr>
            <p:cNvPr id="56" name="TextBox 55"/>
            <p:cNvSpPr txBox="1"/>
            <p:nvPr/>
          </p:nvSpPr>
          <p:spPr>
            <a:xfrm>
              <a:off x="6761509" y="6180098"/>
              <a:ext cx="1673054" cy="461665"/>
            </a:xfrm>
            <a:prstGeom prst="rect">
              <a:avLst/>
            </a:prstGeom>
            <a:grpFill/>
            <a:ln>
              <a:solidFill>
                <a:schemeClr val="tx1"/>
              </a:solidFill>
            </a:ln>
          </p:spPr>
          <p:txBody>
            <a:bodyPr wrap="none" rtlCol="0">
              <a:spAutoFit/>
            </a:bodyPr>
            <a:lstStyle/>
            <a:p>
              <a:r>
                <a:rPr lang="en-US" sz="2400" b="0" dirty="0" err="1" smtClean="0">
                  <a:solidFill>
                    <a:schemeClr val="tx1"/>
                  </a:solidFill>
                </a:rPr>
                <a:t>phenomics</a:t>
              </a:r>
              <a:endParaRPr lang="en-US" sz="2400" b="0" dirty="0">
                <a:solidFill>
                  <a:schemeClr val="tx1"/>
                </a:solidFill>
              </a:endParaRPr>
            </a:p>
          </p:txBody>
        </p:sp>
        <p:sp>
          <p:nvSpPr>
            <p:cNvPr id="57" name="TextBox 56"/>
            <p:cNvSpPr txBox="1"/>
            <p:nvPr/>
          </p:nvSpPr>
          <p:spPr>
            <a:xfrm>
              <a:off x="3301826" y="6180098"/>
              <a:ext cx="1776147" cy="461665"/>
            </a:xfrm>
            <a:prstGeom prst="rect">
              <a:avLst/>
            </a:prstGeom>
            <a:grpFill/>
            <a:ln>
              <a:solidFill>
                <a:schemeClr val="tx1"/>
              </a:solidFill>
            </a:ln>
          </p:spPr>
          <p:txBody>
            <a:bodyPr wrap="none" rtlCol="0">
              <a:spAutoFit/>
            </a:bodyPr>
            <a:lstStyle/>
            <a:p>
              <a:r>
                <a:rPr lang="en-US" sz="2400" b="0" dirty="0" smtClean="0">
                  <a:solidFill>
                    <a:schemeClr val="tx1"/>
                  </a:solidFill>
                </a:rPr>
                <a:t>phenotypes</a:t>
              </a:r>
              <a:endParaRPr lang="en-US" sz="2400" b="0" dirty="0">
                <a:solidFill>
                  <a:schemeClr val="tx1"/>
                </a:solidFill>
              </a:endParaRPr>
            </a:p>
          </p:txBody>
        </p:sp>
        <p:sp>
          <p:nvSpPr>
            <p:cNvPr id="58" name="TextBox 57"/>
            <p:cNvSpPr txBox="1"/>
            <p:nvPr/>
          </p:nvSpPr>
          <p:spPr>
            <a:xfrm>
              <a:off x="418894" y="5810766"/>
              <a:ext cx="1912302" cy="1200328"/>
            </a:xfrm>
            <a:prstGeom prst="rect">
              <a:avLst/>
            </a:prstGeom>
            <a:grpFill/>
            <a:ln>
              <a:solidFill>
                <a:schemeClr val="tx1"/>
              </a:solidFill>
            </a:ln>
          </p:spPr>
          <p:txBody>
            <a:bodyPr wrap="none" rtlCol="0">
              <a:spAutoFit/>
            </a:bodyPr>
            <a:lstStyle/>
            <a:p>
              <a:r>
                <a:rPr lang="en-US" sz="2400" b="0" dirty="0" smtClean="0">
                  <a:solidFill>
                    <a:schemeClr val="tx1"/>
                  </a:solidFill>
                </a:rPr>
                <a:t>cell, tissue &amp; </a:t>
              </a:r>
            </a:p>
            <a:p>
              <a:r>
                <a:rPr lang="en-US" sz="2400" b="0" dirty="0" smtClean="0">
                  <a:solidFill>
                    <a:schemeClr val="tx1"/>
                  </a:solidFill>
                </a:rPr>
                <a:t>organism</a:t>
              </a:r>
            </a:p>
            <a:p>
              <a:r>
                <a:rPr lang="en-US" sz="2400" b="0" dirty="0" smtClean="0">
                  <a:solidFill>
                    <a:schemeClr val="tx1"/>
                  </a:solidFill>
                </a:rPr>
                <a:t>function</a:t>
              </a:r>
              <a:endParaRPr lang="en-US" sz="2400" b="0" dirty="0">
                <a:solidFill>
                  <a:schemeClr val="tx1"/>
                </a:solidFill>
              </a:endParaRPr>
            </a:p>
          </p:txBody>
        </p:sp>
      </p:grpSp>
      <p:cxnSp>
        <p:nvCxnSpPr>
          <p:cNvPr id="60" name="Straight Arrow Connector 59"/>
          <p:cNvCxnSpPr>
            <a:stCxn id="35" idx="2"/>
            <a:endCxn id="58" idx="0"/>
          </p:cNvCxnSpPr>
          <p:nvPr/>
        </p:nvCxnSpPr>
        <p:spPr bwMode="auto">
          <a:xfrm>
            <a:off x="1679838" y="5243731"/>
            <a:ext cx="7" cy="31303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63" name="Straight Arrow Connector 62"/>
          <p:cNvCxnSpPr>
            <a:stCxn id="58" idx="3"/>
            <a:endCxn id="57" idx="1"/>
          </p:cNvCxnSpPr>
          <p:nvPr/>
        </p:nvCxnSpPr>
        <p:spPr bwMode="auto">
          <a:xfrm>
            <a:off x="2635996" y="6156930"/>
            <a:ext cx="970630" cy="1"/>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64" name="Straight Arrow Connector 63"/>
          <p:cNvCxnSpPr>
            <a:stCxn id="57" idx="3"/>
            <a:endCxn id="56" idx="1"/>
          </p:cNvCxnSpPr>
          <p:nvPr/>
        </p:nvCxnSpPr>
        <p:spPr bwMode="auto">
          <a:xfrm>
            <a:off x="5382773" y="6156931"/>
            <a:ext cx="1683536" cy="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76" name="Curved Connector 75"/>
          <p:cNvCxnSpPr>
            <a:stCxn id="19" idx="1"/>
            <a:endCxn id="58" idx="1"/>
          </p:cNvCxnSpPr>
          <p:nvPr/>
        </p:nvCxnSpPr>
        <p:spPr bwMode="auto">
          <a:xfrm rot="10800000" flipV="1">
            <a:off x="723695" y="4238198"/>
            <a:ext cx="376219" cy="1918731"/>
          </a:xfrm>
          <a:prstGeom prst="curvedConnector3">
            <a:avLst>
              <a:gd name="adj1" fmla="val 25528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107211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Cardiac muscle cell number as a therapeutic target</a:t>
            </a:r>
          </a:p>
        </p:txBody>
      </p:sp>
      <p:pic>
        <p:nvPicPr>
          <p:cNvPr id="9" name="Picture 4" descr="#8control3"/>
          <p:cNvPicPr>
            <a:picLocks noChangeAspect="1" noChangeArrowheads="1"/>
          </p:cNvPicPr>
          <p:nvPr/>
        </p:nvPicPr>
        <p:blipFill>
          <a:blip r:embed="rId2">
            <a:lum bright="22000" contrast="20000"/>
          </a:blip>
          <a:srcRect l="11636" t="13351" r="20238" b="10841"/>
          <a:stretch>
            <a:fillRect/>
          </a:stretch>
        </p:blipFill>
        <p:spPr bwMode="auto">
          <a:xfrm>
            <a:off x="4577720" y="1917700"/>
            <a:ext cx="4393243" cy="4025900"/>
          </a:xfrm>
          <a:prstGeom prst="rect">
            <a:avLst/>
          </a:prstGeom>
          <a:noFill/>
          <a:ln w="9525">
            <a:noFill/>
            <a:miter lim="800000"/>
            <a:headEnd/>
            <a:tailEnd/>
          </a:ln>
          <a:effectLst>
            <a:outerShdw blurRad="254000" sx="102000" sy="102000" algn="ctr" rotWithShape="0">
              <a:prstClr val="black">
                <a:alpha val="43000"/>
              </a:prstClr>
            </a:outerShdw>
          </a:effectLst>
        </p:spPr>
      </p:pic>
      <p:sp>
        <p:nvSpPr>
          <p:cNvPr id="12" name="Rectangle 11"/>
          <p:cNvSpPr/>
          <p:nvPr/>
        </p:nvSpPr>
        <p:spPr>
          <a:xfrm>
            <a:off x="292100" y="2053441"/>
            <a:ext cx="4000500" cy="1815882"/>
          </a:xfrm>
          <a:prstGeom prst="rect">
            <a:avLst/>
          </a:prstGeom>
          <a:ln>
            <a:solidFill>
              <a:srgbClr val="800000"/>
            </a:solidFill>
          </a:ln>
        </p:spPr>
        <p:txBody>
          <a:bodyPr wrap="square">
            <a:spAutoFit/>
          </a:bodyPr>
          <a:lstStyle/>
          <a:p>
            <a:r>
              <a:rPr lang="en-US" sz="2800" b="0" dirty="0">
                <a:solidFill>
                  <a:srgbClr val="800000"/>
                </a:solidFill>
              </a:rPr>
              <a:t>The </a:t>
            </a:r>
            <a:r>
              <a:rPr lang="en-US" sz="2800" b="0" dirty="0" smtClean="0">
                <a:solidFill>
                  <a:srgbClr val="800000"/>
                </a:solidFill>
              </a:rPr>
              <a:t>clinical imperative:</a:t>
            </a:r>
          </a:p>
          <a:p>
            <a:endParaRPr lang="en-US" sz="2800" b="0" dirty="0">
              <a:solidFill>
                <a:srgbClr val="800000"/>
              </a:solidFill>
            </a:endParaRPr>
          </a:p>
          <a:p>
            <a:r>
              <a:rPr lang="en-US" sz="2800" b="0" dirty="0" err="1" smtClean="0">
                <a:solidFill>
                  <a:srgbClr val="800000"/>
                </a:solidFill>
              </a:rPr>
              <a:t>Myocyte</a:t>
            </a:r>
            <a:r>
              <a:rPr lang="en-US" sz="2800" b="0" dirty="0" smtClean="0">
                <a:solidFill>
                  <a:srgbClr val="800000"/>
                </a:solidFill>
              </a:rPr>
              <a:t> loss, without</a:t>
            </a:r>
          </a:p>
          <a:p>
            <a:r>
              <a:rPr lang="en-US" sz="2800" b="0" dirty="0" err="1" smtClean="0">
                <a:solidFill>
                  <a:srgbClr val="800000"/>
                </a:solidFill>
              </a:rPr>
              <a:t>myocyte</a:t>
            </a:r>
            <a:r>
              <a:rPr lang="en-US" sz="2800" b="0" dirty="0" smtClean="0">
                <a:solidFill>
                  <a:srgbClr val="800000"/>
                </a:solidFill>
              </a:rPr>
              <a:t> replacement</a:t>
            </a:r>
            <a:endParaRPr lang="en-US" sz="2800" dirty="0">
              <a:solidFill>
                <a:srgbClr val="800000"/>
              </a:solidFill>
            </a:endParaRPr>
          </a:p>
        </p:txBody>
      </p:sp>
      <p:cxnSp>
        <p:nvCxnSpPr>
          <p:cNvPr id="6" name="Straight Connector 5"/>
          <p:cNvCxnSpPr/>
          <p:nvPr/>
        </p:nvCxnSpPr>
        <p:spPr bwMode="auto">
          <a:xfrm flipV="1">
            <a:off x="4292600" y="3327400"/>
            <a:ext cx="3517900" cy="27226"/>
          </a:xfrm>
          <a:prstGeom prst="line">
            <a:avLst/>
          </a:prstGeom>
          <a:solidFill>
            <a:schemeClr val="accent1"/>
          </a:solidFill>
          <a:ln w="9525" cap="flat" cmpd="sng" algn="ctr">
            <a:solidFill>
              <a:srgbClr val="800000"/>
            </a:solidFill>
            <a:prstDash val="solid"/>
            <a:round/>
            <a:headEnd type="none" w="med" len="med"/>
            <a:tailEnd type="none" w="med" len="med"/>
          </a:ln>
          <a:effectLst/>
        </p:spPr>
      </p:cxnSp>
      <p:sp>
        <p:nvSpPr>
          <p:cNvPr id="7" name="Oval 6"/>
          <p:cNvSpPr/>
          <p:nvPr/>
        </p:nvSpPr>
        <p:spPr bwMode="auto">
          <a:xfrm>
            <a:off x="7823200" y="3009900"/>
            <a:ext cx="584200" cy="596900"/>
          </a:xfrm>
          <a:prstGeom prst="ellipse">
            <a:avLst/>
          </a:prstGeom>
          <a:no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1" name="Rectangle 20"/>
          <p:cNvSpPr/>
          <p:nvPr/>
        </p:nvSpPr>
        <p:spPr>
          <a:xfrm>
            <a:off x="304800" y="4110841"/>
            <a:ext cx="4000500" cy="1323439"/>
          </a:xfrm>
          <a:prstGeom prst="rect">
            <a:avLst/>
          </a:prstGeom>
          <a:ln>
            <a:solidFill>
              <a:srgbClr val="005690"/>
            </a:solidFill>
          </a:ln>
        </p:spPr>
        <p:txBody>
          <a:bodyPr wrap="square">
            <a:spAutoFit/>
          </a:bodyPr>
          <a:lstStyle/>
          <a:p>
            <a:r>
              <a:rPr lang="en-US" sz="2000" b="0" dirty="0" smtClean="0">
                <a:solidFill>
                  <a:srgbClr val="005690"/>
                </a:solidFill>
              </a:rPr>
              <a:t>Existing therapies aspire to improve the mechanical performance of surviving muscle, not correct the underlying defect</a:t>
            </a:r>
            <a:endParaRPr lang="en-US" sz="2000" b="0" dirty="0">
              <a:solidFill>
                <a:srgbClr val="005690"/>
              </a:solidFill>
            </a:endParaRPr>
          </a:p>
        </p:txBody>
      </p:sp>
      <p:cxnSp>
        <p:nvCxnSpPr>
          <p:cNvPr id="22" name="Straight Connector 21"/>
          <p:cNvCxnSpPr>
            <a:endCxn id="23" idx="2"/>
          </p:cNvCxnSpPr>
          <p:nvPr/>
        </p:nvCxnSpPr>
        <p:spPr bwMode="auto">
          <a:xfrm flipV="1">
            <a:off x="4292600" y="4413250"/>
            <a:ext cx="1193800" cy="19050"/>
          </a:xfrm>
          <a:prstGeom prst="line">
            <a:avLst/>
          </a:prstGeom>
          <a:solidFill>
            <a:schemeClr val="accent1"/>
          </a:solidFill>
          <a:ln w="9525" cap="flat" cmpd="sng" algn="ctr">
            <a:solidFill>
              <a:srgbClr val="005690"/>
            </a:solidFill>
            <a:prstDash val="solid"/>
            <a:round/>
            <a:headEnd type="none" w="med" len="med"/>
            <a:tailEnd type="none" w="med" len="med"/>
          </a:ln>
          <a:effectLst/>
        </p:spPr>
      </p:cxnSp>
      <p:sp>
        <p:nvSpPr>
          <p:cNvPr id="23" name="Oval 22"/>
          <p:cNvSpPr/>
          <p:nvPr/>
        </p:nvSpPr>
        <p:spPr bwMode="auto">
          <a:xfrm>
            <a:off x="5486400" y="4114800"/>
            <a:ext cx="584200" cy="596900"/>
          </a:xfrm>
          <a:prstGeom prst="ellipse">
            <a:avLst/>
          </a:prstGeom>
          <a:noFill/>
          <a:ln w="9525" cap="flat" cmpd="sng" algn="ctr">
            <a:solidFill>
              <a:srgbClr val="00569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rgbClr val="005690"/>
              </a:solidFill>
              <a:effectLst/>
              <a:latin typeface="Helvetica" pitchFamily="-65" charset="0"/>
              <a:ea typeface="Osaka" pitchFamily="-65" charset="-128"/>
              <a:cs typeface="Osaka" pitchFamily="-65" charset="-128"/>
            </a:endParaRPr>
          </a:p>
        </p:txBody>
      </p:sp>
    </p:spTree>
    <p:extLst>
      <p:ext uri="{BB962C8B-B14F-4D97-AF65-F5344CB8AC3E}">
        <p14:creationId xmlns:p14="http://schemas.microsoft.com/office/powerpoint/2010/main" val="23063742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1397929" y="5027021"/>
            <a:ext cx="4943197" cy="1708505"/>
          </a:xfrm>
          <a:prstGeom prst="rect">
            <a:avLst/>
          </a:prstGeom>
          <a:solidFill>
            <a:schemeClr val="bg1"/>
          </a:solidFill>
          <a:ln w="9525" cap="flat" cmpd="sng" algn="ctr">
            <a:solidFill>
              <a:srgbClr val="D9D9D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 name="Title 1"/>
          <p:cNvSpPr>
            <a:spLocks noGrp="1"/>
          </p:cNvSpPr>
          <p:nvPr>
            <p:ph type="title"/>
          </p:nvPr>
        </p:nvSpPr>
        <p:spPr/>
        <p:txBody>
          <a:bodyPr/>
          <a:lstStyle/>
          <a:p>
            <a:r>
              <a:rPr lang="en-US" dirty="0" smtClean="0"/>
              <a:t>Cardiac regeneration occurs in newborn mice, through the proliferation of pre-existing muscle cells</a:t>
            </a:r>
            <a:endParaRPr lang="en-US" dirty="0"/>
          </a:p>
        </p:txBody>
      </p:sp>
      <p:sp>
        <p:nvSpPr>
          <p:cNvPr id="14" name="Rectangle 13"/>
          <p:cNvSpPr/>
          <p:nvPr/>
        </p:nvSpPr>
        <p:spPr>
          <a:xfrm>
            <a:off x="6750015" y="4043076"/>
            <a:ext cx="1580726" cy="707886"/>
          </a:xfrm>
          <a:prstGeom prst="rect">
            <a:avLst/>
          </a:prstGeom>
        </p:spPr>
        <p:txBody>
          <a:bodyPr wrap="square">
            <a:spAutoFit/>
          </a:bodyPr>
          <a:lstStyle/>
          <a:p>
            <a:pPr algn="r"/>
            <a:r>
              <a:rPr lang="en-US" sz="1000" b="0" dirty="0" err="1" smtClean="0">
                <a:solidFill>
                  <a:schemeClr val="bg2"/>
                </a:solidFill>
                <a:latin typeface="Symbol" charset="2"/>
                <a:cs typeface="Symbol" charset="2"/>
              </a:rPr>
              <a:t>a</a:t>
            </a:r>
            <a:r>
              <a:rPr lang="en-US" sz="1000" b="0" dirty="0" err="1" smtClean="0">
                <a:solidFill>
                  <a:schemeClr val="bg2"/>
                </a:solidFill>
              </a:rPr>
              <a:t>MHC-MerCreMer</a:t>
            </a:r>
            <a:r>
              <a:rPr lang="en-US" sz="1000" b="0" dirty="0" smtClean="0">
                <a:solidFill>
                  <a:schemeClr val="bg2"/>
                </a:solidFill>
              </a:rPr>
              <a:t>: </a:t>
            </a:r>
            <a:br>
              <a:rPr lang="en-US" sz="1000" b="0" dirty="0" smtClean="0">
                <a:solidFill>
                  <a:schemeClr val="bg2"/>
                </a:solidFill>
              </a:rPr>
            </a:br>
            <a:r>
              <a:rPr lang="en-US" sz="1000" b="0" dirty="0" smtClean="0">
                <a:solidFill>
                  <a:schemeClr val="bg2"/>
                </a:solidFill>
              </a:rPr>
              <a:t>Rosa26-lacZ reporter</a:t>
            </a:r>
          </a:p>
          <a:p>
            <a:pPr algn="r"/>
            <a:r>
              <a:rPr lang="en-US" sz="1000" b="0" dirty="0" err="1" smtClean="0">
                <a:solidFill>
                  <a:schemeClr val="bg2"/>
                </a:solidFill>
              </a:rPr>
              <a:t>Tamoxifen</a:t>
            </a:r>
            <a:r>
              <a:rPr lang="en-US" sz="1000" b="0" dirty="0" smtClean="0">
                <a:solidFill>
                  <a:schemeClr val="bg2"/>
                </a:solidFill>
              </a:rPr>
              <a:t> at birth</a:t>
            </a:r>
          </a:p>
          <a:p>
            <a:pPr algn="r"/>
            <a:r>
              <a:rPr lang="en-US" sz="1000" b="0" dirty="0" smtClean="0">
                <a:solidFill>
                  <a:schemeClr val="bg2"/>
                </a:solidFill>
              </a:rPr>
              <a:t>Amputation at age 1 day</a:t>
            </a:r>
            <a:endParaRPr lang="en-US" sz="1000" dirty="0">
              <a:solidFill>
                <a:schemeClr val="bg2"/>
              </a:solidFill>
            </a:endParaRPr>
          </a:p>
        </p:txBody>
      </p:sp>
      <p:grpSp>
        <p:nvGrpSpPr>
          <p:cNvPr id="16" name="Group 15"/>
          <p:cNvGrpSpPr/>
          <p:nvPr/>
        </p:nvGrpSpPr>
        <p:grpSpPr>
          <a:xfrm>
            <a:off x="1425341" y="5041615"/>
            <a:ext cx="4918557" cy="1656011"/>
            <a:chOff x="1754331" y="4980877"/>
            <a:chExt cx="5174401" cy="1742150"/>
          </a:xfrm>
          <a:effectLst>
            <a:outerShdw blurRad="50800" dist="38100" dir="2700000" algn="tl" rotWithShape="0">
              <a:prstClr val="black">
                <a:alpha val="40000"/>
              </a:prstClr>
            </a:outerShdw>
          </a:effectLst>
        </p:grpSpPr>
        <p:pic>
          <p:nvPicPr>
            <p:cNvPr id="7" name="Picture 6" descr="porello dat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87" y="6323172"/>
              <a:ext cx="4842688" cy="399855"/>
            </a:xfrm>
            <a:prstGeom prst="rect">
              <a:avLst/>
            </a:prstGeom>
          </p:spPr>
        </p:pic>
        <p:pic>
          <p:nvPicPr>
            <p:cNvPr id="15" name="Picture 14" descr="porello tit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331" y="4980877"/>
              <a:ext cx="5174401" cy="1433564"/>
            </a:xfrm>
            <a:prstGeom prst="rect">
              <a:avLst/>
            </a:prstGeom>
          </p:spPr>
        </p:pic>
      </p:grpSp>
      <p:pic>
        <p:nvPicPr>
          <p:cNvPr id="26" name="Picture 25" descr="porello fi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615" y="1160239"/>
            <a:ext cx="5217311" cy="3768602"/>
          </a:xfrm>
          <a:prstGeom prst="rect">
            <a:avLst/>
          </a:prstGeom>
        </p:spPr>
      </p:pic>
      <p:pic>
        <p:nvPicPr>
          <p:cNvPr id="27" name="Picture 26" descr="porello fate map.tiff"/>
          <p:cNvPicPr>
            <a:picLocks noChangeAspect="1"/>
          </p:cNvPicPr>
          <p:nvPr/>
        </p:nvPicPr>
        <p:blipFill rotWithShape="1">
          <a:blip r:embed="rId5">
            <a:extLst>
              <a:ext uri="{28A0092B-C50C-407E-A947-70E740481C1C}">
                <a14:useLocalDpi xmlns:a14="http://schemas.microsoft.com/office/drawing/2010/main" val="0"/>
              </a:ext>
            </a:extLst>
          </a:blip>
          <a:srcRect l="2809"/>
          <a:stretch/>
        </p:blipFill>
        <p:spPr>
          <a:xfrm>
            <a:off x="6734024" y="1262850"/>
            <a:ext cx="1614991" cy="2658667"/>
          </a:xfrm>
          <a:prstGeom prst="rect">
            <a:avLst/>
          </a:prstGeom>
        </p:spPr>
      </p:pic>
    </p:spTree>
    <p:extLst>
      <p:ext uri="{BB962C8B-B14F-4D97-AF65-F5344CB8AC3E}">
        <p14:creationId xmlns:p14="http://schemas.microsoft.com/office/powerpoint/2010/main" val="311005624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Cardiac muscle cell number as a therapeutic target:</a:t>
            </a:r>
            <a:br>
              <a:rPr lang="en-US" dirty="0" smtClean="0"/>
            </a:br>
            <a:r>
              <a:rPr lang="en-US" dirty="0" smtClean="0"/>
              <a:t>Four over-arching strategies</a:t>
            </a:r>
          </a:p>
        </p:txBody>
      </p:sp>
      <p:pic>
        <p:nvPicPr>
          <p:cNvPr id="14" name="Picture 3"/>
          <p:cNvPicPr>
            <a:picLocks noChangeAspect="1" noChangeArrowheads="1"/>
          </p:cNvPicPr>
          <p:nvPr/>
        </p:nvPicPr>
        <p:blipFill>
          <a:blip r:embed="rId2"/>
          <a:srcRect/>
          <a:stretch>
            <a:fillRect/>
          </a:stretch>
        </p:blipFill>
        <p:spPr bwMode="auto">
          <a:xfrm>
            <a:off x="282586" y="1282696"/>
            <a:ext cx="5049838" cy="5394325"/>
          </a:xfrm>
          <a:prstGeom prst="rect">
            <a:avLst/>
          </a:prstGeom>
          <a:noFill/>
          <a:ln w="9525">
            <a:noFill/>
            <a:round/>
            <a:headEnd/>
            <a:tailEnd/>
          </a:ln>
        </p:spPr>
      </p:pic>
      <p:sp>
        <p:nvSpPr>
          <p:cNvPr id="16" name="Rectangle 15"/>
          <p:cNvSpPr/>
          <p:nvPr/>
        </p:nvSpPr>
        <p:spPr>
          <a:xfrm>
            <a:off x="814967" y="1175434"/>
            <a:ext cx="4559987"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Exogenous stem or progenitor cells</a:t>
            </a:r>
            <a:endParaRPr lang="en-US" sz="2000" dirty="0">
              <a:solidFill>
                <a:schemeClr val="tx2">
                  <a:lumMod val="50000"/>
                  <a:lumOff val="50000"/>
                </a:schemeClr>
              </a:solidFill>
            </a:endParaRPr>
          </a:p>
        </p:txBody>
      </p:sp>
      <p:sp>
        <p:nvSpPr>
          <p:cNvPr id="17" name="Rectangle 16"/>
          <p:cNvSpPr/>
          <p:nvPr/>
        </p:nvSpPr>
        <p:spPr>
          <a:xfrm rot="16200000">
            <a:off x="-2029832" y="3867833"/>
            <a:ext cx="4730682"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Endogenous stem or progenitor cells</a:t>
            </a:r>
            <a:endParaRPr lang="en-US" sz="2000" dirty="0">
              <a:solidFill>
                <a:schemeClr val="tx2">
                  <a:lumMod val="50000"/>
                  <a:lumOff val="50000"/>
                </a:schemeClr>
              </a:solidFill>
            </a:endParaRPr>
          </a:p>
        </p:txBody>
      </p:sp>
      <p:sp>
        <p:nvSpPr>
          <p:cNvPr id="18" name="Rectangle 17"/>
          <p:cNvSpPr/>
          <p:nvPr/>
        </p:nvSpPr>
        <p:spPr>
          <a:xfrm>
            <a:off x="1492305" y="6356292"/>
            <a:ext cx="2906515"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Stimulate proliferation</a:t>
            </a:r>
            <a:endParaRPr lang="en-US" sz="2000" dirty="0">
              <a:solidFill>
                <a:schemeClr val="tx2">
                  <a:lumMod val="50000"/>
                  <a:lumOff val="50000"/>
                </a:schemeClr>
              </a:solidFill>
            </a:endParaRPr>
          </a:p>
        </p:txBody>
      </p:sp>
      <p:sp>
        <p:nvSpPr>
          <p:cNvPr id="19" name="Rectangle 18"/>
          <p:cNvSpPr/>
          <p:nvPr/>
        </p:nvSpPr>
        <p:spPr>
          <a:xfrm rot="5400000">
            <a:off x="4150833" y="4104909"/>
            <a:ext cx="2137449"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Block cell death</a:t>
            </a:r>
            <a:endParaRPr lang="en-US" sz="2000" dirty="0">
              <a:solidFill>
                <a:schemeClr val="tx2">
                  <a:lumMod val="50000"/>
                  <a:lumOff val="50000"/>
                </a:schemeClr>
              </a:solidFill>
            </a:endParaRPr>
          </a:p>
        </p:txBody>
      </p:sp>
      <p:sp>
        <p:nvSpPr>
          <p:cNvPr id="4" name="Rectangle 3"/>
          <p:cNvSpPr/>
          <p:nvPr/>
        </p:nvSpPr>
        <p:spPr>
          <a:xfrm>
            <a:off x="5676900" y="3059837"/>
            <a:ext cx="3289300" cy="1323439"/>
          </a:xfrm>
          <a:prstGeom prst="rect">
            <a:avLst/>
          </a:prstGeom>
          <a:ln w="6350" cmpd="sng">
            <a:solidFill>
              <a:schemeClr val="tx1"/>
            </a:solidFill>
          </a:ln>
        </p:spPr>
        <p:txBody>
          <a:bodyPr wrap="square">
            <a:spAutoFit/>
          </a:bodyPr>
          <a:lstStyle/>
          <a:p>
            <a:pPr algn="l"/>
            <a:r>
              <a:rPr lang="en-US" sz="1600" dirty="0">
                <a:solidFill>
                  <a:srgbClr val="000000"/>
                </a:solidFill>
              </a:rPr>
              <a:t>Cardiac muscle regeneration: lessons from </a:t>
            </a:r>
            <a:r>
              <a:rPr lang="en-US" sz="1600" dirty="0" smtClean="0">
                <a:solidFill>
                  <a:srgbClr val="000000"/>
                </a:solidFill>
              </a:rPr>
              <a:t>development</a:t>
            </a:r>
          </a:p>
          <a:p>
            <a:pPr algn="l"/>
            <a:r>
              <a:rPr lang="en-US" sz="1600" b="0" dirty="0" smtClean="0">
                <a:solidFill>
                  <a:srgbClr val="000000"/>
                </a:solidFill>
              </a:rPr>
              <a:t>Mark </a:t>
            </a:r>
            <a:r>
              <a:rPr lang="en-US" sz="1600" b="0" dirty="0">
                <a:solidFill>
                  <a:srgbClr val="000000"/>
                </a:solidFill>
              </a:rPr>
              <a:t>Mercola, </a:t>
            </a:r>
            <a:r>
              <a:rPr lang="en-US" sz="1600" b="0" dirty="0" err="1">
                <a:solidFill>
                  <a:srgbClr val="000000"/>
                </a:solidFill>
              </a:rPr>
              <a:t>Pilar</a:t>
            </a:r>
            <a:r>
              <a:rPr lang="en-US" sz="1600" b="0" dirty="0">
                <a:solidFill>
                  <a:srgbClr val="000000"/>
                </a:solidFill>
              </a:rPr>
              <a:t> Ruiz-</a:t>
            </a:r>
            <a:r>
              <a:rPr lang="en-US" sz="1600" b="0" dirty="0" smtClean="0">
                <a:solidFill>
                  <a:srgbClr val="000000"/>
                </a:solidFill>
              </a:rPr>
              <a:t>Lozano, Michael </a:t>
            </a:r>
            <a:r>
              <a:rPr lang="en-US" sz="1600" b="0" dirty="0">
                <a:solidFill>
                  <a:srgbClr val="000000"/>
                </a:solidFill>
              </a:rPr>
              <a:t>D. </a:t>
            </a:r>
            <a:r>
              <a:rPr lang="en-US" sz="1600" b="0" dirty="0" smtClean="0">
                <a:solidFill>
                  <a:srgbClr val="000000"/>
                </a:solidFill>
              </a:rPr>
              <a:t>Schneider</a:t>
            </a:r>
          </a:p>
          <a:p>
            <a:pPr algn="l"/>
            <a:r>
              <a:rPr lang="tr-TR" sz="1600" b="0" i="1" dirty="0" err="1">
                <a:solidFill>
                  <a:srgbClr val="000000"/>
                </a:solidFill>
              </a:rPr>
              <a:t>Genes</a:t>
            </a:r>
            <a:r>
              <a:rPr lang="tr-TR" sz="1600" b="0" i="1" dirty="0">
                <a:solidFill>
                  <a:srgbClr val="000000"/>
                </a:solidFill>
              </a:rPr>
              <a:t> Dev. </a:t>
            </a:r>
            <a:r>
              <a:rPr lang="tr-TR" sz="1600" b="0" dirty="0">
                <a:solidFill>
                  <a:srgbClr val="000000"/>
                </a:solidFill>
              </a:rPr>
              <a:t>2011 25: 299-309</a:t>
            </a:r>
            <a:endParaRPr lang="en-US" sz="1600" dirty="0">
              <a:solidFill>
                <a:srgbClr val="000000"/>
              </a:solidFill>
            </a:endParaRPr>
          </a:p>
        </p:txBody>
      </p:sp>
    </p:spTree>
    <p:extLst>
      <p:ext uri="{BB962C8B-B14F-4D97-AF65-F5344CB8AC3E}">
        <p14:creationId xmlns:p14="http://schemas.microsoft.com/office/powerpoint/2010/main" val="404344291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Helvetica"/>
                <a:cs typeface="Helvetica"/>
              </a:rPr>
              <a:t>How to override the cell cycle constraint in adult mammalian heart muscle?</a:t>
            </a:r>
          </a:p>
        </p:txBody>
      </p:sp>
      <p:pic>
        <p:nvPicPr>
          <p:cNvPr id="14" name="Picture 3"/>
          <p:cNvPicPr>
            <a:picLocks noChangeAspect="1" noChangeArrowheads="1"/>
          </p:cNvPicPr>
          <p:nvPr/>
        </p:nvPicPr>
        <p:blipFill>
          <a:blip r:embed="rId3"/>
          <a:srcRect/>
          <a:stretch>
            <a:fillRect/>
          </a:stretch>
        </p:blipFill>
        <p:spPr bwMode="auto">
          <a:xfrm>
            <a:off x="282586" y="1282696"/>
            <a:ext cx="5049838" cy="5394325"/>
          </a:xfrm>
          <a:prstGeom prst="rect">
            <a:avLst/>
          </a:prstGeom>
          <a:noFill/>
          <a:ln w="9525">
            <a:noFill/>
            <a:round/>
            <a:headEnd/>
            <a:tailEnd/>
          </a:ln>
        </p:spPr>
      </p:pic>
      <p:sp>
        <p:nvSpPr>
          <p:cNvPr id="16" name="Rectangle 15"/>
          <p:cNvSpPr/>
          <p:nvPr/>
        </p:nvSpPr>
        <p:spPr>
          <a:xfrm>
            <a:off x="814967" y="1175434"/>
            <a:ext cx="4559987"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Exogenous stem or progenitor cells</a:t>
            </a:r>
            <a:endParaRPr lang="en-US" sz="2000" dirty="0">
              <a:solidFill>
                <a:schemeClr val="tx2">
                  <a:lumMod val="50000"/>
                  <a:lumOff val="50000"/>
                </a:schemeClr>
              </a:solidFill>
            </a:endParaRPr>
          </a:p>
        </p:txBody>
      </p:sp>
      <p:sp>
        <p:nvSpPr>
          <p:cNvPr id="17" name="Rectangle 16"/>
          <p:cNvSpPr/>
          <p:nvPr/>
        </p:nvSpPr>
        <p:spPr>
          <a:xfrm rot="16200000">
            <a:off x="-2029832" y="3867833"/>
            <a:ext cx="4730682"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Endogenous stem or progenitor cells</a:t>
            </a:r>
            <a:endParaRPr lang="en-US" sz="2000" dirty="0">
              <a:solidFill>
                <a:schemeClr val="tx2">
                  <a:lumMod val="50000"/>
                  <a:lumOff val="50000"/>
                </a:schemeClr>
              </a:solidFill>
            </a:endParaRPr>
          </a:p>
        </p:txBody>
      </p:sp>
      <p:sp>
        <p:nvSpPr>
          <p:cNvPr id="18" name="Rectangle 17"/>
          <p:cNvSpPr/>
          <p:nvPr/>
        </p:nvSpPr>
        <p:spPr>
          <a:xfrm>
            <a:off x="1492305" y="6356292"/>
            <a:ext cx="2906515" cy="400110"/>
          </a:xfrm>
          <a:prstGeom prst="rect">
            <a:avLst/>
          </a:prstGeom>
          <a:solidFill>
            <a:schemeClr val="bg1"/>
          </a:solidFill>
          <a:ln>
            <a:noFill/>
          </a:ln>
        </p:spPr>
        <p:txBody>
          <a:bodyPr wrap="none">
            <a:spAutoFit/>
          </a:bodyPr>
          <a:lstStyle/>
          <a:p>
            <a:r>
              <a:rPr lang="en-US" sz="2000" dirty="0" smtClean="0">
                <a:solidFill>
                  <a:srgbClr val="800000"/>
                </a:solidFill>
              </a:rPr>
              <a:t>Stimulate proliferation</a:t>
            </a:r>
            <a:endParaRPr lang="en-US" sz="2000" dirty="0">
              <a:solidFill>
                <a:srgbClr val="800000"/>
              </a:solidFill>
            </a:endParaRPr>
          </a:p>
        </p:txBody>
      </p:sp>
      <p:sp>
        <p:nvSpPr>
          <p:cNvPr id="19" name="Rectangle 18"/>
          <p:cNvSpPr/>
          <p:nvPr/>
        </p:nvSpPr>
        <p:spPr>
          <a:xfrm rot="5400000">
            <a:off x="4150833" y="4104909"/>
            <a:ext cx="2137449" cy="400110"/>
          </a:xfrm>
          <a:prstGeom prst="rect">
            <a:avLst/>
          </a:prstGeom>
          <a:solidFill>
            <a:schemeClr val="bg1"/>
          </a:solidFill>
          <a:ln>
            <a:noFill/>
          </a:ln>
        </p:spPr>
        <p:txBody>
          <a:bodyPr wrap="none">
            <a:spAutoFit/>
          </a:bodyPr>
          <a:lstStyle/>
          <a:p>
            <a:r>
              <a:rPr lang="en-US" sz="2000" dirty="0" smtClean="0">
                <a:solidFill>
                  <a:schemeClr val="tx2">
                    <a:lumMod val="50000"/>
                    <a:lumOff val="50000"/>
                  </a:schemeClr>
                </a:solidFill>
              </a:rPr>
              <a:t>Block cell death</a:t>
            </a:r>
            <a:endParaRPr lang="en-US" sz="2000" dirty="0">
              <a:solidFill>
                <a:schemeClr val="tx2">
                  <a:lumMod val="50000"/>
                  <a:lumOff val="50000"/>
                </a:schemeClr>
              </a:solidFill>
            </a:endParaRPr>
          </a:p>
        </p:txBody>
      </p:sp>
      <p:pic>
        <p:nvPicPr>
          <p:cNvPr id="11" name="Picture 3"/>
          <p:cNvPicPr>
            <a:picLocks noChangeAspect="1" noChangeArrowheads="1"/>
          </p:cNvPicPr>
          <p:nvPr/>
        </p:nvPicPr>
        <p:blipFill>
          <a:blip r:embed="rId3"/>
          <a:srcRect l="41644" t="60901" r="23661" b="6644"/>
          <a:stretch>
            <a:fillRect/>
          </a:stretch>
        </p:blipFill>
        <p:spPr bwMode="auto">
          <a:xfrm>
            <a:off x="5458852" y="2574019"/>
            <a:ext cx="3558148" cy="3555358"/>
          </a:xfrm>
          <a:prstGeom prst="rect">
            <a:avLst/>
          </a:prstGeom>
          <a:noFill/>
          <a:ln w="9525">
            <a:solidFill>
              <a:srgbClr val="800000"/>
            </a:solidFill>
            <a:round/>
            <a:headEnd/>
            <a:tailEnd/>
          </a:ln>
          <a:effectLst>
            <a:outerShdw blurRad="152400" dir="2700000">
              <a:srgbClr val="000000">
                <a:alpha val="43000"/>
              </a:srgbClr>
            </a:outerShdw>
          </a:effectLst>
        </p:spPr>
      </p:pic>
      <p:sp>
        <p:nvSpPr>
          <p:cNvPr id="13" name="Rectangle 12"/>
          <p:cNvSpPr/>
          <p:nvPr/>
        </p:nvSpPr>
        <p:spPr bwMode="auto">
          <a:xfrm>
            <a:off x="2463800" y="5359400"/>
            <a:ext cx="1752600" cy="990600"/>
          </a:xfrm>
          <a:prstGeom prst="rect">
            <a:avLst/>
          </a:prstGeom>
          <a:no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0" name="Rectangle 19"/>
          <p:cNvSpPr/>
          <p:nvPr/>
        </p:nvSpPr>
        <p:spPr bwMode="auto">
          <a:xfrm>
            <a:off x="7899400" y="2603500"/>
            <a:ext cx="1117600" cy="13716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cxnSp>
        <p:nvCxnSpPr>
          <p:cNvPr id="21" name="Straight Connector 20"/>
          <p:cNvCxnSpPr/>
          <p:nvPr/>
        </p:nvCxnSpPr>
        <p:spPr bwMode="auto">
          <a:xfrm flipV="1">
            <a:off x="4197098" y="6134031"/>
            <a:ext cx="1242918" cy="216178"/>
          </a:xfrm>
          <a:prstGeom prst="line">
            <a:avLst/>
          </a:prstGeom>
          <a:solidFill>
            <a:schemeClr val="accent1"/>
          </a:solidFill>
          <a:ln w="9525" cap="flat" cmpd="sng" algn="ctr">
            <a:solidFill>
              <a:srgbClr val="800000"/>
            </a:solidFill>
            <a:prstDash val="dash"/>
            <a:round/>
            <a:headEnd type="none" w="med" len="med"/>
            <a:tailEnd type="none" w="med" len="med"/>
          </a:ln>
          <a:effectLst/>
        </p:spPr>
      </p:cxnSp>
      <p:cxnSp>
        <p:nvCxnSpPr>
          <p:cNvPr id="22" name="Straight Connector 21"/>
          <p:cNvCxnSpPr/>
          <p:nvPr/>
        </p:nvCxnSpPr>
        <p:spPr bwMode="auto">
          <a:xfrm flipV="1">
            <a:off x="4197098" y="2576114"/>
            <a:ext cx="1278944" cy="2783282"/>
          </a:xfrm>
          <a:prstGeom prst="line">
            <a:avLst/>
          </a:prstGeom>
          <a:solidFill>
            <a:schemeClr val="accent1"/>
          </a:solidFill>
          <a:ln w="9525" cap="flat" cmpd="sng" algn="ctr">
            <a:solidFill>
              <a:srgbClr val="800000"/>
            </a:solidFill>
            <a:prstDash val="dash"/>
            <a:round/>
            <a:headEnd type="none" w="med" len="med"/>
            <a:tailEnd type="none" w="med" len="med"/>
          </a:ln>
          <a:effectLst/>
        </p:spPr>
      </p:cxnSp>
    </p:spTree>
    <p:extLst>
      <p:ext uri="{BB962C8B-B14F-4D97-AF65-F5344CB8AC3E}">
        <p14:creationId xmlns:p14="http://schemas.microsoft.com/office/powerpoint/2010/main" val="190176860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Helvetica"/>
                <a:cs typeface="Helvetica"/>
              </a:rPr>
              <a:t>Standard “candidate gene” approach: Is the switch between two pocket proteins responsible?</a:t>
            </a:r>
          </a:p>
        </p:txBody>
      </p:sp>
      <p:sp>
        <p:nvSpPr>
          <p:cNvPr id="15" name="Rectangle 7"/>
          <p:cNvSpPr>
            <a:spLocks noChangeArrowheads="1"/>
          </p:cNvSpPr>
          <p:nvPr/>
        </p:nvSpPr>
        <p:spPr bwMode="auto">
          <a:xfrm>
            <a:off x="6758458" y="6553747"/>
            <a:ext cx="2380824" cy="292388"/>
          </a:xfrm>
          <a:prstGeom prst="rect">
            <a:avLst/>
          </a:prstGeom>
          <a:noFill/>
          <a:ln w="9525">
            <a:noFill/>
            <a:miter lim="800000"/>
            <a:headEnd/>
            <a:tailEnd/>
          </a:ln>
          <a:effectLst/>
        </p:spPr>
        <p:txBody>
          <a:bodyPr wrap="none" anchor="ctr">
            <a:prstTxWarp prst="textNoShape">
              <a:avLst/>
            </a:prstTxWarp>
            <a:spAutoFit/>
          </a:bodyPr>
          <a:lstStyle/>
          <a:p>
            <a:pPr algn="r"/>
            <a:r>
              <a:rPr lang="en-US" sz="1300" b="0" dirty="0" err="1" smtClean="0">
                <a:solidFill>
                  <a:schemeClr val="tx1"/>
                </a:solidFill>
              </a:rPr>
              <a:t>MacLellan</a:t>
            </a:r>
            <a:r>
              <a:rPr lang="en-US" sz="1300" b="0" dirty="0" smtClean="0">
                <a:solidFill>
                  <a:schemeClr val="tx1"/>
                </a:solidFill>
              </a:rPr>
              <a:t>, </a:t>
            </a:r>
            <a:r>
              <a:rPr lang="en-US" sz="1300" b="0" dirty="0" err="1" smtClean="0">
                <a:solidFill>
                  <a:schemeClr val="tx1"/>
                </a:solidFill>
              </a:rPr>
              <a:t>Mol</a:t>
            </a:r>
            <a:r>
              <a:rPr lang="en-US" sz="1300" b="0" dirty="0" smtClean="0">
                <a:solidFill>
                  <a:schemeClr val="tx1"/>
                </a:solidFill>
              </a:rPr>
              <a:t> Cell </a:t>
            </a:r>
            <a:r>
              <a:rPr lang="en-US" sz="1300" b="0" dirty="0" err="1" smtClean="0">
                <a:solidFill>
                  <a:schemeClr val="tx1"/>
                </a:solidFill>
              </a:rPr>
              <a:t>Biol</a:t>
            </a:r>
            <a:r>
              <a:rPr lang="en-US" sz="1300" b="0" dirty="0" smtClean="0">
                <a:solidFill>
                  <a:schemeClr val="tx1"/>
                </a:solidFill>
              </a:rPr>
              <a:t> 2005</a:t>
            </a:r>
            <a:endParaRPr lang="en-US" sz="1300" b="0" dirty="0">
              <a:solidFill>
                <a:schemeClr val="tx1"/>
              </a:solidFill>
            </a:endParaRPr>
          </a:p>
        </p:txBody>
      </p:sp>
      <p:pic>
        <p:nvPicPr>
          <p:cNvPr id="9" name="Picture 8"/>
          <p:cNvPicPr>
            <a:picLocks noChangeAspect="1"/>
          </p:cNvPicPr>
          <p:nvPr/>
        </p:nvPicPr>
        <p:blipFill rotWithShape="1">
          <a:blip r:embed="rId3"/>
          <a:srcRect r="4451"/>
          <a:stretch/>
        </p:blipFill>
        <p:spPr>
          <a:xfrm>
            <a:off x="4965700" y="2269358"/>
            <a:ext cx="4089400" cy="2213741"/>
          </a:xfrm>
          <a:prstGeom prst="rect">
            <a:avLst/>
          </a:prstGeom>
        </p:spPr>
      </p:pic>
      <p:pic>
        <p:nvPicPr>
          <p:cNvPr id="23" name="Picture 22"/>
          <p:cNvPicPr>
            <a:picLocks noChangeAspect="1"/>
          </p:cNvPicPr>
          <p:nvPr/>
        </p:nvPicPr>
        <p:blipFill>
          <a:blip r:embed="rId4"/>
          <a:stretch>
            <a:fillRect/>
          </a:stretch>
        </p:blipFill>
        <p:spPr>
          <a:xfrm>
            <a:off x="165100" y="1625600"/>
            <a:ext cx="4703103" cy="4254500"/>
          </a:xfrm>
          <a:prstGeom prst="rect">
            <a:avLst/>
          </a:prstGeom>
          <a:ln>
            <a:solidFill>
              <a:srgbClr val="800000"/>
            </a:solidFill>
          </a:ln>
        </p:spPr>
      </p:pic>
      <p:sp>
        <p:nvSpPr>
          <p:cNvPr id="24" name="Rectangle 7"/>
          <p:cNvSpPr>
            <a:spLocks noChangeArrowheads="1"/>
          </p:cNvSpPr>
          <p:nvPr/>
        </p:nvSpPr>
        <p:spPr bwMode="auto">
          <a:xfrm>
            <a:off x="1816765" y="6553747"/>
            <a:ext cx="3131517" cy="292388"/>
          </a:xfrm>
          <a:prstGeom prst="rect">
            <a:avLst/>
          </a:prstGeom>
          <a:noFill/>
          <a:ln w="9525">
            <a:noFill/>
            <a:miter lim="800000"/>
            <a:headEnd/>
            <a:tailEnd/>
          </a:ln>
          <a:effectLst/>
        </p:spPr>
        <p:txBody>
          <a:bodyPr wrap="none" anchor="ctr">
            <a:prstTxWarp prst="textNoShape">
              <a:avLst/>
            </a:prstTxWarp>
            <a:spAutoFit/>
          </a:bodyPr>
          <a:lstStyle/>
          <a:p>
            <a:pPr algn="r"/>
            <a:r>
              <a:rPr lang="en-US" sz="1300" b="0" dirty="0" err="1" smtClean="0">
                <a:solidFill>
                  <a:schemeClr val="tx1"/>
                </a:solidFill>
              </a:rPr>
              <a:t>Lapenna</a:t>
            </a:r>
            <a:r>
              <a:rPr lang="en-US" sz="1300" b="0" dirty="0" smtClean="0">
                <a:solidFill>
                  <a:schemeClr val="tx1"/>
                </a:solidFill>
              </a:rPr>
              <a:t>, Nat Rev Drug Discovery 2009</a:t>
            </a:r>
            <a:endParaRPr lang="en-US" sz="1300" b="0" dirty="0">
              <a:solidFill>
                <a:schemeClr val="tx1"/>
              </a:solidFill>
            </a:endParaRPr>
          </a:p>
        </p:txBody>
      </p:sp>
      <p:sp>
        <p:nvSpPr>
          <p:cNvPr id="25" name="Right Triangle 24"/>
          <p:cNvSpPr/>
          <p:nvPr/>
        </p:nvSpPr>
        <p:spPr bwMode="auto">
          <a:xfrm>
            <a:off x="5740400" y="4673600"/>
            <a:ext cx="3263900" cy="990600"/>
          </a:xfrm>
          <a:prstGeom prst="rtTriangle">
            <a:avLst/>
          </a:prstGeom>
          <a:solidFill>
            <a:srgbClr val="00CF00">
              <a:alpha val="49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7" name="Rectangle 26"/>
          <p:cNvSpPr/>
          <p:nvPr/>
        </p:nvSpPr>
        <p:spPr>
          <a:xfrm>
            <a:off x="5762170" y="4909235"/>
            <a:ext cx="769261" cy="400110"/>
          </a:xfrm>
          <a:prstGeom prst="rect">
            <a:avLst/>
          </a:prstGeom>
        </p:spPr>
        <p:txBody>
          <a:bodyPr wrap="none">
            <a:spAutoFit/>
          </a:bodyPr>
          <a:lstStyle/>
          <a:p>
            <a:r>
              <a:rPr lang="en-US" sz="2000" dirty="0" smtClean="0">
                <a:solidFill>
                  <a:schemeClr val="tx1"/>
                </a:solidFill>
                <a:latin typeface="Helvetica"/>
                <a:cs typeface="Helvetica"/>
              </a:rPr>
              <a:t>p107</a:t>
            </a:r>
            <a:endParaRPr lang="en-US" sz="2000" dirty="0">
              <a:solidFill>
                <a:schemeClr val="tx1"/>
              </a:solidFill>
            </a:endParaRPr>
          </a:p>
        </p:txBody>
      </p:sp>
      <p:sp>
        <p:nvSpPr>
          <p:cNvPr id="29" name="Rectangle 28"/>
          <p:cNvSpPr/>
          <p:nvPr/>
        </p:nvSpPr>
        <p:spPr>
          <a:xfrm>
            <a:off x="7001156" y="5747435"/>
            <a:ext cx="671979" cy="400110"/>
          </a:xfrm>
          <a:prstGeom prst="rect">
            <a:avLst/>
          </a:prstGeom>
        </p:spPr>
        <p:txBody>
          <a:bodyPr wrap="none">
            <a:spAutoFit/>
          </a:bodyPr>
          <a:lstStyle/>
          <a:p>
            <a:r>
              <a:rPr lang="en-US" sz="2000" dirty="0" smtClean="0">
                <a:solidFill>
                  <a:schemeClr val="tx1"/>
                </a:solidFill>
                <a:latin typeface="Helvetica"/>
                <a:cs typeface="Helvetica"/>
              </a:rPr>
              <a:t>Age</a:t>
            </a:r>
            <a:endParaRPr lang="en-US" sz="2000" dirty="0">
              <a:solidFill>
                <a:schemeClr val="tx1"/>
              </a:solidFill>
            </a:endParaRPr>
          </a:p>
        </p:txBody>
      </p:sp>
      <p:cxnSp>
        <p:nvCxnSpPr>
          <p:cNvPr id="31" name="Straight Arrow Connector 30"/>
          <p:cNvCxnSpPr/>
          <p:nvPr/>
        </p:nvCxnSpPr>
        <p:spPr bwMode="auto">
          <a:xfrm flipV="1">
            <a:off x="6330390" y="5791200"/>
            <a:ext cx="2013510" cy="389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6" name="Right Triangle 25"/>
          <p:cNvSpPr/>
          <p:nvPr/>
        </p:nvSpPr>
        <p:spPr bwMode="auto">
          <a:xfrm flipH="1">
            <a:off x="5727700" y="4673600"/>
            <a:ext cx="3263900" cy="990600"/>
          </a:xfrm>
          <a:prstGeom prst="rtTriangle">
            <a:avLst/>
          </a:prstGeom>
          <a:solidFill>
            <a:srgbClr val="537CFF">
              <a:alpha val="67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8" name="Rectangle 27"/>
          <p:cNvSpPr/>
          <p:nvPr/>
        </p:nvSpPr>
        <p:spPr>
          <a:xfrm>
            <a:off x="8423522" y="4909235"/>
            <a:ext cx="526556" cy="400110"/>
          </a:xfrm>
          <a:prstGeom prst="rect">
            <a:avLst/>
          </a:prstGeom>
        </p:spPr>
        <p:txBody>
          <a:bodyPr wrap="none">
            <a:spAutoFit/>
          </a:bodyPr>
          <a:lstStyle/>
          <a:p>
            <a:r>
              <a:rPr lang="en-US" sz="2000" dirty="0" err="1" smtClean="0">
                <a:solidFill>
                  <a:schemeClr val="tx1"/>
                </a:solidFill>
                <a:latin typeface="Helvetica"/>
                <a:cs typeface="Helvetica"/>
              </a:rPr>
              <a:t>Rb</a:t>
            </a:r>
            <a:endParaRPr lang="en-US" sz="2000" dirty="0">
              <a:solidFill>
                <a:schemeClr val="tx1"/>
              </a:solidFill>
            </a:endParaRPr>
          </a:p>
        </p:txBody>
      </p:sp>
    </p:spTree>
    <p:extLst>
      <p:ext uri="{BB962C8B-B14F-4D97-AF65-F5344CB8AC3E}">
        <p14:creationId xmlns:p14="http://schemas.microsoft.com/office/powerpoint/2010/main" val="386967897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2659119" y="2262905"/>
            <a:ext cx="6009102" cy="4543699"/>
            <a:chOff x="2659119" y="2262905"/>
            <a:chExt cx="6009102" cy="4543699"/>
          </a:xfrm>
          <a:solidFill>
            <a:srgbClr val="E9EAFF"/>
          </a:solidFill>
        </p:grpSpPr>
        <p:sp>
          <p:nvSpPr>
            <p:cNvPr id="57" name="Oval 56"/>
            <p:cNvSpPr/>
            <p:nvPr/>
          </p:nvSpPr>
          <p:spPr bwMode="auto">
            <a:xfrm>
              <a:off x="2659119" y="6527446"/>
              <a:ext cx="279158" cy="279158"/>
            </a:xfrm>
            <a:prstGeom prst="ellipse">
              <a:avLst/>
            </a:prstGeom>
            <a:grpFill/>
            <a:ln w="9525" cap="flat" cmpd="sng" algn="ctr">
              <a:solidFill>
                <a:srgbClr val="073D7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45" name="Oval 44"/>
            <p:cNvSpPr/>
            <p:nvPr/>
          </p:nvSpPr>
          <p:spPr bwMode="auto">
            <a:xfrm>
              <a:off x="5622619" y="2287396"/>
              <a:ext cx="350143" cy="350143"/>
            </a:xfrm>
            <a:prstGeom prst="ellipse">
              <a:avLst/>
            </a:prstGeom>
            <a:grpFill/>
            <a:ln w="9525" cap="flat" cmpd="sng" algn="ctr">
              <a:solidFill>
                <a:srgbClr val="073D7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47" name="Oval 46"/>
            <p:cNvSpPr/>
            <p:nvPr/>
          </p:nvSpPr>
          <p:spPr bwMode="auto">
            <a:xfrm>
              <a:off x="8318078" y="2269122"/>
              <a:ext cx="350143" cy="350143"/>
            </a:xfrm>
            <a:prstGeom prst="ellipse">
              <a:avLst/>
            </a:prstGeom>
            <a:grpFill/>
            <a:ln w="9525" cap="flat" cmpd="sng" algn="ctr">
              <a:solidFill>
                <a:srgbClr val="073D7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37" name="Oval 36"/>
            <p:cNvSpPr/>
            <p:nvPr/>
          </p:nvSpPr>
          <p:spPr bwMode="auto">
            <a:xfrm>
              <a:off x="2729075" y="2262905"/>
              <a:ext cx="350143" cy="350143"/>
            </a:xfrm>
            <a:prstGeom prst="ellipse">
              <a:avLst/>
            </a:prstGeom>
            <a:grpFill/>
            <a:ln w="9525" cap="flat" cmpd="sng" algn="ctr">
              <a:solidFill>
                <a:srgbClr val="073D7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61" name="Group 60"/>
          <p:cNvGrpSpPr/>
          <p:nvPr/>
        </p:nvGrpSpPr>
        <p:grpSpPr>
          <a:xfrm>
            <a:off x="2099435" y="1863822"/>
            <a:ext cx="6623615" cy="4714647"/>
            <a:chOff x="2099435" y="1863822"/>
            <a:chExt cx="6623615" cy="4714647"/>
          </a:xfrm>
          <a:solidFill>
            <a:srgbClr val="FFF3F3"/>
          </a:solidFill>
        </p:grpSpPr>
        <p:sp>
          <p:nvSpPr>
            <p:cNvPr id="56" name="Oval 55"/>
            <p:cNvSpPr/>
            <p:nvPr/>
          </p:nvSpPr>
          <p:spPr bwMode="auto">
            <a:xfrm>
              <a:off x="2099435" y="6214227"/>
              <a:ext cx="364242" cy="364242"/>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58" name="Oval 57"/>
            <p:cNvSpPr/>
            <p:nvPr/>
          </p:nvSpPr>
          <p:spPr bwMode="auto">
            <a:xfrm>
              <a:off x="2617748" y="6209270"/>
              <a:ext cx="364242" cy="364242"/>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49" name="Oval 48"/>
            <p:cNvSpPr/>
            <p:nvPr/>
          </p:nvSpPr>
          <p:spPr bwMode="auto">
            <a:xfrm>
              <a:off x="7157661" y="1876257"/>
              <a:ext cx="456863" cy="456863"/>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50" name="Oval 49"/>
            <p:cNvSpPr/>
            <p:nvPr/>
          </p:nvSpPr>
          <p:spPr bwMode="auto">
            <a:xfrm>
              <a:off x="4462202" y="1885394"/>
              <a:ext cx="456863" cy="456863"/>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46" name="Oval 45"/>
            <p:cNvSpPr/>
            <p:nvPr/>
          </p:nvSpPr>
          <p:spPr bwMode="auto">
            <a:xfrm>
              <a:off x="5570728" y="1888313"/>
              <a:ext cx="456863" cy="456863"/>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48" name="Oval 47"/>
            <p:cNvSpPr/>
            <p:nvPr/>
          </p:nvSpPr>
          <p:spPr bwMode="auto">
            <a:xfrm>
              <a:off x="8266187" y="1870039"/>
              <a:ext cx="456863" cy="456863"/>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35" name="Oval 34"/>
            <p:cNvSpPr/>
            <p:nvPr/>
          </p:nvSpPr>
          <p:spPr bwMode="auto">
            <a:xfrm>
              <a:off x="2677184" y="1863822"/>
              <a:ext cx="456863" cy="456863"/>
            </a:xfrm>
            <a:prstGeom prst="ellipse">
              <a:avLst/>
            </a:prstGeom>
            <a:grpFill/>
            <a:ln w="952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sp>
        <p:nvSpPr>
          <p:cNvPr id="2" name="Title 1"/>
          <p:cNvSpPr>
            <a:spLocks noGrp="1"/>
          </p:cNvSpPr>
          <p:nvPr>
            <p:ph type="title"/>
          </p:nvPr>
        </p:nvSpPr>
        <p:spPr/>
        <p:txBody>
          <a:bodyPr/>
          <a:lstStyle/>
          <a:p>
            <a:r>
              <a:rPr lang="en-US" dirty="0" smtClean="0"/>
              <a:t>Deleting the anti-oncogenes </a:t>
            </a:r>
            <a:r>
              <a:rPr lang="en-US" dirty="0" err="1" smtClean="0"/>
              <a:t>Rb</a:t>
            </a:r>
            <a:r>
              <a:rPr lang="en-US" dirty="0" smtClean="0"/>
              <a:t> and p130 causes extensive muscle cell proliferation in adult hearts</a:t>
            </a:r>
            <a:endParaRPr lang="en-US" dirty="0"/>
          </a:p>
        </p:txBody>
      </p:sp>
      <p:pic>
        <p:nvPicPr>
          <p:cNvPr id="3" name="Picture 2" descr="rb cko heart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47" y="2687711"/>
            <a:ext cx="2721068" cy="1944454"/>
          </a:xfrm>
          <a:prstGeom prst="rect">
            <a:avLst/>
          </a:prstGeom>
        </p:spPr>
      </p:pic>
      <p:grpSp>
        <p:nvGrpSpPr>
          <p:cNvPr id="12" name="Group 11"/>
          <p:cNvGrpSpPr/>
          <p:nvPr/>
        </p:nvGrpSpPr>
        <p:grpSpPr>
          <a:xfrm>
            <a:off x="4038620" y="2701249"/>
            <a:ext cx="2356157" cy="3429284"/>
            <a:chOff x="5573661" y="949169"/>
            <a:chExt cx="2233348" cy="3250541"/>
          </a:xfrm>
        </p:grpSpPr>
        <p:pic>
          <p:nvPicPr>
            <p:cNvPr id="4" name="Picture 3" descr="rb cko brdu &amp; ph3 controls.tiff"/>
            <p:cNvPicPr>
              <a:picLocks noChangeAspect="1"/>
            </p:cNvPicPr>
            <p:nvPr/>
          </p:nvPicPr>
          <p:blipFill rotWithShape="1">
            <a:blip r:embed="rId3">
              <a:extLst>
                <a:ext uri="{28A0092B-C50C-407E-A947-70E740481C1C}">
                  <a14:useLocalDpi xmlns:a14="http://schemas.microsoft.com/office/drawing/2010/main" val="0"/>
                </a:ext>
              </a:extLst>
            </a:blip>
            <a:srcRect t="30936"/>
            <a:stretch/>
          </p:blipFill>
          <p:spPr>
            <a:xfrm rot="16200000">
              <a:off x="4506035" y="2016795"/>
              <a:ext cx="3250539" cy="1115287"/>
            </a:xfrm>
            <a:prstGeom prst="rect">
              <a:avLst/>
            </a:prstGeom>
          </p:spPr>
        </p:pic>
        <p:pic>
          <p:nvPicPr>
            <p:cNvPr id="5" name="Picture 4" descr="rb brdu &amp; ph3 DKO.tiff"/>
            <p:cNvPicPr>
              <a:picLocks noChangeAspect="1"/>
            </p:cNvPicPr>
            <p:nvPr/>
          </p:nvPicPr>
          <p:blipFill rotWithShape="1">
            <a:blip r:embed="rId4">
              <a:extLst>
                <a:ext uri="{28A0092B-C50C-407E-A947-70E740481C1C}">
                  <a14:useLocalDpi xmlns:a14="http://schemas.microsoft.com/office/drawing/2010/main" val="0"/>
                </a:ext>
              </a:extLst>
            </a:blip>
            <a:srcRect t="19358"/>
            <a:stretch/>
          </p:blipFill>
          <p:spPr>
            <a:xfrm rot="16200000">
              <a:off x="5622432" y="2015133"/>
              <a:ext cx="3250540" cy="1118614"/>
            </a:xfrm>
            <a:prstGeom prst="rect">
              <a:avLst/>
            </a:prstGeom>
          </p:spPr>
        </p:pic>
      </p:grpSp>
      <p:sp>
        <p:nvSpPr>
          <p:cNvPr id="8" name="TextBox 7"/>
          <p:cNvSpPr txBox="1"/>
          <p:nvPr/>
        </p:nvSpPr>
        <p:spPr>
          <a:xfrm>
            <a:off x="-26883" y="1781611"/>
            <a:ext cx="1383311" cy="830997"/>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600" dirty="0" err="1" smtClean="0">
                <a:solidFill>
                  <a:srgbClr val="000000"/>
                </a:solidFill>
                <a:latin typeface="Symbol" charset="2"/>
                <a:cs typeface="Symbol" charset="2"/>
              </a:rPr>
              <a:t>a</a:t>
            </a:r>
            <a:r>
              <a:rPr lang="en-US" sz="1600" dirty="0" err="1" smtClean="0">
                <a:solidFill>
                  <a:srgbClr val="000000"/>
                </a:solidFill>
              </a:rPr>
              <a:t>MyHC-Cre</a:t>
            </a:r>
            <a:r>
              <a:rPr lang="en-US" sz="1600" dirty="0" smtClean="0">
                <a:solidFill>
                  <a:srgbClr val="000000"/>
                </a:solidFill>
              </a:rPr>
              <a:t>:</a:t>
            </a:r>
          </a:p>
          <a:p>
            <a:pPr algn="r"/>
            <a:r>
              <a:rPr lang="en-US" sz="1600" dirty="0" err="1" smtClean="0">
                <a:solidFill>
                  <a:srgbClr val="000000"/>
                </a:solidFill>
              </a:rPr>
              <a:t>Rb</a:t>
            </a:r>
            <a:r>
              <a:rPr lang="en-US" sz="1600" dirty="0" smtClean="0">
                <a:solidFill>
                  <a:srgbClr val="000000"/>
                </a:solidFill>
              </a:rPr>
              <a:t>:</a:t>
            </a:r>
          </a:p>
          <a:p>
            <a:pPr algn="r"/>
            <a:r>
              <a:rPr lang="en-US" sz="1600" dirty="0" smtClean="0">
                <a:solidFill>
                  <a:srgbClr val="000000"/>
                </a:solidFill>
              </a:rPr>
              <a:t>p130</a:t>
            </a:r>
            <a:endParaRPr lang="en-US" sz="1600" dirty="0">
              <a:solidFill>
                <a:srgbClr val="000000"/>
              </a:solidFill>
            </a:endParaRPr>
          </a:p>
        </p:txBody>
      </p:sp>
      <p:sp>
        <p:nvSpPr>
          <p:cNvPr id="9" name="TextBox 8"/>
          <p:cNvSpPr txBox="1"/>
          <p:nvPr/>
        </p:nvSpPr>
        <p:spPr>
          <a:xfrm>
            <a:off x="1439711" y="1778693"/>
            <a:ext cx="48132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a:t>
            </a:r>
          </a:p>
          <a:p>
            <a:r>
              <a:rPr lang="en-US" sz="1600" dirty="0" smtClean="0">
                <a:solidFill>
                  <a:srgbClr val="000000"/>
                </a:solidFill>
              </a:rPr>
              <a:t>+/+</a:t>
            </a:r>
            <a:endParaRPr lang="en-US" sz="1600" dirty="0">
              <a:solidFill>
                <a:srgbClr val="000000"/>
              </a:solidFill>
            </a:endParaRPr>
          </a:p>
        </p:txBody>
      </p:sp>
      <p:sp>
        <p:nvSpPr>
          <p:cNvPr id="10" name="TextBox 9"/>
          <p:cNvSpPr txBox="1"/>
          <p:nvPr/>
        </p:nvSpPr>
        <p:spPr>
          <a:xfrm>
            <a:off x="2655649" y="1766640"/>
            <a:ext cx="49234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F/F</a:t>
            </a:r>
          </a:p>
          <a:p>
            <a:r>
              <a:rPr lang="en-US" sz="1600" dirty="0" smtClean="0">
                <a:solidFill>
                  <a:srgbClr val="000000"/>
                </a:solidFill>
              </a:rPr>
              <a:t>-/</a:t>
            </a:r>
            <a:r>
              <a:rPr lang="en-US" sz="1600" dirty="0">
                <a:solidFill>
                  <a:srgbClr val="000000"/>
                </a:solidFill>
              </a:rPr>
              <a:t>-</a:t>
            </a:r>
          </a:p>
        </p:txBody>
      </p:sp>
      <p:sp>
        <p:nvSpPr>
          <p:cNvPr id="14" name="TextBox 13"/>
          <p:cNvSpPr txBox="1"/>
          <p:nvPr/>
        </p:nvSpPr>
        <p:spPr>
          <a:xfrm>
            <a:off x="4437383" y="1778884"/>
            <a:ext cx="49234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F/F</a:t>
            </a:r>
          </a:p>
          <a:p>
            <a:r>
              <a:rPr lang="en-US" sz="1600" dirty="0" smtClean="0">
                <a:solidFill>
                  <a:srgbClr val="000000"/>
                </a:solidFill>
              </a:rPr>
              <a:t>+/+</a:t>
            </a:r>
            <a:endParaRPr lang="en-US" sz="1600" dirty="0">
              <a:solidFill>
                <a:srgbClr val="000000"/>
              </a:solidFill>
            </a:endParaRPr>
          </a:p>
        </p:txBody>
      </p:sp>
      <p:sp>
        <p:nvSpPr>
          <p:cNvPr id="15" name="TextBox 14"/>
          <p:cNvSpPr txBox="1"/>
          <p:nvPr/>
        </p:nvSpPr>
        <p:spPr>
          <a:xfrm>
            <a:off x="5549189" y="1778884"/>
            <a:ext cx="49234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F/F</a:t>
            </a:r>
          </a:p>
          <a:p>
            <a:r>
              <a:rPr lang="en-US" sz="1600" dirty="0" smtClean="0">
                <a:solidFill>
                  <a:srgbClr val="000000"/>
                </a:solidFill>
              </a:rPr>
              <a:t>-/</a:t>
            </a:r>
            <a:r>
              <a:rPr lang="en-US" sz="1600" dirty="0">
                <a:solidFill>
                  <a:srgbClr val="000000"/>
                </a:solidFill>
              </a:rPr>
              <a:t>-</a:t>
            </a:r>
          </a:p>
        </p:txBody>
      </p:sp>
      <p:sp>
        <p:nvSpPr>
          <p:cNvPr id="16" name="Rectangle 86"/>
          <p:cNvSpPr>
            <a:spLocks noChangeArrowheads="1"/>
          </p:cNvSpPr>
          <p:nvPr/>
        </p:nvSpPr>
        <p:spPr bwMode="auto">
          <a:xfrm>
            <a:off x="6769526" y="6553850"/>
            <a:ext cx="2380824" cy="292388"/>
          </a:xfrm>
          <a:prstGeom prst="rect">
            <a:avLst/>
          </a:prstGeom>
          <a:noFill/>
          <a:ln w="9525">
            <a:noFill/>
            <a:miter lim="800000"/>
            <a:headEnd/>
            <a:tailEnd/>
          </a:ln>
        </p:spPr>
        <p:txBody>
          <a:bodyPr wrap="none" anchor="ctr">
            <a:prstTxWarp prst="textNoShape">
              <a:avLst/>
            </a:prstTxWarp>
            <a:spAutoFit/>
          </a:bodyPr>
          <a:lstStyle/>
          <a:p>
            <a:pPr algn="r"/>
            <a:r>
              <a:rPr lang="en-US" sz="1300" b="0" dirty="0" err="1" smtClean="0">
                <a:solidFill>
                  <a:schemeClr val="tx1"/>
                </a:solidFill>
              </a:rPr>
              <a:t>MacLellan</a:t>
            </a:r>
            <a:r>
              <a:rPr lang="en-US" sz="1300" b="0" dirty="0" smtClean="0">
                <a:solidFill>
                  <a:schemeClr val="tx1"/>
                </a:solidFill>
              </a:rPr>
              <a:t>, </a:t>
            </a:r>
            <a:r>
              <a:rPr lang="en-US" sz="1300" b="0" dirty="0" err="1" smtClean="0">
                <a:solidFill>
                  <a:schemeClr val="tx1"/>
                </a:solidFill>
              </a:rPr>
              <a:t>Mol</a:t>
            </a:r>
            <a:r>
              <a:rPr lang="en-US" sz="1300" b="0" dirty="0" smtClean="0">
                <a:solidFill>
                  <a:schemeClr val="tx1"/>
                </a:solidFill>
              </a:rPr>
              <a:t> Cell </a:t>
            </a:r>
            <a:r>
              <a:rPr lang="en-US" sz="1300" b="0" dirty="0" err="1" smtClean="0">
                <a:solidFill>
                  <a:schemeClr val="tx1"/>
                </a:solidFill>
              </a:rPr>
              <a:t>Biol</a:t>
            </a:r>
            <a:r>
              <a:rPr lang="en-US" sz="1300" b="0" dirty="0" smtClean="0">
                <a:solidFill>
                  <a:schemeClr val="tx1"/>
                </a:solidFill>
              </a:rPr>
              <a:t> 2005</a:t>
            </a:r>
            <a:endParaRPr lang="en-US" sz="1300" b="0" dirty="0">
              <a:solidFill>
                <a:schemeClr val="tx1"/>
              </a:solidFill>
            </a:endParaRPr>
          </a:p>
        </p:txBody>
      </p:sp>
      <p:sp>
        <p:nvSpPr>
          <p:cNvPr id="17" name="Rectangle 16"/>
          <p:cNvSpPr/>
          <p:nvPr/>
        </p:nvSpPr>
        <p:spPr>
          <a:xfrm rot="16200000">
            <a:off x="5834952" y="3453518"/>
            <a:ext cx="1403073"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smtClean="0">
                <a:solidFill>
                  <a:srgbClr val="000000"/>
                </a:solidFill>
                <a:latin typeface="+mn-lt"/>
                <a:cs typeface="Symbol" charset="2"/>
              </a:rPr>
              <a:t>% of nuclei</a:t>
            </a:r>
            <a:endParaRPr lang="en-US" sz="1800" dirty="0">
              <a:solidFill>
                <a:srgbClr val="000000"/>
              </a:solidFill>
              <a:latin typeface="+mn-lt"/>
            </a:endParaRPr>
          </a:p>
        </p:txBody>
      </p:sp>
      <p:sp>
        <p:nvSpPr>
          <p:cNvPr id="18" name="TextBox 17"/>
          <p:cNvSpPr txBox="1"/>
          <p:nvPr/>
        </p:nvSpPr>
        <p:spPr>
          <a:xfrm>
            <a:off x="7139047" y="1778884"/>
            <a:ext cx="49234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F/F</a:t>
            </a:r>
          </a:p>
          <a:p>
            <a:r>
              <a:rPr lang="en-US" sz="1600" dirty="0" smtClean="0">
                <a:solidFill>
                  <a:srgbClr val="000000"/>
                </a:solidFill>
              </a:rPr>
              <a:t>+/+</a:t>
            </a:r>
            <a:endParaRPr lang="en-US" sz="1600" dirty="0">
              <a:solidFill>
                <a:srgbClr val="000000"/>
              </a:solidFill>
            </a:endParaRPr>
          </a:p>
        </p:txBody>
      </p:sp>
      <p:sp>
        <p:nvSpPr>
          <p:cNvPr id="19" name="TextBox 18"/>
          <p:cNvSpPr txBox="1"/>
          <p:nvPr/>
        </p:nvSpPr>
        <p:spPr>
          <a:xfrm>
            <a:off x="8250853" y="1778884"/>
            <a:ext cx="49234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000000"/>
                </a:solidFill>
                <a:latin typeface="Symbol" charset="2"/>
                <a:cs typeface="Symbol" charset="2"/>
              </a:rPr>
              <a:t>+</a:t>
            </a:r>
            <a:endParaRPr lang="en-US" sz="1600" dirty="0" smtClean="0">
              <a:solidFill>
                <a:srgbClr val="000000"/>
              </a:solidFill>
            </a:endParaRPr>
          </a:p>
          <a:p>
            <a:r>
              <a:rPr lang="en-US" sz="1600" dirty="0" smtClean="0">
                <a:solidFill>
                  <a:srgbClr val="000000"/>
                </a:solidFill>
              </a:rPr>
              <a:t>F/F</a:t>
            </a:r>
          </a:p>
          <a:p>
            <a:r>
              <a:rPr lang="en-US" sz="1600" dirty="0" smtClean="0">
                <a:solidFill>
                  <a:srgbClr val="000000"/>
                </a:solidFill>
              </a:rPr>
              <a:t>-/</a:t>
            </a:r>
            <a:r>
              <a:rPr lang="en-US" sz="1600" dirty="0">
                <a:solidFill>
                  <a:srgbClr val="000000"/>
                </a:solidFill>
              </a:rPr>
              <a:t>-</a:t>
            </a:r>
          </a:p>
        </p:txBody>
      </p:sp>
      <p:sp>
        <p:nvSpPr>
          <p:cNvPr id="20" name="Rectangle 19"/>
          <p:cNvSpPr/>
          <p:nvPr/>
        </p:nvSpPr>
        <p:spPr>
          <a:xfrm rot="16200000">
            <a:off x="3075255" y="3432327"/>
            <a:ext cx="1543962" cy="369332"/>
          </a:xfrm>
          <a:prstGeom prst="rect">
            <a:avLst/>
          </a:prstGeom>
          <a:effectLst>
            <a:outerShdw blurRad="50800" dist="38100" dir="2700000" algn="tl" rotWithShape="0">
              <a:prstClr val="black">
                <a:alpha val="40000"/>
              </a:prstClr>
            </a:outerShdw>
          </a:effectLst>
        </p:spPr>
        <p:txBody>
          <a:bodyPr wrap="none">
            <a:spAutoFit/>
          </a:bodyPr>
          <a:lstStyle/>
          <a:p>
            <a:r>
              <a:rPr lang="en-US" sz="1800" dirty="0" smtClean="0">
                <a:solidFill>
                  <a:srgbClr val="000000"/>
                </a:solidFill>
                <a:latin typeface="+mn-lt"/>
                <a:cs typeface="Symbol" charset="2"/>
              </a:rPr>
              <a:t>Phospho-H3</a:t>
            </a:r>
            <a:endParaRPr lang="en-US" sz="1800" dirty="0">
              <a:solidFill>
                <a:srgbClr val="000000"/>
              </a:solidFill>
              <a:latin typeface="+mn-lt"/>
            </a:endParaRPr>
          </a:p>
        </p:txBody>
      </p:sp>
      <p:sp>
        <p:nvSpPr>
          <p:cNvPr id="21" name="Rectangle 20"/>
          <p:cNvSpPr/>
          <p:nvPr/>
        </p:nvSpPr>
        <p:spPr>
          <a:xfrm rot="16200000">
            <a:off x="3123944" y="5094659"/>
            <a:ext cx="1446585" cy="369332"/>
          </a:xfrm>
          <a:prstGeom prst="rect">
            <a:avLst/>
          </a:prstGeom>
          <a:effectLst>
            <a:outerShdw blurRad="50800" dist="38100" dir="2700000" algn="tl" rotWithShape="0">
              <a:prstClr val="black">
                <a:alpha val="40000"/>
              </a:prstClr>
            </a:outerShdw>
          </a:effectLst>
        </p:spPr>
        <p:txBody>
          <a:bodyPr wrap="square">
            <a:spAutoFit/>
          </a:bodyPr>
          <a:lstStyle/>
          <a:p>
            <a:r>
              <a:rPr lang="en-US" sz="1800" dirty="0" err="1" smtClean="0">
                <a:solidFill>
                  <a:srgbClr val="000000"/>
                </a:solidFill>
                <a:latin typeface="+mn-lt"/>
                <a:cs typeface="Symbol" charset="2"/>
              </a:rPr>
              <a:t>BrdU</a:t>
            </a:r>
            <a:endParaRPr lang="en-US" sz="1800" dirty="0">
              <a:solidFill>
                <a:srgbClr val="000000"/>
              </a:solidFill>
              <a:latin typeface="+mn-lt"/>
            </a:endParaRPr>
          </a:p>
        </p:txBody>
      </p:sp>
      <p:grpSp>
        <p:nvGrpSpPr>
          <p:cNvPr id="31" name="Group 30"/>
          <p:cNvGrpSpPr/>
          <p:nvPr/>
        </p:nvGrpSpPr>
        <p:grpSpPr>
          <a:xfrm>
            <a:off x="6708216" y="2631295"/>
            <a:ext cx="2346696" cy="1972294"/>
            <a:chOff x="6708216" y="2631295"/>
            <a:chExt cx="2346696" cy="1972294"/>
          </a:xfrm>
        </p:grpSpPr>
        <p:pic>
          <p:nvPicPr>
            <p:cNvPr id="7" name="Picture 6" descr="rb brdu &amp; ph3 bar graph.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216" y="2631295"/>
              <a:ext cx="2346696" cy="1972294"/>
            </a:xfrm>
            <a:prstGeom prst="rect">
              <a:avLst/>
            </a:prstGeom>
          </p:spPr>
        </p:pic>
        <p:sp>
          <p:nvSpPr>
            <p:cNvPr id="22" name="Rectangle 21"/>
            <p:cNvSpPr/>
            <p:nvPr/>
          </p:nvSpPr>
          <p:spPr bwMode="auto">
            <a:xfrm>
              <a:off x="7090426" y="2941916"/>
              <a:ext cx="127920" cy="11877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sp>
          <p:nvSpPr>
            <p:cNvPr id="23" name="Rectangle 22"/>
            <p:cNvSpPr/>
            <p:nvPr/>
          </p:nvSpPr>
          <p:spPr bwMode="auto">
            <a:xfrm flipH="1">
              <a:off x="8165644" y="3578545"/>
              <a:ext cx="277079" cy="96223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endParaRPr>
            </a:p>
          </p:txBody>
        </p:sp>
      </p:grpSp>
      <p:grpSp>
        <p:nvGrpSpPr>
          <p:cNvPr id="30" name="Group 29"/>
          <p:cNvGrpSpPr/>
          <p:nvPr/>
        </p:nvGrpSpPr>
        <p:grpSpPr>
          <a:xfrm>
            <a:off x="4035688" y="2704371"/>
            <a:ext cx="2357384" cy="3414091"/>
            <a:chOff x="4035688" y="2704371"/>
            <a:chExt cx="2357384" cy="3414091"/>
          </a:xfrm>
        </p:grpSpPr>
        <p:sp>
          <p:nvSpPr>
            <p:cNvPr id="24" name="Rectangle 23"/>
            <p:cNvSpPr/>
            <p:nvPr/>
          </p:nvSpPr>
          <p:spPr bwMode="auto">
            <a:xfrm>
              <a:off x="4038619" y="2704371"/>
              <a:ext cx="1178692" cy="1726777"/>
            </a:xfrm>
            <a:prstGeom prst="rect">
              <a:avLst/>
            </a:prstGeom>
            <a:noFill/>
            <a:ln w="571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Helvetica" pitchFamily="-65" charset="0"/>
                <a:ea typeface="Osaka" pitchFamily="-65" charset="-128"/>
                <a:cs typeface="Osaka" pitchFamily="-65" charset="-128"/>
              </a:endParaRPr>
            </a:p>
          </p:txBody>
        </p:sp>
        <p:sp>
          <p:nvSpPr>
            <p:cNvPr id="25" name="Rectangle 24"/>
            <p:cNvSpPr/>
            <p:nvPr/>
          </p:nvSpPr>
          <p:spPr bwMode="auto">
            <a:xfrm>
              <a:off x="5214380" y="2704371"/>
              <a:ext cx="1178692" cy="1726777"/>
            </a:xfrm>
            <a:prstGeom prst="rect">
              <a:avLst/>
            </a:prstGeom>
            <a:noFill/>
            <a:ln w="571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Helvetica" pitchFamily="-65" charset="0"/>
                <a:ea typeface="Osaka" pitchFamily="-65" charset="-128"/>
                <a:cs typeface="Osaka" pitchFamily="-65" charset="-128"/>
              </a:endParaRPr>
            </a:p>
          </p:txBody>
        </p:sp>
        <p:sp>
          <p:nvSpPr>
            <p:cNvPr id="28" name="Rectangle 27"/>
            <p:cNvSpPr/>
            <p:nvPr/>
          </p:nvSpPr>
          <p:spPr bwMode="auto">
            <a:xfrm>
              <a:off x="4035688" y="4391685"/>
              <a:ext cx="1178692" cy="1726777"/>
            </a:xfrm>
            <a:prstGeom prst="rect">
              <a:avLst/>
            </a:prstGeom>
            <a:noFill/>
            <a:ln w="571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Helvetica" pitchFamily="-65" charset="0"/>
                <a:ea typeface="Osaka" pitchFamily="-65" charset="-128"/>
                <a:cs typeface="Osaka" pitchFamily="-65" charset="-128"/>
              </a:endParaRPr>
            </a:p>
          </p:txBody>
        </p:sp>
        <p:sp>
          <p:nvSpPr>
            <p:cNvPr id="29" name="Rectangle 28"/>
            <p:cNvSpPr/>
            <p:nvPr/>
          </p:nvSpPr>
          <p:spPr bwMode="auto">
            <a:xfrm>
              <a:off x="5211449" y="4391685"/>
              <a:ext cx="1178692" cy="1726777"/>
            </a:xfrm>
            <a:prstGeom prst="rect">
              <a:avLst/>
            </a:prstGeom>
            <a:noFill/>
            <a:ln w="571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1"/>
                </a:solidFill>
                <a:effectLst/>
                <a:latin typeface="Helvetica" pitchFamily="-65" charset="0"/>
                <a:ea typeface="Osaka" pitchFamily="-65" charset="-128"/>
                <a:cs typeface="Osaka" pitchFamily="-65" charset="-128"/>
              </a:endParaRPr>
            </a:p>
          </p:txBody>
        </p:sp>
      </p:grpSp>
      <p:sp>
        <p:nvSpPr>
          <p:cNvPr id="38" name="Rectangle 37"/>
          <p:cNvSpPr/>
          <p:nvPr/>
        </p:nvSpPr>
        <p:spPr>
          <a:xfrm>
            <a:off x="355292" y="1214603"/>
            <a:ext cx="2768394" cy="307777"/>
          </a:xfrm>
          <a:prstGeom prst="rect">
            <a:avLst/>
          </a:prstGeom>
          <a:solidFill>
            <a:srgbClr val="FFF3F3"/>
          </a:solidFill>
          <a:ln>
            <a:solidFill>
              <a:srgbClr val="800000"/>
            </a:solidFill>
          </a:ln>
        </p:spPr>
        <p:txBody>
          <a:bodyPr wrap="none">
            <a:spAutoFit/>
          </a:bodyPr>
          <a:lstStyle/>
          <a:p>
            <a:r>
              <a:rPr lang="en-US" sz="1400" dirty="0" smtClean="0">
                <a:solidFill>
                  <a:srgbClr val="800000"/>
                </a:solidFill>
              </a:rPr>
              <a:t>Heart-restricted deletion of </a:t>
            </a:r>
            <a:r>
              <a:rPr lang="en-US" sz="1400" dirty="0" err="1" smtClean="0">
                <a:solidFill>
                  <a:srgbClr val="800000"/>
                </a:solidFill>
              </a:rPr>
              <a:t>Rb</a:t>
            </a:r>
            <a:endParaRPr lang="en-US" sz="1400" dirty="0">
              <a:solidFill>
                <a:srgbClr val="800000"/>
              </a:solidFill>
            </a:endParaRPr>
          </a:p>
        </p:txBody>
      </p:sp>
      <p:cxnSp>
        <p:nvCxnSpPr>
          <p:cNvPr id="40" name="Straight Connector 39"/>
          <p:cNvCxnSpPr>
            <a:stCxn id="38" idx="2"/>
          </p:cNvCxnSpPr>
          <p:nvPr/>
        </p:nvCxnSpPr>
        <p:spPr bwMode="auto">
          <a:xfrm>
            <a:off x="1739489" y="1522380"/>
            <a:ext cx="965107" cy="460216"/>
          </a:xfrm>
          <a:prstGeom prst="line">
            <a:avLst/>
          </a:prstGeom>
          <a:solidFill>
            <a:schemeClr val="accent1"/>
          </a:solidFill>
          <a:ln w="9525" cap="flat" cmpd="sng" algn="ctr">
            <a:solidFill>
              <a:srgbClr val="800000"/>
            </a:solidFill>
            <a:prstDash val="solid"/>
            <a:round/>
            <a:headEnd type="none" w="med" len="med"/>
            <a:tailEnd type="none" w="med" len="med"/>
          </a:ln>
          <a:effectLst/>
        </p:spPr>
      </p:cxnSp>
      <p:sp>
        <p:nvSpPr>
          <p:cNvPr id="41" name="Rectangle 40"/>
          <p:cNvSpPr/>
          <p:nvPr/>
        </p:nvSpPr>
        <p:spPr>
          <a:xfrm>
            <a:off x="3278808" y="1220822"/>
            <a:ext cx="2379515" cy="307777"/>
          </a:xfrm>
          <a:prstGeom prst="rect">
            <a:avLst/>
          </a:prstGeom>
          <a:solidFill>
            <a:srgbClr val="E9EAFF"/>
          </a:solidFill>
          <a:ln>
            <a:solidFill>
              <a:srgbClr val="073D7D"/>
            </a:solidFill>
          </a:ln>
        </p:spPr>
        <p:txBody>
          <a:bodyPr wrap="none">
            <a:spAutoFit/>
          </a:bodyPr>
          <a:lstStyle/>
          <a:p>
            <a:r>
              <a:rPr lang="en-US" sz="1400" dirty="0" err="1" smtClean="0">
                <a:solidFill>
                  <a:srgbClr val="073D7D"/>
                </a:solidFill>
              </a:rPr>
              <a:t>Germline</a:t>
            </a:r>
            <a:r>
              <a:rPr lang="en-US" sz="1400" dirty="0" smtClean="0">
                <a:solidFill>
                  <a:srgbClr val="073D7D"/>
                </a:solidFill>
              </a:rPr>
              <a:t> deletion of p130</a:t>
            </a:r>
            <a:endParaRPr lang="en-US" sz="1400" dirty="0">
              <a:solidFill>
                <a:srgbClr val="073D7D"/>
              </a:solidFill>
            </a:endParaRPr>
          </a:p>
        </p:txBody>
      </p:sp>
      <p:cxnSp>
        <p:nvCxnSpPr>
          <p:cNvPr id="42" name="Straight Connector 41"/>
          <p:cNvCxnSpPr>
            <a:stCxn id="41" idx="2"/>
          </p:cNvCxnSpPr>
          <p:nvPr/>
        </p:nvCxnSpPr>
        <p:spPr bwMode="auto">
          <a:xfrm flipH="1">
            <a:off x="3088356" y="1528599"/>
            <a:ext cx="1380210" cy="919953"/>
          </a:xfrm>
          <a:prstGeom prst="line">
            <a:avLst/>
          </a:prstGeom>
          <a:solidFill>
            <a:schemeClr val="accent1"/>
          </a:solidFill>
          <a:ln w="9525" cap="flat" cmpd="sng" algn="ctr">
            <a:solidFill>
              <a:srgbClr val="073D7D"/>
            </a:solidFill>
            <a:prstDash val="solid"/>
            <a:round/>
            <a:headEnd type="none" w="med" len="med"/>
            <a:tailEnd type="none" w="med" len="med"/>
          </a:ln>
          <a:effectLst/>
        </p:spPr>
      </p:cxnSp>
      <p:pic>
        <p:nvPicPr>
          <p:cNvPr id="51" name="Picture 50"/>
          <p:cNvPicPr>
            <a:picLocks noChangeAspect="1"/>
          </p:cNvPicPr>
          <p:nvPr/>
        </p:nvPicPr>
        <p:blipFill>
          <a:blip r:embed="rId6"/>
          <a:stretch>
            <a:fillRect/>
          </a:stretch>
        </p:blipFill>
        <p:spPr>
          <a:xfrm>
            <a:off x="1401675" y="4659562"/>
            <a:ext cx="1713999" cy="1433598"/>
          </a:xfrm>
          <a:prstGeom prst="rect">
            <a:avLst/>
          </a:prstGeom>
        </p:spPr>
      </p:pic>
      <p:sp>
        <p:nvSpPr>
          <p:cNvPr id="52" name="TextBox 51"/>
          <p:cNvSpPr txBox="1"/>
          <p:nvPr/>
        </p:nvSpPr>
        <p:spPr>
          <a:xfrm>
            <a:off x="374059" y="6145872"/>
            <a:ext cx="1082348"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200" dirty="0" err="1" smtClean="0">
                <a:solidFill>
                  <a:srgbClr val="000000"/>
                </a:solidFill>
                <a:latin typeface="Symbol" charset="2"/>
                <a:cs typeface="Symbol" charset="2"/>
              </a:rPr>
              <a:t>a</a:t>
            </a:r>
            <a:r>
              <a:rPr lang="en-US" sz="1200" dirty="0" err="1" smtClean="0">
                <a:solidFill>
                  <a:srgbClr val="000000"/>
                </a:solidFill>
              </a:rPr>
              <a:t>MyHC-Cre</a:t>
            </a:r>
            <a:r>
              <a:rPr lang="en-US" sz="1200" dirty="0" smtClean="0">
                <a:solidFill>
                  <a:srgbClr val="000000"/>
                </a:solidFill>
              </a:rPr>
              <a:t>:</a:t>
            </a:r>
          </a:p>
          <a:p>
            <a:pPr algn="r"/>
            <a:r>
              <a:rPr lang="en-US" sz="1200" dirty="0" err="1" smtClean="0">
                <a:solidFill>
                  <a:srgbClr val="000000"/>
                </a:solidFill>
              </a:rPr>
              <a:t>Rb</a:t>
            </a:r>
            <a:r>
              <a:rPr lang="en-US" sz="1200" dirty="0" smtClean="0">
                <a:solidFill>
                  <a:srgbClr val="000000"/>
                </a:solidFill>
              </a:rPr>
              <a:t>:</a:t>
            </a:r>
          </a:p>
          <a:p>
            <a:pPr algn="r"/>
            <a:r>
              <a:rPr lang="en-US" sz="1200" dirty="0" smtClean="0">
                <a:solidFill>
                  <a:srgbClr val="000000"/>
                </a:solidFill>
              </a:rPr>
              <a:t>p130</a:t>
            </a:r>
            <a:endParaRPr lang="en-US" sz="1200" dirty="0">
              <a:solidFill>
                <a:srgbClr val="000000"/>
              </a:solidFill>
            </a:endParaRPr>
          </a:p>
        </p:txBody>
      </p:sp>
      <p:sp>
        <p:nvSpPr>
          <p:cNvPr id="53" name="TextBox 52"/>
          <p:cNvSpPr txBox="1"/>
          <p:nvPr/>
        </p:nvSpPr>
        <p:spPr>
          <a:xfrm>
            <a:off x="1576772" y="6142954"/>
            <a:ext cx="4071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smtClean="0">
                <a:solidFill>
                  <a:srgbClr val="000000"/>
                </a:solidFill>
                <a:latin typeface="Symbol" charset="2"/>
                <a:cs typeface="Symbol" charset="2"/>
              </a:rPr>
              <a:t>+</a:t>
            </a:r>
            <a:endParaRPr lang="en-US" sz="1200" dirty="0" smtClean="0">
              <a:solidFill>
                <a:srgbClr val="000000"/>
              </a:solidFill>
            </a:endParaRPr>
          </a:p>
          <a:p>
            <a:r>
              <a:rPr lang="en-US" sz="1200" dirty="0" smtClean="0">
                <a:solidFill>
                  <a:srgbClr val="000000"/>
                </a:solidFill>
              </a:rPr>
              <a:t>+/+</a:t>
            </a:r>
          </a:p>
          <a:p>
            <a:r>
              <a:rPr lang="en-US" sz="1200" dirty="0" smtClean="0">
                <a:solidFill>
                  <a:srgbClr val="000000"/>
                </a:solidFill>
              </a:rPr>
              <a:t>+/+</a:t>
            </a:r>
            <a:endParaRPr lang="en-US" sz="1200" dirty="0">
              <a:solidFill>
                <a:srgbClr val="000000"/>
              </a:solidFill>
            </a:endParaRPr>
          </a:p>
        </p:txBody>
      </p:sp>
      <p:sp>
        <p:nvSpPr>
          <p:cNvPr id="54" name="TextBox 53"/>
          <p:cNvSpPr txBox="1"/>
          <p:nvPr/>
        </p:nvSpPr>
        <p:spPr>
          <a:xfrm>
            <a:off x="2072213" y="6142954"/>
            <a:ext cx="41549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smtClean="0">
                <a:solidFill>
                  <a:srgbClr val="000000"/>
                </a:solidFill>
                <a:latin typeface="Symbol" charset="2"/>
                <a:cs typeface="Symbol" charset="2"/>
              </a:rPr>
              <a:t>+</a:t>
            </a:r>
            <a:endParaRPr lang="en-US" sz="1200" dirty="0" smtClean="0">
              <a:solidFill>
                <a:srgbClr val="000000"/>
              </a:solidFill>
            </a:endParaRPr>
          </a:p>
          <a:p>
            <a:r>
              <a:rPr lang="en-US" sz="1200" dirty="0" smtClean="0">
                <a:solidFill>
                  <a:srgbClr val="000000"/>
                </a:solidFill>
              </a:rPr>
              <a:t>F/F</a:t>
            </a:r>
          </a:p>
          <a:p>
            <a:r>
              <a:rPr lang="en-US" sz="1200" dirty="0" smtClean="0">
                <a:solidFill>
                  <a:srgbClr val="000000"/>
                </a:solidFill>
              </a:rPr>
              <a:t>+/+</a:t>
            </a:r>
            <a:endParaRPr lang="en-US" sz="1200" dirty="0">
              <a:solidFill>
                <a:srgbClr val="000000"/>
              </a:solidFill>
            </a:endParaRPr>
          </a:p>
        </p:txBody>
      </p:sp>
      <p:sp>
        <p:nvSpPr>
          <p:cNvPr id="55" name="TextBox 54"/>
          <p:cNvSpPr txBox="1"/>
          <p:nvPr/>
        </p:nvSpPr>
        <p:spPr>
          <a:xfrm>
            <a:off x="2599237" y="6142954"/>
            <a:ext cx="41549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smtClean="0">
                <a:solidFill>
                  <a:srgbClr val="000000"/>
                </a:solidFill>
                <a:latin typeface="Symbol" charset="2"/>
                <a:cs typeface="Symbol" charset="2"/>
              </a:rPr>
              <a:t>+</a:t>
            </a:r>
            <a:endParaRPr lang="en-US" sz="1200" dirty="0" smtClean="0">
              <a:solidFill>
                <a:srgbClr val="000000"/>
              </a:solidFill>
            </a:endParaRPr>
          </a:p>
          <a:p>
            <a:r>
              <a:rPr lang="en-US" sz="1200" dirty="0" smtClean="0">
                <a:solidFill>
                  <a:srgbClr val="000000"/>
                </a:solidFill>
              </a:rPr>
              <a:t>F/F</a:t>
            </a:r>
          </a:p>
          <a:p>
            <a:r>
              <a:rPr lang="en-US" sz="1200" dirty="0" smtClean="0">
                <a:solidFill>
                  <a:srgbClr val="000000"/>
                </a:solidFill>
              </a:rPr>
              <a:t>-/-</a:t>
            </a:r>
            <a:endParaRPr lang="en-US" sz="1200" dirty="0">
              <a:solidFill>
                <a:srgbClr val="000000"/>
              </a:solidFill>
            </a:endParaRPr>
          </a:p>
        </p:txBody>
      </p:sp>
      <p:sp>
        <p:nvSpPr>
          <p:cNvPr id="60" name="Rectangle 59"/>
          <p:cNvSpPr/>
          <p:nvPr/>
        </p:nvSpPr>
        <p:spPr>
          <a:xfrm rot="16200000">
            <a:off x="660924" y="5175455"/>
            <a:ext cx="1005403" cy="553998"/>
          </a:xfrm>
          <a:prstGeom prst="rect">
            <a:avLst/>
          </a:prstGeom>
          <a:effectLst>
            <a:outerShdw blurRad="50800" dist="38100" dir="2700000" algn="tl" rotWithShape="0">
              <a:prstClr val="black">
                <a:alpha val="40000"/>
              </a:prstClr>
            </a:outerShdw>
          </a:effectLst>
        </p:spPr>
        <p:txBody>
          <a:bodyPr wrap="none">
            <a:spAutoFit/>
          </a:bodyPr>
          <a:lstStyle/>
          <a:p>
            <a:r>
              <a:rPr lang="en-US" sz="1000" dirty="0" smtClean="0">
                <a:solidFill>
                  <a:srgbClr val="000000"/>
                </a:solidFill>
              </a:rPr>
              <a:t>Heart weight/</a:t>
            </a:r>
          </a:p>
          <a:p>
            <a:r>
              <a:rPr lang="en-US" sz="1000" dirty="0" smtClean="0">
                <a:solidFill>
                  <a:srgbClr val="000000"/>
                </a:solidFill>
              </a:rPr>
              <a:t>body weight</a:t>
            </a:r>
          </a:p>
          <a:p>
            <a:r>
              <a:rPr lang="en-US" sz="1000" dirty="0" smtClean="0">
                <a:solidFill>
                  <a:srgbClr val="000000"/>
                </a:solidFill>
              </a:rPr>
              <a:t> (mg/g)</a:t>
            </a:r>
            <a:endParaRPr lang="en-US" sz="1000" dirty="0">
              <a:solidFill>
                <a:srgbClr val="000000"/>
              </a:solidFill>
            </a:endParaRPr>
          </a:p>
        </p:txBody>
      </p:sp>
    </p:spTree>
    <p:extLst>
      <p:ext uri="{BB962C8B-B14F-4D97-AF65-F5344CB8AC3E}">
        <p14:creationId xmlns:p14="http://schemas.microsoft.com/office/powerpoint/2010/main" val="32568629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Helvetica" pitchFamily="-65" charset="0"/>
            <a:ea typeface="Osaka" pitchFamily="-65" charset="-128"/>
            <a:cs typeface="Osaka"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510C_IMac #1:Microsoft Office 98:Templates:Blank Presentation</Template>
  <TotalTime>95262</TotalTime>
  <Words>977</Words>
  <Application>Microsoft Office PowerPoint</Application>
  <PresentationFormat>On-screen Show (4:3)</PresentationFormat>
  <Paragraphs>272</Paragraphs>
  <Slides>27</Slides>
  <Notes>8</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Blank Presentation</vt:lpstr>
      <vt:lpstr>PowerPoint Presentation</vt:lpstr>
      <vt:lpstr>‘omics - V1.0  ”all constituents considered collectively” (OED)</vt:lpstr>
      <vt:lpstr>‘omics – V2.0</vt:lpstr>
      <vt:lpstr>Cardiac muscle cell number as a therapeutic target</vt:lpstr>
      <vt:lpstr>Cardiac regeneration occurs in newborn mice, through the proliferation of pre-existing muscle cells</vt:lpstr>
      <vt:lpstr>Cardiac muscle cell number as a therapeutic target: Four over-arching strategies</vt:lpstr>
      <vt:lpstr>How to override the cell cycle constraint in adult mammalian heart muscle?</vt:lpstr>
      <vt:lpstr>Standard “candidate gene” approach: Is the switch between two pocket proteins responsible?</vt:lpstr>
      <vt:lpstr>Deleting the anti-oncogenes Rb and p130 causes extensive muscle cell proliferation in adult hearts</vt:lpstr>
      <vt:lpstr>MicroRNA expression profiling during cardiac growth arrest provisionally implicates the miR-15 family</vt:lpstr>
      <vt:lpstr>Cardiac over-expression of miR-195 suppresses the cardiac muscle cell proliferation in mice</vt:lpstr>
      <vt:lpstr>Inhibition of the miR-15 family after birth augments cardiac muscle cell proliferation in mice</vt:lpstr>
      <vt:lpstr>Cardiac muscle cell number as a therapeutic target</vt:lpstr>
      <vt:lpstr>Decoding the circuits for cardiac muscle creation by iterative gene profiling and RNA interference</vt:lpstr>
      <vt:lpstr>PowerPoint Presentation</vt:lpstr>
      <vt:lpstr>Genome-wide profiling of Sox17-dependent genes: GO categories for endoderm and heart formation</vt:lpstr>
      <vt:lpstr>The Sox17-Hhex-Cer1 pathway controls mesoderm patterning to a cardiac fate</vt:lpstr>
      <vt:lpstr>‘omics – V2.0</vt:lpstr>
      <vt:lpstr>The epigenome</vt:lpstr>
      <vt:lpstr>The epigenome</vt:lpstr>
      <vt:lpstr>p300 ChIP-Seq identifies weakly conserved DNA sequences that drive heart-specific gene expression</vt:lpstr>
      <vt:lpstr>p300 ChIP-Seq identifies weakly conserved DNA sequences that drive heart-specific gene expression</vt:lpstr>
      <vt:lpstr>Epigenetic regulation of transitions in the cardiac lineage</vt:lpstr>
      <vt:lpstr>Epigenetic regulation of transitions in the cardiac lineage</vt:lpstr>
      <vt:lpstr>Epigenetic regulation of transitions in the cardiac lineage</vt:lpstr>
      <vt:lpstr>‘omics – V2.0</vt:lpstr>
      <vt:lpstr>A genome-wide siRNA screen detects many regulators of stem cell self-renewal</vt:lpstr>
    </vt:vector>
  </TitlesOfParts>
  <Company>Baylor College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Schneider</dc:creator>
  <cp:lastModifiedBy>Shiel, Nuala</cp:lastModifiedBy>
  <cp:revision>1082</cp:revision>
  <dcterms:created xsi:type="dcterms:W3CDTF">2011-03-14T14:52:13Z</dcterms:created>
  <dcterms:modified xsi:type="dcterms:W3CDTF">2012-10-05T12:06:36Z</dcterms:modified>
</cp:coreProperties>
</file>