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4" r:id="rId2"/>
    <p:sldMasterId id="2147483839" r:id="rId3"/>
  </p:sldMasterIdLst>
  <p:notesMasterIdLst>
    <p:notesMasterId r:id="rId59"/>
  </p:notesMasterIdLst>
  <p:sldIdLst>
    <p:sldId id="256" r:id="rId4"/>
    <p:sldId id="349" r:id="rId5"/>
    <p:sldId id="298" r:id="rId6"/>
    <p:sldId id="260" r:id="rId7"/>
    <p:sldId id="299" r:id="rId8"/>
    <p:sldId id="282" r:id="rId9"/>
    <p:sldId id="257" r:id="rId10"/>
    <p:sldId id="261" r:id="rId11"/>
    <p:sldId id="262" r:id="rId12"/>
    <p:sldId id="284" r:id="rId13"/>
    <p:sldId id="263" r:id="rId14"/>
    <p:sldId id="283" r:id="rId15"/>
    <p:sldId id="300" r:id="rId16"/>
    <p:sldId id="285" r:id="rId17"/>
    <p:sldId id="286" r:id="rId18"/>
    <p:sldId id="302" r:id="rId19"/>
    <p:sldId id="301" r:id="rId20"/>
    <p:sldId id="269" r:id="rId21"/>
    <p:sldId id="267" r:id="rId22"/>
    <p:sldId id="266" r:id="rId23"/>
    <p:sldId id="347" r:id="rId24"/>
    <p:sldId id="348" r:id="rId25"/>
    <p:sldId id="303" r:id="rId26"/>
    <p:sldId id="333" r:id="rId27"/>
    <p:sldId id="259" r:id="rId28"/>
    <p:sldId id="350" r:id="rId29"/>
    <p:sldId id="270" r:id="rId30"/>
    <p:sldId id="265" r:id="rId31"/>
    <p:sldId id="332" r:id="rId32"/>
    <p:sldId id="321" r:id="rId33"/>
    <p:sldId id="322" r:id="rId34"/>
    <p:sldId id="323" r:id="rId35"/>
    <p:sldId id="324" r:id="rId36"/>
    <p:sldId id="325" r:id="rId37"/>
    <p:sldId id="353" r:id="rId38"/>
    <p:sldId id="354" r:id="rId39"/>
    <p:sldId id="274" r:id="rId40"/>
    <p:sldId id="351" r:id="rId41"/>
    <p:sldId id="312" r:id="rId42"/>
    <p:sldId id="313" r:id="rId43"/>
    <p:sldId id="330" r:id="rId44"/>
    <p:sldId id="316" r:id="rId45"/>
    <p:sldId id="315" r:id="rId46"/>
    <p:sldId id="317" r:id="rId47"/>
    <p:sldId id="318" r:id="rId48"/>
    <p:sldId id="319" r:id="rId49"/>
    <p:sldId id="320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5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B2B2B2"/>
    <a:srgbClr val="FF0000"/>
    <a:srgbClr val="00FF00"/>
    <a:srgbClr val="00FFFF"/>
    <a:srgbClr val="339933"/>
    <a:srgbClr val="FF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4582490-AC90-4321-8602-07AB31850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4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68A28-9253-44B0-A5CE-04377733C41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D64FB-1C7A-4537-A025-98AB36EF6D01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7C9CD-5B22-4457-A4CB-493BC0DCF1A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41A87-4273-43AC-B839-568941205DE0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A9BE-2734-4A74-AD46-B84497A39C4B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B8F4B-9F5A-49AF-A7D4-1CFE409B0D5F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86930-A409-4F84-A758-68391EF022AE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83278-1BE3-4FFB-945F-A8D09D2BBF10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34AE8-59F9-40E6-BB7E-F3A12C186CFB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19262-773B-4C75-B877-87312DC31AF8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7CE14-62BB-4B50-912F-7C56BC35B734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18A96-D5BC-40DE-8306-525C75A790AC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C6FBB-BF59-4E33-A94F-7DD4AE7598E9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C81CF-151C-42C2-8047-C5F48AF9B983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DAAE6-6C3B-4843-84CC-C53ECF16C266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116D7-C0BD-4AE6-94A5-E8ADD066AC3B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B8DAE-5DE8-4AD5-A842-F990FFD9E214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95E9D-FC59-4771-87D8-9FAC40BAAC54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55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82490-AC90-4321-8602-07AB318501E9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98C6-DB0D-4105-9E55-4064F21A13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E5E8-ED34-4D10-BF15-EE4F17C30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63B5-0063-4EB7-ADAE-FC6EE4F59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2C0BD33B-86A2-44BE-B102-F1D508D4887C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54893DE9-7202-408B-B641-7DEC435B6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69106B11-7F5C-4C2A-9DD6-7AFB2144A33D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B93671DC-44CE-4B72-995F-6B914F81ED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CFE2EB48-CA6C-4F66-8209-3066259A0C1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7F63C4F2-4C59-47E5-8CEB-EB39CF025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9D55D9F6-6748-4179-81D9-5896328D8002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45B42136-A0D6-4D48-8AB8-C6C455FE7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0DA412B5-21ED-4C48-A91F-AFAFF848F0E7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5C24F375-DBEB-4657-B8C7-66F68FCF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D2227B8A-4A19-473B-8D05-066ECBAEF07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035BA0BA-1B5E-4D8D-B0F5-8FB1336715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AD857DE2-5FF8-4798-902A-09AE17FB303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121A45FF-AD2F-4435-9853-0AF4D467D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5494788C-21F6-47D1-A9F7-FAF7542F1BD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7D974591-84DF-418C-A216-4AA9F895B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20321274-6607-4943-B087-06B8203BA079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F2058CE4-2A94-4FEA-A813-4604C194A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48D7F240-2049-45C7-B7C0-0767E6E4F376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B4C6A982-2F63-4552-93A5-58FB45152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5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C95E0652-F3F8-4FC1-B4BC-6C5F66AAB3A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</a:lstStyle>
          <a:p>
            <a:pPr>
              <a:defRPr/>
            </a:pPr>
            <a:fld id="{59C39E3C-5CB1-4D6D-9AD1-C17F8A85E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rgbClr val="6C7070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7BA67A9-3946-414C-8640-644D99112D8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2"/>
            <a:ext cx="7543800" cy="6381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96" r:id="rId13"/>
    <p:sldLayoutId id="2147483997" r:id="rId14"/>
    <p:sldLayoutId id="214748399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99DD46-F0D5-4D71-866C-54FC38AFF066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558875F-989F-4185-8ED3-225EE34CD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717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7173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upload.wikimedia.org/wikipedia/commons/4/49/Cockroach_closeup.jp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openxmlformats.org/officeDocument/2006/relationships/image" Target="../media/image8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test.com/downloads/Terms_conditions_pdf_download/Journal_of_Nutrition_and_Food_Science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857375"/>
            <a:ext cx="7772400" cy="1143000"/>
          </a:xfrm>
        </p:spPr>
        <p:txBody>
          <a:bodyPr/>
          <a:lstStyle/>
          <a:p>
            <a:r>
              <a:rPr lang="en-AU" sz="4800" dirty="0" smtClean="0">
                <a:latin typeface="Arial" pitchFamily="34" charset="0"/>
                <a:cs typeface="Arial" pitchFamily="34" charset="0"/>
              </a:rPr>
              <a:t>Specific allergy diagnosis</a:t>
            </a:r>
            <a:endParaRPr lang="en-A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357688"/>
            <a:ext cx="7924800" cy="2057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Dr Robert Boyle</a:t>
            </a:r>
          </a:p>
          <a:p>
            <a:pPr>
              <a:spcBef>
                <a:spcPct val="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Clinical Senior Lecturer, Department of Paediatrics</a:t>
            </a:r>
          </a:p>
          <a:p>
            <a:pPr>
              <a:spcBef>
                <a:spcPct val="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Skin Testing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Positive control</a:t>
            </a:r>
          </a:p>
          <a:p>
            <a:pPr lvl="1"/>
            <a:r>
              <a:rPr lang="en-AU" smtClean="0"/>
              <a:t>Histamine 1mg/ml and 10mg/ml</a:t>
            </a:r>
          </a:p>
          <a:p>
            <a:pPr lvl="1"/>
            <a:r>
              <a:rPr lang="en-AU" smtClean="0"/>
              <a:t>identify presence of antihistamines or other medications that may affect wheal and flare</a:t>
            </a:r>
          </a:p>
          <a:p>
            <a:r>
              <a:rPr lang="en-AU" smtClean="0"/>
              <a:t>Negative control</a:t>
            </a:r>
          </a:p>
          <a:p>
            <a:pPr lvl="1"/>
            <a:r>
              <a:rPr lang="en-AU" smtClean="0"/>
              <a:t>Glycerol carrier solution </a:t>
            </a:r>
          </a:p>
          <a:p>
            <a:pPr lvl="1"/>
            <a:r>
              <a:rPr lang="en-AU" smtClean="0"/>
              <a:t>identify false positive reactions due to dermatographism or factors within the carrier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r>
              <a:rPr lang="en-AU" smtClean="0">
                <a:solidFill>
                  <a:srgbClr val="00FFFF"/>
                </a:solidFill>
              </a:rPr>
              <a:t>Age</a:t>
            </a:r>
            <a:endParaRPr lang="en-AU" smtClean="0"/>
          </a:p>
          <a:p>
            <a:pPr lvl="1"/>
            <a:r>
              <a:rPr lang="en-AU" smtClean="0"/>
              <a:t>skin tests can be performed in early infancy</a:t>
            </a:r>
          </a:p>
          <a:p>
            <a:r>
              <a:rPr lang="en-AU" smtClean="0">
                <a:solidFill>
                  <a:srgbClr val="00FFFF"/>
                </a:solidFill>
              </a:rPr>
              <a:t>Medications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AU" smtClean="0"/>
              <a:t>	Antihistamines should be withheld 2-4 days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AU" smtClean="0"/>
              <a:t>	Injected Adrenaline can inhibit SPT for up to 6hr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AU" smtClean="0"/>
              <a:t>	Anti-IgE affects skin tests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AU" smtClean="0"/>
              <a:t>	Inhaled </a:t>
            </a:r>
            <a:r>
              <a:rPr lang="en-AU" smtClean="0">
                <a:latin typeface="Symbol" pitchFamily="18" charset="2"/>
              </a:rPr>
              <a:t>b</a:t>
            </a:r>
            <a:r>
              <a:rPr lang="en-AU" smtClean="0"/>
              <a:t>2 agonist, corticosteroid, theophylline, LTRAs, calcineurin inhibitors </a:t>
            </a:r>
          </a:p>
          <a:p>
            <a:r>
              <a:rPr lang="en-AU" smtClean="0">
                <a:solidFill>
                  <a:srgbClr val="00FFFF"/>
                </a:solidFill>
              </a:rPr>
              <a:t>Reagents</a:t>
            </a:r>
            <a:endParaRPr lang="en-AU" smtClean="0"/>
          </a:p>
          <a:p>
            <a:pPr lvl="1"/>
            <a:r>
              <a:rPr lang="en-AU" smtClean="0"/>
              <a:t>histamine releasing factors (strawberry, spinach)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Factors That Affect Skin Testing</a:t>
            </a:r>
          </a:p>
        </p:txBody>
      </p:sp>
      <p:sp>
        <p:nvSpPr>
          <p:cNvPr id="32772" name="Freeform 6"/>
          <p:cNvSpPr>
            <a:spLocks/>
          </p:cNvSpPr>
          <p:nvPr/>
        </p:nvSpPr>
        <p:spPr bwMode="auto">
          <a:xfrm>
            <a:off x="990600" y="4868863"/>
            <a:ext cx="381000" cy="381000"/>
          </a:xfrm>
          <a:custGeom>
            <a:avLst/>
            <a:gdLst>
              <a:gd name="T0" fmla="*/ 2147483647 w 1314"/>
              <a:gd name="T1" fmla="*/ 2147483647 h 2085"/>
              <a:gd name="T2" fmla="*/ 0 w 1314"/>
              <a:gd name="T3" fmla="*/ 2147483647 h 2085"/>
              <a:gd name="T4" fmla="*/ 2147483647 w 1314"/>
              <a:gd name="T5" fmla="*/ 2147483647 h 2085"/>
              <a:gd name="T6" fmla="*/ 2147483647 w 1314"/>
              <a:gd name="T7" fmla="*/ 2147483647 h 2085"/>
              <a:gd name="T8" fmla="*/ 2147483647 w 1314"/>
              <a:gd name="T9" fmla="*/ 0 h 2085"/>
              <a:gd name="T10" fmla="*/ 2147483647 w 1314"/>
              <a:gd name="T11" fmla="*/ 2147483647 h 2085"/>
              <a:gd name="T12" fmla="*/ 2147483647 w 1314"/>
              <a:gd name="T13" fmla="*/ 2147483647 h 20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4"/>
              <a:gd name="T22" fmla="*/ 0 h 2085"/>
              <a:gd name="T23" fmla="*/ 1314 w 1314"/>
              <a:gd name="T24" fmla="*/ 2085 h 20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4" h="2085">
                <a:moveTo>
                  <a:pt x="148" y="972"/>
                </a:moveTo>
                <a:lnTo>
                  <a:pt x="0" y="1537"/>
                </a:lnTo>
                <a:lnTo>
                  <a:pt x="507" y="2085"/>
                </a:lnTo>
                <a:lnTo>
                  <a:pt x="1314" y="243"/>
                </a:lnTo>
                <a:lnTo>
                  <a:pt x="1314" y="0"/>
                </a:lnTo>
                <a:lnTo>
                  <a:pt x="414" y="1553"/>
                </a:lnTo>
                <a:lnTo>
                  <a:pt x="148" y="97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914400" y="3429000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 b="1" i="1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914400" y="3886200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 b="1" i="1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900113" y="436245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 b="1" i="1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Factors That Affect Skin Testing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AU" smtClean="0">
                <a:solidFill>
                  <a:srgbClr val="00FFFF"/>
                </a:solidFill>
              </a:rPr>
              <a:t>Circadian</a:t>
            </a:r>
            <a:r>
              <a:rPr lang="en-AU" smtClean="0"/>
              <a:t> </a:t>
            </a:r>
            <a:r>
              <a:rPr lang="en-AU" smtClean="0">
                <a:solidFill>
                  <a:srgbClr val="00FFFF"/>
                </a:solidFill>
              </a:rPr>
              <a:t>rhythm</a:t>
            </a:r>
            <a:endParaRPr lang="en-AU" smtClean="0"/>
          </a:p>
          <a:p>
            <a:pPr lvl="1"/>
            <a:r>
              <a:rPr lang="en-AU" smtClean="0"/>
              <a:t>variations in histamine, bradykinin and other mediators can affect wheal size</a:t>
            </a:r>
          </a:p>
          <a:p>
            <a:pPr lvl="1"/>
            <a:r>
              <a:rPr lang="en-AU" smtClean="0"/>
              <a:t>SPT decreased in am, peak in pm</a:t>
            </a:r>
          </a:p>
          <a:p>
            <a:r>
              <a:rPr lang="en-AU" smtClean="0">
                <a:solidFill>
                  <a:srgbClr val="00FFFF"/>
                </a:solidFill>
              </a:rPr>
              <a:t>Seasonal variation</a:t>
            </a:r>
          </a:p>
          <a:p>
            <a:pPr lvl="1"/>
            <a:r>
              <a:rPr lang="en-AU" smtClean="0"/>
              <a:t>SPT greater in relevant allergen season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Factors That Affect Skin Testing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AU" smtClean="0">
                <a:solidFill>
                  <a:srgbClr val="00FFFF"/>
                </a:solidFill>
              </a:rPr>
              <a:t>SPT device used</a:t>
            </a:r>
            <a:endParaRPr lang="en-AU" smtClean="0"/>
          </a:p>
          <a:p>
            <a:r>
              <a:rPr lang="en-AU" smtClean="0">
                <a:solidFill>
                  <a:srgbClr val="00FFFF"/>
                </a:solidFill>
              </a:rPr>
              <a:t>Skin location – increased reactivity back versus forearm</a:t>
            </a:r>
          </a:p>
          <a:p>
            <a:r>
              <a:rPr lang="en-AU" smtClean="0">
                <a:solidFill>
                  <a:srgbClr val="00FFFF"/>
                </a:solidFill>
              </a:rPr>
              <a:t>Standardisation and quality of extracts</a:t>
            </a:r>
          </a:p>
          <a:p>
            <a:r>
              <a:rPr lang="en-AU" smtClean="0">
                <a:solidFill>
                  <a:srgbClr val="00FFFF"/>
                </a:solidFill>
              </a:rPr>
              <a:t>Stability of relevant allergen epitope</a:t>
            </a:r>
            <a:endParaRPr lang="en-AU" smtClean="0"/>
          </a:p>
          <a:p>
            <a:pPr lvl="1"/>
            <a:endParaRPr lang="en-A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Skin Testing – Common Errors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AU" smtClean="0"/>
              <a:t>Tests too close (&lt;2cm)</a:t>
            </a:r>
          </a:p>
          <a:p>
            <a:r>
              <a:rPr lang="en-AU" smtClean="0"/>
              <a:t>Excessive physical force - false positive</a:t>
            </a:r>
          </a:p>
          <a:p>
            <a:r>
              <a:rPr lang="en-AU" smtClean="0"/>
              <a:t>Insufficient entry into skin - false negative</a:t>
            </a:r>
          </a:p>
          <a:p>
            <a:r>
              <a:rPr lang="en-AU" smtClean="0"/>
              <a:t>Reading reaction at the wrong time</a:t>
            </a:r>
          </a:p>
          <a:p>
            <a:r>
              <a:rPr lang="en-AU" smtClean="0"/>
              <a:t>Dermatographism or abnormal skin</a:t>
            </a:r>
          </a:p>
          <a:p>
            <a:r>
              <a:rPr lang="en-AU" smtClean="0"/>
              <a:t>Reagent is irrelevant, unstable, or at incorrect concentration</a:t>
            </a:r>
          </a:p>
          <a:p>
            <a:endParaRPr lang="en-A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Allergy Testing </a:t>
            </a:r>
            <a:r>
              <a:rPr lang="en-AU" smtClean="0">
                <a:solidFill>
                  <a:srgbClr val="FF0000"/>
                </a:solidFill>
              </a:rPr>
              <a:t>Precautions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AU" smtClean="0"/>
              <a:t>Risk of systemic reaction </a:t>
            </a:r>
          </a:p>
          <a:p>
            <a:pPr lvl="1"/>
            <a:r>
              <a:rPr lang="en-AU" smtClean="0"/>
              <a:t>Skin prick testing 1 in 10,000</a:t>
            </a:r>
          </a:p>
          <a:p>
            <a:pPr lvl="1"/>
            <a:r>
              <a:rPr lang="en-US" smtClean="0"/>
              <a:t>Intradermal skin tests increased risk</a:t>
            </a:r>
            <a:endParaRPr lang="en-AU" smtClean="0"/>
          </a:p>
          <a:p>
            <a:pPr lvl="1"/>
            <a:r>
              <a:rPr lang="en-AU" smtClean="0"/>
              <a:t>In vivo challenges</a:t>
            </a:r>
          </a:p>
          <a:p>
            <a:r>
              <a:rPr lang="en-AU" smtClean="0">
                <a:solidFill>
                  <a:srgbClr val="FF0000"/>
                </a:solidFill>
              </a:rPr>
              <a:t>MUST</a:t>
            </a:r>
            <a:r>
              <a:rPr lang="en-AU" smtClean="0"/>
              <a:t> have ready access to</a:t>
            </a:r>
          </a:p>
          <a:p>
            <a:pPr lvl="1"/>
            <a:r>
              <a:rPr lang="en-AU" smtClean="0"/>
              <a:t>Physician experienced in Rx systemic reactions</a:t>
            </a:r>
          </a:p>
          <a:p>
            <a:pPr lvl="1"/>
            <a:r>
              <a:rPr lang="en-AU" smtClean="0"/>
              <a:t>Emergency equipment and oxygen</a:t>
            </a:r>
          </a:p>
          <a:p>
            <a:pPr lvl="1"/>
            <a:r>
              <a:rPr lang="en-AU" smtClean="0"/>
              <a:t>Adrenaline and other resuscitation medications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r>
              <a:rPr lang="en-GB" smtClean="0"/>
              <a:t>http://www.bsaci.org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55650" y="4508500"/>
            <a:ext cx="8388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FF00"/>
                </a:solidFill>
              </a:rPr>
              <a:t>http://www.greerlabs.com/index.php/human_allergy/products/skin_test_devices/greerpick/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Arial Unicode MS" pitchFamily="34" charset="-128"/>
              </a:rPr>
              <a:t>Immunocap Phadia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800" smtClean="0"/>
              <a:t>Fluorescent antibody test using whole allergen adsorbed onto cellulose sponge</a:t>
            </a:r>
          </a:p>
        </p:txBody>
      </p:sp>
      <p:pic>
        <p:nvPicPr>
          <p:cNvPr id="38915" name="Picture 6" descr="FEIA"/>
          <p:cNvPicPr>
            <a:picLocks noChangeAspect="1" noChangeArrowheads="1"/>
          </p:cNvPicPr>
          <p:nvPr/>
        </p:nvPicPr>
        <p:blipFill>
          <a:blip r:embed="rId3" cstate="print"/>
          <a:srcRect r="-1741" b="43869"/>
          <a:stretch>
            <a:fillRect/>
          </a:stretch>
        </p:blipFill>
        <p:spPr bwMode="auto">
          <a:xfrm>
            <a:off x="928688" y="2143125"/>
            <a:ext cx="31686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FEIA"/>
          <p:cNvPicPr>
            <a:picLocks noChangeAspect="1" noChangeArrowheads="1"/>
          </p:cNvPicPr>
          <p:nvPr/>
        </p:nvPicPr>
        <p:blipFill>
          <a:blip r:embed="rId3" cstate="print"/>
          <a:srcRect l="-37558" t="48299" r="-26540"/>
          <a:stretch>
            <a:fillRect/>
          </a:stretch>
        </p:blipFill>
        <p:spPr bwMode="auto">
          <a:xfrm>
            <a:off x="3816350" y="2143125"/>
            <a:ext cx="5327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09600"/>
            <a:ext cx="3810000" cy="41148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rgbClr val="FFFF00"/>
              </a:buClr>
              <a:buFontTx/>
              <a:buChar char="»"/>
            </a:pPr>
            <a:r>
              <a:rPr lang="en-AU" sz="3600" smtClean="0">
                <a:solidFill>
                  <a:srgbClr val="FFFF00"/>
                </a:solidFill>
              </a:rPr>
              <a:t>Skin Tests</a:t>
            </a:r>
            <a:endParaRPr lang="en-AU" sz="3200" smtClean="0"/>
          </a:p>
          <a:p>
            <a:pPr lvl="1"/>
            <a:r>
              <a:rPr lang="en-AU" smtClean="0"/>
              <a:t>inexpensive</a:t>
            </a:r>
          </a:p>
          <a:p>
            <a:pPr lvl="1"/>
            <a:r>
              <a:rPr lang="en-AU" smtClean="0"/>
              <a:t>quick, painless</a:t>
            </a:r>
          </a:p>
          <a:p>
            <a:pPr lvl="1"/>
            <a:r>
              <a:rPr lang="en-AU" smtClean="0"/>
              <a:t>easy to perform</a:t>
            </a:r>
          </a:p>
          <a:p>
            <a:pPr lvl="1"/>
            <a:r>
              <a:rPr lang="en-AU" smtClean="0"/>
              <a:t>immediate results</a:t>
            </a:r>
          </a:p>
          <a:p>
            <a:pPr lvl="1"/>
            <a:endParaRPr lang="en-AU" smtClean="0"/>
          </a:p>
          <a:p>
            <a:pPr lvl="1"/>
            <a:r>
              <a:rPr lang="en-AU" smtClean="0"/>
              <a:t>high NPV</a:t>
            </a:r>
          </a:p>
          <a:p>
            <a:pPr lvl="1"/>
            <a:r>
              <a:rPr lang="en-AU" smtClean="0"/>
              <a:t>fair PPV</a:t>
            </a:r>
          </a:p>
          <a:p>
            <a:pPr lvl="1"/>
            <a:endParaRPr lang="en-AU" smtClean="0"/>
          </a:p>
          <a:p>
            <a:pPr lvl="1"/>
            <a:r>
              <a:rPr lang="en-AU" i="1" smtClean="0"/>
              <a:t>Carries small risk of a systemic allergic reaction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609600"/>
            <a:ext cx="4357687" cy="4114800"/>
          </a:xfrm>
        </p:spPr>
        <p:txBody>
          <a:bodyPr/>
          <a:lstStyle/>
          <a:p>
            <a:pPr algn="ctr">
              <a:spcAft>
                <a:spcPct val="20000"/>
              </a:spcAft>
              <a:buClr>
                <a:srgbClr val="FFFF00"/>
              </a:buClr>
              <a:buFontTx/>
              <a:buChar char="»"/>
            </a:pPr>
            <a:r>
              <a:rPr lang="en-AU" sz="3600" smtClean="0">
                <a:solidFill>
                  <a:srgbClr val="FFFF00"/>
                </a:solidFill>
              </a:rPr>
              <a:t>Blood SpIgE Tests</a:t>
            </a:r>
            <a:endParaRPr lang="en-AU" sz="3600" smtClean="0"/>
          </a:p>
          <a:p>
            <a:pPr lvl="1"/>
            <a:r>
              <a:rPr lang="en-AU" smtClean="0"/>
              <a:t>more expensive</a:t>
            </a:r>
          </a:p>
          <a:p>
            <a:pPr lvl="1"/>
            <a:r>
              <a:rPr lang="en-AU" smtClean="0"/>
              <a:t>blood sample required</a:t>
            </a:r>
          </a:p>
          <a:p>
            <a:pPr lvl="1"/>
            <a:r>
              <a:rPr lang="en-AU" smtClean="0"/>
              <a:t>slower result turnaround</a:t>
            </a:r>
          </a:p>
          <a:p>
            <a:pPr lvl="1"/>
            <a:endParaRPr lang="en-AU" smtClean="0"/>
          </a:p>
          <a:p>
            <a:pPr lvl="1"/>
            <a:endParaRPr lang="en-AU" smtClean="0"/>
          </a:p>
          <a:p>
            <a:pPr lvl="1"/>
            <a:r>
              <a:rPr lang="en-AU" smtClean="0"/>
              <a:t>NPV lower than for SPT</a:t>
            </a:r>
          </a:p>
          <a:p>
            <a:pPr lvl="1"/>
            <a:r>
              <a:rPr lang="en-AU" smtClean="0"/>
              <a:t>false +ve with high IgE</a:t>
            </a:r>
            <a:endParaRPr lang="en-AU" i="1" smtClean="0"/>
          </a:p>
          <a:p>
            <a:pPr lvl="1"/>
            <a:endParaRPr lang="en-AU" i="1" smtClean="0"/>
          </a:p>
          <a:p>
            <a:pPr lvl="1"/>
            <a:r>
              <a:rPr lang="en-AU" i="1" smtClean="0"/>
              <a:t>is an alternative to SPT </a:t>
            </a:r>
          </a:p>
          <a:p>
            <a:pPr lvl="2"/>
            <a:r>
              <a:rPr lang="en-AU" i="1" smtClean="0"/>
              <a:t>severe skin disease or dermatographism</a:t>
            </a:r>
          </a:p>
          <a:p>
            <a:pPr lvl="2"/>
            <a:r>
              <a:rPr lang="en-AU" i="1" smtClean="0"/>
              <a:t>recent anaphylaxis</a:t>
            </a:r>
          </a:p>
          <a:p>
            <a:pPr lvl="2"/>
            <a:r>
              <a:rPr lang="en-AU" i="1" smtClean="0"/>
              <a:t>on antihistamines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785938" y="6072188"/>
            <a:ext cx="5483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 i="1">
                <a:solidFill>
                  <a:srgbClr val="00FFFF"/>
                </a:solidFill>
                <a:latin typeface="Times New Roman" pitchFamily="18" charset="0"/>
              </a:rPr>
              <a:t>Skin testing is the preferred test!</a:t>
            </a:r>
            <a:endParaRPr lang="en-AU" sz="2800" i="1">
              <a:solidFill>
                <a:srgbClr val="00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AU" smtClean="0"/>
              <a:t>Skin or SpIgE Testing: Applications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114800"/>
          </a:xfrm>
        </p:spPr>
        <p:txBody>
          <a:bodyPr/>
          <a:lstStyle/>
          <a:p>
            <a:r>
              <a:rPr lang="en-GB" smtClean="0"/>
              <a:t>Screening for atopy</a:t>
            </a:r>
          </a:p>
          <a:p>
            <a:r>
              <a:rPr lang="en-GB" smtClean="0"/>
              <a:t>Prediction for development of asthma/rhinitis</a:t>
            </a:r>
          </a:p>
          <a:p>
            <a:r>
              <a:rPr lang="en-GB" smtClean="0"/>
              <a:t>Specific allergy diagnosis</a:t>
            </a:r>
          </a:p>
          <a:p>
            <a:pPr lvl="1"/>
            <a:r>
              <a:rPr lang="en-GB" smtClean="0"/>
              <a:t>Correct avoidance measures</a:t>
            </a:r>
          </a:p>
          <a:p>
            <a:pPr lvl="1"/>
            <a:r>
              <a:rPr lang="en-GB" smtClean="0"/>
              <a:t>Correct targeted treatment</a:t>
            </a:r>
          </a:p>
          <a:p>
            <a:pPr lvl="1"/>
            <a:r>
              <a:rPr lang="en-GB" smtClean="0"/>
              <a:t>Specific immunotherapy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 Allergy Diagnosis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Principles and practice of commonly used tests</a:t>
            </a:r>
          </a:p>
          <a:p>
            <a:r>
              <a:rPr lang="en-GB" smtClean="0"/>
              <a:t>Interpretations of allergy tests</a:t>
            </a:r>
          </a:p>
          <a:p>
            <a:r>
              <a:rPr lang="en-GB" smtClean="0"/>
              <a:t>Role of novel allergy tests/ CAM tests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57200"/>
            <a:ext cx="8215312" cy="1143000"/>
          </a:xfrm>
        </p:spPr>
        <p:txBody>
          <a:bodyPr/>
          <a:lstStyle/>
          <a:p>
            <a:r>
              <a:rPr lang="en-AU" smtClean="0"/>
              <a:t>Skin or SpIgE Testing: Indications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AU" smtClean="0"/>
              <a:t>Any patient with asthma or rhinitis requiring maintenance antiinflammatory therapy</a:t>
            </a:r>
          </a:p>
          <a:p>
            <a:r>
              <a:rPr lang="en-AU" smtClean="0"/>
              <a:t>Any patient with moderate or severe eczema</a:t>
            </a:r>
          </a:p>
          <a:p>
            <a:r>
              <a:rPr lang="en-AU" smtClean="0"/>
              <a:t>Any patient with suspected food allergy</a:t>
            </a:r>
          </a:p>
          <a:p>
            <a:r>
              <a:rPr lang="en-AU" smtClean="0"/>
              <a:t>Any patient with possible IgE mediated drug or sting allergy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2443163" y="1500188"/>
            <a:ext cx="21828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0" y="1479550"/>
            <a:ext cx="2540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" descr="449px-Cockroach_closeu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072063"/>
            <a:ext cx="2166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6" descr="dogbreedsadv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59288"/>
            <a:ext cx="25400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5988050" y="3694113"/>
            <a:ext cx="83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Dogs</a:t>
            </a:r>
          </a:p>
        </p:txBody>
      </p:sp>
      <p:sp>
        <p:nvSpPr>
          <p:cNvPr id="2056" name="Text Box 30"/>
          <p:cNvSpPr txBox="1">
            <a:spLocks noChangeArrowheads="1"/>
          </p:cNvSpPr>
          <p:nvPr/>
        </p:nvSpPr>
        <p:spPr bwMode="auto">
          <a:xfrm>
            <a:off x="6003925" y="6132513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Horses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18125" y="1479550"/>
          <a:ext cx="3825875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9" imgW="3162172" imgH="4216956" progId="PowerPoint.Slide.8">
                  <p:embed/>
                </p:oleObj>
              </mc:Choice>
              <mc:Fallback>
                <p:oleObj name="Slide" r:id="rId9" imgW="3162172" imgH="421695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1479550"/>
                        <a:ext cx="3825875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29" descr="horse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1588" y="3667125"/>
            <a:ext cx="22590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2263" y="5049838"/>
            <a:ext cx="35496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09600"/>
            <a:ext cx="8305800" cy="638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AU" sz="44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Allergy Testing: Inhalant Allergens</a:t>
            </a:r>
            <a:endParaRPr lang="en-GB" sz="40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0"/>
              </a:lnSpc>
              <a:spcBef>
                <a:spcPct val="20000"/>
              </a:spcBef>
              <a:defRPr/>
            </a:pPr>
            <a:endParaRPr lang="en-AU" sz="1800" kern="0" dirty="0">
              <a:solidFill>
                <a:srgbClr val="4B4F55"/>
              </a:solidFill>
              <a:latin typeface="+mn-lt"/>
            </a:endParaRPr>
          </a:p>
          <a:p>
            <a:pPr marL="342900" indent="-342900" eaLnBrk="1" hangingPunct="1">
              <a:lnSpc>
                <a:spcPct val="0"/>
              </a:lnSpc>
              <a:spcBef>
                <a:spcPct val="20000"/>
              </a:spcBef>
              <a:defRPr/>
            </a:pPr>
            <a:endParaRPr lang="en-AU" sz="1800" kern="0" dirty="0">
              <a:solidFill>
                <a:srgbClr val="4B4F55"/>
              </a:solidFill>
              <a:latin typeface="+mn-lt"/>
            </a:endParaRPr>
          </a:p>
          <a:p>
            <a:pPr marL="342900" indent="-342900" eaLnBrk="1" hangingPunct="1">
              <a:lnSpc>
                <a:spcPct val="0"/>
              </a:lnSpc>
              <a:spcBef>
                <a:spcPct val="20000"/>
              </a:spcBef>
              <a:defRPr/>
            </a:pPr>
            <a:endParaRPr lang="en-AU" sz="1800" kern="0" dirty="0">
              <a:solidFill>
                <a:srgbClr val="4B4F55"/>
              </a:solidFill>
              <a:latin typeface="+mn-lt"/>
            </a:endParaRPr>
          </a:p>
          <a:p>
            <a:pPr marL="342900" indent="-342900" eaLnBrk="1" hangingPunct="1">
              <a:lnSpc>
                <a:spcPct val="0"/>
              </a:lnSpc>
              <a:spcBef>
                <a:spcPct val="20000"/>
              </a:spcBef>
              <a:defRPr/>
            </a:pPr>
            <a:endParaRPr lang="en-AU" sz="1800" kern="0" dirty="0">
              <a:solidFill>
                <a:srgbClr val="4B4F55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AU" sz="2800" kern="0" dirty="0">
                <a:solidFill>
                  <a:schemeClr val="tx1"/>
                </a:solidFill>
                <a:latin typeface="+mn-lt"/>
              </a:rPr>
              <a:t>&gt;90% food allergy caused by 1 of 8 foods:</a:t>
            </a:r>
          </a:p>
          <a:p>
            <a:pPr marL="1524000" lvl="2" indent="-381000" eaLnBrk="1" hangingPunct="1">
              <a:lnSpc>
                <a:spcPct val="50000"/>
              </a:lnSpc>
              <a:spcBef>
                <a:spcPct val="20000"/>
              </a:spcBef>
              <a:buFontTx/>
              <a:buChar char="»"/>
              <a:defRPr/>
            </a:pPr>
            <a:endParaRPr lang="en-AU" kern="0" dirty="0">
              <a:solidFill>
                <a:schemeClr val="tx1"/>
              </a:solidFill>
              <a:latin typeface="+mn-lt"/>
            </a:endParaRPr>
          </a:p>
          <a:p>
            <a:pPr marL="1524000" lvl="2" indent="-381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sz="4000" kern="0" dirty="0">
                <a:solidFill>
                  <a:schemeClr val="tx1"/>
                </a:solidFill>
                <a:cs typeface="Times New Roman" pitchFamily="18" charset="0"/>
              </a:rPr>
              <a:t>Milk </a:t>
            </a:r>
          </a:p>
          <a:p>
            <a:pPr marL="1524000" lvl="2" indent="-381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sz="4000" kern="0" dirty="0">
                <a:solidFill>
                  <a:schemeClr val="tx1"/>
                </a:solidFill>
                <a:cs typeface="Times New Roman" pitchFamily="18" charset="0"/>
              </a:rPr>
              <a:t>Soy </a:t>
            </a:r>
          </a:p>
          <a:p>
            <a:pPr marL="1524000" lvl="2" indent="-381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sz="4000" kern="0" dirty="0">
                <a:solidFill>
                  <a:schemeClr val="tx1"/>
                </a:solidFill>
                <a:cs typeface="Times New Roman" pitchFamily="18" charset="0"/>
              </a:rPr>
              <a:t>Egg</a:t>
            </a:r>
          </a:p>
          <a:p>
            <a:pPr marL="1524000" lvl="2" indent="-381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AU" sz="4000" kern="0" dirty="0">
                <a:solidFill>
                  <a:schemeClr val="tx1"/>
                </a:solidFill>
                <a:cs typeface="Times New Roman" pitchFamily="18" charset="0"/>
              </a:rPr>
              <a:t>Peanut</a:t>
            </a:r>
            <a:endParaRPr lang="en-AU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33388" y="5702300"/>
            <a:ext cx="835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Seeds eg Sesame	Legumes eg lentil	Fruits eg kiwi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886200" y="2398713"/>
            <a:ext cx="37893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7750" lvl="2" indent="-381000">
              <a:buFontTx/>
              <a:buChar char="•"/>
            </a:pPr>
            <a:r>
              <a:rPr lang="en-AU" sz="4000">
                <a:solidFill>
                  <a:schemeClr val="tx1"/>
                </a:solidFill>
              </a:rPr>
              <a:t>Tree Nuts</a:t>
            </a:r>
          </a:p>
          <a:p>
            <a:pPr marL="1047750" lvl="2" indent="-381000">
              <a:buFontTx/>
              <a:buChar char="•"/>
            </a:pPr>
            <a:r>
              <a:rPr lang="en-AU" sz="4000">
                <a:solidFill>
                  <a:schemeClr val="tx1"/>
                </a:solidFill>
              </a:rPr>
              <a:t>Wheat</a:t>
            </a:r>
          </a:p>
          <a:p>
            <a:pPr marL="1047750" lvl="2" indent="-381000">
              <a:buFontTx/>
              <a:buChar char="•"/>
            </a:pPr>
            <a:r>
              <a:rPr lang="en-AU" sz="4000">
                <a:solidFill>
                  <a:schemeClr val="tx1"/>
                </a:solidFill>
              </a:rPr>
              <a:t>Fish</a:t>
            </a:r>
          </a:p>
          <a:p>
            <a:pPr marL="1047750" lvl="2" indent="-381000">
              <a:buFontTx/>
              <a:buChar char="•"/>
            </a:pPr>
            <a:r>
              <a:rPr lang="en-AU" sz="4000">
                <a:solidFill>
                  <a:schemeClr val="tx1"/>
                </a:solidFill>
              </a:rPr>
              <a:t>Shellfish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609600"/>
            <a:ext cx="8459787" cy="638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AU" sz="44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Allergy Testing: </a:t>
            </a:r>
            <a:r>
              <a:rPr lang="en-AU" sz="4400" kern="0" dirty="0" err="1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Ingestant</a:t>
            </a:r>
            <a:r>
              <a:rPr lang="en-AU" sz="44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 Allergens</a:t>
            </a:r>
            <a:endParaRPr lang="en-GB" sz="40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3179763" cy="1162050"/>
          </a:xfrm>
        </p:spPr>
        <p:txBody>
          <a:bodyPr/>
          <a:lstStyle/>
          <a:p>
            <a:r>
              <a:rPr lang="en-GB" sz="3200" smtClean="0"/>
              <a:t>Cross Reactivity in Food Allergy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403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smtClean="0"/>
              <a:t>Paediatric Practice – Active Screening for associated food allergies</a:t>
            </a:r>
          </a:p>
          <a:p>
            <a:endParaRPr lang="en-GB" sz="2400" smtClean="0"/>
          </a:p>
          <a:p>
            <a:r>
              <a:rPr lang="en-GB" sz="2400" smtClean="0"/>
              <a:t>Adult Practice – Screen for associated food allergies if the relevant food is unusual or not part of patient’s diet</a:t>
            </a:r>
          </a:p>
        </p:txBody>
      </p:sp>
      <p:pic>
        <p:nvPicPr>
          <p:cNvPr id="44037" name="Picture 2" descr="Cross re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57188"/>
            <a:ext cx="4633913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2875" y="609600"/>
            <a:ext cx="8858250" cy="1143000"/>
          </a:xfrm>
        </p:spPr>
        <p:txBody>
          <a:bodyPr/>
          <a:lstStyle/>
          <a:p>
            <a:r>
              <a:rPr lang="en-GB" smtClean="0"/>
              <a:t>Conformational and Linear Epitopes</a:t>
            </a:r>
          </a:p>
        </p:txBody>
      </p:sp>
      <p:sp>
        <p:nvSpPr>
          <p:cNvPr id="45059" name="Freeform 7"/>
          <p:cNvSpPr>
            <a:spLocks/>
          </p:cNvSpPr>
          <p:nvPr/>
        </p:nvSpPr>
        <p:spPr bwMode="auto">
          <a:xfrm>
            <a:off x="2000250" y="2071688"/>
            <a:ext cx="5000625" cy="3286125"/>
          </a:xfrm>
          <a:custGeom>
            <a:avLst/>
            <a:gdLst>
              <a:gd name="T0" fmla="*/ 370584439 w 1948656"/>
              <a:gd name="T1" fmla="*/ 415435297 h 1185256"/>
              <a:gd name="T2" fmla="*/ 28571551 w 1948656"/>
              <a:gd name="T3" fmla="*/ 304444136 h 1185256"/>
              <a:gd name="T4" fmla="*/ 436654704 w 1948656"/>
              <a:gd name="T5" fmla="*/ 269478328 h 1185256"/>
              <a:gd name="T6" fmla="*/ 28571551 w 1948656"/>
              <a:gd name="T7" fmla="*/ 124530593 h 1185256"/>
              <a:gd name="T8" fmla="*/ 499763462 w 1948656"/>
              <a:gd name="T9" fmla="*/ 34573256 h 1185256"/>
              <a:gd name="T10" fmla="*/ 606546903 w 1948656"/>
              <a:gd name="T11" fmla="*/ 123520427 h 1185256"/>
              <a:gd name="T12" fmla="*/ 634862872 w 1948656"/>
              <a:gd name="T13" fmla="*/ 91085601 h 1185256"/>
              <a:gd name="T14" fmla="*/ 617052110 w 1948656"/>
              <a:gd name="T15" fmla="*/ 97429549 h 1185256"/>
              <a:gd name="T16" fmla="*/ 604472928 w 1948656"/>
              <a:gd name="T17" fmla="*/ 484358345 h 1185256"/>
              <a:gd name="T18" fmla="*/ 656793993 w 1948656"/>
              <a:gd name="T19" fmla="*/ 118415564 h 1185256"/>
              <a:gd name="T20" fmla="*/ 866245937 w 1948656"/>
              <a:gd name="T21" fmla="*/ 34573256 h 1185256"/>
              <a:gd name="T22" fmla="*/ 761536799 w 1948656"/>
              <a:gd name="T23" fmla="*/ 484358345 h 1185256"/>
              <a:gd name="T24" fmla="*/ 925578575 w 1948656"/>
              <a:gd name="T25" fmla="*/ 48714730 h 1185256"/>
              <a:gd name="T26" fmla="*/ 1116227934 w 1948656"/>
              <a:gd name="T27" fmla="*/ 91085601 h 1185256"/>
              <a:gd name="T28" fmla="*/ 1002709165 w 1948656"/>
              <a:gd name="T29" fmla="*/ 535860681 h 1185256"/>
              <a:gd name="T30" fmla="*/ 1191735213 w 1948656"/>
              <a:gd name="T31" fmla="*/ 139738006 h 1185256"/>
              <a:gd name="T32" fmla="*/ 1220050853 w 1948656"/>
              <a:gd name="T33" fmla="*/ 155955851 h 1185256"/>
              <a:gd name="T34" fmla="*/ 1314436102 w 1948656"/>
              <a:gd name="T35" fmla="*/ 188391053 h 1185256"/>
              <a:gd name="T36" fmla="*/ 1380506038 w 1948656"/>
              <a:gd name="T37" fmla="*/ 253260660 h 1185256"/>
              <a:gd name="T38" fmla="*/ 1399382694 w 1948656"/>
              <a:gd name="T39" fmla="*/ 301913486 h 1185256"/>
              <a:gd name="T40" fmla="*/ 1418260663 w 1948656"/>
              <a:gd name="T41" fmla="*/ 399217984 h 1185256"/>
              <a:gd name="T42" fmla="*/ 1427698334 w 1948656"/>
              <a:gd name="T43" fmla="*/ 447870988 h 1185256"/>
              <a:gd name="T44" fmla="*/ 1418260663 w 1948656"/>
              <a:gd name="T45" fmla="*/ 512739885 h 1185256"/>
              <a:gd name="T46" fmla="*/ 1361629054 w 1948656"/>
              <a:gd name="T47" fmla="*/ 545175575 h 1185256"/>
              <a:gd name="T48" fmla="*/ 1286120461 w 1948656"/>
              <a:gd name="T49" fmla="*/ 496522572 h 1185256"/>
              <a:gd name="T50" fmla="*/ 1238928166 w 1948656"/>
              <a:gd name="T51" fmla="*/ 528957198 h 1185256"/>
              <a:gd name="T52" fmla="*/ 1210612525 w 1948656"/>
              <a:gd name="T53" fmla="*/ 545175575 h 1185256"/>
              <a:gd name="T54" fmla="*/ 1163420887 w 1948656"/>
              <a:gd name="T55" fmla="*/ 561393243 h 1185256"/>
              <a:gd name="T56" fmla="*/ 1135104590 w 1948656"/>
              <a:gd name="T57" fmla="*/ 577610556 h 1185256"/>
              <a:gd name="T58" fmla="*/ 1087912294 w 1948656"/>
              <a:gd name="T59" fmla="*/ 593827159 h 1185256"/>
              <a:gd name="T60" fmla="*/ 1002966030 w 1948656"/>
              <a:gd name="T61" fmla="*/ 626262140 h 1185256"/>
              <a:gd name="T62" fmla="*/ 936895765 w 1948656"/>
              <a:gd name="T63" fmla="*/ 674915853 h 1185256"/>
              <a:gd name="T64" fmla="*/ 719894374 w 1948656"/>
              <a:gd name="T65" fmla="*/ 1315293350 h 1185256"/>
              <a:gd name="T66" fmla="*/ 653740513 w 1948656"/>
              <a:gd name="T67" fmla="*/ 723566727 h 1185256"/>
              <a:gd name="T68" fmla="*/ 656827497 w 1948656"/>
              <a:gd name="T69" fmla="*/ 1293972151 h 1185256"/>
              <a:gd name="T70" fmla="*/ 133280946 w 1948656"/>
              <a:gd name="T71" fmla="*/ 1383930010 h 1185256"/>
              <a:gd name="T72" fmla="*/ 417777392 w 1948656"/>
              <a:gd name="T73" fmla="*/ 642480162 h 1185256"/>
              <a:gd name="T74" fmla="*/ 306023587 w 1948656"/>
              <a:gd name="T75" fmla="*/ 811147776 h 1185256"/>
              <a:gd name="T76" fmla="*/ 359947187 w 1948656"/>
              <a:gd name="T77" fmla="*/ 389717133 h 11852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48656"/>
              <a:gd name="T118" fmla="*/ 0 h 1185256"/>
              <a:gd name="T119" fmla="*/ 1948656 w 1948656"/>
              <a:gd name="T120" fmla="*/ 1185256 h 118525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48656" h="1185256">
                <a:moveTo>
                  <a:pt x="505662" y="329912"/>
                </a:moveTo>
                <a:cubicBezTo>
                  <a:pt x="520398" y="285705"/>
                  <a:pt x="0" y="280755"/>
                  <a:pt x="38986" y="241770"/>
                </a:cubicBezTo>
                <a:cubicBezTo>
                  <a:pt x="49931" y="230825"/>
                  <a:pt x="583924" y="223911"/>
                  <a:pt x="595815" y="214002"/>
                </a:cubicBezTo>
                <a:cubicBezTo>
                  <a:pt x="609807" y="202342"/>
                  <a:pt x="23541" y="108547"/>
                  <a:pt x="38986" y="98894"/>
                </a:cubicBezTo>
                <a:cubicBezTo>
                  <a:pt x="58590" y="86641"/>
                  <a:pt x="661250" y="37795"/>
                  <a:pt x="681928" y="27456"/>
                </a:cubicBezTo>
                <a:cubicBezTo>
                  <a:pt x="665063" y="417541"/>
                  <a:pt x="714449" y="120729"/>
                  <a:pt x="827634" y="98092"/>
                </a:cubicBezTo>
                <a:cubicBezTo>
                  <a:pt x="840513" y="89506"/>
                  <a:pt x="851899" y="78083"/>
                  <a:pt x="866271" y="72334"/>
                </a:cubicBezTo>
                <a:cubicBezTo>
                  <a:pt x="895289" y="60727"/>
                  <a:pt x="812033" y="86352"/>
                  <a:pt x="841968" y="77372"/>
                </a:cubicBezTo>
                <a:cubicBezTo>
                  <a:pt x="854971" y="73471"/>
                  <a:pt x="811925" y="388939"/>
                  <a:pt x="824804" y="384646"/>
                </a:cubicBezTo>
                <a:cubicBezTo>
                  <a:pt x="858750" y="412072"/>
                  <a:pt x="836664" y="153570"/>
                  <a:pt x="896196" y="94038"/>
                </a:cubicBezTo>
                <a:cubicBezTo>
                  <a:pt x="955728" y="34506"/>
                  <a:pt x="1174579" y="0"/>
                  <a:pt x="1181994" y="27456"/>
                </a:cubicBezTo>
                <a:cubicBezTo>
                  <a:pt x="1199568" y="29565"/>
                  <a:pt x="1021703" y="381480"/>
                  <a:pt x="1039118" y="384646"/>
                </a:cubicBezTo>
                <a:cubicBezTo>
                  <a:pt x="1068984" y="390076"/>
                  <a:pt x="1232901" y="34393"/>
                  <a:pt x="1262952" y="38686"/>
                </a:cubicBezTo>
                <a:cubicBezTo>
                  <a:pt x="1301588" y="34393"/>
                  <a:pt x="1484333" y="69352"/>
                  <a:pt x="1523093" y="72334"/>
                </a:cubicBezTo>
                <a:cubicBezTo>
                  <a:pt x="1542235" y="73807"/>
                  <a:pt x="1350222" y="418805"/>
                  <a:pt x="1368198" y="425546"/>
                </a:cubicBezTo>
                <a:cubicBezTo>
                  <a:pt x="1384771" y="431761"/>
                  <a:pt x="1609105" y="106108"/>
                  <a:pt x="1626124" y="110971"/>
                </a:cubicBezTo>
                <a:cubicBezTo>
                  <a:pt x="1639177" y="114701"/>
                  <a:pt x="1651533" y="120797"/>
                  <a:pt x="1664761" y="123850"/>
                </a:cubicBezTo>
                <a:cubicBezTo>
                  <a:pt x="1707420" y="133694"/>
                  <a:pt x="1793550" y="149608"/>
                  <a:pt x="1793550" y="149608"/>
                </a:cubicBezTo>
                <a:cubicBezTo>
                  <a:pt x="1813754" y="159710"/>
                  <a:pt x="1865498" y="182919"/>
                  <a:pt x="1883702" y="201123"/>
                </a:cubicBezTo>
                <a:cubicBezTo>
                  <a:pt x="1894647" y="212068"/>
                  <a:pt x="1900874" y="226881"/>
                  <a:pt x="1909460" y="239760"/>
                </a:cubicBezTo>
                <a:lnTo>
                  <a:pt x="1935217" y="317033"/>
                </a:lnTo>
                <a:lnTo>
                  <a:pt x="1948096" y="355670"/>
                </a:lnTo>
                <a:cubicBezTo>
                  <a:pt x="1943803" y="372842"/>
                  <a:pt x="1948656" y="395666"/>
                  <a:pt x="1935217" y="407185"/>
                </a:cubicBezTo>
                <a:cubicBezTo>
                  <a:pt x="1914602" y="424855"/>
                  <a:pt x="1857944" y="432943"/>
                  <a:pt x="1857944" y="432943"/>
                </a:cubicBezTo>
                <a:cubicBezTo>
                  <a:pt x="1823111" y="409721"/>
                  <a:pt x="1803348" y="389462"/>
                  <a:pt x="1754913" y="394306"/>
                </a:cubicBezTo>
                <a:cubicBezTo>
                  <a:pt x="1731910" y="396606"/>
                  <a:pt x="1712165" y="411947"/>
                  <a:pt x="1690519" y="420064"/>
                </a:cubicBezTo>
                <a:cubicBezTo>
                  <a:pt x="1677808" y="424831"/>
                  <a:pt x="1665052" y="429650"/>
                  <a:pt x="1651882" y="432943"/>
                </a:cubicBezTo>
                <a:cubicBezTo>
                  <a:pt x="1630646" y="438252"/>
                  <a:pt x="1608724" y="440513"/>
                  <a:pt x="1587488" y="445822"/>
                </a:cubicBezTo>
                <a:cubicBezTo>
                  <a:pt x="1574318" y="449115"/>
                  <a:pt x="1562021" y="455409"/>
                  <a:pt x="1548851" y="458701"/>
                </a:cubicBezTo>
                <a:cubicBezTo>
                  <a:pt x="1527615" y="464010"/>
                  <a:pt x="1505861" y="466993"/>
                  <a:pt x="1484457" y="471579"/>
                </a:cubicBezTo>
                <a:cubicBezTo>
                  <a:pt x="1445756" y="479872"/>
                  <a:pt x="1406944" y="487738"/>
                  <a:pt x="1368547" y="497337"/>
                </a:cubicBezTo>
                <a:cubicBezTo>
                  <a:pt x="1330646" y="506812"/>
                  <a:pt x="1315255" y="517544"/>
                  <a:pt x="1278395" y="535974"/>
                </a:cubicBezTo>
                <a:cubicBezTo>
                  <a:pt x="1163275" y="527119"/>
                  <a:pt x="1096828" y="1017573"/>
                  <a:pt x="982296" y="1044522"/>
                </a:cubicBezTo>
                <a:cubicBezTo>
                  <a:pt x="967229" y="1048067"/>
                  <a:pt x="900615" y="561731"/>
                  <a:pt x="892029" y="574610"/>
                </a:cubicBezTo>
                <a:cubicBezTo>
                  <a:pt x="831264" y="567015"/>
                  <a:pt x="930996" y="1035767"/>
                  <a:pt x="896242" y="1027589"/>
                </a:cubicBezTo>
                <a:cubicBezTo>
                  <a:pt x="846873" y="1029735"/>
                  <a:pt x="236226" y="1185256"/>
                  <a:pt x="181862" y="1099027"/>
                </a:cubicBezTo>
                <a:cubicBezTo>
                  <a:pt x="127498" y="1012798"/>
                  <a:pt x="530773" y="586027"/>
                  <a:pt x="570057" y="510216"/>
                </a:cubicBezTo>
                <a:cubicBezTo>
                  <a:pt x="609341" y="434405"/>
                  <a:pt x="430720" y="677616"/>
                  <a:pt x="417569" y="644161"/>
                </a:cubicBezTo>
                <a:cubicBezTo>
                  <a:pt x="404418" y="610706"/>
                  <a:pt x="491837" y="314533"/>
                  <a:pt x="491148" y="30948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 rot="5806029">
            <a:off x="4786313" y="1714500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Y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rot="-9504023">
            <a:off x="4700588" y="4191000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Y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972172">
            <a:off x="2476500" y="3594100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Y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rot="-5887617">
            <a:off x="3049588" y="5100638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Y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rot="-9236445">
            <a:off x="5561013" y="2638425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71800" y="762000"/>
          <a:ext cx="548640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4" imgW="5486040" imgH="5546160" progId="MS_ClipArt_Gallery.2">
                  <p:embed/>
                </p:oleObj>
              </mc:Choice>
              <mc:Fallback>
                <p:oleObj name="Clip" r:id="rId4" imgW="5486040" imgH="55461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762000"/>
                        <a:ext cx="5486400" cy="554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3343275" cy="108426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Abra ca dabra!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 Allergy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Principles and practice of commonly used tests</a:t>
            </a:r>
          </a:p>
          <a:p>
            <a:pPr>
              <a:defRPr/>
            </a:pPr>
            <a:r>
              <a:rPr lang="en-GB" dirty="0" smtClean="0"/>
              <a:t>Interpretations of allergy tests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Role of novel allergy tests/ CAM tests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09600"/>
            <a:ext cx="8572500" cy="1143000"/>
          </a:xfrm>
        </p:spPr>
        <p:txBody>
          <a:bodyPr/>
          <a:lstStyle/>
          <a:p>
            <a:r>
              <a:rPr lang="en-AU" smtClean="0"/>
              <a:t>Skin or SpIgE Testing: Interpretation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AU" smtClean="0">
                <a:solidFill>
                  <a:srgbClr val="00FF00"/>
                </a:solidFill>
              </a:rPr>
              <a:t>Negative</a:t>
            </a:r>
            <a:r>
              <a:rPr lang="en-AU" smtClean="0"/>
              <a:t> test has good NPV for excluding IgE  mediated allergy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AU" smtClean="0">
                <a:solidFill>
                  <a:srgbClr val="FF0000"/>
                </a:solidFill>
              </a:rPr>
              <a:t>Positive</a:t>
            </a:r>
            <a:r>
              <a:rPr lang="en-AU" smtClean="0"/>
              <a:t> test has moderate PPV for diagnosing IgE mediated allergy. PPV highest when test result is high (large SPT wheal, high SpIgE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04800"/>
            <a:ext cx="8215313" cy="1143000"/>
          </a:xfrm>
        </p:spPr>
        <p:txBody>
          <a:bodyPr/>
          <a:lstStyle/>
          <a:p>
            <a:r>
              <a:rPr lang="en-AU" smtClean="0"/>
              <a:t>Skin or SpIgE Tests: Interpretation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048000"/>
          </a:xfrm>
        </p:spPr>
        <p:txBody>
          <a:bodyPr/>
          <a:lstStyle/>
          <a:p>
            <a:r>
              <a:rPr lang="en-AU" smtClean="0"/>
              <a:t>40% of young adults will have a positive skin test if tested to common allergens</a:t>
            </a:r>
          </a:p>
          <a:p>
            <a:r>
              <a:rPr lang="en-AU" smtClean="0"/>
              <a:t>Only ~20% develop symptoms if challenged</a:t>
            </a:r>
          </a:p>
          <a:p>
            <a:r>
              <a:rPr lang="en-AU" smtClean="0"/>
              <a:t>Minor skin test reactions less significant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 i="1">
                <a:solidFill>
                  <a:srgbClr val="00FFFF"/>
                </a:solidFill>
                <a:latin typeface="Times New Roman" pitchFamily="18" charset="0"/>
              </a:rPr>
              <a:t>Skin test results must be correlated with the history and examination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Allergy vs Atopy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659063" y="2695575"/>
            <a:ext cx="2363787" cy="2722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C7070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9763" y="2706688"/>
            <a:ext cx="3197225" cy="2722562"/>
          </a:xfrm>
          <a:prstGeom prst="ellips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6C707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6557963" y="3697288"/>
            <a:ext cx="2586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Atopy </a:t>
            </a:r>
          </a:p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[allergy antibodies]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930275" y="3721100"/>
            <a:ext cx="1500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Clinical Allergy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609600"/>
            <a:ext cx="8736013" cy="638175"/>
          </a:xfrm>
        </p:spPr>
        <p:txBody>
          <a:bodyPr/>
          <a:lstStyle/>
          <a:p>
            <a:r>
              <a:rPr lang="en-US" smtClean="0"/>
              <a:t>Hypersensitivity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35814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C00000"/>
                </a:solidFill>
                <a:cs typeface="Arial" charset="0"/>
              </a:rPr>
              <a:t>Allergy</a:t>
            </a:r>
            <a:r>
              <a:rPr lang="en-US" sz="2800">
                <a:solidFill>
                  <a:srgbClr val="C00000"/>
                </a:solidFill>
                <a:cs typeface="Arial" charset="0"/>
              </a:rPr>
              <a:t> </a:t>
            </a:r>
          </a:p>
          <a:p>
            <a:pPr algn="ctr" eaLnBrk="1" hangingPunct="1"/>
            <a:r>
              <a:rPr lang="en-US" sz="2800">
                <a:solidFill>
                  <a:srgbClr val="6C7070"/>
                </a:solidFill>
                <a:cs typeface="Arial" charset="0"/>
              </a:rPr>
              <a:t>Immune mediated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00588" y="2428875"/>
            <a:ext cx="384492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C00000"/>
                </a:solidFill>
                <a:cs typeface="Arial" charset="0"/>
              </a:rPr>
              <a:t>Intolerance</a:t>
            </a:r>
          </a:p>
          <a:p>
            <a:pPr algn="ctr" eaLnBrk="1" hangingPunct="1"/>
            <a:r>
              <a:rPr lang="en-US" sz="2800">
                <a:solidFill>
                  <a:srgbClr val="6C7070"/>
                </a:solidFill>
                <a:cs typeface="Arial" charset="0"/>
              </a:rPr>
              <a:t>Non-Immune mediated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7500" y="4953000"/>
            <a:ext cx="16668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C51638"/>
                </a:solidFill>
                <a:cs typeface="Arial" charset="0"/>
              </a:rPr>
              <a:t>IgE</a:t>
            </a:r>
          </a:p>
          <a:p>
            <a:pPr algn="ctr" eaLnBrk="1" hangingPunct="1"/>
            <a:r>
              <a:rPr lang="en-US" sz="2800">
                <a:solidFill>
                  <a:srgbClr val="6C7070"/>
                </a:solidFill>
                <a:cs typeface="Arial" charset="0"/>
              </a:rPr>
              <a:t>mediated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28938" y="4929188"/>
            <a:ext cx="1665287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C51638"/>
                </a:solidFill>
                <a:cs typeface="Arial" charset="0"/>
              </a:rPr>
              <a:t>Non-IgE</a:t>
            </a:r>
          </a:p>
          <a:p>
            <a:pPr eaLnBrk="1" hangingPunct="1"/>
            <a:r>
              <a:rPr lang="en-US" sz="2800">
                <a:solidFill>
                  <a:srgbClr val="6C7070"/>
                </a:solidFill>
                <a:cs typeface="Arial" charset="0"/>
              </a:rPr>
              <a:t>mediated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2979738" y="1492250"/>
            <a:ext cx="954087" cy="793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921250" y="1503363"/>
            <a:ext cx="1039813" cy="782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084263" y="3416300"/>
            <a:ext cx="1057275" cy="138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501900" y="3416300"/>
            <a:ext cx="1141413" cy="1370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304800" y="6172200"/>
            <a:ext cx="555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J Allergy Clin Immunol 2004;113:832-6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29313" y="5000625"/>
            <a:ext cx="28575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C51638"/>
                </a:solidFill>
                <a:cs typeface="Arial" charset="0"/>
              </a:rPr>
              <a:t>Toxic</a:t>
            </a:r>
          </a:p>
          <a:p>
            <a:pPr eaLnBrk="1" hangingPunct="1"/>
            <a:r>
              <a:rPr lang="en-US" sz="2800">
                <a:solidFill>
                  <a:srgbClr val="C51638"/>
                </a:solidFill>
                <a:cs typeface="Arial" charset="0"/>
              </a:rPr>
              <a:t>PharmacologicalEnzymatic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643688" y="3429000"/>
            <a:ext cx="0" cy="1428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How test results are reported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648200"/>
          </a:xfrm>
        </p:spPr>
        <p:txBody>
          <a:bodyPr/>
          <a:lstStyle/>
          <a:p>
            <a:r>
              <a:rPr lang="en-GB" sz="2800" smtClean="0">
                <a:solidFill>
                  <a:srgbClr val="FF3300"/>
                </a:solidFill>
              </a:rPr>
              <a:t>Sensitivity and specificity</a:t>
            </a:r>
          </a:p>
          <a:p>
            <a:pPr lvl="1"/>
            <a:r>
              <a:rPr lang="en-GB" sz="2200" smtClean="0"/>
              <a:t>Widely used</a:t>
            </a:r>
          </a:p>
          <a:p>
            <a:pPr lvl="1"/>
            <a:r>
              <a:rPr lang="en-GB" sz="2200" smtClean="0"/>
              <a:t>Difficult to interpret what it means for an individual</a:t>
            </a:r>
          </a:p>
          <a:p>
            <a:r>
              <a:rPr lang="en-GB" sz="2800" smtClean="0">
                <a:solidFill>
                  <a:srgbClr val="FF3300"/>
                </a:solidFill>
              </a:rPr>
              <a:t>Predictive values</a:t>
            </a:r>
          </a:p>
          <a:p>
            <a:pPr lvl="1"/>
            <a:r>
              <a:rPr lang="en-GB" sz="2200" smtClean="0"/>
              <a:t>Easy to understand</a:t>
            </a:r>
          </a:p>
          <a:p>
            <a:pPr lvl="1"/>
            <a:r>
              <a:rPr lang="en-GB" sz="2200" smtClean="0"/>
              <a:t>Depend on assumptions about the prevalence of the condition in your population</a:t>
            </a:r>
          </a:p>
          <a:p>
            <a:r>
              <a:rPr lang="en-GB" sz="2800" smtClean="0">
                <a:solidFill>
                  <a:srgbClr val="FF3300"/>
                </a:solidFill>
              </a:rPr>
              <a:t>Likelihood ratios</a:t>
            </a:r>
          </a:p>
          <a:p>
            <a:pPr lvl="1"/>
            <a:r>
              <a:rPr lang="en-GB" sz="2200" smtClean="0"/>
              <a:t>Difficult to understand, not widely used</a:t>
            </a:r>
          </a:p>
          <a:p>
            <a:pPr lvl="1"/>
            <a:r>
              <a:rPr lang="en-GB" sz="2200" smtClean="0"/>
              <a:t>Require an estimate of the individual’s pretest probability (not always available)</a:t>
            </a:r>
          </a:p>
          <a:p>
            <a:pPr lvl="1"/>
            <a:endParaRPr lang="en-GB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 Unicode MS" pitchFamily="34" charset="-128"/>
              </a:rPr>
              <a:t>Performance of tests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rgbClr val="FF3300"/>
                </a:solidFill>
              </a:rPr>
              <a:t>Specificity</a:t>
            </a:r>
            <a:r>
              <a:rPr lang="en-GB" smtClean="0"/>
              <a:t> is the proportion of true negative results that are correctly identified as negative by the test.</a:t>
            </a:r>
          </a:p>
          <a:p>
            <a:pPr>
              <a:lnSpc>
                <a:spcPct val="90000"/>
              </a:lnSpc>
            </a:pPr>
            <a:r>
              <a:rPr lang="en-GB" smtClean="0"/>
              <a:t>100% specificity means that all those with a positive test have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 Unicode MS" pitchFamily="34" charset="-128"/>
              </a:rPr>
              <a:t>Performance of tests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rgbClr val="FF3300"/>
                </a:solidFill>
              </a:rPr>
              <a:t>Sensitivity</a:t>
            </a:r>
            <a:r>
              <a:rPr lang="en-GB" smtClean="0"/>
              <a:t> is the proportion of true positive results that are correctly identified as positive by the test.</a:t>
            </a:r>
          </a:p>
          <a:p>
            <a:pPr>
              <a:lnSpc>
                <a:spcPct val="90000"/>
              </a:lnSpc>
            </a:pPr>
            <a:r>
              <a:rPr lang="en-GB" smtClean="0"/>
              <a:t>100% sensitivity means that all those with a negative test do not have the disease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 Unicode MS" pitchFamily="34" charset="-128"/>
              </a:rPr>
              <a:t>Prediction of clinical reactivity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chemeClr val="accent2"/>
                </a:solidFill>
              </a:rPr>
              <a:t>Positive predictive value:</a:t>
            </a:r>
            <a:r>
              <a:rPr lang="en-GB" sz="2700" smtClean="0"/>
              <a:t>  Proportion of truly positive patients in relation to the total number of test positive patients</a:t>
            </a:r>
          </a:p>
          <a:p>
            <a:pPr>
              <a:lnSpc>
                <a:spcPct val="80000"/>
              </a:lnSpc>
            </a:pPr>
            <a:endParaRPr lang="en-GB" sz="2700" smtClean="0"/>
          </a:p>
          <a:p>
            <a:pPr>
              <a:lnSpc>
                <a:spcPct val="80000"/>
              </a:lnSpc>
            </a:pPr>
            <a:r>
              <a:rPr lang="en-GB" sz="2700" smtClean="0">
                <a:solidFill>
                  <a:schemeClr val="accent2"/>
                </a:solidFill>
              </a:rPr>
              <a:t>Negative predictive value:</a:t>
            </a:r>
            <a:r>
              <a:rPr lang="en-GB" sz="2700" smtClean="0"/>
              <a:t>  proportion of truly negative patients in relation to the total number of test negative patients</a:t>
            </a:r>
          </a:p>
          <a:p>
            <a:pPr>
              <a:lnSpc>
                <a:spcPct val="80000"/>
              </a:lnSpc>
            </a:pPr>
            <a:endParaRPr lang="en-GB" sz="2700" smtClean="0"/>
          </a:p>
          <a:p>
            <a:pPr>
              <a:lnSpc>
                <a:spcPct val="80000"/>
              </a:lnSpc>
            </a:pPr>
            <a:r>
              <a:rPr lang="en-GB" sz="2700" smtClean="0"/>
              <a:t>Affected by the prevalence of the disorder in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Likelihood ratios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What is the chance that a person with food allergy would have a positive test compared to the chance that one without food allergy would have a negative test</a:t>
            </a:r>
          </a:p>
          <a:p>
            <a:pPr>
              <a:lnSpc>
                <a:spcPct val="90000"/>
              </a:lnSpc>
            </a:pPr>
            <a:r>
              <a:rPr lang="en-GB" smtClean="0"/>
              <a:t>Pre test probability X likelihood ratio gives Post test probability</a:t>
            </a:r>
          </a:p>
          <a:p>
            <a:pPr>
              <a:lnSpc>
                <a:spcPct val="90000"/>
              </a:lnSpc>
            </a:pPr>
            <a:r>
              <a:rPr lang="en-GB" smtClean="0"/>
              <a:t>Independent of the population prevalence</a:t>
            </a:r>
          </a:p>
          <a:p>
            <a:pPr>
              <a:lnSpc>
                <a:spcPct val="90000"/>
              </a:lnSpc>
            </a:pPr>
            <a:r>
              <a:rPr lang="en-GB" smtClean="0"/>
              <a:t>Clinically useful tests have a LR of &gt; 10 or &lt;0.1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 of Cashew Nut Allergy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6350"/>
            <a:ext cx="9144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23850" y="6021388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Ho et al. J Allergy Clin Immunol 2006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68313" y="609600"/>
            <a:ext cx="8675687" cy="638175"/>
          </a:xfrm>
        </p:spPr>
        <p:txBody>
          <a:bodyPr/>
          <a:lstStyle/>
          <a:p>
            <a:r>
              <a:rPr lang="en-GB" sz="2800" smtClean="0"/>
              <a:t>LR is the most intuitive measure of diagnostic performance</a:t>
            </a:r>
          </a:p>
        </p:txBody>
      </p:sp>
      <p:sp>
        <p:nvSpPr>
          <p:cNvPr id="563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6324" name="Picture 2" descr="Nomogram for likelihood rat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738" y="1684338"/>
            <a:ext cx="3730625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689350" y="2128838"/>
            <a:ext cx="1522413" cy="29416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107950" y="3683000"/>
            <a:ext cx="26638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>
                <a:solidFill>
                  <a:srgbClr val="6C7070"/>
                </a:solidFill>
                <a:latin typeface="Times New Roman" pitchFamily="18" charset="0"/>
              </a:rPr>
              <a:t>LR&lt;0.1=‘strongly negative result’</a:t>
            </a:r>
          </a:p>
          <a:p>
            <a:endParaRPr lang="en-GB" sz="2000" i="1">
              <a:solidFill>
                <a:srgbClr val="6C7070"/>
              </a:solidFill>
              <a:latin typeface="Times New Roman" pitchFamily="18" charset="0"/>
            </a:endParaRPr>
          </a:p>
          <a:p>
            <a:r>
              <a:rPr lang="en-GB" sz="2000" i="1">
                <a:solidFill>
                  <a:srgbClr val="6C7070"/>
                </a:solidFill>
                <a:latin typeface="Times New Roman" pitchFamily="18" charset="0"/>
              </a:rPr>
              <a:t>LR&gt;10 = ‘strongly positive result</a:t>
            </a:r>
          </a:p>
          <a:p>
            <a:endParaRPr lang="en-GB" sz="2000" i="1">
              <a:solidFill>
                <a:srgbClr val="6C7070"/>
              </a:solidFill>
              <a:latin typeface="Times New Roman" pitchFamily="18" charset="0"/>
            </a:endParaRPr>
          </a:p>
          <a:p>
            <a:r>
              <a:rPr lang="en-GB" sz="2000" i="1">
                <a:solidFill>
                  <a:srgbClr val="6C7070"/>
                </a:solidFill>
                <a:latin typeface="Times New Roman" pitchFamily="18" charset="0"/>
              </a:rPr>
              <a:t>LR 1 = not informative</a:t>
            </a:r>
            <a:endParaRPr lang="en-GB">
              <a:solidFill>
                <a:srgbClr val="6C7070"/>
              </a:solidFill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83000" y="4022725"/>
            <a:ext cx="1528763" cy="108426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 Vivo Challenge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r>
              <a:rPr lang="en-AU" smtClean="0"/>
              <a:t>Fundamental tool for diagnosis of food allergy</a:t>
            </a:r>
          </a:p>
          <a:p>
            <a:r>
              <a:rPr lang="en-AU" smtClean="0"/>
              <a:t>Allergen Challenge may be </a:t>
            </a:r>
          </a:p>
          <a:p>
            <a:pPr lvl="1"/>
            <a:r>
              <a:rPr lang="en-AU" smtClean="0"/>
              <a:t>double blind placebo controlled</a:t>
            </a:r>
          </a:p>
          <a:p>
            <a:pPr lvl="1"/>
            <a:r>
              <a:rPr lang="en-AU" smtClean="0"/>
              <a:t>single blind placebo controlled</a:t>
            </a:r>
          </a:p>
          <a:p>
            <a:pPr lvl="1"/>
            <a:r>
              <a:rPr lang="en-AU" smtClean="0"/>
              <a:t>open</a:t>
            </a:r>
          </a:p>
          <a:p>
            <a:r>
              <a:rPr lang="en-AU" smtClean="0"/>
              <a:t>Double Blind Placebo Controlled (DBPC) is gold standard for evaluation food allergy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 Allergy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Principles and practice of commonly used tests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Interpretations of allergy tests</a:t>
            </a:r>
          </a:p>
          <a:p>
            <a:pPr>
              <a:defRPr/>
            </a:pPr>
            <a:r>
              <a:rPr lang="en-GB" dirty="0" smtClean="0"/>
              <a:t>Role of novel allergy tests/ CAM tests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Component Resolved Diagnostics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Component resolved diagnostic testing of single allergenic peptides</a:t>
            </a:r>
            <a:r>
              <a:rPr lang="en-GB" smtClean="0"/>
              <a:t> (CRD) (Phadia)</a:t>
            </a:r>
          </a:p>
          <a:p>
            <a:r>
              <a:rPr lang="en-GB" smtClean="0">
                <a:solidFill>
                  <a:schemeClr val="accent2"/>
                </a:solidFill>
              </a:rPr>
              <a:t>Immunocap ISAC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r>
              <a:rPr lang="en-GB" smtClean="0"/>
              <a:t>	(VBC Genomics/Phadia): Chip based allergy test; recombinant or purified allergen components; 103 allergen components from 50 allergens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2895600" y="1905000"/>
          <a:ext cx="32448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3244320" imgH="3390840" progId="MS_ClipArt_Gallery.2">
                  <p:embed/>
                </p:oleObj>
              </mc:Choice>
              <mc:Fallback>
                <p:oleObj name="Clip" r:id="rId4" imgW="3244320" imgH="339084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3244850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85800"/>
            <a:ext cx="3810000" cy="762000"/>
          </a:xfrm>
          <a:noFill/>
        </p:spPr>
        <p:txBody>
          <a:bodyPr/>
          <a:lstStyle/>
          <a:p>
            <a:r>
              <a:rPr lang="en-AU" smtClean="0"/>
              <a:t>Allergy Tests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19200" y="3048000"/>
            <a:ext cx="187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>
                <a:solidFill>
                  <a:schemeClr val="tx1"/>
                </a:solidFill>
                <a:latin typeface="Times New Roman" pitchFamily="18" charset="0"/>
              </a:rPr>
              <a:t>Skin Tests</a:t>
            </a:r>
            <a:endParaRPr lang="en-A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000375" y="5500688"/>
            <a:ext cx="410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>
                <a:solidFill>
                  <a:schemeClr val="tx1"/>
                </a:solidFill>
                <a:latin typeface="Times New Roman" pitchFamily="18" charset="0"/>
              </a:rPr>
              <a:t>Specific IgE Blood Test</a:t>
            </a: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562600" y="1828800"/>
            <a:ext cx="318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>
                <a:solidFill>
                  <a:schemeClr val="tx1"/>
                </a:solidFill>
                <a:latin typeface="Times New Roman" pitchFamily="18" charset="0"/>
              </a:rPr>
              <a:t>In Vivo</a:t>
            </a:r>
            <a:r>
              <a:rPr lang="en-AU" sz="320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AU" sz="3200">
                <a:solidFill>
                  <a:schemeClr val="tx1"/>
                </a:solidFill>
                <a:latin typeface="Times New Roman" pitchFamily="18" charset="0"/>
              </a:rPr>
              <a:t>Challenge</a:t>
            </a:r>
            <a:endParaRPr lang="en-AU" sz="3600">
              <a:solidFill>
                <a:srgbClr val="00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610600" cy="1143000"/>
          </a:xfrm>
        </p:spPr>
        <p:txBody>
          <a:bodyPr/>
          <a:lstStyle/>
          <a:p>
            <a:r>
              <a:rPr lang="en-GB" sz="3600" smtClean="0"/>
              <a:t>Peanut polysensitisation associated with severity</a:t>
            </a:r>
            <a:endParaRPr lang="en-GB" sz="32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23850" y="2132013"/>
          <a:ext cx="4114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4" imgW="8001135" imgH="3733800" progId="MSGraph.Chart.8">
                  <p:embed followColorScheme="full"/>
                </p:oleObj>
              </mc:Choice>
              <mc:Fallback>
                <p:oleObj name="Chart" r:id="rId4" imgW="8001135" imgH="3733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32013"/>
                        <a:ext cx="41148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029200" y="1844675"/>
          <a:ext cx="4114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6" imgW="8001135" imgH="3733800" progId="MSGraph.Chart.8">
                  <p:embed followColorScheme="full"/>
                </p:oleObj>
              </mc:Choice>
              <mc:Fallback>
                <p:oleObj name="Chart" r:id="rId6" imgW="8001135" imgH="3733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44675"/>
                        <a:ext cx="4114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5424565">
            <a:off x="3449638" y="366395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Times New Roman" pitchFamily="18" charset="0"/>
              </a:rPr>
              <a:t>Score of clinical severity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5650" y="5445125"/>
            <a:ext cx="803116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Ara h8 = PR10 protein (Bet v1 homologue) involved in cross reactivity with pollen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0" y="63817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Astier JACI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Component diagnostics for CMA?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2543175"/>
            <a:ext cx="8972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0" y="6396038"/>
            <a:ext cx="517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J Biosci Bioeng 2009;107:324-30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106" name="Group 18"/>
          <p:cNvGraphicFramePr>
            <a:graphicFrameLocks noGrp="1"/>
          </p:cNvGraphicFramePr>
          <p:nvPr>
            <p:ph idx="4294967295"/>
          </p:nvPr>
        </p:nvGraphicFramePr>
        <p:xfrm>
          <a:off x="357188" y="357188"/>
          <a:ext cx="8445500" cy="6203950"/>
        </p:xfrm>
        <a:graphic>
          <a:graphicData uri="http://schemas.openxmlformats.org/drawingml/2006/table">
            <a:tbl>
              <a:tblPr/>
              <a:tblGrid>
                <a:gridCol w="4222750"/>
                <a:gridCol w="42227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Bet v 1-related allergens PR10 homologues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Bet v 2-related allergens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Profilins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Allergen	   Source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Mal d 1	              Apple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1	  Cherry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1	              Apricot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Pyr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c 1	              Pear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Api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g 1.01           Celery root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Api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g 1.02	  Celery root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c 1.0103      Carrot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a 1.0401	  Hazelnut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SAM22	             Soybean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Ann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N.Y.Acad.Sci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 2002;964: 47-68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Allergen	Source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4	Cherry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Pyr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c 4		Pear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Mal d 4		Apple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Api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g 4		Celery root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m 3		Soybean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h 5		Peanut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1	Banana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Lit c 1		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Lychee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Ana c 1		Pineapple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a 2		Hazelnut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Lyc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c 1		Tomato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Cap a 2		Bell pepper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8207375" cy="1143000"/>
          </a:xfrm>
        </p:spPr>
        <p:txBody>
          <a:bodyPr/>
          <a:lstStyle/>
          <a:p>
            <a:r>
              <a:rPr lang="en-GB" smtClean="0"/>
              <a:t>Applications of component resolved diagnostics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400" smtClean="0"/>
              <a:t>Predicting cross-reactivity</a:t>
            </a:r>
          </a:p>
          <a:p>
            <a:r>
              <a:rPr lang="en-GB" sz="4400" smtClean="0"/>
              <a:t>Predicting clinical course</a:t>
            </a:r>
          </a:p>
          <a:p>
            <a:pPr lvl="1"/>
            <a:r>
              <a:rPr lang="en-GB" sz="4000" smtClean="0"/>
              <a:t>Likelihood of True Allergy</a:t>
            </a:r>
          </a:p>
          <a:p>
            <a:pPr lvl="1"/>
            <a:r>
              <a:rPr lang="en-GB" sz="4000" smtClean="0"/>
              <a:t>Severity of Allergic Reactions</a:t>
            </a:r>
          </a:p>
          <a:p>
            <a:pPr lvl="1"/>
            <a:r>
              <a:rPr lang="en-GB" sz="4000" smtClean="0"/>
              <a:t>Persistence of Allergy</a:t>
            </a:r>
          </a:p>
          <a:p>
            <a:r>
              <a:rPr lang="en-GB" sz="4400" smtClean="0"/>
              <a:t>Tailoring immunotherapy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atch Tes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73238"/>
            <a:ext cx="432117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19250" y="549275"/>
            <a:ext cx="590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rgbClr val="FFFF66"/>
                </a:solidFill>
              </a:rPr>
              <a:t>THE ATOPY PATCH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187450" y="476250"/>
            <a:ext cx="518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Verdana" pitchFamily="34" charset="0"/>
              </a:rPr>
              <a:t>Atopy Patch Test</a:t>
            </a:r>
          </a:p>
        </p:txBody>
      </p:sp>
      <p:pic>
        <p:nvPicPr>
          <p:cNvPr id="64515" name="Picture 3" descr="dos_cas1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375602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dos_cas1_16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276475"/>
            <a:ext cx="36576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547813" y="5300663"/>
            <a:ext cx="2136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Irritant reaction</a:t>
            </a:r>
            <a:endParaRPr lang="fr-FR" sz="1600">
              <a:solidFill>
                <a:srgbClr val="206795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84888" y="5300663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Positive test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66"/>
                </a:solidFill>
                <a:latin typeface="Verdana" pitchFamily="34" charset="0"/>
              </a:rPr>
              <a:t>Atopy Patch Tests: Interpretation</a:t>
            </a:r>
            <a:endParaRPr lang="fr-FR" b="1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9750" y="5157788"/>
            <a:ext cx="828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rgbClr val="206795"/>
                </a:solidFill>
              </a:rPr>
              <a:t>Heine RG, Verstege A, Mehl A et al. Pediatr Allergy Immunol 2006; 17: 213-17 </a:t>
            </a:r>
          </a:p>
          <a:p>
            <a:r>
              <a:rPr lang="en-GB" sz="1000">
                <a:solidFill>
                  <a:srgbClr val="206795"/>
                </a:solidFill>
              </a:rPr>
              <a:t>Mehl A, Rolinck-Werninghaus C, Staden U et. J Allergy Clin Immunol 2006; 118:923-9. </a:t>
            </a:r>
          </a:p>
        </p:txBody>
      </p:sp>
      <p:sp>
        <p:nvSpPr>
          <p:cNvPr id="65540" name="AutoShape 4"/>
          <p:cNvSpPr>
            <a:spLocks/>
          </p:cNvSpPr>
          <p:nvPr/>
        </p:nvSpPr>
        <p:spPr bwMode="auto">
          <a:xfrm rot="-5400000">
            <a:off x="4349750" y="-1784350"/>
            <a:ext cx="381000" cy="7531100"/>
          </a:xfrm>
          <a:prstGeom prst="rightBracket">
            <a:avLst>
              <a:gd name="adj" fmla="val 164722"/>
            </a:avLst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8194"/>
              </a:solidFill>
              <a:latin typeface="Times New Roman" pitchFamily="18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755650" y="5013325"/>
            <a:ext cx="7531100" cy="0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377950" y="185737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9933"/>
                </a:solidFill>
              </a:rPr>
              <a:t>72 hour reading</a:t>
            </a:r>
            <a:endParaRPr lang="fr-FR" sz="1600" b="1">
              <a:solidFill>
                <a:srgbClr val="FF9933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55650" y="2276475"/>
            <a:ext cx="753745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771525" y="2247900"/>
            <a:ext cx="7534275" cy="0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55650" y="4221163"/>
            <a:ext cx="753745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632200" y="18526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E17F00"/>
                </a:solidFill>
              </a:rPr>
              <a:t>N%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49750" y="198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889375" y="1757363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E17F00"/>
                </a:solidFill>
              </a:rPr>
              <a:t>Sensitivity</a:t>
            </a:r>
            <a:br>
              <a:rPr lang="en-GB" sz="1400" b="1">
                <a:solidFill>
                  <a:srgbClr val="E17F00"/>
                </a:solidFill>
              </a:rPr>
            </a:br>
            <a:r>
              <a:rPr lang="en-GB" sz="1400" b="1">
                <a:solidFill>
                  <a:srgbClr val="E17F00"/>
                </a:solidFill>
              </a:rPr>
              <a:t>(%)</a:t>
            </a:r>
            <a:endParaRPr lang="fr-FR" sz="1400" b="1">
              <a:solidFill>
                <a:srgbClr val="E17F00"/>
              </a:solidFill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972050" y="17526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E17F00"/>
                </a:solidFill>
              </a:rPr>
              <a:t>Specificity</a:t>
            </a:r>
            <a:br>
              <a:rPr lang="en-GB" sz="1400" b="1">
                <a:solidFill>
                  <a:srgbClr val="E17F00"/>
                </a:solidFill>
              </a:rPr>
            </a:br>
            <a:r>
              <a:rPr lang="en-GB" sz="1400" b="1">
                <a:solidFill>
                  <a:srgbClr val="E17F00"/>
                </a:solidFill>
              </a:rPr>
              <a:t>(%)</a:t>
            </a:r>
            <a:endParaRPr lang="fr-FR" sz="1400" b="1">
              <a:solidFill>
                <a:srgbClr val="E17F00"/>
              </a:solidFill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56313" y="1760538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E17F00"/>
                </a:solidFill>
              </a:rPr>
              <a:t>PPV (%)</a:t>
            </a:r>
            <a:endParaRPr lang="fr-FR" sz="1400" b="1">
              <a:solidFill>
                <a:srgbClr val="E17F00"/>
              </a:solidFill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613525" y="1757363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E17F00"/>
                </a:solidFill>
              </a:rPr>
              <a:t>NPV (%)</a:t>
            </a:r>
            <a:endParaRPr lang="fr-FR" sz="1400" b="1">
              <a:solidFill>
                <a:srgbClr val="E17F00"/>
              </a:solidFill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543800" y="1828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E17F00"/>
                </a:solidFill>
              </a:rPr>
              <a:t>p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755650" y="2924175"/>
            <a:ext cx="753745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755650" y="3644900"/>
            <a:ext cx="7537450" cy="29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755650" y="2276475"/>
            <a:ext cx="2974975" cy="26797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solidFill>
                  <a:srgbClr val="206795"/>
                </a:solidFill>
              </a:rPr>
              <a:t>Erythema + induration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solidFill>
                  <a:srgbClr val="206795"/>
                </a:solidFill>
              </a:rPr>
              <a:t>Erythema + papules (7 or more)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 b="1">
                <a:solidFill>
                  <a:srgbClr val="FF0066"/>
                </a:solidFill>
              </a:rPr>
              <a:t>Induration + papules (7 or more)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 b="1">
                <a:solidFill>
                  <a:srgbClr val="FF0066"/>
                </a:solidFill>
              </a:rPr>
              <a:t>Erythema + induration + papules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GB" sz="1400" b="1">
                <a:solidFill>
                  <a:srgbClr val="FF0066"/>
                </a:solidFill>
              </a:rPr>
              <a:t>(7 or more)</a:t>
            </a:r>
            <a:endParaRPr lang="fr-FR" sz="1400" b="1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solidFill>
                  <a:srgbClr val="206795"/>
                </a:solidFill>
              </a:rPr>
              <a:t>Erythema or induration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solidFill>
                  <a:srgbClr val="206795"/>
                </a:solidFill>
              </a:rPr>
              <a:t>Erythema or papules (7 or more)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solidFill>
                  <a:srgbClr val="206795"/>
                </a:solidFill>
              </a:rPr>
              <a:t>Induration or papules (7 or more)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Erythema or induration or papules (7 or more)</a:t>
            </a: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492500" y="2276475"/>
            <a:ext cx="838200" cy="2520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 (4)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7 (4)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11 (4)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 (4)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/>
            </a:r>
            <a:br>
              <a:rPr lang="fr-FR" sz="1400">
                <a:solidFill>
                  <a:srgbClr val="206795"/>
                </a:solidFill>
              </a:rPr>
            </a:br>
            <a:r>
              <a:rPr lang="fr-FR" sz="1400">
                <a:solidFill>
                  <a:srgbClr val="206795"/>
                </a:solidFill>
              </a:rPr>
              <a:t>44 (27)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29 (18)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35 (21)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43 (26)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211638" y="2276475"/>
            <a:ext cx="936625" cy="2522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15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fr-FR" sz="1400">
              <a:solidFill>
                <a:srgbClr val="206795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41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27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31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</a:rPr>
              <a:t>36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5076825" y="2276475"/>
            <a:ext cx="1189038" cy="2543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100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99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 b="1">
                <a:solidFill>
                  <a:srgbClr val="FF0066"/>
                </a:solidFill>
              </a:rPr>
              <a:t>100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 b="1">
                <a:solidFill>
                  <a:srgbClr val="FF0066"/>
                </a:solidFill>
              </a:rPr>
              <a:t>100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fr-FR" sz="1400">
              <a:solidFill>
                <a:srgbClr val="206795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90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87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</a:rPr>
              <a:t>82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084888" y="2276475"/>
            <a:ext cx="676275" cy="2520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100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86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100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100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fr-FR" sz="1400">
              <a:solidFill>
                <a:srgbClr val="206795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69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</a:rPr>
              <a:t>63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6732588" y="2276475"/>
            <a:ext cx="576262" cy="2522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57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56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58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57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fr-FR" sz="1400">
              <a:solidFill>
                <a:srgbClr val="206795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64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61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308850" y="2276475"/>
            <a:ext cx="1008063" cy="2522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0.008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0.0002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0.008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fr-FR" sz="1400">
              <a:solidFill>
                <a:srgbClr val="206795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0.005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0.007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400">
                <a:solidFill>
                  <a:srgbClr val="206795"/>
                </a:solidFill>
              </a:rPr>
              <a:t>0.008</a:t>
            </a: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3563938" y="1773238"/>
            <a:ext cx="0" cy="3201987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4211638" y="1773238"/>
            <a:ext cx="0" cy="3195637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V="1">
            <a:off x="5148263" y="1773238"/>
            <a:ext cx="6350" cy="3194050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V="1">
            <a:off x="6156325" y="1773238"/>
            <a:ext cx="0" cy="3195637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 flipV="1">
            <a:off x="6737350" y="1797050"/>
            <a:ext cx="0" cy="3201988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 flipV="1">
            <a:off x="7315200" y="1798638"/>
            <a:ext cx="0" cy="3189287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 flipV="1">
            <a:off x="8316913" y="2205038"/>
            <a:ext cx="0" cy="2827337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 flipV="1">
            <a:off x="774700" y="2171700"/>
            <a:ext cx="0" cy="2825750"/>
          </a:xfrm>
          <a:prstGeom prst="line">
            <a:avLst/>
          </a:prstGeom>
          <a:noFill/>
          <a:ln w="9525">
            <a:solidFill>
              <a:srgbClr val="0081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mtClean="0"/>
              <a:t>Basophil tests</a:t>
            </a:r>
            <a:endParaRPr lang="en-GB" sz="6600" smtClean="0"/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Basophil histamine release</a:t>
            </a:r>
          </a:p>
          <a:p>
            <a:endParaRPr lang="en-GB" smtClean="0"/>
          </a:p>
          <a:p>
            <a:r>
              <a:rPr lang="en-GB" smtClean="0"/>
              <a:t>Basophil activation</a:t>
            </a:r>
          </a:p>
          <a:p>
            <a:pPr lvl="1"/>
            <a:r>
              <a:rPr lang="en-GB" smtClean="0"/>
              <a:t>CD63</a:t>
            </a:r>
          </a:p>
          <a:p>
            <a:pPr lvl="1"/>
            <a:r>
              <a:rPr lang="en-GB" smtClean="0"/>
              <a:t>CD203a</a:t>
            </a:r>
          </a:p>
          <a:p>
            <a:pPr lvl="1"/>
            <a:r>
              <a:rPr lang="en-GB" smtClean="0"/>
              <a:t>Phosphorylated p38 MAPK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tests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Histamine release test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Cellular Allergen Stimulation test (CAST)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Leucocytotoxic test (ALCAT or Nutron)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Applied Kinesiology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Electrodermal tests (VEGA)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Hair analysis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Provocation-neutralisation tests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IgG antibody tests</a:t>
            </a:r>
          </a:p>
        </p:txBody>
      </p:sp>
      <p:pic>
        <p:nvPicPr>
          <p:cNvPr id="67588" name="Picture 4" descr="allerg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54275"/>
            <a:ext cx="4033837" cy="2817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Electrodermal Testing (VEGA)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3398837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Theory:		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-extract in contact with aluminium plate inserted into circuit between skin and galvanometer	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- Any change in electromagnetic conductivity indicates allergy/intolerance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209800"/>
            <a:ext cx="44958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Allergy vs Atopy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659063" y="2695575"/>
            <a:ext cx="2363787" cy="2722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C7070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9763" y="2706688"/>
            <a:ext cx="3197225" cy="2722562"/>
          </a:xfrm>
          <a:prstGeom prst="ellips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6C707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6557963" y="3697288"/>
            <a:ext cx="2586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Atopy </a:t>
            </a:r>
          </a:p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[allergy antibodies]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930275" y="3721100"/>
            <a:ext cx="1500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6C7070"/>
                </a:solidFill>
                <a:cs typeface="Arial" charset="0"/>
              </a:rPr>
              <a:t>Clinical Allergy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66"/>
                </a:solidFill>
              </a:rPr>
              <a:t>The York test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smtClean="0"/>
              <a:t>YorkTest is the UK’s leading food intolerance, sensitivity and allergy testing laboratory. 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The FoodScan 113 test is a 100% home test with gives reliable results from the comfort of your own  home. </a:t>
            </a:r>
            <a:br>
              <a:rPr lang="en-GB" sz="2000" smtClean="0"/>
            </a:b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We’ll tell you which to avoid, which are borderline and which cause no reaction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Give you a comprehensive results pack including 12 week food diary and sensible tips to make the change easy </a:t>
            </a:r>
            <a:br>
              <a:rPr lang="en-GB" sz="2000" smtClean="0"/>
            </a:b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Cost £265</a:t>
            </a:r>
          </a:p>
          <a:p>
            <a:pPr>
              <a:lnSpc>
                <a:spcPct val="80000"/>
              </a:lnSpc>
            </a:pPr>
            <a:r>
              <a:rPr lang="en-GB" sz="2000" smtClean="0">
                <a:hlinkClick r:id="rId3"/>
              </a:rPr>
              <a:t>[Download the original study].</a:t>
            </a:r>
            <a:r>
              <a:rPr lang="en-GB" sz="2000" smtClean="0"/>
              <a:t>  </a:t>
            </a:r>
          </a:p>
          <a:p>
            <a:pPr>
              <a:lnSpc>
                <a:spcPct val="80000"/>
              </a:lnSpc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solidFill>
                  <a:srgbClr val="FFFF66"/>
                </a:solidFill>
              </a:rPr>
              <a:t>Dietary advice based on food specific IgG results</a:t>
            </a:r>
            <a:br>
              <a:rPr lang="en-GB" sz="2800" smtClean="0">
                <a:solidFill>
                  <a:srgbClr val="FFFF66"/>
                </a:solidFill>
              </a:rPr>
            </a:br>
            <a:r>
              <a:rPr lang="en-GB" sz="2800" smtClean="0">
                <a:solidFill>
                  <a:srgbClr val="FFFF66"/>
                </a:solidFill>
              </a:rPr>
              <a:t>Dr G Hart (BSC Hons, PhD– Technical director)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700" smtClean="0"/>
              <a:t>Questionnaire based survey of 5286 patients</a:t>
            </a:r>
          </a:p>
          <a:p>
            <a:r>
              <a:rPr lang="en-GB" sz="2700" smtClean="0"/>
              <a:t>Wide range of chronic medical conditions</a:t>
            </a:r>
          </a:p>
          <a:p>
            <a:pPr lvl="1"/>
            <a:r>
              <a:rPr lang="en-GB" sz="2200" smtClean="0"/>
              <a:t>Gastrointestinal, dermatological, neurological, psychological</a:t>
            </a:r>
          </a:p>
          <a:p>
            <a:r>
              <a:rPr lang="en-GB" sz="2700" smtClean="0"/>
              <a:t>All patients asked to eliminate or reduce certain foods based on IgG test results to 113 foods</a:t>
            </a:r>
          </a:p>
          <a:p>
            <a:r>
              <a:rPr lang="en-GB" sz="2700" smtClean="0"/>
              <a:t>No patient not offered a diet</a:t>
            </a:r>
          </a:p>
          <a:p>
            <a:r>
              <a:rPr lang="en-GB" sz="2700" smtClean="0"/>
              <a:t>No placebo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of study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Benefit (high/considerable/moderate) 72%</a:t>
            </a:r>
          </a:p>
          <a:p>
            <a:r>
              <a:rPr lang="en-GB" smtClean="0"/>
              <a:t>Benefit (slight/low/zero) 27%</a:t>
            </a:r>
          </a:p>
          <a:p>
            <a:endParaRPr lang="en-GB" smtClean="0"/>
          </a:p>
          <a:p>
            <a:r>
              <a:rPr lang="en-GB" smtClean="0"/>
              <a:t>Rigorous dietary elimination	75% benefit</a:t>
            </a:r>
          </a:p>
          <a:p>
            <a:endParaRPr lang="en-GB" smtClean="0"/>
          </a:p>
          <a:p>
            <a:r>
              <a:rPr lang="en-GB" smtClean="0"/>
              <a:t>Reasonable dietary adherence 66%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66"/>
                </a:solidFill>
              </a:rPr>
              <a:t>Unproven and costly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20938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700" smtClean="0"/>
              <a:t>Reliability</a:t>
            </a:r>
          </a:p>
          <a:p>
            <a:pPr>
              <a:lnSpc>
                <a:spcPct val="90000"/>
              </a:lnSpc>
            </a:pPr>
            <a:r>
              <a:rPr lang="en-GB" sz="2700" smtClean="0"/>
              <a:t>Reproducibility</a:t>
            </a:r>
          </a:p>
          <a:p>
            <a:pPr>
              <a:lnSpc>
                <a:spcPct val="90000"/>
              </a:lnSpc>
            </a:pPr>
            <a:r>
              <a:rPr lang="en-GB" sz="2700" smtClean="0"/>
              <a:t>Specificity/Sensitivity</a:t>
            </a:r>
          </a:p>
          <a:p>
            <a:pPr>
              <a:lnSpc>
                <a:spcPct val="90000"/>
              </a:lnSpc>
            </a:pPr>
            <a:endParaRPr lang="en-GB" sz="2700" smtClean="0"/>
          </a:p>
        </p:txBody>
      </p:sp>
      <p:sp>
        <p:nvSpPr>
          <p:cNvPr id="72708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99000" y="1828800"/>
            <a:ext cx="3987800" cy="4038600"/>
          </a:xfrm>
        </p:spPr>
      </p:sp>
      <p:pic>
        <p:nvPicPr>
          <p:cNvPr id="72709" name="Picture 5" descr="HAL103-HM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44675"/>
            <a:ext cx="38846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FFFF66"/>
                </a:solidFill>
              </a:rPr>
              <a:t>Unsupervised diets can be dangerous</a:t>
            </a:r>
          </a:p>
        </p:txBody>
      </p:sp>
      <p:pic>
        <p:nvPicPr>
          <p:cNvPr id="73731" name="Picture 4" descr="Image:XrayRicketsLegs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844675"/>
            <a:ext cx="3743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 Allergy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Allergy Tests are relatively simple to perform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Interpretations of allergy tests is harder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Role of novel allergy tests is evolving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No role for CAM tests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57200"/>
            <a:ext cx="942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400">
                <a:solidFill>
                  <a:srgbClr val="FFFF00"/>
                </a:solidFill>
                <a:latin typeface="Times New Roman" pitchFamily="18" charset="0"/>
              </a:rPr>
              <a:t>Allergic Inflammation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14725" y="3657600"/>
            <a:ext cx="74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AU" b="1">
                <a:solidFill>
                  <a:schemeClr val="tx1"/>
                </a:solidFill>
                <a:latin typeface="Times New Roman" pitchFamily="18" charset="0"/>
              </a:rPr>
              <a:t>IL4</a:t>
            </a:r>
            <a:endParaRPr lang="en-A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270500" y="20574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solidFill>
                  <a:schemeClr val="tx1"/>
                </a:solidFill>
                <a:latin typeface="Times New Roman" pitchFamily="18" charset="0"/>
              </a:rPr>
              <a:t>IL5</a:t>
            </a: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 rot="15467057" flipH="1">
            <a:off x="2957512" y="2557463"/>
            <a:ext cx="257175" cy="342900"/>
            <a:chOff x="1104" y="1536"/>
            <a:chExt cx="144" cy="192"/>
          </a:xfrm>
        </p:grpSpPr>
        <p:sp>
          <p:nvSpPr>
            <p:cNvPr id="27725" name="Freeform 8"/>
            <p:cNvSpPr>
              <a:spLocks/>
            </p:cNvSpPr>
            <p:nvPr/>
          </p:nvSpPr>
          <p:spPr bwMode="auto">
            <a:xfrm>
              <a:off x="1104" y="1536"/>
              <a:ext cx="144" cy="48"/>
            </a:xfrm>
            <a:custGeom>
              <a:avLst/>
              <a:gdLst>
                <a:gd name="T0" fmla="*/ 0 w 144"/>
                <a:gd name="T1" fmla="*/ 0 h 48"/>
                <a:gd name="T2" fmla="*/ 0 w 144"/>
                <a:gd name="T3" fmla="*/ 48 h 48"/>
                <a:gd name="T4" fmla="*/ 144 w 144"/>
                <a:gd name="T5" fmla="*/ 48 h 48"/>
                <a:gd name="T6" fmla="*/ 144 w 14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48"/>
                <a:gd name="T14" fmla="*/ 144 w 144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48">
                  <a:moveTo>
                    <a:pt x="0" y="0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</a:path>
              </a:pathLst>
            </a:custGeom>
            <a:noFill/>
            <a:ln w="57150" cap="flat" cmpd="sng">
              <a:solidFill>
                <a:srgbClr val="00CC66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6" name="Line 9"/>
            <p:cNvSpPr>
              <a:spLocks noChangeShapeType="1"/>
            </p:cNvSpPr>
            <p:nvPr/>
          </p:nvSpPr>
          <p:spPr bwMode="auto">
            <a:xfrm>
              <a:off x="1176" y="1584"/>
              <a:ext cx="0" cy="144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654" name="AutoShape 10"/>
          <p:cNvSpPr>
            <a:spLocks noChangeArrowheads="1"/>
          </p:cNvSpPr>
          <p:nvPr/>
        </p:nvSpPr>
        <p:spPr bwMode="auto">
          <a:xfrm rot="5427041" flipH="1">
            <a:off x="2700338" y="2128837"/>
            <a:ext cx="342900" cy="428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rot="12819984" flipH="1">
            <a:off x="3086100" y="2257425"/>
            <a:ext cx="257175" cy="171450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Oval 12"/>
          <p:cNvSpPr>
            <a:spLocks noChangeArrowheads="1"/>
          </p:cNvSpPr>
          <p:nvPr/>
        </p:nvSpPr>
        <p:spPr bwMode="auto">
          <a:xfrm rot="10800000" flipH="1">
            <a:off x="3171825" y="1828800"/>
            <a:ext cx="1371600" cy="13716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7" name="Oval 13"/>
          <p:cNvSpPr>
            <a:spLocks noChangeArrowheads="1"/>
          </p:cNvSpPr>
          <p:nvPr/>
        </p:nvSpPr>
        <p:spPr bwMode="auto">
          <a:xfrm rot="10800000" flipH="1">
            <a:off x="3257550" y="2000250"/>
            <a:ext cx="1028700" cy="1114425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3387725" y="2136775"/>
            <a:ext cx="70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latin typeface="Times New Roman" pitchFamily="18" charset="0"/>
              </a:rPr>
              <a:t>Th2</a:t>
            </a:r>
          </a:p>
          <a:p>
            <a:pPr algn="ctr"/>
            <a:r>
              <a:rPr lang="en-AU" b="1">
                <a:latin typeface="Times New Roman" pitchFamily="18" charset="0"/>
              </a:rPr>
              <a:t>cell</a:t>
            </a:r>
            <a:endParaRPr lang="en-AU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7659" name="Group 16"/>
          <p:cNvGrpSpPr>
            <a:grpSpLocks/>
          </p:cNvGrpSpPr>
          <p:nvPr/>
        </p:nvGrpSpPr>
        <p:grpSpPr bwMode="auto">
          <a:xfrm>
            <a:off x="771525" y="1828800"/>
            <a:ext cx="2073275" cy="1419225"/>
            <a:chOff x="384" y="912"/>
            <a:chExt cx="1161" cy="894"/>
          </a:xfrm>
        </p:grpSpPr>
        <p:grpSp>
          <p:nvGrpSpPr>
            <p:cNvPr id="27712" name="Group 17"/>
            <p:cNvGrpSpPr>
              <a:grpSpLocks/>
            </p:cNvGrpSpPr>
            <p:nvPr/>
          </p:nvGrpSpPr>
          <p:grpSpPr bwMode="auto">
            <a:xfrm flipH="1">
              <a:off x="384" y="912"/>
              <a:ext cx="1161" cy="894"/>
              <a:chOff x="3264" y="1104"/>
              <a:chExt cx="1161" cy="894"/>
            </a:xfrm>
          </p:grpSpPr>
          <p:grpSp>
            <p:nvGrpSpPr>
              <p:cNvPr id="27714" name="Group 18"/>
              <p:cNvGrpSpPr>
                <a:grpSpLocks/>
              </p:cNvGrpSpPr>
              <p:nvPr/>
            </p:nvGrpSpPr>
            <p:grpSpPr bwMode="auto">
              <a:xfrm>
                <a:off x="3264" y="1392"/>
                <a:ext cx="288" cy="192"/>
                <a:chOff x="3312" y="1392"/>
                <a:chExt cx="288" cy="192"/>
              </a:xfrm>
            </p:grpSpPr>
            <p:grpSp>
              <p:nvGrpSpPr>
                <p:cNvPr id="27721" name="Group 19"/>
                <p:cNvGrpSpPr>
                  <a:grpSpLocks/>
                </p:cNvGrpSpPr>
                <p:nvPr/>
              </p:nvGrpSpPr>
              <p:grpSpPr bwMode="auto">
                <a:xfrm rot="-1287794">
                  <a:off x="3312" y="1392"/>
                  <a:ext cx="288" cy="192"/>
                  <a:chOff x="3408" y="1392"/>
                  <a:chExt cx="288" cy="192"/>
                </a:xfrm>
              </p:grpSpPr>
              <p:sp>
                <p:nvSpPr>
                  <p:cNvPr id="27723" name="AutoShape 20"/>
                  <p:cNvSpPr>
                    <a:spLocks noChangeArrowheads="1"/>
                  </p:cNvSpPr>
                  <p:nvPr/>
                </p:nvSpPr>
                <p:spPr bwMode="auto">
                  <a:xfrm rot="7203320">
                    <a:off x="3432" y="1368"/>
                    <a:ext cx="192" cy="24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2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36"/>
                    <a:ext cx="96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722" name="Oval 22"/>
                <p:cNvSpPr>
                  <a:spLocks noChangeArrowheads="1"/>
                </p:cNvSpPr>
                <p:nvPr/>
              </p:nvSpPr>
              <p:spPr bwMode="auto">
                <a:xfrm rot="-819409">
                  <a:off x="3360" y="144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7715" name="Group 23"/>
              <p:cNvGrpSpPr>
                <a:grpSpLocks/>
              </p:cNvGrpSpPr>
              <p:nvPr/>
            </p:nvGrpSpPr>
            <p:grpSpPr bwMode="auto">
              <a:xfrm>
                <a:off x="3456" y="1104"/>
                <a:ext cx="969" cy="894"/>
                <a:chOff x="3504" y="1200"/>
                <a:chExt cx="921" cy="798"/>
              </a:xfrm>
            </p:grpSpPr>
            <p:grpSp>
              <p:nvGrpSpPr>
                <p:cNvPr id="27717" name="Group 24"/>
                <p:cNvGrpSpPr>
                  <a:grpSpLocks/>
                </p:cNvGrpSpPr>
                <p:nvPr/>
              </p:nvGrpSpPr>
              <p:grpSpPr bwMode="auto">
                <a:xfrm rot="-538857">
                  <a:off x="3504" y="1200"/>
                  <a:ext cx="921" cy="798"/>
                  <a:chOff x="3504" y="1200"/>
                  <a:chExt cx="921" cy="798"/>
                </a:xfrm>
              </p:grpSpPr>
              <p:sp>
                <p:nvSpPr>
                  <p:cNvPr id="27719" name="Freeform 25" descr="50%"/>
                  <p:cNvSpPr>
                    <a:spLocks/>
                  </p:cNvSpPr>
                  <p:nvPr/>
                </p:nvSpPr>
                <p:spPr bwMode="auto">
                  <a:xfrm>
                    <a:off x="3504" y="1200"/>
                    <a:ext cx="921" cy="798"/>
                  </a:xfrm>
                  <a:custGeom>
                    <a:avLst/>
                    <a:gdLst>
                      <a:gd name="T0" fmla="*/ 310 w 921"/>
                      <a:gd name="T1" fmla="*/ 189 h 798"/>
                      <a:gd name="T2" fmla="*/ 132 w 921"/>
                      <a:gd name="T3" fmla="*/ 212 h 798"/>
                      <a:gd name="T4" fmla="*/ 99 w 921"/>
                      <a:gd name="T5" fmla="*/ 312 h 798"/>
                      <a:gd name="T6" fmla="*/ 32 w 921"/>
                      <a:gd name="T7" fmla="*/ 434 h 798"/>
                      <a:gd name="T8" fmla="*/ 10 w 921"/>
                      <a:gd name="T9" fmla="*/ 489 h 798"/>
                      <a:gd name="T10" fmla="*/ 21 w 921"/>
                      <a:gd name="T11" fmla="*/ 612 h 798"/>
                      <a:gd name="T12" fmla="*/ 255 w 921"/>
                      <a:gd name="T13" fmla="*/ 667 h 798"/>
                      <a:gd name="T14" fmla="*/ 321 w 921"/>
                      <a:gd name="T15" fmla="*/ 712 h 798"/>
                      <a:gd name="T16" fmla="*/ 377 w 921"/>
                      <a:gd name="T17" fmla="*/ 778 h 798"/>
                      <a:gd name="T18" fmla="*/ 455 w 921"/>
                      <a:gd name="T19" fmla="*/ 789 h 798"/>
                      <a:gd name="T20" fmla="*/ 655 w 921"/>
                      <a:gd name="T21" fmla="*/ 778 h 798"/>
                      <a:gd name="T22" fmla="*/ 721 w 921"/>
                      <a:gd name="T23" fmla="*/ 689 h 798"/>
                      <a:gd name="T24" fmla="*/ 755 w 921"/>
                      <a:gd name="T25" fmla="*/ 423 h 798"/>
                      <a:gd name="T26" fmla="*/ 832 w 921"/>
                      <a:gd name="T27" fmla="*/ 356 h 798"/>
                      <a:gd name="T28" fmla="*/ 921 w 921"/>
                      <a:gd name="T29" fmla="*/ 256 h 798"/>
                      <a:gd name="T30" fmla="*/ 621 w 921"/>
                      <a:gd name="T31" fmla="*/ 56 h 798"/>
                      <a:gd name="T32" fmla="*/ 399 w 921"/>
                      <a:gd name="T33" fmla="*/ 0 h 798"/>
                      <a:gd name="T34" fmla="*/ 355 w 921"/>
                      <a:gd name="T35" fmla="*/ 23 h 798"/>
                      <a:gd name="T36" fmla="*/ 332 w 921"/>
                      <a:gd name="T37" fmla="*/ 100 h 798"/>
                      <a:gd name="T38" fmla="*/ 232 w 921"/>
                      <a:gd name="T39" fmla="*/ 200 h 798"/>
                      <a:gd name="T40" fmla="*/ 188 w 921"/>
                      <a:gd name="T41" fmla="*/ 200 h 79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21"/>
                      <a:gd name="T64" fmla="*/ 0 h 798"/>
                      <a:gd name="T65" fmla="*/ 921 w 921"/>
                      <a:gd name="T66" fmla="*/ 798 h 79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21" h="798">
                        <a:moveTo>
                          <a:pt x="310" y="189"/>
                        </a:moveTo>
                        <a:cubicBezTo>
                          <a:pt x="251" y="197"/>
                          <a:pt x="184" y="182"/>
                          <a:pt x="132" y="212"/>
                        </a:cubicBezTo>
                        <a:cubicBezTo>
                          <a:pt x="102" y="230"/>
                          <a:pt x="106" y="278"/>
                          <a:pt x="99" y="312"/>
                        </a:cubicBezTo>
                        <a:cubicBezTo>
                          <a:pt x="88" y="368"/>
                          <a:pt x="73" y="395"/>
                          <a:pt x="32" y="434"/>
                        </a:cubicBezTo>
                        <a:cubicBezTo>
                          <a:pt x="25" y="452"/>
                          <a:pt x="11" y="469"/>
                          <a:pt x="10" y="489"/>
                        </a:cubicBezTo>
                        <a:cubicBezTo>
                          <a:pt x="7" y="530"/>
                          <a:pt x="0" y="577"/>
                          <a:pt x="21" y="612"/>
                        </a:cubicBezTo>
                        <a:cubicBezTo>
                          <a:pt x="56" y="670"/>
                          <a:pt x="220" y="664"/>
                          <a:pt x="255" y="667"/>
                        </a:cubicBezTo>
                        <a:cubicBezTo>
                          <a:pt x="277" y="682"/>
                          <a:pt x="306" y="690"/>
                          <a:pt x="321" y="712"/>
                        </a:cubicBezTo>
                        <a:cubicBezTo>
                          <a:pt x="332" y="727"/>
                          <a:pt x="359" y="771"/>
                          <a:pt x="377" y="778"/>
                        </a:cubicBezTo>
                        <a:cubicBezTo>
                          <a:pt x="401" y="788"/>
                          <a:pt x="429" y="785"/>
                          <a:pt x="455" y="789"/>
                        </a:cubicBezTo>
                        <a:cubicBezTo>
                          <a:pt x="522" y="785"/>
                          <a:pt x="591" y="798"/>
                          <a:pt x="655" y="778"/>
                        </a:cubicBezTo>
                        <a:cubicBezTo>
                          <a:pt x="690" y="767"/>
                          <a:pt x="695" y="716"/>
                          <a:pt x="721" y="689"/>
                        </a:cubicBezTo>
                        <a:cubicBezTo>
                          <a:pt x="751" y="599"/>
                          <a:pt x="735" y="518"/>
                          <a:pt x="755" y="423"/>
                        </a:cubicBezTo>
                        <a:cubicBezTo>
                          <a:pt x="765" y="377"/>
                          <a:pt x="801" y="375"/>
                          <a:pt x="832" y="356"/>
                        </a:cubicBezTo>
                        <a:cubicBezTo>
                          <a:pt x="880" y="326"/>
                          <a:pt x="897" y="305"/>
                          <a:pt x="921" y="256"/>
                        </a:cubicBezTo>
                        <a:cubicBezTo>
                          <a:pt x="887" y="1"/>
                          <a:pt x="908" y="69"/>
                          <a:pt x="621" y="56"/>
                        </a:cubicBezTo>
                        <a:cubicBezTo>
                          <a:pt x="544" y="41"/>
                          <a:pt x="474" y="20"/>
                          <a:pt x="399" y="0"/>
                        </a:cubicBezTo>
                        <a:cubicBezTo>
                          <a:pt x="384" y="8"/>
                          <a:pt x="366" y="10"/>
                          <a:pt x="355" y="23"/>
                        </a:cubicBezTo>
                        <a:cubicBezTo>
                          <a:pt x="338" y="44"/>
                          <a:pt x="344" y="76"/>
                          <a:pt x="332" y="100"/>
                        </a:cubicBezTo>
                        <a:cubicBezTo>
                          <a:pt x="314" y="136"/>
                          <a:pt x="271" y="186"/>
                          <a:pt x="232" y="200"/>
                        </a:cubicBezTo>
                        <a:cubicBezTo>
                          <a:pt x="218" y="205"/>
                          <a:pt x="203" y="200"/>
                          <a:pt x="188" y="200"/>
                        </a:cubicBezTo>
                      </a:path>
                    </a:pathLst>
                  </a:custGeom>
                  <a:pattFill prst="pct50">
                    <a:fgClr>
                      <a:srgbClr val="FFCC00"/>
                    </a:fgClr>
                    <a:bgClr>
                      <a:srgbClr val="FFFFFF"/>
                    </a:bgClr>
                  </a:pattFill>
                  <a:ln w="9525" cap="flat" cmpd="sng">
                    <a:solidFill>
                      <a:srgbClr val="FF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20" name="Freeform 26"/>
                  <p:cNvSpPr>
                    <a:spLocks/>
                  </p:cNvSpPr>
                  <p:nvPr/>
                </p:nvSpPr>
                <p:spPr bwMode="auto">
                  <a:xfrm>
                    <a:off x="3648" y="1440"/>
                    <a:ext cx="470" cy="414"/>
                  </a:xfrm>
                  <a:custGeom>
                    <a:avLst/>
                    <a:gdLst>
                      <a:gd name="T0" fmla="*/ 426 w 470"/>
                      <a:gd name="T1" fmla="*/ 116 h 414"/>
                      <a:gd name="T2" fmla="*/ 260 w 470"/>
                      <a:gd name="T3" fmla="*/ 93 h 414"/>
                      <a:gd name="T4" fmla="*/ 248 w 470"/>
                      <a:gd name="T5" fmla="*/ 193 h 414"/>
                      <a:gd name="T6" fmla="*/ 126 w 470"/>
                      <a:gd name="T7" fmla="*/ 93 h 414"/>
                      <a:gd name="T8" fmla="*/ 71 w 470"/>
                      <a:gd name="T9" fmla="*/ 316 h 414"/>
                      <a:gd name="T10" fmla="*/ 104 w 470"/>
                      <a:gd name="T11" fmla="*/ 338 h 414"/>
                      <a:gd name="T12" fmla="*/ 271 w 470"/>
                      <a:gd name="T13" fmla="*/ 382 h 414"/>
                      <a:gd name="T14" fmla="*/ 426 w 470"/>
                      <a:gd name="T15" fmla="*/ 371 h 414"/>
                      <a:gd name="T16" fmla="*/ 437 w 470"/>
                      <a:gd name="T17" fmla="*/ 127 h 414"/>
                      <a:gd name="T18" fmla="*/ 460 w 470"/>
                      <a:gd name="T19" fmla="*/ 105 h 414"/>
                      <a:gd name="T20" fmla="*/ 426 w 470"/>
                      <a:gd name="T21" fmla="*/ 116 h 4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0"/>
                      <a:gd name="T34" fmla="*/ 0 h 414"/>
                      <a:gd name="T35" fmla="*/ 470 w 470"/>
                      <a:gd name="T36" fmla="*/ 414 h 4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0" h="414">
                        <a:moveTo>
                          <a:pt x="426" y="116"/>
                        </a:moveTo>
                        <a:cubicBezTo>
                          <a:pt x="405" y="51"/>
                          <a:pt x="401" y="0"/>
                          <a:pt x="260" y="93"/>
                        </a:cubicBezTo>
                        <a:cubicBezTo>
                          <a:pt x="232" y="112"/>
                          <a:pt x="252" y="160"/>
                          <a:pt x="248" y="193"/>
                        </a:cubicBezTo>
                        <a:cubicBezTo>
                          <a:pt x="119" y="179"/>
                          <a:pt x="147" y="202"/>
                          <a:pt x="126" y="93"/>
                        </a:cubicBezTo>
                        <a:cubicBezTo>
                          <a:pt x="0" y="116"/>
                          <a:pt x="28" y="88"/>
                          <a:pt x="71" y="316"/>
                        </a:cubicBezTo>
                        <a:cubicBezTo>
                          <a:pt x="73" y="329"/>
                          <a:pt x="92" y="333"/>
                          <a:pt x="104" y="338"/>
                        </a:cubicBezTo>
                        <a:cubicBezTo>
                          <a:pt x="155" y="360"/>
                          <a:pt x="216" y="371"/>
                          <a:pt x="271" y="382"/>
                        </a:cubicBezTo>
                        <a:cubicBezTo>
                          <a:pt x="323" y="378"/>
                          <a:pt x="398" y="414"/>
                          <a:pt x="426" y="371"/>
                        </a:cubicBezTo>
                        <a:cubicBezTo>
                          <a:pt x="470" y="303"/>
                          <a:pt x="427" y="208"/>
                          <a:pt x="437" y="127"/>
                        </a:cubicBezTo>
                        <a:cubicBezTo>
                          <a:pt x="438" y="116"/>
                          <a:pt x="468" y="113"/>
                          <a:pt x="460" y="105"/>
                        </a:cubicBezTo>
                        <a:cubicBezTo>
                          <a:pt x="452" y="97"/>
                          <a:pt x="437" y="112"/>
                          <a:pt x="426" y="116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718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2" y="1215"/>
                  <a:ext cx="110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AU" b="1">
                    <a:solidFill>
                      <a:srgbClr val="FF66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7716" name="Rectangle 28"/>
              <p:cNvSpPr>
                <a:spLocks noChangeArrowheads="1"/>
              </p:cNvSpPr>
              <p:nvPr/>
            </p:nvSpPr>
            <p:spPr bwMode="auto">
              <a:xfrm rot="-4723211">
                <a:off x="3384" y="1656"/>
                <a:ext cx="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7713" name="Text Box 29"/>
            <p:cNvSpPr txBox="1">
              <a:spLocks noChangeArrowheads="1"/>
            </p:cNvSpPr>
            <p:nvPr/>
          </p:nvSpPr>
          <p:spPr bwMode="auto">
            <a:xfrm>
              <a:off x="480" y="960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b="1">
                  <a:solidFill>
                    <a:srgbClr val="FF6600"/>
                  </a:solidFill>
                  <a:latin typeface="Times New Roman" pitchFamily="18" charset="0"/>
                </a:rPr>
                <a:t>APC</a:t>
              </a:r>
              <a:endParaRPr lang="en-A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60" name="Line 30"/>
          <p:cNvSpPr>
            <a:spLocks noChangeShapeType="1"/>
          </p:cNvSpPr>
          <p:nvPr/>
        </p:nvSpPr>
        <p:spPr bwMode="auto">
          <a:xfrm>
            <a:off x="4800600" y="2514600"/>
            <a:ext cx="1885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Line 31"/>
          <p:cNvSpPr>
            <a:spLocks noChangeShapeType="1"/>
          </p:cNvSpPr>
          <p:nvPr/>
        </p:nvSpPr>
        <p:spPr bwMode="auto">
          <a:xfrm rot="18329376" flipH="1">
            <a:off x="2439194" y="3847306"/>
            <a:ext cx="1295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Line 32"/>
          <p:cNvSpPr>
            <a:spLocks noChangeShapeType="1"/>
          </p:cNvSpPr>
          <p:nvPr/>
        </p:nvSpPr>
        <p:spPr bwMode="auto">
          <a:xfrm rot="3270624">
            <a:off x="3982244" y="3847306"/>
            <a:ext cx="1295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63" name="Group 33"/>
          <p:cNvGrpSpPr>
            <a:grpSpLocks/>
          </p:cNvGrpSpPr>
          <p:nvPr/>
        </p:nvGrpSpPr>
        <p:grpSpPr bwMode="auto">
          <a:xfrm>
            <a:off x="4886325" y="4114800"/>
            <a:ext cx="2314575" cy="1676400"/>
            <a:chOff x="2976" y="2592"/>
            <a:chExt cx="1296" cy="1056"/>
          </a:xfrm>
        </p:grpSpPr>
        <p:sp>
          <p:nvSpPr>
            <p:cNvPr id="27688" name="Text Box 34"/>
            <p:cNvSpPr txBox="1">
              <a:spLocks noChangeArrowheads="1"/>
            </p:cNvSpPr>
            <p:nvPr/>
          </p:nvSpPr>
          <p:spPr bwMode="auto">
            <a:xfrm rot="954306">
              <a:off x="3408" y="2592"/>
              <a:ext cx="265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9" name="Rectangle 35"/>
            <p:cNvSpPr>
              <a:spLocks noChangeArrowheads="1"/>
            </p:cNvSpPr>
            <p:nvPr/>
          </p:nvSpPr>
          <p:spPr bwMode="auto">
            <a:xfrm rot="5552185">
              <a:off x="3995" y="3109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0" name="Rectangle 36"/>
            <p:cNvSpPr>
              <a:spLocks noChangeArrowheads="1"/>
            </p:cNvSpPr>
            <p:nvPr/>
          </p:nvSpPr>
          <p:spPr bwMode="auto">
            <a:xfrm rot="-6034786">
              <a:off x="2976" y="292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1" name="Rectangle 37"/>
            <p:cNvSpPr>
              <a:spLocks noChangeArrowheads="1"/>
            </p:cNvSpPr>
            <p:nvPr/>
          </p:nvSpPr>
          <p:spPr bwMode="auto">
            <a:xfrm rot="-3058221">
              <a:off x="3157" y="2677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2" name="Rectangle 38"/>
            <p:cNvSpPr>
              <a:spLocks noChangeArrowheads="1"/>
            </p:cNvSpPr>
            <p:nvPr/>
          </p:nvSpPr>
          <p:spPr bwMode="auto">
            <a:xfrm rot="3309717">
              <a:off x="3792" y="2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3" name="Rectangle 39"/>
            <p:cNvSpPr>
              <a:spLocks noChangeArrowheads="1"/>
            </p:cNvSpPr>
            <p:nvPr/>
          </p:nvSpPr>
          <p:spPr bwMode="auto">
            <a:xfrm rot="1018759">
              <a:off x="3640" y="261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4" name="Rectangle 40"/>
            <p:cNvSpPr>
              <a:spLocks noChangeArrowheads="1"/>
            </p:cNvSpPr>
            <p:nvPr/>
          </p:nvSpPr>
          <p:spPr bwMode="auto">
            <a:xfrm rot="-7990551">
              <a:off x="3131" y="3253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5" name="Rectangle 41"/>
            <p:cNvSpPr>
              <a:spLocks noChangeArrowheads="1"/>
            </p:cNvSpPr>
            <p:nvPr/>
          </p:nvSpPr>
          <p:spPr bwMode="auto">
            <a:xfrm rot="10758092">
              <a:off x="3456" y="3360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6" name="Rectangle 42"/>
            <p:cNvSpPr>
              <a:spLocks noChangeArrowheads="1"/>
            </p:cNvSpPr>
            <p:nvPr/>
          </p:nvSpPr>
          <p:spPr bwMode="auto">
            <a:xfrm rot="9415758">
              <a:off x="3792" y="3264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97" name="Freeform 43"/>
            <p:cNvSpPr>
              <a:spLocks/>
            </p:cNvSpPr>
            <p:nvPr/>
          </p:nvSpPr>
          <p:spPr bwMode="auto">
            <a:xfrm>
              <a:off x="3120" y="2736"/>
              <a:ext cx="946" cy="728"/>
            </a:xfrm>
            <a:custGeom>
              <a:avLst/>
              <a:gdLst>
                <a:gd name="T0" fmla="*/ 493 w 946"/>
                <a:gd name="T1" fmla="*/ 62 h 728"/>
                <a:gd name="T2" fmla="*/ 710 w 946"/>
                <a:gd name="T3" fmla="*/ 83 h 728"/>
                <a:gd name="T4" fmla="*/ 752 w 946"/>
                <a:gd name="T5" fmla="*/ 145 h 728"/>
                <a:gd name="T6" fmla="*/ 804 w 946"/>
                <a:gd name="T7" fmla="*/ 217 h 728"/>
                <a:gd name="T8" fmla="*/ 814 w 946"/>
                <a:gd name="T9" fmla="*/ 248 h 728"/>
                <a:gd name="T10" fmla="*/ 845 w 946"/>
                <a:gd name="T11" fmla="*/ 289 h 728"/>
                <a:gd name="T12" fmla="*/ 897 w 946"/>
                <a:gd name="T13" fmla="*/ 403 h 728"/>
                <a:gd name="T14" fmla="*/ 938 w 946"/>
                <a:gd name="T15" fmla="*/ 434 h 728"/>
                <a:gd name="T16" fmla="*/ 928 w 946"/>
                <a:gd name="T17" fmla="*/ 569 h 728"/>
                <a:gd name="T18" fmla="*/ 876 w 946"/>
                <a:gd name="T19" fmla="*/ 610 h 728"/>
                <a:gd name="T20" fmla="*/ 731 w 946"/>
                <a:gd name="T21" fmla="*/ 662 h 728"/>
                <a:gd name="T22" fmla="*/ 607 w 946"/>
                <a:gd name="T23" fmla="*/ 724 h 728"/>
                <a:gd name="T24" fmla="*/ 348 w 946"/>
                <a:gd name="T25" fmla="*/ 713 h 728"/>
                <a:gd name="T26" fmla="*/ 183 w 946"/>
                <a:gd name="T27" fmla="*/ 538 h 728"/>
                <a:gd name="T28" fmla="*/ 79 w 946"/>
                <a:gd name="T29" fmla="*/ 465 h 728"/>
                <a:gd name="T30" fmla="*/ 48 w 946"/>
                <a:gd name="T31" fmla="*/ 248 h 728"/>
                <a:gd name="T32" fmla="*/ 110 w 946"/>
                <a:gd name="T33" fmla="*/ 227 h 728"/>
                <a:gd name="T34" fmla="*/ 141 w 946"/>
                <a:gd name="T35" fmla="*/ 207 h 728"/>
                <a:gd name="T36" fmla="*/ 235 w 946"/>
                <a:gd name="T37" fmla="*/ 62 h 728"/>
                <a:gd name="T38" fmla="*/ 276 w 946"/>
                <a:gd name="T39" fmla="*/ 0 h 728"/>
                <a:gd name="T40" fmla="*/ 441 w 946"/>
                <a:gd name="T41" fmla="*/ 20 h 728"/>
                <a:gd name="T42" fmla="*/ 452 w 946"/>
                <a:gd name="T43" fmla="*/ 52 h 728"/>
                <a:gd name="T44" fmla="*/ 493 w 946"/>
                <a:gd name="T45" fmla="*/ 62 h 7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6"/>
                <a:gd name="T70" fmla="*/ 0 h 728"/>
                <a:gd name="T71" fmla="*/ 946 w 946"/>
                <a:gd name="T72" fmla="*/ 728 h 7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6" h="728">
                  <a:moveTo>
                    <a:pt x="493" y="62"/>
                  </a:moveTo>
                  <a:cubicBezTo>
                    <a:pt x="575" y="42"/>
                    <a:pt x="592" y="33"/>
                    <a:pt x="710" y="83"/>
                  </a:cubicBezTo>
                  <a:cubicBezTo>
                    <a:pt x="733" y="93"/>
                    <a:pt x="752" y="145"/>
                    <a:pt x="752" y="145"/>
                  </a:cubicBezTo>
                  <a:cubicBezTo>
                    <a:pt x="775" y="215"/>
                    <a:pt x="742" y="132"/>
                    <a:pt x="804" y="217"/>
                  </a:cubicBezTo>
                  <a:cubicBezTo>
                    <a:pt x="810" y="226"/>
                    <a:pt x="809" y="239"/>
                    <a:pt x="814" y="248"/>
                  </a:cubicBezTo>
                  <a:cubicBezTo>
                    <a:pt x="822" y="263"/>
                    <a:pt x="835" y="275"/>
                    <a:pt x="845" y="289"/>
                  </a:cubicBezTo>
                  <a:cubicBezTo>
                    <a:pt x="853" y="350"/>
                    <a:pt x="839" y="384"/>
                    <a:pt x="897" y="403"/>
                  </a:cubicBezTo>
                  <a:cubicBezTo>
                    <a:pt x="911" y="413"/>
                    <a:pt x="935" y="417"/>
                    <a:pt x="938" y="434"/>
                  </a:cubicBezTo>
                  <a:cubicBezTo>
                    <a:pt x="946" y="478"/>
                    <a:pt x="943" y="526"/>
                    <a:pt x="928" y="569"/>
                  </a:cubicBezTo>
                  <a:cubicBezTo>
                    <a:pt x="921" y="590"/>
                    <a:pt x="895" y="599"/>
                    <a:pt x="876" y="610"/>
                  </a:cubicBezTo>
                  <a:cubicBezTo>
                    <a:pt x="838" y="631"/>
                    <a:pt x="772" y="651"/>
                    <a:pt x="731" y="662"/>
                  </a:cubicBezTo>
                  <a:cubicBezTo>
                    <a:pt x="682" y="694"/>
                    <a:pt x="667" y="711"/>
                    <a:pt x="607" y="724"/>
                  </a:cubicBezTo>
                  <a:cubicBezTo>
                    <a:pt x="521" y="720"/>
                    <a:pt x="433" y="728"/>
                    <a:pt x="348" y="713"/>
                  </a:cubicBezTo>
                  <a:cubicBezTo>
                    <a:pt x="250" y="695"/>
                    <a:pt x="236" y="599"/>
                    <a:pt x="183" y="538"/>
                  </a:cubicBezTo>
                  <a:cubicBezTo>
                    <a:pt x="139" y="487"/>
                    <a:pt x="142" y="497"/>
                    <a:pt x="79" y="465"/>
                  </a:cubicBezTo>
                  <a:cubicBezTo>
                    <a:pt x="54" y="387"/>
                    <a:pt x="0" y="344"/>
                    <a:pt x="48" y="248"/>
                  </a:cubicBezTo>
                  <a:cubicBezTo>
                    <a:pt x="58" y="228"/>
                    <a:pt x="90" y="236"/>
                    <a:pt x="110" y="227"/>
                  </a:cubicBezTo>
                  <a:cubicBezTo>
                    <a:pt x="121" y="222"/>
                    <a:pt x="131" y="214"/>
                    <a:pt x="141" y="207"/>
                  </a:cubicBezTo>
                  <a:cubicBezTo>
                    <a:pt x="197" y="133"/>
                    <a:pt x="197" y="130"/>
                    <a:pt x="235" y="62"/>
                  </a:cubicBezTo>
                  <a:cubicBezTo>
                    <a:pt x="247" y="40"/>
                    <a:pt x="276" y="0"/>
                    <a:pt x="276" y="0"/>
                  </a:cubicBezTo>
                  <a:cubicBezTo>
                    <a:pt x="331" y="7"/>
                    <a:pt x="388" y="4"/>
                    <a:pt x="441" y="20"/>
                  </a:cubicBezTo>
                  <a:cubicBezTo>
                    <a:pt x="452" y="23"/>
                    <a:pt x="444" y="44"/>
                    <a:pt x="452" y="52"/>
                  </a:cubicBezTo>
                  <a:cubicBezTo>
                    <a:pt x="463" y="63"/>
                    <a:pt x="479" y="62"/>
                    <a:pt x="493" y="62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12" name="Freeform 44"/>
            <p:cNvSpPr>
              <a:spLocks/>
            </p:cNvSpPr>
            <p:nvPr/>
          </p:nvSpPr>
          <p:spPr bwMode="auto">
            <a:xfrm>
              <a:off x="3360" y="2928"/>
              <a:ext cx="528" cy="384"/>
            </a:xfrm>
            <a:custGeom>
              <a:avLst/>
              <a:gdLst/>
              <a:ahLst/>
              <a:cxnLst>
                <a:cxn ang="0">
                  <a:pos x="293" y="60"/>
                </a:cxn>
                <a:cxn ang="0">
                  <a:pos x="24" y="112"/>
                </a:cxn>
                <a:cxn ang="0">
                  <a:pos x="107" y="349"/>
                </a:cxn>
                <a:cxn ang="0">
                  <a:pos x="366" y="339"/>
                </a:cxn>
                <a:cxn ang="0">
                  <a:pos x="397" y="329"/>
                </a:cxn>
                <a:cxn ang="0">
                  <a:pos x="428" y="256"/>
                </a:cxn>
                <a:cxn ang="0">
                  <a:pos x="293" y="60"/>
                </a:cxn>
              </a:cxnLst>
              <a:rect l="0" t="0" r="r" b="b"/>
              <a:pathLst>
                <a:path w="460" h="349">
                  <a:moveTo>
                    <a:pt x="293" y="60"/>
                  </a:moveTo>
                  <a:cubicBezTo>
                    <a:pt x="195" y="28"/>
                    <a:pt x="53" y="0"/>
                    <a:pt x="24" y="112"/>
                  </a:cubicBezTo>
                  <a:cubicBezTo>
                    <a:pt x="37" y="231"/>
                    <a:pt x="0" y="314"/>
                    <a:pt x="107" y="349"/>
                  </a:cubicBezTo>
                  <a:cubicBezTo>
                    <a:pt x="193" y="346"/>
                    <a:pt x="280" y="345"/>
                    <a:pt x="366" y="339"/>
                  </a:cubicBezTo>
                  <a:cubicBezTo>
                    <a:pt x="377" y="338"/>
                    <a:pt x="389" y="337"/>
                    <a:pt x="397" y="329"/>
                  </a:cubicBezTo>
                  <a:cubicBezTo>
                    <a:pt x="416" y="310"/>
                    <a:pt x="416" y="280"/>
                    <a:pt x="428" y="256"/>
                  </a:cubicBezTo>
                  <a:cubicBezTo>
                    <a:pt x="416" y="45"/>
                    <a:pt x="460" y="60"/>
                    <a:pt x="293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9" name="Oval 45"/>
            <p:cNvSpPr>
              <a:spLocks noChangeArrowheads="1"/>
            </p:cNvSpPr>
            <p:nvPr/>
          </p:nvSpPr>
          <p:spPr bwMode="auto">
            <a:xfrm>
              <a:off x="3866" y="3216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0" name="Oval 46"/>
            <p:cNvSpPr>
              <a:spLocks noChangeArrowheads="1"/>
            </p:cNvSpPr>
            <p:nvPr/>
          </p:nvSpPr>
          <p:spPr bwMode="auto">
            <a:xfrm>
              <a:off x="3482" y="336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1" name="Oval 47"/>
            <p:cNvSpPr>
              <a:spLocks noChangeArrowheads="1"/>
            </p:cNvSpPr>
            <p:nvPr/>
          </p:nvSpPr>
          <p:spPr bwMode="auto">
            <a:xfrm>
              <a:off x="3530" y="288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2" name="Oval 48"/>
            <p:cNvSpPr>
              <a:spLocks noChangeArrowheads="1"/>
            </p:cNvSpPr>
            <p:nvPr/>
          </p:nvSpPr>
          <p:spPr bwMode="auto">
            <a:xfrm>
              <a:off x="3338" y="2928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3" name="Oval 49"/>
            <p:cNvSpPr>
              <a:spLocks noChangeArrowheads="1"/>
            </p:cNvSpPr>
            <p:nvPr/>
          </p:nvSpPr>
          <p:spPr bwMode="auto">
            <a:xfrm>
              <a:off x="3194" y="3024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4" name="Oval 50"/>
            <p:cNvSpPr>
              <a:spLocks noChangeArrowheads="1"/>
            </p:cNvSpPr>
            <p:nvPr/>
          </p:nvSpPr>
          <p:spPr bwMode="auto">
            <a:xfrm>
              <a:off x="3626" y="2832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5" name="Oval 51"/>
            <p:cNvSpPr>
              <a:spLocks noChangeArrowheads="1"/>
            </p:cNvSpPr>
            <p:nvPr/>
          </p:nvSpPr>
          <p:spPr bwMode="auto">
            <a:xfrm>
              <a:off x="3242" y="312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6" name="Oval 52"/>
            <p:cNvSpPr>
              <a:spLocks noChangeArrowheads="1"/>
            </p:cNvSpPr>
            <p:nvPr/>
          </p:nvSpPr>
          <p:spPr bwMode="auto">
            <a:xfrm>
              <a:off x="3386" y="2784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7" name="Rectangle 53"/>
            <p:cNvSpPr>
              <a:spLocks noChangeArrowheads="1"/>
            </p:cNvSpPr>
            <p:nvPr/>
          </p:nvSpPr>
          <p:spPr bwMode="auto">
            <a:xfrm>
              <a:off x="3360" y="2976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b="1">
                  <a:latin typeface="Times New Roman" pitchFamily="18" charset="0"/>
                </a:rPr>
                <a:t>Mast</a:t>
              </a:r>
            </a:p>
          </p:txBody>
        </p:sp>
        <p:sp>
          <p:nvSpPr>
            <p:cNvPr id="27708" name="AutoShape 54"/>
            <p:cNvSpPr>
              <a:spLocks noChangeArrowheads="1"/>
            </p:cNvSpPr>
            <p:nvPr/>
          </p:nvSpPr>
          <p:spPr bwMode="auto">
            <a:xfrm rot="-9820159">
              <a:off x="3792" y="2640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9" name="AutoShape 55"/>
            <p:cNvSpPr>
              <a:spLocks noChangeArrowheads="1"/>
            </p:cNvSpPr>
            <p:nvPr/>
          </p:nvSpPr>
          <p:spPr bwMode="auto">
            <a:xfrm rot="5485215">
              <a:off x="3000" y="3048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0" name="AutoShape 56"/>
            <p:cNvSpPr>
              <a:spLocks noChangeArrowheads="1"/>
            </p:cNvSpPr>
            <p:nvPr/>
          </p:nvSpPr>
          <p:spPr bwMode="auto">
            <a:xfrm rot="-6613491">
              <a:off x="3960" y="2856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1" name="AutoShape 57"/>
            <p:cNvSpPr>
              <a:spLocks noChangeArrowheads="1"/>
            </p:cNvSpPr>
            <p:nvPr/>
          </p:nvSpPr>
          <p:spPr bwMode="auto">
            <a:xfrm rot="-9880025">
              <a:off x="3552" y="2592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664" name="Group 58"/>
          <p:cNvGrpSpPr>
            <a:grpSpLocks/>
          </p:cNvGrpSpPr>
          <p:nvPr/>
        </p:nvGrpSpPr>
        <p:grpSpPr bwMode="auto">
          <a:xfrm>
            <a:off x="1704975" y="4419600"/>
            <a:ext cx="1371600" cy="1371600"/>
            <a:chOff x="1200" y="2832"/>
            <a:chExt cx="768" cy="768"/>
          </a:xfrm>
        </p:grpSpPr>
        <p:sp>
          <p:nvSpPr>
            <p:cNvPr id="27685" name="Oval 59"/>
            <p:cNvSpPr>
              <a:spLocks noChangeArrowheads="1"/>
            </p:cNvSpPr>
            <p:nvPr/>
          </p:nvSpPr>
          <p:spPr bwMode="auto">
            <a:xfrm rot="10800000">
              <a:off x="1200" y="2832"/>
              <a:ext cx="768" cy="76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6" name="Oval 60"/>
            <p:cNvSpPr>
              <a:spLocks noChangeArrowheads="1"/>
            </p:cNvSpPr>
            <p:nvPr/>
          </p:nvSpPr>
          <p:spPr bwMode="auto">
            <a:xfrm rot="10800000">
              <a:off x="1344" y="2928"/>
              <a:ext cx="576" cy="624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7" name="Text Box 61"/>
            <p:cNvSpPr txBox="1">
              <a:spLocks noChangeArrowheads="1"/>
            </p:cNvSpPr>
            <p:nvPr/>
          </p:nvSpPr>
          <p:spPr bwMode="auto">
            <a:xfrm>
              <a:off x="1464" y="2928"/>
              <a:ext cx="39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2800" b="1">
                  <a:latin typeface="Times New Roman" pitchFamily="18" charset="0"/>
                </a:rPr>
                <a:t>B</a:t>
              </a:r>
            </a:p>
            <a:p>
              <a:pPr algn="ctr"/>
              <a:r>
                <a:rPr lang="en-AU" b="1">
                  <a:latin typeface="Times New Roman" pitchFamily="18" charset="0"/>
                </a:rPr>
                <a:t> cell</a:t>
              </a:r>
              <a:endParaRPr lang="en-AU" sz="2800" b="1">
                <a:latin typeface="Times New Roman" pitchFamily="18" charset="0"/>
              </a:endParaRPr>
            </a:p>
          </p:txBody>
        </p:sp>
      </p:grpSp>
      <p:grpSp>
        <p:nvGrpSpPr>
          <p:cNvPr id="27665" name="Group 62"/>
          <p:cNvGrpSpPr>
            <a:grpSpLocks/>
          </p:cNvGrpSpPr>
          <p:nvPr/>
        </p:nvGrpSpPr>
        <p:grpSpPr bwMode="auto">
          <a:xfrm>
            <a:off x="257175" y="4343400"/>
            <a:ext cx="1587500" cy="1447800"/>
            <a:chOff x="384" y="2736"/>
            <a:chExt cx="889" cy="912"/>
          </a:xfrm>
        </p:grpSpPr>
        <p:sp>
          <p:nvSpPr>
            <p:cNvPr id="27678" name="Rectangle 63"/>
            <p:cNvSpPr>
              <a:spLocks noChangeArrowheads="1"/>
            </p:cNvSpPr>
            <p:nvPr/>
          </p:nvSpPr>
          <p:spPr bwMode="auto">
            <a:xfrm rot="6888745" flipV="1">
              <a:off x="768" y="3024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79" name="Rectangle 64"/>
            <p:cNvSpPr>
              <a:spLocks noChangeArrowheads="1"/>
            </p:cNvSpPr>
            <p:nvPr/>
          </p:nvSpPr>
          <p:spPr bwMode="auto">
            <a:xfrm rot="9384451" flipV="1">
              <a:off x="816" y="283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0" name="Rectangle 65"/>
            <p:cNvSpPr>
              <a:spLocks noChangeArrowheads="1"/>
            </p:cNvSpPr>
            <p:nvPr/>
          </p:nvSpPr>
          <p:spPr bwMode="auto">
            <a:xfrm rot="11613252" flipV="1">
              <a:off x="1008" y="2736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1" name="Rectangle 66"/>
            <p:cNvSpPr>
              <a:spLocks noChangeArrowheads="1"/>
            </p:cNvSpPr>
            <p:nvPr/>
          </p:nvSpPr>
          <p:spPr bwMode="auto">
            <a:xfrm rot="2313505" flipV="1">
              <a:off x="816" y="3168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2" name="Rectangle 67"/>
            <p:cNvSpPr>
              <a:spLocks noChangeArrowheads="1"/>
            </p:cNvSpPr>
            <p:nvPr/>
          </p:nvSpPr>
          <p:spPr bwMode="auto">
            <a:xfrm rot="13523062" flipV="1">
              <a:off x="960" y="307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3" name="Rectangle 68"/>
            <p:cNvSpPr>
              <a:spLocks noChangeArrowheads="1"/>
            </p:cNvSpPr>
            <p:nvPr/>
          </p:nvSpPr>
          <p:spPr bwMode="auto">
            <a:xfrm>
              <a:off x="1008" y="3360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27684" name="Text Box 69"/>
            <p:cNvSpPr txBox="1">
              <a:spLocks noChangeArrowheads="1"/>
            </p:cNvSpPr>
            <p:nvPr/>
          </p:nvSpPr>
          <p:spPr bwMode="auto">
            <a:xfrm>
              <a:off x="384" y="2928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>
                  <a:solidFill>
                    <a:srgbClr val="CCFFFF"/>
                  </a:solidFill>
                  <a:latin typeface="Times New Roman" pitchFamily="18" charset="0"/>
                </a:rPr>
                <a:t>IgE</a:t>
              </a:r>
              <a:endParaRPr lang="en-A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666" name="Group 70"/>
          <p:cNvGrpSpPr>
            <a:grpSpLocks/>
          </p:cNvGrpSpPr>
          <p:nvPr/>
        </p:nvGrpSpPr>
        <p:grpSpPr bwMode="auto">
          <a:xfrm>
            <a:off x="7200900" y="1828800"/>
            <a:ext cx="1457325" cy="1219200"/>
            <a:chOff x="4272" y="1296"/>
            <a:chExt cx="838" cy="624"/>
          </a:xfrm>
        </p:grpSpPr>
        <p:sp>
          <p:nvSpPr>
            <p:cNvPr id="27667" name="Freeform 71"/>
            <p:cNvSpPr>
              <a:spLocks/>
            </p:cNvSpPr>
            <p:nvPr/>
          </p:nvSpPr>
          <p:spPr bwMode="auto">
            <a:xfrm>
              <a:off x="4272" y="1296"/>
              <a:ext cx="838" cy="624"/>
            </a:xfrm>
            <a:custGeom>
              <a:avLst/>
              <a:gdLst>
                <a:gd name="T0" fmla="*/ 325 w 925"/>
                <a:gd name="T1" fmla="*/ 36 h 720"/>
                <a:gd name="T2" fmla="*/ 290 w 925"/>
                <a:gd name="T3" fmla="*/ 27 h 720"/>
                <a:gd name="T4" fmla="*/ 267 w 925"/>
                <a:gd name="T5" fmla="*/ 0 h 720"/>
                <a:gd name="T6" fmla="*/ 205 w 925"/>
                <a:gd name="T7" fmla="*/ 4 h 720"/>
                <a:gd name="T8" fmla="*/ 141 w 925"/>
                <a:gd name="T9" fmla="*/ 57 h 720"/>
                <a:gd name="T10" fmla="*/ 130 w 925"/>
                <a:gd name="T11" fmla="*/ 88 h 720"/>
                <a:gd name="T12" fmla="*/ 16 w 925"/>
                <a:gd name="T13" fmla="*/ 105 h 720"/>
                <a:gd name="T14" fmla="*/ 16 w 925"/>
                <a:gd name="T15" fmla="*/ 205 h 720"/>
                <a:gd name="T16" fmla="*/ 50 w 925"/>
                <a:gd name="T17" fmla="*/ 245 h 720"/>
                <a:gd name="T18" fmla="*/ 62 w 925"/>
                <a:gd name="T19" fmla="*/ 258 h 720"/>
                <a:gd name="T20" fmla="*/ 114 w 925"/>
                <a:gd name="T21" fmla="*/ 302 h 720"/>
                <a:gd name="T22" fmla="*/ 193 w 925"/>
                <a:gd name="T23" fmla="*/ 298 h 720"/>
                <a:gd name="T24" fmla="*/ 210 w 925"/>
                <a:gd name="T25" fmla="*/ 284 h 720"/>
                <a:gd name="T26" fmla="*/ 245 w 925"/>
                <a:gd name="T27" fmla="*/ 272 h 720"/>
                <a:gd name="T28" fmla="*/ 347 w 925"/>
                <a:gd name="T29" fmla="*/ 302 h 720"/>
                <a:gd name="T30" fmla="*/ 399 w 925"/>
                <a:gd name="T31" fmla="*/ 298 h 720"/>
                <a:gd name="T32" fmla="*/ 416 w 925"/>
                <a:gd name="T33" fmla="*/ 258 h 720"/>
                <a:gd name="T34" fmla="*/ 422 w 925"/>
                <a:gd name="T35" fmla="*/ 245 h 720"/>
                <a:gd name="T36" fmla="*/ 433 w 925"/>
                <a:gd name="T37" fmla="*/ 171 h 720"/>
                <a:gd name="T38" fmla="*/ 473 w 925"/>
                <a:gd name="T39" fmla="*/ 149 h 720"/>
                <a:gd name="T40" fmla="*/ 496 w 925"/>
                <a:gd name="T41" fmla="*/ 127 h 720"/>
                <a:gd name="T42" fmla="*/ 496 w 925"/>
                <a:gd name="T43" fmla="*/ 79 h 720"/>
                <a:gd name="T44" fmla="*/ 365 w 925"/>
                <a:gd name="T45" fmla="*/ 43 h 720"/>
                <a:gd name="T46" fmla="*/ 325 w 925"/>
                <a:gd name="T47" fmla="*/ 36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5"/>
                <a:gd name="T73" fmla="*/ 0 h 720"/>
                <a:gd name="T74" fmla="*/ 925 w 925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5" h="720">
                  <a:moveTo>
                    <a:pt x="587" y="83"/>
                  </a:moveTo>
                  <a:cubicBezTo>
                    <a:pt x="566" y="76"/>
                    <a:pt x="542" y="76"/>
                    <a:pt x="525" y="62"/>
                  </a:cubicBezTo>
                  <a:cubicBezTo>
                    <a:pt x="506" y="46"/>
                    <a:pt x="484" y="0"/>
                    <a:pt x="484" y="0"/>
                  </a:cubicBezTo>
                  <a:cubicBezTo>
                    <a:pt x="446" y="3"/>
                    <a:pt x="407" y="2"/>
                    <a:pt x="370" y="10"/>
                  </a:cubicBezTo>
                  <a:cubicBezTo>
                    <a:pt x="321" y="20"/>
                    <a:pt x="281" y="97"/>
                    <a:pt x="256" y="134"/>
                  </a:cubicBezTo>
                  <a:cubicBezTo>
                    <a:pt x="255" y="136"/>
                    <a:pt x="241" y="200"/>
                    <a:pt x="236" y="207"/>
                  </a:cubicBezTo>
                  <a:cubicBezTo>
                    <a:pt x="199" y="252"/>
                    <a:pt x="63" y="245"/>
                    <a:pt x="29" y="248"/>
                  </a:cubicBezTo>
                  <a:cubicBezTo>
                    <a:pt x="5" y="338"/>
                    <a:pt x="0" y="340"/>
                    <a:pt x="29" y="486"/>
                  </a:cubicBezTo>
                  <a:cubicBezTo>
                    <a:pt x="29" y="488"/>
                    <a:pt x="80" y="563"/>
                    <a:pt x="91" y="579"/>
                  </a:cubicBezTo>
                  <a:cubicBezTo>
                    <a:pt x="98" y="589"/>
                    <a:pt x="112" y="610"/>
                    <a:pt x="112" y="610"/>
                  </a:cubicBezTo>
                  <a:cubicBezTo>
                    <a:pt x="130" y="684"/>
                    <a:pt x="126" y="694"/>
                    <a:pt x="205" y="713"/>
                  </a:cubicBezTo>
                  <a:cubicBezTo>
                    <a:pt x="253" y="710"/>
                    <a:pt x="302" y="714"/>
                    <a:pt x="349" y="703"/>
                  </a:cubicBezTo>
                  <a:cubicBezTo>
                    <a:pt x="363" y="700"/>
                    <a:pt x="369" y="681"/>
                    <a:pt x="380" y="672"/>
                  </a:cubicBezTo>
                  <a:cubicBezTo>
                    <a:pt x="407" y="650"/>
                    <a:pt x="412" y="651"/>
                    <a:pt x="443" y="641"/>
                  </a:cubicBezTo>
                  <a:cubicBezTo>
                    <a:pt x="534" y="652"/>
                    <a:pt x="555" y="665"/>
                    <a:pt x="629" y="713"/>
                  </a:cubicBezTo>
                  <a:cubicBezTo>
                    <a:pt x="660" y="710"/>
                    <a:pt x="696" y="720"/>
                    <a:pt x="722" y="703"/>
                  </a:cubicBezTo>
                  <a:cubicBezTo>
                    <a:pt x="723" y="702"/>
                    <a:pt x="748" y="626"/>
                    <a:pt x="753" y="610"/>
                  </a:cubicBezTo>
                  <a:cubicBezTo>
                    <a:pt x="756" y="600"/>
                    <a:pt x="763" y="579"/>
                    <a:pt x="763" y="579"/>
                  </a:cubicBezTo>
                  <a:cubicBezTo>
                    <a:pt x="768" y="520"/>
                    <a:pt x="750" y="451"/>
                    <a:pt x="784" y="403"/>
                  </a:cubicBezTo>
                  <a:cubicBezTo>
                    <a:pt x="801" y="379"/>
                    <a:pt x="836" y="371"/>
                    <a:pt x="856" y="351"/>
                  </a:cubicBezTo>
                  <a:cubicBezTo>
                    <a:pt x="872" y="336"/>
                    <a:pt x="884" y="317"/>
                    <a:pt x="898" y="300"/>
                  </a:cubicBezTo>
                  <a:cubicBezTo>
                    <a:pt x="911" y="261"/>
                    <a:pt x="925" y="232"/>
                    <a:pt x="898" y="186"/>
                  </a:cubicBezTo>
                  <a:cubicBezTo>
                    <a:pt x="868" y="134"/>
                    <a:pt x="710" y="114"/>
                    <a:pt x="660" y="103"/>
                  </a:cubicBezTo>
                  <a:cubicBezTo>
                    <a:pt x="617" y="75"/>
                    <a:pt x="641" y="83"/>
                    <a:pt x="587" y="83"/>
                  </a:cubicBez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8" name="Oval 72"/>
            <p:cNvSpPr>
              <a:spLocks noChangeArrowheads="1"/>
            </p:cNvSpPr>
            <p:nvPr/>
          </p:nvSpPr>
          <p:spPr bwMode="auto">
            <a:xfrm>
              <a:off x="4320" y="158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9" name="Oval 73"/>
            <p:cNvSpPr>
              <a:spLocks noChangeArrowheads="1"/>
            </p:cNvSpPr>
            <p:nvPr/>
          </p:nvSpPr>
          <p:spPr bwMode="auto">
            <a:xfrm>
              <a:off x="4608" y="134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0" name="Oval 74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1" name="Oval 75"/>
            <p:cNvSpPr>
              <a:spLocks noChangeArrowheads="1"/>
            </p:cNvSpPr>
            <p:nvPr/>
          </p:nvSpPr>
          <p:spPr bwMode="auto">
            <a:xfrm>
              <a:off x="4848" y="144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2" name="Oval 76"/>
            <p:cNvSpPr>
              <a:spLocks noChangeArrowheads="1"/>
            </p:cNvSpPr>
            <p:nvPr/>
          </p:nvSpPr>
          <p:spPr bwMode="auto">
            <a:xfrm>
              <a:off x="4704" y="1392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3" name="Oval 77"/>
            <p:cNvSpPr>
              <a:spLocks noChangeArrowheads="1"/>
            </p:cNvSpPr>
            <p:nvPr/>
          </p:nvSpPr>
          <p:spPr bwMode="auto">
            <a:xfrm>
              <a:off x="4416" y="158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4" name="Oval 78"/>
            <p:cNvSpPr>
              <a:spLocks noChangeArrowheads="1"/>
            </p:cNvSpPr>
            <p:nvPr/>
          </p:nvSpPr>
          <p:spPr bwMode="auto">
            <a:xfrm>
              <a:off x="4464" y="1776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47" name="Freeform 79"/>
            <p:cNvSpPr>
              <a:spLocks/>
            </p:cNvSpPr>
            <p:nvPr/>
          </p:nvSpPr>
          <p:spPr bwMode="auto">
            <a:xfrm>
              <a:off x="4512" y="1488"/>
              <a:ext cx="462" cy="293"/>
            </a:xfrm>
            <a:custGeom>
              <a:avLst/>
              <a:gdLst/>
              <a:ahLst/>
              <a:cxnLst>
                <a:cxn ang="0">
                  <a:pos x="290" y="45"/>
                </a:cxn>
                <a:cxn ang="0">
                  <a:pos x="0" y="118"/>
                </a:cxn>
                <a:cxn ang="0">
                  <a:pos x="21" y="221"/>
                </a:cxn>
                <a:cxn ang="0">
                  <a:pos x="52" y="231"/>
                </a:cxn>
                <a:cxn ang="0">
                  <a:pos x="176" y="252"/>
                </a:cxn>
                <a:cxn ang="0">
                  <a:pos x="310" y="293"/>
                </a:cxn>
                <a:cxn ang="0">
                  <a:pos x="372" y="56"/>
                </a:cxn>
                <a:cxn ang="0">
                  <a:pos x="290" y="45"/>
                </a:cxn>
              </a:cxnLst>
              <a:rect l="0" t="0" r="r" b="b"/>
              <a:pathLst>
                <a:path w="462" h="293">
                  <a:moveTo>
                    <a:pt x="290" y="45"/>
                  </a:moveTo>
                  <a:cubicBezTo>
                    <a:pt x="131" y="52"/>
                    <a:pt x="59" y="0"/>
                    <a:pt x="0" y="118"/>
                  </a:cubicBezTo>
                  <a:cubicBezTo>
                    <a:pt x="7" y="152"/>
                    <a:pt x="6" y="189"/>
                    <a:pt x="21" y="221"/>
                  </a:cubicBezTo>
                  <a:cubicBezTo>
                    <a:pt x="26" y="231"/>
                    <a:pt x="41" y="229"/>
                    <a:pt x="52" y="231"/>
                  </a:cubicBezTo>
                  <a:cubicBezTo>
                    <a:pt x="93" y="239"/>
                    <a:pt x="136" y="239"/>
                    <a:pt x="176" y="252"/>
                  </a:cubicBezTo>
                  <a:cubicBezTo>
                    <a:pt x="221" y="267"/>
                    <a:pt x="264" y="282"/>
                    <a:pt x="310" y="293"/>
                  </a:cubicBezTo>
                  <a:cubicBezTo>
                    <a:pt x="426" y="261"/>
                    <a:pt x="462" y="277"/>
                    <a:pt x="372" y="56"/>
                  </a:cubicBezTo>
                  <a:cubicBezTo>
                    <a:pt x="362" y="30"/>
                    <a:pt x="317" y="49"/>
                    <a:pt x="290" y="4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6" name="Rectangle 80"/>
            <p:cNvSpPr>
              <a:spLocks noChangeArrowheads="1"/>
            </p:cNvSpPr>
            <p:nvPr/>
          </p:nvSpPr>
          <p:spPr bwMode="auto">
            <a:xfrm>
              <a:off x="4506" y="1515"/>
              <a:ext cx="42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b="1">
                  <a:latin typeface="Times New Roman" pitchFamily="18" charset="0"/>
                </a:rPr>
                <a:t>Eos</a:t>
              </a:r>
            </a:p>
          </p:txBody>
        </p:sp>
        <p:sp>
          <p:nvSpPr>
            <p:cNvPr id="27677" name="Oval 81"/>
            <p:cNvSpPr>
              <a:spLocks noChangeArrowheads="1"/>
            </p:cNvSpPr>
            <p:nvPr/>
          </p:nvSpPr>
          <p:spPr bwMode="auto">
            <a:xfrm>
              <a:off x="4560" y="144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AU" smtClean="0"/>
              <a:t>Detection of Allergen Specific IgE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400800" cy="4114800"/>
          </a:xfrm>
        </p:spPr>
        <p:txBody>
          <a:bodyPr/>
          <a:lstStyle/>
          <a:p>
            <a:endParaRPr lang="en-AU" smtClean="0"/>
          </a:p>
          <a:p>
            <a:r>
              <a:rPr lang="en-AU" smtClean="0">
                <a:solidFill>
                  <a:srgbClr val="FF9900"/>
                </a:solidFill>
              </a:rPr>
              <a:t>Skin</a:t>
            </a:r>
            <a:r>
              <a:rPr lang="en-AU" smtClean="0"/>
              <a:t> </a:t>
            </a:r>
            <a:r>
              <a:rPr lang="en-AU" smtClean="0">
                <a:solidFill>
                  <a:srgbClr val="FF9900"/>
                </a:solidFill>
              </a:rPr>
              <a:t>tests</a:t>
            </a:r>
            <a:endParaRPr lang="en-AU" smtClean="0"/>
          </a:p>
          <a:p>
            <a:pPr lvl="1"/>
            <a:r>
              <a:rPr lang="en-AU" smtClean="0"/>
              <a:t>Skin Prick</a:t>
            </a:r>
          </a:p>
          <a:p>
            <a:pPr lvl="1"/>
            <a:r>
              <a:rPr lang="en-AU" smtClean="0"/>
              <a:t>Intradermal</a:t>
            </a:r>
          </a:p>
          <a:p>
            <a:pPr lvl="1"/>
            <a:endParaRPr lang="en-AU" smtClean="0"/>
          </a:p>
          <a:p>
            <a:endParaRPr lang="en-AU" smtClean="0">
              <a:solidFill>
                <a:srgbClr val="FF9900"/>
              </a:solidFill>
            </a:endParaRPr>
          </a:p>
          <a:p>
            <a:r>
              <a:rPr lang="en-AU" smtClean="0">
                <a:solidFill>
                  <a:srgbClr val="FF9900"/>
                </a:solidFill>
              </a:rPr>
              <a:t>Blood test for specific IgE </a:t>
            </a:r>
          </a:p>
          <a:p>
            <a:pPr>
              <a:buFontTx/>
              <a:buNone/>
            </a:pPr>
            <a:r>
              <a:rPr lang="en-AU" smtClean="0">
                <a:solidFill>
                  <a:srgbClr val="FF9900"/>
                </a:solidFill>
              </a:rPr>
              <a:t>	eg Radioallergosorbent test [RAST]</a:t>
            </a:r>
          </a:p>
        </p:txBody>
      </p:sp>
      <p:pic>
        <p:nvPicPr>
          <p:cNvPr id="28676" name="Picture 3" descr="S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000250"/>
            <a:ext cx="1701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Skin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Prick test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quick, virtually painless</a:t>
            </a:r>
          </a:p>
          <a:p>
            <a:pPr>
              <a:lnSpc>
                <a:spcPct val="90000"/>
              </a:lnSpc>
            </a:pPr>
            <a:endParaRPr lang="en-AU" sz="2800" smtClean="0"/>
          </a:p>
          <a:p>
            <a:pPr>
              <a:lnSpc>
                <a:spcPct val="90000"/>
              </a:lnSpc>
            </a:pPr>
            <a:r>
              <a:rPr lang="en-AU" sz="2800" smtClean="0"/>
              <a:t>Intradermal test</a:t>
            </a:r>
          </a:p>
          <a:p>
            <a:pPr lvl="1">
              <a:lnSpc>
                <a:spcPct val="90000"/>
              </a:lnSpc>
            </a:pPr>
            <a:endParaRPr lang="en-AU" sz="2400" smtClean="0"/>
          </a:p>
          <a:p>
            <a:pPr lvl="1">
              <a:lnSpc>
                <a:spcPct val="90000"/>
              </a:lnSpc>
            </a:pPr>
            <a:r>
              <a:rPr lang="en-AU" sz="2400" smtClean="0"/>
              <a:t>more difficult to perform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more painful</a:t>
            </a:r>
          </a:p>
          <a:p>
            <a:pPr lvl="1">
              <a:lnSpc>
                <a:spcPct val="90000"/>
              </a:lnSpc>
            </a:pPr>
            <a:endParaRPr lang="en-AU" sz="2400" smtClean="0"/>
          </a:p>
          <a:p>
            <a:pPr lvl="1">
              <a:lnSpc>
                <a:spcPct val="90000"/>
              </a:lnSpc>
            </a:pPr>
            <a:r>
              <a:rPr lang="en-AU" sz="2400" smtClean="0"/>
              <a:t>increased sensitivity – useful when potent extracts are not available Eg: drug allergy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Skin Testing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Appropriate panel of allergens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environmental prevalence, population, disease</a:t>
            </a:r>
          </a:p>
          <a:p>
            <a:pPr>
              <a:lnSpc>
                <a:spcPct val="90000"/>
              </a:lnSpc>
            </a:pPr>
            <a:r>
              <a:rPr lang="en-AU" smtClean="0"/>
              <a:t>Restrict testing to allergens that 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commonly cause or exacerbate symptoms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can be targeted by environmental control or immunotherapy</a:t>
            </a:r>
          </a:p>
          <a:p>
            <a:pPr>
              <a:lnSpc>
                <a:spcPct val="90000"/>
              </a:lnSpc>
            </a:pPr>
            <a:r>
              <a:rPr lang="en-AU" smtClean="0"/>
              <a:t>Individualise testing to each clinical setting</a:t>
            </a:r>
          </a:p>
          <a:p>
            <a:pPr>
              <a:lnSpc>
                <a:spcPct val="90000"/>
              </a:lnSpc>
            </a:pPr>
            <a:r>
              <a:rPr lang="en-AU" smtClean="0">
                <a:solidFill>
                  <a:srgbClr val="00FFFF"/>
                </a:solidFill>
              </a:rPr>
              <a:t>Tests should help the patient’s management</a:t>
            </a:r>
          </a:p>
          <a:p>
            <a:pPr>
              <a:lnSpc>
                <a:spcPct val="90000"/>
              </a:lnSpc>
            </a:pPr>
            <a:endParaRPr lang="en-AU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666633"/>
      </a:dk1>
      <a:lt1>
        <a:srgbClr val="FFFFFF"/>
      </a:lt1>
      <a:dk2>
        <a:srgbClr val="000000"/>
      </a:dk2>
      <a:lt2>
        <a:srgbClr val="808000"/>
      </a:lt2>
      <a:accent1>
        <a:srgbClr val="339933"/>
      </a:accent1>
      <a:accent2>
        <a:srgbClr val="800000"/>
      </a:accent2>
      <a:accent3>
        <a:srgbClr val="AAAAAA"/>
      </a:accent3>
      <a:accent4>
        <a:srgbClr val="DADADA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vantGar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vantGarde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666633"/>
        </a:dk1>
        <a:lt1>
          <a:srgbClr val="FFFFFF"/>
        </a:lt1>
        <a:dk2>
          <a:srgbClr val="000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3464</TotalTime>
  <Words>1601</Words>
  <Application>Microsoft Office PowerPoint</Application>
  <PresentationFormat>On-screen Show (4:3)</PresentationFormat>
  <Paragraphs>490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Blank Presentation</vt:lpstr>
      <vt:lpstr>Custom Design</vt:lpstr>
      <vt:lpstr>1_Standarddesign</vt:lpstr>
      <vt:lpstr>Clip</vt:lpstr>
      <vt:lpstr>Slide</vt:lpstr>
      <vt:lpstr>Chart</vt:lpstr>
      <vt:lpstr>Specific allergy diagnosis</vt:lpstr>
      <vt:lpstr>Specific Allergy Diagnosis</vt:lpstr>
      <vt:lpstr>Hypersensitivity</vt:lpstr>
      <vt:lpstr>Allergy Tests</vt:lpstr>
      <vt:lpstr>Allergy vs Atopy</vt:lpstr>
      <vt:lpstr>PowerPoint Presentation</vt:lpstr>
      <vt:lpstr>Detection of Allergen Specific IgE</vt:lpstr>
      <vt:lpstr>Skin Testing</vt:lpstr>
      <vt:lpstr>Skin Testing</vt:lpstr>
      <vt:lpstr>Skin Testing</vt:lpstr>
      <vt:lpstr>Factors That Affect Skin Testing</vt:lpstr>
      <vt:lpstr>Factors That Affect Skin Testing</vt:lpstr>
      <vt:lpstr>Factors That Affect Skin Testing</vt:lpstr>
      <vt:lpstr>Skin Testing – Common Errors</vt:lpstr>
      <vt:lpstr>Allergy Testing Precautions</vt:lpstr>
      <vt:lpstr>http://www.bsaci.org</vt:lpstr>
      <vt:lpstr>Immunocap Phadia Fluorescent antibody test using whole allergen adsorbed onto cellulose sponge</vt:lpstr>
      <vt:lpstr>PowerPoint Presentation</vt:lpstr>
      <vt:lpstr>Skin or SpIgE Testing: Applications</vt:lpstr>
      <vt:lpstr>Skin or SpIgE Testing: Indications</vt:lpstr>
      <vt:lpstr>PowerPoint Presentation</vt:lpstr>
      <vt:lpstr>PowerPoint Presentation</vt:lpstr>
      <vt:lpstr>Cross Reactivity in Food Allergy</vt:lpstr>
      <vt:lpstr>Conformational and Linear Epitopes</vt:lpstr>
      <vt:lpstr>PowerPoint Presentation</vt:lpstr>
      <vt:lpstr>Specific Allergy Diagnosis</vt:lpstr>
      <vt:lpstr>Skin or SpIgE Testing: Interpretation</vt:lpstr>
      <vt:lpstr>Skin or SpIgE Tests: Interpretation</vt:lpstr>
      <vt:lpstr>Allergy vs Atopy</vt:lpstr>
      <vt:lpstr>How test results are reported</vt:lpstr>
      <vt:lpstr>Performance of tests</vt:lpstr>
      <vt:lpstr>Performance of tests</vt:lpstr>
      <vt:lpstr>Prediction of clinical reactivity</vt:lpstr>
      <vt:lpstr>Likelihood ratios</vt:lpstr>
      <vt:lpstr>Diagnosis of Cashew Nut Allergy</vt:lpstr>
      <vt:lpstr>LR is the most intuitive measure of diagnostic performance</vt:lpstr>
      <vt:lpstr>In Vivo Challenge</vt:lpstr>
      <vt:lpstr>Specific Allergy Diagnosis</vt:lpstr>
      <vt:lpstr>Component Resolved Diagnostics</vt:lpstr>
      <vt:lpstr>Peanut polysensitisation associated with severity</vt:lpstr>
      <vt:lpstr>Component diagnostics for CMA?</vt:lpstr>
      <vt:lpstr>PowerPoint Presentation</vt:lpstr>
      <vt:lpstr>Applications of component resolved diagnostics</vt:lpstr>
      <vt:lpstr>PowerPoint Presentation</vt:lpstr>
      <vt:lpstr>PowerPoint Presentation</vt:lpstr>
      <vt:lpstr>PowerPoint Presentation</vt:lpstr>
      <vt:lpstr>Basophil tests</vt:lpstr>
      <vt:lpstr>Alternative tests</vt:lpstr>
      <vt:lpstr>Electrodermal Testing (VEGA)</vt:lpstr>
      <vt:lpstr>The York test</vt:lpstr>
      <vt:lpstr>Dietary advice based on food specific IgG results Dr G Hart (BSC Hons, PhD– Technical director)</vt:lpstr>
      <vt:lpstr>Results of study</vt:lpstr>
      <vt:lpstr>Unproven and costly</vt:lpstr>
      <vt:lpstr>Unsupervised diets can be dangerous</vt:lpstr>
      <vt:lpstr>Specific Allergy Diagnosis</vt:lpstr>
    </vt:vector>
  </TitlesOfParts>
  <Company>Healthcare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Allergy Testing In The  Diagnosis And Management Of Childhood Allergic Disease</dc:title>
  <dc:creator>Womem's Children's</dc:creator>
  <cp:lastModifiedBy>Shiel, Nuala</cp:lastModifiedBy>
  <cp:revision>92</cp:revision>
  <dcterms:created xsi:type="dcterms:W3CDTF">1998-10-18T23:35:56Z</dcterms:created>
  <dcterms:modified xsi:type="dcterms:W3CDTF">2013-01-08T11:14:01Z</dcterms:modified>
</cp:coreProperties>
</file>