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67" r:id="rId2"/>
    <p:sldId id="269" r:id="rId3"/>
    <p:sldId id="309" r:id="rId4"/>
    <p:sldId id="310" r:id="rId5"/>
    <p:sldId id="311" r:id="rId6"/>
    <p:sldId id="312" r:id="rId7"/>
    <p:sldId id="340" r:id="rId8"/>
    <p:sldId id="359" r:id="rId9"/>
    <p:sldId id="360" r:id="rId10"/>
    <p:sldId id="361" r:id="rId11"/>
    <p:sldId id="341" r:id="rId12"/>
    <p:sldId id="342" r:id="rId13"/>
    <p:sldId id="353" r:id="rId14"/>
    <p:sldId id="381" r:id="rId15"/>
    <p:sldId id="382" r:id="rId16"/>
    <p:sldId id="323" r:id="rId17"/>
    <p:sldId id="354" r:id="rId18"/>
    <p:sldId id="356" r:id="rId19"/>
    <p:sldId id="357" r:id="rId20"/>
    <p:sldId id="325" r:id="rId21"/>
    <p:sldId id="326" r:id="rId22"/>
    <p:sldId id="328" r:id="rId23"/>
    <p:sldId id="358" r:id="rId24"/>
    <p:sldId id="329" r:id="rId25"/>
    <p:sldId id="330" r:id="rId26"/>
    <p:sldId id="362" r:id="rId27"/>
    <p:sldId id="364" r:id="rId28"/>
    <p:sldId id="366" r:id="rId29"/>
    <p:sldId id="368" r:id="rId30"/>
    <p:sldId id="369" r:id="rId31"/>
    <p:sldId id="370" r:id="rId32"/>
    <p:sldId id="372" r:id="rId33"/>
    <p:sldId id="373" r:id="rId34"/>
    <p:sldId id="378" r:id="rId35"/>
    <p:sldId id="379" r:id="rId36"/>
    <p:sldId id="331" r:id="rId37"/>
    <p:sldId id="332" r:id="rId38"/>
    <p:sldId id="388" r:id="rId39"/>
    <p:sldId id="390" r:id="rId40"/>
    <p:sldId id="383" r:id="rId41"/>
    <p:sldId id="384" r:id="rId42"/>
    <p:sldId id="385" r:id="rId43"/>
    <p:sldId id="391" r:id="rId44"/>
    <p:sldId id="387" r:id="rId45"/>
    <p:sldId id="392" r:id="rId46"/>
    <p:sldId id="395" r:id="rId47"/>
    <p:sldId id="333" r:id="rId48"/>
    <p:sldId id="334" r:id="rId49"/>
    <p:sldId id="336" r:id="rId50"/>
    <p:sldId id="337" r:id="rId51"/>
    <p:sldId id="338" r:id="rId52"/>
    <p:sldId id="339" r:id="rId53"/>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itchFamily="34" charset="0"/>
        <a:ea typeface="MS PGothic" pitchFamily="34" charset="-128"/>
        <a:cs typeface="+mn-cs"/>
      </a:defRPr>
    </a:lvl1pPr>
    <a:lvl2pPr marL="457200" algn="l" rtl="0" fontAlgn="base">
      <a:spcBef>
        <a:spcPct val="0"/>
      </a:spcBef>
      <a:spcAft>
        <a:spcPct val="0"/>
      </a:spcAft>
      <a:defRPr sz="1600" i="1" kern="1200">
        <a:solidFill>
          <a:srgbClr val="6E6E6F"/>
        </a:solidFill>
        <a:latin typeface="Verdana" pitchFamily="34" charset="0"/>
        <a:ea typeface="MS PGothic" pitchFamily="34" charset="-128"/>
        <a:cs typeface="+mn-cs"/>
      </a:defRPr>
    </a:lvl2pPr>
    <a:lvl3pPr marL="914400" algn="l" rtl="0" fontAlgn="base">
      <a:spcBef>
        <a:spcPct val="0"/>
      </a:spcBef>
      <a:spcAft>
        <a:spcPct val="0"/>
      </a:spcAft>
      <a:defRPr sz="1600" i="1" kern="1200">
        <a:solidFill>
          <a:srgbClr val="6E6E6F"/>
        </a:solidFill>
        <a:latin typeface="Verdana" pitchFamily="34" charset="0"/>
        <a:ea typeface="MS PGothic" pitchFamily="34" charset="-128"/>
        <a:cs typeface="+mn-cs"/>
      </a:defRPr>
    </a:lvl3pPr>
    <a:lvl4pPr marL="1371600" algn="l" rtl="0" fontAlgn="base">
      <a:spcBef>
        <a:spcPct val="0"/>
      </a:spcBef>
      <a:spcAft>
        <a:spcPct val="0"/>
      </a:spcAft>
      <a:defRPr sz="1600" i="1" kern="1200">
        <a:solidFill>
          <a:srgbClr val="6E6E6F"/>
        </a:solidFill>
        <a:latin typeface="Verdana" pitchFamily="34" charset="0"/>
        <a:ea typeface="MS PGothic" pitchFamily="34" charset="-128"/>
        <a:cs typeface="+mn-cs"/>
      </a:defRPr>
    </a:lvl4pPr>
    <a:lvl5pPr marL="1828800" algn="l" rtl="0" fontAlgn="base">
      <a:spcBef>
        <a:spcPct val="0"/>
      </a:spcBef>
      <a:spcAft>
        <a:spcPct val="0"/>
      </a:spcAft>
      <a:defRPr sz="1600" i="1" kern="1200">
        <a:solidFill>
          <a:srgbClr val="6E6E6F"/>
        </a:solidFill>
        <a:latin typeface="Verdana" pitchFamily="34" charset="0"/>
        <a:ea typeface="MS PGothic" pitchFamily="34" charset="-128"/>
        <a:cs typeface="+mn-cs"/>
      </a:defRPr>
    </a:lvl5pPr>
    <a:lvl6pPr marL="2286000" algn="l" defTabSz="914400" rtl="0" eaLnBrk="1" latinLnBrk="0" hangingPunct="1">
      <a:defRPr sz="1600" i="1" kern="1200">
        <a:solidFill>
          <a:srgbClr val="6E6E6F"/>
        </a:solidFill>
        <a:latin typeface="Verdana" pitchFamily="34" charset="0"/>
        <a:ea typeface="MS PGothic" pitchFamily="34" charset="-128"/>
        <a:cs typeface="+mn-cs"/>
      </a:defRPr>
    </a:lvl6pPr>
    <a:lvl7pPr marL="2743200" algn="l" defTabSz="914400" rtl="0" eaLnBrk="1" latinLnBrk="0" hangingPunct="1">
      <a:defRPr sz="1600" i="1" kern="1200">
        <a:solidFill>
          <a:srgbClr val="6E6E6F"/>
        </a:solidFill>
        <a:latin typeface="Verdana" pitchFamily="34" charset="0"/>
        <a:ea typeface="MS PGothic" pitchFamily="34" charset="-128"/>
        <a:cs typeface="+mn-cs"/>
      </a:defRPr>
    </a:lvl7pPr>
    <a:lvl8pPr marL="3200400" algn="l" defTabSz="914400" rtl="0" eaLnBrk="1" latinLnBrk="0" hangingPunct="1">
      <a:defRPr sz="1600" i="1" kern="1200">
        <a:solidFill>
          <a:srgbClr val="6E6E6F"/>
        </a:solidFill>
        <a:latin typeface="Verdana" pitchFamily="34" charset="0"/>
        <a:ea typeface="MS PGothic" pitchFamily="34" charset="-128"/>
        <a:cs typeface="+mn-cs"/>
      </a:defRPr>
    </a:lvl8pPr>
    <a:lvl9pPr marL="3657600" algn="l" defTabSz="914400" rtl="0" eaLnBrk="1" latinLnBrk="0" hangingPunct="1">
      <a:defRPr sz="1600" i="1" kern="1200">
        <a:solidFill>
          <a:srgbClr val="6E6E6F"/>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F55"/>
    <a:srgbClr val="1B0807"/>
    <a:srgbClr val="E78E24"/>
    <a:srgbClr val="6E6E6F"/>
    <a:srgbClr val="DC0217"/>
    <a:srgbClr val="040404"/>
    <a:srgbClr val="C2C2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44"/>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fld id="{C8843596-40CC-4A3E-9452-F0D1011F4F45}" type="slidenum">
              <a:rPr lang="da-DK"/>
              <a:pPr/>
              <a:t>‹#›</a:t>
            </a:fld>
            <a:endParaRPr lang="da-DK"/>
          </a:p>
        </p:txBody>
      </p:sp>
    </p:spTree>
    <p:extLst>
      <p:ext uri="{BB962C8B-B14F-4D97-AF65-F5344CB8AC3E}">
        <p14:creationId xmlns:p14="http://schemas.microsoft.com/office/powerpoint/2010/main" val="56883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4100"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fld id="{51181A34-EC00-4AB9-B92E-CBF5A5AB62C3}" type="slidenum">
              <a:rPr lang="da-DK"/>
              <a:pPr/>
              <a:t>‹#›</a:t>
            </a:fld>
            <a:endParaRPr lang="da-DK"/>
          </a:p>
        </p:txBody>
      </p:sp>
    </p:spTree>
    <p:extLst>
      <p:ext uri="{BB962C8B-B14F-4D97-AF65-F5344CB8AC3E}">
        <p14:creationId xmlns:p14="http://schemas.microsoft.com/office/powerpoint/2010/main" val="290446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p:spPr>
        <p:txBody>
          <a:bodyPr/>
          <a:lstStyle/>
          <a:p>
            <a:pPr eaLnBrk="1" hangingPunct="1">
              <a:spcBef>
                <a:spcPct val="0"/>
              </a:spcBef>
            </a:pPr>
            <a:r>
              <a:rPr lang="en-GB" smtClean="0"/>
              <a:t>1</a:t>
            </a:r>
            <a:r>
              <a:rPr lang="en-GB" baseline="30000" smtClean="0"/>
              <a:t>st</a:t>
            </a:r>
            <a:r>
              <a:rPr lang="en-GB" smtClean="0"/>
              <a:t> Grand Round presentation related to this new addition to Paediatrics at SMH</a:t>
            </a:r>
          </a:p>
        </p:txBody>
      </p:sp>
      <p:sp>
        <p:nvSpPr>
          <p:cNvPr id="6147" name="Slide Number Placeholder 3"/>
          <p:cNvSpPr>
            <a:spLocks noGrp="1"/>
          </p:cNvSpPr>
          <p:nvPr>
            <p:ph type="sldNum" sz="quarter" idx="5"/>
          </p:nvPr>
        </p:nvSpPr>
        <p:spPr>
          <a:noFill/>
        </p:spPr>
        <p:txBody>
          <a:bodyPr/>
          <a:lstStyle/>
          <a:p>
            <a:fld id="{F40F39AF-13EB-48B7-9571-B8E8964B5234}"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spcBef>
                <a:spcPct val="0"/>
              </a:spcBef>
            </a:pPr>
            <a:r>
              <a:rPr lang="en-GB" smtClean="0"/>
              <a:t>NORMAL PSG shows:</a:t>
            </a:r>
          </a:p>
          <a:p>
            <a:pPr eaLnBrk="1" hangingPunct="1">
              <a:spcBef>
                <a:spcPct val="0"/>
              </a:spcBef>
              <a:buFontTx/>
              <a:buChar char="-"/>
            </a:pPr>
            <a:r>
              <a:rPr lang="en-GB" smtClean="0"/>
              <a:t> Highlight traces on the Y axis</a:t>
            </a:r>
          </a:p>
          <a:p>
            <a:pPr eaLnBrk="1" hangingPunct="1">
              <a:spcBef>
                <a:spcPct val="0"/>
              </a:spcBef>
              <a:buFontTx/>
              <a:buChar char="-"/>
            </a:pPr>
            <a:r>
              <a:rPr lang="en-GB" smtClean="0"/>
              <a:t> 1 minute epoch</a:t>
            </a:r>
          </a:p>
          <a:p>
            <a:pPr eaLnBrk="1" hangingPunct="1">
              <a:spcBef>
                <a:spcPct val="0"/>
              </a:spcBef>
              <a:buFontTx/>
              <a:buChar char="-"/>
            </a:pPr>
            <a:r>
              <a:rPr lang="en-GB" smtClean="0"/>
              <a:t> Time-linked, IR digital video (with PTZ function)</a:t>
            </a:r>
          </a:p>
        </p:txBody>
      </p:sp>
      <p:sp>
        <p:nvSpPr>
          <p:cNvPr id="23555" name="Slide Number Placeholder 3"/>
          <p:cNvSpPr>
            <a:spLocks noGrp="1"/>
          </p:cNvSpPr>
          <p:nvPr>
            <p:ph type="sldNum" sz="quarter" idx="5"/>
          </p:nvPr>
        </p:nvSpPr>
        <p:spPr>
          <a:noFill/>
        </p:spPr>
        <p:txBody>
          <a:bodyPr/>
          <a:lstStyle/>
          <a:p>
            <a:fld id="{894E010F-52A5-4903-8BD3-8DCF988959D1}"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spcBef>
                <a:spcPct val="0"/>
              </a:spcBef>
            </a:pPr>
            <a:r>
              <a:rPr lang="en-GB" smtClean="0"/>
              <a:t>Diagnosis and management of SDs in children has unique significance in at least three very important ways:</a:t>
            </a:r>
          </a:p>
          <a:p>
            <a:pPr eaLnBrk="1" hangingPunct="1">
              <a:spcBef>
                <a:spcPct val="0"/>
              </a:spcBef>
            </a:pPr>
            <a:endParaRPr lang="en-GB" smtClean="0"/>
          </a:p>
          <a:p>
            <a:pPr eaLnBrk="1" hangingPunct="1">
              <a:spcBef>
                <a:spcPct val="0"/>
              </a:spcBef>
              <a:buFontTx/>
              <a:buAutoNum type="arabicPeriod"/>
            </a:pPr>
            <a:r>
              <a:rPr lang="en-GB" smtClean="0"/>
              <a:t>Primary sleep-related pathology often has daytime consequences (ranging from mild inattention to, at the other end of the spectrum, significant failure to thrive) – only achieve resolution of daytime symptoms through identification and treatment of the sleep problem</a:t>
            </a:r>
          </a:p>
          <a:p>
            <a:pPr eaLnBrk="1" hangingPunct="1">
              <a:spcBef>
                <a:spcPct val="0"/>
              </a:spcBef>
              <a:buFontTx/>
              <a:buAutoNum type="arabicPeriod"/>
            </a:pPr>
            <a:endParaRPr lang="en-GB" smtClean="0"/>
          </a:p>
          <a:p>
            <a:pPr eaLnBrk="1" hangingPunct="1">
              <a:spcBef>
                <a:spcPct val="0"/>
              </a:spcBef>
              <a:buFontTx/>
              <a:buAutoNum type="arabicPeriod"/>
            </a:pPr>
            <a:r>
              <a:rPr lang="en-GB" smtClean="0"/>
              <a:t>Sleep-related pathology (most often SRBDs) are often co-morbid with other medical conditions (e.g., freq. the afroementioned chronic medical, neurodevelopmental and psychiatric conditions) – by treating the SD (eliminating its contribution to the overall symptomatology) the co-morbid condition is likely to better respond to treatment thereafter.</a:t>
            </a:r>
          </a:p>
          <a:p>
            <a:pPr eaLnBrk="1" hangingPunct="1">
              <a:spcBef>
                <a:spcPct val="0"/>
              </a:spcBef>
              <a:buFontTx/>
              <a:buAutoNum type="arabicPeriod"/>
            </a:pPr>
            <a:endParaRPr lang="en-GB" smtClean="0"/>
          </a:p>
          <a:p>
            <a:pPr eaLnBrk="1" hangingPunct="1">
              <a:spcBef>
                <a:spcPct val="0"/>
              </a:spcBef>
              <a:buFontTx/>
              <a:buAutoNum type="arabicPeriod"/>
            </a:pPr>
            <a:r>
              <a:rPr lang="en-GB" smtClean="0"/>
              <a:t>Children do not usually complain of sleep problems – usually parents or caregivers observe sleep problems in children (often causes emotional and physical distress, which can impact their ability to provide care – creating a downward spiral).  Thus, recognition and treatment often benefits more than the affected child!</a:t>
            </a:r>
          </a:p>
          <a:p>
            <a:pPr eaLnBrk="1" hangingPunct="1">
              <a:spcBef>
                <a:spcPct val="0"/>
              </a:spcBef>
              <a:buFontTx/>
              <a:buAutoNum type="arabicPeriod"/>
            </a:pPr>
            <a:endParaRPr lang="en-GB" smtClean="0"/>
          </a:p>
        </p:txBody>
      </p:sp>
      <p:sp>
        <p:nvSpPr>
          <p:cNvPr id="25603" name="Slide Number Placeholder 3"/>
          <p:cNvSpPr>
            <a:spLocks noGrp="1"/>
          </p:cNvSpPr>
          <p:nvPr>
            <p:ph type="sldNum" sz="quarter" idx="5"/>
          </p:nvPr>
        </p:nvSpPr>
        <p:spPr>
          <a:noFill/>
        </p:spPr>
        <p:txBody>
          <a:bodyPr/>
          <a:lstStyle/>
          <a:p>
            <a:fld id="{65720B36-386C-4834-9E40-433E8B5C8B2E}"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eaLnBrk="1" hangingPunct="1">
              <a:spcBef>
                <a:spcPct val="0"/>
              </a:spcBef>
            </a:pPr>
            <a:r>
              <a:rPr lang="en-GB" smtClean="0"/>
              <a:t>All with very high prevalence of SRBD, including </a:t>
            </a:r>
            <a:r>
              <a:rPr lang="en-GB" b="1" smtClean="0"/>
              <a:t>Obstructive type </a:t>
            </a:r>
            <a:r>
              <a:rPr lang="en-GB" smtClean="0"/>
              <a:t>(e.g. more common in Down</a:t>
            </a:r>
            <a:r>
              <a:rPr lang="en-GB" altLang="en-US" smtClean="0"/>
              <a:t>’</a:t>
            </a:r>
            <a:r>
              <a:rPr lang="en-GB" smtClean="0"/>
              <a:t>s and Craniofacial abnormalities), and </a:t>
            </a:r>
            <a:r>
              <a:rPr lang="en-GB" b="1" smtClean="0"/>
              <a:t>Central type </a:t>
            </a:r>
            <a:r>
              <a:rPr lang="en-GB" smtClean="0"/>
              <a:t>(most pronounced in neuromuscular disease)</a:t>
            </a:r>
          </a:p>
          <a:p>
            <a:pPr eaLnBrk="1" hangingPunct="1">
              <a:spcBef>
                <a:spcPct val="0"/>
              </a:spcBef>
            </a:pPr>
            <a:endParaRPr lang="en-GB" smtClean="0"/>
          </a:p>
          <a:p>
            <a:pPr eaLnBrk="1" hangingPunct="1">
              <a:spcBef>
                <a:spcPct val="0"/>
              </a:spcBef>
            </a:pPr>
            <a:endParaRPr lang="en-GB" smtClean="0"/>
          </a:p>
        </p:txBody>
      </p:sp>
      <p:sp>
        <p:nvSpPr>
          <p:cNvPr id="27651" name="Slide Number Placeholder 3"/>
          <p:cNvSpPr>
            <a:spLocks noGrp="1"/>
          </p:cNvSpPr>
          <p:nvPr>
            <p:ph type="sldNum" sz="quarter" idx="5"/>
          </p:nvPr>
        </p:nvSpPr>
        <p:spPr>
          <a:noFill/>
        </p:spPr>
        <p:txBody>
          <a:bodyPr/>
          <a:lstStyle/>
          <a:p>
            <a:fld id="{814FEB56-F352-4A21-88D9-E98339EC41B1}" type="slidenum">
              <a:rPr lang="en-GB"/>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eaLnBrk="1" hangingPunct="1">
              <a:lnSpc>
                <a:spcPct val="80000"/>
              </a:lnSpc>
            </a:pPr>
            <a:r>
              <a:rPr lang="en-GB" sz="1100" b="1" smtClean="0"/>
              <a:t>Snoring – </a:t>
            </a:r>
            <a:r>
              <a:rPr lang="en-GB" altLang="en-US" sz="1100" b="1" smtClean="0"/>
              <a:t>‘</a:t>
            </a:r>
            <a:r>
              <a:rPr lang="en-GB" altLang="ja-JP" sz="1100" smtClean="0"/>
              <a:t>simple</a:t>
            </a:r>
            <a:r>
              <a:rPr lang="en-GB" altLang="en-US" sz="1100" smtClean="0"/>
              <a:t>’</a:t>
            </a:r>
            <a:r>
              <a:rPr lang="en-GB" altLang="ja-JP" sz="1100" smtClean="0"/>
              <a:t> snoring (not associated with sleep-related consequences), or </a:t>
            </a:r>
            <a:r>
              <a:rPr lang="en-GB" altLang="en-US" sz="1100" smtClean="0"/>
              <a:t>‘</a:t>
            </a:r>
            <a:r>
              <a:rPr lang="en-GB" altLang="ja-JP" sz="1100" smtClean="0"/>
              <a:t>problem</a:t>
            </a:r>
            <a:r>
              <a:rPr lang="en-GB" altLang="en-US" sz="1100" smtClean="0"/>
              <a:t>’</a:t>
            </a:r>
            <a:r>
              <a:rPr lang="en-GB" altLang="ja-JP" sz="1100" smtClean="0"/>
              <a:t> snoring (associated with sleep apnoea and/or sleep fragmentation)</a:t>
            </a:r>
            <a:endParaRPr lang="en-GB" altLang="ja-JP" sz="1100" b="1" smtClean="0"/>
          </a:p>
          <a:p>
            <a:pPr eaLnBrk="1" hangingPunct="1">
              <a:lnSpc>
                <a:spcPct val="80000"/>
              </a:lnSpc>
            </a:pPr>
            <a:endParaRPr lang="en-GB" sz="1100" b="1" smtClean="0"/>
          </a:p>
          <a:p>
            <a:pPr eaLnBrk="1" hangingPunct="1">
              <a:lnSpc>
                <a:spcPct val="80000"/>
              </a:lnSpc>
            </a:pPr>
            <a:r>
              <a:rPr lang="en-GB" sz="1100" b="1" smtClean="0"/>
              <a:t>Sleep Apnoeas </a:t>
            </a:r>
            <a:r>
              <a:rPr lang="en-GB" sz="1100" smtClean="0"/>
              <a:t>- Obstructive and Central </a:t>
            </a:r>
          </a:p>
          <a:p>
            <a:pPr eaLnBrk="1" hangingPunct="1">
              <a:lnSpc>
                <a:spcPct val="80000"/>
              </a:lnSpc>
            </a:pPr>
            <a:endParaRPr lang="en-GB" sz="1100" b="1" smtClean="0"/>
          </a:p>
          <a:p>
            <a:pPr eaLnBrk="1" hangingPunct="1">
              <a:lnSpc>
                <a:spcPct val="80000"/>
              </a:lnSpc>
            </a:pPr>
            <a:r>
              <a:rPr lang="en-GB" sz="1100" b="1" smtClean="0"/>
              <a:t>Hypoventilation</a:t>
            </a:r>
            <a:r>
              <a:rPr lang="en-GB" sz="1100" smtClean="0"/>
              <a:t> – if present, is it related to obstruction, interstitial lung disease, or congenital central hypoventilation syndrome – PSG provides one avenue to differentiate btw these</a:t>
            </a:r>
          </a:p>
          <a:p>
            <a:pPr eaLnBrk="1" hangingPunct="1">
              <a:lnSpc>
                <a:spcPct val="80000"/>
              </a:lnSpc>
            </a:pPr>
            <a:endParaRPr lang="en-GB" sz="1100" b="1" smtClean="0"/>
          </a:p>
          <a:p>
            <a:pPr eaLnBrk="1" hangingPunct="1">
              <a:lnSpc>
                <a:spcPct val="80000"/>
              </a:lnSpc>
            </a:pPr>
            <a:r>
              <a:rPr lang="en-GB" sz="1100" b="1" smtClean="0"/>
              <a:t>Narcolepsy</a:t>
            </a:r>
            <a:r>
              <a:rPr lang="en-GB" sz="1100" smtClean="0"/>
              <a:t> – typical prevalence is about 1 in 2,000, but age of onset shows a bimodal distribution.  Of the </a:t>
            </a:r>
            <a:r>
              <a:rPr lang="en-GB" altLang="en-US" sz="1100" smtClean="0"/>
              <a:t>‘</a:t>
            </a:r>
            <a:r>
              <a:rPr lang="en-GB" sz="1100" smtClean="0"/>
              <a:t>early-onset</a:t>
            </a:r>
            <a:r>
              <a:rPr lang="en-GB" altLang="en-US" sz="1100" smtClean="0"/>
              <a:t>’</a:t>
            </a:r>
            <a:r>
              <a:rPr lang="en-GB" sz="1100" smtClean="0"/>
              <a:t> narcoleptics, 2/3 had a peak age-onset of 15yrs, so onset of symptoms occurs in childhood in at least half of adult narcolepsy sufferes (but diagnosis of narcolepsy is usually made 10yrs after symptom onset due to poor recognition)</a:t>
            </a:r>
          </a:p>
          <a:p>
            <a:pPr eaLnBrk="1" hangingPunct="1">
              <a:lnSpc>
                <a:spcPct val="80000"/>
              </a:lnSpc>
            </a:pPr>
            <a:endParaRPr lang="en-GB" sz="1100" smtClean="0"/>
          </a:p>
          <a:p>
            <a:pPr eaLnBrk="1" hangingPunct="1">
              <a:lnSpc>
                <a:spcPct val="80000"/>
              </a:lnSpc>
            </a:pPr>
            <a:r>
              <a:rPr lang="en-GB" sz="1100" b="1" smtClean="0"/>
              <a:t>Insufficient night sleep </a:t>
            </a:r>
            <a:r>
              <a:rPr lang="en-GB" sz="1100" smtClean="0"/>
              <a:t>– insomnia, poor sleep-hygiene</a:t>
            </a:r>
          </a:p>
          <a:p>
            <a:pPr eaLnBrk="1" hangingPunct="1">
              <a:lnSpc>
                <a:spcPct val="80000"/>
              </a:lnSpc>
            </a:pPr>
            <a:endParaRPr lang="en-GB" sz="1100" smtClean="0"/>
          </a:p>
          <a:p>
            <a:pPr eaLnBrk="1" hangingPunct="1">
              <a:lnSpc>
                <a:spcPct val="80000"/>
              </a:lnSpc>
            </a:pPr>
            <a:r>
              <a:rPr lang="en-GB" sz="1100" b="1" smtClean="0"/>
              <a:t>Delayed sleep-phase syndrome </a:t>
            </a:r>
            <a:r>
              <a:rPr lang="en-GB" sz="1100" smtClean="0"/>
              <a:t>– primarily circadian phase delay in adolescents</a:t>
            </a:r>
          </a:p>
          <a:p>
            <a:pPr eaLnBrk="1" hangingPunct="1">
              <a:lnSpc>
                <a:spcPct val="80000"/>
              </a:lnSpc>
            </a:pPr>
            <a:endParaRPr lang="en-GB" sz="1100" smtClean="0"/>
          </a:p>
          <a:p>
            <a:pPr eaLnBrk="1" hangingPunct="1">
              <a:lnSpc>
                <a:spcPct val="80000"/>
              </a:lnSpc>
            </a:pPr>
            <a:r>
              <a:rPr lang="en-GB" sz="1100" b="1" smtClean="0"/>
              <a:t>Restless Leg syndrome </a:t>
            </a:r>
            <a:r>
              <a:rPr lang="en-GB" sz="1100" smtClean="0"/>
              <a:t>– in a study of adults with RLS symptoms, over </a:t>
            </a:r>
            <a:r>
              <a:rPr lang="en-GB" sz="1100" baseline="30000" smtClean="0"/>
              <a:t>1</a:t>
            </a:r>
            <a:r>
              <a:rPr lang="en-GB" sz="1100" smtClean="0"/>
              <a:t>/</a:t>
            </a:r>
            <a:r>
              <a:rPr lang="en-GB" sz="1100" baseline="-25000" smtClean="0"/>
              <a:t>3</a:t>
            </a:r>
            <a:r>
              <a:rPr lang="en-GB" sz="1100" smtClean="0"/>
              <a:t> reported onset of symptoms before the age of 10; another study identified RLS in 6% of 538 children in a sleep disorder centre - 72% of these had family history of RLS</a:t>
            </a:r>
          </a:p>
          <a:p>
            <a:pPr eaLnBrk="1" hangingPunct="1">
              <a:lnSpc>
                <a:spcPct val="80000"/>
              </a:lnSpc>
            </a:pPr>
            <a:endParaRPr lang="en-GB" sz="1100" smtClean="0"/>
          </a:p>
          <a:p>
            <a:pPr eaLnBrk="1" hangingPunct="1">
              <a:lnSpc>
                <a:spcPct val="80000"/>
              </a:lnSpc>
            </a:pPr>
            <a:r>
              <a:rPr lang="en-GB" sz="1100" b="1" smtClean="0"/>
              <a:t>Parasomnias</a:t>
            </a:r>
            <a:r>
              <a:rPr lang="en-GB" sz="1100" smtClean="0"/>
              <a:t> – broadly differentiated into REM- and NREM-related groups.  These are undesirable, usually bizarre behaviours during sleep which are more common in children than in adults.</a:t>
            </a:r>
          </a:p>
          <a:p>
            <a:pPr eaLnBrk="1" hangingPunct="1">
              <a:lnSpc>
                <a:spcPct val="80000"/>
              </a:lnSpc>
            </a:pPr>
            <a:endParaRPr lang="en-GB" sz="1100" smtClean="0"/>
          </a:p>
        </p:txBody>
      </p:sp>
      <p:sp>
        <p:nvSpPr>
          <p:cNvPr id="29699" name="Slide Number Placeholder 3"/>
          <p:cNvSpPr>
            <a:spLocks noGrp="1"/>
          </p:cNvSpPr>
          <p:nvPr>
            <p:ph type="sldNum" sz="quarter" idx="5"/>
          </p:nvPr>
        </p:nvSpPr>
        <p:spPr>
          <a:noFill/>
        </p:spPr>
        <p:txBody>
          <a:bodyPr/>
          <a:lstStyle/>
          <a:p>
            <a:fld id="{9F2BD299-9D5F-4E92-816A-BB9A500E2DDD}" type="slidenum">
              <a:rPr lang="da-DK"/>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noTextEdit="1"/>
          </p:cNvSpPr>
          <p:nvPr>
            <p:ph type="sldImg"/>
          </p:nvPr>
        </p:nvSpPr>
        <p:spPr>
          <a:ln/>
        </p:spPr>
      </p:sp>
      <p:sp>
        <p:nvSpPr>
          <p:cNvPr id="31746"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noTextEdit="1"/>
          </p:cNvSpPr>
          <p:nvPr>
            <p:ph type="sldImg"/>
          </p:nvPr>
        </p:nvSpPr>
        <p:spPr>
          <a:ln/>
        </p:spPr>
      </p:sp>
      <p:sp>
        <p:nvSpPr>
          <p:cNvPr id="33794"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GB" smtClean="0"/>
              <a:t>Airflow limitation and obstructed breathing exist along a continuum, which ranges from simple snoring to severe sleep apnoea.</a:t>
            </a:r>
          </a:p>
        </p:txBody>
      </p:sp>
      <p:sp>
        <p:nvSpPr>
          <p:cNvPr id="35843" name="Slide Number Placeholder 3"/>
          <p:cNvSpPr>
            <a:spLocks noGrp="1"/>
          </p:cNvSpPr>
          <p:nvPr>
            <p:ph type="sldNum" sz="quarter" idx="5"/>
          </p:nvPr>
        </p:nvSpPr>
        <p:spPr>
          <a:noFill/>
        </p:spPr>
        <p:txBody>
          <a:bodyPr/>
          <a:lstStyle/>
          <a:p>
            <a:fld id="{019B9233-78B2-40D8-BC02-18685B1D6930}" type="slidenum">
              <a:rPr lang="da-DK"/>
              <a:pPr/>
              <a:t>16</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181A34-EC00-4AB9-B92E-CBF5A5AB62C3}" type="slidenum">
              <a:rPr lang="da-DK" smtClean="0"/>
              <a:pPr/>
              <a:t>18</a:t>
            </a:fld>
            <a:endParaRPr 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p:spPr>
        <p:txBody>
          <a:bodyPr/>
          <a:lstStyle/>
          <a:p>
            <a:pPr eaLnBrk="1" hangingPunct="1">
              <a:spcBef>
                <a:spcPct val="0"/>
              </a:spcBef>
            </a:pPr>
            <a:r>
              <a:rPr lang="en-GB" smtClean="0"/>
              <a:t>25% prevalence of some type of SD – not surprising given that overall, approx. 50% of a child</a:t>
            </a:r>
            <a:r>
              <a:rPr lang="en-GB" altLang="en-US" smtClean="0"/>
              <a:t>’</a:t>
            </a:r>
            <a:r>
              <a:rPr lang="en-GB" smtClean="0"/>
              <a:t>s life is spent asleep</a:t>
            </a:r>
          </a:p>
          <a:p>
            <a:pPr eaLnBrk="1" hangingPunct="1">
              <a:spcBef>
                <a:spcPct val="0"/>
              </a:spcBef>
            </a:pPr>
            <a:endParaRPr lang="en-GB" smtClean="0"/>
          </a:p>
          <a:p>
            <a:pPr eaLnBrk="1" hangingPunct="1">
              <a:spcBef>
                <a:spcPct val="0"/>
              </a:spcBef>
            </a:pPr>
            <a:r>
              <a:rPr lang="en-GB" smtClean="0"/>
              <a:t>Up to 12% of children are habitual snorers – peeks between 5 and 10 years of age when tonsils are rapidly enlarging</a:t>
            </a:r>
          </a:p>
          <a:p>
            <a:pPr eaLnBrk="1" hangingPunct="1">
              <a:spcBef>
                <a:spcPct val="0"/>
              </a:spcBef>
            </a:pPr>
            <a:endParaRPr lang="en-GB" smtClean="0"/>
          </a:p>
          <a:p>
            <a:pPr eaLnBrk="1" hangingPunct="1">
              <a:spcBef>
                <a:spcPct val="0"/>
              </a:spcBef>
            </a:pPr>
            <a:r>
              <a:rPr lang="en-GB" smtClean="0"/>
              <a:t>Up to 3% have some form of SRBD (OSA, CSA, UARS), unsurprisingly worsening for morbidly obese children</a:t>
            </a:r>
          </a:p>
          <a:p>
            <a:pPr eaLnBrk="1" hangingPunct="1">
              <a:spcBef>
                <a:spcPct val="0"/>
              </a:spcBef>
            </a:pPr>
            <a:endParaRPr lang="en-GB" smtClean="0"/>
          </a:p>
          <a:p>
            <a:pPr eaLnBrk="1" hangingPunct="1">
              <a:spcBef>
                <a:spcPct val="0"/>
              </a:spcBef>
            </a:pPr>
            <a:r>
              <a:rPr lang="en-GB" smtClean="0"/>
              <a:t>Often an overlap between snoring and SRBD – not all snorers have SRBD, but almost all SRBD</a:t>
            </a:r>
            <a:r>
              <a:rPr lang="en-GB" altLang="en-US" smtClean="0"/>
              <a:t>’</a:t>
            </a:r>
            <a:r>
              <a:rPr lang="en-GB" smtClean="0"/>
              <a:t>s are snorers!</a:t>
            </a:r>
          </a:p>
          <a:p>
            <a:pPr eaLnBrk="1" hangingPunct="1">
              <a:spcBef>
                <a:spcPct val="0"/>
              </a:spcBef>
            </a:pPr>
            <a:endParaRPr lang="en-GB" smtClean="0"/>
          </a:p>
        </p:txBody>
      </p:sp>
      <p:sp>
        <p:nvSpPr>
          <p:cNvPr id="8195" name="Slide Number Placeholder 3"/>
          <p:cNvSpPr>
            <a:spLocks noGrp="1"/>
          </p:cNvSpPr>
          <p:nvPr>
            <p:ph type="sldNum" sz="quarter" idx="5"/>
          </p:nvPr>
        </p:nvSpPr>
        <p:spPr>
          <a:noFill/>
        </p:spPr>
        <p:txBody>
          <a:bodyPr/>
          <a:lstStyle/>
          <a:p>
            <a:fld id="{9F6915AF-5122-4F8F-AF2A-EAC04CFFEDA5}" type="slidenum">
              <a:rPr lang="en-GB"/>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181A34-EC00-4AB9-B92E-CBF5A5AB62C3}" type="slidenum">
              <a:rPr lang="da-DK" smtClean="0"/>
              <a:pPr/>
              <a:t>26</a:t>
            </a:fld>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181A34-EC00-4AB9-B92E-CBF5A5AB62C3}" type="slidenum">
              <a:rPr lang="da-DK" smtClean="0"/>
              <a:pPr/>
              <a:t>27</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2"/>
          <p:cNvSpPr>
            <a:spLocks noGrp="1" noRot="1" noChangeAspect="1" noTextEdit="1"/>
          </p:cNvSpPr>
          <p:nvPr>
            <p:ph type="sldImg"/>
          </p:nvPr>
        </p:nvSpPr>
        <p:spPr>
          <a:ln/>
        </p:spPr>
      </p:sp>
      <p:sp>
        <p:nvSpPr>
          <p:cNvPr id="57346"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ceholder 2"/>
          <p:cNvSpPr>
            <a:spLocks noGrp="1" noRot="1" noChangeAspect="1" noTextEdit="1"/>
          </p:cNvSpPr>
          <p:nvPr>
            <p:ph type="sldImg"/>
          </p:nvPr>
        </p:nvSpPr>
        <p:spPr>
          <a:ln/>
        </p:spPr>
      </p:sp>
      <p:sp>
        <p:nvSpPr>
          <p:cNvPr id="59394"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CE86D14C-3818-4F0D-875C-C259706E4C54}" type="slidenum">
              <a:rPr lang="da-DK"/>
              <a:pPr/>
              <a:t>3</a:t>
            </a:fld>
            <a:endParaRPr lang="da-DK"/>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r>
              <a:rPr lang="en-GB" smtClean="0"/>
              <a:t>Sleep disorders are one of the commonest problems that occur in children, with approximately 25% of children experiencing sleep problems at any point in their childhood</a:t>
            </a:r>
          </a:p>
          <a:p>
            <a:r>
              <a:rPr lang="en-GB" smtClean="0"/>
              <a:t>They have a negative effect on academic, behavioural and developmental outcomes. </a:t>
            </a:r>
          </a:p>
          <a:p>
            <a:r>
              <a:rPr lang="en-GB" smtClean="0"/>
              <a:t>Sleep problems, in particular sleep related breathing disorders occur more frequently with co-morbidities such as Downs syndrome , neuromuscular disorders and craniofacial abnormalities, therefore treatment of sleep problems in these children greatly improves outcomes. </a:t>
            </a:r>
          </a:p>
          <a:p>
            <a:r>
              <a:rPr lang="en-GB" smtClean="0"/>
              <a:t>A large American survey by Archbold in 2002 measured the frequency of sleep symptoms in children visiting a general outpatient clinics. This revealed that certain sleep disturbances were very prevalent in children with 40% of children complained of insomnia, shown here </a:t>
            </a:r>
          </a:p>
          <a:p>
            <a:r>
              <a:rPr lang="en-GB" smtClean="0"/>
              <a:t>Despite the high prevalence of sleep disturbances in children, they are frequently underdiagnosed in clinical  practice. </a:t>
            </a:r>
          </a:p>
          <a:p>
            <a:endParaRPr lang="en-GB" smtClean="0"/>
          </a:p>
          <a:p>
            <a:r>
              <a:rPr lang="en-GB" smtClean="0"/>
              <a:t>Although there have been epidemiological studies published for sleep disturbances and disorders in different countries, there is no information availiable about the prevalence of sleep problems among children in the UK. </a:t>
            </a:r>
            <a:endParaRPr lang="en-US" smtClean="0"/>
          </a:p>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laceholder 2"/>
          <p:cNvSpPr>
            <a:spLocks noGrp="1" noRot="1" noChangeAspect="1" noTextEdit="1"/>
          </p:cNvSpPr>
          <p:nvPr>
            <p:ph type="sldImg"/>
          </p:nvPr>
        </p:nvSpPr>
        <p:spPr>
          <a:ln/>
        </p:spPr>
      </p:sp>
      <p:sp>
        <p:nvSpPr>
          <p:cNvPr id="61442"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ceholder 2"/>
          <p:cNvSpPr>
            <a:spLocks noGrp="1" noRot="1" noChangeAspect="1" noTextEdit="1"/>
          </p:cNvSpPr>
          <p:nvPr>
            <p:ph type="sldImg"/>
          </p:nvPr>
        </p:nvSpPr>
        <p:spPr>
          <a:ln/>
        </p:spPr>
      </p:sp>
      <p:sp>
        <p:nvSpPr>
          <p:cNvPr id="63490"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pPr eaLnBrk="1" hangingPunct="1">
              <a:spcBef>
                <a:spcPct val="0"/>
              </a:spcBef>
            </a:pPr>
            <a:r>
              <a:rPr lang="en-GB" smtClean="0"/>
              <a:t>Highlight:</a:t>
            </a:r>
          </a:p>
          <a:p>
            <a:pPr eaLnBrk="1" hangingPunct="1">
              <a:spcBef>
                <a:spcPct val="0"/>
              </a:spcBef>
              <a:buFontTx/>
              <a:buChar char="-"/>
            </a:pPr>
            <a:r>
              <a:rPr lang="en-GB" smtClean="0"/>
              <a:t> Y Axis = Variable being measured</a:t>
            </a:r>
          </a:p>
          <a:p>
            <a:pPr eaLnBrk="1" hangingPunct="1">
              <a:spcBef>
                <a:spcPct val="0"/>
              </a:spcBef>
              <a:buFontTx/>
              <a:buChar char="-"/>
            </a:pPr>
            <a:r>
              <a:rPr lang="en-GB" smtClean="0"/>
              <a:t> X Axis = Time</a:t>
            </a:r>
          </a:p>
          <a:p>
            <a:pPr eaLnBrk="1" hangingPunct="1">
              <a:spcBef>
                <a:spcPct val="0"/>
              </a:spcBef>
              <a:buFontTx/>
              <a:buChar char="-"/>
            </a:pPr>
            <a:r>
              <a:rPr lang="en-GB" smtClean="0"/>
              <a:t> Sleep architecture (Wake, AS – REM, QS – NREM), sleep cycles every 40 minutes or so (at this age)</a:t>
            </a:r>
          </a:p>
          <a:p>
            <a:pPr eaLnBrk="1" hangingPunct="1">
              <a:spcBef>
                <a:spcPct val="0"/>
              </a:spcBef>
              <a:buFontTx/>
              <a:buChar char="-"/>
            </a:pPr>
            <a:r>
              <a:rPr lang="en-GB" smtClean="0"/>
              <a:t> EtCO2 evolution (excluding unreliable periods/fails)</a:t>
            </a:r>
          </a:p>
          <a:p>
            <a:pPr eaLnBrk="1" hangingPunct="1">
              <a:spcBef>
                <a:spcPct val="0"/>
              </a:spcBef>
              <a:buFontTx/>
              <a:buChar char="-"/>
            </a:pPr>
            <a:r>
              <a:rPr lang="en-GB" smtClean="0"/>
              <a:t> Oxygen saturation profile (with multiple significant desaturations clustered together)</a:t>
            </a:r>
          </a:p>
          <a:p>
            <a:pPr eaLnBrk="1" hangingPunct="1">
              <a:spcBef>
                <a:spcPct val="0"/>
              </a:spcBef>
              <a:buFontTx/>
              <a:buChar char="-"/>
            </a:pPr>
            <a:r>
              <a:rPr lang="en-GB" smtClean="0"/>
              <a:t> Micro-Arousal distribution (EEG measure)</a:t>
            </a:r>
          </a:p>
          <a:p>
            <a:pPr eaLnBrk="1" hangingPunct="1">
              <a:spcBef>
                <a:spcPct val="0"/>
              </a:spcBef>
              <a:buFontTx/>
              <a:buChar char="-"/>
            </a:pPr>
            <a:r>
              <a:rPr lang="en-GB" smtClean="0"/>
              <a:t> HYPO: &gt;50% reduction in airflow without cessation of effort</a:t>
            </a:r>
          </a:p>
          <a:p>
            <a:pPr eaLnBrk="1" hangingPunct="1">
              <a:spcBef>
                <a:spcPct val="0"/>
              </a:spcBef>
              <a:buFontTx/>
              <a:buChar char="-"/>
            </a:pPr>
            <a:r>
              <a:rPr lang="en-GB" smtClean="0"/>
              <a:t> OA: &gt;90% reduction in airflow (usually complete cessation) with continued effort</a:t>
            </a:r>
          </a:p>
          <a:p>
            <a:pPr eaLnBrk="1" hangingPunct="1">
              <a:spcBef>
                <a:spcPct val="0"/>
              </a:spcBef>
              <a:buFontTx/>
              <a:buChar char="-"/>
            </a:pPr>
            <a:r>
              <a:rPr lang="en-GB" smtClean="0"/>
              <a:t> CA: no effort = no airflow</a:t>
            </a:r>
          </a:p>
          <a:p>
            <a:pPr eaLnBrk="1" hangingPunct="1">
              <a:spcBef>
                <a:spcPct val="0"/>
              </a:spcBef>
              <a:buFontTx/>
              <a:buChar char="-"/>
            </a:pPr>
            <a:r>
              <a:rPr lang="en-GB" smtClean="0"/>
              <a:t> MA: both central and obstructive components in a single apnoea</a:t>
            </a:r>
          </a:p>
          <a:p>
            <a:pPr eaLnBrk="1" hangingPunct="1">
              <a:spcBef>
                <a:spcPct val="0"/>
              </a:spcBef>
              <a:buFontTx/>
              <a:buChar char="-"/>
            </a:pPr>
            <a:r>
              <a:rPr lang="en-GB" smtClean="0"/>
              <a:t> Desaturation profile (events &gt;3% drop)</a:t>
            </a:r>
          </a:p>
          <a:p>
            <a:pPr eaLnBrk="1" hangingPunct="1">
              <a:spcBef>
                <a:spcPct val="0"/>
              </a:spcBef>
              <a:buFontTx/>
              <a:buChar char="-"/>
            </a:pPr>
            <a:r>
              <a:rPr lang="en-GB" smtClean="0"/>
              <a:t> HR profile: variability associated with wake vs. sleep, REM vs. NREM sleep, disordered breathing vs. normal breathing</a:t>
            </a:r>
          </a:p>
          <a:p>
            <a:pPr eaLnBrk="1" hangingPunct="1">
              <a:spcBef>
                <a:spcPct val="0"/>
              </a:spcBef>
              <a:buFontTx/>
              <a:buChar char="-"/>
            </a:pPr>
            <a:r>
              <a:rPr lang="en-GB" smtClean="0"/>
              <a:t> Body position: supine vs. prone</a:t>
            </a:r>
          </a:p>
          <a:p>
            <a:pPr eaLnBrk="1" hangingPunct="1">
              <a:spcBef>
                <a:spcPct val="0"/>
              </a:spcBef>
              <a:buFontTx/>
              <a:buChar char="-"/>
            </a:pPr>
            <a:endParaRPr lang="en-GB" smtClean="0"/>
          </a:p>
          <a:p>
            <a:pPr eaLnBrk="1" hangingPunct="1">
              <a:spcBef>
                <a:spcPct val="0"/>
              </a:spcBef>
              <a:buFontTx/>
              <a:buChar char="-"/>
            </a:pPr>
            <a:endParaRPr lang="en-GB" smtClean="0"/>
          </a:p>
        </p:txBody>
      </p:sp>
      <p:sp>
        <p:nvSpPr>
          <p:cNvPr id="65539" name="Slide Number Placeholder 3"/>
          <p:cNvSpPr>
            <a:spLocks noGrp="1"/>
          </p:cNvSpPr>
          <p:nvPr>
            <p:ph type="sldNum" sz="quarter" idx="5"/>
          </p:nvPr>
        </p:nvSpPr>
        <p:spPr>
          <a:noFill/>
        </p:spPr>
        <p:txBody>
          <a:bodyPr/>
          <a:lstStyle/>
          <a:p>
            <a:fld id="{630E4706-0408-4434-95D9-8CBBB85B3781}" type="slidenum">
              <a:rPr lang="en-GB"/>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pPr eaLnBrk="1" hangingPunct="1">
              <a:spcBef>
                <a:spcPct val="0"/>
              </a:spcBef>
            </a:pPr>
            <a:r>
              <a:rPr lang="en-GB" smtClean="0"/>
              <a:t>Baby M: </a:t>
            </a:r>
          </a:p>
          <a:p>
            <a:pPr eaLnBrk="1" hangingPunct="1">
              <a:spcBef>
                <a:spcPct val="0"/>
              </a:spcBef>
            </a:pPr>
            <a:endParaRPr lang="en-GB" smtClean="0"/>
          </a:p>
          <a:p>
            <a:pPr eaLnBrk="1" hangingPunct="1">
              <a:spcBef>
                <a:spcPct val="0"/>
              </a:spcBef>
            </a:pPr>
            <a:r>
              <a:rPr lang="en-GB" smtClean="0"/>
              <a:t>Example during REM sleep showing:</a:t>
            </a:r>
          </a:p>
          <a:p>
            <a:pPr eaLnBrk="1" hangingPunct="1">
              <a:spcBef>
                <a:spcPct val="0"/>
              </a:spcBef>
            </a:pPr>
            <a:r>
              <a:rPr lang="en-GB" smtClean="0"/>
              <a:t>	- OA associated with desat, snoring and arousal</a:t>
            </a:r>
          </a:p>
          <a:p>
            <a:pPr eaLnBrk="1" hangingPunct="1">
              <a:spcBef>
                <a:spcPct val="0"/>
              </a:spcBef>
            </a:pPr>
            <a:r>
              <a:rPr lang="en-GB" smtClean="0"/>
              <a:t>	- CA associated with desat</a:t>
            </a:r>
          </a:p>
          <a:p>
            <a:pPr eaLnBrk="1" hangingPunct="1">
              <a:spcBef>
                <a:spcPct val="0"/>
              </a:spcBef>
            </a:pPr>
            <a:r>
              <a:rPr lang="en-GB" smtClean="0"/>
              <a:t>	- MA associated with snoring and desat, then desat associated with arousal</a:t>
            </a:r>
          </a:p>
          <a:p>
            <a:pPr eaLnBrk="1" hangingPunct="1">
              <a:spcBef>
                <a:spcPct val="0"/>
              </a:spcBef>
            </a:pPr>
            <a:endParaRPr lang="en-GB" smtClean="0"/>
          </a:p>
          <a:p>
            <a:pPr eaLnBrk="1" hangingPunct="1">
              <a:spcBef>
                <a:spcPct val="0"/>
              </a:spcBef>
            </a:pPr>
            <a:r>
              <a:rPr lang="en-GB" smtClean="0"/>
              <a:t>Micro-Arousals from sleep (minimum 3s duration) are a measure of sleep fragmentation and sympathetic NS activation.  This distribution provides a breakdown of relative contributions of event type to Arousal index.</a:t>
            </a:r>
          </a:p>
          <a:p>
            <a:pPr eaLnBrk="1" hangingPunct="1">
              <a:spcBef>
                <a:spcPct val="0"/>
              </a:spcBef>
            </a:pPr>
            <a:endParaRPr lang="en-GB" smtClean="0"/>
          </a:p>
          <a:p>
            <a:pPr eaLnBrk="1" hangingPunct="1">
              <a:spcBef>
                <a:spcPct val="0"/>
              </a:spcBef>
            </a:pPr>
            <a:r>
              <a:rPr lang="en-GB" smtClean="0"/>
              <a:t>Severely elevated (doubled!) in this case (normal range ~5-8/hr)</a:t>
            </a:r>
          </a:p>
        </p:txBody>
      </p:sp>
      <p:sp>
        <p:nvSpPr>
          <p:cNvPr id="67587" name="Slide Number Placeholder 3"/>
          <p:cNvSpPr>
            <a:spLocks noGrp="1"/>
          </p:cNvSpPr>
          <p:nvPr>
            <p:ph type="sldNum" sz="quarter" idx="5"/>
          </p:nvPr>
        </p:nvSpPr>
        <p:spPr>
          <a:noFill/>
        </p:spPr>
        <p:txBody>
          <a:bodyPr/>
          <a:lstStyle/>
          <a:p>
            <a:fld id="{177FD345-2951-4F82-99BF-B4AE17C6EF5D}" type="slidenum">
              <a:rPr lang="en-GB"/>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pPr eaLnBrk="1" hangingPunct="1">
              <a:spcBef>
                <a:spcPct val="0"/>
              </a:spcBef>
            </a:pPr>
            <a:r>
              <a:rPr lang="en-GB" smtClean="0"/>
              <a:t>Baby M:</a:t>
            </a:r>
          </a:p>
          <a:p>
            <a:pPr eaLnBrk="1" hangingPunct="1">
              <a:spcBef>
                <a:spcPct val="0"/>
              </a:spcBef>
            </a:pPr>
            <a:endParaRPr lang="en-GB" smtClean="0"/>
          </a:p>
          <a:p>
            <a:pPr eaLnBrk="1" hangingPunct="1">
              <a:spcBef>
                <a:spcPct val="0"/>
              </a:spcBef>
            </a:pPr>
            <a:endParaRPr lang="en-GB" smtClean="0"/>
          </a:p>
          <a:p>
            <a:pPr eaLnBrk="1" hangingPunct="1">
              <a:spcBef>
                <a:spcPct val="0"/>
              </a:spcBef>
            </a:pPr>
            <a:r>
              <a:rPr lang="en-GB" smtClean="0"/>
              <a:t>Highlight:</a:t>
            </a:r>
          </a:p>
          <a:p>
            <a:pPr eaLnBrk="1" hangingPunct="1">
              <a:spcBef>
                <a:spcPct val="0"/>
              </a:spcBef>
              <a:buFontTx/>
              <a:buChar char="-"/>
            </a:pPr>
            <a:r>
              <a:rPr lang="en-GB" smtClean="0"/>
              <a:t> Overall index of </a:t>
            </a:r>
            <a:r>
              <a:rPr lang="en-GB" altLang="en-US" smtClean="0"/>
              <a:t>‘</a:t>
            </a:r>
            <a:r>
              <a:rPr lang="en-GB" smtClean="0"/>
              <a:t>Respiratory Disturbance</a:t>
            </a:r>
            <a:r>
              <a:rPr lang="en-GB" altLang="en-US" smtClean="0"/>
              <a:t>’</a:t>
            </a:r>
            <a:r>
              <a:rPr lang="en-GB" smtClean="0"/>
              <a:t>/Apnoea Hypopnoea Index: Markedly elevated (mild during NREM sleep; severe during REM sleep)</a:t>
            </a:r>
          </a:p>
          <a:p>
            <a:pPr eaLnBrk="1" hangingPunct="1">
              <a:spcBef>
                <a:spcPct val="0"/>
              </a:spcBef>
              <a:buFontTx/>
              <a:buChar char="-"/>
            </a:pPr>
            <a:r>
              <a:rPr lang="en-GB" smtClean="0"/>
              <a:t> Positional component: more frequent when supine, but less of a positional influence on CA (as expected)</a:t>
            </a:r>
          </a:p>
          <a:p>
            <a:pPr eaLnBrk="1" hangingPunct="1">
              <a:spcBef>
                <a:spcPct val="0"/>
              </a:spcBef>
              <a:buFontTx/>
              <a:buChar char="-"/>
            </a:pPr>
            <a:r>
              <a:rPr lang="en-GB" smtClean="0"/>
              <a:t> Significant snoring (over 40% of the night)</a:t>
            </a:r>
          </a:p>
        </p:txBody>
      </p:sp>
      <p:sp>
        <p:nvSpPr>
          <p:cNvPr id="69635" name="Slide Number Placeholder 3"/>
          <p:cNvSpPr>
            <a:spLocks noGrp="1"/>
          </p:cNvSpPr>
          <p:nvPr>
            <p:ph type="sldNum" sz="quarter" idx="5"/>
          </p:nvPr>
        </p:nvSpPr>
        <p:spPr>
          <a:noFill/>
        </p:spPr>
        <p:txBody>
          <a:bodyPr/>
          <a:lstStyle/>
          <a:p>
            <a:fld id="{19B41B36-6410-4A73-AEE6-2EF51297A467}" type="slidenum">
              <a:rPr lang="en-GB"/>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2"/>
          <p:cNvSpPr>
            <a:spLocks noGrp="1" noRot="1" noChangeAspect="1" noTextEdit="1"/>
          </p:cNvSpPr>
          <p:nvPr>
            <p:ph type="sldImg"/>
          </p:nvPr>
        </p:nvSpPr>
        <p:spPr>
          <a:ln/>
        </p:spPr>
      </p:sp>
      <p:sp>
        <p:nvSpPr>
          <p:cNvPr id="71682"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181A34-EC00-4AB9-B92E-CBF5A5AB62C3}" type="slidenum">
              <a:rPr lang="da-DK" smtClean="0"/>
              <a:pPr/>
              <a:t>4</a:t>
            </a:fld>
            <a:endParaRPr lang="da-D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laceholder 2"/>
          <p:cNvSpPr>
            <a:spLocks noGrp="1" noRot="1" noChangeAspect="1" noTextEdit="1"/>
          </p:cNvSpPr>
          <p:nvPr>
            <p:ph type="sldImg"/>
          </p:nvPr>
        </p:nvSpPr>
        <p:spPr>
          <a:ln/>
        </p:spPr>
      </p:sp>
      <p:sp>
        <p:nvSpPr>
          <p:cNvPr id="81922"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ceholder 2"/>
          <p:cNvSpPr>
            <a:spLocks noGrp="1" noRot="1" noChangeAspect="1" noTextEdit="1"/>
          </p:cNvSpPr>
          <p:nvPr>
            <p:ph type="sldImg"/>
          </p:nvPr>
        </p:nvSpPr>
        <p:spPr>
          <a:ln/>
        </p:spPr>
      </p:sp>
      <p:sp>
        <p:nvSpPr>
          <p:cNvPr id="83970"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ceholder 2"/>
          <p:cNvSpPr>
            <a:spLocks noGrp="1" noRot="1" noChangeAspect="1" noTextEdit="1"/>
          </p:cNvSpPr>
          <p:nvPr>
            <p:ph type="sldImg"/>
          </p:nvPr>
        </p:nvSpPr>
        <p:spPr>
          <a:ln/>
        </p:spPr>
      </p:sp>
      <p:sp>
        <p:nvSpPr>
          <p:cNvPr id="86018"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ceholder 2"/>
          <p:cNvSpPr>
            <a:spLocks noGrp="1" noRot="1" noChangeAspect="1" noTextEdit="1"/>
          </p:cNvSpPr>
          <p:nvPr>
            <p:ph type="sldImg"/>
          </p:nvPr>
        </p:nvSpPr>
        <p:spPr>
          <a:ln/>
        </p:spPr>
      </p:sp>
      <p:sp>
        <p:nvSpPr>
          <p:cNvPr id="88066"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laceholder 2"/>
          <p:cNvSpPr>
            <a:spLocks noGrp="1" noRot="1" noChangeAspect="1" noTextEdit="1"/>
          </p:cNvSpPr>
          <p:nvPr>
            <p:ph type="sldImg"/>
          </p:nvPr>
        </p:nvSpPr>
        <p:spPr>
          <a:ln/>
        </p:spPr>
      </p:sp>
      <p:sp>
        <p:nvSpPr>
          <p:cNvPr id="90114" name="Placeholder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181A34-EC00-4AB9-B92E-CBF5A5AB62C3}" type="slidenum">
              <a:rPr lang="da-DK" smtClean="0"/>
              <a:pPr/>
              <a:t>45</a:t>
            </a:fld>
            <a:endParaRPr 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181A34-EC00-4AB9-B92E-CBF5A5AB62C3}" type="slidenum">
              <a:rPr lang="da-DK" smtClean="0"/>
              <a:pPr/>
              <a:t>46</a:t>
            </a:fld>
            <a:endParaRPr lang="da-D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6B489F7C-85DC-419A-8E28-8CB55F58E926}" type="slidenum">
              <a:rPr lang="da-DK"/>
              <a:pPr/>
              <a:t>5</a:t>
            </a:fld>
            <a:endParaRPr lang="da-DK"/>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r>
              <a:rPr lang="en-GB" smtClean="0"/>
              <a:t>There was a 25% prevalence of significant sleep problems, as illustrated by this graph showing the number of cases according to T scores. To remind you, the total SDSC scores were converted into T scores, of which &gt;70 was considered a significant sleep problem, 51-70 was borderline and below 50 was considered normal.</a:t>
            </a:r>
          </a:p>
          <a:p>
            <a:endParaRPr lang="en-GB" smtClean="0"/>
          </a:p>
          <a:p>
            <a:r>
              <a:rPr lang="en-GB" smtClean="0"/>
              <a:t>41% of children were in the borderline range. Although meriting a borderline score, These included some significant subscale scores which were balanced by normal scores in other categories.</a:t>
            </a: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pPr eaLnBrk="1" hangingPunct="1"/>
            <a:r>
              <a:rPr lang="en-GB" smtClean="0"/>
              <a:t>Parasomnias are undesirable physical phenomena that occur predominantly during sleep.  They are grouped as REM and NREM </a:t>
            </a:r>
            <a:r>
              <a:rPr lang="en-GB" altLang="en-US" smtClean="0"/>
              <a:t>‘</a:t>
            </a:r>
            <a:r>
              <a:rPr lang="en-GB" smtClean="0"/>
              <a:t>types</a:t>
            </a:r>
            <a:r>
              <a:rPr lang="en-GB" altLang="en-US" smtClean="0"/>
              <a:t>’</a:t>
            </a:r>
            <a:r>
              <a:rPr lang="en-GB" smtClean="0"/>
              <a:t> which share similar many features in common.</a:t>
            </a:r>
          </a:p>
          <a:p>
            <a:pPr eaLnBrk="1" hangingPunct="1"/>
            <a:endParaRPr lang="en-GB" smtClean="0"/>
          </a:p>
          <a:p>
            <a:pPr eaLnBrk="1" hangingPunct="1"/>
            <a:r>
              <a:rPr lang="en-GB" smtClean="0"/>
              <a:t>Common parasomnias associated with REM sleep include nightmares and REM behaviour disorder</a:t>
            </a:r>
          </a:p>
          <a:p>
            <a:pPr eaLnBrk="1" hangingPunct="1"/>
            <a:endParaRPr lang="en-GB" smtClean="0"/>
          </a:p>
          <a:p>
            <a:pPr eaLnBrk="1" hangingPunct="1">
              <a:spcBef>
                <a:spcPct val="0"/>
              </a:spcBef>
            </a:pPr>
            <a:r>
              <a:rPr lang="en-GB" smtClean="0"/>
              <a:t>Classical NREM Parasomnias include sleep walking, sleep terrors and confusional arousals (so called </a:t>
            </a:r>
            <a:r>
              <a:rPr lang="en-GB" altLang="en-US" smtClean="0"/>
              <a:t>“</a:t>
            </a:r>
            <a:r>
              <a:rPr lang="en-GB" smtClean="0"/>
              <a:t>Partial Arousal Disorders</a:t>
            </a:r>
            <a:r>
              <a:rPr lang="en-GB" altLang="en-US" smtClean="0"/>
              <a:t>”</a:t>
            </a:r>
            <a:r>
              <a:rPr lang="en-GB" smtClean="0"/>
              <a:t>).</a:t>
            </a:r>
          </a:p>
          <a:p>
            <a:pPr eaLnBrk="1" hangingPunct="1"/>
            <a:endParaRPr lang="en-GB" smtClean="0"/>
          </a:p>
          <a:p>
            <a:r>
              <a:rPr lang="en-GB" b="1" smtClean="0"/>
              <a:t>Confusional Arousals</a:t>
            </a:r>
            <a:r>
              <a:rPr lang="en-GB" smtClean="0"/>
              <a:t>:</a:t>
            </a:r>
          </a:p>
          <a:p>
            <a:pPr>
              <a:buFontTx/>
              <a:buChar char="-"/>
            </a:pPr>
            <a:r>
              <a:rPr lang="en-GB" smtClean="0"/>
              <a:t> Relatively common (17%), but usually present as a transient phase during childhood – subsequently </a:t>
            </a:r>
            <a:r>
              <a:rPr lang="en-GB" altLang="en-US" smtClean="0"/>
              <a:t>“</a:t>
            </a:r>
            <a:r>
              <a:rPr lang="en-GB" smtClean="0"/>
              <a:t>grow-out</a:t>
            </a:r>
            <a:r>
              <a:rPr lang="en-GB" altLang="en-US" smtClean="0"/>
              <a:t>”</a:t>
            </a:r>
            <a:r>
              <a:rPr lang="en-GB" smtClean="0"/>
              <a:t> of it</a:t>
            </a:r>
          </a:p>
          <a:p>
            <a:pPr>
              <a:buFontTx/>
              <a:buChar char="-"/>
            </a:pPr>
            <a:r>
              <a:rPr lang="en-GB" smtClean="0"/>
              <a:t> Sometimes persist into adolescence, but rare in normal adults</a:t>
            </a:r>
          </a:p>
          <a:p>
            <a:pPr>
              <a:buFontTx/>
              <a:buChar char="-"/>
            </a:pPr>
            <a:r>
              <a:rPr lang="en-GB" smtClean="0"/>
              <a:t> Some studies have shown an increased likelihood of developing sleepwalking if a diagnosis of Confusional Arousals already exists, so extra attention to safety is warranted.  </a:t>
            </a:r>
          </a:p>
          <a:p>
            <a:pPr eaLnBrk="1" hangingPunct="1"/>
            <a:endParaRPr lang="en-GB" smtClean="0"/>
          </a:p>
        </p:txBody>
      </p:sp>
      <p:sp>
        <p:nvSpPr>
          <p:cNvPr id="100355" name="Slide Number Placeholder 3"/>
          <p:cNvSpPr>
            <a:spLocks noGrp="1"/>
          </p:cNvSpPr>
          <p:nvPr>
            <p:ph type="sldNum" sz="quarter" idx="5"/>
          </p:nvPr>
        </p:nvSpPr>
        <p:spPr>
          <a:noFill/>
        </p:spPr>
        <p:txBody>
          <a:bodyPr/>
          <a:lstStyle/>
          <a:p>
            <a:fld id="{B20D46ED-2D6F-4405-8C41-8CD3FA49EED6}" type="slidenum">
              <a:rPr lang="da-DK"/>
              <a:pPr/>
              <a:t>50</a:t>
            </a:fld>
            <a:endParaRPr lang="da-D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F3D38504-92CC-4CB6-9BD1-A7AEF737B902}" type="slidenum">
              <a:rPr lang="da-DK"/>
              <a:pPr/>
              <a:t>6</a:t>
            </a:fld>
            <a:endParaRPr lang="da-DK"/>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GB" sz="1000" smtClean="0"/>
              <a:t>We also looked at the prevalence's of the 6 sleep disorder subscales as defined by the SDSC, and found that that Disorders of initiating and maintaining sleep were most commonly reported by parents, accounting for 22% of the cases as shown by this graph. These included symptoms such as bedtime resistance, insomnia,  difficulty sleeping and sleep fragmentation. This percentage was exactly the same as an Australian Primary care study</a:t>
            </a:r>
          </a:p>
          <a:p>
            <a:endParaRPr lang="en-GB" sz="1000" smtClean="0"/>
          </a:p>
          <a:p>
            <a:r>
              <a:rPr lang="en-GB" sz="1000" smtClean="0"/>
              <a:t>As mentioned before, these subscale scores were significant if they were above the Tscore=70 line on the scoring tool.</a:t>
            </a:r>
          </a:p>
          <a:p>
            <a:r>
              <a:rPr lang="en-GB" sz="1000" smtClean="0"/>
              <a:t>The second highest were sleep-wake transition disorders such as sleep talking and teeth grinding.</a:t>
            </a:r>
          </a:p>
          <a:p>
            <a:endParaRPr lang="en-GB" sz="1000" smtClean="0"/>
          </a:p>
          <a:p>
            <a:r>
              <a:rPr lang="en-GB" sz="1000" smtClean="0"/>
              <a:t>Sleep breathing disorders are commonly picked up in clinic and attended to, but it is interesting to see how many others are in fact investigated.</a:t>
            </a:r>
          </a:p>
          <a:p>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pPr eaLnBrk="1" hangingPunct="1">
              <a:spcBef>
                <a:spcPct val="0"/>
              </a:spcBef>
            </a:pPr>
            <a:r>
              <a:rPr lang="en-GB" smtClean="0"/>
              <a:t>Diagnosis and management of SDs in children has unique significance in at least three very important ways:</a:t>
            </a:r>
          </a:p>
          <a:p>
            <a:pPr eaLnBrk="1" hangingPunct="1">
              <a:spcBef>
                <a:spcPct val="0"/>
              </a:spcBef>
            </a:pPr>
            <a:endParaRPr lang="en-GB" smtClean="0"/>
          </a:p>
          <a:p>
            <a:pPr eaLnBrk="1" hangingPunct="1">
              <a:spcBef>
                <a:spcPct val="0"/>
              </a:spcBef>
              <a:buFontTx/>
              <a:buAutoNum type="arabicPeriod"/>
            </a:pPr>
            <a:r>
              <a:rPr lang="en-GB" smtClean="0"/>
              <a:t>Primary sleep-related pathology often has daytime consequences (ranging from mild inattention to, at the other end of the spectrum, significant failure to thrive) – only achieve resolution of daytime symptoms through identification and treatment of the sleep problem</a:t>
            </a:r>
          </a:p>
          <a:p>
            <a:pPr eaLnBrk="1" hangingPunct="1">
              <a:spcBef>
                <a:spcPct val="0"/>
              </a:spcBef>
              <a:buFontTx/>
              <a:buAutoNum type="arabicPeriod"/>
            </a:pPr>
            <a:endParaRPr lang="en-GB" smtClean="0"/>
          </a:p>
          <a:p>
            <a:pPr eaLnBrk="1" hangingPunct="1">
              <a:spcBef>
                <a:spcPct val="0"/>
              </a:spcBef>
              <a:buFontTx/>
              <a:buAutoNum type="arabicPeriod"/>
            </a:pPr>
            <a:r>
              <a:rPr lang="en-GB" smtClean="0"/>
              <a:t>Sleep-related pathology (most often SRBDs) are often co-morbid with other medical conditions (e.g., freq. the afroementioned chronic medical, neurodevelopmental and psychiatric conditions) – by treating the SD (eliminating its contribution to the overall symptomatology) the co-morbid condition is likely to better respond to treatment thereafter.</a:t>
            </a:r>
          </a:p>
          <a:p>
            <a:pPr eaLnBrk="1" hangingPunct="1">
              <a:spcBef>
                <a:spcPct val="0"/>
              </a:spcBef>
              <a:buFontTx/>
              <a:buAutoNum type="arabicPeriod"/>
            </a:pPr>
            <a:endParaRPr lang="en-GB" smtClean="0"/>
          </a:p>
          <a:p>
            <a:pPr eaLnBrk="1" hangingPunct="1">
              <a:spcBef>
                <a:spcPct val="0"/>
              </a:spcBef>
              <a:buFontTx/>
              <a:buAutoNum type="arabicPeriod"/>
            </a:pPr>
            <a:r>
              <a:rPr lang="en-GB" smtClean="0"/>
              <a:t>Children do not usually complain of sleep problems – usually parents or caregivers observe sleep problems in children (often causes emotional and physical distress, which can impact their ability to provide care – creating a downward spiral).  Thus, recognition and treatment often benefits more than the affected child!</a:t>
            </a:r>
          </a:p>
          <a:p>
            <a:pPr eaLnBrk="1" hangingPunct="1">
              <a:spcBef>
                <a:spcPct val="0"/>
              </a:spcBef>
              <a:buFontTx/>
              <a:buAutoNum type="arabicPeriod"/>
            </a:pPr>
            <a:endParaRPr lang="en-GB" smtClean="0"/>
          </a:p>
        </p:txBody>
      </p:sp>
      <p:sp>
        <p:nvSpPr>
          <p:cNvPr id="17411" name="Slide Number Placeholder 3"/>
          <p:cNvSpPr>
            <a:spLocks noGrp="1"/>
          </p:cNvSpPr>
          <p:nvPr>
            <p:ph type="sldNum" sz="quarter" idx="5"/>
          </p:nvPr>
        </p:nvSpPr>
        <p:spPr>
          <a:noFill/>
        </p:spPr>
        <p:txBody>
          <a:bodyPr/>
          <a:lstStyle/>
          <a:p>
            <a:fld id="{4886B213-6106-4BD4-9B5A-26F201B3ABA8}"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pPr eaLnBrk="1" hangingPunct="1">
              <a:spcBef>
                <a:spcPct val="0"/>
              </a:spcBef>
            </a:pPr>
            <a:r>
              <a:rPr lang="en-GB" smtClean="0"/>
              <a:t>By the mid-1970</a:t>
            </a:r>
            <a:r>
              <a:rPr lang="en-GB" altLang="en-US" smtClean="0"/>
              <a:t>’</a:t>
            </a:r>
            <a:r>
              <a:rPr lang="en-GB" smtClean="0"/>
              <a:t>s the </a:t>
            </a:r>
            <a:r>
              <a:rPr lang="en-GB" b="1" smtClean="0"/>
              <a:t>term </a:t>
            </a:r>
            <a:r>
              <a:rPr lang="en-GB" altLang="en-US" b="1" smtClean="0"/>
              <a:t>“</a:t>
            </a:r>
            <a:r>
              <a:rPr lang="en-GB" b="1" smtClean="0"/>
              <a:t>Polysomnography</a:t>
            </a:r>
            <a:r>
              <a:rPr lang="en-GB" altLang="en-US" b="1" smtClean="0"/>
              <a:t>”</a:t>
            </a:r>
            <a:r>
              <a:rPr lang="en-GB" b="1" smtClean="0"/>
              <a:t> came into use </a:t>
            </a:r>
            <a:r>
              <a:rPr lang="en-GB" smtClean="0"/>
              <a:t>to describe the simultaneous multi-physiological recording of sleep, which includes not only EEG, EOG and EMG, but also air flow, chest and abdominal effort, ECG, oxygen saturation and sometimes measurement of CO2 and limb movements.  </a:t>
            </a:r>
          </a:p>
          <a:p>
            <a:pPr eaLnBrk="1" hangingPunct="1">
              <a:spcBef>
                <a:spcPct val="0"/>
              </a:spcBef>
            </a:pPr>
            <a:endParaRPr lang="en-GB" smtClean="0"/>
          </a:p>
          <a:p>
            <a:pPr eaLnBrk="1" hangingPunct="1">
              <a:spcBef>
                <a:spcPct val="0"/>
              </a:spcBef>
            </a:pPr>
            <a:r>
              <a:rPr lang="en-GB" smtClean="0"/>
              <a:t>As a consequence, sleep began to evolve into a </a:t>
            </a:r>
            <a:r>
              <a:rPr lang="en-GB" b="1" smtClean="0"/>
              <a:t>multi-disciplinary field </a:t>
            </a:r>
            <a:r>
              <a:rPr lang="en-GB" smtClean="0"/>
              <a:t>with involvement from neurologists, respiratory physicians, ENTs, dentists, psychiatrists and psychologists. </a:t>
            </a:r>
          </a:p>
        </p:txBody>
      </p:sp>
      <p:sp>
        <p:nvSpPr>
          <p:cNvPr id="19459" name="Slide Number Placeholder 3"/>
          <p:cNvSpPr>
            <a:spLocks noGrp="1"/>
          </p:cNvSpPr>
          <p:nvPr>
            <p:ph type="sldNum" sz="quarter" idx="5"/>
          </p:nvPr>
        </p:nvSpPr>
        <p:spPr>
          <a:noFill/>
        </p:spPr>
        <p:txBody>
          <a:bodyPr/>
          <a:lstStyle/>
          <a:p>
            <a:fld id="{04C3D953-2B25-4938-A08E-FE4C1AA67811}"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pPr eaLnBrk="1" hangingPunct="1">
              <a:lnSpc>
                <a:spcPct val="90000"/>
              </a:lnSpc>
              <a:spcBef>
                <a:spcPct val="0"/>
              </a:spcBef>
            </a:pPr>
            <a:r>
              <a:rPr lang="en-GB" smtClean="0"/>
              <a:t>2009 RCPCH report refers to these 3 groups as:</a:t>
            </a:r>
          </a:p>
          <a:p>
            <a:pPr eaLnBrk="1" hangingPunct="1">
              <a:lnSpc>
                <a:spcPct val="90000"/>
              </a:lnSpc>
              <a:spcBef>
                <a:spcPct val="0"/>
              </a:spcBef>
              <a:buFontTx/>
              <a:buAutoNum type="arabicPeriod"/>
            </a:pPr>
            <a:r>
              <a:rPr lang="en-GB" smtClean="0"/>
              <a:t>Screening studies</a:t>
            </a:r>
          </a:p>
          <a:p>
            <a:pPr eaLnBrk="1" hangingPunct="1">
              <a:lnSpc>
                <a:spcPct val="90000"/>
              </a:lnSpc>
              <a:spcBef>
                <a:spcPct val="0"/>
              </a:spcBef>
              <a:buFontTx/>
              <a:buAutoNum type="arabicPeriod"/>
            </a:pPr>
            <a:r>
              <a:rPr lang="en-GB" smtClean="0"/>
              <a:t>Second line studies</a:t>
            </a:r>
          </a:p>
          <a:p>
            <a:pPr eaLnBrk="1" hangingPunct="1">
              <a:lnSpc>
                <a:spcPct val="90000"/>
              </a:lnSpc>
              <a:spcBef>
                <a:spcPct val="0"/>
              </a:spcBef>
              <a:buFontTx/>
              <a:buAutoNum type="arabicPeriod"/>
            </a:pPr>
            <a:r>
              <a:rPr lang="en-GB" smtClean="0"/>
              <a:t>Third line studies</a:t>
            </a:r>
          </a:p>
          <a:p>
            <a:pPr eaLnBrk="1" hangingPunct="1">
              <a:lnSpc>
                <a:spcPct val="90000"/>
              </a:lnSpc>
              <a:spcBef>
                <a:spcPct val="0"/>
              </a:spcBef>
            </a:pPr>
            <a:endParaRPr lang="en-GB" smtClean="0"/>
          </a:p>
          <a:p>
            <a:pPr eaLnBrk="1" hangingPunct="1">
              <a:lnSpc>
                <a:spcPct val="90000"/>
              </a:lnSpc>
              <a:spcBef>
                <a:spcPct val="0"/>
              </a:spcBef>
            </a:pPr>
            <a:r>
              <a:rPr lang="en-GB" b="1" smtClean="0"/>
              <a:t>Oximetry</a:t>
            </a:r>
            <a:r>
              <a:rPr lang="en-GB" smtClean="0"/>
              <a:t> – 	the traditional </a:t>
            </a:r>
            <a:r>
              <a:rPr lang="en-GB" altLang="en-US" smtClean="0"/>
              <a:t>‘</a:t>
            </a:r>
            <a:r>
              <a:rPr lang="en-GB" smtClean="0"/>
              <a:t>sleep study</a:t>
            </a:r>
            <a:r>
              <a:rPr lang="en-GB" altLang="en-US" smtClean="0"/>
              <a:t>’</a:t>
            </a:r>
            <a:r>
              <a:rPr lang="en-GB" smtClean="0"/>
              <a:t> at SMH and is a useful screening tool in uncomplicated patients  (good PPV, but a negative result doesn</a:t>
            </a:r>
            <a:r>
              <a:rPr lang="en-GB" altLang="en-US" smtClean="0"/>
              <a:t>’</a:t>
            </a:r>
            <a:r>
              <a:rPr lang="en-GB" smtClean="0"/>
              <a:t>t exclude SRBD so further investigation is usually required)</a:t>
            </a:r>
          </a:p>
          <a:p>
            <a:pPr eaLnBrk="1" hangingPunct="1">
              <a:lnSpc>
                <a:spcPct val="90000"/>
              </a:lnSpc>
              <a:spcBef>
                <a:spcPct val="0"/>
              </a:spcBef>
            </a:pPr>
            <a:r>
              <a:rPr lang="en-GB" smtClean="0"/>
              <a:t>				</a:t>
            </a:r>
          </a:p>
          <a:p>
            <a:pPr eaLnBrk="1" hangingPunct="1">
              <a:lnSpc>
                <a:spcPct val="90000"/>
              </a:lnSpc>
              <a:spcBef>
                <a:spcPct val="0"/>
              </a:spcBef>
            </a:pPr>
            <a:r>
              <a:rPr lang="en-GB" b="1" smtClean="0"/>
              <a:t>Cardio-respiratory studies </a:t>
            </a:r>
            <a:r>
              <a:rPr lang="en-GB" smtClean="0"/>
              <a:t>– an extension to traditional oximetry through addition of respiratory effort and airflow</a:t>
            </a:r>
          </a:p>
          <a:p>
            <a:pPr eaLnBrk="1" hangingPunct="1">
              <a:lnSpc>
                <a:spcPct val="90000"/>
              </a:lnSpc>
              <a:spcBef>
                <a:spcPct val="0"/>
              </a:spcBef>
            </a:pPr>
            <a:r>
              <a:rPr lang="en-GB" smtClean="0"/>
              <a:t>	- usually unattended, home (advantage) or ward-based studies</a:t>
            </a:r>
          </a:p>
          <a:p>
            <a:pPr eaLnBrk="1" hangingPunct="1">
              <a:lnSpc>
                <a:spcPct val="90000"/>
              </a:lnSpc>
              <a:spcBef>
                <a:spcPct val="0"/>
              </a:spcBef>
            </a:pPr>
            <a:r>
              <a:rPr lang="en-GB" smtClean="0"/>
              <a:t>	- good for uncomplicated patients who don</a:t>
            </a:r>
            <a:r>
              <a:rPr lang="en-GB" altLang="en-US" smtClean="0"/>
              <a:t>’</a:t>
            </a:r>
            <a:r>
              <a:rPr lang="en-GB" smtClean="0"/>
              <a:t>t require detailed assessment of CO2, EEG or Video monitoring</a:t>
            </a:r>
          </a:p>
          <a:p>
            <a:pPr eaLnBrk="1" hangingPunct="1">
              <a:lnSpc>
                <a:spcPct val="90000"/>
              </a:lnSpc>
              <a:spcBef>
                <a:spcPct val="0"/>
              </a:spcBef>
            </a:pPr>
            <a:r>
              <a:rPr lang="en-GB" smtClean="0"/>
              <a:t>	- difficult to setup and reasonably high failure rate, and risk of damage to expensive equipment</a:t>
            </a:r>
          </a:p>
          <a:p>
            <a:pPr eaLnBrk="1" hangingPunct="1">
              <a:lnSpc>
                <a:spcPct val="90000"/>
              </a:lnSpc>
              <a:spcBef>
                <a:spcPct val="0"/>
              </a:spcBef>
            </a:pPr>
            <a:endParaRPr lang="en-GB" smtClean="0"/>
          </a:p>
          <a:p>
            <a:pPr eaLnBrk="1" hangingPunct="1">
              <a:lnSpc>
                <a:spcPct val="90000"/>
              </a:lnSpc>
              <a:spcBef>
                <a:spcPct val="0"/>
              </a:spcBef>
            </a:pPr>
            <a:r>
              <a:rPr lang="en-GB" b="1" smtClean="0"/>
              <a:t>Polysomnography</a:t>
            </a:r>
            <a:r>
              <a:rPr lang="en-GB" smtClean="0"/>
              <a:t>  - </a:t>
            </a:r>
            <a:r>
              <a:rPr lang="en-GB" altLang="en-US" smtClean="0"/>
              <a:t>‘</a:t>
            </a:r>
            <a:r>
              <a:rPr lang="en-GB" smtClean="0"/>
              <a:t>gold standard</a:t>
            </a:r>
            <a:r>
              <a:rPr lang="en-GB" altLang="en-US" smtClean="0"/>
              <a:t>’</a:t>
            </a:r>
            <a:r>
              <a:rPr lang="en-GB" smtClean="0"/>
              <a:t> in adults and children</a:t>
            </a:r>
          </a:p>
          <a:p>
            <a:pPr eaLnBrk="1" hangingPunct="1">
              <a:lnSpc>
                <a:spcPct val="90000"/>
              </a:lnSpc>
              <a:spcBef>
                <a:spcPct val="0"/>
              </a:spcBef>
            </a:pPr>
            <a:r>
              <a:rPr lang="en-GB" smtClean="0"/>
              <a:t>	- comprehensive assessment of neurologic aspects of sleep, cardiovascular and respiratory parameters </a:t>
            </a:r>
            <a:r>
              <a:rPr lang="en-GB" b="1" smtClean="0"/>
              <a:t>in an attended setting</a:t>
            </a:r>
          </a:p>
          <a:p>
            <a:pPr eaLnBrk="1" hangingPunct="1">
              <a:lnSpc>
                <a:spcPct val="90000"/>
              </a:lnSpc>
              <a:spcBef>
                <a:spcPct val="0"/>
              </a:spcBef>
            </a:pPr>
            <a:r>
              <a:rPr lang="en-GB" smtClean="0"/>
              <a:t>	- can be coupled with oesophageal pH</a:t>
            </a:r>
          </a:p>
          <a:p>
            <a:pPr eaLnBrk="1" hangingPunct="1">
              <a:lnSpc>
                <a:spcPct val="90000"/>
              </a:lnSpc>
              <a:spcBef>
                <a:spcPct val="0"/>
              </a:spcBef>
            </a:pPr>
            <a:r>
              <a:rPr lang="en-GB" smtClean="0"/>
              <a:t>	- low failure rate (good)</a:t>
            </a:r>
          </a:p>
          <a:p>
            <a:pPr eaLnBrk="1" hangingPunct="1">
              <a:lnSpc>
                <a:spcPct val="90000"/>
              </a:lnSpc>
              <a:spcBef>
                <a:spcPct val="0"/>
              </a:spcBef>
            </a:pPr>
            <a:r>
              <a:rPr lang="en-GB" smtClean="0"/>
              <a:t>	- BUT, relatively expensive and performed in a </a:t>
            </a:r>
            <a:r>
              <a:rPr lang="en-GB" altLang="en-US" smtClean="0"/>
              <a:t>‘</a:t>
            </a:r>
            <a:r>
              <a:rPr lang="en-GB" smtClean="0"/>
              <a:t>foreign</a:t>
            </a:r>
            <a:r>
              <a:rPr lang="en-GB" altLang="en-US" smtClean="0"/>
              <a:t>’</a:t>
            </a:r>
            <a:r>
              <a:rPr lang="en-GB" smtClean="0"/>
              <a:t> environment (the sleep lab, different bedding and temperature – although custom built to minimise disruption)</a:t>
            </a:r>
          </a:p>
          <a:p>
            <a:pPr eaLnBrk="1" hangingPunct="1">
              <a:lnSpc>
                <a:spcPct val="90000"/>
              </a:lnSpc>
              <a:spcBef>
                <a:spcPct val="0"/>
              </a:spcBef>
            </a:pPr>
            <a:endParaRPr lang="en-GB" smtClean="0"/>
          </a:p>
          <a:p>
            <a:pPr eaLnBrk="1" hangingPunct="1">
              <a:lnSpc>
                <a:spcPct val="90000"/>
              </a:lnSpc>
              <a:spcBef>
                <a:spcPct val="0"/>
              </a:spcBef>
            </a:pPr>
            <a:r>
              <a:rPr lang="en-GB" b="1" smtClean="0"/>
              <a:t>Range of tests</a:t>
            </a:r>
            <a:r>
              <a:rPr lang="en-GB" smtClean="0"/>
              <a:t>: explain briefly</a:t>
            </a:r>
          </a:p>
        </p:txBody>
      </p:sp>
      <p:sp>
        <p:nvSpPr>
          <p:cNvPr id="21507" name="Slide Number Placeholder 3"/>
          <p:cNvSpPr>
            <a:spLocks noGrp="1"/>
          </p:cNvSpPr>
          <p:nvPr>
            <p:ph type="sldNum" sz="quarter" idx="5"/>
          </p:nvPr>
        </p:nvSpPr>
        <p:spPr>
          <a:noFill/>
        </p:spPr>
        <p:txBody>
          <a:bodyPr/>
          <a:lstStyle/>
          <a:p>
            <a:fld id="{77A566F4-D545-4881-8FF6-3DDD86EC172F}"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p:spPr>
        <p:txBody>
          <a:bodyPr lIns="0" tIns="0" rIns="0" bIns="0"/>
          <a:lstStyle/>
          <a:p>
            <a:endParaRPr 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latin typeface="Verdana" pitchFamily="34" charset="0"/>
                <a:ea typeface="+mn-ea"/>
                <a:cs typeface="Times New Roman" pitchFamily="18" charset="0"/>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6927A861-DD7E-411D-87EB-96B3B12DD644}" type="slidenum">
              <a:rPr lang="da-DK"/>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6300" y="1943100"/>
            <a:ext cx="36957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6300" y="4248150"/>
            <a:ext cx="36957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5" cstate="print"/>
          <a:srcRect/>
          <a:stretch>
            <a:fillRect/>
          </a:stretch>
        </p:blipFill>
        <p:spPr bwMode="auto">
          <a:xfrm>
            <a:off x="0" y="0"/>
            <a:ext cx="9144000" cy="1479550"/>
          </a:xfrm>
          <a:prstGeom prst="rect">
            <a:avLst/>
          </a:prstGeom>
          <a:noFill/>
          <a:ln w="9525">
            <a:noFill/>
            <a:miter lim="800000"/>
            <a:headEnd/>
            <a:tailEnd/>
          </a:ln>
        </p:spPr>
      </p:pic>
      <p:sp>
        <p:nvSpPr>
          <p:cNvPr id="1027"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userDrawn="1"/>
        </p:nvPicPr>
        <p:blipFill>
          <a:blip r:embed="rId16"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xStyles>
    <p:titleStyle>
      <a:lvl1pPr algn="l" rtl="0" eaLnBrk="0" fontAlgn="base" hangingPunct="0">
        <a:spcBef>
          <a:spcPct val="0"/>
        </a:spcBef>
        <a:spcAft>
          <a:spcPct val="0"/>
        </a:spcAft>
        <a:defRPr sz="2600">
          <a:solidFill>
            <a:srgbClr val="C51538"/>
          </a:solidFill>
          <a:latin typeface="+mj-lt"/>
          <a:ea typeface="MS PGothic" pitchFamily="34" charset="-128"/>
          <a:cs typeface="ＭＳ Ｐゴシック" charset="-128"/>
        </a:defRPr>
      </a:lvl1pPr>
      <a:lvl2pPr algn="l" rtl="0" eaLnBrk="0" fontAlgn="base" hangingPunct="0">
        <a:spcBef>
          <a:spcPct val="0"/>
        </a:spcBef>
        <a:spcAft>
          <a:spcPct val="0"/>
        </a:spcAft>
        <a:defRPr sz="2600">
          <a:solidFill>
            <a:srgbClr val="C51538"/>
          </a:solidFill>
          <a:latin typeface="Impact" pitchFamily="34" charset="0"/>
          <a:ea typeface="MS PGothic" pitchFamily="34" charset="-128"/>
          <a:cs typeface="ＭＳ Ｐゴシック" charset="-128"/>
        </a:defRPr>
      </a:lvl2pPr>
      <a:lvl3pPr algn="l" rtl="0" eaLnBrk="0" fontAlgn="base" hangingPunct="0">
        <a:spcBef>
          <a:spcPct val="0"/>
        </a:spcBef>
        <a:spcAft>
          <a:spcPct val="0"/>
        </a:spcAft>
        <a:defRPr sz="2600">
          <a:solidFill>
            <a:srgbClr val="C51538"/>
          </a:solidFill>
          <a:latin typeface="Impact" pitchFamily="34" charset="0"/>
          <a:ea typeface="MS PGothic" pitchFamily="34" charset="-128"/>
          <a:cs typeface="ＭＳ Ｐゴシック" charset="-128"/>
        </a:defRPr>
      </a:lvl3pPr>
      <a:lvl4pPr algn="l" rtl="0" eaLnBrk="0" fontAlgn="base" hangingPunct="0">
        <a:spcBef>
          <a:spcPct val="0"/>
        </a:spcBef>
        <a:spcAft>
          <a:spcPct val="0"/>
        </a:spcAft>
        <a:defRPr sz="2600">
          <a:solidFill>
            <a:srgbClr val="C51538"/>
          </a:solidFill>
          <a:latin typeface="Impact" pitchFamily="34" charset="0"/>
          <a:ea typeface="MS PGothic" pitchFamily="34" charset="-128"/>
          <a:cs typeface="ＭＳ Ｐゴシック" charset="-128"/>
        </a:defRPr>
      </a:lvl4pPr>
      <a:lvl5pPr algn="l" rtl="0" eaLnBrk="0" fontAlgn="base" hangingPunct="0">
        <a:spcBef>
          <a:spcPct val="0"/>
        </a:spcBef>
        <a:spcAft>
          <a:spcPct val="0"/>
        </a:spcAft>
        <a:defRPr sz="2600">
          <a:solidFill>
            <a:srgbClr val="C51538"/>
          </a:solidFill>
          <a:latin typeface="Impact" pitchFamily="34" charset="0"/>
          <a:ea typeface="MS PGothic" pitchFamily="34" charset="-128"/>
          <a:cs typeface="ＭＳ Ｐゴシック" charset="-128"/>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rgbClr val="4B4F55"/>
          </a:solidFill>
          <a:latin typeface="+mn-lt"/>
          <a:ea typeface="MS PGothic" pitchFamily="34" charset="-128"/>
          <a:cs typeface="ＭＳ Ｐゴシック" charset="-128"/>
        </a:defRPr>
      </a:lvl1pPr>
      <a:lvl2pPr marL="571500" indent="-190500" algn="l" rtl="0" eaLnBrk="0" fontAlgn="base" hangingPunct="0">
        <a:spcBef>
          <a:spcPct val="20000"/>
        </a:spcBef>
        <a:spcAft>
          <a:spcPct val="0"/>
        </a:spcAft>
        <a:buChar char="•"/>
        <a:defRPr sz="1600">
          <a:solidFill>
            <a:srgbClr val="4B4F55"/>
          </a:solidFill>
          <a:latin typeface="+mn-lt"/>
          <a:ea typeface="MS PGothic" pitchFamily="34" charset="-128"/>
        </a:defRPr>
      </a:lvl2pPr>
      <a:lvl3pPr marL="952500" indent="-190500" algn="l" rtl="0" eaLnBrk="0" fontAlgn="base" hangingPunct="0">
        <a:spcBef>
          <a:spcPct val="20000"/>
        </a:spcBef>
        <a:spcAft>
          <a:spcPct val="0"/>
        </a:spcAft>
        <a:buChar char="»"/>
        <a:defRPr sz="1600">
          <a:solidFill>
            <a:srgbClr val="4B4F55"/>
          </a:solidFill>
          <a:latin typeface="+mn-lt"/>
          <a:ea typeface="MS PGothic" pitchFamily="34" charset="-128"/>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ea typeface="MS PGothic" pitchFamily="34" charset="-128"/>
        </a:defRPr>
      </a:lvl4pPr>
      <a:lvl5pPr marL="1727200" indent="-203200" algn="l" rtl="0" eaLnBrk="0" fontAlgn="base" hangingPunct="0">
        <a:spcBef>
          <a:spcPct val="20000"/>
        </a:spcBef>
        <a:spcAft>
          <a:spcPct val="0"/>
        </a:spcAft>
        <a:buChar char="°"/>
        <a:defRPr sz="1400">
          <a:solidFill>
            <a:srgbClr val="4B4F55"/>
          </a:solidFill>
          <a:latin typeface="+mn-lt"/>
          <a:ea typeface="MS PGothic" pitchFamily="34" charset="-128"/>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467544" y="1905000"/>
            <a:ext cx="7457256" cy="1471613"/>
          </a:xfrm>
        </p:spPr>
        <p:txBody>
          <a:bodyPr/>
          <a:lstStyle/>
          <a:p>
            <a:pPr eaLnBrk="1" hangingPunct="1"/>
            <a:r>
              <a:rPr lang="en-GB" sz="4800" dirty="0" smtClean="0">
                <a:latin typeface="+mn-lt"/>
              </a:rPr>
              <a:t>Sleep disorder of childhood at </a:t>
            </a:r>
            <a:r>
              <a:rPr lang="en-GB" sz="4800" dirty="0">
                <a:latin typeface="+mn-lt"/>
              </a:rPr>
              <a:t>S</a:t>
            </a:r>
            <a:r>
              <a:rPr lang="en-GB" sz="4800" dirty="0" smtClean="0">
                <a:latin typeface="+mn-lt"/>
              </a:rPr>
              <a:t>t Mary</a:t>
            </a:r>
            <a:r>
              <a:rPr lang="en-GB" altLang="en-US" sz="4800" dirty="0" smtClean="0">
                <a:latin typeface="+mn-lt"/>
              </a:rPr>
              <a:t>’</a:t>
            </a:r>
            <a:r>
              <a:rPr lang="en-GB" sz="4800" dirty="0" smtClean="0">
                <a:latin typeface="+mn-lt"/>
              </a:rPr>
              <a:t>s</a:t>
            </a:r>
            <a:endParaRPr lang="en-GB" sz="4800" dirty="0" smtClean="0">
              <a:latin typeface="+mn-lt"/>
            </a:endParaRPr>
          </a:p>
        </p:txBody>
      </p:sp>
      <p:sp>
        <p:nvSpPr>
          <p:cNvPr id="5122" name="Subtitle 2"/>
          <p:cNvSpPr>
            <a:spLocks noGrp="1"/>
          </p:cNvSpPr>
          <p:nvPr>
            <p:ph type="subTitle" idx="1"/>
          </p:nvPr>
        </p:nvSpPr>
        <p:spPr>
          <a:xfrm>
            <a:off x="458416" y="4509120"/>
            <a:ext cx="4938464" cy="1500187"/>
          </a:xfrm>
        </p:spPr>
        <p:txBody>
          <a:bodyPr/>
          <a:lstStyle/>
          <a:p>
            <a:pPr eaLnBrk="1" hangingPunct="1">
              <a:buFontTx/>
              <a:buNone/>
            </a:pPr>
            <a:r>
              <a:rPr lang="en-GB" sz="3200" dirty="0" smtClean="0"/>
              <a:t>Dr </a:t>
            </a:r>
            <a:r>
              <a:rPr lang="en-GB" sz="3200" dirty="0" err="1" smtClean="0"/>
              <a:t>Parviz</a:t>
            </a:r>
            <a:r>
              <a:rPr lang="en-GB" sz="3200" dirty="0" smtClean="0"/>
              <a:t> </a:t>
            </a:r>
            <a:r>
              <a:rPr lang="en-GB" sz="3200" dirty="0" err="1" smtClean="0"/>
              <a:t>Habibi</a:t>
            </a:r>
            <a:endParaRPr lang="en-GB" sz="3200" dirty="0" smtClean="0"/>
          </a:p>
          <a:p>
            <a:pPr eaLnBrk="1" hangingPunct="1">
              <a:buFontTx/>
              <a:buNone/>
            </a:pPr>
            <a:r>
              <a:rPr lang="en-GB" sz="2400" dirty="0" err="1" smtClean="0"/>
              <a:t>Polysomnography</a:t>
            </a:r>
            <a:r>
              <a:rPr lang="en-GB" sz="2400" dirty="0" smtClean="0"/>
              <a:t> Lab</a:t>
            </a:r>
          </a:p>
          <a:p>
            <a:pPr eaLnBrk="1" hangingPunct="1">
              <a:buFontTx/>
              <a:buNone/>
            </a:pPr>
            <a:r>
              <a:rPr lang="en-GB" sz="2400" dirty="0" smtClean="0"/>
              <a:t>Paediatric Research Unit</a:t>
            </a:r>
          </a:p>
        </p:txBody>
      </p:sp>
      <p:pic>
        <p:nvPicPr>
          <p:cNvPr id="5123" name="Picture 4" descr="sleep2.jpg"/>
          <p:cNvPicPr>
            <a:picLocks noChangeAspect="1"/>
          </p:cNvPicPr>
          <p:nvPr/>
        </p:nvPicPr>
        <p:blipFill>
          <a:blip r:embed="rId3" cstate="print"/>
          <a:srcRect/>
          <a:stretch>
            <a:fillRect/>
          </a:stretch>
        </p:blipFill>
        <p:spPr bwMode="auto">
          <a:xfrm>
            <a:off x="5429250" y="3119438"/>
            <a:ext cx="3714750" cy="373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Polysomnography (PSG) </a:t>
            </a:r>
          </a:p>
        </p:txBody>
      </p:sp>
      <p:pic>
        <p:nvPicPr>
          <p:cNvPr id="22530" name="Content Placeholder 3"/>
          <p:cNvPicPr>
            <a:picLocks noGrp="1" noChangeAspect="1"/>
          </p:cNvPicPr>
          <p:nvPr>
            <p:ph idx="1"/>
          </p:nvPr>
        </p:nvPicPr>
        <p:blipFill>
          <a:blip r:embed="rId3" cstate="print"/>
          <a:srcRect t="19583" r="43520" b="7083"/>
          <a:stretch>
            <a:fillRect/>
          </a:stretch>
        </p:blipFill>
        <p:spPr>
          <a:xfrm>
            <a:off x="214313" y="1428750"/>
            <a:ext cx="8715375" cy="4011613"/>
          </a:xfrm>
        </p:spPr>
      </p:pic>
      <p:pic>
        <p:nvPicPr>
          <p:cNvPr id="5" name="Picture 4"/>
          <p:cNvPicPr>
            <a:picLocks noChangeAspect="1" noChangeArrowheads="1"/>
          </p:cNvPicPr>
          <p:nvPr/>
        </p:nvPicPr>
        <p:blipFill>
          <a:blip r:embed="rId4" cstate="print"/>
          <a:srcRect l="16154" t="26459" r="60471" b="19150"/>
          <a:stretch>
            <a:fillRect/>
          </a:stretch>
        </p:blipFill>
        <p:spPr bwMode="auto">
          <a:xfrm>
            <a:off x="5143500" y="3357563"/>
            <a:ext cx="3819525" cy="3387725"/>
          </a:xfrm>
          <a:prstGeom prst="rect">
            <a:avLst/>
          </a:prstGeom>
          <a:noFill/>
          <a:ln w="9525">
            <a:noFill/>
            <a:miter lim="800000"/>
            <a:headEnd/>
            <a:tailEnd/>
          </a:ln>
        </p:spPr>
      </p:pic>
      <p:pic>
        <p:nvPicPr>
          <p:cNvPr id="31748" name="Picture 3"/>
          <p:cNvPicPr>
            <a:picLocks noChangeAspect="1" noChangeArrowheads="1"/>
          </p:cNvPicPr>
          <p:nvPr/>
        </p:nvPicPr>
        <p:blipFill>
          <a:blip r:embed="rId5" cstate="print"/>
          <a:srcRect l="185" t="11159" r="88364" b="26350"/>
          <a:stretch>
            <a:fillRect/>
          </a:stretch>
        </p:blipFill>
        <p:spPr bwMode="auto">
          <a:xfrm>
            <a:off x="838200" y="1447800"/>
            <a:ext cx="29718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subTnLst>
                                    <p:set>
                                      <p:cBhvr override="childStyle">
                                        <p:cTn dur="1" fill="hold" display="0" masterRel="nextClick" afterEffect="1"/>
                                        <p:tgtEl>
                                          <p:spTgt spid="3174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mtClean="0"/>
              <a:t>Sleep Disorders And Health</a:t>
            </a:r>
          </a:p>
        </p:txBody>
      </p:sp>
      <p:sp>
        <p:nvSpPr>
          <p:cNvPr id="5" name="Content Placeholder 2"/>
          <p:cNvSpPr txBox="1">
            <a:spLocks/>
          </p:cNvSpPr>
          <p:nvPr/>
        </p:nvSpPr>
        <p:spPr>
          <a:xfrm>
            <a:off x="533400" y="1600200"/>
            <a:ext cx="8229600" cy="1643063"/>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GB" sz="3200" dirty="0">
              <a:latin typeface="+mn-lt"/>
              <a:ea typeface="+mn-ea"/>
            </a:endParaRPr>
          </a:p>
        </p:txBody>
      </p:sp>
      <p:pic>
        <p:nvPicPr>
          <p:cNvPr id="8" name="Picture 7" descr="baby sam 297.jpg"/>
          <p:cNvPicPr>
            <a:picLocks noChangeAspect="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Conditions at high risk of SRBD</a:t>
            </a:r>
          </a:p>
        </p:txBody>
      </p:sp>
      <p:graphicFrame>
        <p:nvGraphicFramePr>
          <p:cNvPr id="18464" name="Group 32"/>
          <p:cNvGraphicFramePr>
            <a:graphicFrameLocks noGrp="1"/>
          </p:cNvGraphicFramePr>
          <p:nvPr/>
        </p:nvGraphicFramePr>
        <p:xfrm>
          <a:off x="857250" y="1609725"/>
          <a:ext cx="7572375" cy="4964113"/>
        </p:xfrm>
        <a:graphic>
          <a:graphicData uri="http://schemas.openxmlformats.org/drawingml/2006/table">
            <a:tbl>
              <a:tblPr/>
              <a:tblGrid>
                <a:gridCol w="3786188"/>
                <a:gridCol w="3786187"/>
              </a:tblGrid>
              <a:tr h="568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ea typeface="MS PGothic" pitchFamily="34" charset="-128"/>
                        </a:rPr>
                        <a:t>Condition </a:t>
                      </a:r>
                      <a:endParaRPr kumimoji="0" lang="en-GB" sz="24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ea typeface="MS PGothic" pitchFamily="34" charset="-128"/>
                        </a:rPr>
                        <a:t>Prevalence of SRBD </a:t>
                      </a:r>
                      <a:endParaRPr kumimoji="0" lang="en-GB" sz="24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Down</a:t>
                      </a:r>
                      <a:r>
                        <a:rPr kumimoji="0" lang="en-GB" altLang="en-US" sz="2000" b="0" i="0" u="none" strike="noStrike" cap="none" normalizeH="0" baseline="0" smtClean="0">
                          <a:ln>
                            <a:noFill/>
                          </a:ln>
                          <a:solidFill>
                            <a:srgbClr val="000000"/>
                          </a:solidFill>
                          <a:effectLst/>
                          <a:latin typeface="Calibri" pitchFamily="34" charset="0"/>
                          <a:ea typeface="MS PGothic" pitchFamily="34" charset="-128"/>
                        </a:rPr>
                        <a:t>’</a:t>
                      </a:r>
                      <a:r>
                        <a:rPr kumimoji="0" lang="en-GB" sz="2000" b="0" i="0" u="none" strike="noStrike" cap="none" normalizeH="0" baseline="0" smtClean="0">
                          <a:ln>
                            <a:noFill/>
                          </a:ln>
                          <a:solidFill>
                            <a:srgbClr val="000000"/>
                          </a:solidFill>
                          <a:effectLst/>
                          <a:latin typeface="Calibri" pitchFamily="34" charset="0"/>
                          <a:ea typeface="MS PGothic" pitchFamily="34" charset="-128"/>
                        </a:rPr>
                        <a:t>s syndrome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70-100%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Neuromuscular disease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42%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E9E9"/>
                    </a:solidFill>
                  </a:tcPr>
                </a:tc>
              </a:tr>
              <a:tr h="985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Craniofacial abnormalities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Depends on severity; 100% in severe cases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Sickle Cell disease</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50-79%</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E9E9"/>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Achondroplasia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48%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Mucopolysaccharidoses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90%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E9E9"/>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Prader-Willi syndrome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ea typeface="MS PGothic" pitchFamily="34" charset="-128"/>
                        </a:rPr>
                        <a:t>25-75% </a:t>
                      </a:r>
                      <a:endParaRPr kumimoji="0" lang="en-GB" sz="2000" b="0" i="0" u="none" strike="noStrike" cap="none" normalizeH="0" baseline="0" smtClean="0">
                        <a:ln>
                          <a:noFill/>
                        </a:ln>
                        <a:solidFill>
                          <a:schemeClr val="tx1"/>
                        </a:solidFill>
                        <a:effectLst/>
                        <a:latin typeface="Calibri" pitchFamily="34"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D0D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GB" smtClean="0"/>
              <a:t>Common sleep-related diagnoses</a:t>
            </a:r>
          </a:p>
        </p:txBody>
      </p:sp>
      <p:sp>
        <p:nvSpPr>
          <p:cNvPr id="28674" name="Content Placeholder 2"/>
          <p:cNvSpPr>
            <a:spLocks noGrp="1"/>
          </p:cNvSpPr>
          <p:nvPr>
            <p:ph idx="1"/>
          </p:nvPr>
        </p:nvSpPr>
        <p:spPr/>
        <p:txBody>
          <a:bodyPr/>
          <a:lstStyle/>
          <a:p>
            <a:pPr marL="0" indent="0" eaLnBrk="1" hangingPunct="1"/>
            <a:r>
              <a:rPr lang="en-GB" sz="2400" smtClean="0"/>
              <a:t> </a:t>
            </a:r>
            <a:r>
              <a:rPr lang="en-GB" sz="2400" b="1" smtClean="0"/>
              <a:t>Snoring</a:t>
            </a:r>
            <a:endParaRPr lang="en-GB" sz="1600" b="1" smtClean="0"/>
          </a:p>
          <a:p>
            <a:pPr marL="0" indent="0" eaLnBrk="1" hangingPunct="1"/>
            <a:r>
              <a:rPr lang="en-GB" sz="2400" b="1" smtClean="0"/>
              <a:t> Sleep Apnoea</a:t>
            </a:r>
          </a:p>
          <a:p>
            <a:pPr marL="228600" lvl="1" indent="0" eaLnBrk="1" hangingPunct="1"/>
            <a:r>
              <a:rPr lang="en-GB" sz="2200" b="1" smtClean="0"/>
              <a:t>Hypoventilation</a:t>
            </a:r>
          </a:p>
          <a:p>
            <a:pPr marL="228600" lvl="1" indent="0" eaLnBrk="1" hangingPunct="1"/>
            <a:r>
              <a:rPr lang="en-GB" sz="2200" b="1" smtClean="0"/>
              <a:t>OSA</a:t>
            </a:r>
            <a:endParaRPr lang="en-GB" sz="1400" b="1" smtClean="0"/>
          </a:p>
          <a:p>
            <a:pPr marL="228600" lvl="1" indent="0" eaLnBrk="1" hangingPunct="1">
              <a:buFontTx/>
              <a:buNone/>
            </a:pPr>
            <a:endParaRPr lang="en-GB" sz="2200" b="1" smtClean="0"/>
          </a:p>
          <a:p>
            <a:pPr marL="0" indent="0" eaLnBrk="1" hangingPunct="1"/>
            <a:r>
              <a:rPr lang="en-GB" sz="2400" smtClean="0"/>
              <a:t> </a:t>
            </a:r>
            <a:r>
              <a:rPr lang="en-GB" sz="2400" smtClean="0">
                <a:solidFill>
                  <a:srgbClr val="515454"/>
                </a:solidFill>
              </a:rPr>
              <a:t>Narcolepsy</a:t>
            </a:r>
          </a:p>
          <a:p>
            <a:pPr marL="0" indent="0" eaLnBrk="1" hangingPunct="1"/>
            <a:r>
              <a:rPr lang="en-GB" sz="2400" smtClean="0">
                <a:solidFill>
                  <a:srgbClr val="515454"/>
                </a:solidFill>
              </a:rPr>
              <a:t> Insufficient night sleep</a:t>
            </a:r>
          </a:p>
          <a:p>
            <a:pPr marL="0" indent="0" eaLnBrk="1" hangingPunct="1"/>
            <a:r>
              <a:rPr lang="en-GB" sz="2400" smtClean="0">
                <a:solidFill>
                  <a:srgbClr val="515454"/>
                </a:solidFill>
              </a:rPr>
              <a:t> Delayed sleep-phase syndrome</a:t>
            </a:r>
          </a:p>
          <a:p>
            <a:pPr marL="0" indent="0" eaLnBrk="1" hangingPunct="1"/>
            <a:r>
              <a:rPr lang="en-GB" sz="2400" smtClean="0">
                <a:solidFill>
                  <a:srgbClr val="515454"/>
                </a:solidFill>
              </a:rPr>
              <a:t> Restless leg syndrome</a:t>
            </a:r>
          </a:p>
          <a:p>
            <a:pPr marL="0" indent="0" eaLnBrk="1" hangingPunct="1"/>
            <a:r>
              <a:rPr lang="en-GB" sz="2400" smtClean="0">
                <a:solidFill>
                  <a:srgbClr val="515454"/>
                </a:solidFill>
              </a:rPr>
              <a:t> REM and NREM Parasomnias</a:t>
            </a:r>
          </a:p>
          <a:p>
            <a:pPr marL="0" indent="0" eaLnBrk="1" hangingPunct="1">
              <a:buFontTx/>
              <a:buNone/>
            </a:pPr>
            <a:endParaRPr lang="en-GB" sz="1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GB" sz="2800" smtClean="0"/>
              <a:t>Lauren C aged 11 years</a:t>
            </a:r>
          </a:p>
        </p:txBody>
      </p:sp>
      <p:sp>
        <p:nvSpPr>
          <p:cNvPr id="30722" name="Rectangle 3"/>
          <p:cNvSpPr>
            <a:spLocks noGrp="1" noChangeArrowheads="1"/>
          </p:cNvSpPr>
          <p:nvPr>
            <p:ph type="body" idx="1"/>
          </p:nvPr>
        </p:nvSpPr>
        <p:spPr/>
        <p:txBody>
          <a:bodyPr/>
          <a:lstStyle/>
          <a:p>
            <a:pPr eaLnBrk="1" hangingPunct="1">
              <a:lnSpc>
                <a:spcPct val="90000"/>
              </a:lnSpc>
              <a:buFontTx/>
              <a:buNone/>
            </a:pPr>
            <a:r>
              <a:rPr lang="en-GB" sz="2400" smtClean="0"/>
              <a:t>Global Developmental delay</a:t>
            </a:r>
          </a:p>
          <a:p>
            <a:pPr eaLnBrk="1" hangingPunct="1">
              <a:lnSpc>
                <a:spcPct val="90000"/>
              </a:lnSpc>
              <a:buFontTx/>
              <a:buNone/>
            </a:pPr>
            <a:r>
              <a:rPr lang="en-GB" sz="2400" smtClean="0"/>
              <a:t>Epilepsy</a:t>
            </a:r>
          </a:p>
          <a:p>
            <a:pPr eaLnBrk="1" hangingPunct="1">
              <a:lnSpc>
                <a:spcPct val="90000"/>
              </a:lnSpc>
              <a:buFontTx/>
              <a:buNone/>
            </a:pPr>
            <a:r>
              <a:rPr lang="en-GB" sz="2400" smtClean="0"/>
              <a:t>GORD</a:t>
            </a:r>
          </a:p>
          <a:p>
            <a:pPr lvl="1" eaLnBrk="1" hangingPunct="1">
              <a:lnSpc>
                <a:spcPct val="90000"/>
              </a:lnSpc>
            </a:pPr>
            <a:r>
              <a:rPr lang="en-GB" sz="2400" smtClean="0"/>
              <a:t>Nissen fundoplication</a:t>
            </a:r>
          </a:p>
          <a:p>
            <a:pPr lvl="1" eaLnBrk="1" hangingPunct="1">
              <a:lnSpc>
                <a:spcPct val="90000"/>
              </a:lnSpc>
            </a:pPr>
            <a:r>
              <a:rPr lang="en-GB" sz="2400" smtClean="0"/>
              <a:t>Gastrostomy</a:t>
            </a:r>
          </a:p>
          <a:p>
            <a:pPr eaLnBrk="1" hangingPunct="1">
              <a:lnSpc>
                <a:spcPct val="90000"/>
              </a:lnSpc>
              <a:buFontTx/>
              <a:buNone/>
            </a:pPr>
            <a:r>
              <a:rPr lang="en-GB" sz="2400" smtClean="0"/>
              <a:t>Recurrent pulmonary aspiration</a:t>
            </a:r>
          </a:p>
          <a:p>
            <a:pPr eaLnBrk="1" hangingPunct="1">
              <a:lnSpc>
                <a:spcPct val="90000"/>
              </a:lnSpc>
              <a:buFontTx/>
              <a:buNone/>
            </a:pPr>
            <a:r>
              <a:rPr lang="en-GB" sz="2400" smtClean="0"/>
              <a:t>Chronic snoring </a:t>
            </a:r>
          </a:p>
          <a:p>
            <a:pPr eaLnBrk="1" hangingPunct="1">
              <a:lnSpc>
                <a:spcPct val="90000"/>
              </a:lnSpc>
              <a:buFontTx/>
              <a:buNone/>
            </a:pPr>
            <a:endParaRPr lang="en-GB" sz="2400" smtClean="0"/>
          </a:p>
          <a:p>
            <a:pPr eaLnBrk="1" hangingPunct="1">
              <a:lnSpc>
                <a:spcPct val="90000"/>
              </a:lnSpc>
              <a:buFontTx/>
              <a:buNone/>
            </a:pPr>
            <a:r>
              <a:rPr lang="en-GB" sz="2400" b="1" smtClean="0"/>
              <a:t>Obstructive sleep apnoea syndrome?</a:t>
            </a:r>
          </a:p>
          <a:p>
            <a:pPr lvl="1" eaLnBrk="1" hangingPunct="1">
              <a:lnSpc>
                <a:spcPct val="90000"/>
              </a:lnSpc>
            </a:pPr>
            <a:endParaRPr lang="en-GB"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GB" smtClean="0"/>
              <a:t>Lauren C – Sleep Apnoea</a:t>
            </a:r>
          </a:p>
        </p:txBody>
      </p:sp>
      <p:pic>
        <p:nvPicPr>
          <p:cNvPr id="32770" name="Picture 3"/>
          <p:cNvPicPr>
            <a:picLocks noChangeAspect="1" noChangeArrowheads="1"/>
          </p:cNvPicPr>
          <p:nvPr/>
        </p:nvPicPr>
        <p:blipFill>
          <a:blip r:embed="rId3" cstate="print"/>
          <a:srcRect t="24586" r="50169" b="6789"/>
          <a:stretch>
            <a:fillRect/>
          </a:stretch>
        </p:blipFill>
        <p:spPr bwMode="auto">
          <a:xfrm>
            <a:off x="0" y="1447800"/>
            <a:ext cx="91440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GB" smtClean="0"/>
              <a:t>Airway &amp; Breathing problems during Sleep</a:t>
            </a:r>
          </a:p>
        </p:txBody>
      </p:sp>
      <p:sp>
        <p:nvSpPr>
          <p:cNvPr id="34818" name="Content Placeholder 2"/>
          <p:cNvSpPr>
            <a:spLocks noGrp="1"/>
          </p:cNvSpPr>
          <p:nvPr>
            <p:ph idx="1"/>
          </p:nvPr>
        </p:nvSpPr>
        <p:spPr/>
        <p:txBody>
          <a:bodyPr/>
          <a:lstStyle/>
          <a:p>
            <a:pPr marL="0" indent="0" algn="ctr" eaLnBrk="1" hangingPunct="1">
              <a:buFontTx/>
              <a:buNone/>
            </a:pPr>
            <a:endParaRPr lang="en-GB" sz="2400" b="1" smtClean="0"/>
          </a:p>
          <a:p>
            <a:pPr marL="0" indent="0" algn="ctr" eaLnBrk="1" hangingPunct="1">
              <a:buFontTx/>
              <a:buNone/>
            </a:pPr>
            <a:r>
              <a:rPr lang="en-GB" sz="2800" b="1" smtClean="0"/>
              <a:t>SNORING 				</a:t>
            </a:r>
            <a:r>
              <a:rPr lang="en-GB" sz="2800" b="1" smtClean="0">
                <a:sym typeface="Wingdings" pitchFamily="2" charset="2"/>
              </a:rPr>
              <a:t>OSAS</a:t>
            </a:r>
          </a:p>
          <a:p>
            <a:pPr marL="0" indent="0" eaLnBrk="1" hangingPunct="1">
              <a:buFontTx/>
              <a:buNone/>
            </a:pPr>
            <a:endParaRPr lang="en-GB" sz="1800" smtClean="0">
              <a:sym typeface="Wingdings" pitchFamily="2" charset="2"/>
            </a:endParaRPr>
          </a:p>
          <a:p>
            <a:pPr marL="0" indent="0" eaLnBrk="1" hangingPunct="1">
              <a:buFontTx/>
              <a:buNone/>
            </a:pPr>
            <a:endParaRPr lang="en-GB" sz="1800" smtClean="0">
              <a:sym typeface="Wingdings" pitchFamily="2" charset="2"/>
            </a:endParaRPr>
          </a:p>
          <a:p>
            <a:pPr marL="0" indent="0" eaLnBrk="1" hangingPunct="1">
              <a:buFontTx/>
              <a:buNone/>
            </a:pPr>
            <a:r>
              <a:rPr lang="en-GB" sz="2400" smtClean="0">
                <a:sym typeface="Wingdings" pitchFamily="2" charset="2"/>
              </a:rPr>
              <a:t>Diagnosis of OSA is often delayed: </a:t>
            </a:r>
          </a:p>
          <a:p>
            <a:pPr lvl="2" eaLnBrk="1" hangingPunct="1">
              <a:buFont typeface="Arial" pitchFamily="34" charset="0"/>
              <a:buChar char="•"/>
            </a:pPr>
            <a:r>
              <a:rPr lang="en-GB" sz="2400" smtClean="0">
                <a:sym typeface="Wingdings" pitchFamily="2" charset="2"/>
              </a:rPr>
              <a:t>31% wait &gt;4 years to treatment</a:t>
            </a:r>
          </a:p>
          <a:p>
            <a:pPr lvl="2" eaLnBrk="1" hangingPunct="1">
              <a:buFont typeface="Arial" pitchFamily="34" charset="0"/>
              <a:buChar char="•"/>
            </a:pPr>
            <a:r>
              <a:rPr lang="en-GB" sz="2400" smtClean="0">
                <a:sym typeface="Wingdings" pitchFamily="2" charset="2"/>
              </a:rPr>
              <a:t>40% self-referring, despite GP being aware of their symptoms</a:t>
            </a:r>
          </a:p>
          <a:p>
            <a:pPr marL="0" indent="0" eaLnBrk="1" hangingPunct="1">
              <a:buFontTx/>
              <a:buNone/>
            </a:pPr>
            <a:endParaRPr lang="en-GB" sz="1800" smtClean="0">
              <a:sym typeface="Wingdings" pitchFamily="2" charset="2"/>
            </a:endParaRPr>
          </a:p>
        </p:txBody>
      </p:sp>
      <p:cxnSp>
        <p:nvCxnSpPr>
          <p:cNvPr id="6" name="Straight Arrow Connector 5"/>
          <p:cNvCxnSpPr>
            <a:cxnSpLocks noChangeShapeType="1"/>
          </p:cNvCxnSpPr>
          <p:nvPr/>
        </p:nvCxnSpPr>
        <p:spPr bwMode="auto">
          <a:xfrm>
            <a:off x="3429000" y="2571750"/>
            <a:ext cx="2857500" cy="1588"/>
          </a:xfrm>
          <a:prstGeom prst="straightConnector1">
            <a:avLst/>
          </a:prstGeom>
          <a:noFill/>
          <a:ln w="25400">
            <a:solidFill>
              <a:srgbClr val="5B5F5F"/>
            </a:solidFill>
            <a:round/>
            <a:headEnd/>
            <a:tailEnd type="arrow" w="med" len="med"/>
          </a:ln>
          <a:effectLst>
            <a:outerShdw blurRad="635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838200" y="719138"/>
            <a:ext cx="7543800" cy="638175"/>
          </a:xfrm>
        </p:spPr>
        <p:txBody>
          <a:bodyPr/>
          <a:lstStyle/>
          <a:p>
            <a:pPr eaLnBrk="1" hangingPunct="1"/>
            <a:r>
              <a:rPr lang="en-GB" smtClean="0"/>
              <a:t>Airway &amp; Breathing problems during Sleep: </a:t>
            </a:r>
            <a:br>
              <a:rPr lang="en-GB" smtClean="0"/>
            </a:br>
            <a:r>
              <a:rPr lang="en-GB" smtClean="0"/>
              <a:t>Night-time Features</a:t>
            </a:r>
          </a:p>
        </p:txBody>
      </p:sp>
      <p:sp>
        <p:nvSpPr>
          <p:cNvPr id="36866" name="Content Placeholder 2"/>
          <p:cNvSpPr>
            <a:spLocks noGrp="1"/>
          </p:cNvSpPr>
          <p:nvPr>
            <p:ph idx="1"/>
          </p:nvPr>
        </p:nvSpPr>
        <p:spPr>
          <a:xfrm>
            <a:off x="838200" y="1943100"/>
            <a:ext cx="7805738" cy="3390900"/>
          </a:xfrm>
        </p:spPr>
        <p:txBody>
          <a:bodyPr/>
          <a:lstStyle/>
          <a:p>
            <a:pPr marL="0" indent="0" eaLnBrk="1" hangingPunct="1"/>
            <a:r>
              <a:rPr lang="en-GB" sz="2800" smtClean="0"/>
              <a:t> Snoring, gasps, snorts, witnessed apnoeas, restlessness, laboured breathing</a:t>
            </a:r>
          </a:p>
          <a:p>
            <a:pPr marL="0" indent="0" eaLnBrk="1" hangingPunct="1"/>
            <a:endParaRPr lang="en-GB" sz="2800" smtClean="0"/>
          </a:p>
          <a:p>
            <a:pPr marL="0" indent="0" eaLnBrk="1" hangingPunct="1"/>
            <a:r>
              <a:rPr lang="en-GB" sz="2800" smtClean="0"/>
              <a:t> Loudness does not predict severity of obstruction</a:t>
            </a:r>
          </a:p>
          <a:p>
            <a:pPr marL="0" indent="0" eaLnBrk="1" hangingPunct="1"/>
            <a:endParaRPr lang="en-GB" sz="2800" smtClean="0"/>
          </a:p>
          <a:p>
            <a:pPr marL="0" indent="0" eaLnBrk="1" hangingPunct="1"/>
            <a:r>
              <a:rPr lang="en-GB" sz="2800" smtClean="0"/>
              <a:t> Unusual sleep postures (extended neck, etc.)</a:t>
            </a:r>
          </a:p>
          <a:p>
            <a:pPr marL="0" indent="0" eaLnBrk="1" hangingPunct="1"/>
            <a:endParaRPr lang="en-GB" sz="1800" smtClean="0"/>
          </a:p>
          <a:p>
            <a:pPr marL="0" indent="0" eaLnBrk="1" hangingPunct="1"/>
            <a:endParaRPr lang="en-GB"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38200" y="609600"/>
            <a:ext cx="9304338" cy="638175"/>
          </a:xfrm>
        </p:spPr>
        <p:txBody>
          <a:bodyPr/>
          <a:lstStyle/>
          <a:p>
            <a:r>
              <a:rPr lang="en-US" sz="2800" b="1" smtClean="0">
                <a:latin typeface="Arial" pitchFamily="34" charset="0"/>
              </a:rPr>
              <a:t>Upper airway Obstruction</a:t>
            </a:r>
          </a:p>
        </p:txBody>
      </p:sp>
      <p:pic>
        <p:nvPicPr>
          <p:cNvPr id="38914" name="Picture 2"/>
          <p:cNvPicPr>
            <a:picLocks noChangeAspect="1" noChangeArrowheads="1"/>
          </p:cNvPicPr>
          <p:nvPr/>
        </p:nvPicPr>
        <p:blipFill>
          <a:blip r:embed="rId3" cstate="print"/>
          <a:srcRect/>
          <a:stretch>
            <a:fillRect/>
          </a:stretch>
        </p:blipFill>
        <p:spPr bwMode="auto">
          <a:xfrm>
            <a:off x="4114800" y="1524000"/>
            <a:ext cx="5029200" cy="5334000"/>
          </a:xfrm>
          <a:prstGeom prst="rect">
            <a:avLst/>
          </a:prstGeom>
          <a:noFill/>
          <a:ln w="9525">
            <a:noFill/>
            <a:miter lim="800000"/>
            <a:headEnd/>
            <a:tailEnd/>
          </a:ln>
        </p:spPr>
      </p:pic>
      <p:sp>
        <p:nvSpPr>
          <p:cNvPr id="38915" name="TextBox 4"/>
          <p:cNvSpPr txBox="1">
            <a:spLocks noChangeArrowheads="1"/>
          </p:cNvSpPr>
          <p:nvPr/>
        </p:nvSpPr>
        <p:spPr bwMode="auto">
          <a:xfrm>
            <a:off x="533400" y="2133600"/>
            <a:ext cx="2819400" cy="4340225"/>
          </a:xfrm>
          <a:prstGeom prst="rect">
            <a:avLst/>
          </a:prstGeom>
          <a:noFill/>
          <a:ln w="9525">
            <a:noFill/>
            <a:miter lim="800000"/>
            <a:headEnd/>
            <a:tailEnd/>
          </a:ln>
        </p:spPr>
        <p:txBody>
          <a:bodyPr>
            <a:spAutoFit/>
          </a:bodyPr>
          <a:lstStyle/>
          <a:p>
            <a:pPr>
              <a:buFont typeface="Arial" pitchFamily="34" charset="0"/>
              <a:buChar char="•"/>
            </a:pPr>
            <a:r>
              <a:rPr lang="en-US" sz="2800" i="0">
                <a:solidFill>
                  <a:srgbClr val="040404"/>
                </a:solidFill>
                <a:latin typeface="Arial" pitchFamily="34" charset="0"/>
              </a:rPr>
              <a:t>Head back</a:t>
            </a:r>
          </a:p>
          <a:p>
            <a:endParaRPr lang="en-US" sz="2800" i="0">
              <a:solidFill>
                <a:srgbClr val="040404"/>
              </a:solidFill>
              <a:latin typeface="Arial" pitchFamily="34" charset="0"/>
            </a:endParaRPr>
          </a:p>
          <a:p>
            <a:pPr>
              <a:buFont typeface="Arial" pitchFamily="34" charset="0"/>
              <a:buChar char="•"/>
            </a:pPr>
            <a:r>
              <a:rPr lang="en-US" sz="2800" i="0">
                <a:solidFill>
                  <a:srgbClr val="040404"/>
                </a:solidFill>
                <a:latin typeface="Arial" pitchFamily="34" charset="0"/>
              </a:rPr>
              <a:t>Extended neck</a:t>
            </a:r>
          </a:p>
          <a:p>
            <a:pPr>
              <a:buFont typeface="Arial" pitchFamily="34" charset="0"/>
              <a:buChar char="•"/>
            </a:pPr>
            <a:endParaRPr lang="en-US" sz="2800" i="0">
              <a:solidFill>
                <a:srgbClr val="040404"/>
              </a:solidFill>
              <a:latin typeface="Arial" pitchFamily="34" charset="0"/>
            </a:endParaRPr>
          </a:p>
          <a:p>
            <a:pPr>
              <a:buFont typeface="Arial" pitchFamily="34" charset="0"/>
              <a:buChar char="•"/>
            </a:pPr>
            <a:r>
              <a:rPr lang="en-US" sz="2800" i="0">
                <a:solidFill>
                  <a:srgbClr val="040404"/>
                </a:solidFill>
                <a:latin typeface="Arial" pitchFamily="34" charset="0"/>
              </a:rPr>
              <a:t>Mouth breathing</a:t>
            </a:r>
          </a:p>
          <a:p>
            <a:pPr>
              <a:buFont typeface="Arial" pitchFamily="34" charset="0"/>
              <a:buChar char="•"/>
            </a:pPr>
            <a:endParaRPr lang="en-US" sz="2800" i="0">
              <a:solidFill>
                <a:srgbClr val="040404"/>
              </a:solidFill>
              <a:latin typeface="Arial" pitchFamily="34" charset="0"/>
            </a:endParaRPr>
          </a:p>
          <a:p>
            <a:pPr>
              <a:buFont typeface="Arial" pitchFamily="34" charset="0"/>
              <a:buChar char="•"/>
            </a:pPr>
            <a:r>
              <a:rPr lang="en-US" sz="2800" i="0">
                <a:solidFill>
                  <a:srgbClr val="040404"/>
                </a:solidFill>
                <a:latin typeface="Arial" pitchFamily="34" charset="0"/>
              </a:rPr>
              <a:t>Signs of </a:t>
            </a:r>
            <a:r>
              <a:rPr lang="en-US" sz="2800" i="0">
                <a:solidFill>
                  <a:srgbClr val="040404"/>
                </a:solidFill>
                <a:latin typeface="Wingdings" pitchFamily="2" charset="2"/>
              </a:rPr>
              <a:t></a:t>
            </a:r>
            <a:r>
              <a:rPr lang="en-US" sz="2800" i="0">
                <a:solidFill>
                  <a:srgbClr val="040404"/>
                </a:solidFill>
                <a:latin typeface="Arial" pitchFamily="34" charset="0"/>
              </a:rPr>
              <a:t>WOB</a:t>
            </a:r>
          </a:p>
          <a:p>
            <a:endParaRPr lang="en-US" sz="2400" i="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38200" y="719138"/>
            <a:ext cx="7543800" cy="638175"/>
          </a:xfrm>
        </p:spPr>
        <p:txBody>
          <a:bodyPr/>
          <a:lstStyle/>
          <a:p>
            <a:pPr eaLnBrk="1" hangingPunct="1"/>
            <a:r>
              <a:rPr lang="en-GB" smtClean="0"/>
              <a:t>Airway &amp; Breathing problems during Sleep: </a:t>
            </a:r>
            <a:br>
              <a:rPr lang="en-GB" smtClean="0"/>
            </a:br>
            <a:r>
              <a:rPr lang="en-GB" smtClean="0"/>
              <a:t>Night-time Features</a:t>
            </a:r>
          </a:p>
        </p:txBody>
      </p:sp>
      <p:sp>
        <p:nvSpPr>
          <p:cNvPr id="39938" name="Content Placeholder 2"/>
          <p:cNvSpPr>
            <a:spLocks noGrp="1"/>
          </p:cNvSpPr>
          <p:nvPr>
            <p:ph idx="1"/>
          </p:nvPr>
        </p:nvSpPr>
        <p:spPr>
          <a:xfrm>
            <a:off x="838200" y="1600200"/>
            <a:ext cx="7805738" cy="4800600"/>
          </a:xfrm>
        </p:spPr>
        <p:txBody>
          <a:bodyPr/>
          <a:lstStyle/>
          <a:p>
            <a:pPr marL="0" indent="0" eaLnBrk="1" hangingPunct="1">
              <a:buFontTx/>
              <a:buNone/>
            </a:pPr>
            <a:endParaRPr lang="en-GB" sz="2400" smtClean="0"/>
          </a:p>
          <a:p>
            <a:pPr marL="0" indent="0" eaLnBrk="1" hangingPunct="1"/>
            <a:r>
              <a:rPr lang="en-GB" sz="2800" b="1" smtClean="0"/>
              <a:t> Carers </a:t>
            </a:r>
            <a:r>
              <a:rPr lang="en-GB" sz="2800" b="1" i="1" smtClean="0"/>
              <a:t>may</a:t>
            </a:r>
            <a:r>
              <a:rPr lang="en-GB" sz="2800" b="1" smtClean="0"/>
              <a:t> witness cyanosis</a:t>
            </a:r>
          </a:p>
          <a:p>
            <a:pPr marL="0" indent="0" eaLnBrk="1" hangingPunct="1">
              <a:buFontTx/>
              <a:buNone/>
            </a:pPr>
            <a:endParaRPr lang="en-GB" sz="2800" smtClean="0"/>
          </a:p>
          <a:p>
            <a:pPr marL="0" indent="0" eaLnBrk="1" hangingPunct="1"/>
            <a:r>
              <a:rPr lang="en-GB" sz="2800" smtClean="0"/>
              <a:t> Morning headache, excessive sweating</a:t>
            </a:r>
          </a:p>
          <a:p>
            <a:pPr marL="609600" lvl="2" indent="0" eaLnBrk="1" hangingPunct="1"/>
            <a:r>
              <a:rPr lang="en-GB" sz="2800" smtClean="0"/>
              <a:t>CO</a:t>
            </a:r>
            <a:r>
              <a:rPr lang="en-GB" sz="2800" baseline="-25000" smtClean="0"/>
              <a:t>2</a:t>
            </a:r>
            <a:r>
              <a:rPr lang="en-GB" sz="2800" smtClean="0"/>
              <a:t> retention</a:t>
            </a:r>
          </a:p>
          <a:p>
            <a:pPr marL="0" indent="0" eaLnBrk="1" hangingPunct="1"/>
            <a:endParaRPr lang="en-GB" sz="2800" smtClean="0"/>
          </a:p>
          <a:p>
            <a:pPr marL="0" indent="0" eaLnBrk="1" hangingPunct="1"/>
            <a:r>
              <a:rPr lang="en-GB" sz="2800" smtClean="0"/>
              <a:t> Enuresis common in children with OSA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pPr eaLnBrk="1" hangingPunct="1"/>
            <a:r>
              <a:rPr lang="en-GB" smtClean="0"/>
              <a:t>Sleep Disorders In Children</a:t>
            </a:r>
          </a:p>
        </p:txBody>
      </p:sp>
      <p:sp>
        <p:nvSpPr>
          <p:cNvPr id="7170" name="Content Placeholder 2"/>
          <p:cNvSpPr>
            <a:spLocks noGrp="1"/>
          </p:cNvSpPr>
          <p:nvPr>
            <p:ph idx="1"/>
          </p:nvPr>
        </p:nvSpPr>
        <p:spPr/>
        <p:txBody>
          <a:bodyPr/>
          <a:lstStyle/>
          <a:p>
            <a:pPr eaLnBrk="1" hangingPunct="1"/>
            <a:r>
              <a:rPr lang="en-GB" sz="2400" b="1" smtClean="0"/>
              <a:t>25% of children </a:t>
            </a:r>
            <a:r>
              <a:rPr lang="en-GB" sz="2400" smtClean="0"/>
              <a:t>experience some type of sleep problem during childhood</a:t>
            </a:r>
          </a:p>
          <a:p>
            <a:pPr eaLnBrk="1" hangingPunct="1"/>
            <a:r>
              <a:rPr lang="en-GB" sz="2400" smtClean="0"/>
              <a:t>Sleep problems are </a:t>
            </a:r>
            <a:r>
              <a:rPr lang="en-GB" sz="2400" b="1" smtClean="0"/>
              <a:t>more prevalent </a:t>
            </a:r>
            <a:r>
              <a:rPr lang="en-GB" sz="2400" smtClean="0"/>
              <a:t>in children with chronic medical, neurodevelopmental and psychiatric conditions</a:t>
            </a:r>
          </a:p>
          <a:p>
            <a:pPr eaLnBrk="1" hangingPunct="1"/>
            <a:r>
              <a:rPr lang="en-GB" sz="2400" smtClean="0"/>
              <a:t>3-12% of children are </a:t>
            </a:r>
            <a:r>
              <a:rPr lang="en-GB" sz="2400" b="1" smtClean="0"/>
              <a:t>habitual snorers </a:t>
            </a:r>
            <a:r>
              <a:rPr lang="en-GB" sz="2400" smtClean="0"/>
              <a:t>(~12% between 5 and 10 years)</a:t>
            </a:r>
          </a:p>
          <a:p>
            <a:pPr eaLnBrk="1" hangingPunct="1"/>
            <a:r>
              <a:rPr lang="en-GB" sz="2400" smtClean="0"/>
              <a:t>1-3% have </a:t>
            </a:r>
            <a:r>
              <a:rPr lang="en-GB" sz="2400" b="1" smtClean="0"/>
              <a:t>SRBD </a:t>
            </a:r>
            <a:r>
              <a:rPr lang="en-GB" sz="2400" smtClean="0"/>
              <a:t>(rising to 13% in morbidly obese children)</a:t>
            </a:r>
          </a:p>
        </p:txBody>
      </p:sp>
      <p:sp>
        <p:nvSpPr>
          <p:cNvPr id="7171" name="TextBox 3"/>
          <p:cNvSpPr txBox="1">
            <a:spLocks noChangeArrowheads="1"/>
          </p:cNvSpPr>
          <p:nvPr/>
        </p:nvSpPr>
        <p:spPr bwMode="auto">
          <a:xfrm>
            <a:off x="4857750" y="6143625"/>
            <a:ext cx="3756025" cy="366713"/>
          </a:xfrm>
          <a:prstGeom prst="rect">
            <a:avLst/>
          </a:prstGeom>
          <a:noFill/>
          <a:ln w="9525">
            <a:noFill/>
            <a:miter lim="800000"/>
            <a:headEnd/>
            <a:tailEnd/>
          </a:ln>
        </p:spPr>
        <p:txBody>
          <a:bodyPr wrap="none">
            <a:spAutoFit/>
          </a:bodyPr>
          <a:lstStyle/>
          <a:p>
            <a:r>
              <a:rPr lang="en-GB" sz="1800">
                <a:latin typeface="Calibri" pitchFamily="34" charset="0"/>
              </a:rPr>
              <a:t>American Academy of Pediatrics, 2002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38200" y="719138"/>
            <a:ext cx="7543800" cy="638175"/>
          </a:xfrm>
        </p:spPr>
        <p:txBody>
          <a:bodyPr/>
          <a:lstStyle/>
          <a:p>
            <a:pPr eaLnBrk="1" hangingPunct="1"/>
            <a:r>
              <a:rPr lang="en-GB" smtClean="0"/>
              <a:t>Airway &amp; Breathing problems during Sleep:</a:t>
            </a:r>
            <a:br>
              <a:rPr lang="en-GB" smtClean="0"/>
            </a:br>
            <a:r>
              <a:rPr lang="en-GB" smtClean="0"/>
              <a:t>Daytime Features</a:t>
            </a:r>
          </a:p>
        </p:txBody>
      </p:sp>
      <p:sp>
        <p:nvSpPr>
          <p:cNvPr id="41986" name="Content Placeholder 2"/>
          <p:cNvSpPr>
            <a:spLocks noGrp="1"/>
          </p:cNvSpPr>
          <p:nvPr>
            <p:ph idx="1"/>
          </p:nvPr>
        </p:nvSpPr>
        <p:spPr/>
        <p:txBody>
          <a:bodyPr/>
          <a:lstStyle/>
          <a:p>
            <a:pPr marL="0" indent="0" eaLnBrk="1" hangingPunct="1"/>
            <a:r>
              <a:rPr lang="en-GB" sz="2400" b="1" smtClean="0"/>
              <a:t> Tiredness &amp; irritability on waking</a:t>
            </a:r>
          </a:p>
          <a:p>
            <a:pPr marL="0" indent="0" eaLnBrk="1" hangingPunct="1"/>
            <a:endParaRPr lang="en-GB" sz="2400" smtClean="0"/>
          </a:p>
          <a:p>
            <a:pPr marL="0" indent="0" eaLnBrk="1" hangingPunct="1"/>
            <a:r>
              <a:rPr lang="en-GB" sz="2400" smtClean="0"/>
              <a:t> Excessive daytime tiredness</a:t>
            </a:r>
          </a:p>
          <a:p>
            <a:pPr marL="609600" lvl="2" indent="0" eaLnBrk="1" hangingPunct="1"/>
            <a:r>
              <a:rPr lang="en-GB" sz="2200" smtClean="0"/>
              <a:t> unusual in children</a:t>
            </a:r>
          </a:p>
          <a:p>
            <a:pPr marL="0" indent="0" eaLnBrk="1" hangingPunct="1"/>
            <a:r>
              <a:rPr lang="en-GB" sz="2400" smtClean="0"/>
              <a:t> </a:t>
            </a:r>
            <a:r>
              <a:rPr lang="en-GB" sz="2400" b="1" smtClean="0"/>
              <a:t>Hyperactivity is common</a:t>
            </a:r>
          </a:p>
          <a:p>
            <a:pPr marL="609600" lvl="2" indent="0" eaLnBrk="1" hangingPunct="1"/>
            <a:r>
              <a:rPr lang="en-GB" sz="2200" smtClean="0"/>
              <a:t>inattention</a:t>
            </a:r>
            <a:endParaRPr lang="en-GB" sz="2400" smtClean="0"/>
          </a:p>
          <a:p>
            <a:pPr marL="0" indent="0" eaLnBrk="1" hangingPunct="1"/>
            <a:r>
              <a:rPr lang="en-GB" sz="2400" smtClean="0"/>
              <a:t> </a:t>
            </a:r>
            <a:r>
              <a:rPr lang="en-GB" sz="2400" b="1" smtClean="0"/>
              <a:t>Behavioural problems</a:t>
            </a:r>
          </a:p>
          <a:p>
            <a:pPr marL="0" indent="0" eaLnBrk="1" hangingPunct="1"/>
            <a:r>
              <a:rPr lang="en-GB" sz="2400" smtClean="0"/>
              <a:t> </a:t>
            </a:r>
            <a:r>
              <a:rPr lang="en-GB" sz="2400" b="1" smtClean="0"/>
              <a:t>Poor executive function</a:t>
            </a:r>
          </a:p>
          <a:p>
            <a:pPr marL="0" indent="0" eaLnBrk="1" hangingPunct="1"/>
            <a:endParaRPr lang="en-GB" sz="2400" smtClean="0"/>
          </a:p>
          <a:p>
            <a:pPr marL="0" indent="0" eaLnBrk="1" hangingPunct="1"/>
            <a:r>
              <a:rPr lang="en-GB" sz="2400" b="1" smtClean="0"/>
              <a:t> Failure to thrive (severe OSA)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838200" y="609600"/>
            <a:ext cx="7543800" cy="747713"/>
          </a:xfrm>
        </p:spPr>
        <p:txBody>
          <a:bodyPr/>
          <a:lstStyle/>
          <a:p>
            <a:pPr eaLnBrk="1" hangingPunct="1"/>
            <a:r>
              <a:rPr lang="en-GB" smtClean="0"/>
              <a:t>Sleep Disordered Breathing:</a:t>
            </a:r>
            <a:br>
              <a:rPr lang="en-GB" smtClean="0"/>
            </a:br>
            <a:r>
              <a:rPr lang="en-GB" smtClean="0"/>
              <a:t>Physical Signs</a:t>
            </a:r>
          </a:p>
        </p:txBody>
      </p:sp>
      <p:sp>
        <p:nvSpPr>
          <p:cNvPr id="44034" name="Content Placeholder 2"/>
          <p:cNvSpPr>
            <a:spLocks noGrp="1"/>
          </p:cNvSpPr>
          <p:nvPr>
            <p:ph sz="half" idx="1"/>
          </p:nvPr>
        </p:nvSpPr>
        <p:spPr>
          <a:xfrm>
            <a:off x="838200" y="1676400"/>
            <a:ext cx="3695700" cy="4724400"/>
          </a:xfrm>
        </p:spPr>
        <p:txBody>
          <a:bodyPr/>
          <a:lstStyle/>
          <a:p>
            <a:pPr marL="0" indent="0" eaLnBrk="1" hangingPunct="1"/>
            <a:r>
              <a:rPr lang="en-GB" sz="2400" smtClean="0"/>
              <a:t> </a:t>
            </a:r>
            <a:r>
              <a:rPr lang="en-GB" smtClean="0"/>
              <a:t>Nasal obstruction</a:t>
            </a:r>
          </a:p>
          <a:p>
            <a:pPr marL="0" indent="0" eaLnBrk="1" hangingPunct="1"/>
            <a:r>
              <a:rPr lang="en-GB" smtClean="0"/>
              <a:t> Mouth breathing</a:t>
            </a:r>
          </a:p>
          <a:p>
            <a:pPr marL="0" indent="0" eaLnBrk="1" hangingPunct="1"/>
            <a:r>
              <a:rPr lang="en-GB" smtClean="0"/>
              <a:t> Adenoidal facies</a:t>
            </a:r>
          </a:p>
          <a:p>
            <a:pPr marL="0" indent="0" eaLnBrk="1" hangingPunct="1"/>
            <a:r>
              <a:rPr lang="en-GB" smtClean="0"/>
              <a:t> Enlarged tonsils</a:t>
            </a:r>
          </a:p>
          <a:p>
            <a:pPr marL="0" indent="0" eaLnBrk="1" hangingPunct="1"/>
            <a:r>
              <a:rPr lang="en-GB" smtClean="0"/>
              <a:t> Nasal speech</a:t>
            </a:r>
          </a:p>
          <a:p>
            <a:pPr marL="0" indent="0" eaLnBrk="1" hangingPunct="1"/>
            <a:r>
              <a:rPr lang="en-GB" smtClean="0"/>
              <a:t> Retrognathia</a:t>
            </a:r>
          </a:p>
          <a:p>
            <a:pPr marL="0" indent="0" eaLnBrk="1" hangingPunct="1"/>
            <a:r>
              <a:rPr lang="en-GB" smtClean="0"/>
              <a:t> High arched palate</a:t>
            </a:r>
          </a:p>
          <a:p>
            <a:pPr marL="0" indent="0" eaLnBrk="1" hangingPunct="1"/>
            <a:r>
              <a:rPr lang="en-GB" smtClean="0"/>
              <a:t> Midface hypoplasia</a:t>
            </a:r>
          </a:p>
          <a:p>
            <a:pPr marL="0" indent="0" eaLnBrk="1" hangingPunct="1"/>
            <a:endParaRPr lang="en-GB" sz="2400" smtClean="0"/>
          </a:p>
        </p:txBody>
      </p:sp>
      <p:sp>
        <p:nvSpPr>
          <p:cNvPr id="44035" name="Content Placeholder 3"/>
          <p:cNvSpPr>
            <a:spLocks noGrp="1"/>
          </p:cNvSpPr>
          <p:nvPr>
            <p:ph sz="half" idx="2"/>
          </p:nvPr>
        </p:nvSpPr>
        <p:spPr>
          <a:xfrm>
            <a:off x="4686300" y="1600200"/>
            <a:ext cx="3886200" cy="4800600"/>
          </a:xfrm>
        </p:spPr>
        <p:txBody>
          <a:bodyPr/>
          <a:lstStyle/>
          <a:p>
            <a:pPr marL="0" indent="0" eaLnBrk="1" hangingPunct="1"/>
            <a:r>
              <a:rPr lang="en-GB" smtClean="0"/>
              <a:t> Nasal polyps</a:t>
            </a:r>
          </a:p>
          <a:p>
            <a:pPr marL="0" indent="0" eaLnBrk="1" hangingPunct="1"/>
            <a:r>
              <a:rPr lang="en-GB" smtClean="0"/>
              <a:t> Deviated nasal septum</a:t>
            </a:r>
          </a:p>
          <a:p>
            <a:pPr marL="0" indent="0" eaLnBrk="1" hangingPunct="1"/>
            <a:r>
              <a:rPr lang="en-GB" smtClean="0"/>
              <a:t> Choanal stenosis/atresia</a:t>
            </a:r>
          </a:p>
          <a:p>
            <a:pPr marL="0" indent="0" eaLnBrk="1" hangingPunct="1"/>
            <a:r>
              <a:rPr lang="en-GB" smtClean="0"/>
              <a:t> Harrison</a:t>
            </a:r>
            <a:r>
              <a:rPr lang="en-GB" altLang="en-US" smtClean="0"/>
              <a:t>’</a:t>
            </a:r>
            <a:r>
              <a:rPr lang="en-GB" smtClean="0"/>
              <a:t>s sulcus</a:t>
            </a:r>
          </a:p>
          <a:p>
            <a:pPr marL="0" indent="0" eaLnBrk="1" hangingPunct="1"/>
            <a:r>
              <a:rPr lang="en-GB" smtClean="0"/>
              <a:t> Marked obesity</a:t>
            </a:r>
          </a:p>
        </p:txBody>
      </p:sp>
      <p:pic>
        <p:nvPicPr>
          <p:cNvPr id="17413" name="Picture 4" descr="india1.jpg"/>
          <p:cNvPicPr>
            <a:picLocks noChangeAspect="1"/>
          </p:cNvPicPr>
          <p:nvPr/>
        </p:nvPicPr>
        <p:blipFill>
          <a:blip r:embed="rId3" cstate="print"/>
          <a:srcRect/>
          <a:stretch>
            <a:fillRect/>
          </a:stretch>
        </p:blipFill>
        <p:spPr bwMode="auto">
          <a:xfrm>
            <a:off x="4876800" y="4038600"/>
            <a:ext cx="3668713"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GB" sz="2800" smtClean="0"/>
              <a:t>Consequences of OSA</a:t>
            </a:r>
          </a:p>
        </p:txBody>
      </p:sp>
      <p:sp>
        <p:nvSpPr>
          <p:cNvPr id="46082" name="Content Placeholder 2"/>
          <p:cNvSpPr>
            <a:spLocks noGrp="1"/>
          </p:cNvSpPr>
          <p:nvPr>
            <p:ph idx="1"/>
          </p:nvPr>
        </p:nvSpPr>
        <p:spPr>
          <a:xfrm>
            <a:off x="838200" y="1600200"/>
            <a:ext cx="7543800" cy="4800600"/>
          </a:xfrm>
        </p:spPr>
        <p:txBody>
          <a:bodyPr/>
          <a:lstStyle/>
          <a:p>
            <a:pPr marL="0" indent="0" eaLnBrk="1" hangingPunct="1">
              <a:buFontTx/>
              <a:buNone/>
            </a:pPr>
            <a:r>
              <a:rPr lang="en-GB" sz="2400" smtClean="0"/>
              <a:t>Failure to thrive</a:t>
            </a:r>
          </a:p>
          <a:p>
            <a:pPr marL="609600" lvl="2" indent="0" eaLnBrk="1" hangingPunct="1">
              <a:buFont typeface="Wingdings" pitchFamily="2" charset="2"/>
              <a:buChar char="Ø"/>
            </a:pPr>
            <a:r>
              <a:rPr lang="en-GB" sz="2400" smtClean="0"/>
              <a:t>52% of infants &lt;18 months AT for OSA</a:t>
            </a:r>
          </a:p>
          <a:p>
            <a:pPr marL="990600" lvl="3" indent="0" eaLnBrk="1" hangingPunct="1">
              <a:buFont typeface="Wingdings" pitchFamily="2" charset="2"/>
              <a:buNone/>
            </a:pPr>
            <a:r>
              <a:rPr lang="en-GB" sz="2200" smtClean="0"/>
              <a:t>- 87% significant weight gain post T&amp;A</a:t>
            </a:r>
          </a:p>
          <a:p>
            <a:pPr marL="609600" lvl="2" indent="0" eaLnBrk="1" hangingPunct="1">
              <a:buFont typeface="Wingdings" pitchFamily="2" charset="2"/>
              <a:buChar char="Ø"/>
            </a:pPr>
            <a:r>
              <a:rPr lang="en-GB" sz="2400" smtClean="0"/>
              <a:t> short stature (reversible)</a:t>
            </a:r>
          </a:p>
          <a:p>
            <a:pPr marL="0" indent="0" eaLnBrk="1" hangingPunct="1">
              <a:buFontTx/>
              <a:buNone/>
            </a:pPr>
            <a:r>
              <a:rPr lang="en-GB" sz="2400" smtClean="0"/>
              <a:t>Cardiac</a:t>
            </a:r>
          </a:p>
          <a:p>
            <a:pPr marL="609600" lvl="2" indent="0" eaLnBrk="1" hangingPunct="1"/>
            <a:r>
              <a:rPr lang="en-GB" sz="2400" smtClean="0"/>
              <a:t>Cor pulmonale</a:t>
            </a:r>
          </a:p>
          <a:p>
            <a:pPr marL="609600" lvl="2" indent="0" eaLnBrk="1" hangingPunct="1"/>
            <a:r>
              <a:rPr lang="en-GB" sz="2400" smtClean="0"/>
              <a:t> pulmonary oedema</a:t>
            </a:r>
          </a:p>
          <a:p>
            <a:pPr marL="609600" lvl="2" indent="0" eaLnBrk="1" hangingPunct="1"/>
            <a:r>
              <a:rPr lang="en-GB" sz="2400" smtClean="0"/>
              <a:t>Hypertension</a:t>
            </a:r>
          </a:p>
          <a:p>
            <a:pPr marL="609600" lvl="2" indent="0" eaLnBrk="1" hangingPunct="1"/>
            <a:r>
              <a:rPr lang="en-GB" sz="2400" smtClean="0"/>
              <a:t>increased left ventricular mass</a:t>
            </a:r>
          </a:p>
          <a:p>
            <a:pPr marL="0" indent="0" eaLnBrk="1" hangingPunct="1">
              <a:buFontTx/>
              <a:buNone/>
            </a:pPr>
            <a:endParaRPr lang="en-GB" sz="2400" smtClean="0"/>
          </a:p>
          <a:p>
            <a:pPr marL="0" indent="0" eaLnBrk="1" hangingPunct="1">
              <a:buFontTx/>
              <a:buNone/>
            </a:pPr>
            <a:r>
              <a:rPr lang="en-GB" sz="2400" b="1" smtClean="0"/>
              <a:t>Neurodevelopmental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sz="2800" smtClean="0"/>
              <a:t>Consequences of OSA</a:t>
            </a:r>
          </a:p>
        </p:txBody>
      </p:sp>
      <p:sp>
        <p:nvSpPr>
          <p:cNvPr id="48130" name="Content Placeholder 2"/>
          <p:cNvSpPr>
            <a:spLocks noGrp="1"/>
          </p:cNvSpPr>
          <p:nvPr>
            <p:ph idx="1"/>
          </p:nvPr>
        </p:nvSpPr>
        <p:spPr>
          <a:xfrm>
            <a:off x="914400" y="1905000"/>
            <a:ext cx="7543800" cy="4648200"/>
          </a:xfrm>
        </p:spPr>
        <p:txBody>
          <a:bodyPr/>
          <a:lstStyle/>
          <a:p>
            <a:pPr marL="0" indent="0" eaLnBrk="1" hangingPunct="1">
              <a:buFontTx/>
              <a:buNone/>
            </a:pPr>
            <a:r>
              <a:rPr lang="en-GB" sz="2400" b="1" smtClean="0"/>
              <a:t>Neurodevelopmental</a:t>
            </a:r>
          </a:p>
          <a:p>
            <a:pPr marL="609600" lvl="2" indent="0" eaLnBrk="1" hangingPunct="1">
              <a:buFont typeface="Wingdings" pitchFamily="2" charset="2"/>
              <a:buChar char="Ø"/>
            </a:pPr>
            <a:r>
              <a:rPr lang="en-GB" sz="2400" smtClean="0"/>
              <a:t>cerebral blood flow, inflammatory processes…</a:t>
            </a:r>
          </a:p>
          <a:p>
            <a:pPr marL="609600" lvl="2" indent="0" eaLnBrk="1" hangingPunct="1">
              <a:buFont typeface="Wingdings" pitchFamily="2" charset="2"/>
              <a:buChar char="Ø"/>
            </a:pPr>
            <a:r>
              <a:rPr lang="en-GB" sz="2400" smtClean="0"/>
              <a:t> impaired academic performance</a:t>
            </a:r>
          </a:p>
          <a:p>
            <a:pPr marL="0" indent="0" eaLnBrk="1" hangingPunct="1">
              <a:buFontTx/>
              <a:buNone/>
            </a:pPr>
            <a:endParaRPr lang="en-GB" sz="2400" b="1" smtClean="0"/>
          </a:p>
          <a:p>
            <a:pPr marL="0" indent="0" eaLnBrk="1" hangingPunct="1">
              <a:buFontTx/>
              <a:buNone/>
            </a:pPr>
            <a:r>
              <a:rPr lang="en-GB" sz="2400" b="1" smtClean="0"/>
              <a:t>Increased healthcare utilisation</a:t>
            </a:r>
          </a:p>
          <a:p>
            <a:pPr marL="609600" lvl="2" indent="0" eaLnBrk="1" hangingPunct="1"/>
            <a:r>
              <a:rPr lang="en-GB" sz="2400" smtClean="0"/>
              <a:t> 226% </a:t>
            </a:r>
            <a:r>
              <a:rPr lang="en-GB" sz="2400" smtClean="0">
                <a:sym typeface="Wingdings" pitchFamily="2" charset="2"/>
              </a:rPr>
              <a:t>increase </a:t>
            </a:r>
            <a:r>
              <a:rPr lang="en-GB" sz="2400" smtClean="0"/>
              <a:t>in year before diagnosis</a:t>
            </a:r>
          </a:p>
          <a:p>
            <a:pPr marL="609600" lvl="2" indent="0" eaLnBrk="1" hangingPunct="1"/>
            <a:r>
              <a:rPr lang="en-GB" sz="2400" smtClean="0"/>
              <a:t>215% </a:t>
            </a:r>
            <a:r>
              <a:rPr lang="en-GB" sz="2400" smtClean="0">
                <a:sym typeface="Wingdings" pitchFamily="2" charset="2"/>
              </a:rPr>
              <a:t>increase </a:t>
            </a:r>
            <a:r>
              <a:rPr lang="en-GB" sz="2400" smtClean="0"/>
              <a:t>from birth to diagnosis</a:t>
            </a:r>
          </a:p>
          <a:p>
            <a:pPr marL="0" indent="0" eaLnBrk="1" hangingPunct="1">
              <a:buFontTx/>
              <a:buNone/>
            </a:pPr>
            <a:endParaRPr lang="en-GB" sz="2400" smtClean="0"/>
          </a:p>
          <a:p>
            <a:pPr marL="0" indent="0" eaLnBrk="1" hangingPunct="1">
              <a:buFontTx/>
              <a:buNone/>
            </a:pPr>
            <a:endParaRPr lang="en-GB" sz="2400" b="1" smtClean="0"/>
          </a:p>
          <a:p>
            <a:pPr marL="0" indent="0" eaLnBrk="1" hangingPunct="1">
              <a:buFontTx/>
              <a:buNone/>
            </a:pPr>
            <a:endParaRPr lang="en-GB" sz="2400" b="1" smtClean="0"/>
          </a:p>
          <a:p>
            <a:pPr marL="0" indent="0" eaLnBrk="1" hangingPunct="1">
              <a:buFontTx/>
              <a:buNone/>
            </a:pPr>
            <a:endParaRPr lang="en-GB" sz="2400" b="1" smtClean="0"/>
          </a:p>
          <a:p>
            <a:pPr marL="0" indent="0" eaLnBrk="1" hangingPunct="1">
              <a:buFontTx/>
              <a:buNone/>
            </a:pPr>
            <a:endParaRPr lang="en-GB" sz="24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GB" sz="2800" smtClean="0"/>
              <a:t>Management of OSA in Children</a:t>
            </a:r>
          </a:p>
        </p:txBody>
      </p:sp>
      <p:sp>
        <p:nvSpPr>
          <p:cNvPr id="50178" name="Content Placeholder 2"/>
          <p:cNvSpPr>
            <a:spLocks noGrp="1"/>
          </p:cNvSpPr>
          <p:nvPr>
            <p:ph idx="1"/>
          </p:nvPr>
        </p:nvSpPr>
        <p:spPr>
          <a:xfrm>
            <a:off x="914400" y="1676400"/>
            <a:ext cx="7543800" cy="4191000"/>
          </a:xfrm>
        </p:spPr>
        <p:txBody>
          <a:bodyPr/>
          <a:lstStyle/>
          <a:p>
            <a:pPr marL="0" indent="0" eaLnBrk="1" hangingPunct="1">
              <a:buFontTx/>
              <a:buNone/>
            </a:pPr>
            <a:r>
              <a:rPr lang="en-GB" sz="2400" b="1" smtClean="0"/>
              <a:t>Adenotonsillectomy (AT) for OSA:</a:t>
            </a:r>
          </a:p>
          <a:p>
            <a:pPr marL="609600" lvl="2" indent="0" eaLnBrk="1" hangingPunct="1"/>
            <a:r>
              <a:rPr lang="en-GB" sz="2200" smtClean="0"/>
              <a:t>improves clinically &amp; on PSG (~ 85% cases)</a:t>
            </a:r>
          </a:p>
          <a:p>
            <a:pPr marL="609600" lvl="2" indent="0" eaLnBrk="1" hangingPunct="1"/>
            <a:r>
              <a:rPr lang="en-GB" sz="2400" smtClean="0"/>
              <a:t>improves growth, infants &amp; older</a:t>
            </a:r>
          </a:p>
          <a:p>
            <a:pPr marL="609600" lvl="2" indent="0" eaLnBrk="1" hangingPunct="1"/>
            <a:r>
              <a:rPr lang="en-GB" sz="2400" smtClean="0"/>
              <a:t>Improves behaviour &amp; attention</a:t>
            </a:r>
          </a:p>
          <a:p>
            <a:pPr marL="609600" lvl="2" indent="0" eaLnBrk="1" hangingPunct="1"/>
            <a:r>
              <a:rPr lang="en-GB" sz="2400" smtClean="0"/>
              <a:t>Improves quality of life</a:t>
            </a:r>
          </a:p>
          <a:p>
            <a:pPr marL="990600" lvl="3" indent="0" eaLnBrk="1" hangingPunct="1"/>
            <a:r>
              <a:rPr lang="en-GB" sz="2200" smtClean="0"/>
              <a:t>sleep quality</a:t>
            </a:r>
          </a:p>
          <a:p>
            <a:pPr marL="990600" lvl="3" indent="0" eaLnBrk="1" hangingPunct="1"/>
            <a:r>
              <a:rPr lang="en-GB" sz="2000" smtClean="0"/>
              <a:t>decreases enuresis</a:t>
            </a:r>
            <a:endParaRPr lang="en-GB" sz="2400" smtClean="0"/>
          </a:p>
          <a:p>
            <a:pPr marL="0" indent="0" eaLnBrk="1" hangingPunct="1">
              <a:buFontTx/>
              <a:buNone/>
            </a:pPr>
            <a:r>
              <a:rPr lang="en-GB" sz="2400" b="1" smtClean="0"/>
              <a:t>AT or tracheostomy:</a:t>
            </a:r>
          </a:p>
          <a:p>
            <a:pPr marL="609600" lvl="2" indent="0" eaLnBrk="1" hangingPunct="1"/>
            <a:r>
              <a:rPr lang="en-GB" sz="2400" smtClean="0"/>
              <a:t>Improves cor pulmonale &amp; other CVS complications</a:t>
            </a:r>
          </a:p>
          <a:p>
            <a:pPr marL="0" indent="0" eaLnBrk="1" hangingPunct="1">
              <a:buFontTx/>
              <a:buNone/>
            </a:pPr>
            <a:endParaRPr lang="en-GB" sz="2400" b="1" i="1" smtClean="0"/>
          </a:p>
          <a:p>
            <a:pPr marL="0" indent="0" eaLnBrk="1" hangingPunct="1">
              <a:buFontTx/>
              <a:buNone/>
            </a:pPr>
            <a:r>
              <a:rPr lang="en-GB" sz="1800" b="1" i="1" smtClean="0"/>
              <a:t> </a:t>
            </a:r>
          </a:p>
        </p:txBody>
      </p:sp>
      <p:sp>
        <p:nvSpPr>
          <p:cNvPr id="4" name="TextBox 3"/>
          <p:cNvSpPr txBox="1">
            <a:spLocks noChangeArrowheads="1"/>
          </p:cNvSpPr>
          <p:nvPr/>
        </p:nvSpPr>
        <p:spPr bwMode="auto">
          <a:xfrm>
            <a:off x="990600" y="6096000"/>
            <a:ext cx="7391400" cy="708025"/>
          </a:xfrm>
          <a:prstGeom prst="rect">
            <a:avLst/>
          </a:prstGeom>
          <a:noFill/>
          <a:ln w="9525">
            <a:noFill/>
            <a:miter lim="800000"/>
            <a:headEnd/>
            <a:tailEnd/>
          </a:ln>
        </p:spPr>
        <p:txBody>
          <a:bodyPr>
            <a:spAutoFit/>
          </a:bodyPr>
          <a:lstStyle/>
          <a:p>
            <a:r>
              <a:rPr lang="en-GB" sz="2400" b="1">
                <a:solidFill>
                  <a:srgbClr val="1B0807"/>
                </a:solidFill>
              </a:rPr>
              <a:t>Adenoidectomy alone is often insufficient</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GB" sz="2800" smtClean="0"/>
              <a:t>Management of OSA in Children</a:t>
            </a:r>
          </a:p>
        </p:txBody>
      </p:sp>
      <p:sp>
        <p:nvSpPr>
          <p:cNvPr id="52226" name="Content Placeholder 2"/>
          <p:cNvSpPr>
            <a:spLocks noGrp="1"/>
          </p:cNvSpPr>
          <p:nvPr>
            <p:ph idx="1"/>
          </p:nvPr>
        </p:nvSpPr>
        <p:spPr>
          <a:xfrm>
            <a:off x="838200" y="1676400"/>
            <a:ext cx="7543800" cy="5181600"/>
          </a:xfrm>
        </p:spPr>
        <p:txBody>
          <a:bodyPr/>
          <a:lstStyle/>
          <a:p>
            <a:pPr marL="0" indent="0" eaLnBrk="1" hangingPunct="1">
              <a:buFontTx/>
              <a:buNone/>
            </a:pPr>
            <a:endParaRPr lang="en-GB" sz="2000" b="1" smtClean="0">
              <a:sym typeface="Wingdings" pitchFamily="2" charset="2"/>
            </a:endParaRPr>
          </a:p>
          <a:p>
            <a:pPr marL="0" indent="0" eaLnBrk="1" hangingPunct="1">
              <a:buFont typeface="Wingdings" pitchFamily="2" charset="2"/>
              <a:buChar char="à"/>
            </a:pPr>
            <a:r>
              <a:rPr lang="en-GB" sz="2000" smtClean="0">
                <a:sym typeface="Wingdings" pitchFamily="2" charset="2"/>
              </a:rPr>
              <a:t> Oxygen as a temporary measure (e.g. while awaiting AT)</a:t>
            </a:r>
          </a:p>
          <a:p>
            <a:pPr marL="609600" lvl="2" indent="0" eaLnBrk="1" hangingPunct="1">
              <a:buFontTx/>
              <a:buNone/>
            </a:pPr>
            <a:r>
              <a:rPr lang="en-GB" sz="2000" smtClean="0">
                <a:sym typeface="Wingdings" pitchFamily="2" charset="2"/>
              </a:rPr>
              <a:t>Check CO2 levels not rising during treatment</a:t>
            </a:r>
          </a:p>
          <a:p>
            <a:pPr marL="0" indent="0" eaLnBrk="1" hangingPunct="1">
              <a:buFontTx/>
              <a:buNone/>
            </a:pPr>
            <a:endParaRPr lang="en-GB" sz="2000" smtClean="0">
              <a:sym typeface="Wingdings" pitchFamily="2" charset="2"/>
            </a:endParaRPr>
          </a:p>
          <a:p>
            <a:pPr marL="0" indent="0" eaLnBrk="1" hangingPunct="1">
              <a:buFont typeface="Wingdings" pitchFamily="2" charset="2"/>
              <a:buChar char="à"/>
            </a:pPr>
            <a:r>
              <a:rPr lang="en-GB" sz="2000" smtClean="0">
                <a:sym typeface="Wingdings" pitchFamily="2" charset="2"/>
              </a:rPr>
              <a:t> Positive Airway Pressure (CPAP, or bi-level) where AT has failed or is contraindicated</a:t>
            </a:r>
          </a:p>
          <a:p>
            <a:pPr marL="0" indent="0" eaLnBrk="1" hangingPunct="1">
              <a:buFont typeface="Wingdings" pitchFamily="2" charset="2"/>
              <a:buChar char="à"/>
            </a:pPr>
            <a:endParaRPr lang="en-GB" sz="2000" smtClean="0">
              <a:sym typeface="Wingdings" pitchFamily="2" charset="2"/>
            </a:endParaRPr>
          </a:p>
          <a:p>
            <a:pPr marL="0" indent="0" eaLnBrk="1" hangingPunct="1">
              <a:buFont typeface="Wingdings" pitchFamily="2" charset="2"/>
              <a:buChar char="à"/>
            </a:pPr>
            <a:r>
              <a:rPr lang="en-GB" sz="2000" smtClean="0">
                <a:sym typeface="Wingdings" pitchFamily="2" charset="2"/>
              </a:rPr>
              <a:t> Tracheostomy may be required where all other options have failed</a:t>
            </a:r>
          </a:p>
          <a:p>
            <a:pPr marL="0" indent="0" eaLnBrk="1" hangingPunct="1">
              <a:buFont typeface="Wingdings" pitchFamily="2" charset="2"/>
              <a:buChar char="à"/>
            </a:pPr>
            <a:endParaRPr lang="en-GB" sz="2000" smtClean="0">
              <a:sym typeface="Wingdings" pitchFamily="2" charset="2"/>
            </a:endParaRPr>
          </a:p>
          <a:p>
            <a:pPr marL="0" indent="0" eaLnBrk="1" hangingPunct="1">
              <a:buFontTx/>
              <a:buNone/>
            </a:pPr>
            <a:r>
              <a:rPr lang="en-GB" sz="2000" b="1" smtClean="0">
                <a:sym typeface="Wingdings" pitchFamily="2" charset="2"/>
              </a:rPr>
              <a:t>Follow up Sleep study to ensure normalisation of physiology</a:t>
            </a:r>
            <a:endParaRPr lang="en-GB" sz="20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2800" smtClean="0"/>
              <a:t>PSG findings: OSA </a:t>
            </a:r>
          </a:p>
        </p:txBody>
      </p:sp>
      <p:pic>
        <p:nvPicPr>
          <p:cNvPr id="54274" name="Picture 3"/>
          <p:cNvPicPr>
            <a:picLocks noChangeAspect="1" noChangeArrowheads="1"/>
          </p:cNvPicPr>
          <p:nvPr/>
        </p:nvPicPr>
        <p:blipFill>
          <a:blip r:embed="rId3" cstate="print"/>
          <a:srcRect t="8777" b="9752"/>
          <a:stretch>
            <a:fillRect/>
          </a:stretch>
        </p:blipFill>
        <p:spPr bwMode="auto">
          <a:xfrm>
            <a:off x="0" y="3124200"/>
            <a:ext cx="9144000" cy="3733800"/>
          </a:xfrm>
          <a:prstGeom prst="rect">
            <a:avLst/>
          </a:prstGeom>
          <a:noFill/>
          <a:ln w="9525">
            <a:noFill/>
            <a:miter lim="800000"/>
            <a:headEnd/>
            <a:tailEnd/>
          </a:ln>
        </p:spPr>
      </p:pic>
      <p:sp>
        <p:nvSpPr>
          <p:cNvPr id="54275" name="TextBox 5"/>
          <p:cNvSpPr txBox="1">
            <a:spLocks noChangeArrowheads="1"/>
          </p:cNvSpPr>
          <p:nvPr/>
        </p:nvSpPr>
        <p:spPr bwMode="auto">
          <a:xfrm>
            <a:off x="609600" y="1828800"/>
            <a:ext cx="7620000" cy="1570038"/>
          </a:xfrm>
          <a:prstGeom prst="rect">
            <a:avLst/>
          </a:prstGeom>
          <a:noFill/>
          <a:ln w="9525">
            <a:noFill/>
            <a:miter lim="800000"/>
            <a:headEnd/>
            <a:tailEnd/>
          </a:ln>
        </p:spPr>
        <p:txBody>
          <a:bodyPr>
            <a:spAutoFit/>
          </a:bodyPr>
          <a:lstStyle/>
          <a:p>
            <a:r>
              <a:rPr lang="en-US" b="1" i="0"/>
              <a:t>5 minute epoch of PSG</a:t>
            </a:r>
          </a:p>
          <a:p>
            <a:endParaRPr lang="en-US" b="1" i="0"/>
          </a:p>
          <a:p>
            <a:r>
              <a:rPr lang="en-US" i="0"/>
              <a:t>EW: age 3yrs.  Height 102, Weight: 12Kg, BMI: 12</a:t>
            </a:r>
          </a:p>
          <a:p>
            <a:endParaRPr lang="en-US" i="0"/>
          </a:p>
          <a:p>
            <a:r>
              <a:rPr lang="en-US" b="1" i="0">
                <a:solidFill>
                  <a:srgbClr val="363838"/>
                </a:solidFill>
              </a:rPr>
              <a:t>Recommendation: For urgent Adenotonsillectomy (AT) </a:t>
            </a:r>
          </a:p>
          <a:p>
            <a:endParaRPr lang="en-US" i="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2800" smtClean="0"/>
              <a:t>PSG findings: Post AT for OSA</a:t>
            </a:r>
          </a:p>
        </p:txBody>
      </p:sp>
      <p:sp>
        <p:nvSpPr>
          <p:cNvPr id="55298" name="TextBox 5"/>
          <p:cNvSpPr txBox="1">
            <a:spLocks noChangeArrowheads="1"/>
          </p:cNvSpPr>
          <p:nvPr/>
        </p:nvSpPr>
        <p:spPr bwMode="auto">
          <a:xfrm>
            <a:off x="609600" y="1676400"/>
            <a:ext cx="7620000" cy="1570038"/>
          </a:xfrm>
          <a:prstGeom prst="rect">
            <a:avLst/>
          </a:prstGeom>
          <a:noFill/>
          <a:ln w="9525">
            <a:noFill/>
            <a:miter lim="800000"/>
            <a:headEnd/>
            <a:tailEnd/>
          </a:ln>
        </p:spPr>
        <p:txBody>
          <a:bodyPr>
            <a:spAutoFit/>
          </a:bodyPr>
          <a:lstStyle/>
          <a:p>
            <a:r>
              <a:rPr lang="en-US" b="1" i="0"/>
              <a:t>5 minute epoch of PSG</a:t>
            </a:r>
          </a:p>
          <a:p>
            <a:endParaRPr lang="en-US" b="1" i="0"/>
          </a:p>
          <a:p>
            <a:r>
              <a:rPr lang="en-US" i="0"/>
              <a:t>EW: age 3yrs.  Height 105, Weight: 14Kg, BMI: 13</a:t>
            </a:r>
          </a:p>
          <a:p>
            <a:endParaRPr lang="en-US" i="0"/>
          </a:p>
          <a:p>
            <a:r>
              <a:rPr lang="en-US" b="1" i="0"/>
              <a:t>Significant clinical and PSG improvement</a:t>
            </a:r>
          </a:p>
          <a:p>
            <a:endParaRPr lang="en-US" i="0"/>
          </a:p>
        </p:txBody>
      </p:sp>
      <p:pic>
        <p:nvPicPr>
          <p:cNvPr id="55299" name="Picture 4"/>
          <p:cNvPicPr>
            <a:picLocks noChangeAspect="1" noChangeArrowheads="1"/>
          </p:cNvPicPr>
          <p:nvPr/>
        </p:nvPicPr>
        <p:blipFill>
          <a:blip r:embed="rId3" cstate="print"/>
          <a:srcRect t="8968" b="9918"/>
          <a:stretch>
            <a:fillRect/>
          </a:stretch>
        </p:blipFill>
        <p:spPr bwMode="auto">
          <a:xfrm>
            <a:off x="0" y="3200400"/>
            <a:ext cx="9144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smtClean="0"/>
              <a:t>Baby Mia aged 5 months</a:t>
            </a:r>
          </a:p>
        </p:txBody>
      </p:sp>
      <p:sp>
        <p:nvSpPr>
          <p:cNvPr id="56322" name="Rectangle 3"/>
          <p:cNvSpPr>
            <a:spLocks noGrp="1" noChangeArrowheads="1"/>
          </p:cNvSpPr>
          <p:nvPr>
            <p:ph type="body" idx="1"/>
          </p:nvPr>
        </p:nvSpPr>
        <p:spPr>
          <a:xfrm>
            <a:off x="685800" y="1571625"/>
            <a:ext cx="7772400" cy="4786313"/>
          </a:xfrm>
        </p:spPr>
        <p:txBody>
          <a:bodyPr/>
          <a:lstStyle/>
          <a:p>
            <a:pPr eaLnBrk="1" hangingPunct="1">
              <a:buFontTx/>
              <a:buNone/>
            </a:pPr>
            <a:r>
              <a:rPr lang="en-GB" sz="2400" smtClean="0"/>
              <a:t>24 hr cough, </a:t>
            </a:r>
            <a:r>
              <a:rPr lang="en-GB" sz="2400" smtClean="0">
                <a:sym typeface="Symbol" pitchFamily="18" charset="2"/>
              </a:rPr>
              <a:t> feeding</a:t>
            </a:r>
          </a:p>
          <a:p>
            <a:pPr eaLnBrk="1" hangingPunct="1">
              <a:buFontTx/>
              <a:buNone/>
            </a:pPr>
            <a:r>
              <a:rPr lang="en-GB" altLang="en-US" sz="2400" b="1" i="1" smtClean="0">
                <a:sym typeface="Symbol" pitchFamily="18" charset="2"/>
              </a:rPr>
              <a:t>“</a:t>
            </a:r>
            <a:r>
              <a:rPr lang="en-GB" sz="2400" b="1" i="1" smtClean="0">
                <a:sym typeface="Symbol" pitchFamily="18" charset="2"/>
              </a:rPr>
              <a:t>Stopped breathing, blue colour, floppy</a:t>
            </a:r>
            <a:r>
              <a:rPr lang="en-GB" altLang="en-US" sz="2400" b="1" i="1" smtClean="0">
                <a:sym typeface="Symbol" pitchFamily="18" charset="2"/>
              </a:rPr>
              <a:t>”</a:t>
            </a:r>
            <a:endParaRPr lang="en-GB" sz="2400" b="1" i="1" smtClean="0">
              <a:sym typeface="Symbol" pitchFamily="18" charset="2"/>
            </a:endParaRPr>
          </a:p>
          <a:p>
            <a:pPr lvl="1" eaLnBrk="1" hangingPunct="1"/>
            <a:r>
              <a:rPr lang="en-GB" sz="2400" smtClean="0">
                <a:sym typeface="Symbol" pitchFamily="18" charset="2"/>
              </a:rPr>
              <a:t>Dad gave mouth to mouth</a:t>
            </a:r>
          </a:p>
          <a:p>
            <a:pPr lvl="1" eaLnBrk="1" hangingPunct="1"/>
            <a:r>
              <a:rPr lang="en-GB" sz="2400" smtClean="0">
                <a:sym typeface="Symbol" pitchFamily="18" charset="2"/>
              </a:rPr>
              <a:t>Called 999</a:t>
            </a:r>
          </a:p>
          <a:p>
            <a:pPr eaLnBrk="1" hangingPunct="1">
              <a:buFontTx/>
              <a:buNone/>
            </a:pPr>
            <a:r>
              <a:rPr lang="en-GB" sz="2400" smtClean="0"/>
              <a:t>SMH A&amp;E</a:t>
            </a:r>
          </a:p>
          <a:p>
            <a:pPr eaLnBrk="1" hangingPunct="1">
              <a:buFontTx/>
              <a:buNone/>
            </a:pPr>
            <a:r>
              <a:rPr lang="en-GB" sz="2400" smtClean="0"/>
              <a:t>Several apnoeic episodes</a:t>
            </a:r>
          </a:p>
          <a:p>
            <a:pPr lvl="1" eaLnBrk="1" hangingPunct="1"/>
            <a:r>
              <a:rPr lang="en-GB" sz="2400" smtClean="0"/>
              <a:t>Bag mask ventilation</a:t>
            </a:r>
          </a:p>
          <a:p>
            <a:pPr lvl="1" eaLnBrk="1" hangingPunct="1">
              <a:buFontTx/>
              <a:buNone/>
            </a:pPr>
            <a:endParaRPr lang="en-GB"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body" idx="1"/>
          </p:nvPr>
        </p:nvSpPr>
        <p:spPr>
          <a:xfrm>
            <a:off x="609600" y="1524000"/>
            <a:ext cx="7772400" cy="533400"/>
          </a:xfrm>
        </p:spPr>
        <p:txBody>
          <a:bodyPr/>
          <a:lstStyle/>
          <a:p>
            <a:pPr eaLnBrk="1" hangingPunct="1">
              <a:buFontTx/>
              <a:buNone/>
            </a:pPr>
            <a:r>
              <a:rPr lang="en-GB" sz="2400" b="1" smtClean="0"/>
              <a:t>Diagnosis?</a:t>
            </a:r>
          </a:p>
          <a:p>
            <a:pPr eaLnBrk="1" hangingPunct="1">
              <a:buFontTx/>
              <a:buNone/>
            </a:pPr>
            <a:endParaRPr lang="en-GB" sz="2400" smtClean="0"/>
          </a:p>
        </p:txBody>
      </p:sp>
      <p:sp>
        <p:nvSpPr>
          <p:cNvPr id="3" name="TextBox 2"/>
          <p:cNvSpPr txBox="1">
            <a:spLocks noChangeArrowheads="1"/>
          </p:cNvSpPr>
          <p:nvPr/>
        </p:nvSpPr>
        <p:spPr bwMode="auto">
          <a:xfrm>
            <a:off x="609600" y="2590800"/>
            <a:ext cx="8077200" cy="3046413"/>
          </a:xfrm>
          <a:prstGeom prst="rect">
            <a:avLst/>
          </a:prstGeom>
          <a:noFill/>
          <a:ln w="9525">
            <a:noFill/>
            <a:miter lim="800000"/>
            <a:headEnd/>
            <a:tailEnd/>
          </a:ln>
        </p:spPr>
        <p:txBody>
          <a:bodyPr>
            <a:spAutoFit/>
          </a:bodyPr>
          <a:lstStyle/>
          <a:p>
            <a:r>
              <a:rPr lang="en-GB" sz="2400"/>
              <a:t>Apparent Life Threatening Event (ALTE)</a:t>
            </a:r>
          </a:p>
          <a:p>
            <a:pPr lvl="2">
              <a:buFont typeface="Arial" pitchFamily="34" charset="0"/>
              <a:buAutoNum type="arabicPeriod"/>
            </a:pPr>
            <a:r>
              <a:rPr lang="en-GB" sz="2400"/>
              <a:t>Aspiration syndrome?</a:t>
            </a:r>
          </a:p>
          <a:p>
            <a:pPr lvl="2">
              <a:buFont typeface="Arial" pitchFamily="34" charset="0"/>
              <a:buAutoNum type="arabicPeriod"/>
            </a:pPr>
            <a:r>
              <a:rPr lang="en-GB" sz="2400"/>
              <a:t>Infection?</a:t>
            </a:r>
          </a:p>
          <a:p>
            <a:pPr lvl="2">
              <a:buFont typeface="Arial" pitchFamily="34" charset="0"/>
              <a:buAutoNum type="arabicPeriod"/>
            </a:pPr>
            <a:r>
              <a:rPr lang="en-GB" sz="2400"/>
              <a:t>Neurological?</a:t>
            </a:r>
          </a:p>
          <a:p>
            <a:pPr lvl="2">
              <a:buFont typeface="Arial" pitchFamily="34" charset="0"/>
              <a:buAutoNum type="arabicPeriod"/>
            </a:pPr>
            <a:r>
              <a:rPr lang="en-GB" sz="2400"/>
              <a:t>Other?</a:t>
            </a:r>
          </a:p>
          <a:p>
            <a:endParaRPr lang="en-GB" sz="2400"/>
          </a:p>
          <a:p>
            <a:r>
              <a:rPr lang="en-GB" sz="2400" b="1"/>
              <a:t>MRI under sedation:</a:t>
            </a:r>
          </a:p>
          <a:p>
            <a:pPr lvl="1">
              <a:buFont typeface="Arial" pitchFamily="34" charset="0"/>
              <a:buChar char="•"/>
            </a:pPr>
            <a:r>
              <a:rPr lang="en-GB" sz="2400"/>
              <a:t>Multiple apnoeas!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title"/>
          </p:nvPr>
        </p:nvSpPr>
        <p:spPr>
          <a:xfrm>
            <a:off x="3200400" y="609600"/>
            <a:ext cx="5181600" cy="638175"/>
          </a:xfrm>
        </p:spPr>
        <p:txBody>
          <a:bodyPr/>
          <a:lstStyle/>
          <a:p>
            <a:r>
              <a:rPr lang="en-GB" sz="3800" smtClean="0"/>
              <a:t>Background</a:t>
            </a:r>
          </a:p>
        </p:txBody>
      </p:sp>
      <p:graphicFrame>
        <p:nvGraphicFramePr>
          <p:cNvPr id="9218" name="Object 2"/>
          <p:cNvGraphicFramePr>
            <a:graphicFrameLocks noGrp="1" noChangeAspect="1"/>
          </p:cNvGraphicFramePr>
          <p:nvPr>
            <p:ph sz="half" idx="2"/>
          </p:nvPr>
        </p:nvGraphicFramePr>
        <p:xfrm>
          <a:off x="4686300" y="2938463"/>
          <a:ext cx="3695700" cy="2463800"/>
        </p:xfrm>
        <a:graphic>
          <a:graphicData uri="http://schemas.openxmlformats.org/presentationml/2006/ole">
            <mc:AlternateContent xmlns:mc="http://schemas.openxmlformats.org/markup-compatibility/2006">
              <mc:Choice xmlns:v="urn:schemas-microsoft-com:vml" Requires="v">
                <p:oleObj spid="_x0000_s9219" name="Chart" r:id="rId4" imgW="24380952" imgH="16253968" progId="MSGraph.Chart.8">
                  <p:embed followColorScheme="full"/>
                </p:oleObj>
              </mc:Choice>
              <mc:Fallback>
                <p:oleObj name="Chart" r:id="rId4" imgW="24380952" imgH="16253968"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2938463"/>
                        <a:ext cx="36957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7341" name="Picture 3"/>
          <p:cNvPicPr>
            <a:picLocks noGrp="1" noChangeAspect="1" noChangeArrowheads="1"/>
          </p:cNvPicPr>
          <p:nvPr>
            <p:ph sz="half" idx="1"/>
          </p:nvPr>
        </p:nvPicPr>
        <p:blipFill>
          <a:blip r:embed="rId6" cstate="print"/>
          <a:srcRect l="27431" t="33875" r="28406" b="26315"/>
          <a:stretch>
            <a:fillRect/>
          </a:stretch>
        </p:blipFill>
        <p:spPr>
          <a:xfrm>
            <a:off x="1331913" y="1916113"/>
            <a:ext cx="6337300" cy="3960812"/>
          </a:xfrm>
        </p:spPr>
      </p:pic>
      <p:sp>
        <p:nvSpPr>
          <p:cNvPr id="227343" name="Text Box 15"/>
          <p:cNvSpPr txBox="1">
            <a:spLocks noChangeArrowheads="1"/>
          </p:cNvSpPr>
          <p:nvPr/>
        </p:nvSpPr>
        <p:spPr bwMode="auto">
          <a:xfrm>
            <a:off x="2339975" y="3573463"/>
            <a:ext cx="4608513" cy="1077912"/>
          </a:xfrm>
          <a:prstGeom prst="rect">
            <a:avLst/>
          </a:prstGeom>
          <a:solidFill>
            <a:schemeClr val="bg1"/>
          </a:solidFill>
          <a:ln w="9525">
            <a:noFill/>
            <a:miter lim="800000"/>
            <a:headEnd/>
            <a:tailEnd/>
          </a:ln>
        </p:spPr>
        <p:txBody>
          <a:bodyPr>
            <a:spAutoFit/>
          </a:bodyPr>
          <a:lstStyle/>
          <a:p>
            <a:pPr algn="ctr">
              <a:spcBef>
                <a:spcPct val="50000"/>
              </a:spcBef>
            </a:pPr>
            <a:r>
              <a:rPr lang="en-GB" sz="3200" i="0">
                <a:solidFill>
                  <a:srgbClr val="000000"/>
                </a:solidFill>
                <a:latin typeface="Arial" pitchFamily="34" charset="0"/>
              </a:rPr>
              <a:t>No epidemiological studies in the UK yet</a:t>
            </a:r>
            <a:r>
              <a:rPr lang="en-GB" sz="3200" i="0">
                <a:solidFill>
                  <a:srgbClr val="000000"/>
                </a:solidFill>
              </a:rPr>
              <a:t>.</a:t>
            </a:r>
            <a:endParaRPr lang="en-US" sz="3200" i="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27341"/>
                                        </p:tgtEl>
                                        <p:attrNameLst>
                                          <p:attrName>style.opacity</p:attrName>
                                        </p:attrNameLst>
                                      </p:cBhvr>
                                      <p:to>
                                        <p:strVal val="0.5"/>
                                      </p:to>
                                    </p:set>
                                    <p:animEffect filter="image" prLst="opacity: 0.5">
                                      <p:cBhvr rctx="IE">
                                        <p:cTn id="7" dur="indefinite"/>
                                        <p:tgtEl>
                                          <p:spTgt spid="227341"/>
                                        </p:tgtEl>
                                      </p:cBhvr>
                                    </p:animEffect>
                                  </p:childTnLst>
                                </p:cTn>
                              </p:par>
                            </p:childTnLst>
                          </p:cTn>
                        </p:par>
                        <p:par>
                          <p:cTn id="8" fill="hold" nodeType="afterGroup">
                            <p:stCondLst>
                              <p:cond delay="0"/>
                            </p:stCondLst>
                            <p:childTnLst>
                              <p:par>
                                <p:cTn id="9" presetID="6" presetClass="entr" presetSubtype="16" fill="hold" grpId="0" nodeType="afterEffect">
                                  <p:stCondLst>
                                    <p:cond delay="0"/>
                                  </p:stCondLst>
                                  <p:childTnLst>
                                    <p:set>
                                      <p:cBhvr>
                                        <p:cTn id="10" dur="1" fill="hold">
                                          <p:stCondLst>
                                            <p:cond delay="0"/>
                                          </p:stCondLst>
                                        </p:cTn>
                                        <p:tgtEl>
                                          <p:spTgt spid="227343"/>
                                        </p:tgtEl>
                                        <p:attrNameLst>
                                          <p:attrName>style.visibility</p:attrName>
                                        </p:attrNameLst>
                                      </p:cBhvr>
                                      <p:to>
                                        <p:strVal val="visible"/>
                                      </p:to>
                                    </p:set>
                                    <p:animEffect transition="in" filter="circle(in)">
                                      <p:cBhvr>
                                        <p:cTn id="11" dur="2000"/>
                                        <p:tgtEl>
                                          <p:spTgt spid="227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GB" sz="2800" smtClean="0"/>
              <a:t>ALTE work up:</a:t>
            </a:r>
          </a:p>
        </p:txBody>
      </p:sp>
      <p:sp>
        <p:nvSpPr>
          <p:cNvPr id="60418" name="Rectangle 3"/>
          <p:cNvSpPr>
            <a:spLocks noGrp="1" noChangeArrowheads="1"/>
          </p:cNvSpPr>
          <p:nvPr>
            <p:ph type="body" idx="1"/>
          </p:nvPr>
        </p:nvSpPr>
        <p:spPr/>
        <p:txBody>
          <a:bodyPr/>
          <a:lstStyle/>
          <a:p>
            <a:pPr eaLnBrk="1" hangingPunct="1">
              <a:buFontTx/>
              <a:buNone/>
            </a:pPr>
            <a:r>
              <a:rPr lang="en-GB" sz="2800" smtClean="0"/>
              <a:t>Cranial ultrasound + MRI  -normal</a:t>
            </a:r>
          </a:p>
          <a:p>
            <a:pPr eaLnBrk="1" hangingPunct="1">
              <a:buFontTx/>
              <a:buNone/>
            </a:pPr>
            <a:r>
              <a:rPr lang="en-GB" sz="2800" smtClean="0"/>
              <a:t>EEG - unremarkable</a:t>
            </a:r>
          </a:p>
          <a:p>
            <a:pPr eaLnBrk="1" hangingPunct="1">
              <a:buFontTx/>
              <a:buNone/>
            </a:pPr>
            <a:r>
              <a:rPr lang="en-GB" sz="2800" smtClean="0"/>
              <a:t>ECG/Echo -normal</a:t>
            </a:r>
          </a:p>
          <a:p>
            <a:pPr eaLnBrk="1" hangingPunct="1">
              <a:buFontTx/>
              <a:buNone/>
            </a:pPr>
            <a:r>
              <a:rPr lang="en-GB" sz="2800" smtClean="0"/>
              <a:t>Ba swallow- no GORD/hernia</a:t>
            </a:r>
          </a:p>
          <a:p>
            <a:pPr eaLnBrk="1" hangingPunct="1">
              <a:buFontTx/>
              <a:buNone/>
            </a:pPr>
            <a:endParaRPr lang="en-GB" sz="2800" smtClean="0"/>
          </a:p>
          <a:p>
            <a:pPr eaLnBrk="1" hangingPunct="1">
              <a:buFontTx/>
              <a:buNone/>
            </a:pPr>
            <a:r>
              <a:rPr lang="en-GB" sz="2800" b="1" smtClean="0"/>
              <a:t>Central hypoventilation?</a:t>
            </a:r>
          </a:p>
          <a:p>
            <a:pPr lvl="1" eaLnBrk="1" hangingPunct="1"/>
            <a:r>
              <a:rPr lang="en-GB" sz="2600" smtClean="0"/>
              <a:t>PHOX2B gene  -Normal allele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GB" smtClean="0"/>
              <a:t>ALTE work up:</a:t>
            </a:r>
            <a:endParaRPr lang="en-GB" sz="4000" smtClean="0"/>
          </a:p>
        </p:txBody>
      </p:sp>
      <p:sp>
        <p:nvSpPr>
          <p:cNvPr id="62466" name="Rectangle 3"/>
          <p:cNvSpPr>
            <a:spLocks noGrp="1" noChangeArrowheads="1"/>
          </p:cNvSpPr>
          <p:nvPr>
            <p:ph type="body" idx="1"/>
          </p:nvPr>
        </p:nvSpPr>
        <p:spPr>
          <a:xfrm>
            <a:off x="838200" y="1943100"/>
            <a:ext cx="7543800" cy="3162300"/>
          </a:xfrm>
        </p:spPr>
        <p:txBody>
          <a:bodyPr/>
          <a:lstStyle/>
          <a:p>
            <a:pPr eaLnBrk="1" hangingPunct="1">
              <a:lnSpc>
                <a:spcPct val="90000"/>
              </a:lnSpc>
              <a:buFontTx/>
              <a:buNone/>
            </a:pPr>
            <a:r>
              <a:rPr lang="en-GB" sz="2800" b="1" smtClean="0"/>
              <a:t>Barium swallow:</a:t>
            </a:r>
          </a:p>
          <a:p>
            <a:pPr lvl="1" eaLnBrk="1" hangingPunct="1">
              <a:lnSpc>
                <a:spcPct val="90000"/>
              </a:lnSpc>
            </a:pPr>
            <a:r>
              <a:rPr lang="en-GB" sz="2400" smtClean="0"/>
              <a:t>NO GORD/H hernia</a:t>
            </a:r>
          </a:p>
          <a:p>
            <a:pPr eaLnBrk="1" hangingPunct="1">
              <a:lnSpc>
                <a:spcPct val="90000"/>
              </a:lnSpc>
              <a:buFontTx/>
              <a:buNone/>
            </a:pPr>
            <a:r>
              <a:rPr lang="en-GB" sz="2800" b="1" smtClean="0"/>
              <a:t>Video fluoroscopy</a:t>
            </a:r>
          </a:p>
          <a:p>
            <a:pPr lvl="1" eaLnBrk="1" hangingPunct="1">
              <a:lnSpc>
                <a:spcPct val="90000"/>
              </a:lnSpc>
            </a:pPr>
            <a:r>
              <a:rPr lang="en-GB" sz="2400" smtClean="0"/>
              <a:t>Silent aspiration</a:t>
            </a:r>
          </a:p>
          <a:p>
            <a:pPr eaLnBrk="1" hangingPunct="1">
              <a:lnSpc>
                <a:spcPct val="90000"/>
              </a:lnSpc>
              <a:buFontTx/>
              <a:buNone/>
            </a:pPr>
            <a:r>
              <a:rPr lang="en-GB" sz="2400" b="1" smtClean="0"/>
              <a:t>MLB</a:t>
            </a:r>
            <a:r>
              <a:rPr lang="en-GB" sz="2400" smtClean="0"/>
              <a:t>:? Tracheomalacia</a:t>
            </a:r>
          </a:p>
          <a:p>
            <a:pPr eaLnBrk="1" hangingPunct="1">
              <a:lnSpc>
                <a:spcPct val="90000"/>
              </a:lnSpc>
              <a:buFontTx/>
              <a:buNone/>
            </a:pPr>
            <a:r>
              <a:rPr lang="en-GB" sz="2400" b="1" smtClean="0"/>
              <a:t>Contrast CT: </a:t>
            </a:r>
            <a:r>
              <a:rPr lang="en-GB" sz="2400" smtClean="0"/>
              <a:t>indentation of ant trachea</a:t>
            </a:r>
          </a:p>
          <a:p>
            <a:pPr lvl="1" eaLnBrk="1" hangingPunct="1">
              <a:lnSpc>
                <a:spcPct val="90000"/>
              </a:lnSpc>
            </a:pPr>
            <a:r>
              <a:rPr lang="en-GB" sz="2400" smtClean="0"/>
              <a:t>R bracheocephalic artery</a:t>
            </a:r>
          </a:p>
          <a:p>
            <a:pPr lvl="1" eaLnBrk="1" hangingPunct="1">
              <a:lnSpc>
                <a:spcPct val="90000"/>
              </a:lnSpc>
              <a:buFontTx/>
              <a:buNone/>
            </a:pPr>
            <a:endParaRPr lang="en-GB" sz="2400" smtClean="0"/>
          </a:p>
        </p:txBody>
      </p:sp>
      <p:sp>
        <p:nvSpPr>
          <p:cNvPr id="4" name="TextBox 3"/>
          <p:cNvSpPr txBox="1">
            <a:spLocks noChangeArrowheads="1"/>
          </p:cNvSpPr>
          <p:nvPr/>
        </p:nvSpPr>
        <p:spPr bwMode="auto">
          <a:xfrm>
            <a:off x="838200" y="5638800"/>
            <a:ext cx="8077200" cy="982663"/>
          </a:xfrm>
          <a:prstGeom prst="rect">
            <a:avLst/>
          </a:prstGeom>
          <a:noFill/>
          <a:ln w="9525">
            <a:noFill/>
            <a:miter lim="800000"/>
            <a:headEnd/>
            <a:tailEnd/>
          </a:ln>
        </p:spPr>
        <p:txBody>
          <a:bodyPr>
            <a:spAutoFit/>
          </a:bodyPr>
          <a:lstStyle/>
          <a:p>
            <a:pPr>
              <a:lnSpc>
                <a:spcPct val="90000"/>
              </a:lnSpc>
            </a:pPr>
            <a:r>
              <a:rPr lang="en-GB" sz="2400" b="1">
                <a:solidFill>
                  <a:srgbClr val="363838"/>
                </a:solidFill>
                <a:latin typeface="Arial" pitchFamily="34" charset="0"/>
              </a:rPr>
              <a:t>High risk patient for sleep disordered breathing</a:t>
            </a:r>
          </a:p>
          <a:p>
            <a:pPr>
              <a:lnSpc>
                <a:spcPct val="90000"/>
              </a:lnSpc>
            </a:pPr>
            <a:r>
              <a:rPr lang="en-GB" sz="2400" b="1">
                <a:solidFill>
                  <a:srgbClr val="363838"/>
                </a:solidFill>
                <a:latin typeface="Arial" pitchFamily="34" charset="0"/>
              </a:rPr>
              <a:t>Referred for PSG</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152400"/>
            <a:ext cx="8229600" cy="1066800"/>
          </a:xfrm>
        </p:spPr>
        <p:txBody>
          <a:bodyPr/>
          <a:lstStyle/>
          <a:p>
            <a:pPr eaLnBrk="1" hangingPunct="1"/>
            <a:r>
              <a:rPr lang="en-GB" smtClean="0"/>
              <a:t>Baby M – Summary Hypnogram</a:t>
            </a:r>
          </a:p>
        </p:txBody>
      </p:sp>
      <p:pic>
        <p:nvPicPr>
          <p:cNvPr id="64514" name="Picture 2"/>
          <p:cNvPicPr>
            <a:picLocks noChangeAspect="1" noChangeArrowheads="1"/>
          </p:cNvPicPr>
          <p:nvPr/>
        </p:nvPicPr>
        <p:blipFill>
          <a:blip r:embed="rId3" cstate="print"/>
          <a:srcRect/>
          <a:stretch>
            <a:fillRect/>
          </a:stretch>
        </p:blipFill>
        <p:spPr bwMode="auto">
          <a:xfrm>
            <a:off x="457200" y="1165225"/>
            <a:ext cx="4972050" cy="5621338"/>
          </a:xfrm>
          <a:prstGeom prst="rect">
            <a:avLst/>
          </a:prstGeom>
          <a:noFill/>
          <a:ln w="9525">
            <a:noFill/>
            <a:miter lim="800000"/>
            <a:headEnd/>
            <a:tailEnd/>
          </a:ln>
        </p:spPr>
      </p:pic>
      <p:pic>
        <p:nvPicPr>
          <p:cNvPr id="64515" name="Picture 3" descr="Baby M_0049.JPG"/>
          <p:cNvPicPr>
            <a:picLocks noChangeAspect="1"/>
          </p:cNvPicPr>
          <p:nvPr/>
        </p:nvPicPr>
        <p:blipFill>
          <a:blip r:embed="rId4" cstate="print"/>
          <a:srcRect l="8417" t="20833" r="5550" b="5208"/>
          <a:stretch>
            <a:fillRect/>
          </a:stretch>
        </p:blipFill>
        <p:spPr bwMode="auto">
          <a:xfrm>
            <a:off x="5521325" y="1524000"/>
            <a:ext cx="3622675" cy="4286250"/>
          </a:xfrm>
          <a:prstGeom prst="rect">
            <a:avLst/>
          </a:prstGeom>
          <a:noFill/>
          <a:ln w="9525">
            <a:noFill/>
            <a:miter lim="800000"/>
            <a:headEnd/>
            <a:tailEnd/>
          </a:ln>
        </p:spPr>
      </p:pic>
      <p:pic>
        <p:nvPicPr>
          <p:cNvPr id="56324" name="Picture 4"/>
          <p:cNvPicPr>
            <a:picLocks noChangeAspect="1"/>
          </p:cNvPicPr>
          <p:nvPr/>
        </p:nvPicPr>
        <p:blipFill>
          <a:blip r:embed="rId5" cstate="print"/>
          <a:srcRect/>
          <a:stretch>
            <a:fillRect/>
          </a:stretch>
        </p:blipFill>
        <p:spPr bwMode="auto">
          <a:xfrm>
            <a:off x="0" y="1295400"/>
            <a:ext cx="54864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GB" smtClean="0"/>
              <a:t>Baby M – Sleep Apnoea</a:t>
            </a:r>
          </a:p>
        </p:txBody>
      </p:sp>
      <p:pic>
        <p:nvPicPr>
          <p:cNvPr id="66562" name="Picture 3"/>
          <p:cNvPicPr>
            <a:picLocks noChangeAspect="1"/>
          </p:cNvPicPr>
          <p:nvPr/>
        </p:nvPicPr>
        <p:blipFill>
          <a:blip r:embed="rId3" cstate="print"/>
          <a:srcRect t="9006" r="43288" b="7346"/>
          <a:stretch>
            <a:fillRect/>
          </a:stretch>
        </p:blipFill>
        <p:spPr bwMode="auto">
          <a:xfrm>
            <a:off x="112713" y="1285875"/>
            <a:ext cx="8888412" cy="464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GB" smtClean="0"/>
              <a:t>Baby M – Respiratory Events</a:t>
            </a:r>
          </a:p>
        </p:txBody>
      </p:sp>
      <p:pic>
        <p:nvPicPr>
          <p:cNvPr id="68610" name="Picture 3"/>
          <p:cNvPicPr>
            <a:picLocks noChangeAspect="1" noChangeArrowheads="1"/>
          </p:cNvPicPr>
          <p:nvPr/>
        </p:nvPicPr>
        <p:blipFill>
          <a:blip r:embed="rId3" cstate="print"/>
          <a:srcRect l="29750" t="16002" r="29308" b="52594"/>
          <a:stretch>
            <a:fillRect/>
          </a:stretch>
        </p:blipFill>
        <p:spPr bwMode="auto">
          <a:xfrm>
            <a:off x="857250" y="1285875"/>
            <a:ext cx="7000875" cy="3336925"/>
          </a:xfrm>
          <a:prstGeom prst="rect">
            <a:avLst/>
          </a:prstGeom>
          <a:noFill/>
          <a:ln w="9525">
            <a:noFill/>
            <a:miter lim="800000"/>
            <a:headEnd/>
            <a:tailEnd/>
          </a:ln>
        </p:spPr>
      </p:pic>
      <p:pic>
        <p:nvPicPr>
          <p:cNvPr id="68611" name="Picture 4"/>
          <p:cNvPicPr>
            <a:picLocks noChangeAspect="1" noChangeArrowheads="1"/>
          </p:cNvPicPr>
          <p:nvPr/>
        </p:nvPicPr>
        <p:blipFill>
          <a:blip r:embed="rId4" cstate="print"/>
          <a:srcRect l="30486" t="24753" r="29750" b="60339"/>
          <a:stretch>
            <a:fillRect/>
          </a:stretch>
        </p:blipFill>
        <p:spPr bwMode="auto">
          <a:xfrm>
            <a:off x="887413" y="4786313"/>
            <a:ext cx="7042150" cy="1643062"/>
          </a:xfrm>
          <a:prstGeom prst="rect">
            <a:avLst/>
          </a:prstGeom>
          <a:noFill/>
          <a:ln w="9525">
            <a:noFill/>
            <a:miter lim="800000"/>
            <a:headEnd/>
            <a:tailEnd/>
          </a:ln>
        </p:spPr>
      </p:pic>
      <p:sp>
        <p:nvSpPr>
          <p:cNvPr id="5" name="Right Arrow 4"/>
          <p:cNvSpPr>
            <a:spLocks noChangeArrowheads="1"/>
          </p:cNvSpPr>
          <p:nvPr/>
        </p:nvSpPr>
        <p:spPr bwMode="auto">
          <a:xfrm flipV="1">
            <a:off x="381000" y="3886200"/>
            <a:ext cx="520700" cy="152400"/>
          </a:xfrm>
          <a:prstGeom prst="rightArrow">
            <a:avLst>
              <a:gd name="adj1" fmla="val 50000"/>
              <a:gd name="adj2" fmla="val 49953"/>
            </a:avLst>
          </a:prstGeom>
          <a:solidFill>
            <a:schemeClr val="accent1"/>
          </a:solidFill>
          <a:ln w="9525">
            <a:noFill/>
            <a:round/>
            <a:headEnd/>
            <a:tailEnd/>
          </a:ln>
        </p:spPr>
        <p:txBody>
          <a:bodyPr/>
          <a:lstStyle/>
          <a:p>
            <a:endParaRPr lang="en-US"/>
          </a:p>
        </p:txBody>
      </p:sp>
      <p:sp>
        <p:nvSpPr>
          <p:cNvPr id="6" name="Left Arrow 5"/>
          <p:cNvSpPr>
            <a:spLocks noChangeArrowheads="1"/>
          </p:cNvSpPr>
          <p:nvPr/>
        </p:nvSpPr>
        <p:spPr bwMode="auto">
          <a:xfrm flipV="1">
            <a:off x="7772400" y="4114800"/>
            <a:ext cx="609600" cy="152400"/>
          </a:xfrm>
          <a:prstGeom prst="leftArrow">
            <a:avLst>
              <a:gd name="adj1" fmla="val 50000"/>
              <a:gd name="adj2" fmla="val 50000"/>
            </a:avLst>
          </a:prstGeom>
          <a:solidFill>
            <a:schemeClr val="accent1"/>
          </a:solidFill>
          <a:ln w="9525">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GB" smtClean="0"/>
              <a:t>Baby M</a:t>
            </a:r>
          </a:p>
        </p:txBody>
      </p:sp>
      <p:sp>
        <p:nvSpPr>
          <p:cNvPr id="70658" name="Content Placeholder 2"/>
          <p:cNvSpPr>
            <a:spLocks noGrp="1"/>
          </p:cNvSpPr>
          <p:nvPr>
            <p:ph idx="1"/>
          </p:nvPr>
        </p:nvSpPr>
        <p:spPr/>
        <p:txBody>
          <a:bodyPr/>
          <a:lstStyle/>
          <a:p>
            <a:pPr eaLnBrk="1" hangingPunct="1">
              <a:buFontTx/>
              <a:buNone/>
            </a:pPr>
            <a:r>
              <a:rPr lang="en-GB" sz="2400" b="1" smtClean="0"/>
              <a:t>Maintained on nocturnal mask CPAP</a:t>
            </a:r>
          </a:p>
          <a:p>
            <a:pPr eaLnBrk="1" hangingPunct="1">
              <a:buFontTx/>
              <a:buNone/>
            </a:pPr>
            <a:endParaRPr lang="en-GB" sz="2400" smtClean="0"/>
          </a:p>
          <a:p>
            <a:pPr eaLnBrk="1" hangingPunct="1">
              <a:buFontTx/>
              <a:buNone/>
            </a:pPr>
            <a:r>
              <a:rPr lang="en-GB" sz="2400" smtClean="0"/>
              <a:t>Now aged 26 months</a:t>
            </a:r>
          </a:p>
          <a:p>
            <a:pPr eaLnBrk="1" hangingPunct="1">
              <a:buFontTx/>
              <a:buNone/>
            </a:pPr>
            <a:r>
              <a:rPr lang="en-GB" sz="2400" smtClean="0"/>
              <a:t>Otherwise healthy</a:t>
            </a:r>
          </a:p>
          <a:p>
            <a:pPr eaLnBrk="1" hangingPunct="1">
              <a:buFontTx/>
              <a:buNone/>
            </a:pPr>
            <a:r>
              <a:rPr lang="en-GB" sz="2400" smtClean="0"/>
              <a:t>Growing ~ 50</a:t>
            </a:r>
            <a:r>
              <a:rPr lang="en-GB" sz="2400" baseline="30000" smtClean="0"/>
              <a:t>th</a:t>
            </a:r>
            <a:r>
              <a:rPr lang="en-GB" sz="2400" smtClean="0"/>
              <a:t> centile</a:t>
            </a:r>
          </a:p>
          <a:p>
            <a:pPr eaLnBrk="1" hangingPunct="1">
              <a:buFontTx/>
              <a:buNone/>
            </a:pPr>
            <a:r>
              <a:rPr lang="en-GB" sz="2400" smtClean="0"/>
              <a:t>Developing ~ </a:t>
            </a:r>
            <a:r>
              <a:rPr lang="en-GB" altLang="en-US" sz="2400" smtClean="0"/>
              <a:t>“</a:t>
            </a:r>
            <a:r>
              <a:rPr lang="en-GB" sz="2400" smtClean="0"/>
              <a:t>normally</a:t>
            </a:r>
            <a:r>
              <a:rPr lang="en-GB" altLang="en-US" sz="2400" smtClean="0"/>
              <a:t>”</a:t>
            </a:r>
            <a:endParaRPr lang="en-GB" sz="2400" smtClean="0"/>
          </a:p>
          <a:p>
            <a:pPr eaLnBrk="1" hangingPunct="1">
              <a:buFontTx/>
              <a:buNone/>
            </a:pPr>
            <a:r>
              <a:rPr lang="en-GB" sz="2400" b="1" smtClean="0"/>
              <a:t>No unifying diagnosis</a:t>
            </a:r>
          </a:p>
          <a:p>
            <a:pPr eaLnBrk="1" hangingPunct="1">
              <a:buFontTx/>
              <a:buNone/>
            </a:pPr>
            <a:endParaRPr lang="en-GB"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838200" y="719138"/>
            <a:ext cx="7543800" cy="638175"/>
          </a:xfrm>
        </p:spPr>
        <p:txBody>
          <a:bodyPr/>
          <a:lstStyle/>
          <a:p>
            <a:r>
              <a:rPr lang="en-GB" smtClean="0"/>
              <a:t>Non-Respiratory causes of Excessive Daytime Sleepiness (EDS) in children</a:t>
            </a:r>
          </a:p>
        </p:txBody>
      </p:sp>
      <p:sp>
        <p:nvSpPr>
          <p:cNvPr id="72706" name="Content Placeholder 2"/>
          <p:cNvSpPr>
            <a:spLocks noGrp="1"/>
          </p:cNvSpPr>
          <p:nvPr>
            <p:ph idx="1"/>
          </p:nvPr>
        </p:nvSpPr>
        <p:spPr>
          <a:xfrm>
            <a:off x="838200" y="1643063"/>
            <a:ext cx="7543800" cy="4757737"/>
          </a:xfrm>
        </p:spPr>
        <p:txBody>
          <a:bodyPr/>
          <a:lstStyle/>
          <a:p>
            <a:pPr marL="0" indent="0" eaLnBrk="1" hangingPunct="1">
              <a:buFontTx/>
              <a:buNone/>
            </a:pPr>
            <a:r>
              <a:rPr lang="en-GB" sz="2400" b="1" i="1" smtClean="0"/>
              <a:t>Many possible causes:</a:t>
            </a:r>
          </a:p>
          <a:p>
            <a:pPr marL="0" indent="0" eaLnBrk="1" hangingPunct="1">
              <a:buFontTx/>
              <a:buNone/>
            </a:pPr>
            <a:r>
              <a:rPr lang="en-GB" sz="2400" smtClean="0"/>
              <a:t>     1. Inadequate sleep-</a:t>
            </a:r>
            <a:r>
              <a:rPr lang="en-GB" sz="2400" u="sng" smtClean="0"/>
              <a:t>quantity</a:t>
            </a:r>
            <a:r>
              <a:rPr lang="en-GB" sz="2400" smtClean="0"/>
              <a:t> :</a:t>
            </a:r>
          </a:p>
          <a:p>
            <a:pPr lvl="2" eaLnBrk="1" hangingPunct="1"/>
            <a:r>
              <a:rPr lang="en-GB" sz="1800" smtClean="0"/>
              <a:t>Insomnia</a:t>
            </a:r>
          </a:p>
          <a:p>
            <a:pPr lvl="2" eaLnBrk="1" hangingPunct="1"/>
            <a:r>
              <a:rPr lang="en-GB" sz="1800" smtClean="0"/>
              <a:t>Delayed sleep-phase syndrome</a:t>
            </a:r>
          </a:p>
          <a:p>
            <a:pPr lvl="2" eaLnBrk="1" hangingPunct="1"/>
            <a:r>
              <a:rPr lang="en-GB" sz="1800" smtClean="0"/>
              <a:t>Erratic sleep-wake pattern</a:t>
            </a:r>
          </a:p>
          <a:p>
            <a:pPr marL="0" indent="0" eaLnBrk="1" hangingPunct="1">
              <a:buFontTx/>
              <a:buNone/>
            </a:pPr>
            <a:r>
              <a:rPr lang="en-GB" sz="2400" smtClean="0"/>
              <a:t>     2. Inadequate sleep-</a:t>
            </a:r>
            <a:r>
              <a:rPr lang="en-GB" sz="2400" u="sng" smtClean="0"/>
              <a:t>quality</a:t>
            </a:r>
            <a:r>
              <a:rPr lang="en-GB" sz="2400" smtClean="0"/>
              <a:t>:</a:t>
            </a:r>
          </a:p>
          <a:p>
            <a:pPr lvl="2" eaLnBrk="1" hangingPunct="1"/>
            <a:r>
              <a:rPr lang="en-GB" sz="1800" smtClean="0"/>
              <a:t>Caffeine, alcohol, nicotine, illicit drugs</a:t>
            </a:r>
          </a:p>
          <a:p>
            <a:pPr lvl="2" eaLnBrk="1" hangingPunct="1"/>
            <a:r>
              <a:rPr lang="en-GB" sz="1800" smtClean="0"/>
              <a:t>OSA, PLMD</a:t>
            </a:r>
          </a:p>
          <a:p>
            <a:pPr lvl="2" eaLnBrk="1" hangingPunct="1"/>
            <a:r>
              <a:rPr lang="en-GB" sz="1800" smtClean="0"/>
              <a:t>Parasomnias</a:t>
            </a:r>
          </a:p>
          <a:p>
            <a:pPr marL="0" indent="0" eaLnBrk="1" hangingPunct="1">
              <a:buFontTx/>
              <a:buNone/>
            </a:pPr>
            <a:r>
              <a:rPr lang="en-GB" sz="2400" smtClean="0"/>
              <a:t>     3. Increased need for sleep :</a:t>
            </a:r>
          </a:p>
          <a:p>
            <a:pPr lvl="2" eaLnBrk="1" hangingPunct="1"/>
            <a:r>
              <a:rPr lang="en-GB" sz="1800" smtClean="0"/>
              <a:t>Narcolepsy/cataplexy syndrome</a:t>
            </a:r>
          </a:p>
          <a:p>
            <a:pPr lvl="2" eaLnBrk="1" hangingPunct="1"/>
            <a:r>
              <a:rPr lang="en-GB" sz="1800" smtClean="0"/>
              <a:t>Ideopathic hypersomnia</a:t>
            </a:r>
          </a:p>
          <a:p>
            <a:pPr lvl="2" eaLnBrk="1" hangingPunct="1"/>
            <a:r>
              <a:rPr lang="en-GB" sz="1800" smtClean="0"/>
              <a:t>Kleine-Levin syndrome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838200" y="719138"/>
            <a:ext cx="7543800" cy="638175"/>
          </a:xfrm>
        </p:spPr>
        <p:txBody>
          <a:bodyPr/>
          <a:lstStyle/>
          <a:p>
            <a:pPr eaLnBrk="1" hangingPunct="1"/>
            <a:r>
              <a:rPr lang="en-GB" smtClean="0"/>
              <a:t>Non-Respiratory causes of Excessive Daytime Sleepiness (EDS) in children</a:t>
            </a:r>
          </a:p>
        </p:txBody>
      </p:sp>
      <p:sp>
        <p:nvSpPr>
          <p:cNvPr id="74754" name="Content Placeholder 2"/>
          <p:cNvSpPr>
            <a:spLocks noGrp="1"/>
          </p:cNvSpPr>
          <p:nvPr>
            <p:ph idx="1"/>
          </p:nvPr>
        </p:nvSpPr>
        <p:spPr>
          <a:xfrm>
            <a:off x="838200" y="1943100"/>
            <a:ext cx="7734300" cy="4457700"/>
          </a:xfrm>
        </p:spPr>
        <p:txBody>
          <a:bodyPr/>
          <a:lstStyle/>
          <a:p>
            <a:pPr marL="0" indent="0" eaLnBrk="1" hangingPunct="1">
              <a:buFontTx/>
              <a:buNone/>
            </a:pPr>
            <a:r>
              <a:rPr lang="en-GB" sz="2400" b="1" smtClean="0"/>
              <a:t>Narcolepsy</a:t>
            </a:r>
            <a:endParaRPr lang="en-GB" sz="2400" smtClean="0"/>
          </a:p>
          <a:p>
            <a:pPr marL="0" indent="0" eaLnBrk="1" hangingPunct="1"/>
            <a:r>
              <a:rPr lang="en-GB" sz="2400" smtClean="0"/>
              <a:t> General prevalence: 1:2,000</a:t>
            </a:r>
          </a:p>
          <a:p>
            <a:pPr marL="0" indent="0" eaLnBrk="1" hangingPunct="1"/>
            <a:endParaRPr lang="en-GB" sz="2400" smtClean="0"/>
          </a:p>
          <a:p>
            <a:pPr marL="0" indent="0" eaLnBrk="1" hangingPunct="1"/>
            <a:r>
              <a:rPr lang="en-GB" sz="2400" smtClean="0"/>
              <a:t> Early-onset group (66%) had peak age of onset 14.7</a:t>
            </a:r>
          </a:p>
          <a:p>
            <a:pPr marL="0" indent="0" eaLnBrk="1" hangingPunct="1"/>
            <a:endParaRPr lang="en-GB" sz="2400" smtClean="0"/>
          </a:p>
          <a:p>
            <a:pPr marL="0" indent="0" eaLnBrk="1" hangingPunct="1"/>
            <a:r>
              <a:rPr lang="en-GB" sz="2400" smtClean="0"/>
              <a:t> Can profoundly influence QoL and safety</a:t>
            </a:r>
          </a:p>
          <a:p>
            <a:pPr marL="0" indent="0" eaLnBrk="1" hangingPunct="1"/>
            <a:endParaRPr lang="en-GB" sz="2400" smtClean="0"/>
          </a:p>
          <a:p>
            <a:pPr marL="0" indent="0" eaLnBrk="1" hangingPunct="1"/>
            <a:r>
              <a:rPr lang="en-GB" sz="2400" smtClean="0"/>
              <a:t> Not yet well recognised in children; may be dismissed as laziness</a:t>
            </a:r>
          </a:p>
          <a:p>
            <a:pPr marL="0" indent="0" eaLnBrk="1" hangingPunct="1"/>
            <a:endParaRPr lang="en-GB" sz="2400" smtClean="0"/>
          </a:p>
          <a:p>
            <a:pPr marL="0" indent="0" eaLnBrk="1" hangingPunct="1"/>
            <a:r>
              <a:rPr lang="en-GB" sz="2400" smtClean="0"/>
              <a:t> Cataplexy can be misdiagnosed as epilepsy</a:t>
            </a:r>
          </a:p>
          <a:p>
            <a:pPr marL="0" indent="0" eaLnBrk="1" hangingPunct="1"/>
            <a:endParaRPr lang="en-GB" sz="2400" smtClean="0"/>
          </a:p>
          <a:p>
            <a:pPr marL="0" indent="0" eaLnBrk="1" hangingPunct="1"/>
            <a:endParaRPr lang="en-GB"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838200" y="719138"/>
            <a:ext cx="7543800" cy="638175"/>
          </a:xfrm>
        </p:spPr>
        <p:txBody>
          <a:bodyPr/>
          <a:lstStyle/>
          <a:p>
            <a:pPr eaLnBrk="1" hangingPunct="1"/>
            <a:r>
              <a:rPr lang="en-GB" sz="2800" smtClean="0"/>
              <a:t>Narcolepsy diagnosis:</a:t>
            </a:r>
          </a:p>
        </p:txBody>
      </p:sp>
      <p:sp>
        <p:nvSpPr>
          <p:cNvPr id="76802" name="Content Placeholder 2"/>
          <p:cNvSpPr>
            <a:spLocks noGrp="1"/>
          </p:cNvSpPr>
          <p:nvPr>
            <p:ph idx="1"/>
          </p:nvPr>
        </p:nvSpPr>
        <p:spPr>
          <a:xfrm>
            <a:off x="838200" y="1943100"/>
            <a:ext cx="7734300" cy="4457700"/>
          </a:xfrm>
        </p:spPr>
        <p:txBody>
          <a:bodyPr/>
          <a:lstStyle/>
          <a:p>
            <a:pPr eaLnBrk="1" hangingPunct="1">
              <a:buFontTx/>
              <a:buNone/>
            </a:pPr>
            <a:r>
              <a:rPr lang="en-GB" sz="2400" smtClean="0"/>
              <a:t>Daytime Multiple Sleep Latency Test (MSLT)</a:t>
            </a:r>
          </a:p>
          <a:p>
            <a:pPr lvl="1" eaLnBrk="1" hangingPunct="1">
              <a:buFont typeface="Arial" pitchFamily="34" charset="0"/>
              <a:buChar char="–"/>
            </a:pPr>
            <a:r>
              <a:rPr lang="en-GB" sz="2400" smtClean="0"/>
              <a:t>Diagnostic test to objectively confirm narcolepsy</a:t>
            </a:r>
          </a:p>
          <a:p>
            <a:pPr lvl="1" eaLnBrk="1" hangingPunct="1">
              <a:buFont typeface="Arial" pitchFamily="34" charset="0"/>
              <a:buChar char="–"/>
            </a:pPr>
            <a:endParaRPr lang="en-GB" sz="2400" smtClean="0"/>
          </a:p>
          <a:p>
            <a:pPr eaLnBrk="1" hangingPunct="1">
              <a:buFontTx/>
              <a:buNone/>
            </a:pPr>
            <a:r>
              <a:rPr lang="en-GB" sz="2400" smtClean="0"/>
              <a:t>Patient undergoes 4-5 daytime naps (2 hour intervals)</a:t>
            </a:r>
          </a:p>
          <a:p>
            <a:pPr lvl="1" eaLnBrk="1" hangingPunct="1">
              <a:buFont typeface="Arial" pitchFamily="34" charset="0"/>
              <a:buChar char="–"/>
            </a:pPr>
            <a:r>
              <a:rPr lang="en-GB" sz="2400" b="1" smtClean="0"/>
              <a:t>Purpose: to measure sleep-latency and REM-latency</a:t>
            </a:r>
          </a:p>
          <a:p>
            <a:pPr lvl="1" eaLnBrk="1" hangingPunct="1">
              <a:buFont typeface="Arial" pitchFamily="34" charset="0"/>
              <a:buChar char="–"/>
            </a:pPr>
            <a:r>
              <a:rPr lang="en-GB" sz="2400" smtClean="0"/>
              <a:t>2 or more Sleep-Onset REM (SOREM) periods confirm narcolepsy</a:t>
            </a:r>
          </a:p>
          <a:p>
            <a:pPr lvl="1" eaLnBrk="1" hangingPunct="1">
              <a:buFont typeface="Arial" pitchFamily="34" charset="0"/>
              <a:buChar char="–"/>
            </a:pPr>
            <a:r>
              <a:rPr lang="en-GB" sz="2400" smtClean="0"/>
              <a:t>mean average sleep latency =&lt;8 minutes confirms daytime hypersomnolence, not narcolepsy (found in 30% of </a:t>
            </a:r>
            <a:r>
              <a:rPr lang="en-GB" altLang="en-US" sz="2400" smtClean="0"/>
              <a:t>‘</a:t>
            </a:r>
            <a:r>
              <a:rPr lang="en-GB" sz="2400" smtClean="0"/>
              <a:t>normals</a:t>
            </a:r>
            <a:r>
              <a:rPr lang="en-GB" altLang="en-US" sz="2400" smtClean="0"/>
              <a:t>’</a:t>
            </a:r>
            <a:r>
              <a:rPr lang="en-GB" sz="240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838200" y="719138"/>
            <a:ext cx="7543800" cy="638175"/>
          </a:xfrm>
        </p:spPr>
        <p:txBody>
          <a:bodyPr/>
          <a:lstStyle/>
          <a:p>
            <a:pPr eaLnBrk="1" hangingPunct="1"/>
            <a:r>
              <a:rPr lang="en-GB" sz="2800" smtClean="0"/>
              <a:t>Narcolepsy diagnosis:</a:t>
            </a:r>
          </a:p>
        </p:txBody>
      </p:sp>
      <p:sp>
        <p:nvSpPr>
          <p:cNvPr id="78850" name="Content Placeholder 3"/>
          <p:cNvSpPr>
            <a:spLocks noGrp="1"/>
          </p:cNvSpPr>
          <p:nvPr>
            <p:ph idx="1"/>
          </p:nvPr>
        </p:nvSpPr>
        <p:spPr/>
        <p:txBody>
          <a:bodyPr/>
          <a:lstStyle/>
          <a:p>
            <a:pPr marL="0" lvl="3" indent="0" eaLnBrk="1" hangingPunct="1"/>
            <a:r>
              <a:rPr lang="en-GB" sz="2800" smtClean="0"/>
              <a:t> Low CSF hypocretin-1 levels are found in patients with narcolepsy cataplexy syndrome</a:t>
            </a:r>
          </a:p>
          <a:p>
            <a:pPr marL="0" lvl="3" indent="0" eaLnBrk="1" hangingPunct="1">
              <a:buFont typeface="Arial" pitchFamily="34" charset="0"/>
              <a:buNone/>
            </a:pPr>
            <a:endParaRPr lang="en-GB" sz="2800" smtClean="0"/>
          </a:p>
          <a:p>
            <a:pPr marL="0" lvl="3" indent="0" eaLnBrk="1" hangingPunct="1"/>
            <a:r>
              <a:rPr lang="en-US" sz="2800" smtClean="0"/>
              <a:t> Over 90% of patients with </a:t>
            </a:r>
            <a:r>
              <a:rPr lang="en-US" sz="2800" i="1" smtClean="0"/>
              <a:t>narcolepsy</a:t>
            </a:r>
            <a:r>
              <a:rPr lang="en-US" sz="2800" smtClean="0"/>
              <a:t>-cataplexy carry </a:t>
            </a:r>
            <a:r>
              <a:rPr lang="en-US" sz="2800" i="1" smtClean="0"/>
              <a:t>HLA</a:t>
            </a:r>
            <a:r>
              <a:rPr lang="en-US" sz="2800" smtClean="0"/>
              <a:t>-DQB1*0602.</a:t>
            </a:r>
            <a:endParaRPr lang="en-GB" smtClean="0"/>
          </a:p>
          <a:p>
            <a:pPr marL="0" lvl="3" indent="0" eaLnBrk="1" hangingPunct="1">
              <a:buFont typeface="Arial" pitchFamily="34" charset="0"/>
              <a:buNone/>
            </a:pP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GB" sz="3800" smtClean="0"/>
              <a:t>BSc Project: Isma Qureshi</a:t>
            </a:r>
            <a:endParaRPr lang="en-US" sz="3800" smtClean="0"/>
          </a:p>
        </p:txBody>
      </p:sp>
      <p:sp>
        <p:nvSpPr>
          <p:cNvPr id="11266" name="Rectangle 3"/>
          <p:cNvSpPr>
            <a:spLocks noGrp="1" noChangeArrowheads="1"/>
          </p:cNvSpPr>
          <p:nvPr>
            <p:ph type="body" idx="1"/>
          </p:nvPr>
        </p:nvSpPr>
        <p:spPr/>
        <p:txBody>
          <a:bodyPr/>
          <a:lstStyle/>
          <a:p>
            <a:pPr>
              <a:buFontTx/>
              <a:buNone/>
            </a:pPr>
            <a:r>
              <a:rPr lang="en-GB" sz="2800" b="1" smtClean="0"/>
              <a:t>Investigated:</a:t>
            </a:r>
          </a:p>
          <a:p>
            <a:r>
              <a:rPr lang="en-GB" sz="2800" smtClean="0"/>
              <a:t>Prevalence of sleep problems among children</a:t>
            </a:r>
          </a:p>
          <a:p>
            <a:pPr>
              <a:buFontTx/>
              <a:buNone/>
            </a:pPr>
            <a:endParaRPr lang="en-GB" sz="2800" smtClean="0"/>
          </a:p>
          <a:p>
            <a:r>
              <a:rPr lang="en-GB" sz="2800" smtClean="0"/>
              <a:t>Associations between sleep complaints and quality of life</a:t>
            </a:r>
          </a:p>
          <a:p>
            <a:pPr>
              <a:buFontTx/>
              <a:buNone/>
            </a:pPr>
            <a:endParaRPr lang="en-GB" sz="2800" smtClean="0"/>
          </a:p>
          <a:p>
            <a:r>
              <a:rPr lang="en-GB" sz="2800" smtClean="0"/>
              <a:t>Level of sleep disorder awareness among doctors.</a:t>
            </a:r>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GB" smtClean="0"/>
              <a:t>Bradley aged 16 yrs</a:t>
            </a:r>
          </a:p>
        </p:txBody>
      </p:sp>
      <p:sp>
        <p:nvSpPr>
          <p:cNvPr id="80898" name="Content Placeholder 2"/>
          <p:cNvSpPr>
            <a:spLocks noGrp="1"/>
          </p:cNvSpPr>
          <p:nvPr>
            <p:ph idx="1"/>
          </p:nvPr>
        </p:nvSpPr>
        <p:spPr>
          <a:xfrm>
            <a:off x="457200" y="1600200"/>
            <a:ext cx="8229600" cy="4953000"/>
          </a:xfrm>
        </p:spPr>
        <p:txBody>
          <a:bodyPr/>
          <a:lstStyle/>
          <a:p>
            <a:pPr marL="514350" indent="-514350" eaLnBrk="1" hangingPunct="1">
              <a:buFontTx/>
              <a:buNone/>
            </a:pPr>
            <a:r>
              <a:rPr lang="en-GB" sz="2400" smtClean="0"/>
              <a:t>Epilepsy</a:t>
            </a:r>
          </a:p>
          <a:p>
            <a:pPr marL="914400" lvl="1" indent="-514350" eaLnBrk="1" hangingPunct="1"/>
            <a:r>
              <a:rPr lang="en-GB" sz="2400" smtClean="0"/>
              <a:t>Grand mal seizures</a:t>
            </a:r>
          </a:p>
          <a:p>
            <a:pPr marL="914400" lvl="1" indent="-514350" eaLnBrk="1" hangingPunct="1"/>
            <a:r>
              <a:rPr lang="en-GB" sz="2400" smtClean="0"/>
              <a:t>Well controlled, Epilim</a:t>
            </a:r>
          </a:p>
          <a:p>
            <a:pPr marL="514350" indent="-514350" eaLnBrk="1" hangingPunct="1">
              <a:buFontTx/>
              <a:buNone/>
            </a:pPr>
            <a:r>
              <a:rPr lang="en-GB" sz="2400" smtClean="0"/>
              <a:t>EEG:</a:t>
            </a:r>
          </a:p>
          <a:p>
            <a:pPr marL="914400" lvl="1" indent="-514350" eaLnBrk="1" hangingPunct="1"/>
            <a:r>
              <a:rPr lang="en-GB" sz="2400" smtClean="0"/>
              <a:t>Multiple sharp waves</a:t>
            </a:r>
          </a:p>
          <a:p>
            <a:pPr marL="914400" lvl="1" indent="-514350" eaLnBrk="1" hangingPunct="1"/>
            <a:r>
              <a:rPr lang="en-GB" sz="2400" smtClean="0"/>
              <a:t>Poly spike activity</a:t>
            </a:r>
          </a:p>
          <a:p>
            <a:pPr marL="514350" indent="-514350" eaLnBrk="1" hangingPunct="1">
              <a:buFontTx/>
              <a:buNone/>
            </a:pPr>
            <a:r>
              <a:rPr lang="en-GB" sz="2400" smtClean="0"/>
              <a:t>PMH: asthma, well controlled</a:t>
            </a:r>
          </a:p>
          <a:p>
            <a:pPr marL="514350" indent="-514350" eaLnBrk="1" hangingPunct="1">
              <a:buFontTx/>
              <a:buNone/>
            </a:pPr>
            <a:r>
              <a:rPr lang="en-GB" sz="2400" smtClean="0"/>
              <a:t>FH: </a:t>
            </a:r>
          </a:p>
          <a:p>
            <a:pPr marL="1314450" lvl="2" indent="-514350" eaLnBrk="1" hangingPunct="1"/>
            <a:r>
              <a:rPr lang="en-GB" sz="2400" smtClean="0"/>
              <a:t>M Gm – OSAS; nocturnal CPAP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sz="2200" smtClean="0">
                <a:ea typeface="ＭＳ Ｐゴシック" charset="-128"/>
              </a:rPr>
              <a:t>Bradley- Sleep history</a:t>
            </a:r>
            <a:br>
              <a:rPr lang="en-GB" sz="2200" smtClean="0">
                <a:ea typeface="ＭＳ Ｐゴシック" charset="-128"/>
              </a:rPr>
            </a:br>
            <a:endParaRPr lang="en-GB" sz="2200" smtClean="0">
              <a:ea typeface="ＭＳ Ｐゴシック" charset="-128"/>
            </a:endParaRPr>
          </a:p>
        </p:txBody>
      </p:sp>
      <p:sp>
        <p:nvSpPr>
          <p:cNvPr id="82946" name="Content Placeholder 2"/>
          <p:cNvSpPr>
            <a:spLocks noGrp="1"/>
          </p:cNvSpPr>
          <p:nvPr>
            <p:ph idx="1"/>
          </p:nvPr>
        </p:nvSpPr>
        <p:spPr>
          <a:xfrm>
            <a:off x="457200" y="1600200"/>
            <a:ext cx="8229600" cy="4953000"/>
          </a:xfrm>
        </p:spPr>
        <p:txBody>
          <a:bodyPr/>
          <a:lstStyle/>
          <a:p>
            <a:pPr marL="514350" indent="-514350" eaLnBrk="1" hangingPunct="1">
              <a:buFontTx/>
              <a:buNone/>
            </a:pPr>
            <a:r>
              <a:rPr lang="en-GB" sz="2400" smtClean="0"/>
              <a:t>Routine:</a:t>
            </a:r>
          </a:p>
          <a:p>
            <a:pPr marL="1314450" lvl="2" indent="-514350" eaLnBrk="1" hangingPunct="1"/>
            <a:r>
              <a:rPr lang="en-GB" sz="2400" smtClean="0"/>
              <a:t>Bed ~ 10 pm</a:t>
            </a:r>
          </a:p>
          <a:p>
            <a:pPr marL="1314450" lvl="2" indent="-514350" eaLnBrk="1" hangingPunct="1"/>
            <a:r>
              <a:rPr lang="en-GB" sz="2400" smtClean="0"/>
              <a:t>Wake up ~ 7 am (struggles to get up!)</a:t>
            </a:r>
          </a:p>
          <a:p>
            <a:pPr marL="1771650" lvl="3" indent="-514350" eaLnBrk="1" hangingPunct="1"/>
            <a:r>
              <a:rPr lang="en-GB" sz="2400" smtClean="0"/>
              <a:t>Lives with G mother</a:t>
            </a:r>
          </a:p>
          <a:p>
            <a:pPr marL="1314450" lvl="2" indent="-514350" eaLnBrk="1" hangingPunct="1"/>
            <a:r>
              <a:rPr lang="en-GB" sz="2400" smtClean="0"/>
              <a:t>Wakes feeling not refreshed; feels sluggish</a:t>
            </a:r>
          </a:p>
          <a:p>
            <a:pPr marL="1771650" lvl="3" indent="-514350" eaLnBrk="1" hangingPunct="1"/>
            <a:r>
              <a:rPr lang="en-GB" sz="2400" smtClean="0"/>
              <a:t>Sleeps till noon WE</a:t>
            </a:r>
          </a:p>
          <a:p>
            <a:pPr marL="514350" indent="-514350" eaLnBrk="1" hangingPunct="1">
              <a:buFontTx/>
              <a:buNone/>
            </a:pPr>
            <a:r>
              <a:rPr lang="en-GB" sz="2400" smtClean="0"/>
              <a:t>Slept OK as a baby</a:t>
            </a:r>
          </a:p>
          <a:p>
            <a:pPr marL="1314450" lvl="2" indent="-514350" eaLnBrk="1" hangingPunct="1"/>
            <a:r>
              <a:rPr lang="en-GB" sz="2400" smtClean="0"/>
              <a:t>~ age 9 yrs:  Started napping during day</a:t>
            </a:r>
          </a:p>
          <a:p>
            <a:pPr marL="1314450" lvl="2" indent="-514350" eaLnBrk="1" hangingPunct="1"/>
            <a:r>
              <a:rPr lang="en-GB" sz="2400" smtClean="0"/>
              <a:t>Increasing daytime sleeping</a:t>
            </a:r>
          </a:p>
          <a:p>
            <a:pPr marL="1771650" lvl="3" indent="-514350" eaLnBrk="1" hangingPunct="1"/>
            <a:r>
              <a:rPr lang="en-GB" sz="2400" smtClean="0"/>
              <a:t>Naps 2-5 times/day</a:t>
            </a:r>
          </a:p>
          <a:p>
            <a:pPr marL="1771650" lvl="3" indent="-514350" eaLnBrk="1" hangingPunct="1"/>
            <a:r>
              <a:rPr lang="en-GB" sz="2400" smtClean="0"/>
              <a:t>10 minutes - 4 hours</a:t>
            </a:r>
          </a:p>
          <a:p>
            <a:pPr marL="1314450" lvl="2" indent="-514350" eaLnBrk="1" hangingPunct="1"/>
            <a:endParaRPr lang="en-GB" sz="2400" smtClean="0"/>
          </a:p>
          <a:p>
            <a:pPr marL="1314450" lvl="2" indent="-514350" eaLnBrk="1" hangingPunct="1"/>
            <a:endParaRPr lang="en-GB"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sz="2200" smtClean="0">
                <a:ea typeface="ＭＳ Ｐゴシック" charset="-128"/>
              </a:rPr>
              <a:t>Bradley- Sleep history</a:t>
            </a:r>
            <a:br>
              <a:rPr lang="en-GB" sz="2200" smtClean="0">
                <a:ea typeface="ＭＳ Ｐゴシック" charset="-128"/>
              </a:rPr>
            </a:br>
            <a:endParaRPr lang="en-GB" sz="2200" smtClean="0">
              <a:ea typeface="ＭＳ Ｐゴシック" charset="-128"/>
            </a:endParaRPr>
          </a:p>
        </p:txBody>
      </p:sp>
      <p:sp>
        <p:nvSpPr>
          <p:cNvPr id="3" name="Content Placeholder 2"/>
          <p:cNvSpPr>
            <a:spLocks noGrp="1"/>
          </p:cNvSpPr>
          <p:nvPr>
            <p:ph idx="1"/>
          </p:nvPr>
        </p:nvSpPr>
        <p:spPr>
          <a:xfrm>
            <a:off x="457200" y="1600200"/>
            <a:ext cx="8229600" cy="4953000"/>
          </a:xfrm>
        </p:spPr>
        <p:txBody>
          <a:bodyPr/>
          <a:lstStyle/>
          <a:p>
            <a:pPr marL="514350" indent="-514350" eaLnBrk="1" hangingPunct="1">
              <a:buFontTx/>
              <a:buNone/>
            </a:pPr>
            <a:r>
              <a:rPr lang="en-GB" altLang="en-US" sz="2400" b="1" i="1" smtClean="0"/>
              <a:t>“</a:t>
            </a:r>
            <a:r>
              <a:rPr lang="en-GB" sz="2400" b="1" i="1" smtClean="0"/>
              <a:t>Feeling weak in legs with laughing</a:t>
            </a:r>
            <a:r>
              <a:rPr lang="en-GB" altLang="en-US" sz="2400" b="1" i="1" smtClean="0"/>
              <a:t>”</a:t>
            </a:r>
            <a:endParaRPr lang="en-GB" sz="2400" b="1" i="1" smtClean="0"/>
          </a:p>
          <a:p>
            <a:pPr marL="914400" lvl="1" indent="-514350" eaLnBrk="1" hangingPunct="1"/>
            <a:r>
              <a:rPr lang="en-GB" sz="2400" smtClean="0"/>
              <a:t>Conscious throughout</a:t>
            </a:r>
          </a:p>
          <a:p>
            <a:pPr marL="514350" indent="-514350" eaLnBrk="1" hangingPunct="1">
              <a:buFontTx/>
              <a:buNone/>
            </a:pPr>
            <a:r>
              <a:rPr lang="en-GB" sz="2400" smtClean="0"/>
              <a:t>Cataplexy?</a:t>
            </a:r>
          </a:p>
          <a:p>
            <a:pPr marL="514350" indent="-514350" eaLnBrk="1" hangingPunct="1">
              <a:buFontTx/>
              <a:buNone/>
            </a:pPr>
            <a:endParaRPr lang="en-GB" sz="2400" smtClean="0"/>
          </a:p>
          <a:p>
            <a:pPr marL="514350" indent="-514350" eaLnBrk="1" hangingPunct="1">
              <a:buFontTx/>
              <a:buNone/>
            </a:pPr>
            <a:r>
              <a:rPr lang="en-GB" altLang="en-US" sz="2400" b="1" i="1" smtClean="0"/>
              <a:t>“</a:t>
            </a:r>
            <a:r>
              <a:rPr lang="en-GB" sz="2400" b="1" i="1" smtClean="0"/>
              <a:t>Could not move but could hear G mother</a:t>
            </a:r>
            <a:r>
              <a:rPr lang="en-GB" altLang="en-US" sz="2400" b="1" i="1" smtClean="0"/>
              <a:t>”</a:t>
            </a:r>
            <a:endParaRPr lang="en-GB" sz="2400" b="1" i="1" smtClean="0"/>
          </a:p>
          <a:p>
            <a:pPr marL="514350" indent="-514350" eaLnBrk="1" hangingPunct="1">
              <a:buFontTx/>
              <a:buNone/>
            </a:pPr>
            <a:r>
              <a:rPr lang="en-GB" sz="2400" smtClean="0"/>
              <a:t>Sleep paralysis?</a:t>
            </a:r>
          </a:p>
          <a:p>
            <a:pPr marL="514350" indent="-514350" eaLnBrk="1" hangingPunct="1">
              <a:buFontTx/>
              <a:buNone/>
            </a:pPr>
            <a:endParaRPr lang="en-GB" sz="2400" smtClean="0"/>
          </a:p>
          <a:p>
            <a:pPr marL="514350" indent="-514350" eaLnBrk="1" hangingPunct="1">
              <a:buFontTx/>
              <a:buNone/>
            </a:pPr>
            <a:r>
              <a:rPr lang="en-GB" altLang="en-US" sz="2400" b="1" i="1" smtClean="0"/>
              <a:t>“</a:t>
            </a:r>
            <a:r>
              <a:rPr lang="en-GB" sz="2400" b="1" i="1" smtClean="0"/>
              <a:t>On Waking see/hear what was in my dream</a:t>
            </a:r>
            <a:r>
              <a:rPr lang="en-GB" altLang="en-US" sz="2400" b="1" i="1" smtClean="0"/>
              <a:t>”</a:t>
            </a:r>
            <a:endParaRPr lang="en-GB" sz="2400" b="1" i="1" smtClean="0"/>
          </a:p>
          <a:p>
            <a:pPr marL="514350" indent="-514350" eaLnBrk="1" hangingPunct="1">
              <a:buFontTx/>
              <a:buNone/>
            </a:pPr>
            <a:r>
              <a:rPr lang="en-GB" sz="2400" smtClean="0"/>
              <a:t>Hypnopompic hallucinations</a:t>
            </a:r>
          </a:p>
          <a:p>
            <a:pPr marL="514350" indent="-514350" eaLnBrk="1" hangingPunct="1">
              <a:buFontTx/>
              <a:buNone/>
            </a:pPr>
            <a:endParaRPr lang="en-GB" sz="2400" smtClean="0"/>
          </a:p>
          <a:p>
            <a:pPr marL="514350" indent="-514350" eaLnBrk="1" hangingPunct="1">
              <a:buFontTx/>
              <a:buNone/>
            </a:pPr>
            <a:r>
              <a:rPr lang="en-GB" sz="2400" b="1" smtClean="0"/>
              <a:t>Diagnosis:</a:t>
            </a:r>
            <a:r>
              <a:rPr lang="en-GB" sz="2400" smtClean="0"/>
              <a:t>?</a:t>
            </a:r>
          </a:p>
          <a:p>
            <a:pPr marL="1314450" lvl="2" indent="-514350" eaLnBrk="1" hangingPunct="1"/>
            <a:endParaRPr lang="en-GB"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GB" smtClean="0"/>
              <a:t>Admitted for PSG 17 Feb 2010</a:t>
            </a:r>
          </a:p>
        </p:txBody>
      </p:sp>
      <p:sp>
        <p:nvSpPr>
          <p:cNvPr id="87042" name="Content Placeholder 2"/>
          <p:cNvSpPr>
            <a:spLocks noGrp="1"/>
          </p:cNvSpPr>
          <p:nvPr>
            <p:ph idx="1"/>
          </p:nvPr>
        </p:nvSpPr>
        <p:spPr/>
        <p:txBody>
          <a:bodyPr/>
          <a:lstStyle/>
          <a:p>
            <a:pPr marL="514350" indent="-514350" eaLnBrk="1" hangingPunct="1">
              <a:buFontTx/>
              <a:buNone/>
            </a:pPr>
            <a:r>
              <a:rPr lang="en-GB" sz="2400" b="1" smtClean="0"/>
              <a:t>Overnight polysomnography (PSG):</a:t>
            </a:r>
          </a:p>
          <a:p>
            <a:pPr marL="914400" lvl="1" indent="-514350" eaLnBrk="1" hangingPunct="1"/>
            <a:r>
              <a:rPr lang="en-GB" sz="2400" smtClean="0"/>
              <a:t>Exclude other sleep disorders, e.g., Periodic Limb Movement Disorder, OSA</a:t>
            </a:r>
          </a:p>
          <a:p>
            <a:pPr marL="914400" lvl="1" indent="-514350" eaLnBrk="1" hangingPunct="1"/>
            <a:r>
              <a:rPr lang="en-GB" sz="2400" smtClean="0"/>
              <a:t>Document sleep architecture; likely to be fragmented</a:t>
            </a:r>
          </a:p>
          <a:p>
            <a:pPr marL="914400" lvl="1" indent="-514350" eaLnBrk="1" hangingPunct="1"/>
            <a:r>
              <a:rPr lang="en-GB" sz="2400" smtClean="0"/>
              <a:t>Document sleep-onset latency and REM onset latency; </a:t>
            </a:r>
          </a:p>
          <a:p>
            <a:pPr marL="914400" lvl="1" indent="-514350" eaLnBrk="1" hangingPunct="1"/>
            <a:r>
              <a:rPr lang="en-GB" sz="2400" smtClean="0"/>
              <a:t>Document adequate sleep (minimum 6 hours) prior to MSLT study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GB" sz="2400" smtClean="0"/>
              <a:t>Bradley</a:t>
            </a:r>
            <a:r>
              <a:rPr lang="en-GB" altLang="en-US" sz="2400" smtClean="0"/>
              <a:t>’</a:t>
            </a:r>
            <a:r>
              <a:rPr lang="en-GB" sz="2400" smtClean="0"/>
              <a:t>s studies 18 Feb 2010:</a:t>
            </a:r>
          </a:p>
        </p:txBody>
      </p:sp>
      <p:sp>
        <p:nvSpPr>
          <p:cNvPr id="89090" name="Content Placeholder 2"/>
          <p:cNvSpPr>
            <a:spLocks noGrp="1"/>
          </p:cNvSpPr>
          <p:nvPr>
            <p:ph idx="1"/>
          </p:nvPr>
        </p:nvSpPr>
        <p:spPr>
          <a:xfrm>
            <a:off x="457200" y="1600200"/>
            <a:ext cx="8229600" cy="4900613"/>
          </a:xfrm>
        </p:spPr>
        <p:txBody>
          <a:bodyPr/>
          <a:lstStyle/>
          <a:p>
            <a:pPr marL="0" lvl="3" indent="0" eaLnBrk="1" hangingPunct="1"/>
            <a:r>
              <a:rPr lang="en-GB" sz="2400" b="1" smtClean="0"/>
              <a:t>SOREM</a:t>
            </a:r>
          </a:p>
          <a:p>
            <a:pPr marL="0" lvl="3" indent="0" eaLnBrk="1" hangingPunct="1"/>
            <a:endParaRPr lang="en-GB" sz="2400" smtClean="0"/>
          </a:p>
          <a:p>
            <a:pPr marL="0" lvl="3" indent="0" eaLnBrk="1" hangingPunct="1"/>
            <a:r>
              <a:rPr lang="en-GB" sz="2400" smtClean="0"/>
              <a:t>MSLT: sleep onset &lt; 90 seconds!</a:t>
            </a:r>
          </a:p>
          <a:p>
            <a:pPr marL="0" lvl="3" indent="0" eaLnBrk="1" hangingPunct="1"/>
            <a:endParaRPr lang="en-GB" sz="2400" smtClean="0"/>
          </a:p>
          <a:p>
            <a:pPr marL="0" lvl="3" indent="0" eaLnBrk="1" hangingPunct="1"/>
            <a:r>
              <a:rPr lang="en-GB" sz="2400" smtClean="0"/>
              <a:t>Diagnosis:  </a:t>
            </a:r>
            <a:r>
              <a:rPr lang="en-GB" sz="2400" b="1" smtClean="0"/>
              <a:t>Narcolepsy</a:t>
            </a:r>
          </a:p>
          <a:p>
            <a:pPr marL="0" lvl="3" indent="0" eaLnBrk="1" hangingPunct="1"/>
            <a:r>
              <a:rPr lang="en-GB" sz="2400" smtClean="0"/>
              <a:t>Genetics : positive test for HLA DQB1 *0602</a:t>
            </a:r>
          </a:p>
          <a:p>
            <a:pPr marL="0" lvl="3" indent="0" eaLnBrk="1" hangingPunct="1"/>
            <a:r>
              <a:rPr lang="en-GB" sz="2400" smtClean="0"/>
              <a:t>Treatment: </a:t>
            </a:r>
          </a:p>
          <a:p>
            <a:pPr marL="0" lvl="3" indent="0" eaLnBrk="1" hangingPunct="1">
              <a:buFont typeface="Wingdings" pitchFamily="2" charset="2"/>
              <a:buNone/>
            </a:pPr>
            <a:r>
              <a:rPr lang="en-GB" sz="2400" smtClean="0"/>
              <a:t>Sleep Hygiene/routine</a:t>
            </a:r>
          </a:p>
          <a:p>
            <a:pPr marL="393700" lvl="4" indent="0" eaLnBrk="1" hangingPunct="1"/>
            <a:r>
              <a:rPr lang="en-GB" sz="2400" smtClean="0"/>
              <a:t>CNS stimulants: Amphetamines </a:t>
            </a:r>
          </a:p>
          <a:p>
            <a:pPr marL="393700" lvl="4" indent="0" eaLnBrk="1" hangingPunct="1"/>
            <a:r>
              <a:rPr lang="en-US" sz="2400" smtClean="0"/>
              <a:t>Modafinil- novel wake-promoting agent</a:t>
            </a:r>
          </a:p>
          <a:p>
            <a:pPr marL="393700" lvl="4" indent="0" eaLnBrk="1" hangingPunct="1"/>
            <a:r>
              <a:rPr lang="en-US" sz="2400" smtClean="0"/>
              <a:t>Tricycylics</a:t>
            </a:r>
            <a:endParaRPr lang="en-GB" sz="2400" smtClean="0"/>
          </a:p>
          <a:p>
            <a:pPr marL="0" lvl="3" indent="0" eaLnBrk="1" hangingPunct="1"/>
            <a:endParaRPr lang="en-GB"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2800" smtClean="0"/>
              <a:t>Genetics of Narcolepsy</a:t>
            </a:r>
          </a:p>
        </p:txBody>
      </p:sp>
      <p:sp>
        <p:nvSpPr>
          <p:cNvPr id="91138" name="Content Placeholder 2"/>
          <p:cNvSpPr>
            <a:spLocks noGrp="1"/>
          </p:cNvSpPr>
          <p:nvPr>
            <p:ph idx="1"/>
          </p:nvPr>
        </p:nvSpPr>
        <p:spPr>
          <a:xfrm>
            <a:off x="838200" y="1524000"/>
            <a:ext cx="7543800" cy="4914900"/>
          </a:xfrm>
        </p:spPr>
        <p:txBody>
          <a:bodyPr/>
          <a:lstStyle/>
          <a:p>
            <a:pPr>
              <a:buFontTx/>
              <a:buNone/>
            </a:pPr>
            <a:r>
              <a:rPr lang="en-US" smtClean="0"/>
              <a:t>Hypocretin: hypothalamus</a:t>
            </a:r>
          </a:p>
          <a:p>
            <a:pPr>
              <a:buFontTx/>
              <a:buNone/>
            </a:pPr>
            <a:r>
              <a:rPr lang="en-US" smtClean="0"/>
              <a:t> </a:t>
            </a:r>
            <a:r>
              <a:rPr lang="en-US" altLang="en-US" smtClean="0"/>
              <a:t>‘</a:t>
            </a:r>
            <a:r>
              <a:rPr lang="en-US" smtClean="0"/>
              <a:t>critical of promoting awake state</a:t>
            </a:r>
          </a:p>
          <a:p>
            <a:pPr>
              <a:buFontTx/>
              <a:buNone/>
            </a:pPr>
            <a:r>
              <a:rPr lang="en-US" smtClean="0"/>
              <a:t>Narcolepsy in Dogs!:</a:t>
            </a:r>
          </a:p>
          <a:p>
            <a:pPr>
              <a:buFontTx/>
              <a:buNone/>
            </a:pPr>
            <a:r>
              <a:rPr lang="en-US" smtClean="0"/>
              <a:t>Mignot et al (Nature Medicine, 2000)characterized gene and receptor for hypocretin</a:t>
            </a:r>
          </a:p>
          <a:p>
            <a:pPr>
              <a:buFontTx/>
              <a:buNone/>
            </a:pPr>
            <a:r>
              <a:rPr lang="en-US" smtClean="0"/>
              <a:t>Narcoleptic patients have absent/very low hypocretin</a:t>
            </a:r>
          </a:p>
          <a:p>
            <a:pPr>
              <a:buFontTx/>
              <a:buNone/>
            </a:pPr>
            <a:r>
              <a:rPr lang="en-US" smtClean="0"/>
              <a:t>-degenerative changes in brain cells</a:t>
            </a:r>
          </a:p>
          <a:p>
            <a:pPr>
              <a:buFontTx/>
              <a:buNone/>
            </a:pP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z="2800" smtClean="0"/>
              <a:t>Genetics of Narcolepsy</a:t>
            </a:r>
          </a:p>
        </p:txBody>
      </p:sp>
      <p:sp>
        <p:nvSpPr>
          <p:cNvPr id="92162" name="Content Placeholder 2"/>
          <p:cNvSpPr>
            <a:spLocks noGrp="1"/>
          </p:cNvSpPr>
          <p:nvPr>
            <p:ph idx="1"/>
          </p:nvPr>
        </p:nvSpPr>
        <p:spPr>
          <a:xfrm>
            <a:off x="838200" y="1524000"/>
            <a:ext cx="7543800" cy="4914900"/>
          </a:xfrm>
        </p:spPr>
        <p:txBody>
          <a:bodyPr/>
          <a:lstStyle/>
          <a:p>
            <a:pPr>
              <a:buFontTx/>
              <a:buNone/>
            </a:pPr>
            <a:r>
              <a:rPr lang="en-US" smtClean="0"/>
              <a:t>Hypocretin: hypothalamus</a:t>
            </a:r>
          </a:p>
          <a:p>
            <a:pPr>
              <a:buFontTx/>
              <a:buNone/>
            </a:pPr>
            <a:r>
              <a:rPr lang="en-US" smtClean="0"/>
              <a:t> </a:t>
            </a:r>
            <a:r>
              <a:rPr lang="en-US" altLang="en-US" smtClean="0"/>
              <a:t>‘</a:t>
            </a:r>
            <a:r>
              <a:rPr lang="en-US" smtClean="0"/>
              <a:t>critical of promoting awake state</a:t>
            </a:r>
          </a:p>
          <a:p>
            <a:pPr>
              <a:buFontTx/>
              <a:buNone/>
            </a:pPr>
            <a:r>
              <a:rPr lang="en-US" b="1" smtClean="0"/>
              <a:t>Hypothesis:</a:t>
            </a:r>
          </a:p>
          <a:p>
            <a:pPr>
              <a:buFontTx/>
              <a:buNone/>
            </a:pPr>
            <a:r>
              <a:rPr lang="en-US" smtClean="0"/>
              <a:t>Auto immune mediated degeneration of hypocretin producing cells</a:t>
            </a:r>
          </a:p>
          <a:p>
            <a:pPr>
              <a:buFontTx/>
              <a:buNone/>
            </a:pPr>
            <a:r>
              <a:rPr lang="en-US" smtClean="0"/>
              <a:t>Association:</a:t>
            </a:r>
          </a:p>
          <a:p>
            <a:pPr>
              <a:buFontTx/>
              <a:buNone/>
            </a:pPr>
            <a:r>
              <a:rPr lang="en-US" smtClean="0"/>
              <a:t>HLA DQB *0602 in narcolepsy/cataplexy</a:t>
            </a:r>
          </a:p>
          <a:p>
            <a:pPr>
              <a:buFontTx/>
              <a:buNone/>
            </a:pPr>
            <a:endParaRPr lang="en-US" smtClean="0"/>
          </a:p>
          <a:p>
            <a:pPr>
              <a:buFontTx/>
              <a:buNone/>
            </a:pPr>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p:txBody>
          <a:bodyPr/>
          <a:lstStyle/>
          <a:p>
            <a:pPr marL="0" indent="0" eaLnBrk="1" hangingPunct="1">
              <a:buFontTx/>
              <a:buNone/>
            </a:pPr>
            <a:r>
              <a:rPr lang="en-GB" sz="2000" b="1" smtClean="0"/>
              <a:t>Insufficient Night Sleep</a:t>
            </a:r>
          </a:p>
          <a:p>
            <a:pPr marL="0" indent="0" eaLnBrk="1" hangingPunct="1"/>
            <a:r>
              <a:rPr lang="en-GB" sz="2000" smtClean="0"/>
              <a:t> Adolescents (who require as much sleep as they did as pre-adolescents: 8.5 to 9.25 hrs/night)</a:t>
            </a:r>
          </a:p>
          <a:p>
            <a:pPr marL="0" indent="0" eaLnBrk="1" hangingPunct="1"/>
            <a:r>
              <a:rPr lang="en-GB" sz="2000" smtClean="0"/>
              <a:t> Sleep deprivation worsens cognitive function</a:t>
            </a:r>
          </a:p>
          <a:p>
            <a:pPr marL="0" indent="0" eaLnBrk="1" hangingPunct="1">
              <a:buFontTx/>
              <a:buNone/>
            </a:pPr>
            <a:endParaRPr lang="en-GB" sz="2000" smtClean="0"/>
          </a:p>
          <a:p>
            <a:pPr marL="0" indent="0" eaLnBrk="1" hangingPunct="1">
              <a:buFontTx/>
              <a:buNone/>
            </a:pPr>
            <a:r>
              <a:rPr lang="en-GB" sz="2000" b="1" smtClean="0"/>
              <a:t>Delayed Sleep Phase Syndrome</a:t>
            </a:r>
          </a:p>
          <a:p>
            <a:pPr marL="0" indent="0" eaLnBrk="1" hangingPunct="1"/>
            <a:r>
              <a:rPr lang="en-GB" sz="2000" smtClean="0"/>
              <a:t> Occurs when the major sleep episode is delayed in relation to the desired clock time by &gt;2 hours</a:t>
            </a:r>
          </a:p>
          <a:p>
            <a:pPr marL="0" indent="0" eaLnBrk="1" hangingPunct="1"/>
            <a:r>
              <a:rPr lang="en-GB" sz="2000" smtClean="0"/>
              <a:t> Normal circadian change associated with adolescence</a:t>
            </a:r>
          </a:p>
          <a:p>
            <a:pPr marL="0" indent="0" eaLnBrk="1" hangingPunct="1"/>
            <a:r>
              <a:rPr lang="en-GB" sz="2000" smtClean="0"/>
              <a:t> Adolescent boys most affected</a:t>
            </a:r>
          </a:p>
          <a:p>
            <a:pPr marL="0" indent="0" eaLnBrk="1" hangingPunct="1"/>
            <a:r>
              <a:rPr lang="en-GB" sz="2000" b="1" i="1" smtClean="0"/>
              <a:t> Major health burden in USA!</a:t>
            </a:r>
          </a:p>
        </p:txBody>
      </p:sp>
      <p:sp>
        <p:nvSpPr>
          <p:cNvPr id="93186" name="Title 1"/>
          <p:cNvSpPr>
            <a:spLocks noGrp="1"/>
          </p:cNvSpPr>
          <p:nvPr>
            <p:ph type="title"/>
          </p:nvPr>
        </p:nvSpPr>
        <p:spPr>
          <a:xfrm>
            <a:off x="838200" y="647700"/>
            <a:ext cx="7543800" cy="638175"/>
          </a:xfrm>
        </p:spPr>
        <p:txBody>
          <a:bodyPr/>
          <a:lstStyle/>
          <a:p>
            <a:pPr eaLnBrk="1" hangingPunct="1"/>
            <a:r>
              <a:rPr lang="en-GB" smtClean="0"/>
              <a:t>Non-Respiratory causes of EDS in children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714375" y="1943100"/>
            <a:ext cx="8215313" cy="4914900"/>
          </a:xfrm>
        </p:spPr>
        <p:txBody>
          <a:bodyPr/>
          <a:lstStyle/>
          <a:p>
            <a:pPr marL="0" indent="0" eaLnBrk="1" hangingPunct="1">
              <a:buFontTx/>
              <a:buNone/>
            </a:pPr>
            <a:r>
              <a:rPr lang="en-GB" sz="1800" b="1" smtClean="0"/>
              <a:t>Restless Leg Syndrome (RLS) &amp; Periodic Limb Movement Disorder (PLMD)</a:t>
            </a:r>
          </a:p>
          <a:p>
            <a:pPr marL="0" indent="0" eaLnBrk="1" hangingPunct="1">
              <a:buFontTx/>
              <a:buNone/>
            </a:pPr>
            <a:endParaRPr lang="en-GB" sz="1800" smtClean="0"/>
          </a:p>
          <a:p>
            <a:pPr marL="0" indent="0" eaLnBrk="1" hangingPunct="1"/>
            <a:r>
              <a:rPr lang="en-GB" sz="2000" smtClean="0"/>
              <a:t> </a:t>
            </a:r>
            <a:r>
              <a:rPr lang="en-GB" altLang="en-US" sz="2000" smtClean="0"/>
              <a:t>“</a:t>
            </a:r>
            <a:r>
              <a:rPr lang="en-GB" sz="2000" smtClean="0"/>
              <a:t>disagreeable leg sensations</a:t>
            </a:r>
            <a:r>
              <a:rPr lang="en-GB" altLang="en-US" sz="2000" smtClean="0"/>
              <a:t>”</a:t>
            </a:r>
            <a:r>
              <a:rPr lang="en-GB" sz="2000" smtClean="0"/>
              <a:t> which usually delay sleep onset, may disturb sleep and result in EDS</a:t>
            </a:r>
          </a:p>
          <a:p>
            <a:pPr marL="0" indent="0" eaLnBrk="1" hangingPunct="1"/>
            <a:r>
              <a:rPr lang="en-GB" sz="2000" smtClean="0"/>
              <a:t>  irresistible urge to move legs</a:t>
            </a:r>
          </a:p>
          <a:p>
            <a:pPr marL="0" indent="0" eaLnBrk="1" hangingPunct="1"/>
            <a:r>
              <a:rPr lang="en-GB" sz="2000" smtClean="0"/>
              <a:t> often associated with PLMD during sleep</a:t>
            </a:r>
          </a:p>
          <a:p>
            <a:pPr marL="0" indent="0" eaLnBrk="1" hangingPunct="1"/>
            <a:r>
              <a:rPr lang="en-GB" sz="2000" smtClean="0"/>
              <a:t> sometimes misdiagnosed as </a:t>
            </a:r>
            <a:r>
              <a:rPr lang="en-GB" altLang="en-US" sz="2000" smtClean="0"/>
              <a:t>“</a:t>
            </a:r>
            <a:r>
              <a:rPr lang="en-GB" sz="2000" smtClean="0"/>
              <a:t>growing pains</a:t>
            </a:r>
            <a:r>
              <a:rPr lang="en-GB" altLang="en-US" sz="2000" smtClean="0"/>
              <a:t>”</a:t>
            </a:r>
            <a:endParaRPr lang="en-GB" sz="2000" smtClean="0"/>
          </a:p>
          <a:p>
            <a:pPr marL="0" indent="0" eaLnBrk="1" hangingPunct="1">
              <a:buFontTx/>
              <a:buNone/>
            </a:pPr>
            <a:endParaRPr lang="en-GB" sz="1800" smtClean="0"/>
          </a:p>
          <a:p>
            <a:pPr marL="0" indent="0" eaLnBrk="1" hangingPunct="1"/>
            <a:r>
              <a:rPr lang="en-GB" sz="1800" smtClean="0"/>
              <a:t> autosomal dominant familial pattern in about 50% of patients</a:t>
            </a:r>
          </a:p>
          <a:p>
            <a:pPr marL="0" indent="0" eaLnBrk="1" hangingPunct="1"/>
            <a:r>
              <a:rPr lang="en-GB" sz="1800" smtClean="0"/>
              <a:t> 72% of children with low serum ferritin levels have PLMD and/or RLS</a:t>
            </a:r>
          </a:p>
          <a:p>
            <a:pPr marL="0" indent="0" eaLnBrk="1" hangingPunct="1"/>
            <a:r>
              <a:rPr lang="en-GB" sz="1800" smtClean="0"/>
              <a:t> About 1/3 of adults with RLS report </a:t>
            </a:r>
            <a:r>
              <a:rPr lang="en-GB" sz="1800" u="sng" smtClean="0"/>
              <a:t>symptom onset before age 10</a:t>
            </a:r>
            <a:endParaRPr lang="en-GB" sz="1800" smtClean="0"/>
          </a:p>
          <a:p>
            <a:pPr marL="0" indent="0" eaLnBrk="1" hangingPunct="1">
              <a:buFontTx/>
              <a:buNone/>
            </a:pPr>
            <a:endParaRPr lang="en-GB" sz="1800" smtClean="0"/>
          </a:p>
          <a:p>
            <a:pPr marL="0" indent="0" eaLnBrk="1" hangingPunct="1"/>
            <a:r>
              <a:rPr lang="en-GB" sz="1800" b="1" smtClean="0"/>
              <a:t> PLMD may be associated with ADHD in children</a:t>
            </a:r>
          </a:p>
          <a:p>
            <a:pPr marL="0" indent="0" eaLnBrk="1" hangingPunct="1">
              <a:buFontTx/>
              <a:buNone/>
            </a:pPr>
            <a:endParaRPr lang="en-GB" sz="1800" smtClean="0"/>
          </a:p>
        </p:txBody>
      </p:sp>
      <p:sp>
        <p:nvSpPr>
          <p:cNvPr id="95234" name="Title 1"/>
          <p:cNvSpPr>
            <a:spLocks noGrp="1"/>
          </p:cNvSpPr>
          <p:nvPr>
            <p:ph type="title"/>
          </p:nvPr>
        </p:nvSpPr>
        <p:spPr>
          <a:xfrm>
            <a:off x="838200" y="647700"/>
            <a:ext cx="7543800" cy="638175"/>
          </a:xfrm>
        </p:spPr>
        <p:txBody>
          <a:bodyPr/>
          <a:lstStyle/>
          <a:p>
            <a:pPr eaLnBrk="1" hangingPunct="1"/>
            <a:r>
              <a:rPr lang="en-GB" smtClean="0"/>
              <a:t>Non-Respiratory causes of EDS in children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GB" smtClean="0"/>
              <a:t>Episodic Behaviours in Sleep: 	Parasomnias</a:t>
            </a:r>
          </a:p>
        </p:txBody>
      </p:sp>
      <p:sp>
        <p:nvSpPr>
          <p:cNvPr id="97282" name="Content Placeholder 2"/>
          <p:cNvSpPr>
            <a:spLocks noGrp="1"/>
          </p:cNvSpPr>
          <p:nvPr>
            <p:ph idx="1"/>
          </p:nvPr>
        </p:nvSpPr>
        <p:spPr/>
        <p:txBody>
          <a:bodyPr/>
          <a:lstStyle/>
          <a:p>
            <a:r>
              <a:rPr lang="en-GB" sz="2000" smtClean="0"/>
              <a:t>Bizarre behaviour or unusual experiences in relation to sleep (parents may think something seriously </a:t>
            </a:r>
            <a:r>
              <a:rPr lang="en-GB" altLang="en-US" sz="2000" smtClean="0"/>
              <a:t>“</a:t>
            </a:r>
            <a:r>
              <a:rPr lang="en-GB" sz="2000" smtClean="0"/>
              <a:t>wrong</a:t>
            </a:r>
            <a:r>
              <a:rPr lang="en-GB" altLang="en-US" sz="2000" smtClean="0"/>
              <a:t>”</a:t>
            </a:r>
            <a:r>
              <a:rPr lang="en-GB" sz="2000" smtClean="0"/>
              <a:t> with child)</a:t>
            </a:r>
          </a:p>
          <a:p>
            <a:endParaRPr lang="en-GB" sz="2000" smtClean="0"/>
          </a:p>
          <a:p>
            <a:r>
              <a:rPr lang="en-GB" sz="2000" smtClean="0"/>
              <a:t>Although they may be dramatic &amp; worrying for parents, they do not usually indicate psychological or medical illness</a:t>
            </a:r>
          </a:p>
          <a:p>
            <a:endParaRPr lang="en-GB" sz="2000" smtClean="0"/>
          </a:p>
          <a:p>
            <a:r>
              <a:rPr lang="en-GB" sz="2000" smtClean="0"/>
              <a:t>Usually age-limited</a:t>
            </a:r>
          </a:p>
          <a:p>
            <a:endParaRPr lang="en-GB" sz="2000" smtClean="0"/>
          </a:p>
          <a:p>
            <a:r>
              <a:rPr lang="en-GB" sz="2000" smtClean="0"/>
              <a:t>Diagnosis &amp; understanding can significantly alleviate parental concern</a:t>
            </a:r>
          </a:p>
          <a:p>
            <a:pPr>
              <a:buFontTx/>
              <a:buNone/>
            </a:pPr>
            <a:r>
              <a:rPr lang="en-GB" sz="200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GB" smtClean="0"/>
              <a:t>Prevalence of Sleep Problems Age 4-16 year</a:t>
            </a:r>
            <a:endParaRPr lang="en-US" smtClean="0"/>
          </a:p>
        </p:txBody>
      </p:sp>
      <p:sp>
        <p:nvSpPr>
          <p:cNvPr id="12290" name="Rectangle 3"/>
          <p:cNvSpPr>
            <a:spLocks noGrp="1" noChangeArrowheads="1"/>
          </p:cNvSpPr>
          <p:nvPr>
            <p:ph type="body" sz="half" idx="1"/>
          </p:nvPr>
        </p:nvSpPr>
        <p:spPr>
          <a:xfrm>
            <a:off x="827088" y="1700213"/>
            <a:ext cx="7189787" cy="838200"/>
          </a:xfrm>
        </p:spPr>
        <p:txBody>
          <a:bodyPr/>
          <a:lstStyle/>
          <a:p>
            <a:pPr marL="0" indent="0">
              <a:buFontTx/>
              <a:buNone/>
            </a:pPr>
            <a:r>
              <a:rPr lang="en-GB" sz="2000" b="1" smtClean="0"/>
              <a:t>25% prevalence</a:t>
            </a:r>
            <a:r>
              <a:rPr lang="en-GB" sz="2000" smtClean="0"/>
              <a:t> of significant sleep problems among the cohort.</a:t>
            </a:r>
            <a:endParaRPr lang="en-US" sz="2000" smtClean="0"/>
          </a:p>
        </p:txBody>
      </p:sp>
      <p:pic>
        <p:nvPicPr>
          <p:cNvPr id="12291" name="Picture 4"/>
          <p:cNvPicPr>
            <a:picLocks noGrp="1" noChangeAspect="1" noChangeArrowheads="1"/>
          </p:cNvPicPr>
          <p:nvPr>
            <p:ph sz="quarter" idx="2"/>
          </p:nvPr>
        </p:nvPicPr>
        <p:blipFill>
          <a:blip r:embed="rId3" cstate="print"/>
          <a:srcRect l="5374" t="6035"/>
          <a:stretch>
            <a:fillRect/>
          </a:stretch>
        </p:blipFill>
        <p:spPr>
          <a:xfrm>
            <a:off x="1547813" y="2289175"/>
            <a:ext cx="5616575" cy="4497388"/>
          </a:xfrm>
        </p:spPr>
      </p:pic>
      <p:pic>
        <p:nvPicPr>
          <p:cNvPr id="12292" name="Picture 13"/>
          <p:cNvPicPr>
            <a:picLocks noGrp="1" noChangeAspect="1" noChangeArrowheads="1"/>
          </p:cNvPicPr>
          <p:nvPr>
            <p:ph sz="quarter" idx="3"/>
          </p:nvPr>
        </p:nvPicPr>
        <p:blipFill>
          <a:blip r:embed="rId4" cstate="print"/>
          <a:srcRect/>
          <a:stretch>
            <a:fillRect/>
          </a:stretch>
        </p:blipFill>
        <p:spPr>
          <a:xfrm>
            <a:off x="1116013" y="2924175"/>
            <a:ext cx="481012" cy="21637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GB" smtClean="0"/>
              <a:t>Episodic Behaviours in Sleep: 	Parasomnias</a:t>
            </a:r>
          </a:p>
        </p:txBody>
      </p:sp>
      <p:sp>
        <p:nvSpPr>
          <p:cNvPr id="99330" name="Content Placeholder 2"/>
          <p:cNvSpPr>
            <a:spLocks noGrp="1"/>
          </p:cNvSpPr>
          <p:nvPr>
            <p:ph idx="1"/>
          </p:nvPr>
        </p:nvSpPr>
        <p:spPr/>
        <p:txBody>
          <a:bodyPr/>
          <a:lstStyle/>
          <a:p>
            <a:pPr marL="0" indent="0" eaLnBrk="1" hangingPunct="1"/>
            <a:r>
              <a:rPr lang="en-GB" sz="2400" smtClean="0"/>
              <a:t> REM-related:</a:t>
            </a:r>
          </a:p>
          <a:p>
            <a:pPr lvl="2" eaLnBrk="1" hangingPunct="1"/>
            <a:r>
              <a:rPr lang="en-GB" sz="1800" smtClean="0"/>
              <a:t>REM Sleep Behaviour Disorder (RBD)</a:t>
            </a:r>
          </a:p>
          <a:p>
            <a:pPr lvl="2" eaLnBrk="1" hangingPunct="1"/>
            <a:r>
              <a:rPr lang="en-GB" sz="1800" smtClean="0"/>
              <a:t>Nightmare disorder</a:t>
            </a:r>
          </a:p>
          <a:p>
            <a:pPr lvl="2" eaLnBrk="1" hangingPunct="1"/>
            <a:endParaRPr lang="en-GB" sz="2400" smtClean="0"/>
          </a:p>
          <a:p>
            <a:pPr marL="0" indent="0" eaLnBrk="1" hangingPunct="1"/>
            <a:endParaRPr lang="en-GB" sz="2400" smtClean="0"/>
          </a:p>
          <a:p>
            <a:pPr marL="0" indent="0" eaLnBrk="1" hangingPunct="1"/>
            <a:r>
              <a:rPr lang="en-GB" sz="2400" smtClean="0"/>
              <a:t> NREM (Partial Arousal Disorders):</a:t>
            </a:r>
          </a:p>
          <a:p>
            <a:pPr lvl="2" eaLnBrk="1" hangingPunct="1"/>
            <a:r>
              <a:rPr lang="en-GB" sz="1800" smtClean="0"/>
              <a:t>Confusional arousals</a:t>
            </a:r>
          </a:p>
          <a:p>
            <a:pPr lvl="2" eaLnBrk="1" hangingPunct="1"/>
            <a:r>
              <a:rPr lang="en-GB" sz="1800" smtClean="0"/>
              <a:t>Sleepwalking</a:t>
            </a:r>
          </a:p>
          <a:p>
            <a:pPr lvl="2" eaLnBrk="1" hangingPunct="1"/>
            <a:r>
              <a:rPr lang="en-GB" sz="1800" smtClean="0"/>
              <a:t>Sleep terrors</a:t>
            </a:r>
          </a:p>
          <a:p>
            <a:pPr marL="0" indent="0" eaLnBrk="1" hangingPunct="1">
              <a:buFontTx/>
              <a:buNone/>
            </a:pPr>
            <a:endParaRPr lang="en-GB" sz="2400" smtClean="0"/>
          </a:p>
          <a:p>
            <a:pPr marL="0" indent="0" eaLnBrk="1" hangingPunct="1">
              <a:buFontTx/>
              <a:buNone/>
            </a:pPr>
            <a:endParaRPr lang="en-GB" sz="2400" smtClean="0"/>
          </a:p>
          <a:p>
            <a:pPr marL="0" indent="0" eaLnBrk="1" hangingPunct="1">
              <a:buFontTx/>
              <a:buNone/>
            </a:pPr>
            <a:endParaRPr lang="en-GB" sz="2400" smtClean="0"/>
          </a:p>
        </p:txBody>
      </p:sp>
      <p:pic>
        <p:nvPicPr>
          <p:cNvPr id="99331" name="Picture 3" descr="aucdu0.jpg"/>
          <p:cNvPicPr>
            <a:picLocks noChangeAspect="1"/>
          </p:cNvPicPr>
          <p:nvPr/>
        </p:nvPicPr>
        <p:blipFill>
          <a:blip r:embed="rId3" cstate="print"/>
          <a:srcRect/>
          <a:stretch>
            <a:fillRect/>
          </a:stretch>
        </p:blipFill>
        <p:spPr bwMode="auto">
          <a:xfrm>
            <a:off x="5929313" y="1485900"/>
            <a:ext cx="3214687"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GB" smtClean="0"/>
              <a:t>Taking a Sleep History</a:t>
            </a:r>
          </a:p>
        </p:txBody>
      </p:sp>
      <p:sp>
        <p:nvSpPr>
          <p:cNvPr id="101378" name="Content Placeholder 2"/>
          <p:cNvSpPr>
            <a:spLocks noGrp="1"/>
          </p:cNvSpPr>
          <p:nvPr>
            <p:ph idx="1"/>
          </p:nvPr>
        </p:nvSpPr>
        <p:spPr>
          <a:xfrm>
            <a:off x="838200" y="1785938"/>
            <a:ext cx="7543800" cy="4714875"/>
          </a:xfrm>
        </p:spPr>
        <p:txBody>
          <a:bodyPr/>
          <a:lstStyle/>
          <a:p>
            <a:pPr>
              <a:spcAft>
                <a:spcPts val="600"/>
              </a:spcAft>
              <a:buFont typeface="Impact" pitchFamily="34" charset="0"/>
              <a:buAutoNum type="arabicPeriod"/>
            </a:pPr>
            <a:r>
              <a:rPr lang="en-GB" sz="1800" smtClean="0"/>
              <a:t>What is the sleep problem?  In what way does your child not sleep well?  </a:t>
            </a:r>
            <a:r>
              <a:rPr lang="en-GB" sz="1600" smtClean="0"/>
              <a:t>(Is it problems at bedtime, troublesome waking during the night, waking up very early in the morning, or a combination of these things?)</a:t>
            </a:r>
          </a:p>
          <a:p>
            <a:pPr>
              <a:spcAft>
                <a:spcPts val="600"/>
              </a:spcAft>
              <a:buFont typeface="Impact" pitchFamily="34" charset="0"/>
              <a:buAutoNum type="arabicPeriod"/>
            </a:pPr>
            <a:r>
              <a:rPr lang="en-GB" sz="1800" smtClean="0"/>
              <a:t>How much sleep does he/she get &amp; is this age appropriate?</a:t>
            </a:r>
          </a:p>
          <a:p>
            <a:pPr>
              <a:spcAft>
                <a:spcPts val="600"/>
              </a:spcAft>
              <a:buFont typeface="Impact" pitchFamily="34" charset="0"/>
              <a:buAutoNum type="arabicPeriod"/>
            </a:pPr>
            <a:r>
              <a:rPr lang="en-GB" sz="1800" smtClean="0"/>
              <a:t>Do other family members have a sleep problem &amp;, if so, what type?</a:t>
            </a:r>
          </a:p>
          <a:p>
            <a:pPr>
              <a:spcAft>
                <a:spcPts val="600"/>
              </a:spcAft>
              <a:buFont typeface="Impact" pitchFamily="34" charset="0"/>
              <a:buAutoNum type="arabicPeriod"/>
            </a:pPr>
            <a:r>
              <a:rPr lang="en-GB" sz="1800" smtClean="0"/>
              <a:t>Is the bedroom environment likely to help him/her get off to sleep easily &amp; then sleep soundly? </a:t>
            </a:r>
            <a:r>
              <a:rPr lang="en-GB" sz="1600" smtClean="0"/>
              <a:t>(light, noise, hygiene, co-sleeping)</a:t>
            </a:r>
          </a:p>
          <a:p>
            <a:pPr>
              <a:spcAft>
                <a:spcPts val="600"/>
              </a:spcAft>
              <a:buFont typeface="Impact" pitchFamily="34" charset="0"/>
              <a:buAutoNum type="arabicPeriod"/>
            </a:pPr>
            <a:r>
              <a:rPr lang="en-GB" sz="1800" smtClean="0"/>
              <a:t>Are there any medical or psychological conditions that might disturb sleep?</a:t>
            </a:r>
          </a:p>
          <a:p>
            <a:pPr>
              <a:spcAft>
                <a:spcPts val="600"/>
              </a:spcAft>
              <a:buFont typeface="Impact" pitchFamily="34" charset="0"/>
              <a:buAutoNum type="arabicPeriod"/>
            </a:pPr>
            <a:r>
              <a:rPr lang="en-GB" sz="1800" smtClean="0"/>
              <a:t>When did it begin &amp; what has happened since?</a:t>
            </a:r>
          </a:p>
          <a:p>
            <a:pPr>
              <a:spcAft>
                <a:spcPts val="600"/>
              </a:spcAft>
              <a:buFont typeface="Impact" pitchFamily="34" charset="0"/>
              <a:buAutoNum type="arabicPeriod"/>
            </a:pPr>
            <a:r>
              <a:rPr lang="en-GB" sz="1800" smtClean="0"/>
              <a:t>Has it been linked with any other problems or with difficulties or changes in the family? </a:t>
            </a:r>
            <a:r>
              <a:rPr lang="en-GB" sz="1600" smtClean="0"/>
              <a:t>(illness, emotional upset, disability, family discord)</a:t>
            </a:r>
          </a:p>
          <a:p>
            <a:pPr>
              <a:spcAft>
                <a:spcPts val="600"/>
              </a:spcAft>
              <a:buFont typeface="Impact" pitchFamily="34" charset="0"/>
              <a:buAutoNum type="arabicPeriod"/>
            </a:pPr>
            <a:r>
              <a:rPr lang="en-GB" sz="1800" smtClean="0"/>
              <a:t>Has the sleep problem affected the family?</a:t>
            </a:r>
          </a:p>
          <a:p>
            <a:pPr>
              <a:spcAft>
                <a:spcPts val="600"/>
              </a:spcAft>
              <a:buFont typeface="Impact" pitchFamily="34" charset="0"/>
              <a:buAutoNum type="arabicPeriod"/>
            </a:pPr>
            <a:endParaRPr lang="en-GB" sz="1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GB" sz="2800" smtClean="0"/>
              <a:t>Summary</a:t>
            </a:r>
          </a:p>
        </p:txBody>
      </p:sp>
      <p:sp>
        <p:nvSpPr>
          <p:cNvPr id="103426" name="Content Placeholder 2"/>
          <p:cNvSpPr>
            <a:spLocks noGrp="1"/>
          </p:cNvSpPr>
          <p:nvPr>
            <p:ph idx="1"/>
          </p:nvPr>
        </p:nvSpPr>
        <p:spPr>
          <a:xfrm>
            <a:off x="838200" y="1643063"/>
            <a:ext cx="7662863" cy="4929187"/>
          </a:xfrm>
        </p:spPr>
        <p:txBody>
          <a:bodyPr/>
          <a:lstStyle/>
          <a:p>
            <a:pPr marL="0" indent="0" eaLnBrk="1" hangingPunct="1">
              <a:lnSpc>
                <a:spcPct val="150000"/>
              </a:lnSpc>
              <a:buFontTx/>
              <a:buNone/>
            </a:pPr>
            <a:r>
              <a:rPr lang="en-GB" sz="2400" b="1" smtClean="0"/>
              <a:t>Sleep disorders in children:</a:t>
            </a:r>
          </a:p>
          <a:p>
            <a:pPr marL="0" indent="0" eaLnBrk="1" hangingPunct="1">
              <a:lnSpc>
                <a:spcPct val="150000"/>
              </a:lnSpc>
            </a:pPr>
            <a:r>
              <a:rPr lang="en-GB" sz="2000" smtClean="0"/>
              <a:t> are common;</a:t>
            </a:r>
          </a:p>
          <a:p>
            <a:pPr marL="0" indent="0" eaLnBrk="1" hangingPunct="1">
              <a:lnSpc>
                <a:spcPct val="150000"/>
              </a:lnSpc>
            </a:pPr>
            <a:r>
              <a:rPr lang="en-GB" sz="2000" smtClean="0"/>
              <a:t> treatable;</a:t>
            </a:r>
          </a:p>
          <a:p>
            <a:pPr marL="0" indent="0" eaLnBrk="1" hangingPunct="1">
              <a:lnSpc>
                <a:spcPct val="150000"/>
              </a:lnSpc>
            </a:pPr>
            <a:r>
              <a:rPr lang="en-GB" sz="2000" smtClean="0"/>
              <a:t> can have serious consequences;</a:t>
            </a:r>
          </a:p>
          <a:p>
            <a:pPr marL="0" indent="0" eaLnBrk="1" hangingPunct="1">
              <a:lnSpc>
                <a:spcPct val="150000"/>
              </a:lnSpc>
            </a:pPr>
            <a:r>
              <a:rPr lang="en-GB" sz="2000" smtClean="0"/>
              <a:t> are often undiagnosed &amp; untreated due to poor awareness &amp; inadequate facilities; and, </a:t>
            </a:r>
          </a:p>
          <a:p>
            <a:pPr marL="0" indent="0" eaLnBrk="1" hangingPunct="1">
              <a:lnSpc>
                <a:spcPct val="150000"/>
              </a:lnSpc>
            </a:pPr>
            <a:r>
              <a:rPr lang="en-GB" sz="2000" b="1" smtClean="0"/>
              <a:t> fertile area of future research!</a:t>
            </a:r>
          </a:p>
          <a:p>
            <a:pPr marL="0" indent="0" eaLnBrk="1" hangingPunct="1">
              <a:lnSpc>
                <a:spcPct val="150000"/>
              </a:lnSpc>
              <a:buFontTx/>
              <a:buNone/>
            </a:pPr>
            <a:endParaRPr lang="en-GB" sz="1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GB" smtClean="0"/>
              <a:t>Prevalence of Sleep problem categories</a:t>
            </a:r>
            <a:endParaRPr lang="en-US" smtClean="0"/>
          </a:p>
        </p:txBody>
      </p:sp>
      <p:pic>
        <p:nvPicPr>
          <p:cNvPr id="14338" name="Picture 4"/>
          <p:cNvPicPr>
            <a:picLocks noGrp="1" noChangeAspect="1" noChangeArrowheads="1"/>
          </p:cNvPicPr>
          <p:nvPr>
            <p:ph idx="1"/>
          </p:nvPr>
        </p:nvPicPr>
        <p:blipFill>
          <a:blip r:embed="rId3" cstate="print"/>
          <a:srcRect/>
          <a:stretch>
            <a:fillRect/>
          </a:stretch>
        </p:blipFill>
        <p:spPr>
          <a:xfrm>
            <a:off x="250825" y="1773238"/>
            <a:ext cx="5570538" cy="4457700"/>
          </a:xfrm>
        </p:spPr>
      </p:pic>
      <p:sp>
        <p:nvSpPr>
          <p:cNvPr id="14339" name="Text Box 6"/>
          <p:cNvSpPr txBox="1">
            <a:spLocks noChangeArrowheads="1"/>
          </p:cNvSpPr>
          <p:nvPr/>
        </p:nvSpPr>
        <p:spPr bwMode="auto">
          <a:xfrm>
            <a:off x="5867400" y="1557338"/>
            <a:ext cx="3276600" cy="3636962"/>
          </a:xfrm>
          <a:prstGeom prst="rect">
            <a:avLst/>
          </a:prstGeom>
          <a:noFill/>
          <a:ln w="9525">
            <a:noFill/>
            <a:miter lim="800000"/>
            <a:headEnd/>
            <a:tailEnd/>
          </a:ln>
        </p:spPr>
        <p:txBody>
          <a:bodyPr>
            <a:spAutoFit/>
          </a:bodyPr>
          <a:lstStyle/>
          <a:p>
            <a:pPr eaLnBrk="0" hangingPunct="0">
              <a:spcBef>
                <a:spcPct val="50000"/>
              </a:spcBef>
            </a:pPr>
            <a:r>
              <a:rPr lang="en-GB" i="0" u="sng">
                <a:solidFill>
                  <a:schemeClr val="tx1"/>
                </a:solidFill>
                <a:latin typeface="Arial" pitchFamily="34" charset="0"/>
              </a:rPr>
              <a:t>Abbreviations</a:t>
            </a:r>
          </a:p>
          <a:p>
            <a:pPr eaLnBrk="0" hangingPunct="0">
              <a:spcBef>
                <a:spcPct val="50000"/>
              </a:spcBef>
            </a:pPr>
            <a:r>
              <a:rPr lang="en-GB" b="1" i="0">
                <a:solidFill>
                  <a:schemeClr val="tx1"/>
                </a:solidFill>
                <a:latin typeface="Arial" pitchFamily="34" charset="0"/>
              </a:rPr>
              <a:t>DIMS</a:t>
            </a:r>
            <a:r>
              <a:rPr lang="en-GB" i="0">
                <a:solidFill>
                  <a:schemeClr val="tx1"/>
                </a:solidFill>
                <a:latin typeface="Arial" pitchFamily="34" charset="0"/>
              </a:rPr>
              <a:t>: Disorders of initiating and                        </a:t>
            </a:r>
            <a:r>
              <a:rPr lang="en-GB" i="0">
                <a:solidFill>
                  <a:schemeClr val="bg1"/>
                </a:solidFill>
                <a:latin typeface="Arial" pitchFamily="34" charset="0"/>
              </a:rPr>
              <a:t>j  </a:t>
            </a:r>
            <a:r>
              <a:rPr lang="en-GB" i="0">
                <a:solidFill>
                  <a:schemeClr val="tx1"/>
                </a:solidFill>
                <a:latin typeface="Arial" pitchFamily="34" charset="0"/>
              </a:rPr>
              <a:t>        maintaining sleep</a:t>
            </a:r>
          </a:p>
          <a:p>
            <a:pPr eaLnBrk="0" hangingPunct="0">
              <a:spcBef>
                <a:spcPct val="50000"/>
              </a:spcBef>
            </a:pPr>
            <a:r>
              <a:rPr lang="en-GB" b="1" i="0">
                <a:solidFill>
                  <a:schemeClr val="tx1"/>
                </a:solidFill>
                <a:latin typeface="Arial" pitchFamily="34" charset="0"/>
              </a:rPr>
              <a:t>SBD:</a:t>
            </a:r>
            <a:r>
              <a:rPr lang="en-GB" i="0">
                <a:solidFill>
                  <a:schemeClr val="tx1"/>
                </a:solidFill>
                <a:latin typeface="Arial" pitchFamily="34" charset="0"/>
              </a:rPr>
              <a:t>  Sleep breathing disorders</a:t>
            </a:r>
          </a:p>
          <a:p>
            <a:pPr eaLnBrk="0" hangingPunct="0">
              <a:spcBef>
                <a:spcPct val="50000"/>
              </a:spcBef>
            </a:pPr>
            <a:r>
              <a:rPr lang="en-GB" b="1" i="0">
                <a:solidFill>
                  <a:schemeClr val="tx1"/>
                </a:solidFill>
                <a:latin typeface="Arial" pitchFamily="34" charset="0"/>
              </a:rPr>
              <a:t>DOA:</a:t>
            </a:r>
            <a:r>
              <a:rPr lang="en-GB" i="0">
                <a:solidFill>
                  <a:schemeClr val="tx1"/>
                </a:solidFill>
                <a:latin typeface="Arial" pitchFamily="34" charset="0"/>
              </a:rPr>
              <a:t>  Disorders of arousal</a:t>
            </a:r>
          </a:p>
          <a:p>
            <a:pPr eaLnBrk="0" hangingPunct="0">
              <a:spcBef>
                <a:spcPct val="50000"/>
              </a:spcBef>
            </a:pPr>
            <a:r>
              <a:rPr lang="en-GB" b="1" i="0">
                <a:solidFill>
                  <a:schemeClr val="tx1"/>
                </a:solidFill>
                <a:latin typeface="Arial" pitchFamily="34" charset="0"/>
              </a:rPr>
              <a:t>SWTD:</a:t>
            </a:r>
            <a:r>
              <a:rPr lang="en-GB" i="0">
                <a:solidFill>
                  <a:schemeClr val="tx1"/>
                </a:solidFill>
                <a:latin typeface="Arial" pitchFamily="34" charset="0"/>
              </a:rPr>
              <a:t> Sleep-wake transition                               </a:t>
            </a:r>
            <a:r>
              <a:rPr lang="en-GB" i="0">
                <a:solidFill>
                  <a:schemeClr val="bg1"/>
                </a:solidFill>
                <a:latin typeface="Arial" pitchFamily="34" charset="0"/>
              </a:rPr>
              <a:t>k</a:t>
            </a:r>
            <a:r>
              <a:rPr lang="en-GB" i="0">
                <a:solidFill>
                  <a:schemeClr val="tx1"/>
                </a:solidFill>
                <a:latin typeface="Arial" pitchFamily="34" charset="0"/>
              </a:rPr>
              <a:t>           disorders</a:t>
            </a:r>
          </a:p>
          <a:p>
            <a:pPr eaLnBrk="0" hangingPunct="0">
              <a:spcBef>
                <a:spcPct val="50000"/>
              </a:spcBef>
            </a:pPr>
            <a:r>
              <a:rPr lang="en-GB" b="1" i="0">
                <a:solidFill>
                  <a:schemeClr val="tx1"/>
                </a:solidFill>
                <a:latin typeface="Arial" pitchFamily="34" charset="0"/>
              </a:rPr>
              <a:t>DOES:</a:t>
            </a:r>
            <a:r>
              <a:rPr lang="en-GB" i="0">
                <a:solidFill>
                  <a:schemeClr val="tx1"/>
                </a:solidFill>
                <a:latin typeface="Arial" pitchFamily="34" charset="0"/>
              </a:rPr>
              <a:t> Disorders of excessive                                               </a:t>
            </a:r>
            <a:r>
              <a:rPr lang="en-GB" i="0">
                <a:solidFill>
                  <a:schemeClr val="bg1"/>
                </a:solidFill>
                <a:latin typeface="Arial" pitchFamily="34" charset="0"/>
              </a:rPr>
              <a:t>j</a:t>
            </a:r>
            <a:r>
              <a:rPr lang="en-GB" i="0">
                <a:solidFill>
                  <a:schemeClr val="tx1"/>
                </a:solidFill>
                <a:latin typeface="Arial" pitchFamily="34" charset="0"/>
              </a:rPr>
              <a:t>           somnolence</a:t>
            </a:r>
          </a:p>
          <a:p>
            <a:pPr eaLnBrk="0" hangingPunct="0">
              <a:spcBef>
                <a:spcPct val="50000"/>
              </a:spcBef>
            </a:pPr>
            <a:r>
              <a:rPr lang="en-GB" b="1" i="0">
                <a:solidFill>
                  <a:schemeClr val="tx1"/>
                </a:solidFill>
                <a:latin typeface="Arial" pitchFamily="34" charset="0"/>
              </a:rPr>
              <a:t>SHY:</a:t>
            </a:r>
            <a:r>
              <a:rPr lang="en-GB" i="0">
                <a:solidFill>
                  <a:schemeClr val="tx1"/>
                </a:solidFill>
                <a:latin typeface="Arial" pitchFamily="34" charset="0"/>
              </a:rPr>
              <a:t>   Sleep Hyperhydrosis</a:t>
            </a:r>
          </a:p>
          <a:p>
            <a:pPr eaLnBrk="0" hangingPunct="0">
              <a:spcBef>
                <a:spcPct val="50000"/>
              </a:spcBef>
            </a:pPr>
            <a:endParaRPr lang="en-US" i="0">
              <a:solidFill>
                <a:schemeClr val="tx1"/>
              </a:solidFill>
              <a:latin typeface="Arial" pitchFamily="34" charset="0"/>
            </a:endParaRPr>
          </a:p>
        </p:txBody>
      </p:sp>
      <p:sp>
        <p:nvSpPr>
          <p:cNvPr id="14340" name="Text Box 7"/>
          <p:cNvSpPr txBox="1">
            <a:spLocks noChangeArrowheads="1"/>
          </p:cNvSpPr>
          <p:nvPr/>
        </p:nvSpPr>
        <p:spPr bwMode="auto">
          <a:xfrm>
            <a:off x="1835150" y="6308725"/>
            <a:ext cx="2916238" cy="304800"/>
          </a:xfrm>
          <a:prstGeom prst="rect">
            <a:avLst/>
          </a:prstGeom>
          <a:noFill/>
          <a:ln w="9525">
            <a:noFill/>
            <a:miter lim="800000"/>
            <a:headEnd/>
            <a:tailEnd/>
          </a:ln>
        </p:spPr>
        <p:txBody>
          <a:bodyPr>
            <a:spAutoFit/>
          </a:bodyPr>
          <a:lstStyle/>
          <a:p>
            <a:pPr>
              <a:spcBef>
                <a:spcPct val="50000"/>
              </a:spcBef>
            </a:pPr>
            <a:r>
              <a:rPr lang="en-GB" sz="1400" b="1" i="0">
                <a:solidFill>
                  <a:srgbClr val="000000"/>
                </a:solidFill>
              </a:rPr>
              <a:t>SDSC Disorder Subscales</a:t>
            </a:r>
            <a:endParaRPr lang="en-US" sz="1400" b="1" i="0">
              <a:solidFill>
                <a:srgbClr val="000000"/>
              </a:solidFill>
            </a:endParaRPr>
          </a:p>
        </p:txBody>
      </p:sp>
      <p:sp>
        <p:nvSpPr>
          <p:cNvPr id="14341" name="Text Box 10"/>
          <p:cNvSpPr txBox="1">
            <a:spLocks noChangeArrowheads="1"/>
          </p:cNvSpPr>
          <p:nvPr/>
        </p:nvSpPr>
        <p:spPr bwMode="auto">
          <a:xfrm>
            <a:off x="1116013" y="6021388"/>
            <a:ext cx="576262" cy="274637"/>
          </a:xfrm>
          <a:prstGeom prst="rect">
            <a:avLst/>
          </a:prstGeom>
          <a:solidFill>
            <a:schemeClr val="bg1"/>
          </a:solidFill>
          <a:ln w="9525">
            <a:noFill/>
            <a:miter lim="800000"/>
            <a:headEnd/>
            <a:tailEnd/>
          </a:ln>
        </p:spPr>
        <p:txBody>
          <a:bodyPr lIns="18000" rIns="18000">
            <a:spAutoFit/>
          </a:bodyPr>
          <a:lstStyle/>
          <a:p>
            <a:pPr>
              <a:spcBef>
                <a:spcPct val="50000"/>
              </a:spcBef>
            </a:pPr>
            <a:r>
              <a:rPr lang="en-GB" sz="1200" b="1" i="0"/>
              <a:t>DIMS</a:t>
            </a:r>
            <a:endParaRPr lang="en-US" sz="1200" b="1" i="0"/>
          </a:p>
        </p:txBody>
      </p:sp>
      <p:sp>
        <p:nvSpPr>
          <p:cNvPr id="14342" name="Text Box 14"/>
          <p:cNvSpPr txBox="1">
            <a:spLocks noChangeArrowheads="1"/>
          </p:cNvSpPr>
          <p:nvPr/>
        </p:nvSpPr>
        <p:spPr bwMode="auto">
          <a:xfrm>
            <a:off x="4140200" y="6021388"/>
            <a:ext cx="576263" cy="274637"/>
          </a:xfrm>
          <a:prstGeom prst="rect">
            <a:avLst/>
          </a:prstGeom>
          <a:solidFill>
            <a:schemeClr val="bg1"/>
          </a:solidFill>
          <a:ln w="9525">
            <a:noFill/>
            <a:miter lim="800000"/>
            <a:headEnd/>
            <a:tailEnd/>
          </a:ln>
        </p:spPr>
        <p:txBody>
          <a:bodyPr lIns="18000" rIns="18000">
            <a:spAutoFit/>
          </a:bodyPr>
          <a:lstStyle/>
          <a:p>
            <a:pPr>
              <a:spcBef>
                <a:spcPct val="50000"/>
              </a:spcBef>
            </a:pPr>
            <a:r>
              <a:rPr lang="en-GB" sz="1200" b="1" i="0"/>
              <a:t>DOES</a:t>
            </a:r>
            <a:endParaRPr lang="en-US" sz="1200" b="1" i="0"/>
          </a:p>
        </p:txBody>
      </p:sp>
      <p:sp>
        <p:nvSpPr>
          <p:cNvPr id="14343" name="Text Box 15"/>
          <p:cNvSpPr txBox="1">
            <a:spLocks noChangeArrowheads="1"/>
          </p:cNvSpPr>
          <p:nvPr/>
        </p:nvSpPr>
        <p:spPr bwMode="auto">
          <a:xfrm>
            <a:off x="3348038" y="6021388"/>
            <a:ext cx="576262" cy="274637"/>
          </a:xfrm>
          <a:prstGeom prst="rect">
            <a:avLst/>
          </a:prstGeom>
          <a:solidFill>
            <a:schemeClr val="bg1"/>
          </a:solidFill>
          <a:ln w="9525">
            <a:noFill/>
            <a:miter lim="800000"/>
            <a:headEnd/>
            <a:tailEnd/>
          </a:ln>
        </p:spPr>
        <p:txBody>
          <a:bodyPr lIns="18000" rIns="18000">
            <a:spAutoFit/>
          </a:bodyPr>
          <a:lstStyle/>
          <a:p>
            <a:pPr>
              <a:spcBef>
                <a:spcPct val="50000"/>
              </a:spcBef>
            </a:pPr>
            <a:r>
              <a:rPr lang="en-GB" sz="1200" b="1" i="0"/>
              <a:t>SWTD</a:t>
            </a:r>
            <a:endParaRPr lang="en-US" sz="1200" b="1" i="0"/>
          </a:p>
        </p:txBody>
      </p:sp>
      <p:sp>
        <p:nvSpPr>
          <p:cNvPr id="14344" name="Text Box 16"/>
          <p:cNvSpPr txBox="1">
            <a:spLocks noChangeArrowheads="1"/>
          </p:cNvSpPr>
          <p:nvPr/>
        </p:nvSpPr>
        <p:spPr bwMode="auto">
          <a:xfrm>
            <a:off x="2700338" y="6021388"/>
            <a:ext cx="431800" cy="274637"/>
          </a:xfrm>
          <a:prstGeom prst="rect">
            <a:avLst/>
          </a:prstGeom>
          <a:solidFill>
            <a:schemeClr val="bg1"/>
          </a:solidFill>
          <a:ln w="9525">
            <a:noFill/>
            <a:miter lim="800000"/>
            <a:headEnd/>
            <a:tailEnd/>
          </a:ln>
        </p:spPr>
        <p:txBody>
          <a:bodyPr lIns="18000" rIns="18000">
            <a:spAutoFit/>
          </a:bodyPr>
          <a:lstStyle/>
          <a:p>
            <a:pPr>
              <a:spcBef>
                <a:spcPct val="50000"/>
              </a:spcBef>
            </a:pPr>
            <a:r>
              <a:rPr lang="en-GB" sz="1200" b="1" i="0"/>
              <a:t>DOA</a:t>
            </a:r>
            <a:endParaRPr lang="en-US" sz="1200" b="1" i="0"/>
          </a:p>
        </p:txBody>
      </p:sp>
      <p:sp>
        <p:nvSpPr>
          <p:cNvPr id="14345" name="Text Box 17"/>
          <p:cNvSpPr txBox="1">
            <a:spLocks noChangeArrowheads="1"/>
          </p:cNvSpPr>
          <p:nvPr/>
        </p:nvSpPr>
        <p:spPr bwMode="auto">
          <a:xfrm>
            <a:off x="4932363" y="6021388"/>
            <a:ext cx="503237" cy="274637"/>
          </a:xfrm>
          <a:prstGeom prst="rect">
            <a:avLst/>
          </a:prstGeom>
          <a:solidFill>
            <a:schemeClr val="bg1"/>
          </a:solidFill>
          <a:ln w="9525">
            <a:noFill/>
            <a:miter lim="800000"/>
            <a:headEnd/>
            <a:tailEnd/>
          </a:ln>
        </p:spPr>
        <p:txBody>
          <a:bodyPr lIns="18000" rIns="18000">
            <a:spAutoFit/>
          </a:bodyPr>
          <a:lstStyle/>
          <a:p>
            <a:pPr>
              <a:spcBef>
                <a:spcPct val="50000"/>
              </a:spcBef>
            </a:pPr>
            <a:r>
              <a:rPr lang="en-GB" sz="1200" b="1" i="0"/>
              <a:t>SHY</a:t>
            </a:r>
            <a:endParaRPr lang="en-US" sz="1200" b="1" i="0"/>
          </a:p>
        </p:txBody>
      </p:sp>
      <p:sp>
        <p:nvSpPr>
          <p:cNvPr id="14346" name="Text Box 18"/>
          <p:cNvSpPr txBox="1">
            <a:spLocks noChangeArrowheads="1"/>
          </p:cNvSpPr>
          <p:nvPr/>
        </p:nvSpPr>
        <p:spPr bwMode="auto">
          <a:xfrm>
            <a:off x="1908175" y="6021388"/>
            <a:ext cx="395288" cy="274637"/>
          </a:xfrm>
          <a:prstGeom prst="rect">
            <a:avLst/>
          </a:prstGeom>
          <a:solidFill>
            <a:schemeClr val="bg1"/>
          </a:solidFill>
          <a:ln w="9525">
            <a:noFill/>
            <a:miter lim="800000"/>
            <a:headEnd/>
            <a:tailEnd/>
          </a:ln>
        </p:spPr>
        <p:txBody>
          <a:bodyPr lIns="18000" rIns="18000">
            <a:spAutoFit/>
          </a:bodyPr>
          <a:lstStyle/>
          <a:p>
            <a:pPr>
              <a:spcBef>
                <a:spcPct val="50000"/>
              </a:spcBef>
            </a:pPr>
            <a:r>
              <a:rPr lang="en-GB" sz="1200" b="1" i="0"/>
              <a:t>SBD</a:t>
            </a:r>
            <a:endParaRPr lang="en-US" sz="1200" b="1" i="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mtClean="0"/>
              <a:t>Sleep Disorders And Health</a:t>
            </a:r>
          </a:p>
        </p:txBody>
      </p:sp>
      <p:sp>
        <p:nvSpPr>
          <p:cNvPr id="16386" name="Content Placeholder 2"/>
          <p:cNvSpPr>
            <a:spLocks noGrp="1"/>
          </p:cNvSpPr>
          <p:nvPr>
            <p:ph idx="1"/>
          </p:nvPr>
        </p:nvSpPr>
        <p:spPr>
          <a:xfrm>
            <a:off x="609600" y="1600200"/>
            <a:ext cx="8229600" cy="1042988"/>
          </a:xfrm>
        </p:spPr>
        <p:txBody>
          <a:bodyPr/>
          <a:lstStyle/>
          <a:p>
            <a:pPr eaLnBrk="1" hangingPunct="1"/>
            <a:r>
              <a:rPr lang="en-GB" sz="2800" b="1" smtClean="0"/>
              <a:t>Primary sleep pathology </a:t>
            </a:r>
            <a:r>
              <a:rPr lang="en-GB" sz="2800" smtClean="0">
                <a:sym typeface="Wingdings" pitchFamily="2" charset="2"/>
              </a:rPr>
              <a:t> </a:t>
            </a:r>
            <a:r>
              <a:rPr lang="en-GB" sz="2800" smtClean="0"/>
              <a:t>daytime symptoms</a:t>
            </a:r>
          </a:p>
          <a:p>
            <a:pPr eaLnBrk="1" hangingPunct="1"/>
            <a:endParaRPr lang="en-GB" sz="1800" b="1" smtClean="0"/>
          </a:p>
          <a:p>
            <a:pPr eaLnBrk="1" hangingPunct="1"/>
            <a:endParaRPr lang="en-GB" sz="1800" smtClean="0"/>
          </a:p>
        </p:txBody>
      </p:sp>
      <p:sp>
        <p:nvSpPr>
          <p:cNvPr id="5" name="Content Placeholder 2"/>
          <p:cNvSpPr txBox="1">
            <a:spLocks/>
          </p:cNvSpPr>
          <p:nvPr/>
        </p:nvSpPr>
        <p:spPr bwMode="auto">
          <a:xfrm>
            <a:off x="500063" y="3000375"/>
            <a:ext cx="8229600" cy="1643063"/>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Char char="•"/>
            </a:pPr>
            <a:r>
              <a:rPr lang="en-GB" sz="3000" b="1">
                <a:latin typeface="Arial" pitchFamily="34" charset="0"/>
              </a:rPr>
              <a:t>Co-morbid sleep pathology </a:t>
            </a:r>
            <a:r>
              <a:rPr lang="en-GB" sz="3000" b="1">
                <a:latin typeface="Arial" pitchFamily="34" charset="0"/>
                <a:sym typeface="Wingdings" pitchFamily="2" charset="2"/>
              </a:rPr>
              <a:t></a:t>
            </a:r>
            <a:r>
              <a:rPr lang="en-GB" sz="3000">
                <a:latin typeface="Arial" pitchFamily="34" charset="0"/>
              </a:rPr>
              <a:t> daytime symptomatology </a:t>
            </a:r>
            <a:r>
              <a:rPr lang="en-GB" sz="3000">
                <a:latin typeface="Arial" pitchFamily="34" charset="0"/>
                <a:sym typeface="Wingdings" pitchFamily="2" charset="2"/>
              </a:rPr>
              <a:t> eliminate SD  improve </a:t>
            </a:r>
            <a:r>
              <a:rPr lang="en-GB" sz="3000">
                <a:latin typeface="Arial" pitchFamily="34" charset="0"/>
              </a:rPr>
              <a:t>responsiveness of other condition to treatment</a:t>
            </a:r>
          </a:p>
          <a:p>
            <a:pPr marL="342900" indent="-342900">
              <a:lnSpc>
                <a:spcPct val="80000"/>
              </a:lnSpc>
              <a:spcBef>
                <a:spcPct val="20000"/>
              </a:spcBef>
              <a:buFont typeface="Arial" pitchFamily="34" charset="0"/>
              <a:buChar char="•"/>
            </a:pPr>
            <a:endParaRPr lang="en-GB" sz="3000">
              <a:latin typeface="Arial" pitchFamily="34" charset="0"/>
            </a:endParaRPr>
          </a:p>
        </p:txBody>
      </p:sp>
      <p:sp>
        <p:nvSpPr>
          <p:cNvPr id="6" name="Content Placeholder 2"/>
          <p:cNvSpPr txBox="1">
            <a:spLocks/>
          </p:cNvSpPr>
          <p:nvPr/>
        </p:nvSpPr>
        <p:spPr bwMode="auto">
          <a:xfrm>
            <a:off x="500063" y="4786313"/>
            <a:ext cx="8229600" cy="1042987"/>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en-GB" sz="2700" b="1">
                <a:latin typeface="Arial" pitchFamily="34" charset="0"/>
              </a:rPr>
              <a:t>Impact on family members</a:t>
            </a:r>
            <a:r>
              <a:rPr lang="en-GB" sz="2700">
                <a:latin typeface="Arial" pitchFamily="34" charset="0"/>
              </a:rPr>
              <a:t> </a:t>
            </a:r>
            <a:r>
              <a:rPr lang="en-GB" sz="2700">
                <a:latin typeface="Arial" pitchFamily="34" charset="0"/>
                <a:sym typeface="Wingdings" pitchFamily="2" charset="2"/>
              </a:rPr>
              <a:t> </a:t>
            </a:r>
            <a:r>
              <a:rPr lang="en-GB" sz="2700">
                <a:latin typeface="Arial" pitchFamily="34" charset="0"/>
              </a:rPr>
              <a:t>affect ability to care </a:t>
            </a:r>
            <a:r>
              <a:rPr lang="en-GB" sz="2700">
                <a:latin typeface="Arial" pitchFamily="34" charset="0"/>
                <a:sym typeface="Wingdings" pitchFamily="2" charset="2"/>
              </a:rPr>
              <a:t> </a:t>
            </a:r>
            <a:r>
              <a:rPr lang="en-GB" sz="2700">
                <a:latin typeface="Arial" pitchFamily="34" charset="0"/>
              </a:rPr>
              <a:t>treatment benefits child &amp; family alike.</a:t>
            </a:r>
          </a:p>
          <a:p>
            <a:pPr marL="342900" indent="-342900">
              <a:lnSpc>
                <a:spcPct val="90000"/>
              </a:lnSpc>
              <a:spcBef>
                <a:spcPct val="20000"/>
              </a:spcBef>
              <a:buFont typeface="Arial" pitchFamily="34" charset="0"/>
              <a:buChar char="•"/>
            </a:pPr>
            <a:endParaRPr lang="en-GB" sz="27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Sleep Medicine</a:t>
            </a:r>
          </a:p>
        </p:txBody>
      </p:sp>
      <p:sp>
        <p:nvSpPr>
          <p:cNvPr id="18434" name="Content Placeholder 2"/>
          <p:cNvSpPr>
            <a:spLocks noGrp="1"/>
          </p:cNvSpPr>
          <p:nvPr>
            <p:ph idx="1"/>
          </p:nvPr>
        </p:nvSpPr>
        <p:spPr>
          <a:xfrm>
            <a:off x="457200" y="1428750"/>
            <a:ext cx="8229600" cy="5143500"/>
          </a:xfrm>
        </p:spPr>
        <p:txBody>
          <a:bodyPr/>
          <a:lstStyle/>
          <a:p>
            <a:pPr eaLnBrk="1" hangingPunct="1"/>
            <a:r>
              <a:rPr lang="en-GB" sz="1800" b="1" smtClean="0"/>
              <a:t>Mid-1970</a:t>
            </a:r>
            <a:r>
              <a:rPr lang="en-GB" altLang="en-US" sz="1800" b="1" smtClean="0"/>
              <a:t>’</a:t>
            </a:r>
            <a:r>
              <a:rPr lang="en-GB" sz="1800" b="1" smtClean="0"/>
              <a:t>s</a:t>
            </a:r>
            <a:r>
              <a:rPr lang="en-GB" sz="1800" smtClean="0"/>
              <a:t> </a:t>
            </a:r>
            <a:r>
              <a:rPr lang="en-GB" altLang="en-US" sz="1800" smtClean="0"/>
              <a:t>‘</a:t>
            </a:r>
            <a:r>
              <a:rPr lang="en-GB" sz="1800" smtClean="0"/>
              <a:t>Polysomnography</a:t>
            </a:r>
            <a:r>
              <a:rPr lang="en-GB" altLang="en-US" sz="1800" smtClean="0"/>
              <a:t>’</a:t>
            </a:r>
            <a:r>
              <a:rPr lang="en-GB" sz="1800" smtClean="0"/>
              <a:t> (PSG)</a:t>
            </a:r>
          </a:p>
          <a:p>
            <a:pPr marL="2149475" lvl="4" indent="-263525" eaLnBrk="1" hangingPunct="1">
              <a:buFont typeface="Arial" pitchFamily="34" charset="0"/>
              <a:buChar char="»"/>
            </a:pPr>
            <a:r>
              <a:rPr lang="en-GB" i="1" smtClean="0"/>
              <a:t>EEG</a:t>
            </a:r>
          </a:p>
          <a:p>
            <a:pPr marL="2149475" lvl="4" indent="-263525" eaLnBrk="1" hangingPunct="1">
              <a:buFont typeface="Arial" pitchFamily="34" charset="0"/>
              <a:buChar char="»"/>
            </a:pPr>
            <a:r>
              <a:rPr lang="en-GB" i="1" smtClean="0"/>
              <a:t>EOG</a:t>
            </a:r>
          </a:p>
          <a:p>
            <a:pPr marL="2149475" lvl="4" indent="-263525" eaLnBrk="1" hangingPunct="1">
              <a:buFont typeface="Arial" pitchFamily="34" charset="0"/>
              <a:buChar char="»"/>
            </a:pPr>
            <a:r>
              <a:rPr lang="en-GB" i="1" smtClean="0"/>
              <a:t>EMG</a:t>
            </a:r>
          </a:p>
          <a:p>
            <a:pPr marL="2149475" lvl="4" indent="-263525" eaLnBrk="1" hangingPunct="1">
              <a:buFont typeface="Arial" pitchFamily="34" charset="0"/>
              <a:buChar char="»"/>
            </a:pPr>
            <a:r>
              <a:rPr lang="en-GB" i="1" smtClean="0"/>
              <a:t>Airflow</a:t>
            </a:r>
          </a:p>
          <a:p>
            <a:pPr marL="2149475" lvl="4" indent="-263525" eaLnBrk="1" hangingPunct="1">
              <a:buFont typeface="Arial" pitchFamily="34" charset="0"/>
              <a:buChar char="»"/>
            </a:pPr>
            <a:r>
              <a:rPr lang="en-GB" i="1" smtClean="0"/>
              <a:t>CO2</a:t>
            </a:r>
          </a:p>
          <a:p>
            <a:pPr marL="2149475" lvl="4" indent="-263525" eaLnBrk="1" hangingPunct="1">
              <a:buFont typeface="Arial" pitchFamily="34" charset="0"/>
              <a:buChar char="»"/>
            </a:pPr>
            <a:r>
              <a:rPr lang="en-GB" i="1" smtClean="0"/>
              <a:t>Oxygen saturation</a:t>
            </a:r>
          </a:p>
          <a:p>
            <a:pPr marL="2149475" lvl="4" indent="-263525" eaLnBrk="1" hangingPunct="1">
              <a:buFont typeface="Arial" pitchFamily="34" charset="0"/>
              <a:buChar char="»"/>
            </a:pPr>
            <a:r>
              <a:rPr lang="en-GB" i="1" smtClean="0"/>
              <a:t>Chest &amp; abdominal effort</a:t>
            </a:r>
          </a:p>
          <a:p>
            <a:pPr marL="2149475" lvl="4" indent="-263525" eaLnBrk="1" hangingPunct="1">
              <a:buFont typeface="Arial" pitchFamily="34" charset="0"/>
              <a:buChar char="»"/>
            </a:pPr>
            <a:r>
              <a:rPr lang="en-GB" i="1" smtClean="0"/>
              <a:t>ECG</a:t>
            </a:r>
          </a:p>
          <a:p>
            <a:pPr marL="2149475" lvl="4" indent="-263525" eaLnBrk="1" hangingPunct="1">
              <a:buFont typeface="Arial" pitchFamily="34" charset="0"/>
              <a:buChar char="»"/>
            </a:pPr>
            <a:r>
              <a:rPr lang="en-GB" i="1" smtClean="0"/>
              <a:t>Limb movements</a:t>
            </a:r>
          </a:p>
          <a:p>
            <a:pPr marL="2149475" lvl="4" indent="-263525" eaLnBrk="1" hangingPunct="1">
              <a:buFont typeface="Arial" pitchFamily="34" charset="0"/>
              <a:buChar char="»"/>
            </a:pPr>
            <a:endParaRPr lang="en-GB" i="1" smtClean="0"/>
          </a:p>
          <a:p>
            <a:pPr eaLnBrk="1" hangingPunct="1"/>
            <a:r>
              <a:rPr lang="en-GB" sz="1800" b="1" smtClean="0"/>
              <a:t>Multidisciplinary</a:t>
            </a:r>
            <a:r>
              <a:rPr lang="en-GB" sz="1800" smtClean="0"/>
              <a:t> – inc. neurology, respiratory, ENT, psychiatry, psychology, dentistry</a:t>
            </a:r>
          </a:p>
        </p:txBody>
      </p:sp>
      <p:pic>
        <p:nvPicPr>
          <p:cNvPr id="4" name="Picture 3" descr="untitled.bmp"/>
          <p:cNvPicPr>
            <a:picLocks noChangeAspect="1"/>
          </p:cNvPicPr>
          <p:nvPr/>
        </p:nvPicPr>
        <p:blipFill>
          <a:blip r:embed="rId3" cstate="print"/>
          <a:srcRect l="4228" r="20522"/>
          <a:stretch>
            <a:fillRect/>
          </a:stretch>
        </p:blipFill>
        <p:spPr bwMode="auto">
          <a:xfrm>
            <a:off x="5500688" y="1944688"/>
            <a:ext cx="3500437" cy="3341687"/>
          </a:xfrm>
          <a:prstGeom prst="rect">
            <a:avLst/>
          </a:prstGeom>
          <a:noFill/>
          <a:ln w="9525">
            <a:noFill/>
            <a:miter lim="800000"/>
            <a:headEnd/>
            <a:tailEnd/>
          </a:ln>
        </p:spPr>
      </p:pic>
      <p:pic>
        <p:nvPicPr>
          <p:cNvPr id="18436" name="Content Placeholder 3" descr="ProductAlice5.jpg"/>
          <p:cNvPicPr>
            <a:picLocks noChangeAspect="1"/>
          </p:cNvPicPr>
          <p:nvPr/>
        </p:nvPicPr>
        <p:blipFill>
          <a:blip r:embed="rId4" cstate="print"/>
          <a:srcRect/>
          <a:stretch>
            <a:fillRect/>
          </a:stretch>
        </p:blipFill>
        <p:spPr bwMode="auto">
          <a:xfrm>
            <a:off x="0" y="2143125"/>
            <a:ext cx="17399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Sleep Diagnostic Tests</a:t>
            </a:r>
          </a:p>
        </p:txBody>
      </p:sp>
      <p:sp>
        <p:nvSpPr>
          <p:cNvPr id="20482" name="Content Placeholder 2"/>
          <p:cNvSpPr>
            <a:spLocks noGrp="1"/>
          </p:cNvSpPr>
          <p:nvPr>
            <p:ph idx="1"/>
          </p:nvPr>
        </p:nvSpPr>
        <p:spPr/>
        <p:txBody>
          <a:bodyPr/>
          <a:lstStyle/>
          <a:p>
            <a:pPr eaLnBrk="1" hangingPunct="1"/>
            <a:r>
              <a:rPr lang="en-GB" sz="1800" b="1" smtClean="0"/>
              <a:t>Oximetry</a:t>
            </a:r>
            <a:r>
              <a:rPr lang="en-GB" sz="1800" smtClean="0"/>
              <a:t> – </a:t>
            </a:r>
            <a:r>
              <a:rPr lang="en-GB" sz="1800" i="1" smtClean="0"/>
              <a:t>good PPV, poor NPP</a:t>
            </a:r>
          </a:p>
          <a:p>
            <a:pPr eaLnBrk="1" hangingPunct="1"/>
            <a:r>
              <a:rPr lang="en-GB" sz="1800" b="1" smtClean="0">
                <a:solidFill>
                  <a:srgbClr val="7F7F7F"/>
                </a:solidFill>
              </a:rPr>
              <a:t>Cardio-respiratory study </a:t>
            </a:r>
            <a:r>
              <a:rPr lang="en-GB" sz="1800" smtClean="0">
                <a:solidFill>
                  <a:srgbClr val="7F7F7F"/>
                </a:solidFill>
              </a:rPr>
              <a:t>(polygraphy)</a:t>
            </a:r>
          </a:p>
          <a:p>
            <a:pPr eaLnBrk="1" hangingPunct="1"/>
            <a:r>
              <a:rPr lang="en-GB" sz="1800" b="1" smtClean="0"/>
              <a:t>Comprehensive polysomnography </a:t>
            </a:r>
            <a:r>
              <a:rPr lang="en-GB" sz="1800" smtClean="0"/>
              <a:t>(PSG) </a:t>
            </a:r>
            <a:r>
              <a:rPr lang="en-GB" altLang="en-US" sz="1800" i="1" smtClean="0"/>
              <a:t>‘</a:t>
            </a:r>
            <a:r>
              <a:rPr lang="en-GB" sz="1800" i="1" smtClean="0"/>
              <a:t>gold standard</a:t>
            </a:r>
            <a:r>
              <a:rPr lang="en-GB" altLang="en-US" sz="1800" i="1" smtClean="0"/>
              <a:t>’</a:t>
            </a:r>
            <a:endParaRPr lang="en-GB" sz="1800" i="1" smtClean="0"/>
          </a:p>
          <a:p>
            <a:pPr marL="628650" lvl="3" indent="-92075" eaLnBrk="1" hangingPunct="1">
              <a:buFont typeface="Arial" pitchFamily="34" charset="0"/>
              <a:buChar char="–"/>
            </a:pPr>
            <a:r>
              <a:rPr lang="en-GB" sz="1800" smtClean="0"/>
              <a:t> Overnight PSG</a:t>
            </a:r>
          </a:p>
          <a:p>
            <a:pPr marL="628650" lvl="3" indent="-92075" eaLnBrk="1" hangingPunct="1">
              <a:buFont typeface="Arial" pitchFamily="34" charset="0"/>
              <a:buChar char="–"/>
            </a:pPr>
            <a:r>
              <a:rPr lang="en-GB" sz="1800" smtClean="0"/>
              <a:t> Overnight PSG with extended EEG</a:t>
            </a:r>
          </a:p>
          <a:p>
            <a:pPr marL="628650" lvl="3" indent="-92075" eaLnBrk="1" hangingPunct="1">
              <a:buFont typeface="Arial" pitchFamily="34" charset="0"/>
              <a:buChar char="–"/>
            </a:pPr>
            <a:r>
              <a:rPr lang="en-GB" sz="1800" smtClean="0"/>
              <a:t> Multiple Sleep Latency Test (MSLT)</a:t>
            </a:r>
          </a:p>
          <a:p>
            <a:pPr marL="628650" lvl="3" indent="-92075" eaLnBrk="1" hangingPunct="1">
              <a:buFont typeface="Arial" pitchFamily="34" charset="0"/>
              <a:buChar char="–"/>
            </a:pPr>
            <a:r>
              <a:rPr lang="en-GB" sz="1800" smtClean="0"/>
              <a:t> Maintenance of Wakefulness Test (MWT)</a:t>
            </a:r>
          </a:p>
          <a:p>
            <a:pPr marL="628650" lvl="3" indent="-92075" eaLnBrk="1" hangingPunct="1">
              <a:buFont typeface="Arial" pitchFamily="34" charset="0"/>
              <a:buChar char="–"/>
            </a:pPr>
            <a:r>
              <a:rPr lang="en-GB" sz="1800" smtClean="0"/>
              <a:t> PAP titration studies (CPAP, BiPAP)</a:t>
            </a:r>
          </a:p>
        </p:txBody>
      </p:sp>
      <p:pic>
        <p:nvPicPr>
          <p:cNvPr id="20483" name="Picture 3" descr="comlab22.jpg"/>
          <p:cNvPicPr>
            <a:picLocks noChangeAspect="1"/>
          </p:cNvPicPr>
          <p:nvPr/>
        </p:nvPicPr>
        <p:blipFill>
          <a:blip r:embed="rId3" cstate="print"/>
          <a:srcRect/>
          <a:stretch>
            <a:fillRect/>
          </a:stretch>
        </p:blipFill>
        <p:spPr bwMode="auto">
          <a:xfrm>
            <a:off x="5672138" y="4143375"/>
            <a:ext cx="3471862"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2477</TotalTime>
  <Words>3643</Words>
  <Application>Microsoft Office PowerPoint</Application>
  <PresentationFormat>On-screen Show (4:3)</PresentationFormat>
  <Paragraphs>569</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Standarddesign</vt:lpstr>
      <vt:lpstr>Chart</vt:lpstr>
      <vt:lpstr>Sleep disorder of childhood at St Mary’s</vt:lpstr>
      <vt:lpstr>Sleep Disorders In Children</vt:lpstr>
      <vt:lpstr>Background</vt:lpstr>
      <vt:lpstr>BSc Project: Isma Qureshi</vt:lpstr>
      <vt:lpstr>Prevalence of Sleep Problems Age 4-16 year</vt:lpstr>
      <vt:lpstr>Prevalence of Sleep problem categories</vt:lpstr>
      <vt:lpstr>Sleep Disorders And Health</vt:lpstr>
      <vt:lpstr>Sleep Medicine</vt:lpstr>
      <vt:lpstr>Sleep Diagnostic Tests</vt:lpstr>
      <vt:lpstr>Polysomnography (PSG) </vt:lpstr>
      <vt:lpstr>Sleep Disorders And Health</vt:lpstr>
      <vt:lpstr>Conditions at high risk of SRBD</vt:lpstr>
      <vt:lpstr>Common sleep-related diagnoses</vt:lpstr>
      <vt:lpstr>Lauren C aged 11 years</vt:lpstr>
      <vt:lpstr>Lauren C – Sleep Apnoea</vt:lpstr>
      <vt:lpstr>Airway &amp; Breathing problems during Sleep</vt:lpstr>
      <vt:lpstr>Airway &amp; Breathing problems during Sleep:  Night-time Features</vt:lpstr>
      <vt:lpstr>Upper airway Obstruction</vt:lpstr>
      <vt:lpstr>Airway &amp; Breathing problems during Sleep:  Night-time Features</vt:lpstr>
      <vt:lpstr>Airway &amp; Breathing problems during Sleep: Daytime Features</vt:lpstr>
      <vt:lpstr>Sleep Disordered Breathing: Physical Signs</vt:lpstr>
      <vt:lpstr>Consequences of OSA</vt:lpstr>
      <vt:lpstr>Consequences of OSA</vt:lpstr>
      <vt:lpstr>Management of OSA in Children</vt:lpstr>
      <vt:lpstr>Management of OSA in Children</vt:lpstr>
      <vt:lpstr>PSG findings: OSA </vt:lpstr>
      <vt:lpstr>PSG findings: Post AT for OSA</vt:lpstr>
      <vt:lpstr>Baby Mia aged 5 months</vt:lpstr>
      <vt:lpstr>PowerPoint Presentation</vt:lpstr>
      <vt:lpstr>ALTE work up:</vt:lpstr>
      <vt:lpstr>ALTE work up:</vt:lpstr>
      <vt:lpstr>Baby M – Summary Hypnogram</vt:lpstr>
      <vt:lpstr>Baby M – Sleep Apnoea</vt:lpstr>
      <vt:lpstr>Baby M – Respiratory Events</vt:lpstr>
      <vt:lpstr>Baby M</vt:lpstr>
      <vt:lpstr>Non-Respiratory causes of Excessive Daytime Sleepiness (EDS) in children</vt:lpstr>
      <vt:lpstr>Non-Respiratory causes of Excessive Daytime Sleepiness (EDS) in children</vt:lpstr>
      <vt:lpstr>Narcolepsy diagnosis:</vt:lpstr>
      <vt:lpstr>Narcolepsy diagnosis:</vt:lpstr>
      <vt:lpstr>Bradley aged 16 yrs</vt:lpstr>
      <vt:lpstr>Bradley- Sleep history </vt:lpstr>
      <vt:lpstr>Bradley- Sleep history </vt:lpstr>
      <vt:lpstr>Admitted for PSG 17 Feb 2010</vt:lpstr>
      <vt:lpstr>Bradley’s studies 18 Feb 2010:</vt:lpstr>
      <vt:lpstr>Genetics of Narcolepsy</vt:lpstr>
      <vt:lpstr>Genetics of Narcolepsy</vt:lpstr>
      <vt:lpstr>Non-Respiratory causes of EDS in children</vt:lpstr>
      <vt:lpstr>Non-Respiratory causes of EDS in children</vt:lpstr>
      <vt:lpstr>Episodic Behaviours in Sleep:  Parasomnias</vt:lpstr>
      <vt:lpstr>Episodic Behaviours in Sleep:  Parasomnias</vt:lpstr>
      <vt:lpstr>Taking a Sleep History</vt:lpstr>
      <vt:lpstr>Summary</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Chrissie</dc:creator>
  <cp:lastModifiedBy>Shiel, Nuala</cp:lastModifiedBy>
  <cp:revision>268</cp:revision>
  <dcterms:created xsi:type="dcterms:W3CDTF">2012-01-27T10:20:16Z</dcterms:created>
  <dcterms:modified xsi:type="dcterms:W3CDTF">2013-01-08T11:12:02Z</dcterms:modified>
</cp:coreProperties>
</file>