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85" r:id="rId2"/>
    <p:sldId id="286" r:id="rId3"/>
    <p:sldId id="262" r:id="rId4"/>
    <p:sldId id="290" r:id="rId5"/>
    <p:sldId id="292" r:id="rId6"/>
    <p:sldId id="291" r:id="rId7"/>
    <p:sldId id="263" r:id="rId8"/>
    <p:sldId id="264" r:id="rId9"/>
    <p:sldId id="265" r:id="rId10"/>
    <p:sldId id="258" r:id="rId11"/>
    <p:sldId id="259" r:id="rId12"/>
    <p:sldId id="261" r:id="rId13"/>
    <p:sldId id="260" r:id="rId14"/>
    <p:sldId id="269" r:id="rId15"/>
    <p:sldId id="267" r:id="rId16"/>
    <p:sldId id="270" r:id="rId17"/>
    <p:sldId id="271" r:id="rId18"/>
    <p:sldId id="272" r:id="rId19"/>
    <p:sldId id="273" r:id="rId20"/>
    <p:sldId id="277" r:id="rId21"/>
    <p:sldId id="274" r:id="rId22"/>
    <p:sldId id="281" r:id="rId23"/>
    <p:sldId id="276" r:id="rId24"/>
    <p:sldId id="284" r:id="rId25"/>
    <p:sldId id="275" r:id="rId26"/>
    <p:sldId id="283" r:id="rId27"/>
    <p:sldId id="293" r:id="rId28"/>
    <p:sldId id="287" r:id="rId29"/>
    <p:sldId id="282" r:id="rId30"/>
    <p:sldId id="279" r:id="rId31"/>
    <p:sldId id="288" r:id="rId32"/>
    <p:sldId id="280" r:id="rId33"/>
    <p:sldId id="289"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6" autoAdjust="0"/>
    <p:restoredTop sz="94660"/>
  </p:normalViewPr>
  <p:slideViewPr>
    <p:cSldViewPr>
      <p:cViewPr>
        <p:scale>
          <a:sx n="50" d="100"/>
          <a:sy n="50" d="100"/>
        </p:scale>
        <p:origin x="-804"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6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80DF27C-4661-4EDB-9FB0-C6D8E6623CBD}" type="slidenum">
              <a:rPr lang="en-US"/>
              <a:pPr/>
              <a:t>‹#›</a:t>
            </a:fld>
            <a:endParaRPr lang="en-US"/>
          </a:p>
        </p:txBody>
      </p:sp>
    </p:spTree>
    <p:extLst>
      <p:ext uri="{BB962C8B-B14F-4D97-AF65-F5344CB8AC3E}">
        <p14:creationId xmlns:p14="http://schemas.microsoft.com/office/powerpoint/2010/main" val="3118340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33CEBAE4-1F6B-4B47-BBDC-5E90CABC32D0}" type="slidenum">
              <a:rPr lang="en-US"/>
              <a:pPr/>
              <a:t>1</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80DF27C-4661-4EDB-9FB0-C6D8E6623CB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80DF27C-4661-4EDB-9FB0-C6D8E6623CB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EE8A3035-1621-4B41-BC69-7AAD2977EB7B}" type="slidenum">
              <a:rPr lang="en-US"/>
              <a:pPr/>
              <a:t>12</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lvl="2" eaLnBrk="1" hangingPunct="1"/>
            <a:r>
              <a:rPr lang="en-GB" smtClean="0">
                <a:solidFill>
                  <a:srgbClr val="000000"/>
                </a:solidFill>
                <a:latin typeface="Symbol" pitchFamily="18" charset="2"/>
                <a:sym typeface="Symbol" pitchFamily="18" charset="2"/>
              </a:rPr>
              <a:t></a:t>
            </a:r>
            <a:r>
              <a:rPr lang="en-GB" smtClean="0">
                <a:solidFill>
                  <a:srgbClr val="000000"/>
                </a:solidFill>
              </a:rPr>
              <a:t>Ciliated cells. Possess motile cillia which extent into the lumen of the airway and sweep upwards in coordinated waves. Their action moves the mucous coat upwards along with trapped particles to be expelled.</a:t>
            </a:r>
          </a:p>
          <a:p>
            <a:pPr lvl="2" eaLnBrk="1" hangingPunct="1"/>
            <a:r>
              <a:rPr lang="en-GB" smtClean="0">
                <a:solidFill>
                  <a:srgbClr val="000000"/>
                </a:solidFill>
                <a:latin typeface="Symbol" pitchFamily="18" charset="2"/>
                <a:sym typeface="Symbol" pitchFamily="18" charset="2"/>
              </a:rPr>
              <a:t></a:t>
            </a:r>
            <a:r>
              <a:rPr lang="en-GB" smtClean="0">
                <a:solidFill>
                  <a:srgbClr val="000000"/>
                </a:solidFill>
              </a:rPr>
              <a:t>Goblet cells. Produce and secrete the mucous covering of the airways. This humidifies inhaled air and traps foreign particles, protecting the deeper portions of the lung.</a:t>
            </a:r>
          </a:p>
          <a:p>
            <a:pPr lvl="2" eaLnBrk="1" hangingPunct="1"/>
            <a:r>
              <a:rPr lang="en-GB" smtClean="0">
                <a:solidFill>
                  <a:srgbClr val="000000"/>
                </a:solidFill>
                <a:latin typeface="Symbol" pitchFamily="18" charset="2"/>
                <a:sym typeface="Symbol" pitchFamily="18" charset="2"/>
              </a:rPr>
              <a:t></a:t>
            </a:r>
            <a:r>
              <a:rPr lang="en-GB" smtClean="0">
                <a:solidFill>
                  <a:srgbClr val="000000"/>
                </a:solidFill>
              </a:rPr>
              <a:t>Basal cells. Do not extend into the lumen and are the stem cells for other cell types.</a:t>
            </a:r>
            <a:endParaRPr 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9B4C6852-3A46-4A49-B78A-97614DC5684B}" type="slidenum">
              <a:rPr lang="en-US"/>
              <a:pPr/>
              <a:t>13</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en-GB" smtClean="0">
                <a:solidFill>
                  <a:srgbClr val="000000"/>
                </a:solidFill>
              </a:rPr>
              <a:t>Small numbers of sensory brush cells are also present, as are fibroblasts and macrophages in the interstitial spaces. </a:t>
            </a:r>
          </a:p>
          <a:p>
            <a:pPr eaLnBrk="1" hangingPunct="1"/>
            <a:r>
              <a:rPr lang="en-GB" smtClean="0">
                <a:solidFill>
                  <a:srgbClr val="000000"/>
                </a:solidFill>
              </a:rPr>
              <a:t>Alveoli are in intimate contact with capillaries of the pulmonary vasculature. The blood/air barrier is therefore composed of pulmonary surfactant, type-I cells, basement membrane, and capillary endothelium (blood plasma and RBC membrane).</a:t>
            </a:r>
          </a:p>
          <a:p>
            <a:pPr lvl="2" eaLnBrk="1" hangingPunct="1"/>
            <a:endParaRPr lang="en-GB" smtClean="0">
              <a:solidFill>
                <a:srgbClr val="000000"/>
              </a:solidFill>
            </a:endParaRP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80DF27C-4661-4EDB-9FB0-C6D8E6623CB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FE04511D-BD91-43AE-91B9-96138FC2A03A}" type="slidenum">
              <a:rPr lang="en-US"/>
              <a:pPr/>
              <a:t>15</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marL="228600" indent="-228600" eaLnBrk="1" hangingPunct="1">
              <a:buFontTx/>
              <a:buAutoNum type="alphaLcParenR"/>
            </a:pPr>
            <a:r>
              <a:rPr lang="en-US" smtClean="0"/>
              <a:t>Development at 28 weeks. Saccules with shallow alveoli, thick interstitium</a:t>
            </a:r>
          </a:p>
          <a:p>
            <a:pPr marL="228600" indent="-228600" eaLnBrk="1" hangingPunct="1">
              <a:buFontTx/>
              <a:buAutoNum type="alphaLcParenR"/>
            </a:pPr>
            <a:r>
              <a:rPr lang="en-US" smtClean="0"/>
              <a:t>Lung at 34 weeks. Respiratory bronchioles, alveoli</a:t>
            </a:r>
          </a:p>
          <a:p>
            <a:pPr marL="228600" indent="-228600" eaLnBrk="1" hangingPunct="1">
              <a:buFontTx/>
              <a:buAutoNum type="alphaLcParenR"/>
            </a:pPr>
            <a:r>
              <a:rPr lang="en-US" smtClean="0"/>
              <a:t>Lung at term. Mature alveoli present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80DF27C-4661-4EDB-9FB0-C6D8E6623CB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80DF27C-4661-4EDB-9FB0-C6D8E6623CB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80DF27C-4661-4EDB-9FB0-C6D8E6623CB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80DF27C-4661-4EDB-9FB0-C6D8E6623CB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80DF27C-4661-4EDB-9FB0-C6D8E6623CB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80DF27C-4661-4EDB-9FB0-C6D8E6623CB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80DF27C-4661-4EDB-9FB0-C6D8E6623CB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80DF27C-4661-4EDB-9FB0-C6D8E6623CB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80DF27C-4661-4EDB-9FB0-C6D8E6623CB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80DF27C-4661-4EDB-9FB0-C6D8E6623CB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80DF27C-4661-4EDB-9FB0-C6D8E6623CB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B8FC038D-621A-404A-BC40-258E159F0F4B}" type="slidenum">
              <a:rPr lang="en-US"/>
              <a:pPr/>
              <a:t>26</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z="1300" smtClean="0">
              <a:solidFill>
                <a:srgbClr val="000000"/>
              </a:solidFill>
              <a:latin typeface="Lucida Grande"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80DF27C-4661-4EDB-9FB0-C6D8E6623CB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3E295137-CBE9-4CD9-99CE-A848BB4966DA}" type="slidenum">
              <a:rPr lang="en-US"/>
              <a:pPr/>
              <a:t>28</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r>
              <a:rPr lang="en-US" sz="1300" smtClean="0">
                <a:solidFill>
                  <a:srgbClr val="000000"/>
                </a:solidFill>
                <a:latin typeface="Lucida Grande" charset="0"/>
              </a:rPr>
              <a:t>This page shows ventral views of the esophagus and developing lungs, accompanied by cross-sectional views through the area between the black arrows. </a:t>
            </a:r>
          </a:p>
          <a:p>
            <a:pPr eaLnBrk="1" hangingPunct="1"/>
            <a:r>
              <a:rPr lang="en-US" sz="1300" smtClean="0">
                <a:solidFill>
                  <a:srgbClr val="000000"/>
                </a:solidFill>
                <a:latin typeface="Lucida Grande" charset="0"/>
              </a:rPr>
              <a:t>Note how the lung starts as an evagination, from the esophogeal endoderm, called the larygotracheal groove (1). </a:t>
            </a:r>
          </a:p>
          <a:p>
            <a:pPr eaLnBrk="1" hangingPunct="1"/>
            <a:r>
              <a:rPr lang="en-US" sz="1300" smtClean="0">
                <a:solidFill>
                  <a:srgbClr val="000000"/>
                </a:solidFill>
                <a:latin typeface="Lucida Grande" charset="0"/>
              </a:rPr>
              <a:t>As the the larygotracheal groove grows, it develops two outcroppings at its caudal end, the lung buds (2). </a:t>
            </a:r>
          </a:p>
          <a:p>
            <a:pPr eaLnBrk="1" hangingPunct="1"/>
            <a:r>
              <a:rPr lang="en-US" sz="1300" smtClean="0">
                <a:solidFill>
                  <a:srgbClr val="000000"/>
                </a:solidFill>
                <a:latin typeface="Lucida Grande" charset="0"/>
              </a:rPr>
              <a:t>As the lung buds grow, they branch repeatedly forming the primary bronchi and stem bronchi (3) which branch further to form bronchioles, which will eventually develop terminal air sacs (alveoli) to complete the adult lung. </a:t>
            </a:r>
          </a:p>
          <a:p>
            <a:pPr eaLnBrk="1" hangingPunct="1"/>
            <a:r>
              <a:rPr lang="en-US" sz="1300" smtClean="0">
                <a:solidFill>
                  <a:srgbClr val="000000"/>
                </a:solidFill>
                <a:latin typeface="Lucida Grande" charset="0"/>
              </a:rPr>
              <a:t>Also, note how the trachea, once attached as a ventral groove on the esophagus, has separated to become a distinct tube (3).</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34E60CCE-3BC9-490C-9A8A-21C7489701CF}" type="slidenum">
              <a:rPr lang="en-US"/>
              <a:pPr/>
              <a:t>29</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r>
              <a:rPr lang="en-US" sz="1300" smtClean="0">
                <a:solidFill>
                  <a:srgbClr val="000000"/>
                </a:solidFill>
                <a:latin typeface="Lucida Grande" charset="0"/>
              </a:rPr>
              <a:t>This newborn had feeding difficulty and respiratory distress after birth. A chest x-ray is shown above. </a:t>
            </a:r>
          </a:p>
          <a:p>
            <a:pPr eaLnBrk="1" hangingPunct="1"/>
            <a:r>
              <a:rPr lang="en-US" sz="1300" smtClean="0">
                <a:solidFill>
                  <a:srgbClr val="000000"/>
                </a:solidFill>
                <a:latin typeface="Lucida Grande" charset="0"/>
              </a:rPr>
              <a:t>The oro-gastric tube tip is consistent with a location in the right lower lobe bronchus. </a:t>
            </a:r>
          </a:p>
          <a:p>
            <a:pPr eaLnBrk="1" hangingPunct="1"/>
            <a:r>
              <a:rPr lang="en-US" sz="1300" smtClean="0">
                <a:solidFill>
                  <a:srgbClr val="000000"/>
                </a:solidFill>
                <a:latin typeface="Lucida Grande" charset="0"/>
              </a:rPr>
              <a:t>There is consolidation of the right lung. There is gas in the intestinal tract. </a:t>
            </a:r>
          </a:p>
          <a:p>
            <a:pPr eaLnBrk="1" hangingPunct="1"/>
            <a:r>
              <a:rPr lang="en-US" sz="1300" smtClean="0">
                <a:solidFill>
                  <a:srgbClr val="000000"/>
                </a:solidFill>
                <a:latin typeface="Lucida Grande" charset="0"/>
              </a:rPr>
              <a:t>The findings are consistent with a double tracheo-esophageal fistula or an H-type fistula.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80DF27C-4661-4EDB-9FB0-C6D8E6623CB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CF0BD127-85D7-44C4-92C5-7BBA72462A43}" type="slidenum">
              <a:rPr lang="en-US"/>
              <a:pPr/>
              <a:t>30</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r>
              <a:rPr lang="en-US" sz="1300" smtClean="0">
                <a:solidFill>
                  <a:srgbClr val="000000"/>
                </a:solidFill>
                <a:latin typeface="Lucida Grande" charset="0"/>
              </a:rPr>
              <a:t>The main varieties of tracheoesophageal fistula. Possible directions of the flow of the contents are indicated by arrows. Esophageal atresia, as illustrated in A, is associated with tracheoesophageal fistula in more than 85% of cases. B, Fistula between the trachea and esophagus. In C, air cannot enter the distal esophagus and stomach. Air can enter the distal esophagus and stomach in D, and the esophageal and gastric contents may enter the trachea and lungs.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5F3BA575-7F61-4175-9C84-4B97FBCDA8F7}" type="slidenum">
              <a:rPr lang="en-US"/>
              <a:pPr/>
              <a:t>31</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r>
              <a:rPr lang="en-US" smtClean="0"/>
              <a:t>Failure of closure of the pleuroperitoneal canal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3F9F4642-2B8A-43A3-B2CB-376865D5B860}" type="slidenum">
              <a:rPr lang="en-US"/>
              <a:pPr/>
              <a:t>32</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en-US" smtClean="0"/>
              <a:t>Failure of closure of the pleuroperitoneal canal</a:t>
            </a:r>
          </a:p>
          <a:p>
            <a:pPr eaLnBrk="1" hangingPunct="1"/>
            <a:r>
              <a:rPr lang="en-US" smtClean="0"/>
              <a:t>Leads to pulmonary hypoplasia</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80DF27C-4661-4EDB-9FB0-C6D8E6623CBD}"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850F7532-D93C-40F8-8848-5C3D545CCC9C}" type="slidenum">
              <a:rPr lang="en-US"/>
              <a:pPr/>
              <a:t>4</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sz="1300" smtClean="0">
                <a:solidFill>
                  <a:srgbClr val="000000"/>
                </a:solidFill>
                <a:latin typeface="Lucida Grande" charset="0"/>
              </a:rPr>
              <a:t>This page shows ventral views of the esophagus and developing lungs, accompanied by cross-sectional views through the area between the black arrows. </a:t>
            </a:r>
          </a:p>
          <a:p>
            <a:pPr eaLnBrk="1" hangingPunct="1"/>
            <a:r>
              <a:rPr lang="en-US" sz="1300" smtClean="0">
                <a:solidFill>
                  <a:srgbClr val="000000"/>
                </a:solidFill>
                <a:latin typeface="Lucida Grande" charset="0"/>
              </a:rPr>
              <a:t>Note how the lung starts as an evagination, from the esophogeal endoderm, called the larygotracheal groove (1). </a:t>
            </a:r>
          </a:p>
          <a:p>
            <a:pPr eaLnBrk="1" hangingPunct="1"/>
            <a:r>
              <a:rPr lang="en-US" sz="1300" smtClean="0">
                <a:solidFill>
                  <a:srgbClr val="000000"/>
                </a:solidFill>
                <a:latin typeface="Lucida Grande" charset="0"/>
              </a:rPr>
              <a:t>As the the larygotracheal groove grows, it develops two outcroppings at its caudal end, the lung buds (2). </a:t>
            </a:r>
          </a:p>
          <a:p>
            <a:pPr eaLnBrk="1" hangingPunct="1"/>
            <a:r>
              <a:rPr lang="en-US" sz="1300" smtClean="0">
                <a:solidFill>
                  <a:srgbClr val="000000"/>
                </a:solidFill>
                <a:latin typeface="Lucida Grande" charset="0"/>
              </a:rPr>
              <a:t>As the lung buds grow, they branch repeatedly forming the primary bronchi and stem bronchi (3) which branch further to form bronchioles, which will eventually develop terminal air sacs (alveoli) to complete the adult lung. </a:t>
            </a:r>
          </a:p>
          <a:p>
            <a:pPr eaLnBrk="1" hangingPunct="1"/>
            <a:r>
              <a:rPr lang="en-US" sz="1300" smtClean="0">
                <a:solidFill>
                  <a:srgbClr val="000000"/>
                </a:solidFill>
                <a:latin typeface="Lucida Grande" charset="0"/>
              </a:rPr>
              <a:t>Also, note how the trachea, once attached as a ventral groove on the esophagus, has separated to become a distinct tube (3).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C7292FC0-E86F-4FCF-BC14-85E603EF4515}" type="slidenum">
              <a:rPr lang="en-US"/>
              <a:pPr/>
              <a:t>5</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en-US" sz="1300" smtClean="0">
                <a:solidFill>
                  <a:srgbClr val="000000"/>
                </a:solidFill>
                <a:latin typeface="Lucida Grande" charset="0"/>
              </a:rPr>
              <a:t>This page shows ventral views of the esophagus and developing lungs, accompanied by cross-sectional views through the area between the black arrows. </a:t>
            </a:r>
          </a:p>
          <a:p>
            <a:pPr eaLnBrk="1" hangingPunct="1"/>
            <a:r>
              <a:rPr lang="en-US" sz="1300" smtClean="0">
                <a:solidFill>
                  <a:srgbClr val="000000"/>
                </a:solidFill>
                <a:latin typeface="Lucida Grande" charset="0"/>
              </a:rPr>
              <a:t>Note how the lung starts as an evagination, from the esophogeal endoderm, called the larygotracheal groove (1). </a:t>
            </a:r>
          </a:p>
          <a:p>
            <a:pPr eaLnBrk="1" hangingPunct="1"/>
            <a:r>
              <a:rPr lang="en-US" sz="1300" smtClean="0">
                <a:solidFill>
                  <a:srgbClr val="000000"/>
                </a:solidFill>
                <a:latin typeface="Lucida Grande" charset="0"/>
              </a:rPr>
              <a:t>As the the larygotracheal groove grows, it develops two outcroppings at its caudal end, the lung buds (2). </a:t>
            </a:r>
          </a:p>
          <a:p>
            <a:pPr eaLnBrk="1" hangingPunct="1"/>
            <a:r>
              <a:rPr lang="en-US" sz="1300" smtClean="0">
                <a:solidFill>
                  <a:srgbClr val="000000"/>
                </a:solidFill>
                <a:latin typeface="Lucida Grande" charset="0"/>
              </a:rPr>
              <a:t>As the lung buds grow, they branch repeatedly forming the primary bronchi and stem bronchi (3) which branch further to form bronchioles, which will eventually develop terminal air sacs (alveoli) to complete the adult lung. </a:t>
            </a:r>
          </a:p>
          <a:p>
            <a:pPr eaLnBrk="1" hangingPunct="1"/>
            <a:r>
              <a:rPr lang="en-US" sz="1300" smtClean="0">
                <a:solidFill>
                  <a:srgbClr val="000000"/>
                </a:solidFill>
                <a:latin typeface="Lucida Grande" charset="0"/>
              </a:rPr>
              <a:t>Also, note how the trachea, once attached as a ventral groove on the esophagus, has separated to become a distinct tube (3).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A6999380-F997-4099-8734-1E8690451819}" type="slidenum">
              <a:rPr lang="en-US"/>
              <a:pPr/>
              <a:t>6</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sz="1300" smtClean="0">
                <a:solidFill>
                  <a:srgbClr val="000000"/>
                </a:solidFill>
                <a:latin typeface="Lucida Grande" charset="0"/>
              </a:rPr>
              <a:t>This page shows ventral views of the esophagus and developing lungs, accompanied by cross-sectional views through the area between the black arrows. </a:t>
            </a:r>
          </a:p>
          <a:p>
            <a:pPr eaLnBrk="1" hangingPunct="1"/>
            <a:r>
              <a:rPr lang="en-US" sz="1300" smtClean="0">
                <a:solidFill>
                  <a:srgbClr val="000000"/>
                </a:solidFill>
                <a:latin typeface="Lucida Grande" charset="0"/>
              </a:rPr>
              <a:t>Note how the lung starts as an evagination, from the esophogeal endoderm, called the larygotracheal groove (1). </a:t>
            </a:r>
          </a:p>
          <a:p>
            <a:pPr eaLnBrk="1" hangingPunct="1"/>
            <a:r>
              <a:rPr lang="en-US" sz="1300" smtClean="0">
                <a:solidFill>
                  <a:srgbClr val="000000"/>
                </a:solidFill>
                <a:latin typeface="Lucida Grande" charset="0"/>
              </a:rPr>
              <a:t>As the the larygotracheal groove grows, it develops two outcroppings at its caudal end, the lung buds (2). </a:t>
            </a:r>
          </a:p>
          <a:p>
            <a:pPr eaLnBrk="1" hangingPunct="1"/>
            <a:r>
              <a:rPr lang="en-US" sz="1300" smtClean="0">
                <a:solidFill>
                  <a:srgbClr val="000000"/>
                </a:solidFill>
                <a:latin typeface="Lucida Grande" charset="0"/>
              </a:rPr>
              <a:t>As the lung buds grow, they branch repeatedly forming the primary bronchi and stem bronchi (3) which branch further to form bronchioles, which will eventually develop terminal air sacs (alveoli) to complete the adult lung. </a:t>
            </a:r>
          </a:p>
          <a:p>
            <a:pPr eaLnBrk="1" hangingPunct="1"/>
            <a:r>
              <a:rPr lang="en-US" sz="1300" smtClean="0">
                <a:solidFill>
                  <a:srgbClr val="000000"/>
                </a:solidFill>
                <a:latin typeface="Lucida Grande" charset="0"/>
              </a:rPr>
              <a:t>Also, note how the trachea, once attached as a ventral groove on the esophagus, has separated to become a distinct tube (3).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90E35642-0A91-4ACA-BCCF-0D119160C4BD}" type="slidenum">
              <a:rPr lang="en-US"/>
              <a:pPr/>
              <a:t>7</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lvl="2" eaLnBrk="1" hangingPunct="1"/>
            <a:r>
              <a:rPr lang="en-GB" smtClean="0">
                <a:solidFill>
                  <a:srgbClr val="000000"/>
                </a:solidFill>
              </a:rPr>
              <a:t>Alveolar phase (36 weeks - term/adult)</a:t>
            </a:r>
          </a:p>
          <a:p>
            <a:pPr lvl="2" eaLnBrk="1" hangingPunct="1"/>
            <a:r>
              <a:rPr lang="en-GB" smtClean="0">
                <a:solidFill>
                  <a:srgbClr val="000000"/>
                </a:solidFill>
              </a:rPr>
              <a:t>Appearance of fully mature alveoli begins at 36 weeks, though new alveoli will continue to form for approximately three years. </a:t>
            </a:r>
          </a:p>
          <a:p>
            <a:pPr lvl="2" eaLnBrk="1" hangingPunct="1"/>
            <a:r>
              <a:rPr lang="en-GB" smtClean="0">
                <a:solidFill>
                  <a:srgbClr val="000000"/>
                </a:solidFill>
              </a:rPr>
              <a:t>A decrease in the relative proportion of parenchyma to total lung volume still contributes significantly to growth for 1 to 2 years after birth, thereafter all components grow proportionately until adulthood. </a:t>
            </a:r>
          </a:p>
          <a:p>
            <a:pPr eaLnBrk="1" hangingPunct="1"/>
            <a:endParaRPr lang="en-US" b="1"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80DF27C-4661-4EDB-9FB0-C6D8E6623CB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r>
              <a:rPr lang="en-US" smtClean="0"/>
              <a:t>Diagram showing airway generations and the stage and gestational age at which they occur.</a:t>
            </a:r>
          </a:p>
        </p:txBody>
      </p:sp>
      <p:sp>
        <p:nvSpPr>
          <p:cNvPr id="62467" name="Slide Number Placeholder 3"/>
          <p:cNvSpPr>
            <a:spLocks noGrp="1"/>
          </p:cNvSpPr>
          <p:nvPr>
            <p:ph type="sldNum" sz="quarter" idx="5"/>
          </p:nvPr>
        </p:nvSpPr>
        <p:spPr>
          <a:noFill/>
        </p:spPr>
        <p:txBody>
          <a:bodyPr/>
          <a:lstStyle/>
          <a:p>
            <a:fld id="{97BAA1C8-7D6E-4804-9970-BA69AA5CC340}"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7FB716E-647F-4172-9A50-B2A1B645165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0D99624-DF60-4C48-929A-89F315866A6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84BA802-66EB-4F02-995C-33179FEF35C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688FB92-F7E8-41C9-9CB1-763101DC4F1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B306980-02CF-4E1F-A364-DB9820E7906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2C5BA26-5D7A-449A-B447-CE656AC67F4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4E113AC-64D8-4FA4-B255-2E7BB524366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7BA575C-6395-4805-B9A0-504688828D8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2E50A76-CB98-4A9F-8B40-9FAFDEC7F52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7D145C2-6A20-43B1-B933-773F770CC27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245443E-57A7-4B1C-AFA4-1A4F08087D8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8D62B97-36E6-4EC3-8E4B-2DC0C8CD311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685800" y="1371600"/>
            <a:ext cx="7696200" cy="3886200"/>
          </a:xfrm>
        </p:spPr>
        <p:txBody>
          <a:bodyPr/>
          <a:lstStyle/>
          <a:p>
            <a:pPr eaLnBrk="1" hangingPunct="1"/>
            <a:r>
              <a:rPr lang="en-US" sz="5400" dirty="0" smtClean="0">
                <a:latin typeface="Arial" pitchFamily="34" charset="0"/>
                <a:cs typeface="Arial" pitchFamily="34" charset="0"/>
              </a:rPr>
              <a:t>Lung development and respiratory physiology</a:t>
            </a:r>
            <a:br>
              <a:rPr lang="en-US" sz="54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4800" dirty="0" smtClean="0">
                <a:latin typeface="Arial" pitchFamily="34" charset="0"/>
                <a:cs typeface="Arial" pitchFamily="34" charset="0"/>
              </a:rPr>
              <a:t> </a:t>
            </a:r>
            <a:r>
              <a:rPr lang="en-US" sz="3200" dirty="0" err="1" smtClean="0">
                <a:latin typeface="Arial" pitchFamily="34" charset="0"/>
                <a:cs typeface="Arial" pitchFamily="34" charset="0"/>
              </a:rPr>
              <a:t>Dr</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Parviz</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Habibi</a:t>
            </a:r>
            <a:r>
              <a:rPr lang="en-US" sz="3200" dirty="0" smtClean="0">
                <a:latin typeface="Arial" pitchFamily="34" charset="0"/>
                <a:cs typeface="Arial" pitchFamily="34" charset="0"/>
              </a:rPr>
              <a:t> PhD FRCP FRCPCH</a:t>
            </a: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2800" dirty="0" smtClean="0">
                <a:latin typeface="Arial" pitchFamily="34" charset="0"/>
                <a:cs typeface="Arial" pitchFamily="34" charset="0"/>
              </a:rPr>
              <a:t>Reader In </a:t>
            </a:r>
            <a:r>
              <a:rPr lang="en-US" sz="2400" dirty="0" err="1" smtClean="0">
                <a:latin typeface="Arial" pitchFamily="34" charset="0"/>
                <a:cs typeface="Arial" pitchFamily="34" charset="0"/>
              </a:rPr>
              <a:t>Paediatric</a:t>
            </a:r>
            <a:r>
              <a:rPr lang="en-US" sz="2400" dirty="0" smtClean="0">
                <a:latin typeface="Arial" pitchFamily="34" charset="0"/>
                <a:cs typeface="Arial" pitchFamily="34" charset="0"/>
              </a:rPr>
              <a:t> Intensive Care &amp;</a:t>
            </a:r>
            <a:br>
              <a:rPr lang="en-US" sz="2400" dirty="0" smtClean="0">
                <a:latin typeface="Arial" pitchFamily="34" charset="0"/>
                <a:cs typeface="Arial" pitchFamily="34" charset="0"/>
              </a:rPr>
            </a:br>
            <a:r>
              <a:rPr lang="en-US" sz="2400" dirty="0" smtClean="0">
                <a:latin typeface="Arial" pitchFamily="34" charset="0"/>
                <a:cs typeface="Arial" pitchFamily="34" charset="0"/>
              </a:rPr>
              <a:t> Respiratory Medicine</a:t>
            </a:r>
            <a:br>
              <a:rPr lang="en-US" sz="2400" dirty="0" smtClean="0">
                <a:latin typeface="Arial" pitchFamily="34" charset="0"/>
                <a:cs typeface="Arial" pitchFamily="34" charset="0"/>
              </a:rPr>
            </a:br>
            <a:r>
              <a:rPr lang="en-US" sz="2400" dirty="0" smtClean="0">
                <a:latin typeface="Arial" pitchFamily="34" charset="0"/>
                <a:cs typeface="Arial" pitchFamily="34" charset="0"/>
              </a:rPr>
              <a:t>Imperial College London</a:t>
            </a:r>
            <a:endParaRPr lang="en-US" sz="4000" dirty="0" smtClean="0">
              <a:latin typeface="Arial" pitchFamily="34" charset="0"/>
              <a:cs typeface="Arial" pitchFamily="34" charset="0"/>
            </a:endParaRPr>
          </a:p>
        </p:txBody>
      </p:sp>
      <p:pic>
        <p:nvPicPr>
          <p:cNvPr id="14338" name="Picture 3" descr="Outside SMH"/>
          <p:cNvPicPr>
            <a:picLocks noChangeAspect="1" noChangeArrowheads="1"/>
          </p:cNvPicPr>
          <p:nvPr/>
        </p:nvPicPr>
        <p:blipFill>
          <a:blip r:embed="rId3"/>
          <a:srcRect/>
          <a:stretch>
            <a:fillRect/>
          </a:stretch>
        </p:blipFill>
        <p:spPr bwMode="auto">
          <a:xfrm>
            <a:off x="0" y="5791200"/>
            <a:ext cx="1447800" cy="1066800"/>
          </a:xfrm>
          <a:prstGeom prst="rect">
            <a:avLst/>
          </a:prstGeom>
          <a:noFill/>
          <a:ln w="9525">
            <a:noFill/>
            <a:miter lim="800000"/>
            <a:headEnd/>
            <a:tailEnd/>
          </a:ln>
        </p:spPr>
      </p:pic>
      <p:pic>
        <p:nvPicPr>
          <p:cNvPr id="14339" name="Picture 4"/>
          <p:cNvPicPr>
            <a:picLocks noChangeAspect="1" noChangeArrowheads="1"/>
          </p:cNvPicPr>
          <p:nvPr/>
        </p:nvPicPr>
        <p:blipFill>
          <a:blip r:embed="rId4"/>
          <a:srcRect/>
          <a:stretch>
            <a:fillRect/>
          </a:stretch>
        </p:blipFill>
        <p:spPr bwMode="auto">
          <a:xfrm>
            <a:off x="1447800" y="5791200"/>
            <a:ext cx="1600200" cy="1066800"/>
          </a:xfrm>
          <a:prstGeom prst="rect">
            <a:avLst/>
          </a:prstGeom>
          <a:noFill/>
          <a:ln w="9525">
            <a:noFill/>
            <a:miter lim="800000"/>
            <a:headEnd/>
            <a:tailEnd/>
          </a:ln>
        </p:spPr>
      </p:pic>
      <p:pic>
        <p:nvPicPr>
          <p:cNvPr id="14340" name="Picture 5"/>
          <p:cNvPicPr>
            <a:picLocks noChangeAspect="1" noChangeArrowheads="1"/>
          </p:cNvPicPr>
          <p:nvPr/>
        </p:nvPicPr>
        <p:blipFill>
          <a:blip r:embed="rId5"/>
          <a:srcRect/>
          <a:stretch>
            <a:fillRect/>
          </a:stretch>
        </p:blipFill>
        <p:spPr bwMode="auto">
          <a:xfrm>
            <a:off x="3048000" y="5791200"/>
            <a:ext cx="1447800" cy="1066800"/>
          </a:xfrm>
          <a:prstGeom prst="rect">
            <a:avLst/>
          </a:prstGeom>
          <a:noFill/>
          <a:ln w="9525">
            <a:noFill/>
            <a:miter lim="800000"/>
            <a:headEnd/>
            <a:tailEnd/>
          </a:ln>
        </p:spPr>
      </p:pic>
      <p:sp>
        <p:nvSpPr>
          <p:cNvPr id="14341" name="Rectangle 6"/>
          <p:cNvSpPr>
            <a:spLocks noChangeArrowheads="1"/>
          </p:cNvSpPr>
          <p:nvPr/>
        </p:nvSpPr>
        <p:spPr bwMode="auto">
          <a:xfrm>
            <a:off x="7239000" y="4953000"/>
            <a:ext cx="169863" cy="457200"/>
          </a:xfrm>
          <a:prstGeom prst="rect">
            <a:avLst/>
          </a:prstGeom>
          <a:noFill/>
          <a:ln w="9525">
            <a:noFill/>
            <a:miter lim="800000"/>
            <a:headEnd/>
            <a:tailEnd/>
          </a:ln>
        </p:spPr>
        <p:txBody>
          <a:bodyPr wrap="none">
            <a:spAutoFit/>
          </a:bodyPr>
          <a:lstStyle/>
          <a:p>
            <a:endParaRPr lang="en-GB" b="1"/>
          </a:p>
        </p:txBody>
      </p:sp>
      <p:sp>
        <p:nvSpPr>
          <p:cNvPr id="14342" name="Line 7"/>
          <p:cNvSpPr>
            <a:spLocks noChangeShapeType="1"/>
          </p:cNvSpPr>
          <p:nvPr/>
        </p:nvSpPr>
        <p:spPr bwMode="auto">
          <a:xfrm>
            <a:off x="0" y="5791200"/>
            <a:ext cx="9144000" cy="0"/>
          </a:xfrm>
          <a:prstGeom prst="line">
            <a:avLst/>
          </a:prstGeom>
          <a:noFill/>
          <a:ln w="19050">
            <a:solidFill>
              <a:schemeClr val="tx1"/>
            </a:solidFill>
            <a:round/>
            <a:headEnd/>
            <a:tailEnd/>
          </a:ln>
        </p:spPr>
        <p:txBody>
          <a:bodyPr wrap="none" anchor="ctr"/>
          <a:lstStyle/>
          <a:p>
            <a:endParaRPr lang="en-GB"/>
          </a:p>
        </p:txBody>
      </p:sp>
      <p:pic>
        <p:nvPicPr>
          <p:cNvPr id="14343" name="Picture 8"/>
          <p:cNvPicPr>
            <a:picLocks noChangeAspect="1" noChangeArrowheads="1"/>
          </p:cNvPicPr>
          <p:nvPr/>
        </p:nvPicPr>
        <p:blipFill>
          <a:blip r:embed="rId6"/>
          <a:srcRect/>
          <a:stretch>
            <a:fillRect/>
          </a:stretch>
        </p:blipFill>
        <p:spPr bwMode="auto">
          <a:xfrm>
            <a:off x="0" y="152400"/>
            <a:ext cx="2895600" cy="838200"/>
          </a:xfrm>
          <a:prstGeom prst="rect">
            <a:avLst/>
          </a:prstGeom>
          <a:noFill/>
          <a:ln w="9525">
            <a:noFill/>
            <a:miter lim="800000"/>
            <a:headEnd/>
            <a:tailEnd/>
          </a:ln>
        </p:spPr>
      </p:pic>
      <p:sp>
        <p:nvSpPr>
          <p:cNvPr id="14344" name="Line 9"/>
          <p:cNvSpPr>
            <a:spLocks noChangeShapeType="1"/>
          </p:cNvSpPr>
          <p:nvPr/>
        </p:nvSpPr>
        <p:spPr bwMode="auto">
          <a:xfrm>
            <a:off x="0" y="1066800"/>
            <a:ext cx="9144000" cy="0"/>
          </a:xfrm>
          <a:prstGeom prst="line">
            <a:avLst/>
          </a:prstGeom>
          <a:noFill/>
          <a:ln w="28575">
            <a:solidFill>
              <a:srgbClr val="000080"/>
            </a:solidFill>
            <a:round/>
            <a:headEnd/>
            <a:tailEnd/>
          </a:ln>
        </p:spPr>
        <p:txBody>
          <a:bodyPr wrap="none" anchor="ctr"/>
          <a:lstStyle/>
          <a:p>
            <a:endParaRPr lang="en-GB"/>
          </a:p>
        </p:txBody>
      </p:sp>
      <p:pic>
        <p:nvPicPr>
          <p:cNvPr id="14345" name="Picture 10"/>
          <p:cNvPicPr>
            <a:picLocks noChangeAspect="1" noChangeArrowheads="1"/>
          </p:cNvPicPr>
          <p:nvPr/>
        </p:nvPicPr>
        <p:blipFill>
          <a:blip r:embed="rId7"/>
          <a:srcRect/>
          <a:stretch>
            <a:fillRect/>
          </a:stretch>
        </p:blipFill>
        <p:spPr bwMode="auto">
          <a:xfrm>
            <a:off x="4343400" y="0"/>
            <a:ext cx="1600200" cy="1066800"/>
          </a:xfrm>
          <a:prstGeom prst="rect">
            <a:avLst/>
          </a:prstGeom>
          <a:noFill/>
          <a:ln w="9525">
            <a:noFill/>
            <a:miter lim="800000"/>
            <a:headEnd/>
            <a:tailEnd/>
          </a:ln>
        </p:spPr>
      </p:pic>
      <p:pic>
        <p:nvPicPr>
          <p:cNvPr id="14346" name="Picture 11"/>
          <p:cNvPicPr>
            <a:picLocks noChangeAspect="1" noChangeArrowheads="1"/>
          </p:cNvPicPr>
          <p:nvPr/>
        </p:nvPicPr>
        <p:blipFill>
          <a:blip r:embed="rId8"/>
          <a:srcRect/>
          <a:stretch>
            <a:fillRect/>
          </a:stretch>
        </p:blipFill>
        <p:spPr bwMode="auto">
          <a:xfrm>
            <a:off x="6019800" y="5791200"/>
            <a:ext cx="1600200" cy="1066800"/>
          </a:xfrm>
          <a:prstGeom prst="rect">
            <a:avLst/>
          </a:prstGeom>
          <a:noFill/>
          <a:ln w="9525">
            <a:noFill/>
            <a:miter lim="800000"/>
            <a:headEnd/>
            <a:tailEnd/>
          </a:ln>
        </p:spPr>
      </p:pic>
      <p:pic>
        <p:nvPicPr>
          <p:cNvPr id="14347" name="Picture 12" descr="He"/>
          <p:cNvPicPr>
            <a:picLocks noChangeAspect="1" noChangeArrowheads="1"/>
          </p:cNvPicPr>
          <p:nvPr/>
        </p:nvPicPr>
        <p:blipFill>
          <a:blip r:embed="rId9"/>
          <a:srcRect/>
          <a:stretch>
            <a:fillRect/>
          </a:stretch>
        </p:blipFill>
        <p:spPr bwMode="auto">
          <a:xfrm>
            <a:off x="5943600" y="0"/>
            <a:ext cx="3200400" cy="1066800"/>
          </a:xfrm>
          <a:prstGeom prst="rect">
            <a:avLst/>
          </a:prstGeom>
          <a:noFill/>
          <a:ln w="9525">
            <a:noFill/>
            <a:miter lim="800000"/>
            <a:headEnd/>
            <a:tailEnd/>
          </a:ln>
        </p:spPr>
      </p:pic>
      <p:sp>
        <p:nvSpPr>
          <p:cNvPr id="14348" name="Rectangle 13"/>
          <p:cNvSpPr>
            <a:spLocks noChangeArrowheads="1"/>
          </p:cNvSpPr>
          <p:nvPr/>
        </p:nvSpPr>
        <p:spPr bwMode="auto">
          <a:xfrm>
            <a:off x="8153400" y="6248400"/>
            <a:ext cx="457200" cy="304800"/>
          </a:xfrm>
          <a:prstGeom prst="rect">
            <a:avLst/>
          </a:prstGeom>
          <a:noFill/>
          <a:ln w="9525">
            <a:noFill/>
            <a:miter lim="800000"/>
            <a:headEnd/>
            <a:tailEnd/>
          </a:ln>
        </p:spPr>
        <p:txBody>
          <a:bodyPr>
            <a:spAutoFit/>
          </a:bodyPr>
          <a:lstStyle/>
          <a:p>
            <a:pPr eaLnBrk="1" hangingPunct="1"/>
            <a:r>
              <a:rPr lang="en-GB" sz="1400" b="1">
                <a:solidFill>
                  <a:schemeClr val="bg1"/>
                </a:solidFill>
                <a:latin typeface="Times New Roman" pitchFamily="18" charset="0"/>
              </a:rPr>
              <a:t>He</a:t>
            </a:r>
          </a:p>
        </p:txBody>
      </p:sp>
      <p:sp>
        <p:nvSpPr>
          <p:cNvPr id="14349" name="Text Box 14"/>
          <p:cNvSpPr txBox="1">
            <a:spLocks noChangeArrowheads="1"/>
          </p:cNvSpPr>
          <p:nvPr/>
        </p:nvSpPr>
        <p:spPr bwMode="auto">
          <a:xfrm>
            <a:off x="8153400" y="838200"/>
            <a:ext cx="381000" cy="214313"/>
          </a:xfrm>
          <a:prstGeom prst="rect">
            <a:avLst/>
          </a:prstGeom>
          <a:noFill/>
          <a:ln w="9525">
            <a:noFill/>
            <a:miter lim="800000"/>
            <a:headEnd/>
            <a:tailEnd/>
          </a:ln>
        </p:spPr>
        <p:txBody>
          <a:bodyPr>
            <a:spAutoFit/>
          </a:bodyPr>
          <a:lstStyle/>
          <a:p>
            <a:pPr>
              <a:spcBef>
                <a:spcPct val="50000"/>
              </a:spcBef>
            </a:pPr>
            <a:r>
              <a:rPr lang="en-GB" sz="1200" b="1" baseline="-25000">
                <a:solidFill>
                  <a:schemeClr val="bg1"/>
                </a:solidFill>
              </a:rPr>
              <a:t>He</a:t>
            </a:r>
            <a:endParaRPr lang="en-GB" b="1" baseline="-25000"/>
          </a:p>
        </p:txBody>
      </p:sp>
      <p:pic>
        <p:nvPicPr>
          <p:cNvPr id="14350" name="Picture 15"/>
          <p:cNvPicPr>
            <a:picLocks noChangeAspect="1" noChangeArrowheads="1"/>
          </p:cNvPicPr>
          <p:nvPr/>
        </p:nvPicPr>
        <p:blipFill>
          <a:blip r:embed="rId10"/>
          <a:srcRect/>
          <a:stretch>
            <a:fillRect/>
          </a:stretch>
        </p:blipFill>
        <p:spPr bwMode="auto">
          <a:xfrm>
            <a:off x="7620000" y="5791200"/>
            <a:ext cx="1524000" cy="1066800"/>
          </a:xfrm>
          <a:prstGeom prst="rect">
            <a:avLst/>
          </a:prstGeom>
          <a:noFill/>
          <a:ln w="9525">
            <a:noFill/>
            <a:miter lim="800000"/>
            <a:headEnd/>
            <a:tailEnd/>
          </a:ln>
        </p:spPr>
      </p:pic>
      <p:pic>
        <p:nvPicPr>
          <p:cNvPr id="14351" name="Picture 16"/>
          <p:cNvPicPr>
            <a:picLocks noChangeAspect="1" noChangeArrowheads="1"/>
          </p:cNvPicPr>
          <p:nvPr/>
        </p:nvPicPr>
        <p:blipFill>
          <a:blip r:embed="rId11"/>
          <a:srcRect/>
          <a:stretch>
            <a:fillRect/>
          </a:stretch>
        </p:blipFill>
        <p:spPr bwMode="auto">
          <a:xfrm>
            <a:off x="4495800" y="5791200"/>
            <a:ext cx="1524000" cy="1066800"/>
          </a:xfrm>
          <a:prstGeom prst="rect">
            <a:avLst/>
          </a:prstGeom>
          <a:noFill/>
          <a:ln w="9525">
            <a:noFill/>
            <a:miter lim="800000"/>
            <a:headEnd/>
            <a:tailEnd/>
          </a:ln>
        </p:spPr>
      </p:pic>
    </p:spTree>
  </p:cSld>
  <p:clrMapOvr>
    <a:masterClrMapping/>
  </p:clrMapOvr>
  <p:transition advTm="78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85800" y="609600"/>
            <a:ext cx="7696200" cy="1295400"/>
          </a:xfrm>
        </p:spPr>
        <p:txBody>
          <a:bodyPr/>
          <a:lstStyle/>
          <a:p>
            <a:pPr eaLnBrk="1" hangingPunct="1"/>
            <a:r>
              <a:rPr lang="en-US" sz="4800" smtClean="0">
                <a:solidFill>
                  <a:srgbClr val="000000"/>
                </a:solidFill>
              </a:rPr>
              <a:t>Anatomy of the mature respiratory system</a:t>
            </a:r>
          </a:p>
        </p:txBody>
      </p:sp>
      <p:sp>
        <p:nvSpPr>
          <p:cNvPr id="28674" name="Rectangle 3"/>
          <p:cNvSpPr>
            <a:spLocks noGrp="1" noChangeArrowheads="1"/>
          </p:cNvSpPr>
          <p:nvPr>
            <p:ph type="body" idx="1"/>
          </p:nvPr>
        </p:nvSpPr>
        <p:spPr>
          <a:xfrm>
            <a:off x="685800" y="2362200"/>
            <a:ext cx="7772400" cy="4114800"/>
          </a:xfrm>
        </p:spPr>
        <p:txBody>
          <a:bodyPr/>
          <a:lstStyle/>
          <a:p>
            <a:pPr eaLnBrk="1" hangingPunct="1"/>
            <a:endParaRPr lang="en-US" sz="3600" smtClean="0">
              <a:solidFill>
                <a:srgbClr val="000000"/>
              </a:solidFill>
            </a:endParaRPr>
          </a:p>
          <a:p>
            <a:pPr eaLnBrk="1" hangingPunct="1">
              <a:buFontTx/>
              <a:buNone/>
            </a:pPr>
            <a:r>
              <a:rPr lang="en-US" sz="3600" smtClean="0">
                <a:solidFill>
                  <a:srgbClr val="000000"/>
                </a:solidFill>
              </a:rPr>
              <a:t>The respiratory system can be divided into two functional areas;</a:t>
            </a:r>
          </a:p>
          <a:p>
            <a:pPr eaLnBrk="1" hangingPunct="1"/>
            <a:endParaRPr lang="en-US" sz="3600" smtClean="0">
              <a:solidFill>
                <a:srgbClr val="000000"/>
              </a:solidFill>
            </a:endParaRPr>
          </a:p>
          <a:p>
            <a:pPr eaLnBrk="1" hangingPunct="1"/>
            <a:r>
              <a:rPr lang="en-US" sz="3600" smtClean="0">
                <a:solidFill>
                  <a:srgbClr val="000000"/>
                </a:solidFill>
              </a:rPr>
              <a:t>The conducting portion</a:t>
            </a:r>
          </a:p>
          <a:p>
            <a:pPr eaLnBrk="1" hangingPunct="1"/>
            <a:r>
              <a:rPr lang="en-US" sz="3600" smtClean="0">
                <a:solidFill>
                  <a:srgbClr val="000000"/>
                </a:solidFill>
              </a:rPr>
              <a:t>The respiratory portion</a:t>
            </a:r>
            <a:r>
              <a:rPr lang="en-US" sz="1300" smtClean="0">
                <a:solidFill>
                  <a:srgbClr val="000000"/>
                </a:solidFill>
                <a:latin typeface="Lucida Grande"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85800" y="457200"/>
            <a:ext cx="7772400" cy="1143000"/>
          </a:xfrm>
        </p:spPr>
        <p:txBody>
          <a:bodyPr/>
          <a:lstStyle/>
          <a:p>
            <a:pPr eaLnBrk="1" hangingPunct="1"/>
            <a:r>
              <a:rPr lang="en-US" sz="4800" smtClean="0">
                <a:solidFill>
                  <a:srgbClr val="000000"/>
                </a:solidFill>
              </a:rPr>
              <a:t>The conducting portion</a:t>
            </a:r>
          </a:p>
        </p:txBody>
      </p:sp>
      <p:sp>
        <p:nvSpPr>
          <p:cNvPr id="29698" name="Rectangle 3"/>
          <p:cNvSpPr>
            <a:spLocks noGrp="1" noChangeArrowheads="1"/>
          </p:cNvSpPr>
          <p:nvPr>
            <p:ph type="body" idx="1"/>
          </p:nvPr>
        </p:nvSpPr>
        <p:spPr>
          <a:xfrm>
            <a:off x="685800" y="1828800"/>
            <a:ext cx="7772400" cy="4114800"/>
          </a:xfrm>
        </p:spPr>
        <p:txBody>
          <a:bodyPr/>
          <a:lstStyle/>
          <a:p>
            <a:pPr eaLnBrk="1" hangingPunct="1">
              <a:lnSpc>
                <a:spcPct val="90000"/>
              </a:lnSpc>
              <a:buFontTx/>
              <a:buNone/>
            </a:pPr>
            <a:endParaRPr lang="en-US" smtClean="0"/>
          </a:p>
          <a:p>
            <a:pPr lvl="2" eaLnBrk="1" hangingPunct="1">
              <a:lnSpc>
                <a:spcPct val="90000"/>
              </a:lnSpc>
              <a:buFont typeface="Symbol" pitchFamily="18" charset="2"/>
              <a:buChar char="·"/>
            </a:pPr>
            <a:r>
              <a:rPr lang="en-GB" smtClean="0">
                <a:solidFill>
                  <a:srgbClr val="000000"/>
                </a:solidFill>
              </a:rPr>
              <a:t>Nasal Cavity. </a:t>
            </a:r>
          </a:p>
          <a:p>
            <a:pPr lvl="2" eaLnBrk="1" hangingPunct="1">
              <a:lnSpc>
                <a:spcPct val="90000"/>
              </a:lnSpc>
              <a:buFont typeface="Symbol" pitchFamily="18" charset="2"/>
              <a:buChar char="·"/>
            </a:pPr>
            <a:r>
              <a:rPr lang="en-GB" smtClean="0">
                <a:solidFill>
                  <a:srgbClr val="000000"/>
                </a:solidFill>
              </a:rPr>
              <a:t>Pharynx. </a:t>
            </a:r>
          </a:p>
          <a:p>
            <a:pPr lvl="2" eaLnBrk="1" hangingPunct="1">
              <a:lnSpc>
                <a:spcPct val="90000"/>
              </a:lnSpc>
              <a:buFont typeface="Symbol" pitchFamily="18" charset="2"/>
              <a:buChar char="·"/>
            </a:pPr>
            <a:r>
              <a:rPr lang="en-GB" smtClean="0">
                <a:solidFill>
                  <a:srgbClr val="000000"/>
                </a:solidFill>
              </a:rPr>
              <a:t>Larynx.</a:t>
            </a:r>
          </a:p>
          <a:p>
            <a:pPr lvl="2" eaLnBrk="1" hangingPunct="1">
              <a:lnSpc>
                <a:spcPct val="90000"/>
              </a:lnSpc>
              <a:buFontTx/>
              <a:buNone/>
            </a:pPr>
            <a:endParaRPr lang="en-GB" smtClean="0">
              <a:solidFill>
                <a:srgbClr val="000000"/>
              </a:solidFill>
            </a:endParaRPr>
          </a:p>
          <a:p>
            <a:pPr lvl="2" eaLnBrk="1" hangingPunct="1">
              <a:lnSpc>
                <a:spcPct val="90000"/>
              </a:lnSpc>
              <a:buFont typeface="Symbol" pitchFamily="18" charset="2"/>
              <a:buChar char="·"/>
            </a:pPr>
            <a:r>
              <a:rPr lang="en-GB" smtClean="0">
                <a:solidFill>
                  <a:srgbClr val="000000"/>
                </a:solidFill>
              </a:rPr>
              <a:t>Trachea.</a:t>
            </a:r>
          </a:p>
          <a:p>
            <a:pPr lvl="2" eaLnBrk="1" hangingPunct="1">
              <a:lnSpc>
                <a:spcPct val="90000"/>
              </a:lnSpc>
              <a:buFont typeface="Symbol" pitchFamily="18" charset="2"/>
              <a:buChar char="·"/>
            </a:pPr>
            <a:r>
              <a:rPr lang="en-GB" smtClean="0">
                <a:solidFill>
                  <a:srgbClr val="000000"/>
                </a:solidFill>
              </a:rPr>
              <a:t>Bronchi. </a:t>
            </a:r>
          </a:p>
          <a:p>
            <a:pPr lvl="2" eaLnBrk="1" hangingPunct="1">
              <a:lnSpc>
                <a:spcPct val="90000"/>
              </a:lnSpc>
              <a:buFont typeface="Symbol" pitchFamily="18" charset="2"/>
              <a:buChar char="·"/>
            </a:pPr>
            <a:r>
              <a:rPr lang="en-GB" smtClean="0">
                <a:solidFill>
                  <a:srgbClr val="000000"/>
                </a:solidFill>
              </a:rPr>
              <a:t>Bronchioles. </a:t>
            </a:r>
          </a:p>
          <a:p>
            <a:pPr lvl="2" eaLnBrk="1" hangingPunct="1">
              <a:lnSpc>
                <a:spcPct val="90000"/>
              </a:lnSpc>
              <a:buFont typeface="Symbol" pitchFamily="18" charset="2"/>
              <a:buNone/>
            </a:pPr>
            <a:endParaRPr lang="en-GB" smtClean="0">
              <a:solidFill>
                <a:srgbClr val="000000"/>
              </a:solidFill>
            </a:endParaRPr>
          </a:p>
          <a:p>
            <a:pPr eaLnBrk="1" hangingPunct="1">
              <a:lnSpc>
                <a:spcPct val="90000"/>
              </a:lnSpc>
            </a:pPr>
            <a:endParaRPr lang="en-US" smtClean="0"/>
          </a:p>
        </p:txBody>
      </p:sp>
      <p:pic>
        <p:nvPicPr>
          <p:cNvPr id="4" name="Picture 3" descr="Respiratory_system.png"/>
          <p:cNvPicPr>
            <a:picLocks noChangeAspect="1"/>
          </p:cNvPicPr>
          <p:nvPr/>
        </p:nvPicPr>
        <p:blipFill>
          <a:blip r:embed="rId3"/>
          <a:srcRect/>
          <a:stretch>
            <a:fillRect/>
          </a:stretch>
        </p:blipFill>
        <p:spPr bwMode="auto">
          <a:xfrm>
            <a:off x="3886200" y="1465263"/>
            <a:ext cx="4718050" cy="5392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sz="4800" smtClean="0">
                <a:solidFill>
                  <a:srgbClr val="000000"/>
                </a:solidFill>
              </a:rPr>
              <a:t>The conducting portion</a:t>
            </a:r>
          </a:p>
        </p:txBody>
      </p:sp>
      <p:sp>
        <p:nvSpPr>
          <p:cNvPr id="30722" name="Rectangle 3"/>
          <p:cNvSpPr>
            <a:spLocks noGrp="1" noChangeArrowheads="1"/>
          </p:cNvSpPr>
          <p:nvPr>
            <p:ph type="body" idx="1"/>
          </p:nvPr>
        </p:nvSpPr>
        <p:spPr/>
        <p:txBody>
          <a:bodyPr/>
          <a:lstStyle/>
          <a:p>
            <a:pPr eaLnBrk="1" hangingPunct="1">
              <a:lnSpc>
                <a:spcPct val="90000"/>
              </a:lnSpc>
            </a:pPr>
            <a:r>
              <a:rPr lang="en-GB" smtClean="0">
                <a:solidFill>
                  <a:srgbClr val="000000"/>
                </a:solidFill>
              </a:rPr>
              <a:t>Lined with a pseudostratified columnar epithelium. </a:t>
            </a:r>
          </a:p>
          <a:p>
            <a:pPr eaLnBrk="1" hangingPunct="1">
              <a:lnSpc>
                <a:spcPct val="90000"/>
              </a:lnSpc>
            </a:pPr>
            <a:r>
              <a:rPr lang="en-GB" smtClean="0">
                <a:solidFill>
                  <a:srgbClr val="000000"/>
                </a:solidFill>
              </a:rPr>
              <a:t>Trachea to the mid-sized bronchioles, consist of three main cell types;</a:t>
            </a:r>
          </a:p>
          <a:p>
            <a:pPr lvl="2" eaLnBrk="1" hangingPunct="1">
              <a:buFont typeface="Symbol" pitchFamily="18" charset="2"/>
              <a:buChar char="·"/>
            </a:pPr>
            <a:r>
              <a:rPr lang="en-GB" smtClean="0">
                <a:solidFill>
                  <a:srgbClr val="000000"/>
                </a:solidFill>
              </a:rPr>
              <a:t>Ciliated cells.</a:t>
            </a:r>
          </a:p>
          <a:p>
            <a:pPr lvl="2" eaLnBrk="1" hangingPunct="1">
              <a:buFont typeface="Symbol" pitchFamily="18" charset="2"/>
              <a:buChar char="·"/>
            </a:pPr>
            <a:r>
              <a:rPr lang="en-GB" smtClean="0">
                <a:solidFill>
                  <a:srgbClr val="000000"/>
                </a:solidFill>
              </a:rPr>
              <a:t>Goblet cells.</a:t>
            </a:r>
          </a:p>
          <a:p>
            <a:pPr lvl="2" eaLnBrk="1" hangingPunct="1">
              <a:buFont typeface="Symbol" pitchFamily="18" charset="2"/>
              <a:buChar char="·"/>
            </a:pPr>
            <a:r>
              <a:rPr lang="en-GB" smtClean="0">
                <a:solidFill>
                  <a:srgbClr val="000000"/>
                </a:solidFill>
              </a:rPr>
              <a:t>Basal cells. </a:t>
            </a: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GB" smtClean="0">
                <a:solidFill>
                  <a:schemeClr val="tx1"/>
                </a:solidFill>
              </a:rPr>
              <a:t>The respiratory portion</a:t>
            </a:r>
            <a:br>
              <a:rPr lang="en-GB" smtClean="0">
                <a:solidFill>
                  <a:schemeClr val="tx1"/>
                </a:solidFill>
              </a:rPr>
            </a:br>
            <a:endParaRPr lang="en-US" smtClean="0">
              <a:solidFill>
                <a:schemeClr val="tx1"/>
              </a:solidFill>
            </a:endParaRPr>
          </a:p>
        </p:txBody>
      </p:sp>
      <p:sp>
        <p:nvSpPr>
          <p:cNvPr id="8195" name="Rectangle 3"/>
          <p:cNvSpPr>
            <a:spLocks noGrp="1" noChangeArrowheads="1"/>
          </p:cNvSpPr>
          <p:nvPr>
            <p:ph type="body" idx="1"/>
          </p:nvPr>
        </p:nvSpPr>
        <p:spPr/>
        <p:txBody>
          <a:bodyPr/>
          <a:lstStyle/>
          <a:p>
            <a:pPr eaLnBrk="1" hangingPunct="1">
              <a:lnSpc>
                <a:spcPct val="90000"/>
              </a:lnSpc>
              <a:buFont typeface="Symbol" pitchFamily="18" charset="2"/>
              <a:buNone/>
            </a:pPr>
            <a:r>
              <a:rPr lang="en-GB" sz="2800" b="1" smtClean="0"/>
              <a:t>Alveolar Cells:</a:t>
            </a:r>
            <a:r>
              <a:rPr lang="en-GB" sz="2800" smtClean="0">
                <a:solidFill>
                  <a:srgbClr val="000000"/>
                </a:solidFill>
              </a:rPr>
              <a:t> </a:t>
            </a:r>
          </a:p>
          <a:p>
            <a:pPr eaLnBrk="1" hangingPunct="1">
              <a:lnSpc>
                <a:spcPct val="90000"/>
              </a:lnSpc>
              <a:buFont typeface="Symbol" pitchFamily="18" charset="2"/>
              <a:buNone/>
            </a:pPr>
            <a:r>
              <a:rPr lang="en-GB" sz="2800" smtClean="0">
                <a:solidFill>
                  <a:srgbClr val="000000"/>
                </a:solidFill>
              </a:rPr>
              <a:t>Type-I pneumocytes</a:t>
            </a:r>
          </a:p>
          <a:p>
            <a:pPr lvl="1" eaLnBrk="1" hangingPunct="1">
              <a:lnSpc>
                <a:spcPct val="90000"/>
              </a:lnSpc>
              <a:buFont typeface="Symbol" pitchFamily="18" charset="2"/>
              <a:buChar char="·"/>
            </a:pPr>
            <a:r>
              <a:rPr lang="en-GB" sz="2400" smtClean="0">
                <a:solidFill>
                  <a:srgbClr val="000000"/>
                </a:solidFill>
              </a:rPr>
              <a:t> are squamous pulmonary epithelial cells that form about 95% of the alveolar surface. They is an extremely thin and form part of the blood/air interface, the gasses diffusing through the cell.</a:t>
            </a:r>
          </a:p>
          <a:p>
            <a:pPr eaLnBrk="1" hangingPunct="1">
              <a:lnSpc>
                <a:spcPct val="90000"/>
              </a:lnSpc>
              <a:buFont typeface="Symbol" pitchFamily="18" charset="2"/>
              <a:buNone/>
            </a:pPr>
            <a:r>
              <a:rPr lang="en-GB" sz="2800" smtClean="0">
                <a:solidFill>
                  <a:srgbClr val="000000"/>
                </a:solidFill>
              </a:rPr>
              <a:t>Type-II pneumocytes</a:t>
            </a:r>
          </a:p>
          <a:p>
            <a:pPr lvl="1" eaLnBrk="1" hangingPunct="1">
              <a:lnSpc>
                <a:spcPct val="90000"/>
              </a:lnSpc>
              <a:buFont typeface="Symbol" pitchFamily="18" charset="2"/>
              <a:buChar char="·"/>
            </a:pPr>
            <a:r>
              <a:rPr lang="en-GB" sz="2400" smtClean="0">
                <a:solidFill>
                  <a:srgbClr val="000000"/>
                </a:solidFill>
              </a:rPr>
              <a:t> are cuboidal and generally located at the junctions between alveoli. They secrete phospholipid-rich pulmonary surfactant. </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19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smtClean="0"/>
              <a:t>Lung Development</a:t>
            </a:r>
          </a:p>
        </p:txBody>
      </p:sp>
      <p:sp>
        <p:nvSpPr>
          <p:cNvPr id="20483" name="Rectangle 3"/>
          <p:cNvSpPr>
            <a:spLocks noGrp="1" noChangeArrowheads="1"/>
          </p:cNvSpPr>
          <p:nvPr>
            <p:ph type="body" idx="1"/>
          </p:nvPr>
        </p:nvSpPr>
        <p:spPr>
          <a:xfrm>
            <a:off x="685800" y="1981200"/>
            <a:ext cx="8305800" cy="4114800"/>
          </a:xfrm>
        </p:spPr>
        <p:txBody>
          <a:bodyPr/>
          <a:lstStyle/>
          <a:p>
            <a:pPr eaLnBrk="1" hangingPunct="1"/>
            <a:r>
              <a:rPr lang="en-US" smtClean="0"/>
              <a:t>Term baby: ~1/3 alveolar number of adult</a:t>
            </a:r>
          </a:p>
          <a:p>
            <a:pPr lvl="1" eaLnBrk="1" hangingPunct="1"/>
            <a:r>
              <a:rPr lang="en-US" smtClean="0"/>
              <a:t>Adult=300-600 million</a:t>
            </a:r>
          </a:p>
          <a:p>
            <a:pPr eaLnBrk="1" hangingPunct="1"/>
            <a:r>
              <a:rPr lang="en-US" smtClean="0"/>
              <a:t>Increase in lung volume:</a:t>
            </a:r>
          </a:p>
          <a:p>
            <a:pPr lvl="1" eaLnBrk="1" hangingPunct="1"/>
            <a:r>
              <a:rPr lang="en-US" smtClean="0"/>
              <a:t> mainly due to increase in alveolar number</a:t>
            </a:r>
          </a:p>
          <a:p>
            <a:pPr lvl="1" eaLnBrk="1" hangingPunct="1"/>
            <a:r>
              <a:rPr lang="en-US" smtClean="0"/>
              <a:t>until about 18 months</a:t>
            </a:r>
          </a:p>
          <a:p>
            <a:pPr eaLnBrk="1" hangingPunct="1"/>
            <a:r>
              <a:rPr lang="en-US" smtClean="0"/>
              <a:t>Thereafter mainly size increase until  20 yrs</a:t>
            </a:r>
          </a:p>
          <a:p>
            <a:pPr eaLnBrk="1" hangingPunct="1"/>
            <a:r>
              <a:rPr lang="en-US" i="1" smtClean="0"/>
              <a:t>Clinical significance?</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04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04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048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048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 LUNG4.JPG                                                      0005E048parvizhabibi                   BC87955C:"/>
          <p:cNvPicPr>
            <a:picLocks noChangeAspect="1" noChangeArrowheads="1"/>
          </p:cNvPicPr>
          <p:nvPr/>
        </p:nvPicPr>
        <p:blipFill>
          <a:blip r:embed="rId3"/>
          <a:srcRect/>
          <a:stretch>
            <a:fillRect/>
          </a:stretch>
        </p:blipFill>
        <p:spPr bwMode="auto">
          <a:xfrm>
            <a:off x="-608013" y="-438150"/>
            <a:ext cx="9753601" cy="7467600"/>
          </a:xfrm>
          <a:prstGeom prst="rect">
            <a:avLst/>
          </a:prstGeom>
          <a:noFill/>
          <a:ln w="9525">
            <a:noFill/>
            <a:miter lim="800000"/>
            <a:headEnd/>
            <a:tailEnd/>
          </a:ln>
        </p:spPr>
      </p:pic>
      <p:sp>
        <p:nvSpPr>
          <p:cNvPr id="35842" name="TextBox 1"/>
          <p:cNvSpPr txBox="1">
            <a:spLocks noChangeArrowheads="1"/>
          </p:cNvSpPr>
          <p:nvPr/>
        </p:nvSpPr>
        <p:spPr bwMode="auto">
          <a:xfrm>
            <a:off x="684213" y="3213100"/>
            <a:ext cx="4032250" cy="400050"/>
          </a:xfrm>
          <a:prstGeom prst="rect">
            <a:avLst/>
          </a:prstGeom>
          <a:noFill/>
          <a:ln w="9525">
            <a:noFill/>
            <a:miter lim="800000"/>
            <a:headEnd/>
            <a:tailEnd/>
          </a:ln>
        </p:spPr>
        <p:txBody>
          <a:bodyPr>
            <a:spAutoFit/>
          </a:bodyPr>
          <a:lstStyle/>
          <a:p>
            <a:r>
              <a:rPr lang="en-US" sz="1000"/>
              <a:t>Development at 28 weeks. Saccules with shallow alveoli, thick interstitium</a:t>
            </a:r>
          </a:p>
          <a:p>
            <a:endParaRPr lang="en-US" sz="1000"/>
          </a:p>
        </p:txBody>
      </p:sp>
      <p:sp>
        <p:nvSpPr>
          <p:cNvPr id="35843" name="TextBox 2"/>
          <p:cNvSpPr txBox="1">
            <a:spLocks noChangeArrowheads="1"/>
          </p:cNvSpPr>
          <p:nvPr/>
        </p:nvSpPr>
        <p:spPr bwMode="auto">
          <a:xfrm>
            <a:off x="5148263" y="3213100"/>
            <a:ext cx="4103687" cy="400050"/>
          </a:xfrm>
          <a:prstGeom prst="rect">
            <a:avLst/>
          </a:prstGeom>
          <a:noFill/>
          <a:ln w="9525">
            <a:noFill/>
            <a:miter lim="800000"/>
            <a:headEnd/>
            <a:tailEnd/>
          </a:ln>
        </p:spPr>
        <p:txBody>
          <a:bodyPr>
            <a:spAutoFit/>
          </a:bodyPr>
          <a:lstStyle/>
          <a:p>
            <a:r>
              <a:rPr lang="en-US" sz="1000"/>
              <a:t>Lung at 34 weeks. Respiratory bronchioles, alveoli</a:t>
            </a:r>
          </a:p>
          <a:p>
            <a:endParaRPr lang="en-US" sz="1000"/>
          </a:p>
        </p:txBody>
      </p:sp>
      <p:sp>
        <p:nvSpPr>
          <p:cNvPr id="35844" name="Rectangle 3"/>
          <p:cNvSpPr>
            <a:spLocks noChangeArrowheads="1"/>
          </p:cNvSpPr>
          <p:nvPr/>
        </p:nvSpPr>
        <p:spPr bwMode="auto">
          <a:xfrm>
            <a:off x="755650" y="6629400"/>
            <a:ext cx="2592388" cy="246063"/>
          </a:xfrm>
          <a:prstGeom prst="rect">
            <a:avLst/>
          </a:prstGeom>
          <a:noFill/>
          <a:ln w="9525">
            <a:noFill/>
            <a:miter lim="800000"/>
            <a:headEnd/>
            <a:tailEnd/>
          </a:ln>
        </p:spPr>
        <p:txBody>
          <a:bodyPr>
            <a:spAutoFit/>
          </a:bodyPr>
          <a:lstStyle/>
          <a:p>
            <a:pPr eaLnBrk="1" hangingPunct="1"/>
            <a:r>
              <a:rPr lang="en-US" sz="1000"/>
              <a:t>Lung at term. Mature alveoli present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smtClean="0"/>
              <a:t>Premature birth</a:t>
            </a:r>
          </a:p>
        </p:txBody>
      </p:sp>
      <p:sp>
        <p:nvSpPr>
          <p:cNvPr id="21507" name="Rectangle 3"/>
          <p:cNvSpPr>
            <a:spLocks noGrp="1" noChangeArrowheads="1"/>
          </p:cNvSpPr>
          <p:nvPr>
            <p:ph type="body" idx="1"/>
          </p:nvPr>
        </p:nvSpPr>
        <p:spPr/>
        <p:txBody>
          <a:bodyPr/>
          <a:lstStyle/>
          <a:p>
            <a:pPr eaLnBrk="1" hangingPunct="1">
              <a:lnSpc>
                <a:spcPct val="90000"/>
              </a:lnSpc>
              <a:buFontTx/>
              <a:buNone/>
            </a:pPr>
            <a:r>
              <a:rPr lang="en-US" sz="2800" smtClean="0"/>
              <a:t>24-26 weeks gestation</a:t>
            </a:r>
          </a:p>
          <a:p>
            <a:pPr eaLnBrk="1" hangingPunct="1">
              <a:lnSpc>
                <a:spcPct val="90000"/>
              </a:lnSpc>
            </a:pPr>
            <a:r>
              <a:rPr lang="en-US" sz="2800" smtClean="0"/>
              <a:t>Canalicular stage, </a:t>
            </a:r>
          </a:p>
          <a:p>
            <a:pPr lvl="1" eaLnBrk="1" hangingPunct="1">
              <a:lnSpc>
                <a:spcPct val="90000"/>
              </a:lnSpc>
            </a:pPr>
            <a:r>
              <a:rPr lang="en-US" sz="2400" smtClean="0"/>
              <a:t>few alveoli</a:t>
            </a:r>
          </a:p>
          <a:p>
            <a:pPr lvl="1" eaLnBrk="1" hangingPunct="1">
              <a:lnSpc>
                <a:spcPct val="90000"/>
              </a:lnSpc>
            </a:pPr>
            <a:r>
              <a:rPr lang="en-US" sz="2400" smtClean="0"/>
              <a:t>deficient pneumocytes</a:t>
            </a:r>
          </a:p>
          <a:p>
            <a:pPr lvl="1" eaLnBrk="1" hangingPunct="1">
              <a:lnSpc>
                <a:spcPct val="90000"/>
              </a:lnSpc>
            </a:pPr>
            <a:r>
              <a:rPr lang="en-US" sz="2400" smtClean="0"/>
              <a:t>surfactant deficiency </a:t>
            </a:r>
          </a:p>
          <a:p>
            <a:pPr lvl="1" eaLnBrk="1" hangingPunct="1">
              <a:lnSpc>
                <a:spcPct val="90000"/>
              </a:lnSpc>
            </a:pPr>
            <a:r>
              <a:rPr lang="en-US" sz="2400" smtClean="0"/>
              <a:t>poor gas exchange</a:t>
            </a:r>
          </a:p>
          <a:p>
            <a:pPr lvl="1" eaLnBrk="1" hangingPunct="1">
              <a:lnSpc>
                <a:spcPct val="90000"/>
              </a:lnSpc>
            </a:pPr>
            <a:r>
              <a:rPr lang="en-US" sz="2400" smtClean="0"/>
              <a:t>needs respiratory support</a:t>
            </a:r>
          </a:p>
          <a:p>
            <a:pPr lvl="1" eaLnBrk="1" hangingPunct="1">
              <a:lnSpc>
                <a:spcPct val="90000"/>
              </a:lnSpc>
            </a:pPr>
            <a:r>
              <a:rPr lang="en-US" sz="2400" smtClean="0"/>
              <a:t>ventilator associated damage</a:t>
            </a:r>
          </a:p>
          <a:p>
            <a:pPr eaLnBrk="1" hangingPunct="1">
              <a:lnSpc>
                <a:spcPct val="90000"/>
              </a:lnSpc>
            </a:pPr>
            <a:r>
              <a:rPr lang="en-US" sz="2800" i="1" smtClean="0"/>
              <a:t>Severe Bronchopulmonary dysplasia</a:t>
            </a:r>
            <a:endParaRPr lang="en-US" sz="2800" smtClean="0"/>
          </a:p>
          <a:p>
            <a:pPr lvl="1" eaLnBrk="1" hangingPunct="1">
              <a:lnSpc>
                <a:spcPct val="90000"/>
              </a:lnSpc>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15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5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150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150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150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150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smtClean="0"/>
              <a:t>Premature birth</a:t>
            </a:r>
          </a:p>
        </p:txBody>
      </p:sp>
      <p:sp>
        <p:nvSpPr>
          <p:cNvPr id="38914" name="Rectangle 3"/>
          <p:cNvSpPr>
            <a:spLocks noGrp="1" noChangeArrowheads="1"/>
          </p:cNvSpPr>
          <p:nvPr>
            <p:ph type="body" idx="1"/>
          </p:nvPr>
        </p:nvSpPr>
        <p:spPr/>
        <p:txBody>
          <a:bodyPr/>
          <a:lstStyle/>
          <a:p>
            <a:pPr eaLnBrk="1" hangingPunct="1">
              <a:lnSpc>
                <a:spcPct val="90000"/>
              </a:lnSpc>
            </a:pPr>
            <a:r>
              <a:rPr lang="en-US" smtClean="0"/>
              <a:t>&gt;28 weeks gestation, alveolar stage </a:t>
            </a:r>
          </a:p>
          <a:p>
            <a:pPr lvl="1" eaLnBrk="1" hangingPunct="1">
              <a:lnSpc>
                <a:spcPct val="90000"/>
              </a:lnSpc>
            </a:pPr>
            <a:r>
              <a:rPr lang="en-US" smtClean="0"/>
              <a:t>Alveoli present but number &lt; term baby</a:t>
            </a:r>
          </a:p>
          <a:p>
            <a:pPr lvl="1" eaLnBrk="1" hangingPunct="1">
              <a:lnSpc>
                <a:spcPct val="90000"/>
              </a:lnSpc>
            </a:pPr>
            <a:r>
              <a:rPr lang="en-US" smtClean="0"/>
              <a:t>relative surfactant deficiency </a:t>
            </a:r>
          </a:p>
          <a:p>
            <a:pPr lvl="1" eaLnBrk="1" hangingPunct="1">
              <a:lnSpc>
                <a:spcPct val="90000"/>
              </a:lnSpc>
            </a:pPr>
            <a:r>
              <a:rPr lang="en-US" smtClean="0"/>
              <a:t>antenatal steroids:</a:t>
            </a:r>
          </a:p>
          <a:p>
            <a:pPr lvl="2" eaLnBrk="1" hangingPunct="1">
              <a:lnSpc>
                <a:spcPct val="90000"/>
              </a:lnSpc>
            </a:pPr>
            <a:r>
              <a:rPr lang="en-US" smtClean="0"/>
              <a:t>accelerates lung maturation</a:t>
            </a:r>
          </a:p>
          <a:p>
            <a:pPr lvl="2" eaLnBrk="1" hangingPunct="1">
              <a:lnSpc>
                <a:spcPct val="90000"/>
              </a:lnSpc>
              <a:buFontTx/>
              <a:buNone/>
            </a:pPr>
            <a:endParaRPr lang="en-US" smtClean="0"/>
          </a:p>
          <a:p>
            <a:pPr eaLnBrk="1" hangingPunct="1">
              <a:lnSpc>
                <a:spcPct val="90000"/>
              </a:lnSpc>
            </a:pPr>
            <a:r>
              <a:rPr lang="en-US" i="1" smtClean="0"/>
              <a:t>Reasonable chance of good outcome</a:t>
            </a: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smtClean="0"/>
              <a:t>Surfactant</a:t>
            </a:r>
          </a:p>
        </p:txBody>
      </p:sp>
      <p:sp>
        <p:nvSpPr>
          <p:cNvPr id="23555" name="Rectangle 3"/>
          <p:cNvSpPr>
            <a:spLocks noGrp="1" noChangeArrowheads="1"/>
          </p:cNvSpPr>
          <p:nvPr>
            <p:ph type="body" idx="1"/>
          </p:nvPr>
        </p:nvSpPr>
        <p:spPr>
          <a:xfrm>
            <a:off x="685800" y="2057400"/>
            <a:ext cx="7772400" cy="4114800"/>
          </a:xfrm>
        </p:spPr>
        <p:txBody>
          <a:bodyPr/>
          <a:lstStyle/>
          <a:p>
            <a:pPr eaLnBrk="1" hangingPunct="1">
              <a:lnSpc>
                <a:spcPct val="90000"/>
              </a:lnSpc>
              <a:buFontTx/>
              <a:buNone/>
            </a:pPr>
            <a:r>
              <a:rPr lang="en-US" sz="2800" b="1" smtClean="0">
                <a:solidFill>
                  <a:srgbClr val="000000"/>
                </a:solidFill>
              </a:rPr>
              <a:t>Surfactants</a:t>
            </a:r>
            <a:r>
              <a:rPr lang="en-US" sz="2800" smtClean="0">
                <a:solidFill>
                  <a:srgbClr val="000000"/>
                </a:solidFill>
              </a:rPr>
              <a:t> </a:t>
            </a:r>
          </a:p>
          <a:p>
            <a:pPr eaLnBrk="1" hangingPunct="1">
              <a:lnSpc>
                <a:spcPct val="90000"/>
              </a:lnSpc>
            </a:pPr>
            <a:r>
              <a:rPr lang="en-US" sz="2800" smtClean="0">
                <a:solidFill>
                  <a:srgbClr val="000000"/>
                </a:solidFill>
              </a:rPr>
              <a:t>substances that reduce surface tension.</a:t>
            </a:r>
            <a:endParaRPr lang="en-US" sz="2800" b="1" smtClean="0">
              <a:solidFill>
                <a:srgbClr val="000000"/>
              </a:solidFill>
            </a:endParaRPr>
          </a:p>
          <a:p>
            <a:pPr eaLnBrk="1" hangingPunct="1">
              <a:lnSpc>
                <a:spcPct val="90000"/>
              </a:lnSpc>
              <a:buFontTx/>
              <a:buNone/>
            </a:pPr>
            <a:endParaRPr lang="en-US" sz="2800" b="1" smtClean="0">
              <a:solidFill>
                <a:srgbClr val="000000"/>
              </a:solidFill>
            </a:endParaRPr>
          </a:p>
          <a:p>
            <a:pPr eaLnBrk="1" hangingPunct="1">
              <a:lnSpc>
                <a:spcPct val="90000"/>
              </a:lnSpc>
              <a:buFontTx/>
              <a:buNone/>
            </a:pPr>
            <a:r>
              <a:rPr lang="en-US" sz="2800" b="1" smtClean="0">
                <a:solidFill>
                  <a:srgbClr val="000000"/>
                </a:solidFill>
              </a:rPr>
              <a:t>Surface tension</a:t>
            </a:r>
            <a:endParaRPr lang="en-US" sz="2800" smtClean="0">
              <a:solidFill>
                <a:srgbClr val="000000"/>
              </a:solidFill>
            </a:endParaRPr>
          </a:p>
          <a:p>
            <a:pPr eaLnBrk="1" hangingPunct="1">
              <a:lnSpc>
                <a:spcPct val="90000"/>
              </a:lnSpc>
            </a:pPr>
            <a:r>
              <a:rPr lang="en-US" sz="2800" smtClean="0">
                <a:solidFill>
                  <a:srgbClr val="000000"/>
                </a:solidFill>
              </a:rPr>
              <a:t>the tendency of molecules in a fluid to be pulled toward the center of the fluid. </a:t>
            </a:r>
          </a:p>
          <a:p>
            <a:pPr lvl="1" eaLnBrk="1" hangingPunct="1">
              <a:lnSpc>
                <a:spcPct val="90000"/>
              </a:lnSpc>
            </a:pPr>
            <a:r>
              <a:rPr lang="en-US" sz="2400" smtClean="0">
                <a:solidFill>
                  <a:srgbClr val="000000"/>
                </a:solidFill>
              </a:rPr>
              <a:t>Measured as an energy per unit area (J/m2) or as the force across a line (N/m)</a:t>
            </a:r>
          </a:p>
          <a:p>
            <a:pPr eaLnBrk="1" hangingPunct="1">
              <a:lnSpc>
                <a:spcPct val="90000"/>
              </a:lnSpc>
              <a:buFontTx/>
              <a:buNone/>
            </a:pPr>
            <a:endParaRPr lang="en-US" sz="200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smtClean="0"/>
              <a:t>Pulmonary Surfactant</a:t>
            </a:r>
            <a:br>
              <a:rPr lang="en-US" smtClean="0"/>
            </a:br>
            <a:r>
              <a:rPr lang="en-US" sz="2000" smtClean="0">
                <a:solidFill>
                  <a:srgbClr val="000000"/>
                </a:solidFill>
              </a:rPr>
              <a:t>Produced by type II pneumocytes</a:t>
            </a:r>
            <a:r>
              <a:rPr lang="en-US" sz="4000" smtClean="0">
                <a:solidFill>
                  <a:srgbClr val="000000"/>
                </a:solidFill>
              </a:rPr>
              <a:t> </a:t>
            </a:r>
          </a:p>
        </p:txBody>
      </p:sp>
      <p:sp>
        <p:nvSpPr>
          <p:cNvPr id="24579" name="Rectangle 3"/>
          <p:cNvSpPr>
            <a:spLocks noGrp="1" noChangeArrowheads="1"/>
          </p:cNvSpPr>
          <p:nvPr>
            <p:ph type="body" idx="1"/>
          </p:nvPr>
        </p:nvSpPr>
        <p:spPr/>
        <p:txBody>
          <a:bodyPr/>
          <a:lstStyle/>
          <a:p>
            <a:pPr eaLnBrk="1" hangingPunct="1">
              <a:lnSpc>
                <a:spcPct val="90000"/>
              </a:lnSpc>
              <a:buFontTx/>
              <a:buNone/>
              <a:defRPr/>
            </a:pPr>
            <a:r>
              <a:rPr lang="en-US" sz="2400" b="1" dirty="0">
                <a:solidFill>
                  <a:srgbClr val="000000"/>
                </a:solidFill>
                <a:ea typeface="ＭＳ Ｐゴシック" charset="0"/>
                <a:cs typeface="ＭＳ Ｐゴシック" charset="0"/>
              </a:rPr>
              <a:t>Why are surfactants important in the lungs?</a:t>
            </a:r>
            <a:endParaRPr lang="en-US" sz="2400" dirty="0">
              <a:solidFill>
                <a:srgbClr val="000000"/>
              </a:solidFill>
              <a:ea typeface="ＭＳ Ｐゴシック" charset="0"/>
              <a:cs typeface="ＭＳ Ｐゴシック" charset="0"/>
            </a:endParaRPr>
          </a:p>
          <a:p>
            <a:pPr eaLnBrk="1" hangingPunct="1">
              <a:lnSpc>
                <a:spcPct val="90000"/>
              </a:lnSpc>
              <a:defRPr/>
            </a:pPr>
            <a:endParaRPr lang="en-US" sz="2400" dirty="0">
              <a:solidFill>
                <a:srgbClr val="000000"/>
              </a:solidFill>
              <a:ea typeface="ＭＳ Ｐゴシック" charset="0"/>
              <a:cs typeface="ＭＳ Ｐゴシック" charset="0"/>
            </a:endParaRPr>
          </a:p>
          <a:p>
            <a:pPr eaLnBrk="1" hangingPunct="1">
              <a:lnSpc>
                <a:spcPct val="90000"/>
              </a:lnSpc>
              <a:defRPr/>
            </a:pPr>
            <a:r>
              <a:rPr lang="en-US" sz="2400" dirty="0">
                <a:solidFill>
                  <a:srgbClr val="000000"/>
                </a:solidFill>
                <a:ea typeface="ＭＳ Ｐゴシック" charset="0"/>
                <a:cs typeface="ＭＳ Ｐゴシック" charset="0"/>
              </a:rPr>
              <a:t>They prevent water droplets from blocking airways.</a:t>
            </a:r>
          </a:p>
          <a:p>
            <a:pPr eaLnBrk="1" hangingPunct="1">
              <a:lnSpc>
                <a:spcPct val="90000"/>
              </a:lnSpc>
              <a:defRPr/>
            </a:pPr>
            <a:r>
              <a:rPr lang="en-US" sz="2400" dirty="0" smtClean="0">
                <a:solidFill>
                  <a:srgbClr val="000000"/>
                </a:solidFill>
                <a:ea typeface="ＭＳ Ｐゴシック" charset="0"/>
                <a:cs typeface="ＭＳ Ｐゴシック" charset="0"/>
              </a:rPr>
              <a:t>Maintenance of </a:t>
            </a:r>
            <a:r>
              <a:rPr lang="en-US" sz="2400" dirty="0">
                <a:solidFill>
                  <a:srgbClr val="000000"/>
                </a:solidFill>
                <a:ea typeface="ＭＳ Ｐゴシック" charset="0"/>
                <a:cs typeface="ＭＳ Ｐゴシック" charset="0"/>
              </a:rPr>
              <a:t>lung </a:t>
            </a:r>
            <a:r>
              <a:rPr lang="en-US" sz="2400" dirty="0" smtClean="0">
                <a:solidFill>
                  <a:srgbClr val="000000"/>
                </a:solidFill>
                <a:ea typeface="ＭＳ Ｐゴシック" charset="0"/>
                <a:cs typeface="ＭＳ Ｐゴシック" charset="0"/>
              </a:rPr>
              <a:t>volume:</a:t>
            </a:r>
            <a:endParaRPr lang="en-US" sz="2400" dirty="0">
              <a:solidFill>
                <a:srgbClr val="000000"/>
              </a:solidFill>
              <a:ea typeface="ＭＳ Ｐゴシック" charset="0"/>
              <a:cs typeface="ＭＳ Ｐゴシック" charset="0"/>
            </a:endParaRPr>
          </a:p>
          <a:p>
            <a:pPr lvl="1" eaLnBrk="1" hangingPunct="1">
              <a:lnSpc>
                <a:spcPct val="90000"/>
              </a:lnSpc>
              <a:defRPr/>
            </a:pPr>
            <a:r>
              <a:rPr lang="en-US" sz="2000" dirty="0" smtClean="0">
                <a:solidFill>
                  <a:srgbClr val="000000"/>
                </a:solidFill>
                <a:ea typeface="ＭＳ Ｐゴシック" charset="0"/>
                <a:cs typeface="ＭＳ Ｐゴシック" charset="0"/>
              </a:rPr>
              <a:t>high </a:t>
            </a:r>
            <a:r>
              <a:rPr lang="en-US" sz="2000" dirty="0">
                <a:solidFill>
                  <a:srgbClr val="000000"/>
                </a:solidFill>
                <a:ea typeface="ＭＳ Ｐゴシック" charset="0"/>
                <a:cs typeface="ＭＳ Ｐゴシック" charset="0"/>
              </a:rPr>
              <a:t>surface tension would tend to decrease the surface area </a:t>
            </a:r>
            <a:endParaRPr lang="en-US" sz="2000" dirty="0" smtClean="0">
              <a:solidFill>
                <a:srgbClr val="000000"/>
              </a:solidFill>
              <a:ea typeface="ＭＳ Ｐゴシック" charset="0"/>
              <a:cs typeface="ＭＳ Ｐゴシック" charset="0"/>
            </a:endParaRPr>
          </a:p>
          <a:p>
            <a:pPr marL="457200" lvl="1" indent="0" eaLnBrk="1" hangingPunct="1">
              <a:lnSpc>
                <a:spcPct val="90000"/>
              </a:lnSpc>
              <a:buFontTx/>
              <a:buNone/>
              <a:defRPr/>
            </a:pPr>
            <a:r>
              <a:rPr lang="en-US" sz="2000" dirty="0" smtClean="0">
                <a:solidFill>
                  <a:srgbClr val="000000"/>
                </a:solidFill>
                <a:ea typeface="ＭＳ Ｐゴシック" charset="0"/>
                <a:cs typeface="ＭＳ Ｐゴシック" charset="0"/>
              </a:rPr>
              <a:t>of </a:t>
            </a:r>
            <a:r>
              <a:rPr lang="en-US" sz="2000" dirty="0">
                <a:solidFill>
                  <a:srgbClr val="000000"/>
                </a:solidFill>
                <a:ea typeface="ＭＳ Ｐゴシック" charset="0"/>
                <a:cs typeface="ＭＳ Ｐゴシック" charset="0"/>
              </a:rPr>
              <a:t>the lungs, thus making it harder to absorb air.</a:t>
            </a:r>
          </a:p>
          <a:p>
            <a:pPr eaLnBrk="1" hangingPunct="1">
              <a:lnSpc>
                <a:spcPct val="90000"/>
              </a:lnSpc>
              <a:buFontTx/>
              <a:buNone/>
              <a:defRPr/>
            </a:pPr>
            <a:endParaRPr lang="en-US" sz="2400" dirty="0">
              <a:solidFill>
                <a:srgbClr val="000000"/>
              </a:solidFill>
              <a:ea typeface="ＭＳ Ｐゴシック" charset="0"/>
              <a:cs typeface="ＭＳ Ｐゴシック" charset="0"/>
            </a:endParaRPr>
          </a:p>
          <a:p>
            <a:pPr eaLnBrk="1" hangingPunct="1">
              <a:lnSpc>
                <a:spcPct val="90000"/>
              </a:lnSpc>
              <a:defRPr/>
            </a:pPr>
            <a:r>
              <a:rPr lang="en-US" sz="2400" dirty="0">
                <a:solidFill>
                  <a:srgbClr val="000000"/>
                </a:solidFill>
                <a:ea typeface="ＭＳ Ｐゴシック" charset="0"/>
                <a:cs typeface="ＭＳ Ｐゴシック" charset="0"/>
              </a:rPr>
              <a:t>The surface tension of pure water is about 70 </a:t>
            </a:r>
            <a:r>
              <a:rPr lang="en-US" sz="2400" dirty="0" err="1">
                <a:solidFill>
                  <a:srgbClr val="000000"/>
                </a:solidFill>
                <a:ea typeface="ＭＳ Ｐゴシック" charset="0"/>
                <a:cs typeface="ＭＳ Ｐゴシック" charset="0"/>
              </a:rPr>
              <a:t>mN</a:t>
            </a:r>
            <a:r>
              <a:rPr lang="en-US" sz="2400" dirty="0">
                <a:solidFill>
                  <a:srgbClr val="000000"/>
                </a:solidFill>
                <a:ea typeface="ＭＳ Ｐゴシック" charset="0"/>
                <a:cs typeface="ＭＳ Ｐゴシック" charset="0"/>
              </a:rPr>
              <a:t>/m.</a:t>
            </a:r>
          </a:p>
          <a:p>
            <a:pPr eaLnBrk="1" hangingPunct="1">
              <a:lnSpc>
                <a:spcPct val="90000"/>
              </a:lnSpc>
              <a:buFontTx/>
              <a:buNone/>
              <a:defRPr/>
            </a:pPr>
            <a:r>
              <a:rPr lang="en-US" sz="2400" dirty="0">
                <a:solidFill>
                  <a:srgbClr val="000000"/>
                </a:solidFill>
                <a:ea typeface="ＭＳ Ｐゴシック" charset="0"/>
                <a:cs typeface="ＭＳ Ｐゴシック" charset="0"/>
              </a:rPr>
              <a:t> </a:t>
            </a:r>
          </a:p>
          <a:p>
            <a:pPr eaLnBrk="1" hangingPunct="1">
              <a:lnSpc>
                <a:spcPct val="90000"/>
              </a:lnSpc>
              <a:defRPr/>
            </a:pPr>
            <a:r>
              <a:rPr lang="en-US" sz="2400" dirty="0">
                <a:solidFill>
                  <a:srgbClr val="000000"/>
                </a:solidFill>
                <a:ea typeface="ＭＳ Ｐゴシック" charset="0"/>
                <a:cs typeface="ＭＳ Ｐゴシック" charset="0"/>
              </a:rPr>
              <a:t>With lung surfactant, it can drop lower than 2 </a:t>
            </a:r>
            <a:r>
              <a:rPr lang="en-US" sz="2400" dirty="0" err="1">
                <a:solidFill>
                  <a:srgbClr val="000000"/>
                </a:solidFill>
                <a:ea typeface="ＭＳ Ｐゴシック" charset="0"/>
                <a:cs typeface="ＭＳ Ｐゴシック" charset="0"/>
              </a:rPr>
              <a:t>mN</a:t>
            </a:r>
            <a:r>
              <a:rPr lang="en-US" sz="2400" dirty="0">
                <a:solidFill>
                  <a:srgbClr val="000000"/>
                </a:solidFill>
                <a:ea typeface="ＭＳ Ｐゴシック" charset="0"/>
                <a:cs typeface="ＭＳ Ｐゴシック" charset="0"/>
              </a:rPr>
              <a:t>/m. </a:t>
            </a:r>
            <a:endParaRPr lang="en-US" sz="2400" dirty="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45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45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7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579">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5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smtClean="0"/>
              <a:t>BSc Course Lung Lectures 1,2</a:t>
            </a:r>
          </a:p>
        </p:txBody>
      </p:sp>
      <p:sp>
        <p:nvSpPr>
          <p:cNvPr id="16386" name="Rectangle 3"/>
          <p:cNvSpPr>
            <a:spLocks noGrp="1" noChangeArrowheads="1"/>
          </p:cNvSpPr>
          <p:nvPr>
            <p:ph type="body" idx="1"/>
          </p:nvPr>
        </p:nvSpPr>
        <p:spPr/>
        <p:txBody>
          <a:bodyPr/>
          <a:lstStyle/>
          <a:p>
            <a:pPr eaLnBrk="1" hangingPunct="1">
              <a:buFontTx/>
              <a:buNone/>
            </a:pPr>
            <a:r>
              <a:rPr lang="en-US" smtClean="0"/>
              <a:t>Lung 1</a:t>
            </a:r>
          </a:p>
          <a:p>
            <a:pPr eaLnBrk="1" hangingPunct="1"/>
            <a:r>
              <a:rPr lang="en-US" smtClean="0"/>
              <a:t>Overview Lung development</a:t>
            </a:r>
          </a:p>
          <a:p>
            <a:pPr lvl="1" eaLnBrk="1" hangingPunct="1"/>
            <a:r>
              <a:rPr lang="en-US" smtClean="0"/>
              <a:t>Clinical significance</a:t>
            </a:r>
          </a:p>
          <a:p>
            <a:pPr eaLnBrk="1" hangingPunct="1">
              <a:buFontTx/>
              <a:buNone/>
            </a:pPr>
            <a:endParaRPr lang="en-US" smtClean="0"/>
          </a:p>
          <a:p>
            <a:pPr eaLnBrk="1" hangingPunct="1">
              <a:buFontTx/>
              <a:buNone/>
            </a:pPr>
            <a:r>
              <a:rPr lang="en-US" smtClean="0"/>
              <a:t>Lung 2</a:t>
            </a:r>
          </a:p>
          <a:p>
            <a:pPr eaLnBrk="1" hangingPunct="1"/>
            <a:r>
              <a:rPr lang="en-US" smtClean="0"/>
              <a:t>Basic Respiratory Physiology</a:t>
            </a:r>
          </a:p>
          <a:p>
            <a:pPr lvl="1" eaLnBrk="1" hangingPunct="1"/>
            <a:r>
              <a:rPr lang="en-US" smtClean="0"/>
              <a:t>Paediatric context</a:t>
            </a:r>
          </a:p>
        </p:txBody>
      </p:sp>
    </p:spTree>
  </p:cSld>
  <p:clrMapOvr>
    <a:masterClrMapping/>
  </p:clrMapOvr>
  <p:transition advTm="7301"/>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sz="4000" smtClean="0">
                <a:solidFill>
                  <a:srgbClr val="000000"/>
                </a:solidFill>
              </a:rPr>
              <a:t>Components of lung surfactant:</a:t>
            </a:r>
            <a:r>
              <a:rPr lang="en-US" sz="4000" smtClean="0"/>
              <a:t> </a:t>
            </a:r>
            <a:br>
              <a:rPr lang="en-US" sz="4000" smtClean="0"/>
            </a:br>
            <a:endParaRPr lang="en-US" sz="2000" smtClean="0">
              <a:solidFill>
                <a:srgbClr val="000000"/>
              </a:solidFill>
            </a:endParaRPr>
          </a:p>
        </p:txBody>
      </p:sp>
      <p:sp>
        <p:nvSpPr>
          <p:cNvPr id="41986" name="Rectangle 3"/>
          <p:cNvSpPr>
            <a:spLocks noGrp="1" noChangeArrowheads="1"/>
          </p:cNvSpPr>
          <p:nvPr>
            <p:ph type="body" idx="1"/>
          </p:nvPr>
        </p:nvSpPr>
        <p:spPr/>
        <p:txBody>
          <a:bodyPr/>
          <a:lstStyle/>
          <a:p>
            <a:pPr eaLnBrk="1" hangingPunct="1"/>
            <a:r>
              <a:rPr lang="en-US" smtClean="0">
                <a:solidFill>
                  <a:srgbClr val="000000"/>
                </a:solidFill>
              </a:rPr>
              <a:t>35-40% dipalmitoyl phosphatidylcholine (DPPC), a phospholipid</a:t>
            </a:r>
          </a:p>
          <a:p>
            <a:pPr eaLnBrk="1" hangingPunct="1"/>
            <a:r>
              <a:rPr lang="en-US" smtClean="0">
                <a:solidFill>
                  <a:srgbClr val="000000"/>
                </a:solidFill>
              </a:rPr>
              <a:t>30-45% other phospholipids</a:t>
            </a:r>
          </a:p>
          <a:p>
            <a:pPr eaLnBrk="1" hangingPunct="1"/>
            <a:r>
              <a:rPr lang="en-US" smtClean="0">
                <a:solidFill>
                  <a:srgbClr val="000000"/>
                </a:solidFill>
              </a:rPr>
              <a:t>5-10% protein (SP-A, B, C, and D)</a:t>
            </a:r>
          </a:p>
          <a:p>
            <a:pPr eaLnBrk="1" hangingPunct="1"/>
            <a:r>
              <a:rPr lang="en-US" smtClean="0">
                <a:solidFill>
                  <a:srgbClr val="000000"/>
                </a:solidFill>
              </a:rPr>
              <a:t>cholesterols (neutral lipids) and trace amounts of other substances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smtClean="0"/>
              <a:t>Premature birth </a:t>
            </a:r>
          </a:p>
        </p:txBody>
      </p:sp>
      <p:sp>
        <p:nvSpPr>
          <p:cNvPr id="25603" name="Rectangle 3"/>
          <p:cNvSpPr>
            <a:spLocks noGrp="1" noChangeArrowheads="1"/>
          </p:cNvSpPr>
          <p:nvPr>
            <p:ph type="body" idx="1"/>
          </p:nvPr>
        </p:nvSpPr>
        <p:spPr/>
        <p:txBody>
          <a:bodyPr/>
          <a:lstStyle/>
          <a:p>
            <a:pPr eaLnBrk="1" hangingPunct="1"/>
            <a:r>
              <a:rPr lang="en-US" b="1" smtClean="0"/>
              <a:t>Surfactant deficiency</a:t>
            </a:r>
            <a:endParaRPr lang="en-US" smtClean="0"/>
          </a:p>
          <a:p>
            <a:pPr lvl="1" eaLnBrk="1" hangingPunct="1"/>
            <a:r>
              <a:rPr lang="en-US" smtClean="0"/>
              <a:t>Poor lung expansion</a:t>
            </a:r>
          </a:p>
          <a:p>
            <a:pPr lvl="1" eaLnBrk="1" hangingPunct="1"/>
            <a:r>
              <a:rPr lang="en-US" smtClean="0"/>
              <a:t>Poor compliance</a:t>
            </a:r>
          </a:p>
          <a:p>
            <a:pPr lvl="1" eaLnBrk="1" hangingPunct="1"/>
            <a:r>
              <a:rPr lang="en-US" smtClean="0"/>
              <a:t>Poor gas exchange</a:t>
            </a:r>
          </a:p>
          <a:p>
            <a:pPr eaLnBrk="1" hangingPunct="1"/>
            <a:r>
              <a:rPr lang="en-US" smtClean="0"/>
              <a:t>Respiratory Distress Syndrome (RDS)</a:t>
            </a:r>
          </a:p>
          <a:p>
            <a:pPr lvl="1" eaLnBrk="1" hangingPunct="1">
              <a:buFontTx/>
              <a:buNone/>
            </a:pPr>
            <a:r>
              <a:rPr lang="en-US" i="1" smtClean="0"/>
              <a:t>Hyaline membrane disease</a:t>
            </a:r>
          </a:p>
          <a:p>
            <a:pPr lvl="1" eaLnBrk="1" hangingPunct="1"/>
            <a:r>
              <a:rPr lang="en-US" smtClean="0"/>
              <a:t>Exogenous surfactant therapy - </a:t>
            </a:r>
            <a:r>
              <a:rPr lang="en-US" i="1" smtClean="0"/>
              <a:t>Curosurf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5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56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560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560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560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0"/>
            <a:ext cx="3048000" cy="3352800"/>
          </a:xfrm>
        </p:spPr>
        <p:txBody>
          <a:bodyPr/>
          <a:lstStyle/>
          <a:p>
            <a:pPr algn="l" eaLnBrk="1" hangingPunct="1"/>
            <a:r>
              <a:rPr lang="en-US" smtClean="0"/>
              <a:t>Neonatal Respiratory Distress Syndrome</a:t>
            </a:r>
          </a:p>
        </p:txBody>
      </p:sp>
      <p:pic>
        <p:nvPicPr>
          <p:cNvPr id="34819" name="Picture 3" descr="RDS.JPG                                                        0005E048parvizhabibi                   BC87955C:"/>
          <p:cNvPicPr>
            <a:picLocks noChangeAspect="1" noChangeArrowheads="1"/>
          </p:cNvPicPr>
          <p:nvPr/>
        </p:nvPicPr>
        <p:blipFill>
          <a:blip r:embed="rId3"/>
          <a:srcRect/>
          <a:stretch>
            <a:fillRect/>
          </a:stretch>
        </p:blipFill>
        <p:spPr bwMode="auto">
          <a:xfrm>
            <a:off x="3665538" y="0"/>
            <a:ext cx="5478462"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348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smtClean="0"/>
              <a:t>Respiratory Distress Syndrome</a:t>
            </a:r>
          </a:p>
        </p:txBody>
      </p:sp>
      <p:sp>
        <p:nvSpPr>
          <p:cNvPr id="27651" name="Rectangle 3"/>
          <p:cNvSpPr>
            <a:spLocks noGrp="1" noChangeArrowheads="1"/>
          </p:cNvSpPr>
          <p:nvPr>
            <p:ph type="body" idx="1"/>
          </p:nvPr>
        </p:nvSpPr>
        <p:spPr/>
        <p:txBody>
          <a:bodyPr/>
          <a:lstStyle/>
          <a:p>
            <a:pPr eaLnBrk="1" hangingPunct="1">
              <a:lnSpc>
                <a:spcPct val="90000"/>
              </a:lnSpc>
            </a:pPr>
            <a:r>
              <a:rPr lang="en-US" smtClean="0"/>
              <a:t>Surfactant deficiency</a:t>
            </a:r>
          </a:p>
          <a:p>
            <a:pPr eaLnBrk="1" hangingPunct="1">
              <a:lnSpc>
                <a:spcPct val="90000"/>
              </a:lnSpc>
            </a:pPr>
            <a:r>
              <a:rPr lang="en-US" smtClean="0"/>
              <a:t>Structural immaturity</a:t>
            </a:r>
          </a:p>
          <a:p>
            <a:pPr eaLnBrk="1" hangingPunct="1">
              <a:lnSpc>
                <a:spcPct val="90000"/>
              </a:lnSpc>
            </a:pPr>
            <a:r>
              <a:rPr lang="en-US" smtClean="0"/>
              <a:t>Delayed resorption of fetal lung fluid</a:t>
            </a:r>
          </a:p>
          <a:p>
            <a:pPr eaLnBrk="1" hangingPunct="1">
              <a:lnSpc>
                <a:spcPct val="90000"/>
              </a:lnSpc>
            </a:pPr>
            <a:r>
              <a:rPr lang="en-US" smtClean="0"/>
              <a:t>Epithelial disruption</a:t>
            </a:r>
          </a:p>
          <a:p>
            <a:pPr lvl="1" eaLnBrk="1" hangingPunct="1">
              <a:lnSpc>
                <a:spcPct val="90000"/>
              </a:lnSpc>
            </a:pPr>
            <a:r>
              <a:rPr lang="en-US" smtClean="0"/>
              <a:t>Leakage of plasma proteins into air space</a:t>
            </a:r>
          </a:p>
          <a:p>
            <a:pPr lvl="1" eaLnBrk="1" hangingPunct="1">
              <a:lnSpc>
                <a:spcPct val="90000"/>
              </a:lnSpc>
            </a:pPr>
            <a:r>
              <a:rPr lang="en-US" smtClean="0"/>
              <a:t>Surfactant inactivation</a:t>
            </a:r>
          </a:p>
          <a:p>
            <a:pPr eaLnBrk="1" hangingPunct="1">
              <a:lnSpc>
                <a:spcPct val="90000"/>
              </a:lnSpc>
            </a:pPr>
            <a:r>
              <a:rPr lang="en-US" i="1" smtClean="0"/>
              <a:t>Vicious cycle: </a:t>
            </a:r>
          </a:p>
          <a:p>
            <a:pPr lvl="1" eaLnBrk="1" hangingPunct="1">
              <a:lnSpc>
                <a:spcPct val="90000"/>
              </a:lnSpc>
            </a:pPr>
            <a:r>
              <a:rPr lang="en-US" i="1" smtClean="0">
                <a:sym typeface="Symbol" pitchFamily="18" charset="2"/>
              </a:rPr>
              <a:t> </a:t>
            </a:r>
            <a:r>
              <a:rPr lang="en-US" i="1" smtClean="0"/>
              <a:t>RDS</a:t>
            </a:r>
            <a:r>
              <a:rPr lang="en-US" i="1" smtClean="0">
                <a:sym typeface="Symbol" pitchFamily="18" charset="2"/>
              </a:rPr>
              <a:t> mechanical ventilation ARDS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765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765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1">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57200" y="609600"/>
            <a:ext cx="3352800" cy="6019800"/>
          </a:xfrm>
        </p:spPr>
        <p:txBody>
          <a:bodyPr/>
          <a:lstStyle/>
          <a:p>
            <a:pPr marL="838200" indent="-838200" algn="l" eaLnBrk="1" hangingPunct="1"/>
            <a:r>
              <a:rPr lang="en-US" smtClean="0"/>
              <a:t/>
            </a:r>
            <a:br>
              <a:rPr lang="en-US" smtClean="0"/>
            </a:br>
            <a:r>
              <a:rPr lang="en-US" smtClean="0"/>
              <a:t/>
            </a:r>
            <a:br>
              <a:rPr lang="en-US" smtClean="0"/>
            </a:br>
            <a:r>
              <a:rPr lang="en-US" smtClean="0"/>
              <a:t/>
            </a:r>
            <a:br>
              <a:rPr lang="en-US" smtClean="0"/>
            </a:br>
            <a:endParaRPr lang="en-US" smtClean="0"/>
          </a:p>
        </p:txBody>
      </p:sp>
      <p:pic>
        <p:nvPicPr>
          <p:cNvPr id="37892" name="Picture 4" descr="RDS2.JPG                                                       0005E048parvizhabibi                   BC87955C:"/>
          <p:cNvPicPr>
            <a:picLocks noChangeAspect="1" noChangeArrowheads="1"/>
          </p:cNvPicPr>
          <p:nvPr/>
        </p:nvPicPr>
        <p:blipFill>
          <a:blip r:embed="rId3"/>
          <a:srcRect/>
          <a:stretch>
            <a:fillRect/>
          </a:stretch>
        </p:blipFill>
        <p:spPr bwMode="auto">
          <a:xfrm>
            <a:off x="3886200" y="152400"/>
            <a:ext cx="5105400" cy="4876800"/>
          </a:xfrm>
          <a:prstGeom prst="rect">
            <a:avLst/>
          </a:prstGeom>
          <a:noFill/>
          <a:ln w="9525">
            <a:noFill/>
            <a:miter lim="800000"/>
            <a:headEnd/>
            <a:tailEnd/>
          </a:ln>
        </p:spPr>
      </p:pic>
      <p:sp>
        <p:nvSpPr>
          <p:cNvPr id="37893" name="Text Box 5"/>
          <p:cNvSpPr txBox="1">
            <a:spLocks noChangeArrowheads="1"/>
          </p:cNvSpPr>
          <p:nvPr/>
        </p:nvSpPr>
        <p:spPr bwMode="auto">
          <a:xfrm>
            <a:off x="228600" y="228600"/>
            <a:ext cx="3581400" cy="3725863"/>
          </a:xfrm>
          <a:prstGeom prst="rect">
            <a:avLst/>
          </a:prstGeom>
          <a:noFill/>
          <a:ln w="9525">
            <a:noFill/>
            <a:miter lim="800000"/>
            <a:headEnd/>
            <a:tailEnd/>
          </a:ln>
        </p:spPr>
        <p:txBody>
          <a:bodyPr>
            <a:spAutoFit/>
          </a:bodyPr>
          <a:lstStyle/>
          <a:p>
            <a:pPr>
              <a:spcBef>
                <a:spcPct val="50000"/>
              </a:spcBef>
            </a:pPr>
            <a:r>
              <a:rPr lang="en-US" sz="2800"/>
              <a:t>ARDS:</a:t>
            </a:r>
          </a:p>
          <a:p>
            <a:pPr>
              <a:spcBef>
                <a:spcPct val="50000"/>
              </a:spcBef>
              <a:buFontTx/>
              <a:buChar char="•"/>
            </a:pPr>
            <a:r>
              <a:rPr lang="en-US" sz="2800"/>
              <a:t>Arterial hypoxia</a:t>
            </a:r>
          </a:p>
          <a:p>
            <a:pPr>
              <a:spcBef>
                <a:spcPct val="50000"/>
              </a:spcBef>
              <a:buFontTx/>
              <a:buChar char="•"/>
            </a:pPr>
            <a:r>
              <a:rPr lang="en-US" sz="2800"/>
              <a:t>No cardiac cause</a:t>
            </a:r>
          </a:p>
          <a:p>
            <a:pPr>
              <a:spcBef>
                <a:spcPct val="50000"/>
              </a:spcBef>
              <a:buFontTx/>
              <a:buChar char="•"/>
            </a:pPr>
            <a:r>
              <a:rPr lang="en-US" sz="2800"/>
              <a:t>Pulmonary infiltrates</a:t>
            </a:r>
          </a:p>
          <a:p>
            <a:pPr>
              <a:spcBef>
                <a:spcPct val="50000"/>
              </a:spcBef>
              <a:buFontTx/>
              <a:buChar char="•"/>
            </a:pPr>
            <a:r>
              <a:rPr lang="en-US" sz="2800"/>
              <a:t>Poor compliance</a:t>
            </a:r>
          </a:p>
          <a:p>
            <a:pPr>
              <a:spcBef>
                <a:spcPct val="50000"/>
              </a:spcBef>
              <a:buFontTx/>
              <a:buChar char="•"/>
            </a:pPr>
            <a:r>
              <a:rPr lang="en-US" sz="2800"/>
              <a:t>Needing PEEP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378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smtClean="0"/>
              <a:t>Meconium Aspiration</a:t>
            </a:r>
          </a:p>
        </p:txBody>
      </p:sp>
      <p:sp>
        <p:nvSpPr>
          <p:cNvPr id="26627" name="Rectangle 3"/>
          <p:cNvSpPr>
            <a:spLocks noGrp="1" noChangeArrowheads="1"/>
          </p:cNvSpPr>
          <p:nvPr>
            <p:ph type="body" idx="1"/>
          </p:nvPr>
        </p:nvSpPr>
        <p:spPr/>
        <p:txBody>
          <a:bodyPr/>
          <a:lstStyle/>
          <a:p>
            <a:pPr eaLnBrk="1" hangingPunct="1">
              <a:buFontTx/>
              <a:buNone/>
            </a:pPr>
            <a:r>
              <a:rPr lang="en-US" smtClean="0"/>
              <a:t>Fetal distress</a:t>
            </a:r>
          </a:p>
          <a:p>
            <a:pPr eaLnBrk="1" hangingPunct="1"/>
            <a:r>
              <a:rPr lang="en-US" smtClean="0"/>
              <a:t>Passage of meconium in utero</a:t>
            </a:r>
          </a:p>
          <a:p>
            <a:pPr eaLnBrk="1" hangingPunct="1"/>
            <a:r>
              <a:rPr lang="en-US" smtClean="0"/>
              <a:t>Fetal hypoxia</a:t>
            </a:r>
          </a:p>
          <a:p>
            <a:pPr eaLnBrk="1" hangingPunct="1"/>
            <a:r>
              <a:rPr lang="en-US" smtClean="0"/>
              <a:t>Gasping respiration</a:t>
            </a:r>
          </a:p>
          <a:p>
            <a:pPr lvl="1" eaLnBrk="1" hangingPunct="1"/>
            <a:r>
              <a:rPr lang="en-US" smtClean="0"/>
              <a:t>Aspiration of meconium</a:t>
            </a:r>
          </a:p>
          <a:p>
            <a:pPr eaLnBrk="1" hangingPunct="1"/>
            <a:r>
              <a:rPr lang="en-US" smtClean="0"/>
              <a:t>Inactivation of surfactant</a:t>
            </a:r>
          </a:p>
          <a:p>
            <a:pPr eaLnBrk="1" hangingPunct="1"/>
            <a:r>
              <a:rPr lang="en-US" i="1" smtClean="0">
                <a:sym typeface="Symbol" pitchFamily="18" charset="2"/>
              </a:rPr>
              <a:t> RDS cycle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62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662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6627">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09600" y="152400"/>
            <a:ext cx="7772400" cy="1143000"/>
          </a:xfrm>
        </p:spPr>
        <p:txBody>
          <a:bodyPr/>
          <a:lstStyle/>
          <a:p>
            <a:pPr eaLnBrk="1" hangingPunct="1"/>
            <a:r>
              <a:rPr lang="en-US" smtClean="0"/>
              <a:t>MAS</a:t>
            </a:r>
          </a:p>
        </p:txBody>
      </p:sp>
      <p:pic>
        <p:nvPicPr>
          <p:cNvPr id="48130" name="Picture 5" descr=" MAS 1.JPG                                                      0005E048parvizhabibi                   BC87955C:"/>
          <p:cNvPicPr>
            <a:picLocks noChangeAspect="1" noChangeArrowheads="1"/>
          </p:cNvPicPr>
          <p:nvPr/>
        </p:nvPicPr>
        <p:blipFill>
          <a:blip r:embed="rId3"/>
          <a:srcRect/>
          <a:stretch>
            <a:fillRect/>
          </a:stretch>
        </p:blipFill>
        <p:spPr bwMode="auto">
          <a:xfrm>
            <a:off x="1295400" y="1600200"/>
            <a:ext cx="6096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Box 1"/>
          <p:cNvSpPr txBox="1">
            <a:spLocks noChangeArrowheads="1"/>
          </p:cNvSpPr>
          <p:nvPr/>
        </p:nvSpPr>
        <p:spPr bwMode="auto">
          <a:xfrm>
            <a:off x="2484438" y="2781300"/>
            <a:ext cx="5111750" cy="954088"/>
          </a:xfrm>
          <a:prstGeom prst="rect">
            <a:avLst/>
          </a:prstGeom>
          <a:noFill/>
          <a:ln w="9525">
            <a:noFill/>
            <a:miter lim="800000"/>
            <a:headEnd/>
            <a:tailEnd/>
          </a:ln>
        </p:spPr>
        <p:txBody>
          <a:bodyPr>
            <a:spAutoFit/>
          </a:bodyPr>
          <a:lstStyle/>
          <a:p>
            <a:r>
              <a:rPr lang="en-US" sz="2800" b="1"/>
              <a:t>Developmental Problems</a:t>
            </a:r>
          </a:p>
          <a:p>
            <a:pPr algn="ctr"/>
            <a:endParaRPr lang="en-US" sz="28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descr="lungdev1.JPG                                                   0005E048parvizhabibi                   BC87955C:"/>
          <p:cNvPicPr>
            <a:picLocks noChangeAspect="1" noChangeArrowheads="1"/>
          </p:cNvPicPr>
          <p:nvPr/>
        </p:nvPicPr>
        <p:blipFill>
          <a:blip r:embed="rId3"/>
          <a:srcRect/>
          <a:stretch>
            <a:fillRect/>
          </a:stretch>
        </p:blipFill>
        <p:spPr bwMode="auto">
          <a:xfrm>
            <a:off x="1600200" y="1143000"/>
            <a:ext cx="6065838" cy="4087813"/>
          </a:xfrm>
          <a:prstGeom prst="rect">
            <a:avLst/>
          </a:prstGeom>
          <a:noFill/>
          <a:ln w="9525">
            <a:noFill/>
            <a:miter lim="800000"/>
            <a:headEnd/>
            <a:tailEnd/>
          </a:ln>
        </p:spPr>
      </p:pic>
      <p:sp>
        <p:nvSpPr>
          <p:cNvPr id="46084" name="Text Box 4"/>
          <p:cNvSpPr txBox="1">
            <a:spLocks noChangeArrowheads="1"/>
          </p:cNvSpPr>
          <p:nvPr/>
        </p:nvSpPr>
        <p:spPr bwMode="auto">
          <a:xfrm>
            <a:off x="1447800" y="5486400"/>
            <a:ext cx="6705600" cy="1077913"/>
          </a:xfrm>
          <a:prstGeom prst="rect">
            <a:avLst/>
          </a:prstGeom>
          <a:noFill/>
          <a:ln w="9525">
            <a:noFill/>
            <a:miter lim="800000"/>
            <a:headEnd/>
            <a:tailEnd/>
          </a:ln>
        </p:spPr>
        <p:txBody>
          <a:bodyPr>
            <a:spAutoFit/>
          </a:bodyPr>
          <a:lstStyle/>
          <a:p>
            <a:pPr>
              <a:spcBef>
                <a:spcPct val="50000"/>
              </a:spcBef>
              <a:buFontTx/>
              <a:buChar char="•"/>
            </a:pPr>
            <a:r>
              <a:rPr lang="en-US" sz="3200" i="1"/>
              <a:t>Note complete separation of  the trachea from the oesophagus</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4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0" y="-152400"/>
            <a:ext cx="3200400" cy="4191000"/>
          </a:xfrm>
        </p:spPr>
        <p:txBody>
          <a:bodyPr/>
          <a:lstStyle/>
          <a:p>
            <a:pPr algn="l" eaLnBrk="1" hangingPunct="1">
              <a:buFontTx/>
              <a:buChar char="•"/>
            </a:pPr>
            <a:r>
              <a:rPr lang="en-US" smtClean="0"/>
              <a:t>Anomalies during the Embryonic stage, 3-6 weeks</a:t>
            </a:r>
          </a:p>
        </p:txBody>
      </p:sp>
      <p:sp>
        <p:nvSpPr>
          <p:cNvPr id="52226" name="Rectangle 4"/>
          <p:cNvSpPr>
            <a:spLocks noChangeArrowheads="1"/>
          </p:cNvSpPr>
          <p:nvPr/>
        </p:nvSpPr>
        <p:spPr bwMode="auto">
          <a:xfrm>
            <a:off x="131763" y="1798638"/>
            <a:ext cx="169862" cy="457200"/>
          </a:xfrm>
          <a:prstGeom prst="rect">
            <a:avLst/>
          </a:prstGeom>
          <a:noFill/>
          <a:ln w="9525">
            <a:noFill/>
            <a:miter lim="800000"/>
            <a:headEnd/>
            <a:tailEnd/>
          </a:ln>
        </p:spPr>
        <p:txBody>
          <a:bodyPr wrap="none">
            <a:spAutoFit/>
          </a:bodyPr>
          <a:lstStyle/>
          <a:p>
            <a:endParaRPr lang="en-US"/>
          </a:p>
        </p:txBody>
      </p:sp>
      <p:pic>
        <p:nvPicPr>
          <p:cNvPr id="35846" name="Picture 6" descr="TOF.JPG                                                        0005E048parvizhabibi                   BC87955C:"/>
          <p:cNvPicPr>
            <a:picLocks noChangeAspect="1" noChangeArrowheads="1"/>
          </p:cNvPicPr>
          <p:nvPr/>
        </p:nvPicPr>
        <p:blipFill>
          <a:blip r:embed="rId3"/>
          <a:srcRect/>
          <a:stretch>
            <a:fillRect/>
          </a:stretch>
        </p:blipFill>
        <p:spPr bwMode="auto">
          <a:xfrm>
            <a:off x="2971800" y="0"/>
            <a:ext cx="6172200" cy="6858000"/>
          </a:xfrm>
          <a:prstGeom prst="rect">
            <a:avLst/>
          </a:prstGeom>
          <a:noFill/>
          <a:ln w="9525">
            <a:noFill/>
            <a:miter lim="800000"/>
            <a:headEnd/>
            <a:tailEnd/>
          </a:ln>
        </p:spPr>
      </p:pic>
      <p:sp>
        <p:nvSpPr>
          <p:cNvPr id="35847" name="Text Box 7"/>
          <p:cNvSpPr txBox="1">
            <a:spLocks noChangeArrowheads="1"/>
          </p:cNvSpPr>
          <p:nvPr/>
        </p:nvSpPr>
        <p:spPr bwMode="auto">
          <a:xfrm>
            <a:off x="0" y="4343400"/>
            <a:ext cx="2895600" cy="2124075"/>
          </a:xfrm>
          <a:prstGeom prst="rect">
            <a:avLst/>
          </a:prstGeom>
          <a:noFill/>
          <a:ln w="9525">
            <a:noFill/>
            <a:miter lim="800000"/>
            <a:headEnd/>
            <a:tailEnd/>
          </a:ln>
        </p:spPr>
        <p:txBody>
          <a:bodyPr>
            <a:spAutoFit/>
          </a:bodyPr>
          <a:lstStyle/>
          <a:p>
            <a:pPr>
              <a:spcBef>
                <a:spcPct val="50000"/>
              </a:spcBef>
            </a:pPr>
            <a:r>
              <a:rPr lang="en-US" sz="4400">
                <a:solidFill>
                  <a:schemeClr val="tx2"/>
                </a:solidFill>
              </a:rPr>
              <a:t>Tracheo esophageal fistula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358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grpId="0" nodeType="clickEffect">
                                  <p:stCondLst>
                                    <p:cond delay="0"/>
                                  </p:stCondLst>
                                  <p:childTnLst>
                                    <p:set>
                                      <p:cBhvr>
                                        <p:cTn id="10" dur="1" fill="hold">
                                          <p:stCondLst>
                                            <p:cond delay="499"/>
                                          </p:stCondLst>
                                        </p:cTn>
                                        <p:tgtEl>
                                          <p:spTgt spid="35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GB" smtClean="0">
                <a:solidFill>
                  <a:schemeClr val="tx1"/>
                </a:solidFill>
              </a:rPr>
              <a:t>Lung1</a:t>
            </a:r>
            <a:endParaRPr lang="en-US" smtClean="0">
              <a:solidFill>
                <a:schemeClr val="tx1"/>
              </a:solidFill>
            </a:endParaRPr>
          </a:p>
        </p:txBody>
      </p:sp>
      <p:sp>
        <p:nvSpPr>
          <p:cNvPr id="17410" name="Rectangle 3"/>
          <p:cNvSpPr>
            <a:spLocks noGrp="1" noChangeArrowheads="1"/>
          </p:cNvSpPr>
          <p:nvPr>
            <p:ph type="body" idx="1"/>
          </p:nvPr>
        </p:nvSpPr>
        <p:spPr/>
        <p:txBody>
          <a:bodyPr/>
          <a:lstStyle/>
          <a:p>
            <a:pPr eaLnBrk="1" hangingPunct="1"/>
            <a:r>
              <a:rPr lang="en-GB" smtClean="0">
                <a:solidFill>
                  <a:srgbClr val="000000"/>
                </a:solidFill>
              </a:rPr>
              <a:t>The anatomical development of the lung can be regarded as a continuous process from the advent of the laryngeotracheal groove until adulthood.</a:t>
            </a:r>
            <a:endParaRPr lang="en-US" smtClean="0">
              <a:solidFill>
                <a:srgbClr val="000000"/>
              </a:solidFill>
            </a:endParaRPr>
          </a:p>
        </p:txBody>
      </p:sp>
    </p:spTree>
  </p:cSld>
  <p:clrMapOvr>
    <a:masterClrMapping/>
  </p:clrMapOvr>
  <p:transition advTm="794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685800" y="457200"/>
            <a:ext cx="7772400" cy="1143000"/>
          </a:xfrm>
        </p:spPr>
        <p:txBody>
          <a:bodyPr/>
          <a:lstStyle/>
          <a:p>
            <a:pPr eaLnBrk="1" hangingPunct="1"/>
            <a:r>
              <a:rPr lang="en-US" smtClean="0"/>
              <a:t>TOFs</a:t>
            </a:r>
          </a:p>
        </p:txBody>
      </p:sp>
      <p:pic>
        <p:nvPicPr>
          <p:cNvPr id="54274" name="Picture 3" descr="TOF2.JPG                                                       0005E048parvizhabibi                   BC87955C:"/>
          <p:cNvPicPr>
            <a:picLocks noChangeAspect="1" noChangeArrowheads="1"/>
          </p:cNvPicPr>
          <p:nvPr/>
        </p:nvPicPr>
        <p:blipFill>
          <a:blip r:embed="rId3"/>
          <a:srcRect/>
          <a:stretch>
            <a:fillRect/>
          </a:stretch>
        </p:blipFill>
        <p:spPr bwMode="auto">
          <a:xfrm>
            <a:off x="1219200" y="1676400"/>
            <a:ext cx="6953250" cy="4572000"/>
          </a:xfrm>
          <a:prstGeom prst="rect">
            <a:avLst/>
          </a:prstGeom>
          <a:noFill/>
          <a:ln w="9525">
            <a:noFill/>
            <a:miter lim="800000"/>
            <a:headEnd/>
            <a:tailEnd/>
          </a:ln>
        </p:spPr>
      </p:pic>
      <p:sp>
        <p:nvSpPr>
          <p:cNvPr id="54275" name="TextBox 1"/>
          <p:cNvSpPr txBox="1">
            <a:spLocks noChangeArrowheads="1"/>
          </p:cNvSpPr>
          <p:nvPr/>
        </p:nvSpPr>
        <p:spPr bwMode="auto">
          <a:xfrm>
            <a:off x="1547813" y="3789363"/>
            <a:ext cx="3529012" cy="215900"/>
          </a:xfrm>
          <a:prstGeom prst="rect">
            <a:avLst/>
          </a:prstGeom>
          <a:noFill/>
          <a:ln w="9525">
            <a:noFill/>
            <a:miter lim="800000"/>
            <a:headEnd/>
            <a:tailEnd/>
          </a:ln>
        </p:spPr>
        <p:txBody>
          <a:bodyPr>
            <a:spAutoFit/>
          </a:bodyPr>
          <a:lstStyle/>
          <a:p>
            <a:r>
              <a:rPr lang="en-US" sz="800">
                <a:solidFill>
                  <a:srgbClr val="000000"/>
                </a:solidFill>
                <a:latin typeface="Lucida Grande" charset="0"/>
              </a:rPr>
              <a:t>Oesophageal atresia: associated tracheo-oesophageal fistula &gt; 85%</a:t>
            </a:r>
            <a:endParaRPr lang="en-US" sz="800"/>
          </a:p>
        </p:txBody>
      </p:sp>
      <p:sp>
        <p:nvSpPr>
          <p:cNvPr id="54276" name="TextBox 2"/>
          <p:cNvSpPr txBox="1">
            <a:spLocks noChangeArrowheads="1"/>
          </p:cNvSpPr>
          <p:nvPr/>
        </p:nvSpPr>
        <p:spPr bwMode="auto">
          <a:xfrm>
            <a:off x="5867400" y="3860800"/>
            <a:ext cx="2520950" cy="215900"/>
          </a:xfrm>
          <a:prstGeom prst="rect">
            <a:avLst/>
          </a:prstGeom>
          <a:noFill/>
          <a:ln w="9525">
            <a:noFill/>
            <a:miter lim="800000"/>
            <a:headEnd/>
            <a:tailEnd/>
          </a:ln>
        </p:spPr>
        <p:txBody>
          <a:bodyPr>
            <a:spAutoFit/>
          </a:bodyPr>
          <a:lstStyle/>
          <a:p>
            <a:r>
              <a:rPr lang="en-US" sz="800">
                <a:solidFill>
                  <a:srgbClr val="000000"/>
                </a:solidFill>
                <a:latin typeface="Lucida Grande" charset="0"/>
              </a:rPr>
              <a:t>Fistula between  trachea esophagus (H type)</a:t>
            </a:r>
            <a:endParaRPr lang="en-US" sz="800"/>
          </a:p>
        </p:txBody>
      </p:sp>
      <p:sp>
        <p:nvSpPr>
          <p:cNvPr id="54277" name="TextBox 3"/>
          <p:cNvSpPr txBox="1">
            <a:spLocks noChangeArrowheads="1"/>
          </p:cNvSpPr>
          <p:nvPr/>
        </p:nvSpPr>
        <p:spPr bwMode="auto">
          <a:xfrm>
            <a:off x="1403350" y="6308725"/>
            <a:ext cx="7345363" cy="339725"/>
          </a:xfrm>
          <a:prstGeom prst="rect">
            <a:avLst/>
          </a:prstGeom>
          <a:noFill/>
          <a:ln w="9525">
            <a:noFill/>
            <a:miter lim="800000"/>
            <a:headEnd/>
            <a:tailEnd/>
          </a:ln>
        </p:spPr>
        <p:txBody>
          <a:bodyPr>
            <a:spAutoFit/>
          </a:bodyPr>
          <a:lstStyle/>
          <a:p>
            <a:r>
              <a:rPr lang="en-US" sz="800">
                <a:solidFill>
                  <a:srgbClr val="000000"/>
                </a:solidFill>
                <a:latin typeface="Lucida Grande" charset="0"/>
              </a:rPr>
              <a:t>	Air cannot enter distal oesophagus and stomach. 		Air can enter distal esophagus and stomach. 					Gastric contents also enter lung</a:t>
            </a:r>
            <a:endParaRPr lang="en-US" sz="8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Text Box 3"/>
          <p:cNvSpPr>
            <a:spLocks noGrp="1" noChangeArrowheads="1"/>
          </p:cNvSpPr>
          <p:nvPr>
            <p:ph type="title"/>
          </p:nvPr>
        </p:nvSpPr>
        <p:spPr>
          <a:xfrm>
            <a:off x="0" y="0"/>
            <a:ext cx="4038600" cy="2438400"/>
          </a:xfrm>
          <a:noFill/>
        </p:spPr>
        <p:txBody>
          <a:bodyPr/>
          <a:lstStyle/>
          <a:p>
            <a:pPr algn="l">
              <a:spcBef>
                <a:spcPct val="50000"/>
              </a:spcBef>
            </a:pPr>
            <a:r>
              <a:rPr lang="en-US" sz="3200" smtClean="0">
                <a:solidFill>
                  <a:schemeClr val="tx1"/>
                </a:solidFill>
              </a:rPr>
              <a:t>Anomalies during Pseudo glandular phase 6-16 weeks</a:t>
            </a:r>
            <a:endParaRPr lang="en-US" sz="2400" smtClean="0">
              <a:solidFill>
                <a:schemeClr val="tx1"/>
              </a:solidFill>
            </a:endParaRPr>
          </a:p>
        </p:txBody>
      </p:sp>
      <p:sp>
        <p:nvSpPr>
          <p:cNvPr id="49156" name="Text Box 4"/>
          <p:cNvSpPr txBox="1">
            <a:spLocks noChangeArrowheads="1"/>
          </p:cNvSpPr>
          <p:nvPr/>
        </p:nvSpPr>
        <p:spPr bwMode="auto">
          <a:xfrm>
            <a:off x="4114800" y="5105400"/>
            <a:ext cx="4876800" cy="1431925"/>
          </a:xfrm>
          <a:prstGeom prst="rect">
            <a:avLst/>
          </a:prstGeom>
          <a:noFill/>
          <a:ln w="9525">
            <a:noFill/>
            <a:miter lim="800000"/>
            <a:headEnd/>
            <a:tailEnd/>
          </a:ln>
        </p:spPr>
        <p:txBody>
          <a:bodyPr>
            <a:spAutoFit/>
          </a:bodyPr>
          <a:lstStyle/>
          <a:p>
            <a:pPr>
              <a:spcBef>
                <a:spcPct val="50000"/>
              </a:spcBef>
            </a:pPr>
            <a:r>
              <a:rPr lang="en-US" sz="4400">
                <a:solidFill>
                  <a:schemeClr val="tx2"/>
                </a:solidFill>
              </a:rPr>
              <a:t>Cystic adenomatoid malformation</a:t>
            </a:r>
          </a:p>
        </p:txBody>
      </p:sp>
      <p:pic>
        <p:nvPicPr>
          <p:cNvPr id="49157" name="Picture 5" descr="CAM.tiff                                                       0005E048parvizhabibi                   BC87955C:"/>
          <p:cNvPicPr>
            <a:picLocks noChangeAspect="1" noChangeArrowheads="1"/>
          </p:cNvPicPr>
          <p:nvPr/>
        </p:nvPicPr>
        <p:blipFill>
          <a:blip r:embed="rId3"/>
          <a:srcRect/>
          <a:stretch>
            <a:fillRect/>
          </a:stretch>
        </p:blipFill>
        <p:spPr bwMode="auto">
          <a:xfrm>
            <a:off x="3962400" y="228600"/>
            <a:ext cx="518160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491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491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grpId="0" nodeType="clickEffect">
                                  <p:stCondLst>
                                    <p:cond delay="0"/>
                                  </p:stCondLst>
                                  <p:childTnLst>
                                    <p:set>
                                      <p:cBhvr>
                                        <p:cTn id="14" dur="1" fill="hold">
                                          <p:stCondLst>
                                            <p:cond delay="499"/>
                                          </p:stCondLst>
                                        </p:cTn>
                                        <p:tgtEl>
                                          <p:spTgt spid="49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4915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7" name="Picture 5" descr=" CDH 1.JPG                                                      0005E048parvizhabibi                   BC87955C:"/>
          <p:cNvPicPr>
            <a:picLocks noChangeAspect="1" noChangeArrowheads="1"/>
          </p:cNvPicPr>
          <p:nvPr/>
        </p:nvPicPr>
        <p:blipFill>
          <a:blip r:embed="rId3"/>
          <a:srcRect/>
          <a:stretch>
            <a:fillRect/>
          </a:stretch>
        </p:blipFill>
        <p:spPr bwMode="auto">
          <a:xfrm>
            <a:off x="4572000" y="0"/>
            <a:ext cx="4572000" cy="6858000"/>
          </a:xfrm>
          <a:prstGeom prst="rect">
            <a:avLst/>
          </a:prstGeom>
          <a:noFill/>
          <a:ln w="9525">
            <a:noFill/>
            <a:miter lim="800000"/>
            <a:headEnd/>
            <a:tailEnd/>
          </a:ln>
        </p:spPr>
      </p:pic>
      <p:sp>
        <p:nvSpPr>
          <p:cNvPr id="33799" name="Text Box 7"/>
          <p:cNvSpPr>
            <a:spLocks noGrp="1" noChangeArrowheads="1"/>
          </p:cNvSpPr>
          <p:nvPr>
            <p:ph type="title"/>
          </p:nvPr>
        </p:nvSpPr>
        <p:spPr>
          <a:xfrm>
            <a:off x="0" y="152400"/>
            <a:ext cx="4038600" cy="1828800"/>
          </a:xfrm>
          <a:noFill/>
        </p:spPr>
        <p:txBody>
          <a:bodyPr/>
          <a:lstStyle/>
          <a:p>
            <a:pPr algn="l">
              <a:spcBef>
                <a:spcPct val="50000"/>
              </a:spcBef>
            </a:pPr>
            <a:r>
              <a:rPr lang="en-US" sz="3200" smtClean="0">
                <a:solidFill>
                  <a:schemeClr val="tx1"/>
                </a:solidFill>
              </a:rPr>
              <a:t>Anomalies during Pseudo glandular phase 6-16 weeks</a:t>
            </a:r>
            <a:endParaRPr lang="en-US" sz="2400" smtClean="0">
              <a:solidFill>
                <a:schemeClr val="tx1"/>
              </a:solidFill>
            </a:endParaRPr>
          </a:p>
        </p:txBody>
      </p:sp>
      <p:sp>
        <p:nvSpPr>
          <p:cNvPr id="33800" name="Text Box 8"/>
          <p:cNvSpPr txBox="1">
            <a:spLocks noChangeArrowheads="1"/>
          </p:cNvSpPr>
          <p:nvPr/>
        </p:nvSpPr>
        <p:spPr bwMode="auto">
          <a:xfrm>
            <a:off x="152400" y="2743200"/>
            <a:ext cx="4191000" cy="2101850"/>
          </a:xfrm>
          <a:prstGeom prst="rect">
            <a:avLst/>
          </a:prstGeom>
          <a:noFill/>
          <a:ln w="9525">
            <a:noFill/>
            <a:miter lim="800000"/>
            <a:headEnd/>
            <a:tailEnd/>
          </a:ln>
        </p:spPr>
        <p:txBody>
          <a:bodyPr>
            <a:spAutoFit/>
          </a:bodyPr>
          <a:lstStyle/>
          <a:p>
            <a:pPr>
              <a:spcBef>
                <a:spcPct val="50000"/>
              </a:spcBef>
            </a:pPr>
            <a:r>
              <a:rPr lang="en-US" sz="4400">
                <a:solidFill>
                  <a:schemeClr val="tx2"/>
                </a:solidFill>
              </a:rPr>
              <a:t>Congenital Diaphragmatic hernia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337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337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grpId="0" nodeType="clickEffect">
                                  <p:stCondLst>
                                    <p:cond delay="0"/>
                                  </p:stCondLst>
                                  <p:childTnLst>
                                    <p:set>
                                      <p:cBhvr>
                                        <p:cTn id="14" dur="1" fill="hold">
                                          <p:stCondLst>
                                            <p:cond delay="499"/>
                                          </p:stCondLst>
                                        </p:cTn>
                                        <p:tgtEl>
                                          <p:spTgt spid="33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autoUpdateAnimBg="0"/>
      <p:bldP spid="3380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mtClean="0"/>
              <a:t>Overview of lung development</a:t>
            </a:r>
          </a:p>
        </p:txBody>
      </p:sp>
      <p:sp>
        <p:nvSpPr>
          <p:cNvPr id="60418" name="Rectangle 3"/>
          <p:cNvSpPr>
            <a:spLocks noGrp="1" noChangeArrowheads="1"/>
          </p:cNvSpPr>
          <p:nvPr>
            <p:ph type="body" idx="1"/>
          </p:nvPr>
        </p:nvSpPr>
        <p:spPr>
          <a:xfrm>
            <a:off x="685800" y="2133600"/>
            <a:ext cx="7772400" cy="990600"/>
          </a:xfrm>
        </p:spPr>
        <p:txBody>
          <a:bodyPr/>
          <a:lstStyle/>
          <a:p>
            <a:pPr algn="ctr" eaLnBrk="1" hangingPunct="1">
              <a:lnSpc>
                <a:spcPct val="90000"/>
              </a:lnSpc>
              <a:buFontTx/>
              <a:buNone/>
            </a:pPr>
            <a:r>
              <a:rPr lang="en-US" sz="2800" smtClean="0"/>
              <a:t>Questions?</a:t>
            </a:r>
          </a:p>
          <a:p>
            <a:pPr algn="ctr" eaLnBrk="1" hangingPunct="1">
              <a:lnSpc>
                <a:spcPct val="90000"/>
              </a:lnSpc>
              <a:buFontTx/>
              <a:buNone/>
            </a:pPr>
            <a:endParaRPr lang="en-US" sz="2800" smtClean="0"/>
          </a:p>
          <a:p>
            <a:pPr algn="ctr" eaLnBrk="1" hangingPunct="1">
              <a:lnSpc>
                <a:spcPct val="90000"/>
              </a:lnSpc>
              <a:buFontTx/>
              <a:buNone/>
            </a:pPr>
            <a:endParaRPr lang="en-US" sz="2800" smtClean="0"/>
          </a:p>
          <a:p>
            <a:pPr algn="ctr" eaLnBrk="1" hangingPunct="1">
              <a:lnSpc>
                <a:spcPct val="90000"/>
              </a:lnSpc>
              <a:buFontTx/>
              <a:buNone/>
            </a:pPr>
            <a:endParaRPr lang="en-US" sz="2800" smtClean="0"/>
          </a:p>
        </p:txBody>
      </p:sp>
      <p:sp>
        <p:nvSpPr>
          <p:cNvPr id="51204" name="Text Box 4"/>
          <p:cNvSpPr txBox="1">
            <a:spLocks noChangeArrowheads="1"/>
          </p:cNvSpPr>
          <p:nvPr/>
        </p:nvSpPr>
        <p:spPr bwMode="auto">
          <a:xfrm>
            <a:off x="762000" y="4038600"/>
            <a:ext cx="7467600" cy="1127125"/>
          </a:xfrm>
          <a:prstGeom prst="rect">
            <a:avLst/>
          </a:prstGeom>
          <a:noFill/>
          <a:ln w="9525">
            <a:noFill/>
            <a:miter lim="800000"/>
            <a:headEnd/>
            <a:tailEnd/>
          </a:ln>
        </p:spPr>
        <p:txBody>
          <a:bodyPr>
            <a:spAutoFit/>
          </a:bodyPr>
          <a:lstStyle/>
          <a:p>
            <a:pPr algn="ctr" eaLnBrk="1" hangingPunct="1">
              <a:spcBef>
                <a:spcPct val="20000"/>
              </a:spcBef>
            </a:pPr>
            <a:r>
              <a:rPr lang="en-US" sz="3200" b="1"/>
              <a:t>Thank you!</a:t>
            </a:r>
            <a:endParaRPr lang="en-US" sz="3200"/>
          </a:p>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51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4"/>
          <p:cNvSpPr txBox="1">
            <a:spLocks noChangeArrowheads="1"/>
          </p:cNvSpPr>
          <p:nvPr/>
        </p:nvSpPr>
        <p:spPr bwMode="auto">
          <a:xfrm>
            <a:off x="457200" y="304800"/>
            <a:ext cx="8077200" cy="641350"/>
          </a:xfrm>
          <a:prstGeom prst="rect">
            <a:avLst/>
          </a:prstGeom>
          <a:noFill/>
          <a:ln w="9525">
            <a:noFill/>
            <a:miter lim="800000"/>
            <a:headEnd/>
            <a:tailEnd/>
          </a:ln>
        </p:spPr>
        <p:txBody>
          <a:bodyPr>
            <a:spAutoFit/>
          </a:bodyPr>
          <a:lstStyle/>
          <a:p>
            <a:pPr algn="ctr">
              <a:spcBef>
                <a:spcPct val="50000"/>
              </a:spcBef>
            </a:pPr>
            <a:r>
              <a:rPr lang="en-US" sz="3600"/>
              <a:t>Lung Development</a:t>
            </a:r>
            <a:endParaRPr lang="en-US"/>
          </a:p>
        </p:txBody>
      </p:sp>
      <p:pic>
        <p:nvPicPr>
          <p:cNvPr id="18434" name="Picture 5" descr="lungdev1.JPG                                                   0005E048parvizhabibi                   BC87955C:"/>
          <p:cNvPicPr>
            <a:picLocks noChangeAspect="1" noChangeArrowheads="1"/>
          </p:cNvPicPr>
          <p:nvPr/>
        </p:nvPicPr>
        <p:blipFill>
          <a:blip r:embed="rId3"/>
          <a:srcRect/>
          <a:stretch>
            <a:fillRect/>
          </a:stretch>
        </p:blipFill>
        <p:spPr bwMode="auto">
          <a:xfrm>
            <a:off x="1524000" y="1676400"/>
            <a:ext cx="6065838" cy="4087813"/>
          </a:xfrm>
          <a:prstGeom prst="rect">
            <a:avLst/>
          </a:prstGeom>
          <a:noFill/>
          <a:ln w="9525">
            <a:noFill/>
            <a:miter lim="800000"/>
            <a:headEnd/>
            <a:tailEnd/>
          </a:ln>
        </p:spPr>
      </p:pic>
      <p:sp>
        <p:nvSpPr>
          <p:cNvPr id="18435" name="Rectangle 3"/>
          <p:cNvSpPr>
            <a:spLocks noChangeArrowheads="1"/>
          </p:cNvSpPr>
          <p:nvPr/>
        </p:nvSpPr>
        <p:spPr bwMode="auto">
          <a:xfrm>
            <a:off x="4419600" y="1676400"/>
            <a:ext cx="3124200" cy="1828800"/>
          </a:xfrm>
          <a:prstGeom prst="rect">
            <a:avLst/>
          </a:prstGeom>
          <a:solidFill>
            <a:schemeClr val="accent1"/>
          </a:solidFill>
          <a:ln w="9525">
            <a:solidFill>
              <a:schemeClr val="tx1"/>
            </a:solidFill>
            <a:round/>
            <a:headEnd/>
            <a:tailEnd/>
          </a:ln>
        </p:spPr>
        <p:txBody>
          <a:bodyPr/>
          <a:lstStyle/>
          <a:p>
            <a:endParaRPr lang="en-US"/>
          </a:p>
        </p:txBody>
      </p:sp>
      <p:sp>
        <p:nvSpPr>
          <p:cNvPr id="18436" name="Rectangle 4"/>
          <p:cNvSpPr>
            <a:spLocks noChangeArrowheads="1"/>
          </p:cNvSpPr>
          <p:nvPr/>
        </p:nvSpPr>
        <p:spPr bwMode="auto">
          <a:xfrm>
            <a:off x="1524000" y="3505200"/>
            <a:ext cx="6019800" cy="2667000"/>
          </a:xfrm>
          <a:prstGeom prst="rect">
            <a:avLst/>
          </a:prstGeom>
          <a:solidFill>
            <a:schemeClr val="accent1"/>
          </a:solidFill>
          <a:ln w="9525">
            <a:solidFill>
              <a:schemeClr val="tx1"/>
            </a:solidFill>
            <a:round/>
            <a:headEnd/>
            <a:tailEnd/>
          </a:ln>
        </p:spPr>
        <p:txBody>
          <a:bodyPr/>
          <a:lstStyle/>
          <a:p>
            <a:endParaRPr lang="en-US"/>
          </a:p>
        </p:txBody>
      </p:sp>
    </p:spTree>
  </p:cSld>
  <p:clrMapOvr>
    <a:masterClrMapping/>
  </p:clrMapOvr>
  <p:transition advTm="4567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p:cNvSpPr txBox="1">
            <a:spLocks noChangeArrowheads="1"/>
          </p:cNvSpPr>
          <p:nvPr/>
        </p:nvSpPr>
        <p:spPr bwMode="auto">
          <a:xfrm>
            <a:off x="457200" y="304800"/>
            <a:ext cx="8077200" cy="641350"/>
          </a:xfrm>
          <a:prstGeom prst="rect">
            <a:avLst/>
          </a:prstGeom>
          <a:noFill/>
          <a:ln w="9525">
            <a:noFill/>
            <a:miter lim="800000"/>
            <a:headEnd/>
            <a:tailEnd/>
          </a:ln>
        </p:spPr>
        <p:txBody>
          <a:bodyPr>
            <a:spAutoFit/>
          </a:bodyPr>
          <a:lstStyle/>
          <a:p>
            <a:pPr algn="ctr">
              <a:spcBef>
                <a:spcPct val="50000"/>
              </a:spcBef>
            </a:pPr>
            <a:r>
              <a:rPr lang="en-US" sz="3600"/>
              <a:t>Lung Development</a:t>
            </a:r>
            <a:endParaRPr lang="en-US"/>
          </a:p>
        </p:txBody>
      </p:sp>
      <p:pic>
        <p:nvPicPr>
          <p:cNvPr id="20482" name="Picture 5" descr="lungdev1.JPG                                                   0005E048parvizhabibi                   BC87955C:"/>
          <p:cNvPicPr>
            <a:picLocks noChangeAspect="1" noChangeArrowheads="1"/>
          </p:cNvPicPr>
          <p:nvPr/>
        </p:nvPicPr>
        <p:blipFill>
          <a:blip r:embed="rId3"/>
          <a:srcRect/>
          <a:stretch>
            <a:fillRect/>
          </a:stretch>
        </p:blipFill>
        <p:spPr bwMode="auto">
          <a:xfrm>
            <a:off x="1524000" y="1676400"/>
            <a:ext cx="6065838" cy="4087813"/>
          </a:xfrm>
          <a:prstGeom prst="rect">
            <a:avLst/>
          </a:prstGeom>
          <a:noFill/>
          <a:ln w="9525">
            <a:noFill/>
            <a:miter lim="800000"/>
            <a:headEnd/>
            <a:tailEnd/>
          </a:ln>
        </p:spPr>
      </p:pic>
      <p:sp>
        <p:nvSpPr>
          <p:cNvPr id="20483" name="Rectangle 4"/>
          <p:cNvSpPr>
            <a:spLocks noChangeArrowheads="1"/>
          </p:cNvSpPr>
          <p:nvPr/>
        </p:nvSpPr>
        <p:spPr bwMode="auto">
          <a:xfrm>
            <a:off x="1524000" y="3505200"/>
            <a:ext cx="6019800" cy="2667000"/>
          </a:xfrm>
          <a:prstGeom prst="rect">
            <a:avLst/>
          </a:prstGeom>
          <a:solidFill>
            <a:schemeClr val="accent1"/>
          </a:solidFill>
          <a:ln w="9525">
            <a:solidFill>
              <a:schemeClr val="tx1"/>
            </a:solidFill>
            <a:round/>
            <a:headEnd/>
            <a:tailEnd/>
          </a:ln>
        </p:spPr>
        <p:txBody>
          <a:bodyPr/>
          <a:lstStyle/>
          <a:p>
            <a:endParaRPr lang="en-US"/>
          </a:p>
        </p:txBody>
      </p:sp>
    </p:spTree>
  </p:cSld>
  <p:clrMapOvr>
    <a:masterClrMapping/>
  </p:clrMapOvr>
  <p:transition advTm="3042"/>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4"/>
          <p:cNvSpPr txBox="1">
            <a:spLocks noChangeArrowheads="1"/>
          </p:cNvSpPr>
          <p:nvPr/>
        </p:nvSpPr>
        <p:spPr bwMode="auto">
          <a:xfrm>
            <a:off x="457200" y="304800"/>
            <a:ext cx="8077200" cy="641350"/>
          </a:xfrm>
          <a:prstGeom prst="rect">
            <a:avLst/>
          </a:prstGeom>
          <a:noFill/>
          <a:ln w="9525">
            <a:noFill/>
            <a:miter lim="800000"/>
            <a:headEnd/>
            <a:tailEnd/>
          </a:ln>
        </p:spPr>
        <p:txBody>
          <a:bodyPr>
            <a:spAutoFit/>
          </a:bodyPr>
          <a:lstStyle/>
          <a:p>
            <a:pPr algn="ctr">
              <a:spcBef>
                <a:spcPct val="50000"/>
              </a:spcBef>
            </a:pPr>
            <a:r>
              <a:rPr lang="en-US" sz="3600"/>
              <a:t>Lung Development</a:t>
            </a:r>
            <a:endParaRPr lang="en-US"/>
          </a:p>
        </p:txBody>
      </p:sp>
      <p:pic>
        <p:nvPicPr>
          <p:cNvPr id="22530" name="Picture 5" descr="lungdev1.JPG                                                   0005E048parvizhabibi                   BC87955C:"/>
          <p:cNvPicPr>
            <a:picLocks noChangeAspect="1" noChangeArrowheads="1"/>
          </p:cNvPicPr>
          <p:nvPr/>
        </p:nvPicPr>
        <p:blipFill>
          <a:blip r:embed="rId3"/>
          <a:srcRect/>
          <a:stretch>
            <a:fillRect/>
          </a:stretch>
        </p:blipFill>
        <p:spPr bwMode="auto">
          <a:xfrm>
            <a:off x="1524000" y="1676400"/>
            <a:ext cx="6065838" cy="4087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GB" b="1" smtClean="0">
                <a:solidFill>
                  <a:srgbClr val="000000"/>
                </a:solidFill>
              </a:rPr>
              <a:t>Developmental Stages</a:t>
            </a:r>
            <a:endParaRPr lang="en-US" b="1" smtClean="0">
              <a:solidFill>
                <a:srgbClr val="000000"/>
              </a:solidFill>
            </a:endParaRPr>
          </a:p>
        </p:txBody>
      </p:sp>
      <p:sp>
        <p:nvSpPr>
          <p:cNvPr id="24578" name="Rectangle 3"/>
          <p:cNvSpPr>
            <a:spLocks noGrp="1" noChangeArrowheads="1"/>
          </p:cNvSpPr>
          <p:nvPr>
            <p:ph type="body" idx="1"/>
          </p:nvPr>
        </p:nvSpPr>
        <p:spPr/>
        <p:txBody>
          <a:bodyPr/>
          <a:lstStyle/>
          <a:p>
            <a:pPr eaLnBrk="1" hangingPunct="1"/>
            <a:endParaRPr lang="en-GB" smtClean="0">
              <a:solidFill>
                <a:srgbClr val="000000"/>
              </a:solidFill>
            </a:endParaRPr>
          </a:p>
          <a:p>
            <a:pPr eaLnBrk="1" hangingPunct="1">
              <a:buFontTx/>
              <a:buNone/>
            </a:pPr>
            <a:r>
              <a:rPr lang="en-GB" smtClean="0">
                <a:solidFill>
                  <a:srgbClr val="000000"/>
                </a:solidFill>
                <a:latin typeface="Symbol" pitchFamily="18" charset="2"/>
                <a:sym typeface="Symbol" pitchFamily="18" charset="2"/>
              </a:rPr>
              <a:t>	</a:t>
            </a:r>
            <a:r>
              <a:rPr lang="en-GB" smtClean="0">
                <a:solidFill>
                  <a:srgbClr val="000000"/>
                </a:solidFill>
              </a:rPr>
              <a:t>Embryonic phase (3-7 weeks)</a:t>
            </a:r>
          </a:p>
          <a:p>
            <a:pPr eaLnBrk="1" hangingPunct="1">
              <a:buFont typeface="Symbol" pitchFamily="18" charset="2"/>
              <a:buChar char="·"/>
            </a:pPr>
            <a:r>
              <a:rPr lang="en-GB" smtClean="0">
                <a:solidFill>
                  <a:srgbClr val="000000"/>
                </a:solidFill>
              </a:rPr>
              <a:t>Pseudoglandular phase (7-16 weeks) </a:t>
            </a:r>
          </a:p>
          <a:p>
            <a:pPr eaLnBrk="1" hangingPunct="1">
              <a:buFont typeface="Symbol" pitchFamily="18" charset="2"/>
              <a:buChar char="·"/>
            </a:pPr>
            <a:r>
              <a:rPr lang="en-GB" smtClean="0">
                <a:solidFill>
                  <a:srgbClr val="000000"/>
                </a:solidFill>
              </a:rPr>
              <a:t>Canalicular phase (16-24 weeks) </a:t>
            </a:r>
          </a:p>
          <a:p>
            <a:pPr eaLnBrk="1" hangingPunct="1">
              <a:buFont typeface="Symbol" pitchFamily="18" charset="2"/>
              <a:buChar char="·"/>
            </a:pPr>
            <a:r>
              <a:rPr lang="en-GB" smtClean="0">
                <a:solidFill>
                  <a:srgbClr val="000000"/>
                </a:solidFill>
              </a:rPr>
              <a:t>Terminal sac phase (24-36 weeks)</a:t>
            </a:r>
          </a:p>
          <a:p>
            <a:pPr eaLnBrk="1" hangingPunct="1">
              <a:buFont typeface="Symbol" pitchFamily="18" charset="2"/>
              <a:buChar char="·"/>
            </a:pPr>
            <a:r>
              <a:rPr lang="en-GB" smtClean="0">
                <a:solidFill>
                  <a:srgbClr val="000000"/>
                </a:solidFill>
              </a:rPr>
              <a:t>Alveolar phase (36 weeks - term/adult) </a:t>
            </a:r>
            <a:endParaRPr lang="en-US" smtClean="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10;Lung 1.jpg                                                     0005E048parvizhabibi                   BC87955C:"/>
          <p:cNvPicPr>
            <a:picLocks noChangeAspect="1" noChangeArrowheads="1"/>
          </p:cNvPicPr>
          <p:nvPr/>
        </p:nvPicPr>
        <p:blipFill>
          <a:blip r:embed="rId3"/>
          <a:srcRect/>
          <a:stretch>
            <a:fillRect/>
          </a:stretch>
        </p:blipFill>
        <p:spPr bwMode="auto">
          <a:xfrm>
            <a:off x="1143000" y="685800"/>
            <a:ext cx="6667500" cy="5313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10;lung 2.jpg                                                     0005E048parvizhabibi                   BC87955C:"/>
          <p:cNvPicPr>
            <a:picLocks noChangeAspect="1" noChangeArrowheads="1"/>
          </p:cNvPicPr>
          <p:nvPr/>
        </p:nvPicPr>
        <p:blipFill>
          <a:blip r:embed="rId3"/>
          <a:srcRect/>
          <a:stretch>
            <a:fillRect/>
          </a:stretch>
        </p:blipFill>
        <p:spPr bwMode="auto">
          <a:xfrm>
            <a:off x="1295400" y="1630363"/>
            <a:ext cx="6324600" cy="5227637"/>
          </a:xfrm>
          <a:prstGeom prst="rect">
            <a:avLst/>
          </a:prstGeom>
          <a:noFill/>
          <a:ln w="9525">
            <a:noFill/>
            <a:miter lim="800000"/>
            <a:headEnd/>
            <a:tailEnd/>
          </a:ln>
        </p:spPr>
      </p:pic>
      <p:sp>
        <p:nvSpPr>
          <p:cNvPr id="27650" name="Text Box 3"/>
          <p:cNvSpPr txBox="1">
            <a:spLocks noChangeArrowheads="1"/>
          </p:cNvSpPr>
          <p:nvPr/>
        </p:nvSpPr>
        <p:spPr bwMode="auto">
          <a:xfrm>
            <a:off x="304800" y="304800"/>
            <a:ext cx="8610600" cy="641350"/>
          </a:xfrm>
          <a:prstGeom prst="rect">
            <a:avLst/>
          </a:prstGeom>
          <a:noFill/>
          <a:ln w="9525">
            <a:noFill/>
            <a:miter lim="800000"/>
            <a:headEnd/>
            <a:tailEnd/>
          </a:ln>
        </p:spPr>
        <p:txBody>
          <a:bodyPr>
            <a:spAutoFit/>
          </a:bodyPr>
          <a:lstStyle/>
          <a:p>
            <a:pPr algn="ctr">
              <a:spcBef>
                <a:spcPct val="50000"/>
              </a:spcBef>
            </a:pPr>
            <a:r>
              <a:rPr lang="en-US" sz="3600" b="1"/>
              <a:t>Airway generations and gestational age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635</TotalTime>
  <Words>1647</Words>
  <Application>Microsoft Office PowerPoint</Application>
  <PresentationFormat>On-screen Show (4:3)</PresentationFormat>
  <Paragraphs>226</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Blank Presentation</vt:lpstr>
      <vt:lpstr>Lung development and respiratory physiology   Dr Parviz Habibi PhD FRCP FRCPCH Reader In Paediatric Intensive Care &amp;  Respiratory Medicine Imperial College London</vt:lpstr>
      <vt:lpstr>BSc Course Lung Lectures 1,2</vt:lpstr>
      <vt:lpstr>Lung1</vt:lpstr>
      <vt:lpstr>PowerPoint Presentation</vt:lpstr>
      <vt:lpstr>PowerPoint Presentation</vt:lpstr>
      <vt:lpstr>PowerPoint Presentation</vt:lpstr>
      <vt:lpstr>Developmental Stages</vt:lpstr>
      <vt:lpstr>PowerPoint Presentation</vt:lpstr>
      <vt:lpstr>PowerPoint Presentation</vt:lpstr>
      <vt:lpstr>Anatomy of the mature respiratory system</vt:lpstr>
      <vt:lpstr>The conducting portion</vt:lpstr>
      <vt:lpstr>The conducting portion</vt:lpstr>
      <vt:lpstr>The respiratory portion </vt:lpstr>
      <vt:lpstr>Lung Development</vt:lpstr>
      <vt:lpstr>PowerPoint Presentation</vt:lpstr>
      <vt:lpstr>Premature birth</vt:lpstr>
      <vt:lpstr>Premature birth</vt:lpstr>
      <vt:lpstr>Surfactant</vt:lpstr>
      <vt:lpstr>Pulmonary Surfactant Produced by type II pneumocytes </vt:lpstr>
      <vt:lpstr>Components of lung surfactant:  </vt:lpstr>
      <vt:lpstr>Premature birth </vt:lpstr>
      <vt:lpstr>Neonatal Respiratory Distress Syndrome</vt:lpstr>
      <vt:lpstr>Respiratory Distress Syndrome</vt:lpstr>
      <vt:lpstr>   </vt:lpstr>
      <vt:lpstr>Meconium Aspiration</vt:lpstr>
      <vt:lpstr>MAS</vt:lpstr>
      <vt:lpstr>PowerPoint Presentation</vt:lpstr>
      <vt:lpstr>PowerPoint Presentation</vt:lpstr>
      <vt:lpstr>Anomalies during the Embryonic stage, 3-6 weeks</vt:lpstr>
      <vt:lpstr>TOFs</vt:lpstr>
      <vt:lpstr>Anomalies during Pseudo glandular phase 6-16 weeks</vt:lpstr>
      <vt:lpstr>Anomalies during Pseudo glandular phase 6-16 weeks</vt:lpstr>
      <vt:lpstr>Overview of lung development</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Parviz Habibi</dc:creator>
  <cp:lastModifiedBy>Shiel, Nuala</cp:lastModifiedBy>
  <cp:revision>99</cp:revision>
  <cp:lastPrinted>2006-10-30T09:04:47Z</cp:lastPrinted>
  <dcterms:created xsi:type="dcterms:W3CDTF">2011-01-27T21:17:16Z</dcterms:created>
  <dcterms:modified xsi:type="dcterms:W3CDTF">2013-01-08T11:10:22Z</dcterms:modified>
</cp:coreProperties>
</file>