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18" r:id="rId3"/>
    <p:sldId id="315" r:id="rId4"/>
    <p:sldId id="319" r:id="rId5"/>
    <p:sldId id="320" r:id="rId6"/>
    <p:sldId id="321" r:id="rId7"/>
    <p:sldId id="323" r:id="rId8"/>
    <p:sldId id="324" r:id="rId9"/>
    <p:sldId id="325" r:id="rId10"/>
    <p:sldId id="326" r:id="rId11"/>
    <p:sldId id="364" r:id="rId12"/>
    <p:sldId id="327" r:id="rId13"/>
    <p:sldId id="365" r:id="rId14"/>
    <p:sldId id="328" r:id="rId15"/>
    <p:sldId id="329" r:id="rId16"/>
    <p:sldId id="374" r:id="rId17"/>
    <p:sldId id="330" r:id="rId18"/>
    <p:sldId id="331" r:id="rId19"/>
    <p:sldId id="333" r:id="rId20"/>
    <p:sldId id="334" r:id="rId21"/>
    <p:sldId id="335" r:id="rId22"/>
    <p:sldId id="358" r:id="rId23"/>
    <p:sldId id="378" r:id="rId24"/>
    <p:sldId id="268" r:id="rId25"/>
    <p:sldId id="362" r:id="rId26"/>
    <p:sldId id="346" r:id="rId27"/>
    <p:sldId id="370" r:id="rId28"/>
    <p:sldId id="349" r:id="rId29"/>
    <p:sldId id="350" r:id="rId30"/>
    <p:sldId id="351" r:id="rId31"/>
    <p:sldId id="352" r:id="rId32"/>
    <p:sldId id="353" r:id="rId33"/>
    <p:sldId id="354" r:id="rId34"/>
    <p:sldId id="270" r:id="rId35"/>
    <p:sldId id="368" r:id="rId36"/>
    <p:sldId id="274" r:id="rId37"/>
    <p:sldId id="355" r:id="rId38"/>
    <p:sldId id="379" r:id="rId39"/>
    <p:sldId id="375" r:id="rId40"/>
    <p:sldId id="376" r:id="rId41"/>
    <p:sldId id="377" r:id="rId42"/>
    <p:sldId id="366" r:id="rId4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059373879780255"/>
          <c:y val="0.1064187498478360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3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100380880111858"/>
          <c:y val="0.123125732360974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580871534119381E-2"/>
          <c:y val="0.18083888387954314"/>
          <c:w val="0.50417739944064655"/>
          <c:h val="0.628045020232570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GP communication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49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3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762304188423511"/>
          <c:y val="7.712959480012922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 communication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  <c:pt idx="3">
                  <c:v>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37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6C01-863D-4F72-BA29-FEFE2800C9E6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D1BB-2656-4E2F-8C7A-1BC4D8CD30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3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8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9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F0662-D86D-43DA-81B3-1388078DBC20}" type="slidenum">
              <a:rPr lang="en-GB"/>
              <a:pPr/>
              <a:t>19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1984"/>
            <a:ext cx="5438140" cy="444169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DAFC4-8787-4A96-A8EC-A90CE9F4C76B}" type="slidenum">
              <a:rPr lang="en-GB"/>
              <a:pPr/>
              <a:t>25</a:t>
            </a:fld>
            <a:endParaRPr lang="en-GB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1984"/>
            <a:ext cx="5438140" cy="444169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0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D1BB-2656-4E2F-8C7A-1BC4D8CD307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F718-E663-44B7-AD6E-0F689CC18BCE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B8-A6E3-40CD-8016-B862F6AC3325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014-50BF-43D7-BF54-F29E31BEBB4B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B8EF-E881-4C28-9EC9-E1DF6C1A85DD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8E39-2271-4D8F-99F1-FE99E160B9A8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3CF6-AF08-48AB-A7D3-9BF64CCFFCAB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93BC-4386-47EE-B4E8-6F8DF7169C1E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A720-8A3C-43BC-AF3B-D64706DFE5B0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7772-CDBD-4A5A-9C91-38CBDC809A73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109-0E8A-4E1C-8A95-A07EF8A006E8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7B05-7301-413B-A4B1-4AF62D8A666C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3094-56A9-4A0E-83C0-F3EA09052C74}" type="datetime1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4772B-DC73-49D7-B927-DC8D5EF7546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948751"/>
            <a:ext cx="770897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do I need care pathways when our allergy service is so great??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\\icfs18.cc.ic.ac.uk\rgriffi2\PROJECT\Blank documents\Logos\clahrc jp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6309321"/>
            <a:ext cx="1698255" cy="313576"/>
          </a:xfrm>
          <a:prstGeom prst="rect">
            <a:avLst/>
          </a:prstGeom>
          <a:noFill/>
        </p:spPr>
      </p:pic>
      <p:pic>
        <p:nvPicPr>
          <p:cNvPr id="1027" name="Picture 3" descr="\\icfs18.cc.ic.ac.uk\rgriffi2\PROJECT\Blank documents\Logos\Imperial college london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5" y="6237312"/>
            <a:ext cx="1633835" cy="429154"/>
          </a:xfrm>
          <a:prstGeom prst="rect">
            <a:avLst/>
          </a:prstGeom>
          <a:noFill/>
        </p:spPr>
      </p:pic>
      <p:pic>
        <p:nvPicPr>
          <p:cNvPr id="1028" name="Picture 4" descr="\\icfs18.cc.ic.ac.uk\rgriffi2\PROJECT\Blank documents\Logos\imperial nhs tru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6149894"/>
            <a:ext cx="2016224" cy="555004"/>
          </a:xfrm>
          <a:prstGeom prst="rect">
            <a:avLst/>
          </a:prstGeom>
          <a:noFill/>
        </p:spPr>
      </p:pic>
      <p:pic>
        <p:nvPicPr>
          <p:cNvPr id="1029" name="Picture 5" descr="\\icfs18.cc.ic.ac.uk\rgriffi2\PROJECT\Blank documents\Logos\Royal college of Paediatric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115060"/>
            <a:ext cx="1296144" cy="742940"/>
          </a:xfrm>
          <a:prstGeom prst="rect">
            <a:avLst/>
          </a:prstGeom>
          <a:noFill/>
        </p:spPr>
      </p:pic>
      <p:pic>
        <p:nvPicPr>
          <p:cNvPr id="1030" name="Picture 6" descr="\\icfs18.cc.ic.ac.uk\rgriffi2\PROJECT\Blank documents\Logos\central_london_community_healthca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1832" y="5345832"/>
            <a:ext cx="1512168" cy="151216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9552" y="4365104"/>
            <a:ext cx="806489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21275B"/>
                </a:solidFill>
              </a:rPr>
              <a:t>John O. </a:t>
            </a:r>
            <a:r>
              <a:rPr lang="en-GB" sz="2000" dirty="0" smtClean="0">
                <a:solidFill>
                  <a:srgbClr val="21275B"/>
                </a:solidFill>
              </a:rPr>
              <a:t>Warner</a:t>
            </a:r>
            <a:r>
              <a:rPr lang="en-GB" dirty="0">
                <a:solidFill>
                  <a:srgbClr val="21275B"/>
                </a:solidFill>
              </a:rPr>
              <a:t/>
            </a:r>
            <a:br>
              <a:rPr lang="en-GB" dirty="0">
                <a:solidFill>
                  <a:srgbClr val="21275B"/>
                </a:solidFill>
              </a:rPr>
            </a:br>
            <a:r>
              <a:rPr lang="en-GB" b="0" dirty="0">
                <a:solidFill>
                  <a:srgbClr val="21275B"/>
                </a:solidFill>
              </a:rPr>
              <a:t>Chair, RCPCH Allergy Care Pathways Project</a:t>
            </a:r>
          </a:p>
          <a:p>
            <a:pPr algn="ctr">
              <a:spcBef>
                <a:spcPct val="50000"/>
              </a:spcBef>
            </a:pPr>
            <a:r>
              <a:rPr lang="en-GB" b="0" dirty="0">
                <a:solidFill>
                  <a:srgbClr val="21275B"/>
                </a:solidFill>
              </a:rPr>
              <a:t>Professor of Paediatrics and Head of Department, Imperial </a:t>
            </a:r>
            <a:r>
              <a:rPr lang="en-GB" b="0" dirty="0" smtClean="0">
                <a:solidFill>
                  <a:srgbClr val="21275B"/>
                </a:solidFill>
              </a:rPr>
              <a:t>College London</a:t>
            </a:r>
            <a:endParaRPr lang="en-GB" b="0" dirty="0">
              <a:solidFill>
                <a:srgbClr val="2127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395288" y="3527524"/>
            <a:ext cx="84978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275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/>
              <a:t>Mother called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Taken to local A&amp;E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Told by A&amp;E doctor that she should not </a:t>
            </a:r>
            <a:r>
              <a:rPr lang="en-GB" sz="2400" dirty="0" smtClean="0"/>
              <a:t>have had or </a:t>
            </a:r>
            <a:r>
              <a:rPr lang="en-GB" sz="2400" dirty="0"/>
              <a:t>used the </a:t>
            </a:r>
            <a:r>
              <a:rPr lang="en-GB" sz="2400" dirty="0" err="1"/>
              <a:t>epi</a:t>
            </a:r>
            <a:r>
              <a:rPr lang="en-GB" sz="2400" dirty="0"/>
              <a:t>-pen!!!!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50825" y="5734050"/>
            <a:ext cx="649288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575469" y="5734050"/>
            <a:ext cx="7956971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</a:rPr>
              <a:t>Solution lies beyond our ivory tower!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1915" y="2574032"/>
            <a:ext cx="8291264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 OK</a:t>
            </a:r>
            <a:r>
              <a:rPr lang="en-GB" sz="3200" b="1" dirty="0"/>
              <a:t> </a:t>
            </a:r>
            <a:r>
              <a:rPr lang="en-GB" sz="3200" b="1" dirty="0" smtClean="0"/>
              <a:t>– we have more consultants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/>
          <a:lstStyle/>
          <a:p>
            <a:r>
              <a:rPr lang="en-GB" b="1" dirty="0" smtClean="0"/>
              <a:t>Patient reported experience</a:t>
            </a:r>
            <a:endParaRPr lang="en-GB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85855"/>
              </p:ext>
            </p:extLst>
          </p:nvPr>
        </p:nvGraphicFramePr>
        <p:xfrm>
          <a:off x="601216" y="1950332"/>
          <a:ext cx="3358716" cy="295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92845601"/>
              </p:ext>
            </p:extLst>
          </p:nvPr>
        </p:nvGraphicFramePr>
        <p:xfrm>
          <a:off x="5308727" y="1885474"/>
          <a:ext cx="38164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32510188"/>
              </p:ext>
            </p:extLst>
          </p:nvPr>
        </p:nvGraphicFramePr>
        <p:xfrm>
          <a:off x="2411760" y="4223473"/>
          <a:ext cx="3600400" cy="26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6165304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7983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86%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50758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15%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314901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24%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314901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27%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55172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48%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b="1" dirty="0" smtClean="0"/>
              <a:t>%</a:t>
            </a:r>
            <a:endParaRPr lang="en-GB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4624"/>
            <a:ext cx="7596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5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3141687"/>
            <a:ext cx="8785224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GB" b="1" dirty="0"/>
              <a:t>CK age 7 months - A&amp;E with acute vomiting and wheeze after 1 </a:t>
            </a:r>
            <a:r>
              <a:rPr lang="en-GB" b="1" dirty="0" err="1"/>
              <a:t>ts</a:t>
            </a:r>
            <a:r>
              <a:rPr lang="en-GB" b="1" dirty="0"/>
              <a:t> of porridge</a:t>
            </a:r>
          </a:p>
          <a:p>
            <a:r>
              <a:rPr lang="en-GB" b="1" dirty="0"/>
              <a:t>Eczema from 3 </a:t>
            </a:r>
            <a:r>
              <a:rPr lang="en-GB" b="1" dirty="0" err="1"/>
              <a:t>mths</a:t>
            </a:r>
            <a:r>
              <a:rPr lang="en-GB" b="1" dirty="0"/>
              <a:t> - used topical </a:t>
            </a:r>
            <a:r>
              <a:rPr lang="en-GB" b="1" dirty="0" smtClean="0"/>
              <a:t>oatmeal cream</a:t>
            </a:r>
            <a:endParaRPr lang="en-GB" b="1" dirty="0"/>
          </a:p>
          <a:p>
            <a:r>
              <a:rPr lang="en-GB" b="1" dirty="0"/>
              <a:t>Eczema </a:t>
            </a:r>
            <a:r>
              <a:rPr lang="en-GB" b="1" dirty="0" smtClean="0"/>
              <a:t>very severe  </a:t>
            </a:r>
            <a:r>
              <a:rPr lang="en-GB" b="1" dirty="0"/>
              <a:t>and recurrent wheeze for 2 months – only treatment Salbutamol MDI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Weight and head circumference static for 3 months</a:t>
            </a:r>
          </a:p>
          <a:p>
            <a:endParaRPr lang="en-GB" b="1" dirty="0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11560" y="2286000"/>
            <a:ext cx="80752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57200" eaLnBrk="0" hangingPunct="0"/>
            <a:r>
              <a:rPr lang="en-GB" sz="3200" dirty="0" smtClean="0">
                <a:cs typeface="Arial" charset="0"/>
              </a:rPr>
              <a:t>More consultants aren’t preventing this</a:t>
            </a:r>
            <a:endParaRPr lang="en-GB" sz="3200" dirty="0">
              <a:cs typeface="Arial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11561" y="6212160"/>
            <a:ext cx="807524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</a:rPr>
              <a:t>Solution lies beyond our ivory tower!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0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nimBg="1"/>
      <p:bldP spid="1699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100 referral letters and clinic outcomes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3528392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No clinical history - 42%</a:t>
            </a:r>
          </a:p>
          <a:p>
            <a:r>
              <a:rPr lang="en-GB" sz="3600" b="1" dirty="0" smtClean="0"/>
              <a:t>Referral correctly reflected severity/complexity – 7%</a:t>
            </a:r>
          </a:p>
          <a:p>
            <a:r>
              <a:rPr lang="en-GB" sz="3600" b="1" dirty="0" smtClean="0"/>
              <a:t>Under treatment – 42%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5949280"/>
            <a:ext cx="662473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Thus referral letter triage impossible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523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8529" y="1854274"/>
            <a:ext cx="5627687" cy="7826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UK initiatives</a:t>
            </a:r>
          </a:p>
        </p:txBody>
      </p:sp>
      <p:pic>
        <p:nvPicPr>
          <p:cNvPr id="43012" name="Picture 4" descr="j017402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4697"/>
            <a:ext cx="1563688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0825" y="2780978"/>
            <a:ext cx="8713788" cy="396039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800" b="1" dirty="0" smtClean="0"/>
              <a:t>RCP – Allergy; the unmet need 2003                                                  (A postcode lottery)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Parliamentary Health Committee 2004/5 Endorsed RCP report and recommendations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Dept. of Health response 2005/6.  No action on main recommendations…..more information required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Science and Technology Committee (</a:t>
            </a:r>
            <a:r>
              <a:rPr lang="en-GB" sz="2800" b="1" dirty="0" err="1" smtClean="0"/>
              <a:t>HoL</a:t>
            </a:r>
            <a:r>
              <a:rPr lang="en-GB" sz="2800" b="1" dirty="0" smtClean="0"/>
              <a:t>) 2007…focus on research but accepted this was compromised by lack of service provision </a:t>
            </a:r>
            <a:endParaRPr lang="en-GB" sz="2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5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21886"/>
            <a:ext cx="3672408" cy="4719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576" y="3068960"/>
            <a:ext cx="3095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275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000" b="1"/>
              <a:t>Have we made any progress?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578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5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9581" y="34131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Summertime Blues</a:t>
            </a:r>
            <a:br>
              <a:rPr lang="en-GB" b="1" dirty="0" smtClean="0"/>
            </a:br>
            <a:r>
              <a:rPr lang="en-GB" b="1" dirty="0" smtClean="0"/>
              <a:t>Eddie Cochrane 1958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846138" y="1484313"/>
            <a:ext cx="72009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sz="3200"/>
          </a:p>
          <a:p>
            <a:pPr eaLnBrk="1" hangingPunct="1"/>
            <a:r>
              <a:rPr lang="en-GB" sz="3200"/>
              <a:t>…Well I called my congressman and he said Quote:</a:t>
            </a:r>
          </a:p>
          <a:p>
            <a:pPr eaLnBrk="1" hangingPunct="1"/>
            <a:r>
              <a:rPr lang="en-GB" sz="3200"/>
              <a:t>“I’d like to help you son but you’re too young to vote</a:t>
            </a:r>
          </a:p>
        </p:txBody>
      </p:sp>
      <p:pic>
        <p:nvPicPr>
          <p:cNvPr id="5124" name="Picture 4" descr="C:\Users\jowarner1\Pictures\Student vot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911600"/>
            <a:ext cx="15890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5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635896" y="3327401"/>
            <a:ext cx="5329238" cy="233384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/>
              <a:t>Management guidelines – NICE, </a:t>
            </a:r>
            <a:r>
              <a:rPr lang="en-GB" b="1" dirty="0" smtClean="0"/>
              <a:t>BTS/SIGN, BSACI </a:t>
            </a:r>
            <a:r>
              <a:rPr lang="en-GB" b="1" dirty="0" err="1"/>
              <a:t>etc</a:t>
            </a:r>
            <a:endParaRPr lang="en-GB" b="1" dirty="0"/>
          </a:p>
          <a:p>
            <a:r>
              <a:rPr lang="en-GB" b="1" dirty="0"/>
              <a:t>Pilot network in NW region</a:t>
            </a:r>
          </a:p>
          <a:p>
            <a:r>
              <a:rPr lang="en-GB" b="1" dirty="0"/>
              <a:t>More research </a:t>
            </a:r>
          </a:p>
          <a:p>
            <a:endParaRPr lang="en-GB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3136" y="1902470"/>
            <a:ext cx="7643664" cy="80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Where do we go from here?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3568" y="5006503"/>
            <a:ext cx="719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bg1"/>
                </a:solidFill>
                <a:cs typeface="Arial" charset="0"/>
              </a:rPr>
              <a:t>DH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267099" y="5013176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chemeClr val="bg1"/>
                </a:solidFill>
                <a:cs typeface="Arial" charset="0"/>
              </a:rPr>
              <a:t>JOW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79712" y="6165304"/>
            <a:ext cx="5329238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Integrated care pathways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6004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3501008"/>
            <a:ext cx="6480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JOW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211796"/>
            <a:ext cx="5760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DH</a:t>
            </a:r>
            <a:endParaRPr lang="en-GB" b="1" dirty="0"/>
          </a:p>
        </p:txBody>
      </p:sp>
      <p:sp>
        <p:nvSpPr>
          <p:cNvPr id="6" name="Block Arc 5"/>
          <p:cNvSpPr/>
          <p:nvPr/>
        </p:nvSpPr>
        <p:spPr>
          <a:xfrm>
            <a:off x="2627461" y="3501008"/>
            <a:ext cx="216670" cy="18466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j04387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0586"/>
            <a:ext cx="26273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j023622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45619"/>
            <a:ext cx="309721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d0666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17056"/>
            <a:ext cx="1728787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075185"/>
            <a:ext cx="8569077" cy="99377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Care pathways are not “sat-</a:t>
            </a:r>
            <a:r>
              <a:rPr lang="en-GB" b="1" dirty="0" err="1">
                <a:solidFill>
                  <a:schemeClr val="tx1"/>
                </a:solidFill>
              </a:rPr>
              <a:t>navs</a:t>
            </a:r>
            <a:r>
              <a:rPr lang="en-GB" b="1" dirty="0">
                <a:solidFill>
                  <a:schemeClr val="tx1"/>
                </a:solidFill>
              </a:rPr>
              <a:t>” to the hospital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50825" y="5734050"/>
            <a:ext cx="649288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4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50825" y="2636838"/>
            <a:ext cx="4835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276225">
              <a:spcAft>
                <a:spcPts val="1200"/>
              </a:spcAft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Local partnerships including all agencies involved with the care of children in a locality</a:t>
            </a:r>
          </a:p>
          <a:p>
            <a:pPr marL="361950" indent="-276225">
              <a:spcAft>
                <a:spcPts val="1200"/>
              </a:spcAft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Emphasis on efficient service provision</a:t>
            </a:r>
          </a:p>
        </p:txBody>
      </p:sp>
      <p:pic>
        <p:nvPicPr>
          <p:cNvPr id="7987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3790" r="3214" b="2191"/>
          <a:stretch>
            <a:fillRect/>
          </a:stretch>
        </p:blipFill>
        <p:spPr bwMode="auto">
          <a:xfrm>
            <a:off x="5508625" y="2492375"/>
            <a:ext cx="2951163" cy="4105275"/>
          </a:xfrm>
          <a:prstGeom prst="rect">
            <a:avLst/>
          </a:prstGeom>
          <a:solidFill>
            <a:srgbClr val="000000">
              <a:alpha val="0"/>
            </a:srgbClr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9877" name="Text Box 4"/>
          <p:cNvSpPr>
            <a:spLocks noChangeArrowheads="1"/>
          </p:cNvSpPr>
          <p:nvPr/>
        </p:nvSpPr>
        <p:spPr bwMode="auto">
          <a:xfrm>
            <a:off x="258763" y="4999038"/>
            <a:ext cx="8628062" cy="1454150"/>
          </a:xfrm>
          <a:prstGeom prst="roundRect">
            <a:avLst>
              <a:gd name="adj" fmla="val 7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/>
              <a:t>“What is needed is a common vision that is strong enough to bind all the agencies together while taking account of different perspectives ... The future must be one of a holistic approach to the child or young person.”</a:t>
            </a:r>
            <a:r>
              <a:rPr lang="en-GB" sz="2200" b="0"/>
              <a:t> </a:t>
            </a:r>
          </a:p>
          <a:p>
            <a:pPr algn="r"/>
            <a:r>
              <a:rPr lang="en-GB" sz="1800" i="1"/>
              <a:t>Getting it right for children - Kennedy report Sept. 2010</a:t>
            </a:r>
            <a:endParaRPr lang="en-GB" sz="2200" b="0"/>
          </a:p>
          <a:p>
            <a:endParaRPr lang="en-GB" sz="500" i="1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12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2024"/>
            <a:ext cx="8435975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1" dirty="0"/>
              <a:t>ICHT paediatric allergy service.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888" y="3717627"/>
            <a:ext cx="8229600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/>
              <a:t>High demand.</a:t>
            </a:r>
          </a:p>
          <a:p>
            <a:r>
              <a:rPr lang="en-GB" b="1" dirty="0"/>
              <a:t>High level of patient/parent satisfaction.</a:t>
            </a:r>
          </a:p>
          <a:p>
            <a:r>
              <a:rPr lang="en-GB" b="1" dirty="0"/>
              <a:t>Balanced budget.</a:t>
            </a:r>
          </a:p>
          <a:p>
            <a:endParaRPr lang="en-GB" b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50825" y="5734050"/>
            <a:ext cx="6492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5469" y="5886450"/>
            <a:ext cx="802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So we’re alright Jack!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817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275781"/>
            <a:ext cx="8496944" cy="865187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Definition of integrated care pathways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3429595"/>
            <a:ext cx="8642350" cy="287972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GB" sz="2400" b="1" dirty="0"/>
              <a:t>Patient focussed tools to provide the sequence and timings of actions to achieve patient outcomes with the greatest efficiency</a:t>
            </a:r>
          </a:p>
          <a:p>
            <a:r>
              <a:rPr lang="en-GB" sz="2400" b="1" dirty="0"/>
              <a:t>They follow patients from the initial point of presentation to the final outcome</a:t>
            </a:r>
          </a:p>
          <a:p>
            <a:r>
              <a:rPr lang="en-GB" sz="2400" b="1" dirty="0"/>
              <a:t>The outcome is the desired endpoint for the patient</a:t>
            </a:r>
          </a:p>
          <a:p>
            <a:r>
              <a:rPr lang="en-GB" sz="2400" b="1" dirty="0"/>
              <a:t>They are </a:t>
            </a:r>
            <a:r>
              <a:rPr lang="en-GB" sz="2800" b="1" dirty="0"/>
              <a:t>not</a:t>
            </a:r>
            <a:r>
              <a:rPr lang="en-GB" sz="2400" b="1" dirty="0"/>
              <a:t> management guidelines which set out the clinical care suitable for patients with a specific condition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9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6" y="2362522"/>
            <a:ext cx="8447088" cy="7064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The aim of the </a:t>
            </a:r>
            <a:r>
              <a:rPr lang="en-GB" sz="3200" b="1" dirty="0" smtClean="0">
                <a:solidFill>
                  <a:schemeClr val="tx1"/>
                </a:solidFill>
              </a:rPr>
              <a:t>RCPCH allergy </a:t>
            </a:r>
            <a:r>
              <a:rPr lang="en-GB" sz="3200" b="1" dirty="0">
                <a:solidFill>
                  <a:schemeClr val="tx1"/>
                </a:solidFill>
              </a:rPr>
              <a:t>pathways project was to develop…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572842"/>
            <a:ext cx="8229600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dirty="0"/>
              <a:t>   …</a:t>
            </a:r>
            <a:r>
              <a:rPr lang="en-GB" sz="3400" dirty="0"/>
              <a:t>ideal national care pathways that can be adopted for local use.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sz="3400" dirty="0"/>
              <a:t>Gold standard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sz="3400" dirty="0"/>
              <a:t>Evidence based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sz="3400" dirty="0"/>
              <a:t>Focus on </a:t>
            </a:r>
            <a:r>
              <a:rPr lang="en-GB" sz="3400" dirty="0" smtClean="0"/>
              <a:t>competence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GB" sz="3400" dirty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sz="3400" dirty="0"/>
              <a:t>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5734050"/>
            <a:ext cx="5048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5949950"/>
            <a:ext cx="496855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Involving all stake-holders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720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2564904"/>
            <a:ext cx="4764088" cy="13843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Competences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3871094"/>
            <a:ext cx="8856984" cy="30142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sz="3600" b="1" dirty="0"/>
              <a:t>   Define the steps in pathway based on the competences of </a:t>
            </a:r>
            <a:r>
              <a:rPr lang="en-GB" sz="3600" b="1" dirty="0" smtClean="0"/>
              <a:t>the health </a:t>
            </a:r>
            <a:r>
              <a:rPr lang="en-GB" sz="3600" b="1" dirty="0"/>
              <a:t>care team not the setting in which the care should be provided.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5734050"/>
            <a:ext cx="576263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0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692696"/>
            <a:ext cx="5503863" cy="706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7200" b="1" smtClean="0"/>
              <a:t>8 Pathways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7550"/>
            <a:ext cx="8085138" cy="388937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Anaphylaxis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Asthma/Rhinitis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Food Allergy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Eczema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Urticaria/Mastocytosis/Angio-oedema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Drug allergy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Venom allergy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Latex Allergy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5734050"/>
            <a:ext cx="504825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9"/>
            <a:ext cx="7740352" cy="171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" y="1772816"/>
            <a:ext cx="497046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5B"/>
                </a:solidFill>
                <a:effectLst/>
                <a:uLnTx/>
                <a:uFillTx/>
                <a:latin typeface="Arial Rounded MT Bold" pitchFamily="34" charset="0"/>
                <a:ea typeface="ＭＳ Ｐゴシック" pitchFamily="34" charset="-128"/>
                <a:cs typeface="Arial" charset="0"/>
              </a:rPr>
              <a:t>THE NETWORK APPROACH</a:t>
            </a:r>
          </a:p>
        </p:txBody>
      </p:sp>
      <p:sp>
        <p:nvSpPr>
          <p:cNvPr id="6" name="AutoShape 3"/>
          <p:cNvSpPr>
            <a:spLocks noChangeAspect="1" noChangeArrowheads="1"/>
          </p:cNvSpPr>
          <p:nvPr/>
        </p:nvSpPr>
        <p:spPr bwMode="auto">
          <a:xfrm>
            <a:off x="2182814" y="2230016"/>
            <a:ext cx="4873625" cy="4391397"/>
          </a:xfrm>
          <a:custGeom>
            <a:avLst/>
            <a:gdLst>
              <a:gd name="T0" fmla="*/ 549819836 w 21600"/>
              <a:gd name="T1" fmla="*/ 0 h 21600"/>
              <a:gd name="T2" fmla="*/ 161025922 w 21600"/>
              <a:gd name="T3" fmla="*/ 119618706 h 21600"/>
              <a:gd name="T4" fmla="*/ 0 w 21600"/>
              <a:gd name="T5" fmla="*/ 408435373 h 21600"/>
              <a:gd name="T6" fmla="*/ 161025922 w 21600"/>
              <a:gd name="T7" fmla="*/ 697252088 h 21600"/>
              <a:gd name="T8" fmla="*/ 549819836 w 21600"/>
              <a:gd name="T9" fmla="*/ 816870745 h 21600"/>
              <a:gd name="T10" fmla="*/ 938613581 w 21600"/>
              <a:gd name="T11" fmla="*/ 697252088 h 21600"/>
              <a:gd name="T12" fmla="*/ 1099639672 w 21600"/>
              <a:gd name="T13" fmla="*/ 408435373 h 21600"/>
              <a:gd name="T14" fmla="*/ 938613581 w 21600"/>
              <a:gd name="T15" fmla="*/ 11961870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99" y="10800"/>
                </a:moveTo>
                <a:cubicBezTo>
                  <a:pt x="6099" y="13396"/>
                  <a:pt x="8204" y="15501"/>
                  <a:pt x="10800" y="15501"/>
                </a:cubicBezTo>
                <a:cubicBezTo>
                  <a:pt x="13396" y="15501"/>
                  <a:pt x="15501" y="13396"/>
                  <a:pt x="15501" y="10800"/>
                </a:cubicBezTo>
                <a:cubicBezTo>
                  <a:pt x="15501" y="8204"/>
                  <a:pt x="13396" y="6099"/>
                  <a:pt x="10800" y="6099"/>
                </a:cubicBezTo>
                <a:cubicBezTo>
                  <a:pt x="8204" y="6099"/>
                  <a:pt x="6099" y="8204"/>
                  <a:pt x="6099" y="1080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3D1F5">
                  <a:alpha val="70000"/>
                </a:srgbClr>
              </a:gs>
            </a:gsLst>
            <a:path path="rect">
              <a:fillToRect l="100000" t="100000"/>
            </a:path>
          </a:gradFill>
          <a:ln w="9525" algn="ctr">
            <a:solidFill>
              <a:srgbClr val="9395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6"/>
          <p:cNvSpPr>
            <a:spLocks noChangeAspect="1" noChangeArrowheads="1"/>
          </p:cNvSpPr>
          <p:nvPr/>
        </p:nvSpPr>
        <p:spPr bwMode="auto">
          <a:xfrm>
            <a:off x="4751389" y="2803477"/>
            <a:ext cx="1089025" cy="568325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83D1F5"/>
            </a:solidFill>
            <a:miter lim="800000"/>
            <a:headEnd/>
            <a:tailEnd/>
          </a:ln>
          <a:effectLst>
            <a:outerShdw dist="56796" dir="1593903" algn="ctr" rotWithShape="0">
              <a:srgbClr val="006666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600">
                <a:solidFill>
                  <a:srgbClr val="21275B"/>
                </a:solidFill>
                <a:latin typeface="Tahoma" charset="0"/>
              </a:rPr>
              <a:t>Primary </a:t>
            </a:r>
          </a:p>
          <a:p>
            <a:pPr algn="ctr">
              <a:defRPr/>
            </a:pPr>
            <a:r>
              <a:rPr lang="en-GB" sz="1600">
                <a:solidFill>
                  <a:srgbClr val="21275B"/>
                </a:solidFill>
                <a:latin typeface="Tahoma" charset="0"/>
              </a:rPr>
              <a:t>Care</a:t>
            </a:r>
          </a:p>
        </p:txBody>
      </p:sp>
      <p:sp>
        <p:nvSpPr>
          <p:cNvPr id="8" name="Rectangle 7"/>
          <p:cNvSpPr>
            <a:spLocks noChangeAspect="1" noChangeArrowheads="1"/>
          </p:cNvSpPr>
          <p:nvPr/>
        </p:nvSpPr>
        <p:spPr bwMode="auto">
          <a:xfrm>
            <a:off x="3024189" y="2947939"/>
            <a:ext cx="1089025" cy="569913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83D1F5"/>
            </a:solidFill>
            <a:miter lim="800000"/>
            <a:headEnd/>
            <a:tailEnd/>
          </a:ln>
          <a:effectLst>
            <a:outerShdw dist="56796" dir="1593903" algn="ctr" rotWithShape="0">
              <a:srgbClr val="006666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600">
                <a:solidFill>
                  <a:srgbClr val="21275B"/>
                </a:solidFill>
                <a:latin typeface="Tahoma" charset="0"/>
              </a:rPr>
              <a:t>Community </a:t>
            </a:r>
          </a:p>
          <a:p>
            <a:pPr algn="ctr">
              <a:defRPr/>
            </a:pPr>
            <a:r>
              <a:rPr lang="en-GB" sz="1600">
                <a:solidFill>
                  <a:srgbClr val="21275B"/>
                </a:solidFill>
                <a:latin typeface="Tahoma" charset="0"/>
              </a:rPr>
              <a:t>Nursing</a:t>
            </a:r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5854701" y="3886151"/>
            <a:ext cx="985839" cy="935037"/>
          </a:xfrm>
          <a:prstGeom prst="octagon">
            <a:avLst>
              <a:gd name="adj" fmla="val 29287"/>
            </a:avLst>
          </a:prstGeom>
          <a:solidFill>
            <a:srgbClr val="21275B"/>
          </a:solidFill>
          <a:ln w="9525" algn="ctr">
            <a:solidFill>
              <a:srgbClr val="21275B"/>
            </a:solidFill>
            <a:miter lim="800000"/>
            <a:headEnd/>
            <a:tailEnd/>
          </a:ln>
          <a:effectLst>
            <a:outerShdw dist="56796" dir="1593903" algn="ctr" rotWithShape="0">
              <a:srgbClr val="006666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600" dirty="0" smtClean="0">
                <a:solidFill>
                  <a:schemeClr val="bg1"/>
                </a:solidFill>
                <a:latin typeface="Tahoma" charset="0"/>
              </a:rPr>
              <a:t>ICHT</a:t>
            </a:r>
            <a:endParaRPr lang="en-GB" sz="16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0" name="AutoShape 7"/>
          <p:cNvSpPr>
            <a:spLocks noChangeAspect="1" noChangeArrowheads="1"/>
          </p:cNvSpPr>
          <p:nvPr/>
        </p:nvSpPr>
        <p:spPr bwMode="auto">
          <a:xfrm>
            <a:off x="2232025" y="4171901"/>
            <a:ext cx="1244600" cy="933450"/>
          </a:xfrm>
          <a:prstGeom prst="pentagon">
            <a:avLst/>
          </a:prstGeom>
          <a:solidFill>
            <a:srgbClr val="FFCCFF"/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>
            <a:outerShdw dist="56796" dir="1593903" algn="ctr" rotWithShape="0">
              <a:srgbClr val="006666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500">
                <a:solidFill>
                  <a:srgbClr val="21275B"/>
                </a:solidFill>
                <a:latin typeface="Tahoma" charset="0"/>
              </a:rPr>
              <a:t>Childrens </a:t>
            </a:r>
          </a:p>
          <a:p>
            <a:pPr algn="ctr">
              <a:defRPr/>
            </a:pPr>
            <a:r>
              <a:rPr lang="en-GB" sz="1500">
                <a:solidFill>
                  <a:srgbClr val="21275B"/>
                </a:solidFill>
                <a:latin typeface="Tahoma" charset="0"/>
              </a:rPr>
              <a:t>Services</a:t>
            </a:r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3311526" y="5395864"/>
            <a:ext cx="1241425" cy="931863"/>
          </a:xfrm>
          <a:prstGeom prst="pentagon">
            <a:avLst/>
          </a:prstGeom>
          <a:solidFill>
            <a:srgbClr val="FFCCFF"/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>
            <a:outerShdw dist="56796" dir="1593903" algn="ctr" rotWithShape="0">
              <a:srgbClr val="006666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500">
                <a:solidFill>
                  <a:srgbClr val="21275B"/>
                </a:solidFill>
                <a:latin typeface="Tahoma" charset="0"/>
              </a:rPr>
              <a:t>Extended </a:t>
            </a:r>
          </a:p>
          <a:p>
            <a:pPr algn="ctr">
              <a:defRPr/>
            </a:pPr>
            <a:r>
              <a:rPr lang="en-GB" sz="1500">
                <a:solidFill>
                  <a:srgbClr val="21275B"/>
                </a:solidFill>
                <a:latin typeface="Tahoma" charset="0"/>
              </a:rPr>
              <a:t>Schools</a:t>
            </a:r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>
            <a:off x="5035552" y="5156152"/>
            <a:ext cx="1306513" cy="981075"/>
          </a:xfrm>
          <a:prstGeom prst="pentagon">
            <a:avLst/>
          </a:prstGeom>
          <a:solidFill>
            <a:srgbClr val="FFCCFF"/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>
            <a:outerShdw dist="56796" dir="1593903" algn="ctr" rotWithShape="0">
              <a:srgbClr val="006666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500">
                <a:solidFill>
                  <a:srgbClr val="21275B"/>
                </a:solidFill>
                <a:latin typeface="Tahoma" charset="0"/>
              </a:rPr>
              <a:t>Team </a:t>
            </a:r>
          </a:p>
          <a:p>
            <a:pPr algn="ctr">
              <a:defRPr/>
            </a:pPr>
            <a:r>
              <a:rPr lang="en-GB" sz="1500">
                <a:solidFill>
                  <a:srgbClr val="21275B"/>
                </a:solidFill>
                <a:latin typeface="Tahoma" charset="0"/>
              </a:rPr>
              <a:t>around </a:t>
            </a:r>
          </a:p>
          <a:p>
            <a:pPr algn="ctr">
              <a:defRPr/>
            </a:pPr>
            <a:r>
              <a:rPr lang="en-GB" sz="1500">
                <a:solidFill>
                  <a:srgbClr val="21275B"/>
                </a:solidFill>
                <a:latin typeface="Tahoma" charset="0"/>
              </a:rPr>
              <a:t>the family</a:t>
            </a:r>
          </a:p>
        </p:txBody>
      </p:sp>
      <p:sp>
        <p:nvSpPr>
          <p:cNvPr id="13" name="Rectangle 10"/>
          <p:cNvSpPr>
            <a:spLocks noChangeAspect="1" noChangeArrowheads="1"/>
          </p:cNvSpPr>
          <p:nvPr/>
        </p:nvSpPr>
        <p:spPr bwMode="auto">
          <a:xfrm>
            <a:off x="3816351" y="3956002"/>
            <a:ext cx="158432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>
                <a:solidFill>
                  <a:srgbClr val="21275B"/>
                </a:solidFill>
              </a:rPr>
              <a:t>Patient </a:t>
            </a:r>
          </a:p>
          <a:p>
            <a:pPr algn="ctr"/>
            <a:r>
              <a:rPr lang="en-GB" sz="2200" b="1">
                <a:solidFill>
                  <a:srgbClr val="21275B"/>
                </a:solidFill>
              </a:rPr>
              <a:t>and </a:t>
            </a:r>
          </a:p>
          <a:p>
            <a:pPr algn="ctr"/>
            <a:r>
              <a:rPr lang="en-GB" sz="2200" b="1">
                <a:solidFill>
                  <a:srgbClr val="21275B"/>
                </a:solidFill>
              </a:rPr>
              <a:t>their family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39651" y="2478085"/>
            <a:ext cx="2016125" cy="9509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D1F5">
                  <a:alpha val="70000"/>
                </a:srgbClr>
              </a:gs>
              <a:gs pos="100000">
                <a:schemeClr val="bg1">
                  <a:alpha val="39998"/>
                </a:schemeClr>
              </a:gs>
            </a:gsLst>
            <a:lin ang="0" scaled="1"/>
          </a:gradFill>
          <a:ln w="9525" algn="ctr">
            <a:solidFill>
              <a:srgbClr val="83D1F5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>
                <a:solidFill>
                  <a:srgbClr val="21275B"/>
                </a:solidFill>
              </a:rPr>
              <a:t>Common training programme and management protocols</a:t>
            </a:r>
            <a:endParaRPr lang="en-GB" sz="1600" dirty="0">
              <a:solidFill>
                <a:srgbClr val="21275B"/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79512" y="4581129"/>
            <a:ext cx="2016125" cy="1296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D1F5">
                  <a:alpha val="70000"/>
                </a:srgbClr>
              </a:gs>
              <a:gs pos="100000">
                <a:schemeClr val="bg1">
                  <a:alpha val="39998"/>
                </a:schemeClr>
              </a:gs>
            </a:gsLst>
            <a:lin ang="0" scaled="1"/>
          </a:gradFill>
          <a:ln w="9525" algn="ctr">
            <a:solidFill>
              <a:srgbClr val="83D1F5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>
                <a:solidFill>
                  <a:srgbClr val="21275B"/>
                </a:solidFill>
              </a:rPr>
              <a:t>Supported care at home by increased patient /carer involvement</a:t>
            </a:r>
            <a:endParaRPr lang="en-GB" sz="1600" dirty="0">
              <a:solidFill>
                <a:srgbClr val="21275B"/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6444208" y="2420888"/>
            <a:ext cx="2267843" cy="6667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39998"/>
                </a:schemeClr>
              </a:gs>
              <a:gs pos="100000">
                <a:srgbClr val="83D1F5">
                  <a:alpha val="70000"/>
                </a:srgbClr>
              </a:gs>
            </a:gsLst>
            <a:lin ang="0" scaled="1"/>
          </a:gradFill>
          <a:ln w="9525" algn="ctr">
            <a:solidFill>
              <a:srgbClr val="83D1F5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>
                <a:solidFill>
                  <a:srgbClr val="21275B"/>
                </a:solidFill>
              </a:rPr>
              <a:t>Community clinics</a:t>
            </a:r>
            <a:endParaRPr lang="en-GB" sz="1600" dirty="0">
              <a:solidFill>
                <a:srgbClr val="21275B"/>
              </a:solidFill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861177" y="5252990"/>
            <a:ext cx="2103311" cy="1074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39998"/>
                </a:schemeClr>
              </a:gs>
              <a:gs pos="100000">
                <a:srgbClr val="83D1F5">
                  <a:alpha val="70000"/>
                </a:srgbClr>
              </a:gs>
            </a:gsLst>
            <a:lin ang="0" scaled="1"/>
          </a:gradFill>
          <a:ln w="9525" algn="ctr">
            <a:solidFill>
              <a:srgbClr val="83D1F5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>
                <a:solidFill>
                  <a:srgbClr val="21275B"/>
                </a:solidFill>
              </a:rPr>
              <a:t>Integration of all stake-holders  in one management structure</a:t>
            </a:r>
            <a:endParaRPr lang="en-GB" sz="1600" dirty="0">
              <a:solidFill>
                <a:srgbClr val="21275B"/>
              </a:solidFill>
            </a:endParaRPr>
          </a:p>
        </p:txBody>
      </p:sp>
      <p:sp>
        <p:nvSpPr>
          <p:cNvPr id="18" name="Text Box 11"/>
          <p:cNvSpPr txBox="1">
            <a:spLocks noChangeAspect="1" noChangeArrowheads="1"/>
          </p:cNvSpPr>
          <p:nvPr/>
        </p:nvSpPr>
        <p:spPr bwMode="auto">
          <a:xfrm>
            <a:off x="252414" y="6308726"/>
            <a:ext cx="3119437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1000" i="1" dirty="0">
                <a:solidFill>
                  <a:srgbClr val="21275B"/>
                </a:solidFill>
                <a:cs typeface="Arial" charset="0"/>
              </a:rPr>
              <a:t>Modified image courtesy of Dr </a:t>
            </a:r>
            <a:r>
              <a:rPr lang="en-GB" sz="1000" i="1" dirty="0" err="1">
                <a:solidFill>
                  <a:srgbClr val="21275B"/>
                </a:solidFill>
                <a:cs typeface="Arial" charset="0"/>
              </a:rPr>
              <a:t>Mando</a:t>
            </a:r>
            <a:r>
              <a:rPr lang="en-GB" sz="1000" i="1" dirty="0">
                <a:solidFill>
                  <a:srgbClr val="21275B"/>
                </a:solidFill>
                <a:cs typeface="Arial" charset="0"/>
              </a:rPr>
              <a:t> Watson</a:t>
            </a:r>
          </a:p>
          <a:p>
            <a:r>
              <a:rPr lang="en-GB" sz="1000" i="1" dirty="0">
                <a:solidFill>
                  <a:srgbClr val="21275B"/>
                </a:solidFill>
                <a:cs typeface="Arial" charset="0"/>
              </a:rPr>
              <a:t>© </a:t>
            </a:r>
            <a:r>
              <a:rPr lang="en-GB" sz="1000" i="1" dirty="0">
                <a:solidFill>
                  <a:srgbClr val="21275B"/>
                </a:solidFill>
              </a:rPr>
              <a:t>Imperial College Healthcare NHS Trust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5" name="AutoShape 27"/>
          <p:cNvSpPr>
            <a:spLocks noChangeArrowheads="1"/>
          </p:cNvSpPr>
          <p:nvPr/>
        </p:nvSpPr>
        <p:spPr bwMode="auto">
          <a:xfrm>
            <a:off x="182395" y="3284538"/>
            <a:ext cx="8785225" cy="2952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65113" indent="-265113"/>
            <a:endParaRPr lang="en-GB" sz="2400" dirty="0">
              <a:solidFill>
                <a:schemeClr val="tx1"/>
              </a:solidFill>
            </a:endParaRPr>
          </a:p>
          <a:p>
            <a:pPr marL="265113" indent="-265113"/>
            <a:endParaRPr lang="en-GB" sz="2400" dirty="0">
              <a:solidFill>
                <a:schemeClr val="tx1"/>
              </a:solidFill>
            </a:endParaRPr>
          </a:p>
          <a:p>
            <a:pPr marL="265113" indent="-265113"/>
            <a:endParaRPr lang="en-GB" sz="2400" dirty="0">
              <a:solidFill>
                <a:schemeClr val="tx1"/>
              </a:solidFill>
            </a:endParaRPr>
          </a:p>
          <a:p>
            <a:pPr marL="265113" indent="-265113">
              <a:buFontTx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An algorithm of the stages of care of the ideal pathway</a:t>
            </a:r>
          </a:p>
          <a:p>
            <a:pPr marL="265113" indent="-265113">
              <a:buFontTx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The competences required to deliver the ideal pathway</a:t>
            </a:r>
          </a:p>
          <a:p>
            <a:pPr marL="265113" indent="-265113">
              <a:buFontTx/>
              <a:buChar char="•"/>
            </a:pPr>
            <a:endParaRPr lang="en-GB" sz="2400" dirty="0">
              <a:solidFill>
                <a:srgbClr val="21275B"/>
              </a:solidFill>
            </a:endParaRPr>
          </a:p>
          <a:p>
            <a:pPr marL="265113" indent="-265113"/>
            <a:endParaRPr lang="en-GB" sz="2400" dirty="0">
              <a:solidFill>
                <a:srgbClr val="21275B"/>
              </a:solidFill>
            </a:endParaRPr>
          </a:p>
        </p:txBody>
      </p:sp>
      <p:sp>
        <p:nvSpPr>
          <p:cNvPr id="89106" name="Rectangle 28"/>
          <p:cNvSpPr>
            <a:spLocks noChangeArrowheads="1"/>
          </p:cNvSpPr>
          <p:nvPr/>
        </p:nvSpPr>
        <p:spPr bwMode="auto">
          <a:xfrm>
            <a:off x="827088" y="3645024"/>
            <a:ext cx="7199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The pathways documents are in two sections:</a:t>
            </a:r>
          </a:p>
        </p:txBody>
      </p:sp>
      <p:sp>
        <p:nvSpPr>
          <p:cNvPr id="89107" name="Rectangle 28"/>
          <p:cNvSpPr>
            <a:spLocks noChangeArrowheads="1"/>
          </p:cNvSpPr>
          <p:nvPr/>
        </p:nvSpPr>
        <p:spPr bwMode="auto">
          <a:xfrm>
            <a:off x="538956" y="5635625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i="1" dirty="0"/>
              <a:t>Each pathway has a set a core knowledge documents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688" y="22768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Overview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3070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850" y="2348235"/>
            <a:ext cx="2881313" cy="720725"/>
          </a:xfrm>
          <a:prstGeom prst="roundRect">
            <a:avLst>
              <a:gd name="adj" fmla="val 16459"/>
            </a:avLst>
          </a:prstGeom>
          <a:solidFill>
            <a:srgbClr val="4EA8B2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200">
                <a:solidFill>
                  <a:srgbClr val="FFFF00"/>
                </a:solidFill>
                <a:latin typeface="Arial" charset="0"/>
              </a:rPr>
              <a:t>Initial recognition</a:t>
            </a:r>
          </a:p>
        </p:txBody>
      </p:sp>
      <p:sp>
        <p:nvSpPr>
          <p:cNvPr id="2" name="Rounded Rectangle 4"/>
          <p:cNvSpPr/>
          <p:nvPr/>
        </p:nvSpPr>
        <p:spPr>
          <a:xfrm>
            <a:off x="323850" y="3428355"/>
            <a:ext cx="2881313" cy="720725"/>
          </a:xfrm>
          <a:prstGeom prst="roundRect">
            <a:avLst>
              <a:gd name="adj" fmla="val 16459"/>
            </a:avLst>
          </a:prstGeom>
          <a:solidFill>
            <a:srgbClr val="4EA8B2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200">
                <a:solidFill>
                  <a:srgbClr val="FFFF00"/>
                </a:solidFill>
                <a:latin typeface="Arial" charset="0"/>
              </a:rPr>
              <a:t>Confirmed diagnosis</a:t>
            </a:r>
          </a:p>
        </p:txBody>
      </p:sp>
      <p:sp>
        <p:nvSpPr>
          <p:cNvPr id="3" name="Rounded Rectangle 4"/>
          <p:cNvSpPr/>
          <p:nvPr/>
        </p:nvSpPr>
        <p:spPr>
          <a:xfrm>
            <a:off x="323850" y="4580483"/>
            <a:ext cx="2881313" cy="720725"/>
          </a:xfrm>
          <a:prstGeom prst="roundRect">
            <a:avLst>
              <a:gd name="adj" fmla="val 16459"/>
            </a:avLst>
          </a:prstGeom>
          <a:solidFill>
            <a:srgbClr val="4EA8B2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200">
                <a:solidFill>
                  <a:srgbClr val="FFFF00"/>
                </a:solidFill>
                <a:latin typeface="Arial" charset="0"/>
              </a:rPr>
              <a:t>Management</a:t>
            </a:r>
          </a:p>
        </p:txBody>
      </p:sp>
      <p:sp>
        <p:nvSpPr>
          <p:cNvPr id="4" name="Rounded Rectangle 4"/>
          <p:cNvSpPr/>
          <p:nvPr/>
        </p:nvSpPr>
        <p:spPr>
          <a:xfrm>
            <a:off x="323850" y="5660603"/>
            <a:ext cx="2881313" cy="720725"/>
          </a:xfrm>
          <a:prstGeom prst="roundRect">
            <a:avLst>
              <a:gd name="adj" fmla="val 16459"/>
            </a:avLst>
          </a:prstGeom>
          <a:solidFill>
            <a:srgbClr val="4EA8B2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200">
                <a:solidFill>
                  <a:srgbClr val="FFFF00"/>
                </a:solidFill>
                <a:latin typeface="Arial" charset="0"/>
              </a:rPr>
              <a:t>Ongoing management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1763713" y="3068637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1763713" y="422076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flipH="1">
            <a:off x="1762125" y="5302473"/>
            <a:ext cx="1588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3636963" y="2348235"/>
            <a:ext cx="4319587" cy="720725"/>
          </a:xfrm>
          <a:prstGeom prst="roundRect">
            <a:avLst>
              <a:gd name="adj" fmla="val 16458"/>
            </a:avLst>
          </a:prstGeom>
          <a:solidFill>
            <a:schemeClr val="bg1">
              <a:alpha val="87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1800"/>
              <a:t>Initial recognition</a:t>
            </a:r>
          </a:p>
          <a:p>
            <a:r>
              <a:rPr lang="en-GB" sz="1800"/>
              <a:t>Consider onward referral</a:t>
            </a:r>
          </a:p>
        </p:txBody>
      </p:sp>
      <p:sp>
        <p:nvSpPr>
          <p:cNvPr id="7" name="Rounded Rectangle 4"/>
          <p:cNvSpPr>
            <a:spLocks noChangeArrowheads="1"/>
          </p:cNvSpPr>
          <p:nvPr/>
        </p:nvSpPr>
        <p:spPr bwMode="auto">
          <a:xfrm>
            <a:off x="3636963" y="3500363"/>
            <a:ext cx="4319587" cy="720725"/>
          </a:xfrm>
          <a:prstGeom prst="roundRect">
            <a:avLst>
              <a:gd name="adj" fmla="val 16458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8B2">
                    <a:alpha val="8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1800" dirty="0"/>
              <a:t>History is paramount !</a:t>
            </a:r>
          </a:p>
          <a:p>
            <a:r>
              <a:rPr lang="en-GB" sz="1800" dirty="0"/>
              <a:t>Competence for investigations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3636963" y="4581128"/>
            <a:ext cx="4319587" cy="720725"/>
          </a:xfrm>
          <a:prstGeom prst="roundRect">
            <a:avLst>
              <a:gd name="adj" fmla="val 16458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8B2">
                    <a:alpha val="8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1800"/>
              <a:t>Written management plan</a:t>
            </a:r>
          </a:p>
          <a:p>
            <a:r>
              <a:rPr lang="en-GB" sz="1800"/>
              <a:t>Consider onward referral</a:t>
            </a:r>
          </a:p>
        </p:txBody>
      </p:sp>
      <p:sp>
        <p:nvSpPr>
          <p:cNvPr id="9" name="Rounded Rectangle 4"/>
          <p:cNvSpPr>
            <a:spLocks noChangeArrowheads="1"/>
          </p:cNvSpPr>
          <p:nvPr/>
        </p:nvSpPr>
        <p:spPr bwMode="auto">
          <a:xfrm>
            <a:off x="3636963" y="5660603"/>
            <a:ext cx="4319587" cy="720725"/>
          </a:xfrm>
          <a:prstGeom prst="roundRect">
            <a:avLst>
              <a:gd name="adj" fmla="val 16458"/>
            </a:avLst>
          </a:prstGeom>
          <a:solidFill>
            <a:schemeClr val="bg1">
              <a:alpha val="87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1800"/>
              <a:t>Review diagnosis, management plan</a:t>
            </a:r>
          </a:p>
        </p:txBody>
      </p:sp>
      <p:sp>
        <p:nvSpPr>
          <p:cNvPr id="10" name="Rounded Rectangle 4"/>
          <p:cNvSpPr>
            <a:spLocks noChangeArrowheads="1"/>
          </p:cNvSpPr>
          <p:nvPr/>
        </p:nvSpPr>
        <p:spPr bwMode="auto">
          <a:xfrm rot="16200000">
            <a:off x="6515894" y="4004047"/>
            <a:ext cx="4033837" cy="720725"/>
          </a:xfrm>
          <a:prstGeom prst="roundRect">
            <a:avLst>
              <a:gd name="adj" fmla="val 16458"/>
            </a:avLst>
          </a:prstGeom>
          <a:solidFill>
            <a:srgbClr val="4EA8B2">
              <a:alpha val="87057"/>
            </a:srgbClr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200">
                <a:solidFill>
                  <a:srgbClr val="FFFF00"/>
                </a:solidFill>
              </a:rPr>
              <a:t>Communication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1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b="1" dirty="0"/>
              <a:t>Acute management</a:t>
            </a:r>
          </a:p>
        </p:txBody>
      </p:sp>
      <p:pic>
        <p:nvPicPr>
          <p:cNvPr id="2129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49388"/>
            <a:ext cx="7793037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5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Placeholder 3"/>
          <p:cNvSpPr>
            <a:spLocks noGrp="1"/>
          </p:cNvSpPr>
          <p:nvPr>
            <p:ph type="body" sz="quarter" idx="4294967295"/>
          </p:nvPr>
        </p:nvSpPr>
        <p:spPr bwMode="auto">
          <a:xfrm>
            <a:off x="1475656" y="2179712"/>
            <a:ext cx="5040313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/>
          <a:p>
            <a:pPr algn="ctr">
              <a:buFont typeface="Arial" charset="0"/>
              <a:buNone/>
            </a:pPr>
            <a:r>
              <a:rPr lang="en-GB" sz="4400" b="1" dirty="0">
                <a:latin typeface="Arial" charset="0"/>
              </a:rPr>
              <a:t>Barriers to implementation</a:t>
            </a:r>
          </a:p>
        </p:txBody>
      </p:sp>
      <p:sp>
        <p:nvSpPr>
          <p:cNvPr id="126979" name="Rectangle 7"/>
          <p:cNvSpPr>
            <a:spLocks noChangeArrowheads="1"/>
          </p:cNvSpPr>
          <p:nvPr/>
        </p:nvSpPr>
        <p:spPr bwMode="auto">
          <a:xfrm>
            <a:off x="467544" y="2749004"/>
            <a:ext cx="84248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4013" indent="-354013" defTabSz="457200">
              <a:spcAft>
                <a:spcPts val="1200"/>
              </a:spcAft>
              <a:buFont typeface="Arial" charset="0"/>
              <a:buChar char="•"/>
            </a:pPr>
            <a:r>
              <a:rPr lang="en-GB" sz="2800" dirty="0"/>
              <a:t>Local adoption of </a:t>
            </a:r>
            <a:r>
              <a:rPr lang="en-GB" sz="2800" dirty="0" smtClean="0"/>
              <a:t>national pathways</a:t>
            </a:r>
            <a:endParaRPr lang="en-GB" sz="2800" dirty="0"/>
          </a:p>
          <a:p>
            <a:pPr marL="354013" indent="-354013" defTabSz="457200">
              <a:spcAft>
                <a:spcPts val="1200"/>
              </a:spcAft>
              <a:buFont typeface="Arial" charset="0"/>
              <a:buChar char="•"/>
            </a:pPr>
            <a:r>
              <a:rPr lang="en-GB" sz="2800" dirty="0" smtClean="0"/>
              <a:t>Convincing </a:t>
            </a:r>
            <a:r>
              <a:rPr lang="en-GB" sz="2800" dirty="0"/>
              <a:t>commissioners to fund</a:t>
            </a:r>
          </a:p>
          <a:p>
            <a:pPr marL="354013" indent="-354013" defTabSz="457200">
              <a:spcAft>
                <a:spcPts val="1200"/>
              </a:spcAft>
              <a:buFont typeface="Arial" charset="0"/>
              <a:buChar char="•"/>
            </a:pPr>
            <a:r>
              <a:rPr lang="en-GB" sz="2800" dirty="0" smtClean="0"/>
              <a:t>Finding time </a:t>
            </a:r>
            <a:r>
              <a:rPr lang="en-GB" sz="2800" dirty="0"/>
              <a:t>and location </a:t>
            </a:r>
            <a:r>
              <a:rPr lang="en-GB" sz="2800" dirty="0" smtClean="0"/>
              <a:t>for </a:t>
            </a:r>
            <a:r>
              <a:rPr lang="en-GB" sz="2800" dirty="0"/>
              <a:t>training and meetings</a:t>
            </a:r>
          </a:p>
          <a:p>
            <a:pPr marL="354013" indent="-354013" defTabSz="457200">
              <a:spcAft>
                <a:spcPts val="1200"/>
              </a:spcAft>
              <a:buFont typeface="Arial" charset="0"/>
              <a:buChar char="•"/>
            </a:pPr>
            <a:r>
              <a:rPr lang="en-GB" sz="2800" dirty="0"/>
              <a:t>Getting ‘buy-in’ from local champions</a:t>
            </a:r>
          </a:p>
          <a:p>
            <a:pPr marL="354013" indent="-354013" defTabSz="457200">
              <a:spcAft>
                <a:spcPts val="1200"/>
              </a:spcAft>
              <a:buFont typeface="Arial" charset="0"/>
              <a:buChar char="•"/>
            </a:pPr>
            <a:r>
              <a:rPr lang="en-GB" sz="2800" dirty="0"/>
              <a:t>Families seeking tertiary care </a:t>
            </a:r>
            <a:r>
              <a:rPr lang="en-GB" sz="2800" dirty="0" smtClean="0"/>
              <a:t>referrals</a:t>
            </a:r>
          </a:p>
          <a:p>
            <a:pPr marL="354013" indent="-354013" defTabSz="457200">
              <a:spcAft>
                <a:spcPts val="1200"/>
              </a:spcAft>
              <a:buFont typeface="Arial" charset="0"/>
              <a:buChar char="•"/>
            </a:pPr>
            <a:r>
              <a:rPr lang="en-GB" sz="2800" dirty="0" smtClean="0"/>
              <a:t>Changing </a:t>
            </a:r>
            <a:r>
              <a:rPr lang="en-GB" sz="2800" dirty="0"/>
              <a:t>service provision landscape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93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93688" y="1776413"/>
          <a:ext cx="8736012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hart" r:id="rId4" imgW="8353320" imgH="4371844" progId="MSGraph.Chart.8">
                  <p:embed followColorScheme="full"/>
                </p:oleObj>
              </mc:Choice>
              <mc:Fallback>
                <p:oleObj name="Chart" r:id="rId4" imgW="8353320" imgH="4371844" progId="MSGraph.Chart.8">
                  <p:embed followColorScheme="full"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776413"/>
                        <a:ext cx="8736012" cy="45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50825" y="6092825"/>
            <a:ext cx="35067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sz="1800">
                <a:latin typeface="Times New Roman" pitchFamily="18" charset="0"/>
              </a:rPr>
              <a:t>                     1 600 €/per patient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598988" y="6092825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sz="1800">
                <a:latin typeface="Times New Roman" pitchFamily="18" charset="0"/>
              </a:rPr>
              <a:t>1 000 €/per patient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268538" y="5589588"/>
            <a:ext cx="86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>
                <a:solidFill>
                  <a:srgbClr val="000000"/>
                </a:solidFill>
                <a:latin typeface="Times New Roman" pitchFamily="18" charset="0"/>
              </a:rPr>
              <a:t>16 </a:t>
            </a:r>
            <a:r>
              <a:rPr lang="fi-FI" dirty="0" smtClean="0">
                <a:solidFill>
                  <a:srgbClr val="000000"/>
                </a:solidFill>
                <a:latin typeface="Times New Roman" pitchFamily="18" charset="0"/>
              </a:rPr>
              <a:t>%</a:t>
            </a:r>
            <a:endParaRPr lang="fi-FI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268538" y="4941888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21 %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2197100" y="4292600"/>
            <a:ext cx="719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20 %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197100" y="3195638"/>
            <a:ext cx="719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43 %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5294313" y="5373688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28 %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5292725" y="4779963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10 %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5221288" y="3916363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37 %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5221288" y="2908300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25 %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652588" y="2168525"/>
            <a:ext cx="1982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i-FI" sz="2000">
                <a:latin typeface="Times New Roman" pitchFamily="18" charset="0"/>
                <a:cs typeface="Times New Roman" pitchFamily="18" charset="0"/>
              </a:rPr>
              <a:t>€</a:t>
            </a:r>
            <a:r>
              <a:rPr lang="fi-FI" sz="2000">
                <a:latin typeface="Times New Roman" pitchFamily="18" charset="0"/>
              </a:rPr>
              <a:t> 218 million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4716463" y="2168525"/>
            <a:ext cx="204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i-FI" sz="2000">
                <a:latin typeface="Times New Roman" pitchFamily="18" charset="0"/>
                <a:cs typeface="Times New Roman" pitchFamily="18" charset="0"/>
              </a:rPr>
              <a:t>€</a:t>
            </a:r>
            <a:r>
              <a:rPr lang="fi-FI" sz="2000">
                <a:latin typeface="Times New Roman" pitchFamily="18" charset="0"/>
              </a:rPr>
              <a:t> 213 million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179388" y="1844675"/>
            <a:ext cx="863600" cy="4392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 flipV="1">
            <a:off x="3203575" y="5084763"/>
            <a:ext cx="17287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>
            <a:off x="3132138" y="472440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V="1">
            <a:off x="3203575" y="3500438"/>
            <a:ext cx="17287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3132138" y="2636838"/>
            <a:ext cx="18002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 flipV="1">
            <a:off x="3132138" y="5949950"/>
            <a:ext cx="18002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9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0542" y="1916832"/>
            <a:ext cx="6227762" cy="9271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The cost of allergy?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2780928"/>
            <a:ext cx="7704856" cy="3816424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400" b="1" dirty="0" smtClean="0"/>
              <a:t>Affects at least of 30% of the population.</a:t>
            </a:r>
          </a:p>
          <a:p>
            <a:r>
              <a:rPr lang="en-GB" sz="2400" b="1" dirty="0" smtClean="0"/>
              <a:t>Asthma </a:t>
            </a:r>
            <a:r>
              <a:rPr lang="en-GB" sz="2400" b="1" dirty="0"/>
              <a:t>constitutes 1% of total global disease burden with 15,000,000 lost disability adjusted life years (WHO).</a:t>
            </a:r>
          </a:p>
          <a:p>
            <a:r>
              <a:rPr lang="en-GB" sz="2400" b="1" dirty="0"/>
              <a:t>Global cost of </a:t>
            </a:r>
            <a:r>
              <a:rPr lang="en-GB" sz="2400" b="1" dirty="0" smtClean="0"/>
              <a:t>asthma alone </a:t>
            </a:r>
            <a:r>
              <a:rPr lang="en-GB" sz="2400" b="1" dirty="0"/>
              <a:t>exceeds that of HIV and TB combined</a:t>
            </a:r>
            <a:r>
              <a:rPr lang="en-GB" sz="2400" b="1" dirty="0" smtClean="0"/>
              <a:t>.</a:t>
            </a:r>
            <a:endParaRPr lang="en-GB" sz="2400" b="1" dirty="0"/>
          </a:p>
          <a:p>
            <a:r>
              <a:rPr lang="en-GB" sz="2400" b="1" dirty="0"/>
              <a:t>Direct health care </a:t>
            </a:r>
            <a:r>
              <a:rPr lang="en-GB" sz="2400" b="1" dirty="0" smtClean="0"/>
              <a:t>costs in UK </a:t>
            </a:r>
            <a:r>
              <a:rPr lang="en-GB" sz="2400" b="1" dirty="0"/>
              <a:t>– GP consultations £300M, hospital admissions £100M, medication £800M, </a:t>
            </a:r>
            <a:r>
              <a:rPr lang="en-GB" sz="2400" b="1" dirty="0" smtClean="0"/>
              <a:t>         OTC </a:t>
            </a:r>
            <a:r>
              <a:rPr lang="en-GB" sz="2400" b="1" dirty="0"/>
              <a:t>£80M.</a:t>
            </a:r>
          </a:p>
          <a:p>
            <a:r>
              <a:rPr lang="en-GB" sz="2400" b="1" dirty="0" smtClean="0"/>
              <a:t>Indirect </a:t>
            </a:r>
            <a:r>
              <a:rPr lang="en-GB" sz="2400" b="1" dirty="0"/>
              <a:t>costs 10 fold higher.</a:t>
            </a:r>
          </a:p>
          <a:p>
            <a:endParaRPr lang="en-US" sz="2400" b="1" dirty="0"/>
          </a:p>
        </p:txBody>
      </p:sp>
      <p:pic>
        <p:nvPicPr>
          <p:cNvPr id="37892" name="Picture 4" descr="j028299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40" y="4625975"/>
            <a:ext cx="16922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3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7131" y="1984003"/>
            <a:ext cx="5699125" cy="79692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Progress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781995"/>
            <a:ext cx="9144000" cy="38153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/>
              <a:t>All pathways completed and approved by </a:t>
            </a:r>
            <a:r>
              <a:rPr lang="en-GB" sz="2800" b="1" dirty="0" smtClean="0"/>
              <a:t>RCPCH and published </a:t>
            </a:r>
            <a:r>
              <a:rPr lang="en-GB" sz="2800" b="1" dirty="0"/>
              <a:t>in Arch. Dis. Child. 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Endorsed by RCGP, RCP, </a:t>
            </a:r>
            <a:r>
              <a:rPr lang="en-GB" sz="2800" b="1" dirty="0" err="1"/>
              <a:t>RCPath</a:t>
            </a:r>
            <a:r>
              <a:rPr lang="en-GB" sz="2800" b="1" dirty="0"/>
              <a:t>, RCN, and many other stakeholders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Full final report for DH and commissioners</a:t>
            </a: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FF0000"/>
                </a:solidFill>
              </a:rPr>
              <a:t>DH have refused to endorse the pathways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We have CLAHRC funding </a:t>
            </a:r>
            <a:r>
              <a:rPr lang="en-GB" sz="2800" b="1" dirty="0" smtClean="0"/>
              <a:t>to pilot the </a:t>
            </a:r>
            <a:r>
              <a:rPr lang="en-GB" sz="2800" b="1" dirty="0"/>
              <a:t>pathways in NW London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3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PATRON HRH The Princess Royal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2377008"/>
            <a:ext cx="8785225" cy="448099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Lead commissioner for paediatric services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Lead GPs in commissioning group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Education and Early Years Settings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School nursing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Community nursing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Health visitors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Ambulance service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Community dietetics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Retail pharmacists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Patients and parents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Patient support groups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2400" b="1" dirty="0"/>
              <a:t>Paediatric allergists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177281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Project Team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053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53952"/>
            <a:ext cx="8435975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What is happening </a:t>
            </a:r>
            <a:r>
              <a:rPr lang="en-GB" b="1" dirty="0" smtClean="0">
                <a:solidFill>
                  <a:schemeClr val="tx1"/>
                </a:solidFill>
              </a:rPr>
              <a:t>in </a:t>
            </a:r>
            <a:r>
              <a:rPr lang="en-GB" b="1" dirty="0">
                <a:solidFill>
                  <a:schemeClr val="tx1"/>
                </a:solidFill>
              </a:rPr>
              <a:t>our patch??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50825" y="5734050"/>
            <a:ext cx="576263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525963"/>
          </a:xfrm>
        </p:spPr>
        <p:txBody>
          <a:bodyPr/>
          <a:lstStyle/>
          <a:p>
            <a:r>
              <a:rPr lang="en-GB" dirty="0"/>
              <a:t>Variable prevalence of diagnoses;</a:t>
            </a:r>
          </a:p>
          <a:p>
            <a:pPr lvl="2"/>
            <a:r>
              <a:rPr lang="en-GB" dirty="0"/>
              <a:t>for asthma 1.39-20.4% in adjacent practices.</a:t>
            </a:r>
          </a:p>
          <a:p>
            <a:pPr lvl="2"/>
            <a:r>
              <a:rPr lang="en-GB" dirty="0"/>
              <a:t>Very low eczema and apparent high psoriasis rates.</a:t>
            </a:r>
          </a:p>
          <a:p>
            <a:r>
              <a:rPr lang="en-GB" dirty="0"/>
              <a:t>Lowest rates associated with highest referral to hospital services.</a:t>
            </a:r>
          </a:p>
          <a:p>
            <a:r>
              <a:rPr lang="en-GB" dirty="0"/>
              <a:t>Clustering of unscheduled visits.</a:t>
            </a:r>
          </a:p>
          <a:p>
            <a:r>
              <a:rPr lang="en-GB" dirty="0"/>
              <a:t>Large numbers of allergic A&amp;E recidivists.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4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50825" y="2276872"/>
            <a:ext cx="871378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275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/>
              <a:t>Greatest achievements to date;</a:t>
            </a:r>
          </a:p>
          <a:p>
            <a:pPr>
              <a:spcBef>
                <a:spcPct val="50000"/>
              </a:spcBef>
            </a:pPr>
            <a:r>
              <a:rPr lang="en-GB" sz="2400" b="1" dirty="0"/>
              <a:t>         Local children’s commissioner chairs the group.</a:t>
            </a:r>
          </a:p>
          <a:p>
            <a:pPr>
              <a:spcBef>
                <a:spcPct val="50000"/>
              </a:spcBef>
            </a:pPr>
            <a:r>
              <a:rPr lang="en-GB" sz="2400" b="1" dirty="0"/>
              <a:t>         Local QOFs to include pathways</a:t>
            </a:r>
          </a:p>
          <a:p>
            <a:pPr>
              <a:spcBef>
                <a:spcPct val="50000"/>
              </a:spcBef>
            </a:pPr>
            <a:r>
              <a:rPr lang="en-GB" sz="2400" b="1" dirty="0"/>
              <a:t>         PCT and GP sign-up</a:t>
            </a:r>
          </a:p>
          <a:p>
            <a:pPr>
              <a:spcBef>
                <a:spcPct val="50000"/>
              </a:spcBef>
            </a:pPr>
            <a:r>
              <a:rPr lang="en-GB" sz="2400" b="1" dirty="0"/>
              <a:t>         Involvement of diverse </a:t>
            </a:r>
            <a:r>
              <a:rPr lang="en-GB" sz="2400" b="1" dirty="0" smtClean="0"/>
              <a:t>stake-holders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/>
              <a:t>         Training programme</a:t>
            </a:r>
          </a:p>
          <a:p>
            <a:pPr>
              <a:spcBef>
                <a:spcPct val="50000"/>
              </a:spcBef>
            </a:pPr>
            <a:r>
              <a:rPr lang="en-GB" sz="2400" b="1" dirty="0"/>
              <a:t> </a:t>
            </a:r>
            <a:r>
              <a:rPr lang="en-GB" sz="2400" b="1" dirty="0" smtClean="0"/>
              <a:t>        Consultant led clinics in primary care settings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/>
              <a:t>         Web-site</a:t>
            </a:r>
            <a:endParaRPr lang="en-GB" sz="2400" b="1" dirty="0"/>
          </a:p>
          <a:p>
            <a:pPr>
              <a:spcBef>
                <a:spcPct val="50000"/>
              </a:spcBef>
            </a:pPr>
            <a:r>
              <a:rPr lang="en-GB" sz="2400" b="1" dirty="0"/>
              <a:t>     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>
            <a:off x="395536" y="1916832"/>
            <a:ext cx="8496944" cy="46805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059832" y="3573016"/>
            <a:ext cx="309634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9752" y="4437112"/>
            <a:ext cx="460851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03648" y="5445224"/>
            <a:ext cx="640871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9873" y="2708920"/>
            <a:ext cx="23100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INDIVIDUAL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DEVELOPMENT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3717032"/>
            <a:ext cx="2956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CONDITION SPECIFIC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3" y="4653136"/>
            <a:ext cx="40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INTRODUCTORY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SESSIONS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9099" y="5669965"/>
            <a:ext cx="4804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ROVING WORKSHOPS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SCHOOL PROGRAMME</a:t>
            </a: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220486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itchFamily="34" charset="0"/>
              </a:rPr>
              <a:t>The Pyramid of Development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7271"/>
            <a:ext cx="7560840" cy="568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216590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GP confidence in managing food allergy before and after training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179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2647" r="14067" b="35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712" y="2276872"/>
            <a:ext cx="4773613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Outcome targets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469" y="3356992"/>
            <a:ext cx="8229600" cy="324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b="1" dirty="0"/>
              <a:t>Reduced un-scheduled visits to GP, A&amp;E, emergency admissions.</a:t>
            </a:r>
          </a:p>
          <a:p>
            <a:pPr>
              <a:lnSpc>
                <a:spcPct val="90000"/>
              </a:lnSpc>
            </a:pPr>
            <a:r>
              <a:rPr lang="en-GB" b="1" dirty="0"/>
              <a:t>Increased diagnostic ascertainment.</a:t>
            </a:r>
          </a:p>
          <a:p>
            <a:pPr>
              <a:lnSpc>
                <a:spcPct val="90000"/>
              </a:lnSpc>
            </a:pPr>
            <a:r>
              <a:rPr lang="en-GB" b="1" dirty="0"/>
              <a:t>Reduced referral of mild disease and timely referral for those that need it.</a:t>
            </a:r>
          </a:p>
          <a:p>
            <a:pPr>
              <a:lnSpc>
                <a:spcPct val="90000"/>
              </a:lnSpc>
            </a:pPr>
            <a:r>
              <a:rPr lang="en-GB" b="1" dirty="0"/>
              <a:t>Improved patient experience and </a:t>
            </a:r>
            <a:r>
              <a:rPr lang="en-GB" b="1" dirty="0" err="1"/>
              <a:t>QoL</a:t>
            </a:r>
            <a:r>
              <a:rPr lang="en-GB" b="1" dirty="0"/>
              <a:t>.</a:t>
            </a:r>
          </a:p>
          <a:p>
            <a:pPr>
              <a:lnSpc>
                <a:spcPct val="90000"/>
              </a:lnSpc>
            </a:pPr>
            <a:endParaRPr lang="en-GB" b="1" dirty="0"/>
          </a:p>
          <a:p>
            <a:pPr>
              <a:lnSpc>
                <a:spcPct val="90000"/>
              </a:lnSpc>
            </a:pPr>
            <a:endParaRPr lang="en-GB" b="1" dirty="0"/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50825" y="5734050"/>
            <a:ext cx="6492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9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Quarterly 12 month rolling, admissions from each CCG for children &lt;18 yrs.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659559" cy="377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7203" y="59806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Asthma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48" y="1988840"/>
            <a:ext cx="3731568" cy="37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59806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Food Allergy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9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Research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8313" y="1762125"/>
            <a:ext cx="8153400" cy="3898900"/>
          </a:xfrm>
        </p:spPr>
        <p:txBody>
          <a:bodyPr/>
          <a:lstStyle/>
          <a:p>
            <a:r>
              <a:rPr lang="en-GB" sz="2800" b="1" smtClean="0"/>
              <a:t>Expanding interest in early-life origins and prevention.</a:t>
            </a:r>
          </a:p>
          <a:p>
            <a:r>
              <a:rPr lang="en-GB" sz="2800" b="1" smtClean="0"/>
              <a:t>Renewed interest in immunotherapy</a:t>
            </a:r>
          </a:p>
          <a:p>
            <a:r>
              <a:rPr lang="en-GB" sz="2800" b="1" smtClean="0"/>
              <a:t>New therapeutic modalities</a:t>
            </a:r>
          </a:p>
          <a:p>
            <a:r>
              <a:rPr lang="en-GB" sz="2800" b="1" smtClean="0"/>
              <a:t>Paediatric Implementation Plans</a:t>
            </a:r>
          </a:p>
          <a:p>
            <a:endParaRPr lang="en-GB" smtClean="0"/>
          </a:p>
        </p:txBody>
      </p:sp>
      <p:pic>
        <p:nvPicPr>
          <p:cNvPr id="11268" name="Picture 7" descr="j028676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43400"/>
            <a:ext cx="1873250" cy="25193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9" name="Picture 5" descr="j029515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18000"/>
            <a:ext cx="1944688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779838" y="5876925"/>
            <a:ext cx="1584325" cy="5048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664" y="2116708"/>
            <a:ext cx="8686800" cy="13843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Problems in UK paediatric  allergy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3367682"/>
            <a:ext cx="8229600" cy="29416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/>
              <a:t>Little if any focus in the U/G curriculum</a:t>
            </a:r>
          </a:p>
          <a:p>
            <a:r>
              <a:rPr lang="en-GB" b="1" dirty="0"/>
              <a:t>Rudimentary competence in primary care</a:t>
            </a:r>
          </a:p>
          <a:p>
            <a:r>
              <a:rPr lang="en-GB" b="1" dirty="0"/>
              <a:t>Limited competence in DGHs</a:t>
            </a:r>
          </a:p>
          <a:p>
            <a:r>
              <a:rPr lang="en-GB" b="1" dirty="0"/>
              <a:t>Very few tertiary services </a:t>
            </a:r>
          </a:p>
        </p:txBody>
      </p:sp>
      <p:pic>
        <p:nvPicPr>
          <p:cNvPr id="54276" name="Picture 4" descr="j04244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1" y="4797152"/>
            <a:ext cx="1535112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50825" y="5734050"/>
            <a:ext cx="5762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5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lmond disgui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096963"/>
            <a:ext cx="5264150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 dirty="0"/>
              <a:t>Food labelling; similitude or simulacrum?</a:t>
            </a:r>
          </a:p>
        </p:txBody>
      </p:sp>
    </p:spTree>
    <p:extLst>
      <p:ext uri="{BB962C8B-B14F-4D97-AF65-F5344CB8AC3E}">
        <p14:creationId xmlns:p14="http://schemas.microsoft.com/office/powerpoint/2010/main" val="1416067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16632"/>
            <a:ext cx="8686800" cy="1358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4000" b="1" dirty="0" smtClean="0"/>
              <a:t>Food labelling problems</a:t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FSA funding for thresholds research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58963"/>
            <a:ext cx="4427537" cy="38020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sz="2700" smtClean="0"/>
              <a:t>56% of items, “may contain nuts.”</a:t>
            </a:r>
          </a:p>
          <a:p>
            <a:pPr eaLnBrk="1" hangingPunct="1"/>
            <a:r>
              <a:rPr lang="en-GB" sz="2700" smtClean="0"/>
              <a:t>18% no substitute available.</a:t>
            </a:r>
          </a:p>
          <a:p>
            <a:pPr eaLnBrk="1" hangingPunct="1"/>
            <a:r>
              <a:rPr lang="en-GB" sz="2700" smtClean="0"/>
              <a:t>9% only a poor quality substitute.</a:t>
            </a:r>
          </a:p>
          <a:p>
            <a:pPr eaLnBrk="1" hangingPunct="1"/>
            <a:r>
              <a:rPr lang="en-GB" sz="2700" smtClean="0"/>
              <a:t>11% increase in cost.</a:t>
            </a:r>
          </a:p>
          <a:p>
            <a:pPr eaLnBrk="1" hangingPunct="1"/>
            <a:r>
              <a:rPr lang="en-GB" sz="2700" smtClean="0"/>
              <a:t>39% increase in shopping time.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339752" y="6093296"/>
            <a:ext cx="46799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latin typeface="Verdana" pitchFamily="34" charset="0"/>
              </a:rPr>
              <a:t> May contain labelling- the consumers</a:t>
            </a:r>
          </a:p>
          <a:p>
            <a:pPr algn="ctr"/>
            <a:r>
              <a:rPr lang="en-GB">
                <a:latin typeface="Verdana" pitchFamily="34" charset="0"/>
              </a:rPr>
              <a:t> perspective. FSA publ. May 2002</a:t>
            </a:r>
          </a:p>
        </p:txBody>
      </p:sp>
      <p:pic>
        <p:nvPicPr>
          <p:cNvPr id="13317" name="Picture 5" descr="j04097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12925"/>
            <a:ext cx="35290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9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772B-DC73-49D7-B927-DC8D5EF75468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3" name="Astm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7618" y="2116708"/>
            <a:ext cx="5554662" cy="13843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Consequences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3069108"/>
            <a:ext cx="8229600" cy="30241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b="1" dirty="0"/>
              <a:t>Inadequate management</a:t>
            </a:r>
          </a:p>
          <a:p>
            <a:pPr>
              <a:lnSpc>
                <a:spcPct val="90000"/>
              </a:lnSpc>
            </a:pPr>
            <a:r>
              <a:rPr lang="en-GB" b="1" dirty="0"/>
              <a:t>Shunting through several system specialist services</a:t>
            </a:r>
          </a:p>
          <a:p>
            <a:pPr>
              <a:lnSpc>
                <a:spcPct val="90000"/>
              </a:lnSpc>
            </a:pPr>
            <a:r>
              <a:rPr lang="en-GB" b="1" dirty="0"/>
              <a:t>Children managed in adult services</a:t>
            </a:r>
          </a:p>
          <a:p>
            <a:pPr>
              <a:lnSpc>
                <a:spcPct val="90000"/>
              </a:lnSpc>
            </a:pPr>
            <a:r>
              <a:rPr lang="en-GB" b="1" dirty="0"/>
              <a:t>Help sought from Complementary and Alternative Medicine (CAM)</a:t>
            </a:r>
          </a:p>
        </p:txBody>
      </p:sp>
      <p:pic>
        <p:nvPicPr>
          <p:cNvPr id="55300" name="Picture 4" descr="j04343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76031"/>
            <a:ext cx="1782762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7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PATRON HRH The Princess Royal</a:t>
            </a:r>
          </a:p>
        </p:txBody>
      </p:sp>
      <p:pic>
        <p:nvPicPr>
          <p:cNvPr id="168962" name="Picture 2" descr="peanuttri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9646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132856"/>
            <a:ext cx="6840760" cy="85407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Not-alright Jack </a:t>
            </a:r>
            <a:r>
              <a:rPr lang="en-GB" b="1" dirty="0">
                <a:solidFill>
                  <a:schemeClr val="tx1"/>
                </a:solidFill>
              </a:rPr>
              <a:t>– Aged 9 Years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644" y="3058434"/>
            <a:ext cx="8229600" cy="378904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b="1" dirty="0"/>
              <a:t>Aged 2 </a:t>
            </a:r>
            <a:r>
              <a:rPr lang="en-GB" sz="2400" b="1" dirty="0" err="1"/>
              <a:t>yrs</a:t>
            </a:r>
            <a:r>
              <a:rPr lang="en-GB" sz="2400" b="1" dirty="0"/>
              <a:t> had facial </a:t>
            </a:r>
            <a:r>
              <a:rPr lang="en-GB" sz="2400" b="1" dirty="0" err="1"/>
              <a:t>angio</a:t>
            </a:r>
            <a:r>
              <a:rPr lang="en-GB" sz="2400" b="1" dirty="0"/>
              <a:t>-oedema and vomited after a taste of peanut butter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Media publicity about anaphylactic deaths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Parents requested a </a:t>
            </a:r>
            <a:r>
              <a:rPr lang="en-GB" sz="2400" b="1" dirty="0" smtClean="0"/>
              <a:t>referral</a:t>
            </a:r>
          </a:p>
          <a:p>
            <a:pPr>
              <a:lnSpc>
                <a:spcPct val="90000"/>
              </a:lnSpc>
            </a:pPr>
            <a:r>
              <a:rPr lang="en-GB" sz="2400" b="1" dirty="0" smtClean="0"/>
              <a:t>GP agreed and prescribed an </a:t>
            </a:r>
            <a:r>
              <a:rPr lang="en-GB" sz="2400" b="1" dirty="0" err="1" smtClean="0"/>
              <a:t>epi</a:t>
            </a:r>
            <a:r>
              <a:rPr lang="en-GB" sz="2400" b="1" dirty="0" smtClean="0"/>
              <a:t>-pen without training</a:t>
            </a:r>
            <a:endParaRPr lang="en-GB" sz="2400" b="1" dirty="0"/>
          </a:p>
          <a:p>
            <a:pPr>
              <a:lnSpc>
                <a:spcPct val="90000"/>
              </a:lnSpc>
            </a:pPr>
            <a:r>
              <a:rPr lang="en-GB" sz="2400" b="1" dirty="0"/>
              <a:t>Anxious about delay in appointment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Resorted to CAM and had </a:t>
            </a:r>
            <a:r>
              <a:rPr lang="en-GB" sz="2400" b="1" dirty="0" err="1"/>
              <a:t>vega</a:t>
            </a:r>
            <a:r>
              <a:rPr lang="en-GB" sz="2400" b="1" dirty="0"/>
              <a:t> tests which suggested milk, egg, wheat and fish but not peanut allergy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0825" y="5734050"/>
            <a:ext cx="5762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7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4955" y="2060848"/>
            <a:ext cx="5267325" cy="114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Not-alright Jack…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3" y="3212976"/>
            <a:ext cx="9144000" cy="279717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2400" b="1" dirty="0"/>
              <a:t>Milk, egg, wheat and fish free diet – misery!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2 weeks prior to allergy clinic appointment attended a party.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Allowed to have a peanut but spat it out.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Within 2 minutes </a:t>
            </a:r>
            <a:r>
              <a:rPr lang="en-GB" sz="2400" b="1" dirty="0" err="1"/>
              <a:t>angio</a:t>
            </a:r>
            <a:r>
              <a:rPr lang="en-GB" sz="2400" b="1" dirty="0"/>
              <a:t>-oedema, stridor, wheeze and collapsed.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Despite having adrenalin injector, </a:t>
            </a:r>
            <a:r>
              <a:rPr lang="en-GB" sz="2400" b="1" dirty="0" smtClean="0"/>
              <a:t>did</a:t>
            </a:r>
            <a:r>
              <a:rPr lang="en-GB" sz="2400" b="1" dirty="0"/>
              <a:t> </a:t>
            </a:r>
            <a:r>
              <a:rPr lang="en-GB" sz="2400" b="1" dirty="0" smtClean="0"/>
              <a:t>not know how to use </a:t>
            </a:r>
            <a:r>
              <a:rPr lang="en-GB" sz="2400" b="1" dirty="0"/>
              <a:t>it.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Thankfully recovered - no thanks to CAM or the NHS provision of services</a:t>
            </a:r>
            <a:r>
              <a:rPr lang="en-GB" sz="2400" b="1" dirty="0" smtClean="0"/>
              <a:t>.</a:t>
            </a:r>
          </a:p>
          <a:p>
            <a:pPr>
              <a:lnSpc>
                <a:spcPct val="90000"/>
              </a:lnSpc>
            </a:pPr>
            <a:endParaRPr lang="en-GB" sz="2400" b="1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b="1" dirty="0"/>
          </a:p>
        </p:txBody>
      </p:sp>
      <p:pic>
        <p:nvPicPr>
          <p:cNvPr id="58372" name="Picture 4" descr="j04238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585912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512" y="6021288"/>
            <a:ext cx="8856984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</a:rPr>
              <a:t>Solution = increase consultant numbers??</a:t>
            </a:r>
          </a:p>
        </p:txBody>
      </p:sp>
    </p:spTree>
    <p:extLst>
      <p:ext uri="{BB962C8B-B14F-4D97-AF65-F5344CB8AC3E}">
        <p14:creationId xmlns:p14="http://schemas.microsoft.com/office/powerpoint/2010/main" val="6484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1915" y="2132856"/>
            <a:ext cx="8291264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 OK</a:t>
            </a:r>
            <a:r>
              <a:rPr lang="en-GB" sz="3200" b="1" dirty="0"/>
              <a:t> </a:t>
            </a:r>
            <a:r>
              <a:rPr lang="en-GB" sz="3200" b="1" dirty="0" smtClean="0"/>
              <a:t>– we have more consultants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07504" y="2924944"/>
            <a:ext cx="896461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275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/>
              <a:t>7 year old girl with diagnosed hazel nut allergy</a:t>
            </a:r>
          </a:p>
          <a:p>
            <a:pPr>
              <a:spcBef>
                <a:spcPct val="50000"/>
              </a:spcBef>
            </a:pPr>
            <a:r>
              <a:rPr lang="en-GB" sz="2400" b="1" dirty="0"/>
              <a:t>Party at school – given a Roses chocolate by teacher.</a:t>
            </a:r>
          </a:p>
          <a:p>
            <a:pPr>
              <a:spcBef>
                <a:spcPct val="50000"/>
              </a:spcBef>
            </a:pPr>
            <a:r>
              <a:rPr lang="en-GB" sz="2400" b="1" dirty="0"/>
              <a:t>Ingested in play-ground</a:t>
            </a:r>
          </a:p>
          <a:p>
            <a:pPr>
              <a:spcBef>
                <a:spcPct val="50000"/>
              </a:spcBef>
            </a:pPr>
            <a:r>
              <a:rPr lang="en-GB" sz="2400" b="1" dirty="0"/>
              <a:t>Developed throat swelling, respiratory difficulties and felt faint.</a:t>
            </a:r>
          </a:p>
          <a:p>
            <a:pPr>
              <a:spcBef>
                <a:spcPct val="50000"/>
              </a:spcBef>
            </a:pPr>
            <a:r>
              <a:rPr lang="en-GB" sz="2400" b="1" dirty="0"/>
              <a:t>Teachers panicked – she administered her </a:t>
            </a:r>
            <a:r>
              <a:rPr lang="en-GB" sz="2400" b="1" dirty="0" err="1"/>
              <a:t>epi</a:t>
            </a:r>
            <a:r>
              <a:rPr lang="en-GB" sz="2400" b="1" dirty="0"/>
              <a:t>-pen herself.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7740352" cy="197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9672" y="6165304"/>
            <a:ext cx="590465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Didn’t she and we do well?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1451</Words>
  <Application>Microsoft Office PowerPoint</Application>
  <PresentationFormat>On-screen Show (4:3)</PresentationFormat>
  <Paragraphs>289</Paragraphs>
  <Slides>42</Slides>
  <Notes>30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Chart</vt:lpstr>
      <vt:lpstr>PowerPoint Presentation</vt:lpstr>
      <vt:lpstr>ICHT paediatric allergy service.</vt:lpstr>
      <vt:lpstr>The cost of allergy?</vt:lpstr>
      <vt:lpstr>Problems in UK paediatric  allergy</vt:lpstr>
      <vt:lpstr>Consequences</vt:lpstr>
      <vt:lpstr>PowerPoint Presentation</vt:lpstr>
      <vt:lpstr>Not-alright Jack – Aged 9 Years</vt:lpstr>
      <vt:lpstr>Not-alright Jack…</vt:lpstr>
      <vt:lpstr> OK – we have more consultants</vt:lpstr>
      <vt:lpstr> OK – we have more consultants</vt:lpstr>
      <vt:lpstr>Patient reported experience</vt:lpstr>
      <vt:lpstr>PowerPoint Presentation</vt:lpstr>
      <vt:lpstr>100 referral letters and clinic outcomes</vt:lpstr>
      <vt:lpstr>UK initiatives</vt:lpstr>
      <vt:lpstr>PowerPoint Presentation</vt:lpstr>
      <vt:lpstr>Summertime Blues Eddie Cochrane 1958</vt:lpstr>
      <vt:lpstr>Where do we go from here?</vt:lpstr>
      <vt:lpstr>Care pathways are not “sat-navs” to the hospital</vt:lpstr>
      <vt:lpstr>PowerPoint Presentation</vt:lpstr>
      <vt:lpstr>Definition of integrated care pathways</vt:lpstr>
      <vt:lpstr>The aim of the RCPCH allergy pathways project was to develop…</vt:lpstr>
      <vt:lpstr>Competences</vt:lpstr>
      <vt:lpstr>8 Pathways</vt:lpstr>
      <vt:lpstr>PowerPoint Presentation</vt:lpstr>
      <vt:lpstr>PowerPoint Presentation</vt:lpstr>
      <vt:lpstr>PowerPoint Presentation</vt:lpstr>
      <vt:lpstr>Acute management</vt:lpstr>
      <vt:lpstr>PowerPoint Presentation</vt:lpstr>
      <vt:lpstr>PowerPoint Presentation</vt:lpstr>
      <vt:lpstr>Progress</vt:lpstr>
      <vt:lpstr>PowerPoint Presentation</vt:lpstr>
      <vt:lpstr>What is happening in our patch??</vt:lpstr>
      <vt:lpstr>PowerPoint Presentation</vt:lpstr>
      <vt:lpstr>PowerPoint Presentation</vt:lpstr>
      <vt:lpstr>PowerPoint Presentation</vt:lpstr>
      <vt:lpstr>PowerPoint Presentation</vt:lpstr>
      <vt:lpstr>Outcome targets</vt:lpstr>
      <vt:lpstr>Quarterly 12 month rolling, admissions from each CCG for children &lt;18 yrs.</vt:lpstr>
      <vt:lpstr>Research </vt:lpstr>
      <vt:lpstr>PowerPoint Presentation</vt:lpstr>
      <vt:lpstr>Food labelling problems  FSA funding for thresholds research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rgriffi2</dc:creator>
  <cp:lastModifiedBy>Shiel, Nuala</cp:lastModifiedBy>
  <cp:revision>55</cp:revision>
  <dcterms:created xsi:type="dcterms:W3CDTF">2012-03-09T12:59:23Z</dcterms:created>
  <dcterms:modified xsi:type="dcterms:W3CDTF">2013-01-28T10:14:53Z</dcterms:modified>
</cp:coreProperties>
</file>