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19" r:id="rId3"/>
    <p:sldId id="273" r:id="rId4"/>
    <p:sldId id="269" r:id="rId5"/>
    <p:sldId id="274" r:id="rId6"/>
    <p:sldId id="289" r:id="rId7"/>
    <p:sldId id="276" r:id="rId8"/>
    <p:sldId id="282" r:id="rId9"/>
    <p:sldId id="281" r:id="rId10"/>
    <p:sldId id="275" r:id="rId11"/>
    <p:sldId id="261" r:id="rId12"/>
    <p:sldId id="257" r:id="rId13"/>
    <p:sldId id="262" r:id="rId14"/>
    <p:sldId id="318" r:id="rId15"/>
    <p:sldId id="309" r:id="rId16"/>
    <p:sldId id="263" r:id="rId17"/>
    <p:sldId id="265" r:id="rId18"/>
    <p:sldId id="290" r:id="rId19"/>
    <p:sldId id="291" r:id="rId20"/>
    <p:sldId id="295" r:id="rId21"/>
    <p:sldId id="296" r:id="rId22"/>
    <p:sldId id="277" r:id="rId23"/>
    <p:sldId id="305" r:id="rId24"/>
    <p:sldId id="268" r:id="rId25"/>
    <p:sldId id="304" r:id="rId26"/>
    <p:sldId id="310" r:id="rId27"/>
    <p:sldId id="284" r:id="rId28"/>
    <p:sldId id="278" r:id="rId29"/>
    <p:sldId id="311" r:id="rId30"/>
    <p:sldId id="312" r:id="rId31"/>
    <p:sldId id="279" r:id="rId32"/>
    <p:sldId id="267" r:id="rId33"/>
    <p:sldId id="313" r:id="rId34"/>
    <p:sldId id="258" r:id="rId35"/>
    <p:sldId id="280" r:id="rId36"/>
    <p:sldId id="314" r:id="rId37"/>
    <p:sldId id="292" r:id="rId38"/>
    <p:sldId id="293" r:id="rId39"/>
    <p:sldId id="294" r:id="rId40"/>
    <p:sldId id="315" r:id="rId41"/>
    <p:sldId id="286" r:id="rId42"/>
    <p:sldId id="316" r:id="rId43"/>
    <p:sldId id="287" r:id="rId44"/>
    <p:sldId id="317" r:id="rId45"/>
    <p:sldId id="285" r:id="rId46"/>
    <p:sldId id="307" r:id="rId47"/>
    <p:sldId id="297" r:id="rId48"/>
    <p:sldId id="298" r:id="rId49"/>
    <p:sldId id="288" r:id="rId50"/>
    <p:sldId id="271" r:id="rId51"/>
    <p:sldId id="283" r:id="rId52"/>
    <p:sldId id="299" r:id="rId53"/>
    <p:sldId id="272" r:id="rId54"/>
    <p:sldId id="300" r:id="rId55"/>
    <p:sldId id="301" r:id="rId56"/>
    <p:sldId id="302" r:id="rId57"/>
    <p:sldId id="303" r:id="rId58"/>
    <p:sldId id="306"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p:cViewPr>
        <p:scale>
          <a:sx n="50" d="100"/>
          <a:sy n="50" d="100"/>
        </p:scale>
        <p:origin x="-804" y="-258"/>
      </p:cViewPr>
      <p:guideLst>
        <p:guide orient="horz" pos="2160"/>
        <p:guide pos="2880"/>
      </p:guideLst>
    </p:cSldViewPr>
  </p:slideViewPr>
  <p:notesTextViewPr>
    <p:cViewPr>
      <p:scale>
        <a:sx n="1" d="1"/>
        <a:sy n="1" d="1"/>
      </p:scale>
      <p:origin x="0" y="0"/>
    </p:cViewPr>
  </p:notesTextViewPr>
  <p:sorterViewPr>
    <p:cViewPr>
      <p:scale>
        <a:sx n="50" d="100"/>
        <a:sy n="50" d="100"/>
      </p:scale>
      <p:origin x="0" y="7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C33E4F-4E20-4507-A885-93A67F5F14AC}" type="doc">
      <dgm:prSet loTypeId="urn:microsoft.com/office/officeart/2005/8/layout/venn2" loCatId="relationship" qsTypeId="urn:microsoft.com/office/officeart/2005/8/quickstyle/3d3" qsCatId="3D" csTypeId="urn:microsoft.com/office/officeart/2005/8/colors/accent2_3" csCatId="accent2" phldr="1"/>
      <dgm:spPr/>
      <dgm:t>
        <a:bodyPr/>
        <a:lstStyle/>
        <a:p>
          <a:endParaRPr lang="en-GB"/>
        </a:p>
      </dgm:t>
    </dgm:pt>
    <dgm:pt modelId="{B6DAD552-16BA-4E4B-AA2D-F958A0B7F378}">
      <dgm:prSet phldrT="[Text]"/>
      <dgm:spPr/>
      <dgm:t>
        <a:bodyPr/>
        <a:lstStyle/>
        <a:p>
          <a:r>
            <a:rPr lang="en-GB" b="1" dirty="0" smtClean="0"/>
            <a:t>Sensitization</a:t>
          </a:r>
          <a:endParaRPr lang="en-GB" b="1" dirty="0"/>
        </a:p>
      </dgm:t>
    </dgm:pt>
    <dgm:pt modelId="{C309688E-B7BE-4C31-AB41-B0A8ED25606B}" type="parTrans" cxnId="{33735E79-3B28-4374-82F9-28A79E59D83E}">
      <dgm:prSet/>
      <dgm:spPr/>
      <dgm:t>
        <a:bodyPr/>
        <a:lstStyle/>
        <a:p>
          <a:endParaRPr lang="en-GB"/>
        </a:p>
      </dgm:t>
    </dgm:pt>
    <dgm:pt modelId="{1D765F90-CB43-4DF2-A32A-37F27C96A244}" type="sibTrans" cxnId="{33735E79-3B28-4374-82F9-28A79E59D83E}">
      <dgm:prSet/>
      <dgm:spPr/>
      <dgm:t>
        <a:bodyPr/>
        <a:lstStyle/>
        <a:p>
          <a:endParaRPr lang="en-GB"/>
        </a:p>
      </dgm:t>
    </dgm:pt>
    <dgm:pt modelId="{A3BADCBD-062F-4D44-95E4-5CBCE00EF899}">
      <dgm:prSet phldrT="[Text]"/>
      <dgm:spPr>
        <a:solidFill>
          <a:schemeClr val="tx2">
            <a:lumMod val="20000"/>
            <a:lumOff val="80000"/>
          </a:schemeClr>
        </a:solidFill>
      </dgm:spPr>
      <dgm:t>
        <a:bodyPr/>
        <a:lstStyle/>
        <a:p>
          <a:r>
            <a:rPr lang="en-GB" b="1" dirty="0" smtClean="0">
              <a:solidFill>
                <a:srgbClr val="FF0000"/>
              </a:solidFill>
            </a:rPr>
            <a:t>Food </a:t>
          </a:r>
        </a:p>
        <a:p>
          <a:r>
            <a:rPr lang="en-GB" b="1" dirty="0" smtClean="0">
              <a:solidFill>
                <a:srgbClr val="FF0000"/>
              </a:solidFill>
            </a:rPr>
            <a:t>allergy</a:t>
          </a:r>
          <a:endParaRPr lang="en-GB" b="1" dirty="0">
            <a:solidFill>
              <a:srgbClr val="FF0000"/>
            </a:solidFill>
          </a:endParaRPr>
        </a:p>
      </dgm:t>
    </dgm:pt>
    <dgm:pt modelId="{E35BC2F9-CA6A-43E5-A96A-7CEA4F1AE235}" type="parTrans" cxnId="{6A68E579-7BC0-4453-964E-970511A36B38}">
      <dgm:prSet/>
      <dgm:spPr/>
      <dgm:t>
        <a:bodyPr/>
        <a:lstStyle/>
        <a:p>
          <a:endParaRPr lang="en-GB"/>
        </a:p>
      </dgm:t>
    </dgm:pt>
    <dgm:pt modelId="{C73E27D9-3F07-4C72-9292-30E954A16E92}" type="sibTrans" cxnId="{6A68E579-7BC0-4453-964E-970511A36B38}">
      <dgm:prSet/>
      <dgm:spPr/>
      <dgm:t>
        <a:bodyPr/>
        <a:lstStyle/>
        <a:p>
          <a:endParaRPr lang="en-GB"/>
        </a:p>
      </dgm:t>
    </dgm:pt>
    <dgm:pt modelId="{1FC7A816-6670-4552-9564-CA6C7C6E74AD}" type="pres">
      <dgm:prSet presAssocID="{06C33E4F-4E20-4507-A885-93A67F5F14AC}" presName="Name0" presStyleCnt="0">
        <dgm:presLayoutVars>
          <dgm:chMax val="7"/>
          <dgm:resizeHandles val="exact"/>
        </dgm:presLayoutVars>
      </dgm:prSet>
      <dgm:spPr/>
      <dgm:t>
        <a:bodyPr/>
        <a:lstStyle/>
        <a:p>
          <a:endParaRPr lang="en-GB"/>
        </a:p>
      </dgm:t>
    </dgm:pt>
    <dgm:pt modelId="{3F67797D-446D-4629-A125-16A97114CCA3}" type="pres">
      <dgm:prSet presAssocID="{06C33E4F-4E20-4507-A885-93A67F5F14AC}" presName="comp1" presStyleCnt="0"/>
      <dgm:spPr/>
    </dgm:pt>
    <dgm:pt modelId="{47F0F90A-E4B9-4527-87DF-71AFA851AA06}" type="pres">
      <dgm:prSet presAssocID="{06C33E4F-4E20-4507-A885-93A67F5F14AC}" presName="circle1" presStyleLbl="node1" presStyleIdx="0" presStyleCnt="2" custLinFactNeighborX="-13128" custLinFactNeighborY="747"/>
      <dgm:spPr/>
      <dgm:t>
        <a:bodyPr/>
        <a:lstStyle/>
        <a:p>
          <a:endParaRPr lang="en-GB"/>
        </a:p>
      </dgm:t>
    </dgm:pt>
    <dgm:pt modelId="{45F054E5-8767-42EF-A946-62E8C0312226}" type="pres">
      <dgm:prSet presAssocID="{06C33E4F-4E20-4507-A885-93A67F5F14AC}" presName="c1text" presStyleLbl="node1" presStyleIdx="0" presStyleCnt="2">
        <dgm:presLayoutVars>
          <dgm:bulletEnabled val="1"/>
        </dgm:presLayoutVars>
      </dgm:prSet>
      <dgm:spPr/>
      <dgm:t>
        <a:bodyPr/>
        <a:lstStyle/>
        <a:p>
          <a:endParaRPr lang="en-GB"/>
        </a:p>
      </dgm:t>
    </dgm:pt>
    <dgm:pt modelId="{A20535A7-9129-4D06-86E7-512E24B909BF}" type="pres">
      <dgm:prSet presAssocID="{06C33E4F-4E20-4507-A885-93A67F5F14AC}" presName="comp2" presStyleCnt="0"/>
      <dgm:spPr/>
    </dgm:pt>
    <dgm:pt modelId="{45A5A685-239D-4054-9C1A-0B678A4E6EC3}" type="pres">
      <dgm:prSet presAssocID="{06C33E4F-4E20-4507-A885-93A67F5F14AC}" presName="circle2" presStyleLbl="node1" presStyleIdx="1" presStyleCnt="2" custLinFactNeighborX="22768" custLinFactNeighborY="-154"/>
      <dgm:spPr/>
      <dgm:t>
        <a:bodyPr/>
        <a:lstStyle/>
        <a:p>
          <a:endParaRPr lang="en-GB"/>
        </a:p>
      </dgm:t>
    </dgm:pt>
    <dgm:pt modelId="{9BE9D59C-5AAF-4533-8D26-133035F50AD0}" type="pres">
      <dgm:prSet presAssocID="{06C33E4F-4E20-4507-A885-93A67F5F14AC}" presName="c2text" presStyleLbl="node1" presStyleIdx="1" presStyleCnt="2">
        <dgm:presLayoutVars>
          <dgm:bulletEnabled val="1"/>
        </dgm:presLayoutVars>
      </dgm:prSet>
      <dgm:spPr/>
      <dgm:t>
        <a:bodyPr/>
        <a:lstStyle/>
        <a:p>
          <a:endParaRPr lang="en-GB"/>
        </a:p>
      </dgm:t>
    </dgm:pt>
  </dgm:ptLst>
  <dgm:cxnLst>
    <dgm:cxn modelId="{33735E79-3B28-4374-82F9-28A79E59D83E}" srcId="{06C33E4F-4E20-4507-A885-93A67F5F14AC}" destId="{B6DAD552-16BA-4E4B-AA2D-F958A0B7F378}" srcOrd="0" destOrd="0" parTransId="{C309688E-B7BE-4C31-AB41-B0A8ED25606B}" sibTransId="{1D765F90-CB43-4DF2-A32A-37F27C96A244}"/>
    <dgm:cxn modelId="{15A83181-0D3D-4D84-B1CA-8E4BD66D25A2}" type="presOf" srcId="{06C33E4F-4E20-4507-A885-93A67F5F14AC}" destId="{1FC7A816-6670-4552-9564-CA6C7C6E74AD}" srcOrd="0" destOrd="0" presId="urn:microsoft.com/office/officeart/2005/8/layout/venn2"/>
    <dgm:cxn modelId="{BAA8B5F5-6669-49FD-8F40-699F46F72630}" type="presOf" srcId="{B6DAD552-16BA-4E4B-AA2D-F958A0B7F378}" destId="{47F0F90A-E4B9-4527-87DF-71AFA851AA06}" srcOrd="0" destOrd="0" presId="urn:microsoft.com/office/officeart/2005/8/layout/venn2"/>
    <dgm:cxn modelId="{CA129540-6C90-4E78-8E83-B6742837EE3E}" type="presOf" srcId="{B6DAD552-16BA-4E4B-AA2D-F958A0B7F378}" destId="{45F054E5-8767-42EF-A946-62E8C0312226}" srcOrd="1" destOrd="0" presId="urn:microsoft.com/office/officeart/2005/8/layout/venn2"/>
    <dgm:cxn modelId="{14254773-BC66-41E8-B1C4-E1102688AE77}" type="presOf" srcId="{A3BADCBD-062F-4D44-95E4-5CBCE00EF899}" destId="{9BE9D59C-5AAF-4533-8D26-133035F50AD0}" srcOrd="1" destOrd="0" presId="urn:microsoft.com/office/officeart/2005/8/layout/venn2"/>
    <dgm:cxn modelId="{6A68E579-7BC0-4453-964E-970511A36B38}" srcId="{06C33E4F-4E20-4507-A885-93A67F5F14AC}" destId="{A3BADCBD-062F-4D44-95E4-5CBCE00EF899}" srcOrd="1" destOrd="0" parTransId="{E35BC2F9-CA6A-43E5-A96A-7CEA4F1AE235}" sibTransId="{C73E27D9-3F07-4C72-9292-30E954A16E92}"/>
    <dgm:cxn modelId="{CF8E4732-5233-4020-A525-E07B3DF0BD14}" type="presOf" srcId="{A3BADCBD-062F-4D44-95E4-5CBCE00EF899}" destId="{45A5A685-239D-4054-9C1A-0B678A4E6EC3}" srcOrd="0" destOrd="0" presId="urn:microsoft.com/office/officeart/2005/8/layout/venn2"/>
    <dgm:cxn modelId="{5296B6BC-7DE7-46F8-A656-AAE08D1FA68D}" type="presParOf" srcId="{1FC7A816-6670-4552-9564-CA6C7C6E74AD}" destId="{3F67797D-446D-4629-A125-16A97114CCA3}" srcOrd="0" destOrd="0" presId="urn:microsoft.com/office/officeart/2005/8/layout/venn2"/>
    <dgm:cxn modelId="{FCE8EB72-9E9E-4A5D-A96F-37D57954EA2E}" type="presParOf" srcId="{3F67797D-446D-4629-A125-16A97114CCA3}" destId="{47F0F90A-E4B9-4527-87DF-71AFA851AA06}" srcOrd="0" destOrd="0" presId="urn:microsoft.com/office/officeart/2005/8/layout/venn2"/>
    <dgm:cxn modelId="{1EA359F5-007C-489D-B414-67A99445250D}" type="presParOf" srcId="{3F67797D-446D-4629-A125-16A97114CCA3}" destId="{45F054E5-8767-42EF-A946-62E8C0312226}" srcOrd="1" destOrd="0" presId="urn:microsoft.com/office/officeart/2005/8/layout/venn2"/>
    <dgm:cxn modelId="{37A6E6C4-5C2C-4A61-8818-75416ABB6E37}" type="presParOf" srcId="{1FC7A816-6670-4552-9564-CA6C7C6E74AD}" destId="{A20535A7-9129-4D06-86E7-512E24B909BF}" srcOrd="1" destOrd="0" presId="urn:microsoft.com/office/officeart/2005/8/layout/venn2"/>
    <dgm:cxn modelId="{65978A55-9066-4E89-8571-23AD90972D56}" type="presParOf" srcId="{A20535A7-9129-4D06-86E7-512E24B909BF}" destId="{45A5A685-239D-4054-9C1A-0B678A4E6EC3}" srcOrd="0" destOrd="0" presId="urn:microsoft.com/office/officeart/2005/8/layout/venn2"/>
    <dgm:cxn modelId="{61A982C0-AD19-46BD-8AC5-5CB3806D8EDC}" type="presParOf" srcId="{A20535A7-9129-4D06-86E7-512E24B909BF}" destId="{9BE9D59C-5AAF-4533-8D26-133035F50AD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0F90A-E4B9-4527-87DF-71AFA851AA06}">
      <dsp:nvSpPr>
        <dsp:cNvPr id="0" name=""/>
        <dsp:cNvSpPr/>
      </dsp:nvSpPr>
      <dsp:spPr>
        <a:xfrm>
          <a:off x="1425230" y="0"/>
          <a:ext cx="3878263" cy="3878263"/>
        </a:xfrm>
        <a:prstGeom prst="ellipse">
          <a:avLst/>
        </a:prstGeom>
        <a:solidFill>
          <a:schemeClr val="accent2">
            <a:shade val="80000"/>
            <a:hueOff val="0"/>
            <a:satOff val="0"/>
            <a:lumOff val="0"/>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t>Sensitization</a:t>
          </a:r>
          <a:endParaRPr lang="en-GB" sz="2200" b="1" kern="1200" dirty="0"/>
        </a:p>
      </dsp:txBody>
      <dsp:txXfrm>
        <a:off x="2346317" y="290869"/>
        <a:ext cx="2036088" cy="659304"/>
      </dsp:txXfrm>
    </dsp:sp>
    <dsp:sp modelId="{45A5A685-239D-4054-9C1A-0B678A4E6EC3}">
      <dsp:nvSpPr>
        <dsp:cNvPr id="0" name=""/>
        <dsp:cNvSpPr/>
      </dsp:nvSpPr>
      <dsp:spPr>
        <a:xfrm>
          <a:off x="3081403" y="965086"/>
          <a:ext cx="2908697" cy="2908697"/>
        </a:xfrm>
        <a:prstGeom prst="ellipse">
          <a:avLst/>
        </a:prstGeom>
        <a:solidFill>
          <a:schemeClr val="tx2">
            <a:lumMod val="20000"/>
            <a:lumOff val="8000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rPr>
            <a:t>Food </a:t>
          </a:r>
        </a:p>
        <a:p>
          <a:pPr lvl="0" algn="ctr" defTabSz="977900">
            <a:lnSpc>
              <a:spcPct val="90000"/>
            </a:lnSpc>
            <a:spcBef>
              <a:spcPct val="0"/>
            </a:spcBef>
            <a:spcAft>
              <a:spcPct val="35000"/>
            </a:spcAft>
          </a:pPr>
          <a:r>
            <a:rPr lang="en-GB" sz="2200" b="1" kern="1200" dirty="0" smtClean="0">
              <a:solidFill>
                <a:srgbClr val="FF0000"/>
              </a:solidFill>
            </a:rPr>
            <a:t>allergy</a:t>
          </a:r>
          <a:endParaRPr lang="en-GB" sz="2200" b="1" kern="1200" dirty="0">
            <a:solidFill>
              <a:srgbClr val="FF0000"/>
            </a:solidFill>
          </a:endParaRPr>
        </a:p>
      </dsp:txBody>
      <dsp:txXfrm>
        <a:off x="3507372" y="1692260"/>
        <a:ext cx="2056759" cy="145434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4FC7981-73DA-467E-BCEA-5280E0FFB148}" type="datetimeFigureOut">
              <a:rPr lang="en-GB"/>
              <a:pPr>
                <a:defRPr/>
              </a:pPr>
              <a:t>11/01/2013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C694928-0E39-4631-942D-4F469909A91D}" type="slidenum">
              <a:rPr lang="en-GB"/>
              <a:pPr>
                <a:defRPr/>
              </a:pPr>
              <a:t>‹#›</a:t>
            </a:fld>
            <a:endParaRPr lang="en-GB"/>
          </a:p>
        </p:txBody>
      </p:sp>
    </p:spTree>
    <p:extLst>
      <p:ext uri="{BB962C8B-B14F-4D97-AF65-F5344CB8AC3E}">
        <p14:creationId xmlns:p14="http://schemas.microsoft.com/office/powerpoint/2010/main" val="1770381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Name any food intolerances ??</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D046BD-4B85-461D-BABC-ECC2255514B2}" type="slidenum">
              <a:rPr lang="en-GB"/>
              <a:pPr fontAlgn="base">
                <a:spcBef>
                  <a:spcPct val="0"/>
                </a:spcBef>
                <a:spcAft>
                  <a:spcPct val="0"/>
                </a:spcAft>
              </a:pPr>
              <a:t>6</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Would be better without bronchus !!</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094EB8-DFF3-46D6-A714-C162FA9EA08F}" type="slidenum">
              <a:rPr lang="en-GB"/>
              <a:pPr fontAlgn="base">
                <a:spcBef>
                  <a:spcPct val="0"/>
                </a:spcBef>
                <a:spcAft>
                  <a:spcPct val="0"/>
                </a:spcAft>
              </a:pPr>
              <a:t>21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Get data from Swedish study – IgE food and aeroallergens</a:t>
            </a:r>
          </a:p>
          <a:p>
            <a:pPr>
              <a:spcBef>
                <a:spcPct val="0"/>
              </a:spcBef>
            </a:pPr>
            <a:r>
              <a:rPr lang="en-GB" smtClean="0"/>
              <a:t>Get data from Perth study – presence of allergen-specific lymphocytes in blood at 6 months</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7B330D-BF4A-42DB-A2EA-EE7B9A7E1D79}" type="slidenum">
              <a:rPr lang="en-GB"/>
              <a:pPr fontAlgn="base">
                <a:spcBef>
                  <a:spcPct val="0"/>
                </a:spcBef>
                <a:spcAft>
                  <a:spcPct val="0"/>
                </a:spcAft>
              </a:pPr>
              <a:t>22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IgE production occurs in non-atopics – ability to regulate switching/production, cohort of babies from highly atopic parents, examined circulating sIgE upto 5 years of age. Primary response normal in atopics – secondary response lack of inhibition</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3800E5-80AC-4937-98A9-C90C5ABFB5ED}" type="slidenum">
              <a:rPr lang="en-GB"/>
              <a:pPr fontAlgn="base">
                <a:spcBef>
                  <a:spcPct val="0"/>
                </a:spcBef>
                <a:spcAft>
                  <a:spcPct val="0"/>
                </a:spcAft>
              </a:pPr>
              <a:t>23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Talk about fillagrin – loss of function mutation associated with food sensitization and not allergy – enhances percutaneous allergen penetration, form of antigen i.e. roasted peanuts associated with adjuvants, form encountered i.e. baked egg, presence of glycosylation, carbohydrate epitopes i.e. galactose-</a:t>
            </a:r>
            <a:r>
              <a:rPr lang="el-GR" smtClean="0"/>
              <a:t>α</a:t>
            </a:r>
            <a:r>
              <a:rPr lang="en-GB" smtClean="0"/>
              <a:t> 1,3 galactose in beef/port/lamb anaphylaxis</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A149D8-72A4-46E5-B578-DF51963C7070}" type="slidenum">
              <a:rPr lang="en-GB"/>
              <a:pPr fontAlgn="base">
                <a:spcBef>
                  <a:spcPct val="0"/>
                </a:spcBef>
                <a:spcAft>
                  <a:spcPct val="0"/>
                </a:spcAft>
              </a:pPr>
              <a:t>24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Related allergies</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A4B8AA-38B9-4506-8688-7875541C81D2}" type="slidenum">
              <a:rPr lang="en-GB"/>
              <a:pPr fontAlgn="base">
                <a:spcBef>
                  <a:spcPct val="0"/>
                </a:spcBef>
                <a:spcAft>
                  <a:spcPct val="0"/>
                </a:spcAft>
              </a:pPr>
              <a:t>25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What does FPIES stand for ?</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67C3AB-FED1-42F4-B5FC-8031C8FE7D2E}" type="slidenum">
              <a:rPr lang="en-GB"/>
              <a:pPr fontAlgn="base">
                <a:spcBef>
                  <a:spcPct val="0"/>
                </a:spcBef>
                <a:spcAft>
                  <a:spcPct val="0"/>
                </a:spcAft>
              </a:pPr>
              <a:t>27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Name 4 manifestations of food allergy</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048921-7474-4442-826F-7A1538CFCDF8}" type="slidenum">
              <a:rPr lang="en-GB"/>
              <a:pPr fontAlgn="base">
                <a:spcBef>
                  <a:spcPct val="0"/>
                </a:spcBef>
                <a:spcAft>
                  <a:spcPct val="0"/>
                </a:spcAft>
              </a:pPr>
              <a:t>28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Name 4 non-IgE manifestations</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61D5EB-D1B1-4DB6-96C6-135B53683091}" type="slidenum">
              <a:rPr lang="en-GB"/>
              <a:pPr fontAlgn="base">
                <a:spcBef>
                  <a:spcPct val="0"/>
                </a:spcBef>
                <a:spcAft>
                  <a:spcPct val="0"/>
                </a:spcAft>
              </a:pPr>
              <a:t>31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Data from Israel r.e. FPIES onset</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E38F5C-DF35-4328-839E-43374B54196B}" type="slidenum">
              <a:rPr lang="en-GB"/>
              <a:pPr fontAlgn="base">
                <a:spcBef>
                  <a:spcPct val="0"/>
                </a:spcBef>
                <a:spcAft>
                  <a:spcPct val="0"/>
                </a:spcAft>
              </a:pPr>
              <a:t>32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Seen particularly in children and young adults, males more at risk, incidence greatly underestimated – 4 -  18 fold increase over the past 10 – 20 years, diagnosis often delayed, seasonal variation (more spring and summer)</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35E8E7-B3EB-4F12-A88C-80FDB73498AB}" type="slidenum">
              <a:rPr lang="en-GB"/>
              <a:pPr fontAlgn="base">
                <a:spcBef>
                  <a:spcPct val="0"/>
                </a:spcBef>
                <a:spcAft>
                  <a:spcPct val="0"/>
                </a:spcAft>
              </a:pPr>
              <a:t>37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Difference between atopy and allergy - Case study of sensitization and allergy</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1A26BF-EE7A-4F90-9B80-E12F1D637BDC}" type="slidenum">
              <a:rPr lang="en-GB"/>
              <a:pPr fontAlgn="base">
                <a:spcBef>
                  <a:spcPct val="0"/>
                </a:spcBef>
                <a:spcAft>
                  <a:spcPct val="0"/>
                </a:spcAft>
              </a:pPr>
              <a:t>7</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Prominent furrowing, trachealisation, white plaques dd candida, can be normal at endoscopy</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7070CE-4E53-4DF1-A79A-2F22608BE097}" type="slidenum">
              <a:rPr lang="en-GB"/>
              <a:pPr fontAlgn="base">
                <a:spcBef>
                  <a:spcPct val="0"/>
                </a:spcBef>
                <a:spcAft>
                  <a:spcPct val="0"/>
                </a:spcAft>
              </a:pPr>
              <a:t>38</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Severe tissue eosinophilia, eosinophilic microabscesses, oesophagus normally devoid of eosinophils</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40B8A7-916F-4320-AB9E-15FCCB53AC57}" type="slidenum">
              <a:rPr lang="en-GB"/>
              <a:pPr fontAlgn="base">
                <a:spcBef>
                  <a:spcPct val="0"/>
                </a:spcBef>
                <a:spcAft>
                  <a:spcPct val="0"/>
                </a:spcAft>
              </a:pPr>
              <a:t>39</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Pathology – difficult to ascertain as rarely biopsied</a:t>
            </a: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6C71A7-F864-48B0-802D-48776A162C70}" type="slidenum">
              <a:rPr lang="en-GB"/>
              <a:pPr fontAlgn="base">
                <a:spcBef>
                  <a:spcPct val="0"/>
                </a:spcBef>
                <a:spcAft>
                  <a:spcPct val="0"/>
                </a:spcAft>
              </a:pPr>
              <a:t>41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Must rule out coeliac disease</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E6C9AA-02C2-4BC2-8FF1-EC0FFF591B3D}" type="slidenum">
              <a:rPr lang="en-GB"/>
              <a:pPr fontAlgn="base">
                <a:spcBef>
                  <a:spcPct val="0"/>
                </a:spcBef>
                <a:spcAft>
                  <a:spcPct val="0"/>
                </a:spcAft>
              </a:pPr>
              <a:t>49</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SOTI – specific oral tolerance induction, associated with reduction in IgE, increase in IgG, decrease in SPT, reduced basophil activation</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2F8EE-E1E0-4E1D-9400-BA189F780059}" type="slidenum">
              <a:rPr lang="en-GB"/>
              <a:pPr fontAlgn="base">
                <a:spcBef>
                  <a:spcPct val="0"/>
                </a:spcBef>
                <a:spcAft>
                  <a:spcPct val="0"/>
                </a:spcAft>
              </a:pPr>
              <a:t>50</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Skin prick testing – immediate, risk of local or systemic reactions, false positives/negatives, more cost effective, needs training in performance and interpretation, needs facilities for resuscitation</a:t>
            </a: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92F695-9D18-4435-BCF1-8C7838C61427}" type="slidenum">
              <a:rPr lang="en-GB"/>
              <a:pPr fontAlgn="base">
                <a:spcBef>
                  <a:spcPct val="0"/>
                </a:spcBef>
                <a:spcAft>
                  <a:spcPct val="0"/>
                </a:spcAft>
              </a:pPr>
              <a:t>51</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Patch testing no standardized reagents, methodology varies, interpretation varies </a:t>
            </a:r>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BF0829-060A-4051-944C-A7741EBA336A}" type="slidenum">
              <a:rPr lang="en-GB"/>
              <a:pPr fontAlgn="base">
                <a:spcBef>
                  <a:spcPct val="0"/>
                </a:spcBef>
                <a:spcAft>
                  <a:spcPct val="0"/>
                </a:spcAft>
              </a:pPr>
              <a:t>54</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Tolerance required acquired after 12 years of age</a:t>
            </a:r>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094012-81ED-4010-8F10-B9C38443CBA1}" type="slidenum">
              <a:rPr lang="en-GB"/>
              <a:pPr fontAlgn="base">
                <a:spcBef>
                  <a:spcPct val="0"/>
                </a:spcBef>
                <a:spcAft>
                  <a:spcPct val="0"/>
                </a:spcAft>
              </a:pPr>
              <a:t>57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Questions ?</a:t>
            </a:r>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835B60-171A-4B95-AEFD-A5AC10C6A088}" type="slidenum">
              <a:rPr lang="en-GB"/>
              <a:pPr fontAlgn="base">
                <a:spcBef>
                  <a:spcPct val="0"/>
                </a:spcBef>
                <a:spcAft>
                  <a:spcPct val="0"/>
                </a:spcAft>
              </a:pPr>
              <a:t>58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Simpson et al., 2008; national primary care database of over 9 million UK patients, increased consultation rate to GPs over this time, 525 GP practices Lifetime prevalence of multiple allergic disorders, 28 % increase in patients having at least one allergic condition, 50 % increase in patients having more than 1 allergic condition. Due to ? Increased sensitization or increased recognition, profile of food allergy depends on age, local dietary i.e. peanuts in Israel, form of allergen – boiled versus roasted, genetic and environmental factors</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53BE4E-C3B8-48D9-8744-6D7FDC9BC713}" type="slidenum">
              <a:rPr lang="en-GB"/>
              <a:pPr fontAlgn="base">
                <a:spcBef>
                  <a:spcPct val="0"/>
                </a:spcBef>
                <a:spcAft>
                  <a:spcPct val="0"/>
                </a:spcAft>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Age-sex variations in lifetime prevalence of anaphylaxis per 100,000 patients over a 5 year period in the UK using primary care database. Incidence rate increased 19 % over this period and 51 % increased in recorded lifetime prevalence of anaphylaxis over those 5 years, due to ? Increased recognition ? Change in local diet – introduction of peanuts and kiwi</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5033FD-C5BC-458E-948F-7AEF9A7CFD51}" type="slidenum">
              <a:rPr lang="en-GB"/>
              <a:pPr fontAlgn="base">
                <a:spcBef>
                  <a:spcPct val="0"/>
                </a:spcBef>
                <a:spcAft>
                  <a:spcPct val="0"/>
                </a:spcAft>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In UK (Isle of Wight) 5.5 % children food allergy in first year of life, drops to 2.5 % in 6 year olds and 2.3 % in 11 – 15 year olds whole population birth cohort study. Common up to 8 % population (difficulties in getting accurate values) history is key, limited repertoire of food allergens responsible, legal requirement for labelling</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1A6645-8168-4973-8896-51B68309E066}" type="slidenum">
              <a:rPr lang="en-GB"/>
              <a:pPr fontAlgn="base">
                <a:spcBef>
                  <a:spcPct val="0"/>
                </a:spcBef>
                <a:spcAft>
                  <a:spcPct val="0"/>
                </a:spcAft>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Possibly question – largest surface area in body ? Lungs 70 square metres Skin 1.5 – 2 square metres ?gut 400 metres square</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462F0C-7E17-488A-8CE2-0C22953467C5}" type="slidenum">
              <a:rPr lang="en-GB"/>
              <a:pPr fontAlgn="base">
                <a:spcBef>
                  <a:spcPct val="0"/>
                </a:spcBef>
                <a:spcAft>
                  <a:spcPct val="0"/>
                </a:spcAft>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GIT encompasses largest surface area in human body, single layer columnar epithelial cells, separates sterile internal environment from externa,  processes food for growth, prevents penetration of harmful bacteria and viruses etc into body. Epith cell joined by tight junctions, thick layer mucus traps particles, enzymes, bile acids, extremes pH destroy pathogens and makes allergens less allergenic. Immaturity in infants may predispose to allergy, use of antacids facilitates antigen absorption, 2% intact antigens absorbed.</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69A1F9-0195-4344-9143-D7A5CEFA3313}" type="slidenum">
              <a:rPr lang="en-GB"/>
              <a:pPr fontAlgn="base">
                <a:spcBef>
                  <a:spcPct val="0"/>
                </a:spcBef>
                <a:spcAft>
                  <a:spcPct val="0"/>
                </a:spcAft>
              </a:pPr>
              <a:t>16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Steps in sensitization process – antigen uptake, antigen processing and expression, dendritic cell – T cell interaction, establishment of T cell phenotype, T cell – B cell interaction, B cell switching, T cell elaboration of cytokines</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4E4153-A399-4A36-B548-EF60078006A6}" type="slidenum">
              <a:rPr lang="en-GB"/>
              <a:pPr fontAlgn="base">
                <a:spcBef>
                  <a:spcPct val="0"/>
                </a:spcBef>
                <a:spcAft>
                  <a:spcPct val="0"/>
                </a:spcAft>
              </a:pPr>
              <a:t>17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Sequence identities &gt; 62 % to human homologs typically exclude food being allergic in man. TLR = toll-like receptor</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5A4E7C-04D1-4BFE-8912-166040479963}" type="slidenum">
              <a:rPr lang="en-GB"/>
              <a:pPr fontAlgn="base">
                <a:spcBef>
                  <a:spcPct val="0"/>
                </a:spcBef>
                <a:spcAft>
                  <a:spcPct val="0"/>
                </a:spcAft>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5"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smtClean="0">
                <a:solidFill>
                  <a:schemeClr val="tx2"/>
                </a:solidFill>
              </a:defRPr>
            </a:lvl1pPr>
          </a:lstStyle>
          <a:p>
            <a:pPr>
              <a:defRPr/>
            </a:pPr>
            <a:fld id="{F49B6ACD-CE58-4149-B2D7-A0F7CDD68EF2}" type="datetimeFigureOut">
              <a:rPr lang="en-GB"/>
              <a:pPr>
                <a:defRPr/>
              </a:pPr>
              <a:t>11/01/2013</a:t>
            </a:fld>
            <a:endParaRPr lang="en-GB"/>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endParaRPr lang="en-GB"/>
          </a:p>
        </p:txBody>
      </p:sp>
      <p:sp>
        <p:nvSpPr>
          <p:cNvPr id="11" name="Slide Number Placeholder 5"/>
          <p:cNvSpPr>
            <a:spLocks noGrp="1"/>
          </p:cNvSpPr>
          <p:nvPr>
            <p:ph type="sldNum" sz="quarter" idx="12"/>
          </p:nvPr>
        </p:nvSpPr>
        <p:spPr/>
        <p:txBody>
          <a:bodyPr/>
          <a:lstStyle>
            <a:lvl1pPr>
              <a:defRPr smtClean="0">
                <a:solidFill>
                  <a:schemeClr val="tx2"/>
                </a:solidFill>
              </a:defRPr>
            </a:lvl1pPr>
          </a:lstStyle>
          <a:p>
            <a:pPr>
              <a:defRPr/>
            </a:pPr>
            <a:fld id="{DFF3C276-DC02-498E-A291-52E28A6D3909}"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14"/>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77483565-B171-471F-B401-F36264C279E1}" type="datetimeFigureOut">
              <a:rPr lang="en-GB"/>
              <a:pPr>
                <a:defRPr/>
              </a:pPr>
              <a:t>11/01/2013</a:t>
            </a:fld>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pPr>
              <a:defRPr/>
            </a:pPr>
            <a:fld id="{0181FDA5-1E9D-488C-990F-B336B356C70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11"/>
            <p:cNvSpPr txBox="1"/>
            <p:nvPr/>
          </p:nvSpPr>
          <p:spPr>
            <a:xfrm>
              <a:off x="4146745" y="1381458"/>
              <a:ext cx="877650"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A8AD2DF-3C04-49E2-A3EF-78B28A9A35DF}" type="datetimeFigureOut">
              <a:rPr lang="en-GB"/>
              <a:pPr>
                <a:defRPr/>
              </a:pPr>
              <a:t>11/01/2013</a:t>
            </a:fld>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pPr>
              <a:defRPr/>
            </a:pPr>
            <a:fld id="{AF085E00-F5D4-4E18-ADB1-EACFE2F6C83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1"/>
          <p:cNvGrpSpPr>
            <a:grpSpLocks/>
          </p:cNvGrpSpPr>
          <p:nvPr/>
        </p:nvGrpSpPr>
        <p:grpSpPr bwMode="auto">
          <a:xfrm>
            <a:off x="1173163" y="1392238"/>
            <a:ext cx="6778625" cy="923925"/>
            <a:chOff x="1172584" y="1381459"/>
            <a:chExt cx="6779110" cy="923330"/>
          </a:xfrm>
        </p:grpSpPr>
        <p:sp>
          <p:nvSpPr>
            <p:cNvPr id="5" name="TextBox 12"/>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pPr>
              <a:defRPr/>
            </a:pPr>
            <a:fld id="{D904E1A2-46BD-4FE6-8F84-41CC2E7BCAF4}" type="datetimeFigureOut">
              <a:rPr lang="en-GB"/>
              <a:pPr>
                <a:defRPr/>
              </a:pPr>
              <a:t>11/01/2013</a:t>
            </a:fld>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pPr>
              <a:defRPr/>
            </a:pPr>
            <a:fld id="{89FFCE92-F3EB-4977-A357-13EA10D5D141}"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8"/>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C09F41A-6569-4C63-A397-D1F582AA79D3}" type="datetimeFigureOut">
              <a:rPr lang="en-GB"/>
              <a:pPr>
                <a:defRPr/>
              </a:pPr>
              <a:t>11/01/2013</a:t>
            </a:fld>
            <a:endParaRPr lang="en-GB"/>
          </a:p>
        </p:txBody>
      </p:sp>
      <p:sp>
        <p:nvSpPr>
          <p:cNvPr id="10" name="Footer Placeholder 4"/>
          <p:cNvSpPr>
            <a:spLocks noGrp="1"/>
          </p:cNvSpPr>
          <p:nvPr>
            <p:ph type="ftr" sz="quarter" idx="11"/>
          </p:nvPr>
        </p:nvSpPr>
        <p:spPr/>
        <p:txBody>
          <a:bodyPr/>
          <a:lstStyle>
            <a:lvl1pPr>
              <a:defRPr/>
            </a:lvl1pPr>
          </a:lstStyle>
          <a:p>
            <a:pPr>
              <a:defRPr/>
            </a:pPr>
            <a:endParaRPr lang="en-GB"/>
          </a:p>
        </p:txBody>
      </p:sp>
      <p:sp>
        <p:nvSpPr>
          <p:cNvPr id="11" name="Slide Number Placeholder 5"/>
          <p:cNvSpPr>
            <a:spLocks noGrp="1"/>
          </p:cNvSpPr>
          <p:nvPr>
            <p:ph type="sldNum" sz="quarter" idx="12"/>
          </p:nvPr>
        </p:nvSpPr>
        <p:spPr/>
        <p:txBody>
          <a:bodyPr/>
          <a:lstStyle>
            <a:lvl1pPr>
              <a:defRPr/>
            </a:lvl1pPr>
          </a:lstStyle>
          <a:p>
            <a:pPr>
              <a:defRPr/>
            </a:pPr>
            <a:fld id="{68B18AE2-2D93-4363-9DF7-E6AC492FBF68}"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5"/>
          </p:nvPr>
        </p:nvSpPr>
        <p:spPr/>
        <p:txBody>
          <a:bodyPr/>
          <a:lstStyle>
            <a:lvl1pPr>
              <a:defRPr/>
            </a:lvl1pPr>
          </a:lstStyle>
          <a:p>
            <a:pPr>
              <a:defRPr/>
            </a:pPr>
            <a:fld id="{B033232C-BA20-4CC5-A6B3-198679093A17}" type="datetimeFigureOut">
              <a:rPr lang="en-GB"/>
              <a:pPr>
                <a:defRPr/>
              </a:pPr>
              <a:t>11/01/2013</a:t>
            </a:fld>
            <a:endParaRPr lang="en-GB"/>
          </a:p>
        </p:txBody>
      </p:sp>
      <p:sp>
        <p:nvSpPr>
          <p:cNvPr id="13" name="Footer Placeholder 5"/>
          <p:cNvSpPr>
            <a:spLocks noGrp="1"/>
          </p:cNvSpPr>
          <p:nvPr>
            <p:ph type="ftr" sz="quarter" idx="16"/>
          </p:nvPr>
        </p:nvSpPr>
        <p:spPr/>
        <p:txBody>
          <a:bodyPr/>
          <a:lstStyle>
            <a:lvl1pPr>
              <a:defRPr/>
            </a:lvl1pPr>
          </a:lstStyle>
          <a:p>
            <a:pPr>
              <a:defRPr/>
            </a:pPr>
            <a:endParaRPr lang="en-GB"/>
          </a:p>
        </p:txBody>
      </p:sp>
      <p:sp>
        <p:nvSpPr>
          <p:cNvPr id="14" name="Slide Number Placeholder 6"/>
          <p:cNvSpPr>
            <a:spLocks noGrp="1"/>
          </p:cNvSpPr>
          <p:nvPr>
            <p:ph type="sldNum" sz="quarter" idx="17"/>
          </p:nvPr>
        </p:nvSpPr>
        <p:spPr/>
        <p:txBody>
          <a:bodyPr/>
          <a:lstStyle>
            <a:lvl1pPr>
              <a:defRPr/>
            </a:lvl1pPr>
          </a:lstStyle>
          <a:p>
            <a:pPr>
              <a:defRPr/>
            </a:pPr>
            <a:fld id="{D22C3549-24B2-45E8-9095-4D9581E1D92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15"/>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B8292692-D98F-45D7-A1E1-37A95F378550}" type="datetimeFigureOut">
              <a:rPr lang="en-GB"/>
              <a:pPr>
                <a:defRPr/>
              </a:pPr>
              <a:t>11/01/2013</a:t>
            </a:fld>
            <a:endParaRPr lang="en-GB"/>
          </a:p>
        </p:txBody>
      </p:sp>
      <p:sp>
        <p:nvSpPr>
          <p:cNvPr id="12" name="Footer Placeholder 7"/>
          <p:cNvSpPr>
            <a:spLocks noGrp="1"/>
          </p:cNvSpPr>
          <p:nvPr>
            <p:ph type="ftr" sz="quarter" idx="11"/>
          </p:nvPr>
        </p:nvSpPr>
        <p:spPr/>
        <p:txBody>
          <a:bodyPr/>
          <a:lstStyle>
            <a:lvl1pPr>
              <a:defRPr/>
            </a:lvl1pPr>
          </a:lstStyle>
          <a:p>
            <a:pPr>
              <a:defRPr/>
            </a:pPr>
            <a:endParaRPr lang="en-GB"/>
          </a:p>
        </p:txBody>
      </p:sp>
      <p:sp>
        <p:nvSpPr>
          <p:cNvPr id="13" name="Slide Number Placeholder 8"/>
          <p:cNvSpPr>
            <a:spLocks noGrp="1"/>
          </p:cNvSpPr>
          <p:nvPr>
            <p:ph type="sldNum" sz="quarter" idx="12"/>
          </p:nvPr>
        </p:nvSpPr>
        <p:spPr/>
        <p:txBody>
          <a:bodyPr/>
          <a:lstStyle>
            <a:lvl1pPr>
              <a:defRPr/>
            </a:lvl1pPr>
          </a:lstStyle>
          <a:p>
            <a:pPr>
              <a:defRPr/>
            </a:pPr>
            <a:fld id="{9AAC4FD4-04E1-4B2C-9BFD-DE52ABF9BCA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DA035EF3-733B-47BD-A74B-1F43713A6D7F}" type="datetimeFigureOut">
              <a:rPr lang="en-GB"/>
              <a:pPr>
                <a:defRPr/>
              </a:pPr>
              <a:t>11/01/2013</a:t>
            </a:fld>
            <a:endParaRPr lang="en-GB"/>
          </a:p>
        </p:txBody>
      </p:sp>
      <p:sp>
        <p:nvSpPr>
          <p:cNvPr id="8"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4"/>
          <p:cNvSpPr>
            <a:spLocks noGrp="1"/>
          </p:cNvSpPr>
          <p:nvPr>
            <p:ph type="sldNum" sz="quarter" idx="12"/>
          </p:nvPr>
        </p:nvSpPr>
        <p:spPr/>
        <p:txBody>
          <a:bodyPr/>
          <a:lstStyle>
            <a:lvl1pPr>
              <a:defRPr/>
            </a:lvl1pPr>
          </a:lstStyle>
          <a:p>
            <a:pPr>
              <a:defRPr/>
            </a:pPr>
            <a:fld id="{D3D620D2-2ABE-4CA7-8CE4-6B4DE229F69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4D9EF8-EF3C-4944-ADD8-010F5DEC6ED9}" type="datetimeFigureOut">
              <a:rPr lang="en-GB"/>
              <a:pPr>
                <a:defRPr/>
              </a:pPr>
              <a:t>11/01/2013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99C859E-6E69-4C2D-AC93-0E6C0DB9237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A36E05-094F-48B2-9E56-C675C90F0763}" type="datetimeFigureOut">
              <a:rPr lang="en-GB"/>
              <a:pPr>
                <a:defRPr/>
              </a:pPr>
              <a:t>11/01/2013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2BE9FCF-DE32-41C5-9318-3FD7787F2BF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F2E463-76DD-4404-8AF0-6ABD7788A946}" type="datetimeFigureOut">
              <a:rPr lang="en-GB"/>
              <a:pPr>
                <a:defRPr/>
              </a:pPr>
              <a:t>11/01/2013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DAD6833-CDB5-4764-A769-44893393C9D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565"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6"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defRPr>
            </a:lvl1pPr>
          </a:lstStyle>
          <a:p>
            <a:pPr>
              <a:defRPr/>
            </a:pPr>
            <a:fld id="{BDAB83D0-BE7B-4366-92CC-B60764088E20}" type="datetimeFigureOut">
              <a:rPr lang="en-GB"/>
              <a:pPr>
                <a:defRPr/>
              </a:pPr>
              <a:t>11/01/2013</a:t>
            </a:fld>
            <a:endParaRPr lang="en-GB"/>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en-GB"/>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3A9ED44C-18CF-4EA8-B100-1B646D3F7B0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0" r:id="rId8"/>
    <p:sldLayoutId id="2147483669" r:id="rId9"/>
    <p:sldLayoutId id="2147483678" r:id="rId10"/>
    <p:sldLayoutId id="2147483679" r:id="rId11"/>
  </p:sldLayoutIdLst>
  <p:txStyles>
    <p:titleStyle>
      <a:lvl1pPr algn="ctr" rtl="0" fontAlgn="base">
        <a:spcBef>
          <a:spcPct val="0"/>
        </a:spcBef>
        <a:spcAft>
          <a:spcPct val="0"/>
        </a:spcAft>
        <a:defRPr sz="5400" kern="1200">
          <a:solidFill>
            <a:schemeClr val="tx2"/>
          </a:solidFill>
          <a:latin typeface="+mj-lt"/>
          <a:ea typeface="+mj-ea"/>
          <a:cs typeface="+mj-cs"/>
        </a:defRPr>
      </a:lvl1pPr>
      <a:lvl2pPr algn="ctr" rtl="0" fontAlgn="base">
        <a:spcBef>
          <a:spcPct val="0"/>
        </a:spcBef>
        <a:spcAft>
          <a:spcPct val="0"/>
        </a:spcAft>
        <a:defRPr sz="5400">
          <a:solidFill>
            <a:schemeClr val="tx2"/>
          </a:solidFill>
          <a:latin typeface="Book Antiqua" pitchFamily="18" charset="0"/>
        </a:defRPr>
      </a:lvl2pPr>
      <a:lvl3pPr algn="ctr" rtl="0" fontAlgn="base">
        <a:spcBef>
          <a:spcPct val="0"/>
        </a:spcBef>
        <a:spcAft>
          <a:spcPct val="0"/>
        </a:spcAft>
        <a:defRPr sz="5400">
          <a:solidFill>
            <a:schemeClr val="tx2"/>
          </a:solidFill>
          <a:latin typeface="Book Antiqua" pitchFamily="18" charset="0"/>
        </a:defRPr>
      </a:lvl3pPr>
      <a:lvl4pPr algn="ctr" rtl="0" fontAlgn="base">
        <a:spcBef>
          <a:spcPct val="0"/>
        </a:spcBef>
        <a:spcAft>
          <a:spcPct val="0"/>
        </a:spcAft>
        <a:defRPr sz="5400">
          <a:solidFill>
            <a:schemeClr val="tx2"/>
          </a:solidFill>
          <a:latin typeface="Book Antiqua" pitchFamily="18" charset="0"/>
        </a:defRPr>
      </a:lvl4pPr>
      <a:lvl5pPr algn="ctr" rtl="0" fontAlgn="base">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fontAlgn="base">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fontAlgn="base">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fontAlgn="base">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fontAlgn="base">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fontAlgn="base">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1052736"/>
            <a:ext cx="6777318" cy="1731982"/>
          </a:xfrm>
        </p:spPr>
        <p:txBody>
          <a:bodyPr rtlCol="0">
            <a:noAutofit/>
          </a:bodyPr>
          <a:lstStyle/>
          <a:p>
            <a:pPr fontAlgn="auto">
              <a:spcAft>
                <a:spcPts val="0"/>
              </a:spcAft>
              <a:defRPr/>
            </a:pPr>
            <a:r>
              <a:rPr lang="en-GB" sz="6000" dirty="0" smtClean="0">
                <a:effectLst/>
                <a:latin typeface="Arial" pitchFamily="34" charset="0"/>
                <a:cs typeface="Arial" pitchFamily="34" charset="0"/>
              </a:rPr>
              <a:t>Food allergy</a:t>
            </a:r>
            <a:endParaRPr lang="en-GB" sz="6000" dirty="0">
              <a:effectLst/>
              <a:latin typeface="Arial" pitchFamily="34" charset="0"/>
              <a:cs typeface="Arial" pitchFamily="34" charset="0"/>
            </a:endParaRPr>
          </a:p>
        </p:txBody>
      </p:sp>
      <p:sp>
        <p:nvSpPr>
          <p:cNvPr id="3" name="Subtitle 2"/>
          <p:cNvSpPr>
            <a:spLocks noGrp="1"/>
          </p:cNvSpPr>
          <p:nvPr>
            <p:ph type="subTitle" idx="1"/>
          </p:nvPr>
        </p:nvSpPr>
        <p:spPr>
          <a:xfrm>
            <a:off x="971600" y="3767138"/>
            <a:ext cx="7272808" cy="1752600"/>
          </a:xfrm>
        </p:spPr>
        <p:txBody>
          <a:bodyPr rtlCol="0">
            <a:normAutofit/>
          </a:bodyPr>
          <a:lstStyle/>
          <a:p>
            <a:pPr fontAlgn="auto">
              <a:spcAft>
                <a:spcPts val="0"/>
              </a:spcAft>
              <a:defRPr/>
            </a:pPr>
            <a:r>
              <a:rPr lang="en-GB" sz="2800" dirty="0" smtClean="0">
                <a:effectLst/>
                <a:latin typeface="Arial" pitchFamily="34" charset="0"/>
                <a:cs typeface="Arial" pitchFamily="34" charset="0"/>
              </a:rPr>
              <a:t>Dr Eleanor </a:t>
            </a:r>
            <a:r>
              <a:rPr lang="en-GB" sz="2800" dirty="0" err="1" smtClean="0">
                <a:effectLst/>
                <a:latin typeface="Arial" pitchFamily="34" charset="0"/>
                <a:cs typeface="Arial" pitchFamily="34" charset="0"/>
              </a:rPr>
              <a:t>Minshall</a:t>
            </a:r>
            <a:r>
              <a:rPr lang="en-GB" sz="2800" dirty="0" smtClean="0">
                <a:effectLst/>
                <a:latin typeface="Arial" pitchFamily="34" charset="0"/>
                <a:cs typeface="Arial" pitchFamily="34" charset="0"/>
              </a:rPr>
              <a:t> MB </a:t>
            </a:r>
            <a:r>
              <a:rPr lang="en-GB" sz="2800" dirty="0" err="1" smtClean="0">
                <a:effectLst/>
                <a:latin typeface="Arial" pitchFamily="34" charset="0"/>
                <a:cs typeface="Arial" pitchFamily="34" charset="0"/>
              </a:rPr>
              <a:t>BCh</a:t>
            </a:r>
            <a:r>
              <a:rPr lang="en-GB" sz="2800" dirty="0" smtClean="0">
                <a:effectLst/>
                <a:latin typeface="Arial" pitchFamily="34" charset="0"/>
                <a:cs typeface="Arial" pitchFamily="34" charset="0"/>
              </a:rPr>
              <a:t> PhD MRCPCH</a:t>
            </a:r>
          </a:p>
          <a:p>
            <a:pPr fontAlgn="auto">
              <a:spcAft>
                <a:spcPts val="0"/>
              </a:spcAft>
              <a:defRPr/>
            </a:pPr>
            <a:r>
              <a:rPr lang="en-GB" dirty="0" smtClean="0">
                <a:effectLst/>
                <a:latin typeface="Arial" pitchFamily="34" charset="0"/>
                <a:cs typeface="Arial" pitchFamily="34" charset="0"/>
              </a:rPr>
              <a:t>Locum Consultant in Paediatric Allergy</a:t>
            </a:r>
          </a:p>
          <a:p>
            <a:pPr fontAlgn="auto">
              <a:spcAft>
                <a:spcPts val="0"/>
              </a:spcAft>
              <a:defRPr/>
            </a:pPr>
            <a:r>
              <a:rPr lang="en-GB" dirty="0" smtClean="0">
                <a:effectLst/>
                <a:latin typeface="Arial" pitchFamily="34" charset="0"/>
                <a:cs typeface="Arial" pitchFamily="34" charset="0"/>
              </a:rPr>
              <a:t>St Mary’s Hospital</a:t>
            </a:r>
            <a:endParaRPr lang="en-GB"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Content Placeholder 3"/>
          <p:cNvPicPr>
            <a:picLocks noGrp="1" noChangeAspect="1"/>
          </p:cNvPicPr>
          <p:nvPr>
            <p:ph idx="1"/>
          </p:nvPr>
        </p:nvPicPr>
        <p:blipFill>
          <a:blip r:embed="rId3"/>
          <a:srcRect/>
          <a:stretch>
            <a:fillRect/>
          </a:stretch>
        </p:blipFill>
        <p:spPr>
          <a:xfrm>
            <a:off x="1885950" y="2306638"/>
            <a:ext cx="5372100" cy="3762375"/>
          </a:xfrm>
        </p:spPr>
      </p:pic>
      <p:sp>
        <p:nvSpPr>
          <p:cNvPr id="25602" name="Title 2"/>
          <p:cNvSpPr>
            <a:spLocks noGrp="1"/>
          </p:cNvSpPr>
          <p:nvPr>
            <p:ph type="title"/>
          </p:nvPr>
        </p:nvSpPr>
        <p:spPr/>
        <p:txBody>
          <a:bodyPr/>
          <a:lstStyle/>
          <a:p>
            <a:r>
              <a:rPr lang="en-GB" smtClean="0"/>
              <a:t>Anaphylaxis rates in UK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a:xfrm>
            <a:off x="688975" y="476250"/>
            <a:ext cx="7756525" cy="1054100"/>
          </a:xfrm>
        </p:spPr>
        <p:txBody>
          <a:bodyPr/>
          <a:lstStyle/>
          <a:p>
            <a:r>
              <a:rPr lang="en-GB" smtClean="0"/>
              <a:t>Prevalence of food allergies in children</a:t>
            </a:r>
          </a:p>
        </p:txBody>
      </p:sp>
      <p:graphicFrame>
        <p:nvGraphicFramePr>
          <p:cNvPr id="6" name="Content Placeholder 5"/>
          <p:cNvGraphicFramePr>
            <a:graphicFrameLocks noGrp="1"/>
          </p:cNvGraphicFramePr>
          <p:nvPr>
            <p:ph idx="1"/>
          </p:nvPr>
        </p:nvGraphicFramePr>
        <p:xfrm>
          <a:off x="1403350" y="2205038"/>
          <a:ext cx="6321772" cy="4267200"/>
        </p:xfrm>
        <a:graphic>
          <a:graphicData uri="http://schemas.openxmlformats.org/drawingml/2006/table">
            <a:tbl>
              <a:tblPr firstRow="1" bandRow="1">
                <a:tableStyleId>{5C22544A-7EE6-4342-B048-85BDC9FD1C3A}</a:tableStyleId>
              </a:tblPr>
              <a:tblGrid>
                <a:gridCol w="3160886"/>
                <a:gridCol w="3160886"/>
              </a:tblGrid>
              <a:tr h="370840">
                <a:tc>
                  <a:txBody>
                    <a:bodyPr/>
                    <a:lstStyle/>
                    <a:p>
                      <a:r>
                        <a:rPr lang="en-GB" sz="2000" dirty="0" smtClean="0"/>
                        <a:t>Food</a:t>
                      </a:r>
                      <a:endParaRPr lang="en-GB" sz="2000" dirty="0"/>
                    </a:p>
                  </a:txBody>
                  <a:tcPr/>
                </a:tc>
                <a:tc>
                  <a:txBody>
                    <a:bodyPr/>
                    <a:lstStyle/>
                    <a:p>
                      <a:pPr algn="ctr"/>
                      <a:r>
                        <a:rPr lang="en-GB" sz="2000" dirty="0" smtClean="0"/>
                        <a:t>Prevalence</a:t>
                      </a:r>
                    </a:p>
                    <a:p>
                      <a:pPr algn="ctr"/>
                      <a:r>
                        <a:rPr lang="en-GB" sz="2000" dirty="0" smtClean="0"/>
                        <a:t>(% population)</a:t>
                      </a:r>
                      <a:endParaRPr lang="en-GB" sz="2000" dirty="0"/>
                    </a:p>
                  </a:txBody>
                  <a:tcPr/>
                </a:tc>
              </a:tr>
              <a:tr h="370840">
                <a:tc>
                  <a:txBody>
                    <a:bodyPr/>
                    <a:lstStyle/>
                    <a:p>
                      <a:r>
                        <a:rPr lang="en-GB" sz="2000" dirty="0" smtClean="0"/>
                        <a:t>Milk</a:t>
                      </a:r>
                      <a:endParaRPr lang="en-GB" sz="2000" dirty="0"/>
                    </a:p>
                  </a:txBody>
                  <a:tcPr/>
                </a:tc>
                <a:tc>
                  <a:txBody>
                    <a:bodyPr/>
                    <a:lstStyle/>
                    <a:p>
                      <a:pPr algn="ctr"/>
                      <a:r>
                        <a:rPr lang="en-GB" sz="2000" dirty="0" smtClean="0"/>
                        <a:t>2.5</a:t>
                      </a:r>
                      <a:endParaRPr lang="en-GB" sz="2000" dirty="0"/>
                    </a:p>
                  </a:txBody>
                  <a:tcPr/>
                </a:tc>
              </a:tr>
              <a:tr h="370840">
                <a:tc>
                  <a:txBody>
                    <a:bodyPr/>
                    <a:lstStyle/>
                    <a:p>
                      <a:r>
                        <a:rPr lang="en-GB" sz="2000" dirty="0" smtClean="0"/>
                        <a:t>Egg</a:t>
                      </a:r>
                      <a:endParaRPr lang="en-GB" sz="2000" dirty="0"/>
                    </a:p>
                  </a:txBody>
                  <a:tcPr/>
                </a:tc>
                <a:tc>
                  <a:txBody>
                    <a:bodyPr/>
                    <a:lstStyle/>
                    <a:p>
                      <a:pPr algn="ctr"/>
                      <a:r>
                        <a:rPr lang="en-GB" sz="2000" dirty="0" smtClean="0"/>
                        <a:t>1.5</a:t>
                      </a:r>
                      <a:endParaRPr lang="en-GB" sz="2000" dirty="0"/>
                    </a:p>
                  </a:txBody>
                  <a:tcPr/>
                </a:tc>
              </a:tr>
              <a:tr h="370840">
                <a:tc>
                  <a:txBody>
                    <a:bodyPr/>
                    <a:lstStyle/>
                    <a:p>
                      <a:r>
                        <a:rPr lang="en-GB" sz="2000" dirty="0" smtClean="0"/>
                        <a:t>Peanut</a:t>
                      </a:r>
                      <a:endParaRPr lang="en-GB" sz="2000" dirty="0"/>
                    </a:p>
                  </a:txBody>
                  <a:tcPr/>
                </a:tc>
                <a:tc>
                  <a:txBody>
                    <a:bodyPr/>
                    <a:lstStyle/>
                    <a:p>
                      <a:pPr algn="ctr"/>
                      <a:r>
                        <a:rPr lang="en-GB" sz="2000" dirty="0" smtClean="0"/>
                        <a:t>1.0</a:t>
                      </a:r>
                      <a:endParaRPr lang="en-GB" sz="2000" dirty="0"/>
                    </a:p>
                  </a:txBody>
                  <a:tcPr/>
                </a:tc>
              </a:tr>
              <a:tr h="370840">
                <a:tc>
                  <a:txBody>
                    <a:bodyPr/>
                    <a:lstStyle/>
                    <a:p>
                      <a:r>
                        <a:rPr lang="en-GB" sz="2000" dirty="0" smtClean="0"/>
                        <a:t>Tree nuts</a:t>
                      </a:r>
                      <a:endParaRPr lang="en-GB" sz="2000" dirty="0"/>
                    </a:p>
                  </a:txBody>
                  <a:tcPr/>
                </a:tc>
                <a:tc>
                  <a:txBody>
                    <a:bodyPr/>
                    <a:lstStyle/>
                    <a:p>
                      <a:pPr algn="ctr"/>
                      <a:r>
                        <a:rPr lang="en-GB" sz="2000" dirty="0" smtClean="0"/>
                        <a:t>0.5</a:t>
                      </a:r>
                      <a:endParaRPr lang="en-GB" sz="2000" dirty="0"/>
                    </a:p>
                  </a:txBody>
                  <a:tcPr/>
                </a:tc>
              </a:tr>
              <a:tr h="370840">
                <a:tc>
                  <a:txBody>
                    <a:bodyPr/>
                    <a:lstStyle/>
                    <a:p>
                      <a:r>
                        <a:rPr lang="en-GB" sz="2000" dirty="0" smtClean="0"/>
                        <a:t>Fish</a:t>
                      </a:r>
                      <a:endParaRPr lang="en-GB" sz="2000" dirty="0"/>
                    </a:p>
                  </a:txBody>
                  <a:tcPr/>
                </a:tc>
                <a:tc>
                  <a:txBody>
                    <a:bodyPr/>
                    <a:lstStyle/>
                    <a:p>
                      <a:pPr algn="ctr"/>
                      <a:r>
                        <a:rPr lang="en-GB" sz="2000" dirty="0" smtClean="0"/>
                        <a:t>0.1</a:t>
                      </a:r>
                      <a:endParaRPr lang="en-GB" sz="2000" dirty="0"/>
                    </a:p>
                  </a:txBody>
                  <a:tcPr/>
                </a:tc>
              </a:tr>
              <a:tr h="370840">
                <a:tc>
                  <a:txBody>
                    <a:bodyPr/>
                    <a:lstStyle/>
                    <a:p>
                      <a:r>
                        <a:rPr lang="en-GB" sz="2000" dirty="0" smtClean="0"/>
                        <a:t>Shellfish</a:t>
                      </a:r>
                      <a:endParaRPr lang="en-GB" sz="2000" dirty="0"/>
                    </a:p>
                  </a:txBody>
                  <a:tcPr/>
                </a:tc>
                <a:tc>
                  <a:txBody>
                    <a:bodyPr/>
                    <a:lstStyle/>
                    <a:p>
                      <a:pPr algn="ctr"/>
                      <a:r>
                        <a:rPr lang="en-GB" sz="2000" dirty="0" smtClean="0"/>
                        <a:t>0.1</a:t>
                      </a:r>
                      <a:endParaRPr lang="en-GB" sz="2000" dirty="0"/>
                    </a:p>
                  </a:txBody>
                  <a:tcPr/>
                </a:tc>
              </a:tr>
              <a:tr h="370840">
                <a:tc>
                  <a:txBody>
                    <a:bodyPr/>
                    <a:lstStyle/>
                    <a:p>
                      <a:r>
                        <a:rPr lang="en-GB" sz="2000" dirty="0" smtClean="0"/>
                        <a:t>Wheat</a:t>
                      </a:r>
                      <a:endParaRPr lang="en-GB" sz="2000" dirty="0"/>
                    </a:p>
                  </a:txBody>
                  <a:tcPr/>
                </a:tc>
                <a:tc>
                  <a:txBody>
                    <a:bodyPr/>
                    <a:lstStyle/>
                    <a:p>
                      <a:pPr algn="ctr"/>
                      <a:r>
                        <a:rPr lang="en-GB" sz="2000" dirty="0" smtClean="0"/>
                        <a:t>0.4</a:t>
                      </a:r>
                      <a:endParaRPr lang="en-GB" sz="2000" dirty="0"/>
                    </a:p>
                  </a:txBody>
                  <a:tcPr/>
                </a:tc>
              </a:tr>
              <a:tr h="370840">
                <a:tc>
                  <a:txBody>
                    <a:bodyPr/>
                    <a:lstStyle/>
                    <a:p>
                      <a:r>
                        <a:rPr lang="en-GB" sz="2000" dirty="0" smtClean="0"/>
                        <a:t>Soya</a:t>
                      </a:r>
                      <a:endParaRPr lang="en-GB" sz="2000" dirty="0"/>
                    </a:p>
                  </a:txBody>
                  <a:tcPr/>
                </a:tc>
                <a:tc>
                  <a:txBody>
                    <a:bodyPr/>
                    <a:lstStyle/>
                    <a:p>
                      <a:pPr algn="ctr"/>
                      <a:r>
                        <a:rPr lang="en-GB" sz="2000" dirty="0" smtClean="0"/>
                        <a:t>0.4</a:t>
                      </a:r>
                      <a:endParaRPr lang="en-GB" sz="2000" dirty="0"/>
                    </a:p>
                  </a:txBody>
                  <a:tcPr/>
                </a:tc>
              </a:tr>
              <a:tr h="370840">
                <a:tc>
                  <a:txBody>
                    <a:bodyPr/>
                    <a:lstStyle/>
                    <a:p>
                      <a:r>
                        <a:rPr lang="en-GB" sz="2000" dirty="0" smtClean="0"/>
                        <a:t>Sesame</a:t>
                      </a:r>
                      <a:endParaRPr lang="en-GB" sz="2000" dirty="0"/>
                    </a:p>
                  </a:txBody>
                  <a:tcPr/>
                </a:tc>
                <a:tc>
                  <a:txBody>
                    <a:bodyPr/>
                    <a:lstStyle/>
                    <a:p>
                      <a:pPr algn="ctr"/>
                      <a:r>
                        <a:rPr lang="en-GB" sz="2000" dirty="0" smtClean="0"/>
                        <a:t>0.1</a:t>
                      </a:r>
                      <a:endParaRPr lang="en-GB" sz="20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p:cNvSpPr>
          <p:nvPr>
            <p:ph type="title"/>
          </p:nvPr>
        </p:nvSpPr>
        <p:spPr>
          <a:xfrm>
            <a:off x="688975" y="620713"/>
            <a:ext cx="7756525" cy="698500"/>
          </a:xfrm>
        </p:spPr>
        <p:txBody>
          <a:bodyPr/>
          <a:lstStyle/>
          <a:p>
            <a:r>
              <a:rPr lang="en-GB" sz="4800" smtClean="0"/>
              <a:t>Classification of adverse reactions to food</a:t>
            </a:r>
          </a:p>
        </p:txBody>
      </p:sp>
      <p:sp>
        <p:nvSpPr>
          <p:cNvPr id="29698" name="Text Box 29"/>
          <p:cNvSpPr txBox="1">
            <a:spLocks noChangeArrowheads="1"/>
          </p:cNvSpPr>
          <p:nvPr/>
        </p:nvSpPr>
        <p:spPr bwMode="auto">
          <a:xfrm>
            <a:off x="900113" y="4772025"/>
            <a:ext cx="1511300" cy="1328738"/>
          </a:xfrm>
          <a:prstGeom prst="rect">
            <a:avLst/>
          </a:prstGeom>
          <a:noFill/>
          <a:ln w="9525">
            <a:noFill/>
            <a:miter lim="800000"/>
            <a:headEnd/>
            <a:tailEnd/>
          </a:ln>
        </p:spPr>
        <p:txBody>
          <a:bodyPr>
            <a:spAutoFit/>
          </a:bodyPr>
          <a:lstStyle/>
          <a:p>
            <a:pPr algn="ctr">
              <a:spcBef>
                <a:spcPct val="50000"/>
              </a:spcBef>
              <a:buFontTx/>
              <a:buChar char="•"/>
            </a:pPr>
            <a:r>
              <a:rPr lang="en-GB">
                <a:latin typeface="Times New Roman" pitchFamily="18" charset="0"/>
                <a:cs typeface="Arial" charset="0"/>
              </a:rPr>
              <a:t>Immediate food allergy</a:t>
            </a:r>
          </a:p>
          <a:p>
            <a:pPr algn="ctr">
              <a:spcBef>
                <a:spcPct val="50000"/>
              </a:spcBef>
              <a:buFontTx/>
              <a:buChar char="•"/>
            </a:pPr>
            <a:r>
              <a:rPr lang="en-GB">
                <a:latin typeface="Times New Roman" pitchFamily="18" charset="0"/>
                <a:cs typeface="Arial" charset="0"/>
              </a:rPr>
              <a:t>Oral allergy syndrome</a:t>
            </a:r>
            <a:endParaRPr lang="en-US">
              <a:latin typeface="Times New Roman" pitchFamily="18" charset="0"/>
              <a:cs typeface="Arial" charset="0"/>
            </a:endParaRPr>
          </a:p>
        </p:txBody>
      </p:sp>
      <p:sp>
        <p:nvSpPr>
          <p:cNvPr id="29699" name="Text Box 30"/>
          <p:cNvSpPr txBox="1">
            <a:spLocks noChangeArrowheads="1"/>
          </p:cNvSpPr>
          <p:nvPr/>
        </p:nvSpPr>
        <p:spPr bwMode="auto">
          <a:xfrm>
            <a:off x="3082925" y="4484688"/>
            <a:ext cx="4729163" cy="2184400"/>
          </a:xfrm>
          <a:prstGeom prst="rect">
            <a:avLst/>
          </a:prstGeom>
          <a:noFill/>
          <a:ln w="9525">
            <a:noFill/>
            <a:miter lim="800000"/>
            <a:headEnd/>
            <a:tailEnd/>
          </a:ln>
        </p:spPr>
        <p:txBody>
          <a:bodyPr>
            <a:spAutoFit/>
          </a:bodyPr>
          <a:lstStyle/>
          <a:p>
            <a:pPr>
              <a:spcBef>
                <a:spcPct val="50000"/>
              </a:spcBef>
              <a:buFontTx/>
              <a:buChar char="•"/>
            </a:pPr>
            <a:r>
              <a:rPr lang="en-GB" sz="1600">
                <a:latin typeface="Times New Roman" pitchFamily="18" charset="0"/>
                <a:cs typeface="Arial" charset="0"/>
              </a:rPr>
              <a:t>Coeliac disease</a:t>
            </a:r>
          </a:p>
          <a:p>
            <a:pPr>
              <a:spcBef>
                <a:spcPct val="50000"/>
              </a:spcBef>
              <a:buFontTx/>
              <a:buChar char="•"/>
            </a:pPr>
            <a:r>
              <a:rPr lang="en-GB" sz="1600">
                <a:latin typeface="Times New Roman" pitchFamily="18" charset="0"/>
                <a:cs typeface="Arial" charset="0"/>
              </a:rPr>
              <a:t> Eosinophilic oesophagitis</a:t>
            </a:r>
          </a:p>
          <a:p>
            <a:pPr>
              <a:spcBef>
                <a:spcPct val="50000"/>
              </a:spcBef>
              <a:buFontTx/>
              <a:buChar char="•"/>
            </a:pPr>
            <a:r>
              <a:rPr lang="en-GB" sz="1600">
                <a:latin typeface="Times New Roman" pitchFamily="18" charset="0"/>
                <a:cs typeface="Arial" charset="0"/>
              </a:rPr>
              <a:t>Eosinophilic gastroenteritis</a:t>
            </a:r>
          </a:p>
          <a:p>
            <a:pPr>
              <a:spcBef>
                <a:spcPct val="50000"/>
              </a:spcBef>
              <a:buFontTx/>
              <a:buChar char="•"/>
            </a:pPr>
            <a:r>
              <a:rPr lang="en-GB" sz="1600">
                <a:latin typeface="Times New Roman" pitchFamily="18" charset="0"/>
                <a:cs typeface="Arial" charset="0"/>
              </a:rPr>
              <a:t>Eosinophilic enteropathy</a:t>
            </a:r>
          </a:p>
          <a:p>
            <a:pPr>
              <a:spcBef>
                <a:spcPct val="50000"/>
              </a:spcBef>
              <a:buFontTx/>
              <a:buChar char="•"/>
            </a:pPr>
            <a:r>
              <a:rPr lang="en-GB" sz="1600">
                <a:latin typeface="Times New Roman" pitchFamily="18" charset="0"/>
                <a:cs typeface="Arial" charset="0"/>
              </a:rPr>
              <a:t>Eosinophilic procto-colitis: ‘allergic colitis’</a:t>
            </a:r>
            <a:endParaRPr lang="en-US" sz="1600">
              <a:latin typeface="Times New Roman" pitchFamily="18" charset="0"/>
              <a:cs typeface="Arial" charset="0"/>
            </a:endParaRPr>
          </a:p>
          <a:p>
            <a:pPr>
              <a:spcBef>
                <a:spcPct val="50000"/>
              </a:spcBef>
              <a:buFontTx/>
              <a:buChar char="•"/>
            </a:pPr>
            <a:r>
              <a:rPr lang="en-GB" sz="1600">
                <a:latin typeface="Times New Roman" pitchFamily="18" charset="0"/>
                <a:cs typeface="Arial" charset="0"/>
              </a:rPr>
              <a:t>Food protein-induced enterocolitis syndrome (FPIES)</a:t>
            </a:r>
          </a:p>
        </p:txBody>
      </p:sp>
      <p:grpSp>
        <p:nvGrpSpPr>
          <p:cNvPr id="9" name="Organization Chart 7"/>
          <p:cNvGrpSpPr>
            <a:grpSpLocks/>
          </p:cNvGrpSpPr>
          <p:nvPr/>
        </p:nvGrpSpPr>
        <p:grpSpPr bwMode="auto">
          <a:xfrm>
            <a:off x="179388" y="2143836"/>
            <a:ext cx="8820150" cy="3446588"/>
            <a:chOff x="175" y="1818"/>
            <a:chExt cx="3165" cy="2554"/>
          </a:xfrm>
          <a:solidFill>
            <a:schemeClr val="accent1"/>
          </a:solidFill>
        </p:grpSpPr>
        <p:cxnSp>
          <p:nvCxnSpPr>
            <p:cNvPr id="1049" name="_s1049"/>
            <p:cNvCxnSpPr>
              <a:cxnSpLocks noChangeShapeType="1"/>
              <a:stCxn id="19" idx="1"/>
              <a:endCxn id="14" idx="2"/>
            </p:cNvCxnSpPr>
            <p:nvPr/>
          </p:nvCxnSpPr>
          <p:spPr bwMode="auto">
            <a:xfrm rot="10800000">
              <a:off x="2333" y="3079"/>
              <a:ext cx="144" cy="1150"/>
            </a:xfrm>
            <a:prstGeom prst="bentConnector2">
              <a:avLst/>
            </a:prstGeom>
            <a:grpFill/>
            <a:ln w="28575">
              <a:solidFill>
                <a:schemeClr val="tx1"/>
              </a:solidFill>
              <a:miter lim="800000"/>
              <a:headEnd/>
              <a:tailEnd/>
            </a:ln>
            <a:extLst/>
          </p:spPr>
        </p:cxnSp>
        <p:cxnSp>
          <p:nvCxnSpPr>
            <p:cNvPr id="1050" name="_s1050"/>
            <p:cNvCxnSpPr>
              <a:cxnSpLocks noChangeShapeType="1"/>
              <a:stCxn id="18" idx="1"/>
              <a:endCxn id="14" idx="2"/>
            </p:cNvCxnSpPr>
            <p:nvPr/>
          </p:nvCxnSpPr>
          <p:spPr bwMode="auto">
            <a:xfrm rot="10800000">
              <a:off x="2333" y="3079"/>
              <a:ext cx="144" cy="719"/>
            </a:xfrm>
            <a:prstGeom prst="bentConnector2">
              <a:avLst/>
            </a:prstGeom>
            <a:grpFill/>
            <a:ln w="28575">
              <a:solidFill>
                <a:schemeClr val="tx1"/>
              </a:solidFill>
              <a:miter lim="800000"/>
              <a:headEnd/>
              <a:tailEnd/>
            </a:ln>
            <a:extLst/>
          </p:spPr>
        </p:cxnSp>
        <p:cxnSp>
          <p:nvCxnSpPr>
            <p:cNvPr id="1051" name="_s1051"/>
            <p:cNvCxnSpPr>
              <a:cxnSpLocks noChangeShapeType="1"/>
              <a:stCxn id="17" idx="1"/>
              <a:endCxn id="14" idx="2"/>
            </p:cNvCxnSpPr>
            <p:nvPr/>
          </p:nvCxnSpPr>
          <p:spPr bwMode="auto">
            <a:xfrm rot="10800000">
              <a:off x="2333" y="3079"/>
              <a:ext cx="144" cy="287"/>
            </a:xfrm>
            <a:prstGeom prst="bentConnector2">
              <a:avLst/>
            </a:prstGeom>
            <a:grpFill/>
            <a:ln w="28575">
              <a:solidFill>
                <a:schemeClr val="tx1"/>
              </a:solidFill>
              <a:miter lim="800000"/>
              <a:headEnd/>
              <a:tailEnd/>
            </a:ln>
            <a:extLst/>
          </p:spPr>
        </p:cxnSp>
        <p:cxnSp>
          <p:nvCxnSpPr>
            <p:cNvPr id="1052" name="_s1052"/>
            <p:cNvCxnSpPr>
              <a:cxnSpLocks noChangeShapeType="1"/>
              <a:stCxn id="16" idx="1"/>
              <a:endCxn id="13" idx="2"/>
            </p:cNvCxnSpPr>
            <p:nvPr/>
          </p:nvCxnSpPr>
          <p:spPr bwMode="auto">
            <a:xfrm rot="10800000">
              <a:off x="1182" y="3079"/>
              <a:ext cx="144" cy="287"/>
            </a:xfrm>
            <a:prstGeom prst="bentConnector2">
              <a:avLst/>
            </a:prstGeom>
            <a:grpFill/>
            <a:ln w="28575">
              <a:solidFill>
                <a:schemeClr val="tx1"/>
              </a:solidFill>
              <a:miter lim="800000"/>
              <a:headEnd/>
              <a:tailEnd/>
            </a:ln>
            <a:extLst/>
          </p:spPr>
        </p:cxnSp>
        <p:cxnSp>
          <p:nvCxnSpPr>
            <p:cNvPr id="1053" name="_s1053"/>
            <p:cNvCxnSpPr>
              <a:cxnSpLocks noChangeShapeType="1"/>
              <a:stCxn id="15" idx="3"/>
              <a:endCxn id="13" idx="2"/>
            </p:cNvCxnSpPr>
            <p:nvPr/>
          </p:nvCxnSpPr>
          <p:spPr bwMode="auto">
            <a:xfrm flipV="1">
              <a:off x="1038" y="3079"/>
              <a:ext cx="144" cy="287"/>
            </a:xfrm>
            <a:prstGeom prst="bentConnector2">
              <a:avLst/>
            </a:prstGeom>
            <a:grpFill/>
            <a:ln w="28575">
              <a:solidFill>
                <a:schemeClr val="tx1"/>
              </a:solidFill>
              <a:miter lim="800000"/>
              <a:headEnd/>
              <a:tailEnd/>
            </a:ln>
            <a:extLst/>
          </p:spPr>
        </p:cxnSp>
        <p:cxnSp>
          <p:nvCxnSpPr>
            <p:cNvPr id="1054" name="_s1054"/>
            <p:cNvCxnSpPr>
              <a:cxnSpLocks noChangeShapeType="1"/>
              <a:stCxn id="14" idx="0"/>
              <a:endCxn id="11" idx="2"/>
            </p:cNvCxnSpPr>
            <p:nvPr/>
          </p:nvCxnSpPr>
          <p:spPr bwMode="auto">
            <a:xfrm rot="5400000" flipH="1">
              <a:off x="1972" y="2321"/>
              <a:ext cx="145" cy="576"/>
            </a:xfrm>
            <a:prstGeom prst="bentConnector3">
              <a:avLst>
                <a:gd name="adj1" fmla="val 49593"/>
              </a:avLst>
            </a:prstGeom>
            <a:grpFill/>
            <a:ln w="28575">
              <a:solidFill>
                <a:schemeClr val="tx1"/>
              </a:solidFill>
              <a:miter lim="800000"/>
              <a:headEnd/>
              <a:tailEnd/>
            </a:ln>
            <a:extLst/>
          </p:spPr>
        </p:cxnSp>
        <p:cxnSp>
          <p:nvCxnSpPr>
            <p:cNvPr id="1055" name="_s1055"/>
            <p:cNvCxnSpPr>
              <a:cxnSpLocks noChangeShapeType="1"/>
              <a:stCxn id="13" idx="0"/>
              <a:endCxn id="11" idx="2"/>
            </p:cNvCxnSpPr>
            <p:nvPr/>
          </p:nvCxnSpPr>
          <p:spPr bwMode="auto">
            <a:xfrm rot="16200000">
              <a:off x="1397" y="2321"/>
              <a:ext cx="145" cy="575"/>
            </a:xfrm>
            <a:prstGeom prst="bentConnector3">
              <a:avLst>
                <a:gd name="adj1" fmla="val 49593"/>
              </a:avLst>
            </a:prstGeom>
            <a:grpFill/>
            <a:ln w="28575">
              <a:solidFill>
                <a:schemeClr val="tx1"/>
              </a:solidFill>
              <a:miter lim="800000"/>
              <a:headEnd/>
              <a:tailEnd/>
            </a:ln>
            <a:extLst/>
          </p:spPr>
        </p:cxnSp>
        <p:cxnSp>
          <p:nvCxnSpPr>
            <p:cNvPr id="1056" name="_s1056"/>
            <p:cNvCxnSpPr>
              <a:cxnSpLocks noChangeShapeType="1"/>
              <a:stCxn id="12" idx="0"/>
              <a:endCxn id="10" idx="2"/>
            </p:cNvCxnSpPr>
            <p:nvPr/>
          </p:nvCxnSpPr>
          <p:spPr bwMode="auto">
            <a:xfrm rot="5400000" flipH="1">
              <a:off x="2189" y="1673"/>
              <a:ext cx="144" cy="1008"/>
            </a:xfrm>
            <a:prstGeom prst="bentConnector3">
              <a:avLst>
                <a:gd name="adj1" fmla="val 50000"/>
              </a:avLst>
            </a:prstGeom>
            <a:grpFill/>
            <a:ln w="28575">
              <a:solidFill>
                <a:schemeClr val="tx1"/>
              </a:solidFill>
              <a:miter lim="800000"/>
              <a:headEnd/>
              <a:tailEnd/>
            </a:ln>
            <a:extLst/>
          </p:spPr>
        </p:cxnSp>
        <p:cxnSp>
          <p:nvCxnSpPr>
            <p:cNvPr id="1057" name="_s1057"/>
            <p:cNvCxnSpPr>
              <a:cxnSpLocks noChangeShapeType="1"/>
              <a:stCxn id="11" idx="0"/>
              <a:endCxn id="10" idx="2"/>
            </p:cNvCxnSpPr>
            <p:nvPr/>
          </p:nvCxnSpPr>
          <p:spPr bwMode="auto">
            <a:xfrm rot="16200000">
              <a:off x="1686" y="2176"/>
              <a:ext cx="144" cy="1"/>
            </a:xfrm>
            <a:prstGeom prst="straightConnector1">
              <a:avLst/>
            </a:prstGeom>
            <a:grpFill/>
            <a:ln w="28575">
              <a:solidFill>
                <a:schemeClr val="tx1"/>
              </a:solidFill>
              <a:round/>
              <a:headEnd/>
              <a:tailEnd/>
            </a:ln>
            <a:extLst/>
          </p:spPr>
        </p:cxnSp>
        <p:sp>
          <p:nvSpPr>
            <p:cNvPr id="10" name="_s1058"/>
            <p:cNvSpPr>
              <a:spLocks noChangeArrowheads="1"/>
            </p:cNvSpPr>
            <p:nvPr/>
          </p:nvSpPr>
          <p:spPr bwMode="auto">
            <a:xfrm>
              <a:off x="1325" y="1818"/>
              <a:ext cx="864" cy="287"/>
            </a:xfrm>
            <a:prstGeom prst="roundRect">
              <a:avLst>
                <a:gd name="adj" fmla="val 16667"/>
              </a:avLst>
            </a:prstGeom>
            <a:solidFill>
              <a:schemeClr val="accent1"/>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7806" tIns="28903" rIns="57806" bIns="28903" anchor="ctr"/>
            <a:lstStyle/>
            <a:p>
              <a:pPr algn="ctr">
                <a:defRPr/>
              </a:pPr>
              <a:r>
                <a:rPr lang="en-GB" sz="1600" b="1" dirty="0">
                  <a:solidFill>
                    <a:schemeClr val="bg1"/>
                  </a:solidFill>
                  <a:latin typeface="Times New Roman" pitchFamily="18" charset="0"/>
                  <a:cs typeface="Arial" charset="0"/>
                </a:rPr>
                <a:t>Adverse reaction to food</a:t>
              </a:r>
              <a:endParaRPr lang="en-US" sz="1600" b="1" dirty="0">
                <a:solidFill>
                  <a:schemeClr val="bg1"/>
                </a:solidFill>
                <a:latin typeface="Times New Roman" pitchFamily="18" charset="0"/>
                <a:cs typeface="Arial" charset="0"/>
              </a:endParaRPr>
            </a:p>
          </p:txBody>
        </p:sp>
        <p:sp>
          <p:nvSpPr>
            <p:cNvPr id="11" name="_s1059"/>
            <p:cNvSpPr>
              <a:spLocks noChangeArrowheads="1"/>
            </p:cNvSpPr>
            <p:nvPr/>
          </p:nvSpPr>
          <p:spPr bwMode="auto">
            <a:xfrm>
              <a:off x="1325" y="2249"/>
              <a:ext cx="864" cy="287"/>
            </a:xfrm>
            <a:prstGeom prst="roundRect">
              <a:avLst>
                <a:gd name="adj" fmla="val 16667"/>
              </a:avLst>
            </a:prstGeom>
            <a:solidFill>
              <a:schemeClr val="accent1"/>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7806" tIns="28903" rIns="57806" bIns="28903" anchor="ctr"/>
            <a:lstStyle/>
            <a:p>
              <a:pPr algn="ctr">
                <a:defRPr/>
              </a:pPr>
              <a:r>
                <a:rPr lang="en-GB" sz="1600" b="1" dirty="0">
                  <a:solidFill>
                    <a:schemeClr val="bg1"/>
                  </a:solidFill>
                  <a:latin typeface="Times New Roman" pitchFamily="18" charset="0"/>
                  <a:cs typeface="Arial" charset="0"/>
                </a:rPr>
                <a:t>Non toxic</a:t>
              </a:r>
              <a:endParaRPr lang="en-US" sz="1600" b="1" dirty="0">
                <a:solidFill>
                  <a:schemeClr val="bg1"/>
                </a:solidFill>
                <a:latin typeface="Times New Roman" pitchFamily="18" charset="0"/>
                <a:cs typeface="Arial" charset="0"/>
              </a:endParaRPr>
            </a:p>
          </p:txBody>
        </p:sp>
        <p:sp>
          <p:nvSpPr>
            <p:cNvPr id="12" name="_s1060"/>
            <p:cNvSpPr>
              <a:spLocks noChangeArrowheads="1"/>
            </p:cNvSpPr>
            <p:nvPr/>
          </p:nvSpPr>
          <p:spPr bwMode="auto">
            <a:xfrm>
              <a:off x="2333" y="2249"/>
              <a:ext cx="864" cy="287"/>
            </a:xfrm>
            <a:prstGeom prst="roundRect">
              <a:avLst>
                <a:gd name="adj" fmla="val 16667"/>
              </a:avLst>
            </a:prstGeom>
            <a:solidFill>
              <a:schemeClr val="accent1"/>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7806" tIns="28903" rIns="57806" bIns="28903" anchor="ctr"/>
            <a:lstStyle/>
            <a:p>
              <a:pPr algn="ctr">
                <a:defRPr/>
              </a:pPr>
              <a:r>
                <a:rPr lang="en-GB" sz="1600" b="1">
                  <a:solidFill>
                    <a:schemeClr val="bg1"/>
                  </a:solidFill>
                  <a:latin typeface="Times New Roman" pitchFamily="18" charset="0"/>
                  <a:cs typeface="Arial" charset="0"/>
                </a:rPr>
                <a:t>Toxic</a:t>
              </a:r>
              <a:endParaRPr lang="en-US" sz="1600" b="1">
                <a:solidFill>
                  <a:schemeClr val="bg1"/>
                </a:solidFill>
                <a:latin typeface="Times New Roman" pitchFamily="18" charset="0"/>
                <a:cs typeface="Arial" charset="0"/>
              </a:endParaRPr>
            </a:p>
          </p:txBody>
        </p:sp>
        <p:sp>
          <p:nvSpPr>
            <p:cNvPr id="13" name="_s1061"/>
            <p:cNvSpPr>
              <a:spLocks noChangeArrowheads="1"/>
            </p:cNvSpPr>
            <p:nvPr/>
          </p:nvSpPr>
          <p:spPr bwMode="auto">
            <a:xfrm>
              <a:off x="750" y="2680"/>
              <a:ext cx="864" cy="399"/>
            </a:xfrm>
            <a:prstGeom prst="roundRect">
              <a:avLst>
                <a:gd name="adj" fmla="val 16667"/>
              </a:avLst>
            </a:prstGeom>
            <a:grp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7806" tIns="28903" rIns="57806" bIns="28903" anchor="ctr"/>
            <a:lstStyle/>
            <a:p>
              <a:pPr algn="ctr">
                <a:defRPr/>
              </a:pPr>
              <a:r>
                <a:rPr lang="en-GB" sz="1600" b="1" dirty="0">
                  <a:solidFill>
                    <a:schemeClr val="bg1"/>
                  </a:solidFill>
                  <a:latin typeface="Times New Roman" pitchFamily="18" charset="0"/>
                  <a:cs typeface="Arial" charset="0"/>
                </a:rPr>
                <a:t>Immune mediated </a:t>
              </a:r>
            </a:p>
            <a:p>
              <a:pPr algn="ctr">
                <a:defRPr/>
              </a:pPr>
              <a:r>
                <a:rPr lang="en-GB" sz="1600" b="1" dirty="0">
                  <a:solidFill>
                    <a:schemeClr val="bg1"/>
                  </a:solidFill>
                  <a:latin typeface="Times New Roman" pitchFamily="18" charset="0"/>
                  <a:cs typeface="Arial" charset="0"/>
                </a:rPr>
                <a:t>(Food Allergy)</a:t>
              </a:r>
              <a:endParaRPr lang="en-US" sz="1600" b="1" dirty="0">
                <a:solidFill>
                  <a:schemeClr val="bg1"/>
                </a:solidFill>
                <a:latin typeface="Times New Roman" pitchFamily="18" charset="0"/>
                <a:cs typeface="Arial" charset="0"/>
              </a:endParaRPr>
            </a:p>
          </p:txBody>
        </p:sp>
        <p:sp>
          <p:nvSpPr>
            <p:cNvPr id="14" name="_s1062"/>
            <p:cNvSpPr>
              <a:spLocks noChangeArrowheads="1"/>
            </p:cNvSpPr>
            <p:nvPr/>
          </p:nvSpPr>
          <p:spPr bwMode="auto">
            <a:xfrm>
              <a:off x="1901" y="2680"/>
              <a:ext cx="864" cy="399"/>
            </a:xfrm>
            <a:prstGeom prst="roundRect">
              <a:avLst>
                <a:gd name="adj" fmla="val 16667"/>
              </a:avLst>
            </a:prstGeom>
            <a:grp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7806" tIns="28903" rIns="57806" bIns="28903" anchor="ctr"/>
            <a:lstStyle/>
            <a:p>
              <a:pPr algn="ctr">
                <a:defRPr/>
              </a:pPr>
              <a:r>
                <a:rPr lang="en-GB" sz="1600" b="1">
                  <a:solidFill>
                    <a:schemeClr val="bg1"/>
                  </a:solidFill>
                  <a:latin typeface="Times New Roman" pitchFamily="18" charset="0"/>
                  <a:cs typeface="Arial" charset="0"/>
                </a:rPr>
                <a:t>Non-immune mediated </a:t>
              </a:r>
            </a:p>
            <a:p>
              <a:pPr algn="ctr">
                <a:defRPr/>
              </a:pPr>
              <a:r>
                <a:rPr lang="en-GB" sz="1600" b="1">
                  <a:solidFill>
                    <a:schemeClr val="bg1"/>
                  </a:solidFill>
                  <a:latin typeface="Times New Roman" pitchFamily="18" charset="0"/>
                  <a:cs typeface="Arial" charset="0"/>
                </a:rPr>
                <a:t>(Food Intolerance)</a:t>
              </a:r>
              <a:endParaRPr lang="en-US" sz="1600" b="1">
                <a:solidFill>
                  <a:schemeClr val="bg1"/>
                </a:solidFill>
                <a:latin typeface="Times New Roman" pitchFamily="18" charset="0"/>
                <a:cs typeface="Arial" charset="0"/>
              </a:endParaRPr>
            </a:p>
          </p:txBody>
        </p:sp>
        <p:sp>
          <p:nvSpPr>
            <p:cNvPr id="15" name="_s1063"/>
            <p:cNvSpPr>
              <a:spLocks noChangeArrowheads="1"/>
            </p:cNvSpPr>
            <p:nvPr/>
          </p:nvSpPr>
          <p:spPr bwMode="auto">
            <a:xfrm>
              <a:off x="175" y="3223"/>
              <a:ext cx="863" cy="287"/>
            </a:xfrm>
            <a:prstGeom prst="roundRect">
              <a:avLst>
                <a:gd name="adj" fmla="val 16667"/>
              </a:avLst>
            </a:prstGeom>
            <a:grp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68580" tIns="34290" rIns="68580" bIns="34290" anchor="ctr"/>
            <a:lstStyle/>
            <a:p>
              <a:pPr algn="ctr">
                <a:defRPr/>
              </a:pPr>
              <a:r>
                <a:rPr lang="en-GB" sz="1600" b="1" dirty="0" err="1">
                  <a:solidFill>
                    <a:schemeClr val="bg1"/>
                  </a:solidFill>
                  <a:latin typeface="Times New Roman" pitchFamily="18" charset="0"/>
                  <a:cs typeface="Arial" charset="0"/>
                </a:rPr>
                <a:t>IgE</a:t>
              </a:r>
              <a:r>
                <a:rPr lang="en-GB" sz="1400" dirty="0">
                  <a:latin typeface="Times New Roman" pitchFamily="18" charset="0"/>
                  <a:cs typeface="Arial" charset="0"/>
                </a:rPr>
                <a:t> </a:t>
              </a:r>
              <a:r>
                <a:rPr lang="en-GB" sz="1600" b="1" dirty="0">
                  <a:solidFill>
                    <a:schemeClr val="bg1"/>
                  </a:solidFill>
                  <a:latin typeface="Times New Roman" pitchFamily="18" charset="0"/>
                  <a:cs typeface="Arial" charset="0"/>
                </a:rPr>
                <a:t>Mediated</a:t>
              </a:r>
              <a:endParaRPr lang="en-US" sz="1600" b="1" dirty="0">
                <a:solidFill>
                  <a:schemeClr val="bg1"/>
                </a:solidFill>
                <a:latin typeface="Times New Roman" pitchFamily="18" charset="0"/>
                <a:cs typeface="Arial" charset="0"/>
              </a:endParaRPr>
            </a:p>
          </p:txBody>
        </p:sp>
        <p:sp>
          <p:nvSpPr>
            <p:cNvPr id="16" name="_s1064"/>
            <p:cNvSpPr>
              <a:spLocks noChangeArrowheads="1"/>
            </p:cNvSpPr>
            <p:nvPr/>
          </p:nvSpPr>
          <p:spPr bwMode="auto">
            <a:xfrm>
              <a:off x="1326" y="3223"/>
              <a:ext cx="863" cy="287"/>
            </a:xfrm>
            <a:prstGeom prst="roundRect">
              <a:avLst>
                <a:gd name="adj" fmla="val 16667"/>
              </a:avLst>
            </a:prstGeom>
            <a:grp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GB" sz="1600" b="1">
                  <a:solidFill>
                    <a:schemeClr val="bg1"/>
                  </a:solidFill>
                  <a:latin typeface="Times New Roman" pitchFamily="18" charset="0"/>
                  <a:cs typeface="Arial" charset="0"/>
                </a:rPr>
                <a:t>Non IgE Mediated</a:t>
              </a:r>
              <a:endParaRPr lang="en-US" sz="1600" b="1">
                <a:solidFill>
                  <a:schemeClr val="bg1"/>
                </a:solidFill>
                <a:latin typeface="Times New Roman" pitchFamily="18" charset="0"/>
                <a:cs typeface="Arial" charset="0"/>
              </a:endParaRPr>
            </a:p>
          </p:txBody>
        </p:sp>
        <p:sp>
          <p:nvSpPr>
            <p:cNvPr id="17" name="_s1065"/>
            <p:cNvSpPr>
              <a:spLocks noChangeArrowheads="1"/>
            </p:cNvSpPr>
            <p:nvPr/>
          </p:nvSpPr>
          <p:spPr bwMode="auto">
            <a:xfrm>
              <a:off x="2477" y="3223"/>
              <a:ext cx="863" cy="287"/>
            </a:xfrm>
            <a:prstGeom prst="roundRect">
              <a:avLst>
                <a:gd name="adj" fmla="val 16667"/>
              </a:avLst>
            </a:prstGeom>
            <a:grp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GB" sz="1600" b="1">
                  <a:solidFill>
                    <a:schemeClr val="bg1"/>
                  </a:solidFill>
                  <a:latin typeface="Times New Roman" pitchFamily="18" charset="0"/>
                  <a:cs typeface="Arial" charset="0"/>
                </a:rPr>
                <a:t>Enzymatic</a:t>
              </a:r>
              <a:endParaRPr lang="en-US" sz="1600" b="1">
                <a:solidFill>
                  <a:schemeClr val="bg1"/>
                </a:solidFill>
                <a:latin typeface="Times New Roman" pitchFamily="18" charset="0"/>
                <a:cs typeface="Arial" charset="0"/>
              </a:endParaRPr>
            </a:p>
          </p:txBody>
        </p:sp>
        <p:sp>
          <p:nvSpPr>
            <p:cNvPr id="18" name="_s1066"/>
            <p:cNvSpPr>
              <a:spLocks noChangeArrowheads="1"/>
            </p:cNvSpPr>
            <p:nvPr/>
          </p:nvSpPr>
          <p:spPr bwMode="auto">
            <a:xfrm>
              <a:off x="2477" y="3654"/>
              <a:ext cx="863" cy="287"/>
            </a:xfrm>
            <a:prstGeom prst="roundRect">
              <a:avLst>
                <a:gd name="adj" fmla="val 16667"/>
              </a:avLst>
            </a:prstGeom>
            <a:grp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GB" sz="1600" b="1" dirty="0">
                  <a:solidFill>
                    <a:schemeClr val="bg1"/>
                  </a:solidFill>
                  <a:latin typeface="Times New Roman" pitchFamily="18" charset="0"/>
                  <a:cs typeface="Arial" charset="0"/>
                </a:rPr>
                <a:t>Pharmacological</a:t>
              </a:r>
              <a:endParaRPr lang="en-US" sz="1600" b="1" dirty="0">
                <a:solidFill>
                  <a:schemeClr val="bg1"/>
                </a:solidFill>
                <a:latin typeface="Times New Roman" pitchFamily="18" charset="0"/>
                <a:cs typeface="Arial" charset="0"/>
              </a:endParaRPr>
            </a:p>
          </p:txBody>
        </p:sp>
        <p:sp>
          <p:nvSpPr>
            <p:cNvPr id="19" name="_s1067"/>
            <p:cNvSpPr>
              <a:spLocks noChangeArrowheads="1"/>
            </p:cNvSpPr>
            <p:nvPr/>
          </p:nvSpPr>
          <p:spPr bwMode="auto">
            <a:xfrm>
              <a:off x="2477" y="4085"/>
              <a:ext cx="863" cy="287"/>
            </a:xfrm>
            <a:prstGeom prst="roundRect">
              <a:avLst>
                <a:gd name="adj" fmla="val 16667"/>
              </a:avLst>
            </a:prstGeom>
            <a:grp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GB" sz="1600" b="1">
                  <a:solidFill>
                    <a:schemeClr val="bg1"/>
                  </a:solidFill>
                  <a:latin typeface="Times New Roman" pitchFamily="18" charset="0"/>
                  <a:cs typeface="Arial" charset="0"/>
                </a:rPr>
                <a:t>Other</a:t>
              </a:r>
              <a:endParaRPr lang="en-US" sz="1600" b="1">
                <a:solidFill>
                  <a:schemeClr val="bg1"/>
                </a:solidFill>
                <a:latin typeface="Times New Roman" pitchFamily="18" charset="0"/>
                <a:cs typeface="Arial"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p:txBody>
          <a:bodyPr/>
          <a:lstStyle/>
          <a:p>
            <a:r>
              <a:rPr lang="en-GB" smtClean="0"/>
              <a:t>Classification</a:t>
            </a:r>
          </a:p>
        </p:txBody>
      </p:sp>
      <p:grpSp>
        <p:nvGrpSpPr>
          <p:cNvPr id="4" name="Organization Chart 7"/>
          <p:cNvGrpSpPr>
            <a:grpSpLocks/>
          </p:cNvGrpSpPr>
          <p:nvPr/>
        </p:nvGrpSpPr>
        <p:grpSpPr bwMode="auto">
          <a:xfrm>
            <a:off x="399045" y="2209437"/>
            <a:ext cx="8092799" cy="1381873"/>
            <a:chOff x="175" y="2493"/>
            <a:chExt cx="2904" cy="1024"/>
          </a:xfrm>
          <a:solidFill>
            <a:schemeClr val="accent1"/>
          </a:solidFill>
        </p:grpSpPr>
        <p:cxnSp>
          <p:nvCxnSpPr>
            <p:cNvPr id="8" name="_s1052"/>
            <p:cNvCxnSpPr>
              <a:cxnSpLocks noChangeShapeType="1"/>
              <a:stCxn id="20" idx="1"/>
              <a:endCxn id="17" idx="2"/>
            </p:cNvCxnSpPr>
            <p:nvPr/>
          </p:nvCxnSpPr>
          <p:spPr bwMode="auto">
            <a:xfrm rot="10800000">
              <a:off x="1598" y="2892"/>
              <a:ext cx="618" cy="481"/>
            </a:xfrm>
            <a:prstGeom prst="bentConnector2">
              <a:avLst/>
            </a:prstGeom>
            <a:grpFill/>
            <a:ln w="28575">
              <a:solidFill>
                <a:schemeClr val="tx1"/>
              </a:solidFill>
              <a:miter lim="800000"/>
              <a:headEnd/>
              <a:tailEnd/>
            </a:ln>
            <a:extLst/>
          </p:spPr>
        </p:cxnSp>
        <p:cxnSp>
          <p:nvCxnSpPr>
            <p:cNvPr id="9" name="_s1053"/>
            <p:cNvCxnSpPr>
              <a:cxnSpLocks noChangeShapeType="1"/>
              <a:stCxn id="19" idx="3"/>
              <a:endCxn id="17" idx="2"/>
            </p:cNvCxnSpPr>
            <p:nvPr/>
          </p:nvCxnSpPr>
          <p:spPr bwMode="auto">
            <a:xfrm flipV="1">
              <a:off x="1038" y="2892"/>
              <a:ext cx="560" cy="481"/>
            </a:xfrm>
            <a:prstGeom prst="bentConnector2">
              <a:avLst/>
            </a:prstGeom>
            <a:grpFill/>
            <a:ln w="28575">
              <a:solidFill>
                <a:schemeClr val="tx1"/>
              </a:solidFill>
              <a:miter lim="800000"/>
              <a:headEnd/>
              <a:tailEnd/>
            </a:ln>
            <a:extLst/>
          </p:spPr>
        </p:cxnSp>
        <p:sp>
          <p:nvSpPr>
            <p:cNvPr id="17" name="_s1061"/>
            <p:cNvSpPr>
              <a:spLocks noChangeArrowheads="1"/>
            </p:cNvSpPr>
            <p:nvPr/>
          </p:nvSpPr>
          <p:spPr bwMode="auto">
            <a:xfrm>
              <a:off x="1166" y="2493"/>
              <a:ext cx="864" cy="399"/>
            </a:xfrm>
            <a:prstGeom prst="roundRect">
              <a:avLst>
                <a:gd name="adj" fmla="val 16667"/>
              </a:avLst>
            </a:prstGeom>
            <a:grp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7806" tIns="28903" rIns="57806" bIns="28903" anchor="ctr"/>
            <a:lstStyle/>
            <a:p>
              <a:pPr algn="ctr">
                <a:defRPr/>
              </a:pPr>
              <a:r>
                <a:rPr lang="en-GB" sz="1600" b="1" dirty="0">
                  <a:solidFill>
                    <a:schemeClr val="bg1"/>
                  </a:solidFill>
                  <a:latin typeface="Times New Roman" pitchFamily="18" charset="0"/>
                  <a:cs typeface="Arial" charset="0"/>
                </a:rPr>
                <a:t>Immune mediated </a:t>
              </a:r>
            </a:p>
            <a:p>
              <a:pPr algn="ctr">
                <a:defRPr/>
              </a:pPr>
              <a:r>
                <a:rPr lang="en-GB" sz="1600" b="1" dirty="0">
                  <a:solidFill>
                    <a:schemeClr val="bg1"/>
                  </a:solidFill>
                  <a:latin typeface="Times New Roman" pitchFamily="18" charset="0"/>
                  <a:cs typeface="Arial" charset="0"/>
                </a:rPr>
                <a:t>(Food Allergy)</a:t>
              </a:r>
              <a:endParaRPr lang="en-US" sz="1600" b="1" dirty="0">
                <a:solidFill>
                  <a:schemeClr val="bg1"/>
                </a:solidFill>
                <a:latin typeface="Times New Roman" pitchFamily="18" charset="0"/>
                <a:cs typeface="Arial" charset="0"/>
              </a:endParaRPr>
            </a:p>
          </p:txBody>
        </p:sp>
        <p:sp>
          <p:nvSpPr>
            <p:cNvPr id="19" name="_s1063"/>
            <p:cNvSpPr>
              <a:spLocks noChangeArrowheads="1"/>
            </p:cNvSpPr>
            <p:nvPr/>
          </p:nvSpPr>
          <p:spPr bwMode="auto">
            <a:xfrm>
              <a:off x="175" y="3230"/>
              <a:ext cx="863" cy="287"/>
            </a:xfrm>
            <a:prstGeom prst="roundRect">
              <a:avLst>
                <a:gd name="adj" fmla="val 16667"/>
              </a:avLst>
            </a:prstGeom>
            <a:grp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68580" tIns="34290" rIns="68580" bIns="34290" anchor="ctr"/>
            <a:lstStyle/>
            <a:p>
              <a:pPr algn="ctr">
                <a:defRPr/>
              </a:pPr>
              <a:r>
                <a:rPr lang="en-GB" sz="1600" b="1" dirty="0" err="1">
                  <a:solidFill>
                    <a:schemeClr val="bg1"/>
                  </a:solidFill>
                  <a:latin typeface="Times New Roman" pitchFamily="18" charset="0"/>
                  <a:cs typeface="Arial" charset="0"/>
                </a:rPr>
                <a:t>IgE</a:t>
              </a:r>
              <a:r>
                <a:rPr lang="en-GB" sz="1400" dirty="0">
                  <a:latin typeface="Times New Roman" pitchFamily="18" charset="0"/>
                  <a:cs typeface="Arial" charset="0"/>
                </a:rPr>
                <a:t> </a:t>
              </a:r>
              <a:r>
                <a:rPr lang="en-GB" sz="1600" b="1" dirty="0">
                  <a:solidFill>
                    <a:schemeClr val="bg1"/>
                  </a:solidFill>
                  <a:latin typeface="Times New Roman" pitchFamily="18" charset="0"/>
                  <a:cs typeface="Arial" charset="0"/>
                </a:rPr>
                <a:t>Mediated</a:t>
              </a:r>
              <a:endParaRPr lang="en-US" sz="1600" b="1" dirty="0">
                <a:solidFill>
                  <a:schemeClr val="bg1"/>
                </a:solidFill>
                <a:latin typeface="Times New Roman" pitchFamily="18" charset="0"/>
                <a:cs typeface="Arial" charset="0"/>
              </a:endParaRPr>
            </a:p>
          </p:txBody>
        </p:sp>
        <p:sp>
          <p:nvSpPr>
            <p:cNvPr id="20" name="_s1064"/>
            <p:cNvSpPr>
              <a:spLocks noChangeArrowheads="1"/>
            </p:cNvSpPr>
            <p:nvPr/>
          </p:nvSpPr>
          <p:spPr bwMode="auto">
            <a:xfrm>
              <a:off x="2216" y="3230"/>
              <a:ext cx="863" cy="287"/>
            </a:xfrm>
            <a:prstGeom prst="roundRect">
              <a:avLst>
                <a:gd name="adj" fmla="val 16667"/>
              </a:avLst>
            </a:prstGeom>
            <a:grp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GB" sz="1600" b="1" dirty="0">
                  <a:solidFill>
                    <a:schemeClr val="bg1"/>
                  </a:solidFill>
                  <a:latin typeface="Times New Roman" pitchFamily="18" charset="0"/>
                  <a:cs typeface="Arial" charset="0"/>
                </a:rPr>
                <a:t>Non </a:t>
              </a:r>
              <a:r>
                <a:rPr lang="en-GB" sz="1600" b="1" dirty="0" err="1">
                  <a:solidFill>
                    <a:schemeClr val="bg1"/>
                  </a:solidFill>
                  <a:latin typeface="Times New Roman" pitchFamily="18" charset="0"/>
                  <a:cs typeface="Arial" charset="0"/>
                </a:rPr>
                <a:t>IgE</a:t>
              </a:r>
              <a:r>
                <a:rPr lang="en-GB" sz="1600" b="1" dirty="0">
                  <a:solidFill>
                    <a:schemeClr val="bg1"/>
                  </a:solidFill>
                  <a:latin typeface="Times New Roman" pitchFamily="18" charset="0"/>
                  <a:cs typeface="Arial" charset="0"/>
                </a:rPr>
                <a:t> Mediated</a:t>
              </a:r>
              <a:endParaRPr lang="en-US" sz="1600" b="1" dirty="0">
                <a:solidFill>
                  <a:schemeClr val="bg1"/>
                </a:solidFill>
                <a:latin typeface="Times New Roman" pitchFamily="18" charset="0"/>
                <a:cs typeface="Arial" charset="0"/>
              </a:endParaRPr>
            </a:p>
          </p:txBody>
        </p:sp>
      </p:grpSp>
      <p:sp>
        <p:nvSpPr>
          <p:cNvPr id="24" name="_s1064"/>
          <p:cNvSpPr>
            <a:spLocks noChangeArrowheads="1"/>
          </p:cNvSpPr>
          <p:nvPr/>
        </p:nvSpPr>
        <p:spPr bwMode="auto">
          <a:xfrm>
            <a:off x="3222035" y="3096285"/>
            <a:ext cx="2404988" cy="602746"/>
          </a:xfrm>
          <a:prstGeom prst="roundRect">
            <a:avLst>
              <a:gd name="adj" fmla="val 16667"/>
            </a:avLst>
          </a:prstGeom>
          <a:solidFill>
            <a:schemeClr val="accent1"/>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GB" sz="1600" b="1" dirty="0">
                <a:solidFill>
                  <a:schemeClr val="bg1"/>
                </a:solidFill>
                <a:latin typeface="Times New Roman" pitchFamily="18" charset="0"/>
                <a:cs typeface="Arial" charset="0"/>
              </a:rPr>
              <a:t>Mixed </a:t>
            </a:r>
            <a:r>
              <a:rPr lang="en-GB" sz="1600" b="1" dirty="0" err="1">
                <a:solidFill>
                  <a:schemeClr val="bg1"/>
                </a:solidFill>
                <a:latin typeface="Times New Roman" pitchFamily="18" charset="0"/>
                <a:cs typeface="Arial" charset="0"/>
              </a:rPr>
              <a:t>IgE</a:t>
            </a:r>
            <a:r>
              <a:rPr lang="en-GB" sz="1600" b="1" dirty="0">
                <a:solidFill>
                  <a:schemeClr val="bg1"/>
                </a:solidFill>
                <a:latin typeface="Times New Roman" pitchFamily="18" charset="0"/>
                <a:cs typeface="Arial" charset="0"/>
              </a:rPr>
              <a:t>/</a:t>
            </a:r>
          </a:p>
          <a:p>
            <a:pPr algn="ctr">
              <a:defRPr/>
            </a:pPr>
            <a:r>
              <a:rPr lang="en-GB" sz="1600" b="1" dirty="0">
                <a:solidFill>
                  <a:schemeClr val="bg1"/>
                </a:solidFill>
                <a:latin typeface="Times New Roman" pitchFamily="18" charset="0"/>
                <a:cs typeface="Arial" charset="0"/>
              </a:rPr>
              <a:t>non </a:t>
            </a:r>
            <a:r>
              <a:rPr lang="en-GB" sz="1600" b="1" dirty="0" err="1">
                <a:solidFill>
                  <a:schemeClr val="bg1"/>
                </a:solidFill>
                <a:latin typeface="Times New Roman" pitchFamily="18" charset="0"/>
                <a:cs typeface="Arial" charset="0"/>
              </a:rPr>
              <a:t>IgE</a:t>
            </a:r>
            <a:r>
              <a:rPr lang="en-GB" sz="1600" b="1" dirty="0">
                <a:solidFill>
                  <a:schemeClr val="bg1"/>
                </a:solidFill>
                <a:latin typeface="Times New Roman" pitchFamily="18" charset="0"/>
                <a:cs typeface="Arial" charset="0"/>
              </a:rPr>
              <a:t> Mediated</a:t>
            </a:r>
            <a:endParaRPr lang="en-US" sz="1600" b="1" dirty="0">
              <a:solidFill>
                <a:schemeClr val="bg1"/>
              </a:solidFill>
              <a:latin typeface="Times New Roman" pitchFamily="18" charset="0"/>
              <a:cs typeface="Arial" charset="0"/>
            </a:endParaRPr>
          </a:p>
        </p:txBody>
      </p:sp>
      <p:sp>
        <p:nvSpPr>
          <p:cNvPr id="30726" name="Text Box 29"/>
          <p:cNvSpPr txBox="1">
            <a:spLocks noChangeArrowheads="1"/>
          </p:cNvSpPr>
          <p:nvPr/>
        </p:nvSpPr>
        <p:spPr bwMode="auto">
          <a:xfrm>
            <a:off x="846138" y="3989388"/>
            <a:ext cx="1511300" cy="1328737"/>
          </a:xfrm>
          <a:prstGeom prst="rect">
            <a:avLst/>
          </a:prstGeom>
          <a:noFill/>
          <a:ln w="9525">
            <a:noFill/>
            <a:miter lim="800000"/>
            <a:headEnd/>
            <a:tailEnd/>
          </a:ln>
        </p:spPr>
        <p:txBody>
          <a:bodyPr>
            <a:spAutoFit/>
          </a:bodyPr>
          <a:lstStyle/>
          <a:p>
            <a:pPr algn="ctr">
              <a:spcBef>
                <a:spcPct val="50000"/>
              </a:spcBef>
              <a:buFontTx/>
              <a:buChar char="•"/>
            </a:pPr>
            <a:r>
              <a:rPr lang="en-GB">
                <a:latin typeface="Times New Roman" pitchFamily="18" charset="0"/>
                <a:cs typeface="Arial" charset="0"/>
              </a:rPr>
              <a:t>Immediate food allergy</a:t>
            </a:r>
          </a:p>
          <a:p>
            <a:pPr algn="ctr">
              <a:spcBef>
                <a:spcPct val="50000"/>
              </a:spcBef>
              <a:buFontTx/>
              <a:buChar char="•"/>
            </a:pPr>
            <a:r>
              <a:rPr lang="en-GB">
                <a:latin typeface="Times New Roman" pitchFamily="18" charset="0"/>
                <a:cs typeface="Arial" charset="0"/>
              </a:rPr>
              <a:t>Oral allergy syndrome</a:t>
            </a:r>
            <a:endParaRPr lang="en-US">
              <a:latin typeface="Times New Roman" pitchFamily="18" charset="0"/>
              <a:cs typeface="Arial" charset="0"/>
            </a:endParaRPr>
          </a:p>
        </p:txBody>
      </p:sp>
      <p:sp>
        <p:nvSpPr>
          <p:cNvPr id="30727" name="Rectangle 25"/>
          <p:cNvSpPr>
            <a:spLocks noChangeArrowheads="1"/>
          </p:cNvSpPr>
          <p:nvPr/>
        </p:nvSpPr>
        <p:spPr bwMode="auto">
          <a:xfrm>
            <a:off x="3011488" y="4079875"/>
            <a:ext cx="2825750" cy="1892300"/>
          </a:xfrm>
          <a:prstGeom prst="rect">
            <a:avLst/>
          </a:prstGeom>
          <a:noFill/>
          <a:ln w="9525">
            <a:noFill/>
            <a:miter lim="800000"/>
            <a:headEnd/>
            <a:tailEnd/>
          </a:ln>
        </p:spPr>
        <p:txBody>
          <a:bodyPr>
            <a:spAutoFit/>
          </a:bodyPr>
          <a:lstStyle/>
          <a:p>
            <a:pPr>
              <a:spcBef>
                <a:spcPct val="50000"/>
              </a:spcBef>
              <a:buFontTx/>
              <a:buChar char="•"/>
            </a:pPr>
            <a:r>
              <a:rPr lang="en-GB">
                <a:latin typeface="Times New Roman" pitchFamily="18" charset="0"/>
              </a:rPr>
              <a:t> Eosinophilic oesophagitis</a:t>
            </a:r>
          </a:p>
          <a:p>
            <a:pPr>
              <a:spcBef>
                <a:spcPct val="50000"/>
              </a:spcBef>
              <a:buFontTx/>
              <a:buChar char="•"/>
            </a:pPr>
            <a:r>
              <a:rPr lang="en-GB">
                <a:latin typeface="Times New Roman" pitchFamily="18" charset="0"/>
              </a:rPr>
              <a:t>Eosinophilic gastroenteritis</a:t>
            </a:r>
          </a:p>
          <a:p>
            <a:pPr>
              <a:spcBef>
                <a:spcPct val="50000"/>
              </a:spcBef>
              <a:buFontTx/>
              <a:buChar char="•"/>
            </a:pPr>
            <a:r>
              <a:rPr lang="en-GB">
                <a:latin typeface="Times New Roman" pitchFamily="18" charset="0"/>
              </a:rPr>
              <a:t>Eosinophilic enteropathy</a:t>
            </a:r>
          </a:p>
          <a:p>
            <a:pPr>
              <a:spcBef>
                <a:spcPct val="50000"/>
              </a:spcBef>
              <a:buFontTx/>
              <a:buChar char="•"/>
            </a:pPr>
            <a:r>
              <a:rPr lang="en-GB">
                <a:latin typeface="Times New Roman" pitchFamily="18" charset="0"/>
              </a:rPr>
              <a:t>Eosinophilic procto-colitis: ‘allergic colitis’</a:t>
            </a:r>
            <a:endParaRPr lang="en-US">
              <a:latin typeface="Times New Roman" pitchFamily="18" charset="0"/>
            </a:endParaRPr>
          </a:p>
        </p:txBody>
      </p:sp>
      <p:sp>
        <p:nvSpPr>
          <p:cNvPr id="30728" name="Rectangle 26"/>
          <p:cNvSpPr>
            <a:spLocks noChangeArrowheads="1"/>
          </p:cNvSpPr>
          <p:nvPr/>
        </p:nvSpPr>
        <p:spPr bwMode="auto">
          <a:xfrm>
            <a:off x="5900738" y="4027488"/>
            <a:ext cx="3095625" cy="1754187"/>
          </a:xfrm>
          <a:prstGeom prst="rect">
            <a:avLst/>
          </a:prstGeom>
          <a:noFill/>
          <a:ln w="9525">
            <a:noFill/>
            <a:miter lim="800000"/>
            <a:headEnd/>
            <a:tailEnd/>
          </a:ln>
        </p:spPr>
        <p:txBody>
          <a:bodyPr>
            <a:spAutoFit/>
          </a:bodyPr>
          <a:lstStyle/>
          <a:p>
            <a:pPr>
              <a:spcBef>
                <a:spcPct val="50000"/>
              </a:spcBef>
              <a:buFontTx/>
              <a:buChar char="•"/>
            </a:pPr>
            <a:r>
              <a:rPr lang="en-GB">
                <a:latin typeface="Times New Roman" pitchFamily="18" charset="0"/>
              </a:rPr>
              <a:t>Food protein-induced enterocolitis syndrome (FPIES)</a:t>
            </a:r>
          </a:p>
          <a:p>
            <a:pPr>
              <a:spcBef>
                <a:spcPct val="50000"/>
              </a:spcBef>
              <a:buFontTx/>
              <a:buChar char="•"/>
            </a:pPr>
            <a:r>
              <a:rPr lang="en-GB">
                <a:latin typeface="Times New Roman" pitchFamily="18" charset="0"/>
              </a:rPr>
              <a:t>Food protein-induced enteropathy</a:t>
            </a:r>
          </a:p>
          <a:p>
            <a:pPr>
              <a:spcBef>
                <a:spcPct val="50000"/>
              </a:spcBef>
              <a:buFontTx/>
              <a:buChar char="•"/>
            </a:pPr>
            <a:r>
              <a:rPr lang="en-GB">
                <a:latin typeface="Times New Roman" pitchFamily="18" charset="0"/>
              </a:rPr>
              <a:t>Coeliac disease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Content Placeholder 1"/>
          <p:cNvSpPr>
            <a:spLocks/>
          </p:cNvSpPr>
          <p:nvPr/>
        </p:nvSpPr>
        <p:spPr bwMode="auto">
          <a:xfrm>
            <a:off x="914400" y="2463800"/>
            <a:ext cx="7747000" cy="3878263"/>
          </a:xfrm>
          <a:prstGeom prst="rect">
            <a:avLst/>
          </a:prstGeom>
          <a:noFill/>
          <a:ln w="9525">
            <a:noFill/>
            <a:miter lim="800000"/>
            <a:headEnd/>
            <a:tailEnd/>
          </a:ln>
        </p:spPr>
        <p:txBody>
          <a:bodyPr/>
          <a:lstStyle/>
          <a:p>
            <a:pPr marL="457200" indent="-457200">
              <a:spcBef>
                <a:spcPct val="20000"/>
              </a:spcBef>
              <a:buClr>
                <a:schemeClr val="accent1"/>
              </a:buClr>
              <a:buFont typeface="Wingdings" pitchFamily="2" charset="2"/>
              <a:buChar char=""/>
            </a:pPr>
            <a:r>
              <a:rPr lang="en-GB" sz="4000">
                <a:solidFill>
                  <a:srgbClr val="262626"/>
                </a:solidFill>
                <a:latin typeface="Book Antiqua" pitchFamily="18" charset="0"/>
              </a:rPr>
              <a:t>Skin</a:t>
            </a:r>
          </a:p>
          <a:p>
            <a:pPr marL="457200" indent="-457200">
              <a:spcBef>
                <a:spcPct val="20000"/>
              </a:spcBef>
              <a:buClr>
                <a:schemeClr val="accent1"/>
              </a:buClr>
              <a:buFont typeface="Wingdings" pitchFamily="2" charset="2"/>
              <a:buChar char=""/>
            </a:pPr>
            <a:r>
              <a:rPr lang="en-GB" sz="4000">
                <a:solidFill>
                  <a:srgbClr val="262626"/>
                </a:solidFill>
                <a:latin typeface="Book Antiqua" pitchFamily="18" charset="0"/>
              </a:rPr>
              <a:t>Lungs</a:t>
            </a:r>
          </a:p>
          <a:p>
            <a:pPr marL="457200" indent="-457200">
              <a:spcBef>
                <a:spcPct val="20000"/>
              </a:spcBef>
              <a:buClr>
                <a:schemeClr val="accent1"/>
              </a:buClr>
              <a:buFont typeface="Wingdings" pitchFamily="2" charset="2"/>
              <a:buChar char=""/>
            </a:pPr>
            <a:r>
              <a:rPr lang="en-GB" sz="4000">
                <a:solidFill>
                  <a:srgbClr val="262626"/>
                </a:solidFill>
                <a:latin typeface="Book Antiqua" pitchFamily="18" charset="0"/>
              </a:rPr>
              <a:t>Gastrointestinal tract</a:t>
            </a:r>
          </a:p>
        </p:txBody>
      </p:sp>
      <p:sp>
        <p:nvSpPr>
          <p:cNvPr id="112645" name="Title 2"/>
          <p:cNvSpPr>
            <a:spLocks/>
          </p:cNvSpPr>
          <p:nvPr/>
        </p:nvSpPr>
        <p:spPr bwMode="auto">
          <a:xfrm>
            <a:off x="904875" y="785813"/>
            <a:ext cx="7756525" cy="1054100"/>
          </a:xfrm>
          <a:prstGeom prst="rect">
            <a:avLst/>
          </a:prstGeom>
          <a:noFill/>
          <a:ln w="9525">
            <a:noFill/>
            <a:miter lim="800000"/>
            <a:headEnd/>
            <a:tailEnd/>
          </a:ln>
        </p:spPr>
        <p:txBody>
          <a:bodyPr anchor="ctr"/>
          <a:lstStyle/>
          <a:p>
            <a:pPr algn="ctr"/>
            <a:r>
              <a:rPr lang="en-GB" sz="5400">
                <a:solidFill>
                  <a:schemeClr val="tx2"/>
                </a:solidFill>
                <a:latin typeface="Book Antiqua" pitchFamily="18" charset="0"/>
              </a:rPr>
              <a:t>Routes of sensitization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 calcmode="lin" valueType="num">
                                      <p:cBhvr additive="base">
                                        <p:cTn id="7" dur="500" fill="hold"/>
                                        <p:tgtEl>
                                          <p:spTgt spid="1126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44">
                                            <p:txEl>
                                              <p:pRg st="1" end="1"/>
                                            </p:txEl>
                                          </p:spTgt>
                                        </p:tgtEl>
                                        <p:attrNameLst>
                                          <p:attrName>style.visibility</p:attrName>
                                        </p:attrNameLst>
                                      </p:cBhvr>
                                      <p:to>
                                        <p:strVal val="visible"/>
                                      </p:to>
                                    </p:set>
                                    <p:anim calcmode="lin" valueType="num">
                                      <p:cBhvr additive="base">
                                        <p:cTn id="13" dur="500" fill="hold"/>
                                        <p:tgtEl>
                                          <p:spTgt spid="1126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44">
                                            <p:txEl>
                                              <p:pRg st="2" end="2"/>
                                            </p:txEl>
                                          </p:spTgt>
                                        </p:tgtEl>
                                        <p:attrNameLst>
                                          <p:attrName>style.visibility</p:attrName>
                                        </p:attrNameLst>
                                      </p:cBhvr>
                                      <p:to>
                                        <p:strVal val="visible"/>
                                      </p:to>
                                    </p:set>
                                    <p:anim calcmode="lin" valueType="num">
                                      <p:cBhvr additive="base">
                                        <p:cTn id="19" dur="500" fill="hold"/>
                                        <p:tgtEl>
                                          <p:spTgt spid="1126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Content Placeholder 1"/>
          <p:cNvSpPr>
            <a:spLocks noGrp="1"/>
          </p:cNvSpPr>
          <p:nvPr>
            <p:ph type="body" idx="4294967295"/>
          </p:nvPr>
        </p:nvSpPr>
        <p:spPr/>
        <p:txBody>
          <a:bodyPr/>
          <a:lstStyle/>
          <a:p>
            <a:pPr marL="457200" indent="-457200"/>
            <a:r>
              <a:rPr lang="en-GB" smtClean="0"/>
              <a:t>Skin</a:t>
            </a:r>
          </a:p>
          <a:p>
            <a:pPr marL="457200" indent="-457200"/>
            <a:r>
              <a:rPr lang="en-GB" smtClean="0"/>
              <a:t>Lungs</a:t>
            </a:r>
          </a:p>
          <a:p>
            <a:pPr marL="457200" indent="-457200"/>
            <a:r>
              <a:rPr lang="en-GB" smtClean="0"/>
              <a:t>Gastrointestinal tract</a:t>
            </a:r>
          </a:p>
          <a:p>
            <a:pPr marL="457200" indent="-457200"/>
            <a:endParaRPr lang="en-GB" smtClean="0"/>
          </a:p>
          <a:p>
            <a:pPr marL="457200" indent="-457200"/>
            <a:r>
              <a:rPr lang="en-GB" smtClean="0"/>
              <a:t>70 m</a:t>
            </a:r>
            <a:r>
              <a:rPr lang="en-GB" baseline="30000" smtClean="0"/>
              <a:t>2</a:t>
            </a:r>
          </a:p>
          <a:p>
            <a:pPr marL="457200" indent="-457200"/>
            <a:r>
              <a:rPr lang="en-GB" smtClean="0"/>
              <a:t>1 – 2 m</a:t>
            </a:r>
            <a:r>
              <a:rPr lang="en-GB" baseline="30000" smtClean="0"/>
              <a:t>2</a:t>
            </a:r>
          </a:p>
          <a:p>
            <a:pPr marL="457200" indent="-457200"/>
            <a:r>
              <a:rPr lang="en-GB" smtClean="0"/>
              <a:t>400 m</a:t>
            </a:r>
            <a:r>
              <a:rPr lang="en-GB" baseline="30000" smtClean="0"/>
              <a:t>2</a:t>
            </a:r>
          </a:p>
        </p:txBody>
      </p:sp>
      <p:sp>
        <p:nvSpPr>
          <p:cNvPr id="102405" name="Title 2"/>
          <p:cNvSpPr>
            <a:spLocks noGrp="1"/>
          </p:cNvSpPr>
          <p:nvPr>
            <p:ph type="title" idx="4294967295"/>
          </p:nvPr>
        </p:nvSpPr>
        <p:spPr/>
        <p:txBody>
          <a:bodyPr/>
          <a:lstStyle/>
          <a:p>
            <a:r>
              <a:rPr lang="en-GB" smtClean="0"/>
              <a:t>Routes of sensitization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Content Placeholder 3"/>
          <p:cNvPicPr>
            <a:picLocks noGrp="1" noChangeAspect="1"/>
          </p:cNvPicPr>
          <p:nvPr>
            <p:ph idx="1"/>
          </p:nvPr>
        </p:nvPicPr>
        <p:blipFill>
          <a:blip r:embed="rId3"/>
          <a:srcRect b="7722"/>
          <a:stretch>
            <a:fillRect/>
          </a:stretch>
        </p:blipFill>
        <p:spPr>
          <a:xfrm>
            <a:off x="1835150" y="2247900"/>
            <a:ext cx="5676900" cy="4421188"/>
          </a:xfrm>
        </p:spPr>
      </p:pic>
      <p:sp>
        <p:nvSpPr>
          <p:cNvPr id="34818" name="Title 2"/>
          <p:cNvSpPr>
            <a:spLocks noGrp="1"/>
          </p:cNvSpPr>
          <p:nvPr>
            <p:ph type="title"/>
          </p:nvPr>
        </p:nvSpPr>
        <p:spPr>
          <a:xfrm>
            <a:off x="688975" y="404813"/>
            <a:ext cx="7756525" cy="1054100"/>
          </a:xfrm>
        </p:spPr>
        <p:txBody>
          <a:bodyPr/>
          <a:lstStyle/>
          <a:p>
            <a:r>
              <a:rPr lang="en-GB" smtClean="0"/>
              <a:t>Pathogenesis of food allergy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a:xfrm>
            <a:off x="688975" y="188913"/>
            <a:ext cx="7756525" cy="1054100"/>
          </a:xfrm>
        </p:spPr>
        <p:txBody>
          <a:bodyPr/>
          <a:lstStyle/>
          <a:p>
            <a:r>
              <a:rPr lang="en-GB" smtClean="0"/>
              <a:t>Sensitization</a:t>
            </a:r>
          </a:p>
        </p:txBody>
      </p:sp>
      <p:pic>
        <p:nvPicPr>
          <p:cNvPr id="36866" name="Picture 4" descr="allergic sensitzation"/>
          <p:cNvPicPr>
            <a:picLocks noChangeAspect="1" noChangeArrowheads="1"/>
          </p:cNvPicPr>
          <p:nvPr/>
        </p:nvPicPr>
        <p:blipFill>
          <a:blip r:embed="rId3"/>
          <a:srcRect/>
          <a:stretch>
            <a:fillRect/>
          </a:stretch>
        </p:blipFill>
        <p:spPr bwMode="auto">
          <a:xfrm>
            <a:off x="1258888" y="1268413"/>
            <a:ext cx="6911975" cy="5414962"/>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p:txBody>
          <a:bodyPr/>
          <a:lstStyle/>
          <a:p>
            <a:r>
              <a:rPr lang="en-GB" smtClean="0"/>
              <a:t>Antigen presentation</a:t>
            </a:r>
          </a:p>
        </p:txBody>
      </p:sp>
      <p:pic>
        <p:nvPicPr>
          <p:cNvPr id="38914" name="Content Placeholder 4"/>
          <p:cNvPicPr>
            <a:picLocks noGrp="1" noChangeAspect="1"/>
          </p:cNvPicPr>
          <p:nvPr>
            <p:ph idx="1"/>
          </p:nvPr>
        </p:nvPicPr>
        <p:blipFill>
          <a:blip r:embed="rId3"/>
          <a:srcRect l="3951" t="6982" r="8549" b="6006"/>
          <a:stretch>
            <a:fillRect/>
          </a:stretch>
        </p:blipFill>
        <p:spPr>
          <a:xfrm>
            <a:off x="1849438" y="2381250"/>
            <a:ext cx="5103812" cy="399891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p:txBody>
          <a:bodyPr/>
          <a:lstStyle/>
          <a:p>
            <a:r>
              <a:rPr lang="en-GB" smtClean="0"/>
              <a:t>‘Th2’ pathway</a:t>
            </a:r>
          </a:p>
        </p:txBody>
      </p:sp>
      <p:pic>
        <p:nvPicPr>
          <p:cNvPr id="40962" name="Content Placeholder 4"/>
          <p:cNvPicPr>
            <a:picLocks noGrp="1" noChangeAspect="1"/>
          </p:cNvPicPr>
          <p:nvPr>
            <p:ph idx="1"/>
          </p:nvPr>
        </p:nvPicPr>
        <p:blipFill>
          <a:blip r:embed="rId2"/>
          <a:srcRect/>
          <a:stretch>
            <a:fillRect/>
          </a:stretch>
        </p:blipFill>
        <p:spPr>
          <a:xfrm>
            <a:off x="1116013" y="2276475"/>
            <a:ext cx="7099300" cy="41767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Pick up a sticker with a number on as you enter !!</a:t>
            </a:r>
          </a:p>
          <a:p>
            <a:r>
              <a:rPr lang="en-GB" dirty="0" smtClean="0"/>
              <a:t>No eating in the lecture theatre</a:t>
            </a:r>
          </a:p>
          <a:p>
            <a:r>
              <a:rPr lang="en-GB" dirty="0" smtClean="0"/>
              <a:t>Pay attention – there are chocolates to be won</a:t>
            </a:r>
          </a:p>
          <a:p>
            <a:r>
              <a:rPr lang="en-GB" dirty="0" smtClean="0"/>
              <a:t>Wrong answer = no chocolate</a:t>
            </a:r>
          </a:p>
          <a:p>
            <a:r>
              <a:rPr lang="en-GB" dirty="0" smtClean="0"/>
              <a:t>Flavours include: (nil guaranteed nut-free !!)</a:t>
            </a:r>
          </a:p>
          <a:p>
            <a:pPr lvl="1"/>
            <a:r>
              <a:rPr lang="en-GB" dirty="0" smtClean="0"/>
              <a:t>Dark</a:t>
            </a:r>
          </a:p>
          <a:p>
            <a:pPr lvl="1"/>
            <a:r>
              <a:rPr lang="en-GB" dirty="0" smtClean="0"/>
              <a:t>Milk</a:t>
            </a:r>
          </a:p>
          <a:p>
            <a:pPr lvl="1"/>
            <a:r>
              <a:rPr lang="en-GB" dirty="0" smtClean="0"/>
              <a:t>Almond</a:t>
            </a:r>
          </a:p>
          <a:p>
            <a:pPr lvl="1"/>
            <a:r>
              <a:rPr lang="en-GB" dirty="0" smtClean="0"/>
              <a:t>Ginger</a:t>
            </a:r>
          </a:p>
          <a:p>
            <a:pPr lvl="1"/>
            <a:r>
              <a:rPr lang="en-GB" dirty="0" smtClean="0"/>
              <a:t>Butterscotch</a:t>
            </a:r>
            <a:endParaRPr lang="en-GB" dirty="0"/>
          </a:p>
        </p:txBody>
      </p:sp>
      <p:sp>
        <p:nvSpPr>
          <p:cNvPr id="3" name="Title 2"/>
          <p:cNvSpPr>
            <a:spLocks noGrp="1"/>
          </p:cNvSpPr>
          <p:nvPr>
            <p:ph type="title"/>
          </p:nvPr>
        </p:nvSpPr>
        <p:spPr/>
        <p:txBody>
          <a:bodyPr/>
          <a:lstStyle/>
          <a:p>
            <a:r>
              <a:rPr lang="en-GB" dirty="0" smtClean="0"/>
              <a:t>Welcome</a:t>
            </a:r>
            <a:endParaRPr lang="en-GB" dirty="0"/>
          </a:p>
        </p:txBody>
      </p:sp>
    </p:spTree>
    <p:extLst>
      <p:ext uri="{BB962C8B-B14F-4D97-AF65-F5344CB8AC3E}">
        <p14:creationId xmlns:p14="http://schemas.microsoft.com/office/powerpoint/2010/main" val="3896635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p:nvPr>
        </p:nvSpPr>
        <p:spPr/>
        <p:txBody>
          <a:bodyPr/>
          <a:lstStyle/>
          <a:p>
            <a:r>
              <a:rPr lang="en-GB" smtClean="0"/>
              <a:t>Eosinophil recruitment</a:t>
            </a:r>
          </a:p>
        </p:txBody>
      </p:sp>
      <p:pic>
        <p:nvPicPr>
          <p:cNvPr id="41986" name="Content Placeholder 4"/>
          <p:cNvPicPr>
            <a:picLocks noGrp="1" noChangeAspect="1"/>
          </p:cNvPicPr>
          <p:nvPr>
            <p:ph idx="1"/>
          </p:nvPr>
        </p:nvPicPr>
        <p:blipFill>
          <a:blip r:embed="rId2"/>
          <a:srcRect/>
          <a:stretch>
            <a:fillRect/>
          </a:stretch>
        </p:blipFill>
        <p:spPr>
          <a:xfrm>
            <a:off x="1547813" y="2205038"/>
            <a:ext cx="6072187" cy="425926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p:txBody>
          <a:bodyPr/>
          <a:lstStyle/>
          <a:p>
            <a:r>
              <a:rPr lang="en-GB" smtClean="0"/>
              <a:t>Actions of eosinophils</a:t>
            </a:r>
          </a:p>
        </p:txBody>
      </p:sp>
      <p:pic>
        <p:nvPicPr>
          <p:cNvPr id="43010" name="Content Placeholder 4"/>
          <p:cNvPicPr>
            <a:picLocks noGrp="1" noChangeAspect="1"/>
          </p:cNvPicPr>
          <p:nvPr>
            <p:ph idx="1"/>
          </p:nvPr>
        </p:nvPicPr>
        <p:blipFill>
          <a:blip r:embed="rId3"/>
          <a:srcRect/>
          <a:stretch>
            <a:fillRect/>
          </a:stretch>
        </p:blipFill>
        <p:spPr>
          <a:xfrm>
            <a:off x="1279525" y="2205038"/>
            <a:ext cx="6748463" cy="45085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Content Placeholder 3"/>
          <p:cNvPicPr>
            <a:picLocks noGrp="1" noChangeAspect="1"/>
          </p:cNvPicPr>
          <p:nvPr>
            <p:ph idx="1"/>
          </p:nvPr>
        </p:nvPicPr>
        <p:blipFill>
          <a:blip r:embed="rId3"/>
          <a:srcRect/>
          <a:stretch>
            <a:fillRect/>
          </a:stretch>
        </p:blipFill>
        <p:spPr>
          <a:xfrm>
            <a:off x="1814513" y="2349500"/>
            <a:ext cx="5494337" cy="4030663"/>
          </a:xfrm>
        </p:spPr>
      </p:pic>
      <p:sp>
        <p:nvSpPr>
          <p:cNvPr id="45058" name="Title 2"/>
          <p:cNvSpPr>
            <a:spLocks noGrp="1"/>
          </p:cNvSpPr>
          <p:nvPr>
            <p:ph type="title"/>
          </p:nvPr>
        </p:nvSpPr>
        <p:spPr>
          <a:xfrm>
            <a:off x="688975" y="430213"/>
            <a:ext cx="7756525" cy="1054100"/>
          </a:xfrm>
        </p:spPr>
        <p:txBody>
          <a:bodyPr/>
          <a:lstStyle/>
          <a:p>
            <a:r>
              <a:rPr lang="en-GB" smtClean="0"/>
              <a:t>Primary and secondary immune responses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Content Placeholder 3"/>
          <p:cNvPicPr>
            <a:picLocks noGrp="1" noChangeAspect="1"/>
          </p:cNvPicPr>
          <p:nvPr>
            <p:ph idx="1"/>
          </p:nvPr>
        </p:nvPicPr>
        <p:blipFill>
          <a:blip r:embed="rId3"/>
          <a:srcRect/>
          <a:stretch>
            <a:fillRect/>
          </a:stretch>
        </p:blipFill>
        <p:spPr>
          <a:xfrm>
            <a:off x="74613" y="2276475"/>
            <a:ext cx="9069387" cy="3240088"/>
          </a:xfrm>
        </p:spPr>
      </p:pic>
      <p:sp>
        <p:nvSpPr>
          <p:cNvPr id="47106" name="Title 2"/>
          <p:cNvSpPr>
            <a:spLocks noGrp="1"/>
          </p:cNvSpPr>
          <p:nvPr>
            <p:ph type="title"/>
          </p:nvPr>
        </p:nvSpPr>
        <p:spPr>
          <a:xfrm>
            <a:off x="688975" y="404813"/>
            <a:ext cx="7756525" cy="1054100"/>
          </a:xfrm>
        </p:spPr>
        <p:txBody>
          <a:bodyPr/>
          <a:lstStyle/>
          <a:p>
            <a:r>
              <a:rPr lang="en-GB" smtClean="0"/>
              <a:t>IgE responses in atopics and non-atopics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a:xfrm>
            <a:off x="323850" y="476250"/>
            <a:ext cx="8569325" cy="1054100"/>
          </a:xfrm>
        </p:spPr>
        <p:txBody>
          <a:bodyPr/>
          <a:lstStyle/>
          <a:p>
            <a:r>
              <a:rPr lang="en-GB" sz="4800" smtClean="0"/>
              <a:t>Risk factors for the development of food allergy</a:t>
            </a:r>
          </a:p>
        </p:txBody>
      </p:sp>
      <p:graphicFrame>
        <p:nvGraphicFramePr>
          <p:cNvPr id="4" name="Group 5"/>
          <p:cNvGraphicFramePr>
            <a:graphicFrameLocks noGrp="1"/>
          </p:cNvGraphicFramePr>
          <p:nvPr>
            <p:ph idx="1"/>
          </p:nvPr>
        </p:nvGraphicFramePr>
        <p:xfrm>
          <a:off x="219075" y="2349500"/>
          <a:ext cx="8745537" cy="4572000"/>
        </p:xfrm>
        <a:graphic>
          <a:graphicData uri="http://schemas.openxmlformats.org/drawingml/2006/table">
            <a:tbl>
              <a:tblPr/>
              <a:tblGrid>
                <a:gridCol w="4741862"/>
                <a:gridCol w="4003675"/>
              </a:tblGrid>
              <a:tr h="45720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sng" strike="noStrike" cap="none" normalizeH="0" baseline="0" dirty="0" smtClean="0">
                          <a:ln>
                            <a:noFill/>
                          </a:ln>
                          <a:solidFill>
                            <a:schemeClr val="tx1"/>
                          </a:solidFill>
                          <a:effectLst/>
                          <a:latin typeface="Calibri" pitchFamily="34" charset="0"/>
                        </a:rPr>
                        <a:t>Local Factors</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Genetic susceptibility</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Pepsin digestion </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Gastrointestinal infections</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a:t>
                      </a:r>
                      <a:r>
                        <a:rPr kumimoji="0" lang="en-US" sz="2800" b="0" i="0" u="none" strike="noStrike" cap="none" normalizeH="0" baseline="0" dirty="0" err="1" smtClean="0">
                          <a:ln>
                            <a:noFill/>
                          </a:ln>
                          <a:solidFill>
                            <a:schemeClr val="tx1"/>
                          </a:solidFill>
                          <a:effectLst/>
                          <a:latin typeface="Calibri" pitchFamily="34" charset="0"/>
                        </a:rPr>
                        <a:t>Malabsorption</a:t>
                      </a:r>
                      <a:endParaRPr kumimoji="0" lang="en-US" sz="28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Rate of absorption</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Antigen processing</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Nature and dose of Antigen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sng" strike="noStrike" cap="none" normalizeH="0" baseline="0" dirty="0" smtClean="0">
                          <a:ln>
                            <a:noFill/>
                          </a:ln>
                          <a:solidFill>
                            <a:schemeClr val="tx1"/>
                          </a:solidFill>
                          <a:effectLst/>
                          <a:latin typeface="Calibri" pitchFamily="34" charset="0"/>
                        </a:rPr>
                        <a:t>Host Factors</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Age (</a:t>
                      </a:r>
                      <a:r>
                        <a:rPr kumimoji="0" lang="en-US" sz="2800" b="0" i="0" u="none" strike="noStrike" cap="none" normalizeH="0" baseline="0" dirty="0" err="1" smtClean="0">
                          <a:ln>
                            <a:noFill/>
                          </a:ln>
                          <a:solidFill>
                            <a:schemeClr val="tx1"/>
                          </a:solidFill>
                          <a:effectLst/>
                          <a:latin typeface="Calibri" pitchFamily="34" charset="0"/>
                        </a:rPr>
                        <a:t>esp</a:t>
                      </a:r>
                      <a:r>
                        <a:rPr kumimoji="0" lang="en-US" sz="2800" b="0" i="0" u="none" strike="noStrike" cap="none" normalizeH="0" baseline="0" dirty="0" smtClean="0">
                          <a:ln>
                            <a:noFill/>
                          </a:ln>
                          <a:solidFill>
                            <a:schemeClr val="tx1"/>
                          </a:solidFill>
                          <a:effectLst/>
                          <a:latin typeface="Calibri" pitchFamily="34" charset="0"/>
                        </a:rPr>
                        <a:t> neonates)</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Genetic susceptibility</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Family </a:t>
                      </a:r>
                      <a:r>
                        <a:rPr kumimoji="0" lang="en-US" sz="2800" b="0" i="0" u="none" strike="noStrike" cap="none" normalizeH="0" baseline="0" dirty="0" err="1" smtClean="0">
                          <a:ln>
                            <a:noFill/>
                          </a:ln>
                          <a:solidFill>
                            <a:schemeClr val="tx1"/>
                          </a:solidFill>
                          <a:effectLst/>
                          <a:latin typeface="Calibri" pitchFamily="34" charset="0"/>
                        </a:rPr>
                        <a:t>Hx</a:t>
                      </a:r>
                      <a:r>
                        <a:rPr kumimoji="0" lang="en-US" sz="2800" b="0" i="0" u="none" strike="noStrike" cap="none" normalizeH="0" baseline="0" dirty="0" smtClean="0">
                          <a:ln>
                            <a:noFill/>
                          </a:ln>
                          <a:solidFill>
                            <a:schemeClr val="tx1"/>
                          </a:solidFill>
                          <a:effectLst/>
                          <a:latin typeface="Calibri" pitchFamily="34" charset="0"/>
                        </a:rPr>
                        <a:t> of </a:t>
                      </a:r>
                      <a:r>
                        <a:rPr kumimoji="0" lang="en-US" sz="2800" b="0" i="0" u="none" strike="noStrike" cap="none" normalizeH="0" baseline="0" dirty="0" err="1" smtClean="0">
                          <a:ln>
                            <a:noFill/>
                          </a:ln>
                          <a:solidFill>
                            <a:schemeClr val="tx1"/>
                          </a:solidFill>
                          <a:effectLst/>
                          <a:latin typeface="Calibri" pitchFamily="34" charset="0"/>
                        </a:rPr>
                        <a:t>atopy</a:t>
                      </a:r>
                      <a:endParaRPr kumimoji="0" lang="en-US" sz="28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Family </a:t>
                      </a:r>
                      <a:r>
                        <a:rPr kumimoji="0" lang="en-US" sz="2800" b="0" i="0" u="none" strike="noStrike" cap="none" normalizeH="0" baseline="0" dirty="0" err="1" smtClean="0">
                          <a:ln>
                            <a:noFill/>
                          </a:ln>
                          <a:solidFill>
                            <a:schemeClr val="tx1"/>
                          </a:solidFill>
                          <a:effectLst/>
                          <a:latin typeface="Calibri" pitchFamily="34" charset="0"/>
                        </a:rPr>
                        <a:t>Hx</a:t>
                      </a:r>
                      <a:r>
                        <a:rPr kumimoji="0" lang="en-US" sz="2800" b="0" i="0" u="none" strike="noStrike" cap="none" normalizeH="0" baseline="0" dirty="0" smtClean="0">
                          <a:ln>
                            <a:noFill/>
                          </a:ln>
                          <a:solidFill>
                            <a:schemeClr val="tx1"/>
                          </a:solidFill>
                          <a:effectLst/>
                          <a:latin typeface="Calibri" pitchFamily="34" charset="0"/>
                        </a:rPr>
                        <a:t> of food allergy</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Atopic dermatitis</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800" b="0" i="0" u="none" strike="noStrike" cap="none" normalizeH="0" baseline="0" dirty="0" smtClean="0">
                          <a:ln>
                            <a:noFill/>
                          </a:ln>
                          <a:solidFill>
                            <a:schemeClr val="tx1"/>
                          </a:solidFill>
                          <a:effectLst/>
                          <a:latin typeface="Calibri" pitchFamily="34" charset="0"/>
                        </a:rPr>
                        <a:t> Transdermal food exposure (peanut)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5" name="Title 2"/>
          <p:cNvSpPr>
            <a:spLocks noGrp="1"/>
          </p:cNvSpPr>
          <p:nvPr>
            <p:ph type="title"/>
          </p:nvPr>
        </p:nvSpPr>
        <p:spPr>
          <a:xfrm>
            <a:off x="688975" y="358775"/>
            <a:ext cx="7756525" cy="1054100"/>
          </a:xfrm>
        </p:spPr>
        <p:txBody>
          <a:bodyPr/>
          <a:lstStyle/>
          <a:p>
            <a:r>
              <a:rPr lang="en-GB" smtClean="0"/>
              <a:t>Associated food allergies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nvGraphicFramePr>
        <p:xfrm>
          <a:off x="900113" y="2708275"/>
          <a:ext cx="7747000" cy="3410268"/>
        </p:xfrm>
        <a:graphic>
          <a:graphicData uri="http://schemas.openxmlformats.org/drawingml/2006/table">
            <a:tbl>
              <a:tblPr/>
              <a:tblGrid>
                <a:gridCol w="1639887"/>
                <a:gridCol w="2233613"/>
                <a:gridCol w="38735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Book Antiqua" pitchFamily="18" charset="0"/>
                        </a:rPr>
                        <a:t>Food allergy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Book Antiqua" pitchFamily="18" charset="0"/>
                        </a:rPr>
                        <a:t>Other foods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Book Antiqua" pitchFamily="18" charset="0"/>
                        </a:rPr>
                        <a:t>% children with associated allergy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Peanut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Most beans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5 %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A tree nut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Other tree nuts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35 % (higher for walnut-pecan, pistachio-cashew, almond-hazel)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A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Other 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50 %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Shellfish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Other shellfish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75 %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Grain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Other grains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20 %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Cows milk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Goats/sheeps milk</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Mares milk</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Beef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greater than 90 %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5 %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10 %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r>
            </a:tbl>
          </a:graphicData>
        </a:graphic>
      </p:graphicFrame>
      <p:sp>
        <p:nvSpPr>
          <p:cNvPr id="103462" name="Title 2"/>
          <p:cNvSpPr>
            <a:spLocks/>
          </p:cNvSpPr>
          <p:nvPr/>
        </p:nvSpPr>
        <p:spPr bwMode="auto">
          <a:xfrm>
            <a:off x="904875" y="404813"/>
            <a:ext cx="7756525" cy="1054100"/>
          </a:xfrm>
          <a:prstGeom prst="rect">
            <a:avLst/>
          </a:prstGeom>
          <a:noFill/>
          <a:ln w="9525">
            <a:noFill/>
            <a:miter lim="800000"/>
            <a:headEnd/>
            <a:tailEnd/>
          </a:ln>
        </p:spPr>
        <p:txBody>
          <a:bodyPr anchor="ctr"/>
          <a:lstStyle/>
          <a:p>
            <a:pPr algn="ctr"/>
            <a:r>
              <a:rPr lang="en-GB" sz="5400">
                <a:solidFill>
                  <a:schemeClr val="tx2"/>
                </a:solidFill>
                <a:latin typeface="Book Antiqua" pitchFamily="18" charset="0"/>
              </a:rPr>
              <a:t>Associated food allergies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49" name="Content Placeholder 3" descr="GI tract.jpg"/>
          <p:cNvPicPr>
            <a:picLocks noChangeAspect="1"/>
          </p:cNvPicPr>
          <p:nvPr/>
        </p:nvPicPr>
        <p:blipFill>
          <a:blip r:embed="rId3"/>
          <a:srcRect/>
          <a:stretch>
            <a:fillRect/>
          </a:stretch>
        </p:blipFill>
        <p:spPr bwMode="auto">
          <a:xfrm>
            <a:off x="2627313" y="908050"/>
            <a:ext cx="4062412" cy="5416550"/>
          </a:xfrm>
          <a:prstGeom prst="rect">
            <a:avLst/>
          </a:prstGeom>
          <a:noFill/>
          <a:ln w="9525">
            <a:noFill/>
            <a:miter lim="800000"/>
            <a:headEnd/>
            <a:tailEnd/>
          </a:ln>
        </p:spPr>
      </p:pic>
      <p:sp>
        <p:nvSpPr>
          <p:cNvPr id="53250" name="TextBox 4"/>
          <p:cNvSpPr txBox="1">
            <a:spLocks noChangeArrowheads="1"/>
          </p:cNvSpPr>
          <p:nvPr/>
        </p:nvSpPr>
        <p:spPr bwMode="auto">
          <a:xfrm>
            <a:off x="7164388" y="981075"/>
            <a:ext cx="1584325" cy="646113"/>
          </a:xfrm>
          <a:prstGeom prst="rect">
            <a:avLst/>
          </a:prstGeom>
          <a:noFill/>
          <a:ln w="9525">
            <a:noFill/>
            <a:miter lim="800000"/>
            <a:headEnd/>
            <a:tailEnd/>
          </a:ln>
        </p:spPr>
        <p:txBody>
          <a:bodyPr>
            <a:spAutoFit/>
          </a:bodyPr>
          <a:lstStyle/>
          <a:p>
            <a:pPr algn="ctr"/>
            <a:r>
              <a:rPr lang="en-GB">
                <a:cs typeface="Arial" charset="0"/>
              </a:rPr>
              <a:t>Eosinophilic oesophagitis</a:t>
            </a:r>
          </a:p>
        </p:txBody>
      </p:sp>
      <p:sp>
        <p:nvSpPr>
          <p:cNvPr id="53251" name="TextBox 5"/>
          <p:cNvSpPr txBox="1">
            <a:spLocks noChangeArrowheads="1"/>
          </p:cNvSpPr>
          <p:nvPr/>
        </p:nvSpPr>
        <p:spPr bwMode="auto">
          <a:xfrm>
            <a:off x="7242175" y="6092825"/>
            <a:ext cx="1428750" cy="369888"/>
          </a:xfrm>
          <a:prstGeom prst="rect">
            <a:avLst/>
          </a:prstGeom>
          <a:noFill/>
          <a:ln w="9525">
            <a:noFill/>
            <a:miter lim="800000"/>
            <a:headEnd/>
            <a:tailEnd/>
          </a:ln>
        </p:spPr>
        <p:txBody>
          <a:bodyPr wrap="none">
            <a:spAutoFit/>
          </a:bodyPr>
          <a:lstStyle/>
          <a:p>
            <a:pPr algn="ctr"/>
            <a:r>
              <a:rPr lang="en-GB">
                <a:cs typeface="Arial" charset="0"/>
              </a:rPr>
              <a:t>Proctocolitis</a:t>
            </a:r>
          </a:p>
        </p:txBody>
      </p:sp>
      <p:sp>
        <p:nvSpPr>
          <p:cNvPr id="53252" name="TextBox 6"/>
          <p:cNvSpPr txBox="1">
            <a:spLocks noChangeArrowheads="1"/>
          </p:cNvSpPr>
          <p:nvPr/>
        </p:nvSpPr>
        <p:spPr bwMode="auto">
          <a:xfrm>
            <a:off x="539750" y="6156325"/>
            <a:ext cx="1428750" cy="368300"/>
          </a:xfrm>
          <a:prstGeom prst="rect">
            <a:avLst/>
          </a:prstGeom>
          <a:noFill/>
          <a:ln w="9525">
            <a:noFill/>
            <a:miter lim="800000"/>
            <a:headEnd/>
            <a:tailEnd/>
          </a:ln>
        </p:spPr>
        <p:txBody>
          <a:bodyPr wrap="none">
            <a:spAutoFit/>
          </a:bodyPr>
          <a:lstStyle/>
          <a:p>
            <a:r>
              <a:rPr lang="en-GB">
                <a:cs typeface="Arial" charset="0"/>
              </a:rPr>
              <a:t>Enteropathy</a:t>
            </a:r>
          </a:p>
        </p:txBody>
      </p:sp>
      <p:sp>
        <p:nvSpPr>
          <p:cNvPr id="53253" name="TextBox 7"/>
          <p:cNvSpPr txBox="1">
            <a:spLocks noChangeArrowheads="1"/>
          </p:cNvSpPr>
          <p:nvPr/>
        </p:nvSpPr>
        <p:spPr bwMode="auto">
          <a:xfrm>
            <a:off x="828675" y="4292600"/>
            <a:ext cx="850900" cy="369888"/>
          </a:xfrm>
          <a:prstGeom prst="rect">
            <a:avLst/>
          </a:prstGeom>
          <a:noFill/>
          <a:ln w="9525">
            <a:noFill/>
            <a:miter lim="800000"/>
            <a:headEnd/>
            <a:tailEnd/>
          </a:ln>
        </p:spPr>
        <p:txBody>
          <a:bodyPr wrap="none">
            <a:spAutoFit/>
          </a:bodyPr>
          <a:lstStyle/>
          <a:p>
            <a:r>
              <a:rPr lang="en-GB">
                <a:cs typeface="Arial" charset="0"/>
              </a:rPr>
              <a:t>FPIES</a:t>
            </a:r>
          </a:p>
        </p:txBody>
      </p:sp>
      <p:sp>
        <p:nvSpPr>
          <p:cNvPr id="53254" name="TextBox 8"/>
          <p:cNvSpPr txBox="1">
            <a:spLocks noChangeArrowheads="1"/>
          </p:cNvSpPr>
          <p:nvPr/>
        </p:nvSpPr>
        <p:spPr bwMode="auto">
          <a:xfrm>
            <a:off x="7486650" y="3935413"/>
            <a:ext cx="1262063" cy="646112"/>
          </a:xfrm>
          <a:prstGeom prst="rect">
            <a:avLst/>
          </a:prstGeom>
          <a:noFill/>
          <a:ln w="9525">
            <a:noFill/>
            <a:miter lim="800000"/>
            <a:headEnd/>
            <a:tailEnd/>
          </a:ln>
        </p:spPr>
        <p:txBody>
          <a:bodyPr wrap="none">
            <a:spAutoFit/>
          </a:bodyPr>
          <a:lstStyle/>
          <a:p>
            <a:pPr algn="ctr"/>
            <a:r>
              <a:rPr lang="en-GB">
                <a:cs typeface="Arial" charset="0"/>
              </a:rPr>
              <a:t>Allergic </a:t>
            </a:r>
          </a:p>
          <a:p>
            <a:pPr algn="ctr"/>
            <a:r>
              <a:rPr lang="en-GB">
                <a:cs typeface="Arial" charset="0"/>
              </a:rPr>
              <a:t>dysmotility</a:t>
            </a:r>
          </a:p>
        </p:txBody>
      </p:sp>
      <p:cxnSp>
        <p:nvCxnSpPr>
          <p:cNvPr id="10" name="Straight Arrow Connector 9"/>
          <p:cNvCxnSpPr/>
          <p:nvPr/>
        </p:nvCxnSpPr>
        <p:spPr>
          <a:xfrm flipH="1">
            <a:off x="4932363" y="1341438"/>
            <a:ext cx="2087562" cy="79216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867400" y="5281613"/>
            <a:ext cx="1368425" cy="95567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979613" y="4652963"/>
            <a:ext cx="2162175" cy="1655762"/>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a:off x="1679575" y="3254375"/>
            <a:ext cx="371475" cy="2551113"/>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4" name="Right Brace 13"/>
          <p:cNvSpPr/>
          <p:nvPr/>
        </p:nvSpPr>
        <p:spPr>
          <a:xfrm flipH="1">
            <a:off x="7019925" y="2957513"/>
            <a:ext cx="371475" cy="2551112"/>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7" name="Title 2"/>
          <p:cNvSpPr>
            <a:spLocks noGrp="1"/>
          </p:cNvSpPr>
          <p:nvPr>
            <p:ph type="title"/>
          </p:nvPr>
        </p:nvSpPr>
        <p:spPr>
          <a:xfrm>
            <a:off x="688975" y="430213"/>
            <a:ext cx="7756525" cy="1054100"/>
          </a:xfrm>
        </p:spPr>
        <p:txBody>
          <a:bodyPr/>
          <a:lstStyle/>
          <a:p>
            <a:r>
              <a:rPr lang="en-GB" smtClean="0"/>
              <a:t>IgE-mediated food allergy manifestations</a:t>
            </a: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itle 2"/>
          <p:cNvSpPr>
            <a:spLocks noGrp="1"/>
          </p:cNvSpPr>
          <p:nvPr>
            <p:ph type="title" idx="4294967295"/>
          </p:nvPr>
        </p:nvSpPr>
        <p:spPr/>
        <p:txBody>
          <a:bodyPr/>
          <a:lstStyle/>
          <a:p>
            <a:r>
              <a:rPr lang="en-GB" smtClean="0"/>
              <a:t>IgE-mediated food allergy manifestations</a:t>
            </a:r>
          </a:p>
        </p:txBody>
      </p:sp>
      <p:graphicFrame>
        <p:nvGraphicFramePr>
          <p:cNvPr id="4" name="Content Placeholder 3"/>
          <p:cNvGraphicFramePr>
            <a:graphicFrameLocks noGrp="1"/>
          </p:cNvGraphicFramePr>
          <p:nvPr>
            <p:ph idx="4294967295"/>
          </p:nvPr>
        </p:nvGraphicFramePr>
        <p:xfrm>
          <a:off x="698500" y="2247900"/>
          <a:ext cx="7747000" cy="3878264"/>
        </p:xfrm>
        <a:graphic>
          <a:graphicData uri="http://schemas.openxmlformats.org/drawingml/2006/table">
            <a:tbl>
              <a:tblPr/>
              <a:tblGrid>
                <a:gridCol w="2289175"/>
                <a:gridCol w="5457825"/>
              </a:tblGrid>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Book Antiqua" pitchFamily="18" charset="0"/>
                        </a:rPr>
                        <a:t>Organ 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Book Antiqua" pitchFamily="18" charset="0"/>
                        </a:rPr>
                        <a:t>Manifestations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Skin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Urticiaria, erythema, angioedema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r>
              <a:tr h="927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Respiratory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Cough, wheeze, hoarse voice, respiratory distress, nasal congestion, rhinorrhoea, sneezing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r>
              <a:tr h="933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Gastrointestinal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Vomiting, diarrhoea, abdominal pain, reflux, nausea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ECC"/>
                    </a:solidFill>
                  </a:tcPr>
                </a:tc>
              </a:tr>
              <a:tr h="935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Cardiovascular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Book Antiqua" pitchFamily="18" charset="0"/>
                        </a:rPr>
                        <a:t>Hypotension, sudden sleepiness, pallor, cardiovascular collapse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8E8"/>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1"/>
          </p:nvPr>
        </p:nvSpPr>
        <p:spPr/>
        <p:txBody>
          <a:bodyPr/>
          <a:lstStyle/>
          <a:p>
            <a:r>
              <a:rPr lang="en-GB" sz="3200" smtClean="0"/>
              <a:t>An understanding of the pathopathysiology of food allergies</a:t>
            </a:r>
          </a:p>
          <a:p>
            <a:r>
              <a:rPr lang="en-GB" sz="3200" smtClean="0"/>
              <a:t>Recognition of the common and diverse manifestations of food allergies</a:t>
            </a:r>
          </a:p>
          <a:p>
            <a:r>
              <a:rPr lang="en-GB" sz="3200" smtClean="0"/>
              <a:t>An appreciation of the management of food allergies</a:t>
            </a:r>
          </a:p>
          <a:p>
            <a:endParaRPr lang="en-GB" sz="3200" smtClean="0"/>
          </a:p>
        </p:txBody>
      </p:sp>
      <p:sp>
        <p:nvSpPr>
          <p:cNvPr id="15362" name="Title 2"/>
          <p:cNvSpPr>
            <a:spLocks noGrp="1"/>
          </p:cNvSpPr>
          <p:nvPr>
            <p:ph type="title"/>
          </p:nvPr>
        </p:nvSpPr>
        <p:spPr/>
        <p:txBody>
          <a:bodyPr/>
          <a:lstStyle/>
          <a:p>
            <a:r>
              <a:rPr lang="en-GB" smtClean="0"/>
              <a:t>Learning 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itle 2"/>
          <p:cNvSpPr>
            <a:spLocks noGrp="1"/>
          </p:cNvSpPr>
          <p:nvPr>
            <p:ph type="title" idx="4294967295"/>
          </p:nvPr>
        </p:nvSpPr>
        <p:spPr/>
        <p:txBody>
          <a:bodyPr/>
          <a:lstStyle/>
          <a:p>
            <a:r>
              <a:rPr lang="en-GB" smtClean="0"/>
              <a:t>Non-IgE mediated food allergy manifestations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2"/>
          <p:cNvSpPr>
            <a:spLocks noGrp="1"/>
          </p:cNvSpPr>
          <p:nvPr>
            <p:ph type="title"/>
          </p:nvPr>
        </p:nvSpPr>
        <p:spPr/>
        <p:txBody>
          <a:bodyPr/>
          <a:lstStyle/>
          <a:p>
            <a:r>
              <a:rPr lang="en-GB" smtClean="0"/>
              <a:t>Non-IgE mediated food allergy manifestations</a:t>
            </a:r>
          </a:p>
        </p:txBody>
      </p:sp>
      <p:graphicFrame>
        <p:nvGraphicFramePr>
          <p:cNvPr id="4" name="Content Placeholder 3"/>
          <p:cNvGraphicFramePr>
            <a:graphicFrameLocks noGrp="1"/>
          </p:cNvGraphicFramePr>
          <p:nvPr>
            <p:ph idx="1"/>
          </p:nvPr>
        </p:nvGraphicFramePr>
        <p:xfrm>
          <a:off x="827088" y="2259013"/>
          <a:ext cx="7747000" cy="4410510"/>
        </p:xfrm>
        <a:graphic>
          <a:graphicData uri="http://schemas.openxmlformats.org/drawingml/2006/table">
            <a:tbl>
              <a:tblPr firstRow="1" bandRow="1">
                <a:tableStyleId>{5C22544A-7EE6-4342-B048-85BDC9FD1C3A}</a:tableStyleId>
              </a:tblPr>
              <a:tblGrid>
                <a:gridCol w="2289324"/>
                <a:gridCol w="5457676"/>
              </a:tblGrid>
              <a:tr h="398486">
                <a:tc>
                  <a:txBody>
                    <a:bodyPr/>
                    <a:lstStyle/>
                    <a:p>
                      <a:r>
                        <a:rPr lang="en-GB" dirty="0" smtClean="0"/>
                        <a:t>Organ system</a:t>
                      </a:r>
                      <a:endParaRPr lang="en-GB" dirty="0"/>
                    </a:p>
                  </a:txBody>
                  <a:tcPr/>
                </a:tc>
                <a:tc>
                  <a:txBody>
                    <a:bodyPr/>
                    <a:lstStyle/>
                    <a:p>
                      <a:r>
                        <a:rPr lang="en-GB" dirty="0" smtClean="0"/>
                        <a:t>Manifestations</a:t>
                      </a:r>
                      <a:endParaRPr lang="en-GB" dirty="0"/>
                    </a:p>
                  </a:txBody>
                  <a:tcPr/>
                </a:tc>
              </a:tr>
              <a:tr h="398486">
                <a:tc>
                  <a:txBody>
                    <a:bodyPr/>
                    <a:lstStyle/>
                    <a:p>
                      <a:r>
                        <a:rPr lang="en-GB" dirty="0" smtClean="0"/>
                        <a:t>Skin</a:t>
                      </a:r>
                      <a:endParaRPr lang="en-GB" dirty="0"/>
                    </a:p>
                  </a:txBody>
                  <a:tcPr/>
                </a:tc>
                <a:tc>
                  <a:txBody>
                    <a:bodyPr/>
                    <a:lstStyle/>
                    <a:p>
                      <a:r>
                        <a:rPr lang="en-GB" dirty="0" smtClean="0"/>
                        <a:t>Angioedema</a:t>
                      </a:r>
                      <a:endParaRPr lang="en-GB" dirty="0"/>
                    </a:p>
                  </a:txBody>
                  <a:tcPr/>
                </a:tc>
              </a:tr>
              <a:tr h="499172">
                <a:tc>
                  <a:txBody>
                    <a:bodyPr/>
                    <a:lstStyle/>
                    <a:p>
                      <a:r>
                        <a:rPr lang="en-GB" dirty="0" smtClean="0"/>
                        <a:t>Respiratory</a:t>
                      </a:r>
                      <a:endParaRPr lang="en-GB" dirty="0"/>
                    </a:p>
                  </a:txBody>
                  <a:tcPr/>
                </a:tc>
                <a:tc>
                  <a:txBody>
                    <a:bodyPr/>
                    <a:lstStyle/>
                    <a:p>
                      <a:r>
                        <a:rPr lang="en-GB" baseline="0" dirty="0" smtClean="0"/>
                        <a:t>Respiratory distress, nasal congestion</a:t>
                      </a:r>
                      <a:endParaRPr lang="en-GB" dirty="0"/>
                    </a:p>
                  </a:txBody>
                  <a:tcPr/>
                </a:tc>
              </a:tr>
              <a:tr h="777919">
                <a:tc>
                  <a:txBody>
                    <a:bodyPr/>
                    <a:lstStyle/>
                    <a:p>
                      <a:r>
                        <a:rPr lang="en-GB" dirty="0" smtClean="0"/>
                        <a:t>Gastrointestinal</a:t>
                      </a:r>
                      <a:endParaRPr lang="en-GB" dirty="0"/>
                    </a:p>
                  </a:txBody>
                  <a:tcPr/>
                </a:tc>
                <a:tc>
                  <a:txBody>
                    <a:bodyPr/>
                    <a:lstStyle/>
                    <a:p>
                      <a:r>
                        <a:rPr lang="en-GB" dirty="0" smtClean="0"/>
                        <a:t>Vomiting, diarrhoea, abdominal pain, reflux, nausea, blood/mucus in stools, constipation,</a:t>
                      </a:r>
                      <a:r>
                        <a:rPr lang="en-GB" baseline="0" dirty="0" smtClean="0"/>
                        <a:t> faltering growth, iron </a:t>
                      </a:r>
                      <a:r>
                        <a:rPr lang="en-GB" baseline="0" smtClean="0"/>
                        <a:t>deficient anaemia, colic</a:t>
                      </a:r>
                      <a:endParaRPr lang="en-GB" dirty="0"/>
                    </a:p>
                  </a:txBody>
                  <a:tcPr/>
                </a:tc>
              </a:tr>
              <a:tr h="597768">
                <a:tc>
                  <a:txBody>
                    <a:bodyPr/>
                    <a:lstStyle/>
                    <a:p>
                      <a:r>
                        <a:rPr lang="en-GB" dirty="0" smtClean="0"/>
                        <a:t>Cardiovascular</a:t>
                      </a:r>
                      <a:endParaRPr lang="en-GB" dirty="0"/>
                    </a:p>
                  </a:txBody>
                  <a:tcPr/>
                </a:tc>
                <a:tc>
                  <a:txBody>
                    <a:bodyPr/>
                    <a:lstStyle/>
                    <a:p>
                      <a:r>
                        <a:rPr lang="en-GB" dirty="0" smtClean="0"/>
                        <a:t>Hypotension, lethargy</a:t>
                      </a:r>
                      <a:endParaRPr lang="en-GB" dirty="0"/>
                    </a:p>
                  </a:txBody>
                  <a:tcPr/>
                </a:tc>
              </a:tr>
              <a:tr h="687798">
                <a:tc>
                  <a:txBody>
                    <a:bodyPr/>
                    <a:lstStyle/>
                    <a:p>
                      <a:r>
                        <a:rPr lang="en-GB" dirty="0" smtClean="0"/>
                        <a:t>Neurological</a:t>
                      </a:r>
                      <a:endParaRPr lang="en-GB" dirty="0"/>
                    </a:p>
                  </a:txBody>
                  <a:tcPr/>
                </a:tc>
                <a:tc>
                  <a:txBody>
                    <a:bodyPr/>
                    <a:lstStyle/>
                    <a:p>
                      <a:r>
                        <a:rPr lang="en-GB" dirty="0" smtClean="0"/>
                        <a:t>Developmental delay, failure of head growth</a:t>
                      </a:r>
                      <a:endParaRPr lang="en-GB" dirty="0"/>
                    </a:p>
                  </a:txBody>
                  <a:tcPr/>
                </a:tc>
              </a:tr>
              <a:tr h="687798">
                <a:tc>
                  <a:txBody>
                    <a:bodyPr/>
                    <a:lstStyle/>
                    <a:p>
                      <a:r>
                        <a:rPr lang="en-GB" dirty="0" smtClean="0"/>
                        <a:t>Immunological</a:t>
                      </a:r>
                      <a:endParaRPr lang="en-GB" dirty="0"/>
                    </a:p>
                  </a:txBody>
                  <a:tcPr/>
                </a:tc>
                <a:tc>
                  <a:txBody>
                    <a:bodyPr/>
                    <a:lstStyle/>
                    <a:p>
                      <a:r>
                        <a:rPr lang="en-GB" dirty="0" err="1" smtClean="0"/>
                        <a:t>Hypereosinophilia</a:t>
                      </a:r>
                      <a:r>
                        <a:rPr lang="en-GB" dirty="0" smtClean="0"/>
                        <a:t>,</a:t>
                      </a:r>
                      <a:r>
                        <a:rPr lang="en-GB" baseline="0" dirty="0" smtClean="0"/>
                        <a:t> </a:t>
                      </a:r>
                      <a:r>
                        <a:rPr lang="en-GB" baseline="0" dirty="0" err="1" smtClean="0"/>
                        <a:t>hypogammaglobulinaemia</a:t>
                      </a:r>
                      <a:r>
                        <a:rPr lang="en-GB" baseline="0" dirty="0" smtClean="0"/>
                        <a:t>, increased susceptibility to infection, </a:t>
                      </a:r>
                      <a:r>
                        <a:rPr lang="en-GB" baseline="0" dirty="0" err="1" smtClean="0"/>
                        <a:t>hypoalbuminaemia</a:t>
                      </a:r>
                      <a:endParaRPr lang="en-GB"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0"/>
          <p:cNvGraphicFramePr>
            <a:graphicFrameLocks noGrp="1"/>
          </p:cNvGraphicFramePr>
          <p:nvPr>
            <p:ph idx="1"/>
          </p:nvPr>
        </p:nvGraphicFramePr>
        <p:xfrm>
          <a:off x="395288" y="1268413"/>
          <a:ext cx="8353499" cy="5328592"/>
        </p:xfrm>
        <a:graphic>
          <a:graphicData uri="http://schemas.openxmlformats.org/drawingml/2006/table">
            <a:tbl>
              <a:tblPr/>
              <a:tblGrid>
                <a:gridCol w="1728763"/>
                <a:gridCol w="3312368"/>
                <a:gridCol w="3312368"/>
              </a:tblGrid>
              <a:tr h="457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Calibri" pitchFamily="34"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1"/>
                          </a:solidFill>
                          <a:effectLst/>
                          <a:latin typeface="Calibri" pitchFamily="34" charset="0"/>
                          <a:cs typeface="Arial" charset="0"/>
                        </a:rPr>
                        <a:t>FPI Enterocolitis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1"/>
                          </a:solidFill>
                          <a:effectLst/>
                          <a:latin typeface="Calibri" pitchFamily="34" charset="0"/>
                          <a:cs typeface="Arial" charset="0"/>
                        </a:rPr>
                        <a:t>FPI Enteropathy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401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Calibri" pitchFamily="34" charset="0"/>
                          <a:cs typeface="Arial" charset="0"/>
                        </a:rPr>
                        <a:t>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1-6 months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1-6 months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290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Calibri" pitchFamily="34" charset="0"/>
                          <a:cs typeface="Arial" charset="0"/>
                        </a:rPr>
                        <a:t>Symptoms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Profuse diarrhoea, vomiting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Blood in stools, faltering growth, </a:t>
                      </a:r>
                      <a:r>
                        <a:rPr kumimoji="0" lang="en-GB" sz="1800" b="0" i="0" u="none" strike="noStrike" cap="none" normalizeH="0" baseline="0" dirty="0" smtClean="0">
                          <a:ln>
                            <a:noFill/>
                          </a:ln>
                          <a:solidFill>
                            <a:srgbClr val="000000"/>
                          </a:solidFill>
                          <a:effectLst/>
                          <a:latin typeface="Calibri" pitchFamily="34" charset="0"/>
                          <a:cs typeface="Arial" charset="0"/>
                          <a:sym typeface="Symbol" pitchFamily="18" charset="2"/>
                        </a:rPr>
                        <a:t> albumin; </a:t>
                      </a:r>
                      <a:r>
                        <a:rPr kumimoji="0" lang="en-GB" sz="1800" b="0" i="0" u="none" strike="noStrike" cap="none" normalizeH="0" baseline="0" dirty="0" err="1" smtClean="0">
                          <a:ln>
                            <a:noFill/>
                          </a:ln>
                          <a:solidFill>
                            <a:srgbClr val="000000"/>
                          </a:solidFill>
                          <a:effectLst/>
                          <a:latin typeface="Calibri" pitchFamily="34" charset="0"/>
                          <a:cs typeface="Arial" charset="0"/>
                          <a:sym typeface="Symbol" pitchFamily="18" charset="2"/>
                        </a:rPr>
                        <a:t>hypovolaemia</a:t>
                      </a:r>
                      <a:endParaRPr kumimoji="0" lang="en-GB" sz="1800" b="0" i="0" u="none" strike="noStrike" cap="none" normalizeH="0" baseline="0" dirty="0" smtClean="0">
                        <a:ln>
                          <a:noFill/>
                        </a:ln>
                        <a:solidFill>
                          <a:srgbClr val="000000"/>
                        </a:solidFill>
                        <a:effectLst/>
                        <a:latin typeface="Calibri" pitchFamily="34"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Protracted D&amp;V, malabsorption, FTT, +/- dist. abdo, </a:t>
                      </a:r>
                      <a:r>
                        <a:rPr kumimoji="0" lang="en-GB" sz="1800" b="0" i="0" u="none" strike="noStrike" cap="none" normalizeH="0" baseline="0" smtClean="0">
                          <a:ln>
                            <a:noFill/>
                          </a:ln>
                          <a:solidFill>
                            <a:srgbClr val="000000"/>
                          </a:solidFill>
                          <a:effectLst/>
                          <a:latin typeface="Calibri" pitchFamily="34" charset="0"/>
                          <a:cs typeface="Arial" charset="0"/>
                          <a:sym typeface="Symbol" pitchFamily="18" charset="2"/>
                        </a:rPr>
                        <a:t>Alb</a:t>
                      </a:r>
                      <a:endParaRPr kumimoji="0" lang="en-GB" sz="1800" b="0" i="0" u="none" strike="noStrike" cap="none" normalizeH="0" baseline="0" smtClean="0">
                        <a:ln>
                          <a:noFill/>
                        </a:ln>
                        <a:solidFill>
                          <a:srgbClr val="000000"/>
                        </a:solidFill>
                        <a:effectLst/>
                        <a:latin typeface="Calibri" pitchFamily="34"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Calibri" pitchFamily="34" charset="0"/>
                          <a:cs typeface="Arial" charset="0"/>
                        </a:rPr>
                        <a:t>Food Antigen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Cows milk, soya, solid foods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Cows milk&gt;Soya&gt;others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1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Calibri" pitchFamily="34" charset="0"/>
                          <a:cs typeface="Arial" charset="0"/>
                        </a:rPr>
                        <a:t>Site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Small/large bowel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Small bowel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920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Calibri" pitchFamily="34" charset="0"/>
                          <a:cs typeface="Arial" charset="0"/>
                        </a:rPr>
                        <a:t>Biopsy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Crypt abscesses, oedema, inflammation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Villous injury; </a:t>
                      </a:r>
                    </a:p>
                    <a:p>
                      <a:pPr marL="285750" marR="0" lvl="0" indent="-285750" algn="l" defTabSz="914400" rtl="0" eaLnBrk="1" fontAlgn="base" latinLnBrk="0" hangingPunct="1">
                        <a:lnSpc>
                          <a:spcPct val="100000"/>
                        </a:lnSpc>
                        <a:spcBef>
                          <a:spcPct val="0"/>
                        </a:spcBef>
                        <a:spcAft>
                          <a:spcPct val="0"/>
                        </a:spcAft>
                        <a:buClrTx/>
                        <a:buSzTx/>
                        <a:buFont typeface="Symbol"/>
                        <a:buChar char="Ý"/>
                        <a:tabLst/>
                      </a:pPr>
                      <a:r>
                        <a:rPr kumimoji="0" lang="en-GB" sz="1800" b="0" i="0" u="none" strike="noStrike" cap="none" normalizeH="0" baseline="0" dirty="0" smtClean="0">
                          <a:ln>
                            <a:noFill/>
                          </a:ln>
                          <a:solidFill>
                            <a:srgbClr val="000000"/>
                          </a:solidFill>
                          <a:effectLst/>
                          <a:latin typeface="Calibri" pitchFamily="34" charset="0"/>
                          <a:cs typeface="Arial" charset="0"/>
                          <a:sym typeface="Symbol" pitchFamily="18" charset="2"/>
                        </a:rPr>
                        <a:t>intraepithelial lymph’s </a:t>
                      </a:r>
                    </a:p>
                    <a:p>
                      <a:pPr marL="0" marR="0" lvl="0" indent="0" algn="l" defTabSz="914400" rtl="0" eaLnBrk="1" fontAlgn="base" latinLnBrk="0" hangingPunct="1">
                        <a:lnSpc>
                          <a:spcPct val="100000"/>
                        </a:lnSpc>
                        <a:spcBef>
                          <a:spcPct val="0"/>
                        </a:spcBef>
                        <a:spcAft>
                          <a:spcPct val="0"/>
                        </a:spcAft>
                        <a:buClrTx/>
                        <a:buSzTx/>
                        <a:buFont typeface="Symbol"/>
                        <a:buNone/>
                        <a:tabLst/>
                      </a:pPr>
                      <a:r>
                        <a:rPr kumimoji="0" lang="en-GB" sz="1800" b="0" i="0" u="none" strike="noStrike" cap="none" normalizeH="0" baseline="0" dirty="0" smtClean="0">
                          <a:ln>
                            <a:noFill/>
                          </a:ln>
                          <a:solidFill>
                            <a:srgbClr val="000000"/>
                          </a:solidFill>
                          <a:effectLst/>
                          <a:latin typeface="Calibri" pitchFamily="34" charset="0"/>
                          <a:cs typeface="Arial" charset="0"/>
                          <a:sym typeface="Symbol" pitchFamily="18" charset="2"/>
                        </a:rPr>
                        <a:t>few </a:t>
                      </a:r>
                      <a:r>
                        <a:rPr kumimoji="0" lang="en-GB" sz="1800" b="0" i="0" u="none" strike="noStrike" cap="none" normalizeH="0" baseline="0" dirty="0" err="1" smtClean="0">
                          <a:ln>
                            <a:noFill/>
                          </a:ln>
                          <a:solidFill>
                            <a:srgbClr val="000000"/>
                          </a:solidFill>
                          <a:effectLst/>
                          <a:latin typeface="Calibri" pitchFamily="34" charset="0"/>
                          <a:cs typeface="Arial" charset="0"/>
                          <a:sym typeface="Symbol" pitchFamily="18" charset="2"/>
                        </a:rPr>
                        <a:t>eosinophils</a:t>
                      </a:r>
                      <a:endParaRPr kumimoji="0" lang="en-GB" sz="1800" b="0" i="0" u="none" strike="noStrike" cap="none" normalizeH="0" baseline="0" dirty="0" smtClean="0">
                        <a:ln>
                          <a:noFill/>
                        </a:ln>
                        <a:solidFill>
                          <a:srgbClr val="000000"/>
                        </a:solidFill>
                        <a:effectLst/>
                        <a:latin typeface="Calibri" pitchFamily="34"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920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Calibri" pitchFamily="34" charset="0"/>
                          <a:cs typeface="Arial" charset="0"/>
                        </a:rPr>
                        <a:t>Immunology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Circulating T-cells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sym typeface="Symbol" pitchFamily="18" charset="2"/>
                        </a:rPr>
                        <a:t>TNF; TGF</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sym typeface="Symbol" pitchFamily="18" charset="2"/>
                        </a:rPr>
                        <a:t> permeability</a:t>
                      </a:r>
                      <a:endParaRPr kumimoji="0" lang="en-GB" sz="1800" b="0" i="0" u="none" strike="noStrike" cap="none" normalizeH="0" baseline="0" smtClean="0">
                        <a:ln>
                          <a:noFill/>
                        </a:ln>
                        <a:solidFill>
                          <a:srgbClr val="000000"/>
                        </a:solidFill>
                        <a:effectLst/>
                        <a:latin typeface="Calibri" pitchFamily="34"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sym typeface="Symbol" pitchFamily="18" charset="2"/>
                        </a:rPr>
                        <a:t>T-cells (TH1) response: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sym typeface="Symbol" pitchFamily="18" charset="2"/>
                        </a:rPr>
                        <a:t>IFN IL4 IL10</a:t>
                      </a:r>
                      <a:endParaRPr kumimoji="0" lang="en-GB" sz="1800" b="0" i="0" u="none" strike="noStrike" cap="none" normalizeH="0" baseline="0" smtClean="0">
                        <a:ln>
                          <a:noFill/>
                        </a:ln>
                        <a:solidFill>
                          <a:srgbClr val="000000"/>
                        </a:solidFill>
                        <a:effectLst/>
                        <a:latin typeface="Calibri" pitchFamily="34"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20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Calibri" pitchFamily="34" charset="0"/>
                          <a:cs typeface="Arial" charset="0"/>
                        </a:rPr>
                        <a:t>Other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0000"/>
                          </a:solidFill>
                          <a:effectLst/>
                          <a:latin typeface="Calibri" pitchFamily="34" charset="0"/>
                          <a:cs typeface="Arial" charset="0"/>
                        </a:rPr>
                        <a:t>Challenge may lead to shock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9431" name="Title 2"/>
          <p:cNvSpPr>
            <a:spLocks noGrp="1"/>
          </p:cNvSpPr>
          <p:nvPr>
            <p:ph type="title"/>
          </p:nvPr>
        </p:nvSpPr>
        <p:spPr>
          <a:xfrm>
            <a:off x="323850" y="260350"/>
            <a:ext cx="8569325" cy="1054100"/>
          </a:xfrm>
        </p:spPr>
        <p:txBody>
          <a:bodyPr/>
          <a:lstStyle/>
          <a:p>
            <a:r>
              <a:rPr lang="en-GB" sz="4400" smtClean="0"/>
              <a:t>Non IgE-mediated food allergy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txBox="1">
            <a:spLocks noGrp="1"/>
          </p:cNvSpPr>
          <p:nvPr>
            <p:ph type="title" idx="4294967295"/>
          </p:nvPr>
        </p:nvSpPr>
        <p:spPr>
          <a:noFill/>
        </p:spPr>
        <p:txBody>
          <a:bodyPr/>
          <a:lstStyle/>
          <a:p>
            <a:r>
              <a:rPr lang="en-GB" sz="4800" smtClean="0"/>
              <a:t>IgE versus non-IgE mediated allergy</a:t>
            </a:r>
            <a:endParaRPr lang="en-US" sz="4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a:r>
              <a:rPr lang="en-GB" sz="4800">
                <a:solidFill>
                  <a:schemeClr val="tx2"/>
                </a:solidFill>
                <a:latin typeface="Book Antiqua" pitchFamily="18" charset="0"/>
              </a:rPr>
              <a:t>IgE versus non-IgE mediated allergy</a:t>
            </a:r>
            <a:endParaRPr lang="en-US" sz="4800">
              <a:solidFill>
                <a:schemeClr val="tx2"/>
              </a:solidFill>
              <a:latin typeface="Book Antiqua" pitchFamily="18" charset="0"/>
            </a:endParaRPr>
          </a:p>
        </p:txBody>
      </p:sp>
      <p:sp>
        <p:nvSpPr>
          <p:cNvPr id="61442" name="Oval 6"/>
          <p:cNvSpPr>
            <a:spLocks noChangeArrowheads="1"/>
          </p:cNvSpPr>
          <p:nvPr/>
        </p:nvSpPr>
        <p:spPr bwMode="auto">
          <a:xfrm>
            <a:off x="2411413" y="2708275"/>
            <a:ext cx="2016125" cy="1008063"/>
          </a:xfrm>
          <a:prstGeom prst="ellipse">
            <a:avLst/>
          </a:prstGeom>
          <a:noFill/>
          <a:ln w="9525">
            <a:noFill/>
            <a:round/>
            <a:headEnd/>
            <a:tailEnd/>
          </a:ln>
        </p:spPr>
        <p:txBody>
          <a:bodyPr wrap="none" anchor="ctr"/>
          <a:lstStyle/>
          <a:p>
            <a:endParaRPr lang="en-GB">
              <a:latin typeface="Book Antiqua" pitchFamily="18" charset="0"/>
            </a:endParaRPr>
          </a:p>
        </p:txBody>
      </p:sp>
      <p:sp>
        <p:nvSpPr>
          <p:cNvPr id="61443" name="Oval 7"/>
          <p:cNvSpPr>
            <a:spLocks noChangeArrowheads="1"/>
          </p:cNvSpPr>
          <p:nvPr/>
        </p:nvSpPr>
        <p:spPr bwMode="auto">
          <a:xfrm>
            <a:off x="1403350" y="2636838"/>
            <a:ext cx="2160588" cy="1079500"/>
          </a:xfrm>
          <a:prstGeom prst="ellipse">
            <a:avLst/>
          </a:prstGeom>
          <a:noFill/>
          <a:ln w="9525">
            <a:noFill/>
            <a:round/>
            <a:headEnd/>
            <a:tailEnd/>
          </a:ln>
        </p:spPr>
        <p:txBody>
          <a:bodyPr wrap="none" anchor="ctr"/>
          <a:lstStyle/>
          <a:p>
            <a:endParaRPr lang="en-GB">
              <a:latin typeface="Book Antiqua" pitchFamily="18" charset="0"/>
            </a:endParaRPr>
          </a:p>
        </p:txBody>
      </p:sp>
      <p:sp>
        <p:nvSpPr>
          <p:cNvPr id="61444" name="Oval 8"/>
          <p:cNvSpPr>
            <a:spLocks noChangeArrowheads="1"/>
          </p:cNvSpPr>
          <p:nvPr/>
        </p:nvSpPr>
        <p:spPr bwMode="auto">
          <a:xfrm>
            <a:off x="1403350" y="2781300"/>
            <a:ext cx="2016125" cy="935038"/>
          </a:xfrm>
          <a:prstGeom prst="ellipse">
            <a:avLst/>
          </a:prstGeom>
          <a:noFill/>
          <a:ln w="9525">
            <a:noFill/>
            <a:round/>
            <a:headEnd/>
            <a:tailEnd/>
          </a:ln>
        </p:spPr>
        <p:txBody>
          <a:bodyPr wrap="none" anchor="ctr"/>
          <a:lstStyle/>
          <a:p>
            <a:endParaRPr lang="en-GB">
              <a:latin typeface="Book Antiqua" pitchFamily="18" charset="0"/>
            </a:endParaRPr>
          </a:p>
        </p:txBody>
      </p:sp>
      <p:graphicFrame>
        <p:nvGraphicFramePr>
          <p:cNvPr id="10" name="Table 9"/>
          <p:cNvGraphicFramePr>
            <a:graphicFrameLocks noGrp="1"/>
          </p:cNvGraphicFramePr>
          <p:nvPr/>
        </p:nvGraphicFramePr>
        <p:xfrm>
          <a:off x="179388" y="2276475"/>
          <a:ext cx="8784977" cy="4119880"/>
        </p:xfrm>
        <a:graphic>
          <a:graphicData uri="http://schemas.openxmlformats.org/drawingml/2006/table">
            <a:tbl>
              <a:tblPr firstRow="1" bandRow="1">
                <a:tableStyleId>{5C22544A-7EE6-4342-B048-85BDC9FD1C3A}</a:tableStyleId>
              </a:tblPr>
              <a:tblGrid>
                <a:gridCol w="1656185"/>
                <a:gridCol w="3240360"/>
                <a:gridCol w="3888432"/>
              </a:tblGrid>
              <a:tr h="370840">
                <a:tc>
                  <a:txBody>
                    <a:bodyPr/>
                    <a:lstStyle/>
                    <a:p>
                      <a:endParaRPr lang="en-GB" dirty="0"/>
                    </a:p>
                  </a:txBody>
                  <a:tcPr/>
                </a:tc>
                <a:tc>
                  <a:txBody>
                    <a:bodyPr/>
                    <a:lstStyle/>
                    <a:p>
                      <a:r>
                        <a:rPr lang="en-GB" dirty="0" err="1" smtClean="0"/>
                        <a:t>IgE</a:t>
                      </a:r>
                      <a:r>
                        <a:rPr lang="en-GB" dirty="0" smtClean="0"/>
                        <a:t> mediated</a:t>
                      </a:r>
                      <a:endParaRPr lang="en-GB" dirty="0"/>
                    </a:p>
                  </a:txBody>
                  <a:tcPr/>
                </a:tc>
                <a:tc>
                  <a:txBody>
                    <a:bodyPr/>
                    <a:lstStyle/>
                    <a:p>
                      <a:r>
                        <a:rPr lang="en-GB" dirty="0" smtClean="0"/>
                        <a:t>Mixed/Non-</a:t>
                      </a:r>
                      <a:r>
                        <a:rPr lang="en-GB" dirty="0" err="1" smtClean="0"/>
                        <a:t>IgE</a:t>
                      </a:r>
                      <a:r>
                        <a:rPr lang="en-GB" dirty="0" smtClean="0"/>
                        <a:t> mediated</a:t>
                      </a:r>
                      <a:endParaRPr lang="en-GB" dirty="0"/>
                    </a:p>
                  </a:txBody>
                  <a:tcPr/>
                </a:tc>
              </a:tr>
              <a:tr h="370840">
                <a:tc>
                  <a:txBody>
                    <a:bodyPr/>
                    <a:lstStyle/>
                    <a:p>
                      <a:r>
                        <a:rPr lang="en-GB" dirty="0" smtClean="0"/>
                        <a:t>Onset of symptoms</a:t>
                      </a:r>
                      <a:endParaRPr lang="en-GB" dirty="0"/>
                    </a:p>
                  </a:txBody>
                  <a:tcPr/>
                </a:tc>
                <a:tc>
                  <a:txBody>
                    <a:bodyPr/>
                    <a:lstStyle/>
                    <a:p>
                      <a:r>
                        <a:rPr lang="en-GB" dirty="0" smtClean="0"/>
                        <a:t>Within 2 hours of ingestion</a:t>
                      </a:r>
                      <a:endParaRPr lang="en-GB" dirty="0"/>
                    </a:p>
                  </a:txBody>
                  <a:tcPr/>
                </a:tc>
                <a:tc>
                  <a:txBody>
                    <a:bodyPr/>
                    <a:lstStyle/>
                    <a:p>
                      <a:r>
                        <a:rPr lang="en-GB" dirty="0" smtClean="0"/>
                        <a:t>Hours to days after ingestion</a:t>
                      </a:r>
                      <a:endParaRPr lang="en-GB" dirty="0"/>
                    </a:p>
                  </a:txBody>
                  <a:tcPr/>
                </a:tc>
              </a:tr>
              <a:tr h="370840">
                <a:tc>
                  <a:txBody>
                    <a:bodyPr/>
                    <a:lstStyle/>
                    <a:p>
                      <a:r>
                        <a:rPr lang="en-GB" dirty="0" smtClean="0"/>
                        <a:t>Resolution of symptoms</a:t>
                      </a:r>
                      <a:endParaRPr lang="en-GB" dirty="0"/>
                    </a:p>
                  </a:txBody>
                  <a:tcPr/>
                </a:tc>
                <a:tc>
                  <a:txBody>
                    <a:bodyPr/>
                    <a:lstStyle/>
                    <a:p>
                      <a:r>
                        <a:rPr lang="en-GB" dirty="0" smtClean="0"/>
                        <a:t>Usually resolve within 12 hours</a:t>
                      </a:r>
                      <a:endParaRPr lang="en-GB" dirty="0"/>
                    </a:p>
                  </a:txBody>
                  <a:tcPr/>
                </a:tc>
                <a:tc>
                  <a:txBody>
                    <a:bodyPr/>
                    <a:lstStyle/>
                    <a:p>
                      <a:r>
                        <a:rPr lang="en-GB" dirty="0" smtClean="0"/>
                        <a:t>Resolve in hours to days</a:t>
                      </a:r>
                      <a:endParaRPr lang="en-GB" dirty="0"/>
                    </a:p>
                  </a:txBody>
                  <a:tcPr/>
                </a:tc>
              </a:tr>
              <a:tr h="370840">
                <a:tc>
                  <a:txBody>
                    <a:bodyPr/>
                    <a:lstStyle/>
                    <a:p>
                      <a:r>
                        <a:rPr lang="en-GB" dirty="0" smtClean="0"/>
                        <a:t>Symptoms</a:t>
                      </a:r>
                      <a:endParaRPr lang="en-GB" dirty="0"/>
                    </a:p>
                  </a:txBody>
                  <a:tcPr/>
                </a:tc>
                <a:tc>
                  <a:txBody>
                    <a:bodyPr/>
                    <a:lstStyle/>
                    <a:p>
                      <a:r>
                        <a:rPr lang="en-GB" dirty="0" err="1" smtClean="0"/>
                        <a:t>Urticaria</a:t>
                      </a:r>
                      <a:r>
                        <a:rPr lang="en-GB" dirty="0" smtClean="0"/>
                        <a:t>,</a:t>
                      </a:r>
                      <a:r>
                        <a:rPr lang="en-GB" baseline="0" dirty="0" smtClean="0"/>
                        <a:t> angioedema, vomiting, respiratory distress, hypotension</a:t>
                      </a:r>
                      <a:endParaRPr lang="en-GB" dirty="0"/>
                    </a:p>
                  </a:txBody>
                  <a:tcPr/>
                </a:tc>
                <a:tc>
                  <a:txBody>
                    <a:bodyPr/>
                    <a:lstStyle/>
                    <a:p>
                      <a:r>
                        <a:rPr lang="en-GB" dirty="0" smtClean="0"/>
                        <a:t>Often non-specific</a:t>
                      </a:r>
                      <a:r>
                        <a:rPr lang="en-GB" baseline="0" dirty="0" smtClean="0"/>
                        <a:t> symptoms (colic, vomiting, abdominal pain, flare of eczema, food refusal)</a:t>
                      </a:r>
                      <a:endParaRPr lang="en-GB" dirty="0"/>
                    </a:p>
                  </a:txBody>
                  <a:tcPr/>
                </a:tc>
              </a:tr>
              <a:tr h="370840">
                <a:tc>
                  <a:txBody>
                    <a:bodyPr/>
                    <a:lstStyle/>
                    <a:p>
                      <a:r>
                        <a:rPr lang="en-GB" dirty="0" smtClean="0"/>
                        <a:t>Diagnosis</a:t>
                      </a:r>
                      <a:endParaRPr lang="en-GB" dirty="0"/>
                    </a:p>
                  </a:txBody>
                  <a:tcPr/>
                </a:tc>
                <a:tc>
                  <a:txBody>
                    <a:bodyPr/>
                    <a:lstStyle/>
                    <a:p>
                      <a:r>
                        <a:rPr lang="en-GB" dirty="0" smtClean="0"/>
                        <a:t>Specific </a:t>
                      </a:r>
                      <a:r>
                        <a:rPr lang="en-GB" dirty="0" err="1" smtClean="0"/>
                        <a:t>IgEs</a:t>
                      </a:r>
                      <a:r>
                        <a:rPr lang="en-GB" dirty="0" smtClean="0"/>
                        <a:t>, skin prick testing, food challenges</a:t>
                      </a:r>
                      <a:endParaRPr lang="en-GB" dirty="0"/>
                    </a:p>
                  </a:txBody>
                  <a:tcPr/>
                </a:tc>
                <a:tc>
                  <a:txBody>
                    <a:bodyPr/>
                    <a:lstStyle/>
                    <a:p>
                      <a:r>
                        <a:rPr lang="en-GB" dirty="0" smtClean="0"/>
                        <a:t>Elimination</a:t>
                      </a:r>
                      <a:r>
                        <a:rPr lang="en-GB" baseline="0" dirty="0" smtClean="0"/>
                        <a:t> diet (2 – 6 weeks) and re-introduction</a:t>
                      </a:r>
                      <a:endParaRPr lang="en-GB" dirty="0"/>
                    </a:p>
                  </a:txBody>
                  <a:tcPr/>
                </a:tc>
              </a:tr>
              <a:tr h="370840">
                <a:tc>
                  <a:txBody>
                    <a:bodyPr/>
                    <a:lstStyle/>
                    <a:p>
                      <a:r>
                        <a:rPr lang="en-GB" dirty="0" smtClean="0"/>
                        <a:t>Examples</a:t>
                      </a:r>
                      <a:endParaRPr lang="en-GB" dirty="0"/>
                    </a:p>
                  </a:txBody>
                  <a:tcPr/>
                </a:tc>
                <a:tc>
                  <a:txBody>
                    <a:bodyPr/>
                    <a:lstStyle/>
                    <a:p>
                      <a:r>
                        <a:rPr lang="en-GB" dirty="0" smtClean="0"/>
                        <a:t>Food-induced</a:t>
                      </a:r>
                      <a:r>
                        <a:rPr lang="en-GB" baseline="0" dirty="0" smtClean="0"/>
                        <a:t> </a:t>
                      </a:r>
                      <a:r>
                        <a:rPr lang="en-GB" baseline="0" dirty="0" err="1" smtClean="0"/>
                        <a:t>urticaria</a:t>
                      </a:r>
                      <a:r>
                        <a:rPr lang="en-GB" baseline="0" dirty="0" smtClean="0"/>
                        <a:t> or angioedema,  anaphylaxis</a:t>
                      </a:r>
                      <a:endParaRPr lang="en-GB" dirty="0"/>
                    </a:p>
                  </a:txBody>
                  <a:tcPr/>
                </a:tc>
                <a:tc>
                  <a:txBody>
                    <a:bodyPr/>
                    <a:lstStyle/>
                    <a:p>
                      <a:r>
                        <a:rPr lang="en-GB" dirty="0" smtClean="0"/>
                        <a:t>Food protein-induced </a:t>
                      </a:r>
                      <a:r>
                        <a:rPr lang="en-GB" dirty="0" err="1" smtClean="0"/>
                        <a:t>enterocolitis</a:t>
                      </a:r>
                      <a:r>
                        <a:rPr lang="en-GB" dirty="0" smtClean="0"/>
                        <a:t> syndrome, allergic </a:t>
                      </a:r>
                      <a:r>
                        <a:rPr lang="en-GB" dirty="0" err="1" smtClean="0"/>
                        <a:t>protocolitis</a:t>
                      </a:r>
                      <a:r>
                        <a:rPr lang="en-GB" dirty="0" smtClean="0"/>
                        <a:t>, allergic </a:t>
                      </a:r>
                      <a:r>
                        <a:rPr lang="en-GB" dirty="0" err="1" smtClean="0"/>
                        <a:t>enteropathy</a:t>
                      </a:r>
                      <a:endParaRPr lang="en-GB"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Title 2"/>
          <p:cNvSpPr>
            <a:spLocks noGrp="1"/>
          </p:cNvSpPr>
          <p:nvPr>
            <p:ph type="title"/>
          </p:nvPr>
        </p:nvSpPr>
        <p:spPr>
          <a:xfrm>
            <a:off x="395288" y="2708275"/>
            <a:ext cx="8424862" cy="1055688"/>
          </a:xfrm>
        </p:spPr>
        <p:txBody>
          <a:bodyPr/>
          <a:lstStyle/>
          <a:p>
            <a:r>
              <a:rPr lang="en-GB" smtClean="0"/>
              <a:t>Eosinophilic gastrointestinal disorders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itle 2"/>
          <p:cNvSpPr>
            <a:spLocks noGrp="1"/>
          </p:cNvSpPr>
          <p:nvPr>
            <p:ph type="title" idx="4294967295"/>
          </p:nvPr>
        </p:nvSpPr>
        <p:spPr/>
        <p:txBody>
          <a:bodyPr/>
          <a:lstStyle/>
          <a:p>
            <a:r>
              <a:rPr lang="en-GB" smtClean="0"/>
              <a:t>Eosinophilic oesophagitis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marL="365760" indent="-365760" fontAlgn="auto">
              <a:spcAft>
                <a:spcPts val="0"/>
              </a:spcAft>
              <a:defRPr/>
            </a:pPr>
            <a:r>
              <a:rPr lang="en-GB" dirty="0" smtClean="0">
                <a:solidFill>
                  <a:schemeClr val="tx1">
                    <a:lumMod val="85000"/>
                    <a:lumOff val="15000"/>
                  </a:schemeClr>
                </a:solidFill>
              </a:rPr>
              <a:t>Rare disorder – increasingly recognised</a:t>
            </a:r>
          </a:p>
          <a:p>
            <a:pPr marL="365760" indent="-365760" fontAlgn="auto">
              <a:spcAft>
                <a:spcPts val="0"/>
              </a:spcAft>
              <a:defRPr/>
            </a:pPr>
            <a:r>
              <a:rPr lang="en-GB" dirty="0" smtClean="0">
                <a:solidFill>
                  <a:schemeClr val="tx1">
                    <a:lumMod val="85000"/>
                    <a:lumOff val="15000"/>
                  </a:schemeClr>
                </a:solidFill>
              </a:rPr>
              <a:t>Clinically characterised by vomiting, food/textural aversion, dysphagia, early satiety, abdominal pain, irritability, faltering growth</a:t>
            </a:r>
          </a:p>
          <a:p>
            <a:pPr marL="365760" indent="-365760" fontAlgn="auto">
              <a:spcAft>
                <a:spcPts val="0"/>
              </a:spcAft>
              <a:defRPr/>
            </a:pPr>
            <a:r>
              <a:rPr lang="en-GB" dirty="0" smtClean="0">
                <a:solidFill>
                  <a:schemeClr val="tx1">
                    <a:lumMod val="85000"/>
                    <a:lumOff val="15000"/>
                  </a:schemeClr>
                </a:solidFill>
              </a:rPr>
              <a:t>Biopsy &gt; 15 </a:t>
            </a:r>
            <a:r>
              <a:rPr lang="en-GB" dirty="0" err="1" smtClean="0">
                <a:solidFill>
                  <a:schemeClr val="tx1">
                    <a:lumMod val="85000"/>
                    <a:lumOff val="15000"/>
                  </a:schemeClr>
                </a:solidFill>
              </a:rPr>
              <a:t>eosinophils</a:t>
            </a:r>
            <a:r>
              <a:rPr lang="en-GB" dirty="0" smtClean="0">
                <a:solidFill>
                  <a:schemeClr val="tx1">
                    <a:lumMod val="85000"/>
                    <a:lumOff val="15000"/>
                  </a:schemeClr>
                </a:solidFill>
              </a:rPr>
              <a:t> per </a:t>
            </a:r>
            <a:r>
              <a:rPr lang="en-GB" dirty="0" err="1" smtClean="0">
                <a:solidFill>
                  <a:schemeClr val="tx1">
                    <a:lumMod val="85000"/>
                    <a:lumOff val="15000"/>
                  </a:schemeClr>
                </a:solidFill>
              </a:rPr>
              <a:t>hpf</a:t>
            </a:r>
            <a:endParaRPr lang="en-GB" dirty="0" smtClean="0">
              <a:solidFill>
                <a:schemeClr val="tx1">
                  <a:lumMod val="85000"/>
                  <a:lumOff val="15000"/>
                </a:schemeClr>
              </a:solidFill>
            </a:endParaRPr>
          </a:p>
          <a:p>
            <a:pPr marL="365760" indent="-365760" fontAlgn="auto">
              <a:spcAft>
                <a:spcPts val="0"/>
              </a:spcAft>
              <a:defRPr/>
            </a:pPr>
            <a:r>
              <a:rPr lang="en-GB" dirty="0" smtClean="0">
                <a:solidFill>
                  <a:schemeClr val="tx1">
                    <a:lumMod val="85000"/>
                    <a:lumOff val="15000"/>
                  </a:schemeClr>
                </a:solidFill>
              </a:rPr>
              <a:t>Subset responsive to proton pump inhibitors</a:t>
            </a:r>
          </a:p>
          <a:p>
            <a:pPr marL="365760" indent="-365760" fontAlgn="auto">
              <a:spcAft>
                <a:spcPts val="0"/>
              </a:spcAft>
              <a:defRPr/>
            </a:pPr>
            <a:r>
              <a:rPr lang="en-GB" dirty="0" smtClean="0">
                <a:solidFill>
                  <a:schemeClr val="tx1">
                    <a:lumMod val="85000"/>
                    <a:lumOff val="15000"/>
                  </a:schemeClr>
                </a:solidFill>
              </a:rPr>
              <a:t>Evidence for local </a:t>
            </a:r>
            <a:r>
              <a:rPr lang="en-GB" dirty="0" err="1" smtClean="0">
                <a:solidFill>
                  <a:schemeClr val="tx1">
                    <a:lumMod val="85000"/>
                    <a:lumOff val="15000"/>
                  </a:schemeClr>
                </a:solidFill>
              </a:rPr>
              <a:t>IgE</a:t>
            </a:r>
            <a:r>
              <a:rPr lang="en-GB" dirty="0" smtClean="0">
                <a:solidFill>
                  <a:schemeClr val="tx1">
                    <a:lumMod val="85000"/>
                    <a:lumOff val="15000"/>
                  </a:schemeClr>
                </a:solidFill>
              </a:rPr>
              <a:t> production, food/aeroallergen sensitization</a:t>
            </a:r>
          </a:p>
          <a:p>
            <a:pPr marL="365760" indent="-365760" fontAlgn="auto">
              <a:spcAft>
                <a:spcPts val="0"/>
              </a:spcAft>
              <a:defRPr/>
            </a:pPr>
            <a:r>
              <a:rPr lang="en-GB" dirty="0" smtClean="0">
                <a:solidFill>
                  <a:schemeClr val="tx1">
                    <a:lumMod val="85000"/>
                    <a:lumOff val="15000"/>
                  </a:schemeClr>
                </a:solidFill>
              </a:rPr>
              <a:t>Management food avoidance, elemental diet, immunotherapy, topical steroids</a:t>
            </a:r>
            <a:endParaRPr lang="en-GB" dirty="0">
              <a:solidFill>
                <a:schemeClr val="tx1">
                  <a:lumMod val="85000"/>
                  <a:lumOff val="15000"/>
                </a:schemeClr>
              </a:solidFill>
            </a:endParaRPr>
          </a:p>
        </p:txBody>
      </p:sp>
      <p:sp>
        <p:nvSpPr>
          <p:cNvPr id="63490" name="Title 2"/>
          <p:cNvSpPr>
            <a:spLocks noGrp="1"/>
          </p:cNvSpPr>
          <p:nvPr>
            <p:ph type="title"/>
          </p:nvPr>
        </p:nvSpPr>
        <p:spPr>
          <a:xfrm>
            <a:off x="688975" y="404813"/>
            <a:ext cx="7756525" cy="1054100"/>
          </a:xfrm>
        </p:spPr>
        <p:txBody>
          <a:bodyPr/>
          <a:lstStyle/>
          <a:p>
            <a:r>
              <a:rPr lang="en-GB" smtClean="0"/>
              <a:t>Eosinophilic oesophagitis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Title 2"/>
          <p:cNvSpPr>
            <a:spLocks noGrp="1"/>
          </p:cNvSpPr>
          <p:nvPr>
            <p:ph type="title"/>
          </p:nvPr>
        </p:nvSpPr>
        <p:spPr/>
        <p:txBody>
          <a:bodyPr/>
          <a:lstStyle/>
          <a:p>
            <a:r>
              <a:rPr lang="en-GB" smtClean="0"/>
              <a:t>Endoscopy findings</a:t>
            </a:r>
          </a:p>
        </p:txBody>
      </p:sp>
      <p:graphicFrame>
        <p:nvGraphicFramePr>
          <p:cNvPr id="1037" name="Object 13"/>
          <p:cNvGraphicFramePr>
            <a:graphicFrameLocks noGrp="1" noChangeAspect="1"/>
          </p:cNvGraphicFramePr>
          <p:nvPr>
            <p:ph idx="1"/>
          </p:nvPr>
        </p:nvGraphicFramePr>
        <p:xfrm>
          <a:off x="1982788" y="2247900"/>
          <a:ext cx="5178425" cy="3878263"/>
        </p:xfrm>
        <a:graphic>
          <a:graphicData uri="http://schemas.openxmlformats.org/presentationml/2006/ole">
            <mc:AlternateContent xmlns:mc="http://schemas.openxmlformats.org/markup-compatibility/2006">
              <mc:Choice xmlns:v="urn:schemas-microsoft-com:vml" Requires="v">
                <p:oleObj spid="_x0000_s1041" name="Photo Editor Photo" r:id="rId4" imgW="8580952" imgH="6428571" progId="">
                  <p:embed/>
                </p:oleObj>
              </mc:Choice>
              <mc:Fallback>
                <p:oleObj name="Photo Editor Photo" r:id="rId4" imgW="8580952" imgH="6428571" progId="">
                  <p:embed/>
                  <p:pic>
                    <p:nvPicPr>
                      <p:cNvPr id="0" name="Picture 1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788" y="2247900"/>
                        <a:ext cx="5178425" cy="387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2"/>
          <p:cNvSpPr>
            <a:spLocks noGrp="1"/>
          </p:cNvSpPr>
          <p:nvPr>
            <p:ph type="title"/>
          </p:nvPr>
        </p:nvSpPr>
        <p:spPr/>
        <p:txBody>
          <a:bodyPr/>
          <a:lstStyle/>
          <a:p>
            <a:r>
              <a:rPr lang="en-GB" smtClean="0"/>
              <a:t>Biopsy findings</a:t>
            </a:r>
          </a:p>
        </p:txBody>
      </p:sp>
      <p:pic>
        <p:nvPicPr>
          <p:cNvPr id="68610" name="Picture 2" descr="eosinophilllic oesophagitis x 20 low"/>
          <p:cNvPicPr>
            <a:picLocks noGrp="1" noChangeAspect="1" noChangeArrowheads="1"/>
          </p:cNvPicPr>
          <p:nvPr>
            <p:ph idx="1"/>
          </p:nvPr>
        </p:nvPicPr>
        <p:blipFill>
          <a:blip r:embed="rId3"/>
          <a:srcRect/>
          <a:stretch>
            <a:fillRect/>
          </a:stretch>
        </p:blipFill>
        <p:spPr>
          <a:xfrm>
            <a:off x="2147888" y="2247900"/>
            <a:ext cx="4848225" cy="3878263"/>
          </a:xfr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p:txBody>
          <a:bodyPr/>
          <a:lstStyle/>
          <a:p>
            <a:r>
              <a:rPr lang="en-GB" sz="2800" smtClean="0"/>
              <a:t>Definition of food allergy</a:t>
            </a:r>
          </a:p>
          <a:p>
            <a:r>
              <a:rPr lang="en-GB" sz="2800" smtClean="0"/>
              <a:t>Prevalence</a:t>
            </a:r>
          </a:p>
          <a:p>
            <a:r>
              <a:rPr lang="en-GB" sz="2800" smtClean="0"/>
              <a:t>Classification of food allergy</a:t>
            </a:r>
          </a:p>
          <a:p>
            <a:r>
              <a:rPr lang="en-GB" sz="2800" smtClean="0"/>
              <a:t>Sensitization</a:t>
            </a:r>
          </a:p>
          <a:p>
            <a:r>
              <a:rPr lang="en-GB" sz="2800" smtClean="0"/>
              <a:t>IgE versus non-IgE dependent food allergy</a:t>
            </a:r>
          </a:p>
          <a:p>
            <a:r>
              <a:rPr lang="en-GB" sz="2800" smtClean="0"/>
              <a:t>Management of food allergy</a:t>
            </a:r>
          </a:p>
          <a:p>
            <a:r>
              <a:rPr lang="en-GB" sz="2800" smtClean="0"/>
              <a:t>Prognosis</a:t>
            </a:r>
          </a:p>
        </p:txBody>
      </p:sp>
      <p:sp>
        <p:nvSpPr>
          <p:cNvPr id="16386" name="Title 2"/>
          <p:cNvSpPr>
            <a:spLocks noGrp="1"/>
          </p:cNvSpPr>
          <p:nvPr>
            <p:ph type="title"/>
          </p:nvPr>
        </p:nvSpPr>
        <p:spPr/>
        <p:txBody>
          <a:bodyPr/>
          <a:lstStyle/>
          <a:p>
            <a:r>
              <a:rPr lang="en-GB" smtClean="0"/>
              <a:t>Overview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itle 1"/>
          <p:cNvSpPr>
            <a:spLocks noGrp="1"/>
          </p:cNvSpPr>
          <p:nvPr>
            <p:ph type="title" idx="4294967295"/>
          </p:nvPr>
        </p:nvSpPr>
        <p:spPr/>
        <p:txBody>
          <a:bodyPr/>
          <a:lstStyle/>
          <a:p>
            <a:r>
              <a:rPr lang="en-GB" sz="4800" smtClean="0"/>
              <a:t>Eosinophilic Enteropathy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333375"/>
            <a:ext cx="8229600" cy="1143000"/>
          </a:xfrm>
        </p:spPr>
        <p:txBody>
          <a:bodyPr/>
          <a:lstStyle/>
          <a:p>
            <a:r>
              <a:rPr lang="en-GB" smtClean="0"/>
              <a:t>Eosinophilic Enteropathy</a:t>
            </a:r>
          </a:p>
        </p:txBody>
      </p:sp>
      <p:sp>
        <p:nvSpPr>
          <p:cNvPr id="5" name="Content Placeholder 2"/>
          <p:cNvSpPr>
            <a:spLocks noGrp="1"/>
          </p:cNvSpPr>
          <p:nvPr>
            <p:ph idx="1"/>
          </p:nvPr>
        </p:nvSpPr>
        <p:spPr>
          <a:xfrm>
            <a:off x="457200" y="2143125"/>
            <a:ext cx="8229600" cy="4525963"/>
          </a:xfrm>
        </p:spPr>
        <p:txBody>
          <a:bodyPr rtlCol="0">
            <a:normAutofit fontScale="92500"/>
          </a:bodyPr>
          <a:lstStyle/>
          <a:p>
            <a:pPr marL="365760" indent="-365760" fontAlgn="auto">
              <a:spcAft>
                <a:spcPts val="0"/>
              </a:spcAft>
              <a:defRPr/>
            </a:pPr>
            <a:r>
              <a:rPr lang="en-GB" sz="2800" dirty="0" smtClean="0">
                <a:solidFill>
                  <a:schemeClr val="tx1">
                    <a:lumMod val="85000"/>
                    <a:lumOff val="15000"/>
                  </a:schemeClr>
                </a:solidFill>
              </a:rPr>
              <a:t>Presents with protracted diarrhoea, occasional vomiting and faltering growth</a:t>
            </a:r>
          </a:p>
          <a:p>
            <a:pPr marL="365760" indent="-365760" fontAlgn="auto">
              <a:spcAft>
                <a:spcPts val="0"/>
              </a:spcAft>
              <a:defRPr/>
            </a:pPr>
            <a:r>
              <a:rPr lang="en-GB" sz="2800" dirty="0" smtClean="0">
                <a:solidFill>
                  <a:schemeClr val="tx1">
                    <a:lumMod val="85000"/>
                    <a:lumOff val="15000"/>
                  </a:schemeClr>
                </a:solidFill>
              </a:rPr>
              <a:t>If undetected may result in poor head growth and developmental delay</a:t>
            </a:r>
          </a:p>
          <a:p>
            <a:pPr marL="365760" indent="-365760" fontAlgn="auto">
              <a:spcAft>
                <a:spcPts val="0"/>
              </a:spcAft>
              <a:defRPr/>
            </a:pPr>
            <a:r>
              <a:rPr lang="en-GB" sz="2800" dirty="0" smtClean="0">
                <a:solidFill>
                  <a:schemeClr val="tx1">
                    <a:lumMod val="85000"/>
                    <a:lumOff val="15000"/>
                  </a:schemeClr>
                </a:solidFill>
              </a:rPr>
              <a:t>Management is maternal cow’s milk (and possibly other allergen) avoidance or hypoallergenic formula</a:t>
            </a:r>
          </a:p>
          <a:p>
            <a:pPr marL="365760" indent="-365760" fontAlgn="auto">
              <a:spcAft>
                <a:spcPts val="0"/>
              </a:spcAft>
              <a:defRPr/>
            </a:pPr>
            <a:r>
              <a:rPr lang="en-GB" sz="2800" dirty="0" smtClean="0">
                <a:solidFill>
                  <a:schemeClr val="tx1">
                    <a:lumMod val="85000"/>
                    <a:lumOff val="15000"/>
                  </a:schemeClr>
                </a:solidFill>
              </a:rPr>
              <a:t>Prognosis good and generally resolves by 12 – 24 months of age</a:t>
            </a:r>
          </a:p>
          <a:p>
            <a:pPr marL="365760" indent="-365760" fontAlgn="auto">
              <a:spcAft>
                <a:spcPts val="0"/>
              </a:spcAft>
              <a:defRPr/>
            </a:pPr>
            <a:r>
              <a:rPr lang="en-GB" sz="2800" dirty="0" smtClean="0">
                <a:solidFill>
                  <a:schemeClr val="tx1">
                    <a:lumMod val="85000"/>
                    <a:lumOff val="15000"/>
                  </a:schemeClr>
                </a:solidFill>
              </a:rPr>
              <a:t>If specific </a:t>
            </a:r>
            <a:r>
              <a:rPr lang="en-GB" sz="2800" dirty="0" err="1" smtClean="0">
                <a:solidFill>
                  <a:schemeClr val="tx1">
                    <a:lumMod val="85000"/>
                    <a:lumOff val="15000"/>
                  </a:schemeClr>
                </a:solidFill>
              </a:rPr>
              <a:t>IgE</a:t>
            </a:r>
            <a:r>
              <a:rPr lang="en-GB" sz="2800" dirty="0" smtClean="0">
                <a:solidFill>
                  <a:schemeClr val="tx1">
                    <a:lumMod val="85000"/>
                    <a:lumOff val="15000"/>
                  </a:schemeClr>
                </a:solidFill>
              </a:rPr>
              <a:t>/SPT negative, safe to re-introduce at home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itle 1"/>
          <p:cNvSpPr>
            <a:spLocks noGrp="1"/>
          </p:cNvSpPr>
          <p:nvPr>
            <p:ph type="title" idx="4294967295"/>
          </p:nvPr>
        </p:nvSpPr>
        <p:spPr/>
        <p:txBody>
          <a:bodyPr/>
          <a:lstStyle/>
          <a:p>
            <a:r>
              <a:rPr lang="en-GB" smtClean="0"/>
              <a:t>Food protein-induced enterocolitis syndrome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274638"/>
            <a:ext cx="8229600" cy="1143000"/>
          </a:xfrm>
        </p:spPr>
        <p:txBody>
          <a:bodyPr/>
          <a:lstStyle/>
          <a:p>
            <a:r>
              <a:rPr lang="en-GB" smtClean="0"/>
              <a:t>Food protein-induced enterocolitis syndrome</a:t>
            </a:r>
          </a:p>
        </p:txBody>
      </p:sp>
      <p:sp>
        <p:nvSpPr>
          <p:cNvPr id="72706" name="Content Placeholder 2"/>
          <p:cNvSpPr>
            <a:spLocks noGrp="1"/>
          </p:cNvSpPr>
          <p:nvPr>
            <p:ph idx="1"/>
          </p:nvPr>
        </p:nvSpPr>
        <p:spPr>
          <a:xfrm>
            <a:off x="384175" y="2279650"/>
            <a:ext cx="8435975" cy="4389438"/>
          </a:xfrm>
        </p:spPr>
        <p:txBody>
          <a:bodyPr/>
          <a:lstStyle/>
          <a:p>
            <a:r>
              <a:rPr lang="en-GB" smtClean="0"/>
              <a:t>Severe gastrointestinal reaction to cow’s milk characterised by profuse diarrhoea and vomiting, pallor and hypovolaemic shock</a:t>
            </a:r>
          </a:p>
          <a:p>
            <a:r>
              <a:rPr lang="en-GB" smtClean="0"/>
              <a:t>May present as sepsis</a:t>
            </a:r>
          </a:p>
          <a:p>
            <a:r>
              <a:rPr lang="en-GB" smtClean="0"/>
              <a:t>Usually in the first month of life and rare in exclusively breast fed infants</a:t>
            </a:r>
          </a:p>
          <a:p>
            <a:r>
              <a:rPr lang="en-GB" smtClean="0"/>
              <a:t>Treatment is amino acid formula</a:t>
            </a:r>
          </a:p>
          <a:p>
            <a:r>
              <a:rPr lang="en-GB" smtClean="0"/>
              <a:t>Tolerance is usually seen between 18 months and 3 years</a:t>
            </a:r>
          </a:p>
          <a:p>
            <a:r>
              <a:rPr lang="en-GB" smtClean="0"/>
              <a:t>Not for home introduction of milk, needs facilities for resuscitation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itle 1"/>
          <p:cNvSpPr txBox="1">
            <a:spLocks noGrp="1"/>
          </p:cNvSpPr>
          <p:nvPr>
            <p:ph type="title" idx="4294967295"/>
          </p:nvPr>
        </p:nvSpPr>
        <p:spPr>
          <a:noFill/>
        </p:spPr>
        <p:txBody>
          <a:bodyPr/>
          <a:lstStyle/>
          <a:p>
            <a:r>
              <a:rPr lang="en-GB" smtClean="0"/>
              <a:t>Protocolitis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txBox="1">
            <a:spLocks/>
          </p:cNvSpPr>
          <p:nvPr/>
        </p:nvSpPr>
        <p:spPr bwMode="auto">
          <a:xfrm>
            <a:off x="457200" y="333375"/>
            <a:ext cx="8229600" cy="1143000"/>
          </a:xfrm>
          <a:prstGeom prst="rect">
            <a:avLst/>
          </a:prstGeom>
          <a:noFill/>
          <a:ln w="9525">
            <a:noFill/>
            <a:miter lim="800000"/>
            <a:headEnd/>
            <a:tailEnd/>
          </a:ln>
        </p:spPr>
        <p:txBody>
          <a:bodyPr anchor="ctr"/>
          <a:lstStyle/>
          <a:p>
            <a:pPr algn="ctr"/>
            <a:r>
              <a:rPr lang="en-GB" sz="5400">
                <a:solidFill>
                  <a:schemeClr val="tx2"/>
                </a:solidFill>
                <a:latin typeface="Book Antiqua" pitchFamily="18" charset="0"/>
              </a:rPr>
              <a:t>Protocolitis</a:t>
            </a:r>
          </a:p>
        </p:txBody>
      </p:sp>
      <p:sp>
        <p:nvSpPr>
          <p:cNvPr id="16" name="Content Placeholder 2"/>
          <p:cNvSpPr txBox="1">
            <a:spLocks/>
          </p:cNvSpPr>
          <p:nvPr/>
        </p:nvSpPr>
        <p:spPr>
          <a:xfrm>
            <a:off x="457200" y="2352675"/>
            <a:ext cx="8229600" cy="4389438"/>
          </a:xfrm>
          <a:prstGeom prst="rect">
            <a:avLst/>
          </a:prstGeom>
        </p:spPr>
        <p:txBody>
          <a:bodyPr>
            <a:normAutofit fontScale="925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fontAlgn="auto">
              <a:spcAft>
                <a:spcPts val="0"/>
              </a:spcAft>
              <a:defRPr/>
            </a:pPr>
            <a:r>
              <a:rPr lang="en-GB" sz="2800" dirty="0" smtClean="0"/>
              <a:t>Presenting within first 2 months of life</a:t>
            </a:r>
          </a:p>
          <a:p>
            <a:pPr fontAlgn="auto">
              <a:spcAft>
                <a:spcPts val="0"/>
              </a:spcAft>
              <a:defRPr/>
            </a:pPr>
            <a:r>
              <a:rPr lang="en-GB" sz="2800" dirty="0" smtClean="0"/>
              <a:t>Colic-like symptoms and blood/mucus in stools</a:t>
            </a:r>
          </a:p>
          <a:p>
            <a:pPr fontAlgn="auto">
              <a:spcAft>
                <a:spcPts val="0"/>
              </a:spcAft>
              <a:defRPr/>
            </a:pPr>
            <a:r>
              <a:rPr lang="en-GB" sz="2800" dirty="0" smtClean="0"/>
              <a:t>Thriving</a:t>
            </a:r>
          </a:p>
          <a:p>
            <a:pPr fontAlgn="auto">
              <a:spcAft>
                <a:spcPts val="0"/>
              </a:spcAft>
              <a:defRPr/>
            </a:pPr>
            <a:r>
              <a:rPr lang="en-GB" sz="2800" dirty="0" smtClean="0"/>
              <a:t>More common in breast-fed babies</a:t>
            </a:r>
          </a:p>
          <a:p>
            <a:pPr fontAlgn="auto">
              <a:spcAft>
                <a:spcPts val="0"/>
              </a:spcAft>
              <a:defRPr/>
            </a:pPr>
            <a:r>
              <a:rPr lang="en-GB" sz="2800" dirty="0" smtClean="0"/>
              <a:t>Differential diagnosis viral gastroenteritis or anal tear</a:t>
            </a:r>
          </a:p>
          <a:p>
            <a:pPr fontAlgn="auto">
              <a:spcAft>
                <a:spcPts val="0"/>
              </a:spcAft>
              <a:defRPr/>
            </a:pPr>
            <a:r>
              <a:rPr lang="en-GB" sz="2800" dirty="0" smtClean="0"/>
              <a:t>Treatment is maternal exclusion of cow’s milk and/or soya or hypoallergenic formula</a:t>
            </a:r>
          </a:p>
          <a:p>
            <a:pPr fontAlgn="auto">
              <a:spcAft>
                <a:spcPts val="0"/>
              </a:spcAft>
              <a:defRPr/>
            </a:pPr>
            <a:r>
              <a:rPr lang="en-GB" sz="2800" dirty="0" smtClean="0"/>
              <a:t>Most infants tolerant by 12 months of age</a:t>
            </a:r>
          </a:p>
          <a:p>
            <a:pPr fontAlgn="auto">
              <a:spcAft>
                <a:spcPts val="0"/>
              </a:spcAft>
              <a:defRPr/>
            </a:pPr>
            <a:r>
              <a:rPr lang="en-GB" sz="2800" dirty="0" smtClean="0"/>
              <a:t>If specific </a:t>
            </a:r>
            <a:r>
              <a:rPr lang="en-GB" sz="2800" dirty="0" err="1" smtClean="0"/>
              <a:t>IgE</a:t>
            </a:r>
            <a:r>
              <a:rPr lang="en-GB" sz="2800" dirty="0" smtClean="0"/>
              <a:t>/SPT negative, safe to re-introduce at home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Title 2"/>
          <p:cNvSpPr>
            <a:spLocks noGrp="1"/>
          </p:cNvSpPr>
          <p:nvPr>
            <p:ph type="title"/>
          </p:nvPr>
        </p:nvSpPr>
        <p:spPr>
          <a:xfrm>
            <a:off x="688975" y="2374900"/>
            <a:ext cx="7756525" cy="1054100"/>
          </a:xfrm>
        </p:spPr>
        <p:txBody>
          <a:bodyPr/>
          <a:lstStyle/>
          <a:p>
            <a:r>
              <a:rPr lang="en-GB" smtClean="0"/>
              <a:t>Disorders associated with food allergy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marL="365760" indent="-365760" fontAlgn="auto">
              <a:spcAft>
                <a:spcPts val="0"/>
              </a:spcAft>
              <a:defRPr/>
            </a:pPr>
            <a:r>
              <a:rPr lang="en-GB" dirty="0" smtClean="0">
                <a:solidFill>
                  <a:schemeClr val="tx1">
                    <a:lumMod val="85000"/>
                    <a:lumOff val="15000"/>
                  </a:schemeClr>
                </a:solidFill>
              </a:rPr>
              <a:t>Persistent regurgitation, poor feeding, food/textural aversion, persistent cough</a:t>
            </a:r>
          </a:p>
          <a:p>
            <a:pPr marL="365760" indent="-365760" fontAlgn="auto">
              <a:spcAft>
                <a:spcPts val="0"/>
              </a:spcAft>
              <a:defRPr/>
            </a:pPr>
            <a:r>
              <a:rPr lang="en-GB" dirty="0" smtClean="0">
                <a:solidFill>
                  <a:schemeClr val="tx1">
                    <a:lumMod val="85000"/>
                    <a:lumOff val="15000"/>
                  </a:schemeClr>
                </a:solidFill>
              </a:rPr>
              <a:t>Generally partially responsive to proton pump inhibitors</a:t>
            </a:r>
          </a:p>
          <a:p>
            <a:pPr marL="365760" indent="-365760" fontAlgn="auto">
              <a:spcAft>
                <a:spcPts val="0"/>
              </a:spcAft>
              <a:defRPr/>
            </a:pPr>
            <a:r>
              <a:rPr lang="en-GB" dirty="0" smtClean="0">
                <a:solidFill>
                  <a:schemeClr val="tx1">
                    <a:lumMod val="85000"/>
                    <a:lumOff val="15000"/>
                  </a:schemeClr>
                </a:solidFill>
              </a:rPr>
              <a:t>Generally resolves by 12 – 18 months due to a combination of factors</a:t>
            </a:r>
          </a:p>
          <a:p>
            <a:pPr marL="777240" lvl="1" indent="-365760" fontAlgn="auto">
              <a:spcAft>
                <a:spcPts val="0"/>
              </a:spcAft>
              <a:defRPr/>
            </a:pPr>
            <a:r>
              <a:rPr lang="en-GB" dirty="0" smtClean="0">
                <a:solidFill>
                  <a:schemeClr val="tx1">
                    <a:lumMod val="85000"/>
                    <a:lumOff val="15000"/>
                  </a:schemeClr>
                </a:solidFill>
              </a:rPr>
              <a:t>Dietary changes</a:t>
            </a:r>
          </a:p>
          <a:p>
            <a:pPr marL="777240" lvl="1" indent="-365760" fontAlgn="auto">
              <a:spcAft>
                <a:spcPts val="0"/>
              </a:spcAft>
              <a:defRPr/>
            </a:pPr>
            <a:r>
              <a:rPr lang="en-GB" dirty="0" smtClean="0">
                <a:solidFill>
                  <a:schemeClr val="tx1">
                    <a:lumMod val="85000"/>
                    <a:lumOff val="15000"/>
                  </a:schemeClr>
                </a:solidFill>
              </a:rPr>
              <a:t>Upright position</a:t>
            </a:r>
          </a:p>
          <a:p>
            <a:pPr marL="777240" lvl="1" indent="-365760" fontAlgn="auto">
              <a:spcAft>
                <a:spcPts val="0"/>
              </a:spcAft>
              <a:defRPr/>
            </a:pPr>
            <a:r>
              <a:rPr lang="en-GB" dirty="0" smtClean="0">
                <a:solidFill>
                  <a:schemeClr val="tx1">
                    <a:lumMod val="85000"/>
                    <a:lumOff val="15000"/>
                  </a:schemeClr>
                </a:solidFill>
              </a:rPr>
              <a:t>Less milk/development tolerance</a:t>
            </a:r>
          </a:p>
          <a:p>
            <a:pPr marL="365760" indent="-365760" fontAlgn="auto">
              <a:spcAft>
                <a:spcPts val="0"/>
              </a:spcAft>
              <a:defRPr/>
            </a:pPr>
            <a:r>
              <a:rPr lang="en-GB" dirty="0" smtClean="0">
                <a:solidFill>
                  <a:schemeClr val="tx1">
                    <a:lumMod val="85000"/>
                    <a:lumOff val="15000"/>
                  </a:schemeClr>
                </a:solidFill>
              </a:rPr>
              <a:t>Biopsy if </a:t>
            </a:r>
            <a:r>
              <a:rPr lang="en-GB" dirty="0" err="1" smtClean="0">
                <a:solidFill>
                  <a:schemeClr val="tx1">
                    <a:lumMod val="85000"/>
                    <a:lumOff val="15000"/>
                  </a:schemeClr>
                </a:solidFill>
              </a:rPr>
              <a:t>haematemsis</a:t>
            </a:r>
            <a:r>
              <a:rPr lang="en-GB" dirty="0" smtClean="0">
                <a:solidFill>
                  <a:schemeClr val="tx1">
                    <a:lumMod val="85000"/>
                    <a:lumOff val="15000"/>
                  </a:schemeClr>
                </a:solidFill>
              </a:rPr>
              <a:t> or faltering growth</a:t>
            </a:r>
            <a:endParaRPr lang="en-GB" dirty="0">
              <a:solidFill>
                <a:schemeClr val="tx1">
                  <a:lumMod val="85000"/>
                  <a:lumOff val="15000"/>
                </a:schemeClr>
              </a:solidFill>
            </a:endParaRPr>
          </a:p>
        </p:txBody>
      </p:sp>
      <p:sp>
        <p:nvSpPr>
          <p:cNvPr id="75778" name="Title 2"/>
          <p:cNvSpPr>
            <a:spLocks noGrp="1"/>
          </p:cNvSpPr>
          <p:nvPr>
            <p:ph type="title"/>
          </p:nvPr>
        </p:nvSpPr>
        <p:spPr/>
        <p:txBody>
          <a:bodyPr/>
          <a:lstStyle/>
          <a:p>
            <a:r>
              <a:rPr lang="en-GB" smtClean="0"/>
              <a:t>Gastro-oesophageal reflux disease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marL="365760" indent="-365760" fontAlgn="auto">
              <a:spcAft>
                <a:spcPts val="0"/>
              </a:spcAft>
              <a:defRPr/>
            </a:pPr>
            <a:r>
              <a:rPr lang="en-GB" sz="2800" dirty="0" smtClean="0">
                <a:solidFill>
                  <a:schemeClr val="tx1">
                    <a:lumMod val="85000"/>
                    <a:lumOff val="15000"/>
                  </a:schemeClr>
                </a:solidFill>
              </a:rPr>
              <a:t>Frequent and inconsolable crying, abdominal distension</a:t>
            </a:r>
          </a:p>
          <a:p>
            <a:pPr marL="365760" indent="-365760" fontAlgn="auto">
              <a:spcAft>
                <a:spcPts val="0"/>
              </a:spcAft>
              <a:defRPr/>
            </a:pPr>
            <a:r>
              <a:rPr lang="en-GB" sz="2800" dirty="0" smtClean="0">
                <a:solidFill>
                  <a:schemeClr val="tx1">
                    <a:lumMod val="85000"/>
                    <a:lumOff val="15000"/>
                  </a:schemeClr>
                </a:solidFill>
              </a:rPr>
              <a:t>Starts at approximately 1 month of age and generally resolves by 4 – 6 months of age</a:t>
            </a:r>
          </a:p>
          <a:p>
            <a:pPr marL="365760" indent="-365760" fontAlgn="auto">
              <a:spcAft>
                <a:spcPts val="0"/>
              </a:spcAft>
              <a:defRPr/>
            </a:pPr>
            <a:r>
              <a:rPr lang="en-GB" sz="2800" dirty="0" smtClean="0">
                <a:solidFill>
                  <a:schemeClr val="tx1">
                    <a:lumMod val="85000"/>
                    <a:lumOff val="15000"/>
                  </a:schemeClr>
                </a:solidFill>
              </a:rPr>
              <a:t>Trial of hypoallergenic formula</a:t>
            </a:r>
          </a:p>
          <a:p>
            <a:pPr marL="365760" indent="-365760" fontAlgn="auto">
              <a:spcAft>
                <a:spcPts val="0"/>
              </a:spcAft>
              <a:defRPr/>
            </a:pPr>
            <a:r>
              <a:rPr lang="en-GB" sz="2800" dirty="0" smtClean="0">
                <a:solidFill>
                  <a:schemeClr val="tx1">
                    <a:lumMod val="85000"/>
                    <a:lumOff val="15000"/>
                  </a:schemeClr>
                </a:solidFill>
              </a:rPr>
              <a:t>Re-challenge after 4 – 6 months of age</a:t>
            </a:r>
          </a:p>
          <a:p>
            <a:pPr marL="0" indent="0" fontAlgn="auto">
              <a:spcAft>
                <a:spcPts val="0"/>
              </a:spcAft>
              <a:buFont typeface="Wingdings" pitchFamily="2" charset="2"/>
              <a:buNone/>
              <a:defRPr/>
            </a:pPr>
            <a:endParaRPr lang="en-GB" sz="2800" dirty="0">
              <a:solidFill>
                <a:schemeClr val="tx1">
                  <a:lumMod val="85000"/>
                  <a:lumOff val="15000"/>
                </a:schemeClr>
              </a:solidFill>
            </a:endParaRPr>
          </a:p>
        </p:txBody>
      </p:sp>
      <p:sp>
        <p:nvSpPr>
          <p:cNvPr id="76802" name="Title 2"/>
          <p:cNvSpPr>
            <a:spLocks noGrp="1"/>
          </p:cNvSpPr>
          <p:nvPr>
            <p:ph type="title"/>
          </p:nvPr>
        </p:nvSpPr>
        <p:spPr/>
        <p:txBody>
          <a:bodyPr/>
          <a:lstStyle/>
          <a:p>
            <a:r>
              <a:rPr lang="en-GB" smtClean="0"/>
              <a:t>Colic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404813"/>
            <a:ext cx="8229600" cy="1143000"/>
          </a:xfrm>
        </p:spPr>
        <p:txBody>
          <a:bodyPr/>
          <a:lstStyle/>
          <a:p>
            <a:r>
              <a:rPr lang="en-GB" smtClean="0"/>
              <a:t>Constipation</a:t>
            </a:r>
          </a:p>
        </p:txBody>
      </p:sp>
      <p:sp>
        <p:nvSpPr>
          <p:cNvPr id="77826" name="Content Placeholder 2"/>
          <p:cNvSpPr>
            <a:spLocks noGrp="1"/>
          </p:cNvSpPr>
          <p:nvPr>
            <p:ph idx="1"/>
          </p:nvPr>
        </p:nvSpPr>
        <p:spPr>
          <a:xfrm>
            <a:off x="519113" y="2216150"/>
            <a:ext cx="8229600" cy="4525963"/>
          </a:xfrm>
        </p:spPr>
        <p:txBody>
          <a:bodyPr/>
          <a:lstStyle/>
          <a:p>
            <a:r>
              <a:rPr lang="en-GB" sz="2800" smtClean="0"/>
              <a:t>Passage of infrequent or hard stools</a:t>
            </a:r>
          </a:p>
          <a:p>
            <a:r>
              <a:rPr lang="en-GB" sz="2800" smtClean="0"/>
              <a:t>Onset usually associated with the introduction of cows milk protein</a:t>
            </a:r>
          </a:p>
          <a:p>
            <a:r>
              <a:rPr lang="en-GB" sz="2800" smtClean="0"/>
              <a:t>Management is trial of cow’s milk free diet in combination with laxatives</a:t>
            </a:r>
          </a:p>
          <a:p>
            <a:r>
              <a:rPr lang="en-GB" sz="2800" smtClean="0"/>
              <a:t>Re-introduction at home may be attempted at 6 – 12 monthly intervals</a:t>
            </a:r>
          </a:p>
          <a:p>
            <a:r>
              <a:rPr lang="en-GB" sz="2800" smtClean="0"/>
              <a:t>Consider rectal biopsy if severe</a:t>
            </a:r>
          </a:p>
          <a:p>
            <a:r>
              <a:rPr lang="en-GB" sz="2800" smtClean="0"/>
              <a:t>Usually resolves in 12 – 18 months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1+#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2247900"/>
            <a:ext cx="8208962" cy="4349750"/>
          </a:xfrm>
        </p:spPr>
        <p:txBody>
          <a:bodyPr rtlCol="0">
            <a:normAutofit fontScale="92500" lnSpcReduction="10000"/>
          </a:bodyPr>
          <a:lstStyle/>
          <a:p>
            <a:pPr marL="365760" indent="-365760" fontAlgn="auto">
              <a:spcAft>
                <a:spcPts val="0"/>
              </a:spcAft>
              <a:defRPr/>
            </a:pPr>
            <a:r>
              <a:rPr lang="en-GB" dirty="0" smtClean="0">
                <a:solidFill>
                  <a:schemeClr val="tx1">
                    <a:lumMod val="85000"/>
                    <a:lumOff val="15000"/>
                  </a:schemeClr>
                </a:solidFill>
              </a:rPr>
              <a:t>Food allergy: An adverse health effect arising from a specific immune response that occurs reproducibly on exposure to a given food.</a:t>
            </a:r>
          </a:p>
          <a:p>
            <a:pPr marL="365760" indent="-365760" fontAlgn="auto">
              <a:spcAft>
                <a:spcPts val="0"/>
              </a:spcAft>
              <a:defRPr/>
            </a:pPr>
            <a:r>
              <a:rPr lang="en-GB" dirty="0" smtClean="0">
                <a:solidFill>
                  <a:schemeClr val="tx1">
                    <a:lumMod val="85000"/>
                    <a:lumOff val="15000"/>
                  </a:schemeClr>
                </a:solidFill>
              </a:rPr>
              <a:t>Hypersensitivity: Often used to describe food allergy, used by some to describe all food reactions</a:t>
            </a:r>
          </a:p>
          <a:p>
            <a:pPr marL="365760" indent="-365760" fontAlgn="auto">
              <a:spcAft>
                <a:spcPts val="0"/>
              </a:spcAft>
              <a:defRPr/>
            </a:pPr>
            <a:r>
              <a:rPr lang="en-GB" dirty="0" smtClean="0">
                <a:solidFill>
                  <a:schemeClr val="tx1">
                    <a:lumMod val="85000"/>
                    <a:lumOff val="15000"/>
                  </a:schemeClr>
                </a:solidFill>
              </a:rPr>
              <a:t>Allergic diseases: Clinical conditions associated with altered immunological reactivity that may be either </a:t>
            </a:r>
            <a:r>
              <a:rPr lang="en-GB" dirty="0" err="1" smtClean="0">
                <a:solidFill>
                  <a:schemeClr val="tx1">
                    <a:lumMod val="85000"/>
                    <a:lumOff val="15000"/>
                  </a:schemeClr>
                </a:solidFill>
              </a:rPr>
              <a:t>IgE</a:t>
            </a:r>
            <a:r>
              <a:rPr lang="en-GB" dirty="0" smtClean="0">
                <a:solidFill>
                  <a:schemeClr val="tx1">
                    <a:lumMod val="85000"/>
                    <a:lumOff val="15000"/>
                  </a:schemeClr>
                </a:solidFill>
              </a:rPr>
              <a:t> or non-</a:t>
            </a:r>
            <a:r>
              <a:rPr lang="en-GB" dirty="0" err="1" smtClean="0">
                <a:solidFill>
                  <a:schemeClr val="tx1">
                    <a:lumMod val="85000"/>
                    <a:lumOff val="15000"/>
                  </a:schemeClr>
                </a:solidFill>
              </a:rPr>
              <a:t>IgE</a:t>
            </a:r>
            <a:r>
              <a:rPr lang="en-GB" dirty="0" smtClean="0">
                <a:solidFill>
                  <a:schemeClr val="tx1">
                    <a:lumMod val="85000"/>
                    <a:lumOff val="15000"/>
                  </a:schemeClr>
                </a:solidFill>
              </a:rPr>
              <a:t> mediated.</a:t>
            </a:r>
          </a:p>
          <a:p>
            <a:pPr marL="365760" indent="-365760" fontAlgn="auto">
              <a:spcAft>
                <a:spcPts val="0"/>
              </a:spcAft>
              <a:defRPr/>
            </a:pPr>
            <a:r>
              <a:rPr lang="en-GB" dirty="0" smtClean="0">
                <a:solidFill>
                  <a:schemeClr val="tx1">
                    <a:lumMod val="85000"/>
                    <a:lumOff val="15000"/>
                  </a:schemeClr>
                </a:solidFill>
              </a:rPr>
              <a:t>Sensitization: The presence of allergen-specific </a:t>
            </a:r>
            <a:r>
              <a:rPr lang="en-GB" dirty="0" err="1" smtClean="0">
                <a:solidFill>
                  <a:schemeClr val="tx1">
                    <a:lumMod val="85000"/>
                    <a:lumOff val="15000"/>
                  </a:schemeClr>
                </a:solidFill>
              </a:rPr>
              <a:t>IgE</a:t>
            </a:r>
            <a:r>
              <a:rPr lang="en-GB" dirty="0" smtClean="0">
                <a:solidFill>
                  <a:schemeClr val="tx1">
                    <a:lumMod val="85000"/>
                    <a:lumOff val="15000"/>
                  </a:schemeClr>
                </a:solidFill>
              </a:rPr>
              <a:t> to food allergens, insufficient in itself to define food allergy </a:t>
            </a:r>
          </a:p>
          <a:p>
            <a:pPr marL="365760" indent="-365760" fontAlgn="auto">
              <a:spcAft>
                <a:spcPts val="0"/>
              </a:spcAft>
              <a:defRPr/>
            </a:pPr>
            <a:r>
              <a:rPr lang="en-GB" dirty="0" smtClean="0">
                <a:solidFill>
                  <a:schemeClr val="tx1">
                    <a:lumMod val="85000"/>
                    <a:lumOff val="15000"/>
                  </a:schemeClr>
                </a:solidFill>
              </a:rPr>
              <a:t>Food intolerance: Adverse reactions to food elicited via non-immunological mechanisms</a:t>
            </a:r>
            <a:endParaRPr lang="en-GB" dirty="0">
              <a:solidFill>
                <a:schemeClr val="tx1">
                  <a:lumMod val="85000"/>
                  <a:lumOff val="15000"/>
                </a:schemeClr>
              </a:solidFill>
            </a:endParaRPr>
          </a:p>
        </p:txBody>
      </p:sp>
      <p:sp>
        <p:nvSpPr>
          <p:cNvPr id="17410" name="Title 2"/>
          <p:cNvSpPr>
            <a:spLocks noGrp="1"/>
          </p:cNvSpPr>
          <p:nvPr>
            <p:ph type="title"/>
          </p:nvPr>
        </p:nvSpPr>
        <p:spPr>
          <a:xfrm>
            <a:off x="688975" y="476250"/>
            <a:ext cx="7756525" cy="1054100"/>
          </a:xfrm>
        </p:spPr>
        <p:txBody>
          <a:bodyPr/>
          <a:lstStyle/>
          <a:p>
            <a:r>
              <a:rPr lang="en-GB" smtClean="0"/>
              <a:t>Definitions: AAAAI Expert Panel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1"/>
          <p:cNvSpPr>
            <a:spLocks noGrp="1"/>
          </p:cNvSpPr>
          <p:nvPr>
            <p:ph idx="1"/>
          </p:nvPr>
        </p:nvSpPr>
        <p:spPr/>
        <p:txBody>
          <a:bodyPr/>
          <a:lstStyle/>
          <a:p>
            <a:r>
              <a:rPr lang="en-GB" smtClean="0"/>
              <a:t>Avoidance</a:t>
            </a:r>
          </a:p>
          <a:p>
            <a:r>
              <a:rPr lang="en-GB" smtClean="0"/>
              <a:t>Awareness</a:t>
            </a:r>
          </a:p>
          <a:p>
            <a:r>
              <a:rPr lang="en-GB" smtClean="0"/>
              <a:t>Antihistamines</a:t>
            </a:r>
          </a:p>
          <a:p>
            <a:r>
              <a:rPr lang="en-GB" smtClean="0"/>
              <a:t>Adrenaline autoinjectors</a:t>
            </a:r>
          </a:p>
          <a:p>
            <a:r>
              <a:rPr lang="en-GB" smtClean="0"/>
              <a:t>Asthma control</a:t>
            </a:r>
          </a:p>
          <a:p>
            <a:r>
              <a:rPr lang="en-GB" smtClean="0"/>
              <a:t>Management plan</a:t>
            </a:r>
          </a:p>
          <a:p>
            <a:r>
              <a:rPr lang="en-GB" smtClean="0"/>
              <a:t>Oral desensitization (SOTI)</a:t>
            </a:r>
          </a:p>
          <a:p>
            <a:r>
              <a:rPr lang="en-GB" smtClean="0"/>
              <a:t>Xolair</a:t>
            </a:r>
          </a:p>
          <a:p>
            <a:endParaRPr lang="en-GB" smtClean="0"/>
          </a:p>
        </p:txBody>
      </p:sp>
      <p:sp>
        <p:nvSpPr>
          <p:cNvPr id="79874" name="Title 2"/>
          <p:cNvSpPr>
            <a:spLocks noGrp="1"/>
          </p:cNvSpPr>
          <p:nvPr>
            <p:ph type="title"/>
          </p:nvPr>
        </p:nvSpPr>
        <p:spPr/>
        <p:txBody>
          <a:bodyPr/>
          <a:lstStyle/>
          <a:p>
            <a:r>
              <a:rPr lang="en-GB" smtClean="0"/>
              <a:t>Management of IgE-mediated food allergy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2"/>
          <p:cNvSpPr>
            <a:spLocks noGrp="1"/>
          </p:cNvSpPr>
          <p:nvPr>
            <p:ph type="title"/>
          </p:nvPr>
        </p:nvSpPr>
        <p:spPr/>
        <p:txBody>
          <a:bodyPr/>
          <a:lstStyle/>
          <a:p>
            <a:r>
              <a:rPr lang="en-GB" smtClean="0"/>
              <a:t>Skin prick testing</a:t>
            </a:r>
          </a:p>
        </p:txBody>
      </p:sp>
      <p:pic>
        <p:nvPicPr>
          <p:cNvPr id="81922" name="Content Placeholder 3"/>
          <p:cNvPicPr>
            <a:picLocks noGrp="1" noChangeAspect="1"/>
          </p:cNvPicPr>
          <p:nvPr>
            <p:ph idx="1"/>
          </p:nvPr>
        </p:nvPicPr>
        <p:blipFill>
          <a:blip r:embed="rId3"/>
          <a:srcRect/>
          <a:stretch>
            <a:fillRect/>
          </a:stretch>
        </p:blipFill>
        <p:spPr>
          <a:xfrm>
            <a:off x="1730375" y="2420938"/>
            <a:ext cx="5721350" cy="40909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1"/>
          <p:cNvSpPr>
            <a:spLocks noGrp="1"/>
          </p:cNvSpPr>
          <p:nvPr>
            <p:ph idx="1"/>
          </p:nvPr>
        </p:nvSpPr>
        <p:spPr/>
        <p:txBody>
          <a:bodyPr/>
          <a:lstStyle/>
          <a:p>
            <a:r>
              <a:rPr lang="en-GB" smtClean="0"/>
              <a:t>Previously known as ‘RASTs’</a:t>
            </a:r>
          </a:p>
          <a:p>
            <a:r>
              <a:rPr lang="en-GB" smtClean="0"/>
              <a:t>Can test to a wide variety of foods on a single blood sample</a:t>
            </a:r>
          </a:p>
          <a:p>
            <a:r>
              <a:rPr lang="en-GB" smtClean="0"/>
              <a:t>Ability to check associated pathology (anaemia, iron deficiency, vitamin D deficiency)</a:t>
            </a:r>
          </a:p>
          <a:p>
            <a:r>
              <a:rPr lang="en-GB" smtClean="0"/>
              <a:t>Components allow determination of antibodies directed towards specific proteins i.e. Ara h2</a:t>
            </a:r>
          </a:p>
          <a:p>
            <a:r>
              <a:rPr lang="en-GB" smtClean="0"/>
              <a:t>Caution in interpretation (eczema, hypogammaglobulinaemia E, cross-reactivity)</a:t>
            </a:r>
          </a:p>
        </p:txBody>
      </p:sp>
      <p:sp>
        <p:nvSpPr>
          <p:cNvPr id="83970" name="Title 2"/>
          <p:cNvSpPr>
            <a:spLocks noGrp="1"/>
          </p:cNvSpPr>
          <p:nvPr>
            <p:ph type="title"/>
          </p:nvPr>
        </p:nvSpPr>
        <p:spPr/>
        <p:txBody>
          <a:bodyPr/>
          <a:lstStyle/>
          <a:p>
            <a:r>
              <a:rPr lang="en-GB" smtClean="0"/>
              <a:t>Specific IgEs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1"/>
          <p:cNvSpPr>
            <a:spLocks noGrp="1"/>
          </p:cNvSpPr>
          <p:nvPr>
            <p:ph idx="1"/>
          </p:nvPr>
        </p:nvSpPr>
        <p:spPr/>
        <p:txBody>
          <a:bodyPr/>
          <a:lstStyle/>
          <a:p>
            <a:r>
              <a:rPr lang="en-GB" smtClean="0"/>
              <a:t>Awareness</a:t>
            </a:r>
          </a:p>
          <a:p>
            <a:r>
              <a:rPr lang="en-GB" smtClean="0"/>
              <a:t>Avoidance</a:t>
            </a:r>
          </a:p>
          <a:p>
            <a:r>
              <a:rPr lang="en-GB" smtClean="0"/>
              <a:t>Management plan</a:t>
            </a:r>
          </a:p>
          <a:p>
            <a:r>
              <a:rPr lang="en-GB" smtClean="0"/>
              <a:t>Adjuvant therapies i.e. laxatives, eczema management</a:t>
            </a:r>
          </a:p>
        </p:txBody>
      </p:sp>
      <p:sp>
        <p:nvSpPr>
          <p:cNvPr id="84994" name="Title 2"/>
          <p:cNvSpPr>
            <a:spLocks noGrp="1"/>
          </p:cNvSpPr>
          <p:nvPr>
            <p:ph type="title"/>
          </p:nvPr>
        </p:nvSpPr>
        <p:spPr/>
        <p:txBody>
          <a:bodyPr/>
          <a:lstStyle/>
          <a:p>
            <a:r>
              <a:rPr lang="en-GB" smtClean="0"/>
              <a:t>Management of non-IgE mediated food allergy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3"/>
                                        </p:tgtEl>
                                        <p:attrNameLst>
                                          <p:attrName>style.visibility</p:attrName>
                                        </p:attrNameLst>
                                      </p:cBhvr>
                                      <p:to>
                                        <p:strVal val="visible"/>
                                      </p:to>
                                    </p:set>
                                    <p:anim calcmode="lin" valueType="num">
                                      <p:cBhvr additive="base">
                                        <p:cTn id="7" dur="500" fill="hold"/>
                                        <p:tgtEl>
                                          <p:spTgt spid="84993"/>
                                        </p:tgtEl>
                                        <p:attrNameLst>
                                          <p:attrName>ppt_x</p:attrName>
                                        </p:attrNameLst>
                                      </p:cBhvr>
                                      <p:tavLst>
                                        <p:tav tm="0">
                                          <p:val>
                                            <p:strVal val="#ppt_x"/>
                                          </p:val>
                                        </p:tav>
                                        <p:tav tm="100000">
                                          <p:val>
                                            <p:strVal val="#ppt_x"/>
                                          </p:val>
                                        </p:tav>
                                      </p:tavLst>
                                    </p:anim>
                                    <p:anim calcmode="lin" valueType="num">
                                      <p:cBhvr additive="base">
                                        <p:cTn id="8" dur="500" fill="hold"/>
                                        <p:tgtEl>
                                          <p:spTgt spid="84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1"/>
          <p:cNvSpPr>
            <a:spLocks noGrp="1"/>
          </p:cNvSpPr>
          <p:nvPr>
            <p:ph idx="1"/>
          </p:nvPr>
        </p:nvSpPr>
        <p:spPr/>
        <p:txBody>
          <a:bodyPr/>
          <a:lstStyle/>
          <a:p>
            <a:r>
              <a:rPr lang="en-GB" smtClean="0"/>
              <a:t>Patch testing</a:t>
            </a:r>
          </a:p>
          <a:p>
            <a:r>
              <a:rPr lang="en-GB" smtClean="0"/>
              <a:t>Basophil activation test</a:t>
            </a:r>
          </a:p>
          <a:p>
            <a:r>
              <a:rPr lang="en-GB" smtClean="0"/>
              <a:t>Exclusion diet for 4 – 6 weeks</a:t>
            </a:r>
          </a:p>
          <a:p>
            <a:r>
              <a:rPr lang="en-GB" smtClean="0"/>
              <a:t>Re-introduction of food</a:t>
            </a:r>
          </a:p>
          <a:p>
            <a:r>
              <a:rPr lang="en-GB" smtClean="0"/>
              <a:t>Biopsy</a:t>
            </a:r>
          </a:p>
        </p:txBody>
      </p:sp>
      <p:sp>
        <p:nvSpPr>
          <p:cNvPr id="86018" name="Title 2"/>
          <p:cNvSpPr>
            <a:spLocks noGrp="1"/>
          </p:cNvSpPr>
          <p:nvPr>
            <p:ph type="title"/>
          </p:nvPr>
        </p:nvSpPr>
        <p:spPr/>
        <p:txBody>
          <a:bodyPr/>
          <a:lstStyle/>
          <a:p>
            <a:r>
              <a:rPr lang="en-GB" sz="4800" smtClean="0"/>
              <a:t>Investigations in non IgE-mediated food allergy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7"/>
                                        </p:tgtEl>
                                        <p:attrNameLst>
                                          <p:attrName>style.visibility</p:attrName>
                                        </p:attrNameLst>
                                      </p:cBhvr>
                                      <p:to>
                                        <p:strVal val="visible"/>
                                      </p:to>
                                    </p:set>
                                    <p:anim calcmode="lin" valueType="num">
                                      <p:cBhvr additive="base">
                                        <p:cTn id="7" dur="500" fill="hold"/>
                                        <p:tgtEl>
                                          <p:spTgt spid="86017"/>
                                        </p:tgtEl>
                                        <p:attrNameLst>
                                          <p:attrName>ppt_x</p:attrName>
                                        </p:attrNameLst>
                                      </p:cBhvr>
                                      <p:tavLst>
                                        <p:tav tm="0">
                                          <p:val>
                                            <p:strVal val="#ppt_x"/>
                                          </p:val>
                                        </p:tav>
                                        <p:tav tm="100000">
                                          <p:val>
                                            <p:strVal val="#ppt_x"/>
                                          </p:val>
                                        </p:tav>
                                      </p:tavLst>
                                    </p:anim>
                                    <p:anim calcmode="lin" valueType="num">
                                      <p:cBhvr additive="base">
                                        <p:cTn id="8" dur="500" fill="hold"/>
                                        <p:tgtEl>
                                          <p:spTgt spid="860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Content Placeholder 3"/>
          <p:cNvPicPr>
            <a:picLocks noGrp="1" noChangeAspect="1"/>
          </p:cNvPicPr>
          <p:nvPr>
            <p:ph idx="1"/>
          </p:nvPr>
        </p:nvPicPr>
        <p:blipFill>
          <a:blip r:embed="rId2"/>
          <a:srcRect/>
          <a:stretch>
            <a:fillRect/>
          </a:stretch>
        </p:blipFill>
        <p:spPr>
          <a:xfrm>
            <a:off x="1835150" y="2349500"/>
            <a:ext cx="5318125" cy="4252913"/>
          </a:xfrm>
        </p:spPr>
      </p:pic>
      <p:sp>
        <p:nvSpPr>
          <p:cNvPr id="88066" name="Title 2"/>
          <p:cNvSpPr>
            <a:spLocks noGrp="1"/>
          </p:cNvSpPr>
          <p:nvPr>
            <p:ph type="title"/>
          </p:nvPr>
        </p:nvSpPr>
        <p:spPr/>
        <p:txBody>
          <a:bodyPr/>
          <a:lstStyle/>
          <a:p>
            <a:r>
              <a:rPr lang="en-GB" smtClean="0"/>
              <a:t>Patch testing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Content Placeholder 3"/>
          <p:cNvPicPr>
            <a:picLocks noGrp="1" noChangeAspect="1"/>
          </p:cNvPicPr>
          <p:nvPr>
            <p:ph idx="1"/>
          </p:nvPr>
        </p:nvPicPr>
        <p:blipFill>
          <a:blip r:embed="rId2"/>
          <a:srcRect/>
          <a:stretch>
            <a:fillRect/>
          </a:stretch>
        </p:blipFill>
        <p:spPr>
          <a:xfrm>
            <a:off x="398463" y="2349500"/>
            <a:ext cx="8421687" cy="3816350"/>
          </a:xfrm>
        </p:spPr>
      </p:pic>
      <p:sp>
        <p:nvSpPr>
          <p:cNvPr id="89090" name="Title 2"/>
          <p:cNvSpPr>
            <a:spLocks noGrp="1"/>
          </p:cNvSpPr>
          <p:nvPr>
            <p:ph type="title"/>
          </p:nvPr>
        </p:nvSpPr>
        <p:spPr/>
        <p:txBody>
          <a:bodyPr/>
          <a:lstStyle/>
          <a:p>
            <a:r>
              <a:rPr lang="en-GB" smtClean="0"/>
              <a:t>Basophil activation test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1"/>
          <p:cNvSpPr>
            <a:spLocks noGrp="1"/>
          </p:cNvSpPr>
          <p:nvPr>
            <p:ph idx="1"/>
          </p:nvPr>
        </p:nvSpPr>
        <p:spPr>
          <a:xfrm>
            <a:off x="323850" y="2247900"/>
            <a:ext cx="8424863" cy="4349750"/>
          </a:xfrm>
        </p:spPr>
        <p:txBody>
          <a:bodyPr/>
          <a:lstStyle/>
          <a:p>
            <a:r>
              <a:rPr lang="en-GB" smtClean="0"/>
              <a:t>IgE mediated reactions depends on food</a:t>
            </a:r>
          </a:p>
          <a:p>
            <a:pPr lvl="1"/>
            <a:r>
              <a:rPr lang="en-GB" smtClean="0"/>
              <a:t>Milk - 42 – 85 % by 8 years of age</a:t>
            </a:r>
          </a:p>
          <a:p>
            <a:pPr lvl="1"/>
            <a:r>
              <a:rPr lang="en-GB" smtClean="0"/>
              <a:t>Egg - 80 % by 5 years of age</a:t>
            </a:r>
          </a:p>
          <a:p>
            <a:pPr lvl="1"/>
            <a:r>
              <a:rPr lang="en-GB" smtClean="0"/>
              <a:t>Peanut – only 30 % develop tolerance</a:t>
            </a:r>
          </a:p>
          <a:p>
            <a:pPr lvl="1"/>
            <a:r>
              <a:rPr lang="en-GB" smtClean="0"/>
              <a:t>Tree nuts – only 20 % develop tolerance</a:t>
            </a:r>
          </a:p>
          <a:p>
            <a:r>
              <a:rPr lang="en-GB" smtClean="0"/>
              <a:t>Non IgE-mediated reactions depends when symptoms started</a:t>
            </a:r>
          </a:p>
          <a:p>
            <a:pPr lvl="1"/>
            <a:r>
              <a:rPr lang="en-GB" smtClean="0"/>
              <a:t>Early onset i.e. FPIES good prognosis resolves by 3 years of age</a:t>
            </a:r>
          </a:p>
          <a:p>
            <a:pPr lvl="1"/>
            <a:r>
              <a:rPr lang="en-GB" smtClean="0"/>
              <a:t>Later onset i.e. eosinophilic oesophagitis poorer prognosis</a:t>
            </a:r>
          </a:p>
          <a:p>
            <a:endParaRPr lang="en-GB" smtClean="0"/>
          </a:p>
        </p:txBody>
      </p:sp>
      <p:sp>
        <p:nvSpPr>
          <p:cNvPr id="90114" name="Title 2"/>
          <p:cNvSpPr>
            <a:spLocks noGrp="1"/>
          </p:cNvSpPr>
          <p:nvPr>
            <p:ph type="title"/>
          </p:nvPr>
        </p:nvSpPr>
        <p:spPr/>
        <p:txBody>
          <a:bodyPr/>
          <a:lstStyle/>
          <a:p>
            <a:r>
              <a:rPr lang="en-GB" smtClean="0"/>
              <a:t>Prognosis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3"/>
                                        </p:tgtEl>
                                        <p:attrNameLst>
                                          <p:attrName>style.visibility</p:attrName>
                                        </p:attrNameLst>
                                      </p:cBhvr>
                                      <p:to>
                                        <p:strVal val="visible"/>
                                      </p:to>
                                    </p:set>
                                    <p:anim calcmode="lin" valueType="num">
                                      <p:cBhvr additive="base">
                                        <p:cTn id="7" dur="500" fill="hold"/>
                                        <p:tgtEl>
                                          <p:spTgt spid="90113"/>
                                        </p:tgtEl>
                                        <p:attrNameLst>
                                          <p:attrName>ppt_x</p:attrName>
                                        </p:attrNameLst>
                                      </p:cBhvr>
                                      <p:tavLst>
                                        <p:tav tm="0">
                                          <p:val>
                                            <p:strVal val="#ppt_x"/>
                                          </p:val>
                                        </p:tav>
                                        <p:tav tm="100000">
                                          <p:val>
                                            <p:strVal val="#ppt_x"/>
                                          </p:val>
                                        </p:tav>
                                      </p:tavLst>
                                    </p:anim>
                                    <p:anim calcmode="lin" valueType="num">
                                      <p:cBhvr additive="base">
                                        <p:cTn id="8" dur="500" fill="hold"/>
                                        <p:tgtEl>
                                          <p:spTgt spid="90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61" name="Content Placeholder 3"/>
          <p:cNvPicPr>
            <a:picLocks noGrp="1" noChangeAspect="1"/>
          </p:cNvPicPr>
          <p:nvPr>
            <p:ph idx="1"/>
          </p:nvPr>
        </p:nvPicPr>
        <p:blipFill>
          <a:blip r:embed="rId3"/>
          <a:srcRect/>
          <a:stretch>
            <a:fillRect/>
          </a:stretch>
        </p:blipFill>
        <p:spPr>
          <a:xfrm>
            <a:off x="277813" y="333375"/>
            <a:ext cx="8542337" cy="5040313"/>
          </a:xfrm>
        </p:spPr>
      </p:pic>
      <p:sp>
        <p:nvSpPr>
          <p:cNvPr id="92162" name="Title 2"/>
          <p:cNvSpPr>
            <a:spLocks noGrp="1"/>
          </p:cNvSpPr>
          <p:nvPr>
            <p:ph type="title"/>
          </p:nvPr>
        </p:nvSpPr>
        <p:spPr>
          <a:xfrm>
            <a:off x="684213" y="5589588"/>
            <a:ext cx="7754937" cy="1054100"/>
          </a:xfrm>
        </p:spPr>
        <p:txBody>
          <a:bodyPr/>
          <a:lstStyle/>
          <a:p>
            <a:r>
              <a:rPr lang="en-GB" smtClean="0"/>
              <a:t>Thank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mtClean="0"/>
              <a:t>Non-allergic hypersensitivity</a:t>
            </a:r>
          </a:p>
          <a:p>
            <a:r>
              <a:rPr lang="en-GB" smtClean="0"/>
              <a:t>Pharmacological i.e. tyramine, caffeine, alcohol</a:t>
            </a:r>
          </a:p>
          <a:p>
            <a:r>
              <a:rPr lang="en-GB" smtClean="0"/>
              <a:t>Metabolic i.e. lactase deficiency (lactose intolerance), galactosaemia</a:t>
            </a:r>
          </a:p>
          <a:p>
            <a:r>
              <a:rPr lang="en-GB" smtClean="0"/>
              <a:t>Toxins i.e. scromboid toxin in tuna</a:t>
            </a:r>
          </a:p>
          <a:p>
            <a:r>
              <a:rPr lang="en-GB" smtClean="0"/>
              <a:t>Neurological i.e. gustatory flushing</a:t>
            </a:r>
          </a:p>
          <a:p>
            <a:r>
              <a:rPr lang="en-GB" smtClean="0"/>
              <a:t>Psychological reaction</a:t>
            </a:r>
          </a:p>
          <a:p>
            <a:endParaRPr lang="en-GB" smtClean="0"/>
          </a:p>
        </p:txBody>
      </p:sp>
      <p:sp>
        <p:nvSpPr>
          <p:cNvPr id="18434" name="Title 2"/>
          <p:cNvSpPr>
            <a:spLocks noGrp="1"/>
          </p:cNvSpPr>
          <p:nvPr>
            <p:ph type="title"/>
          </p:nvPr>
        </p:nvSpPr>
        <p:spPr/>
        <p:txBody>
          <a:bodyPr/>
          <a:lstStyle/>
          <a:p>
            <a:r>
              <a:rPr lang="en-GB" smtClean="0"/>
              <a:t>Food Intolerance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mtClean="0"/>
              <a:t>Atopy is defined as the genetic propensity to develop IgE antibodies on exposure to allergens, assessed by either skin prick testing or circulating allergen-specific IgE</a:t>
            </a:r>
          </a:p>
          <a:p>
            <a:r>
              <a:rPr lang="en-GB" smtClean="0"/>
              <a:t>A specific IgE-mediate food allergy requires both the presence of sensitization and the development of specific signs and symptoms on exposure to that food.</a:t>
            </a:r>
          </a:p>
        </p:txBody>
      </p:sp>
      <p:sp>
        <p:nvSpPr>
          <p:cNvPr id="20482" name="Title 2"/>
          <p:cNvSpPr>
            <a:spLocks noGrp="1"/>
          </p:cNvSpPr>
          <p:nvPr>
            <p:ph type="title"/>
          </p:nvPr>
        </p:nvSpPr>
        <p:spPr/>
        <p:txBody>
          <a:bodyPr/>
          <a:lstStyle/>
          <a:p>
            <a:r>
              <a:rPr lang="en-GB" smtClean="0"/>
              <a:t>Atopy versus allergy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0" name="Title 2"/>
          <p:cNvSpPr>
            <a:spLocks noGrp="1"/>
          </p:cNvSpPr>
          <p:nvPr>
            <p:ph type="title"/>
          </p:nvPr>
        </p:nvSpPr>
        <p:spPr>
          <a:xfrm>
            <a:off x="688975" y="430213"/>
            <a:ext cx="7756525" cy="1054100"/>
          </a:xfrm>
        </p:spPr>
        <p:txBody>
          <a:bodyPr/>
          <a:lstStyle/>
          <a:p>
            <a:r>
              <a:rPr lang="en-GB" smtClean="0"/>
              <a:t>Relationship between allergy and sensitization</a:t>
            </a:r>
          </a:p>
        </p:txBody>
      </p:sp>
      <p:sp>
        <p:nvSpPr>
          <p:cNvPr id="22531" name="TextBox 4"/>
          <p:cNvSpPr txBox="1">
            <a:spLocks noChangeArrowheads="1"/>
          </p:cNvSpPr>
          <p:nvPr/>
        </p:nvSpPr>
        <p:spPr bwMode="auto">
          <a:xfrm>
            <a:off x="6372225" y="2636838"/>
            <a:ext cx="2011363" cy="461962"/>
          </a:xfrm>
          <a:prstGeom prst="rect">
            <a:avLst/>
          </a:prstGeom>
          <a:noFill/>
          <a:ln w="9525">
            <a:noFill/>
            <a:miter lim="800000"/>
            <a:headEnd/>
            <a:tailEnd/>
          </a:ln>
        </p:spPr>
        <p:txBody>
          <a:bodyPr wrap="none">
            <a:spAutoFit/>
          </a:bodyPr>
          <a:lstStyle/>
          <a:p>
            <a:r>
              <a:rPr lang="en-GB" sz="2400">
                <a:latin typeface="Book Antiqua" pitchFamily="18" charset="0"/>
              </a:rPr>
              <a:t>IgE mediated</a:t>
            </a:r>
          </a:p>
        </p:txBody>
      </p:sp>
      <p:sp>
        <p:nvSpPr>
          <p:cNvPr id="22532" name="TextBox 5"/>
          <p:cNvSpPr txBox="1">
            <a:spLocks noChangeArrowheads="1"/>
          </p:cNvSpPr>
          <p:nvPr/>
        </p:nvSpPr>
        <p:spPr bwMode="auto">
          <a:xfrm>
            <a:off x="6769100" y="5318125"/>
            <a:ext cx="2011363" cy="830263"/>
          </a:xfrm>
          <a:prstGeom prst="rect">
            <a:avLst/>
          </a:prstGeom>
          <a:noFill/>
          <a:ln w="9525">
            <a:noFill/>
            <a:miter lim="800000"/>
            <a:headEnd/>
            <a:tailEnd/>
          </a:ln>
        </p:spPr>
        <p:txBody>
          <a:bodyPr wrap="none">
            <a:spAutoFit/>
          </a:bodyPr>
          <a:lstStyle/>
          <a:p>
            <a:pPr algn="ctr"/>
            <a:r>
              <a:rPr lang="en-GB" sz="2400">
                <a:latin typeface="Book Antiqua" pitchFamily="18" charset="0"/>
              </a:rPr>
              <a:t>Non</a:t>
            </a:r>
          </a:p>
          <a:p>
            <a:pPr algn="ctr"/>
            <a:r>
              <a:rPr lang="en-GB" sz="2400">
                <a:latin typeface="Book Antiqua" pitchFamily="18" charset="0"/>
              </a:rPr>
              <a:t>IgE mediated</a:t>
            </a:r>
          </a:p>
        </p:txBody>
      </p:sp>
      <p:cxnSp>
        <p:nvCxnSpPr>
          <p:cNvPr id="8" name="Curved Connector 7"/>
          <p:cNvCxnSpPr/>
          <p:nvPr/>
        </p:nvCxnSpPr>
        <p:spPr>
          <a:xfrm rot="10800000" flipV="1">
            <a:off x="5219700" y="2867025"/>
            <a:ext cx="1152525" cy="706438"/>
          </a:xfrm>
          <a:prstGeom prst="curvedConnector3">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10800000">
            <a:off x="6084888" y="5013325"/>
            <a:ext cx="1150937" cy="503238"/>
          </a:xfrm>
          <a:prstGeom prst="curvedConnector3">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Content Placeholder 3"/>
          <p:cNvPicPr>
            <a:picLocks noGrp="1" noChangeAspect="1"/>
          </p:cNvPicPr>
          <p:nvPr>
            <p:ph idx="1"/>
          </p:nvPr>
        </p:nvPicPr>
        <p:blipFill>
          <a:blip r:embed="rId3"/>
          <a:srcRect/>
          <a:stretch>
            <a:fillRect/>
          </a:stretch>
        </p:blipFill>
        <p:spPr>
          <a:xfrm>
            <a:off x="1325563" y="2205038"/>
            <a:ext cx="6559550" cy="4518025"/>
          </a:xfrm>
        </p:spPr>
      </p:pic>
      <p:sp>
        <p:nvSpPr>
          <p:cNvPr id="23554" name="Title 2"/>
          <p:cNvSpPr>
            <a:spLocks noGrp="1"/>
          </p:cNvSpPr>
          <p:nvPr>
            <p:ph type="title"/>
          </p:nvPr>
        </p:nvSpPr>
        <p:spPr>
          <a:xfrm>
            <a:off x="179388" y="404813"/>
            <a:ext cx="8785225" cy="1054100"/>
          </a:xfrm>
        </p:spPr>
        <p:txBody>
          <a:bodyPr/>
          <a:lstStyle/>
          <a:p>
            <a:r>
              <a:rPr lang="en-GB" smtClean="0"/>
              <a:t>Prevalence of multiple allergic disorders over time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926</TotalTime>
  <Words>2338</Words>
  <Application>Microsoft Office PowerPoint</Application>
  <PresentationFormat>On-screen Show (4:3)</PresentationFormat>
  <Paragraphs>409</Paragraphs>
  <Slides>58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Hardcover</vt:lpstr>
      <vt:lpstr>Photo Editor Photo</vt:lpstr>
      <vt:lpstr>Food allergy</vt:lpstr>
      <vt:lpstr>Welcome</vt:lpstr>
      <vt:lpstr>Learning Objectives</vt:lpstr>
      <vt:lpstr>Overview</vt:lpstr>
      <vt:lpstr>Definitions: AAAAI Expert Panel 2010</vt:lpstr>
      <vt:lpstr>Food Intolerance</vt:lpstr>
      <vt:lpstr>Atopy versus allergy</vt:lpstr>
      <vt:lpstr>Relationship between allergy and sensitization</vt:lpstr>
      <vt:lpstr>Prevalence of multiple allergic disorders over time</vt:lpstr>
      <vt:lpstr>Anaphylaxis rates in UK</vt:lpstr>
      <vt:lpstr>Prevalence of food allergies in children</vt:lpstr>
      <vt:lpstr>Classification of adverse reactions to food</vt:lpstr>
      <vt:lpstr>Classification</vt:lpstr>
      <vt:lpstr>PowerPoint Presentation</vt:lpstr>
      <vt:lpstr>Routes of sensitization</vt:lpstr>
      <vt:lpstr>Pathogenesis of food allergy</vt:lpstr>
      <vt:lpstr>Sensitization</vt:lpstr>
      <vt:lpstr>Antigen presentation</vt:lpstr>
      <vt:lpstr>‘Th2’ pathway</vt:lpstr>
      <vt:lpstr>Eosinophil recruitment</vt:lpstr>
      <vt:lpstr>Actions of eosinophils</vt:lpstr>
      <vt:lpstr>Primary and secondary immune responses</vt:lpstr>
      <vt:lpstr>IgE responses in atopics and non-atopics</vt:lpstr>
      <vt:lpstr>Risk factors for the development of food allergy</vt:lpstr>
      <vt:lpstr>Associated food allergies</vt:lpstr>
      <vt:lpstr>PowerPoint Presentation</vt:lpstr>
      <vt:lpstr>PowerPoint Presentation</vt:lpstr>
      <vt:lpstr>IgE-mediated food allergy manifestations</vt:lpstr>
      <vt:lpstr>IgE-mediated food allergy manifestations</vt:lpstr>
      <vt:lpstr>Non-IgE mediated food allergy manifestations</vt:lpstr>
      <vt:lpstr>Non-IgE mediated food allergy manifestations</vt:lpstr>
      <vt:lpstr>Non IgE-mediated food allergy</vt:lpstr>
      <vt:lpstr>IgE versus non-IgE mediated allergy</vt:lpstr>
      <vt:lpstr>PowerPoint Presentation</vt:lpstr>
      <vt:lpstr>Eosinophilic gastrointestinal disorders</vt:lpstr>
      <vt:lpstr>Eosinophilic oesophagitis</vt:lpstr>
      <vt:lpstr>Eosinophilic oesophagitis</vt:lpstr>
      <vt:lpstr>Endoscopy findings</vt:lpstr>
      <vt:lpstr>Biopsy findings</vt:lpstr>
      <vt:lpstr>Eosinophilic Enteropathy</vt:lpstr>
      <vt:lpstr>Eosinophilic Enteropathy</vt:lpstr>
      <vt:lpstr>Food protein-induced enterocolitis syndrome</vt:lpstr>
      <vt:lpstr>Food protein-induced enterocolitis syndrome</vt:lpstr>
      <vt:lpstr>Protocolitis</vt:lpstr>
      <vt:lpstr>PowerPoint Presentation</vt:lpstr>
      <vt:lpstr>Disorders associated with food allergy</vt:lpstr>
      <vt:lpstr>Gastro-oesophageal reflux disease</vt:lpstr>
      <vt:lpstr>Colic</vt:lpstr>
      <vt:lpstr>Constipation</vt:lpstr>
      <vt:lpstr>Management of IgE-mediated food allergy</vt:lpstr>
      <vt:lpstr>Skin prick testing</vt:lpstr>
      <vt:lpstr>Specific IgEs</vt:lpstr>
      <vt:lpstr>Management of non-IgE mediated food allergy</vt:lpstr>
      <vt:lpstr>Investigations in non IgE-mediated food allergy</vt:lpstr>
      <vt:lpstr>Patch testing</vt:lpstr>
      <vt:lpstr>Basophil activation test</vt:lpstr>
      <vt:lpstr>Prognosis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enteropathy</dc:title>
  <dc:creator>Tim Huggan</dc:creator>
  <cp:lastModifiedBy>Shiel, Nuala</cp:lastModifiedBy>
  <cp:revision>68</cp:revision>
  <dcterms:created xsi:type="dcterms:W3CDTF">2012-12-30T17:32:57Z</dcterms:created>
  <dcterms:modified xsi:type="dcterms:W3CDTF">2013-01-11T16:32:43Z</dcterms:modified>
</cp:coreProperties>
</file>