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3826" r:id="rId3"/>
    <p:sldMasterId id="2147484151" r:id="rId4"/>
    <p:sldMasterId id="2147484244" r:id="rId5"/>
    <p:sldMasterId id="2147484256" r:id="rId6"/>
    <p:sldMasterId id="2147484271" r:id="rId7"/>
  </p:sldMasterIdLst>
  <p:notesMasterIdLst>
    <p:notesMasterId r:id="rId46"/>
  </p:notesMasterIdLst>
  <p:sldIdLst>
    <p:sldId id="257" r:id="rId8"/>
    <p:sldId id="258" r:id="rId9"/>
    <p:sldId id="259" r:id="rId10"/>
    <p:sldId id="260" r:id="rId11"/>
    <p:sldId id="279" r:id="rId12"/>
    <p:sldId id="265" r:id="rId13"/>
    <p:sldId id="276" r:id="rId14"/>
    <p:sldId id="343" r:id="rId15"/>
    <p:sldId id="390" r:id="rId16"/>
    <p:sldId id="344" r:id="rId17"/>
    <p:sldId id="345" r:id="rId18"/>
    <p:sldId id="387" r:id="rId19"/>
    <p:sldId id="386" r:id="rId20"/>
    <p:sldId id="289" r:id="rId21"/>
    <p:sldId id="347" r:id="rId22"/>
    <p:sldId id="266" r:id="rId23"/>
    <p:sldId id="329" r:id="rId24"/>
    <p:sldId id="327" r:id="rId25"/>
    <p:sldId id="328" r:id="rId26"/>
    <p:sldId id="391" r:id="rId27"/>
    <p:sldId id="392" r:id="rId28"/>
    <p:sldId id="388" r:id="rId29"/>
    <p:sldId id="389" r:id="rId30"/>
    <p:sldId id="331" r:id="rId31"/>
    <p:sldId id="332" r:id="rId32"/>
    <p:sldId id="314" r:id="rId33"/>
    <p:sldId id="312" r:id="rId34"/>
    <p:sldId id="333" r:id="rId35"/>
    <p:sldId id="348" r:id="rId36"/>
    <p:sldId id="351" r:id="rId37"/>
    <p:sldId id="350" r:id="rId38"/>
    <p:sldId id="374" r:id="rId39"/>
    <p:sldId id="412" r:id="rId40"/>
    <p:sldId id="396" r:id="rId41"/>
    <p:sldId id="397" r:id="rId42"/>
    <p:sldId id="407" r:id="rId43"/>
    <p:sldId id="408" r:id="rId44"/>
    <p:sldId id="411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viewProps" Target="viewProps.xml"/><Relationship Id="rId8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1482770-BDAA-41A1-877E-80512DDA84A3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6027B2-1356-407B-B51C-C7FB0F11D86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576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6027B2-1356-407B-B51C-C7FB0F11D866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AD893-ACF0-4FFD-BED6-E43B00D9C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68FC8-2721-48F5-8DDA-348B222E4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9383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5CCCB-9E03-4775-9AC6-1D6334EE6F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AC7D0-8953-4B6E-87D5-1B3E73C044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6BC08-8C95-494F-9895-56A18F0FDE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1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981200"/>
            <a:ext cx="381846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CA6E2D-251C-45D5-B0E9-50EA89625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16188-594F-44C1-8BA7-671C38C09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C8D2-464E-4C90-A8C1-8CFC0DF93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F3E4C-7D46-4000-9DE9-6129F1C4D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997C1-BA2A-42F7-8815-1C7AC7870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74A4-829B-4766-89A8-8253EC275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5DA782-7701-4BCD-BA8C-C2BBD20E6D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726337-B543-4A37-9263-86B3022A0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8BBDC-D41C-43AD-9FCA-D11B29769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52A22-DEA1-414C-9F75-26F0AADEDE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66813-3B47-4EF5-9E26-5BC8B268C8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D3EF8-357B-4D7A-9E13-374F20415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02C2B-4BBC-48B4-BF4E-58362A505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F9C40-E31F-49C8-B042-299A884B0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24000"/>
            <a:ext cx="762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ADC06-8699-4594-998B-A38DBA11FF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DEB7F-39CE-458C-A917-4D759101D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06F08-0A10-44CA-BBAF-A867C2F46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F51C2-45BA-4AC3-977D-D11FAC3D56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61372-B91B-496C-A86C-72888E0741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0841B-24AF-49A0-B6F2-DFC454A182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0BC7-DFA1-439F-B56B-F2B4223CA4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8634D-A4C8-49E0-99D0-786F39C5B9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40C79-34CC-4E38-BB32-37AB23769F2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FEEC1-7590-47DE-9DA8-9DE339845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0CC4E-A79A-49EF-82B8-64AC7070F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B3D49-E68E-4F2B-885F-DB1FC126A27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3900">
              <a:solidFill>
                <a:srgbClr val="C51538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i="0">
                <a:solidFill>
                  <a:srgbClr val="6A6F77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00" i="0">
                <a:solidFill>
                  <a:srgbClr val="6C7070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3E65CEF1-A12B-4C23-AB4B-E6729BF3E04A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5" y="1981200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08352-D451-4B5D-A1C5-3CDB0C49D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9334D5-C2E6-4252-B927-BD5F9EDB8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B4F2CD2-4E99-4716-9DC4-947078C75775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FA04492-4843-4B45-BB89-07A8FDC5F4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93B8C4-A758-46BB-878C-6F0737522EF5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734AE78-2C7D-4411-9C49-AA50297987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E18E5DB-A00B-4028-BA93-9DFC6270EE44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585B661-FD5A-42A9-8700-50FAF0A28F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DDEC043-623B-4AD5-B780-05510E23DCEA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EB5E9A-B866-4728-9728-1B60266FD0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D56414-23B1-4CE4-BF24-6BD42C4DA1B1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ABBBC03-5EEC-4DEC-9482-002AEC0B92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E8EDEDA-D701-4D6B-862C-1CE689CB801B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6A7697-F4E8-4ECE-A409-E0FEB3A292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736044-7B80-405E-B468-9BDBC0AE14C2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6445BF-3F1B-4A7D-8C12-72A0F487FC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35D893-6C26-4A7D-AA0B-6BE6060B7420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C2CF0D6-4572-48CC-A509-C2CFDDD784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30A0AAD-1B0E-41FD-8FDA-F2FA0845B1EC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D058E6-F35E-4A63-AECA-51C41C02DF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9CFC1-BB9E-488C-BD9E-D483D51DE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AA0555-DF8F-4668-AE74-6F59A9CE2075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ADE98A-F80A-4E10-834C-D2129CAC00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46545B1-323C-4F1C-9306-40BE9C9EE8BD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A36B50F-48B7-4E9C-B61C-DEE3CE0597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>
              <a:defRPr/>
            </a:pPr>
            <a:endParaRPr lang="en-US" sz="3900">
              <a:solidFill>
                <a:srgbClr val="C51538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600" i="0">
                <a:solidFill>
                  <a:srgbClr val="6A6F77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00" i="0">
                <a:solidFill>
                  <a:srgbClr val="6C7070"/>
                </a:solidFill>
                <a:latin typeface="Verdana" pitchFamily="34" charset="0"/>
                <a:cs typeface="Times New Roman" pitchFamily="18" charset="0"/>
              </a:defRPr>
            </a:lvl1pPr>
          </a:lstStyle>
          <a:p>
            <a:pPr>
              <a:defRPr/>
            </a:pPr>
            <a:fld id="{40F510F1-0AFF-485F-BD30-EAA1FCB66160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79559-56F1-4FC7-9E74-2A70CFE7F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978" y="609600"/>
            <a:ext cx="6858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66992" y="1981200"/>
            <a:ext cx="339513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7592" y="1981200"/>
            <a:ext cx="3395133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advClick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24000"/>
            <a:ext cx="76200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75BAA90-65D2-4B39-A07B-70980F895D87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4560850A-9D75-4C4A-BE76-373A14704E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B082FEB-511B-40F9-9CBB-3E721612F0C4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20B5799-4B6D-402C-AA67-A9FC17067E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3A09DA8-6B45-41E2-BEC3-91659806AD0F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28CDD39-683A-4E0C-BDD2-3A68F801AF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25E370E-5A59-4451-BB6B-D28B0EA37E44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002BF2-EF01-47C8-9F26-5E14A6CB47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831F1-55D3-469A-B70E-A8EF6D9CB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CE63A8C-1C6D-4354-BEB2-A482D7863D11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27371FF-C0EC-45F5-B4FC-387F5CE943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1D587E4-FDFC-4C45-ADAD-93C0B59E801D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3571AF9-E1C3-4CD7-A499-5AC87500FF2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60642BE-DE9C-4859-B9E8-6293896DF946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4834577-8B7B-4C09-B70D-50A29C512E2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F761297-E039-4322-9B91-D8E1D09C81E4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0098950-0F1D-4DFC-9760-B290D7EA8F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EEE732D-357D-48AF-86DD-5DB07A938CD2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F843A6F-9C28-44CB-9F55-4D275412B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37B7F91-4707-431D-A0CC-48AB75365B7E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14414D9-7920-4DB9-92A6-72DCFE7323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DC14FF-33C4-4B83-9D3C-DE6DBE05E78C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C1A6BB7-476F-47D9-A1C7-472A9AE1BA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037B-3024-4C72-9B8A-CB363118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FFFFFF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FEA3166-9A06-48D0-A78A-CB8D3586F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  <p:sldLayoutId id="2147484680" r:id="rId12"/>
    <p:sldLayoutId id="2147484681" r:id="rId13"/>
    <p:sldLayoutId id="2147484682" r:id="rId14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A94E695-B30C-4962-B7A2-C0B60841D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  <p:sldLayoutId id="2147484694" r:id="rId12"/>
    <p:sldLayoutId id="214748472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FFFF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122FD9-8DF8-4528-9D5E-9DF1B4428D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993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9" descr="Second_Top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5124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5125" name="Picture 40" descr="IMP_Logo_2Colour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30" r:id="rId1"/>
    <p:sldLayoutId id="2147484706" r:id="rId2"/>
    <p:sldLayoutId id="2147484707" r:id="rId3"/>
    <p:sldLayoutId id="2147484708" r:id="rId4"/>
    <p:sldLayoutId id="2147484709" r:id="rId5"/>
    <p:sldLayoutId id="2147484710" r:id="rId6"/>
    <p:sldLayoutId id="2147484711" r:id="rId7"/>
    <p:sldLayoutId id="2147484712" r:id="rId8"/>
    <p:sldLayoutId id="2147484713" r:id="rId9"/>
    <p:sldLayoutId id="2147484714" r:id="rId10"/>
    <p:sldLayoutId id="2147484715" r:id="rId11"/>
    <p:sldLayoutId id="21474847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0FD1166-265C-415A-8D81-F49368C98CC9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6944433-F1FF-4AC6-9528-3290A0F56D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31" r:id="rId1"/>
    <p:sldLayoutId id="2147484732" r:id="rId2"/>
    <p:sldLayoutId id="2147484733" r:id="rId3"/>
    <p:sldLayoutId id="2147484734" r:id="rId4"/>
    <p:sldLayoutId id="2147484735" r:id="rId5"/>
    <p:sldLayoutId id="2147484736" r:id="rId6"/>
    <p:sldLayoutId id="2147484737" r:id="rId7"/>
    <p:sldLayoutId id="2147484738" r:id="rId8"/>
    <p:sldLayoutId id="2147484739" r:id="rId9"/>
    <p:sldLayoutId id="2147484740" r:id="rId10"/>
    <p:sldLayoutId id="21474847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9" descr="Second_Top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717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7173" name="Picture 40" descr="IMP_Logo_2Colou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42" r:id="rId1"/>
    <p:sldLayoutId id="2147484717" r:id="rId2"/>
    <p:sldLayoutId id="2147484718" r:id="rId3"/>
    <p:sldLayoutId id="2147484719" r:id="rId4"/>
    <p:sldLayoutId id="2147484720" r:id="rId5"/>
    <p:sldLayoutId id="2147484721" r:id="rId6"/>
    <p:sldLayoutId id="2147484722" r:id="rId7"/>
    <p:sldLayoutId id="2147484723" r:id="rId8"/>
    <p:sldLayoutId id="2147484724" r:id="rId9"/>
    <p:sldLayoutId id="2147484725" r:id="rId10"/>
    <p:sldLayoutId id="2147484726" r:id="rId11"/>
    <p:sldLayoutId id="2147484727" r:id="rId12"/>
    <p:sldLayoutId id="2147484743" r:id="rId13"/>
    <p:sldLayoutId id="214748472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+mn-ea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+mn-lt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35981EBF-22ED-4789-A59F-45BFD950F141}" type="datetimeFigureOut">
              <a:rPr lang="en-US"/>
              <a:pPr>
                <a:defRPr/>
              </a:pPr>
              <a:t>1/8/2013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prstClr val="black">
                    <a:tint val="75000"/>
                  </a:prstClr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fld id="{1EC81085-FFCE-4965-992D-8807AEF02C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4" r:id="rId1"/>
    <p:sldLayoutId id="2147484745" r:id="rId2"/>
    <p:sldLayoutId id="2147484746" r:id="rId3"/>
    <p:sldLayoutId id="2147484747" r:id="rId4"/>
    <p:sldLayoutId id="2147484748" r:id="rId5"/>
    <p:sldLayoutId id="2147484749" r:id="rId6"/>
    <p:sldLayoutId id="2147484750" r:id="rId7"/>
    <p:sldLayoutId id="2147484751" r:id="rId8"/>
    <p:sldLayoutId id="2147484752" r:id="rId9"/>
    <p:sldLayoutId id="2147484753" r:id="rId10"/>
    <p:sldLayoutId id="21474847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embers.tripod.com/~jaydambrosio/cNarmer.JP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8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72400" cy="1524000"/>
          </a:xfrm>
        </p:spPr>
        <p:txBody>
          <a:bodyPr/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Allergic disease in the 21</a:t>
            </a:r>
            <a:r>
              <a:rPr lang="en-AU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AU" dirty="0" smtClean="0">
                <a:latin typeface="Arial" pitchFamily="34" charset="0"/>
                <a:cs typeface="Arial" pitchFamily="34" charset="0"/>
              </a:rPr>
              <a:t> Century – a modern epidemic</a:t>
            </a:r>
            <a:endParaRPr lang="en-A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505200"/>
            <a:ext cx="7772400" cy="1752600"/>
          </a:xfrm>
        </p:spPr>
        <p:txBody>
          <a:bodyPr/>
          <a:lstStyle/>
          <a:p>
            <a:r>
              <a:rPr lang="en-AU" dirty="0" smtClean="0">
                <a:latin typeface="Arial" pitchFamily="34" charset="0"/>
                <a:cs typeface="Arial" pitchFamily="34" charset="0"/>
              </a:rPr>
              <a:t>Dr Robert Boyle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MB ChB, PhD</a:t>
            </a:r>
            <a:br>
              <a:rPr lang="en-AU" sz="2400" dirty="0" smtClean="0">
                <a:latin typeface="Arial" pitchFamily="34" charset="0"/>
                <a:cs typeface="Arial" pitchFamily="34" charset="0"/>
              </a:rPr>
            </a:br>
            <a:r>
              <a:rPr lang="en-AU" sz="2400" dirty="0" smtClean="0">
                <a:latin typeface="Arial" pitchFamily="34" charset="0"/>
                <a:cs typeface="Arial" pitchFamily="34" charset="0"/>
              </a:rPr>
              <a:t>Clinical Senior Lecturer in Paediatric Allergy</a:t>
            </a:r>
          </a:p>
          <a:p>
            <a:r>
              <a:rPr lang="en-AU" sz="2400" dirty="0" smtClean="0">
                <a:latin typeface="Arial" pitchFamily="34" charset="0"/>
                <a:cs typeface="Arial" pitchFamily="34" charset="0"/>
              </a:rPr>
              <a:t>Imperial College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London/St Mary’s </a:t>
            </a:r>
            <a:r>
              <a:rPr lang="en-AU" sz="2400" dirty="0" smtClean="0">
                <a:latin typeface="Arial" pitchFamily="34" charset="0"/>
                <a:cs typeface="Arial" pitchFamily="34" charset="0"/>
              </a:rPr>
              <a:t>Hospital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47800"/>
            <a:ext cx="7696200" cy="495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74725" y="304800"/>
            <a:ext cx="6835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solidFill>
                  <a:srgbClr val="FFFF00"/>
                </a:solidFill>
              </a:rPr>
              <a:t>Overlap of Atopic diseases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4"/>
          <p:cNvSpPr txBox="1">
            <a:spLocks noChangeArrowheads="1"/>
          </p:cNvSpPr>
          <p:nvPr/>
        </p:nvSpPr>
        <p:spPr bwMode="auto">
          <a:xfrm>
            <a:off x="0" y="6457950"/>
            <a:ext cx="4829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chemeClr val="bg1"/>
                </a:solidFill>
              </a:rPr>
              <a:t>J Allergy Clin Immunol 2007;120:878-84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" y="1690688"/>
            <a:ext cx="908685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8305800" cy="638175"/>
          </a:xfrm>
        </p:spPr>
        <p:txBody>
          <a:bodyPr/>
          <a:lstStyle/>
          <a:p>
            <a:r>
              <a:rPr lang="en-US" sz="4000" smtClean="0">
                <a:latin typeface="Times New Roman" pitchFamily="28" charset="0"/>
                <a:cs typeface="Times New Roman" pitchFamily="28" charset="0"/>
              </a:rPr>
              <a:t>The Allergy Epidemic – Anaphylaxis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638175"/>
          </a:xfrm>
        </p:spPr>
        <p:txBody>
          <a:bodyPr/>
          <a:lstStyle/>
          <a:p>
            <a:r>
              <a:rPr lang="en-GB" sz="2800" smtClean="0">
                <a:latin typeface="Times New Roman" pitchFamily="28" charset="0"/>
                <a:cs typeface="Times New Roman" pitchFamily="28" charset="0"/>
              </a:rPr>
              <a:t>Prevalence of food allergy in 1 year old infants: 2007-10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42900" y="1574800"/>
          <a:ext cx="8521701" cy="269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/>
                <a:gridCol w="2933700"/>
                <a:gridCol w="3644901"/>
              </a:tblGrid>
              <a:tr h="98331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Positive SPT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Positive oral food challenge</a:t>
                      </a:r>
                      <a:endParaRPr lang="en-GB" dirty="0"/>
                    </a:p>
                  </a:txBody>
                  <a:tcPr/>
                </a:tc>
              </a:tr>
              <a:tr h="569696">
                <a:tc>
                  <a:txBody>
                    <a:bodyPr/>
                    <a:lstStyle/>
                    <a:p>
                      <a:r>
                        <a:rPr lang="en-GB" dirty="0" smtClean="0"/>
                        <a:t>Raw egg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8.9</a:t>
                      </a:r>
                      <a:endParaRPr lang="en-GB" dirty="0"/>
                    </a:p>
                  </a:txBody>
                  <a:tcPr/>
                </a:tc>
              </a:tr>
              <a:tr h="569696">
                <a:tc>
                  <a:txBody>
                    <a:bodyPr/>
                    <a:lstStyle/>
                    <a:p>
                      <a:r>
                        <a:rPr lang="en-GB" dirty="0" smtClean="0"/>
                        <a:t>Peanut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3.0</a:t>
                      </a:r>
                      <a:endParaRPr lang="en-GB" dirty="0"/>
                    </a:p>
                  </a:txBody>
                  <a:tcPr/>
                </a:tc>
              </a:tr>
              <a:tr h="569696">
                <a:tc>
                  <a:txBody>
                    <a:bodyPr/>
                    <a:lstStyle/>
                    <a:p>
                      <a:r>
                        <a:rPr lang="en-GB" dirty="0" smtClean="0"/>
                        <a:t>Sesame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93700" y="4686300"/>
          <a:ext cx="8432799" cy="149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300"/>
                <a:gridCol w="2959100"/>
                <a:gridCol w="3581399"/>
              </a:tblGrid>
              <a:tr h="94886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Parent reported reaction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Immediate type reaction</a:t>
                      </a:r>
                      <a:endParaRPr lang="en-GB" dirty="0"/>
                    </a:p>
                  </a:txBody>
                  <a:tcPr/>
                </a:tc>
              </a:tr>
              <a:tr h="549738">
                <a:tc>
                  <a:txBody>
                    <a:bodyPr/>
                    <a:lstStyle/>
                    <a:p>
                      <a:r>
                        <a:rPr lang="en-GB" dirty="0" smtClean="0"/>
                        <a:t>Cow’s milk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2.7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119" name="TextBox 5"/>
          <p:cNvSpPr txBox="1">
            <a:spLocks noChangeArrowheads="1"/>
          </p:cNvSpPr>
          <p:nvPr/>
        </p:nvSpPr>
        <p:spPr bwMode="auto">
          <a:xfrm>
            <a:off x="0" y="6426200"/>
            <a:ext cx="652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6C7070"/>
                </a:solidFill>
              </a:rPr>
              <a:t>J Allergy Clin Immunol 2011;127:668-76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>
                <a:latin typeface="Times New Roman" pitchFamily="28" charset="0"/>
                <a:cs typeface="Times New Roman" pitchFamily="28" charset="0"/>
              </a:rPr>
              <a:t>National Health and Nutritional Examination Surveys II and III</a:t>
            </a:r>
          </a:p>
        </p:txBody>
      </p:sp>
      <p:graphicFrame>
        <p:nvGraphicFramePr>
          <p:cNvPr id="255144" name="Group 168"/>
          <p:cNvGraphicFramePr>
            <a:graphicFrameLocks noGrp="1"/>
          </p:cNvGraphicFramePr>
          <p:nvPr>
            <p:ph idx="1"/>
          </p:nvPr>
        </p:nvGraphicFramePr>
        <p:xfrm>
          <a:off x="457200" y="1981200"/>
          <a:ext cx="8229600" cy="3810000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Allergen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NHANES 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1976-1980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NHANES III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1988-1994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Ragweed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12.5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26.2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Ryegrass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5.8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26.9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Oak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5.2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13.2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Bermuda grass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18.1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Cat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3.1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17.0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A.alternata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4.5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12.9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At least 1 allergen</a:t>
                      </a:r>
                    </a:p>
                  </a:txBody>
                  <a:tcPr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21.8</a:t>
                      </a:r>
                    </a:p>
                  </a:txBody>
                  <a:tcPr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charset="0"/>
                        </a:rPr>
                        <a:t>41.9</a:t>
                      </a:r>
                    </a:p>
                  </a:txBody>
                  <a:tcPr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46" name="Text Box 169"/>
          <p:cNvSpPr txBox="1">
            <a:spLocks noChangeArrowheads="1"/>
          </p:cNvSpPr>
          <p:nvPr/>
        </p:nvSpPr>
        <p:spPr bwMode="auto">
          <a:xfrm>
            <a:off x="457200" y="6248400"/>
            <a:ext cx="525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FFFFFF"/>
                </a:solidFill>
                <a:latin typeface="Arial" pitchFamily="34" charset="0"/>
                <a:cs typeface="+mn-cs"/>
              </a:rPr>
              <a:t>J Allergy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Clin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+mn-cs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itchFamily="34" charset="0"/>
                <a:cs typeface="+mn-cs"/>
              </a:rPr>
              <a:t>Immunol</a:t>
            </a:r>
            <a:r>
              <a:rPr lang="en-US" dirty="0">
                <a:solidFill>
                  <a:srgbClr val="FFFFFF"/>
                </a:solidFill>
                <a:latin typeface="Arial" pitchFamily="34" charset="0"/>
                <a:cs typeface="+mn-cs"/>
              </a:rPr>
              <a:t> 2005;116:377-83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30" name="Group 2"/>
          <p:cNvGrpSpPr>
            <a:grpSpLocks/>
          </p:cNvGrpSpPr>
          <p:nvPr/>
        </p:nvGrpSpPr>
        <p:grpSpPr bwMode="auto">
          <a:xfrm rot="10602856" flipH="1">
            <a:off x="1612900" y="4908550"/>
            <a:ext cx="177800" cy="247650"/>
            <a:chOff x="1104" y="1536"/>
            <a:chExt cx="144" cy="192"/>
          </a:xfrm>
        </p:grpSpPr>
        <p:sp>
          <p:nvSpPr>
            <p:cNvPr id="48200" name="Freeform 3"/>
            <p:cNvSpPr>
              <a:spLocks/>
            </p:cNvSpPr>
            <p:nvPr/>
          </p:nvSpPr>
          <p:spPr bwMode="auto">
            <a:xfrm>
              <a:off x="1104" y="1536"/>
              <a:ext cx="144" cy="48"/>
            </a:xfrm>
            <a:custGeom>
              <a:avLst/>
              <a:gdLst>
                <a:gd name="T0" fmla="*/ 0 w 144"/>
                <a:gd name="T1" fmla="*/ 0 h 48"/>
                <a:gd name="T2" fmla="*/ 0 w 144"/>
                <a:gd name="T3" fmla="*/ 48 h 48"/>
                <a:gd name="T4" fmla="*/ 144 w 144"/>
                <a:gd name="T5" fmla="*/ 48 h 48"/>
                <a:gd name="T6" fmla="*/ 144 w 144"/>
                <a:gd name="T7" fmla="*/ 0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48"/>
                <a:gd name="T14" fmla="*/ 144 w 144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48">
                  <a:moveTo>
                    <a:pt x="0" y="0"/>
                  </a:moveTo>
                  <a:lnTo>
                    <a:pt x="0" y="48"/>
                  </a:lnTo>
                  <a:lnTo>
                    <a:pt x="144" y="48"/>
                  </a:lnTo>
                  <a:lnTo>
                    <a:pt x="144" y="0"/>
                  </a:lnTo>
                </a:path>
              </a:pathLst>
            </a:custGeom>
            <a:noFill/>
            <a:ln w="57150">
              <a:solidFill>
                <a:srgbClr val="99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201" name="Line 4"/>
            <p:cNvSpPr>
              <a:spLocks noChangeShapeType="1"/>
            </p:cNvSpPr>
            <p:nvPr/>
          </p:nvSpPr>
          <p:spPr bwMode="auto">
            <a:xfrm>
              <a:off x="1176" y="1584"/>
              <a:ext cx="0" cy="144"/>
            </a:xfrm>
            <a:prstGeom prst="line">
              <a:avLst/>
            </a:prstGeom>
            <a:noFill/>
            <a:ln w="76200">
              <a:solidFill>
                <a:srgbClr val="99FF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8131" name="AutoShape 5"/>
          <p:cNvSpPr>
            <a:spLocks noChangeArrowheads="1"/>
          </p:cNvSpPr>
          <p:nvPr/>
        </p:nvSpPr>
        <p:spPr bwMode="auto">
          <a:xfrm rot="562841" flipH="1">
            <a:off x="1298575" y="4987925"/>
            <a:ext cx="234950" cy="3095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32" name="Line 6"/>
          <p:cNvSpPr>
            <a:spLocks noChangeShapeType="1"/>
          </p:cNvSpPr>
          <p:nvPr/>
        </p:nvSpPr>
        <p:spPr bwMode="auto">
          <a:xfrm rot="7955782" flipH="1">
            <a:off x="1361282" y="4839494"/>
            <a:ext cx="185737" cy="11747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8133" name="Group 7"/>
          <p:cNvGrpSpPr>
            <a:grpSpLocks/>
          </p:cNvGrpSpPr>
          <p:nvPr/>
        </p:nvGrpSpPr>
        <p:grpSpPr bwMode="auto">
          <a:xfrm>
            <a:off x="1084263" y="3810000"/>
            <a:ext cx="1016000" cy="1144588"/>
            <a:chOff x="738" y="2497"/>
            <a:chExt cx="594" cy="624"/>
          </a:xfrm>
        </p:grpSpPr>
        <p:sp>
          <p:nvSpPr>
            <p:cNvPr id="48198" name="Oval 8"/>
            <p:cNvSpPr>
              <a:spLocks noChangeArrowheads="1"/>
            </p:cNvSpPr>
            <p:nvPr/>
          </p:nvSpPr>
          <p:spPr bwMode="auto">
            <a:xfrm rot="5935799" flipH="1">
              <a:off x="723" y="2512"/>
              <a:ext cx="624" cy="59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99" name="Oval 9"/>
            <p:cNvSpPr>
              <a:spLocks noChangeArrowheads="1"/>
            </p:cNvSpPr>
            <p:nvPr/>
          </p:nvSpPr>
          <p:spPr bwMode="auto">
            <a:xfrm rot="5935799" flipH="1">
              <a:off x="813" y="2608"/>
              <a:ext cx="468" cy="483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8134" name="Text Box 10"/>
          <p:cNvSpPr txBox="1">
            <a:spLocks noChangeArrowheads="1"/>
          </p:cNvSpPr>
          <p:nvPr/>
        </p:nvSpPr>
        <p:spPr bwMode="auto">
          <a:xfrm rot="16735799" flipH="1">
            <a:off x="1087438" y="4921250"/>
            <a:ext cx="54927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>
            <a:spAutoFit/>
          </a:bodyPr>
          <a:lstStyle/>
          <a:p>
            <a:pPr algn="ctr"/>
            <a:endParaRPr lang="en-AU" sz="2400" b="1">
              <a:solidFill>
                <a:schemeClr val="bg1"/>
              </a:solidFill>
              <a:latin typeface="Times New Roman" pitchFamily="28" charset="0"/>
            </a:endParaRPr>
          </a:p>
        </p:txBody>
      </p:sp>
      <p:sp>
        <p:nvSpPr>
          <p:cNvPr id="48135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/>
          <a:lstStyle/>
          <a:p>
            <a:pPr eaLnBrk="1" hangingPunct="1"/>
            <a:r>
              <a:rPr lang="en-AU" sz="4000" smtClean="0">
                <a:latin typeface="Times New Roman" pitchFamily="28" charset="0"/>
                <a:cs typeface="Times New Roman" pitchFamily="28" charset="0"/>
              </a:rPr>
              <a:t>Early and Late Phase IgE responses</a:t>
            </a:r>
          </a:p>
        </p:txBody>
      </p:sp>
      <p:sp>
        <p:nvSpPr>
          <p:cNvPr id="48136" name="Rectangle 12"/>
          <p:cNvSpPr>
            <a:spLocks noChangeArrowheads="1"/>
          </p:cNvSpPr>
          <p:nvPr/>
        </p:nvSpPr>
        <p:spPr bwMode="auto">
          <a:xfrm>
            <a:off x="381000" y="4572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AU" sz="4400">
              <a:solidFill>
                <a:srgbClr val="FFFF00"/>
              </a:solidFill>
            </a:endParaRPr>
          </a:p>
        </p:txBody>
      </p:sp>
      <p:grpSp>
        <p:nvGrpSpPr>
          <p:cNvPr id="48137" name="Group 13"/>
          <p:cNvGrpSpPr>
            <a:grpSpLocks/>
          </p:cNvGrpSpPr>
          <p:nvPr/>
        </p:nvGrpSpPr>
        <p:grpSpPr bwMode="auto">
          <a:xfrm>
            <a:off x="685800" y="1447800"/>
            <a:ext cx="2057400" cy="1676400"/>
            <a:chOff x="2976" y="2592"/>
            <a:chExt cx="1296" cy="1056"/>
          </a:xfrm>
        </p:grpSpPr>
        <p:sp>
          <p:nvSpPr>
            <p:cNvPr id="48174" name="Text Box 14"/>
            <p:cNvSpPr txBox="1">
              <a:spLocks noChangeArrowheads="1"/>
            </p:cNvSpPr>
            <p:nvPr/>
          </p:nvSpPr>
          <p:spPr bwMode="auto">
            <a:xfrm rot="954306">
              <a:off x="3408" y="2592"/>
              <a:ext cx="265" cy="288"/>
            </a:xfrm>
            <a:prstGeom prst="rect">
              <a:avLst/>
            </a:prstGeom>
            <a:noFill/>
            <a:ln w="762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sz="2400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48175" name="Rectangle 15"/>
            <p:cNvSpPr>
              <a:spLocks noChangeArrowheads="1"/>
            </p:cNvSpPr>
            <p:nvPr/>
          </p:nvSpPr>
          <p:spPr bwMode="auto">
            <a:xfrm rot="5552185">
              <a:off x="3995" y="3109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sz="2400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48176" name="Rectangle 16"/>
            <p:cNvSpPr>
              <a:spLocks noChangeArrowheads="1"/>
            </p:cNvSpPr>
            <p:nvPr/>
          </p:nvSpPr>
          <p:spPr bwMode="auto">
            <a:xfrm rot="-6034786">
              <a:off x="2976" y="2922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AU" sz="2400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48177" name="Rectangle 17"/>
            <p:cNvSpPr>
              <a:spLocks noChangeArrowheads="1"/>
            </p:cNvSpPr>
            <p:nvPr/>
          </p:nvSpPr>
          <p:spPr bwMode="auto">
            <a:xfrm rot="-3058221">
              <a:off x="3157" y="2677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sz="2400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48178" name="Rectangle 18"/>
            <p:cNvSpPr>
              <a:spLocks noChangeArrowheads="1"/>
            </p:cNvSpPr>
            <p:nvPr/>
          </p:nvSpPr>
          <p:spPr bwMode="auto">
            <a:xfrm rot="3309717">
              <a:off x="3792" y="2784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AU" sz="2400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48179" name="Rectangle 19"/>
            <p:cNvSpPr>
              <a:spLocks noChangeArrowheads="1"/>
            </p:cNvSpPr>
            <p:nvPr/>
          </p:nvSpPr>
          <p:spPr bwMode="auto">
            <a:xfrm rot="1018759">
              <a:off x="3640" y="2618"/>
              <a:ext cx="2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AU" sz="2400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48180" name="Rectangle 20"/>
            <p:cNvSpPr>
              <a:spLocks noChangeArrowheads="1"/>
            </p:cNvSpPr>
            <p:nvPr/>
          </p:nvSpPr>
          <p:spPr bwMode="auto">
            <a:xfrm rot="-7990551">
              <a:off x="3131" y="3253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sz="2400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48181" name="Rectangle 21"/>
            <p:cNvSpPr>
              <a:spLocks noChangeArrowheads="1"/>
            </p:cNvSpPr>
            <p:nvPr/>
          </p:nvSpPr>
          <p:spPr bwMode="auto">
            <a:xfrm rot="10758092">
              <a:off x="3456" y="3360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sz="2400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48182" name="Rectangle 22"/>
            <p:cNvSpPr>
              <a:spLocks noChangeArrowheads="1"/>
            </p:cNvSpPr>
            <p:nvPr/>
          </p:nvSpPr>
          <p:spPr bwMode="auto">
            <a:xfrm rot="9415758">
              <a:off x="3792" y="3264"/>
              <a:ext cx="26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r>
                <a:rPr lang="en-AU" sz="2400">
                  <a:solidFill>
                    <a:srgbClr val="CCFFFF"/>
                  </a:solidFill>
                  <a:latin typeface="Arial Black" pitchFamily="34" charset="0"/>
                </a:rPr>
                <a:t>Y</a:t>
              </a:r>
            </a:p>
          </p:txBody>
        </p:sp>
        <p:sp>
          <p:nvSpPr>
            <p:cNvPr id="48183" name="Freeform 23"/>
            <p:cNvSpPr>
              <a:spLocks/>
            </p:cNvSpPr>
            <p:nvPr/>
          </p:nvSpPr>
          <p:spPr bwMode="auto">
            <a:xfrm>
              <a:off x="3120" y="2736"/>
              <a:ext cx="946" cy="728"/>
            </a:xfrm>
            <a:custGeom>
              <a:avLst/>
              <a:gdLst>
                <a:gd name="T0" fmla="*/ 493 w 946"/>
                <a:gd name="T1" fmla="*/ 62 h 728"/>
                <a:gd name="T2" fmla="*/ 710 w 946"/>
                <a:gd name="T3" fmla="*/ 83 h 728"/>
                <a:gd name="T4" fmla="*/ 752 w 946"/>
                <a:gd name="T5" fmla="*/ 145 h 728"/>
                <a:gd name="T6" fmla="*/ 804 w 946"/>
                <a:gd name="T7" fmla="*/ 217 h 728"/>
                <a:gd name="T8" fmla="*/ 814 w 946"/>
                <a:gd name="T9" fmla="*/ 248 h 728"/>
                <a:gd name="T10" fmla="*/ 845 w 946"/>
                <a:gd name="T11" fmla="*/ 289 h 728"/>
                <a:gd name="T12" fmla="*/ 897 w 946"/>
                <a:gd name="T13" fmla="*/ 403 h 728"/>
                <a:gd name="T14" fmla="*/ 938 w 946"/>
                <a:gd name="T15" fmla="*/ 434 h 728"/>
                <a:gd name="T16" fmla="*/ 928 w 946"/>
                <a:gd name="T17" fmla="*/ 569 h 728"/>
                <a:gd name="T18" fmla="*/ 876 w 946"/>
                <a:gd name="T19" fmla="*/ 610 h 728"/>
                <a:gd name="T20" fmla="*/ 731 w 946"/>
                <a:gd name="T21" fmla="*/ 662 h 728"/>
                <a:gd name="T22" fmla="*/ 607 w 946"/>
                <a:gd name="T23" fmla="*/ 724 h 728"/>
                <a:gd name="T24" fmla="*/ 348 w 946"/>
                <a:gd name="T25" fmla="*/ 713 h 728"/>
                <a:gd name="T26" fmla="*/ 183 w 946"/>
                <a:gd name="T27" fmla="*/ 538 h 728"/>
                <a:gd name="T28" fmla="*/ 79 w 946"/>
                <a:gd name="T29" fmla="*/ 465 h 728"/>
                <a:gd name="T30" fmla="*/ 48 w 946"/>
                <a:gd name="T31" fmla="*/ 248 h 728"/>
                <a:gd name="T32" fmla="*/ 110 w 946"/>
                <a:gd name="T33" fmla="*/ 227 h 728"/>
                <a:gd name="T34" fmla="*/ 141 w 946"/>
                <a:gd name="T35" fmla="*/ 207 h 728"/>
                <a:gd name="T36" fmla="*/ 235 w 946"/>
                <a:gd name="T37" fmla="*/ 62 h 728"/>
                <a:gd name="T38" fmla="*/ 276 w 946"/>
                <a:gd name="T39" fmla="*/ 0 h 728"/>
                <a:gd name="T40" fmla="*/ 441 w 946"/>
                <a:gd name="T41" fmla="*/ 20 h 728"/>
                <a:gd name="T42" fmla="*/ 452 w 946"/>
                <a:gd name="T43" fmla="*/ 52 h 728"/>
                <a:gd name="T44" fmla="*/ 493 w 946"/>
                <a:gd name="T45" fmla="*/ 62 h 7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46"/>
                <a:gd name="T70" fmla="*/ 0 h 728"/>
                <a:gd name="T71" fmla="*/ 946 w 946"/>
                <a:gd name="T72" fmla="*/ 728 h 7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46" h="728">
                  <a:moveTo>
                    <a:pt x="493" y="62"/>
                  </a:moveTo>
                  <a:cubicBezTo>
                    <a:pt x="575" y="42"/>
                    <a:pt x="592" y="33"/>
                    <a:pt x="710" y="83"/>
                  </a:cubicBezTo>
                  <a:cubicBezTo>
                    <a:pt x="733" y="93"/>
                    <a:pt x="752" y="145"/>
                    <a:pt x="752" y="145"/>
                  </a:cubicBezTo>
                  <a:cubicBezTo>
                    <a:pt x="775" y="215"/>
                    <a:pt x="742" y="132"/>
                    <a:pt x="804" y="217"/>
                  </a:cubicBezTo>
                  <a:cubicBezTo>
                    <a:pt x="810" y="226"/>
                    <a:pt x="809" y="239"/>
                    <a:pt x="814" y="248"/>
                  </a:cubicBezTo>
                  <a:cubicBezTo>
                    <a:pt x="822" y="263"/>
                    <a:pt x="835" y="275"/>
                    <a:pt x="845" y="289"/>
                  </a:cubicBezTo>
                  <a:cubicBezTo>
                    <a:pt x="853" y="350"/>
                    <a:pt x="839" y="384"/>
                    <a:pt x="897" y="403"/>
                  </a:cubicBezTo>
                  <a:cubicBezTo>
                    <a:pt x="911" y="413"/>
                    <a:pt x="935" y="417"/>
                    <a:pt x="938" y="434"/>
                  </a:cubicBezTo>
                  <a:cubicBezTo>
                    <a:pt x="946" y="478"/>
                    <a:pt x="943" y="526"/>
                    <a:pt x="928" y="569"/>
                  </a:cubicBezTo>
                  <a:cubicBezTo>
                    <a:pt x="921" y="590"/>
                    <a:pt x="895" y="599"/>
                    <a:pt x="876" y="610"/>
                  </a:cubicBezTo>
                  <a:cubicBezTo>
                    <a:pt x="838" y="631"/>
                    <a:pt x="772" y="651"/>
                    <a:pt x="731" y="662"/>
                  </a:cubicBezTo>
                  <a:cubicBezTo>
                    <a:pt x="682" y="694"/>
                    <a:pt x="667" y="711"/>
                    <a:pt x="607" y="724"/>
                  </a:cubicBezTo>
                  <a:cubicBezTo>
                    <a:pt x="521" y="720"/>
                    <a:pt x="433" y="728"/>
                    <a:pt x="348" y="713"/>
                  </a:cubicBezTo>
                  <a:cubicBezTo>
                    <a:pt x="250" y="695"/>
                    <a:pt x="236" y="599"/>
                    <a:pt x="183" y="538"/>
                  </a:cubicBezTo>
                  <a:cubicBezTo>
                    <a:pt x="139" y="487"/>
                    <a:pt x="142" y="497"/>
                    <a:pt x="79" y="465"/>
                  </a:cubicBezTo>
                  <a:cubicBezTo>
                    <a:pt x="54" y="387"/>
                    <a:pt x="0" y="344"/>
                    <a:pt x="48" y="248"/>
                  </a:cubicBezTo>
                  <a:cubicBezTo>
                    <a:pt x="58" y="228"/>
                    <a:pt x="90" y="236"/>
                    <a:pt x="110" y="227"/>
                  </a:cubicBezTo>
                  <a:cubicBezTo>
                    <a:pt x="121" y="222"/>
                    <a:pt x="131" y="214"/>
                    <a:pt x="141" y="207"/>
                  </a:cubicBezTo>
                  <a:cubicBezTo>
                    <a:pt x="197" y="133"/>
                    <a:pt x="197" y="130"/>
                    <a:pt x="235" y="62"/>
                  </a:cubicBezTo>
                  <a:cubicBezTo>
                    <a:pt x="247" y="40"/>
                    <a:pt x="276" y="0"/>
                    <a:pt x="276" y="0"/>
                  </a:cubicBezTo>
                  <a:cubicBezTo>
                    <a:pt x="331" y="7"/>
                    <a:pt x="388" y="4"/>
                    <a:pt x="441" y="20"/>
                  </a:cubicBezTo>
                  <a:cubicBezTo>
                    <a:pt x="452" y="23"/>
                    <a:pt x="444" y="44"/>
                    <a:pt x="452" y="52"/>
                  </a:cubicBezTo>
                  <a:cubicBezTo>
                    <a:pt x="463" y="63"/>
                    <a:pt x="479" y="62"/>
                    <a:pt x="493" y="6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56" name="Freeform 24"/>
            <p:cNvSpPr>
              <a:spLocks/>
            </p:cNvSpPr>
            <p:nvPr/>
          </p:nvSpPr>
          <p:spPr bwMode="auto">
            <a:xfrm>
              <a:off x="3360" y="2928"/>
              <a:ext cx="528" cy="384"/>
            </a:xfrm>
            <a:custGeom>
              <a:avLst/>
              <a:gdLst/>
              <a:ahLst/>
              <a:cxnLst>
                <a:cxn ang="0">
                  <a:pos x="293" y="60"/>
                </a:cxn>
                <a:cxn ang="0">
                  <a:pos x="24" y="112"/>
                </a:cxn>
                <a:cxn ang="0">
                  <a:pos x="107" y="349"/>
                </a:cxn>
                <a:cxn ang="0">
                  <a:pos x="366" y="339"/>
                </a:cxn>
                <a:cxn ang="0">
                  <a:pos x="397" y="329"/>
                </a:cxn>
                <a:cxn ang="0">
                  <a:pos x="428" y="256"/>
                </a:cxn>
                <a:cxn ang="0">
                  <a:pos x="293" y="60"/>
                </a:cxn>
              </a:cxnLst>
              <a:rect l="0" t="0" r="r" b="b"/>
              <a:pathLst>
                <a:path w="460" h="349">
                  <a:moveTo>
                    <a:pt x="293" y="60"/>
                  </a:moveTo>
                  <a:cubicBezTo>
                    <a:pt x="195" y="28"/>
                    <a:pt x="53" y="0"/>
                    <a:pt x="24" y="112"/>
                  </a:cubicBezTo>
                  <a:cubicBezTo>
                    <a:pt x="37" y="231"/>
                    <a:pt x="0" y="314"/>
                    <a:pt x="107" y="349"/>
                  </a:cubicBezTo>
                  <a:cubicBezTo>
                    <a:pt x="193" y="346"/>
                    <a:pt x="280" y="345"/>
                    <a:pt x="366" y="339"/>
                  </a:cubicBezTo>
                  <a:cubicBezTo>
                    <a:pt x="377" y="338"/>
                    <a:pt x="389" y="337"/>
                    <a:pt x="397" y="329"/>
                  </a:cubicBezTo>
                  <a:cubicBezTo>
                    <a:pt x="416" y="310"/>
                    <a:pt x="416" y="280"/>
                    <a:pt x="428" y="256"/>
                  </a:cubicBezTo>
                  <a:cubicBezTo>
                    <a:pt x="416" y="45"/>
                    <a:pt x="460" y="60"/>
                    <a:pt x="293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pitchFamily="34" charset="0"/>
              </a:endParaRPr>
            </a:p>
          </p:txBody>
        </p:sp>
        <p:sp>
          <p:nvSpPr>
            <p:cNvPr id="48185" name="Oval 25"/>
            <p:cNvSpPr>
              <a:spLocks noChangeArrowheads="1"/>
            </p:cNvSpPr>
            <p:nvPr/>
          </p:nvSpPr>
          <p:spPr bwMode="auto">
            <a:xfrm>
              <a:off x="3866" y="3216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86" name="Oval 26"/>
            <p:cNvSpPr>
              <a:spLocks noChangeArrowheads="1"/>
            </p:cNvSpPr>
            <p:nvPr/>
          </p:nvSpPr>
          <p:spPr bwMode="auto">
            <a:xfrm>
              <a:off x="3482" y="3360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87" name="Oval 27"/>
            <p:cNvSpPr>
              <a:spLocks noChangeArrowheads="1"/>
            </p:cNvSpPr>
            <p:nvPr/>
          </p:nvSpPr>
          <p:spPr bwMode="auto">
            <a:xfrm>
              <a:off x="3530" y="2880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88" name="Oval 28"/>
            <p:cNvSpPr>
              <a:spLocks noChangeArrowheads="1"/>
            </p:cNvSpPr>
            <p:nvPr/>
          </p:nvSpPr>
          <p:spPr bwMode="auto">
            <a:xfrm>
              <a:off x="3338" y="2928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89" name="Oval 29"/>
            <p:cNvSpPr>
              <a:spLocks noChangeArrowheads="1"/>
            </p:cNvSpPr>
            <p:nvPr/>
          </p:nvSpPr>
          <p:spPr bwMode="auto">
            <a:xfrm>
              <a:off x="3194" y="3024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90" name="Oval 30"/>
            <p:cNvSpPr>
              <a:spLocks noChangeArrowheads="1"/>
            </p:cNvSpPr>
            <p:nvPr/>
          </p:nvSpPr>
          <p:spPr bwMode="auto">
            <a:xfrm>
              <a:off x="3626" y="2832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91" name="Oval 31"/>
            <p:cNvSpPr>
              <a:spLocks noChangeArrowheads="1"/>
            </p:cNvSpPr>
            <p:nvPr/>
          </p:nvSpPr>
          <p:spPr bwMode="auto">
            <a:xfrm>
              <a:off x="3242" y="3120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92" name="Oval 32"/>
            <p:cNvSpPr>
              <a:spLocks noChangeArrowheads="1"/>
            </p:cNvSpPr>
            <p:nvPr/>
          </p:nvSpPr>
          <p:spPr bwMode="auto">
            <a:xfrm>
              <a:off x="3386" y="2784"/>
              <a:ext cx="96" cy="48"/>
            </a:xfrm>
            <a:prstGeom prst="ellipse">
              <a:avLst/>
            </a:prstGeom>
            <a:solidFill>
              <a:srgbClr val="99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93" name="Rectangle 33"/>
            <p:cNvSpPr>
              <a:spLocks noChangeArrowheads="1"/>
            </p:cNvSpPr>
            <p:nvPr/>
          </p:nvSpPr>
          <p:spPr bwMode="auto">
            <a:xfrm>
              <a:off x="3360" y="2976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sz="2400" b="1">
                  <a:solidFill>
                    <a:schemeClr val="bg1"/>
                  </a:solidFill>
                  <a:latin typeface="Times New Roman" pitchFamily="28" charset="0"/>
                </a:rPr>
                <a:t>Mast</a:t>
              </a:r>
            </a:p>
          </p:txBody>
        </p:sp>
        <p:sp>
          <p:nvSpPr>
            <p:cNvPr id="48194" name="AutoShape 34"/>
            <p:cNvSpPr>
              <a:spLocks noChangeArrowheads="1"/>
            </p:cNvSpPr>
            <p:nvPr/>
          </p:nvSpPr>
          <p:spPr bwMode="auto">
            <a:xfrm rot="-9820159">
              <a:off x="3792" y="2640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95" name="AutoShape 35"/>
            <p:cNvSpPr>
              <a:spLocks noChangeArrowheads="1"/>
            </p:cNvSpPr>
            <p:nvPr/>
          </p:nvSpPr>
          <p:spPr bwMode="auto">
            <a:xfrm rot="5485215">
              <a:off x="3000" y="3048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96" name="AutoShape 36"/>
            <p:cNvSpPr>
              <a:spLocks noChangeArrowheads="1"/>
            </p:cNvSpPr>
            <p:nvPr/>
          </p:nvSpPr>
          <p:spPr bwMode="auto">
            <a:xfrm rot="-6613491">
              <a:off x="3960" y="2856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97" name="AutoShape 37"/>
            <p:cNvSpPr>
              <a:spLocks noChangeArrowheads="1"/>
            </p:cNvSpPr>
            <p:nvPr/>
          </p:nvSpPr>
          <p:spPr bwMode="auto">
            <a:xfrm rot="-9880025">
              <a:off x="3552" y="2592"/>
              <a:ext cx="96" cy="48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8138" name="Group 38"/>
          <p:cNvGrpSpPr>
            <a:grpSpLocks/>
          </p:cNvGrpSpPr>
          <p:nvPr/>
        </p:nvGrpSpPr>
        <p:grpSpPr bwMode="auto">
          <a:xfrm>
            <a:off x="3581400" y="4876800"/>
            <a:ext cx="1295400" cy="1219200"/>
            <a:chOff x="4272" y="1296"/>
            <a:chExt cx="838" cy="624"/>
          </a:xfrm>
        </p:grpSpPr>
        <p:sp>
          <p:nvSpPr>
            <p:cNvPr id="48163" name="Freeform 39"/>
            <p:cNvSpPr>
              <a:spLocks/>
            </p:cNvSpPr>
            <p:nvPr/>
          </p:nvSpPr>
          <p:spPr bwMode="auto">
            <a:xfrm>
              <a:off x="4272" y="1296"/>
              <a:ext cx="838" cy="624"/>
            </a:xfrm>
            <a:custGeom>
              <a:avLst/>
              <a:gdLst>
                <a:gd name="T0" fmla="*/ 197 w 925"/>
                <a:gd name="T1" fmla="*/ 17 h 720"/>
                <a:gd name="T2" fmla="*/ 178 w 925"/>
                <a:gd name="T3" fmla="*/ 13 h 720"/>
                <a:gd name="T4" fmla="*/ 162 w 925"/>
                <a:gd name="T5" fmla="*/ 0 h 720"/>
                <a:gd name="T6" fmla="*/ 126 w 925"/>
                <a:gd name="T7" fmla="*/ 3 h 720"/>
                <a:gd name="T8" fmla="*/ 86 w 925"/>
                <a:gd name="T9" fmla="*/ 27 h 720"/>
                <a:gd name="T10" fmla="*/ 80 w 925"/>
                <a:gd name="T11" fmla="*/ 42 h 720"/>
                <a:gd name="T12" fmla="*/ 10 w 925"/>
                <a:gd name="T13" fmla="*/ 51 h 720"/>
                <a:gd name="T14" fmla="*/ 10 w 925"/>
                <a:gd name="T15" fmla="*/ 100 h 720"/>
                <a:gd name="T16" fmla="*/ 31 w 925"/>
                <a:gd name="T17" fmla="*/ 120 h 720"/>
                <a:gd name="T18" fmla="*/ 38 w 925"/>
                <a:gd name="T19" fmla="*/ 127 h 720"/>
                <a:gd name="T20" fmla="*/ 69 w 925"/>
                <a:gd name="T21" fmla="*/ 148 h 720"/>
                <a:gd name="T22" fmla="*/ 118 w 925"/>
                <a:gd name="T23" fmla="*/ 146 h 720"/>
                <a:gd name="T24" fmla="*/ 128 w 925"/>
                <a:gd name="T25" fmla="*/ 139 h 720"/>
                <a:gd name="T26" fmla="*/ 149 w 925"/>
                <a:gd name="T27" fmla="*/ 133 h 720"/>
                <a:gd name="T28" fmla="*/ 211 w 925"/>
                <a:gd name="T29" fmla="*/ 148 h 720"/>
                <a:gd name="T30" fmla="*/ 243 w 925"/>
                <a:gd name="T31" fmla="*/ 146 h 720"/>
                <a:gd name="T32" fmla="*/ 255 w 925"/>
                <a:gd name="T33" fmla="*/ 127 h 720"/>
                <a:gd name="T34" fmla="*/ 257 w 925"/>
                <a:gd name="T35" fmla="*/ 120 h 720"/>
                <a:gd name="T36" fmla="*/ 265 w 925"/>
                <a:gd name="T37" fmla="*/ 83 h 720"/>
                <a:gd name="T38" fmla="*/ 289 w 925"/>
                <a:gd name="T39" fmla="*/ 73 h 720"/>
                <a:gd name="T40" fmla="*/ 303 w 925"/>
                <a:gd name="T41" fmla="*/ 62 h 720"/>
                <a:gd name="T42" fmla="*/ 303 w 925"/>
                <a:gd name="T43" fmla="*/ 38 h 720"/>
                <a:gd name="T44" fmla="*/ 223 w 925"/>
                <a:gd name="T45" fmla="*/ 21 h 720"/>
                <a:gd name="T46" fmla="*/ 197 w 925"/>
                <a:gd name="T47" fmla="*/ 17 h 7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925"/>
                <a:gd name="T73" fmla="*/ 0 h 720"/>
                <a:gd name="T74" fmla="*/ 925 w 925"/>
                <a:gd name="T75" fmla="*/ 720 h 7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925" h="720">
                  <a:moveTo>
                    <a:pt x="587" y="83"/>
                  </a:moveTo>
                  <a:cubicBezTo>
                    <a:pt x="566" y="76"/>
                    <a:pt x="542" y="76"/>
                    <a:pt x="525" y="62"/>
                  </a:cubicBezTo>
                  <a:cubicBezTo>
                    <a:pt x="506" y="46"/>
                    <a:pt x="484" y="0"/>
                    <a:pt x="484" y="0"/>
                  </a:cubicBezTo>
                  <a:cubicBezTo>
                    <a:pt x="446" y="3"/>
                    <a:pt x="407" y="2"/>
                    <a:pt x="370" y="10"/>
                  </a:cubicBezTo>
                  <a:cubicBezTo>
                    <a:pt x="321" y="20"/>
                    <a:pt x="281" y="97"/>
                    <a:pt x="256" y="134"/>
                  </a:cubicBezTo>
                  <a:cubicBezTo>
                    <a:pt x="255" y="136"/>
                    <a:pt x="241" y="200"/>
                    <a:pt x="236" y="207"/>
                  </a:cubicBezTo>
                  <a:cubicBezTo>
                    <a:pt x="199" y="252"/>
                    <a:pt x="63" y="245"/>
                    <a:pt x="29" y="248"/>
                  </a:cubicBezTo>
                  <a:cubicBezTo>
                    <a:pt x="5" y="338"/>
                    <a:pt x="0" y="340"/>
                    <a:pt x="29" y="486"/>
                  </a:cubicBezTo>
                  <a:cubicBezTo>
                    <a:pt x="29" y="488"/>
                    <a:pt x="80" y="563"/>
                    <a:pt x="91" y="579"/>
                  </a:cubicBezTo>
                  <a:cubicBezTo>
                    <a:pt x="98" y="589"/>
                    <a:pt x="112" y="610"/>
                    <a:pt x="112" y="610"/>
                  </a:cubicBezTo>
                  <a:cubicBezTo>
                    <a:pt x="130" y="684"/>
                    <a:pt x="126" y="694"/>
                    <a:pt x="205" y="713"/>
                  </a:cubicBezTo>
                  <a:cubicBezTo>
                    <a:pt x="253" y="710"/>
                    <a:pt x="302" y="714"/>
                    <a:pt x="349" y="703"/>
                  </a:cubicBezTo>
                  <a:cubicBezTo>
                    <a:pt x="363" y="700"/>
                    <a:pt x="369" y="681"/>
                    <a:pt x="380" y="672"/>
                  </a:cubicBezTo>
                  <a:cubicBezTo>
                    <a:pt x="407" y="650"/>
                    <a:pt x="412" y="651"/>
                    <a:pt x="443" y="641"/>
                  </a:cubicBezTo>
                  <a:cubicBezTo>
                    <a:pt x="534" y="652"/>
                    <a:pt x="555" y="665"/>
                    <a:pt x="629" y="713"/>
                  </a:cubicBezTo>
                  <a:cubicBezTo>
                    <a:pt x="660" y="710"/>
                    <a:pt x="696" y="720"/>
                    <a:pt x="722" y="703"/>
                  </a:cubicBezTo>
                  <a:cubicBezTo>
                    <a:pt x="723" y="702"/>
                    <a:pt x="748" y="626"/>
                    <a:pt x="753" y="610"/>
                  </a:cubicBezTo>
                  <a:cubicBezTo>
                    <a:pt x="756" y="600"/>
                    <a:pt x="763" y="579"/>
                    <a:pt x="763" y="579"/>
                  </a:cubicBezTo>
                  <a:cubicBezTo>
                    <a:pt x="768" y="520"/>
                    <a:pt x="750" y="451"/>
                    <a:pt x="784" y="403"/>
                  </a:cubicBezTo>
                  <a:cubicBezTo>
                    <a:pt x="801" y="379"/>
                    <a:pt x="836" y="371"/>
                    <a:pt x="856" y="351"/>
                  </a:cubicBezTo>
                  <a:cubicBezTo>
                    <a:pt x="872" y="336"/>
                    <a:pt x="884" y="317"/>
                    <a:pt x="898" y="300"/>
                  </a:cubicBezTo>
                  <a:cubicBezTo>
                    <a:pt x="911" y="261"/>
                    <a:pt x="925" y="232"/>
                    <a:pt x="898" y="186"/>
                  </a:cubicBezTo>
                  <a:cubicBezTo>
                    <a:pt x="868" y="134"/>
                    <a:pt x="710" y="114"/>
                    <a:pt x="660" y="103"/>
                  </a:cubicBezTo>
                  <a:cubicBezTo>
                    <a:pt x="617" y="75"/>
                    <a:pt x="641" y="83"/>
                    <a:pt x="587" y="83"/>
                  </a:cubicBez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64" name="Oval 40"/>
            <p:cNvSpPr>
              <a:spLocks noChangeArrowheads="1"/>
            </p:cNvSpPr>
            <p:nvPr/>
          </p:nvSpPr>
          <p:spPr bwMode="auto">
            <a:xfrm>
              <a:off x="4320" y="1584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65" name="Oval 41"/>
            <p:cNvSpPr>
              <a:spLocks noChangeArrowheads="1"/>
            </p:cNvSpPr>
            <p:nvPr/>
          </p:nvSpPr>
          <p:spPr bwMode="auto">
            <a:xfrm>
              <a:off x="4608" y="1344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66" name="Oval 42"/>
            <p:cNvSpPr>
              <a:spLocks noChangeArrowheads="1"/>
            </p:cNvSpPr>
            <p:nvPr/>
          </p:nvSpPr>
          <p:spPr bwMode="auto">
            <a:xfrm>
              <a:off x="4416" y="1680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67" name="Oval 43"/>
            <p:cNvSpPr>
              <a:spLocks noChangeArrowheads="1"/>
            </p:cNvSpPr>
            <p:nvPr/>
          </p:nvSpPr>
          <p:spPr bwMode="auto">
            <a:xfrm>
              <a:off x="4848" y="1440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68" name="Oval 44"/>
            <p:cNvSpPr>
              <a:spLocks noChangeArrowheads="1"/>
            </p:cNvSpPr>
            <p:nvPr/>
          </p:nvSpPr>
          <p:spPr bwMode="auto">
            <a:xfrm>
              <a:off x="4704" y="1392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69" name="Oval 45"/>
            <p:cNvSpPr>
              <a:spLocks noChangeArrowheads="1"/>
            </p:cNvSpPr>
            <p:nvPr/>
          </p:nvSpPr>
          <p:spPr bwMode="auto">
            <a:xfrm>
              <a:off x="4416" y="1584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70" name="Oval 46"/>
            <p:cNvSpPr>
              <a:spLocks noChangeArrowheads="1"/>
            </p:cNvSpPr>
            <p:nvPr/>
          </p:nvSpPr>
          <p:spPr bwMode="auto">
            <a:xfrm>
              <a:off x="4464" y="1776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6479" name="Freeform 47"/>
            <p:cNvSpPr>
              <a:spLocks/>
            </p:cNvSpPr>
            <p:nvPr/>
          </p:nvSpPr>
          <p:spPr bwMode="auto">
            <a:xfrm>
              <a:off x="4512" y="1488"/>
              <a:ext cx="462" cy="293"/>
            </a:xfrm>
            <a:custGeom>
              <a:avLst/>
              <a:gdLst/>
              <a:ahLst/>
              <a:cxnLst>
                <a:cxn ang="0">
                  <a:pos x="290" y="45"/>
                </a:cxn>
                <a:cxn ang="0">
                  <a:pos x="0" y="118"/>
                </a:cxn>
                <a:cxn ang="0">
                  <a:pos x="21" y="221"/>
                </a:cxn>
                <a:cxn ang="0">
                  <a:pos x="52" y="231"/>
                </a:cxn>
                <a:cxn ang="0">
                  <a:pos x="176" y="252"/>
                </a:cxn>
                <a:cxn ang="0">
                  <a:pos x="310" y="293"/>
                </a:cxn>
                <a:cxn ang="0">
                  <a:pos x="372" y="56"/>
                </a:cxn>
                <a:cxn ang="0">
                  <a:pos x="290" y="45"/>
                </a:cxn>
              </a:cxnLst>
              <a:rect l="0" t="0" r="r" b="b"/>
              <a:pathLst>
                <a:path w="462" h="293">
                  <a:moveTo>
                    <a:pt x="290" y="45"/>
                  </a:moveTo>
                  <a:cubicBezTo>
                    <a:pt x="131" y="52"/>
                    <a:pt x="59" y="0"/>
                    <a:pt x="0" y="118"/>
                  </a:cubicBezTo>
                  <a:cubicBezTo>
                    <a:pt x="7" y="152"/>
                    <a:pt x="6" y="189"/>
                    <a:pt x="21" y="221"/>
                  </a:cubicBezTo>
                  <a:cubicBezTo>
                    <a:pt x="26" y="231"/>
                    <a:pt x="41" y="229"/>
                    <a:pt x="52" y="231"/>
                  </a:cubicBezTo>
                  <a:cubicBezTo>
                    <a:pt x="93" y="239"/>
                    <a:pt x="136" y="239"/>
                    <a:pt x="176" y="252"/>
                  </a:cubicBezTo>
                  <a:cubicBezTo>
                    <a:pt x="221" y="267"/>
                    <a:pt x="264" y="282"/>
                    <a:pt x="310" y="293"/>
                  </a:cubicBezTo>
                  <a:cubicBezTo>
                    <a:pt x="426" y="261"/>
                    <a:pt x="462" y="277"/>
                    <a:pt x="372" y="56"/>
                  </a:cubicBezTo>
                  <a:cubicBezTo>
                    <a:pt x="362" y="30"/>
                    <a:pt x="317" y="49"/>
                    <a:pt x="290" y="4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>
                <a:cs typeface="Arial" pitchFamily="34" charset="0"/>
              </a:endParaRPr>
            </a:p>
          </p:txBody>
        </p:sp>
        <p:sp>
          <p:nvSpPr>
            <p:cNvPr id="48172" name="Rectangle 48"/>
            <p:cNvSpPr>
              <a:spLocks noChangeArrowheads="1"/>
            </p:cNvSpPr>
            <p:nvPr/>
          </p:nvSpPr>
          <p:spPr bwMode="auto">
            <a:xfrm>
              <a:off x="4506" y="1515"/>
              <a:ext cx="426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AU" sz="2400" b="1">
                  <a:solidFill>
                    <a:schemeClr val="bg1"/>
                  </a:solidFill>
                  <a:latin typeface="Times New Roman" pitchFamily="28" charset="0"/>
                </a:rPr>
                <a:t>Eos</a:t>
              </a:r>
            </a:p>
          </p:txBody>
        </p:sp>
        <p:sp>
          <p:nvSpPr>
            <p:cNvPr id="48173" name="Oval 49"/>
            <p:cNvSpPr>
              <a:spLocks noChangeArrowheads="1"/>
            </p:cNvSpPr>
            <p:nvPr/>
          </p:nvSpPr>
          <p:spPr bwMode="auto">
            <a:xfrm>
              <a:off x="4560" y="1440"/>
              <a:ext cx="48" cy="48"/>
            </a:xfrm>
            <a:prstGeom prst="ellipse">
              <a:avLst/>
            </a:prstGeom>
            <a:solidFill>
              <a:srgbClr val="FF5050"/>
            </a:solidFill>
            <a:ln w="9525">
              <a:solidFill>
                <a:srgbClr val="FF5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8139" name="Rectangle 50"/>
          <p:cNvSpPr>
            <a:spLocks noChangeArrowheads="1"/>
          </p:cNvSpPr>
          <p:nvPr/>
        </p:nvSpPr>
        <p:spPr bwMode="auto">
          <a:xfrm>
            <a:off x="2971800" y="1905000"/>
            <a:ext cx="259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b="1">
                <a:solidFill>
                  <a:schemeClr val="bg1"/>
                </a:solidFill>
                <a:latin typeface="Times New Roman" pitchFamily="28" charset="0"/>
              </a:rPr>
              <a:t>Preformed mediators</a:t>
            </a:r>
          </a:p>
          <a:p>
            <a:pPr algn="ctr"/>
            <a:r>
              <a:rPr lang="en-AU" b="1">
                <a:solidFill>
                  <a:schemeClr val="bg1"/>
                </a:solidFill>
                <a:latin typeface="Times New Roman" pitchFamily="28" charset="0"/>
              </a:rPr>
              <a:t>Newly formed mediators</a:t>
            </a:r>
          </a:p>
        </p:txBody>
      </p:sp>
      <p:sp>
        <p:nvSpPr>
          <p:cNvPr id="48140" name="Line 51"/>
          <p:cNvSpPr>
            <a:spLocks noChangeShapeType="1"/>
          </p:cNvSpPr>
          <p:nvPr/>
        </p:nvSpPr>
        <p:spPr bwMode="auto">
          <a:xfrm>
            <a:off x="2362200" y="22098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41" name="Rectangle 52"/>
          <p:cNvSpPr>
            <a:spLocks noChangeArrowheads="1"/>
          </p:cNvSpPr>
          <p:nvPr/>
        </p:nvSpPr>
        <p:spPr bwMode="auto">
          <a:xfrm>
            <a:off x="6108700" y="1984375"/>
            <a:ext cx="248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AU" sz="2400" b="1">
                <a:solidFill>
                  <a:srgbClr val="FFFF00"/>
                </a:solidFill>
                <a:latin typeface="Times New Roman" pitchFamily="28" charset="0"/>
              </a:rPr>
              <a:t>Immediate response</a:t>
            </a:r>
            <a:endParaRPr lang="en-AU" sz="2400" b="1">
              <a:solidFill>
                <a:schemeClr val="bg1"/>
              </a:solidFill>
              <a:latin typeface="Times New Roman" pitchFamily="28" charset="0"/>
            </a:endParaRPr>
          </a:p>
        </p:txBody>
      </p:sp>
      <p:sp>
        <p:nvSpPr>
          <p:cNvPr id="48142" name="Line 53"/>
          <p:cNvSpPr>
            <a:spLocks noChangeShapeType="1"/>
          </p:cNvSpPr>
          <p:nvPr/>
        </p:nvSpPr>
        <p:spPr bwMode="auto">
          <a:xfrm>
            <a:off x="5410200" y="2209800"/>
            <a:ext cx="762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43" name="Line 54"/>
          <p:cNvSpPr>
            <a:spLocks noChangeShapeType="1"/>
          </p:cNvSpPr>
          <p:nvPr/>
        </p:nvSpPr>
        <p:spPr bwMode="auto">
          <a:xfrm>
            <a:off x="2286000" y="4343400"/>
            <a:ext cx="3810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44" name="Rectangle 55"/>
          <p:cNvSpPr>
            <a:spLocks noChangeArrowheads="1"/>
          </p:cNvSpPr>
          <p:nvPr/>
        </p:nvSpPr>
        <p:spPr bwMode="auto">
          <a:xfrm>
            <a:off x="5829300" y="4405313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AU" sz="2400" b="1">
                <a:solidFill>
                  <a:srgbClr val="FFFF00"/>
                </a:solidFill>
                <a:latin typeface="Times New Roman" pitchFamily="28" charset="0"/>
              </a:rPr>
              <a:t>Late response</a:t>
            </a:r>
            <a:r>
              <a:rPr lang="en-AU" sz="2400" b="1">
                <a:solidFill>
                  <a:schemeClr val="bg1"/>
                </a:solidFill>
                <a:latin typeface="Times New Roman" pitchFamily="28" charset="0"/>
              </a:rPr>
              <a:t>	</a:t>
            </a:r>
          </a:p>
        </p:txBody>
      </p:sp>
      <p:sp>
        <p:nvSpPr>
          <p:cNvPr id="48145" name="Rectangle 56"/>
          <p:cNvSpPr>
            <a:spLocks noChangeArrowheads="1"/>
          </p:cNvSpPr>
          <p:nvPr/>
        </p:nvSpPr>
        <p:spPr bwMode="auto">
          <a:xfrm>
            <a:off x="44799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en-AU" b="1">
              <a:solidFill>
                <a:schemeClr val="bg1"/>
              </a:solidFill>
              <a:latin typeface="Times New Roman" pitchFamily="28" charset="0"/>
            </a:endParaRPr>
          </a:p>
        </p:txBody>
      </p:sp>
      <p:sp>
        <p:nvSpPr>
          <p:cNvPr id="48146" name="Line 57"/>
          <p:cNvSpPr>
            <a:spLocks noChangeShapeType="1"/>
          </p:cNvSpPr>
          <p:nvPr/>
        </p:nvSpPr>
        <p:spPr bwMode="auto">
          <a:xfrm rot="2687988" flipV="1">
            <a:off x="2133600" y="5029200"/>
            <a:ext cx="1377950" cy="28892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47" name="Line 58"/>
          <p:cNvSpPr>
            <a:spLocks noChangeShapeType="1"/>
          </p:cNvSpPr>
          <p:nvPr/>
        </p:nvSpPr>
        <p:spPr bwMode="auto">
          <a:xfrm rot="-2710474">
            <a:off x="4791076" y="5057775"/>
            <a:ext cx="1350962" cy="306387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48" name="Rectangle 59"/>
          <p:cNvSpPr>
            <a:spLocks noChangeArrowheads="1"/>
          </p:cNvSpPr>
          <p:nvPr/>
        </p:nvSpPr>
        <p:spPr bwMode="auto">
          <a:xfrm>
            <a:off x="2362200" y="54102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b="1">
                <a:solidFill>
                  <a:schemeClr val="bg1"/>
                </a:solidFill>
                <a:latin typeface="Times New Roman" pitchFamily="28" charset="0"/>
              </a:rPr>
              <a:t>IL5</a:t>
            </a:r>
          </a:p>
        </p:txBody>
      </p:sp>
      <p:sp>
        <p:nvSpPr>
          <p:cNvPr id="48149" name="Rectangle 60"/>
          <p:cNvSpPr>
            <a:spLocks noChangeArrowheads="1"/>
          </p:cNvSpPr>
          <p:nvPr/>
        </p:nvSpPr>
        <p:spPr bwMode="auto">
          <a:xfrm>
            <a:off x="3625850" y="3886200"/>
            <a:ext cx="116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b="1">
                <a:solidFill>
                  <a:schemeClr val="bg1"/>
                </a:solidFill>
                <a:latin typeface="Times New Roman" pitchFamily="28" charset="0"/>
              </a:rPr>
              <a:t>Cytokines</a:t>
            </a:r>
          </a:p>
        </p:txBody>
      </p:sp>
      <p:sp>
        <p:nvSpPr>
          <p:cNvPr id="48150" name="Rectangle 61"/>
          <p:cNvSpPr>
            <a:spLocks noChangeArrowheads="1"/>
          </p:cNvSpPr>
          <p:nvPr/>
        </p:nvSpPr>
        <p:spPr bwMode="auto">
          <a:xfrm>
            <a:off x="5257800" y="5410200"/>
            <a:ext cx="692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b="1">
                <a:solidFill>
                  <a:schemeClr val="bg1"/>
                </a:solidFill>
                <a:latin typeface="Times New Roman" pitchFamily="28" charset="0"/>
              </a:rPr>
              <a:t>MBP</a:t>
            </a:r>
          </a:p>
          <a:p>
            <a:pPr algn="ctr"/>
            <a:r>
              <a:rPr lang="en-AU" b="1">
                <a:solidFill>
                  <a:schemeClr val="bg1"/>
                </a:solidFill>
                <a:latin typeface="Times New Roman" pitchFamily="28" charset="0"/>
              </a:rPr>
              <a:t>ECP</a:t>
            </a:r>
          </a:p>
        </p:txBody>
      </p:sp>
      <p:sp>
        <p:nvSpPr>
          <p:cNvPr id="48151" name="Text Box 62"/>
          <p:cNvSpPr txBox="1">
            <a:spLocks noChangeArrowheads="1"/>
          </p:cNvSpPr>
          <p:nvPr/>
        </p:nvSpPr>
        <p:spPr bwMode="auto">
          <a:xfrm>
            <a:off x="1295400" y="4114800"/>
            <a:ext cx="622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sz="2000" b="1">
                <a:solidFill>
                  <a:schemeClr val="bg1"/>
                </a:solidFill>
                <a:latin typeface="Times New Roman" pitchFamily="28" charset="0"/>
              </a:rPr>
              <a:t>Th2</a:t>
            </a:r>
            <a:endParaRPr lang="en-AU" sz="2400" b="1">
              <a:solidFill>
                <a:schemeClr val="bg1"/>
              </a:solidFill>
              <a:latin typeface="Times New Roman" pitchFamily="28" charset="0"/>
            </a:endParaRPr>
          </a:p>
          <a:p>
            <a:pPr algn="ctr"/>
            <a:r>
              <a:rPr lang="en-AU" sz="2000" b="1">
                <a:solidFill>
                  <a:schemeClr val="bg1"/>
                </a:solidFill>
                <a:latin typeface="Times New Roman" pitchFamily="28" charset="0"/>
              </a:rPr>
              <a:t>cell</a:t>
            </a:r>
            <a:endParaRPr lang="en-AU" sz="2400">
              <a:latin typeface="Times New Roman" pitchFamily="28" charset="0"/>
            </a:endParaRPr>
          </a:p>
        </p:txBody>
      </p:sp>
      <p:grpSp>
        <p:nvGrpSpPr>
          <p:cNvPr id="48152" name="Group 63"/>
          <p:cNvGrpSpPr>
            <a:grpSpLocks/>
          </p:cNvGrpSpPr>
          <p:nvPr/>
        </p:nvGrpSpPr>
        <p:grpSpPr bwMode="auto">
          <a:xfrm rot="6060499" flipV="1">
            <a:off x="1255713" y="5145087"/>
            <a:ext cx="311150" cy="231775"/>
            <a:chOff x="3312" y="1392"/>
            <a:chExt cx="288" cy="192"/>
          </a:xfrm>
        </p:grpSpPr>
        <p:grpSp>
          <p:nvGrpSpPr>
            <p:cNvPr id="48159" name="Group 64"/>
            <p:cNvGrpSpPr>
              <a:grpSpLocks/>
            </p:cNvGrpSpPr>
            <p:nvPr/>
          </p:nvGrpSpPr>
          <p:grpSpPr bwMode="auto">
            <a:xfrm rot="-1287794">
              <a:off x="3312" y="1392"/>
              <a:ext cx="288" cy="192"/>
              <a:chOff x="3408" y="1392"/>
              <a:chExt cx="288" cy="192"/>
            </a:xfrm>
          </p:grpSpPr>
          <p:sp>
            <p:nvSpPr>
              <p:cNvPr id="48161" name="AutoShape 65"/>
              <p:cNvSpPr>
                <a:spLocks noChangeArrowheads="1"/>
              </p:cNvSpPr>
              <p:nvPr/>
            </p:nvSpPr>
            <p:spPr bwMode="auto">
              <a:xfrm rot="7203320">
                <a:off x="3432" y="1368"/>
                <a:ext cx="192" cy="24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FF9900"/>
              </a:solidFill>
              <a:ln w="9525">
                <a:solidFill>
                  <a:srgbClr val="FF99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8162" name="Line 66"/>
              <p:cNvSpPr>
                <a:spLocks noChangeShapeType="1"/>
              </p:cNvSpPr>
              <p:nvPr/>
            </p:nvSpPr>
            <p:spPr bwMode="auto">
              <a:xfrm>
                <a:off x="3600" y="1536"/>
                <a:ext cx="96" cy="48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8160" name="Oval 67"/>
            <p:cNvSpPr>
              <a:spLocks noChangeArrowheads="1"/>
            </p:cNvSpPr>
            <p:nvPr/>
          </p:nvSpPr>
          <p:spPr bwMode="auto">
            <a:xfrm rot="-819409">
              <a:off x="3360" y="1440"/>
              <a:ext cx="96" cy="9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8153" name="Rectangle 68"/>
          <p:cNvSpPr>
            <a:spLocks noChangeArrowheads="1"/>
          </p:cNvSpPr>
          <p:nvPr/>
        </p:nvSpPr>
        <p:spPr bwMode="auto">
          <a:xfrm rot="10783710" flipV="1">
            <a:off x="1676400" y="5181600"/>
            <a:ext cx="57150" cy="206375"/>
          </a:xfrm>
          <a:prstGeom prst="rect">
            <a:avLst/>
          </a:prstGeom>
          <a:solidFill>
            <a:schemeClr val="bg1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54" name="Freeform 69" descr="50%"/>
          <p:cNvSpPr>
            <a:spLocks/>
          </p:cNvSpPr>
          <p:nvPr/>
        </p:nvSpPr>
        <p:spPr bwMode="auto">
          <a:xfrm rot="6599356" flipV="1">
            <a:off x="1115219" y="5234782"/>
            <a:ext cx="1044575" cy="1081087"/>
          </a:xfrm>
          <a:custGeom>
            <a:avLst/>
            <a:gdLst>
              <a:gd name="T0" fmla="*/ 2147483647 w 921"/>
              <a:gd name="T1" fmla="*/ 2147483647 h 798"/>
              <a:gd name="T2" fmla="*/ 2147483647 w 921"/>
              <a:gd name="T3" fmla="*/ 2147483647 h 798"/>
              <a:gd name="T4" fmla="*/ 2147483647 w 921"/>
              <a:gd name="T5" fmla="*/ 2147483647 h 798"/>
              <a:gd name="T6" fmla="*/ 2147483647 w 921"/>
              <a:gd name="T7" fmla="*/ 2147483647 h 798"/>
              <a:gd name="T8" fmla="*/ 2147483647 w 921"/>
              <a:gd name="T9" fmla="*/ 2147483647 h 798"/>
              <a:gd name="T10" fmla="*/ 2147483647 w 921"/>
              <a:gd name="T11" fmla="*/ 2147483647 h 798"/>
              <a:gd name="T12" fmla="*/ 2147483647 w 921"/>
              <a:gd name="T13" fmla="*/ 2147483647 h 798"/>
              <a:gd name="T14" fmla="*/ 2147483647 w 921"/>
              <a:gd name="T15" fmla="*/ 2147483647 h 798"/>
              <a:gd name="T16" fmla="*/ 2147483647 w 921"/>
              <a:gd name="T17" fmla="*/ 2147483647 h 798"/>
              <a:gd name="T18" fmla="*/ 2147483647 w 921"/>
              <a:gd name="T19" fmla="*/ 2147483647 h 798"/>
              <a:gd name="T20" fmla="*/ 2147483647 w 921"/>
              <a:gd name="T21" fmla="*/ 2147483647 h 798"/>
              <a:gd name="T22" fmla="*/ 2147483647 w 921"/>
              <a:gd name="T23" fmla="*/ 2147483647 h 798"/>
              <a:gd name="T24" fmla="*/ 2147483647 w 921"/>
              <a:gd name="T25" fmla="*/ 2147483647 h 798"/>
              <a:gd name="T26" fmla="*/ 2147483647 w 921"/>
              <a:gd name="T27" fmla="*/ 2147483647 h 798"/>
              <a:gd name="T28" fmla="*/ 2147483647 w 921"/>
              <a:gd name="T29" fmla="*/ 2147483647 h 798"/>
              <a:gd name="T30" fmla="*/ 2147483647 w 921"/>
              <a:gd name="T31" fmla="*/ 2147483647 h 798"/>
              <a:gd name="T32" fmla="*/ 2147483647 w 921"/>
              <a:gd name="T33" fmla="*/ 0 h 798"/>
              <a:gd name="T34" fmla="*/ 2147483647 w 921"/>
              <a:gd name="T35" fmla="*/ 2147483647 h 798"/>
              <a:gd name="T36" fmla="*/ 2147483647 w 921"/>
              <a:gd name="T37" fmla="*/ 2147483647 h 798"/>
              <a:gd name="T38" fmla="*/ 2147483647 w 921"/>
              <a:gd name="T39" fmla="*/ 2147483647 h 798"/>
              <a:gd name="T40" fmla="*/ 2147483647 w 921"/>
              <a:gd name="T41" fmla="*/ 2147483647 h 79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1"/>
              <a:gd name="T64" fmla="*/ 0 h 798"/>
              <a:gd name="T65" fmla="*/ 921 w 921"/>
              <a:gd name="T66" fmla="*/ 798 h 79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1" h="798">
                <a:moveTo>
                  <a:pt x="310" y="189"/>
                </a:moveTo>
                <a:cubicBezTo>
                  <a:pt x="251" y="197"/>
                  <a:pt x="184" y="182"/>
                  <a:pt x="132" y="212"/>
                </a:cubicBezTo>
                <a:cubicBezTo>
                  <a:pt x="102" y="230"/>
                  <a:pt x="106" y="278"/>
                  <a:pt x="99" y="312"/>
                </a:cubicBezTo>
                <a:cubicBezTo>
                  <a:pt x="88" y="368"/>
                  <a:pt x="73" y="395"/>
                  <a:pt x="32" y="434"/>
                </a:cubicBezTo>
                <a:cubicBezTo>
                  <a:pt x="25" y="452"/>
                  <a:pt x="11" y="469"/>
                  <a:pt x="10" y="489"/>
                </a:cubicBezTo>
                <a:cubicBezTo>
                  <a:pt x="7" y="530"/>
                  <a:pt x="0" y="577"/>
                  <a:pt x="21" y="612"/>
                </a:cubicBezTo>
                <a:cubicBezTo>
                  <a:pt x="56" y="670"/>
                  <a:pt x="220" y="664"/>
                  <a:pt x="255" y="667"/>
                </a:cubicBezTo>
                <a:cubicBezTo>
                  <a:pt x="277" y="682"/>
                  <a:pt x="306" y="690"/>
                  <a:pt x="321" y="712"/>
                </a:cubicBezTo>
                <a:cubicBezTo>
                  <a:pt x="332" y="727"/>
                  <a:pt x="359" y="771"/>
                  <a:pt x="377" y="778"/>
                </a:cubicBezTo>
                <a:cubicBezTo>
                  <a:pt x="401" y="788"/>
                  <a:pt x="429" y="785"/>
                  <a:pt x="455" y="789"/>
                </a:cubicBezTo>
                <a:cubicBezTo>
                  <a:pt x="522" y="785"/>
                  <a:pt x="591" y="798"/>
                  <a:pt x="655" y="778"/>
                </a:cubicBezTo>
                <a:cubicBezTo>
                  <a:pt x="690" y="767"/>
                  <a:pt x="695" y="716"/>
                  <a:pt x="721" y="689"/>
                </a:cubicBezTo>
                <a:cubicBezTo>
                  <a:pt x="751" y="599"/>
                  <a:pt x="735" y="518"/>
                  <a:pt x="755" y="423"/>
                </a:cubicBezTo>
                <a:cubicBezTo>
                  <a:pt x="765" y="377"/>
                  <a:pt x="801" y="375"/>
                  <a:pt x="832" y="356"/>
                </a:cubicBezTo>
                <a:cubicBezTo>
                  <a:pt x="880" y="326"/>
                  <a:pt x="897" y="305"/>
                  <a:pt x="921" y="256"/>
                </a:cubicBezTo>
                <a:cubicBezTo>
                  <a:pt x="887" y="1"/>
                  <a:pt x="908" y="69"/>
                  <a:pt x="621" y="56"/>
                </a:cubicBezTo>
                <a:cubicBezTo>
                  <a:pt x="544" y="41"/>
                  <a:pt x="474" y="20"/>
                  <a:pt x="399" y="0"/>
                </a:cubicBezTo>
                <a:cubicBezTo>
                  <a:pt x="384" y="8"/>
                  <a:pt x="366" y="10"/>
                  <a:pt x="355" y="23"/>
                </a:cubicBezTo>
                <a:cubicBezTo>
                  <a:pt x="338" y="44"/>
                  <a:pt x="344" y="76"/>
                  <a:pt x="332" y="100"/>
                </a:cubicBezTo>
                <a:cubicBezTo>
                  <a:pt x="314" y="136"/>
                  <a:pt x="271" y="186"/>
                  <a:pt x="232" y="200"/>
                </a:cubicBezTo>
                <a:cubicBezTo>
                  <a:pt x="218" y="205"/>
                  <a:pt x="203" y="200"/>
                  <a:pt x="188" y="200"/>
                </a:cubicBezTo>
              </a:path>
            </a:pathLst>
          </a:custGeom>
          <a:pattFill prst="pct50">
            <a:fgClr>
              <a:srgbClr val="FFCC00"/>
            </a:fgClr>
            <a:bgClr>
              <a:srgbClr val="FFFFFF"/>
            </a:bgClr>
          </a:pattFill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55" name="Freeform 70"/>
          <p:cNvSpPr>
            <a:spLocks/>
          </p:cNvSpPr>
          <p:nvPr/>
        </p:nvSpPr>
        <p:spPr bwMode="auto">
          <a:xfrm rot="1213308" flipV="1">
            <a:off x="1447800" y="5410200"/>
            <a:ext cx="533400" cy="560388"/>
          </a:xfrm>
          <a:custGeom>
            <a:avLst/>
            <a:gdLst>
              <a:gd name="T0" fmla="*/ 2147483647 w 470"/>
              <a:gd name="T1" fmla="*/ 2147483647 h 414"/>
              <a:gd name="T2" fmla="*/ 2147483647 w 470"/>
              <a:gd name="T3" fmla="*/ 2147483647 h 414"/>
              <a:gd name="T4" fmla="*/ 2147483647 w 470"/>
              <a:gd name="T5" fmla="*/ 2147483647 h 414"/>
              <a:gd name="T6" fmla="*/ 2147483647 w 470"/>
              <a:gd name="T7" fmla="*/ 2147483647 h 414"/>
              <a:gd name="T8" fmla="*/ 2147483647 w 470"/>
              <a:gd name="T9" fmla="*/ 2147483647 h 414"/>
              <a:gd name="T10" fmla="*/ 2147483647 w 470"/>
              <a:gd name="T11" fmla="*/ 2147483647 h 414"/>
              <a:gd name="T12" fmla="*/ 2147483647 w 470"/>
              <a:gd name="T13" fmla="*/ 2147483647 h 414"/>
              <a:gd name="T14" fmla="*/ 2147483647 w 470"/>
              <a:gd name="T15" fmla="*/ 2147483647 h 414"/>
              <a:gd name="T16" fmla="*/ 2147483647 w 470"/>
              <a:gd name="T17" fmla="*/ 2147483647 h 414"/>
              <a:gd name="T18" fmla="*/ 2147483647 w 470"/>
              <a:gd name="T19" fmla="*/ 2147483647 h 414"/>
              <a:gd name="T20" fmla="*/ 2147483647 w 470"/>
              <a:gd name="T21" fmla="*/ 2147483647 h 41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70"/>
              <a:gd name="T34" fmla="*/ 0 h 414"/>
              <a:gd name="T35" fmla="*/ 470 w 470"/>
              <a:gd name="T36" fmla="*/ 414 h 41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70" h="414">
                <a:moveTo>
                  <a:pt x="426" y="116"/>
                </a:moveTo>
                <a:cubicBezTo>
                  <a:pt x="405" y="51"/>
                  <a:pt x="401" y="0"/>
                  <a:pt x="260" y="93"/>
                </a:cubicBezTo>
                <a:cubicBezTo>
                  <a:pt x="232" y="112"/>
                  <a:pt x="252" y="160"/>
                  <a:pt x="248" y="193"/>
                </a:cubicBezTo>
                <a:cubicBezTo>
                  <a:pt x="119" y="179"/>
                  <a:pt x="147" y="202"/>
                  <a:pt x="126" y="93"/>
                </a:cubicBezTo>
                <a:cubicBezTo>
                  <a:pt x="0" y="116"/>
                  <a:pt x="28" y="88"/>
                  <a:pt x="71" y="316"/>
                </a:cubicBezTo>
                <a:cubicBezTo>
                  <a:pt x="73" y="329"/>
                  <a:pt x="92" y="333"/>
                  <a:pt x="104" y="338"/>
                </a:cubicBezTo>
                <a:cubicBezTo>
                  <a:pt x="155" y="360"/>
                  <a:pt x="216" y="371"/>
                  <a:pt x="271" y="382"/>
                </a:cubicBezTo>
                <a:cubicBezTo>
                  <a:pt x="323" y="378"/>
                  <a:pt x="398" y="414"/>
                  <a:pt x="426" y="371"/>
                </a:cubicBezTo>
                <a:cubicBezTo>
                  <a:pt x="470" y="303"/>
                  <a:pt x="427" y="208"/>
                  <a:pt x="437" y="127"/>
                </a:cubicBezTo>
                <a:cubicBezTo>
                  <a:pt x="438" y="116"/>
                  <a:pt x="468" y="113"/>
                  <a:pt x="460" y="105"/>
                </a:cubicBezTo>
                <a:cubicBezTo>
                  <a:pt x="452" y="97"/>
                  <a:pt x="437" y="112"/>
                  <a:pt x="426" y="116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56" name="Text Box 71"/>
          <p:cNvSpPr txBox="1">
            <a:spLocks noChangeArrowheads="1"/>
          </p:cNvSpPr>
          <p:nvPr/>
        </p:nvSpPr>
        <p:spPr bwMode="auto">
          <a:xfrm>
            <a:off x="1066800" y="579120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AU" sz="2000" b="1">
                <a:solidFill>
                  <a:srgbClr val="FF6600"/>
                </a:solidFill>
                <a:latin typeface="Times New Roman" pitchFamily="28" charset="0"/>
              </a:rPr>
              <a:t>APC</a:t>
            </a:r>
            <a:endParaRPr lang="en-AU" sz="2400" b="1">
              <a:latin typeface="Times New Roman" pitchFamily="28" charset="0"/>
            </a:endParaRPr>
          </a:p>
        </p:txBody>
      </p:sp>
      <p:sp>
        <p:nvSpPr>
          <p:cNvPr id="48157" name="Line 73"/>
          <p:cNvSpPr>
            <a:spLocks noChangeShapeType="1"/>
          </p:cNvSpPr>
          <p:nvPr/>
        </p:nvSpPr>
        <p:spPr bwMode="auto">
          <a:xfrm>
            <a:off x="2819400" y="2590800"/>
            <a:ext cx="3733800" cy="1524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8158" name="Text Box 74"/>
          <p:cNvSpPr txBox="1">
            <a:spLocks noChangeArrowheads="1"/>
          </p:cNvSpPr>
          <p:nvPr/>
        </p:nvSpPr>
        <p:spPr bwMode="auto">
          <a:xfrm>
            <a:off x="4572000" y="2971800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  <a:latin typeface="Times New Roman" pitchFamily="28" charset="0"/>
              </a:rPr>
              <a:t>Cytokines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28" charset="0"/>
              <a:cs typeface="Times New Roman" pitchFamily="28" charset="0"/>
            </a:endParaRP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0" y="6491288"/>
            <a:ext cx="3309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 Eng J Med 2002;347:911-20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68438"/>
            <a:ext cx="883920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305800" cy="638175"/>
          </a:xfrm>
        </p:spPr>
        <p:txBody>
          <a:bodyPr/>
          <a:lstStyle/>
          <a:p>
            <a:r>
              <a:rPr lang="en-US" sz="4000" smtClean="0">
                <a:latin typeface="Times New Roman" pitchFamily="28" charset="0"/>
                <a:cs typeface="Times New Roman" pitchFamily="28" charset="0"/>
              </a:rPr>
              <a:t>The Immunopathology Epidemic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– 3 core questions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352800"/>
          </a:xfrm>
        </p:spPr>
        <p:txBody>
          <a:bodyPr/>
          <a:lstStyle/>
          <a:p>
            <a:r>
              <a:rPr lang="en-GB" smtClean="0"/>
              <a:t>What is the allergy epidemic?</a:t>
            </a:r>
          </a:p>
          <a:p>
            <a:endParaRPr lang="en-GB" smtClean="0"/>
          </a:p>
          <a:p>
            <a:r>
              <a:rPr lang="en-GB" smtClean="0">
                <a:solidFill>
                  <a:srgbClr val="FF0000"/>
                </a:solidFill>
              </a:rPr>
              <a:t>What are the possible causes?</a:t>
            </a:r>
          </a:p>
          <a:p>
            <a:endParaRPr lang="en-GB" smtClean="0"/>
          </a:p>
          <a:p>
            <a:r>
              <a:rPr lang="en-GB" smtClean="0"/>
              <a:t>How might allergy be prevented?</a:t>
            </a:r>
          </a:p>
          <a:p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Genetic Predisposition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Twin studies </a:t>
            </a:r>
          </a:p>
          <a:p>
            <a:r>
              <a:rPr lang="en-GB" smtClean="0"/>
              <a:t>Asthma risk – estimated 73% inherited</a:t>
            </a:r>
            <a:r>
              <a:rPr lang="en-GB" baseline="30000" smtClean="0"/>
              <a:t>1</a:t>
            </a:r>
            <a:endParaRPr lang="en-GB" smtClean="0"/>
          </a:p>
          <a:p>
            <a:r>
              <a:rPr lang="en-GB" smtClean="0"/>
              <a:t>Concordance for eczema risk:</a:t>
            </a:r>
          </a:p>
          <a:p>
            <a:pPr lvl="1"/>
            <a:r>
              <a:rPr lang="en-GB" smtClean="0"/>
              <a:t>0.23 dizygotic twins</a:t>
            </a:r>
          </a:p>
          <a:p>
            <a:pPr lvl="1"/>
            <a:r>
              <a:rPr lang="en-GB" smtClean="0"/>
              <a:t>0.72 monozygotic twins</a:t>
            </a:r>
            <a:r>
              <a:rPr lang="en-GB" baseline="30000" smtClean="0"/>
              <a:t>2</a:t>
            </a:r>
            <a:endParaRPr lang="en-GB" smtClean="0"/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0" y="6488113"/>
            <a:ext cx="6924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aseline="30000"/>
              <a:t>1</a:t>
            </a:r>
            <a:r>
              <a:rPr lang="en-GB"/>
              <a:t>Eur Resp J 1999;13:8-14  </a:t>
            </a:r>
            <a:r>
              <a:rPr lang="en-GB" baseline="30000"/>
              <a:t>2</a:t>
            </a:r>
            <a:r>
              <a:rPr lang="en-GB"/>
              <a:t>J Am Acad Dermatol 1993;28:719-23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Defective Skin Barrier</a:t>
            </a:r>
          </a:p>
        </p:txBody>
      </p:sp>
      <p:sp>
        <p:nvSpPr>
          <p:cNvPr id="5222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6813" y="2701925"/>
            <a:ext cx="69056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152400" y="63246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dirty="0">
                <a:latin typeface="Arial" pitchFamily="34" charset="0"/>
                <a:cs typeface="+mn-cs"/>
              </a:rPr>
              <a:t>Nat Genet 2006;38:441-6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Defective Skin Barrier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Filaggrin gene defects present in ~ 10% of European </a:t>
            </a:r>
          </a:p>
          <a:p>
            <a:pPr>
              <a:buFontTx/>
              <a:buNone/>
            </a:pPr>
            <a:r>
              <a:rPr lang="en-GB" sz="2400" smtClean="0"/>
              <a:t>	population</a:t>
            </a:r>
          </a:p>
          <a:p>
            <a:r>
              <a:rPr lang="en-GB" sz="2400" smtClean="0"/>
              <a:t>Associated with:</a:t>
            </a:r>
          </a:p>
          <a:p>
            <a:pPr>
              <a:buFontTx/>
              <a:buNone/>
            </a:pPr>
            <a:r>
              <a:rPr lang="en-GB" sz="2400" smtClean="0"/>
              <a:t>	OR of eczema 1.99</a:t>
            </a:r>
          </a:p>
          <a:p>
            <a:pPr>
              <a:buFontTx/>
              <a:buNone/>
            </a:pPr>
            <a:r>
              <a:rPr lang="en-GB" sz="2400" smtClean="0"/>
              <a:t>	OR of allergic sensitisation 1.91</a:t>
            </a:r>
          </a:p>
          <a:p>
            <a:r>
              <a:rPr lang="en-GB" sz="2400" smtClean="0"/>
              <a:t> Increased risk for allergic rhinitis (in those with or </a:t>
            </a:r>
          </a:p>
          <a:p>
            <a:pPr>
              <a:buFontTx/>
              <a:buNone/>
            </a:pPr>
            <a:r>
              <a:rPr lang="en-GB" sz="2400" smtClean="0"/>
              <a:t>						without eczema)</a:t>
            </a:r>
          </a:p>
          <a:p>
            <a:r>
              <a:rPr lang="en-GB" sz="2400" smtClean="0"/>
              <a:t> Increased risk for asthma (only in those with eczema)</a:t>
            </a:r>
          </a:p>
        </p:txBody>
      </p:sp>
      <p:sp>
        <p:nvSpPr>
          <p:cNvPr id="29699" name="Text Box 7"/>
          <p:cNvSpPr txBox="1">
            <a:spLocks noChangeArrowheads="1"/>
          </p:cNvSpPr>
          <p:nvPr/>
        </p:nvSpPr>
        <p:spPr bwMode="auto">
          <a:xfrm>
            <a:off x="0" y="6396038"/>
            <a:ext cx="89550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dirty="0">
                <a:latin typeface="Arial" pitchFamily="34" charset="0"/>
                <a:cs typeface="+mn-cs"/>
              </a:rPr>
              <a:t>BMJ 2009;339:b2433; J Allergy </a:t>
            </a:r>
            <a:r>
              <a:rPr lang="en-GB" sz="2400" dirty="0" err="1">
                <a:latin typeface="Arial" pitchFamily="34" charset="0"/>
                <a:cs typeface="+mn-cs"/>
              </a:rPr>
              <a:t>Clin</a:t>
            </a:r>
            <a:r>
              <a:rPr lang="en-GB" sz="2400" dirty="0">
                <a:latin typeface="Arial" pitchFamily="34" charset="0"/>
                <a:cs typeface="+mn-cs"/>
              </a:rPr>
              <a:t> </a:t>
            </a:r>
            <a:r>
              <a:rPr lang="en-GB" sz="2400" dirty="0" err="1">
                <a:latin typeface="Arial" pitchFamily="34" charset="0"/>
                <a:cs typeface="+mn-cs"/>
              </a:rPr>
              <a:t>Immunol</a:t>
            </a:r>
            <a:r>
              <a:rPr lang="en-GB" sz="2400" dirty="0">
                <a:latin typeface="Arial" pitchFamily="34" charset="0"/>
                <a:cs typeface="+mn-cs"/>
              </a:rPr>
              <a:t> 2009;123:911-916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Aim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85800" y="2895600"/>
            <a:ext cx="7772400" cy="1676400"/>
          </a:xfrm>
        </p:spPr>
        <p:txBody>
          <a:bodyPr/>
          <a:lstStyle/>
          <a:p>
            <a:r>
              <a:rPr lang="en-GB" smtClean="0"/>
              <a:t>To introduce the allergy epidemic, and discuss the epidemiology of allergic diseases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Skin barrier function</a:t>
            </a:r>
          </a:p>
        </p:txBody>
      </p:sp>
      <p:sp>
        <p:nvSpPr>
          <p:cNvPr id="54275" name="TextBox 5"/>
          <p:cNvSpPr txBox="1">
            <a:spLocks noChangeArrowheads="1"/>
          </p:cNvSpPr>
          <p:nvPr/>
        </p:nvSpPr>
        <p:spPr bwMode="auto">
          <a:xfrm>
            <a:off x="247650" y="6257925"/>
            <a:ext cx="49339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/>
              <a:t>Br J Dermatol 2010:163(6):1333-6</a:t>
            </a:r>
            <a:endParaRPr lang="en-GB"/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550" y="2128838"/>
            <a:ext cx="5368925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97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057400"/>
            <a:ext cx="54102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81000"/>
            <a:ext cx="4038600" cy="618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cNarmer_small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524000"/>
            <a:ext cx="352107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9144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TextBox 4"/>
          <p:cNvSpPr txBox="1">
            <a:spLocks noChangeArrowheads="1"/>
          </p:cNvSpPr>
          <p:nvPr/>
        </p:nvSpPr>
        <p:spPr bwMode="auto">
          <a:xfrm>
            <a:off x="381000" y="6259513"/>
            <a:ext cx="426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BMJ 1989;299:1259-60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6013" cy="509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extBox 4"/>
          <p:cNvSpPr txBox="1">
            <a:spLocks noChangeArrowheads="1"/>
          </p:cNvSpPr>
          <p:nvPr/>
        </p:nvSpPr>
        <p:spPr bwMode="auto">
          <a:xfrm>
            <a:off x="0" y="6488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Allergy 2007;62:1044-50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1138" y="371475"/>
            <a:ext cx="6181725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0" y="6488113"/>
            <a:ext cx="3429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Allergy 2007;62:1044-50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eri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267200"/>
            <a:ext cx="1520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09600" y="3276600"/>
            <a:ext cx="64928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>
                <a:solidFill>
                  <a:srgbClr val="0033CC"/>
                </a:solidFill>
              </a:rPr>
              <a:t>			West 			East</a:t>
            </a:r>
          </a:p>
          <a:p>
            <a:endParaRPr lang="en-GB" b="1">
              <a:solidFill>
                <a:srgbClr val="0033CC"/>
              </a:solidFill>
            </a:endParaRPr>
          </a:p>
          <a:p>
            <a:r>
              <a:rPr lang="en-GB" b="1">
                <a:solidFill>
                  <a:srgbClr val="0033CC"/>
                </a:solidFill>
              </a:rPr>
              <a:t>Asthma/Hayfever                 5.9                                      3.9</a:t>
            </a:r>
          </a:p>
          <a:p>
            <a:endParaRPr lang="en-GB" b="1">
              <a:solidFill>
                <a:srgbClr val="0033CC"/>
              </a:solidFill>
            </a:endParaRPr>
          </a:p>
          <a:p>
            <a:r>
              <a:rPr lang="en-GB" b="1">
                <a:solidFill>
                  <a:srgbClr val="0033CC"/>
                </a:solidFill>
              </a:rPr>
              <a:t>Atopy                                    36.7                                    18.2</a:t>
            </a:r>
          </a:p>
          <a:p>
            <a:endParaRPr lang="en-GB" b="1">
              <a:solidFill>
                <a:srgbClr val="0033CC"/>
              </a:solidFill>
            </a:endParaRPr>
          </a:p>
          <a:p>
            <a:r>
              <a:rPr lang="en-GB" b="1">
                <a:solidFill>
                  <a:srgbClr val="0033CC"/>
                </a:solidFill>
              </a:rPr>
              <a:t>BHR                                       8.3                                       5.5</a:t>
            </a:r>
          </a:p>
          <a:p>
            <a:endParaRPr lang="en-GB" b="1">
              <a:solidFill>
                <a:srgbClr val="0033CC"/>
              </a:solidFill>
            </a:endParaRPr>
          </a:p>
          <a:p>
            <a:r>
              <a:rPr lang="en-GB" b="1">
                <a:solidFill>
                  <a:srgbClr val="0033CC"/>
                </a:solidFill>
              </a:rPr>
              <a:t>Bronchitis		   3.7                                       16.7</a:t>
            </a:r>
          </a:p>
        </p:txBody>
      </p:sp>
      <p:sp>
        <p:nvSpPr>
          <p:cNvPr id="60420" name="Line 4"/>
          <p:cNvSpPr>
            <a:spLocks noChangeShapeType="1"/>
          </p:cNvSpPr>
          <p:nvPr/>
        </p:nvSpPr>
        <p:spPr bwMode="auto">
          <a:xfrm>
            <a:off x="1695450" y="365760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022725" y="3271838"/>
            <a:ext cx="117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33CC"/>
                </a:solidFill>
              </a:rPr>
              <a:t>Germany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6648450" y="3276600"/>
            <a:ext cx="1174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>
                <a:solidFill>
                  <a:srgbClr val="0033CC"/>
                </a:solidFill>
              </a:rPr>
              <a:t>Germany</a:t>
            </a:r>
          </a:p>
        </p:txBody>
      </p:sp>
      <p:sp>
        <p:nvSpPr>
          <p:cNvPr id="60423" name="TextBox 11"/>
          <p:cNvSpPr txBox="1">
            <a:spLocks noChangeArrowheads="1"/>
          </p:cNvSpPr>
          <p:nvPr/>
        </p:nvSpPr>
        <p:spPr bwMode="auto">
          <a:xfrm>
            <a:off x="228600" y="6172200"/>
            <a:ext cx="495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Am J Resp Crit Care Med 1994;149:358-64</a:t>
            </a:r>
          </a:p>
        </p:txBody>
      </p:sp>
      <p:sp>
        <p:nvSpPr>
          <p:cNvPr id="604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/>
              <a:t>Urban Developed vs Urban Underdeveloped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8620125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0" y="1524000"/>
            <a:ext cx="62484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2467" name="Picture 3" descr="stein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524000"/>
            <a:ext cx="2603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76200" y="2895600"/>
            <a:ext cx="5080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2000" b="1" i="1"/>
              <a:t>“Allergic Disease and Sensitization in </a:t>
            </a:r>
          </a:p>
          <a:p>
            <a:r>
              <a:rPr lang="en-GB" sz="2000" b="1" i="1"/>
              <a:t> Steiner School Children”</a:t>
            </a:r>
            <a:r>
              <a:rPr lang="en-GB" sz="2000"/>
              <a:t> </a:t>
            </a:r>
          </a:p>
          <a:p>
            <a:r>
              <a:rPr lang="en-GB" sz="2000" i="1"/>
              <a:t>Journal of Allergy &amp; Clinical Immunology</a:t>
            </a:r>
            <a:r>
              <a:rPr lang="en-GB" sz="2000"/>
              <a:t>     </a:t>
            </a:r>
          </a:p>
          <a:p>
            <a:r>
              <a:rPr lang="en-GB" sz="2000"/>
              <a:t>January 2006 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600200" y="554038"/>
            <a:ext cx="602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66FF"/>
                </a:solidFill>
              </a:rPr>
              <a:t>The anthroposophic life-style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52400" y="4554538"/>
            <a:ext cx="91027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/>
              <a:t>6,600 from five European countries ages 5 to 13 yr</a:t>
            </a:r>
          </a:p>
          <a:p>
            <a:pPr>
              <a:buFontTx/>
              <a:buChar char="•"/>
            </a:pPr>
            <a:r>
              <a:rPr lang="en-GB"/>
              <a:t>Restrictive use of antibiotics and fever antipyretics </a:t>
            </a:r>
          </a:p>
          <a:p>
            <a:pPr>
              <a:buFontTx/>
              <a:buChar char="•"/>
            </a:pPr>
            <a:r>
              <a:rPr lang="en-GB"/>
              <a:t>No combined measles, mumps, rubella vaccination.</a:t>
            </a:r>
          </a:p>
          <a:p>
            <a:pPr>
              <a:buFontTx/>
              <a:buChar char="•"/>
            </a:pPr>
            <a:r>
              <a:rPr lang="en-GB"/>
              <a:t>Organic or biodynamic food and spontaneously fermented vegetables </a:t>
            </a:r>
          </a:p>
          <a:p>
            <a:pPr>
              <a:buFontTx/>
              <a:buChar char="•"/>
            </a:pPr>
            <a:r>
              <a:rPr lang="en-GB"/>
              <a:t>Significant reduced risks for rhinoconjunctivitis, atopic eczema, and atopic sensitization 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76200" y="1752600"/>
            <a:ext cx="6267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66FF"/>
                </a:solidFill>
              </a:rPr>
              <a:t>PARSIFAL study</a:t>
            </a:r>
          </a:p>
          <a:p>
            <a:r>
              <a:rPr lang="en-GB">
                <a:solidFill>
                  <a:srgbClr val="0066FF"/>
                </a:solidFill>
              </a:rPr>
              <a:t>P</a:t>
            </a:r>
            <a:r>
              <a:rPr lang="en-GB"/>
              <a:t>revention of </a:t>
            </a:r>
            <a:r>
              <a:rPr lang="en-GB">
                <a:solidFill>
                  <a:srgbClr val="0066FF"/>
                </a:solidFill>
              </a:rPr>
              <a:t>A</a:t>
            </a:r>
            <a:r>
              <a:rPr lang="en-GB"/>
              <a:t>llergy - </a:t>
            </a:r>
            <a:r>
              <a:rPr lang="en-GB">
                <a:solidFill>
                  <a:srgbClr val="0066FF"/>
                </a:solidFill>
              </a:rPr>
              <a:t>R</a:t>
            </a:r>
            <a:r>
              <a:rPr lang="en-GB"/>
              <a:t>isk factors for </a:t>
            </a:r>
            <a:r>
              <a:rPr lang="en-GB">
                <a:solidFill>
                  <a:srgbClr val="0066FF"/>
                </a:solidFill>
              </a:rPr>
              <a:t>S</a:t>
            </a:r>
            <a:r>
              <a:rPr lang="en-GB"/>
              <a:t>ensitisation </a:t>
            </a:r>
          </a:p>
          <a:p>
            <a:r>
              <a:rPr lang="en-GB"/>
              <a:t>in children related to </a:t>
            </a:r>
            <a:r>
              <a:rPr lang="en-GB">
                <a:solidFill>
                  <a:srgbClr val="0066FF"/>
                </a:solidFill>
              </a:rPr>
              <a:t>F</a:t>
            </a:r>
            <a:r>
              <a:rPr lang="en-GB"/>
              <a:t>arming and </a:t>
            </a:r>
            <a:r>
              <a:rPr lang="en-GB">
                <a:solidFill>
                  <a:srgbClr val="0066FF"/>
                </a:solidFill>
              </a:rPr>
              <a:t>A</a:t>
            </a:r>
            <a:r>
              <a:rPr lang="en-GB"/>
              <a:t>nthroposophic </a:t>
            </a:r>
            <a:r>
              <a:rPr lang="en-GB">
                <a:solidFill>
                  <a:srgbClr val="0066FF"/>
                </a:solidFill>
              </a:rPr>
              <a:t>L</a:t>
            </a:r>
            <a:r>
              <a:rPr lang="en-GB"/>
              <a:t>ife style </a:t>
            </a:r>
          </a:p>
        </p:txBody>
      </p:sp>
      <p:sp>
        <p:nvSpPr>
          <p:cNvPr id="62472" name="Text Box 8"/>
          <p:cNvSpPr txBox="1">
            <a:spLocks noChangeArrowheads="1"/>
          </p:cNvSpPr>
          <p:nvPr/>
        </p:nvSpPr>
        <p:spPr bwMode="auto">
          <a:xfrm>
            <a:off x="6826250" y="4379913"/>
            <a:ext cx="163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Rudolf Steiner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 b="1" smtClean="0"/>
              <a:t>Farming environments confer protection against the development of allergy</a:t>
            </a:r>
          </a:p>
        </p:txBody>
      </p:sp>
      <p:pic>
        <p:nvPicPr>
          <p:cNvPr id="634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Learning Objectives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Knowledge: To understand the patterns of allergic disease prevalence</a:t>
            </a:r>
          </a:p>
          <a:p>
            <a:endParaRPr lang="en-GB" smtClean="0"/>
          </a:p>
          <a:p>
            <a:r>
              <a:rPr lang="en-GB" smtClean="0"/>
              <a:t>Skills: To formulate a hypothesis to explain the recent epidemic of allergic disease</a:t>
            </a:r>
          </a:p>
          <a:p>
            <a:endParaRPr lang="en-GB" smtClean="0"/>
          </a:p>
          <a:p>
            <a:r>
              <a:rPr lang="en-GB" smtClean="0"/>
              <a:t>Attitudes: To value the importance of research into the causes of allergic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Effect of Unpasteurised Milk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905000"/>
            <a:ext cx="70294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0" y="6396038"/>
            <a:ext cx="8153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J Allergy Clin Immunol 2006;117:1374-81</a:t>
            </a:r>
          </a:p>
        </p:txBody>
      </p:sp>
      <p:sp>
        <p:nvSpPr>
          <p:cNvPr id="64517" name="TextBox 5"/>
          <p:cNvSpPr txBox="1">
            <a:spLocks noChangeArrowheads="1"/>
          </p:cNvSpPr>
          <p:nvPr/>
        </p:nvSpPr>
        <p:spPr bwMode="auto">
          <a:xfrm rot="-5400000">
            <a:off x="-1290637" y="3509962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% Positive skin prick test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88" y="0"/>
            <a:ext cx="91471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F4E00-F492-46B3-AF42-9F8A08CBC24E}" type="slidenum">
              <a:rPr lang="en-GB" smtClean="0"/>
              <a:pPr>
                <a:defRPr/>
              </a:pPr>
              <a:t>31</a:t>
            </a:fld>
            <a:endParaRPr lang="en-GB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– 3 core questions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581400"/>
          </a:xfrm>
        </p:spPr>
        <p:txBody>
          <a:bodyPr/>
          <a:lstStyle/>
          <a:p>
            <a:r>
              <a:rPr lang="en-GB" smtClean="0"/>
              <a:t>What is the allergy epidemic?</a:t>
            </a:r>
          </a:p>
          <a:p>
            <a:endParaRPr lang="en-GB" smtClean="0"/>
          </a:p>
          <a:p>
            <a:r>
              <a:rPr lang="en-GB" smtClean="0"/>
              <a:t>What are the possible causes?</a:t>
            </a:r>
          </a:p>
          <a:p>
            <a:endParaRPr lang="en-GB" smtClean="0"/>
          </a:p>
          <a:p>
            <a:r>
              <a:rPr lang="en-GB" smtClean="0">
                <a:solidFill>
                  <a:srgbClr val="FF0000"/>
                </a:solidFill>
              </a:rPr>
              <a:t>How might we intervene to halt the epidemic?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smtClean="0"/>
              <a:t>Hierarchy of evidence…</a:t>
            </a:r>
          </a:p>
        </p:txBody>
      </p:sp>
      <p:sp>
        <p:nvSpPr>
          <p:cNvPr id="22531" name="TextBox 5"/>
          <p:cNvSpPr txBox="1">
            <a:spLocks noChangeArrowheads="1"/>
          </p:cNvSpPr>
          <p:nvPr/>
        </p:nvSpPr>
        <p:spPr bwMode="auto">
          <a:xfrm>
            <a:off x="1444625" y="4211638"/>
            <a:ext cx="19002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Meta-analysis</a:t>
            </a:r>
          </a:p>
        </p:txBody>
      </p:sp>
      <p:sp>
        <p:nvSpPr>
          <p:cNvPr id="22532" name="TextBox 6"/>
          <p:cNvSpPr txBox="1">
            <a:spLocks noChangeArrowheads="1"/>
          </p:cNvSpPr>
          <p:nvPr/>
        </p:nvSpPr>
        <p:spPr bwMode="auto">
          <a:xfrm>
            <a:off x="3857625" y="3005138"/>
            <a:ext cx="25511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Systematic review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5719763" y="1833563"/>
            <a:ext cx="32083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Expert panel guideline</a:t>
            </a:r>
          </a:p>
        </p:txBody>
      </p:sp>
      <p:sp>
        <p:nvSpPr>
          <p:cNvPr id="22534" name="TextBox 9"/>
          <p:cNvSpPr txBox="1">
            <a:spLocks noChangeArrowheads="1"/>
          </p:cNvSpPr>
          <p:nvPr/>
        </p:nvSpPr>
        <p:spPr bwMode="auto">
          <a:xfrm>
            <a:off x="1058863" y="3013075"/>
            <a:ext cx="793750" cy="47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RCT</a:t>
            </a:r>
          </a:p>
        </p:txBody>
      </p:sp>
      <p:sp>
        <p:nvSpPr>
          <p:cNvPr id="22535" name="TextBox 11"/>
          <p:cNvSpPr txBox="1">
            <a:spLocks noChangeArrowheads="1"/>
          </p:cNvSpPr>
          <p:nvPr/>
        </p:nvSpPr>
        <p:spPr bwMode="auto">
          <a:xfrm>
            <a:off x="5010150" y="5275263"/>
            <a:ext cx="3003550" cy="83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Observational studies</a:t>
            </a:r>
          </a:p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Expert opinion</a:t>
            </a:r>
          </a:p>
        </p:txBody>
      </p:sp>
      <p:cxnSp>
        <p:nvCxnSpPr>
          <p:cNvPr id="67592" name="Straight Arrow Connector 13"/>
          <p:cNvCxnSpPr>
            <a:cxnSpLocks noChangeShapeType="1"/>
          </p:cNvCxnSpPr>
          <p:nvPr/>
        </p:nvCxnSpPr>
        <p:spPr bwMode="auto">
          <a:xfrm rot="16200000" flipH="1">
            <a:off x="1985963" y="4621213"/>
            <a:ext cx="144462" cy="144462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67593" name="Straight Arrow Connector 16"/>
          <p:cNvCxnSpPr>
            <a:cxnSpLocks noChangeShapeType="1"/>
            <a:stCxn id="22534" idx="2"/>
            <a:endCxn id="22531" idx="0"/>
          </p:cNvCxnSpPr>
          <p:nvPr/>
        </p:nvCxnSpPr>
        <p:spPr bwMode="auto">
          <a:xfrm rot="16200000" flipH="1">
            <a:off x="1563687" y="3381376"/>
            <a:ext cx="722313" cy="93821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2538" name="TextBox 21"/>
          <p:cNvSpPr txBox="1">
            <a:spLocks noChangeArrowheads="1"/>
          </p:cNvSpPr>
          <p:nvPr/>
        </p:nvSpPr>
        <p:spPr bwMode="auto">
          <a:xfrm>
            <a:off x="1103313" y="5307013"/>
            <a:ext cx="785812" cy="4762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RCT</a:t>
            </a:r>
          </a:p>
        </p:txBody>
      </p:sp>
      <p:sp>
        <p:nvSpPr>
          <p:cNvPr id="22539" name="TextBox 22"/>
          <p:cNvSpPr txBox="1">
            <a:spLocks noChangeArrowheads="1"/>
          </p:cNvSpPr>
          <p:nvPr/>
        </p:nvSpPr>
        <p:spPr bwMode="auto">
          <a:xfrm>
            <a:off x="4508500" y="4248150"/>
            <a:ext cx="809625" cy="461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RCT</a:t>
            </a:r>
          </a:p>
        </p:txBody>
      </p:sp>
      <p:cxnSp>
        <p:nvCxnSpPr>
          <p:cNvPr id="67596" name="Straight Arrow Connector 23"/>
          <p:cNvCxnSpPr>
            <a:cxnSpLocks noChangeShapeType="1"/>
            <a:stCxn id="22538" idx="0"/>
            <a:endCxn id="22531" idx="2"/>
          </p:cNvCxnSpPr>
          <p:nvPr/>
        </p:nvCxnSpPr>
        <p:spPr bwMode="auto">
          <a:xfrm rot="5400000" flipH="1" flipV="1">
            <a:off x="1627981" y="4541044"/>
            <a:ext cx="633413" cy="898525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cxnSp>
        <p:nvCxnSpPr>
          <p:cNvPr id="67597" name="Straight Arrow Connector 26"/>
          <p:cNvCxnSpPr>
            <a:cxnSpLocks noChangeShapeType="1"/>
            <a:stCxn id="22539" idx="1"/>
            <a:endCxn id="22531" idx="3"/>
          </p:cNvCxnSpPr>
          <p:nvPr/>
        </p:nvCxnSpPr>
        <p:spPr bwMode="auto">
          <a:xfrm rot="10800000">
            <a:off x="3344863" y="4441825"/>
            <a:ext cx="1163637" cy="36513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22542" name="TextBox 29"/>
          <p:cNvSpPr txBox="1">
            <a:spLocks noChangeArrowheads="1"/>
          </p:cNvSpPr>
          <p:nvPr/>
        </p:nvSpPr>
        <p:spPr bwMode="auto">
          <a:xfrm>
            <a:off x="152400" y="4198938"/>
            <a:ext cx="798513" cy="4619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RCT</a:t>
            </a:r>
          </a:p>
        </p:txBody>
      </p:sp>
      <p:cxnSp>
        <p:nvCxnSpPr>
          <p:cNvPr id="67599" name="Straight Arrow Connector 30"/>
          <p:cNvCxnSpPr>
            <a:cxnSpLocks noChangeShapeType="1"/>
            <a:stCxn id="22542" idx="3"/>
            <a:endCxn id="22531" idx="1"/>
          </p:cNvCxnSpPr>
          <p:nvPr/>
        </p:nvCxnSpPr>
        <p:spPr bwMode="auto">
          <a:xfrm>
            <a:off x="950913" y="4430713"/>
            <a:ext cx="493712" cy="1111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round/>
            <a:headEnd/>
            <a:tailEnd type="arrow" w="med" len="med"/>
          </a:ln>
        </p:spPr>
      </p:cxnSp>
      <p:sp>
        <p:nvSpPr>
          <p:cNvPr id="67600" name="Notched Right Arrow 48"/>
          <p:cNvSpPr>
            <a:spLocks noChangeArrowheads="1"/>
          </p:cNvSpPr>
          <p:nvPr/>
        </p:nvSpPr>
        <p:spPr bwMode="auto">
          <a:xfrm rot="-2622524">
            <a:off x="2922588" y="3582988"/>
            <a:ext cx="1114425" cy="484187"/>
          </a:xfrm>
          <a:prstGeom prst="notched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GB" sz="1600" i="1">
              <a:solidFill>
                <a:srgbClr val="6E6E6F"/>
              </a:solidFill>
              <a:latin typeface="Verdana" pitchFamily="28" charset="0"/>
              <a:cs typeface="Times New Roman" pitchFamily="28" charset="0"/>
            </a:endParaRPr>
          </a:p>
        </p:txBody>
      </p:sp>
      <p:sp>
        <p:nvSpPr>
          <p:cNvPr id="67601" name="Notched Right Arrow 49"/>
          <p:cNvSpPr>
            <a:spLocks noChangeArrowheads="1"/>
          </p:cNvSpPr>
          <p:nvPr/>
        </p:nvSpPr>
        <p:spPr bwMode="auto">
          <a:xfrm rot="-2838533">
            <a:off x="6011069" y="2520157"/>
            <a:ext cx="1114425" cy="484187"/>
          </a:xfrm>
          <a:prstGeom prst="notchedRightArrow">
            <a:avLst>
              <a:gd name="adj1" fmla="val 50000"/>
              <a:gd name="adj2" fmla="val 50039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GB" sz="1600" i="1">
              <a:solidFill>
                <a:srgbClr val="6E6E6F"/>
              </a:solidFill>
              <a:latin typeface="Verdana" pitchFamily="28" charset="0"/>
              <a:cs typeface="Times New Roman" pitchFamily="28" charset="0"/>
            </a:endParaRPr>
          </a:p>
        </p:txBody>
      </p:sp>
      <p:cxnSp>
        <p:nvCxnSpPr>
          <p:cNvPr id="67602" name="Straight Arrow Connector 52"/>
          <p:cNvCxnSpPr>
            <a:cxnSpLocks noChangeShapeType="1"/>
            <a:stCxn id="22535" idx="1"/>
            <a:endCxn id="22538" idx="3"/>
          </p:cNvCxnSpPr>
          <p:nvPr/>
        </p:nvCxnSpPr>
        <p:spPr bwMode="auto">
          <a:xfrm rot="10800000">
            <a:off x="1889125" y="5545138"/>
            <a:ext cx="3121025" cy="14446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lgDash"/>
            <a:round/>
            <a:headEnd/>
            <a:tailEnd type="arrow" w="med" len="med"/>
          </a:ln>
        </p:spPr>
      </p:cxnSp>
      <p:cxnSp>
        <p:nvCxnSpPr>
          <p:cNvPr id="67603" name="Straight Arrow Connector 58"/>
          <p:cNvCxnSpPr>
            <a:cxnSpLocks noChangeShapeType="1"/>
            <a:stCxn id="22535" idx="0"/>
            <a:endCxn id="22539" idx="2"/>
          </p:cNvCxnSpPr>
          <p:nvPr/>
        </p:nvCxnSpPr>
        <p:spPr bwMode="auto">
          <a:xfrm rot="16200000" flipV="1">
            <a:off x="5430044" y="4193382"/>
            <a:ext cx="565150" cy="1598612"/>
          </a:xfrm>
          <a:prstGeom prst="straightConnector1">
            <a:avLst/>
          </a:prstGeom>
          <a:noFill/>
          <a:ln w="9525" algn="ctr">
            <a:solidFill>
              <a:schemeClr val="accent1"/>
            </a:solidFill>
            <a:prstDash val="lgDash"/>
            <a:round/>
            <a:headEnd/>
            <a:tailEnd type="arrow" w="med" len="med"/>
          </a:ln>
        </p:spPr>
      </p:cxnSp>
      <p:cxnSp>
        <p:nvCxnSpPr>
          <p:cNvPr id="67604" name="Straight Arrow Connector 58"/>
          <p:cNvCxnSpPr>
            <a:cxnSpLocks noChangeShapeType="1"/>
            <a:stCxn id="22535" idx="0"/>
            <a:endCxn id="22533" idx="2"/>
          </p:cNvCxnSpPr>
          <p:nvPr/>
        </p:nvCxnSpPr>
        <p:spPr bwMode="auto">
          <a:xfrm rot="5400000" flipH="1" flipV="1">
            <a:off x="5427663" y="3379787"/>
            <a:ext cx="2979738" cy="811213"/>
          </a:xfrm>
          <a:prstGeom prst="straightConnector1">
            <a:avLst/>
          </a:prstGeom>
          <a:noFill/>
          <a:ln w="25400" algn="ctr">
            <a:solidFill>
              <a:schemeClr val="accent1"/>
            </a:solidFill>
            <a:prstDash val="lgDash"/>
            <a:round/>
            <a:headEnd/>
            <a:tailEnd type="arrow" w="med" len="med"/>
          </a:ln>
        </p:spPr>
      </p:cxnSp>
      <p:sp>
        <p:nvSpPr>
          <p:cNvPr id="24597" name="TextBox 26"/>
          <p:cNvSpPr txBox="1">
            <a:spLocks noChangeArrowheads="1"/>
          </p:cNvSpPr>
          <p:nvPr/>
        </p:nvSpPr>
        <p:spPr bwMode="auto">
          <a:xfrm>
            <a:off x="0" y="6457950"/>
            <a:ext cx="2851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000" i="1">
                <a:solidFill>
                  <a:srgbClr val="6C7070"/>
                </a:solidFill>
                <a:latin typeface="Times New Roman" pitchFamily="18" charset="0"/>
                <a:cs typeface="+mn-cs"/>
              </a:rPr>
              <a:t>BMJ 2001;323:334-6</a:t>
            </a:r>
          </a:p>
        </p:txBody>
      </p:sp>
      <p:sp>
        <p:nvSpPr>
          <p:cNvPr id="22" name="TextBox 6"/>
          <p:cNvSpPr txBox="1">
            <a:spLocks noChangeArrowheads="1"/>
          </p:cNvSpPr>
          <p:nvPr/>
        </p:nvSpPr>
        <p:spPr bwMode="auto">
          <a:xfrm>
            <a:off x="1828800" y="1733550"/>
            <a:ext cx="25511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400">
                <a:solidFill>
                  <a:srgbClr val="000000"/>
                </a:solidFill>
                <a:latin typeface="Times New Roman" pitchFamily="18" charset="0"/>
                <a:cs typeface="+mn-cs"/>
              </a:rPr>
              <a:t>Overview of systematic reviews</a:t>
            </a:r>
          </a:p>
        </p:txBody>
      </p:sp>
      <p:sp>
        <p:nvSpPr>
          <p:cNvPr id="67607" name="Notched Right Arrow 48"/>
          <p:cNvSpPr>
            <a:spLocks noChangeArrowheads="1"/>
          </p:cNvSpPr>
          <p:nvPr/>
        </p:nvSpPr>
        <p:spPr bwMode="auto">
          <a:xfrm rot="-9126138">
            <a:off x="3976688" y="2586038"/>
            <a:ext cx="1114425" cy="484187"/>
          </a:xfrm>
          <a:prstGeom prst="notchedRightArrow">
            <a:avLst>
              <a:gd name="adj1" fmla="val 50000"/>
              <a:gd name="adj2" fmla="val 5003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GB" sz="1600" i="1">
              <a:solidFill>
                <a:srgbClr val="6E6E6F"/>
              </a:solidFill>
              <a:latin typeface="Verdana" pitchFamily="28" charset="0"/>
              <a:cs typeface="Times New Roman" pitchFamily="28" charset="0"/>
            </a:endParaRPr>
          </a:p>
        </p:txBody>
      </p:sp>
      <p:sp>
        <p:nvSpPr>
          <p:cNvPr id="67608" name="Notched Right Arrow 48"/>
          <p:cNvSpPr>
            <a:spLocks noChangeArrowheads="1"/>
          </p:cNvSpPr>
          <p:nvPr/>
        </p:nvSpPr>
        <p:spPr bwMode="auto">
          <a:xfrm>
            <a:off x="4454525" y="1876425"/>
            <a:ext cx="1114425" cy="484188"/>
          </a:xfrm>
          <a:prstGeom prst="notchedRightArrow">
            <a:avLst>
              <a:gd name="adj1" fmla="val 50000"/>
              <a:gd name="adj2" fmla="val 50039"/>
            </a:avLst>
          </a:prstGeom>
          <a:solidFill>
            <a:srgbClr val="00B05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GB" sz="1600" i="1">
              <a:solidFill>
                <a:srgbClr val="6E6E6F"/>
              </a:solidFill>
              <a:latin typeface="Verdana" pitchFamily="28" charset="0"/>
              <a:cs typeface="Times New Roman" pitchFamily="2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509588" y="609600"/>
            <a:ext cx="8634412" cy="638175"/>
          </a:xfrm>
        </p:spPr>
        <p:txBody>
          <a:bodyPr/>
          <a:lstStyle/>
          <a:p>
            <a:r>
              <a:rPr lang="en-GB" smtClean="0"/>
              <a:t>Primary prevention of eczema - overview of systematic reviews</a:t>
            </a:r>
          </a:p>
        </p:txBody>
      </p:sp>
      <p:sp>
        <p:nvSpPr>
          <p:cNvPr id="6861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All systematic reviews of interventions for preventing eczema, up </a:t>
            </a:r>
          </a:p>
          <a:p>
            <a:r>
              <a:rPr lang="en-GB" smtClean="0"/>
              <a:t>to August 2010</a:t>
            </a:r>
          </a:p>
          <a:p>
            <a:endParaRPr lang="en-GB" smtClean="0"/>
          </a:p>
          <a:p>
            <a:r>
              <a:rPr lang="en-GB" smtClean="0"/>
              <a:t>7 reviews identified – 39 RCTs; 11,897 participants</a:t>
            </a:r>
          </a:p>
          <a:p>
            <a:endParaRPr lang="en-GB" smtClean="0"/>
          </a:p>
          <a:p>
            <a:r>
              <a:rPr lang="en-GB" i="1" smtClean="0"/>
              <a:t>Interventions with relevant systematic review(s) were:</a:t>
            </a:r>
          </a:p>
          <a:p>
            <a:pPr lvl="2">
              <a:buFont typeface="Wingdings" pitchFamily="2" charset="2"/>
              <a:buChar char="§"/>
            </a:pPr>
            <a:r>
              <a:rPr lang="en-GB" smtClean="0"/>
              <a:t>Exclusive breastfeeding</a:t>
            </a:r>
          </a:p>
          <a:p>
            <a:pPr lvl="2">
              <a:buFont typeface="Wingdings" pitchFamily="2" charset="2"/>
              <a:buChar char="§"/>
            </a:pPr>
            <a:r>
              <a:rPr lang="en-GB" smtClean="0"/>
              <a:t>Hydrolysed protein formula</a:t>
            </a:r>
          </a:p>
          <a:p>
            <a:pPr lvl="2">
              <a:buFont typeface="Wingdings" pitchFamily="2" charset="2"/>
              <a:buChar char="§"/>
            </a:pPr>
            <a:r>
              <a:rPr lang="en-GB" smtClean="0"/>
              <a:t>Soy formula</a:t>
            </a:r>
          </a:p>
          <a:p>
            <a:pPr lvl="2">
              <a:buFont typeface="Wingdings" pitchFamily="2" charset="2"/>
              <a:buChar char="§"/>
            </a:pPr>
            <a:r>
              <a:rPr lang="en-GB" smtClean="0"/>
              <a:t>Maternal antigen avoidance</a:t>
            </a:r>
          </a:p>
          <a:p>
            <a:pPr lvl="2">
              <a:buFont typeface="Wingdings" pitchFamily="2" charset="2"/>
              <a:buChar char="§"/>
            </a:pPr>
            <a:r>
              <a:rPr lang="en-GB" smtClean="0"/>
              <a:t>Omega 3/6 oil supplementation</a:t>
            </a:r>
          </a:p>
          <a:p>
            <a:pPr lvl="2">
              <a:buFont typeface="Wingdings" pitchFamily="2" charset="2"/>
              <a:buChar char="§"/>
            </a:pPr>
            <a:r>
              <a:rPr lang="en-GB" smtClean="0"/>
              <a:t>Prebiotics</a:t>
            </a:r>
          </a:p>
          <a:p>
            <a:pPr lvl="2">
              <a:buFont typeface="Wingdings" pitchFamily="2" charset="2"/>
              <a:buChar char="§"/>
            </a:pPr>
            <a:r>
              <a:rPr lang="en-GB" smtClean="0"/>
              <a:t>Probiotics</a:t>
            </a:r>
          </a:p>
        </p:txBody>
      </p:sp>
      <p:sp>
        <p:nvSpPr>
          <p:cNvPr id="68612" name="TextBox 5"/>
          <p:cNvSpPr txBox="1">
            <a:spLocks noChangeArrowheads="1"/>
          </p:cNvSpPr>
          <p:nvPr/>
        </p:nvSpPr>
        <p:spPr bwMode="auto">
          <a:xfrm>
            <a:off x="0" y="6426200"/>
            <a:ext cx="6527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>
                <a:solidFill>
                  <a:srgbClr val="6C7070"/>
                </a:solidFill>
              </a:rPr>
              <a:t>Evid.-Based Child Health 2011;6:1322-39</a:t>
            </a:r>
          </a:p>
        </p:txBody>
      </p:sp>
      <p:pic>
        <p:nvPicPr>
          <p:cNvPr id="68613" name="Picture 6" descr="C:\Users\Home PC\Desktop\sca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3313" y="4768850"/>
            <a:ext cx="2286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5326"/>
                <a:gridCol w="2037805"/>
                <a:gridCol w="2050869"/>
              </a:tblGrid>
              <a:tr h="674557">
                <a:tc>
                  <a:txBody>
                    <a:bodyPr/>
                    <a:lstStyle/>
                    <a:p>
                      <a:r>
                        <a:rPr lang="en-GB" dirty="0" smtClean="0"/>
                        <a:t>Interventions (no trials; no participants)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RR (95%CI)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Heterogeneity (%)</a:t>
                      </a:r>
                      <a:endParaRPr lang="en-GB" dirty="0"/>
                    </a:p>
                  </a:txBody>
                  <a:tcPr/>
                </a:tc>
              </a:tr>
              <a:tr h="674557">
                <a:tc>
                  <a:txBody>
                    <a:bodyPr/>
                    <a:lstStyle/>
                    <a:p>
                      <a:r>
                        <a:rPr lang="en-GB" dirty="0" smtClean="0"/>
                        <a:t>Exclusive</a:t>
                      </a:r>
                      <a:r>
                        <a:rPr lang="en-GB" baseline="0" dirty="0" smtClean="0"/>
                        <a:t> breastfeeding ≥6 </a:t>
                      </a:r>
                      <a:r>
                        <a:rPr lang="en-GB" baseline="0" dirty="0" err="1" smtClean="0"/>
                        <a:t>vs</a:t>
                      </a:r>
                      <a:r>
                        <a:rPr lang="en-GB" baseline="0" dirty="0" smtClean="0"/>
                        <a:t> 3-6 months (2;3731)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0.75 [0.42, 1.32]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61</a:t>
                      </a:r>
                      <a:endParaRPr lang="en-GB" dirty="0"/>
                    </a:p>
                  </a:txBody>
                  <a:tcPr/>
                </a:tc>
              </a:tr>
              <a:tr h="674557">
                <a:tc>
                  <a:txBody>
                    <a:bodyPr/>
                    <a:lstStyle/>
                    <a:p>
                      <a:r>
                        <a:rPr lang="en-GB" dirty="0" smtClean="0"/>
                        <a:t>Hydrolysed formula </a:t>
                      </a:r>
                      <a:r>
                        <a:rPr lang="en-GB" dirty="0" err="1" smtClean="0"/>
                        <a:t>vs</a:t>
                      </a:r>
                      <a:r>
                        <a:rPr lang="en-GB" dirty="0" smtClean="0"/>
                        <a:t> </a:t>
                      </a:r>
                      <a:r>
                        <a:rPr lang="en-GB" baseline="0" dirty="0" smtClean="0"/>
                        <a:t>cow’s milk formula (8;1478)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0.87 [0.70, 1.08]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59425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eHF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vs</a:t>
                      </a:r>
                      <a:r>
                        <a:rPr lang="en-GB" dirty="0" smtClean="0"/>
                        <a:t> cow’s milk formula (3;912)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0.84 [0.58, 1.23]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</a:t>
                      </a:r>
                      <a:endParaRPr lang="en-GB" dirty="0"/>
                    </a:p>
                  </a:txBody>
                  <a:tcPr/>
                </a:tc>
              </a:tr>
              <a:tr h="59425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pHF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vs</a:t>
                      </a:r>
                      <a:r>
                        <a:rPr lang="en-GB" dirty="0" smtClean="0"/>
                        <a:t> cow’s milk formula (7;823)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0.92 [0.72, 1.17]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594253">
                <a:tc>
                  <a:txBody>
                    <a:bodyPr/>
                    <a:lstStyle/>
                    <a:p>
                      <a:r>
                        <a:rPr lang="en-GB" dirty="0" smtClean="0"/>
                        <a:t>Soy formula </a:t>
                      </a:r>
                      <a:r>
                        <a:rPr lang="en-GB" dirty="0" err="1" smtClean="0"/>
                        <a:t>vs</a:t>
                      </a:r>
                      <a:r>
                        <a:rPr lang="en-GB" dirty="0" smtClean="0"/>
                        <a:t> cow’s milk</a:t>
                      </a:r>
                      <a:r>
                        <a:rPr lang="en-GB" baseline="0" dirty="0" smtClean="0"/>
                        <a:t> formula (3;744)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1.23 [0.99, 1.53]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674557">
                <a:tc>
                  <a:txBody>
                    <a:bodyPr/>
                    <a:lstStyle/>
                    <a:p>
                      <a:r>
                        <a:rPr lang="en-GB" dirty="0" smtClean="0"/>
                        <a:t>Maternal antigen</a:t>
                      </a:r>
                      <a:r>
                        <a:rPr lang="en-GB" baseline="0" dirty="0" smtClean="0"/>
                        <a:t> avoidance </a:t>
                      </a:r>
                      <a:r>
                        <a:rPr lang="en-GB" baseline="0" dirty="0" err="1" smtClean="0"/>
                        <a:t>vs</a:t>
                      </a:r>
                      <a:r>
                        <a:rPr lang="en-GB" baseline="0" dirty="0" smtClean="0"/>
                        <a:t> standard diet (3;360)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0.95 [0.63, 1.44]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</a:t>
                      </a:r>
                      <a:endParaRPr lang="en-GB" dirty="0"/>
                    </a:p>
                  </a:txBody>
                  <a:tcPr/>
                </a:tc>
              </a:tr>
              <a:tr h="594253">
                <a:tc>
                  <a:txBody>
                    <a:bodyPr/>
                    <a:lstStyle/>
                    <a:p>
                      <a:r>
                        <a:rPr lang="en-GB" dirty="0" smtClean="0"/>
                        <a:t>Omega-3 </a:t>
                      </a:r>
                      <a:r>
                        <a:rPr lang="en-GB" dirty="0" err="1" smtClean="0"/>
                        <a:t>vs</a:t>
                      </a:r>
                      <a:r>
                        <a:rPr lang="en-GB" dirty="0" smtClean="0"/>
                        <a:t> placebo (2;664)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1.10 [0.78, 1.54]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</a:t>
                      </a:r>
                      <a:endParaRPr lang="en-GB" dirty="0"/>
                    </a:p>
                  </a:txBody>
                  <a:tcPr/>
                </a:tc>
              </a:tr>
              <a:tr h="594253">
                <a:tc>
                  <a:txBody>
                    <a:bodyPr/>
                    <a:lstStyle/>
                    <a:p>
                      <a:r>
                        <a:rPr lang="en-GB" dirty="0" smtClean="0"/>
                        <a:t>Omega-6 </a:t>
                      </a:r>
                      <a:r>
                        <a:rPr lang="en-GB" dirty="0" err="1" smtClean="0"/>
                        <a:t>vs</a:t>
                      </a:r>
                      <a:r>
                        <a:rPr lang="en-GB" dirty="0" smtClean="0"/>
                        <a:t> placebo (2;259)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0.80 [0.56, 1.16]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</a:t>
                      </a:r>
                      <a:endParaRPr lang="en-GB" dirty="0"/>
                    </a:p>
                  </a:txBody>
                  <a:tcPr/>
                </a:tc>
              </a:tr>
              <a:tr h="59425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Prebiotic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vs</a:t>
                      </a:r>
                      <a:r>
                        <a:rPr lang="en-GB" dirty="0" smtClean="0"/>
                        <a:t> no </a:t>
                      </a:r>
                      <a:r>
                        <a:rPr lang="en-GB" dirty="0" err="1" smtClean="0"/>
                        <a:t>prebiotic</a:t>
                      </a:r>
                      <a:r>
                        <a:rPr lang="en-GB" dirty="0" smtClean="0"/>
                        <a:t> (2;432)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0.79 [0.21, 2.94]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80</a:t>
                      </a:r>
                      <a:endParaRPr lang="en-GB" dirty="0"/>
                    </a:p>
                  </a:txBody>
                  <a:tcPr/>
                </a:tc>
              </a:tr>
              <a:tr h="594253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Probiotic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vs</a:t>
                      </a:r>
                      <a:r>
                        <a:rPr lang="en-GB" dirty="0" smtClean="0"/>
                        <a:t> no </a:t>
                      </a:r>
                      <a:r>
                        <a:rPr lang="en-GB" dirty="0" err="1" smtClean="0"/>
                        <a:t>probiotic</a:t>
                      </a:r>
                      <a:r>
                        <a:rPr lang="en-GB" dirty="0" smtClean="0"/>
                        <a:t> (6;1492)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0.85 [0.66,</a:t>
                      </a:r>
                      <a:r>
                        <a:rPr lang="en-GB" baseline="0" dirty="0" smtClean="0"/>
                        <a:t> 1.08]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46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Skin barrier function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>
          <a:xfrm>
            <a:off x="825500" y="1943100"/>
            <a:ext cx="7543800" cy="4457700"/>
          </a:xfrm>
        </p:spPr>
        <p:txBody>
          <a:bodyPr/>
          <a:lstStyle/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3 of 20 (15%) infants with high familial risk of eczema developed the </a:t>
            </a:r>
          </a:p>
          <a:p>
            <a:r>
              <a:rPr lang="en-GB" smtClean="0"/>
              <a:t>disease, when treated from birth with Cetaphil emollient daily</a:t>
            </a:r>
            <a:r>
              <a:rPr lang="en-GB" baseline="30000" smtClean="0"/>
              <a:t>2</a:t>
            </a:r>
          </a:p>
          <a:p>
            <a:endParaRPr lang="en-GB" smtClean="0"/>
          </a:p>
          <a:p>
            <a:endParaRPr lang="en-GB" smtClean="0"/>
          </a:p>
          <a:p>
            <a:r>
              <a:rPr lang="en-GB" smtClean="0"/>
              <a:t>Pilot RCTs of emollient for eczema prevention: </a:t>
            </a:r>
          </a:p>
          <a:p>
            <a:r>
              <a:rPr lang="en-GB" smtClean="0"/>
              <a:t>UK - ISRCTN84854178</a:t>
            </a:r>
          </a:p>
          <a:p>
            <a:r>
              <a:rPr lang="en-GB" smtClean="0"/>
              <a:t>Japan - UMIN000004544</a:t>
            </a:r>
          </a:p>
          <a:p>
            <a:endParaRPr lang="en-GB" smtClean="0"/>
          </a:p>
        </p:txBody>
      </p:sp>
      <p:sp>
        <p:nvSpPr>
          <p:cNvPr id="70660" name="TextBox 5"/>
          <p:cNvSpPr txBox="1">
            <a:spLocks noChangeArrowheads="1"/>
          </p:cNvSpPr>
          <p:nvPr/>
        </p:nvSpPr>
        <p:spPr bwMode="auto">
          <a:xfrm>
            <a:off x="0" y="6211888"/>
            <a:ext cx="4154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fr-FR" baseline="30000">
                <a:solidFill>
                  <a:srgbClr val="6C7070"/>
                </a:solidFill>
                <a:latin typeface="Times New Roman" pitchFamily="28" charset="0"/>
              </a:rPr>
              <a:t>1</a:t>
            </a:r>
            <a:r>
              <a:rPr lang="fr-FR">
                <a:solidFill>
                  <a:srgbClr val="6C7070"/>
                </a:solidFill>
                <a:latin typeface="Times New Roman" pitchFamily="28" charset="0"/>
              </a:rPr>
              <a:t>Trop Doct 1991: 21(3): 104-6.</a:t>
            </a:r>
          </a:p>
          <a:p>
            <a:pPr eaLnBrk="0" hangingPunct="0"/>
            <a:r>
              <a:rPr lang="da-DK" baseline="30000">
                <a:solidFill>
                  <a:srgbClr val="6C7070"/>
                </a:solidFill>
                <a:latin typeface="Times New Roman" pitchFamily="28" charset="0"/>
              </a:rPr>
              <a:t>2</a:t>
            </a:r>
            <a:r>
              <a:rPr lang="da-DK">
                <a:solidFill>
                  <a:srgbClr val="6C7070"/>
                </a:solidFill>
                <a:latin typeface="Times New Roman" pitchFamily="28" charset="0"/>
              </a:rPr>
              <a:t>J Am Acad Dermatol 2010: 63(4): 587-93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27025" y="1984375"/>
          <a:ext cx="8477250" cy="74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0654"/>
                <a:gridCol w="1679688"/>
                <a:gridCol w="2010335"/>
                <a:gridCol w="2129368"/>
                <a:gridCol w="109774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Eczema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 Eczema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aseline="30000" dirty="0" smtClean="0"/>
                        <a:t>1</a:t>
                      </a:r>
                      <a:r>
                        <a:rPr lang="en-GB" dirty="0" smtClean="0"/>
                        <a:t>Vaseline 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30/49 (61%)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52/63 (84%)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0.33 (0.14, 0.80)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0.02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3"/>
          <p:cNvSpPr>
            <a:spLocks noGrp="1"/>
          </p:cNvSpPr>
          <p:nvPr>
            <p:ph type="title" idx="4294967295"/>
          </p:nvPr>
        </p:nvSpPr>
        <p:spPr>
          <a:xfrm>
            <a:off x="933450" y="209550"/>
            <a:ext cx="7543800" cy="638175"/>
          </a:xfrm>
        </p:spPr>
        <p:txBody>
          <a:bodyPr/>
          <a:lstStyle/>
          <a:p>
            <a:r>
              <a:rPr lang="en-GB" sz="3600" smtClean="0"/>
              <a:t>Promotion of immune development</a:t>
            </a:r>
          </a:p>
        </p:txBody>
      </p:sp>
      <p:sp>
        <p:nvSpPr>
          <p:cNvPr id="71683" name="TextBox 5"/>
          <p:cNvSpPr txBox="1">
            <a:spLocks noChangeArrowheads="1"/>
          </p:cNvSpPr>
          <p:nvPr/>
        </p:nvSpPr>
        <p:spPr bwMode="auto">
          <a:xfrm>
            <a:off x="0" y="6457950"/>
            <a:ext cx="73802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000">
                <a:solidFill>
                  <a:srgbClr val="000000"/>
                </a:solidFill>
                <a:latin typeface="Times New Roman" pitchFamily="28" charset="0"/>
              </a:rPr>
              <a:t>Allergy 2009;64:348-53</a:t>
            </a:r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25" y="839788"/>
            <a:ext cx="74485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smtClean="0"/>
              <a:t>Summary</a:t>
            </a:r>
            <a:endParaRPr lang="en-GB" smtClean="0"/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smtClean="0"/>
              <a:t>Allergic diseases are the commonest chronic disease of </a:t>
            </a:r>
          </a:p>
          <a:p>
            <a:r>
              <a:rPr lang="en-GB" sz="2400" smtClean="0"/>
              <a:t>childhood in UK</a:t>
            </a:r>
          </a:p>
          <a:p>
            <a:endParaRPr lang="en-GB" sz="2400" smtClean="0"/>
          </a:p>
          <a:p>
            <a:r>
              <a:rPr lang="en-GB" sz="2400" smtClean="0"/>
              <a:t>There has been a recent increase in prevalence</a:t>
            </a:r>
          </a:p>
          <a:p>
            <a:endParaRPr lang="en-GB" sz="2400" smtClean="0"/>
          </a:p>
          <a:p>
            <a:r>
              <a:rPr lang="en-GB" sz="2400" smtClean="0"/>
              <a:t>Reasons unclear, but may relate to early life microbial </a:t>
            </a:r>
          </a:p>
          <a:p>
            <a:r>
              <a:rPr lang="en-GB" sz="2400" smtClean="0"/>
              <a:t>exposure or diet</a:t>
            </a:r>
          </a:p>
          <a:p>
            <a:endParaRPr lang="en-GB" sz="2400" smtClean="0"/>
          </a:p>
          <a:p>
            <a:r>
              <a:rPr lang="en-GB" sz="2400" smtClean="0"/>
              <a:t>Major focus on strategies for primary prevention of </a:t>
            </a:r>
          </a:p>
          <a:p>
            <a:r>
              <a:rPr lang="en-GB" sz="2400" smtClean="0"/>
              <a:t>allergic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– 3 core questions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581400"/>
          </a:xfrm>
        </p:spPr>
        <p:txBody>
          <a:bodyPr/>
          <a:lstStyle/>
          <a:p>
            <a:r>
              <a:rPr lang="en-GB" smtClean="0"/>
              <a:t>What is the allergy epidemic?</a:t>
            </a:r>
          </a:p>
          <a:p>
            <a:endParaRPr lang="en-GB" smtClean="0"/>
          </a:p>
          <a:p>
            <a:r>
              <a:rPr lang="en-GB" smtClean="0"/>
              <a:t>What are the possible causes?</a:t>
            </a:r>
          </a:p>
          <a:p>
            <a:endParaRPr lang="en-GB" smtClean="0"/>
          </a:p>
          <a:p>
            <a:r>
              <a:rPr lang="en-GB" smtClean="0"/>
              <a:t>How might we intervene to halt the epidemic?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Overview – 3 core questions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581400"/>
          </a:xfrm>
        </p:spPr>
        <p:txBody>
          <a:bodyPr/>
          <a:lstStyle/>
          <a:p>
            <a:r>
              <a:rPr lang="en-GB" smtClean="0">
                <a:solidFill>
                  <a:srgbClr val="FF0000"/>
                </a:solidFill>
              </a:rPr>
              <a:t>What is the allergy epidemic?</a:t>
            </a:r>
          </a:p>
          <a:p>
            <a:endParaRPr lang="en-GB" smtClean="0"/>
          </a:p>
          <a:p>
            <a:r>
              <a:rPr lang="en-GB" smtClean="0"/>
              <a:t>What are the possible causes?</a:t>
            </a:r>
          </a:p>
          <a:p>
            <a:endParaRPr lang="en-GB" smtClean="0"/>
          </a:p>
          <a:p>
            <a:r>
              <a:rPr lang="en-GB" smtClean="0"/>
              <a:t>How might we intervene to halt the epidemic?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r>
              <a:rPr lang="en-US" sz="3800" smtClean="0"/>
              <a:t>The Allergy Epidemic</a:t>
            </a: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304800" y="1066800"/>
          <a:ext cx="8458200" cy="510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3705149" imgH="2590800" progId="Excel.Chart.8">
                  <p:embed/>
                </p:oleObj>
              </mc:Choice>
              <mc:Fallback>
                <p:oleObj name="Chart" r:id="rId5" imgW="3705149" imgH="2590800" progId="Excel.Char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8458200" cy="5105400"/>
                      </a:xfrm>
                      <a:prstGeom prst="rect">
                        <a:avLst/>
                      </a:prstGeom>
                      <a:solidFill>
                        <a:srgbClr val="0000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209800" y="6324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>
                <a:solidFill>
                  <a:schemeClr val="tx2"/>
                </a:solidFill>
              </a:rPr>
              <a:t>BMJ 2004;329(7464):489-90</a:t>
            </a:r>
            <a:endParaRPr 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325" y="528638"/>
            <a:ext cx="775335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638175"/>
          </a:xfrm>
        </p:spPr>
        <p:txBody>
          <a:bodyPr/>
          <a:lstStyle/>
          <a:p>
            <a:r>
              <a:rPr lang="en-GB" sz="3600" smtClean="0"/>
              <a:t>Eczema in 6-7 year old children – ISAAC III</a:t>
            </a:r>
          </a:p>
        </p:txBody>
      </p:sp>
      <p:pic>
        <p:nvPicPr>
          <p:cNvPr id="430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743075"/>
            <a:ext cx="5819775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12700" y="6375400"/>
            <a:ext cx="38020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/>
              <a:t>Lancet 2006;368:733-43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945</Words>
  <Application>Microsoft Office PowerPoint</Application>
  <PresentationFormat>On-screen Show (4:3)</PresentationFormat>
  <Paragraphs>300</Paragraphs>
  <Slides>38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Blank Presentation</vt:lpstr>
      <vt:lpstr>1_Default Design</vt:lpstr>
      <vt:lpstr>Default Design</vt:lpstr>
      <vt:lpstr>Standarddesign</vt:lpstr>
      <vt:lpstr>Custom Design</vt:lpstr>
      <vt:lpstr>4_Standarddesign</vt:lpstr>
      <vt:lpstr>1_Custom Design</vt:lpstr>
      <vt:lpstr>Chart</vt:lpstr>
      <vt:lpstr>Allergic disease in the 21st Century – a modern epidemic</vt:lpstr>
      <vt:lpstr>Aim</vt:lpstr>
      <vt:lpstr>Learning Objectives</vt:lpstr>
      <vt:lpstr>Overview – 3 core questions</vt:lpstr>
      <vt:lpstr>Overview – 3 core questions</vt:lpstr>
      <vt:lpstr>The Allergy Epidemic</vt:lpstr>
      <vt:lpstr>PowerPoint Presentation</vt:lpstr>
      <vt:lpstr>PowerPoint Presentation</vt:lpstr>
      <vt:lpstr>Eczema in 6-7 year old children – ISAAC III</vt:lpstr>
      <vt:lpstr>PowerPoint Presentation</vt:lpstr>
      <vt:lpstr>The Allergy Epidemic – Anaphylaxis</vt:lpstr>
      <vt:lpstr>Prevalence of food allergy in 1 year old infants: 2007-10</vt:lpstr>
      <vt:lpstr>National Health and Nutritional Examination Surveys II and III</vt:lpstr>
      <vt:lpstr>Early and Late Phase IgE responses</vt:lpstr>
      <vt:lpstr>The Immunopathology Epidemic</vt:lpstr>
      <vt:lpstr>Overview – 3 core questions</vt:lpstr>
      <vt:lpstr>Genetic Predisposition</vt:lpstr>
      <vt:lpstr>Defective Skin Barrier</vt:lpstr>
      <vt:lpstr>Defective Skin Barrier</vt:lpstr>
      <vt:lpstr>Skin barrier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Urban Developed vs Urban Underdeveloped</vt:lpstr>
      <vt:lpstr>PowerPoint Presentation</vt:lpstr>
      <vt:lpstr>PowerPoint Presentation</vt:lpstr>
      <vt:lpstr>Farming environments confer protection against the development of allergy</vt:lpstr>
      <vt:lpstr>Effect of Unpasteurised Milk</vt:lpstr>
      <vt:lpstr>PowerPoint Presentation</vt:lpstr>
      <vt:lpstr>Overview – 3 core questions</vt:lpstr>
      <vt:lpstr>Hierarchy of evidence…</vt:lpstr>
      <vt:lpstr>Primary prevention of eczema - overview of systematic reviews</vt:lpstr>
      <vt:lpstr>PowerPoint Presentation</vt:lpstr>
      <vt:lpstr>Skin barrier function</vt:lpstr>
      <vt:lpstr>Promotion of immune development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Allergic Disease in the 21st Century – a modern epidemic</dc:title>
  <dc:creator>bob</dc:creator>
  <cp:lastModifiedBy>Shiel, Nuala</cp:lastModifiedBy>
  <cp:revision>73</cp:revision>
  <dcterms:created xsi:type="dcterms:W3CDTF">2006-08-16T00:00:00Z</dcterms:created>
  <dcterms:modified xsi:type="dcterms:W3CDTF">2013-01-08T11:05:37Z</dcterms:modified>
</cp:coreProperties>
</file>