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  <p:sldMasterId id="2147483970" r:id="rId2"/>
    <p:sldMasterId id="2147484151" r:id="rId3"/>
    <p:sldMasterId id="2147484163" r:id="rId4"/>
  </p:sldMasterIdLst>
  <p:notesMasterIdLst>
    <p:notesMasterId r:id="rId21"/>
  </p:notesMasterIdLst>
  <p:handoutMasterIdLst>
    <p:handoutMasterId r:id="rId22"/>
  </p:handoutMasterIdLst>
  <p:sldIdLst>
    <p:sldId id="546" r:id="rId5"/>
    <p:sldId id="628" r:id="rId6"/>
    <p:sldId id="709" r:id="rId7"/>
    <p:sldId id="710" r:id="rId8"/>
    <p:sldId id="707" r:id="rId9"/>
    <p:sldId id="708" r:id="rId10"/>
    <p:sldId id="711" r:id="rId11"/>
    <p:sldId id="653" r:id="rId12"/>
    <p:sldId id="723" r:id="rId13"/>
    <p:sldId id="695" r:id="rId14"/>
    <p:sldId id="702" r:id="rId15"/>
    <p:sldId id="701" r:id="rId16"/>
    <p:sldId id="712" r:id="rId17"/>
    <p:sldId id="719" r:id="rId18"/>
    <p:sldId id="722" r:id="rId19"/>
    <p:sldId id="715" r:id="rId20"/>
  </p:sldIdLst>
  <p:sldSz cx="9144000" cy="6858000" type="screen4x3"/>
  <p:notesSz cx="7099300" cy="10234613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2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2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2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2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DE5"/>
    <a:srgbClr val="8896B6"/>
    <a:srgbClr val="F8F9FA"/>
    <a:srgbClr val="F1F3F5"/>
    <a:srgbClr val="EBEDF1"/>
    <a:srgbClr val="E2E5EA"/>
    <a:srgbClr val="7A8AAE"/>
    <a:srgbClr val="697B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6" autoAdjust="0"/>
    <p:restoredTop sz="99618" autoAdjust="0"/>
  </p:normalViewPr>
  <p:slideViewPr>
    <p:cSldViewPr snapToGrid="0">
      <p:cViewPr>
        <p:scale>
          <a:sx n="50" d="100"/>
          <a:sy n="50" d="100"/>
        </p:scale>
        <p:origin x="-804" y="-372"/>
      </p:cViewPr>
      <p:guideLst>
        <p:guide orient="horz" pos="754"/>
        <p:guide orient="horz" pos="4201"/>
        <p:guide orient="horz" pos="1253"/>
        <p:guide orient="horz" pos="1616"/>
        <p:guide orient="horz" pos="1298"/>
        <p:guide pos="1247"/>
        <p:guide pos="1338"/>
        <p:guide pos="5602"/>
        <p:guide pos="2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592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D5F5809-A934-42C7-B153-BC4736F2B4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2518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4F54311-A2AF-4976-BE67-BDD019D027C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7150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CA63B7-F8EA-482C-B3BC-3F7BC0E9FC13}" type="slidenum">
              <a:rPr lang="da-DK" sz="1300" i="1" smtClean="0">
                <a:solidFill>
                  <a:srgbClr val="6E6E6F"/>
                </a:solidFill>
                <a:latin typeface="Verdana" pitchFamily="28" charset="0"/>
                <a:cs typeface="Times New Roman" pitchFamily="28" charset="0"/>
              </a:rPr>
              <a:pPr/>
              <a:t>1</a:t>
            </a:fld>
            <a:endParaRPr lang="da-DK" sz="1300" i="1" smtClean="0">
              <a:solidFill>
                <a:srgbClr val="6E6E6F"/>
              </a:solidFill>
              <a:latin typeface="Verdana" pitchFamily="28" charset="0"/>
              <a:cs typeface="Times New Roman" pitchFamily="2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850" y="768350"/>
            <a:ext cx="3524250" cy="264318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3752850"/>
            <a:ext cx="5207000" cy="5713413"/>
          </a:xfrm>
          <a:noFill/>
          <a:ln/>
        </p:spPr>
        <p:txBody>
          <a:bodyPr/>
          <a:lstStyle/>
          <a:p>
            <a:pPr eaLnBrk="1" hangingPunct="1"/>
            <a:endParaRPr lang="en-US" sz="1000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54311-A2AF-4976-BE67-BDD019D027C4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54311-A2AF-4976-BE67-BDD019D027C4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54311-A2AF-4976-BE67-BDD019D027C4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54311-A2AF-4976-BE67-BDD019D027C4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Arial" charset="0"/>
                <a:ea typeface="ＭＳ Ｐゴシック" pitchFamily="28" charset="-128"/>
              </a:rPr>
              <a:t>Work by Camargo – OD of 0.38 (significant) for recurrent wheezing</a:t>
            </a:r>
          </a:p>
          <a:p>
            <a:r>
              <a:rPr lang="en-GB" smtClean="0">
                <a:latin typeface="Arial" charset="0"/>
                <a:ea typeface="ＭＳ Ｐゴシック" pitchFamily="28" charset="-128"/>
              </a:rPr>
              <a:t>But this data based on dietary intake.  We know that diet makes relatively little comtribution, and blood levels of 25(OH)VD are the gold standard measurement.</a:t>
            </a:r>
          </a:p>
          <a:p>
            <a:r>
              <a:rPr lang="en-GB" smtClean="0">
                <a:latin typeface="Arial" charset="0"/>
                <a:ea typeface="ＭＳ Ｐゴシック" pitchFamily="28" charset="-128"/>
              </a:rPr>
              <a:t>In fact where bld levels were measured they showed adverse outcomes with inceased asthma at 9ys and eczema at 9m</a:t>
            </a:r>
          </a:p>
          <a:p>
            <a:endParaRPr lang="en-GB" smtClean="0">
              <a:latin typeface="Arial" charset="0"/>
              <a:ea typeface="ＭＳ Ｐゴシック" pitchFamily="28" charset="-128"/>
            </a:endParaRPr>
          </a:p>
          <a:p>
            <a:r>
              <a:rPr lang="en-GB" smtClean="0">
                <a:latin typeface="Arial" charset="0"/>
                <a:ea typeface="ＭＳ Ｐゴシック" pitchFamily="28" charset="-128"/>
              </a:rPr>
              <a:t>Objective:  To test the hypothesis that prenatal vitamin D supplementation can prevent early childhood wheezing</a:t>
            </a:r>
          </a:p>
          <a:p>
            <a:endParaRPr lang="en-GB" smtClean="0">
              <a:latin typeface="Arial" charset="0"/>
              <a:ea typeface="ＭＳ Ｐゴシック" pitchFamily="28" charset="-128"/>
            </a:endParaRPr>
          </a:p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D1E49B-3E12-4751-9455-86F19AFBAED4}" type="slidenum">
              <a:rPr lang="en-GB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14</a:t>
            </a:fld>
            <a:endParaRPr lang="en-GB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54311-A2AF-4976-BE67-BDD019D027C4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54311-A2AF-4976-BE67-BDD019D027C4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54311-A2AF-4976-BE67-BDD019D027C4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54311-A2AF-4976-BE67-BDD019D027C4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54311-A2AF-4976-BE67-BDD019D027C4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54311-A2AF-4976-BE67-BDD019D027C4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54311-A2AF-4976-BE67-BDD019D027C4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54311-A2AF-4976-BE67-BDD019D027C4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54311-A2AF-4976-BE67-BDD019D027C4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54311-A2AF-4976-BE67-BDD019D027C4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3900">
              <a:solidFill>
                <a:srgbClr val="C51538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  <a:latin typeface="Verdana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rgbClr val="6C7070"/>
                </a:solidFill>
                <a:latin typeface="Verdana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49DBD24B-C7B3-4487-A43F-16C840A57D5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56DE0-35B3-4C1F-B3E1-7163CC3A6C6D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1B37-B1D3-4A20-A134-AC80946CA3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45244-5EB3-4594-A89E-DE475FC43513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C24F1-29C2-4B5E-9175-74CA77A29E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0458C-FD86-4888-BE34-98D8C8A3BF3F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1BAD2-16DE-4599-A398-64BFDCF494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1BC2-5F1F-4796-84D2-E4669816DCA8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5C53-989F-4CD7-817F-B063789C2B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038AC-3C56-4C3E-8841-3179777B5D00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25D50-CE8E-48C8-B35E-D9240662B2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0410-97BB-43BE-B693-8F7DE7834E4D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3AFB4-2E18-4546-9EBE-5C06FD1BA1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993E3-D265-4713-9376-76271A4F9768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CF350-EEFB-4971-B2C6-1E81EAA117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1CBD3-11FE-4A7E-AAE0-E32959A65D64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371AD-022E-4EE2-A409-90E3E95E89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5800-AC8D-4048-B6A5-7A00AF07D664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94C26-1567-401A-88AD-0EE2F14314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A1249-4EE7-4710-8442-D35C56849E3F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14407-EF98-499F-9632-ECD50C02F6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97DF-592F-4F29-AF6C-1CA0196D9588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362A-6F02-4E2A-B5A2-938E0BBEB3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7EAF4-BB48-4675-B9A0-6512437EB4AC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3EEE1-47D6-45C1-A42C-9CEE5916FC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E2C96-A240-46C2-B2E3-6871C98BEE99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49E8-386E-4CFF-B878-E51CBC54ED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DE149-E349-4ADB-990C-CB07777C6539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CE57A-DE9F-416E-B807-0FCC4D7547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33117-70B9-4610-8E45-33061311C8B7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C022A-B473-47AA-AD94-EBB6D2824F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80983-2E16-4782-AB33-C54F1714EF35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E177E-64F6-466A-8DDC-AC8140B18A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E2A4-2E38-4B39-9A05-CD5503582701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33507-2F49-4C3B-9974-C74E0C9A70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C276-F27B-4CB4-9261-A28DB88622BA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AFBE7-A8E5-4E1B-A007-0E8D2B4C59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91EDB-35A7-4A3F-AEA9-D0EE23FC42D8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04827-8150-4B28-B249-D8F6CF000B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F782-EF2B-46C2-85AC-A80571BC28BC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D645A-0541-4F18-ABD9-3B77B76EA8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0F029-495F-414A-848E-A56ED870D9A0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C2F70-C99C-4F17-AC0C-D0EE7BC752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CDBA5-D2D4-4E16-9DD8-7E041276A3A1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DB0A-98AB-4D21-8AB6-EAC9CB34CF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3900">
              <a:solidFill>
                <a:srgbClr val="C51538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  <a:latin typeface="Verdana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rgbClr val="6C7070"/>
                </a:solidFill>
                <a:latin typeface="Verdana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48059A-4028-40FA-9569-845CDD9E339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2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2"/>
            <a:ext cx="7543800" cy="63817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2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99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  <p:sldLayoutId id="214748466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72436DD-E4FF-4B17-A779-E1F429865436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06217AD-C286-41A1-B7AD-44BF81C611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6" r:id="rId1"/>
    <p:sldLayoutId id="2147484667" r:id="rId2"/>
    <p:sldLayoutId id="2147484668" r:id="rId3"/>
    <p:sldLayoutId id="2147484669" r:id="rId4"/>
    <p:sldLayoutId id="2147484670" r:id="rId5"/>
    <p:sldLayoutId id="2147484671" r:id="rId6"/>
    <p:sldLayoutId id="2147484672" r:id="rId7"/>
    <p:sldLayoutId id="2147484673" r:id="rId8"/>
    <p:sldLayoutId id="2147484674" r:id="rId9"/>
    <p:sldLayoutId id="2147484675" r:id="rId10"/>
    <p:sldLayoutId id="2147484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367132A-7AC9-4E68-B501-BFC3A73350D1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3458394-33E9-41D8-8946-473B02839D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9" descr="Second_To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410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4101" name="Picture 40" descr="IMP_Logo_2Colou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00" r:id="rId1"/>
    <p:sldLayoutId id="2147484688" r:id="rId2"/>
    <p:sldLayoutId id="2147484689" r:id="rId3"/>
    <p:sldLayoutId id="2147484690" r:id="rId4"/>
    <p:sldLayoutId id="2147484691" r:id="rId5"/>
    <p:sldLayoutId id="2147484692" r:id="rId6"/>
    <p:sldLayoutId id="2147484693" r:id="rId7"/>
    <p:sldLayoutId id="2147484694" r:id="rId8"/>
    <p:sldLayoutId id="2147484695" r:id="rId9"/>
    <p:sldLayoutId id="2147484696" r:id="rId10"/>
    <p:sldLayoutId id="2147484697" r:id="rId11"/>
    <p:sldLayoutId id="2147484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2360613"/>
            <a:ext cx="8640762" cy="533400"/>
          </a:xfrm>
          <a:noFill/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+mn-lt"/>
              </a:rPr>
              <a:t>Study </a:t>
            </a:r>
            <a:r>
              <a:rPr lang="en-US" sz="4000" dirty="0" smtClean="0">
                <a:latin typeface="+mn-lt"/>
              </a:rPr>
              <a:t>design and data interpretation</a:t>
            </a:r>
            <a:endParaRPr lang="en-GB" sz="4000" dirty="0" smtClean="0">
              <a:latin typeface="+mn-lt"/>
            </a:endParaRPr>
          </a:p>
        </p:txBody>
      </p:sp>
      <p:sp>
        <p:nvSpPr>
          <p:cNvPr id="7171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838200" y="5562600"/>
            <a:ext cx="7543800" cy="304800"/>
          </a:xfrm>
        </p:spPr>
        <p:txBody>
          <a:bodyPr/>
          <a:lstStyle/>
          <a:p>
            <a:pPr marL="0" indent="0" eaLnBrk="1" hangingPunct="1"/>
            <a:r>
              <a:rPr lang="en-AU" sz="2000" dirty="0" smtClean="0"/>
              <a:t>Robert Boyle MB ChB PhD</a:t>
            </a:r>
          </a:p>
          <a:p>
            <a:pPr marL="0" indent="0" eaLnBrk="1" hangingPunct="1"/>
            <a:r>
              <a:rPr lang="en-AU" dirty="0" smtClean="0"/>
              <a:t>Clinical Senior Lecturer in Paediatric Allergy</a:t>
            </a:r>
          </a:p>
          <a:p>
            <a:pPr marL="0" indent="0" eaLnBrk="1" hangingPunct="1"/>
            <a:r>
              <a:rPr lang="en-AU" dirty="0" smtClean="0"/>
              <a:t>Imperial College, London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8" y="3228975"/>
            <a:ext cx="6380162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Evidence Based Medicine –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smtClean="0"/>
              <a:t>Validity – source, date, use of evidence levels</a:t>
            </a:r>
          </a:p>
          <a:p>
            <a:pPr>
              <a:buFont typeface="Wingdings" pitchFamily="2" charset="2"/>
              <a:buChar char="Ø"/>
            </a:pPr>
            <a:endParaRPr lang="en-GB" sz="2400" smtClean="0"/>
          </a:p>
          <a:p>
            <a:pPr>
              <a:buFont typeface="Wingdings" pitchFamily="2" charset="2"/>
              <a:buChar char="Ø"/>
            </a:pPr>
            <a:r>
              <a:rPr lang="en-GB" sz="2400" smtClean="0"/>
              <a:t>Local context – disease burden, cost effectiveness</a:t>
            </a:r>
          </a:p>
          <a:p>
            <a:pPr>
              <a:buFont typeface="Wingdings" pitchFamily="2" charset="2"/>
              <a:buChar char="Ø"/>
            </a:pPr>
            <a:endParaRPr lang="en-GB" sz="2400" smtClean="0"/>
          </a:p>
          <a:p>
            <a:pPr>
              <a:buFont typeface="Wingdings" pitchFamily="2" charset="2"/>
              <a:buChar char="Ø"/>
            </a:pPr>
            <a:r>
              <a:rPr lang="en-GB" sz="2400" smtClean="0"/>
              <a:t>Local barriers – patients (belief/culture), organisations (law, authority, tradition)</a:t>
            </a:r>
          </a:p>
          <a:p>
            <a:pPr>
              <a:buFont typeface="Wingdings" pitchFamily="2" charset="2"/>
              <a:buChar char="Ø"/>
            </a:pPr>
            <a:endParaRPr lang="en-GB" sz="2400" smtClean="0"/>
          </a:p>
          <a:p>
            <a:pPr>
              <a:buFont typeface="Wingdings" pitchFamily="2" charset="2"/>
              <a:buChar char="Ø"/>
            </a:pPr>
            <a:r>
              <a:rPr lang="en-GB" sz="2400" smtClean="0"/>
              <a:t>Consistency – internal, and between guidelines</a:t>
            </a:r>
          </a:p>
          <a:p>
            <a:endParaRPr lang="en-GB" sz="2400" smtClean="0"/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57163" y="6280150"/>
            <a:ext cx="7134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Sackett et al. Evidence Based Medicine 2</a:t>
            </a:r>
            <a:r>
              <a:rPr lang="en-GB" sz="2000" baseline="30000"/>
              <a:t>nd</a:t>
            </a:r>
            <a:r>
              <a:rPr lang="en-GB" sz="2000"/>
              <a:t> edition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Register a RCT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http://www.who.int/ictrp/en/</a:t>
            </a:r>
            <a:endParaRPr lang="en-GB" dirty="0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Australian New Zealand Clinical Trials Registry (ANZCTR) 	Brazilian Clinical Trials Registry (ReBec)   </a:t>
            </a:r>
          </a:p>
          <a:p>
            <a:r>
              <a:rPr lang="en-GB" sz="1200">
                <a:solidFill>
                  <a:srgbClr val="000000"/>
                </a:solidFill>
              </a:rPr>
              <a:t>Chinese Clinical Trial Registry (ChiCTR)   			Clinical Research Information Service (CRiS), Republic of Korea   </a:t>
            </a:r>
          </a:p>
          <a:p>
            <a:r>
              <a:rPr lang="en-GB" sz="1200">
                <a:solidFill>
                  <a:srgbClr val="000000"/>
                </a:solidFill>
              </a:rPr>
              <a:t>Clinical Trials Registry - India (CTRI) 			Cuban Public Registry of Clinical Trials(RPCEC) </a:t>
            </a:r>
          </a:p>
          <a:p>
            <a:r>
              <a:rPr lang="en-GB" sz="1200">
                <a:solidFill>
                  <a:srgbClr val="000000"/>
                </a:solidFill>
              </a:rPr>
              <a:t>EU Clinical Trials Register (EU-CTR)			German Clinical Trials Register (DRKS)</a:t>
            </a:r>
          </a:p>
          <a:p>
            <a:r>
              <a:rPr lang="en-GB" sz="1200">
                <a:solidFill>
                  <a:srgbClr val="000000"/>
                </a:solidFill>
              </a:rPr>
              <a:t>Iranian Registry of Clinical Trials (IRCT)			ISRCTN.org </a:t>
            </a:r>
          </a:p>
          <a:p>
            <a:r>
              <a:rPr lang="en-GB" sz="1200">
                <a:solidFill>
                  <a:srgbClr val="000000"/>
                </a:solidFill>
              </a:rPr>
              <a:t>Japan Primary Registries Network (JPRN)(in Japanese)   		The Netherlands National Trial Register (NTR) </a:t>
            </a:r>
          </a:p>
          <a:p>
            <a:r>
              <a:rPr lang="en-GB" sz="1200">
                <a:solidFill>
                  <a:srgbClr val="000000"/>
                </a:solidFill>
              </a:rPr>
              <a:t>Pan African Clinical Trial Registry (PACTR)    		Sri Lanka Clinical Trials Registry (SLCTR)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Common weaknesses in RCTs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850900" y="2124075"/>
            <a:ext cx="7543800" cy="3446463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400" smtClean="0"/>
              <a:t>Wrong hypothesis/ outcome measure/ design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400" smtClean="0"/>
              <a:t>Poor randomisation/ failure to stratify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400" smtClean="0"/>
              <a:t>Inadequate sample size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400" smtClean="0"/>
              <a:t>Blinding/ allocation concealment/ loss to follow-up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400" smtClean="0"/>
              <a:t>Analyses – repeated measures/ multiple outcomes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400" smtClean="0"/>
              <a:t>No compliance measures (negative studies)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400" smtClean="0"/>
              <a:t>Conflict of interest present or not declared</a:t>
            </a:r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92088" y="6046788"/>
            <a:ext cx="6076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6C7070"/>
                </a:solidFill>
              </a:rPr>
              <a:t>Semin Neonatol 2000;5:141-8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Overview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z="2800" smtClean="0"/>
              <a:t>Introduction to main types of study design</a:t>
            </a:r>
          </a:p>
          <a:p>
            <a:pPr>
              <a:buFontTx/>
              <a:buChar char="•"/>
            </a:pPr>
            <a:endParaRPr lang="en-GB" sz="2800" smtClean="0"/>
          </a:p>
          <a:p>
            <a:pPr>
              <a:buFontTx/>
              <a:buChar char="•"/>
            </a:pPr>
            <a:r>
              <a:rPr lang="en-GB" sz="2800" smtClean="0"/>
              <a:t>Overview of levels of evidence</a:t>
            </a:r>
          </a:p>
          <a:p>
            <a:pPr>
              <a:buFontTx/>
              <a:buChar char="•"/>
            </a:pPr>
            <a:endParaRPr lang="en-GB" sz="2800" smtClean="0"/>
          </a:p>
          <a:p>
            <a:pPr>
              <a:buFontTx/>
              <a:buChar char="•"/>
            </a:pPr>
            <a:r>
              <a:rPr lang="en-GB" sz="2800" b="1" smtClean="0"/>
              <a:t>Case studies</a:t>
            </a:r>
            <a:endParaRPr lang="en-GB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775"/>
            <a:ext cx="9144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8031163" cy="638175"/>
          </a:xfrm>
        </p:spPr>
        <p:txBody>
          <a:bodyPr/>
          <a:lstStyle/>
          <a:p>
            <a:r>
              <a:rPr lang="en-GB" sz="3600" smtClean="0"/>
              <a:t>Vitamin D for preventing allergic disease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0" y="6440488"/>
            <a:ext cx="4624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rgbClr val="6C7070"/>
                </a:solidFill>
              </a:rPr>
              <a:t>Curr Resp Med Rev 2011;7:396-403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 Probiotics for Treating Eczema</a:t>
            </a:r>
            <a:endParaRPr lang="en-GB" smtClean="0"/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204788" y="6303963"/>
            <a:ext cx="667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rgbClr val="6C7070"/>
                </a:solidFill>
              </a:rPr>
              <a:t>Ann Allergy Asthma Immunol 2008;101:508-516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12900"/>
            <a:ext cx="91440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Oval 8"/>
          <p:cNvSpPr>
            <a:spLocks noChangeArrowheads="1"/>
          </p:cNvSpPr>
          <p:nvPr/>
        </p:nvSpPr>
        <p:spPr bwMode="auto">
          <a:xfrm>
            <a:off x="7651750" y="4716463"/>
            <a:ext cx="1311275" cy="566737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GB" sz="1600" i="1">
              <a:solidFill>
                <a:srgbClr val="6E6E6F"/>
              </a:solidFill>
              <a:latin typeface="Verdana" pitchFamily="28" charset="0"/>
              <a:cs typeface="Times New Roman" pitchFamily="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mtClean="0"/>
              <a:t>Organic baby food for preventing allergy</a:t>
            </a:r>
          </a:p>
          <a:p>
            <a:pPr>
              <a:buFont typeface="Wingdings" pitchFamily="2" charset="2"/>
              <a:buChar char="Ø"/>
            </a:pPr>
            <a:endParaRPr lang="en-GB" smtClean="0"/>
          </a:p>
          <a:p>
            <a:pPr>
              <a:buFont typeface="Wingdings" pitchFamily="2" charset="2"/>
              <a:buChar char="Ø"/>
            </a:pPr>
            <a:r>
              <a:rPr lang="en-GB" smtClean="0"/>
              <a:t>Identify genetic determinants of IgE production, using human B cells</a:t>
            </a:r>
          </a:p>
          <a:p>
            <a:pPr>
              <a:buFont typeface="Wingdings" pitchFamily="2" charset="2"/>
              <a:buChar char="Ø"/>
            </a:pPr>
            <a:endParaRPr lang="en-GB" smtClean="0"/>
          </a:p>
          <a:p>
            <a:pPr>
              <a:buFont typeface="Wingdings" pitchFamily="2" charset="2"/>
              <a:buChar char="Ø"/>
            </a:pPr>
            <a:r>
              <a:rPr lang="en-GB" smtClean="0"/>
              <a:t>Validate a new diagnostic test for bacterial infection in febrile children</a:t>
            </a:r>
          </a:p>
          <a:p>
            <a:pPr>
              <a:buFont typeface="Wingdings" pitchFamily="2" charset="2"/>
              <a:buChar char="Ø"/>
            </a:pPr>
            <a:endParaRPr lang="en-GB" smtClean="0"/>
          </a:p>
          <a:p>
            <a:pPr>
              <a:buFont typeface="Wingdings" pitchFamily="2" charset="2"/>
              <a:buChar char="Ø"/>
            </a:pPr>
            <a:r>
              <a:rPr lang="en-GB" smtClean="0"/>
              <a:t>Prevention of neonatal pertussis</a:t>
            </a:r>
          </a:p>
          <a:p>
            <a:pPr>
              <a:buFont typeface="Wingdings" pitchFamily="2" charset="2"/>
              <a:buChar char="Ø"/>
            </a:pPr>
            <a:endParaRPr lang="en-GB" smtClean="0"/>
          </a:p>
          <a:p>
            <a:pPr>
              <a:buFont typeface="Wingdings" pitchFamily="2" charset="2"/>
              <a:buChar char="Ø"/>
            </a:pPr>
            <a:r>
              <a:rPr lang="en-GB" smtClean="0"/>
              <a:t>Identification of the key cause(s) of the allergy epidemic</a:t>
            </a:r>
          </a:p>
          <a:p>
            <a:endParaRPr lang="en-GB" smtClean="0"/>
          </a:p>
          <a:p>
            <a:endParaRPr lang="en-GB" smtClean="0"/>
          </a:p>
          <a:p>
            <a:r>
              <a:rPr lang="en-GB" b="1" smtClean="0"/>
              <a:t>Descriptive study……Case-control……Cohort……Intervention……</a:t>
            </a:r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Learning Objectives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smtClean="0"/>
              <a:t>Knowledge</a:t>
            </a:r>
            <a:r>
              <a:rPr lang="en-GB" sz="2400" smtClean="0"/>
              <a:t> – to understand the main types of study design and their strengths and weaknesses</a:t>
            </a:r>
          </a:p>
          <a:p>
            <a:endParaRPr lang="en-GB" sz="2400" smtClean="0"/>
          </a:p>
          <a:p>
            <a:r>
              <a:rPr lang="en-GB" sz="2400" b="1" smtClean="0"/>
              <a:t>Skills</a:t>
            </a:r>
            <a:r>
              <a:rPr lang="en-GB" sz="2400" smtClean="0"/>
              <a:t> – to be able to appraise the results of a research study</a:t>
            </a:r>
          </a:p>
          <a:p>
            <a:endParaRPr lang="en-GB" sz="2400" smtClean="0"/>
          </a:p>
          <a:p>
            <a:r>
              <a:rPr lang="en-GB" sz="2400" b="1" smtClean="0"/>
              <a:t>Attitudes</a:t>
            </a:r>
            <a:r>
              <a:rPr lang="en-GB" sz="2400" smtClean="0"/>
              <a:t> – to value the role of data analysis and study design in research, and recognise some common weaknesses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Overview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z="2800" smtClean="0"/>
              <a:t>Introduction to main types of study design</a:t>
            </a:r>
          </a:p>
          <a:p>
            <a:pPr>
              <a:buFontTx/>
              <a:buChar char="•"/>
            </a:pPr>
            <a:endParaRPr lang="en-GB" sz="2800" smtClean="0"/>
          </a:p>
          <a:p>
            <a:pPr>
              <a:buFontTx/>
              <a:buChar char="•"/>
            </a:pPr>
            <a:r>
              <a:rPr lang="en-GB" sz="2800" smtClean="0"/>
              <a:t>Overview of levels of evidence</a:t>
            </a:r>
          </a:p>
          <a:p>
            <a:pPr>
              <a:buFontTx/>
              <a:buChar char="•"/>
            </a:pPr>
            <a:endParaRPr lang="en-GB" sz="2800" smtClean="0"/>
          </a:p>
          <a:p>
            <a:pPr>
              <a:buFontTx/>
              <a:buChar char="•"/>
            </a:pPr>
            <a:r>
              <a:rPr lang="en-GB" sz="2800" smtClean="0"/>
              <a:t>Case studies</a:t>
            </a:r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Overview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z="2800" b="1" smtClean="0"/>
              <a:t>Introduction to main types of study design</a:t>
            </a:r>
          </a:p>
          <a:p>
            <a:pPr>
              <a:buFontTx/>
              <a:buChar char="•"/>
            </a:pPr>
            <a:endParaRPr lang="en-GB" sz="2800" smtClean="0"/>
          </a:p>
          <a:p>
            <a:pPr>
              <a:buFontTx/>
              <a:buChar char="•"/>
            </a:pPr>
            <a:r>
              <a:rPr lang="en-GB" sz="2800" smtClean="0"/>
              <a:t>Overview of levels of evidence</a:t>
            </a:r>
          </a:p>
          <a:p>
            <a:pPr>
              <a:buFontTx/>
              <a:buChar char="•"/>
            </a:pPr>
            <a:endParaRPr lang="en-GB" sz="2800" smtClean="0"/>
          </a:p>
          <a:p>
            <a:pPr>
              <a:buFontTx/>
              <a:buChar char="•"/>
            </a:pPr>
            <a:r>
              <a:rPr lang="en-GB" sz="2800" smtClean="0"/>
              <a:t>Case studies</a:t>
            </a:r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72038" y="2665413"/>
            <a:ext cx="1685925" cy="4953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GB" sz="1600" i="1">
                <a:solidFill>
                  <a:schemeClr val="bg1"/>
                </a:solidFill>
                <a:latin typeface="Verdana" pitchFamily="28" charset="0"/>
                <a:cs typeface="Times New Roman" pitchFamily="28" charset="0"/>
              </a:rPr>
              <a:t>Analytic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67200" y="6200775"/>
            <a:ext cx="2970213" cy="395288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GB" sz="1600" i="1">
                <a:solidFill>
                  <a:schemeClr val="bg1"/>
                </a:solidFill>
                <a:latin typeface="Verdana" pitchFamily="28" charset="0"/>
                <a:cs typeface="Times New Roman" pitchFamily="28" charset="0"/>
              </a:rPr>
              <a:t>Cross sectional (analytic)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43663" y="4367213"/>
            <a:ext cx="2600325" cy="5969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GB" sz="1600" i="1">
                <a:solidFill>
                  <a:schemeClr val="bg1"/>
                </a:solidFill>
                <a:latin typeface="Verdana" pitchFamily="28" charset="0"/>
                <a:cs typeface="Times New Roman" pitchFamily="28" charset="0"/>
              </a:rPr>
              <a:t>Observational study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84663" y="4362450"/>
            <a:ext cx="2076450" cy="614363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GB" sz="1600" i="1">
                <a:solidFill>
                  <a:schemeClr val="bg1"/>
                </a:solidFill>
                <a:latin typeface="Verdana" pitchFamily="28" charset="0"/>
                <a:cs typeface="Times New Roman" pitchFamily="28" charset="0"/>
              </a:rPr>
              <a:t>Intervention trial (usu.randomised)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43138" y="2673350"/>
            <a:ext cx="1414462" cy="487363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GB" sz="1600" i="1">
                <a:solidFill>
                  <a:schemeClr val="bg1"/>
                </a:solidFill>
                <a:latin typeface="Verdana" pitchFamily="28" charset="0"/>
                <a:cs typeface="Times New Roman" pitchFamily="28" charset="0"/>
              </a:rPr>
              <a:t>Descriptive</a:t>
            </a: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3687763" y="1193800"/>
            <a:ext cx="1354137" cy="557213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GB" sz="1600" i="1">
                <a:solidFill>
                  <a:schemeClr val="bg1"/>
                </a:solidFill>
                <a:latin typeface="Verdana" pitchFamily="28" charset="0"/>
                <a:cs typeface="Times New Roman" pitchFamily="28" charset="0"/>
              </a:rPr>
              <a:t>All Studies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2563" y="4324350"/>
            <a:ext cx="2051050" cy="639763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GB" sz="1600" i="1">
                <a:solidFill>
                  <a:schemeClr val="bg1"/>
                </a:solidFill>
                <a:latin typeface="Verdana" pitchFamily="28" charset="0"/>
                <a:cs typeface="Times New Roman" pitchFamily="28" charset="0"/>
              </a:rPr>
              <a:t>Survey </a:t>
            </a:r>
          </a:p>
          <a:p>
            <a:pPr eaLnBrk="1" hangingPunct="1"/>
            <a:r>
              <a:rPr lang="en-GB" sz="1600" i="1">
                <a:solidFill>
                  <a:schemeClr val="bg1"/>
                </a:solidFill>
                <a:latin typeface="Verdana" pitchFamily="28" charset="0"/>
                <a:cs typeface="Times New Roman" pitchFamily="28" charset="0"/>
              </a:rPr>
              <a:t>(Cross sectional)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16188" y="4349750"/>
            <a:ext cx="1703387" cy="627063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GB" sz="1600" i="1">
                <a:solidFill>
                  <a:schemeClr val="bg1"/>
                </a:solidFill>
                <a:latin typeface="Verdana" pitchFamily="28" charset="0"/>
                <a:cs typeface="Times New Roman" pitchFamily="28" charset="0"/>
              </a:rPr>
              <a:t>Qualitative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173663" y="1141413"/>
            <a:ext cx="3538537" cy="687387"/>
          </a:xfrm>
          <a:prstGeom prst="rect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GB" sz="1600" i="1">
                <a:solidFill>
                  <a:srgbClr val="FFFF00"/>
                </a:solidFill>
                <a:latin typeface="Verdana" pitchFamily="28" charset="0"/>
                <a:cs typeface="Times New Roman" pitchFamily="28" charset="0"/>
              </a:rPr>
              <a:t>Do you wish to simply describe, or make comparisons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873375" y="6205538"/>
            <a:ext cx="966788" cy="404812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GB" sz="1600" i="1">
                <a:solidFill>
                  <a:schemeClr val="bg1"/>
                </a:solidFill>
                <a:latin typeface="Verdana" pitchFamily="28" charset="0"/>
                <a:cs typeface="Times New Roman" pitchFamily="28" charset="0"/>
              </a:rPr>
              <a:t>Cohort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389813" y="6200775"/>
            <a:ext cx="1531937" cy="395288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GB" sz="1600" i="1">
                <a:solidFill>
                  <a:schemeClr val="bg1"/>
                </a:solidFill>
                <a:latin typeface="Verdana" pitchFamily="28" charset="0"/>
                <a:cs typeface="Times New Roman" pitchFamily="28" charset="0"/>
              </a:rPr>
              <a:t>Case control</a:t>
            </a:r>
          </a:p>
        </p:txBody>
      </p:sp>
      <p:cxnSp>
        <p:nvCxnSpPr>
          <p:cNvPr id="18" name="Straight Arrow Connector 17"/>
          <p:cNvCxnSpPr>
            <a:stCxn id="11271" idx="2"/>
            <a:endCxn id="4" idx="0"/>
          </p:cNvCxnSpPr>
          <p:nvPr/>
        </p:nvCxnSpPr>
        <p:spPr>
          <a:xfrm>
            <a:off x="4365625" y="1751013"/>
            <a:ext cx="1349375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271" idx="2"/>
            <a:endCxn id="8" idx="0"/>
          </p:cNvCxnSpPr>
          <p:nvPr/>
        </p:nvCxnSpPr>
        <p:spPr>
          <a:xfrm flipH="1">
            <a:off x="2949575" y="1751013"/>
            <a:ext cx="1416050" cy="922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2"/>
            <a:endCxn id="10" idx="0"/>
          </p:cNvCxnSpPr>
          <p:nvPr/>
        </p:nvCxnSpPr>
        <p:spPr>
          <a:xfrm flipH="1">
            <a:off x="1208088" y="3160713"/>
            <a:ext cx="1741487" cy="1163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2"/>
            <a:endCxn id="11" idx="0"/>
          </p:cNvCxnSpPr>
          <p:nvPr/>
        </p:nvCxnSpPr>
        <p:spPr>
          <a:xfrm>
            <a:off x="2949575" y="3160713"/>
            <a:ext cx="419100" cy="1189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" idx="2"/>
            <a:endCxn id="7" idx="0"/>
          </p:cNvCxnSpPr>
          <p:nvPr/>
        </p:nvCxnSpPr>
        <p:spPr>
          <a:xfrm flipH="1">
            <a:off x="5322888" y="3160713"/>
            <a:ext cx="392112" cy="1201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" idx="2"/>
            <a:endCxn id="6" idx="0"/>
          </p:cNvCxnSpPr>
          <p:nvPr/>
        </p:nvCxnSpPr>
        <p:spPr>
          <a:xfrm>
            <a:off x="5715000" y="3160713"/>
            <a:ext cx="2028825" cy="1206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6" idx="2"/>
            <a:endCxn id="13" idx="0"/>
          </p:cNvCxnSpPr>
          <p:nvPr/>
        </p:nvCxnSpPr>
        <p:spPr>
          <a:xfrm flipH="1">
            <a:off x="3357563" y="4964113"/>
            <a:ext cx="4386262" cy="1241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" idx="2"/>
            <a:endCxn id="14" idx="0"/>
          </p:cNvCxnSpPr>
          <p:nvPr/>
        </p:nvCxnSpPr>
        <p:spPr>
          <a:xfrm>
            <a:off x="7743825" y="4964113"/>
            <a:ext cx="411163" cy="1236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" idx="2"/>
            <a:endCxn id="5" idx="0"/>
          </p:cNvCxnSpPr>
          <p:nvPr/>
        </p:nvCxnSpPr>
        <p:spPr>
          <a:xfrm flipH="1">
            <a:off x="5751513" y="4964113"/>
            <a:ext cx="1992312" cy="1236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6583363" y="2543175"/>
            <a:ext cx="2560637" cy="787400"/>
          </a:xfrm>
          <a:prstGeom prst="rect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GB" sz="1600" i="1">
                <a:solidFill>
                  <a:srgbClr val="FFFF00"/>
                </a:solidFill>
                <a:latin typeface="Verdana" pitchFamily="28" charset="0"/>
                <a:cs typeface="Times New Roman" pitchFamily="28" charset="0"/>
              </a:rPr>
              <a:t>Do you wish to make an active intervention as part of the study</a:t>
            </a:r>
          </a:p>
        </p:txBody>
      </p:sp>
      <p:sp>
        <p:nvSpPr>
          <p:cNvPr id="11287" name="Title 10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smtClean="0"/>
              <a:t>Types of study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Formulating a hypothesis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047875"/>
            <a:ext cx="7543800" cy="3021013"/>
          </a:xfrm>
        </p:spPr>
        <p:txBody>
          <a:bodyPr/>
          <a:lstStyle/>
          <a:p>
            <a:r>
              <a:rPr lang="en-GB" sz="2400" b="1" smtClean="0"/>
              <a:t>Descriptive studies:</a:t>
            </a:r>
          </a:p>
          <a:p>
            <a:r>
              <a:rPr lang="en-GB" smtClean="0"/>
              <a:t>Population + Outcome</a:t>
            </a:r>
          </a:p>
          <a:p>
            <a:endParaRPr lang="en-GB" smtClean="0"/>
          </a:p>
          <a:p>
            <a:endParaRPr lang="en-GB" smtClean="0"/>
          </a:p>
          <a:p>
            <a:r>
              <a:rPr lang="en-GB" sz="2400" b="1" smtClean="0"/>
              <a:t>Analytic studies:</a:t>
            </a:r>
          </a:p>
          <a:p>
            <a:r>
              <a:rPr lang="en-GB" smtClean="0"/>
              <a:t>Population</a:t>
            </a:r>
          </a:p>
          <a:p>
            <a:r>
              <a:rPr lang="en-GB" smtClean="0"/>
              <a:t>Intervention or Exposure</a:t>
            </a:r>
          </a:p>
          <a:p>
            <a:r>
              <a:rPr lang="en-GB" smtClean="0"/>
              <a:t>Comparison</a:t>
            </a:r>
          </a:p>
          <a:p>
            <a:r>
              <a:rPr lang="en-GB" smtClean="0"/>
              <a:t>Outcome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Overview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z="2800" smtClean="0"/>
              <a:t>Introduction to main types of study design</a:t>
            </a:r>
          </a:p>
          <a:p>
            <a:pPr>
              <a:buFontTx/>
              <a:buChar char="•"/>
            </a:pPr>
            <a:endParaRPr lang="en-GB" sz="2800" smtClean="0"/>
          </a:p>
          <a:p>
            <a:pPr>
              <a:buFontTx/>
              <a:buChar char="•"/>
            </a:pPr>
            <a:r>
              <a:rPr lang="en-GB" sz="2800" b="1" smtClean="0"/>
              <a:t>Overview of levels of evidence</a:t>
            </a:r>
          </a:p>
          <a:p>
            <a:pPr>
              <a:buFontTx/>
              <a:buChar char="•"/>
            </a:pPr>
            <a:endParaRPr lang="en-GB" sz="2800" smtClean="0"/>
          </a:p>
          <a:p>
            <a:pPr>
              <a:buFontTx/>
              <a:buChar char="•"/>
            </a:pPr>
            <a:r>
              <a:rPr lang="en-GB" sz="2800" smtClean="0"/>
              <a:t>Case studies</a:t>
            </a:r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Data synthesis and expert opinion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1444625" y="4211638"/>
            <a:ext cx="1900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Meta-analysis</a:t>
            </a: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3857625" y="3005138"/>
            <a:ext cx="25511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Systematic review</a:t>
            </a: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5719763" y="1833563"/>
            <a:ext cx="3208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Expert panel guideline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1058863" y="3013075"/>
            <a:ext cx="793750" cy="476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RCT</a:t>
            </a:r>
          </a:p>
        </p:txBody>
      </p:sp>
      <p:sp>
        <p:nvSpPr>
          <p:cNvPr id="14343" name="TextBox 11"/>
          <p:cNvSpPr txBox="1">
            <a:spLocks noChangeArrowheads="1"/>
          </p:cNvSpPr>
          <p:nvPr/>
        </p:nvSpPr>
        <p:spPr bwMode="auto">
          <a:xfrm>
            <a:off x="5010150" y="5275263"/>
            <a:ext cx="3003550" cy="8302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Observational studies</a:t>
            </a:r>
          </a:p>
          <a:p>
            <a:r>
              <a:rPr lang="en-GB">
                <a:solidFill>
                  <a:srgbClr val="000000"/>
                </a:solidFill>
              </a:rPr>
              <a:t>Expert opinion</a:t>
            </a:r>
          </a:p>
        </p:txBody>
      </p:sp>
      <p:cxnSp>
        <p:nvCxnSpPr>
          <p:cNvPr id="14344" name="Straight Arrow Connector 13"/>
          <p:cNvCxnSpPr>
            <a:cxnSpLocks noChangeShapeType="1"/>
          </p:cNvCxnSpPr>
          <p:nvPr/>
        </p:nvCxnSpPr>
        <p:spPr bwMode="auto">
          <a:xfrm rot="16200000" flipH="1">
            <a:off x="1985963" y="4621213"/>
            <a:ext cx="144462" cy="144462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345" name="Straight Arrow Connector 16"/>
          <p:cNvCxnSpPr>
            <a:cxnSpLocks noChangeShapeType="1"/>
            <a:stCxn id="14342" idx="2"/>
            <a:endCxn id="14339" idx="0"/>
          </p:cNvCxnSpPr>
          <p:nvPr/>
        </p:nvCxnSpPr>
        <p:spPr bwMode="auto">
          <a:xfrm rot="16200000" flipH="1">
            <a:off x="1563687" y="3381376"/>
            <a:ext cx="722313" cy="938212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14346" name="TextBox 21"/>
          <p:cNvSpPr txBox="1">
            <a:spLocks noChangeArrowheads="1"/>
          </p:cNvSpPr>
          <p:nvPr/>
        </p:nvSpPr>
        <p:spPr bwMode="auto">
          <a:xfrm>
            <a:off x="1103313" y="5307013"/>
            <a:ext cx="785812" cy="476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RCT</a:t>
            </a:r>
          </a:p>
        </p:txBody>
      </p:sp>
      <p:sp>
        <p:nvSpPr>
          <p:cNvPr id="14347" name="TextBox 22"/>
          <p:cNvSpPr txBox="1">
            <a:spLocks noChangeArrowheads="1"/>
          </p:cNvSpPr>
          <p:nvPr/>
        </p:nvSpPr>
        <p:spPr bwMode="auto">
          <a:xfrm>
            <a:off x="4508500" y="4248150"/>
            <a:ext cx="809625" cy="461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RCT</a:t>
            </a:r>
          </a:p>
        </p:txBody>
      </p:sp>
      <p:cxnSp>
        <p:nvCxnSpPr>
          <p:cNvPr id="14348" name="Straight Arrow Connector 23"/>
          <p:cNvCxnSpPr>
            <a:cxnSpLocks noChangeShapeType="1"/>
            <a:stCxn id="14346" idx="0"/>
            <a:endCxn id="14339" idx="2"/>
          </p:cNvCxnSpPr>
          <p:nvPr/>
        </p:nvCxnSpPr>
        <p:spPr bwMode="auto">
          <a:xfrm rot="5400000" flipH="1" flipV="1">
            <a:off x="1627981" y="4541044"/>
            <a:ext cx="633413" cy="898525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4349" name="Straight Arrow Connector 26"/>
          <p:cNvCxnSpPr>
            <a:cxnSpLocks noChangeShapeType="1"/>
            <a:stCxn id="14347" idx="1"/>
            <a:endCxn id="14339" idx="3"/>
          </p:cNvCxnSpPr>
          <p:nvPr/>
        </p:nvCxnSpPr>
        <p:spPr bwMode="auto">
          <a:xfrm rot="10800000">
            <a:off x="3344863" y="4441825"/>
            <a:ext cx="1163637" cy="36513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14350" name="TextBox 29"/>
          <p:cNvSpPr txBox="1">
            <a:spLocks noChangeArrowheads="1"/>
          </p:cNvSpPr>
          <p:nvPr/>
        </p:nvSpPr>
        <p:spPr bwMode="auto">
          <a:xfrm>
            <a:off x="152400" y="4198938"/>
            <a:ext cx="798513" cy="4619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RCT</a:t>
            </a:r>
          </a:p>
        </p:txBody>
      </p:sp>
      <p:cxnSp>
        <p:nvCxnSpPr>
          <p:cNvPr id="14351" name="Straight Arrow Connector 30"/>
          <p:cNvCxnSpPr>
            <a:cxnSpLocks noChangeShapeType="1"/>
            <a:stCxn id="14350" idx="3"/>
            <a:endCxn id="14339" idx="1"/>
          </p:cNvCxnSpPr>
          <p:nvPr/>
        </p:nvCxnSpPr>
        <p:spPr bwMode="auto">
          <a:xfrm>
            <a:off x="950913" y="4430713"/>
            <a:ext cx="493712" cy="11112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14352" name="Notched Right Arrow 48"/>
          <p:cNvSpPr>
            <a:spLocks noChangeArrowheads="1"/>
          </p:cNvSpPr>
          <p:nvPr/>
        </p:nvSpPr>
        <p:spPr bwMode="auto">
          <a:xfrm rot="-2622524">
            <a:off x="2922588" y="3582988"/>
            <a:ext cx="1114425" cy="484187"/>
          </a:xfrm>
          <a:prstGeom prst="notchedRightArrow">
            <a:avLst>
              <a:gd name="adj1" fmla="val 50000"/>
              <a:gd name="adj2" fmla="val 5003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GB" sz="1600" i="1">
              <a:solidFill>
                <a:srgbClr val="6E6E6F"/>
              </a:solidFill>
              <a:latin typeface="Verdana" pitchFamily="28" charset="0"/>
              <a:cs typeface="Times New Roman" pitchFamily="28" charset="0"/>
            </a:endParaRPr>
          </a:p>
        </p:txBody>
      </p:sp>
      <p:sp>
        <p:nvSpPr>
          <p:cNvPr id="14353" name="Notched Right Arrow 49"/>
          <p:cNvSpPr>
            <a:spLocks noChangeArrowheads="1"/>
          </p:cNvSpPr>
          <p:nvPr/>
        </p:nvSpPr>
        <p:spPr bwMode="auto">
          <a:xfrm rot="-2838533">
            <a:off x="6011069" y="2520157"/>
            <a:ext cx="1114425" cy="484187"/>
          </a:xfrm>
          <a:prstGeom prst="notchedRightArrow">
            <a:avLst>
              <a:gd name="adj1" fmla="val 50000"/>
              <a:gd name="adj2" fmla="val 5003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GB" sz="1600" i="1">
              <a:solidFill>
                <a:srgbClr val="6E6E6F"/>
              </a:solidFill>
              <a:latin typeface="Verdana" pitchFamily="28" charset="0"/>
              <a:cs typeface="Times New Roman" pitchFamily="28" charset="0"/>
            </a:endParaRPr>
          </a:p>
        </p:txBody>
      </p:sp>
      <p:cxnSp>
        <p:nvCxnSpPr>
          <p:cNvPr id="14354" name="Straight Arrow Connector 52"/>
          <p:cNvCxnSpPr>
            <a:cxnSpLocks noChangeShapeType="1"/>
            <a:stCxn id="14343" idx="1"/>
            <a:endCxn id="14346" idx="3"/>
          </p:cNvCxnSpPr>
          <p:nvPr/>
        </p:nvCxnSpPr>
        <p:spPr bwMode="auto">
          <a:xfrm rot="10800000">
            <a:off x="1889125" y="5545138"/>
            <a:ext cx="3121025" cy="144462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prstDash val="lgDash"/>
            <a:round/>
            <a:headEnd/>
            <a:tailEnd type="arrow" w="med" len="med"/>
          </a:ln>
        </p:spPr>
      </p:cxnSp>
      <p:cxnSp>
        <p:nvCxnSpPr>
          <p:cNvPr id="14355" name="Straight Arrow Connector 58"/>
          <p:cNvCxnSpPr>
            <a:cxnSpLocks noChangeShapeType="1"/>
            <a:stCxn id="14343" idx="0"/>
            <a:endCxn id="14347" idx="2"/>
          </p:cNvCxnSpPr>
          <p:nvPr/>
        </p:nvCxnSpPr>
        <p:spPr bwMode="auto">
          <a:xfrm rot="16200000" flipV="1">
            <a:off x="5430044" y="4193382"/>
            <a:ext cx="565150" cy="1598612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prstDash val="lgDash"/>
            <a:round/>
            <a:headEnd/>
            <a:tailEnd type="arrow" w="med" len="med"/>
          </a:ln>
        </p:spPr>
      </p:cxnSp>
      <p:cxnSp>
        <p:nvCxnSpPr>
          <p:cNvPr id="14356" name="Straight Arrow Connector 58"/>
          <p:cNvCxnSpPr>
            <a:cxnSpLocks noChangeShapeType="1"/>
            <a:stCxn id="14343" idx="0"/>
            <a:endCxn id="14341" idx="2"/>
          </p:cNvCxnSpPr>
          <p:nvPr/>
        </p:nvCxnSpPr>
        <p:spPr bwMode="auto">
          <a:xfrm rot="5400000" flipH="1" flipV="1">
            <a:off x="5427663" y="3379787"/>
            <a:ext cx="2979738" cy="811213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prstDash val="lgDash"/>
            <a:round/>
            <a:headEnd/>
            <a:tailEnd type="arrow" w="med" len="med"/>
          </a:ln>
        </p:spPr>
      </p:cxnSp>
      <p:sp>
        <p:nvSpPr>
          <p:cNvPr id="14357" name="TextBox 26"/>
          <p:cNvSpPr txBox="1">
            <a:spLocks noChangeArrowheads="1"/>
          </p:cNvSpPr>
          <p:nvPr/>
        </p:nvSpPr>
        <p:spPr bwMode="auto">
          <a:xfrm>
            <a:off x="0" y="6457950"/>
            <a:ext cx="2851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i="1"/>
              <a:t>BMJ 2001;323:334-6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Levels of Evidence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" y="1736725"/>
            <a:ext cx="8618538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700" y="6383338"/>
            <a:ext cx="83994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http://www.gradeworkinggroup.org/</a:t>
            </a:r>
            <a:endParaRPr lang="en-GB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13167</TotalTime>
  <Words>517</Words>
  <Application>Microsoft Office PowerPoint</Application>
  <PresentationFormat>On-screen Show (4:3)</PresentationFormat>
  <Paragraphs>136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Standarddesign</vt:lpstr>
      <vt:lpstr>Custom Design</vt:lpstr>
      <vt:lpstr>1_Custom Design</vt:lpstr>
      <vt:lpstr>1_Standarddesign</vt:lpstr>
      <vt:lpstr>Study design and data interpretation</vt:lpstr>
      <vt:lpstr>Learning Objectives</vt:lpstr>
      <vt:lpstr>Overview</vt:lpstr>
      <vt:lpstr>Overview</vt:lpstr>
      <vt:lpstr>Types of study design</vt:lpstr>
      <vt:lpstr>Formulating a hypothesis</vt:lpstr>
      <vt:lpstr>Overview</vt:lpstr>
      <vt:lpstr>Data synthesis and expert opinion</vt:lpstr>
      <vt:lpstr>Levels of Evidence</vt:lpstr>
      <vt:lpstr>Evidence Based Medicine – Guidelines</vt:lpstr>
      <vt:lpstr>Register a RCT</vt:lpstr>
      <vt:lpstr>Common weaknesses in RCTs</vt:lpstr>
      <vt:lpstr>Overview</vt:lpstr>
      <vt:lpstr>Vitamin D for preventing allergic disease</vt:lpstr>
      <vt:lpstr> Probiotics for Treating Eczema</vt:lpstr>
      <vt:lpstr>Case Studies</vt:lpstr>
    </vt:vector>
  </TitlesOfParts>
  <Company>AirSon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bildrubrik</dc:title>
  <dc:creator>Dan Kristensson</dc:creator>
  <cp:lastModifiedBy>Shiel, Nuala</cp:lastModifiedBy>
  <cp:revision>403</cp:revision>
  <cp:lastPrinted>2004-01-19T15:22:12Z</cp:lastPrinted>
  <dcterms:created xsi:type="dcterms:W3CDTF">2003-11-05T16:39:11Z</dcterms:created>
  <dcterms:modified xsi:type="dcterms:W3CDTF">2013-01-08T11:08:25Z</dcterms:modified>
</cp:coreProperties>
</file>