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3.xml" ContentType="application/vnd.openxmlformats-officedocument.presentationml.tags+xml"/>
  <Override PartName="/ppt/notesSlides/notesSlide50.xml" ContentType="application/vnd.openxmlformats-officedocument.presentationml.notesSlide+xml"/>
  <Override PartName="/ppt/tags/tag4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5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6.xml" ContentType="application/vnd.openxmlformats-officedocument.presentationml.tags+xml"/>
  <Override PartName="/ppt/notesSlides/notesSlide60.xml" ContentType="application/vnd.openxmlformats-officedocument.presentationml.notesSlide+xml"/>
  <Override PartName="/ppt/tags/tag7.xml" ContentType="application/vnd.openxmlformats-officedocument.presentationml.tags+xml"/>
  <Override PartName="/ppt/notesSlides/notesSlide6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2.xml" ContentType="application/vnd.openxmlformats-officedocument.presentationml.notesSlide+xml"/>
  <Override PartName="/ppt/tags/tag10.xml" ContentType="application/vnd.openxmlformats-officedocument.presentationml.tags+xml"/>
  <Override PartName="/ppt/notesSlides/notesSlide6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4.xml" ContentType="application/vnd.openxmlformats-officedocument.presentationml.notesSlide+xml"/>
  <Override PartName="/ppt/tags/tag13.xml" ContentType="application/vnd.openxmlformats-officedocument.presentationml.tag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14.xml" ContentType="application/vnd.openxmlformats-officedocument.presentationml.tags+xml"/>
  <Override PartName="/ppt/notesSlides/notesSlide67.xml" ContentType="application/vnd.openxmlformats-officedocument.presentationml.notesSlide+xml"/>
  <Override PartName="/ppt/tags/tag15.xml" ContentType="application/vnd.openxmlformats-officedocument.presentationml.tags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tags/tag16.xml" ContentType="application/vnd.openxmlformats-officedocument.presentationml.tags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17.xml" ContentType="application/vnd.openxmlformats-officedocument.presentationml.tags+xml"/>
  <Override PartName="/ppt/notesSlides/notesSlide73.xml" ContentType="application/vnd.openxmlformats-officedocument.presentationml.notesSlide+xml"/>
  <Override PartName="/ppt/tags/tag18.xml" ContentType="application/vnd.openxmlformats-officedocument.presentationml.tags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82"/>
  </p:notesMasterIdLst>
  <p:sldIdLst>
    <p:sldId id="313" r:id="rId2"/>
    <p:sldId id="534" r:id="rId3"/>
    <p:sldId id="535" r:id="rId4"/>
    <p:sldId id="536" r:id="rId5"/>
    <p:sldId id="537" r:id="rId6"/>
    <p:sldId id="538" r:id="rId7"/>
    <p:sldId id="378" r:id="rId8"/>
    <p:sldId id="539" r:id="rId9"/>
    <p:sldId id="487" r:id="rId10"/>
    <p:sldId id="514" r:id="rId11"/>
    <p:sldId id="516" r:id="rId12"/>
    <p:sldId id="490" r:id="rId13"/>
    <p:sldId id="328" r:id="rId14"/>
    <p:sldId id="561" r:id="rId15"/>
    <p:sldId id="360" r:id="rId16"/>
    <p:sldId id="563" r:id="rId17"/>
    <p:sldId id="564" r:id="rId18"/>
    <p:sldId id="373" r:id="rId19"/>
    <p:sldId id="431" r:id="rId20"/>
    <p:sldId id="432" r:id="rId21"/>
    <p:sldId id="427" r:id="rId22"/>
    <p:sldId id="481" r:id="rId23"/>
    <p:sldId id="566" r:id="rId24"/>
    <p:sldId id="559" r:id="rId25"/>
    <p:sldId id="529" r:id="rId26"/>
    <p:sldId id="530" r:id="rId27"/>
    <p:sldId id="531" r:id="rId28"/>
    <p:sldId id="532" r:id="rId29"/>
    <p:sldId id="367" r:id="rId30"/>
    <p:sldId id="428" r:id="rId31"/>
    <p:sldId id="488" r:id="rId32"/>
    <p:sldId id="429" r:id="rId33"/>
    <p:sldId id="430" r:id="rId34"/>
    <p:sldId id="555" r:id="rId35"/>
    <p:sldId id="556" r:id="rId36"/>
    <p:sldId id="544" r:id="rId37"/>
    <p:sldId id="545" r:id="rId38"/>
    <p:sldId id="546" r:id="rId39"/>
    <p:sldId id="528" r:id="rId40"/>
    <p:sldId id="540" r:id="rId41"/>
    <p:sldId id="448" r:id="rId42"/>
    <p:sldId id="513" r:id="rId43"/>
    <p:sldId id="562" r:id="rId44"/>
    <p:sldId id="381" r:id="rId45"/>
    <p:sldId id="458" r:id="rId46"/>
    <p:sldId id="461" r:id="rId47"/>
    <p:sldId id="462" r:id="rId48"/>
    <p:sldId id="463" r:id="rId49"/>
    <p:sldId id="587" r:id="rId50"/>
    <p:sldId id="588" r:id="rId51"/>
    <p:sldId id="567" r:id="rId52"/>
    <p:sldId id="568" r:id="rId53"/>
    <p:sldId id="569" r:id="rId54"/>
    <p:sldId id="570" r:id="rId55"/>
    <p:sldId id="571" r:id="rId56"/>
    <p:sldId id="572" r:id="rId57"/>
    <p:sldId id="573" r:id="rId58"/>
    <p:sldId id="574" r:id="rId59"/>
    <p:sldId id="575" r:id="rId60"/>
    <p:sldId id="576" r:id="rId61"/>
    <p:sldId id="577" r:id="rId62"/>
    <p:sldId id="578" r:id="rId63"/>
    <p:sldId id="579" r:id="rId64"/>
    <p:sldId id="580" r:id="rId65"/>
    <p:sldId id="581" r:id="rId66"/>
    <p:sldId id="583" r:id="rId67"/>
    <p:sldId id="585" r:id="rId68"/>
    <p:sldId id="586" r:id="rId69"/>
    <p:sldId id="589" r:id="rId70"/>
    <p:sldId id="590" r:id="rId71"/>
    <p:sldId id="591" r:id="rId72"/>
    <p:sldId id="592" r:id="rId73"/>
    <p:sldId id="593" r:id="rId74"/>
    <p:sldId id="594" r:id="rId75"/>
    <p:sldId id="595" r:id="rId76"/>
    <p:sldId id="596" r:id="rId77"/>
    <p:sldId id="597" r:id="rId78"/>
    <p:sldId id="598" r:id="rId79"/>
    <p:sldId id="599" r:id="rId80"/>
    <p:sldId id="466" r:id="rId81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0066"/>
    <a:srgbClr val="00FF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6" autoAdjust="0"/>
    <p:restoredTop sz="87650" autoAdjust="0"/>
  </p:normalViewPr>
  <p:slideViewPr>
    <p:cSldViewPr>
      <p:cViewPr>
        <p:scale>
          <a:sx n="50" d="100"/>
          <a:sy n="50" d="100"/>
        </p:scale>
        <p:origin x="-80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49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496B3776-4C97-4804-B21C-C7645E1922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7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88A229A-EC71-4D81-A882-1C77EEF47CED}" type="slidenum">
              <a:rPr lang="en-GB" b="0" smtClean="0">
                <a:latin typeface="Arial" charset="0"/>
              </a:rPr>
              <a:pPr eaLnBrk="1" hangingPunct="1"/>
              <a:t>1</a:t>
            </a:fld>
            <a:endParaRPr lang="en-GB" b="0" smtClean="0">
              <a:latin typeface="Arial" charset="0"/>
            </a:endParaRPr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B453C6E-6B97-4C7C-9AD4-BF8014B48618}" type="slidenum">
              <a:rPr lang="en-GB" b="0" smtClean="0">
                <a:latin typeface="Arial" charset="0"/>
              </a:rPr>
              <a:pPr eaLnBrk="1" hangingPunct="1"/>
              <a:t>10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3497494-55DB-4EB6-AD89-B2D8B19327D0}" type="slidenum">
              <a:rPr lang="en-GB" b="0" smtClean="0">
                <a:latin typeface="Arial" charset="0"/>
              </a:rPr>
              <a:pPr eaLnBrk="1" hangingPunct="1"/>
              <a:t>11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5F70D19-8B84-427A-8CD0-EE246CC1A7C6}" type="slidenum">
              <a:rPr lang="en-GB" b="0" smtClean="0">
                <a:latin typeface="Arial" charset="0"/>
              </a:rPr>
              <a:pPr eaLnBrk="1" hangingPunct="1"/>
              <a:t>12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3040E53-8850-4381-A35C-766D1E59AAD6}" type="slidenum">
              <a:rPr lang="en-GB" b="0" smtClean="0">
                <a:latin typeface="Arial" charset="0"/>
              </a:rPr>
              <a:pPr eaLnBrk="1" hangingPunct="1"/>
              <a:t>13</a:t>
            </a:fld>
            <a:endParaRPr lang="en-GB" b="0" smtClean="0">
              <a:latin typeface="Arial" charset="0"/>
            </a:endParaRPr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794F282-484B-4032-96B9-71051926807C}" type="slidenum">
              <a:rPr lang="en-GB" b="0" smtClean="0">
                <a:latin typeface="Arial" charset="0"/>
              </a:rPr>
              <a:pPr eaLnBrk="1" hangingPunct="1"/>
              <a:t>14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BC24290-3889-421D-A12F-403F469C94CC}" type="slidenum">
              <a:rPr lang="en-GB" b="0" smtClean="0">
                <a:latin typeface="Arial" charset="0"/>
              </a:rPr>
              <a:pPr eaLnBrk="1" hangingPunct="1"/>
              <a:t>15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86766A3-E90C-4FEA-A858-D12850C256C3}" type="slidenum">
              <a:rPr lang="en-GB" b="0" smtClean="0">
                <a:latin typeface="Arial" charset="0"/>
              </a:rPr>
              <a:pPr eaLnBrk="1" hangingPunct="1"/>
              <a:t>16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112087B-D70B-48B5-80FD-183AEEE0FF90}" type="slidenum">
              <a:rPr lang="en-GB" b="0" smtClean="0">
                <a:latin typeface="Arial" charset="0"/>
              </a:rPr>
              <a:pPr eaLnBrk="1" hangingPunct="1"/>
              <a:t>17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AB47032-C57E-404D-BF96-56642DBA9793}" type="slidenum">
              <a:rPr lang="en-GB" b="0" smtClean="0">
                <a:latin typeface="Arial" charset="0"/>
              </a:rPr>
              <a:pPr eaLnBrk="1" hangingPunct="1"/>
              <a:t>18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C519DA2-0BDD-4C86-A81B-7AB6F22F7106}" type="slidenum">
              <a:rPr lang="en-GB" b="0" smtClean="0">
                <a:latin typeface="Arial" charset="0"/>
              </a:rPr>
              <a:pPr eaLnBrk="1" hangingPunct="1"/>
              <a:t>19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F4631B5-4F00-4848-9E3A-DCF9D9A2CDCE}" type="slidenum">
              <a:rPr lang="en-GB" b="0" smtClean="0">
                <a:latin typeface="Arial" charset="0"/>
              </a:rPr>
              <a:pPr eaLnBrk="1" hangingPunct="1"/>
              <a:t>2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EE65FC3-DBFF-41DE-80C3-6E19E2E9AF63}" type="slidenum">
              <a:rPr lang="en-GB" b="0" smtClean="0">
                <a:latin typeface="Arial" charset="0"/>
              </a:rPr>
              <a:pPr eaLnBrk="1" hangingPunct="1"/>
              <a:t>20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6CE5660-AB9F-4F57-9914-B3AA89477EFD}" type="slidenum">
              <a:rPr lang="en-GB" b="0" smtClean="0">
                <a:latin typeface="Arial" charset="0"/>
              </a:rPr>
              <a:pPr eaLnBrk="1" hangingPunct="1"/>
              <a:t>21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77BD95C-3441-4E36-AE03-8C329F0FFC80}" type="slidenum">
              <a:rPr lang="en-GB" b="0" smtClean="0">
                <a:latin typeface="Arial" charset="0"/>
              </a:rPr>
              <a:pPr eaLnBrk="1" hangingPunct="1"/>
              <a:t>22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C8B86AE0-C09D-4CE2-8E5C-6BAA35DA97A0}" type="slidenum">
              <a:rPr lang="en-GB" b="0" smtClean="0">
                <a:latin typeface="Arial" charset="0"/>
                <a:cs typeface="Arial" charset="0"/>
              </a:rPr>
              <a:pPr eaLnBrk="1" hangingPunct="1"/>
              <a:t>23</a:t>
            </a:fld>
            <a:endParaRPr lang="en-GB" b="0" smtClean="0">
              <a:latin typeface="Arial" charset="0"/>
              <a:cs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/>
            <a:fld id="{55686A83-A48E-4146-B39D-A295C77D2BE1}" type="slidenum">
              <a:rPr lang="en-GB" sz="1200">
                <a:latin typeface="Times New Roman" pitchFamily="18" charset="0"/>
                <a:cs typeface="Arial" charset="0"/>
              </a:rPr>
              <a:pPr algn="r"/>
              <a:t>23</a:t>
            </a:fld>
            <a:endParaRPr lang="en-GB" sz="1200">
              <a:latin typeface="Times New Roman" pitchFamily="18" charset="0"/>
              <a:cs typeface="Arial" charset="0"/>
            </a:endParaRPr>
          </a:p>
        </p:txBody>
      </p:sp>
      <p:sp>
        <p:nvSpPr>
          <p:cNvPr id="10854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AU" smtClean="0"/>
              <a:t>Significance?</a:t>
            </a:r>
          </a:p>
          <a:p>
            <a:pPr eaLnBrk="1" hangingPunct="1"/>
            <a:r>
              <a:rPr lang="en-AU" smtClean="0"/>
              <a:t>Nasal inflammation is a marker for increasing dysfunction of the entire respiratory tracj</a:t>
            </a:r>
          </a:p>
          <a:p>
            <a:pPr eaLnBrk="1" hangingPunct="1"/>
            <a:r>
              <a:rPr lang="en-AU" smtClean="0"/>
              <a:t>allergic rhinitis contributes to asthma</a:t>
            </a:r>
          </a:p>
          <a:p>
            <a:pPr eaLnBrk="1" hangingPunct="1"/>
            <a:r>
              <a:rPr lang="en-AU" smtClean="0"/>
              <a:t>TO address cause and effect relationship need to look at studies of allergic rhinitis therapy in asthma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313AB244-C0F5-48E3-8AD9-56397BF55B98}" type="slidenum">
              <a:rPr lang="en-GB" b="0" smtClean="0">
                <a:latin typeface="Arial" charset="0"/>
              </a:rPr>
              <a:pPr eaLnBrk="1" hangingPunct="1"/>
              <a:t>24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CCC8100-B2A0-45C6-941E-782D87EE2B87}" type="slidenum">
              <a:rPr lang="en-GB" b="0" smtClean="0">
                <a:latin typeface="Arial" charset="0"/>
              </a:rPr>
              <a:pPr eaLnBrk="1" hangingPunct="1"/>
              <a:t>25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B7FB73A-BB03-4809-A05B-DEFC5E67C360}" type="slidenum">
              <a:rPr lang="en-GB" b="0" smtClean="0">
                <a:latin typeface="Arial" charset="0"/>
              </a:rPr>
              <a:pPr eaLnBrk="1" hangingPunct="1"/>
              <a:t>26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8805120-D8D9-4C60-A1A2-8803C67FEE81}" type="slidenum">
              <a:rPr lang="en-GB" b="0" smtClean="0">
                <a:latin typeface="Arial" charset="0"/>
              </a:rPr>
              <a:pPr eaLnBrk="1" hangingPunct="1"/>
              <a:t>27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E0AF420-CA9C-4A46-9F3D-0B8D580A5587}" type="slidenum">
              <a:rPr lang="en-GB" b="0" smtClean="0">
                <a:latin typeface="Arial" charset="0"/>
              </a:rPr>
              <a:pPr eaLnBrk="1" hangingPunct="1"/>
              <a:t>28</a:t>
            </a:fld>
            <a:endParaRPr lang="en-GB" b="0" smtClean="0">
              <a:latin typeface="Arial" charset="0"/>
            </a:endParaRPr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208088" y="714375"/>
            <a:ext cx="4497387" cy="3373438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Patients treated with omalizumab experienced a significantly lower rate of clinically significant asthma exacerbations compared with placebo at Week 24 (0.45 vs 0.64) which equated to a 31% reduction (rate ratio [RR], 0.69 [95% CI: 0.53, 0.90]; p=0.007). The improvement in exacerbation rate in omalizumab-treated patients compared with placebo was maintained during the subsequent 28 weeks of treatment (p&lt;0.001).</a:t>
            </a:r>
            <a:r>
              <a:rPr lang="en-GB" smtClean="0"/>
              <a:t> 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928B27D-7A99-4CE8-ADE6-A26D5557F824}" type="slidenum">
              <a:rPr lang="en-GB" b="0" smtClean="0">
                <a:latin typeface="Arial" charset="0"/>
              </a:rPr>
              <a:pPr eaLnBrk="1" hangingPunct="1"/>
              <a:t>29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E95A0A5-389D-496A-8B68-74DF11DFA902}" type="slidenum">
              <a:rPr lang="en-GB" b="0" smtClean="0">
                <a:latin typeface="Arial" charset="0"/>
              </a:rPr>
              <a:pPr eaLnBrk="1" hangingPunct="1"/>
              <a:t>3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C48B443-182B-4143-BF9A-49066905F2B0}" type="slidenum">
              <a:rPr lang="en-GB" b="0" smtClean="0">
                <a:latin typeface="Arial" charset="0"/>
              </a:rPr>
              <a:pPr eaLnBrk="1" hangingPunct="1"/>
              <a:t>30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391C137-BF30-43BA-AAD9-1022E502E837}" type="slidenum">
              <a:rPr lang="en-GB" b="0" smtClean="0">
                <a:latin typeface="Arial" charset="0"/>
              </a:rPr>
              <a:pPr eaLnBrk="1" hangingPunct="1"/>
              <a:t>31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3FFCD700-CCDA-4CB1-ADDF-BD5A9D2A4059}" type="slidenum">
              <a:rPr lang="en-GB" b="0" smtClean="0">
                <a:latin typeface="Arial" charset="0"/>
              </a:rPr>
              <a:pPr eaLnBrk="1" hangingPunct="1"/>
              <a:t>32</a:t>
            </a:fld>
            <a:endParaRPr lang="en-GB" b="0" smtClean="0">
              <a:latin typeface="Arial" charset="0"/>
            </a:endParaRPr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GB" smtClean="0"/>
              <a:t>Remodelling denotes the structural changes in the asthmatic wall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Here we have an image of the remodelled airway in asthma compared to a normal airway. 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In the remodelled airway there is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Generalised Airway wall thickening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Mucus metaplasia (resulting in increased muscus hypersectrtion and narrowing of the lumen)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Epithelial damage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Subepithelial fibrosis below the bm (collagens 1,3,5, laminin, tenascin and fibronectin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Ecm changes including destruction and fibrosis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Incrased inflammatory cell infiltration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Smooth muscle cell hypertrophy and hyperplasia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These changes were described over 75 years ago in patients with fatal asthma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3933317-0954-414B-A805-81BCEE4ACC4C}" type="slidenum">
              <a:rPr lang="en-GB" b="0" smtClean="0">
                <a:latin typeface="Arial" charset="0"/>
              </a:rPr>
              <a:pPr eaLnBrk="1" hangingPunct="1"/>
              <a:t>33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4E120A8-1989-4D66-8B6D-13E52AE47603}" type="slidenum">
              <a:rPr lang="en-GB" b="0" smtClean="0">
                <a:latin typeface="Arial" charset="0"/>
              </a:rPr>
              <a:pPr eaLnBrk="1" hangingPunct="1"/>
              <a:t>34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48E5EBB-51F2-40E9-83F6-1EBC758930D1}" type="slidenum">
              <a:rPr lang="en-GB" b="0" smtClean="0">
                <a:latin typeface="Arial" charset="0"/>
              </a:rPr>
              <a:pPr eaLnBrk="1" hangingPunct="1"/>
              <a:t>35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B0EF7A5-AD29-47B7-AB79-CA30EC5636EA}" type="slidenum">
              <a:rPr lang="en-GB" b="0" smtClean="0">
                <a:latin typeface="Arial" charset="0"/>
              </a:rPr>
              <a:pPr eaLnBrk="1" hangingPunct="1"/>
              <a:t>36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D20E455-F8B1-4B8D-8729-F2D807B73272}" type="slidenum">
              <a:rPr lang="en-GB" b="0" smtClean="0">
                <a:latin typeface="Arial" charset="0"/>
              </a:rPr>
              <a:pPr eaLnBrk="1" hangingPunct="1"/>
              <a:t>37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31FAD541-EB9B-4CFD-B564-37CC3C3E5114}" type="slidenum">
              <a:rPr lang="en-GB" b="0" smtClean="0">
                <a:latin typeface="Arial" charset="0"/>
              </a:rPr>
              <a:pPr eaLnBrk="1" hangingPunct="1"/>
              <a:t>38</a:t>
            </a:fld>
            <a:endParaRPr lang="en-GB" b="0" smtClean="0">
              <a:latin typeface="Arial" charset="0"/>
            </a:endParaRPr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GB" smtClean="0"/>
              <a:t>It is proposed that inflamatory cells in the airway release proteases such as MMP-9 lead to breakdown of the matrix.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This then leads to inappropriate repair mechanisms such as the profibrotic gf TGFb AND TIMP (THE COGNATE INHIBITORS OF MMPs) which cause accumulation of the matrix and possibly fibrosis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enzymes such as MMPS break up the lung matrix during inflammation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Poorly understood mechanisms lead to activation of inappropriate repair processes which are thought to involve enz like TIMPS and GF such as TGF-</a:t>
            </a:r>
            <a:r>
              <a:rPr lang="en-GB" altLang="en-GB" smtClean="0">
                <a:sym typeface="Symbol" pitchFamily="18" charset="2"/>
              </a:rPr>
              <a:t></a:t>
            </a:r>
          </a:p>
          <a:p>
            <a:pPr eaLnBrk="1" hangingPunct="1">
              <a:buFontTx/>
              <a:buChar char="•"/>
            </a:pPr>
            <a:r>
              <a:rPr lang="en-GB" altLang="en-GB" smtClean="0"/>
              <a:t>Through various signalling pathways this is thought to lead to increased matrix deposition and structural changes in the airways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A2FB2353-D4A1-4072-B114-F170213550E4}" type="slidenum">
              <a:rPr lang="en-GB" b="0" smtClean="0">
                <a:latin typeface="Arial" charset="0"/>
              </a:rPr>
              <a:pPr eaLnBrk="1" hangingPunct="1"/>
              <a:t>39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20EC8F2-CA9A-4DF4-A211-291B4AA77A66}" type="slidenum">
              <a:rPr lang="en-GB" b="0" smtClean="0">
                <a:latin typeface="Arial" charset="0"/>
              </a:rPr>
              <a:pPr eaLnBrk="1" hangingPunct="1"/>
              <a:t>4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8DC6404-3D01-42A5-B7E1-E49B5CD8DE72}" type="slidenum">
              <a:rPr lang="en-GB" b="0" smtClean="0">
                <a:latin typeface="Arial" charset="0"/>
              </a:rPr>
              <a:pPr eaLnBrk="1" hangingPunct="1"/>
              <a:t>40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C18E5E65-8387-461F-BFA9-4FE84ACB5D79}" type="slidenum">
              <a:rPr lang="en-GB" b="0" smtClean="0">
                <a:latin typeface="Arial" charset="0"/>
              </a:rPr>
              <a:pPr eaLnBrk="1" hangingPunct="1"/>
              <a:t>41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F84EF35-5548-426C-84A8-D8E5AB82E9BF}" type="slidenum">
              <a:rPr lang="en-GB" b="0" smtClean="0">
                <a:latin typeface="Arial" charset="0"/>
              </a:rPr>
              <a:pPr eaLnBrk="1" hangingPunct="1"/>
              <a:t>42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2C23646-A50E-4211-BAC4-02041D3ECA50}" type="slidenum">
              <a:rPr lang="en-GB" b="0" smtClean="0">
                <a:latin typeface="Arial" charset="0"/>
              </a:rPr>
              <a:pPr eaLnBrk="1" hangingPunct="1"/>
              <a:t>43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21ABB40-A17C-45EF-8C8F-1042882D394E}" type="slidenum">
              <a:rPr lang="en-GB" b="0" smtClean="0">
                <a:latin typeface="Arial" charset="0"/>
              </a:rPr>
              <a:pPr eaLnBrk="1" hangingPunct="1"/>
              <a:t>44</a:t>
            </a:fld>
            <a:endParaRPr lang="en-GB" b="0" smtClean="0">
              <a:latin typeface="Arial" charset="0"/>
            </a:endParaRPr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51F2FB1-08C5-452E-BC25-3A8F112AC81D}" type="slidenum">
              <a:rPr lang="en-GB" b="0" smtClean="0">
                <a:latin typeface="Arial" charset="0"/>
              </a:rPr>
              <a:pPr eaLnBrk="1" hangingPunct="1"/>
              <a:t>45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8E4DEF8A-AD80-40F6-9C3E-613CF80B42BA}" type="slidenum">
              <a:rPr lang="en-GB" b="0" smtClean="0">
                <a:latin typeface="Arial" charset="0"/>
              </a:rPr>
              <a:pPr eaLnBrk="1" hangingPunct="1"/>
              <a:t>46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84AE12B-7D5F-46D5-B789-CA19BA5D79ED}" type="slidenum">
              <a:rPr lang="en-GB" b="0" smtClean="0">
                <a:latin typeface="Arial" charset="0"/>
              </a:rPr>
              <a:pPr eaLnBrk="1" hangingPunct="1"/>
              <a:t>47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1614344-B6E8-4A47-A080-083D8029F0EF}" type="slidenum">
              <a:rPr lang="en-GB" b="0" smtClean="0">
                <a:latin typeface="Arial" charset="0"/>
              </a:rPr>
              <a:pPr eaLnBrk="1" hangingPunct="1"/>
              <a:t>48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BA51AC2-10E6-4272-A840-65C81F05391A}" type="slidenum">
              <a:rPr lang="en-GB" b="0" smtClean="0">
                <a:latin typeface="Arial" charset="0"/>
              </a:rPr>
              <a:pPr eaLnBrk="1" hangingPunct="1"/>
              <a:t>49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4B29679-FFCD-481E-8337-D189A283F8AA}" type="slidenum">
              <a:rPr lang="en-GB" b="0" smtClean="0">
                <a:latin typeface="Arial" charset="0"/>
              </a:rPr>
              <a:pPr eaLnBrk="1" hangingPunct="1"/>
              <a:t>5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2D63504-4A32-4B9A-814F-5884FAAC2099}" type="slidenum">
              <a:rPr lang="en-GB" b="0" smtClean="0">
                <a:latin typeface="Arial" charset="0"/>
              </a:rPr>
              <a:pPr eaLnBrk="1" hangingPunct="1"/>
              <a:t>50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975FA95-1CF7-4508-9C8F-8E298DB93815}" type="slidenum">
              <a:rPr lang="en-GB" b="0" smtClean="0">
                <a:latin typeface="Arial" charset="0"/>
              </a:rPr>
              <a:pPr eaLnBrk="1" hangingPunct="1"/>
              <a:t>51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FF7E460-060D-4635-9BC4-9843FD179B2B}" type="slidenum">
              <a:rPr lang="en-GB" b="0" smtClean="0">
                <a:latin typeface="Arial" charset="0"/>
              </a:rPr>
              <a:pPr eaLnBrk="1" hangingPunct="1"/>
              <a:t>52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4E5B4D7-D857-49E8-8331-3780B75DE34C}" type="slidenum">
              <a:rPr lang="en-GB" b="0" smtClean="0">
                <a:latin typeface="Arial" charset="0"/>
              </a:rPr>
              <a:pPr eaLnBrk="1" hangingPunct="1"/>
              <a:t>53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CE9F2B68-4A15-4387-A44A-340D4B6B0728}" type="slidenum">
              <a:rPr lang="en-GB" b="0" smtClean="0">
                <a:latin typeface="Arial" charset="0"/>
              </a:rPr>
              <a:pPr eaLnBrk="1" hangingPunct="1"/>
              <a:t>54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F8C725C-708B-4A58-B1A1-671CB8B6EDEB}" type="slidenum">
              <a:rPr lang="en-GB" b="0" smtClean="0">
                <a:latin typeface="Arial" charset="0"/>
              </a:rPr>
              <a:pPr eaLnBrk="1" hangingPunct="1"/>
              <a:t>55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E60D03B-3A78-4762-B258-98C07137638B}" type="slidenum">
              <a:rPr lang="en-GB" b="0" smtClean="0">
                <a:latin typeface="Arial" charset="0"/>
              </a:rPr>
              <a:pPr eaLnBrk="1" hangingPunct="1"/>
              <a:t>56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2F8BC1D-244C-4029-A06E-AF6B212394D3}" type="slidenum">
              <a:rPr lang="en-GB" b="0" smtClean="0">
                <a:latin typeface="Arial" charset="0"/>
                <a:cs typeface="Arial" charset="0"/>
              </a:rPr>
              <a:pPr eaLnBrk="1" hangingPunct="1"/>
              <a:t>57</a:t>
            </a:fld>
            <a:endParaRPr lang="en-GB" b="0" smtClean="0">
              <a:latin typeface="Arial" charset="0"/>
              <a:cs typeface="Arial" charset="0"/>
            </a:endParaRPr>
          </a:p>
        </p:txBody>
      </p:sp>
      <p:sp>
        <p:nvSpPr>
          <p:cNvPr id="143363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4" name="Platshållare för anteckninga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65" name="Platshållare för bild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C44FBE1F-0422-46A4-A75E-FFB2F720A2CE}" type="slidenum">
              <a:rPr lang="sv-SE" sz="1200">
                <a:latin typeface="Arial" charset="0"/>
                <a:ea typeface="MS PGothic" pitchFamily="34" charset="-128"/>
                <a:cs typeface="Arial" charset="0"/>
              </a:rPr>
              <a:pPr algn="r" eaLnBrk="1" hangingPunct="1"/>
              <a:t>57</a:t>
            </a:fld>
            <a:endParaRPr lang="sv-SE" sz="1200"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8E5FF0C-5EC9-44E8-A741-426B9C9B7CD0}" type="slidenum">
              <a:rPr lang="en-GB" b="0" smtClean="0">
                <a:latin typeface="Arial" charset="0"/>
              </a:rPr>
              <a:pPr eaLnBrk="1" hangingPunct="1"/>
              <a:t>58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98083DC-05B2-4247-9ACD-58C7F4129DF3}" type="slidenum">
              <a:rPr lang="en-GB" b="0" smtClean="0">
                <a:latin typeface="Arial" charset="0"/>
              </a:rPr>
              <a:pPr eaLnBrk="1" hangingPunct="1"/>
              <a:t>59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C6D91163-07E8-43BC-8624-F7E4593F1D6E}" type="slidenum">
              <a:rPr lang="en-GB" b="0" smtClean="0">
                <a:latin typeface="Arial" charset="0"/>
              </a:rPr>
              <a:pPr eaLnBrk="1" hangingPunct="1"/>
              <a:t>6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20FB036-FF88-4CFD-86CB-02968B99365B}" type="slidenum">
              <a:rPr lang="en-GB" b="0" smtClean="0">
                <a:latin typeface="Arial" charset="0"/>
              </a:rPr>
              <a:pPr eaLnBrk="1" hangingPunct="1"/>
              <a:t>60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140CD9C-6E00-4994-AAC4-AD42EB2EE1DB}" type="slidenum">
              <a:rPr lang="en-GB" b="0" smtClean="0">
                <a:latin typeface="Arial" charset="0"/>
              </a:rPr>
              <a:pPr eaLnBrk="1" hangingPunct="1"/>
              <a:t>61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70C42AB-6EF7-43F4-8E46-962166DC5649}" type="slidenum">
              <a:rPr lang="en-GB" b="0" smtClean="0">
                <a:latin typeface="Arial" charset="0"/>
              </a:rPr>
              <a:pPr eaLnBrk="1" hangingPunct="1"/>
              <a:t>62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DA5A027-D547-471F-AA52-93545D40CF90}" type="slidenum">
              <a:rPr lang="en-GB" b="0" smtClean="0">
                <a:latin typeface="Arial" charset="0"/>
              </a:rPr>
              <a:pPr eaLnBrk="1" hangingPunct="1"/>
              <a:t>63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29B920AA-003F-4F74-A343-513CE41384BC}" type="slidenum">
              <a:rPr lang="en-GB" b="0" smtClean="0">
                <a:latin typeface="Arial" charset="0"/>
              </a:rPr>
              <a:pPr eaLnBrk="1" hangingPunct="1"/>
              <a:t>64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6CF683C-716B-4770-98F7-201A25413D70}" type="slidenum">
              <a:rPr lang="en-GB" b="0" smtClean="0">
                <a:latin typeface="Arial" charset="0"/>
              </a:rPr>
              <a:pPr eaLnBrk="1" hangingPunct="1"/>
              <a:t>65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F399668-5DE5-420F-9ED9-A8F24DAA438E}" type="slidenum">
              <a:rPr lang="en-GB" b="0" smtClean="0">
                <a:latin typeface="Arial" charset="0"/>
              </a:rPr>
              <a:pPr eaLnBrk="1" hangingPunct="1"/>
              <a:t>66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BC6D965-C0BE-459A-9B91-019917664FAF}" type="slidenum">
              <a:rPr lang="en-GB" b="0" smtClean="0">
                <a:latin typeface="Arial" charset="0"/>
              </a:rPr>
              <a:pPr eaLnBrk="1" hangingPunct="1"/>
              <a:t>67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4B47C94-9D13-46CE-8FE4-A32BD79EC8D7}" type="slidenum">
              <a:rPr lang="en-GB" b="0" smtClean="0">
                <a:latin typeface="Arial" charset="0"/>
              </a:rPr>
              <a:pPr eaLnBrk="1" hangingPunct="1"/>
              <a:t>68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420BB6-358B-41BF-A35D-D71C3FF67DEC}" type="slidenum">
              <a:rPr lang="en-GB" b="0" smtClean="0">
                <a:latin typeface="Arial" charset="0"/>
              </a:rPr>
              <a:pPr eaLnBrk="1" hangingPunct="1"/>
              <a:t>69</a:t>
            </a:fld>
            <a:endParaRPr lang="en-GB" b="0" smtClean="0">
              <a:latin typeface="Arial" charset="0"/>
            </a:endParaRPr>
          </a:p>
        </p:txBody>
      </p:sp>
      <p:sp>
        <p:nvSpPr>
          <p:cNvPr id="15565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343400"/>
            <a:ext cx="4724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b="1" smtClean="0">
                <a:cs typeface="Arial" charset="0"/>
              </a:rPr>
              <a:t>Slide 4</a:t>
            </a:r>
          </a:p>
          <a:p>
            <a:pPr eaLnBrk="1" hangingPunct="1"/>
            <a:r>
              <a:rPr lang="en-US" smtClean="0">
                <a:cs typeface="Arial" charset="0"/>
              </a:rPr>
              <a:t>Although inhaled corticosteroids are widely used in the treatment of childhood asthma, compliance may be less than optimal.  </a:t>
            </a:r>
          </a:p>
          <a:p>
            <a:pPr eaLnBrk="1" hangingPunct="1"/>
            <a:r>
              <a:rPr lang="en-US" smtClean="0">
                <a:cs typeface="Arial" charset="0"/>
              </a:rPr>
              <a:t>A prospective study specifically assessed compliance in 24 asthmatic children aged 8–12 years who required inhaled corticosteroids and beta-agonists for control and who were thought to be compliant.  Although patient diaries reported a compliance rate of 95.4% with inhaled corticosteroids (i.e., that 95.4% of prescribed doses were taken), electronic monitoring of metered dose inhalers (MDIs) revealed that fewer than 60% of doses were actually taken.  Moreover, only 31.8% of prescribed doses were taken at the correct time of day.  Overall, 92% of patients exaggerated their corticosteroid use.</a:t>
            </a:r>
            <a:r>
              <a:rPr lang="en-US" baseline="30000" smtClean="0">
                <a:cs typeface="Arial" charset="0"/>
              </a:rPr>
              <a:t>8</a:t>
            </a:r>
            <a:r>
              <a:rPr lang="en-US" smtClean="0">
                <a:cs typeface="Arial" charset="0"/>
              </a:rPr>
              <a:t>  </a:t>
            </a:r>
          </a:p>
          <a:p>
            <a:pPr eaLnBrk="1" hangingPunct="1"/>
            <a:r>
              <a:rPr lang="en-US" smtClean="0">
                <a:cs typeface="Arial" charset="0"/>
              </a:rPr>
              <a:t>Likewise, compliance with beta-agonist therapy was also poor.  Diary entries stated that median use of beta-agonists was 78.2% of prescribed dose, while electronic monitoring revealed median compliance was  62.1% and that only 48% of doses were taken at the correct time.  Overall, 71% of patients exaggerated the use of beta-agonists in their diaries.</a:t>
            </a:r>
            <a:r>
              <a:rPr lang="en-US" baseline="30000" smtClean="0">
                <a:cs typeface="Arial" charset="0"/>
              </a:rPr>
              <a:t>8</a:t>
            </a:r>
            <a:endParaRPr lang="en-US" smtClean="0">
              <a:cs typeface="Arial" charset="0"/>
            </a:endParaRPr>
          </a:p>
          <a:p>
            <a:pPr eaLnBrk="1" hangingPunct="1"/>
            <a:r>
              <a:rPr lang="en-US" smtClean="0">
                <a:cs typeface="Arial" charset="0"/>
              </a:rPr>
              <a:t>It was concluded that not only did these children fail to comply with therapy, but they misrepresented their use and did so with the tacit approval of their parents.</a:t>
            </a:r>
            <a:r>
              <a:rPr lang="en-US" baseline="30000" smtClean="0">
                <a:cs typeface="Arial" charset="0"/>
              </a:rPr>
              <a:t>8</a:t>
            </a:r>
            <a:endParaRPr lang="en-GB" baseline="300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C62961C0-7D95-47D5-A8F5-B70EB1FC9AF1}" type="slidenum">
              <a:rPr lang="en-GB" b="0" smtClean="0">
                <a:latin typeface="Arial" charset="0"/>
              </a:rPr>
              <a:pPr eaLnBrk="1" hangingPunct="1"/>
              <a:t>7</a:t>
            </a:fld>
            <a:endParaRPr lang="en-GB" b="0" smtClean="0">
              <a:latin typeface="Arial" charset="0"/>
            </a:endParaRPr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BEA2E97-EC86-4E43-BD76-94CF52A0CC87}" type="slidenum">
              <a:rPr lang="en-GB" b="0" smtClean="0">
                <a:latin typeface="Arial" charset="0"/>
              </a:rPr>
              <a:pPr eaLnBrk="1" hangingPunct="1"/>
              <a:t>70</a:t>
            </a:fld>
            <a:endParaRPr lang="en-GB" b="0" smtClean="0">
              <a:latin typeface="Arial" charset="0"/>
            </a:endParaRPr>
          </a:p>
        </p:txBody>
      </p:sp>
      <p:sp>
        <p:nvSpPr>
          <p:cNvPr id="15667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343400"/>
            <a:ext cx="4724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b="1" smtClean="0">
                <a:cs typeface="Arial" charset="0"/>
              </a:rPr>
              <a:t>Slide 5</a:t>
            </a:r>
          </a:p>
          <a:p>
            <a:pPr eaLnBrk="1" hangingPunct="1"/>
            <a:r>
              <a:rPr lang="en-US" smtClean="0">
                <a:cs typeface="Arial" charset="0"/>
              </a:rPr>
              <a:t>Poor compliance in this 13-week study was strongly correlated with loss of asthma control.</a:t>
            </a:r>
            <a:r>
              <a:rPr lang="en-US" baseline="30000" smtClean="0">
                <a:cs typeface="Arial" charset="0"/>
              </a:rPr>
              <a:t>8</a:t>
            </a:r>
            <a:endParaRPr lang="en-US" smtClean="0">
              <a:cs typeface="Arial" charset="0"/>
            </a:endParaRPr>
          </a:p>
          <a:p>
            <a:pPr eaLnBrk="1" hangingPunct="1"/>
            <a:r>
              <a:rPr lang="en-US" smtClean="0">
                <a:cs typeface="Arial" charset="0"/>
              </a:rPr>
              <a:t>Of 8 children who required oral corticosteroid rescue, only 13.7% of their prescribed doses of inhaled corticosteroid were taken, compared with a compliance rate of 68.2% for children with stable asthma, that is, children who did not require corticosteroid rescue (p=0.008).  Five of eight children who required courses of oral corticosteroid during the study were among the least compliant, including two who were hospitalised. </a:t>
            </a:r>
          </a:p>
          <a:p>
            <a:pPr eaLnBrk="1" hangingPunct="1"/>
            <a:r>
              <a:rPr lang="en-US" smtClean="0">
                <a:cs typeface="Arial" charset="0"/>
              </a:rPr>
              <a:t>These findings suggest that inadequate control of asthma may reflect noncompliance, a problem that is widespread and that may not be confined to obviously uncooperative patients.</a:t>
            </a:r>
            <a:r>
              <a:rPr lang="en-US" baseline="30000" smtClean="0">
                <a:cs typeface="Arial" charset="0"/>
              </a:rPr>
              <a:t>8</a:t>
            </a:r>
            <a:endParaRPr lang="en-GB" baseline="300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F9A7AB2-9096-4CD0-A335-FD4AAED7375B}" type="slidenum">
              <a:rPr lang="en-GB" b="0" smtClean="0">
                <a:latin typeface="Arial" charset="0"/>
              </a:rPr>
              <a:pPr eaLnBrk="1" hangingPunct="1"/>
              <a:t>71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1E53444-39BB-4C35-9125-CC2F387D72F2}" type="slidenum">
              <a:rPr lang="en-GB" b="0" smtClean="0">
                <a:latin typeface="Arial" charset="0"/>
              </a:rPr>
              <a:pPr eaLnBrk="1" hangingPunct="1"/>
              <a:t>72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1B00E2D-5A5A-4701-A06C-A799CDEC1C3D}" type="slidenum">
              <a:rPr lang="en-GB" b="0" smtClean="0">
                <a:latin typeface="Arial" charset="0"/>
              </a:rPr>
              <a:pPr eaLnBrk="1" hangingPunct="1"/>
              <a:t>73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1FD78EC-7B74-4CFD-97D7-0B08BE1F9FF4}" type="slidenum">
              <a:rPr lang="en-GB" b="0" smtClean="0">
                <a:latin typeface="Arial" charset="0"/>
              </a:rPr>
              <a:pPr eaLnBrk="1" hangingPunct="1"/>
              <a:t>74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0A04A97-523C-44E6-AA36-F2AE66C20C4D}" type="slidenum">
              <a:rPr lang="en-GB" b="0" smtClean="0">
                <a:latin typeface="Arial" charset="0"/>
              </a:rPr>
              <a:pPr eaLnBrk="1" hangingPunct="1"/>
              <a:t>75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DCE584E-F1DA-4169-BBCC-77B51168448A}" type="slidenum">
              <a:rPr lang="en-GB" b="0" smtClean="0">
                <a:latin typeface="Arial" charset="0"/>
              </a:rPr>
              <a:pPr eaLnBrk="1" hangingPunct="1"/>
              <a:t>76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EE38193-DFAD-4316-90BE-0A02A935EF8E}" type="slidenum">
              <a:rPr lang="en-GB" b="0" smtClean="0">
                <a:latin typeface="Arial" charset="0"/>
              </a:rPr>
              <a:pPr eaLnBrk="1" hangingPunct="1"/>
              <a:t>77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BCA22AF-A1FB-41F6-9046-10345F8154A6}" type="slidenum">
              <a:rPr lang="en-GB" b="0" smtClean="0">
                <a:latin typeface="Arial" charset="0"/>
              </a:rPr>
              <a:pPr eaLnBrk="1" hangingPunct="1"/>
              <a:t>78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14463E5-4C18-476F-9364-31CFEE3BF133}" type="slidenum">
              <a:rPr lang="en-GB" b="0" smtClean="0">
                <a:latin typeface="Arial" charset="0"/>
              </a:rPr>
              <a:pPr eaLnBrk="1" hangingPunct="1"/>
              <a:t>79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E927C6B-FC99-4B87-A890-B93C890E2034}" type="slidenum">
              <a:rPr lang="en-GB" b="0" smtClean="0">
                <a:latin typeface="Arial" charset="0"/>
              </a:rPr>
              <a:pPr eaLnBrk="1" hangingPunct="1"/>
              <a:t>8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A06CED1-197D-4B11-8730-D672F34C2926}" type="slidenum">
              <a:rPr lang="en-GB" b="0" smtClean="0">
                <a:latin typeface="Arial" charset="0"/>
              </a:rPr>
              <a:pPr eaLnBrk="1" hangingPunct="1"/>
              <a:t>80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AE547AE-DFF5-442E-A57F-DF79C6E93C93}" type="slidenum">
              <a:rPr lang="en-GB" b="0" smtClean="0">
                <a:latin typeface="Arial" charset="0"/>
              </a:rPr>
              <a:pPr eaLnBrk="1" hangingPunct="1"/>
              <a:t>9</a:t>
            </a:fld>
            <a:endParaRPr lang="en-GB" b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1165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1165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B71B9-B1D0-4A5D-805F-5691E8892E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134348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125CC-2E24-4F30-B730-10B7F50858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161138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1A80F-157B-493E-A044-7D1C28EBE3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33380"/>
      </p:ext>
    </p:extLst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57D8F-6F5C-4717-9481-1231058B30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118332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198D5-AE6A-4FB2-AAA7-74F8A3A42A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334282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269FB-DF56-49B7-865D-EAC9584F46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70536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1A263-3A72-4B9A-B0C4-FFBED5C166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758772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67E8F-BFE1-41A8-AB9F-F7D1C87CA3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364447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135A0-3162-48D5-AD36-B7D86972AF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228537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38504-D0D4-461A-844D-B5705EA3C8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479697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AD7DD-0CE0-40C6-8A6E-89BA881732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887216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0AF0-C494-4654-8B29-4E479F48F7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188570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1059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059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059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1946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1059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60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60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60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60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60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60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60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60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60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60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61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61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11061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061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061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061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1947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1063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063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063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063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D05B389-F344-40C2-B690-D82B667609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063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ransition>
    <p:randomBa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7.jpeg"/><Relationship Id="rId5" Type="http://schemas.openxmlformats.org/officeDocument/2006/relationships/image" Target="../media/image10.jpe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tags" Target="../tags/tag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7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8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9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Airsonett%20DVD-01.mpeg" TargetMode="External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50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53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5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54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55.png"/><Relationship Id="rId4" Type="http://schemas.openxmlformats.org/officeDocument/2006/relationships/oleObject" Target="../embeddings/oleObject20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8681"/>
            <a:ext cx="9144000" cy="266442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FF00"/>
                </a:solidFill>
                <a:effectLst/>
              </a:rPr>
              <a:t>Asthma: basic </a:t>
            </a:r>
            <a:r>
              <a:rPr lang="en-GB" dirty="0" smtClean="0">
                <a:solidFill>
                  <a:srgbClr val="FFFF00"/>
                </a:solidFill>
                <a:effectLst/>
              </a:rPr>
              <a:t>mechanisms and management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716338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GB" i="1" dirty="0" smtClean="0">
                <a:effectLst/>
              </a:rPr>
              <a:t>J.O. Warner</a:t>
            </a:r>
            <a:endParaRPr lang="en-GB" dirty="0" smtClean="0">
              <a:effectLst/>
            </a:endParaRP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941888"/>
            <a:ext cx="37433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GB" b="1" i="1" smtClean="0">
                <a:solidFill>
                  <a:srgbClr val="FFFF00"/>
                </a:solidFill>
              </a:rPr>
              <a:t>Asthma severity and allergy.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>
            <p:ph idx="1"/>
          </p:nvPr>
        </p:nvGraphicFramePr>
        <p:xfrm>
          <a:off x="146050" y="1557338"/>
          <a:ext cx="8997950" cy="479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Chart" r:id="rId4" imgW="9010650" imgH="4800600" progId="MSGraph.Chart.8">
                  <p:embed followColorScheme="full"/>
                </p:oleObj>
              </mc:Choice>
              <mc:Fallback>
                <p:oleObj name="Chart" r:id="rId4" imgW="9010650" imgH="48006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0" y="1557338"/>
                        <a:ext cx="8997950" cy="479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203575" y="6491288"/>
            <a:ext cx="5940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/>
              <a:t>Carroll et al Arch Dis. Child. 2006;91:405-9</a:t>
            </a:r>
          </a:p>
        </p:txBody>
      </p:sp>
    </p:spTree>
  </p:cSld>
  <p:clrMapOvr>
    <a:masterClrMapping/>
  </p:clrMapOvr>
  <p:transition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GB" b="1" i="1" smtClean="0">
                <a:solidFill>
                  <a:srgbClr val="FFFF00"/>
                </a:solidFill>
              </a:rPr>
              <a:t>Food allergy and asthma.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/>
              <a:t>Food allergy is a risk factor for life-threatening asthma in children. (OR=8.58, 95%CI=1.85-339).</a:t>
            </a:r>
            <a:r>
              <a:rPr lang="en-GB" sz="2400" smtClean="0"/>
              <a:t>  (Roberts et al JACI 2003;112:168-74)</a:t>
            </a:r>
          </a:p>
          <a:p>
            <a:pPr eaLnBrk="1" hangingPunct="1">
              <a:defRPr/>
            </a:pPr>
            <a:r>
              <a:rPr lang="en-GB" smtClean="0"/>
              <a:t>Asthma is a risk factor for deaths from food induced anaphylaxis. </a:t>
            </a:r>
            <a:r>
              <a:rPr lang="en-GB" sz="2400" smtClean="0"/>
              <a:t>(Sampson et al N. Eng J. Med 1992;327:380-4)</a:t>
            </a:r>
          </a:p>
          <a:p>
            <a:pPr eaLnBrk="1" hangingPunct="1">
              <a:defRPr/>
            </a:pPr>
            <a:r>
              <a:rPr lang="en-GB" smtClean="0"/>
              <a:t>Food allergy is a risk factor for brittle asthma in adults. </a:t>
            </a:r>
            <a:r>
              <a:rPr lang="en-GB" sz="2400" smtClean="0"/>
              <a:t>(Miles et al Clin Exp Allergy 1995;25:1074-82)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11188" y="5876925"/>
            <a:ext cx="7993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b="0">
              <a:latin typeface="Garamond" pitchFamily="18" charset="0"/>
            </a:endParaRPr>
          </a:p>
        </p:txBody>
      </p:sp>
    </p:spTree>
  </p:cSld>
  <p:clrMapOvr>
    <a:masterClrMapping/>
  </p:clrMapOvr>
  <p:transition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b="1" i="1" smtClean="0">
                <a:solidFill>
                  <a:srgbClr val="FFFF00"/>
                </a:solidFill>
              </a:rPr>
              <a:t>Allergy onset and asthma persistence.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124075" y="2133600"/>
            <a:ext cx="647700" cy="273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771775" y="3357563"/>
            <a:ext cx="576263" cy="1511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348038" y="4292600"/>
            <a:ext cx="576262" cy="5762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6732588" y="4508500"/>
            <a:ext cx="647700" cy="3603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6372225" y="5373688"/>
            <a:ext cx="504825" cy="2159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6227763" y="3716338"/>
            <a:ext cx="504825" cy="11525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3492500" y="5373688"/>
            <a:ext cx="574675" cy="2159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5651500" y="2636838"/>
            <a:ext cx="576263" cy="2232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468313" y="5373688"/>
            <a:ext cx="503237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1331913" y="1700213"/>
            <a:ext cx="0" cy="3168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1331913" y="4868863"/>
            <a:ext cx="67691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1258888" y="1700213"/>
            <a:ext cx="73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1331913" y="2349500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>
            <a:off x="1331913" y="1700213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>
            <a:off x="1331913" y="2997200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1331913" y="3644900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>
            <a:off x="1331913" y="4292600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684213" y="1557338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50</a:t>
            </a:r>
          </a:p>
        </p:txBody>
      </p:sp>
      <p:sp>
        <p:nvSpPr>
          <p:cNvPr id="27669" name="Text Box 21"/>
          <p:cNvSpPr txBox="1">
            <a:spLocks noChangeArrowheads="1"/>
          </p:cNvSpPr>
          <p:nvPr/>
        </p:nvSpPr>
        <p:spPr bwMode="auto">
          <a:xfrm>
            <a:off x="684213" y="2205038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40</a:t>
            </a: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684213" y="2852738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30</a:t>
            </a:r>
          </a:p>
        </p:txBody>
      </p:sp>
      <p:sp>
        <p:nvSpPr>
          <p:cNvPr id="27671" name="Text Box 23"/>
          <p:cNvSpPr txBox="1">
            <a:spLocks noChangeArrowheads="1"/>
          </p:cNvSpPr>
          <p:nvPr/>
        </p:nvSpPr>
        <p:spPr bwMode="auto">
          <a:xfrm>
            <a:off x="684213" y="3494088"/>
            <a:ext cx="5032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20</a:t>
            </a:r>
          </a:p>
        </p:txBody>
      </p:sp>
      <p:sp>
        <p:nvSpPr>
          <p:cNvPr id="27672" name="Text Box 24"/>
          <p:cNvSpPr txBox="1">
            <a:spLocks noChangeArrowheads="1"/>
          </p:cNvSpPr>
          <p:nvPr/>
        </p:nvSpPr>
        <p:spPr bwMode="auto">
          <a:xfrm>
            <a:off x="757238" y="4141788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10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900113" y="4724400"/>
            <a:ext cx="358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0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1187450" y="5300663"/>
            <a:ext cx="215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Early onset atopy &lt; 8 years</a:t>
            </a: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4140200" y="5300663"/>
            <a:ext cx="20161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Late onset atopy 10-14 years</a:t>
            </a:r>
          </a:p>
          <a:p>
            <a:pPr algn="l" eaLnBrk="1" hangingPunct="1"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27676" name="Text Box 28"/>
          <p:cNvSpPr txBox="1">
            <a:spLocks noChangeArrowheads="1"/>
          </p:cNvSpPr>
          <p:nvPr/>
        </p:nvSpPr>
        <p:spPr bwMode="auto">
          <a:xfrm>
            <a:off x="5759450" y="6491288"/>
            <a:ext cx="338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Peat et al JACI 1990;85:65-74</a:t>
            </a:r>
          </a:p>
        </p:txBody>
      </p:sp>
      <p:sp>
        <p:nvSpPr>
          <p:cNvPr id="27677" name="Text Box 29"/>
          <p:cNvSpPr txBox="1">
            <a:spLocks noChangeArrowheads="1"/>
          </p:cNvSpPr>
          <p:nvPr/>
        </p:nvSpPr>
        <p:spPr bwMode="auto">
          <a:xfrm>
            <a:off x="7019925" y="5300663"/>
            <a:ext cx="1800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Non-atopic by 14 years.</a:t>
            </a:r>
          </a:p>
        </p:txBody>
      </p:sp>
      <p:sp>
        <p:nvSpPr>
          <p:cNvPr id="27678" name="Text Box 30"/>
          <p:cNvSpPr txBox="1">
            <a:spLocks noChangeArrowheads="1"/>
          </p:cNvSpPr>
          <p:nvPr/>
        </p:nvSpPr>
        <p:spPr bwMode="auto">
          <a:xfrm>
            <a:off x="179388" y="1916113"/>
            <a:ext cx="504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% </a:t>
            </a:r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1763713" y="4868863"/>
            <a:ext cx="6696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     Current wheeze                  Bronchial hyper-responsive     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800" b="1" smtClean="0">
                <a:solidFill>
                  <a:srgbClr val="FFFF00"/>
                </a:solidFill>
              </a:rPr>
              <a:t>Allergen challenge and Asthma</a:t>
            </a:r>
            <a:endParaRPr lang="en-US" sz="4800" b="1" smtClean="0">
              <a:solidFill>
                <a:srgbClr val="FFFF00"/>
              </a:solidFill>
            </a:endParaRPr>
          </a:p>
        </p:txBody>
      </p:sp>
      <p:pic>
        <p:nvPicPr>
          <p:cNvPr id="28675" name="Picture 3" descr="j0136831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773238"/>
            <a:ext cx="6769100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Text Box 2"/>
          <p:cNvSpPr txBox="1">
            <a:spLocks noChangeArrowheads="1"/>
          </p:cNvSpPr>
          <p:nvPr/>
        </p:nvSpPr>
        <p:spPr bwMode="auto">
          <a:xfrm>
            <a:off x="1695450" y="5811838"/>
            <a:ext cx="5894388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32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Normal			      Asthma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9215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smtClean="0">
                <a:solidFill>
                  <a:srgbClr val="FFFF00"/>
                </a:solidFill>
              </a:rPr>
              <a:t>Bronchoscopic Appearance of Airways</a:t>
            </a:r>
          </a:p>
        </p:txBody>
      </p:sp>
      <p:pic>
        <p:nvPicPr>
          <p:cNvPr id="29700" name="Picture 4" descr="4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217613"/>
            <a:ext cx="8516937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Bronchial allergen challenge dual reaction.</a:t>
            </a: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2411413" y="2133600"/>
            <a:ext cx="0" cy="3600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2411413" y="5734050"/>
            <a:ext cx="58324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987675" y="2636838"/>
            <a:ext cx="576263" cy="71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3563938" y="2636838"/>
            <a:ext cx="503237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4067175" y="4221163"/>
            <a:ext cx="433388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flipV="1">
            <a:off x="4500563" y="3716338"/>
            <a:ext cx="431800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V="1">
            <a:off x="4932363" y="2781300"/>
            <a:ext cx="360362" cy="935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V="1">
            <a:off x="5292725" y="2636838"/>
            <a:ext cx="503238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>
            <a:off x="5795963" y="2492375"/>
            <a:ext cx="7143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>
            <a:off x="5867400" y="2492375"/>
            <a:ext cx="730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 flipV="1">
            <a:off x="2411413" y="2492375"/>
            <a:ext cx="144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>
            <a:off x="2411413" y="3429000"/>
            <a:ext cx="730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2411413" y="4437063"/>
            <a:ext cx="730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1908175" y="2276475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100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1979613" y="3213100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90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1979613" y="4221163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80</a:t>
            </a: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395288" y="2636838"/>
            <a:ext cx="15128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2000">
                <a:latin typeface="Garamond" pitchFamily="18" charset="0"/>
              </a:rPr>
              <a:t>Lung function as a % of predicted</a:t>
            </a:r>
          </a:p>
        </p:txBody>
      </p:sp>
      <p:sp>
        <p:nvSpPr>
          <p:cNvPr id="30740" name="Line 20"/>
          <p:cNvSpPr>
            <a:spLocks noChangeShapeType="1"/>
          </p:cNvSpPr>
          <p:nvPr/>
        </p:nvSpPr>
        <p:spPr bwMode="auto">
          <a:xfrm flipV="1">
            <a:off x="356393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 flipV="1">
            <a:off x="399573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 flipV="1">
            <a:off x="442753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 flipV="1">
            <a:off x="485933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3419475" y="5805488"/>
            <a:ext cx="28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0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3779838" y="5805488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10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4211638" y="5805488"/>
            <a:ext cx="43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20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4643438" y="5805488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30</a:t>
            </a:r>
          </a:p>
        </p:txBody>
      </p:sp>
      <p:sp>
        <p:nvSpPr>
          <p:cNvPr id="30748" name="Line 28"/>
          <p:cNvSpPr>
            <a:spLocks noChangeShapeType="1"/>
          </p:cNvSpPr>
          <p:nvPr/>
        </p:nvSpPr>
        <p:spPr bwMode="auto">
          <a:xfrm flipV="1">
            <a:off x="608488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5940425" y="5805488"/>
            <a:ext cx="433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1</a:t>
            </a: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3708400" y="6165850"/>
            <a:ext cx="1512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2000">
                <a:latin typeface="Garamond" pitchFamily="18" charset="0"/>
              </a:rPr>
              <a:t>Minutes</a:t>
            </a: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5940425" y="6165850"/>
            <a:ext cx="1296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b="0">
                <a:latin typeface="Garamond" pitchFamily="18" charset="0"/>
              </a:rPr>
              <a:t> </a:t>
            </a:r>
            <a:r>
              <a:rPr lang="en-GB" sz="2000">
                <a:latin typeface="Garamond" pitchFamily="18" charset="0"/>
              </a:rPr>
              <a:t>Hours</a:t>
            </a:r>
            <a:endParaRPr lang="en-GB" b="0">
              <a:latin typeface="Garamond" pitchFamily="18" charset="0"/>
            </a:endParaRPr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 flipV="1">
            <a:off x="673258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>
            <a:off x="7308850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>
            <a:off x="8027988" y="5589588"/>
            <a:ext cx="0" cy="144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6588125" y="5805488"/>
            <a:ext cx="28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4</a:t>
            </a:r>
          </a:p>
        </p:txBody>
      </p:sp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7164388" y="5805488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8</a:t>
            </a:r>
          </a:p>
        </p:txBody>
      </p:sp>
      <p:sp>
        <p:nvSpPr>
          <p:cNvPr id="30757" name="Text Box 37"/>
          <p:cNvSpPr txBox="1">
            <a:spLocks noChangeArrowheads="1"/>
          </p:cNvSpPr>
          <p:nvPr/>
        </p:nvSpPr>
        <p:spPr bwMode="auto">
          <a:xfrm>
            <a:off x="7885113" y="5805488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12</a:t>
            </a:r>
          </a:p>
        </p:txBody>
      </p:sp>
      <p:sp>
        <p:nvSpPr>
          <p:cNvPr id="30758" name="Line 38"/>
          <p:cNvSpPr>
            <a:spLocks noChangeShapeType="1"/>
          </p:cNvSpPr>
          <p:nvPr/>
        </p:nvSpPr>
        <p:spPr bwMode="auto">
          <a:xfrm>
            <a:off x="5940425" y="2636838"/>
            <a:ext cx="64770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59" name="Line 39"/>
          <p:cNvSpPr>
            <a:spLocks noChangeShapeType="1"/>
          </p:cNvSpPr>
          <p:nvPr/>
        </p:nvSpPr>
        <p:spPr bwMode="auto">
          <a:xfrm>
            <a:off x="6588125" y="4221163"/>
            <a:ext cx="647700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60" name="Line 40"/>
          <p:cNvSpPr>
            <a:spLocks noChangeShapeType="1"/>
          </p:cNvSpPr>
          <p:nvPr/>
        </p:nvSpPr>
        <p:spPr bwMode="auto">
          <a:xfrm>
            <a:off x="7235825" y="4941888"/>
            <a:ext cx="792163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61" name="Line 41"/>
          <p:cNvSpPr>
            <a:spLocks noChangeShapeType="1"/>
          </p:cNvSpPr>
          <p:nvPr/>
        </p:nvSpPr>
        <p:spPr bwMode="auto">
          <a:xfrm>
            <a:off x="6372225" y="53736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62" name="Line 42"/>
          <p:cNvSpPr>
            <a:spLocks noChangeShapeType="1"/>
          </p:cNvSpPr>
          <p:nvPr/>
        </p:nvSpPr>
        <p:spPr bwMode="auto">
          <a:xfrm>
            <a:off x="6516688" y="53736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63" name="Rectangle 43"/>
          <p:cNvSpPr>
            <a:spLocks noChangeArrowheads="1"/>
          </p:cNvSpPr>
          <p:nvPr/>
        </p:nvSpPr>
        <p:spPr bwMode="auto">
          <a:xfrm>
            <a:off x="6372225" y="5589588"/>
            <a:ext cx="14446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4" name="Line 44"/>
          <p:cNvSpPr>
            <a:spLocks noChangeShapeType="1"/>
          </p:cNvSpPr>
          <p:nvPr/>
        </p:nvSpPr>
        <p:spPr bwMode="auto">
          <a:xfrm>
            <a:off x="6372225" y="53736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65" name="Line 45"/>
          <p:cNvSpPr>
            <a:spLocks noChangeShapeType="1"/>
          </p:cNvSpPr>
          <p:nvPr/>
        </p:nvSpPr>
        <p:spPr bwMode="auto">
          <a:xfrm flipV="1">
            <a:off x="3563938" y="4941888"/>
            <a:ext cx="0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66" name="Text Box 46"/>
          <p:cNvSpPr txBox="1">
            <a:spLocks noChangeArrowheads="1"/>
          </p:cNvSpPr>
          <p:nvPr/>
        </p:nvSpPr>
        <p:spPr bwMode="auto">
          <a:xfrm>
            <a:off x="3059113" y="4581525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b="0">
              <a:latin typeface="Garamond" pitchFamily="18" charset="0"/>
            </a:endParaRPr>
          </a:p>
        </p:txBody>
      </p:sp>
      <p:sp>
        <p:nvSpPr>
          <p:cNvPr id="30767" name="Text Box 47"/>
          <p:cNvSpPr txBox="1">
            <a:spLocks noChangeArrowheads="1"/>
          </p:cNvSpPr>
          <p:nvPr/>
        </p:nvSpPr>
        <p:spPr bwMode="auto">
          <a:xfrm>
            <a:off x="3059113" y="4581525"/>
            <a:ext cx="1152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Allergen</a:t>
            </a:r>
          </a:p>
        </p:txBody>
      </p:sp>
      <p:sp>
        <p:nvSpPr>
          <p:cNvPr id="30768" name="Text Box 48"/>
          <p:cNvSpPr txBox="1">
            <a:spLocks noChangeArrowheads="1"/>
          </p:cNvSpPr>
          <p:nvPr/>
        </p:nvSpPr>
        <p:spPr bwMode="auto">
          <a:xfrm>
            <a:off x="0" y="6340475"/>
            <a:ext cx="30241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0"/>
              <a:t>Warner JO Arch Dis. Child 1976;51:905-11</a:t>
            </a:r>
          </a:p>
        </p:txBody>
      </p:sp>
    </p:spTree>
  </p:cSld>
  <p:clrMapOvr>
    <a:masterClrMapping/>
  </p:clrMapOvr>
  <p:transition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FF00"/>
                </a:solidFill>
              </a:rPr>
              <a:t>Effects of </a:t>
            </a:r>
            <a:r>
              <a:rPr lang="el-GR" sz="4000" smtClean="0">
                <a:solidFill>
                  <a:srgbClr val="FFFF00"/>
                </a:solidFill>
              </a:rPr>
              <a:t>β</a:t>
            </a:r>
            <a:r>
              <a:rPr lang="en-GB" sz="4000" smtClean="0">
                <a:solidFill>
                  <a:srgbClr val="FFFF00"/>
                </a:solidFill>
              </a:rPr>
              <a:t>-agonist on immediate and late allergen induced reactions.</a:t>
            </a: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2411413" y="2133600"/>
            <a:ext cx="0" cy="3600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2411413" y="5734050"/>
            <a:ext cx="58324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2987675" y="2636838"/>
            <a:ext cx="576263" cy="71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3563938" y="2636838"/>
            <a:ext cx="503237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4067175" y="4221163"/>
            <a:ext cx="433388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4500563" y="3716338"/>
            <a:ext cx="431800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V="1">
            <a:off x="4932363" y="2781300"/>
            <a:ext cx="360362" cy="935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V="1">
            <a:off x="5292725" y="2636838"/>
            <a:ext cx="503238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>
            <a:off x="5795963" y="2492375"/>
            <a:ext cx="7143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>
            <a:off x="5867400" y="2492375"/>
            <a:ext cx="730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 flipV="1">
            <a:off x="2411413" y="2492375"/>
            <a:ext cx="144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>
            <a:off x="2411413" y="3429000"/>
            <a:ext cx="730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>
            <a:off x="2411413" y="4437063"/>
            <a:ext cx="730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1908175" y="2276475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100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1979613" y="3213100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90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1979613" y="4221163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80</a:t>
            </a:r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395288" y="2636838"/>
            <a:ext cx="15128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2000">
                <a:latin typeface="Garamond" pitchFamily="18" charset="0"/>
              </a:rPr>
              <a:t>Lung function as a % of predicted</a:t>
            </a: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356393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5" name="Line 21"/>
          <p:cNvSpPr>
            <a:spLocks noChangeShapeType="1"/>
          </p:cNvSpPr>
          <p:nvPr/>
        </p:nvSpPr>
        <p:spPr bwMode="auto">
          <a:xfrm flipV="1">
            <a:off x="399573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6" name="Line 22"/>
          <p:cNvSpPr>
            <a:spLocks noChangeShapeType="1"/>
          </p:cNvSpPr>
          <p:nvPr/>
        </p:nvSpPr>
        <p:spPr bwMode="auto">
          <a:xfrm flipV="1">
            <a:off x="442753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7" name="Line 23"/>
          <p:cNvSpPr>
            <a:spLocks noChangeShapeType="1"/>
          </p:cNvSpPr>
          <p:nvPr/>
        </p:nvSpPr>
        <p:spPr bwMode="auto">
          <a:xfrm flipV="1">
            <a:off x="485933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3419475" y="5805488"/>
            <a:ext cx="28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0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3779838" y="5805488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10</a:t>
            </a: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4211638" y="5805488"/>
            <a:ext cx="43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20</a:t>
            </a: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4643438" y="5805488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30</a:t>
            </a:r>
          </a:p>
        </p:txBody>
      </p:sp>
      <p:sp>
        <p:nvSpPr>
          <p:cNvPr id="31772" name="Line 28"/>
          <p:cNvSpPr>
            <a:spLocks noChangeShapeType="1"/>
          </p:cNvSpPr>
          <p:nvPr/>
        </p:nvSpPr>
        <p:spPr bwMode="auto">
          <a:xfrm flipV="1">
            <a:off x="608488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5940425" y="5805488"/>
            <a:ext cx="433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1</a:t>
            </a:r>
          </a:p>
        </p:txBody>
      </p: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3708400" y="6165850"/>
            <a:ext cx="1512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2000">
                <a:latin typeface="Garamond" pitchFamily="18" charset="0"/>
              </a:rPr>
              <a:t>Minutes</a:t>
            </a:r>
          </a:p>
        </p:txBody>
      </p:sp>
      <p:sp>
        <p:nvSpPr>
          <p:cNvPr id="31775" name="Text Box 31"/>
          <p:cNvSpPr txBox="1">
            <a:spLocks noChangeArrowheads="1"/>
          </p:cNvSpPr>
          <p:nvPr/>
        </p:nvSpPr>
        <p:spPr bwMode="auto">
          <a:xfrm>
            <a:off x="5940425" y="6165850"/>
            <a:ext cx="1296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b="0">
                <a:latin typeface="Garamond" pitchFamily="18" charset="0"/>
              </a:rPr>
              <a:t> </a:t>
            </a:r>
            <a:r>
              <a:rPr lang="en-GB" sz="2000">
                <a:latin typeface="Garamond" pitchFamily="18" charset="0"/>
              </a:rPr>
              <a:t>Hours</a:t>
            </a:r>
            <a:endParaRPr lang="en-GB" b="0">
              <a:latin typeface="Garamond" pitchFamily="18" charset="0"/>
            </a:endParaRPr>
          </a:p>
        </p:txBody>
      </p:sp>
      <p:sp>
        <p:nvSpPr>
          <p:cNvPr id="31776" name="Line 32"/>
          <p:cNvSpPr>
            <a:spLocks noChangeShapeType="1"/>
          </p:cNvSpPr>
          <p:nvPr/>
        </p:nvSpPr>
        <p:spPr bwMode="auto">
          <a:xfrm flipV="1">
            <a:off x="673258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77" name="Line 33"/>
          <p:cNvSpPr>
            <a:spLocks noChangeShapeType="1"/>
          </p:cNvSpPr>
          <p:nvPr/>
        </p:nvSpPr>
        <p:spPr bwMode="auto">
          <a:xfrm>
            <a:off x="7308850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78" name="Line 34"/>
          <p:cNvSpPr>
            <a:spLocks noChangeShapeType="1"/>
          </p:cNvSpPr>
          <p:nvPr/>
        </p:nvSpPr>
        <p:spPr bwMode="auto">
          <a:xfrm>
            <a:off x="8027988" y="5589588"/>
            <a:ext cx="0" cy="144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79" name="Text Box 35"/>
          <p:cNvSpPr txBox="1">
            <a:spLocks noChangeArrowheads="1"/>
          </p:cNvSpPr>
          <p:nvPr/>
        </p:nvSpPr>
        <p:spPr bwMode="auto">
          <a:xfrm>
            <a:off x="6588125" y="5805488"/>
            <a:ext cx="28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4</a:t>
            </a:r>
          </a:p>
        </p:txBody>
      </p:sp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7164388" y="5805488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8</a:t>
            </a:r>
          </a:p>
        </p:txBody>
      </p:sp>
      <p:sp>
        <p:nvSpPr>
          <p:cNvPr id="31781" name="Text Box 37"/>
          <p:cNvSpPr txBox="1">
            <a:spLocks noChangeArrowheads="1"/>
          </p:cNvSpPr>
          <p:nvPr/>
        </p:nvSpPr>
        <p:spPr bwMode="auto">
          <a:xfrm>
            <a:off x="7885113" y="5805488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12</a:t>
            </a:r>
          </a:p>
        </p:txBody>
      </p:sp>
      <p:sp>
        <p:nvSpPr>
          <p:cNvPr id="31782" name="Line 38"/>
          <p:cNvSpPr>
            <a:spLocks noChangeShapeType="1"/>
          </p:cNvSpPr>
          <p:nvPr/>
        </p:nvSpPr>
        <p:spPr bwMode="auto">
          <a:xfrm>
            <a:off x="5940425" y="2636838"/>
            <a:ext cx="64770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83" name="Line 39"/>
          <p:cNvSpPr>
            <a:spLocks noChangeShapeType="1"/>
          </p:cNvSpPr>
          <p:nvPr/>
        </p:nvSpPr>
        <p:spPr bwMode="auto">
          <a:xfrm>
            <a:off x="6588125" y="4221163"/>
            <a:ext cx="647700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84" name="Line 40"/>
          <p:cNvSpPr>
            <a:spLocks noChangeShapeType="1"/>
          </p:cNvSpPr>
          <p:nvPr/>
        </p:nvSpPr>
        <p:spPr bwMode="auto">
          <a:xfrm>
            <a:off x="7235825" y="4941888"/>
            <a:ext cx="792163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85" name="Line 41"/>
          <p:cNvSpPr>
            <a:spLocks noChangeShapeType="1"/>
          </p:cNvSpPr>
          <p:nvPr/>
        </p:nvSpPr>
        <p:spPr bwMode="auto">
          <a:xfrm>
            <a:off x="6372225" y="53736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86" name="Line 42"/>
          <p:cNvSpPr>
            <a:spLocks noChangeShapeType="1"/>
          </p:cNvSpPr>
          <p:nvPr/>
        </p:nvSpPr>
        <p:spPr bwMode="auto">
          <a:xfrm>
            <a:off x="6516688" y="53736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87" name="Rectangle 43"/>
          <p:cNvSpPr>
            <a:spLocks noChangeArrowheads="1"/>
          </p:cNvSpPr>
          <p:nvPr/>
        </p:nvSpPr>
        <p:spPr bwMode="auto">
          <a:xfrm>
            <a:off x="6372225" y="5589588"/>
            <a:ext cx="14446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8" name="Line 44"/>
          <p:cNvSpPr>
            <a:spLocks noChangeShapeType="1"/>
          </p:cNvSpPr>
          <p:nvPr/>
        </p:nvSpPr>
        <p:spPr bwMode="auto">
          <a:xfrm>
            <a:off x="6372225" y="53736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89" name="Line 45"/>
          <p:cNvSpPr>
            <a:spLocks noChangeShapeType="1"/>
          </p:cNvSpPr>
          <p:nvPr/>
        </p:nvSpPr>
        <p:spPr bwMode="auto">
          <a:xfrm flipV="1">
            <a:off x="4211638" y="2349500"/>
            <a:ext cx="431800" cy="19431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90" name="Line 46"/>
          <p:cNvSpPr>
            <a:spLocks noChangeShapeType="1"/>
          </p:cNvSpPr>
          <p:nvPr/>
        </p:nvSpPr>
        <p:spPr bwMode="auto">
          <a:xfrm flipV="1">
            <a:off x="4643438" y="1989138"/>
            <a:ext cx="1223962" cy="36036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91" name="Line 47"/>
          <p:cNvSpPr>
            <a:spLocks noChangeShapeType="1"/>
          </p:cNvSpPr>
          <p:nvPr/>
        </p:nvSpPr>
        <p:spPr bwMode="auto">
          <a:xfrm flipV="1">
            <a:off x="6948488" y="4076700"/>
            <a:ext cx="360362" cy="5048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92" name="Line 48"/>
          <p:cNvSpPr>
            <a:spLocks noChangeShapeType="1"/>
          </p:cNvSpPr>
          <p:nvPr/>
        </p:nvSpPr>
        <p:spPr bwMode="auto">
          <a:xfrm>
            <a:off x="7380288" y="4076700"/>
            <a:ext cx="215900" cy="1008063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93" name="Text Box 49"/>
          <p:cNvSpPr txBox="1">
            <a:spLocks noChangeArrowheads="1"/>
          </p:cNvSpPr>
          <p:nvPr/>
        </p:nvSpPr>
        <p:spPr bwMode="auto">
          <a:xfrm>
            <a:off x="6588125" y="2276475"/>
            <a:ext cx="2232025" cy="107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3200">
                <a:latin typeface="Garamond" pitchFamily="18" charset="0"/>
              </a:rPr>
              <a:t>Effect of </a:t>
            </a:r>
            <a:r>
              <a:rPr lang="el-GR" sz="3200">
                <a:latin typeface="Garamond" pitchFamily="18" charset="0"/>
              </a:rPr>
              <a:t>β</a:t>
            </a:r>
            <a:r>
              <a:rPr lang="en-GB" sz="3200">
                <a:latin typeface="Garamond" pitchFamily="18" charset="0"/>
              </a:rPr>
              <a:t>-agonist</a:t>
            </a:r>
            <a:endParaRPr lang="el-GR" sz="3200">
              <a:latin typeface="Garamond" pitchFamily="18" charset="0"/>
            </a:endParaRPr>
          </a:p>
        </p:txBody>
      </p:sp>
      <p:sp>
        <p:nvSpPr>
          <p:cNvPr id="31794" name="Line 50"/>
          <p:cNvSpPr>
            <a:spLocks noChangeShapeType="1"/>
          </p:cNvSpPr>
          <p:nvPr/>
        </p:nvSpPr>
        <p:spPr bwMode="auto">
          <a:xfrm flipH="1" flipV="1">
            <a:off x="5867400" y="1989138"/>
            <a:ext cx="720725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95" name="Line 51"/>
          <p:cNvSpPr>
            <a:spLocks noChangeShapeType="1"/>
          </p:cNvSpPr>
          <p:nvPr/>
        </p:nvSpPr>
        <p:spPr bwMode="auto">
          <a:xfrm>
            <a:off x="7308850" y="3357563"/>
            <a:ext cx="71438" cy="647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Effect of prior ICS on bronchial allergen induced dual reaction.</a:t>
            </a:r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2411413" y="2133600"/>
            <a:ext cx="0" cy="3600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2411413" y="5734050"/>
            <a:ext cx="58324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2987675" y="2636838"/>
            <a:ext cx="576263" cy="71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3563938" y="2636838"/>
            <a:ext cx="503237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4067175" y="4221163"/>
            <a:ext cx="433388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V="1">
            <a:off x="4500563" y="3716338"/>
            <a:ext cx="431800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V="1">
            <a:off x="4932363" y="2781300"/>
            <a:ext cx="360362" cy="935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 flipV="1">
            <a:off x="5292725" y="2636838"/>
            <a:ext cx="503238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9" name="Line 11"/>
          <p:cNvSpPr>
            <a:spLocks noChangeShapeType="1"/>
          </p:cNvSpPr>
          <p:nvPr/>
        </p:nvSpPr>
        <p:spPr bwMode="auto">
          <a:xfrm>
            <a:off x="5795963" y="2492375"/>
            <a:ext cx="7143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>
            <a:off x="5867400" y="2492375"/>
            <a:ext cx="730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 flipV="1">
            <a:off x="2411413" y="2492375"/>
            <a:ext cx="144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>
            <a:off x="2411413" y="3429000"/>
            <a:ext cx="730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>
            <a:off x="2411413" y="4437063"/>
            <a:ext cx="730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1908175" y="2276475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100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979613" y="3213100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90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1979613" y="4221163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80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395288" y="2636838"/>
            <a:ext cx="15128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2000">
                <a:latin typeface="Garamond" pitchFamily="18" charset="0"/>
              </a:rPr>
              <a:t>Lung function as a % of predicted</a:t>
            </a: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 flipV="1">
            <a:off x="356393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9" name="Line 21"/>
          <p:cNvSpPr>
            <a:spLocks noChangeShapeType="1"/>
          </p:cNvSpPr>
          <p:nvPr/>
        </p:nvSpPr>
        <p:spPr bwMode="auto">
          <a:xfrm flipV="1">
            <a:off x="399573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90" name="Line 22"/>
          <p:cNvSpPr>
            <a:spLocks noChangeShapeType="1"/>
          </p:cNvSpPr>
          <p:nvPr/>
        </p:nvSpPr>
        <p:spPr bwMode="auto">
          <a:xfrm flipV="1">
            <a:off x="442753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 flipV="1">
            <a:off x="485933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>
            <a:off x="3419475" y="5805488"/>
            <a:ext cx="28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0</a:t>
            </a:r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3779838" y="5805488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10</a:t>
            </a:r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4211638" y="5805488"/>
            <a:ext cx="43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20</a:t>
            </a:r>
          </a:p>
        </p:txBody>
      </p:sp>
      <p:sp>
        <p:nvSpPr>
          <p:cNvPr id="32795" name="Text Box 27"/>
          <p:cNvSpPr txBox="1">
            <a:spLocks noChangeArrowheads="1"/>
          </p:cNvSpPr>
          <p:nvPr/>
        </p:nvSpPr>
        <p:spPr bwMode="auto">
          <a:xfrm>
            <a:off x="4643438" y="5805488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30</a:t>
            </a:r>
          </a:p>
        </p:txBody>
      </p:sp>
      <p:sp>
        <p:nvSpPr>
          <p:cNvPr id="32796" name="Line 28"/>
          <p:cNvSpPr>
            <a:spLocks noChangeShapeType="1"/>
          </p:cNvSpPr>
          <p:nvPr/>
        </p:nvSpPr>
        <p:spPr bwMode="auto">
          <a:xfrm flipV="1">
            <a:off x="608488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97" name="Text Box 29"/>
          <p:cNvSpPr txBox="1">
            <a:spLocks noChangeArrowheads="1"/>
          </p:cNvSpPr>
          <p:nvPr/>
        </p:nvSpPr>
        <p:spPr bwMode="auto">
          <a:xfrm>
            <a:off x="5940425" y="5805488"/>
            <a:ext cx="433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1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3708400" y="6165850"/>
            <a:ext cx="1512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2000">
                <a:latin typeface="Garamond" pitchFamily="18" charset="0"/>
              </a:rPr>
              <a:t>Minutes</a:t>
            </a:r>
          </a:p>
        </p:txBody>
      </p:sp>
      <p:sp>
        <p:nvSpPr>
          <p:cNvPr id="32799" name="Text Box 31"/>
          <p:cNvSpPr txBox="1">
            <a:spLocks noChangeArrowheads="1"/>
          </p:cNvSpPr>
          <p:nvPr/>
        </p:nvSpPr>
        <p:spPr bwMode="auto">
          <a:xfrm>
            <a:off x="5940425" y="6165850"/>
            <a:ext cx="1296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b="0">
                <a:latin typeface="Garamond" pitchFamily="18" charset="0"/>
              </a:rPr>
              <a:t> </a:t>
            </a:r>
            <a:r>
              <a:rPr lang="en-GB" sz="2000">
                <a:latin typeface="Garamond" pitchFamily="18" charset="0"/>
              </a:rPr>
              <a:t>Hours</a:t>
            </a:r>
            <a:endParaRPr lang="en-GB" b="0">
              <a:latin typeface="Garamond" pitchFamily="18" charset="0"/>
            </a:endParaRPr>
          </a:p>
        </p:txBody>
      </p:sp>
      <p:sp>
        <p:nvSpPr>
          <p:cNvPr id="32800" name="Line 32"/>
          <p:cNvSpPr>
            <a:spLocks noChangeShapeType="1"/>
          </p:cNvSpPr>
          <p:nvPr/>
        </p:nvSpPr>
        <p:spPr bwMode="auto">
          <a:xfrm flipV="1">
            <a:off x="6732588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01" name="Line 33"/>
          <p:cNvSpPr>
            <a:spLocks noChangeShapeType="1"/>
          </p:cNvSpPr>
          <p:nvPr/>
        </p:nvSpPr>
        <p:spPr bwMode="auto">
          <a:xfrm>
            <a:off x="7308850" y="5589588"/>
            <a:ext cx="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02" name="Line 34"/>
          <p:cNvSpPr>
            <a:spLocks noChangeShapeType="1"/>
          </p:cNvSpPr>
          <p:nvPr/>
        </p:nvSpPr>
        <p:spPr bwMode="auto">
          <a:xfrm>
            <a:off x="8027988" y="5589588"/>
            <a:ext cx="0" cy="144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03" name="Text Box 35"/>
          <p:cNvSpPr txBox="1">
            <a:spLocks noChangeArrowheads="1"/>
          </p:cNvSpPr>
          <p:nvPr/>
        </p:nvSpPr>
        <p:spPr bwMode="auto">
          <a:xfrm>
            <a:off x="6588125" y="5805488"/>
            <a:ext cx="28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4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7164388" y="5805488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8</a:t>
            </a:r>
          </a:p>
        </p:txBody>
      </p:sp>
      <p:sp>
        <p:nvSpPr>
          <p:cNvPr id="32805" name="Text Box 37"/>
          <p:cNvSpPr txBox="1">
            <a:spLocks noChangeArrowheads="1"/>
          </p:cNvSpPr>
          <p:nvPr/>
        </p:nvSpPr>
        <p:spPr bwMode="auto">
          <a:xfrm>
            <a:off x="7885113" y="5805488"/>
            <a:ext cx="576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12</a:t>
            </a:r>
          </a:p>
        </p:txBody>
      </p:sp>
      <p:sp>
        <p:nvSpPr>
          <p:cNvPr id="32806" name="Line 38"/>
          <p:cNvSpPr>
            <a:spLocks noChangeShapeType="1"/>
          </p:cNvSpPr>
          <p:nvPr/>
        </p:nvSpPr>
        <p:spPr bwMode="auto">
          <a:xfrm>
            <a:off x="5940425" y="2636838"/>
            <a:ext cx="64770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07" name="Line 39"/>
          <p:cNvSpPr>
            <a:spLocks noChangeShapeType="1"/>
          </p:cNvSpPr>
          <p:nvPr/>
        </p:nvSpPr>
        <p:spPr bwMode="auto">
          <a:xfrm>
            <a:off x="6588125" y="4221163"/>
            <a:ext cx="647700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08" name="Line 40"/>
          <p:cNvSpPr>
            <a:spLocks noChangeShapeType="1"/>
          </p:cNvSpPr>
          <p:nvPr/>
        </p:nvSpPr>
        <p:spPr bwMode="auto">
          <a:xfrm>
            <a:off x="7235825" y="4941888"/>
            <a:ext cx="792163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09" name="Line 41"/>
          <p:cNvSpPr>
            <a:spLocks noChangeShapeType="1"/>
          </p:cNvSpPr>
          <p:nvPr/>
        </p:nvSpPr>
        <p:spPr bwMode="auto">
          <a:xfrm>
            <a:off x="6372225" y="53736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10" name="Line 42"/>
          <p:cNvSpPr>
            <a:spLocks noChangeShapeType="1"/>
          </p:cNvSpPr>
          <p:nvPr/>
        </p:nvSpPr>
        <p:spPr bwMode="auto">
          <a:xfrm>
            <a:off x="6516688" y="53736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11" name="Rectangle 43"/>
          <p:cNvSpPr>
            <a:spLocks noChangeArrowheads="1"/>
          </p:cNvSpPr>
          <p:nvPr/>
        </p:nvSpPr>
        <p:spPr bwMode="auto">
          <a:xfrm>
            <a:off x="6372225" y="5589588"/>
            <a:ext cx="14446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2" name="Line 44"/>
          <p:cNvSpPr>
            <a:spLocks noChangeShapeType="1"/>
          </p:cNvSpPr>
          <p:nvPr/>
        </p:nvSpPr>
        <p:spPr bwMode="auto">
          <a:xfrm>
            <a:off x="6372225" y="537368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13" name="Line 45"/>
          <p:cNvSpPr>
            <a:spLocks noChangeShapeType="1"/>
          </p:cNvSpPr>
          <p:nvPr/>
        </p:nvSpPr>
        <p:spPr bwMode="auto">
          <a:xfrm>
            <a:off x="6732588" y="2420938"/>
            <a:ext cx="863600" cy="2159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14" name="Line 46"/>
          <p:cNvSpPr>
            <a:spLocks noChangeShapeType="1"/>
          </p:cNvSpPr>
          <p:nvPr/>
        </p:nvSpPr>
        <p:spPr bwMode="auto">
          <a:xfrm flipV="1">
            <a:off x="7596188" y="2349500"/>
            <a:ext cx="647700" cy="28733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15" name="Line 47"/>
          <p:cNvSpPr>
            <a:spLocks noChangeShapeType="1"/>
          </p:cNvSpPr>
          <p:nvPr/>
        </p:nvSpPr>
        <p:spPr bwMode="auto">
          <a:xfrm flipV="1">
            <a:off x="2987675" y="2133600"/>
            <a:ext cx="576263" cy="7143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16" name="Line 48"/>
          <p:cNvSpPr>
            <a:spLocks noChangeShapeType="1"/>
          </p:cNvSpPr>
          <p:nvPr/>
        </p:nvSpPr>
        <p:spPr bwMode="auto">
          <a:xfrm>
            <a:off x="3563938" y="2133600"/>
            <a:ext cx="360362" cy="158273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17" name="Line 49"/>
          <p:cNvSpPr>
            <a:spLocks noChangeShapeType="1"/>
          </p:cNvSpPr>
          <p:nvPr/>
        </p:nvSpPr>
        <p:spPr bwMode="auto">
          <a:xfrm>
            <a:off x="3924300" y="3716338"/>
            <a:ext cx="576263" cy="7207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18" name="Line 50"/>
          <p:cNvSpPr>
            <a:spLocks noChangeShapeType="1"/>
          </p:cNvSpPr>
          <p:nvPr/>
        </p:nvSpPr>
        <p:spPr bwMode="auto">
          <a:xfrm flipV="1">
            <a:off x="4500563" y="2492375"/>
            <a:ext cx="792162" cy="19446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819" name="Line 51"/>
          <p:cNvSpPr>
            <a:spLocks noChangeShapeType="1"/>
          </p:cNvSpPr>
          <p:nvPr/>
        </p:nvSpPr>
        <p:spPr bwMode="auto">
          <a:xfrm flipV="1">
            <a:off x="5292725" y="2420938"/>
            <a:ext cx="1439863" cy="714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FF00"/>
                </a:solidFill>
              </a:rPr>
              <a:t>Late allergen induced bronchial responses;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675"/>
            <a:ext cx="8964613" cy="3997325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/>
              <a:t>Enhance bronchial hyper-responsiveness for up to 2 weeks.</a:t>
            </a:r>
          </a:p>
          <a:p>
            <a:pPr eaLnBrk="1" hangingPunct="1">
              <a:defRPr/>
            </a:pPr>
            <a:r>
              <a:rPr lang="en-GB" smtClean="0"/>
              <a:t>Are associated with early airway neutrophilia and later eosinophilia.</a:t>
            </a:r>
          </a:p>
          <a:p>
            <a:pPr eaLnBrk="1" hangingPunct="1">
              <a:defRPr/>
            </a:pPr>
            <a:r>
              <a:rPr lang="en-GB" smtClean="0"/>
              <a:t>Cause small airway narrowing.</a:t>
            </a:r>
          </a:p>
          <a:p>
            <a:pPr eaLnBrk="1" hangingPunct="1">
              <a:defRPr/>
            </a:pPr>
            <a:r>
              <a:rPr lang="en-GB" smtClean="0"/>
              <a:t>Occur in asthmatics with more severe disease.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11188" y="5805488"/>
            <a:ext cx="79930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 i="1">
                <a:latin typeface="Garamond" pitchFamily="18" charset="0"/>
              </a:rPr>
              <a:t> A model of persistent asthma.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/>
      <p:bldP spid="21401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7415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FF00"/>
                </a:solidFill>
              </a:rPr>
              <a:t>Age of first wheeze and asthma at 10 years</a:t>
            </a:r>
          </a:p>
        </p:txBody>
      </p:sp>
      <p:pic>
        <p:nvPicPr>
          <p:cNvPr id="22531" name="Picture 3" descr="ijmsv06p0348g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777557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763713" y="6157913"/>
            <a:ext cx="5251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GB" b="0" i="1">
                <a:latin typeface="Arial" charset="0"/>
                <a:cs typeface="Arial" charset="0"/>
              </a:rPr>
              <a:t>Eduardo Roel et al Int J Med Sci </a:t>
            </a:r>
            <a:r>
              <a:rPr lang="en-GB" b="0">
                <a:latin typeface="Arial" charset="0"/>
                <a:cs typeface="Arial" charset="0"/>
              </a:rPr>
              <a:t>2009; 6:348-357 </a:t>
            </a:r>
          </a:p>
        </p:txBody>
      </p:sp>
    </p:spTree>
  </p:cSld>
  <p:clrMapOvr>
    <a:masterClrMapping/>
  </p:clrMapOvr>
  <p:transition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43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FF00"/>
                </a:solidFill>
              </a:rPr>
              <a:t>Eosinophils in lamina propria in pre-school wheezers with or without later asthma.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0" y="150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755650" y="1989138"/>
          <a:ext cx="7632700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Picture" r:id="rId4" imgW="7772400" imgH="3861816" progId="Word.Picture.8">
                  <p:embed/>
                </p:oleObj>
              </mc:Choice>
              <mc:Fallback>
                <p:oleObj name="Picture" r:id="rId4" imgW="7772400" imgH="3861816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989138"/>
                        <a:ext cx="7632700" cy="4464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276600" y="6446838"/>
            <a:ext cx="13668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No asthma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795963" y="6446838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Asthma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476375" y="1916113"/>
            <a:ext cx="6264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0">
                <a:solidFill>
                  <a:srgbClr val="000000"/>
                </a:solidFill>
              </a:rPr>
              <a:t>Pohunek et al Pediatr. Allergy Immunol 2005:16:43.51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800" b="1" smtClean="0">
                <a:solidFill>
                  <a:srgbClr val="FFFF00"/>
                </a:solidFill>
              </a:rPr>
              <a:t>Allergy shots; immunotherapy.</a:t>
            </a:r>
          </a:p>
        </p:txBody>
      </p:sp>
      <p:pic>
        <p:nvPicPr>
          <p:cNvPr id="35843" name="Picture 5" descr="j0136327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844675"/>
            <a:ext cx="4968875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277813"/>
            <a:ext cx="907415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FF00"/>
                </a:solidFill>
              </a:rPr>
              <a:t>Specific immunotherapy for asthma.</a:t>
            </a:r>
            <a:br>
              <a:rPr lang="en-GB" sz="4000" smtClean="0">
                <a:solidFill>
                  <a:srgbClr val="FFFF00"/>
                </a:solidFill>
              </a:rPr>
            </a:br>
            <a:r>
              <a:rPr lang="en-GB" sz="4000" smtClean="0">
                <a:solidFill>
                  <a:srgbClr val="FFFF00"/>
                </a:solidFill>
              </a:rPr>
              <a:t>A meta –analysis.</a:t>
            </a:r>
            <a:br>
              <a:rPr lang="en-GB" sz="4000" smtClean="0">
                <a:solidFill>
                  <a:srgbClr val="FFFF00"/>
                </a:solidFill>
              </a:rPr>
            </a:br>
            <a:endParaRPr lang="en-GB" sz="4000" smtClean="0">
              <a:solidFill>
                <a:srgbClr val="FFFF00"/>
              </a:solidFill>
            </a:endParaRP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800" smtClean="0"/>
              <a:t>   </a:t>
            </a:r>
            <a:r>
              <a:rPr lang="en-GB" sz="2800" b="1" smtClean="0"/>
              <a:t>Compared with placebo significant improvements in;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800" b="1" smtClean="0"/>
              <a:t>                              Asthma symptoms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800" b="1" smtClean="0"/>
              <a:t>                              Medication needs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800" b="1" smtClean="0"/>
              <a:t>                              BHR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800" b="1" smtClean="0"/>
              <a:t>   (for house dust mite; pollens; cat and dog)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800" b="1" smtClean="0"/>
              <a:t>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800" b="1" smtClean="0"/>
              <a:t>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2800" b="1" smtClean="0"/>
              <a:t>   No head to head comparisons with pharmaco-therapy particularly in relation to risk/benefit profiles.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sz="2800" b="1" smtClean="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051050" y="4292600"/>
            <a:ext cx="5113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b="0">
                <a:latin typeface="Arial" charset="0"/>
              </a:rPr>
              <a:t>Abramson et al  Cochrane library; Issue 3; 2001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b="1" smtClean="0">
                <a:solidFill>
                  <a:srgbClr val="FFFF00"/>
                </a:solidFill>
                <a:effectLst/>
              </a:rPr>
              <a:t>Allergic Rhinitis and Asthma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19138" y="20574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smtClean="0"/>
              <a:t>58% of patients with asthma have associated allergic rhinitis</a:t>
            </a:r>
            <a:r>
              <a:rPr lang="en-AU" sz="2800" baseline="30000" smtClean="0"/>
              <a:t>1 </a:t>
            </a:r>
            <a:endParaRPr lang="en-AU" sz="2800" smtClean="0"/>
          </a:p>
          <a:p>
            <a:pPr eaLnBrk="1" hangingPunct="1">
              <a:defRPr/>
            </a:pPr>
            <a:endParaRPr lang="en-AU" sz="1800" smtClean="0"/>
          </a:p>
          <a:p>
            <a:pPr eaLnBrk="1" hangingPunct="1">
              <a:defRPr/>
            </a:pPr>
            <a:r>
              <a:rPr lang="en-AU" sz="2800" smtClean="0"/>
              <a:t>38% patients with allergic rhinitis also have asthma</a:t>
            </a:r>
            <a:r>
              <a:rPr lang="en-AU" sz="2800" baseline="30000" smtClean="0"/>
              <a:t>2</a:t>
            </a:r>
          </a:p>
          <a:p>
            <a:pPr eaLnBrk="1" hangingPunct="1">
              <a:defRPr/>
            </a:pPr>
            <a:endParaRPr lang="en-AU" sz="1800" baseline="30000" smtClean="0"/>
          </a:p>
          <a:p>
            <a:pPr eaLnBrk="1" hangingPunct="1">
              <a:defRPr/>
            </a:pPr>
            <a:r>
              <a:rPr lang="en-AU" sz="2800" smtClean="0"/>
              <a:t>Rhinitis preceded asthma in 59-85% patients with both conditions </a:t>
            </a:r>
            <a:r>
              <a:rPr lang="en-AU" sz="2800" baseline="30000" smtClean="0"/>
              <a:t>2</a:t>
            </a:r>
            <a:endParaRPr lang="en-AU" sz="2800" smtClean="0"/>
          </a:p>
          <a:p>
            <a:pPr eaLnBrk="1" hangingPunct="1">
              <a:defRPr/>
            </a:pPr>
            <a:endParaRPr lang="en-AU" sz="2800" smtClean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85800" y="55626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AU">
                <a:latin typeface="Times New Roman" pitchFamily="18" charset="0"/>
              </a:rPr>
              <a:t>1. Walsh et al </a:t>
            </a:r>
            <a:r>
              <a:rPr lang="en-AU" i="1">
                <a:latin typeface="Times New Roman" pitchFamily="18" charset="0"/>
              </a:rPr>
              <a:t>Mayo Clinic Proc</a:t>
            </a:r>
            <a:r>
              <a:rPr lang="en-AU">
                <a:latin typeface="Times New Roman" pitchFamily="18" charset="0"/>
              </a:rPr>
              <a:t> 1987;62:125. </a:t>
            </a:r>
          </a:p>
          <a:p>
            <a:pPr eaLnBrk="0" hangingPunct="0"/>
            <a:r>
              <a:rPr lang="en-AU">
                <a:latin typeface="Times New Roman" pitchFamily="18" charset="0"/>
              </a:rPr>
              <a:t>2. Pederson et al. </a:t>
            </a:r>
            <a:r>
              <a:rPr lang="en-AU" i="1">
                <a:latin typeface="Times New Roman" pitchFamily="18" charset="0"/>
              </a:rPr>
              <a:t>Allergy</a:t>
            </a:r>
            <a:r>
              <a:rPr lang="en-AU">
                <a:latin typeface="Times New Roman" pitchFamily="18" charset="0"/>
              </a:rPr>
              <a:t> 1983;38:25-29.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798513"/>
            <a:ext cx="8382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</a:rPr>
              <a:t>PAT study follow-up</a:t>
            </a:r>
            <a:endParaRPr lang="en-US" b="1" smtClean="0">
              <a:solidFill>
                <a:srgbClr val="FFFF00"/>
              </a:solidFill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>
            <p:ph idx="4294967295"/>
          </p:nvPr>
        </p:nvGraphicFramePr>
        <p:xfrm>
          <a:off x="965200" y="1839913"/>
          <a:ext cx="7634288" cy="404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Chart" r:id="rId4" imgW="7772400" imgH="5486400" progId="MSGraph.Chart.8">
                  <p:embed followColorScheme="full"/>
                </p:oleObj>
              </mc:Choice>
              <mc:Fallback>
                <p:oleObj name="Chart" r:id="rId4" imgW="7772400" imgH="54864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200" y="1839913"/>
                        <a:ext cx="7634288" cy="4043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619250" y="1997075"/>
            <a:ext cx="9366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>
                <a:latin typeface="Arial" charset="0"/>
                <a:ea typeface="ヒラギノ角ゴ Pro W3" pitchFamily="1" charset="-128"/>
                <a:cs typeface="Arial" charset="0"/>
              </a:rPr>
              <a:t>p&lt;0.05</a:t>
            </a:r>
            <a:endParaRPr lang="en-US">
              <a:latin typeface="Arial" charset="0"/>
              <a:ea typeface="ヒラギノ角ゴ Pro W3" pitchFamily="1" charset="-128"/>
              <a:cs typeface="Arial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 rot="-5400000">
            <a:off x="466725" y="3213101"/>
            <a:ext cx="6492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>
                <a:latin typeface="Arial" charset="0"/>
                <a:ea typeface="ヒラギノ角ゴ Pro W3" pitchFamily="1" charset="-128"/>
                <a:cs typeface="Arial" charset="0"/>
              </a:rPr>
              <a:t>number of children</a:t>
            </a:r>
            <a:endParaRPr lang="en-US">
              <a:latin typeface="Arial" charset="0"/>
              <a:ea typeface="ヒラギノ角ゴ Pro W3" pitchFamily="1" charset="-128"/>
              <a:cs typeface="Arial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283075" y="1997075"/>
            <a:ext cx="9366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>
                <a:latin typeface="Arial" charset="0"/>
                <a:ea typeface="ヒラギノ角ゴ Pro W3" pitchFamily="1" charset="-128"/>
                <a:cs typeface="Arial" charset="0"/>
              </a:rPr>
              <a:t>p&lt;0.05</a:t>
            </a:r>
            <a:endParaRPr lang="en-US">
              <a:latin typeface="Arial" charset="0"/>
              <a:ea typeface="ヒラギノ角ゴ Pro W3" pitchFamily="1" charset="-128"/>
              <a:cs typeface="Arial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289550" y="6151563"/>
            <a:ext cx="35242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r>
              <a:rPr lang="en-GB" sz="1400">
                <a:latin typeface="Arial" charset="0"/>
                <a:ea typeface="ヒラギノ角ゴ Pro W3" pitchFamily="1" charset="-128"/>
                <a:cs typeface="Arial" charset="0"/>
              </a:rPr>
              <a:t>M</a:t>
            </a:r>
            <a:r>
              <a:rPr lang="en-US" sz="1400">
                <a:latin typeface="Arial" charset="0"/>
                <a:ea typeface="ヒラギノ角ゴ Pro W3" pitchFamily="1" charset="-128"/>
                <a:cs typeface="Arial" charset="0"/>
              </a:rPr>
              <a:t>ö</a:t>
            </a:r>
            <a:r>
              <a:rPr lang="en-GB" sz="1400">
                <a:latin typeface="Arial" charset="0"/>
                <a:ea typeface="ヒラギノ角ゴ Pro W3" pitchFamily="1" charset="-128"/>
                <a:cs typeface="Arial" charset="0"/>
              </a:rPr>
              <a:t>ller </a:t>
            </a:r>
            <a:r>
              <a:rPr lang="en-GB" sz="1400" i="1">
                <a:latin typeface="Arial" charset="0"/>
                <a:ea typeface="ヒラギノ角ゴ Pro W3" pitchFamily="1" charset="-128"/>
                <a:cs typeface="Arial" charset="0"/>
              </a:rPr>
              <a:t>et al</a:t>
            </a:r>
            <a:r>
              <a:rPr lang="en-GB" sz="1400">
                <a:latin typeface="Arial" charset="0"/>
                <a:ea typeface="ヒラギノ角ゴ Pro W3" pitchFamily="1" charset="-128"/>
                <a:cs typeface="Arial" charset="0"/>
              </a:rPr>
              <a:t> J Allergy Clin Immunol 2002</a:t>
            </a:r>
          </a:p>
          <a:p>
            <a:pPr algn="r" eaLnBrk="1" hangingPunct="1"/>
            <a:r>
              <a:rPr lang="en-GB" sz="1400">
                <a:latin typeface="Arial" charset="0"/>
                <a:ea typeface="ヒラギノ角ゴ Pro W3" pitchFamily="1" charset="-128"/>
                <a:cs typeface="Arial" charset="0"/>
              </a:rPr>
              <a:t>Niggemann </a:t>
            </a:r>
            <a:r>
              <a:rPr lang="en-GB" sz="1400" i="1">
                <a:latin typeface="Arial" charset="0"/>
                <a:ea typeface="ヒラギノ角ゴ Pro W3" pitchFamily="1" charset="-128"/>
                <a:cs typeface="Arial" charset="0"/>
              </a:rPr>
              <a:t>et al </a:t>
            </a:r>
            <a:r>
              <a:rPr lang="en-GB" sz="1400">
                <a:latin typeface="Arial" charset="0"/>
                <a:ea typeface="ヒラギノ角ゴ Pro W3" pitchFamily="1" charset="-128"/>
                <a:cs typeface="Arial" charset="0"/>
              </a:rPr>
              <a:t>Allergy 2006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_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868863"/>
            <a:ext cx="12065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B_Cell_Lab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157788"/>
            <a:ext cx="10810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F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16338"/>
            <a:ext cx="7207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F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561269">
            <a:off x="3471069" y="1845469"/>
            <a:ext cx="762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Mast_Ce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573463"/>
            <a:ext cx="18002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F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44675"/>
            <a:ext cx="7207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 descr="F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844675"/>
            <a:ext cx="7207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9" descr="tc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429000"/>
            <a:ext cx="3651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 descr="tc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429000"/>
            <a:ext cx="504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1" descr="IgG_Antibod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759">
            <a:off x="3132138" y="2636838"/>
            <a:ext cx="12255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250825" y="3068638"/>
            <a:ext cx="1871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 charset="0"/>
              </a:rPr>
              <a:t>IgE production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2555875" y="4076700"/>
            <a:ext cx="25923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 charset="0"/>
              </a:rPr>
              <a:t>Omalizumab complexes with circulating IgE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2339975" y="1819275"/>
            <a:ext cx="143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 charset="0"/>
              </a:rPr>
              <a:t>IgE</a:t>
            </a:r>
          </a:p>
        </p:txBody>
      </p:sp>
      <p:pic>
        <p:nvPicPr>
          <p:cNvPr id="38927" name="Picture 15" descr="IgG_Antibod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205038"/>
            <a:ext cx="14859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16" descr="IgG_Antibod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75" y="2133600"/>
            <a:ext cx="14859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6659563" y="4005263"/>
            <a:ext cx="14398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  <a:latin typeface="Arial" charset="0"/>
              </a:rPr>
              <a:t>MAST cell</a:t>
            </a: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7740650" y="3357563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2400">
                <a:latin typeface="Arial" charset="0"/>
              </a:rPr>
              <a:t>FC</a:t>
            </a:r>
            <a:r>
              <a:rPr lang="el-GR" sz="2400">
                <a:latin typeface="Arial" charset="0"/>
                <a:cs typeface="Arial" charset="0"/>
              </a:rPr>
              <a:t>ε</a:t>
            </a:r>
            <a:r>
              <a:rPr lang="en-GB" sz="2400">
                <a:latin typeface="Arial" charset="0"/>
                <a:cs typeface="Arial" charset="0"/>
              </a:rPr>
              <a:t>R1</a:t>
            </a:r>
            <a:endParaRPr lang="el-GR" sz="2400">
              <a:latin typeface="Arial" charset="0"/>
              <a:cs typeface="Arial" charset="0"/>
            </a:endParaRP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6443663" y="1341438"/>
            <a:ext cx="143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 charset="0"/>
              </a:rPr>
              <a:t>IgE</a:t>
            </a: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395288" y="115888"/>
            <a:ext cx="82804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>
                <a:solidFill>
                  <a:srgbClr val="FFFF00"/>
                </a:solidFill>
                <a:latin typeface="Arial" charset="0"/>
              </a:rPr>
              <a:t>IgE a worthy therapeutic target</a:t>
            </a:r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5724525" y="5373688"/>
            <a:ext cx="30956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 charset="0"/>
              </a:rPr>
              <a:t>Omalizumab blocks IgE binding with reduced FC</a:t>
            </a:r>
            <a:r>
              <a:rPr lang="el-GR" sz="2400">
                <a:latin typeface="Arial" charset="0"/>
                <a:cs typeface="Arial" charset="0"/>
              </a:rPr>
              <a:t>ε</a:t>
            </a:r>
            <a:r>
              <a:rPr lang="en-GB" sz="2400">
                <a:latin typeface="Arial" charset="0"/>
                <a:cs typeface="Arial" charset="0"/>
              </a:rPr>
              <a:t>R1 density</a:t>
            </a:r>
            <a:endParaRPr lang="el-GR" sz="24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b="1" smtClean="0">
                <a:solidFill>
                  <a:srgbClr val="FFFF00"/>
                </a:solidFill>
                <a:effectLst/>
              </a:rPr>
              <a:t>Mechanisms of action.</a:t>
            </a:r>
            <a:br>
              <a:rPr lang="en-GB" sz="4000" b="1" smtClean="0">
                <a:solidFill>
                  <a:srgbClr val="FFFF00"/>
                </a:solidFill>
                <a:effectLst/>
              </a:rPr>
            </a:br>
            <a:r>
              <a:rPr lang="en-GB" sz="2400" b="1" smtClean="0">
                <a:solidFill>
                  <a:srgbClr val="FFFF00"/>
                </a:solidFill>
                <a:effectLst/>
              </a:rPr>
              <a:t>(Established and </a:t>
            </a:r>
            <a:r>
              <a:rPr lang="en-GB" sz="2400" b="1" smtClean="0">
                <a:solidFill>
                  <a:schemeClr val="tx1"/>
                </a:solidFill>
                <a:effectLst/>
              </a:rPr>
              <a:t>likely)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  <a:effectLst/>
              </a:rPr>
              <a:t>Reduced circulating IgE.</a:t>
            </a:r>
          </a:p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  <a:effectLst/>
              </a:rPr>
              <a:t>Reduced FC</a:t>
            </a:r>
            <a:r>
              <a:rPr lang="el-GR" b="1" smtClean="0">
                <a:solidFill>
                  <a:srgbClr val="FFFF00"/>
                </a:solidFill>
                <a:effectLst/>
              </a:rPr>
              <a:t>ε</a:t>
            </a:r>
            <a:r>
              <a:rPr lang="en-GB" b="1" smtClean="0">
                <a:solidFill>
                  <a:srgbClr val="FFFF00"/>
                </a:solidFill>
                <a:effectLst/>
              </a:rPr>
              <a:t>R1 density.</a:t>
            </a:r>
          </a:p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  <a:effectLst/>
              </a:rPr>
              <a:t>Reduced MAST cell and basophil activation.</a:t>
            </a:r>
          </a:p>
          <a:p>
            <a:pPr eaLnBrk="1" hangingPunct="1">
              <a:defRPr/>
            </a:pPr>
            <a:r>
              <a:rPr lang="en-GB" b="1" smtClean="0">
                <a:effectLst/>
              </a:rPr>
              <a:t>Reduced IgE facilitated antigen presentation.</a:t>
            </a:r>
          </a:p>
          <a:p>
            <a:pPr eaLnBrk="1" hangingPunct="1">
              <a:defRPr/>
            </a:pPr>
            <a:r>
              <a:rPr lang="en-GB" b="1" smtClean="0">
                <a:effectLst/>
              </a:rPr>
              <a:t>Reduced pro-inflammatory mediators including ICAM1</a:t>
            </a:r>
          </a:p>
          <a:p>
            <a:pPr eaLnBrk="1" hangingPunct="1">
              <a:defRPr/>
            </a:pPr>
            <a:endParaRPr lang="el-GR" smtClean="0"/>
          </a:p>
        </p:txBody>
      </p:sp>
    </p:spTree>
  </p:cSld>
  <p:clrMapOvr>
    <a:masterClrMapping/>
  </p:clrMapOvr>
  <p:transition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>
            <p:ph idx="1"/>
          </p:nvPr>
        </p:nvGraphicFramePr>
        <p:xfrm>
          <a:off x="250825" y="2327275"/>
          <a:ext cx="8893175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Chart" r:id="rId4" imgW="8229600" imgH="4533900" progId="MSGraph.Chart.8">
                  <p:embed followColorScheme="full"/>
                </p:oleObj>
              </mc:Choice>
              <mc:Fallback>
                <p:oleObj name="Chart" r:id="rId4" imgW="8229600" imgH="453390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327275"/>
                        <a:ext cx="8893175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0825" y="2701925"/>
            <a:ext cx="720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              0.039    &lt;0.001    0.027   &lt;0.001  &lt;0.001   0.165      0.077    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73100" y="4937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r>
              <a:rPr lang="en-GB" sz="4300">
                <a:solidFill>
                  <a:srgbClr val="FFFF00"/>
                </a:solidFill>
                <a:latin typeface="Arial" charset="0"/>
              </a:rPr>
              <a:t>Reduction in asthma exacerbation rates.</a:t>
            </a:r>
            <a:endParaRPr lang="en-GB" sz="4300" baseline="3000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Ba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5378450" y="2552700"/>
          <a:ext cx="3343275" cy="355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Chart" r:id="rId4" imgW="3390900" imgH="3581400" progId="MSGraph.Chart.8">
                  <p:embed followColorScheme="full"/>
                </p:oleObj>
              </mc:Choice>
              <mc:Fallback>
                <p:oleObj name="Chart" r:id="rId4" imgW="3390900" imgH="358140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invGray">
                      <a:xfrm>
                        <a:off x="5378450" y="2552700"/>
                        <a:ext cx="3343275" cy="3552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43" name="Rectangle 3"/>
          <p:cNvSpPr>
            <a:spLocks noChangeArrowheads="1"/>
          </p:cNvSpPr>
          <p:nvPr/>
        </p:nvSpPr>
        <p:spPr bwMode="invGray">
          <a:xfrm>
            <a:off x="6667500" y="2263775"/>
            <a:ext cx="18415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346075" indent="-34607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2000" b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invGray">
          <a:xfrm>
            <a:off x="6194425" y="1412875"/>
            <a:ext cx="1785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4625" indent="-174625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sz="1600" b="0">
                <a:solidFill>
                  <a:srgbClr val="FFFF00"/>
                </a:solidFill>
                <a:latin typeface="Arial" charset="0"/>
              </a:rPr>
              <a:t>Second 28 weeks</a:t>
            </a:r>
          </a:p>
        </p:txBody>
      </p:sp>
      <p:sp>
        <p:nvSpPr>
          <p:cNvPr id="419845" name="Rectangle 5"/>
          <p:cNvSpPr>
            <a:spLocks noChangeArrowheads="1"/>
          </p:cNvSpPr>
          <p:nvPr/>
        </p:nvSpPr>
        <p:spPr bwMode="invGray">
          <a:xfrm>
            <a:off x="6448425" y="1844675"/>
            <a:ext cx="1270000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346075" indent="-346075">
              <a:spcBef>
                <a:spcPct val="20000"/>
              </a:spcBef>
              <a:buClr>
                <a:schemeClr val="hlink"/>
              </a:buClr>
              <a:buSzPct val="60000"/>
              <a:buFont typeface="Symbol" pitchFamily="18" charset="2"/>
              <a:buNone/>
              <a:defRPr/>
            </a:pPr>
            <a:r>
              <a:rPr lang="en-GB" sz="2000" b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 –54</a:t>
            </a:r>
            <a:r>
              <a:rPr lang="en-GB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.2%</a:t>
            </a:r>
          </a:p>
          <a:p>
            <a:pPr marL="346075" indent="-346075">
              <a:spcBef>
                <a:spcPct val="20000"/>
              </a:spcBef>
              <a:buClr>
                <a:schemeClr val="hlink"/>
              </a:buClr>
              <a:buSzPct val="60000"/>
              <a:buFont typeface="Symbol" pitchFamily="18" charset="2"/>
              <a:buNone/>
              <a:defRPr/>
            </a:pPr>
            <a:r>
              <a:rPr lang="en-GB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p&lt;0.001</a:t>
            </a:r>
            <a:endParaRPr lang="en-US" sz="2000" b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3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39825"/>
          </a:xfrm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FFFF00"/>
                </a:solidFill>
                <a:effectLst/>
              </a:rPr>
              <a:t>Paediatric study (6-12 years)</a:t>
            </a:r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invGray">
          <a:xfrm>
            <a:off x="1060450" y="1412875"/>
            <a:ext cx="328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sz="1600" b="0">
                <a:solidFill>
                  <a:srgbClr val="FFFF00"/>
                </a:solidFill>
                <a:latin typeface="Arial" charset="0"/>
              </a:rPr>
              <a:t>First 24 weeks – primary analysis</a:t>
            </a:r>
          </a:p>
        </p:txBody>
      </p:sp>
      <p:graphicFrame>
        <p:nvGraphicFramePr>
          <p:cNvPr id="9219" name="Object 8"/>
          <p:cNvGraphicFramePr>
            <a:graphicFrameLocks noChangeAspect="1"/>
          </p:cNvGraphicFramePr>
          <p:nvPr/>
        </p:nvGraphicFramePr>
        <p:xfrm>
          <a:off x="1000125" y="2552700"/>
          <a:ext cx="3343275" cy="355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Chart" r:id="rId6" imgW="3381375" imgH="3590925" progId="MSGraph.Chart.8">
                  <p:embed followColorScheme="full"/>
                </p:oleObj>
              </mc:Choice>
              <mc:Fallback>
                <p:oleObj name="Chart" r:id="rId6" imgW="3381375" imgH="3590925" progId="MSGraph.Chart.8">
                  <p:embed followColorScheme="full"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invGray">
                      <a:xfrm>
                        <a:off x="1000125" y="2552700"/>
                        <a:ext cx="3343275" cy="3552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49" name="Rectangle 9"/>
          <p:cNvSpPr>
            <a:spLocks noChangeArrowheads="1"/>
          </p:cNvSpPr>
          <p:nvPr/>
        </p:nvSpPr>
        <p:spPr bwMode="invGray">
          <a:xfrm>
            <a:off x="874713" y="5957888"/>
            <a:ext cx="1935162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000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Omalizumab</a:t>
            </a: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(n=384)</a:t>
            </a:r>
          </a:p>
        </p:txBody>
      </p:sp>
      <p:sp>
        <p:nvSpPr>
          <p:cNvPr id="419850" name="Rectangle 10"/>
          <p:cNvSpPr>
            <a:spLocks noChangeArrowheads="1"/>
          </p:cNvSpPr>
          <p:nvPr/>
        </p:nvSpPr>
        <p:spPr bwMode="invGray">
          <a:xfrm>
            <a:off x="2870200" y="5957888"/>
            <a:ext cx="1289050" cy="58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Placebo</a:t>
            </a:r>
            <a:b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(n=192)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invGray">
          <a:xfrm>
            <a:off x="641350" y="2525713"/>
            <a:ext cx="466725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>
              <a:spcAft>
                <a:spcPct val="168000"/>
              </a:spcAft>
            </a:pPr>
            <a:r>
              <a:rPr lang="en-GB" sz="1600" b="0">
                <a:latin typeface="Arial" charset="0"/>
              </a:rPr>
              <a:t>1.0</a:t>
            </a:r>
          </a:p>
          <a:p>
            <a:pPr algn="r">
              <a:spcAft>
                <a:spcPct val="168000"/>
              </a:spcAft>
            </a:pPr>
            <a:r>
              <a:rPr lang="en-GB" sz="1600" b="0">
                <a:latin typeface="Arial" charset="0"/>
              </a:rPr>
              <a:t>0.8</a:t>
            </a:r>
          </a:p>
          <a:p>
            <a:pPr algn="r">
              <a:spcAft>
                <a:spcPct val="168000"/>
              </a:spcAft>
            </a:pPr>
            <a:r>
              <a:rPr lang="en-GB" sz="1600" b="0">
                <a:latin typeface="Arial" charset="0"/>
              </a:rPr>
              <a:t>0.6</a:t>
            </a:r>
          </a:p>
          <a:p>
            <a:pPr algn="r">
              <a:spcAft>
                <a:spcPct val="168000"/>
              </a:spcAft>
            </a:pPr>
            <a:r>
              <a:rPr lang="en-GB" sz="1600" b="0">
                <a:latin typeface="Arial" charset="0"/>
              </a:rPr>
              <a:t>0.4</a:t>
            </a:r>
          </a:p>
          <a:p>
            <a:pPr algn="r">
              <a:spcAft>
                <a:spcPct val="168000"/>
              </a:spcAft>
            </a:pPr>
            <a:r>
              <a:rPr lang="en-GB" sz="1600" b="0">
                <a:latin typeface="Arial" charset="0"/>
              </a:rPr>
              <a:t>0.2</a:t>
            </a:r>
          </a:p>
          <a:p>
            <a:pPr algn="r">
              <a:spcAft>
                <a:spcPct val="168000"/>
              </a:spcAft>
            </a:pPr>
            <a:r>
              <a:rPr lang="en-GB" sz="1600" b="0">
                <a:latin typeface="Arial" charset="0"/>
              </a:rPr>
              <a:t>0</a:t>
            </a:r>
          </a:p>
        </p:txBody>
      </p:sp>
      <p:sp>
        <p:nvSpPr>
          <p:cNvPr id="419852" name="Rectangle 12"/>
          <p:cNvSpPr>
            <a:spLocks noChangeArrowheads="1"/>
          </p:cNvSpPr>
          <p:nvPr/>
        </p:nvSpPr>
        <p:spPr bwMode="invGray">
          <a:xfrm>
            <a:off x="2490788" y="2327275"/>
            <a:ext cx="18415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346075" indent="-34607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2000" b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853" name="Rectangle 13"/>
          <p:cNvSpPr>
            <a:spLocks noChangeArrowheads="1"/>
          </p:cNvSpPr>
          <p:nvPr/>
        </p:nvSpPr>
        <p:spPr bwMode="invGray">
          <a:xfrm>
            <a:off x="2189163" y="1844675"/>
            <a:ext cx="1108075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346075" indent="-346075">
              <a:spcBef>
                <a:spcPct val="20000"/>
              </a:spcBef>
              <a:buClr>
                <a:schemeClr val="hlink"/>
              </a:buClr>
              <a:buSzPct val="60000"/>
              <a:buFont typeface="Symbol" pitchFamily="18" charset="2"/>
              <a:buNone/>
              <a:defRPr/>
            </a:pPr>
            <a:r>
              <a:rPr lang="en-GB" sz="2000" b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 –3</a:t>
            </a:r>
            <a:r>
              <a:rPr lang="en-GB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1%</a:t>
            </a:r>
          </a:p>
          <a:p>
            <a:pPr marL="346075" indent="-346075">
              <a:spcBef>
                <a:spcPct val="20000"/>
              </a:spcBef>
              <a:buClr>
                <a:schemeClr val="hlink"/>
              </a:buClr>
              <a:buSzPct val="60000"/>
              <a:buFont typeface="Symbol" pitchFamily="18" charset="2"/>
              <a:buNone/>
              <a:defRPr/>
            </a:pPr>
            <a:r>
              <a:rPr lang="en-GB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p=0.007</a:t>
            </a:r>
            <a:endParaRPr lang="en-US" sz="2000" b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230" name="Group 14"/>
          <p:cNvGrpSpPr>
            <a:grpSpLocks/>
          </p:cNvGrpSpPr>
          <p:nvPr/>
        </p:nvGrpSpPr>
        <p:grpSpPr bwMode="auto">
          <a:xfrm>
            <a:off x="1951038" y="2652713"/>
            <a:ext cx="1579562" cy="1411287"/>
            <a:chOff x="1337" y="1455"/>
            <a:chExt cx="995" cy="889"/>
          </a:xfrm>
        </p:grpSpPr>
        <p:sp>
          <p:nvSpPr>
            <p:cNvPr id="9238" name="Line 15"/>
            <p:cNvSpPr>
              <a:spLocks noChangeShapeType="1"/>
            </p:cNvSpPr>
            <p:nvPr/>
          </p:nvSpPr>
          <p:spPr bwMode="invGray">
            <a:xfrm>
              <a:off x="1346" y="1455"/>
              <a:ext cx="0" cy="8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9" name="Line 16"/>
            <p:cNvSpPr>
              <a:spLocks noChangeShapeType="1"/>
            </p:cNvSpPr>
            <p:nvPr/>
          </p:nvSpPr>
          <p:spPr bwMode="invGray">
            <a:xfrm>
              <a:off x="2323" y="1455"/>
              <a:ext cx="0" cy="5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0" name="Line 17"/>
            <p:cNvSpPr>
              <a:spLocks noChangeShapeType="1"/>
            </p:cNvSpPr>
            <p:nvPr/>
          </p:nvSpPr>
          <p:spPr bwMode="invGray">
            <a:xfrm>
              <a:off x="1337" y="1455"/>
              <a:ext cx="9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19858" name="Rectangle 18"/>
          <p:cNvSpPr>
            <a:spLocks noChangeArrowheads="1"/>
          </p:cNvSpPr>
          <p:nvPr/>
        </p:nvSpPr>
        <p:spPr bwMode="invGray">
          <a:xfrm>
            <a:off x="5253038" y="5957888"/>
            <a:ext cx="1935162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000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Omalizumab</a:t>
            </a: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(n=384)</a:t>
            </a:r>
          </a:p>
        </p:txBody>
      </p:sp>
      <p:sp>
        <p:nvSpPr>
          <p:cNvPr id="419859" name="Rectangle 19"/>
          <p:cNvSpPr>
            <a:spLocks noChangeArrowheads="1"/>
          </p:cNvSpPr>
          <p:nvPr/>
        </p:nvSpPr>
        <p:spPr bwMode="invGray">
          <a:xfrm>
            <a:off x="7248525" y="5957888"/>
            <a:ext cx="1289050" cy="58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Placebo</a:t>
            </a:r>
            <a:b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(n=192)</a:t>
            </a:r>
          </a:p>
        </p:txBody>
      </p:sp>
      <p:sp>
        <p:nvSpPr>
          <p:cNvPr id="9233" name="Text Box 20"/>
          <p:cNvSpPr txBox="1">
            <a:spLocks noChangeArrowheads="1"/>
          </p:cNvSpPr>
          <p:nvPr/>
        </p:nvSpPr>
        <p:spPr bwMode="invGray">
          <a:xfrm>
            <a:off x="5019675" y="2525713"/>
            <a:ext cx="466725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>
              <a:spcAft>
                <a:spcPct val="168000"/>
              </a:spcAft>
            </a:pPr>
            <a:r>
              <a:rPr lang="en-GB" sz="1600" b="0">
                <a:latin typeface="Arial" charset="0"/>
              </a:rPr>
              <a:t>1.0</a:t>
            </a:r>
          </a:p>
          <a:p>
            <a:pPr algn="r">
              <a:spcAft>
                <a:spcPct val="168000"/>
              </a:spcAft>
            </a:pPr>
            <a:r>
              <a:rPr lang="en-GB" sz="1600" b="0">
                <a:latin typeface="Arial" charset="0"/>
              </a:rPr>
              <a:t>0.8</a:t>
            </a:r>
          </a:p>
          <a:p>
            <a:pPr algn="r">
              <a:spcAft>
                <a:spcPct val="168000"/>
              </a:spcAft>
            </a:pPr>
            <a:r>
              <a:rPr lang="en-GB" sz="1600" b="0">
                <a:latin typeface="Arial" charset="0"/>
              </a:rPr>
              <a:t>0.6</a:t>
            </a:r>
          </a:p>
          <a:p>
            <a:pPr algn="r">
              <a:spcAft>
                <a:spcPct val="168000"/>
              </a:spcAft>
            </a:pPr>
            <a:r>
              <a:rPr lang="en-GB" sz="1600" b="0">
                <a:latin typeface="Arial" charset="0"/>
              </a:rPr>
              <a:t>0.4</a:t>
            </a:r>
          </a:p>
          <a:p>
            <a:pPr algn="r">
              <a:spcAft>
                <a:spcPct val="168000"/>
              </a:spcAft>
            </a:pPr>
            <a:r>
              <a:rPr lang="en-GB" sz="1600" b="0">
                <a:latin typeface="Arial" charset="0"/>
              </a:rPr>
              <a:t>0.2</a:t>
            </a:r>
          </a:p>
          <a:p>
            <a:pPr algn="r">
              <a:spcAft>
                <a:spcPct val="168000"/>
              </a:spcAft>
            </a:pPr>
            <a:r>
              <a:rPr lang="en-GB" sz="1600" b="0">
                <a:latin typeface="Arial" charset="0"/>
              </a:rPr>
              <a:t>0</a:t>
            </a:r>
          </a:p>
        </p:txBody>
      </p:sp>
      <p:grpSp>
        <p:nvGrpSpPr>
          <p:cNvPr id="9234" name="Group 21"/>
          <p:cNvGrpSpPr>
            <a:grpSpLocks/>
          </p:cNvGrpSpPr>
          <p:nvPr/>
        </p:nvGrpSpPr>
        <p:grpSpPr bwMode="auto">
          <a:xfrm>
            <a:off x="6291263" y="2652713"/>
            <a:ext cx="1579562" cy="1839912"/>
            <a:chOff x="4071" y="1455"/>
            <a:chExt cx="995" cy="1159"/>
          </a:xfrm>
        </p:grpSpPr>
        <p:sp>
          <p:nvSpPr>
            <p:cNvPr id="9235" name="Line 22"/>
            <p:cNvSpPr>
              <a:spLocks noChangeShapeType="1"/>
            </p:cNvSpPr>
            <p:nvPr/>
          </p:nvSpPr>
          <p:spPr bwMode="invGray">
            <a:xfrm>
              <a:off x="4080" y="1455"/>
              <a:ext cx="0" cy="1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6" name="Line 23"/>
            <p:cNvSpPr>
              <a:spLocks noChangeShapeType="1"/>
            </p:cNvSpPr>
            <p:nvPr/>
          </p:nvSpPr>
          <p:spPr bwMode="invGray">
            <a:xfrm>
              <a:off x="5057" y="1455"/>
              <a:ext cx="0" cy="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7" name="Line 24"/>
            <p:cNvSpPr>
              <a:spLocks noChangeShapeType="1"/>
            </p:cNvSpPr>
            <p:nvPr/>
          </p:nvSpPr>
          <p:spPr bwMode="invGray">
            <a:xfrm>
              <a:off x="4071" y="1455"/>
              <a:ext cx="9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71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Allergy and asthma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1440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 smtClean="0"/>
              <a:t>Allergy in the child and family is the major risk factor for asthma.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smtClean="0"/>
              <a:t>Early onset allergy is a poor prognostic factor for childhood asthma.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smtClean="0"/>
              <a:t>Allergens incite an asthmatic reaction.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smtClean="0"/>
              <a:t>Severity of asthma is associated with degree of allergy and with food allergy.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smtClean="0"/>
              <a:t>Anti-IgE improves asthma.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smtClean="0"/>
              <a:t>Allergen immunotherapy modifies long term outcomes.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800" smtClean="0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627313" y="6156325"/>
            <a:ext cx="33131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4000"/>
              <a:t>BUT………</a:t>
            </a:r>
          </a:p>
        </p:txBody>
      </p:sp>
    </p:spTree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7F703"/>
                </a:solidFill>
              </a:rPr>
              <a:t>Wheezing pheno-types</a:t>
            </a:r>
            <a:r>
              <a:rPr lang="en-GB" smtClean="0"/>
              <a:t/>
            </a:r>
            <a:br>
              <a:rPr lang="en-GB" smtClean="0"/>
            </a:br>
            <a:r>
              <a:rPr lang="en-GB" sz="2400" smtClean="0"/>
              <a:t>(Henderson et al Thorax 2008;63:974-80)</a:t>
            </a:r>
            <a:endParaRPr lang="en-GB" smtClean="0"/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1835150" y="2276475"/>
            <a:ext cx="0" cy="338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1835150" y="5661025"/>
            <a:ext cx="5976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763713" y="2500313"/>
            <a:ext cx="1584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Transient 16%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916238" y="3579813"/>
            <a:ext cx="2160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latin typeface="Arial" charset="0"/>
                <a:cs typeface="Arial" charset="0"/>
              </a:rPr>
              <a:t>Early prolonged 9%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7235825" y="3933825"/>
            <a:ext cx="1584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rgbClr val="F7F703"/>
                </a:solidFill>
                <a:latin typeface="Arial" charset="0"/>
                <a:cs typeface="Arial" charset="0"/>
              </a:rPr>
              <a:t>Persistent 7%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7524750" y="5661025"/>
            <a:ext cx="1439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2000">
                <a:latin typeface="Garamond" pitchFamily="18" charset="0"/>
                <a:cs typeface="Arial" charset="0"/>
              </a:rPr>
              <a:t>Age in years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9388" y="1844675"/>
            <a:ext cx="1944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2000">
                <a:latin typeface="Garamond" pitchFamily="18" charset="0"/>
                <a:cs typeface="Arial" charset="0"/>
              </a:rPr>
              <a:t>Prevalence %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H="1">
            <a:off x="1692275" y="25654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1258888" y="2349500"/>
            <a:ext cx="576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20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 flipV="1">
            <a:off x="1692275" y="40767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1258888" y="3860800"/>
            <a:ext cx="433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10</a:t>
            </a: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2700338" y="56610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>
            <a:off x="3563938" y="56610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4500563" y="56610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5508625" y="56610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>
            <a:off x="6659563" y="56610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2555875" y="5876925"/>
            <a:ext cx="288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1</a:t>
            </a: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3419475" y="5876925"/>
            <a:ext cx="360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2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4356100" y="5876925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3</a:t>
            </a:r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5364163" y="5876925"/>
            <a:ext cx="287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4</a:t>
            </a: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6516688" y="5876925"/>
            <a:ext cx="287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5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179388" y="6308725"/>
            <a:ext cx="8805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F7F703"/>
                </a:solidFill>
                <a:latin typeface="Arial" charset="0"/>
                <a:cs typeface="Arial" charset="0"/>
              </a:rPr>
              <a:t>Allergy tests will facilitate prognosis and therefore treatment.</a:t>
            </a:r>
          </a:p>
        </p:txBody>
      </p:sp>
      <p:sp>
        <p:nvSpPr>
          <p:cNvPr id="23577" name="Freeform 25"/>
          <p:cNvSpPr>
            <a:spLocks/>
          </p:cNvSpPr>
          <p:nvPr/>
        </p:nvSpPr>
        <p:spPr bwMode="auto">
          <a:xfrm>
            <a:off x="1835150" y="3068638"/>
            <a:ext cx="2089150" cy="2592387"/>
          </a:xfrm>
          <a:custGeom>
            <a:avLst/>
            <a:gdLst>
              <a:gd name="T0" fmla="*/ 0 w 1316"/>
              <a:gd name="T1" fmla="*/ 2147483647 h 1633"/>
              <a:gd name="T2" fmla="*/ 801409589 w 1316"/>
              <a:gd name="T3" fmla="*/ 572074592 h 1633"/>
              <a:gd name="T4" fmla="*/ 1486892033 w 1316"/>
              <a:gd name="T5" fmla="*/ 685482361 h 1633"/>
              <a:gd name="T6" fmla="*/ 2147483647 w 1316"/>
              <a:gd name="T7" fmla="*/ 2147483647 h 1633"/>
              <a:gd name="T8" fmla="*/ 2147483647 w 1316"/>
              <a:gd name="T9" fmla="*/ 2147483647 h 16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16"/>
              <a:gd name="T16" fmla="*/ 0 h 1633"/>
              <a:gd name="T17" fmla="*/ 1316 w 1316"/>
              <a:gd name="T18" fmla="*/ 1633 h 16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16" h="1633">
                <a:moveTo>
                  <a:pt x="0" y="1633"/>
                </a:moveTo>
                <a:cubicBezTo>
                  <a:pt x="110" y="1043"/>
                  <a:pt x="220" y="454"/>
                  <a:pt x="318" y="227"/>
                </a:cubicBezTo>
                <a:cubicBezTo>
                  <a:pt x="416" y="0"/>
                  <a:pt x="454" y="75"/>
                  <a:pt x="590" y="272"/>
                </a:cubicBezTo>
                <a:cubicBezTo>
                  <a:pt x="726" y="469"/>
                  <a:pt x="1013" y="1187"/>
                  <a:pt x="1134" y="1406"/>
                </a:cubicBezTo>
                <a:cubicBezTo>
                  <a:pt x="1255" y="1625"/>
                  <a:pt x="1286" y="1558"/>
                  <a:pt x="1316" y="1588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78" name="Freeform 26"/>
          <p:cNvSpPr>
            <a:spLocks/>
          </p:cNvSpPr>
          <p:nvPr/>
        </p:nvSpPr>
        <p:spPr bwMode="auto">
          <a:xfrm>
            <a:off x="1908175" y="3944938"/>
            <a:ext cx="4535488" cy="1644650"/>
          </a:xfrm>
          <a:custGeom>
            <a:avLst/>
            <a:gdLst>
              <a:gd name="T0" fmla="*/ 0 w 2857"/>
              <a:gd name="T1" fmla="*/ 2147483647 h 1036"/>
              <a:gd name="T2" fmla="*/ 572076328 w 2857"/>
              <a:gd name="T3" fmla="*/ 2038807033 h 1036"/>
              <a:gd name="T4" fmla="*/ 1943041606 w 2857"/>
              <a:gd name="T5" fmla="*/ 95765917 h 1036"/>
              <a:gd name="T6" fmla="*/ 2147483647 w 2857"/>
              <a:gd name="T7" fmla="*/ 2147483647 h 1036"/>
              <a:gd name="T8" fmla="*/ 0 60000 65536"/>
              <a:gd name="T9" fmla="*/ 0 60000 65536"/>
              <a:gd name="T10" fmla="*/ 0 60000 65536"/>
              <a:gd name="T11" fmla="*/ 0 60000 65536"/>
              <a:gd name="T12" fmla="*/ 0 w 2857"/>
              <a:gd name="T13" fmla="*/ 0 h 1036"/>
              <a:gd name="T14" fmla="*/ 2857 w 2857"/>
              <a:gd name="T15" fmla="*/ 1036 h 10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57" h="1036">
                <a:moveTo>
                  <a:pt x="0" y="1036"/>
                </a:moveTo>
                <a:cubicBezTo>
                  <a:pt x="49" y="1005"/>
                  <a:pt x="99" y="975"/>
                  <a:pt x="227" y="809"/>
                </a:cubicBezTo>
                <a:cubicBezTo>
                  <a:pt x="355" y="643"/>
                  <a:pt x="333" y="0"/>
                  <a:pt x="771" y="38"/>
                </a:cubicBezTo>
                <a:cubicBezTo>
                  <a:pt x="1209" y="76"/>
                  <a:pt x="2509" y="870"/>
                  <a:pt x="2857" y="1036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79" name="Freeform 27"/>
          <p:cNvSpPr>
            <a:spLocks/>
          </p:cNvSpPr>
          <p:nvPr/>
        </p:nvSpPr>
        <p:spPr bwMode="auto">
          <a:xfrm>
            <a:off x="1908175" y="4773613"/>
            <a:ext cx="5400675" cy="887412"/>
          </a:xfrm>
          <a:custGeom>
            <a:avLst/>
            <a:gdLst>
              <a:gd name="T0" fmla="*/ 0 w 3402"/>
              <a:gd name="T1" fmla="*/ 1333160926 h 559"/>
              <a:gd name="T2" fmla="*/ 1257558798 w 3402"/>
              <a:gd name="T3" fmla="*/ 1219754802 h 559"/>
              <a:gd name="T4" fmla="*/ 2147483647 w 3402"/>
              <a:gd name="T5" fmla="*/ 191531733 h 559"/>
              <a:gd name="T6" fmla="*/ 2147483647 w 3402"/>
              <a:gd name="T7" fmla="*/ 75604637 h 559"/>
              <a:gd name="T8" fmla="*/ 2147483647 w 3402"/>
              <a:gd name="T9" fmla="*/ 191531733 h 5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02"/>
              <a:gd name="T16" fmla="*/ 0 h 559"/>
              <a:gd name="T17" fmla="*/ 3402 w 3402"/>
              <a:gd name="T18" fmla="*/ 559 h 5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02" h="559">
                <a:moveTo>
                  <a:pt x="0" y="529"/>
                </a:moveTo>
                <a:cubicBezTo>
                  <a:pt x="132" y="544"/>
                  <a:pt x="265" y="559"/>
                  <a:pt x="499" y="484"/>
                </a:cubicBezTo>
                <a:cubicBezTo>
                  <a:pt x="733" y="409"/>
                  <a:pt x="1119" y="152"/>
                  <a:pt x="1406" y="76"/>
                </a:cubicBezTo>
                <a:cubicBezTo>
                  <a:pt x="1693" y="0"/>
                  <a:pt x="1889" y="30"/>
                  <a:pt x="2222" y="30"/>
                </a:cubicBezTo>
                <a:cubicBezTo>
                  <a:pt x="2555" y="30"/>
                  <a:pt x="2978" y="53"/>
                  <a:pt x="3402" y="76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6516688" y="4875213"/>
            <a:ext cx="2232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rgbClr val="F7F703"/>
                </a:solidFill>
                <a:latin typeface="Arial" charset="0"/>
                <a:cs typeface="Arial" charset="0"/>
              </a:rPr>
              <a:t>Intermediate onset  3%</a:t>
            </a:r>
          </a:p>
        </p:txBody>
      </p:sp>
      <p:sp>
        <p:nvSpPr>
          <p:cNvPr id="23581" name="Freeform 29"/>
          <p:cNvSpPr>
            <a:spLocks/>
          </p:cNvSpPr>
          <p:nvPr/>
        </p:nvSpPr>
        <p:spPr bwMode="auto">
          <a:xfrm>
            <a:off x="1835150" y="4221163"/>
            <a:ext cx="5473700" cy="1368425"/>
          </a:xfrm>
          <a:custGeom>
            <a:avLst/>
            <a:gdLst>
              <a:gd name="T0" fmla="*/ 0 w 3448"/>
              <a:gd name="T1" fmla="*/ 2147483647 h 862"/>
              <a:gd name="T2" fmla="*/ 688003454 w 3448"/>
              <a:gd name="T3" fmla="*/ 1370965009 h 862"/>
              <a:gd name="T4" fmla="*/ 2147483647 w 3448"/>
              <a:gd name="T5" fmla="*/ 456149144 h 862"/>
              <a:gd name="T6" fmla="*/ 2147483647 w 3448"/>
              <a:gd name="T7" fmla="*/ 0 h 862"/>
              <a:gd name="T8" fmla="*/ 0 60000 65536"/>
              <a:gd name="T9" fmla="*/ 0 60000 65536"/>
              <a:gd name="T10" fmla="*/ 0 60000 65536"/>
              <a:gd name="T11" fmla="*/ 0 60000 65536"/>
              <a:gd name="T12" fmla="*/ 0 w 3448"/>
              <a:gd name="T13" fmla="*/ 0 h 862"/>
              <a:gd name="T14" fmla="*/ 3448 w 3448"/>
              <a:gd name="T15" fmla="*/ 862 h 8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48" h="862">
                <a:moveTo>
                  <a:pt x="0" y="862"/>
                </a:moveTo>
                <a:cubicBezTo>
                  <a:pt x="19" y="759"/>
                  <a:pt x="39" y="657"/>
                  <a:pt x="273" y="544"/>
                </a:cubicBezTo>
                <a:cubicBezTo>
                  <a:pt x="507" y="431"/>
                  <a:pt x="877" y="272"/>
                  <a:pt x="1406" y="181"/>
                </a:cubicBezTo>
                <a:cubicBezTo>
                  <a:pt x="1935" y="90"/>
                  <a:pt x="2691" y="45"/>
                  <a:pt x="3448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82" name="Freeform 30"/>
          <p:cNvSpPr>
            <a:spLocks/>
          </p:cNvSpPr>
          <p:nvPr/>
        </p:nvSpPr>
        <p:spPr bwMode="auto">
          <a:xfrm>
            <a:off x="1979613" y="2613025"/>
            <a:ext cx="6840537" cy="2976563"/>
          </a:xfrm>
          <a:custGeom>
            <a:avLst/>
            <a:gdLst>
              <a:gd name="T0" fmla="*/ 0 w 4309"/>
              <a:gd name="T1" fmla="*/ 2147483647 h 1875"/>
              <a:gd name="T2" fmla="*/ 2147483647 w 4309"/>
              <a:gd name="T3" fmla="*/ 2147483647 h 1875"/>
              <a:gd name="T4" fmla="*/ 2147483647 w 4309"/>
              <a:gd name="T5" fmla="*/ 2147483647 h 1875"/>
              <a:gd name="T6" fmla="*/ 2147483647 w 4309"/>
              <a:gd name="T7" fmla="*/ 609877955 h 1875"/>
              <a:gd name="T8" fmla="*/ 2147483647 w 4309"/>
              <a:gd name="T9" fmla="*/ 380544452 h 18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09"/>
              <a:gd name="T16" fmla="*/ 0 h 1875"/>
              <a:gd name="T17" fmla="*/ 4309 w 4309"/>
              <a:gd name="T18" fmla="*/ 1875 h 18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09" h="1875">
                <a:moveTo>
                  <a:pt x="0" y="1875"/>
                </a:moveTo>
                <a:cubicBezTo>
                  <a:pt x="393" y="1874"/>
                  <a:pt x="786" y="1874"/>
                  <a:pt x="1179" y="1829"/>
                </a:cubicBezTo>
                <a:cubicBezTo>
                  <a:pt x="1572" y="1784"/>
                  <a:pt x="1951" y="1868"/>
                  <a:pt x="2359" y="1603"/>
                </a:cubicBezTo>
                <a:cubicBezTo>
                  <a:pt x="2767" y="1338"/>
                  <a:pt x="3304" y="484"/>
                  <a:pt x="3629" y="242"/>
                </a:cubicBezTo>
                <a:cubicBezTo>
                  <a:pt x="3954" y="0"/>
                  <a:pt x="4131" y="75"/>
                  <a:pt x="4309" y="151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6661150" y="2349500"/>
            <a:ext cx="16557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rgbClr val="F7F703"/>
                </a:solidFill>
                <a:latin typeface="Arial" charset="0"/>
                <a:cs typeface="Arial" charset="0"/>
              </a:rPr>
              <a:t>Late onset 16%</a:t>
            </a:r>
          </a:p>
        </p:txBody>
      </p:sp>
      <p:sp>
        <p:nvSpPr>
          <p:cNvPr id="23584" name="Line 32"/>
          <p:cNvSpPr>
            <a:spLocks noChangeShapeType="1"/>
          </p:cNvSpPr>
          <p:nvPr/>
        </p:nvSpPr>
        <p:spPr bwMode="auto">
          <a:xfrm>
            <a:off x="3635375" y="1989138"/>
            <a:ext cx="431800" cy="0"/>
          </a:xfrm>
          <a:prstGeom prst="line">
            <a:avLst/>
          </a:prstGeom>
          <a:noFill/>
          <a:ln w="57150">
            <a:solidFill>
              <a:srgbClr val="F7F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85" name="Text Box 33"/>
          <p:cNvSpPr txBox="1">
            <a:spLocks noChangeArrowheads="1"/>
          </p:cNvSpPr>
          <p:nvPr/>
        </p:nvSpPr>
        <p:spPr bwMode="auto">
          <a:xfrm>
            <a:off x="4140200" y="1773238"/>
            <a:ext cx="2879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solidFill>
                  <a:srgbClr val="F7F703"/>
                </a:solidFill>
                <a:latin typeface="Arial" charset="0"/>
                <a:cs typeface="Arial" charset="0"/>
              </a:rPr>
              <a:t>Associated with allergy</a:t>
            </a:r>
          </a:p>
        </p:txBody>
      </p:sp>
      <p:sp>
        <p:nvSpPr>
          <p:cNvPr id="23586" name="Rectangle 34"/>
          <p:cNvSpPr>
            <a:spLocks noChangeArrowheads="1"/>
          </p:cNvSpPr>
          <p:nvPr/>
        </p:nvSpPr>
        <p:spPr bwMode="auto">
          <a:xfrm>
            <a:off x="3419475" y="1700213"/>
            <a:ext cx="3529013" cy="504825"/>
          </a:xfrm>
          <a:prstGeom prst="rect">
            <a:avLst/>
          </a:prstGeom>
          <a:noFill/>
          <a:ln w="9525">
            <a:solidFill>
              <a:srgbClr val="F7F70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FF00"/>
                </a:solidFill>
              </a:rPr>
              <a:t>Attributable fraction of asthma due to atopy.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>
            <p:ph idx="1"/>
          </p:nvPr>
        </p:nvGraphicFramePr>
        <p:xfrm>
          <a:off x="463550" y="1600200"/>
          <a:ext cx="8215313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Chart" r:id="rId4" imgW="8229600" imgH="4533900" progId="MSGraph.Chart.8">
                  <p:embed followColorScheme="full"/>
                </p:oleObj>
              </mc:Choice>
              <mc:Fallback>
                <p:oleObj name="Chart" r:id="rId4" imgW="8229600" imgH="45339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50" y="1600200"/>
                        <a:ext cx="8215313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835150" y="5805488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France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563938" y="5805488"/>
            <a:ext cx="647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U.K.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003800" y="5805488"/>
            <a:ext cx="1150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Australia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211638" y="6308725"/>
            <a:ext cx="4752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0">
                <a:latin typeface="Garamond" pitchFamily="18" charset="0"/>
              </a:rPr>
              <a:t>Sunyer et al from ECRHS  JACI 2004;114:1033-9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5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"/>
          <a:stretch>
            <a:fillRect/>
          </a:stretch>
        </p:blipFill>
        <p:spPr bwMode="auto">
          <a:xfrm>
            <a:off x="1908175" y="3213100"/>
            <a:ext cx="230346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5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05263"/>
            <a:ext cx="2916237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101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19081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10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638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4211638" y="3500438"/>
            <a:ext cx="194468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4787900" y="1916113"/>
            <a:ext cx="6477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8000">
                <a:latin typeface="Garamond" pitchFamily="18" charset="0"/>
              </a:rPr>
              <a:t>?</a:t>
            </a:r>
          </a:p>
        </p:txBody>
      </p:sp>
      <p:pic>
        <p:nvPicPr>
          <p:cNvPr id="41992" name="Picture 8" descr="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0"/>
            <a:ext cx="294957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8458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GB" sz="4000" smtClean="0">
                <a:solidFill>
                  <a:srgbClr val="FFFF00"/>
                </a:solidFill>
              </a:rPr>
              <a:t>Asthma; inflammation and airway wall remodelling</a:t>
            </a:r>
            <a:endParaRPr lang="en-GB" altLang="en-GB" smtClean="0">
              <a:solidFill>
                <a:srgbClr val="FFFF00"/>
              </a:solidFill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55775"/>
            <a:ext cx="8229600" cy="4219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13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FF00"/>
                </a:solidFill>
              </a:rPr>
              <a:t> Lamina reticularis thickness in pre-school wheezers with or with out later asthma.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0" y="1485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827088" y="1916113"/>
          <a:ext cx="7632700" cy="438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Picture" r:id="rId4" imgW="7600188" imgH="3892296" progId="Word.Picture.8">
                  <p:embed/>
                </p:oleObj>
              </mc:Choice>
              <mc:Fallback>
                <p:oleObj name="Picture" r:id="rId4" imgW="7600188" imgH="3892296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916113"/>
                        <a:ext cx="7632700" cy="43894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563938" y="6308725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No asthma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724525" y="6308725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</a:rPr>
              <a:t>Asthma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476375" y="1868488"/>
            <a:ext cx="6264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0">
                <a:solidFill>
                  <a:srgbClr val="000000"/>
                </a:solidFill>
              </a:rPr>
              <a:t>Pohunek et al Pediatr. Allergy Immunol 2005:16:43.51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128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FF00"/>
                </a:solidFill>
              </a:rPr>
              <a:t>Neutrophils and asthma.</a:t>
            </a:r>
          </a:p>
        </p:txBody>
      </p:sp>
      <p:pic>
        <p:nvPicPr>
          <p:cNvPr id="44035" name="Picture 3" descr="Allergy cartoons 004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12875"/>
            <a:ext cx="8280400" cy="544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Line 4"/>
          <p:cNvSpPr>
            <a:spLocks noChangeShapeType="1"/>
          </p:cNvSpPr>
          <p:nvPr/>
        </p:nvSpPr>
        <p:spPr bwMode="auto">
          <a:xfrm>
            <a:off x="2700338" y="3429000"/>
            <a:ext cx="576262" cy="7207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979613" y="2997200"/>
            <a:ext cx="1800225" cy="503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GB" b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GB" sz="2000" b="0">
                <a:solidFill>
                  <a:schemeClr val="tx2"/>
                </a:solidFill>
                <a:latin typeface="Arial" charset="0"/>
              </a:rPr>
              <a:t>NEUTROPHIL</a:t>
            </a:r>
            <a:endParaRPr lang="en-US" sz="2000" b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6948488" y="2492375"/>
            <a:ext cx="93662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GB" sz="2000" b="0">
                <a:solidFill>
                  <a:schemeClr val="tx2"/>
                </a:solidFill>
                <a:latin typeface="Arial" charset="0"/>
              </a:rPr>
              <a:t>CILIA</a:t>
            </a:r>
            <a:endParaRPr lang="en-US" sz="2000" b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7885113" y="2492375"/>
            <a:ext cx="647700" cy="2159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6227763" y="4221163"/>
            <a:ext cx="1873250" cy="792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GB" sz="2000" b="0">
                <a:solidFill>
                  <a:schemeClr val="tx2"/>
                </a:solidFill>
                <a:latin typeface="Arial" charset="0"/>
              </a:rPr>
              <a:t>BRONCHIAL</a:t>
            </a:r>
          </a:p>
          <a:p>
            <a:r>
              <a:rPr lang="en-GB" sz="2000" b="0">
                <a:solidFill>
                  <a:schemeClr val="tx2"/>
                </a:solidFill>
                <a:latin typeface="Arial" charset="0"/>
              </a:rPr>
              <a:t>EPITHELIUM</a:t>
            </a:r>
            <a:endParaRPr lang="en-US" sz="2000" b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1492250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Broncho-alveolar lavage neutrophils and asthma</a:t>
            </a:r>
            <a:r>
              <a:rPr lang="en-GB" smtClean="0"/>
              <a:t> </a:t>
            </a:r>
            <a:endParaRPr lang="en-US" smtClean="0"/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41767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mtClean="0"/>
              <a:t>Increased neutrophils in BAL from infant wheezers and asthmatics.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mtClean="0"/>
              <a:t>BAL neutrophils correlate with wheeze severity.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mtClean="0"/>
              <a:t>BAL IL-8 levels correlate with neutrophil numbers.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mtClean="0"/>
              <a:t>BAL neutrophils correlate with oxidised protein, MMP-9 and TGF-</a:t>
            </a:r>
            <a:r>
              <a:rPr lang="el-GR" smtClean="0">
                <a:cs typeface="Arial" charset="0"/>
              </a:rPr>
              <a:t>β</a:t>
            </a:r>
            <a:r>
              <a:rPr lang="en-GB" smtClean="0">
                <a:cs typeface="Arial" charset="0"/>
              </a:rPr>
              <a:t>1</a:t>
            </a:r>
            <a:r>
              <a:rPr lang="en-GB" smtClean="0"/>
              <a:t> levels.</a:t>
            </a:r>
            <a:endParaRPr lang="en-US" smtClean="0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995738" y="6165850"/>
            <a:ext cx="496887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GB" b="0">
                <a:solidFill>
                  <a:schemeClr val="tx2"/>
                </a:solidFill>
                <a:latin typeface="Arial" charset="0"/>
              </a:rPr>
              <a:t>Marguet et al Am.J.Resp.C.C.M.1999;159:1533</a:t>
            </a:r>
          </a:p>
          <a:p>
            <a:r>
              <a:rPr lang="en-GB" b="0">
                <a:solidFill>
                  <a:schemeClr val="tx2"/>
                </a:solidFill>
                <a:latin typeface="Arial" charset="0"/>
              </a:rPr>
              <a:t>and Pediat.Allergy Immunol.2001;12:27</a:t>
            </a:r>
            <a:endParaRPr lang="en-US" b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FF00"/>
                </a:solidFill>
              </a:rPr>
              <a:t>Effect of instilled TGF-</a:t>
            </a:r>
            <a:r>
              <a:rPr lang="el-GR" sz="4000" b="1" smtClean="0">
                <a:solidFill>
                  <a:srgbClr val="FFFF00"/>
                </a:solidFill>
                <a:cs typeface="Arial" charset="0"/>
              </a:rPr>
              <a:t>β</a:t>
            </a:r>
            <a:r>
              <a:rPr lang="en-GB" sz="4000" b="1" smtClean="0">
                <a:solidFill>
                  <a:srgbClr val="FFFF00"/>
                </a:solidFill>
                <a:cs typeface="Arial" charset="0"/>
              </a:rPr>
              <a:t>1 on airway fibrosis in mice.</a:t>
            </a:r>
            <a:endParaRPr lang="el-GR" sz="4000" b="1" smtClean="0">
              <a:solidFill>
                <a:srgbClr val="FFFF00"/>
              </a:solidFill>
              <a:cs typeface="Arial" charset="0"/>
            </a:endParaRP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>
            <p:ph idx="1"/>
          </p:nvPr>
        </p:nvGraphicFramePr>
        <p:xfrm>
          <a:off x="1331913" y="1773238"/>
          <a:ext cx="7581900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Chart" r:id="rId4" imgW="8220075" imgH="4543425" progId="MSGraph.Chart.8">
                  <p:embed followColorScheme="full"/>
                </p:oleObj>
              </mc:Choice>
              <mc:Fallback>
                <p:oleObj name="Chart" r:id="rId4" imgW="8220075" imgH="4543425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773238"/>
                        <a:ext cx="7581900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50825" y="2636838"/>
            <a:ext cx="11525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Matrix protein staining score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284663" y="6308725"/>
            <a:ext cx="46085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</a:rPr>
              <a:t>Kenyon et al Thorax 2003;58:772-7</a:t>
            </a:r>
          </a:p>
        </p:txBody>
      </p:sp>
    </p:spTree>
  </p:cSld>
  <p:clrMapOvr>
    <a:masterClrMapping/>
  </p:clrMapOvr>
  <p:transition>
    <p:randomBa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FF00"/>
                </a:solidFill>
              </a:rPr>
              <a:t>Age and allergen induced airway changes in Brown Norway rats.</a:t>
            </a:r>
          </a:p>
        </p:txBody>
      </p:sp>
      <p:graphicFrame>
        <p:nvGraphicFramePr>
          <p:cNvPr id="13314" name="Object 3"/>
          <p:cNvGraphicFramePr>
            <a:graphicFrameLocks noChangeAspect="1"/>
          </p:cNvGraphicFramePr>
          <p:nvPr>
            <p:ph idx="1"/>
          </p:nvPr>
        </p:nvGraphicFramePr>
        <p:xfrm>
          <a:off x="1042988" y="1557338"/>
          <a:ext cx="7850187" cy="452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Chart" r:id="rId4" imgW="6343650" imgH="4533900" progId="MSGraph.Chart.8">
                  <p:embed followColorScheme="full"/>
                </p:oleObj>
              </mc:Choice>
              <mc:Fallback>
                <p:oleObj name="Chart" r:id="rId4" imgW="6343650" imgH="45339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557338"/>
                        <a:ext cx="7850187" cy="452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79388" y="2565400"/>
            <a:ext cx="10429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 b="0"/>
              <a:t> </a:t>
            </a:r>
            <a:r>
              <a:rPr lang="el-GR" sz="2000"/>
              <a:t>μ</a:t>
            </a:r>
            <a:r>
              <a:rPr lang="en-GB" sz="2000"/>
              <a:t>m of</a:t>
            </a:r>
          </a:p>
          <a:p>
            <a:r>
              <a:rPr lang="en-GB" sz="2000"/>
              <a:t>Fibro-</a:t>
            </a:r>
          </a:p>
          <a:p>
            <a:r>
              <a:rPr lang="en-GB" sz="2000"/>
              <a:t>nectin</a:t>
            </a:r>
          </a:p>
          <a:p>
            <a:r>
              <a:rPr lang="en-GB" sz="2000"/>
              <a:t>per</a:t>
            </a:r>
          </a:p>
          <a:p>
            <a:r>
              <a:rPr lang="el-GR" sz="2000"/>
              <a:t>μ</a:t>
            </a:r>
            <a:r>
              <a:rPr lang="en-GB" sz="2000"/>
              <a:t>m of</a:t>
            </a:r>
          </a:p>
          <a:p>
            <a:r>
              <a:rPr lang="en-GB" sz="2000"/>
              <a:t>BM</a:t>
            </a:r>
            <a:endParaRPr lang="el-GR" sz="2000"/>
          </a:p>
          <a:p>
            <a:endParaRPr lang="el-GR" sz="200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476375" y="5876925"/>
            <a:ext cx="3095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 b="0"/>
              <a:t> </a:t>
            </a:r>
            <a:r>
              <a:rPr lang="en-GB"/>
              <a:t>Age at immunisation</a:t>
            </a:r>
            <a:endParaRPr lang="en-GB" b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4787900" y="6310313"/>
            <a:ext cx="4176713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 sz="1400" b="0"/>
              <a:t>Palmans et al AJCCM 2002;165;1280-1284</a:t>
            </a:r>
          </a:p>
        </p:txBody>
      </p:sp>
    </p:spTree>
  </p:cSld>
  <p:clrMapOvr>
    <a:masterClrMapping/>
  </p:clrMapOvr>
  <p:transition>
    <p:randomBa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4450"/>
            <a:ext cx="8713788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GB" sz="3600" smtClean="0">
                <a:solidFill>
                  <a:srgbClr val="FFFF00"/>
                </a:solidFill>
              </a:rPr>
              <a:t>Airway matrix modelling/remodelling in asthma.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>
            <p:ph type="chart" idx="1"/>
          </p:nvPr>
        </p:nvPicPr>
        <p:blipFill>
          <a:blip r:embed="rId3">
            <a:lum contrast="8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73238"/>
            <a:ext cx="8172450" cy="4584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39750" y="4005263"/>
            <a:ext cx="2519363" cy="1328737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b="0">
                <a:latin typeface="Tahoma" pitchFamily="34" charset="0"/>
              </a:rPr>
              <a:t>Matrix breakdown to facilitate cell traffic. Release of cytokines.</a:t>
            </a:r>
          </a:p>
          <a:p>
            <a:pPr>
              <a:spcBef>
                <a:spcPct val="50000"/>
              </a:spcBef>
            </a:pPr>
            <a:endParaRPr lang="en-US" b="0">
              <a:latin typeface="Tahoma" pitchFamily="34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051050" y="5661025"/>
            <a:ext cx="5184775" cy="366713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b="0">
                <a:latin typeface="Tahoma" pitchFamily="34" charset="0"/>
              </a:rPr>
              <a:t>TGF-</a:t>
            </a:r>
            <a:r>
              <a:rPr lang="el-GR" b="0">
                <a:latin typeface="Tahoma" pitchFamily="34" charset="0"/>
              </a:rPr>
              <a:t>β</a:t>
            </a:r>
            <a:r>
              <a:rPr lang="en-GB" b="0">
                <a:latin typeface="Tahoma" pitchFamily="34" charset="0"/>
              </a:rPr>
              <a:t> release</a:t>
            </a:r>
            <a:endParaRPr lang="el-GR" b="0">
              <a:latin typeface="Tahoma" pitchFamily="34" charset="0"/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700338" y="1916113"/>
            <a:ext cx="1512887" cy="915987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MMP-9 from neutrophils</a:t>
            </a:r>
            <a:endParaRPr lang="en-US">
              <a:latin typeface="Tahoma" pitchFamily="34" charset="0"/>
            </a:endParaRPr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H="1">
            <a:off x="2411413" y="2781300"/>
            <a:ext cx="1008062" cy="12239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6659563" y="3500438"/>
            <a:ext cx="2195512" cy="119062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b="0">
                <a:latin typeface="Tahoma" pitchFamily="34" charset="0"/>
              </a:rPr>
              <a:t>Fibroblast stimulation and accumulation of matrix collagens.</a:t>
            </a:r>
            <a:endParaRPr lang="en-US" b="0">
              <a:latin typeface="Tahoma" pitchFamily="34" charset="0"/>
            </a:endParaRP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5651500" y="1989138"/>
            <a:ext cx="1079500" cy="915987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TIMP-1 inhibits MMP-9</a:t>
            </a:r>
            <a:endParaRPr lang="en-US">
              <a:latin typeface="Tahoma" pitchFamily="34" charset="0"/>
            </a:endParaRPr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H="1">
            <a:off x="4140200" y="2565400"/>
            <a:ext cx="15113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3419475" y="2781300"/>
            <a:ext cx="1296988" cy="1511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419475" y="4292600"/>
            <a:ext cx="2735263" cy="366713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/>
              <a:t>Matrix re-modelling</a:t>
            </a:r>
          </a:p>
        </p:txBody>
      </p:sp>
      <p:sp>
        <p:nvSpPr>
          <p:cNvPr id="46093" name="Line 13"/>
          <p:cNvSpPr>
            <a:spLocks noChangeShapeType="1"/>
          </p:cNvSpPr>
          <p:nvPr/>
        </p:nvSpPr>
        <p:spPr bwMode="auto">
          <a:xfrm flipV="1">
            <a:off x="4787900" y="2997200"/>
            <a:ext cx="64770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 flipV="1">
            <a:off x="7667625" y="2997200"/>
            <a:ext cx="0" cy="5032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4341" name="Picture 3" descr="1013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350"/>
            <a:ext cx="43561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2" name="Group 4"/>
          <p:cNvGrpSpPr>
            <a:grpSpLocks/>
          </p:cNvGrpSpPr>
          <p:nvPr/>
        </p:nvGrpSpPr>
        <p:grpSpPr bwMode="auto">
          <a:xfrm>
            <a:off x="0" y="3832225"/>
            <a:ext cx="5003800" cy="3025775"/>
            <a:chOff x="561" y="935"/>
            <a:chExt cx="4638" cy="2770"/>
          </a:xfrm>
        </p:grpSpPr>
        <p:graphicFrame>
          <p:nvGraphicFramePr>
            <p:cNvPr id="14338" name="Object 5"/>
            <p:cNvGraphicFramePr>
              <a:graphicFrameLocks noChangeAspect="1"/>
            </p:cNvGraphicFramePr>
            <p:nvPr/>
          </p:nvGraphicFramePr>
          <p:xfrm>
            <a:off x="561" y="935"/>
            <a:ext cx="4638" cy="27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5" name="Image" r:id="rId6" imgW="6580793" imgH="3928354" progId="Photoshop.Image.4">
                    <p:embed/>
                  </p:oleObj>
                </mc:Choice>
                <mc:Fallback>
                  <p:oleObj name="Image" r:id="rId6" imgW="6580793" imgH="3928354" progId="Photoshop.Image.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1" y="935"/>
                          <a:ext cx="4638" cy="27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4" name="Rectangle 6"/>
            <p:cNvSpPr>
              <a:spLocks noChangeArrowheads="1"/>
            </p:cNvSpPr>
            <p:nvPr/>
          </p:nvSpPr>
          <p:spPr bwMode="auto">
            <a:xfrm>
              <a:off x="567" y="935"/>
              <a:ext cx="4626" cy="2767"/>
            </a:xfrm>
            <a:prstGeom prst="rect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339" name="Object 7"/>
            <p:cNvGraphicFramePr>
              <a:graphicFrameLocks noChangeAspect="1"/>
            </p:cNvGraphicFramePr>
            <p:nvPr/>
          </p:nvGraphicFramePr>
          <p:xfrm>
            <a:off x="4286" y="3385"/>
            <a:ext cx="861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6" name="Image" r:id="rId8" imgW="1367204" imgH="457201" progId="Photoshop.Image.4">
                    <p:embed/>
                  </p:oleObj>
                </mc:Choice>
                <mc:Fallback>
                  <p:oleObj name="Image" r:id="rId8" imgW="1367204" imgH="457201" progId="Photoshop.Image.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6" y="3385"/>
                          <a:ext cx="861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0" y="755650"/>
            <a:ext cx="471646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5400">
                <a:solidFill>
                  <a:srgbClr val="FFFF00"/>
                </a:solidFill>
                <a:latin typeface="Arial" charset="0"/>
              </a:rPr>
              <a:t>The rhinovirus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2308225" y="19732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2400" b="0">
              <a:latin typeface="Times New Roman" pitchFamily="18" charset="0"/>
              <a:cs typeface="Arial" charset="0"/>
            </a:endParaRP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2270125" y="2708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/>
            <a:endParaRPr lang="en-US" sz="2400" b="0"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457200" y="381000"/>
          <a:ext cx="8077200" cy="618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4" imgW="12084716" imgH="9771973" progId="Photoshop.Image.4">
                  <p:embed/>
                </p:oleObj>
              </mc:Choice>
              <mc:Fallback>
                <p:oleObj name="Image" r:id="rId4" imgW="12084716" imgH="9771973" progId="Photoshop.Image.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81000"/>
                        <a:ext cx="8077200" cy="618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7F703"/>
                </a:solidFill>
              </a:rPr>
              <a:t>Virus induced wheeze in infancy and asthma at 6 years.</a:t>
            </a:r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>
            <p:ph idx="1"/>
          </p:nvPr>
        </p:nvGraphicFramePr>
        <p:xfrm>
          <a:off x="200025" y="2060575"/>
          <a:ext cx="8685213" cy="451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Chart" r:id="rId4" imgW="8724900" imgH="4533900" progId="MSGraph.Chart.8">
                  <p:embed followColorScheme="full"/>
                </p:oleObj>
              </mc:Choice>
              <mc:Fallback>
                <p:oleObj name="Chart" r:id="rId4" imgW="8724900" imgH="45339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2060575"/>
                        <a:ext cx="8685213" cy="451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39750" y="1766888"/>
            <a:ext cx="7705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COAST study. Jackson et al Amer. J Crit. Care Med. 2008;178:667-72</a:t>
            </a:r>
          </a:p>
        </p:txBody>
      </p:sp>
    </p:spTree>
  </p:cSld>
  <p:clrMapOvr>
    <a:masterClrMapping/>
  </p:clrMapOvr>
  <p:transition>
    <p:randomBa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FF00"/>
                </a:solidFill>
              </a:rPr>
              <a:t>Rhinovirus RNA in nasal lavage after acute asthma.</a:t>
            </a:r>
            <a:endParaRPr lang="en-US" sz="4000" smtClean="0">
              <a:solidFill>
                <a:srgbClr val="FFFF00"/>
              </a:solidFill>
            </a:endParaRPr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>
            <a:off x="2124075" y="2060575"/>
            <a:ext cx="0" cy="338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2124075" y="5445125"/>
            <a:ext cx="5040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 flipH="1" flipV="1">
            <a:off x="1979613" y="3789363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H="1" flipV="1">
            <a:off x="1979613" y="2997200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H="1" flipV="1">
            <a:off x="1979613" y="2133600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H="1" flipV="1">
            <a:off x="1979613" y="458152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1331913" y="1916113"/>
            <a:ext cx="647700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100</a:t>
            </a:r>
          </a:p>
          <a:p>
            <a:pPr>
              <a:spcBef>
                <a:spcPct val="50000"/>
              </a:spcBef>
            </a:pPr>
            <a:endParaRPr lang="en-GB"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75</a:t>
            </a:r>
          </a:p>
          <a:p>
            <a:pPr>
              <a:spcBef>
                <a:spcPct val="50000"/>
              </a:spcBef>
            </a:pPr>
            <a:endParaRPr lang="en-GB"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50</a:t>
            </a:r>
          </a:p>
          <a:p>
            <a:pPr>
              <a:spcBef>
                <a:spcPct val="50000"/>
              </a:spcBef>
            </a:pPr>
            <a:endParaRPr lang="en-GB"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25</a:t>
            </a:r>
          </a:p>
          <a:p>
            <a:pPr>
              <a:spcBef>
                <a:spcPct val="50000"/>
              </a:spcBef>
            </a:pPr>
            <a:endParaRPr lang="en-GB"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0</a:t>
            </a:r>
            <a:endParaRPr lang="en-US">
              <a:latin typeface="Tahoma" pitchFamily="34" charset="0"/>
            </a:endParaRP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2124075" y="2636838"/>
            <a:ext cx="935038" cy="12969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3059113" y="3933825"/>
            <a:ext cx="3744912" cy="719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 flipV="1">
            <a:off x="3059113" y="53006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flipV="1">
            <a:off x="6877050" y="53006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2484438" y="5516563"/>
            <a:ext cx="525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6 weeks                                            6 months</a:t>
            </a:r>
            <a:endParaRPr lang="en-US">
              <a:latin typeface="Tahoma" pitchFamily="34" charset="0"/>
            </a:endParaRPr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2124075" y="2420938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82</a:t>
            </a:r>
            <a:endParaRPr lang="en-US">
              <a:latin typeface="Tahoma" pitchFamily="34" charset="0"/>
            </a:endParaRP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2843213" y="3573463"/>
            <a:ext cx="7921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44</a:t>
            </a:r>
            <a:endParaRPr lang="en-US">
              <a:latin typeface="Tahoma" pitchFamily="34" charset="0"/>
            </a:endParaRPr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6516688" y="422116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25</a:t>
            </a:r>
            <a:endParaRPr lang="en-US">
              <a:latin typeface="Tahoma" pitchFamily="34" charset="0"/>
            </a:endParaRPr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827088" y="2276475"/>
            <a:ext cx="576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%</a:t>
            </a:r>
            <a:endParaRPr lang="en-US">
              <a:latin typeface="Tahoma" pitchFamily="34" charset="0"/>
            </a:endParaRP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3492500" y="6237288"/>
            <a:ext cx="532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b="0">
                <a:latin typeface="Tahoma" pitchFamily="34" charset="0"/>
              </a:rPr>
              <a:t>Kling et al Clin. Exp. Allergy 2005;35:672-8</a:t>
            </a:r>
            <a:endParaRPr lang="en-US" b="0">
              <a:latin typeface="Tahoma" pitchFamily="34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Asthma exacerbation, allergy and viruses.</a:t>
            </a:r>
          </a:p>
        </p:txBody>
      </p:sp>
      <p:graphicFrame>
        <p:nvGraphicFramePr>
          <p:cNvPr id="16386" name="Object 3"/>
          <p:cNvGraphicFramePr>
            <a:graphicFrameLocks noChangeAspect="1"/>
          </p:cNvGraphicFramePr>
          <p:nvPr>
            <p:ph idx="1"/>
          </p:nvPr>
        </p:nvGraphicFramePr>
        <p:xfrm>
          <a:off x="971550" y="1700213"/>
          <a:ext cx="81010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Chart" r:id="rId4" imgW="7543800" imgH="4114800" progId="MSGraph.Chart.8">
                  <p:embed followColorScheme="full"/>
                </p:oleObj>
              </mc:Choice>
              <mc:Fallback>
                <p:oleObj name="Chart" r:id="rId4" imgW="7543800" imgH="41148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700213"/>
                        <a:ext cx="810101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23850" y="5589588"/>
            <a:ext cx="6408738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Sensitised    +          -             +             +          +</a:t>
            </a:r>
          </a:p>
          <a:p>
            <a:pPr algn="l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Exposed        -           -             +             -           +</a:t>
            </a:r>
          </a:p>
          <a:p>
            <a:pPr algn="l"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Virus             -           +             -             +          +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372225" y="6021388"/>
            <a:ext cx="2592388" cy="650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latin typeface="Tahoma" pitchFamily="34" charset="0"/>
              </a:rPr>
              <a:t>Murray et al Thorax 2006;61:376-82</a:t>
            </a:r>
          </a:p>
        </p:txBody>
      </p:sp>
    </p:spTree>
  </p:cSld>
  <p:clrMapOvr>
    <a:masterClrMapping/>
  </p:clrMapOvr>
  <p:transition>
    <p:randomBa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 Up-regulation of ICAM-1</a:t>
            </a:r>
            <a:endParaRPr lang="en-US" smtClean="0">
              <a:solidFill>
                <a:srgbClr val="FFFF00"/>
              </a:solidFill>
            </a:endParaRPr>
          </a:p>
        </p:txBody>
      </p:sp>
      <p:sp>
        <p:nvSpPr>
          <p:cNvPr id="48131" name="Arc 3"/>
          <p:cNvSpPr>
            <a:spLocks/>
          </p:cNvSpPr>
          <p:nvPr/>
        </p:nvSpPr>
        <p:spPr bwMode="auto">
          <a:xfrm rot="10800000" flipV="1">
            <a:off x="2124075" y="2924175"/>
            <a:ext cx="5616575" cy="1512888"/>
          </a:xfrm>
          <a:custGeom>
            <a:avLst/>
            <a:gdLst>
              <a:gd name="T0" fmla="*/ 0 w 21600"/>
              <a:gd name="T1" fmla="*/ 0 h 21600"/>
              <a:gd name="T2" fmla="*/ 1460458227 w 21600"/>
              <a:gd name="T3" fmla="*/ 105851517 h 21600"/>
              <a:gd name="T4" fmla="*/ 0 w 21600"/>
              <a:gd name="T5" fmla="*/ 105964353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0" y="0"/>
                  <a:pt x="21587" y="9656"/>
                  <a:pt x="21599" y="21577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0" y="0"/>
                  <a:pt x="21587" y="9656"/>
                  <a:pt x="21599" y="2157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2" name="Arc 4"/>
          <p:cNvSpPr>
            <a:spLocks/>
          </p:cNvSpPr>
          <p:nvPr/>
        </p:nvSpPr>
        <p:spPr bwMode="auto">
          <a:xfrm rot="10800000" flipV="1">
            <a:off x="2224088" y="3068638"/>
            <a:ext cx="5586412" cy="1512887"/>
          </a:xfrm>
          <a:custGeom>
            <a:avLst/>
            <a:gdLst>
              <a:gd name="T0" fmla="*/ 27183407 w 21483"/>
              <a:gd name="T1" fmla="*/ 0 h 21596"/>
              <a:gd name="T2" fmla="*/ 1452683464 w 21483"/>
              <a:gd name="T3" fmla="*/ 94956568 h 21596"/>
              <a:gd name="T4" fmla="*/ 0 w 21483"/>
              <a:gd name="T5" fmla="*/ 105983840 h 21596"/>
              <a:gd name="T6" fmla="*/ 0 60000 65536"/>
              <a:gd name="T7" fmla="*/ 0 60000 65536"/>
              <a:gd name="T8" fmla="*/ 0 60000 65536"/>
              <a:gd name="T9" fmla="*/ 0 w 21483"/>
              <a:gd name="T10" fmla="*/ 0 h 21596"/>
              <a:gd name="T11" fmla="*/ 21483 w 21483"/>
              <a:gd name="T12" fmla="*/ 21596 h 215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83" h="21596" fill="none" extrusionOk="0">
                <a:moveTo>
                  <a:pt x="402" y="-1"/>
                </a:moveTo>
                <a:cubicBezTo>
                  <a:pt x="11306" y="202"/>
                  <a:pt x="20348" y="8502"/>
                  <a:pt x="21482" y="19349"/>
                </a:cubicBezTo>
              </a:path>
              <a:path w="21483" h="21596" stroke="0" extrusionOk="0">
                <a:moveTo>
                  <a:pt x="402" y="-1"/>
                </a:moveTo>
                <a:cubicBezTo>
                  <a:pt x="11306" y="202"/>
                  <a:pt x="20348" y="8502"/>
                  <a:pt x="21482" y="19349"/>
                </a:cubicBezTo>
                <a:lnTo>
                  <a:pt x="0" y="21596"/>
                </a:lnTo>
                <a:lnTo>
                  <a:pt x="402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1835150" y="2420938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AutoShape 6"/>
          <p:cNvSpPr>
            <a:spLocks noChangeArrowheads="1"/>
          </p:cNvSpPr>
          <p:nvPr/>
        </p:nvSpPr>
        <p:spPr bwMode="auto">
          <a:xfrm>
            <a:off x="2339975" y="2276475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AutoShape 7"/>
          <p:cNvSpPr>
            <a:spLocks noChangeArrowheads="1"/>
          </p:cNvSpPr>
          <p:nvPr/>
        </p:nvSpPr>
        <p:spPr bwMode="auto">
          <a:xfrm>
            <a:off x="3419475" y="2636838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AutoShape 8"/>
          <p:cNvSpPr>
            <a:spLocks noChangeArrowheads="1"/>
          </p:cNvSpPr>
          <p:nvPr/>
        </p:nvSpPr>
        <p:spPr bwMode="auto">
          <a:xfrm>
            <a:off x="1908175" y="2781300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Oval 9"/>
          <p:cNvSpPr>
            <a:spLocks noChangeArrowheads="1"/>
          </p:cNvSpPr>
          <p:nvPr/>
        </p:nvSpPr>
        <p:spPr bwMode="auto">
          <a:xfrm>
            <a:off x="3563938" y="2349500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Oval 10"/>
          <p:cNvSpPr>
            <a:spLocks noChangeArrowheads="1"/>
          </p:cNvSpPr>
          <p:nvPr/>
        </p:nvSpPr>
        <p:spPr bwMode="auto">
          <a:xfrm>
            <a:off x="3635375" y="2492375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Oval 11"/>
          <p:cNvSpPr>
            <a:spLocks noChangeArrowheads="1"/>
          </p:cNvSpPr>
          <p:nvPr/>
        </p:nvSpPr>
        <p:spPr bwMode="auto">
          <a:xfrm>
            <a:off x="3708400" y="2636838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Oval 12"/>
          <p:cNvSpPr>
            <a:spLocks noChangeArrowheads="1"/>
          </p:cNvSpPr>
          <p:nvPr/>
        </p:nvSpPr>
        <p:spPr bwMode="auto">
          <a:xfrm>
            <a:off x="3779838" y="2781300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Oval 13"/>
          <p:cNvSpPr>
            <a:spLocks noChangeArrowheads="1"/>
          </p:cNvSpPr>
          <p:nvPr/>
        </p:nvSpPr>
        <p:spPr bwMode="auto">
          <a:xfrm>
            <a:off x="3851275" y="2924175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2" name="Oval 14"/>
          <p:cNvSpPr>
            <a:spLocks noChangeArrowheads="1"/>
          </p:cNvSpPr>
          <p:nvPr/>
        </p:nvSpPr>
        <p:spPr bwMode="auto">
          <a:xfrm>
            <a:off x="3924300" y="3068638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Oval 15"/>
          <p:cNvSpPr>
            <a:spLocks noChangeArrowheads="1"/>
          </p:cNvSpPr>
          <p:nvPr/>
        </p:nvSpPr>
        <p:spPr bwMode="auto">
          <a:xfrm>
            <a:off x="3995738" y="3213100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AutoShape 16"/>
          <p:cNvSpPr>
            <a:spLocks noChangeArrowheads="1"/>
          </p:cNvSpPr>
          <p:nvPr/>
        </p:nvSpPr>
        <p:spPr bwMode="auto">
          <a:xfrm rot="10800000">
            <a:off x="3995738" y="3357563"/>
            <a:ext cx="215900" cy="287337"/>
          </a:xfrm>
          <a:prstGeom prst="parallelogram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0" hangingPunct="0"/>
            <a:endParaRPr lang="en-US" b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48145" name="AutoShape 17"/>
          <p:cNvSpPr>
            <a:spLocks noChangeArrowheads="1"/>
          </p:cNvSpPr>
          <p:nvPr/>
        </p:nvSpPr>
        <p:spPr bwMode="auto">
          <a:xfrm>
            <a:off x="4284663" y="3789363"/>
            <a:ext cx="287337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AutoShape 18"/>
          <p:cNvSpPr>
            <a:spLocks noChangeArrowheads="1"/>
          </p:cNvSpPr>
          <p:nvPr/>
        </p:nvSpPr>
        <p:spPr bwMode="auto">
          <a:xfrm>
            <a:off x="4211638" y="3213100"/>
            <a:ext cx="287337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7" name="AutoShape 19"/>
          <p:cNvSpPr>
            <a:spLocks noChangeArrowheads="1"/>
          </p:cNvSpPr>
          <p:nvPr/>
        </p:nvSpPr>
        <p:spPr bwMode="auto">
          <a:xfrm>
            <a:off x="3851275" y="3860800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Line 20"/>
          <p:cNvSpPr>
            <a:spLocks noChangeShapeType="1"/>
          </p:cNvSpPr>
          <p:nvPr/>
        </p:nvSpPr>
        <p:spPr bwMode="auto">
          <a:xfrm flipH="1">
            <a:off x="3203575" y="4076700"/>
            <a:ext cx="5762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49" name="AutoShape 21"/>
          <p:cNvSpPr>
            <a:spLocks noChangeArrowheads="1"/>
          </p:cNvSpPr>
          <p:nvPr/>
        </p:nvSpPr>
        <p:spPr bwMode="auto">
          <a:xfrm>
            <a:off x="2555875" y="4221163"/>
            <a:ext cx="647700" cy="503237"/>
          </a:xfrm>
          <a:prstGeom prst="lightningBol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0" name="AutoShape 22"/>
          <p:cNvSpPr>
            <a:spLocks noChangeArrowheads="1"/>
          </p:cNvSpPr>
          <p:nvPr/>
        </p:nvSpPr>
        <p:spPr bwMode="auto">
          <a:xfrm>
            <a:off x="2555875" y="4581525"/>
            <a:ext cx="503238" cy="576263"/>
          </a:xfrm>
          <a:prstGeom prst="lightningBol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1" name="AutoShape 23"/>
          <p:cNvSpPr>
            <a:spLocks noChangeArrowheads="1"/>
          </p:cNvSpPr>
          <p:nvPr/>
        </p:nvSpPr>
        <p:spPr bwMode="auto">
          <a:xfrm>
            <a:off x="3059113" y="4868863"/>
            <a:ext cx="503237" cy="576262"/>
          </a:xfrm>
          <a:prstGeom prst="lightningBol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2" name="Text Box 24"/>
          <p:cNvSpPr txBox="1">
            <a:spLocks noChangeArrowheads="1"/>
          </p:cNvSpPr>
          <p:nvPr/>
        </p:nvSpPr>
        <p:spPr bwMode="auto">
          <a:xfrm>
            <a:off x="1763713" y="4868863"/>
            <a:ext cx="1511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ahoma" pitchFamily="34" charset="0"/>
              </a:rPr>
              <a:t>Oxidant generation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48153" name="Text Box 25"/>
          <p:cNvSpPr txBox="1">
            <a:spLocks noChangeArrowheads="1"/>
          </p:cNvSpPr>
          <p:nvPr/>
        </p:nvSpPr>
        <p:spPr bwMode="auto">
          <a:xfrm>
            <a:off x="1403350" y="1916113"/>
            <a:ext cx="1655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ahoma" pitchFamily="34" charset="0"/>
              </a:rPr>
              <a:t>Rhinovirus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48154" name="Text Box 26"/>
          <p:cNvSpPr txBox="1">
            <a:spLocks noChangeArrowheads="1"/>
          </p:cNvSpPr>
          <p:nvPr/>
        </p:nvSpPr>
        <p:spPr bwMode="auto">
          <a:xfrm>
            <a:off x="3779838" y="2133600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ahoma" pitchFamily="34" charset="0"/>
              </a:rPr>
              <a:t>ICAM-1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48155" name="AutoShape 27"/>
          <p:cNvSpPr>
            <a:spLocks noChangeArrowheads="1"/>
          </p:cNvSpPr>
          <p:nvPr/>
        </p:nvSpPr>
        <p:spPr bwMode="auto">
          <a:xfrm>
            <a:off x="4427538" y="4581525"/>
            <a:ext cx="1223962" cy="431800"/>
          </a:xfrm>
          <a:prstGeom prst="triangle">
            <a:avLst>
              <a:gd name="adj" fmla="val 50000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6" name="Rectangle 28"/>
          <p:cNvSpPr>
            <a:spLocks noChangeArrowheads="1"/>
          </p:cNvSpPr>
          <p:nvPr/>
        </p:nvSpPr>
        <p:spPr bwMode="auto">
          <a:xfrm>
            <a:off x="5292725" y="4292600"/>
            <a:ext cx="14287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7" name="AutoShape 29"/>
          <p:cNvSpPr>
            <a:spLocks noChangeArrowheads="1"/>
          </p:cNvSpPr>
          <p:nvPr/>
        </p:nvSpPr>
        <p:spPr bwMode="auto">
          <a:xfrm>
            <a:off x="2700338" y="4437063"/>
            <a:ext cx="503237" cy="576262"/>
          </a:xfrm>
          <a:prstGeom prst="lightningBol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8" name="Rectangle 30"/>
          <p:cNvSpPr>
            <a:spLocks noChangeArrowheads="1"/>
          </p:cNvSpPr>
          <p:nvPr/>
        </p:nvSpPr>
        <p:spPr bwMode="auto">
          <a:xfrm>
            <a:off x="5508625" y="4292600"/>
            <a:ext cx="14287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9" name="Rectangle 31"/>
          <p:cNvSpPr>
            <a:spLocks noChangeArrowheads="1"/>
          </p:cNvSpPr>
          <p:nvPr/>
        </p:nvSpPr>
        <p:spPr bwMode="auto">
          <a:xfrm>
            <a:off x="5724525" y="4292600"/>
            <a:ext cx="14287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0" name="Rectangle 32"/>
          <p:cNvSpPr>
            <a:spLocks noChangeArrowheads="1"/>
          </p:cNvSpPr>
          <p:nvPr/>
        </p:nvSpPr>
        <p:spPr bwMode="auto">
          <a:xfrm>
            <a:off x="5940425" y="4292600"/>
            <a:ext cx="14287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1" name="Arc 33"/>
          <p:cNvSpPr>
            <a:spLocks/>
          </p:cNvSpPr>
          <p:nvPr/>
        </p:nvSpPr>
        <p:spPr bwMode="auto">
          <a:xfrm rot="10800000" flipV="1">
            <a:off x="4787900" y="5164138"/>
            <a:ext cx="2952750" cy="1001712"/>
          </a:xfrm>
          <a:custGeom>
            <a:avLst/>
            <a:gdLst>
              <a:gd name="T0" fmla="*/ 151852701 w 21600"/>
              <a:gd name="T1" fmla="*/ 0 h 20013"/>
              <a:gd name="T2" fmla="*/ 403645017 w 21600"/>
              <a:gd name="T3" fmla="*/ 50138749 h 20013"/>
              <a:gd name="T4" fmla="*/ 0 w 21600"/>
              <a:gd name="T5" fmla="*/ 50138749 h 20013"/>
              <a:gd name="T6" fmla="*/ 0 60000 65536"/>
              <a:gd name="T7" fmla="*/ 0 60000 65536"/>
              <a:gd name="T8" fmla="*/ 0 60000 65536"/>
              <a:gd name="T9" fmla="*/ 0 w 21600"/>
              <a:gd name="T10" fmla="*/ 0 h 20013"/>
              <a:gd name="T11" fmla="*/ 21600 w 21600"/>
              <a:gd name="T12" fmla="*/ 20013 h 200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013" fill="none" extrusionOk="0">
                <a:moveTo>
                  <a:pt x="8126" y="-1"/>
                </a:moveTo>
                <a:cubicBezTo>
                  <a:pt x="16271" y="3307"/>
                  <a:pt x="21600" y="11221"/>
                  <a:pt x="21600" y="20013"/>
                </a:cubicBezTo>
              </a:path>
              <a:path w="21600" h="20013" stroke="0" extrusionOk="0">
                <a:moveTo>
                  <a:pt x="8126" y="-1"/>
                </a:moveTo>
                <a:cubicBezTo>
                  <a:pt x="16271" y="3307"/>
                  <a:pt x="21600" y="11221"/>
                  <a:pt x="21600" y="20013"/>
                </a:cubicBezTo>
                <a:lnTo>
                  <a:pt x="0" y="20013"/>
                </a:lnTo>
                <a:lnTo>
                  <a:pt x="8126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62" name="AutoShape 34"/>
          <p:cNvSpPr>
            <a:spLocks noChangeArrowheads="1"/>
          </p:cNvSpPr>
          <p:nvPr/>
        </p:nvSpPr>
        <p:spPr bwMode="auto">
          <a:xfrm>
            <a:off x="5508625" y="6165850"/>
            <a:ext cx="2951163" cy="142875"/>
          </a:xfrm>
          <a:prstGeom prst="homePlate">
            <a:avLst>
              <a:gd name="adj" fmla="val 5163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3" name="AutoShape 35"/>
          <p:cNvSpPr>
            <a:spLocks noChangeArrowheads="1"/>
          </p:cNvSpPr>
          <p:nvPr/>
        </p:nvSpPr>
        <p:spPr bwMode="auto">
          <a:xfrm>
            <a:off x="5651500" y="5734050"/>
            <a:ext cx="1223963" cy="431800"/>
          </a:xfrm>
          <a:prstGeom prst="triangle">
            <a:avLst>
              <a:gd name="adj" fmla="val 50000"/>
            </a:avLst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4" name="Text Box 36"/>
          <p:cNvSpPr txBox="1">
            <a:spLocks noChangeArrowheads="1"/>
          </p:cNvSpPr>
          <p:nvPr/>
        </p:nvSpPr>
        <p:spPr bwMode="auto">
          <a:xfrm>
            <a:off x="4572000" y="4941888"/>
            <a:ext cx="1223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ahoma" pitchFamily="34" charset="0"/>
              </a:rPr>
              <a:t>NF-</a:t>
            </a:r>
            <a:r>
              <a:rPr lang="el-GR">
                <a:solidFill>
                  <a:srgbClr val="FFFF00"/>
                </a:solidFill>
                <a:latin typeface="Tahoma" pitchFamily="34" charset="0"/>
              </a:rPr>
              <a:t>κ</a:t>
            </a:r>
            <a:r>
              <a:rPr lang="en-GB">
                <a:solidFill>
                  <a:srgbClr val="FFFF00"/>
                </a:solidFill>
                <a:latin typeface="Tahoma" pitchFamily="34" charset="0"/>
              </a:rPr>
              <a:t>B</a:t>
            </a:r>
            <a:endParaRPr lang="el-GR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48165" name="Line 37"/>
          <p:cNvSpPr>
            <a:spLocks noChangeShapeType="1"/>
          </p:cNvSpPr>
          <p:nvPr/>
        </p:nvSpPr>
        <p:spPr bwMode="auto">
          <a:xfrm>
            <a:off x="5292725" y="5300663"/>
            <a:ext cx="719138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66" name="Line 38"/>
          <p:cNvSpPr>
            <a:spLocks noChangeShapeType="1"/>
          </p:cNvSpPr>
          <p:nvPr/>
        </p:nvSpPr>
        <p:spPr bwMode="auto">
          <a:xfrm flipV="1">
            <a:off x="3492500" y="4508500"/>
            <a:ext cx="1439863" cy="4333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67" name="Text Box 39"/>
          <p:cNvSpPr txBox="1">
            <a:spLocks noChangeArrowheads="1"/>
          </p:cNvSpPr>
          <p:nvPr/>
        </p:nvSpPr>
        <p:spPr bwMode="auto">
          <a:xfrm>
            <a:off x="4643438" y="3500438"/>
            <a:ext cx="2160587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ahoma" pitchFamily="34" charset="0"/>
              </a:rPr>
              <a:t>I-</a:t>
            </a:r>
            <a:r>
              <a:rPr lang="el-GR">
                <a:solidFill>
                  <a:srgbClr val="FFFF00"/>
                </a:solidFill>
                <a:latin typeface="Tahoma" pitchFamily="34" charset="0"/>
              </a:rPr>
              <a:t>κ</a:t>
            </a:r>
            <a:r>
              <a:rPr lang="en-GB">
                <a:solidFill>
                  <a:srgbClr val="FFFF00"/>
                </a:solidFill>
                <a:latin typeface="Tahoma" pitchFamily="34" charset="0"/>
              </a:rPr>
              <a:t>B </a:t>
            </a:r>
          </a:p>
          <a:p>
            <a:pPr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ahoma" pitchFamily="34" charset="0"/>
              </a:rPr>
              <a:t>degradation</a:t>
            </a:r>
            <a:endParaRPr lang="el-GR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48168" name="AutoShape 40"/>
          <p:cNvSpPr>
            <a:spLocks noChangeArrowheads="1"/>
          </p:cNvSpPr>
          <p:nvPr/>
        </p:nvSpPr>
        <p:spPr bwMode="auto">
          <a:xfrm>
            <a:off x="6659563" y="2997200"/>
            <a:ext cx="2484437" cy="2952750"/>
          </a:xfrm>
          <a:prstGeom prst="irregularSeal2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9" name="Text Box 41"/>
          <p:cNvSpPr txBox="1">
            <a:spLocks noChangeArrowheads="1"/>
          </p:cNvSpPr>
          <p:nvPr/>
        </p:nvSpPr>
        <p:spPr bwMode="auto">
          <a:xfrm>
            <a:off x="6948488" y="4076700"/>
            <a:ext cx="180022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ahoma" pitchFamily="34" charset="0"/>
              </a:rPr>
              <a:t>Pro-</a:t>
            </a:r>
          </a:p>
          <a:p>
            <a:pPr algn="l"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ahoma" pitchFamily="34" charset="0"/>
              </a:rPr>
              <a:t>inflammatory</a:t>
            </a:r>
          </a:p>
          <a:p>
            <a:pPr algn="l"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ahoma" pitchFamily="34" charset="0"/>
              </a:rPr>
              <a:t>mediators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cxnSp>
        <p:nvCxnSpPr>
          <p:cNvPr id="48170" name="AutoShape 42"/>
          <p:cNvCxnSpPr>
            <a:cxnSpLocks noChangeShapeType="1"/>
            <a:stCxn id="48168" idx="0"/>
          </p:cNvCxnSpPr>
          <p:nvPr/>
        </p:nvCxnSpPr>
        <p:spPr bwMode="auto">
          <a:xfrm rot="5400000" flipH="1">
            <a:off x="5837238" y="1300162"/>
            <a:ext cx="890588" cy="2989263"/>
          </a:xfrm>
          <a:prstGeom prst="curvedConnector2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71" name="AutoShape 43"/>
          <p:cNvCxnSpPr>
            <a:cxnSpLocks noChangeShapeType="1"/>
            <a:stCxn id="48162" idx="0"/>
            <a:endCxn id="48168" idx="2"/>
          </p:cNvCxnSpPr>
          <p:nvPr/>
        </p:nvCxnSpPr>
        <p:spPr bwMode="auto">
          <a:xfrm rot="-5400000">
            <a:off x="7015957" y="5187156"/>
            <a:ext cx="577850" cy="1379537"/>
          </a:xfrm>
          <a:prstGeom prst="curvedConnector3">
            <a:avLst>
              <a:gd name="adj1" fmla="val 18681"/>
            </a:avLst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72" name="Text Box 44"/>
          <p:cNvSpPr txBox="1">
            <a:spLocks noChangeArrowheads="1"/>
          </p:cNvSpPr>
          <p:nvPr/>
        </p:nvSpPr>
        <p:spPr bwMode="auto">
          <a:xfrm>
            <a:off x="7235825" y="1989138"/>
            <a:ext cx="17287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>
                <a:solidFill>
                  <a:srgbClr val="FFFF00"/>
                </a:solidFill>
                <a:latin typeface="Tahoma" pitchFamily="34" charset="0"/>
              </a:rPr>
              <a:t>Allergen</a:t>
            </a:r>
            <a:endParaRPr lang="en-US" sz="280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48173" name="Line 45"/>
          <p:cNvSpPr>
            <a:spLocks noChangeShapeType="1"/>
          </p:cNvSpPr>
          <p:nvPr/>
        </p:nvSpPr>
        <p:spPr bwMode="auto">
          <a:xfrm>
            <a:off x="8101013" y="2492375"/>
            <a:ext cx="0" cy="7207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74" name="Oval 46"/>
          <p:cNvSpPr>
            <a:spLocks noChangeArrowheads="1"/>
          </p:cNvSpPr>
          <p:nvPr/>
        </p:nvSpPr>
        <p:spPr bwMode="auto">
          <a:xfrm>
            <a:off x="1116013" y="1844675"/>
            <a:ext cx="1871662" cy="1223963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755650"/>
            <a:ext cx="877252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Rectangle 3"/>
          <p:cNvSpPr>
            <a:spLocks noGrp="1" noChangeArrowheads="1"/>
          </p:cNvSpPr>
          <p:nvPr>
            <p:ph type="title"/>
          </p:nvPr>
        </p:nvSpPr>
        <p:spPr>
          <a:xfrm>
            <a:off x="204788" y="171450"/>
            <a:ext cx="8723312" cy="471488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smtClean="0">
                <a:solidFill>
                  <a:schemeClr val="tx1"/>
                </a:solidFill>
              </a:rPr>
              <a:t>Bronchial Biopsy Stained for ICAM-1 </a:t>
            </a:r>
            <a:r>
              <a:rPr lang="en-GB" sz="2400" smtClean="0">
                <a:solidFill>
                  <a:schemeClr val="tx1"/>
                </a:solidFill>
              </a:rPr>
              <a:t>(in brown)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408988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sICAM at presentation in transient and persistent wheeze</a:t>
            </a: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0" y="1704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410" name="Object 4"/>
          <p:cNvGraphicFramePr>
            <a:graphicFrameLocks noChangeAspect="1"/>
          </p:cNvGraphicFramePr>
          <p:nvPr/>
        </p:nvGraphicFramePr>
        <p:xfrm>
          <a:off x="539750" y="1844675"/>
          <a:ext cx="8027988" cy="501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r:id="rId4" imgW="5086662" imgH="3382780" progId="MinitabGraph.Document">
                  <p:embed/>
                </p:oleObj>
              </mc:Choice>
              <mc:Fallback>
                <p:oleObj r:id="rId4" imgW="5086662" imgH="3382780" progId="MinitabGraph.Document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844675"/>
                        <a:ext cx="8027988" cy="501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619250" y="4652963"/>
            <a:ext cx="360363" cy="12239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258888" y="4076700"/>
            <a:ext cx="433387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964612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Normal epithelial cell response to rhino-virus - up-regulation of IFN-</a:t>
            </a:r>
            <a:r>
              <a:rPr lang="el-GR" smtClean="0">
                <a:solidFill>
                  <a:srgbClr val="FFFF00"/>
                </a:solidFill>
              </a:rPr>
              <a:t>β</a:t>
            </a:r>
          </a:p>
        </p:txBody>
      </p:sp>
      <p:sp>
        <p:nvSpPr>
          <p:cNvPr id="50179" name="Arc 3"/>
          <p:cNvSpPr>
            <a:spLocks/>
          </p:cNvSpPr>
          <p:nvPr/>
        </p:nvSpPr>
        <p:spPr bwMode="auto">
          <a:xfrm rot="10800000" flipV="1">
            <a:off x="2124075" y="2924175"/>
            <a:ext cx="5616575" cy="1512888"/>
          </a:xfrm>
          <a:custGeom>
            <a:avLst/>
            <a:gdLst>
              <a:gd name="T0" fmla="*/ 0 w 21600"/>
              <a:gd name="T1" fmla="*/ 0 h 21600"/>
              <a:gd name="T2" fmla="*/ 1460458227 w 21600"/>
              <a:gd name="T3" fmla="*/ 105851517 h 21600"/>
              <a:gd name="T4" fmla="*/ 0 w 21600"/>
              <a:gd name="T5" fmla="*/ 105964353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0" y="0"/>
                  <a:pt x="21587" y="9656"/>
                  <a:pt x="21599" y="21577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0" y="0"/>
                  <a:pt x="21587" y="9656"/>
                  <a:pt x="21599" y="2157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80" name="Arc 4"/>
          <p:cNvSpPr>
            <a:spLocks/>
          </p:cNvSpPr>
          <p:nvPr/>
        </p:nvSpPr>
        <p:spPr bwMode="auto">
          <a:xfrm rot="10800000" flipV="1">
            <a:off x="2224088" y="3068638"/>
            <a:ext cx="5586412" cy="1512887"/>
          </a:xfrm>
          <a:custGeom>
            <a:avLst/>
            <a:gdLst>
              <a:gd name="T0" fmla="*/ 27183407 w 21483"/>
              <a:gd name="T1" fmla="*/ 0 h 21596"/>
              <a:gd name="T2" fmla="*/ 1452683464 w 21483"/>
              <a:gd name="T3" fmla="*/ 94956568 h 21596"/>
              <a:gd name="T4" fmla="*/ 0 w 21483"/>
              <a:gd name="T5" fmla="*/ 105983840 h 21596"/>
              <a:gd name="T6" fmla="*/ 0 60000 65536"/>
              <a:gd name="T7" fmla="*/ 0 60000 65536"/>
              <a:gd name="T8" fmla="*/ 0 60000 65536"/>
              <a:gd name="T9" fmla="*/ 0 w 21483"/>
              <a:gd name="T10" fmla="*/ 0 h 21596"/>
              <a:gd name="T11" fmla="*/ 21483 w 21483"/>
              <a:gd name="T12" fmla="*/ 21596 h 215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83" h="21596" fill="none" extrusionOk="0">
                <a:moveTo>
                  <a:pt x="402" y="-1"/>
                </a:moveTo>
                <a:cubicBezTo>
                  <a:pt x="11306" y="202"/>
                  <a:pt x="20348" y="8502"/>
                  <a:pt x="21482" y="19349"/>
                </a:cubicBezTo>
              </a:path>
              <a:path w="21483" h="21596" stroke="0" extrusionOk="0">
                <a:moveTo>
                  <a:pt x="402" y="-1"/>
                </a:moveTo>
                <a:cubicBezTo>
                  <a:pt x="11306" y="202"/>
                  <a:pt x="20348" y="8502"/>
                  <a:pt x="21482" y="19349"/>
                </a:cubicBezTo>
                <a:lnTo>
                  <a:pt x="0" y="21596"/>
                </a:lnTo>
                <a:lnTo>
                  <a:pt x="402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1835150" y="2420938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AutoShape 6"/>
          <p:cNvSpPr>
            <a:spLocks noChangeArrowheads="1"/>
          </p:cNvSpPr>
          <p:nvPr/>
        </p:nvSpPr>
        <p:spPr bwMode="auto">
          <a:xfrm>
            <a:off x="2339975" y="2276475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AutoShape 7"/>
          <p:cNvSpPr>
            <a:spLocks noChangeArrowheads="1"/>
          </p:cNvSpPr>
          <p:nvPr/>
        </p:nvSpPr>
        <p:spPr bwMode="auto">
          <a:xfrm>
            <a:off x="3419475" y="2636838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AutoShape 8"/>
          <p:cNvSpPr>
            <a:spLocks noChangeArrowheads="1"/>
          </p:cNvSpPr>
          <p:nvPr/>
        </p:nvSpPr>
        <p:spPr bwMode="auto">
          <a:xfrm>
            <a:off x="1908175" y="2781300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Oval 9"/>
          <p:cNvSpPr>
            <a:spLocks noChangeArrowheads="1"/>
          </p:cNvSpPr>
          <p:nvPr/>
        </p:nvSpPr>
        <p:spPr bwMode="auto">
          <a:xfrm>
            <a:off x="3563938" y="2349500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Oval 10"/>
          <p:cNvSpPr>
            <a:spLocks noChangeArrowheads="1"/>
          </p:cNvSpPr>
          <p:nvPr/>
        </p:nvSpPr>
        <p:spPr bwMode="auto">
          <a:xfrm>
            <a:off x="3635375" y="2492375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Oval 11"/>
          <p:cNvSpPr>
            <a:spLocks noChangeArrowheads="1"/>
          </p:cNvSpPr>
          <p:nvPr/>
        </p:nvSpPr>
        <p:spPr bwMode="auto">
          <a:xfrm>
            <a:off x="3708400" y="2636838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Oval 12"/>
          <p:cNvSpPr>
            <a:spLocks noChangeArrowheads="1"/>
          </p:cNvSpPr>
          <p:nvPr/>
        </p:nvSpPr>
        <p:spPr bwMode="auto">
          <a:xfrm>
            <a:off x="3779838" y="2781300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Oval 13"/>
          <p:cNvSpPr>
            <a:spLocks noChangeArrowheads="1"/>
          </p:cNvSpPr>
          <p:nvPr/>
        </p:nvSpPr>
        <p:spPr bwMode="auto">
          <a:xfrm>
            <a:off x="3851275" y="2924175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Oval 14"/>
          <p:cNvSpPr>
            <a:spLocks noChangeArrowheads="1"/>
          </p:cNvSpPr>
          <p:nvPr/>
        </p:nvSpPr>
        <p:spPr bwMode="auto">
          <a:xfrm>
            <a:off x="3924300" y="3068638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Oval 15"/>
          <p:cNvSpPr>
            <a:spLocks noChangeArrowheads="1"/>
          </p:cNvSpPr>
          <p:nvPr/>
        </p:nvSpPr>
        <p:spPr bwMode="auto">
          <a:xfrm>
            <a:off x="3995738" y="3213100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2" name="AutoShape 16"/>
          <p:cNvSpPr>
            <a:spLocks noChangeArrowheads="1"/>
          </p:cNvSpPr>
          <p:nvPr/>
        </p:nvSpPr>
        <p:spPr bwMode="auto">
          <a:xfrm rot="10800000">
            <a:off x="3995738" y="3357563"/>
            <a:ext cx="215900" cy="287337"/>
          </a:xfrm>
          <a:prstGeom prst="parallelogram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0" hangingPunct="0"/>
            <a:endParaRPr lang="en-US" b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50193" name="AutoShape 17"/>
          <p:cNvSpPr>
            <a:spLocks noChangeArrowheads="1"/>
          </p:cNvSpPr>
          <p:nvPr/>
        </p:nvSpPr>
        <p:spPr bwMode="auto">
          <a:xfrm>
            <a:off x="3348038" y="4076700"/>
            <a:ext cx="287337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AutoShape 18"/>
          <p:cNvSpPr>
            <a:spLocks noChangeArrowheads="1"/>
          </p:cNvSpPr>
          <p:nvPr/>
        </p:nvSpPr>
        <p:spPr bwMode="auto">
          <a:xfrm>
            <a:off x="4211638" y="3213100"/>
            <a:ext cx="287337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AutoShape 19"/>
          <p:cNvSpPr>
            <a:spLocks noChangeArrowheads="1"/>
          </p:cNvSpPr>
          <p:nvPr/>
        </p:nvSpPr>
        <p:spPr bwMode="auto">
          <a:xfrm>
            <a:off x="2987675" y="4365625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1403350" y="1916113"/>
            <a:ext cx="1655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ahoma" pitchFamily="34" charset="0"/>
              </a:rPr>
              <a:t>Rhinovirus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3779838" y="2133600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ahoma" pitchFamily="34" charset="0"/>
              </a:rPr>
              <a:t>ICAM-1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50198" name="Arc 22"/>
          <p:cNvSpPr>
            <a:spLocks/>
          </p:cNvSpPr>
          <p:nvPr/>
        </p:nvSpPr>
        <p:spPr bwMode="auto">
          <a:xfrm rot="10800000" flipV="1">
            <a:off x="4787900" y="5164138"/>
            <a:ext cx="2952750" cy="1001712"/>
          </a:xfrm>
          <a:custGeom>
            <a:avLst/>
            <a:gdLst>
              <a:gd name="T0" fmla="*/ 151852701 w 21600"/>
              <a:gd name="T1" fmla="*/ 0 h 20013"/>
              <a:gd name="T2" fmla="*/ 403645017 w 21600"/>
              <a:gd name="T3" fmla="*/ 50138749 h 20013"/>
              <a:gd name="T4" fmla="*/ 0 w 21600"/>
              <a:gd name="T5" fmla="*/ 50138749 h 20013"/>
              <a:gd name="T6" fmla="*/ 0 60000 65536"/>
              <a:gd name="T7" fmla="*/ 0 60000 65536"/>
              <a:gd name="T8" fmla="*/ 0 60000 65536"/>
              <a:gd name="T9" fmla="*/ 0 w 21600"/>
              <a:gd name="T10" fmla="*/ 0 h 20013"/>
              <a:gd name="T11" fmla="*/ 21600 w 21600"/>
              <a:gd name="T12" fmla="*/ 20013 h 200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013" fill="none" extrusionOk="0">
                <a:moveTo>
                  <a:pt x="8126" y="-1"/>
                </a:moveTo>
                <a:cubicBezTo>
                  <a:pt x="16271" y="3307"/>
                  <a:pt x="21600" y="11221"/>
                  <a:pt x="21600" y="20013"/>
                </a:cubicBezTo>
              </a:path>
              <a:path w="21600" h="20013" stroke="0" extrusionOk="0">
                <a:moveTo>
                  <a:pt x="8126" y="-1"/>
                </a:moveTo>
                <a:cubicBezTo>
                  <a:pt x="16271" y="3307"/>
                  <a:pt x="21600" y="11221"/>
                  <a:pt x="21600" y="20013"/>
                </a:cubicBezTo>
                <a:lnTo>
                  <a:pt x="0" y="20013"/>
                </a:lnTo>
                <a:lnTo>
                  <a:pt x="8126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199" name="Text Box 23"/>
          <p:cNvSpPr txBox="1">
            <a:spLocks noChangeArrowheads="1"/>
          </p:cNvSpPr>
          <p:nvPr/>
        </p:nvSpPr>
        <p:spPr bwMode="auto">
          <a:xfrm>
            <a:off x="7380288" y="3789363"/>
            <a:ext cx="1511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3200">
                <a:solidFill>
                  <a:srgbClr val="FFFF00"/>
                </a:solidFill>
                <a:latin typeface="Tahoma" pitchFamily="34" charset="0"/>
              </a:rPr>
              <a:t>IFN-</a:t>
            </a:r>
            <a:r>
              <a:rPr lang="el-GR" sz="3200">
                <a:solidFill>
                  <a:srgbClr val="FFFF00"/>
                </a:solidFill>
                <a:latin typeface="Tahoma" pitchFamily="34" charset="0"/>
              </a:rPr>
              <a:t>β</a:t>
            </a:r>
          </a:p>
        </p:txBody>
      </p:sp>
      <p:sp>
        <p:nvSpPr>
          <p:cNvPr id="50200" name="Text Box 24"/>
          <p:cNvSpPr txBox="1">
            <a:spLocks noChangeArrowheads="1"/>
          </p:cNvSpPr>
          <p:nvPr/>
        </p:nvSpPr>
        <p:spPr bwMode="auto">
          <a:xfrm>
            <a:off x="1743075" y="65849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/>
            <a:endParaRPr lang="en-US">
              <a:latin typeface="Tahoma" pitchFamily="34" charset="0"/>
            </a:endParaRPr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>
            <a:off x="3419475" y="4508500"/>
            <a:ext cx="2592388" cy="158432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02" name="AutoShape 26"/>
          <p:cNvSpPr>
            <a:spLocks noChangeArrowheads="1"/>
          </p:cNvSpPr>
          <p:nvPr/>
        </p:nvSpPr>
        <p:spPr bwMode="auto">
          <a:xfrm>
            <a:off x="5508625" y="6165850"/>
            <a:ext cx="2951163" cy="142875"/>
          </a:xfrm>
          <a:prstGeom prst="homePlate">
            <a:avLst>
              <a:gd name="adj" fmla="val 5163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Line 27"/>
          <p:cNvSpPr>
            <a:spLocks noChangeShapeType="1"/>
          </p:cNvSpPr>
          <p:nvPr/>
        </p:nvSpPr>
        <p:spPr bwMode="auto">
          <a:xfrm flipV="1">
            <a:off x="6227763" y="4437063"/>
            <a:ext cx="1584325" cy="16557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4787900" y="3789363"/>
            <a:ext cx="187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2400">
                <a:latin typeface="Tahoma" pitchFamily="34" charset="0"/>
              </a:rPr>
              <a:t>Apoptosis</a:t>
            </a:r>
          </a:p>
        </p:txBody>
      </p:sp>
      <p:sp>
        <p:nvSpPr>
          <p:cNvPr id="50205" name="Line 29"/>
          <p:cNvSpPr>
            <a:spLocks noChangeShapeType="1"/>
          </p:cNvSpPr>
          <p:nvPr/>
        </p:nvSpPr>
        <p:spPr bwMode="auto">
          <a:xfrm flipH="1" flipV="1">
            <a:off x="6443663" y="4076700"/>
            <a:ext cx="792162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06" name="Line 30"/>
          <p:cNvSpPr>
            <a:spLocks noChangeShapeType="1"/>
          </p:cNvSpPr>
          <p:nvPr/>
        </p:nvSpPr>
        <p:spPr bwMode="auto">
          <a:xfrm flipH="1" flipV="1">
            <a:off x="2051050" y="3716338"/>
            <a:ext cx="273685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07" name="Text Box 31"/>
          <p:cNvSpPr txBox="1">
            <a:spLocks noChangeArrowheads="1"/>
          </p:cNvSpPr>
          <p:nvPr/>
        </p:nvSpPr>
        <p:spPr bwMode="auto">
          <a:xfrm>
            <a:off x="468313" y="2924175"/>
            <a:ext cx="17287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2000">
                <a:latin typeface="Tahoma" pitchFamily="34" charset="0"/>
              </a:rPr>
              <a:t>No more viral uptake or replication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Virus and asthm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8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IFN-</a:t>
            </a:r>
            <a:r>
              <a:rPr lang="el-GR" smtClean="0">
                <a:solidFill>
                  <a:srgbClr val="FFFF00"/>
                </a:solidFill>
              </a:rPr>
              <a:t>β</a:t>
            </a:r>
            <a:r>
              <a:rPr lang="en-GB" smtClean="0">
                <a:solidFill>
                  <a:srgbClr val="FFFF00"/>
                </a:solidFill>
              </a:rPr>
              <a:t> in epithelial cell culture supernatants</a:t>
            </a:r>
            <a:endParaRPr lang="el-GR" smtClean="0">
              <a:solidFill>
                <a:srgbClr val="FFFF00"/>
              </a:solidFill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348038" y="6165850"/>
            <a:ext cx="5400675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b="0">
                <a:solidFill>
                  <a:schemeClr val="bg1"/>
                </a:solidFill>
                <a:latin typeface="Tahoma" pitchFamily="34" charset="0"/>
              </a:rPr>
              <a:t>Wark et al J. Exp. Med 2005;201:937-47</a:t>
            </a:r>
            <a:endParaRPr lang="en-US" b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2051050" y="2924175"/>
            <a:ext cx="433388" cy="4333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FF00"/>
                </a:solidFill>
              </a:rPr>
              <a:t>No rhino-virus induced up-regulation of IFN-</a:t>
            </a:r>
            <a:r>
              <a:rPr lang="el-GR" sz="4000" smtClean="0">
                <a:solidFill>
                  <a:srgbClr val="FFFF00"/>
                </a:solidFill>
              </a:rPr>
              <a:t>β</a:t>
            </a:r>
            <a:r>
              <a:rPr lang="en-GB" sz="4000" smtClean="0">
                <a:solidFill>
                  <a:srgbClr val="FFFF00"/>
                </a:solidFill>
              </a:rPr>
              <a:t> in asthma.</a:t>
            </a:r>
            <a:endParaRPr lang="el-GR" sz="4000" smtClean="0">
              <a:solidFill>
                <a:srgbClr val="FFFF00"/>
              </a:solidFill>
            </a:endParaRPr>
          </a:p>
        </p:txBody>
      </p:sp>
      <p:sp>
        <p:nvSpPr>
          <p:cNvPr id="52227" name="Arc 3"/>
          <p:cNvSpPr>
            <a:spLocks/>
          </p:cNvSpPr>
          <p:nvPr/>
        </p:nvSpPr>
        <p:spPr bwMode="auto">
          <a:xfrm rot="10800000" flipV="1">
            <a:off x="2124075" y="2924175"/>
            <a:ext cx="5616575" cy="1512888"/>
          </a:xfrm>
          <a:custGeom>
            <a:avLst/>
            <a:gdLst>
              <a:gd name="T0" fmla="*/ 0 w 21600"/>
              <a:gd name="T1" fmla="*/ 0 h 21600"/>
              <a:gd name="T2" fmla="*/ 1460458227 w 21600"/>
              <a:gd name="T3" fmla="*/ 105851517 h 21600"/>
              <a:gd name="T4" fmla="*/ 0 w 21600"/>
              <a:gd name="T5" fmla="*/ 105964353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0" y="0"/>
                  <a:pt x="21587" y="9656"/>
                  <a:pt x="21599" y="21577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0" y="0"/>
                  <a:pt x="21587" y="9656"/>
                  <a:pt x="21599" y="2157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28" name="Arc 4"/>
          <p:cNvSpPr>
            <a:spLocks/>
          </p:cNvSpPr>
          <p:nvPr/>
        </p:nvSpPr>
        <p:spPr bwMode="auto">
          <a:xfrm rot="10800000" flipV="1">
            <a:off x="2224088" y="3068638"/>
            <a:ext cx="5586412" cy="1512887"/>
          </a:xfrm>
          <a:custGeom>
            <a:avLst/>
            <a:gdLst>
              <a:gd name="T0" fmla="*/ 27183407 w 21483"/>
              <a:gd name="T1" fmla="*/ 0 h 21596"/>
              <a:gd name="T2" fmla="*/ 1452683464 w 21483"/>
              <a:gd name="T3" fmla="*/ 94956568 h 21596"/>
              <a:gd name="T4" fmla="*/ 0 w 21483"/>
              <a:gd name="T5" fmla="*/ 105983840 h 21596"/>
              <a:gd name="T6" fmla="*/ 0 60000 65536"/>
              <a:gd name="T7" fmla="*/ 0 60000 65536"/>
              <a:gd name="T8" fmla="*/ 0 60000 65536"/>
              <a:gd name="T9" fmla="*/ 0 w 21483"/>
              <a:gd name="T10" fmla="*/ 0 h 21596"/>
              <a:gd name="T11" fmla="*/ 21483 w 21483"/>
              <a:gd name="T12" fmla="*/ 21596 h 215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83" h="21596" fill="none" extrusionOk="0">
                <a:moveTo>
                  <a:pt x="402" y="-1"/>
                </a:moveTo>
                <a:cubicBezTo>
                  <a:pt x="11306" y="202"/>
                  <a:pt x="20348" y="8502"/>
                  <a:pt x="21482" y="19349"/>
                </a:cubicBezTo>
              </a:path>
              <a:path w="21483" h="21596" stroke="0" extrusionOk="0">
                <a:moveTo>
                  <a:pt x="402" y="-1"/>
                </a:moveTo>
                <a:cubicBezTo>
                  <a:pt x="11306" y="202"/>
                  <a:pt x="20348" y="8502"/>
                  <a:pt x="21482" y="19349"/>
                </a:cubicBezTo>
                <a:lnTo>
                  <a:pt x="0" y="21596"/>
                </a:lnTo>
                <a:lnTo>
                  <a:pt x="402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1835150" y="2420938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auto">
          <a:xfrm>
            <a:off x="2339975" y="2276475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AutoShape 7"/>
          <p:cNvSpPr>
            <a:spLocks noChangeArrowheads="1"/>
          </p:cNvSpPr>
          <p:nvPr/>
        </p:nvSpPr>
        <p:spPr bwMode="auto">
          <a:xfrm>
            <a:off x="3419475" y="2636838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2" name="AutoShape 8"/>
          <p:cNvSpPr>
            <a:spLocks noChangeArrowheads="1"/>
          </p:cNvSpPr>
          <p:nvPr/>
        </p:nvSpPr>
        <p:spPr bwMode="auto">
          <a:xfrm>
            <a:off x="1908175" y="2781300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3" name="Oval 9"/>
          <p:cNvSpPr>
            <a:spLocks noChangeArrowheads="1"/>
          </p:cNvSpPr>
          <p:nvPr/>
        </p:nvSpPr>
        <p:spPr bwMode="auto">
          <a:xfrm>
            <a:off x="3563938" y="2349500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4" name="Oval 10"/>
          <p:cNvSpPr>
            <a:spLocks noChangeArrowheads="1"/>
          </p:cNvSpPr>
          <p:nvPr/>
        </p:nvSpPr>
        <p:spPr bwMode="auto">
          <a:xfrm>
            <a:off x="3635375" y="2492375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5" name="Oval 11"/>
          <p:cNvSpPr>
            <a:spLocks noChangeArrowheads="1"/>
          </p:cNvSpPr>
          <p:nvPr/>
        </p:nvSpPr>
        <p:spPr bwMode="auto">
          <a:xfrm>
            <a:off x="3708400" y="2636838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3779838" y="2781300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3851275" y="2924175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8" name="Oval 14"/>
          <p:cNvSpPr>
            <a:spLocks noChangeArrowheads="1"/>
          </p:cNvSpPr>
          <p:nvPr/>
        </p:nvSpPr>
        <p:spPr bwMode="auto">
          <a:xfrm>
            <a:off x="3924300" y="3068638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9" name="Oval 15"/>
          <p:cNvSpPr>
            <a:spLocks noChangeArrowheads="1"/>
          </p:cNvSpPr>
          <p:nvPr/>
        </p:nvSpPr>
        <p:spPr bwMode="auto">
          <a:xfrm>
            <a:off x="3995738" y="3213100"/>
            <a:ext cx="2159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0" name="AutoShape 16"/>
          <p:cNvSpPr>
            <a:spLocks noChangeArrowheads="1"/>
          </p:cNvSpPr>
          <p:nvPr/>
        </p:nvSpPr>
        <p:spPr bwMode="auto">
          <a:xfrm rot="10800000">
            <a:off x="3995738" y="3357563"/>
            <a:ext cx="215900" cy="287337"/>
          </a:xfrm>
          <a:prstGeom prst="parallelogram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0" hangingPunct="0"/>
            <a:endParaRPr lang="en-US" b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52241" name="AutoShape 17"/>
          <p:cNvSpPr>
            <a:spLocks noChangeArrowheads="1"/>
          </p:cNvSpPr>
          <p:nvPr/>
        </p:nvSpPr>
        <p:spPr bwMode="auto">
          <a:xfrm>
            <a:off x="3348038" y="4076700"/>
            <a:ext cx="287337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2" name="AutoShape 18"/>
          <p:cNvSpPr>
            <a:spLocks noChangeArrowheads="1"/>
          </p:cNvSpPr>
          <p:nvPr/>
        </p:nvSpPr>
        <p:spPr bwMode="auto">
          <a:xfrm>
            <a:off x="4211638" y="3213100"/>
            <a:ext cx="287337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3" name="AutoShape 19"/>
          <p:cNvSpPr>
            <a:spLocks noChangeArrowheads="1"/>
          </p:cNvSpPr>
          <p:nvPr/>
        </p:nvSpPr>
        <p:spPr bwMode="auto">
          <a:xfrm>
            <a:off x="2987675" y="4365625"/>
            <a:ext cx="287338" cy="2159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1403350" y="1916113"/>
            <a:ext cx="1655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ahoma" pitchFamily="34" charset="0"/>
              </a:rPr>
              <a:t>Rhinovirus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3779838" y="2133600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  <a:latin typeface="Tahoma" pitchFamily="34" charset="0"/>
              </a:rPr>
              <a:t>ICAM-1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52246" name="Arc 22"/>
          <p:cNvSpPr>
            <a:spLocks/>
          </p:cNvSpPr>
          <p:nvPr/>
        </p:nvSpPr>
        <p:spPr bwMode="auto">
          <a:xfrm rot="10800000" flipV="1">
            <a:off x="4787900" y="5164138"/>
            <a:ext cx="2952750" cy="1001712"/>
          </a:xfrm>
          <a:custGeom>
            <a:avLst/>
            <a:gdLst>
              <a:gd name="T0" fmla="*/ 151852701 w 21600"/>
              <a:gd name="T1" fmla="*/ 0 h 20013"/>
              <a:gd name="T2" fmla="*/ 403645017 w 21600"/>
              <a:gd name="T3" fmla="*/ 50138749 h 20013"/>
              <a:gd name="T4" fmla="*/ 0 w 21600"/>
              <a:gd name="T5" fmla="*/ 50138749 h 20013"/>
              <a:gd name="T6" fmla="*/ 0 60000 65536"/>
              <a:gd name="T7" fmla="*/ 0 60000 65536"/>
              <a:gd name="T8" fmla="*/ 0 60000 65536"/>
              <a:gd name="T9" fmla="*/ 0 w 21600"/>
              <a:gd name="T10" fmla="*/ 0 h 20013"/>
              <a:gd name="T11" fmla="*/ 21600 w 21600"/>
              <a:gd name="T12" fmla="*/ 20013 h 200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013" fill="none" extrusionOk="0">
                <a:moveTo>
                  <a:pt x="8126" y="-1"/>
                </a:moveTo>
                <a:cubicBezTo>
                  <a:pt x="16271" y="3307"/>
                  <a:pt x="21600" y="11221"/>
                  <a:pt x="21600" y="20013"/>
                </a:cubicBezTo>
              </a:path>
              <a:path w="21600" h="20013" stroke="0" extrusionOk="0">
                <a:moveTo>
                  <a:pt x="8126" y="-1"/>
                </a:moveTo>
                <a:cubicBezTo>
                  <a:pt x="16271" y="3307"/>
                  <a:pt x="21600" y="11221"/>
                  <a:pt x="21600" y="20013"/>
                </a:cubicBezTo>
                <a:lnTo>
                  <a:pt x="0" y="20013"/>
                </a:lnTo>
                <a:lnTo>
                  <a:pt x="8126" y="-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>
            <a:off x="7308850" y="4005263"/>
            <a:ext cx="1511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2400">
                <a:solidFill>
                  <a:srgbClr val="FFFF00"/>
                </a:solidFill>
                <a:latin typeface="Tahoma" pitchFamily="34" charset="0"/>
              </a:rPr>
              <a:t>IFN-</a:t>
            </a:r>
            <a:r>
              <a:rPr lang="el-GR" sz="2400">
                <a:solidFill>
                  <a:srgbClr val="FFFF00"/>
                </a:solidFill>
                <a:latin typeface="Tahoma" pitchFamily="34" charset="0"/>
              </a:rPr>
              <a:t>β</a:t>
            </a: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1743075" y="65849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/>
            <a:endParaRPr lang="en-US">
              <a:latin typeface="Tahoma" pitchFamily="34" charset="0"/>
            </a:endParaRPr>
          </a:p>
        </p:txBody>
      </p:sp>
      <p:sp>
        <p:nvSpPr>
          <p:cNvPr id="52249" name="Line 25"/>
          <p:cNvSpPr>
            <a:spLocks noChangeShapeType="1"/>
          </p:cNvSpPr>
          <p:nvPr/>
        </p:nvSpPr>
        <p:spPr bwMode="auto">
          <a:xfrm>
            <a:off x="3419475" y="4508500"/>
            <a:ext cx="2592388" cy="158432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50" name="AutoShape 26"/>
          <p:cNvSpPr>
            <a:spLocks noChangeArrowheads="1"/>
          </p:cNvSpPr>
          <p:nvPr/>
        </p:nvSpPr>
        <p:spPr bwMode="auto">
          <a:xfrm>
            <a:off x="5508625" y="6165850"/>
            <a:ext cx="2951163" cy="142875"/>
          </a:xfrm>
          <a:prstGeom prst="homePlate">
            <a:avLst>
              <a:gd name="adj" fmla="val 5163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1" name="Line 27"/>
          <p:cNvSpPr>
            <a:spLocks noChangeShapeType="1"/>
          </p:cNvSpPr>
          <p:nvPr/>
        </p:nvSpPr>
        <p:spPr bwMode="auto">
          <a:xfrm flipV="1">
            <a:off x="6227763" y="4437063"/>
            <a:ext cx="1584325" cy="16557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4787900" y="3789363"/>
            <a:ext cx="187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2400">
                <a:latin typeface="Tahoma" pitchFamily="34" charset="0"/>
              </a:rPr>
              <a:t>Apoptosis</a:t>
            </a:r>
          </a:p>
        </p:txBody>
      </p:sp>
      <p:sp>
        <p:nvSpPr>
          <p:cNvPr id="52253" name="Line 29"/>
          <p:cNvSpPr>
            <a:spLocks noChangeShapeType="1"/>
          </p:cNvSpPr>
          <p:nvPr/>
        </p:nvSpPr>
        <p:spPr bwMode="auto">
          <a:xfrm flipH="1" flipV="1">
            <a:off x="6443663" y="4076700"/>
            <a:ext cx="792162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54" name="Line 30"/>
          <p:cNvSpPr>
            <a:spLocks noChangeShapeType="1"/>
          </p:cNvSpPr>
          <p:nvPr/>
        </p:nvSpPr>
        <p:spPr bwMode="auto">
          <a:xfrm flipH="1" flipV="1">
            <a:off x="2051050" y="3716338"/>
            <a:ext cx="273685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55" name="Text Box 31"/>
          <p:cNvSpPr txBox="1">
            <a:spLocks noChangeArrowheads="1"/>
          </p:cNvSpPr>
          <p:nvPr/>
        </p:nvSpPr>
        <p:spPr bwMode="auto">
          <a:xfrm>
            <a:off x="323850" y="2924175"/>
            <a:ext cx="18732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2400">
                <a:latin typeface="Tahoma" pitchFamily="34" charset="0"/>
              </a:rPr>
              <a:t>Virus replication and cell lysis.</a:t>
            </a:r>
          </a:p>
        </p:txBody>
      </p:sp>
      <p:sp>
        <p:nvSpPr>
          <p:cNvPr id="52256" name="Line 32"/>
          <p:cNvSpPr>
            <a:spLocks noChangeShapeType="1"/>
          </p:cNvSpPr>
          <p:nvPr/>
        </p:nvSpPr>
        <p:spPr bwMode="auto">
          <a:xfrm>
            <a:off x="7380288" y="3860800"/>
            <a:ext cx="86360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57" name="Line 33"/>
          <p:cNvSpPr>
            <a:spLocks noChangeShapeType="1"/>
          </p:cNvSpPr>
          <p:nvPr/>
        </p:nvSpPr>
        <p:spPr bwMode="auto">
          <a:xfrm flipV="1">
            <a:off x="7380288" y="3789363"/>
            <a:ext cx="863600" cy="7921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58" name="Line 34"/>
          <p:cNvSpPr>
            <a:spLocks noChangeShapeType="1"/>
          </p:cNvSpPr>
          <p:nvPr/>
        </p:nvSpPr>
        <p:spPr bwMode="auto">
          <a:xfrm>
            <a:off x="5219700" y="3644900"/>
            <a:ext cx="865188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59" name="Line 35"/>
          <p:cNvSpPr>
            <a:spLocks noChangeShapeType="1"/>
          </p:cNvSpPr>
          <p:nvPr/>
        </p:nvSpPr>
        <p:spPr bwMode="auto">
          <a:xfrm flipH="1">
            <a:off x="5219700" y="3573463"/>
            <a:ext cx="865188" cy="9350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60" name="Rectangle 36"/>
          <p:cNvSpPr>
            <a:spLocks noChangeArrowheads="1"/>
          </p:cNvSpPr>
          <p:nvPr/>
        </p:nvSpPr>
        <p:spPr bwMode="auto">
          <a:xfrm>
            <a:off x="539750" y="6237288"/>
            <a:ext cx="3732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0">
                <a:solidFill>
                  <a:schemeClr val="hlink"/>
                </a:solidFill>
                <a:latin typeface="Garamond" pitchFamily="18" charset="0"/>
              </a:rPr>
              <a:t>Wark et al J. Exp. Med 2005;201:937-47</a:t>
            </a:r>
            <a:endParaRPr lang="en-US" b="0">
              <a:solidFill>
                <a:schemeClr val="hlink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rgbClr val="FFCC00"/>
                </a:solidFill>
              </a:rPr>
              <a:t>Choice of therapy is dictated by;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5040313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/>
              <a:t>Knowledge of the natural history.</a:t>
            </a:r>
          </a:p>
          <a:p>
            <a:pPr eaLnBrk="1" hangingPunct="1">
              <a:defRPr/>
            </a:pPr>
            <a:r>
              <a:rPr lang="en-GB" smtClean="0"/>
              <a:t>Understanding the basic mechanisms.</a:t>
            </a:r>
          </a:p>
          <a:p>
            <a:pPr eaLnBrk="1" hangingPunct="1">
              <a:defRPr/>
            </a:pPr>
            <a:r>
              <a:rPr lang="en-GB" smtClean="0"/>
              <a:t>Age.</a:t>
            </a:r>
          </a:p>
          <a:p>
            <a:pPr eaLnBrk="1" hangingPunct="1">
              <a:defRPr/>
            </a:pPr>
            <a:r>
              <a:rPr lang="en-GB" smtClean="0"/>
              <a:t>Severity.</a:t>
            </a:r>
          </a:p>
          <a:p>
            <a:pPr eaLnBrk="1" hangingPunct="1">
              <a:defRPr/>
            </a:pPr>
            <a:r>
              <a:rPr lang="en-GB" smtClean="0"/>
              <a:t>Co-morbidities.</a:t>
            </a:r>
          </a:p>
          <a:p>
            <a:pPr eaLnBrk="1" hangingPunct="1">
              <a:defRPr/>
            </a:pPr>
            <a:endParaRPr lang="en-GB" smtClean="0"/>
          </a:p>
        </p:txBody>
      </p:sp>
      <p:pic>
        <p:nvPicPr>
          <p:cNvPr id="53252" name="Picture 4" descr="j023630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997200"/>
            <a:ext cx="34575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8" grpId="0"/>
      <p:bldP spid="16793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Normal rapid thoracic compression flow volume loop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ph sz="half" idx="4294967295"/>
          </p:nvPr>
        </p:nvGraphicFramePr>
        <p:xfrm>
          <a:off x="2124075" y="1844675"/>
          <a:ext cx="4572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Squeeze Graph" r:id="rId4" imgW="3600000" imgH="3600000" progId="SqueezeGf">
                  <p:embed/>
                </p:oleObj>
              </mc:Choice>
              <mc:Fallback>
                <p:oleObj name="Squeeze Graph" r:id="rId4" imgW="3600000" imgH="3600000" progId="SqueezeGf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1844675"/>
                        <a:ext cx="4572000" cy="4572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804025" y="3854450"/>
            <a:ext cx="223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Vmax FRC</a:t>
            </a:r>
          </a:p>
        </p:txBody>
      </p:sp>
      <p:sp>
        <p:nvSpPr>
          <p:cNvPr id="2053" name="Oval 5"/>
          <p:cNvSpPr>
            <a:spLocks noChangeArrowheads="1"/>
          </p:cNvSpPr>
          <p:nvPr/>
        </p:nvSpPr>
        <p:spPr bwMode="auto">
          <a:xfrm>
            <a:off x="6948488" y="3862388"/>
            <a:ext cx="71437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6"/>
          <p:cNvSpPr>
            <a:spLocks/>
          </p:cNvSpPr>
          <p:nvPr/>
        </p:nvSpPr>
        <p:spPr bwMode="auto">
          <a:xfrm>
            <a:off x="6443663" y="3357563"/>
            <a:ext cx="288925" cy="1366837"/>
          </a:xfrm>
          <a:prstGeom prst="rightBrace">
            <a:avLst>
              <a:gd name="adj1" fmla="val 39423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 hidden="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4275" name="Picture 3" descr="warner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755650" y="206375"/>
            <a:ext cx="7632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000">
                <a:solidFill>
                  <a:srgbClr val="F7F703"/>
                </a:solidFill>
                <a:cs typeface="Arial" charset="0"/>
              </a:rPr>
              <a:t>Avoidance of triggers.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5299" name="Picture 3" descr="warner18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i="1" smtClean="0">
                <a:solidFill>
                  <a:srgbClr val="FFFF00"/>
                </a:solidFill>
              </a:rPr>
              <a:t>House mite avoidance.</a:t>
            </a:r>
            <a:br>
              <a:rPr lang="en-GB" sz="4000" b="1" i="1" smtClean="0">
                <a:solidFill>
                  <a:srgbClr val="FFFF00"/>
                </a:solidFill>
              </a:rPr>
            </a:br>
            <a:r>
              <a:rPr lang="en-GB" sz="4000" b="1" i="1" smtClean="0">
                <a:solidFill>
                  <a:srgbClr val="FFFF00"/>
                </a:solidFill>
              </a:rPr>
              <a:t>A meta-analysis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133600"/>
            <a:ext cx="8713788" cy="4200525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/>
              <a:t>There is </a:t>
            </a:r>
            <a:r>
              <a:rPr lang="en-GB" smtClean="0">
                <a:solidFill>
                  <a:srgbClr val="FFFF00"/>
                </a:solidFill>
              </a:rPr>
              <a:t>not enough evidence</a:t>
            </a:r>
            <a:r>
              <a:rPr lang="en-GB" smtClean="0"/>
              <a:t> to show that current </a:t>
            </a:r>
            <a:r>
              <a:rPr lang="en-GB" i="1" smtClean="0">
                <a:solidFill>
                  <a:srgbClr val="FF6600"/>
                </a:solidFill>
                <a:effectLst/>
                <a:latin typeface="Arial Unicode MS" pitchFamily="34" charset="-128"/>
              </a:rPr>
              <a:t>(single modality)</a:t>
            </a:r>
            <a:r>
              <a:rPr lang="en-GB" smtClean="0"/>
              <a:t> chemical and physical methods aimed at reducing exposure to house dust mite allergens are effective in reducing the severity of asthma.  </a:t>
            </a:r>
          </a:p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Heterogeneity of outcomes suggest that physical methods may be effective.</a:t>
            </a:r>
            <a:r>
              <a:rPr lang="en-GB" smtClean="0"/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7347" name="Picture 3" descr="warner19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539750" y="188913"/>
            <a:ext cx="81359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000">
                <a:solidFill>
                  <a:srgbClr val="FFFF00"/>
                </a:solidFill>
                <a:latin typeface="Arial" charset="0"/>
                <a:cs typeface="Arial" charset="0"/>
              </a:rPr>
              <a:t>The ideal mite free environment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 flipV="1">
            <a:off x="1619250" y="2636838"/>
            <a:ext cx="2089150" cy="2232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3708400" y="2420938"/>
            <a:ext cx="215900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867400" y="2420938"/>
            <a:ext cx="2089150" cy="172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>
            <a:off x="1619250" y="2636838"/>
            <a:ext cx="2160588" cy="863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>
            <a:off x="3779838" y="3500438"/>
            <a:ext cx="2087562" cy="43338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5867400" y="2781300"/>
            <a:ext cx="2089150" cy="11525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1619250" y="2276475"/>
            <a:ext cx="0" cy="30241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>
            <a:off x="1619250" y="5300663"/>
            <a:ext cx="6337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 flipV="1">
            <a:off x="7956550" y="2276475"/>
            <a:ext cx="0" cy="30241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1619250" y="2924175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>
            <a:off x="1619250" y="3500438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>
            <a:off x="1619250" y="2276475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>
            <a:off x="1619250" y="4149725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84" name="Line 16"/>
          <p:cNvSpPr>
            <a:spLocks noChangeShapeType="1"/>
          </p:cNvSpPr>
          <p:nvPr/>
        </p:nvSpPr>
        <p:spPr bwMode="auto">
          <a:xfrm>
            <a:off x="1619250" y="4724400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>
            <a:off x="7885113" y="4365625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>
            <a:off x="7885113" y="3357563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>
            <a:off x="7885113" y="2349500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88" name="Line 20"/>
          <p:cNvSpPr>
            <a:spLocks noChangeShapeType="1"/>
          </p:cNvSpPr>
          <p:nvPr/>
        </p:nvSpPr>
        <p:spPr bwMode="auto">
          <a:xfrm>
            <a:off x="2554288" y="6884988"/>
            <a:ext cx="73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323850" y="1700213"/>
            <a:ext cx="2592388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Total IgE (IU/ml)</a:t>
            </a:r>
          </a:p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           100</a:t>
            </a:r>
          </a:p>
          <a:p>
            <a:pPr eaLnBrk="1" hangingPunct="1">
              <a:spcBef>
                <a:spcPct val="50000"/>
              </a:spcBef>
            </a:pPr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1187450" y="2708275"/>
            <a:ext cx="576263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80</a:t>
            </a:r>
          </a:p>
          <a:p>
            <a:pPr eaLnBrk="1" hangingPunct="1">
              <a:spcBef>
                <a:spcPct val="50000"/>
              </a:spcBef>
            </a:pPr>
            <a:endParaRPr lang="en-GB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GB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40</a:t>
            </a:r>
          </a:p>
          <a:p>
            <a:pPr eaLnBrk="1" hangingPunct="1">
              <a:spcBef>
                <a:spcPct val="50000"/>
              </a:spcBef>
            </a:pPr>
            <a:endParaRPr lang="en-GB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1187450" y="3357563"/>
            <a:ext cx="93662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60</a:t>
            </a:r>
          </a:p>
          <a:p>
            <a:pPr eaLnBrk="1" hangingPunct="1">
              <a:spcBef>
                <a:spcPct val="50000"/>
              </a:spcBef>
            </a:pPr>
            <a:endParaRPr lang="en-GB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58392" name="Text Box 24"/>
          <p:cNvSpPr txBox="1">
            <a:spLocks noChangeArrowheads="1"/>
          </p:cNvSpPr>
          <p:nvPr/>
        </p:nvSpPr>
        <p:spPr bwMode="auto">
          <a:xfrm>
            <a:off x="1187450" y="4581525"/>
            <a:ext cx="576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5364163" y="1700213"/>
            <a:ext cx="36004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            Methacholine PD20 (ug)        </a:t>
            </a:r>
          </a:p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                                         600                                       </a:t>
            </a:r>
          </a:p>
        </p:txBody>
      </p:sp>
      <p:sp>
        <p:nvSpPr>
          <p:cNvPr id="58394" name="Text Box 26"/>
          <p:cNvSpPr txBox="1">
            <a:spLocks noChangeArrowheads="1"/>
          </p:cNvSpPr>
          <p:nvPr/>
        </p:nvSpPr>
        <p:spPr bwMode="auto">
          <a:xfrm>
            <a:off x="8027988" y="3141663"/>
            <a:ext cx="647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400</a:t>
            </a:r>
          </a:p>
        </p:txBody>
      </p:sp>
      <p:sp>
        <p:nvSpPr>
          <p:cNvPr id="58395" name="Text Box 27"/>
          <p:cNvSpPr txBox="1">
            <a:spLocks noChangeArrowheads="1"/>
          </p:cNvSpPr>
          <p:nvPr/>
        </p:nvSpPr>
        <p:spPr bwMode="auto">
          <a:xfrm>
            <a:off x="8027988" y="422116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200</a:t>
            </a:r>
          </a:p>
        </p:txBody>
      </p:sp>
      <p:sp>
        <p:nvSpPr>
          <p:cNvPr id="58396" name="Line 28"/>
          <p:cNvSpPr>
            <a:spLocks noChangeShapeType="1"/>
          </p:cNvSpPr>
          <p:nvPr/>
        </p:nvSpPr>
        <p:spPr bwMode="auto">
          <a:xfrm>
            <a:off x="3779838" y="5157788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97" name="Line 29"/>
          <p:cNvSpPr>
            <a:spLocks noChangeShapeType="1"/>
          </p:cNvSpPr>
          <p:nvPr/>
        </p:nvSpPr>
        <p:spPr bwMode="auto">
          <a:xfrm>
            <a:off x="5867400" y="5157788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98" name="Text Box 30"/>
          <p:cNvSpPr txBox="1">
            <a:spLocks noChangeArrowheads="1"/>
          </p:cNvSpPr>
          <p:nvPr/>
        </p:nvSpPr>
        <p:spPr bwMode="auto">
          <a:xfrm>
            <a:off x="1116013" y="5445125"/>
            <a:ext cx="7488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October                   January                      June                      October</a:t>
            </a:r>
          </a:p>
        </p:txBody>
      </p:sp>
      <p:sp>
        <p:nvSpPr>
          <p:cNvPr id="58399" name="Line 31"/>
          <p:cNvSpPr>
            <a:spLocks noChangeShapeType="1"/>
          </p:cNvSpPr>
          <p:nvPr/>
        </p:nvSpPr>
        <p:spPr bwMode="auto">
          <a:xfrm>
            <a:off x="2555875" y="6381750"/>
            <a:ext cx="503238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400" name="Text Box 32"/>
          <p:cNvSpPr txBox="1">
            <a:spLocks noChangeArrowheads="1"/>
          </p:cNvSpPr>
          <p:nvPr/>
        </p:nvSpPr>
        <p:spPr bwMode="auto">
          <a:xfrm>
            <a:off x="3203575" y="6165850"/>
            <a:ext cx="1223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Total IgE</a:t>
            </a:r>
          </a:p>
        </p:txBody>
      </p:sp>
      <p:sp>
        <p:nvSpPr>
          <p:cNvPr id="58401" name="Line 33"/>
          <p:cNvSpPr>
            <a:spLocks noChangeShapeType="1"/>
          </p:cNvSpPr>
          <p:nvPr/>
        </p:nvSpPr>
        <p:spPr bwMode="auto">
          <a:xfrm>
            <a:off x="4932363" y="6381750"/>
            <a:ext cx="5032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402" name="Text Box 34"/>
          <p:cNvSpPr txBox="1">
            <a:spLocks noChangeArrowheads="1"/>
          </p:cNvSpPr>
          <p:nvPr/>
        </p:nvSpPr>
        <p:spPr bwMode="auto">
          <a:xfrm>
            <a:off x="5580063" y="6165850"/>
            <a:ext cx="1152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PD20</a:t>
            </a:r>
          </a:p>
        </p:txBody>
      </p:sp>
      <p:sp>
        <p:nvSpPr>
          <p:cNvPr id="58403" name="Text Box 35"/>
          <p:cNvSpPr txBox="1">
            <a:spLocks noChangeArrowheads="1"/>
          </p:cNvSpPr>
          <p:nvPr/>
        </p:nvSpPr>
        <p:spPr bwMode="auto">
          <a:xfrm>
            <a:off x="6335713" y="6491288"/>
            <a:ext cx="2808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Warner and Boner 1988</a:t>
            </a:r>
          </a:p>
        </p:txBody>
      </p:sp>
      <p:sp>
        <p:nvSpPr>
          <p:cNvPr id="58404" name="Text Box 36"/>
          <p:cNvSpPr txBox="1">
            <a:spLocks noChangeArrowheads="1"/>
          </p:cNvSpPr>
          <p:nvPr/>
        </p:nvSpPr>
        <p:spPr bwMode="auto">
          <a:xfrm>
            <a:off x="0" y="188913"/>
            <a:ext cx="914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000">
                <a:solidFill>
                  <a:srgbClr val="FFFF00"/>
                </a:solidFill>
                <a:latin typeface="Arial" charset="0"/>
                <a:cs typeface="Arial" charset="0"/>
              </a:rPr>
              <a:t>Schooling at high altitude and asthma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b="1" smtClean="0">
                <a:solidFill>
                  <a:srgbClr val="FFFF00"/>
                </a:solidFill>
                <a:effectLst/>
              </a:rPr>
              <a:t>A novel environmental control system</a:t>
            </a:r>
          </a:p>
        </p:txBody>
      </p:sp>
      <p:pic>
        <p:nvPicPr>
          <p:cNvPr id="194563" name="Airsonett DVD-01.mpeg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600200"/>
            <a:ext cx="8353425" cy="4924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8" fill="hold"/>
                                        <p:tgtEl>
                                          <p:spTgt spid="194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456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6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ubrik 1"/>
          <p:cNvSpPr txBox="1">
            <a:spLocks/>
          </p:cNvSpPr>
          <p:nvPr/>
        </p:nvSpPr>
        <p:spPr bwMode="auto">
          <a:xfrm>
            <a:off x="395288" y="547688"/>
            <a:ext cx="830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457200" indent="-4572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en-US" sz="3200">
                <a:solidFill>
                  <a:srgbClr val="FFCC00"/>
                </a:solidFill>
                <a:latin typeface="Arial" charset="0"/>
                <a:ea typeface="MS PGothic" pitchFamily="34" charset="-128"/>
                <a:cs typeface="Arial" charset="0"/>
              </a:rPr>
              <a:t>Nocturnal environmental control trial;</a:t>
            </a:r>
          </a:p>
          <a:p>
            <a:pPr eaLnBrk="1" hangingPunct="1">
              <a:lnSpc>
                <a:spcPts val="2600"/>
              </a:lnSpc>
            </a:pPr>
            <a:r>
              <a:rPr lang="en-US" sz="3200">
                <a:solidFill>
                  <a:srgbClr val="FFCC00"/>
                </a:solidFill>
                <a:latin typeface="Arial" charset="0"/>
                <a:ea typeface="MS PGothic" pitchFamily="34" charset="-128"/>
                <a:cs typeface="Arial" charset="0"/>
              </a:rPr>
              <a:t> </a:t>
            </a:r>
          </a:p>
          <a:p>
            <a:pPr eaLnBrk="1" hangingPunct="1">
              <a:lnSpc>
                <a:spcPts val="2600"/>
              </a:lnSpc>
            </a:pPr>
            <a:r>
              <a:rPr lang="en-US" sz="3200">
                <a:solidFill>
                  <a:srgbClr val="FFCC00"/>
                </a:solidFill>
                <a:latin typeface="Arial" charset="0"/>
                <a:ea typeface="MS PGothic" pitchFamily="34" charset="-128"/>
                <a:cs typeface="Arial" charset="0"/>
              </a:rPr>
              <a:t>Quality of life improvements over 1 year</a:t>
            </a:r>
            <a:endParaRPr lang="en-US" sz="3200" baseline="30000">
              <a:solidFill>
                <a:srgbClr val="FFCC00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  <p:cxnSp>
        <p:nvCxnSpPr>
          <p:cNvPr id="4" name="Connecteur droit 7"/>
          <p:cNvCxnSpPr/>
          <p:nvPr/>
        </p:nvCxnSpPr>
        <p:spPr>
          <a:xfrm rot="5400000">
            <a:off x="-800100" y="3781425"/>
            <a:ext cx="3600450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8"/>
          <p:cNvSpPr/>
          <p:nvPr/>
        </p:nvSpPr>
        <p:spPr>
          <a:xfrm>
            <a:off x="1709738" y="2833688"/>
            <a:ext cx="719137" cy="27352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fr-FR" sz="1100" dirty="0">
              <a:ln w="3175">
                <a:solidFill>
                  <a:schemeClr val="tx1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9"/>
          <p:cNvSpPr/>
          <p:nvPr/>
        </p:nvSpPr>
        <p:spPr>
          <a:xfrm>
            <a:off x="2779713" y="3376613"/>
            <a:ext cx="720725" cy="21955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fr-FR" sz="1100"/>
          </a:p>
        </p:txBody>
      </p:sp>
      <p:sp>
        <p:nvSpPr>
          <p:cNvPr id="11" name="Rectangle 12"/>
          <p:cNvSpPr/>
          <p:nvPr/>
        </p:nvSpPr>
        <p:spPr>
          <a:xfrm>
            <a:off x="4565650" y="2690813"/>
            <a:ext cx="720725" cy="28813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fr-FR" sz="1100"/>
          </a:p>
        </p:txBody>
      </p:sp>
      <p:sp>
        <p:nvSpPr>
          <p:cNvPr id="12" name="Rectangle 13"/>
          <p:cNvSpPr/>
          <p:nvPr/>
        </p:nvSpPr>
        <p:spPr>
          <a:xfrm>
            <a:off x="5643563" y="3275013"/>
            <a:ext cx="720725" cy="2305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fr-FR" sz="1100"/>
          </a:p>
        </p:txBody>
      </p:sp>
      <p:sp>
        <p:nvSpPr>
          <p:cNvPr id="60424" name="ZoneTexte 14"/>
          <p:cNvSpPr txBox="1">
            <a:spLocks noChangeArrowheads="1"/>
          </p:cNvSpPr>
          <p:nvPr/>
        </p:nvSpPr>
        <p:spPr bwMode="auto">
          <a:xfrm>
            <a:off x="1636713" y="2433638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sz="2000">
                <a:latin typeface="Arial" charset="0"/>
                <a:ea typeface="MS PGothic" pitchFamily="34" charset="-128"/>
                <a:cs typeface="Arial" charset="0"/>
              </a:rPr>
              <a:t> 76 %</a:t>
            </a:r>
          </a:p>
        </p:txBody>
      </p:sp>
      <p:sp>
        <p:nvSpPr>
          <p:cNvPr id="60425" name="ZoneTexte 15"/>
          <p:cNvSpPr txBox="1">
            <a:spLocks noChangeArrowheads="1"/>
          </p:cNvSpPr>
          <p:nvPr/>
        </p:nvSpPr>
        <p:spPr bwMode="auto">
          <a:xfrm>
            <a:off x="2786063" y="2954338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sz="2000">
                <a:latin typeface="Arial" charset="0"/>
                <a:ea typeface="MS PGothic" pitchFamily="34" charset="-128"/>
                <a:cs typeface="Arial" charset="0"/>
              </a:rPr>
              <a:t>61 %</a:t>
            </a:r>
          </a:p>
        </p:txBody>
      </p:sp>
      <p:sp>
        <p:nvSpPr>
          <p:cNvPr id="60426" name="ZoneTexte 18"/>
          <p:cNvSpPr txBox="1">
            <a:spLocks noChangeArrowheads="1"/>
          </p:cNvSpPr>
          <p:nvPr/>
        </p:nvSpPr>
        <p:spPr bwMode="auto">
          <a:xfrm>
            <a:off x="4565650" y="2290763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sz="2000">
                <a:latin typeface="Arial" charset="0"/>
                <a:ea typeface="MS PGothic" pitchFamily="34" charset="-128"/>
                <a:cs typeface="Arial" charset="0"/>
              </a:rPr>
              <a:t>80 %</a:t>
            </a:r>
          </a:p>
        </p:txBody>
      </p:sp>
      <p:sp>
        <p:nvSpPr>
          <p:cNvPr id="60427" name="ZoneTexte 19"/>
          <p:cNvSpPr txBox="1">
            <a:spLocks noChangeArrowheads="1"/>
          </p:cNvSpPr>
          <p:nvPr/>
        </p:nvSpPr>
        <p:spPr bwMode="auto">
          <a:xfrm>
            <a:off x="5649913" y="2857500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sz="2000">
                <a:latin typeface="Arial" charset="0"/>
                <a:ea typeface="MS PGothic" pitchFamily="34" charset="-128"/>
                <a:cs typeface="Arial" charset="0"/>
              </a:rPr>
              <a:t>64 %</a:t>
            </a:r>
          </a:p>
        </p:txBody>
      </p:sp>
      <p:sp>
        <p:nvSpPr>
          <p:cNvPr id="60428" name="ZoneTexte 23"/>
          <p:cNvSpPr txBox="1">
            <a:spLocks noChangeArrowheads="1"/>
          </p:cNvSpPr>
          <p:nvPr/>
        </p:nvSpPr>
        <p:spPr bwMode="auto">
          <a:xfrm>
            <a:off x="2143125" y="1643063"/>
            <a:ext cx="822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FFCC00"/>
                </a:solidFill>
                <a:latin typeface="Arial" charset="0"/>
                <a:ea typeface="MS PGothic" pitchFamily="34" charset="-128"/>
                <a:cs typeface="Arial" charset="0"/>
              </a:rPr>
              <a:t>p=0.02</a:t>
            </a:r>
          </a:p>
        </p:txBody>
      </p:sp>
      <p:sp>
        <p:nvSpPr>
          <p:cNvPr id="60429" name="ZoneTexte 27"/>
          <p:cNvSpPr txBox="1">
            <a:spLocks noChangeArrowheads="1"/>
          </p:cNvSpPr>
          <p:nvPr/>
        </p:nvSpPr>
        <p:spPr bwMode="auto">
          <a:xfrm>
            <a:off x="5000625" y="1662113"/>
            <a:ext cx="822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FFCC00"/>
                </a:solidFill>
                <a:latin typeface="Arial" charset="0"/>
                <a:ea typeface="MS PGothic" pitchFamily="34" charset="-128"/>
                <a:cs typeface="Arial" charset="0"/>
              </a:rPr>
              <a:t>p=0.04</a:t>
            </a:r>
          </a:p>
        </p:txBody>
      </p:sp>
      <p:sp>
        <p:nvSpPr>
          <p:cNvPr id="60430" name="ZoneTexte 32"/>
          <p:cNvSpPr txBox="1">
            <a:spLocks noChangeArrowheads="1"/>
          </p:cNvSpPr>
          <p:nvPr/>
        </p:nvSpPr>
        <p:spPr bwMode="auto">
          <a:xfrm>
            <a:off x="2378075" y="5662613"/>
            <a:ext cx="493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sz="1600">
                <a:latin typeface="Arial" charset="0"/>
                <a:ea typeface="MS PGothic" pitchFamily="34" charset="-128"/>
                <a:cs typeface="Arial" charset="0"/>
              </a:rPr>
              <a:t>ITT</a:t>
            </a:r>
          </a:p>
        </p:txBody>
      </p:sp>
      <p:sp>
        <p:nvSpPr>
          <p:cNvPr id="60431" name="ZoneTexte 33"/>
          <p:cNvSpPr txBox="1">
            <a:spLocks noChangeArrowheads="1"/>
          </p:cNvSpPr>
          <p:nvPr/>
        </p:nvSpPr>
        <p:spPr bwMode="auto">
          <a:xfrm>
            <a:off x="2357438" y="5948363"/>
            <a:ext cx="1127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sz="1600">
                <a:latin typeface="Arial" charset="0"/>
                <a:ea typeface="MS PGothic" pitchFamily="34" charset="-128"/>
                <a:cs typeface="Arial" charset="0"/>
              </a:rPr>
              <a:t>OR = 1.92</a:t>
            </a:r>
          </a:p>
        </p:txBody>
      </p:sp>
      <p:sp>
        <p:nvSpPr>
          <p:cNvPr id="60432" name="ZoneTexte 36"/>
          <p:cNvSpPr txBox="1">
            <a:spLocks noChangeArrowheads="1"/>
          </p:cNvSpPr>
          <p:nvPr/>
        </p:nvSpPr>
        <p:spPr bwMode="auto">
          <a:xfrm>
            <a:off x="4867275" y="5662613"/>
            <a:ext cx="1206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sz="1600">
                <a:latin typeface="Arial" charset="0"/>
                <a:ea typeface="MS PGothic" pitchFamily="34" charset="-128"/>
                <a:cs typeface="Arial" charset="0"/>
              </a:rPr>
              <a:t>ITT &lt;12yrs</a:t>
            </a:r>
          </a:p>
        </p:txBody>
      </p:sp>
      <p:sp>
        <p:nvSpPr>
          <p:cNvPr id="60433" name="ZoneTexte 37"/>
          <p:cNvSpPr txBox="1">
            <a:spLocks noChangeArrowheads="1"/>
          </p:cNvSpPr>
          <p:nvPr/>
        </p:nvSpPr>
        <p:spPr bwMode="auto">
          <a:xfrm>
            <a:off x="4857750" y="5957888"/>
            <a:ext cx="1127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fr-FR" sz="1600">
                <a:latin typeface="Arial" charset="0"/>
                <a:ea typeface="MS PGothic" pitchFamily="34" charset="-128"/>
                <a:cs typeface="Arial" charset="0"/>
              </a:rPr>
              <a:t>OR = 5.57</a:t>
            </a:r>
          </a:p>
        </p:txBody>
      </p:sp>
      <p:sp>
        <p:nvSpPr>
          <p:cNvPr id="37" name="ZoneTexte 38"/>
          <p:cNvSpPr txBox="1"/>
          <p:nvPr/>
        </p:nvSpPr>
        <p:spPr>
          <a:xfrm>
            <a:off x="1803424" y="4201170"/>
            <a:ext cx="553998" cy="65659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defTabSz="457200">
              <a:defRPr/>
            </a:pPr>
            <a:r>
              <a:rPr lang="fr-FR" sz="2400" dirty="0">
                <a:latin typeface="Arial" pitchFamily="34" charset="0"/>
                <a:ea typeface="ＭＳ Ｐゴシック" pitchFamily="34" charset="-128"/>
              </a:rPr>
              <a:t>TLA</a:t>
            </a:r>
            <a:endParaRPr lang="fr-FR" sz="11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8" name="ZoneTexte 39"/>
          <p:cNvSpPr txBox="1"/>
          <p:nvPr/>
        </p:nvSpPr>
        <p:spPr>
          <a:xfrm>
            <a:off x="2803556" y="3781183"/>
            <a:ext cx="553998" cy="107657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defTabSz="457200">
              <a:defRPr/>
            </a:pPr>
            <a:r>
              <a:rPr lang="fr-FR" sz="2400" dirty="0">
                <a:latin typeface="Arial" pitchFamily="34" charset="0"/>
                <a:ea typeface="ＭＳ Ｐゴシック" pitchFamily="34" charset="-128"/>
              </a:rPr>
              <a:t>Placebo</a:t>
            </a:r>
            <a:endParaRPr lang="fr-FR" sz="11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0" name="ZoneTexte 41"/>
          <p:cNvSpPr txBox="1"/>
          <p:nvPr/>
        </p:nvSpPr>
        <p:spPr>
          <a:xfrm>
            <a:off x="4643438" y="4214818"/>
            <a:ext cx="553998" cy="65659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defTabSz="457200">
              <a:defRPr/>
            </a:pPr>
            <a:r>
              <a:rPr lang="fr-FR" sz="2400" dirty="0">
                <a:latin typeface="Arial" pitchFamily="34" charset="0"/>
                <a:ea typeface="ＭＳ Ｐゴシック" pitchFamily="34" charset="-128"/>
              </a:rPr>
              <a:t>TLA</a:t>
            </a:r>
            <a:endParaRPr lang="fr-FR" sz="11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2" name="ZoneTexte 43"/>
          <p:cNvSpPr txBox="1"/>
          <p:nvPr/>
        </p:nvSpPr>
        <p:spPr>
          <a:xfrm>
            <a:off x="5721353" y="3786190"/>
            <a:ext cx="553998" cy="107657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defTabSz="457200">
              <a:defRPr/>
            </a:pPr>
            <a:r>
              <a:rPr lang="fr-FR" sz="2400" dirty="0">
                <a:latin typeface="Arial" pitchFamily="34" charset="0"/>
                <a:ea typeface="ＭＳ Ｐゴシック" pitchFamily="34" charset="-128"/>
              </a:rPr>
              <a:t>Placebo</a:t>
            </a:r>
            <a:endParaRPr lang="fr-FR" sz="1100" dirty="0">
              <a:latin typeface="Arial" pitchFamily="34" charset="0"/>
              <a:ea typeface="ＭＳ Ｐゴシック" pitchFamily="34" charset="-128"/>
            </a:endParaRPr>
          </a:p>
        </p:txBody>
      </p:sp>
      <p:cxnSp>
        <p:nvCxnSpPr>
          <p:cNvPr id="43" name="Connecteur droit 44"/>
          <p:cNvCxnSpPr/>
          <p:nvPr/>
        </p:nvCxnSpPr>
        <p:spPr>
          <a:xfrm>
            <a:off x="1000125" y="5572125"/>
            <a:ext cx="7199313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Rak 32"/>
          <p:cNvCxnSpPr/>
          <p:nvPr/>
        </p:nvCxnSpPr>
        <p:spPr>
          <a:xfrm>
            <a:off x="2000250" y="1995488"/>
            <a:ext cx="11461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ak 34"/>
          <p:cNvCxnSpPr>
            <a:stCxn id="60424" idx="0"/>
          </p:cNvCxnSpPr>
          <p:nvPr/>
        </p:nvCxnSpPr>
        <p:spPr>
          <a:xfrm rot="5400000" flipH="1" flipV="1">
            <a:off x="1779588" y="2212975"/>
            <a:ext cx="43815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Rak 38"/>
          <p:cNvCxnSpPr/>
          <p:nvPr/>
        </p:nvCxnSpPr>
        <p:spPr>
          <a:xfrm rot="16200000" flipV="1">
            <a:off x="2725737" y="2413001"/>
            <a:ext cx="841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ak 28"/>
          <p:cNvCxnSpPr/>
          <p:nvPr/>
        </p:nvCxnSpPr>
        <p:spPr>
          <a:xfrm>
            <a:off x="4854575" y="2003425"/>
            <a:ext cx="11461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ak 29"/>
          <p:cNvCxnSpPr/>
          <p:nvPr/>
        </p:nvCxnSpPr>
        <p:spPr>
          <a:xfrm rot="5400000" flipH="1" flipV="1">
            <a:off x="4709319" y="2145506"/>
            <a:ext cx="287338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ak 30"/>
          <p:cNvCxnSpPr/>
          <p:nvPr/>
        </p:nvCxnSpPr>
        <p:spPr>
          <a:xfrm rot="16200000" flipV="1">
            <a:off x="5554662" y="2433638"/>
            <a:ext cx="873125" cy="12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4"/>
          <p:cNvSpPr txBox="1">
            <a:spLocks noChangeArrowheads="1"/>
          </p:cNvSpPr>
          <p:nvPr/>
        </p:nvSpPr>
        <p:spPr bwMode="auto">
          <a:xfrm>
            <a:off x="971550" y="260350"/>
            <a:ext cx="724535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CC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Exhaled NO change from baseline </a:t>
            </a:r>
          </a:p>
          <a:p>
            <a:pPr eaLnBrk="1" hangingPunct="1"/>
            <a:endParaRPr lang="en-US" sz="3200">
              <a:solidFill>
                <a:srgbClr val="FFCC00"/>
              </a:solidFill>
              <a:latin typeface="Tahoma" pitchFamily="34" charset="0"/>
              <a:ea typeface="MS PGothic" pitchFamily="34" charset="-128"/>
              <a:cs typeface="Tahoma" pitchFamily="34" charset="0"/>
            </a:endParaRPr>
          </a:p>
        </p:txBody>
      </p:sp>
      <p:sp>
        <p:nvSpPr>
          <p:cNvPr id="61443" name="Line 10"/>
          <p:cNvSpPr>
            <a:spLocks noChangeShapeType="1"/>
          </p:cNvSpPr>
          <p:nvPr/>
        </p:nvSpPr>
        <p:spPr bwMode="auto">
          <a:xfrm>
            <a:off x="1187450" y="6505575"/>
            <a:ext cx="47307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44" name="Line 11"/>
          <p:cNvSpPr>
            <a:spLocks noChangeShapeType="1"/>
          </p:cNvSpPr>
          <p:nvPr/>
        </p:nvSpPr>
        <p:spPr bwMode="auto">
          <a:xfrm>
            <a:off x="3022600" y="6530975"/>
            <a:ext cx="471488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45" name="Text Box 12"/>
          <p:cNvSpPr txBox="1">
            <a:spLocks noChangeArrowheads="1"/>
          </p:cNvSpPr>
          <p:nvPr/>
        </p:nvSpPr>
        <p:spPr bwMode="auto">
          <a:xfrm>
            <a:off x="1717675" y="6364288"/>
            <a:ext cx="1222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400">
                <a:latin typeface="Calibri" pitchFamily="34" charset="0"/>
                <a:ea typeface="MS PGothic" pitchFamily="34" charset="-128"/>
                <a:cs typeface="Arial" charset="0"/>
              </a:rPr>
              <a:t>Placebo, N=75</a:t>
            </a:r>
          </a:p>
        </p:txBody>
      </p:sp>
      <p:sp>
        <p:nvSpPr>
          <p:cNvPr id="61446" name="Text Box 13"/>
          <p:cNvSpPr txBox="1">
            <a:spLocks noChangeArrowheads="1"/>
          </p:cNvSpPr>
          <p:nvPr/>
        </p:nvSpPr>
        <p:spPr bwMode="auto">
          <a:xfrm>
            <a:off x="3524250" y="6364288"/>
            <a:ext cx="1017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400">
                <a:latin typeface="Calibri" pitchFamily="34" charset="0"/>
                <a:ea typeface="MS PGothic" pitchFamily="34" charset="-128"/>
                <a:cs typeface="Arial" charset="0"/>
              </a:rPr>
              <a:t>TLA, N=159</a:t>
            </a:r>
          </a:p>
        </p:txBody>
      </p:sp>
      <p:sp>
        <p:nvSpPr>
          <p:cNvPr id="61447" name="Text Box 24"/>
          <p:cNvSpPr txBox="1">
            <a:spLocks noChangeArrowheads="1"/>
          </p:cNvSpPr>
          <p:nvPr/>
        </p:nvSpPr>
        <p:spPr bwMode="auto">
          <a:xfrm>
            <a:off x="314325" y="1639888"/>
            <a:ext cx="685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>
                <a:latin typeface="Arial" charset="0"/>
                <a:ea typeface="MS PGothic" pitchFamily="34" charset="-128"/>
                <a:cs typeface="Arial" charset="0"/>
              </a:rPr>
              <a:t>Mean</a:t>
            </a:r>
          </a:p>
          <a:p>
            <a:pPr eaLnBrk="1" hangingPunct="1"/>
            <a:r>
              <a:rPr lang="en-GB" sz="1200">
                <a:latin typeface="Arial" charset="0"/>
                <a:ea typeface="MS PGothic" pitchFamily="34" charset="-128"/>
                <a:cs typeface="Arial" charset="0"/>
              </a:rPr>
              <a:t>change</a:t>
            </a:r>
          </a:p>
          <a:p>
            <a:pPr eaLnBrk="1" hangingPunct="1"/>
            <a:r>
              <a:rPr lang="en-GB" sz="1200">
                <a:latin typeface="Arial" charset="0"/>
                <a:ea typeface="MS PGothic" pitchFamily="34" charset="-128"/>
                <a:cs typeface="Arial" charset="0"/>
              </a:rPr>
              <a:t>[ppb]</a:t>
            </a:r>
          </a:p>
        </p:txBody>
      </p:sp>
      <p:sp>
        <p:nvSpPr>
          <p:cNvPr id="61448" name="Text Box 7"/>
          <p:cNvSpPr txBox="1">
            <a:spLocks noChangeArrowheads="1"/>
          </p:cNvSpPr>
          <p:nvPr/>
        </p:nvSpPr>
        <p:spPr bwMode="auto">
          <a:xfrm>
            <a:off x="1065213" y="5805488"/>
            <a:ext cx="3014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400">
                <a:latin typeface="Calibri" pitchFamily="34" charset="0"/>
                <a:ea typeface="MS PGothic" pitchFamily="34" charset="-128"/>
                <a:cs typeface="Arial" charset="0"/>
              </a:rPr>
              <a:t>0           3                                    12 months</a:t>
            </a:r>
          </a:p>
        </p:txBody>
      </p:sp>
      <p:sp>
        <p:nvSpPr>
          <p:cNvPr id="61449" name="Line 17"/>
          <p:cNvSpPr>
            <a:spLocks noChangeShapeType="1"/>
          </p:cNvSpPr>
          <p:nvPr/>
        </p:nvSpPr>
        <p:spPr bwMode="auto">
          <a:xfrm>
            <a:off x="1217613" y="1744663"/>
            <a:ext cx="0" cy="402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50" name="Line 18"/>
          <p:cNvSpPr>
            <a:spLocks noChangeShapeType="1"/>
          </p:cNvSpPr>
          <p:nvPr/>
        </p:nvSpPr>
        <p:spPr bwMode="auto">
          <a:xfrm>
            <a:off x="1185863" y="1752600"/>
            <a:ext cx="2424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51" name="Text Box 19"/>
          <p:cNvSpPr txBox="1">
            <a:spLocks noChangeArrowheads="1"/>
          </p:cNvSpPr>
          <p:nvPr/>
        </p:nvSpPr>
        <p:spPr bwMode="auto">
          <a:xfrm>
            <a:off x="865188" y="1612900"/>
            <a:ext cx="352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>
                <a:latin typeface="Arial" charset="0"/>
                <a:ea typeface="MS PGothic" pitchFamily="34" charset="-128"/>
                <a:cs typeface="Arial" charset="0"/>
              </a:rPr>
              <a:t>10</a:t>
            </a:r>
          </a:p>
        </p:txBody>
      </p:sp>
      <p:sp>
        <p:nvSpPr>
          <p:cNvPr id="61452" name="Text Box 20"/>
          <p:cNvSpPr txBox="1">
            <a:spLocks noChangeArrowheads="1"/>
          </p:cNvSpPr>
          <p:nvPr/>
        </p:nvSpPr>
        <p:spPr bwMode="auto">
          <a:xfrm>
            <a:off x="814388" y="3390900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>
                <a:latin typeface="Arial" charset="0"/>
                <a:ea typeface="MS PGothic" pitchFamily="34" charset="-128"/>
                <a:cs typeface="Arial" charset="0"/>
              </a:rPr>
              <a:t>-10</a:t>
            </a:r>
          </a:p>
        </p:txBody>
      </p:sp>
      <p:sp>
        <p:nvSpPr>
          <p:cNvPr id="61453" name="Text Box 21"/>
          <p:cNvSpPr txBox="1">
            <a:spLocks noChangeArrowheads="1"/>
          </p:cNvSpPr>
          <p:nvPr/>
        </p:nvSpPr>
        <p:spPr bwMode="auto">
          <a:xfrm>
            <a:off x="814388" y="3830638"/>
            <a:ext cx="40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>
                <a:latin typeface="Arial" charset="0"/>
                <a:ea typeface="MS PGothic" pitchFamily="34" charset="-128"/>
                <a:cs typeface="Arial" charset="0"/>
              </a:rPr>
              <a:t>-15</a:t>
            </a:r>
          </a:p>
        </p:txBody>
      </p:sp>
      <p:sp>
        <p:nvSpPr>
          <p:cNvPr id="61454" name="Text Box 22"/>
          <p:cNvSpPr txBox="1">
            <a:spLocks noChangeArrowheads="1"/>
          </p:cNvSpPr>
          <p:nvPr/>
        </p:nvSpPr>
        <p:spPr bwMode="auto">
          <a:xfrm>
            <a:off x="814388" y="4278313"/>
            <a:ext cx="403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>
                <a:latin typeface="Arial" charset="0"/>
                <a:ea typeface="MS PGothic" pitchFamily="34" charset="-128"/>
                <a:cs typeface="Arial" charset="0"/>
              </a:rPr>
              <a:t>-20</a:t>
            </a:r>
          </a:p>
        </p:txBody>
      </p:sp>
      <p:sp>
        <p:nvSpPr>
          <p:cNvPr id="61455" name="Line 23"/>
          <p:cNvSpPr>
            <a:spLocks noChangeShapeType="1"/>
          </p:cNvSpPr>
          <p:nvPr/>
        </p:nvSpPr>
        <p:spPr bwMode="auto">
          <a:xfrm>
            <a:off x="1185863" y="2200275"/>
            <a:ext cx="2424112" cy="0"/>
          </a:xfrm>
          <a:prstGeom prst="line">
            <a:avLst/>
          </a:prstGeom>
          <a:noFill/>
          <a:ln w="9525">
            <a:solidFill>
              <a:srgbClr val="59595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56" name="Line 24"/>
          <p:cNvSpPr>
            <a:spLocks noChangeShapeType="1"/>
          </p:cNvSpPr>
          <p:nvPr/>
        </p:nvSpPr>
        <p:spPr bwMode="auto">
          <a:xfrm>
            <a:off x="1185863" y="2647950"/>
            <a:ext cx="2424112" cy="0"/>
          </a:xfrm>
          <a:prstGeom prst="line">
            <a:avLst/>
          </a:prstGeom>
          <a:noFill/>
          <a:ln w="9525">
            <a:solidFill>
              <a:srgbClr val="59595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57" name="Line 25"/>
          <p:cNvSpPr>
            <a:spLocks noChangeShapeType="1"/>
          </p:cNvSpPr>
          <p:nvPr/>
        </p:nvSpPr>
        <p:spPr bwMode="auto">
          <a:xfrm>
            <a:off x="1185863" y="3081338"/>
            <a:ext cx="2424112" cy="0"/>
          </a:xfrm>
          <a:prstGeom prst="line">
            <a:avLst/>
          </a:prstGeom>
          <a:noFill/>
          <a:ln w="9525">
            <a:solidFill>
              <a:srgbClr val="59595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58" name="Line 26"/>
          <p:cNvSpPr>
            <a:spLocks noChangeShapeType="1"/>
          </p:cNvSpPr>
          <p:nvPr/>
        </p:nvSpPr>
        <p:spPr bwMode="auto">
          <a:xfrm>
            <a:off x="1185863" y="3529013"/>
            <a:ext cx="2424112" cy="0"/>
          </a:xfrm>
          <a:prstGeom prst="line">
            <a:avLst/>
          </a:prstGeom>
          <a:noFill/>
          <a:ln w="9525">
            <a:solidFill>
              <a:srgbClr val="59595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59" name="Line 27"/>
          <p:cNvSpPr>
            <a:spLocks noChangeShapeType="1"/>
          </p:cNvSpPr>
          <p:nvPr/>
        </p:nvSpPr>
        <p:spPr bwMode="auto">
          <a:xfrm>
            <a:off x="1185863" y="3976688"/>
            <a:ext cx="2424112" cy="0"/>
          </a:xfrm>
          <a:prstGeom prst="line">
            <a:avLst/>
          </a:prstGeom>
          <a:noFill/>
          <a:ln w="9525">
            <a:solidFill>
              <a:srgbClr val="59595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60" name="Line 28"/>
          <p:cNvSpPr>
            <a:spLocks noChangeShapeType="1"/>
          </p:cNvSpPr>
          <p:nvPr/>
        </p:nvSpPr>
        <p:spPr bwMode="auto">
          <a:xfrm>
            <a:off x="1185863" y="4425950"/>
            <a:ext cx="2424112" cy="0"/>
          </a:xfrm>
          <a:prstGeom prst="line">
            <a:avLst/>
          </a:prstGeom>
          <a:noFill/>
          <a:ln w="9525">
            <a:solidFill>
              <a:srgbClr val="59595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61" name="Line 29"/>
          <p:cNvSpPr>
            <a:spLocks noChangeShapeType="1"/>
          </p:cNvSpPr>
          <p:nvPr/>
        </p:nvSpPr>
        <p:spPr bwMode="auto">
          <a:xfrm>
            <a:off x="1185863" y="4873625"/>
            <a:ext cx="2424112" cy="0"/>
          </a:xfrm>
          <a:prstGeom prst="line">
            <a:avLst/>
          </a:prstGeom>
          <a:noFill/>
          <a:ln w="9525">
            <a:solidFill>
              <a:srgbClr val="59595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62" name="Line 30"/>
          <p:cNvSpPr>
            <a:spLocks noChangeShapeType="1"/>
          </p:cNvSpPr>
          <p:nvPr/>
        </p:nvSpPr>
        <p:spPr bwMode="auto">
          <a:xfrm>
            <a:off x="1185863" y="5321300"/>
            <a:ext cx="2424112" cy="0"/>
          </a:xfrm>
          <a:prstGeom prst="line">
            <a:avLst/>
          </a:prstGeom>
          <a:noFill/>
          <a:ln w="9525">
            <a:solidFill>
              <a:srgbClr val="59595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63" name="Text Box 31"/>
          <p:cNvSpPr txBox="1">
            <a:spLocks noChangeArrowheads="1"/>
          </p:cNvSpPr>
          <p:nvPr/>
        </p:nvSpPr>
        <p:spPr bwMode="auto">
          <a:xfrm>
            <a:off x="949325" y="2054225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>
                <a:latin typeface="Arial" charset="0"/>
                <a:ea typeface="MS PGothic" pitchFamily="34" charset="-128"/>
                <a:cs typeface="Arial" charset="0"/>
              </a:rPr>
              <a:t>5</a:t>
            </a:r>
          </a:p>
        </p:txBody>
      </p:sp>
      <p:sp>
        <p:nvSpPr>
          <p:cNvPr id="61464" name="Text Box 32"/>
          <p:cNvSpPr txBox="1">
            <a:spLocks noChangeArrowheads="1"/>
          </p:cNvSpPr>
          <p:nvPr/>
        </p:nvSpPr>
        <p:spPr bwMode="auto">
          <a:xfrm>
            <a:off x="1033463" y="249555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200"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61465" name="Text Box 33"/>
          <p:cNvSpPr txBox="1">
            <a:spLocks noChangeArrowheads="1"/>
          </p:cNvSpPr>
          <p:nvPr/>
        </p:nvSpPr>
        <p:spPr bwMode="auto">
          <a:xfrm>
            <a:off x="1033463" y="250190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sz="1200"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61466" name="Text Box 34"/>
          <p:cNvSpPr txBox="1">
            <a:spLocks noChangeArrowheads="1"/>
          </p:cNvSpPr>
          <p:nvPr/>
        </p:nvSpPr>
        <p:spPr bwMode="auto">
          <a:xfrm>
            <a:off x="949325" y="250190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>
                <a:latin typeface="Arial" charset="0"/>
                <a:ea typeface="MS PGothic" pitchFamily="34" charset="-128"/>
                <a:cs typeface="Arial" charset="0"/>
              </a:rPr>
              <a:t>0</a:t>
            </a:r>
          </a:p>
        </p:txBody>
      </p:sp>
      <p:sp>
        <p:nvSpPr>
          <p:cNvPr id="61467" name="Text Box 35"/>
          <p:cNvSpPr txBox="1">
            <a:spLocks noChangeArrowheads="1"/>
          </p:cNvSpPr>
          <p:nvPr/>
        </p:nvSpPr>
        <p:spPr bwMode="auto">
          <a:xfrm>
            <a:off x="898525" y="2949575"/>
            <a:ext cx="3190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>
                <a:latin typeface="Arial" charset="0"/>
                <a:ea typeface="MS PGothic" pitchFamily="34" charset="-128"/>
                <a:cs typeface="Arial" charset="0"/>
              </a:rPr>
              <a:t>-5</a:t>
            </a:r>
          </a:p>
        </p:txBody>
      </p:sp>
      <p:sp>
        <p:nvSpPr>
          <p:cNvPr id="61468" name="Text Box 36"/>
          <p:cNvSpPr txBox="1">
            <a:spLocks noChangeArrowheads="1"/>
          </p:cNvSpPr>
          <p:nvPr/>
        </p:nvSpPr>
        <p:spPr bwMode="auto">
          <a:xfrm>
            <a:off x="814388" y="4711700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>
                <a:latin typeface="Arial" charset="0"/>
                <a:ea typeface="MS PGothic" pitchFamily="34" charset="-128"/>
                <a:cs typeface="Arial" charset="0"/>
              </a:rPr>
              <a:t>-25</a:t>
            </a:r>
          </a:p>
        </p:txBody>
      </p:sp>
      <p:sp>
        <p:nvSpPr>
          <p:cNvPr id="61469" name="Text Box 37"/>
          <p:cNvSpPr txBox="1">
            <a:spLocks noChangeArrowheads="1"/>
          </p:cNvSpPr>
          <p:nvPr/>
        </p:nvSpPr>
        <p:spPr bwMode="auto">
          <a:xfrm>
            <a:off x="814388" y="5159375"/>
            <a:ext cx="403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>
                <a:latin typeface="Arial" charset="0"/>
                <a:ea typeface="MS PGothic" pitchFamily="34" charset="-128"/>
                <a:cs typeface="Arial" charset="0"/>
              </a:rPr>
              <a:t>-30</a:t>
            </a:r>
          </a:p>
        </p:txBody>
      </p:sp>
      <p:grpSp>
        <p:nvGrpSpPr>
          <p:cNvPr id="61470" name="Group 52"/>
          <p:cNvGrpSpPr>
            <a:grpSpLocks/>
          </p:cNvGrpSpPr>
          <p:nvPr/>
        </p:nvGrpSpPr>
        <p:grpSpPr bwMode="auto">
          <a:xfrm>
            <a:off x="3170238" y="2994025"/>
            <a:ext cx="85725" cy="446088"/>
            <a:chOff x="2000" y="1797"/>
            <a:chExt cx="54" cy="281"/>
          </a:xfrm>
        </p:grpSpPr>
        <p:sp>
          <p:nvSpPr>
            <p:cNvPr id="61550" name="Line 53"/>
            <p:cNvSpPr>
              <a:spLocks noChangeShapeType="1"/>
            </p:cNvSpPr>
            <p:nvPr/>
          </p:nvSpPr>
          <p:spPr bwMode="auto">
            <a:xfrm>
              <a:off x="2024" y="1801"/>
              <a:ext cx="0" cy="2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51" name="Line 54"/>
            <p:cNvSpPr>
              <a:spLocks noChangeShapeType="1"/>
            </p:cNvSpPr>
            <p:nvPr/>
          </p:nvSpPr>
          <p:spPr bwMode="auto">
            <a:xfrm>
              <a:off x="2000" y="1797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52" name="Line 55"/>
            <p:cNvSpPr>
              <a:spLocks noChangeShapeType="1"/>
            </p:cNvSpPr>
            <p:nvPr/>
          </p:nvSpPr>
          <p:spPr bwMode="auto">
            <a:xfrm>
              <a:off x="2003" y="2078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471" name="Line 19"/>
          <p:cNvSpPr>
            <a:spLocks noChangeShapeType="1"/>
          </p:cNvSpPr>
          <p:nvPr/>
        </p:nvSpPr>
        <p:spPr bwMode="auto">
          <a:xfrm>
            <a:off x="3279775" y="2922588"/>
            <a:ext cx="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3351213" y="2682875"/>
            <a:ext cx="696912" cy="314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FF0000"/>
                </a:solidFill>
                <a:latin typeface="+mn-lt"/>
                <a:ea typeface="ＭＳ Ｐゴシック" pitchFamily="34" charset="-128"/>
              </a:rPr>
              <a:t>P=0.03</a:t>
            </a:r>
          </a:p>
        </p:txBody>
      </p:sp>
      <p:cxnSp>
        <p:nvCxnSpPr>
          <p:cNvPr id="18" name="Rak pil 17"/>
          <p:cNvCxnSpPr/>
          <p:nvPr/>
        </p:nvCxnSpPr>
        <p:spPr>
          <a:xfrm rot="5400000">
            <a:off x="2814637" y="2744788"/>
            <a:ext cx="931863" cy="1588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74" name="Text Box 13"/>
          <p:cNvSpPr txBox="1">
            <a:spLocks noChangeArrowheads="1"/>
          </p:cNvSpPr>
          <p:nvPr/>
        </p:nvSpPr>
        <p:spPr bwMode="auto">
          <a:xfrm>
            <a:off x="3279775" y="3136900"/>
            <a:ext cx="554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400">
                <a:latin typeface="Calibri" pitchFamily="34" charset="0"/>
                <a:ea typeface="MS PGothic" pitchFamily="34" charset="-128"/>
                <a:cs typeface="Arial" charset="0"/>
              </a:rPr>
              <a:t>-6,44</a:t>
            </a:r>
          </a:p>
        </p:txBody>
      </p:sp>
      <p:sp>
        <p:nvSpPr>
          <p:cNvPr id="61475" name="Text Box 13"/>
          <p:cNvSpPr txBox="1">
            <a:spLocks noChangeArrowheads="1"/>
          </p:cNvSpPr>
          <p:nvPr/>
        </p:nvSpPr>
        <p:spPr bwMode="auto">
          <a:xfrm>
            <a:off x="3351213" y="2260600"/>
            <a:ext cx="500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400">
                <a:latin typeface="Calibri" pitchFamily="34" charset="0"/>
                <a:ea typeface="MS PGothic" pitchFamily="34" charset="-128"/>
                <a:cs typeface="Arial" charset="0"/>
              </a:rPr>
              <a:t>4.06</a:t>
            </a:r>
          </a:p>
        </p:txBody>
      </p:sp>
      <p:sp>
        <p:nvSpPr>
          <p:cNvPr id="61476" name="Freeform 38"/>
          <p:cNvSpPr>
            <a:spLocks/>
          </p:cNvSpPr>
          <p:nvPr/>
        </p:nvSpPr>
        <p:spPr bwMode="auto">
          <a:xfrm>
            <a:off x="1208088" y="2273300"/>
            <a:ext cx="2016125" cy="503238"/>
          </a:xfrm>
          <a:custGeom>
            <a:avLst/>
            <a:gdLst>
              <a:gd name="T0" fmla="*/ 0 w 1270"/>
              <a:gd name="T1" fmla="*/ 2147483647 h 317"/>
              <a:gd name="T2" fmla="*/ 2147483647 w 1270"/>
              <a:gd name="T3" fmla="*/ 2147483647 h 317"/>
              <a:gd name="T4" fmla="*/ 2147483647 w 1270"/>
              <a:gd name="T5" fmla="*/ 0 h 317"/>
              <a:gd name="T6" fmla="*/ 0 60000 65536"/>
              <a:gd name="T7" fmla="*/ 0 60000 65536"/>
              <a:gd name="T8" fmla="*/ 0 60000 65536"/>
              <a:gd name="T9" fmla="*/ 0 w 1270"/>
              <a:gd name="T10" fmla="*/ 0 h 317"/>
              <a:gd name="T11" fmla="*/ 1270 w 1270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0" h="317">
                <a:moveTo>
                  <a:pt x="0" y="226"/>
                </a:moveTo>
                <a:lnTo>
                  <a:pt x="317" y="317"/>
                </a:lnTo>
                <a:lnTo>
                  <a:pt x="1270" y="0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77" name="Freeform 39"/>
          <p:cNvSpPr>
            <a:spLocks/>
          </p:cNvSpPr>
          <p:nvPr/>
        </p:nvSpPr>
        <p:spPr bwMode="auto">
          <a:xfrm>
            <a:off x="1193800" y="2632075"/>
            <a:ext cx="2014538" cy="581025"/>
          </a:xfrm>
          <a:custGeom>
            <a:avLst/>
            <a:gdLst>
              <a:gd name="T0" fmla="*/ 0 w 1269"/>
              <a:gd name="T1" fmla="*/ 0 h 366"/>
              <a:gd name="T2" fmla="*/ 2147483647 w 1269"/>
              <a:gd name="T3" fmla="*/ 2147483647 h 366"/>
              <a:gd name="T4" fmla="*/ 2147483647 w 1269"/>
              <a:gd name="T5" fmla="*/ 2147483647 h 366"/>
              <a:gd name="T6" fmla="*/ 0 60000 65536"/>
              <a:gd name="T7" fmla="*/ 0 60000 65536"/>
              <a:gd name="T8" fmla="*/ 0 60000 65536"/>
              <a:gd name="T9" fmla="*/ 0 w 1269"/>
              <a:gd name="T10" fmla="*/ 0 h 366"/>
              <a:gd name="T11" fmla="*/ 1269 w 1269"/>
              <a:gd name="T12" fmla="*/ 366 h 3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9" h="366">
                <a:moveTo>
                  <a:pt x="0" y="0"/>
                </a:moveTo>
                <a:lnTo>
                  <a:pt x="327" y="258"/>
                </a:lnTo>
                <a:lnTo>
                  <a:pt x="1269" y="366"/>
                </a:lnTo>
              </a:path>
            </a:pathLst>
          </a:custGeom>
          <a:noFill/>
          <a:ln w="28575" cmpd="sng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61478" name="Group 47"/>
          <p:cNvGrpSpPr>
            <a:grpSpLocks/>
          </p:cNvGrpSpPr>
          <p:nvPr/>
        </p:nvGrpSpPr>
        <p:grpSpPr bwMode="auto">
          <a:xfrm>
            <a:off x="1665288" y="2560638"/>
            <a:ext cx="85725" cy="446087"/>
            <a:chOff x="2000" y="1797"/>
            <a:chExt cx="54" cy="281"/>
          </a:xfrm>
        </p:grpSpPr>
        <p:sp>
          <p:nvSpPr>
            <p:cNvPr id="61547" name="Line 43"/>
            <p:cNvSpPr>
              <a:spLocks noChangeShapeType="1"/>
            </p:cNvSpPr>
            <p:nvPr/>
          </p:nvSpPr>
          <p:spPr bwMode="auto">
            <a:xfrm>
              <a:off x="2024" y="1801"/>
              <a:ext cx="0" cy="2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48" name="Line 45"/>
            <p:cNvSpPr>
              <a:spLocks noChangeShapeType="1"/>
            </p:cNvSpPr>
            <p:nvPr/>
          </p:nvSpPr>
          <p:spPr bwMode="auto">
            <a:xfrm>
              <a:off x="2000" y="1797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49" name="Line 46"/>
            <p:cNvSpPr>
              <a:spLocks noChangeShapeType="1"/>
            </p:cNvSpPr>
            <p:nvPr/>
          </p:nvSpPr>
          <p:spPr bwMode="auto">
            <a:xfrm>
              <a:off x="2003" y="2078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1479" name="Group 48"/>
          <p:cNvGrpSpPr>
            <a:grpSpLocks/>
          </p:cNvGrpSpPr>
          <p:nvPr/>
        </p:nvGrpSpPr>
        <p:grpSpPr bwMode="auto">
          <a:xfrm>
            <a:off x="1687513" y="2843213"/>
            <a:ext cx="85725" cy="396875"/>
            <a:chOff x="2000" y="1797"/>
            <a:chExt cx="54" cy="281"/>
          </a:xfrm>
        </p:grpSpPr>
        <p:sp>
          <p:nvSpPr>
            <p:cNvPr id="61544" name="Line 49"/>
            <p:cNvSpPr>
              <a:spLocks noChangeShapeType="1"/>
            </p:cNvSpPr>
            <p:nvPr/>
          </p:nvSpPr>
          <p:spPr bwMode="auto">
            <a:xfrm>
              <a:off x="2024" y="1801"/>
              <a:ext cx="0" cy="2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45" name="Line 50"/>
            <p:cNvSpPr>
              <a:spLocks noChangeShapeType="1"/>
            </p:cNvSpPr>
            <p:nvPr/>
          </p:nvSpPr>
          <p:spPr bwMode="auto">
            <a:xfrm>
              <a:off x="2000" y="1797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46" name="Line 51"/>
            <p:cNvSpPr>
              <a:spLocks noChangeShapeType="1"/>
            </p:cNvSpPr>
            <p:nvPr/>
          </p:nvSpPr>
          <p:spPr bwMode="auto">
            <a:xfrm>
              <a:off x="2003" y="2078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1480" name="Group 56"/>
          <p:cNvGrpSpPr>
            <a:grpSpLocks/>
          </p:cNvGrpSpPr>
          <p:nvPr/>
        </p:nvGrpSpPr>
        <p:grpSpPr bwMode="auto">
          <a:xfrm>
            <a:off x="3168650" y="1958975"/>
            <a:ext cx="85725" cy="646113"/>
            <a:chOff x="2000" y="1797"/>
            <a:chExt cx="54" cy="281"/>
          </a:xfrm>
        </p:grpSpPr>
        <p:sp>
          <p:nvSpPr>
            <p:cNvPr id="61541" name="Line 57"/>
            <p:cNvSpPr>
              <a:spLocks noChangeShapeType="1"/>
            </p:cNvSpPr>
            <p:nvPr/>
          </p:nvSpPr>
          <p:spPr bwMode="auto">
            <a:xfrm>
              <a:off x="2024" y="1801"/>
              <a:ext cx="0" cy="2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42" name="Line 58"/>
            <p:cNvSpPr>
              <a:spLocks noChangeShapeType="1"/>
            </p:cNvSpPr>
            <p:nvPr/>
          </p:nvSpPr>
          <p:spPr bwMode="auto">
            <a:xfrm>
              <a:off x="2000" y="1797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43" name="Line 59"/>
            <p:cNvSpPr>
              <a:spLocks noChangeShapeType="1"/>
            </p:cNvSpPr>
            <p:nvPr/>
          </p:nvSpPr>
          <p:spPr bwMode="auto">
            <a:xfrm>
              <a:off x="2003" y="2078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481" name="Line 96"/>
          <p:cNvSpPr>
            <a:spLocks noChangeShapeType="1"/>
          </p:cNvSpPr>
          <p:nvPr/>
        </p:nvSpPr>
        <p:spPr bwMode="auto">
          <a:xfrm>
            <a:off x="1198563" y="5772150"/>
            <a:ext cx="2424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82" name="Text Box 97"/>
          <p:cNvSpPr txBox="1">
            <a:spLocks noChangeArrowheads="1"/>
          </p:cNvSpPr>
          <p:nvPr/>
        </p:nvSpPr>
        <p:spPr bwMode="auto">
          <a:xfrm>
            <a:off x="825500" y="5640388"/>
            <a:ext cx="403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200">
                <a:latin typeface="Arial" charset="0"/>
                <a:ea typeface="MS PGothic" pitchFamily="34" charset="-128"/>
                <a:cs typeface="Arial" charset="0"/>
              </a:rPr>
              <a:t>-35</a:t>
            </a:r>
          </a:p>
        </p:txBody>
      </p:sp>
      <p:sp>
        <p:nvSpPr>
          <p:cNvPr id="61483" name="Text Box 130"/>
          <p:cNvSpPr txBox="1">
            <a:spLocks noChangeArrowheads="1"/>
          </p:cNvSpPr>
          <p:nvPr/>
        </p:nvSpPr>
        <p:spPr bwMode="auto">
          <a:xfrm>
            <a:off x="1166813" y="1447800"/>
            <a:ext cx="1516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1600">
                <a:latin typeface="Arial" charset="0"/>
                <a:ea typeface="MS PGothic" pitchFamily="34" charset="-128"/>
                <a:cs typeface="Arial" charset="0"/>
              </a:rPr>
              <a:t>All participants</a:t>
            </a:r>
          </a:p>
        </p:txBody>
      </p:sp>
      <p:grpSp>
        <p:nvGrpSpPr>
          <p:cNvPr id="7" name="Grupp 112"/>
          <p:cNvGrpSpPr>
            <a:grpSpLocks/>
          </p:cNvGrpSpPr>
          <p:nvPr/>
        </p:nvGrpSpPr>
        <p:grpSpPr bwMode="auto">
          <a:xfrm>
            <a:off x="4643438" y="1447800"/>
            <a:ext cx="3960812" cy="5241925"/>
            <a:chOff x="4643437" y="1447372"/>
            <a:chExt cx="3960813" cy="5242353"/>
          </a:xfrm>
        </p:grpSpPr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7888288" y="3614487"/>
              <a:ext cx="715962" cy="3143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rgbClr val="FF0000"/>
                  </a:solidFill>
                  <a:latin typeface="+mn-lt"/>
                  <a:ea typeface="ＭＳ Ｐゴシック" pitchFamily="34" charset="-128"/>
                </a:rPr>
                <a:t>P=0.03</a:t>
              </a:r>
            </a:p>
          </p:txBody>
        </p:sp>
        <p:cxnSp>
          <p:nvCxnSpPr>
            <p:cNvPr id="61486" name="Rak pil 12"/>
            <p:cNvCxnSpPr>
              <a:cxnSpLocks noChangeShapeType="1"/>
            </p:cNvCxnSpPr>
            <p:nvPr/>
          </p:nvCxnSpPr>
          <p:spPr bwMode="auto">
            <a:xfrm>
              <a:off x="7816850" y="2870200"/>
              <a:ext cx="0" cy="2214563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1487" name="Group 74"/>
            <p:cNvGrpSpPr>
              <a:grpSpLocks/>
            </p:cNvGrpSpPr>
            <p:nvPr/>
          </p:nvGrpSpPr>
          <p:grpSpPr bwMode="auto">
            <a:xfrm>
              <a:off x="5584825" y="2647950"/>
              <a:ext cx="2068513" cy="2427288"/>
              <a:chOff x="3334" y="1668"/>
              <a:chExt cx="1303" cy="1529"/>
            </a:xfrm>
          </p:grpSpPr>
          <p:sp>
            <p:nvSpPr>
              <p:cNvPr id="61539" name="Line 72"/>
              <p:cNvSpPr>
                <a:spLocks noChangeShapeType="1"/>
              </p:cNvSpPr>
              <p:nvPr/>
            </p:nvSpPr>
            <p:spPr bwMode="auto">
              <a:xfrm>
                <a:off x="3334" y="1668"/>
                <a:ext cx="319" cy="1111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40" name="Line 73"/>
              <p:cNvSpPr>
                <a:spLocks noChangeShapeType="1"/>
              </p:cNvSpPr>
              <p:nvPr/>
            </p:nvSpPr>
            <p:spPr bwMode="auto">
              <a:xfrm>
                <a:off x="3648" y="2779"/>
                <a:ext cx="989" cy="41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1488" name="Group 77"/>
            <p:cNvGrpSpPr>
              <a:grpSpLocks/>
            </p:cNvGrpSpPr>
            <p:nvPr/>
          </p:nvGrpSpPr>
          <p:grpSpPr bwMode="auto">
            <a:xfrm>
              <a:off x="5588000" y="2651125"/>
              <a:ext cx="2065338" cy="755650"/>
              <a:chOff x="3336" y="1670"/>
              <a:chExt cx="1301" cy="476"/>
            </a:xfrm>
          </p:grpSpPr>
          <p:sp>
            <p:nvSpPr>
              <p:cNvPr id="61537" name="Line 75"/>
              <p:cNvSpPr>
                <a:spLocks noChangeShapeType="1"/>
              </p:cNvSpPr>
              <p:nvPr/>
            </p:nvSpPr>
            <p:spPr bwMode="auto">
              <a:xfrm>
                <a:off x="3336" y="1670"/>
                <a:ext cx="317" cy="47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38" name="Line 76"/>
              <p:cNvSpPr>
                <a:spLocks noChangeShapeType="1"/>
              </p:cNvSpPr>
              <p:nvPr/>
            </p:nvSpPr>
            <p:spPr bwMode="auto">
              <a:xfrm flipV="1">
                <a:off x="3653" y="1805"/>
                <a:ext cx="984" cy="34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1489" name="Group 82"/>
            <p:cNvGrpSpPr>
              <a:grpSpLocks/>
            </p:cNvGrpSpPr>
            <p:nvPr/>
          </p:nvGrpSpPr>
          <p:grpSpPr bwMode="auto">
            <a:xfrm>
              <a:off x="6083300" y="2663825"/>
              <a:ext cx="85725" cy="1447800"/>
              <a:chOff x="3688" y="1678"/>
              <a:chExt cx="54" cy="912"/>
            </a:xfrm>
          </p:grpSpPr>
          <p:sp>
            <p:nvSpPr>
              <p:cNvPr id="61534" name="Line 79"/>
              <p:cNvSpPr>
                <a:spLocks noChangeShapeType="1"/>
              </p:cNvSpPr>
              <p:nvPr/>
            </p:nvSpPr>
            <p:spPr bwMode="auto">
              <a:xfrm>
                <a:off x="3712" y="1678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35" name="Line 80"/>
              <p:cNvSpPr>
                <a:spLocks noChangeShapeType="1"/>
              </p:cNvSpPr>
              <p:nvPr/>
            </p:nvSpPr>
            <p:spPr bwMode="auto">
              <a:xfrm>
                <a:off x="3688" y="1678"/>
                <a:ext cx="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36" name="Line 81"/>
              <p:cNvSpPr>
                <a:spLocks noChangeShapeType="1"/>
              </p:cNvSpPr>
              <p:nvPr/>
            </p:nvSpPr>
            <p:spPr bwMode="auto">
              <a:xfrm>
                <a:off x="3691" y="2590"/>
                <a:ext cx="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1490" name="Group 83"/>
            <p:cNvGrpSpPr>
              <a:grpSpLocks/>
            </p:cNvGrpSpPr>
            <p:nvPr/>
          </p:nvGrpSpPr>
          <p:grpSpPr bwMode="auto">
            <a:xfrm>
              <a:off x="6042025" y="3906838"/>
              <a:ext cx="85725" cy="1008062"/>
              <a:chOff x="3688" y="1678"/>
              <a:chExt cx="54" cy="912"/>
            </a:xfrm>
          </p:grpSpPr>
          <p:sp>
            <p:nvSpPr>
              <p:cNvPr id="61531" name="Line 84"/>
              <p:cNvSpPr>
                <a:spLocks noChangeShapeType="1"/>
              </p:cNvSpPr>
              <p:nvPr/>
            </p:nvSpPr>
            <p:spPr bwMode="auto">
              <a:xfrm>
                <a:off x="3712" y="1678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32" name="Line 85"/>
              <p:cNvSpPr>
                <a:spLocks noChangeShapeType="1"/>
              </p:cNvSpPr>
              <p:nvPr/>
            </p:nvSpPr>
            <p:spPr bwMode="auto">
              <a:xfrm>
                <a:off x="3688" y="1678"/>
                <a:ext cx="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33" name="Line 86"/>
              <p:cNvSpPr>
                <a:spLocks noChangeShapeType="1"/>
              </p:cNvSpPr>
              <p:nvPr/>
            </p:nvSpPr>
            <p:spPr bwMode="auto">
              <a:xfrm>
                <a:off x="3691" y="2590"/>
                <a:ext cx="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1491" name="Group 87"/>
            <p:cNvGrpSpPr>
              <a:grpSpLocks/>
            </p:cNvGrpSpPr>
            <p:nvPr/>
          </p:nvGrpSpPr>
          <p:grpSpPr bwMode="auto">
            <a:xfrm>
              <a:off x="7615238" y="4637088"/>
              <a:ext cx="85725" cy="869950"/>
              <a:chOff x="3688" y="1678"/>
              <a:chExt cx="54" cy="912"/>
            </a:xfrm>
          </p:grpSpPr>
          <p:sp>
            <p:nvSpPr>
              <p:cNvPr id="61528" name="Line 88"/>
              <p:cNvSpPr>
                <a:spLocks noChangeShapeType="1"/>
              </p:cNvSpPr>
              <p:nvPr/>
            </p:nvSpPr>
            <p:spPr bwMode="auto">
              <a:xfrm>
                <a:off x="3712" y="1678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29" name="Line 89"/>
              <p:cNvSpPr>
                <a:spLocks noChangeShapeType="1"/>
              </p:cNvSpPr>
              <p:nvPr/>
            </p:nvSpPr>
            <p:spPr bwMode="auto">
              <a:xfrm>
                <a:off x="3688" y="1678"/>
                <a:ext cx="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30" name="Line 90"/>
              <p:cNvSpPr>
                <a:spLocks noChangeShapeType="1"/>
              </p:cNvSpPr>
              <p:nvPr/>
            </p:nvSpPr>
            <p:spPr bwMode="auto">
              <a:xfrm>
                <a:off x="3691" y="2590"/>
                <a:ext cx="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1492" name="Group 91"/>
            <p:cNvGrpSpPr>
              <a:grpSpLocks/>
            </p:cNvGrpSpPr>
            <p:nvPr/>
          </p:nvGrpSpPr>
          <p:grpSpPr bwMode="auto">
            <a:xfrm>
              <a:off x="7616825" y="1958975"/>
              <a:ext cx="85725" cy="1803400"/>
              <a:chOff x="3688" y="1678"/>
              <a:chExt cx="54" cy="912"/>
            </a:xfrm>
          </p:grpSpPr>
          <p:sp>
            <p:nvSpPr>
              <p:cNvPr id="61525" name="Line 92"/>
              <p:cNvSpPr>
                <a:spLocks noChangeShapeType="1"/>
              </p:cNvSpPr>
              <p:nvPr/>
            </p:nvSpPr>
            <p:spPr bwMode="auto">
              <a:xfrm>
                <a:off x="3712" y="1678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26" name="Line 93"/>
              <p:cNvSpPr>
                <a:spLocks noChangeShapeType="1"/>
              </p:cNvSpPr>
              <p:nvPr/>
            </p:nvSpPr>
            <p:spPr bwMode="auto">
              <a:xfrm>
                <a:off x="3688" y="1678"/>
                <a:ext cx="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27" name="Line 94"/>
              <p:cNvSpPr>
                <a:spLocks noChangeShapeType="1"/>
              </p:cNvSpPr>
              <p:nvPr/>
            </p:nvSpPr>
            <p:spPr bwMode="auto">
              <a:xfrm>
                <a:off x="3691" y="2590"/>
                <a:ext cx="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61493" name="Line 99"/>
            <p:cNvSpPr>
              <a:spLocks noChangeShapeType="1"/>
            </p:cNvSpPr>
            <p:nvPr/>
          </p:nvSpPr>
          <p:spPr bwMode="auto">
            <a:xfrm>
              <a:off x="5592763" y="1752600"/>
              <a:ext cx="0" cy="402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494" name="Line 100"/>
            <p:cNvSpPr>
              <a:spLocks noChangeShapeType="1"/>
            </p:cNvSpPr>
            <p:nvPr/>
          </p:nvSpPr>
          <p:spPr bwMode="auto">
            <a:xfrm>
              <a:off x="5561013" y="1760538"/>
              <a:ext cx="2424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495" name="Text Box 101"/>
            <p:cNvSpPr txBox="1">
              <a:spLocks noChangeArrowheads="1"/>
            </p:cNvSpPr>
            <p:nvPr/>
          </p:nvSpPr>
          <p:spPr bwMode="auto">
            <a:xfrm>
              <a:off x="5240338" y="1620838"/>
              <a:ext cx="3524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10</a:t>
              </a:r>
            </a:p>
          </p:txBody>
        </p:sp>
        <p:sp>
          <p:nvSpPr>
            <p:cNvPr id="61496" name="Text Box 102"/>
            <p:cNvSpPr txBox="1">
              <a:spLocks noChangeArrowheads="1"/>
            </p:cNvSpPr>
            <p:nvPr/>
          </p:nvSpPr>
          <p:spPr bwMode="auto">
            <a:xfrm>
              <a:off x="5189538" y="3398838"/>
              <a:ext cx="4032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-10</a:t>
              </a:r>
            </a:p>
          </p:txBody>
        </p:sp>
        <p:sp>
          <p:nvSpPr>
            <p:cNvPr id="61497" name="Text Box 103"/>
            <p:cNvSpPr txBox="1">
              <a:spLocks noChangeArrowheads="1"/>
            </p:cNvSpPr>
            <p:nvPr/>
          </p:nvSpPr>
          <p:spPr bwMode="auto">
            <a:xfrm>
              <a:off x="5189538" y="3838575"/>
              <a:ext cx="4064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-15</a:t>
              </a:r>
            </a:p>
          </p:txBody>
        </p:sp>
        <p:sp>
          <p:nvSpPr>
            <p:cNvPr id="61498" name="Text Box 104"/>
            <p:cNvSpPr txBox="1">
              <a:spLocks noChangeArrowheads="1"/>
            </p:cNvSpPr>
            <p:nvPr/>
          </p:nvSpPr>
          <p:spPr bwMode="auto">
            <a:xfrm>
              <a:off x="5189538" y="4286250"/>
              <a:ext cx="40322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-20</a:t>
              </a:r>
            </a:p>
          </p:txBody>
        </p:sp>
        <p:sp>
          <p:nvSpPr>
            <p:cNvPr id="61499" name="Line 105"/>
            <p:cNvSpPr>
              <a:spLocks noChangeShapeType="1"/>
            </p:cNvSpPr>
            <p:nvPr/>
          </p:nvSpPr>
          <p:spPr bwMode="auto">
            <a:xfrm>
              <a:off x="5561013" y="2208213"/>
              <a:ext cx="2424112" cy="0"/>
            </a:xfrm>
            <a:prstGeom prst="line">
              <a:avLst/>
            </a:prstGeom>
            <a:noFill/>
            <a:ln w="9525">
              <a:solidFill>
                <a:srgbClr val="59595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00" name="Line 106"/>
            <p:cNvSpPr>
              <a:spLocks noChangeShapeType="1"/>
            </p:cNvSpPr>
            <p:nvPr/>
          </p:nvSpPr>
          <p:spPr bwMode="auto">
            <a:xfrm>
              <a:off x="5561013" y="2655888"/>
              <a:ext cx="2424112" cy="0"/>
            </a:xfrm>
            <a:prstGeom prst="line">
              <a:avLst/>
            </a:prstGeom>
            <a:noFill/>
            <a:ln w="9525">
              <a:solidFill>
                <a:srgbClr val="59595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01" name="Line 107"/>
            <p:cNvSpPr>
              <a:spLocks noChangeShapeType="1"/>
            </p:cNvSpPr>
            <p:nvPr/>
          </p:nvSpPr>
          <p:spPr bwMode="auto">
            <a:xfrm>
              <a:off x="5561013" y="3089275"/>
              <a:ext cx="2424112" cy="0"/>
            </a:xfrm>
            <a:prstGeom prst="line">
              <a:avLst/>
            </a:prstGeom>
            <a:noFill/>
            <a:ln w="9525">
              <a:solidFill>
                <a:srgbClr val="59595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02" name="Line 108"/>
            <p:cNvSpPr>
              <a:spLocks noChangeShapeType="1"/>
            </p:cNvSpPr>
            <p:nvPr/>
          </p:nvSpPr>
          <p:spPr bwMode="auto">
            <a:xfrm>
              <a:off x="5561013" y="3536950"/>
              <a:ext cx="2424112" cy="0"/>
            </a:xfrm>
            <a:prstGeom prst="line">
              <a:avLst/>
            </a:prstGeom>
            <a:noFill/>
            <a:ln w="9525">
              <a:solidFill>
                <a:srgbClr val="59595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03" name="Line 109"/>
            <p:cNvSpPr>
              <a:spLocks noChangeShapeType="1"/>
            </p:cNvSpPr>
            <p:nvPr/>
          </p:nvSpPr>
          <p:spPr bwMode="auto">
            <a:xfrm>
              <a:off x="5561013" y="3984625"/>
              <a:ext cx="2424112" cy="0"/>
            </a:xfrm>
            <a:prstGeom prst="line">
              <a:avLst/>
            </a:prstGeom>
            <a:noFill/>
            <a:ln w="9525">
              <a:solidFill>
                <a:srgbClr val="59595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04" name="Line 110"/>
            <p:cNvSpPr>
              <a:spLocks noChangeShapeType="1"/>
            </p:cNvSpPr>
            <p:nvPr/>
          </p:nvSpPr>
          <p:spPr bwMode="auto">
            <a:xfrm>
              <a:off x="5561013" y="4433888"/>
              <a:ext cx="2424112" cy="0"/>
            </a:xfrm>
            <a:prstGeom prst="line">
              <a:avLst/>
            </a:prstGeom>
            <a:noFill/>
            <a:ln w="9525">
              <a:solidFill>
                <a:srgbClr val="59595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05" name="Line 111"/>
            <p:cNvSpPr>
              <a:spLocks noChangeShapeType="1"/>
            </p:cNvSpPr>
            <p:nvPr/>
          </p:nvSpPr>
          <p:spPr bwMode="auto">
            <a:xfrm>
              <a:off x="5561013" y="4881563"/>
              <a:ext cx="2424112" cy="0"/>
            </a:xfrm>
            <a:prstGeom prst="line">
              <a:avLst/>
            </a:prstGeom>
            <a:noFill/>
            <a:ln w="9525">
              <a:solidFill>
                <a:srgbClr val="59595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06" name="Line 112"/>
            <p:cNvSpPr>
              <a:spLocks noChangeShapeType="1"/>
            </p:cNvSpPr>
            <p:nvPr/>
          </p:nvSpPr>
          <p:spPr bwMode="auto">
            <a:xfrm>
              <a:off x="5561013" y="5329238"/>
              <a:ext cx="2424112" cy="0"/>
            </a:xfrm>
            <a:prstGeom prst="line">
              <a:avLst/>
            </a:prstGeom>
            <a:noFill/>
            <a:ln w="9525">
              <a:solidFill>
                <a:srgbClr val="59595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07" name="Text Box 113"/>
            <p:cNvSpPr txBox="1">
              <a:spLocks noChangeArrowheads="1"/>
            </p:cNvSpPr>
            <p:nvPr/>
          </p:nvSpPr>
          <p:spPr bwMode="auto">
            <a:xfrm>
              <a:off x="5324475" y="2062163"/>
              <a:ext cx="26828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5</a:t>
              </a:r>
            </a:p>
          </p:txBody>
        </p:sp>
        <p:sp>
          <p:nvSpPr>
            <p:cNvPr id="61508" name="Text Box 114"/>
            <p:cNvSpPr txBox="1">
              <a:spLocks noChangeArrowheads="1"/>
            </p:cNvSpPr>
            <p:nvPr/>
          </p:nvSpPr>
          <p:spPr bwMode="auto">
            <a:xfrm>
              <a:off x="5408613" y="2503488"/>
              <a:ext cx="1841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sz="1200"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61509" name="Text Box 115"/>
            <p:cNvSpPr txBox="1">
              <a:spLocks noChangeArrowheads="1"/>
            </p:cNvSpPr>
            <p:nvPr/>
          </p:nvSpPr>
          <p:spPr bwMode="auto">
            <a:xfrm>
              <a:off x="5408613" y="2509838"/>
              <a:ext cx="1841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sz="1200"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61510" name="Text Box 116"/>
            <p:cNvSpPr txBox="1">
              <a:spLocks noChangeArrowheads="1"/>
            </p:cNvSpPr>
            <p:nvPr/>
          </p:nvSpPr>
          <p:spPr bwMode="auto">
            <a:xfrm>
              <a:off x="5324475" y="2509838"/>
              <a:ext cx="26828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0</a:t>
              </a:r>
            </a:p>
          </p:txBody>
        </p:sp>
        <p:sp>
          <p:nvSpPr>
            <p:cNvPr id="61511" name="Text Box 117"/>
            <p:cNvSpPr txBox="1">
              <a:spLocks noChangeArrowheads="1"/>
            </p:cNvSpPr>
            <p:nvPr/>
          </p:nvSpPr>
          <p:spPr bwMode="auto">
            <a:xfrm>
              <a:off x="5273675" y="2957513"/>
              <a:ext cx="31908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-5</a:t>
              </a:r>
            </a:p>
          </p:txBody>
        </p:sp>
        <p:sp>
          <p:nvSpPr>
            <p:cNvPr id="61512" name="Text Box 118"/>
            <p:cNvSpPr txBox="1">
              <a:spLocks noChangeArrowheads="1"/>
            </p:cNvSpPr>
            <p:nvPr/>
          </p:nvSpPr>
          <p:spPr bwMode="auto">
            <a:xfrm>
              <a:off x="5189538" y="4719638"/>
              <a:ext cx="4032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-25</a:t>
              </a:r>
            </a:p>
          </p:txBody>
        </p:sp>
        <p:sp>
          <p:nvSpPr>
            <p:cNvPr id="61513" name="Text Box 119"/>
            <p:cNvSpPr txBox="1">
              <a:spLocks noChangeArrowheads="1"/>
            </p:cNvSpPr>
            <p:nvPr/>
          </p:nvSpPr>
          <p:spPr bwMode="auto">
            <a:xfrm>
              <a:off x="5189538" y="5167313"/>
              <a:ext cx="4032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-30</a:t>
              </a:r>
            </a:p>
          </p:txBody>
        </p:sp>
        <p:sp>
          <p:nvSpPr>
            <p:cNvPr id="61514" name="Line 124"/>
            <p:cNvSpPr>
              <a:spLocks noChangeShapeType="1"/>
            </p:cNvSpPr>
            <p:nvPr/>
          </p:nvSpPr>
          <p:spPr bwMode="auto">
            <a:xfrm>
              <a:off x="5573713" y="5780088"/>
              <a:ext cx="2424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15" name="Text Box 125"/>
            <p:cNvSpPr txBox="1">
              <a:spLocks noChangeArrowheads="1"/>
            </p:cNvSpPr>
            <p:nvPr/>
          </p:nvSpPr>
          <p:spPr bwMode="auto">
            <a:xfrm>
              <a:off x="5200650" y="5648325"/>
              <a:ext cx="40322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-35</a:t>
              </a:r>
            </a:p>
          </p:txBody>
        </p:sp>
        <p:sp>
          <p:nvSpPr>
            <p:cNvPr id="61516" name="Line 10"/>
            <p:cNvSpPr>
              <a:spLocks noChangeShapeType="1"/>
            </p:cNvSpPr>
            <p:nvPr/>
          </p:nvSpPr>
          <p:spPr bwMode="auto">
            <a:xfrm>
              <a:off x="4899025" y="6523038"/>
              <a:ext cx="4730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17" name="Line 11"/>
            <p:cNvSpPr>
              <a:spLocks noChangeShapeType="1"/>
            </p:cNvSpPr>
            <p:nvPr/>
          </p:nvSpPr>
          <p:spPr bwMode="auto">
            <a:xfrm>
              <a:off x="6734175" y="6548438"/>
              <a:ext cx="471488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18" name="Text Box 12"/>
            <p:cNvSpPr txBox="1">
              <a:spLocks noChangeArrowheads="1"/>
            </p:cNvSpPr>
            <p:nvPr/>
          </p:nvSpPr>
          <p:spPr bwMode="auto">
            <a:xfrm>
              <a:off x="5429250" y="6381750"/>
              <a:ext cx="12303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400">
                  <a:latin typeface="Calibri" pitchFamily="34" charset="0"/>
                  <a:ea typeface="MS PGothic" pitchFamily="34" charset="-128"/>
                  <a:cs typeface="Arial" charset="0"/>
                </a:rPr>
                <a:t>Placebo, N=24</a:t>
              </a:r>
            </a:p>
          </p:txBody>
        </p:sp>
        <p:sp>
          <p:nvSpPr>
            <p:cNvPr id="61519" name="Text Box 13"/>
            <p:cNvSpPr txBox="1">
              <a:spLocks noChangeArrowheads="1"/>
            </p:cNvSpPr>
            <p:nvPr/>
          </p:nvSpPr>
          <p:spPr bwMode="auto">
            <a:xfrm>
              <a:off x="7235825" y="6381750"/>
              <a:ext cx="9271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400">
                  <a:latin typeface="Calibri" pitchFamily="34" charset="0"/>
                  <a:ea typeface="MS PGothic" pitchFamily="34" charset="-128"/>
                  <a:cs typeface="Arial" charset="0"/>
                </a:rPr>
                <a:t>TLA, N=56</a:t>
              </a:r>
            </a:p>
          </p:txBody>
        </p:sp>
        <p:sp>
          <p:nvSpPr>
            <p:cNvPr id="61520" name="Text Box 131"/>
            <p:cNvSpPr txBox="1">
              <a:spLocks noChangeArrowheads="1"/>
            </p:cNvSpPr>
            <p:nvPr/>
          </p:nvSpPr>
          <p:spPr bwMode="auto">
            <a:xfrm>
              <a:off x="5514165" y="1447372"/>
              <a:ext cx="305083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600">
                  <a:latin typeface="Arial" charset="0"/>
                  <a:ea typeface="MS PGothic" pitchFamily="34" charset="-128"/>
                  <a:cs typeface="Arial" charset="0"/>
                </a:rPr>
                <a:t>Participants with FENO &gt;45ppb</a:t>
              </a:r>
            </a:p>
          </p:txBody>
        </p:sp>
        <p:sp>
          <p:nvSpPr>
            <p:cNvPr id="61521" name="Text Box 7"/>
            <p:cNvSpPr txBox="1">
              <a:spLocks noChangeArrowheads="1"/>
            </p:cNvSpPr>
            <p:nvPr/>
          </p:nvSpPr>
          <p:spPr bwMode="auto">
            <a:xfrm>
              <a:off x="5521325" y="5805488"/>
              <a:ext cx="30146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400">
                  <a:latin typeface="Calibri" pitchFamily="34" charset="0"/>
                  <a:ea typeface="MS PGothic" pitchFamily="34" charset="-128"/>
                  <a:cs typeface="Arial" charset="0"/>
                </a:rPr>
                <a:t>0           3                                    12 months</a:t>
              </a:r>
            </a:p>
          </p:txBody>
        </p:sp>
        <p:sp>
          <p:nvSpPr>
            <p:cNvPr id="61522" name="Text Box 133"/>
            <p:cNvSpPr txBox="1">
              <a:spLocks noChangeArrowheads="1"/>
            </p:cNvSpPr>
            <p:nvPr/>
          </p:nvSpPr>
          <p:spPr bwMode="auto">
            <a:xfrm>
              <a:off x="7908925" y="2724150"/>
              <a:ext cx="5334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-2.30</a:t>
              </a:r>
            </a:p>
          </p:txBody>
        </p:sp>
        <p:sp>
          <p:nvSpPr>
            <p:cNvPr id="61523" name="Text Box 134"/>
            <p:cNvSpPr txBox="1">
              <a:spLocks noChangeArrowheads="1"/>
            </p:cNvSpPr>
            <p:nvPr/>
          </p:nvSpPr>
          <p:spPr bwMode="auto">
            <a:xfrm>
              <a:off x="7829550" y="4932363"/>
              <a:ext cx="5334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defTabSz="4572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-27.3</a:t>
              </a:r>
            </a:p>
          </p:txBody>
        </p:sp>
        <p:sp>
          <p:nvSpPr>
            <p:cNvPr id="61524" name="Text Box 24"/>
            <p:cNvSpPr txBox="1">
              <a:spLocks noChangeArrowheads="1"/>
            </p:cNvSpPr>
            <p:nvPr/>
          </p:nvSpPr>
          <p:spPr bwMode="auto">
            <a:xfrm>
              <a:off x="4643437" y="1711099"/>
              <a:ext cx="6864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Mean</a:t>
              </a:r>
            </a:p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change</a:t>
              </a:r>
            </a:p>
            <a:p>
              <a:pPr eaLnBrk="1" hangingPunct="1"/>
              <a:r>
                <a:rPr lang="en-GB" sz="1200">
                  <a:latin typeface="Arial" charset="0"/>
                  <a:ea typeface="MS PGothic" pitchFamily="34" charset="-128"/>
                  <a:cs typeface="Arial" charset="0"/>
                </a:rPr>
                <a:t>[ppb]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</a:rPr>
              <a:t>Other allergens.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3320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GB" b="1" smtClean="0"/>
              <a:t>No evidence base from which to recommend any other form of allergen avoidance.</a:t>
            </a:r>
          </a:p>
          <a:p>
            <a:pPr eaLnBrk="1" hangingPunct="1">
              <a:defRPr/>
            </a:pPr>
            <a:endParaRPr lang="en-GB" b="1" smtClean="0"/>
          </a:p>
          <a:p>
            <a:pPr eaLnBrk="1" hangingPunct="1">
              <a:defRPr/>
            </a:pPr>
            <a:r>
              <a:rPr lang="en-GB" b="1" smtClean="0"/>
              <a:t>Cat/dog allergic patients are advised to remove pets from their homes.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779838" y="3917950"/>
            <a:ext cx="1079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2800">
                <a:solidFill>
                  <a:srgbClr val="FFFF00"/>
                </a:solidFill>
                <a:latin typeface="Garamond" pitchFamily="18" charset="0"/>
                <a:cs typeface="Arial" charset="0"/>
              </a:rPr>
              <a:t>BUT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3973513" y="5564188"/>
            <a:ext cx="2327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>
                <a:latin typeface="Garamond" pitchFamily="18" charset="0"/>
              </a:rPr>
              <a:t>BTS/SIGN 2002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lergy to c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238125"/>
            <a:ext cx="449897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763713" y="1484313"/>
          <a:ext cx="5545137" cy="525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Squeeze Graph" r:id="rId4" imgW="3600000" imgH="3600000" progId="SqueezeGf">
                  <p:embed/>
                </p:oleObj>
              </mc:Choice>
              <mc:Fallback>
                <p:oleObj name="Squeeze Graph" r:id="rId4" imgW="3600000" imgH="3600000" progId="SqueezeGf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484313"/>
                        <a:ext cx="5545137" cy="52546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87852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0">
                <a:solidFill>
                  <a:srgbClr val="F7F703"/>
                </a:solidFill>
                <a:latin typeface="Arial" charset="0"/>
                <a:cs typeface="Arial" charset="0"/>
              </a:rPr>
              <a:t>Loop from a 4 week infant of a maternal smoker who wheezed by 6 months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984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dirty="0" smtClean="0">
                <a:solidFill>
                  <a:srgbClr val="FFFF00"/>
                </a:solidFill>
              </a:rPr>
              <a:t>Other non-pharmacological approaches.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73238"/>
            <a:ext cx="9144000" cy="4968875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latin typeface="+mj-lt"/>
              </a:rPr>
              <a:t>Patient/parent smoking cessation is good for health and decreases the asthma severity and ICS responsiveness.</a:t>
            </a:r>
          </a:p>
          <a:p>
            <a:pPr eaLnBrk="1" hangingPunct="1">
              <a:defRPr/>
            </a:pPr>
            <a:r>
              <a:rPr lang="en-GB" sz="2800" dirty="0" smtClean="0">
                <a:latin typeface="+mj-lt"/>
              </a:rPr>
              <a:t>No evidence base to recommend any form of complementary medicine or dietary supplements.</a:t>
            </a:r>
          </a:p>
          <a:p>
            <a:pPr eaLnBrk="1" hangingPunct="1">
              <a:defRPr/>
            </a:pPr>
            <a:r>
              <a:rPr lang="en-GB" sz="2800" dirty="0" smtClean="0">
                <a:latin typeface="+mj-lt"/>
              </a:rPr>
              <a:t>In difficult asthma there may be a role for family psycho-therapy.</a:t>
            </a:r>
          </a:p>
          <a:p>
            <a:pPr eaLnBrk="1" hangingPunct="1">
              <a:defRPr/>
            </a:pPr>
            <a:r>
              <a:rPr lang="en-GB" sz="2800" dirty="0" smtClean="0">
                <a:latin typeface="+mj-lt"/>
              </a:rPr>
              <a:t>Weight reduction the obese may improve asthma.</a:t>
            </a:r>
          </a:p>
          <a:p>
            <a:pPr eaLnBrk="1" hangingPunct="1">
              <a:defRPr/>
            </a:pPr>
            <a:r>
              <a:rPr lang="en-GB" sz="2800" dirty="0" smtClean="0">
                <a:latin typeface="+mj-lt"/>
              </a:rPr>
              <a:t>Anti-reflux treatment improves reflux not asthma</a:t>
            </a:r>
          </a:p>
        </p:txBody>
      </p:sp>
    </p:spTree>
    <p:custDataLst>
      <p:tags r:id="rId1"/>
    </p:custData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8" grpId="0"/>
      <p:bldP spid="157699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8675" y="188913"/>
            <a:ext cx="7704138" cy="1081087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FF00"/>
                </a:solidFill>
              </a:rPr>
              <a:t>Therapy for different phenotypes of asthma </a:t>
            </a:r>
          </a:p>
        </p:txBody>
      </p:sp>
      <p:pic>
        <p:nvPicPr>
          <p:cNvPr id="65539" name="Picture 3" descr="HM00386_"/>
          <p:cNvPicPr>
            <a:picLocks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2288" y="2349500"/>
            <a:ext cx="3541712" cy="3468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95288" y="1557338"/>
            <a:ext cx="547211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u="sng">
                <a:latin typeface="Arial" charset="0"/>
                <a:cs typeface="Arial" charset="0"/>
              </a:rPr>
              <a:t>Intermittent</a:t>
            </a:r>
            <a:r>
              <a:rPr lang="en-GB" sz="2400">
                <a:latin typeface="Arial" charset="0"/>
                <a:cs typeface="Arial" charset="0"/>
              </a:rPr>
              <a:t> = Transient infection induced and non-allergic.</a:t>
            </a:r>
          </a:p>
          <a:p>
            <a:pPr eaLnBrk="1" hangingPunct="1">
              <a:spcBef>
                <a:spcPct val="50000"/>
              </a:spcBef>
            </a:pPr>
            <a:endParaRPr lang="en-GB" sz="2400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 charset="0"/>
                <a:cs typeface="Arial" charset="0"/>
              </a:rPr>
              <a:t>Treat to improve quality of life.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395288" y="4094163"/>
            <a:ext cx="51847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u="sng">
                <a:latin typeface="Arial" charset="0"/>
                <a:cs typeface="Arial" charset="0"/>
              </a:rPr>
              <a:t>Persistent</a:t>
            </a:r>
            <a:r>
              <a:rPr lang="en-GB" sz="2400">
                <a:latin typeface="Arial" charset="0"/>
                <a:cs typeface="Arial" charset="0"/>
              </a:rPr>
              <a:t> = Abnormal lung function between episodes and often allergic. </a:t>
            </a:r>
          </a:p>
          <a:p>
            <a:pPr eaLnBrk="1" hangingPunct="1">
              <a:spcBef>
                <a:spcPct val="50000"/>
              </a:spcBef>
            </a:pPr>
            <a:endParaRPr lang="en-GB" sz="2400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400">
                <a:latin typeface="Arial" charset="0"/>
                <a:cs typeface="Arial" charset="0"/>
              </a:rPr>
              <a:t>Treat to control airway inflammation and quality of life.</a:t>
            </a: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395288" y="4076700"/>
            <a:ext cx="49688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3" name="AutoShape 7"/>
          <p:cNvSpPr>
            <a:spLocks noChangeArrowheads="1"/>
          </p:cNvSpPr>
          <p:nvPr/>
        </p:nvSpPr>
        <p:spPr bwMode="auto">
          <a:xfrm>
            <a:off x="2339975" y="2565400"/>
            <a:ext cx="503238" cy="576263"/>
          </a:xfrm>
          <a:prstGeom prst="downArrow">
            <a:avLst>
              <a:gd name="adj1" fmla="val 50000"/>
              <a:gd name="adj2" fmla="val 28628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auto">
          <a:xfrm>
            <a:off x="2411413" y="5445125"/>
            <a:ext cx="504825" cy="576263"/>
          </a:xfrm>
          <a:prstGeom prst="downArrow">
            <a:avLst>
              <a:gd name="adj1" fmla="val 50000"/>
              <a:gd name="adj2" fmla="val 2853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3213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 smtClean="0">
                <a:solidFill>
                  <a:srgbClr val="FFFF00"/>
                </a:solidFill>
              </a:rPr>
              <a:t>Pharmaco-therapy</a:t>
            </a:r>
            <a:r>
              <a:rPr lang="en-GB" sz="3200" smtClean="0">
                <a:solidFill>
                  <a:srgbClr val="FFFF00"/>
                </a:solidFill>
              </a:rPr>
              <a:t> </a:t>
            </a:r>
            <a:br>
              <a:rPr lang="en-GB" sz="3200" smtClean="0">
                <a:solidFill>
                  <a:srgbClr val="FFFF00"/>
                </a:solidFill>
              </a:rPr>
            </a:br>
            <a:r>
              <a:rPr lang="en-GB" sz="3200" b="1" i="1" smtClean="0">
                <a:solidFill>
                  <a:srgbClr val="FFFF00"/>
                </a:solidFill>
              </a:rPr>
              <a:t>Efficacy and side effects dictated by: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133600"/>
            <a:ext cx="4464050" cy="42672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b="1" smtClean="0"/>
              <a:t>Age</a:t>
            </a:r>
          </a:p>
          <a:p>
            <a:pPr eaLnBrk="1" hangingPunct="1">
              <a:defRPr/>
            </a:pPr>
            <a:r>
              <a:rPr lang="en-GB" sz="2800" b="1" smtClean="0"/>
              <a:t>Stage in disease evolution.</a:t>
            </a:r>
          </a:p>
          <a:p>
            <a:pPr eaLnBrk="1" hangingPunct="1">
              <a:defRPr/>
            </a:pPr>
            <a:r>
              <a:rPr lang="en-GB" sz="2800" b="1" smtClean="0"/>
              <a:t>Disease genotype and phenotype. </a:t>
            </a:r>
          </a:p>
          <a:p>
            <a:pPr eaLnBrk="1" hangingPunct="1">
              <a:defRPr/>
            </a:pPr>
            <a:r>
              <a:rPr lang="en-GB" sz="2800" b="1" smtClean="0"/>
              <a:t>Pharmaco-genetics.</a:t>
            </a:r>
          </a:p>
        </p:txBody>
      </p:sp>
      <p:pic>
        <p:nvPicPr>
          <p:cNvPr id="66564" name="Picture 4" descr="1006"/>
          <p:cNvPicPr preferRelativeResize="0">
            <a:picLocks noChangeAspect="1" noChangeArrowheads="1"/>
          </p:cNvPicPr>
          <p:nvPr>
            <p:ph sz="half" idx="4294967295"/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16113"/>
            <a:ext cx="4464050" cy="345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908175" y="6092825"/>
            <a:ext cx="4968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 Black" pitchFamily="34" charset="0"/>
                <a:cs typeface="Arial" charset="0"/>
              </a:rPr>
              <a:t>i.e. Horses for courses!</a:t>
            </a:r>
          </a:p>
        </p:txBody>
      </p:sp>
    </p:spTree>
    <p:custDataLst>
      <p:tags r:id="rId1"/>
    </p:custData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7465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Approach to </a:t>
            </a:r>
            <a:r>
              <a:rPr lang="el-GR" smtClean="0">
                <a:solidFill>
                  <a:srgbClr val="FFFF00"/>
                </a:solidFill>
              </a:rPr>
              <a:t>β</a:t>
            </a:r>
            <a:r>
              <a:rPr lang="en-GB" smtClean="0">
                <a:solidFill>
                  <a:srgbClr val="FFFF00"/>
                </a:solidFill>
              </a:rPr>
              <a:t>-agonist therapy</a:t>
            </a:r>
            <a:endParaRPr lang="el-GR" smtClean="0">
              <a:solidFill>
                <a:srgbClr val="FFFF0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844675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/>
              <a:t>Minimise need for short-acting preparations.</a:t>
            </a:r>
          </a:p>
          <a:p>
            <a:pPr eaLnBrk="1" hangingPunct="1">
              <a:defRPr/>
            </a:pPr>
            <a:endParaRPr lang="en-GB" smtClean="0"/>
          </a:p>
          <a:p>
            <a:pPr eaLnBrk="1" hangingPunct="1">
              <a:defRPr/>
            </a:pPr>
            <a:r>
              <a:rPr lang="en-GB" smtClean="0"/>
              <a:t>Only use LABAs if moderate dose ICS combined with LTRAs are ineffective.</a:t>
            </a:r>
          </a:p>
          <a:p>
            <a:pPr eaLnBrk="1" hangingPunct="1">
              <a:defRPr/>
            </a:pPr>
            <a:endParaRPr lang="en-GB" smtClean="0"/>
          </a:p>
          <a:p>
            <a:pPr eaLnBrk="1" hangingPunct="1">
              <a:defRPr/>
            </a:pPr>
            <a:r>
              <a:rPr lang="en-GB" smtClean="0"/>
              <a:t>Frequent use of SABAs means poor control and requires step-up of therapy.</a:t>
            </a:r>
          </a:p>
        </p:txBody>
      </p:sp>
    </p:spTree>
    <p:custDataLst>
      <p:tags r:id="rId1"/>
    </p:custData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1008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588"/>
            <a:ext cx="5487988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46088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Growth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125538"/>
            <a:ext cx="8229600" cy="4822825"/>
          </a:xfrm>
        </p:spPr>
        <p:txBody>
          <a:bodyPr/>
          <a:lstStyle/>
          <a:p>
            <a:pPr eaLnBrk="1" hangingPunct="1">
              <a:defRPr/>
            </a:pPr>
            <a:r>
              <a:rPr lang="en-GB" b="1" dirty="0" smtClean="0"/>
              <a:t>Asthma causes severity related delay in pubertal growth but not stunting of ultimate height.</a:t>
            </a:r>
          </a:p>
          <a:p>
            <a:pPr eaLnBrk="1" hangingPunct="1">
              <a:defRPr/>
            </a:pPr>
            <a:r>
              <a:rPr lang="en-GB" b="1" dirty="0" smtClean="0"/>
              <a:t>ICS cause dose related short term growth suppression at  &gt;400</a:t>
            </a:r>
            <a:r>
              <a:rPr lang="el-GR" b="1" dirty="0" smtClean="0"/>
              <a:t>μ</a:t>
            </a:r>
            <a:r>
              <a:rPr lang="en-GB" b="1" dirty="0" smtClean="0"/>
              <a:t>g/day of BDP or equivalent.</a:t>
            </a:r>
          </a:p>
          <a:p>
            <a:pPr eaLnBrk="1" hangingPunct="1">
              <a:defRPr/>
            </a:pPr>
            <a:r>
              <a:rPr lang="en-GB" b="1" dirty="0" smtClean="0"/>
              <a:t>Long term consequences for bone density unknown.</a:t>
            </a:r>
          </a:p>
        </p:txBody>
      </p:sp>
    </p:spTree>
    <p:custDataLst>
      <p:tags r:id="rId1"/>
    </p:custData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87538" y="1887538"/>
            <a:ext cx="71437" cy="388778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79613" y="5805488"/>
            <a:ext cx="59055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95513" y="3832225"/>
            <a:ext cx="360362" cy="7493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55875" y="4581525"/>
            <a:ext cx="720725" cy="3603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276600" y="4760913"/>
            <a:ext cx="431800" cy="1809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08400" y="4760913"/>
            <a:ext cx="30956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79613" y="3933825"/>
            <a:ext cx="5905500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717675" y="3933825"/>
            <a:ext cx="16986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692275" y="4581525"/>
            <a:ext cx="23653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717675" y="5229225"/>
            <a:ext cx="254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717675" y="3141663"/>
            <a:ext cx="1905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717675" y="2420938"/>
            <a:ext cx="16986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76488" y="5775325"/>
            <a:ext cx="0" cy="17145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987675" y="5805488"/>
            <a:ext cx="0" cy="14128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563938" y="5795963"/>
            <a:ext cx="0" cy="15081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794500" y="5795963"/>
            <a:ext cx="0" cy="2254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74" name="TextBox 53"/>
          <p:cNvSpPr txBox="1">
            <a:spLocks noChangeArrowheads="1"/>
          </p:cNvSpPr>
          <p:nvPr/>
        </p:nvSpPr>
        <p:spPr bwMode="auto">
          <a:xfrm>
            <a:off x="1258888" y="222885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70675" name="TextBox 54"/>
          <p:cNvSpPr txBox="1">
            <a:spLocks noChangeArrowheads="1"/>
          </p:cNvSpPr>
          <p:nvPr/>
        </p:nvSpPr>
        <p:spPr bwMode="auto">
          <a:xfrm>
            <a:off x="1258888" y="2924175"/>
            <a:ext cx="433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70676" name="TextBox 55"/>
          <p:cNvSpPr txBox="1">
            <a:spLocks noChangeArrowheads="1"/>
          </p:cNvSpPr>
          <p:nvPr/>
        </p:nvSpPr>
        <p:spPr bwMode="auto">
          <a:xfrm>
            <a:off x="1258888" y="3716338"/>
            <a:ext cx="433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70677" name="TextBox 57"/>
          <p:cNvSpPr txBox="1">
            <a:spLocks noChangeArrowheads="1"/>
          </p:cNvSpPr>
          <p:nvPr/>
        </p:nvSpPr>
        <p:spPr bwMode="auto">
          <a:xfrm>
            <a:off x="1258888" y="5075238"/>
            <a:ext cx="433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>
                <a:latin typeface="Arial" charset="0"/>
                <a:cs typeface="Arial" charset="0"/>
              </a:rPr>
              <a:t>-2</a:t>
            </a:r>
          </a:p>
        </p:txBody>
      </p:sp>
      <p:sp>
        <p:nvSpPr>
          <p:cNvPr id="70678" name="TextBox 58"/>
          <p:cNvSpPr txBox="1">
            <a:spLocks noChangeArrowheads="1"/>
          </p:cNvSpPr>
          <p:nvPr/>
        </p:nvSpPr>
        <p:spPr bwMode="auto">
          <a:xfrm>
            <a:off x="2195513" y="5946775"/>
            <a:ext cx="5545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>
                <a:latin typeface="Arial" charset="0"/>
                <a:cs typeface="Arial" charset="0"/>
              </a:rPr>
              <a:t>0        2       4                                                12</a:t>
            </a:r>
          </a:p>
        </p:txBody>
      </p:sp>
      <p:sp>
        <p:nvSpPr>
          <p:cNvPr id="70679" name="TextBox 60"/>
          <p:cNvSpPr txBox="1">
            <a:spLocks noChangeArrowheads="1"/>
          </p:cNvSpPr>
          <p:nvPr/>
        </p:nvSpPr>
        <p:spPr bwMode="auto">
          <a:xfrm>
            <a:off x="1258888" y="4437063"/>
            <a:ext cx="433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>
                <a:latin typeface="Arial" charset="0"/>
                <a:cs typeface="Arial" charset="0"/>
              </a:rPr>
              <a:t>-1</a:t>
            </a:r>
          </a:p>
        </p:txBody>
      </p:sp>
      <p:sp>
        <p:nvSpPr>
          <p:cNvPr id="70680" name="TextBox 61"/>
          <p:cNvSpPr txBox="1">
            <a:spLocks noChangeArrowheads="1"/>
          </p:cNvSpPr>
          <p:nvPr/>
        </p:nvSpPr>
        <p:spPr bwMode="auto">
          <a:xfrm>
            <a:off x="179388" y="3646488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>
                <a:latin typeface="Arial" charset="0"/>
                <a:cs typeface="Arial" charset="0"/>
              </a:rPr>
              <a:t>Cms.</a:t>
            </a:r>
          </a:p>
        </p:txBody>
      </p:sp>
      <p:sp>
        <p:nvSpPr>
          <p:cNvPr id="70681" name="TextBox 62"/>
          <p:cNvSpPr txBox="1">
            <a:spLocks noChangeArrowheads="1"/>
          </p:cNvSpPr>
          <p:nvPr/>
        </p:nvSpPr>
        <p:spPr bwMode="auto">
          <a:xfrm>
            <a:off x="1979613" y="6315075"/>
            <a:ext cx="5761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>
                <a:latin typeface="Arial" charset="0"/>
                <a:cs typeface="Arial" charset="0"/>
              </a:rPr>
              <a:t>Years since randomisation</a:t>
            </a:r>
          </a:p>
        </p:txBody>
      </p:sp>
      <p:cxnSp>
        <p:nvCxnSpPr>
          <p:cNvPr id="89089" name="Straight Connector 89088"/>
          <p:cNvCxnSpPr/>
          <p:nvPr/>
        </p:nvCxnSpPr>
        <p:spPr>
          <a:xfrm>
            <a:off x="2195513" y="3429000"/>
            <a:ext cx="0" cy="1008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92" name="Straight Connector 89091"/>
          <p:cNvCxnSpPr/>
          <p:nvPr/>
        </p:nvCxnSpPr>
        <p:spPr>
          <a:xfrm>
            <a:off x="2124075" y="3429000"/>
            <a:ext cx="179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94" name="Straight Connector 89093"/>
          <p:cNvCxnSpPr/>
          <p:nvPr/>
        </p:nvCxnSpPr>
        <p:spPr>
          <a:xfrm>
            <a:off x="2124075" y="4437063"/>
            <a:ext cx="179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96" name="Straight Connector 89095"/>
          <p:cNvCxnSpPr/>
          <p:nvPr/>
        </p:nvCxnSpPr>
        <p:spPr>
          <a:xfrm>
            <a:off x="6794500" y="4206875"/>
            <a:ext cx="0" cy="1022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99" name="Straight Connector 89098"/>
          <p:cNvCxnSpPr/>
          <p:nvPr/>
        </p:nvCxnSpPr>
        <p:spPr>
          <a:xfrm>
            <a:off x="6659563" y="4206875"/>
            <a:ext cx="288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03" name="Straight Connector 89102"/>
          <p:cNvCxnSpPr/>
          <p:nvPr/>
        </p:nvCxnSpPr>
        <p:spPr>
          <a:xfrm>
            <a:off x="6659563" y="5229225"/>
            <a:ext cx="288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05" name="Straight Connector 89104"/>
          <p:cNvCxnSpPr/>
          <p:nvPr/>
        </p:nvCxnSpPr>
        <p:spPr>
          <a:xfrm>
            <a:off x="2987675" y="4206875"/>
            <a:ext cx="0" cy="1054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08" name="Straight Connector 89107"/>
          <p:cNvCxnSpPr/>
          <p:nvPr/>
        </p:nvCxnSpPr>
        <p:spPr>
          <a:xfrm>
            <a:off x="2771775" y="4206875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17" name="Straight Connector 89116"/>
          <p:cNvCxnSpPr/>
          <p:nvPr/>
        </p:nvCxnSpPr>
        <p:spPr>
          <a:xfrm>
            <a:off x="2771775" y="5229225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91" name="TextBox 89118"/>
          <p:cNvSpPr txBox="1">
            <a:spLocks noChangeArrowheads="1"/>
          </p:cNvSpPr>
          <p:nvPr/>
        </p:nvSpPr>
        <p:spPr bwMode="auto">
          <a:xfrm>
            <a:off x="395288" y="188913"/>
            <a:ext cx="8208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z="3200">
                <a:solidFill>
                  <a:srgbClr val="FFFF00"/>
                </a:solidFill>
                <a:latin typeface="Arial" charset="0"/>
                <a:cs typeface="Arial" charset="0"/>
              </a:rPr>
              <a:t>Growth on budesonide v placebo</a:t>
            </a:r>
          </a:p>
          <a:p>
            <a:pPr eaLnBrk="1" hangingPunct="1"/>
            <a:endParaRPr lang="en-GB" sz="20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GB" sz="2000">
                <a:solidFill>
                  <a:srgbClr val="FFFF00"/>
                </a:solidFill>
                <a:latin typeface="Arial" charset="0"/>
                <a:cs typeface="Arial" charset="0"/>
              </a:rPr>
              <a:t>N. Engl. J. Med 2012;367:904-12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smtClean="0">
                <a:solidFill>
                  <a:srgbClr val="FFFF00"/>
                </a:solidFill>
              </a:rPr>
              <a:t>Dose response for ICS efficacy and systemic activity. </a:t>
            </a: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2051050" y="2349500"/>
            <a:ext cx="0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>
            <a:off x="2051050" y="5661025"/>
            <a:ext cx="547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 flipV="1">
            <a:off x="2843213" y="2349500"/>
            <a:ext cx="3168650" cy="3311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86" name="Freeform 6"/>
          <p:cNvSpPr>
            <a:spLocks/>
          </p:cNvSpPr>
          <p:nvPr/>
        </p:nvSpPr>
        <p:spPr bwMode="auto">
          <a:xfrm>
            <a:off x="2843213" y="2349500"/>
            <a:ext cx="3168650" cy="3311525"/>
          </a:xfrm>
          <a:custGeom>
            <a:avLst/>
            <a:gdLst>
              <a:gd name="T0" fmla="*/ 0 w 2585"/>
              <a:gd name="T1" fmla="*/ 2147483647 h 1966"/>
              <a:gd name="T2" fmla="*/ 2147483647 w 2585"/>
              <a:gd name="T3" fmla="*/ 2147483647 h 1966"/>
              <a:gd name="T4" fmla="*/ 2147483647 w 2585"/>
              <a:gd name="T5" fmla="*/ 2147483647 h 1966"/>
              <a:gd name="T6" fmla="*/ 2147483647 w 2585"/>
              <a:gd name="T7" fmla="*/ 2147483647 h 1966"/>
              <a:gd name="T8" fmla="*/ 2147483647 w 2585"/>
              <a:gd name="T9" fmla="*/ 2147483647 h 1966"/>
              <a:gd name="T10" fmla="*/ 2147483647 w 2585"/>
              <a:gd name="T11" fmla="*/ 2147483647 h 1966"/>
              <a:gd name="T12" fmla="*/ 2147483647 w 2585"/>
              <a:gd name="T13" fmla="*/ 2147483647 h 1966"/>
              <a:gd name="T14" fmla="*/ 2147483647 w 2585"/>
              <a:gd name="T15" fmla="*/ 2147483647 h 196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85"/>
              <a:gd name="T25" fmla="*/ 0 h 1966"/>
              <a:gd name="T26" fmla="*/ 2585 w 2585"/>
              <a:gd name="T27" fmla="*/ 1966 h 196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85" h="1966">
                <a:moveTo>
                  <a:pt x="0" y="1966"/>
                </a:moveTo>
                <a:cubicBezTo>
                  <a:pt x="151" y="1675"/>
                  <a:pt x="302" y="1384"/>
                  <a:pt x="408" y="1195"/>
                </a:cubicBezTo>
                <a:cubicBezTo>
                  <a:pt x="514" y="1006"/>
                  <a:pt x="522" y="968"/>
                  <a:pt x="635" y="832"/>
                </a:cubicBezTo>
                <a:cubicBezTo>
                  <a:pt x="748" y="696"/>
                  <a:pt x="914" y="508"/>
                  <a:pt x="1088" y="379"/>
                </a:cubicBezTo>
                <a:cubicBezTo>
                  <a:pt x="1262" y="250"/>
                  <a:pt x="1466" y="122"/>
                  <a:pt x="1678" y="61"/>
                </a:cubicBezTo>
                <a:cubicBezTo>
                  <a:pt x="1890" y="0"/>
                  <a:pt x="2230" y="23"/>
                  <a:pt x="2358" y="16"/>
                </a:cubicBezTo>
                <a:cubicBezTo>
                  <a:pt x="2486" y="9"/>
                  <a:pt x="2411" y="16"/>
                  <a:pt x="2449" y="16"/>
                </a:cubicBezTo>
                <a:cubicBezTo>
                  <a:pt x="2487" y="16"/>
                  <a:pt x="2536" y="16"/>
                  <a:pt x="2585" y="16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2843213" y="56610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>
            <a:off x="3779838" y="56610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>
            <a:off x="4643438" y="56610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>
            <a:off x="5508625" y="56610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91" name="Line 11"/>
          <p:cNvSpPr>
            <a:spLocks noChangeShapeType="1"/>
          </p:cNvSpPr>
          <p:nvPr/>
        </p:nvSpPr>
        <p:spPr bwMode="auto">
          <a:xfrm>
            <a:off x="6372225" y="56610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92" name="Line 12"/>
          <p:cNvSpPr>
            <a:spLocks noChangeShapeType="1"/>
          </p:cNvSpPr>
          <p:nvPr/>
        </p:nvSpPr>
        <p:spPr bwMode="auto">
          <a:xfrm flipH="1">
            <a:off x="1908175" y="23495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93" name="Line 13"/>
          <p:cNvSpPr>
            <a:spLocks noChangeShapeType="1"/>
          </p:cNvSpPr>
          <p:nvPr/>
        </p:nvSpPr>
        <p:spPr bwMode="auto">
          <a:xfrm flipH="1">
            <a:off x="1908175" y="38608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1331913" y="21336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100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1476375" y="3716338"/>
            <a:ext cx="576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50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323850" y="2852738"/>
            <a:ext cx="1584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% probability of effect</a:t>
            </a: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2555875" y="5876925"/>
            <a:ext cx="576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200</a:t>
            </a:r>
          </a:p>
        </p:txBody>
      </p: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3492500" y="5876925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400</a:t>
            </a: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4356100" y="5876925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600</a:t>
            </a:r>
          </a:p>
        </p:txBody>
      </p:sp>
      <p:sp>
        <p:nvSpPr>
          <p:cNvPr id="71700" name="Text Box 20"/>
          <p:cNvSpPr txBox="1">
            <a:spLocks noChangeArrowheads="1"/>
          </p:cNvSpPr>
          <p:nvPr/>
        </p:nvSpPr>
        <p:spPr bwMode="auto">
          <a:xfrm>
            <a:off x="5219700" y="5876925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800</a:t>
            </a:r>
          </a:p>
        </p:txBody>
      </p:sp>
      <p:sp>
        <p:nvSpPr>
          <p:cNvPr id="71701" name="Text Box 21"/>
          <p:cNvSpPr txBox="1">
            <a:spLocks noChangeArrowheads="1"/>
          </p:cNvSpPr>
          <p:nvPr/>
        </p:nvSpPr>
        <p:spPr bwMode="auto">
          <a:xfrm>
            <a:off x="6011863" y="5876925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1000</a:t>
            </a:r>
          </a:p>
        </p:txBody>
      </p:sp>
      <p:sp>
        <p:nvSpPr>
          <p:cNvPr id="71702" name="Text Box 22"/>
          <p:cNvSpPr txBox="1">
            <a:spLocks noChangeArrowheads="1"/>
          </p:cNvSpPr>
          <p:nvPr/>
        </p:nvSpPr>
        <p:spPr bwMode="auto">
          <a:xfrm>
            <a:off x="3059113" y="6237288"/>
            <a:ext cx="3024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latin typeface="Garamond" pitchFamily="18" charset="0"/>
                <a:cs typeface="Arial" charset="0"/>
              </a:rPr>
              <a:t>Micrograms/day of BDP 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2555875" y="2669021"/>
            <a:ext cx="1512888" cy="7016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2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itchFamily="18" charset="0"/>
              </a:rPr>
              <a:t>Therapeutic</a:t>
            </a:r>
            <a:r>
              <a:rPr lang="en-GB" sz="2000" dirty="0" smtClean="0">
                <a:ln>
                  <a:solidFill>
                    <a:srgbClr val="FFFF00"/>
                  </a:solidFill>
                </a:ln>
                <a:solidFill>
                  <a:schemeClr val="hlink"/>
                </a:solidFill>
                <a:latin typeface="Garamond" pitchFamily="18" charset="0"/>
              </a:rPr>
              <a:t> </a:t>
            </a:r>
            <a:r>
              <a:rPr lang="en-GB" sz="2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itchFamily="18" charset="0"/>
              </a:rPr>
              <a:t>response</a:t>
            </a:r>
          </a:p>
        </p:txBody>
      </p:sp>
      <p:sp>
        <p:nvSpPr>
          <p:cNvPr id="71704" name="Text Box 24"/>
          <p:cNvSpPr txBox="1">
            <a:spLocks noChangeArrowheads="1"/>
          </p:cNvSpPr>
          <p:nvPr/>
        </p:nvSpPr>
        <p:spPr bwMode="auto">
          <a:xfrm>
            <a:off x="4643438" y="3573463"/>
            <a:ext cx="1727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>
                <a:latin typeface="Garamond" pitchFamily="18" charset="0"/>
                <a:cs typeface="Arial" charset="0"/>
              </a:rPr>
              <a:t>Systemic activity</a:t>
            </a:r>
          </a:p>
        </p:txBody>
      </p:sp>
    </p:spTree>
    <p:custDataLst>
      <p:tags r:id="rId1"/>
    </p:custData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Strategies to reduce the systemic effects of I.C.S.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3238" y="2332038"/>
            <a:ext cx="8640762" cy="4525962"/>
          </a:xfrm>
        </p:spPr>
        <p:txBody>
          <a:bodyPr/>
          <a:lstStyle/>
          <a:p>
            <a:pPr eaLnBrk="1" hangingPunct="1">
              <a:defRPr/>
            </a:pPr>
            <a:endParaRPr lang="en-GB" smtClean="0"/>
          </a:p>
          <a:p>
            <a:pPr eaLnBrk="1" hangingPunct="1">
              <a:defRPr/>
            </a:pPr>
            <a:r>
              <a:rPr lang="en-GB" smtClean="0"/>
              <a:t>Pro-drugs, activated in the airway...  Ciclesonide. </a:t>
            </a:r>
          </a:p>
          <a:p>
            <a:pPr eaLnBrk="1" hangingPunct="1">
              <a:defRPr/>
            </a:pPr>
            <a:endParaRPr lang="en-GB" smtClean="0"/>
          </a:p>
          <a:p>
            <a:pPr eaLnBrk="1" hangingPunct="1">
              <a:defRPr/>
            </a:pPr>
            <a:r>
              <a:rPr lang="en-GB" smtClean="0"/>
              <a:t>Add-on therapy with LABAs and/or LTRAs.</a:t>
            </a:r>
          </a:p>
          <a:p>
            <a:pPr eaLnBrk="1" hangingPunct="1">
              <a:defRPr/>
            </a:pPr>
            <a:endParaRPr lang="en-GB" smtClean="0"/>
          </a:p>
          <a:p>
            <a:pPr eaLnBrk="1" hangingPunct="1">
              <a:buFontTx/>
              <a:buNone/>
              <a:defRPr/>
            </a:pPr>
            <a:endParaRPr lang="en-GB" smtClean="0"/>
          </a:p>
        </p:txBody>
      </p:sp>
    </p:spTree>
    <p:custDataLst>
      <p:tags r:id="rId1"/>
    </p:custData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3375"/>
            <a:ext cx="8153400" cy="719138"/>
          </a:xfrm>
        </p:spPr>
        <p:txBody>
          <a:bodyPr/>
          <a:lstStyle/>
          <a:p>
            <a:pPr eaLnBrk="1" hangingPunct="1">
              <a:defRPr/>
            </a:pPr>
            <a:r>
              <a:rPr lang="en-GB" sz="4600" smtClean="0">
                <a:solidFill>
                  <a:srgbClr val="FFCC00"/>
                </a:solidFill>
              </a:rPr>
              <a:t>Concordance problems with inhaled corticosteroids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687513" y="2117725"/>
            <a:ext cx="338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solidFill>
                  <a:srgbClr val="FFFFFF"/>
                </a:solidFill>
              </a:rPr>
              <a:t>100</a:t>
            </a:r>
            <a:endParaRPr lang="en-US" sz="1000"/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2776538" y="2371725"/>
            <a:ext cx="787400" cy="2708275"/>
          </a:xfrm>
          <a:prstGeom prst="rect">
            <a:avLst/>
          </a:prstGeom>
          <a:solidFill>
            <a:srgbClr val="FF3300"/>
          </a:solidFill>
          <a:ln w="7938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4721225" y="3427413"/>
            <a:ext cx="779463" cy="1652587"/>
          </a:xfrm>
          <a:prstGeom prst="rect">
            <a:avLst/>
          </a:prstGeom>
          <a:solidFill>
            <a:srgbClr val="FF3300"/>
          </a:solidFill>
          <a:ln w="7938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6657975" y="4171950"/>
            <a:ext cx="787400" cy="908050"/>
          </a:xfrm>
          <a:prstGeom prst="rect">
            <a:avLst/>
          </a:prstGeom>
          <a:solidFill>
            <a:srgbClr val="FF3300"/>
          </a:solidFill>
          <a:ln w="7938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2198688" y="2230438"/>
            <a:ext cx="1587" cy="2849562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2128838" y="5080000"/>
            <a:ext cx="6985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>
            <a:off x="2128838" y="4511675"/>
            <a:ext cx="6985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2128838" y="3940175"/>
            <a:ext cx="6985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>
            <a:off x="2128838" y="3370263"/>
            <a:ext cx="69850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40" name="Line 12"/>
          <p:cNvSpPr>
            <a:spLocks noChangeShapeType="1"/>
          </p:cNvSpPr>
          <p:nvPr/>
        </p:nvSpPr>
        <p:spPr bwMode="auto">
          <a:xfrm>
            <a:off x="2128838" y="2800350"/>
            <a:ext cx="6985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41" name="Line 13"/>
          <p:cNvSpPr>
            <a:spLocks noChangeShapeType="1"/>
          </p:cNvSpPr>
          <p:nvPr/>
        </p:nvSpPr>
        <p:spPr bwMode="auto">
          <a:xfrm>
            <a:off x="2128838" y="2230438"/>
            <a:ext cx="69850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42" name="Line 14"/>
          <p:cNvSpPr>
            <a:spLocks noChangeShapeType="1"/>
          </p:cNvSpPr>
          <p:nvPr/>
        </p:nvSpPr>
        <p:spPr bwMode="auto">
          <a:xfrm>
            <a:off x="2198688" y="5080000"/>
            <a:ext cx="5824537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743" name="Rectangle 15"/>
          <p:cNvSpPr>
            <a:spLocks noChangeArrowheads="1"/>
          </p:cNvSpPr>
          <p:nvPr/>
        </p:nvSpPr>
        <p:spPr bwMode="auto">
          <a:xfrm>
            <a:off x="6856413" y="3859213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solidFill>
                  <a:srgbClr val="FFFFFF"/>
                </a:solidFill>
              </a:rPr>
              <a:t>32%</a:t>
            </a:r>
            <a:endParaRPr lang="en-US" sz="1000"/>
          </a:p>
        </p:txBody>
      </p:sp>
      <p:sp>
        <p:nvSpPr>
          <p:cNvPr id="73744" name="Rectangle 16"/>
          <p:cNvSpPr>
            <a:spLocks noChangeArrowheads="1"/>
          </p:cNvSpPr>
          <p:nvPr/>
        </p:nvSpPr>
        <p:spPr bwMode="auto">
          <a:xfrm>
            <a:off x="4921250" y="3114675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solidFill>
                  <a:srgbClr val="FFFFFF"/>
                </a:solidFill>
              </a:rPr>
              <a:t>58%</a:t>
            </a:r>
            <a:endParaRPr lang="en-US" sz="1000"/>
          </a:p>
        </p:txBody>
      </p:sp>
      <p:sp>
        <p:nvSpPr>
          <p:cNvPr id="73745" name="Rectangle 17"/>
          <p:cNvSpPr>
            <a:spLocks noChangeArrowheads="1"/>
          </p:cNvSpPr>
          <p:nvPr/>
        </p:nvSpPr>
        <p:spPr bwMode="auto">
          <a:xfrm>
            <a:off x="2976563" y="2057400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solidFill>
                  <a:srgbClr val="FFFFFF"/>
                </a:solidFill>
              </a:rPr>
              <a:t>95%</a:t>
            </a:r>
            <a:endParaRPr lang="en-US" sz="1000"/>
          </a:p>
        </p:txBody>
      </p:sp>
      <p:sp>
        <p:nvSpPr>
          <p:cNvPr id="73746" name="Rectangle 18"/>
          <p:cNvSpPr>
            <a:spLocks noChangeArrowheads="1"/>
          </p:cNvSpPr>
          <p:nvPr/>
        </p:nvSpPr>
        <p:spPr bwMode="auto">
          <a:xfrm>
            <a:off x="1912938" y="49641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solidFill>
                  <a:srgbClr val="FFFFFF"/>
                </a:solidFill>
              </a:rPr>
              <a:t>0</a:t>
            </a:r>
            <a:endParaRPr lang="en-US" sz="1000"/>
          </a:p>
        </p:txBody>
      </p:sp>
      <p:sp>
        <p:nvSpPr>
          <p:cNvPr id="73747" name="Rectangle 19"/>
          <p:cNvSpPr>
            <a:spLocks noChangeArrowheads="1"/>
          </p:cNvSpPr>
          <p:nvPr/>
        </p:nvSpPr>
        <p:spPr bwMode="auto">
          <a:xfrm>
            <a:off x="1800225" y="4394200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solidFill>
                  <a:srgbClr val="FFFFFF"/>
                </a:solidFill>
              </a:rPr>
              <a:t>20</a:t>
            </a:r>
            <a:endParaRPr lang="en-US" sz="1000"/>
          </a:p>
        </p:txBody>
      </p:sp>
      <p:sp>
        <p:nvSpPr>
          <p:cNvPr id="73748" name="Rectangle 20"/>
          <p:cNvSpPr>
            <a:spLocks noChangeArrowheads="1"/>
          </p:cNvSpPr>
          <p:nvPr/>
        </p:nvSpPr>
        <p:spPr bwMode="auto">
          <a:xfrm>
            <a:off x="1800225" y="3825875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solidFill>
                  <a:srgbClr val="FFFFFF"/>
                </a:solidFill>
              </a:rPr>
              <a:t>40</a:t>
            </a:r>
            <a:endParaRPr lang="en-US" sz="1000"/>
          </a:p>
        </p:txBody>
      </p:sp>
      <p:sp>
        <p:nvSpPr>
          <p:cNvPr id="73749" name="Rectangle 21"/>
          <p:cNvSpPr>
            <a:spLocks noChangeArrowheads="1"/>
          </p:cNvSpPr>
          <p:nvPr/>
        </p:nvSpPr>
        <p:spPr bwMode="auto">
          <a:xfrm>
            <a:off x="1800225" y="3254375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solidFill>
                  <a:srgbClr val="FFFFFF"/>
                </a:solidFill>
              </a:rPr>
              <a:t>60</a:t>
            </a:r>
            <a:endParaRPr lang="en-US" sz="1000"/>
          </a:p>
        </p:txBody>
      </p:sp>
      <p:sp>
        <p:nvSpPr>
          <p:cNvPr id="73750" name="Rectangle 22"/>
          <p:cNvSpPr>
            <a:spLocks noChangeArrowheads="1"/>
          </p:cNvSpPr>
          <p:nvPr/>
        </p:nvSpPr>
        <p:spPr bwMode="auto">
          <a:xfrm>
            <a:off x="1800225" y="2684463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solidFill>
                  <a:srgbClr val="FFFFFF"/>
                </a:solidFill>
              </a:rPr>
              <a:t>80</a:t>
            </a:r>
            <a:endParaRPr lang="en-US" sz="1000"/>
          </a:p>
        </p:txBody>
      </p:sp>
      <p:sp>
        <p:nvSpPr>
          <p:cNvPr id="73751" name="Rectangle 23"/>
          <p:cNvSpPr>
            <a:spLocks noChangeArrowheads="1"/>
          </p:cNvSpPr>
          <p:nvPr/>
        </p:nvSpPr>
        <p:spPr bwMode="auto">
          <a:xfrm>
            <a:off x="2432050" y="5181600"/>
            <a:ext cx="14589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solidFill>
                  <a:srgbClr val="FFFFFF"/>
                </a:solidFill>
              </a:rPr>
              <a:t>Reported by</a:t>
            </a:r>
          </a:p>
          <a:p>
            <a:pPr eaLnBrk="0" hangingPunct="0"/>
            <a:r>
              <a:rPr lang="en-US" sz="1600">
                <a:solidFill>
                  <a:srgbClr val="FFFFFF"/>
                </a:solidFill>
              </a:rPr>
              <a:t>patient / parent</a:t>
            </a:r>
          </a:p>
        </p:txBody>
      </p:sp>
      <p:sp>
        <p:nvSpPr>
          <p:cNvPr id="73752" name="Rectangle 24"/>
          <p:cNvSpPr>
            <a:spLocks noChangeArrowheads="1"/>
          </p:cNvSpPr>
          <p:nvPr/>
        </p:nvSpPr>
        <p:spPr bwMode="auto">
          <a:xfrm>
            <a:off x="4176713" y="5181600"/>
            <a:ext cx="1939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solidFill>
                  <a:srgbClr val="FFFFFF"/>
                </a:solidFill>
              </a:rPr>
              <a:t>Actual concordance</a:t>
            </a:r>
            <a:endParaRPr lang="en-US" sz="1000"/>
          </a:p>
        </p:txBody>
      </p:sp>
      <p:sp>
        <p:nvSpPr>
          <p:cNvPr id="73753" name="Rectangle 25"/>
          <p:cNvSpPr>
            <a:spLocks noChangeArrowheads="1"/>
          </p:cNvSpPr>
          <p:nvPr/>
        </p:nvSpPr>
        <p:spPr bwMode="auto">
          <a:xfrm>
            <a:off x="6329363" y="5181600"/>
            <a:ext cx="14335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solidFill>
                  <a:srgbClr val="FFFFFF"/>
                </a:solidFill>
              </a:rPr>
              <a:t>Doses taken at</a:t>
            </a:r>
          </a:p>
          <a:p>
            <a:pPr eaLnBrk="0" hangingPunct="0"/>
            <a:r>
              <a:rPr lang="en-US" sz="1600">
                <a:solidFill>
                  <a:srgbClr val="FFFFFF"/>
                </a:solidFill>
              </a:rPr>
              <a:t>correct times</a:t>
            </a:r>
          </a:p>
        </p:txBody>
      </p:sp>
      <p:sp>
        <p:nvSpPr>
          <p:cNvPr id="73754" name="Text Box 26"/>
          <p:cNvSpPr txBox="1">
            <a:spLocks noChangeArrowheads="1"/>
          </p:cNvSpPr>
          <p:nvPr/>
        </p:nvSpPr>
        <p:spPr bwMode="auto">
          <a:xfrm>
            <a:off x="0" y="2032000"/>
            <a:ext cx="1752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/>
              <a:t>Concordance with inhaled </a:t>
            </a:r>
            <a:br>
              <a:rPr lang="en-GB"/>
            </a:br>
            <a:r>
              <a:rPr lang="en-GB"/>
              <a:t>corticosteroid</a:t>
            </a:r>
          </a:p>
          <a:p>
            <a:r>
              <a:rPr lang="en-GB"/>
              <a:t>(% prescribed</a:t>
            </a:r>
          </a:p>
          <a:p>
            <a:r>
              <a:rPr lang="en-GB"/>
              <a:t>dose)</a:t>
            </a:r>
          </a:p>
        </p:txBody>
      </p:sp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1874838" y="6242050"/>
            <a:ext cx="5457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sz="1200"/>
              <a:t>Adapted from Milgrom H et al </a:t>
            </a:r>
            <a:r>
              <a:rPr lang="en-GB" sz="1200" i="1"/>
              <a:t>J Allergy Clin Immunol</a:t>
            </a:r>
            <a:r>
              <a:rPr lang="en-GB" sz="1200"/>
              <a:t> 1996;98:1051–1057.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0"/>
            <a:ext cx="7772400" cy="981075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FFFF00"/>
                </a:solidFill>
              </a:rPr>
              <a:t>Ontogeny of Asthma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351837" cy="4392612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smtClean="0"/>
              <a:t>Bronchial hyper-responsiveness (BHR) at 1 month of age associated with asthma (p&lt;0.001) and abnormal lung function (p&lt;0.01) at 6 and 11 years</a:t>
            </a:r>
          </a:p>
          <a:p>
            <a:pPr lvl="1" eaLnBrk="1" hangingPunct="1">
              <a:buFontTx/>
              <a:buNone/>
              <a:defRPr/>
            </a:pPr>
            <a:r>
              <a:rPr lang="en-GB" sz="1800" i="1" smtClean="0"/>
              <a:t>(Palmer et al. AJRCCM 2001:163:37-42; </a:t>
            </a:r>
          </a:p>
          <a:p>
            <a:pPr lvl="1" eaLnBrk="1" hangingPunct="1">
              <a:buFontTx/>
              <a:buNone/>
              <a:defRPr/>
            </a:pPr>
            <a:r>
              <a:rPr lang="en-GB" sz="1800" i="1" smtClean="0"/>
              <a:t>Turner et al  AJRCCM 2004;169:921-7</a:t>
            </a:r>
            <a:r>
              <a:rPr lang="en-GB" sz="1800" b="1" i="1" smtClean="0"/>
              <a:t>)</a:t>
            </a:r>
            <a:endParaRPr lang="en-GB" sz="2400" b="1" smtClean="0"/>
          </a:p>
          <a:p>
            <a:pPr eaLnBrk="1" hangingPunct="1">
              <a:defRPr/>
            </a:pPr>
            <a:r>
              <a:rPr lang="en-GB" sz="2800" smtClean="0"/>
              <a:t>Outcome of childhood asthma at 21 years of age predicted by abnormal BHR and lung function at 7 years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sz="1800" i="1" smtClean="0"/>
              <a:t>    (Gerritsen et al. Am. Rev. Resp. Dis. 1989:140:1325)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en-GB" sz="1800" i="1" smtClean="0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116013" y="5949950"/>
            <a:ext cx="67691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000" i="1"/>
              <a:t>Independent of allergy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/>
      <p:bldP spid="219139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250825" y="2060575"/>
            <a:ext cx="1460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/>
              <a:t>Concordance</a:t>
            </a:r>
          </a:p>
          <a:p>
            <a:pPr eaLnBrk="0" hangingPunct="0"/>
            <a:r>
              <a:rPr lang="en-US" altLang="en-US"/>
              <a:t>(%)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79388" y="304800"/>
            <a:ext cx="8713787" cy="719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4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Concordance is an essential component of asthma control</a:t>
            </a:r>
          </a:p>
        </p:txBody>
      </p:sp>
      <p:grpSp>
        <p:nvGrpSpPr>
          <p:cNvPr id="74756" name="Group 4"/>
          <p:cNvGrpSpPr>
            <a:grpSpLocks/>
          </p:cNvGrpSpPr>
          <p:nvPr/>
        </p:nvGrpSpPr>
        <p:grpSpPr bwMode="auto">
          <a:xfrm>
            <a:off x="1627188" y="1838325"/>
            <a:ext cx="6526212" cy="4237038"/>
            <a:chOff x="1025" y="1158"/>
            <a:chExt cx="4111" cy="2669"/>
          </a:xfrm>
        </p:grpSpPr>
        <p:sp>
          <p:nvSpPr>
            <p:cNvPr id="74758" name="Rectangle 5"/>
            <p:cNvSpPr>
              <a:spLocks noChangeArrowheads="1"/>
            </p:cNvSpPr>
            <p:nvPr/>
          </p:nvSpPr>
          <p:spPr bwMode="auto">
            <a:xfrm>
              <a:off x="1810" y="1915"/>
              <a:ext cx="1302" cy="1402"/>
            </a:xfrm>
            <a:prstGeom prst="rect">
              <a:avLst/>
            </a:prstGeom>
            <a:solidFill>
              <a:srgbClr val="FF3300"/>
            </a:solidFill>
            <a:ln w="12700" cap="rnd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59" name="Rectangle 6"/>
            <p:cNvSpPr>
              <a:spLocks noChangeArrowheads="1"/>
            </p:cNvSpPr>
            <p:nvPr/>
          </p:nvSpPr>
          <p:spPr bwMode="auto">
            <a:xfrm>
              <a:off x="3413" y="3033"/>
              <a:ext cx="1304" cy="284"/>
            </a:xfrm>
            <a:prstGeom prst="rect">
              <a:avLst/>
            </a:prstGeom>
            <a:solidFill>
              <a:srgbClr val="FF3300"/>
            </a:solidFill>
            <a:ln w="12700" cap="rnd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60" name="Text Box 7"/>
            <p:cNvSpPr txBox="1">
              <a:spLocks noChangeArrowheads="1"/>
            </p:cNvSpPr>
            <p:nvPr/>
          </p:nvSpPr>
          <p:spPr bwMode="auto">
            <a:xfrm>
              <a:off x="1733" y="3357"/>
              <a:ext cx="1485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lnSpc>
                  <a:spcPts val="1700"/>
                </a:lnSpc>
              </a:pPr>
              <a:r>
                <a:rPr lang="en-US" altLang="en-US"/>
                <a:t>Children with</a:t>
              </a:r>
              <a:br>
                <a:rPr lang="en-US" altLang="en-US"/>
              </a:br>
              <a:r>
                <a:rPr lang="en-US" altLang="en-US"/>
                <a:t>stable asthma</a:t>
              </a:r>
              <a:br>
                <a:rPr lang="en-US" altLang="en-US"/>
              </a:br>
              <a:r>
                <a:rPr lang="en-US" altLang="en-US"/>
                <a:t>(n=16)</a:t>
              </a:r>
            </a:p>
          </p:txBody>
        </p:sp>
        <p:sp>
          <p:nvSpPr>
            <p:cNvPr id="74761" name="Text Box 8"/>
            <p:cNvSpPr txBox="1">
              <a:spLocks noChangeArrowheads="1"/>
            </p:cNvSpPr>
            <p:nvPr/>
          </p:nvSpPr>
          <p:spPr bwMode="auto">
            <a:xfrm>
              <a:off x="2999" y="3357"/>
              <a:ext cx="2137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lnSpc>
                  <a:spcPts val="1700"/>
                </a:lnSpc>
              </a:pPr>
              <a:r>
                <a:rPr lang="en-US" altLang="en-US"/>
                <a:t>Children requiring oral corticosteroid rescue</a:t>
              </a:r>
              <a:br>
                <a:rPr lang="en-US" altLang="en-US"/>
              </a:br>
              <a:r>
                <a:rPr lang="en-US" altLang="en-US"/>
                <a:t>(n=8)</a:t>
              </a:r>
            </a:p>
          </p:txBody>
        </p:sp>
        <p:sp>
          <p:nvSpPr>
            <p:cNvPr id="74762" name="Freeform 9"/>
            <p:cNvSpPr>
              <a:spLocks noChangeArrowheads="1"/>
            </p:cNvSpPr>
            <p:nvPr/>
          </p:nvSpPr>
          <p:spPr bwMode="auto">
            <a:xfrm>
              <a:off x="1501" y="1253"/>
              <a:ext cx="1" cy="2069"/>
            </a:xfrm>
            <a:custGeom>
              <a:avLst/>
              <a:gdLst>
                <a:gd name="T0" fmla="*/ 0 w 1"/>
                <a:gd name="T1" fmla="*/ 2932 h 1460"/>
                <a:gd name="T2" fmla="*/ 0 w 1"/>
                <a:gd name="T3" fmla="*/ 0 h 1460"/>
                <a:gd name="T4" fmla="*/ 0 60000 65536"/>
                <a:gd name="T5" fmla="*/ 0 60000 65536"/>
                <a:gd name="T6" fmla="*/ 0 w 1"/>
                <a:gd name="T7" fmla="*/ 0 h 1460"/>
                <a:gd name="T8" fmla="*/ 1 w 1"/>
                <a:gd name="T9" fmla="*/ 1460 h 14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60">
                  <a:moveTo>
                    <a:pt x="0" y="146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763" name="Line 10"/>
            <p:cNvSpPr>
              <a:spLocks noChangeShapeType="1"/>
            </p:cNvSpPr>
            <p:nvPr/>
          </p:nvSpPr>
          <p:spPr bwMode="auto">
            <a:xfrm flipH="1">
              <a:off x="1392" y="2485"/>
              <a:ext cx="106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764" name="Line 11"/>
            <p:cNvSpPr>
              <a:spLocks noChangeShapeType="1"/>
            </p:cNvSpPr>
            <p:nvPr/>
          </p:nvSpPr>
          <p:spPr bwMode="auto">
            <a:xfrm flipH="1">
              <a:off x="1392" y="1660"/>
              <a:ext cx="106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765" name="Freeform 12"/>
            <p:cNvSpPr>
              <a:spLocks/>
            </p:cNvSpPr>
            <p:nvPr/>
          </p:nvSpPr>
          <p:spPr bwMode="auto">
            <a:xfrm>
              <a:off x="1499" y="3320"/>
              <a:ext cx="3522" cy="3"/>
            </a:xfrm>
            <a:custGeom>
              <a:avLst/>
              <a:gdLst>
                <a:gd name="T0" fmla="*/ 4972 w 2495"/>
                <a:gd name="T1" fmla="*/ 3 h 3"/>
                <a:gd name="T2" fmla="*/ 0 w 2495"/>
                <a:gd name="T3" fmla="*/ 0 h 3"/>
                <a:gd name="T4" fmla="*/ 0 60000 65536"/>
                <a:gd name="T5" fmla="*/ 0 60000 65536"/>
                <a:gd name="T6" fmla="*/ 0 w 2495"/>
                <a:gd name="T7" fmla="*/ 0 h 3"/>
                <a:gd name="T8" fmla="*/ 2495 w 2495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95" h="3">
                  <a:moveTo>
                    <a:pt x="2495" y="3"/>
                  </a:move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766" name="Rectangle 13"/>
            <p:cNvSpPr>
              <a:spLocks noChangeArrowheads="1"/>
            </p:cNvSpPr>
            <p:nvPr/>
          </p:nvSpPr>
          <p:spPr bwMode="auto">
            <a:xfrm>
              <a:off x="1196" y="3223"/>
              <a:ext cx="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/>
                <a:t>0</a:t>
              </a:r>
            </a:p>
          </p:txBody>
        </p:sp>
        <p:sp>
          <p:nvSpPr>
            <p:cNvPr id="74767" name="Rectangle 14"/>
            <p:cNvSpPr>
              <a:spLocks noChangeArrowheads="1"/>
            </p:cNvSpPr>
            <p:nvPr/>
          </p:nvSpPr>
          <p:spPr bwMode="auto">
            <a:xfrm>
              <a:off x="1108" y="2823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/>
                <a:t>20</a:t>
              </a:r>
            </a:p>
          </p:txBody>
        </p:sp>
        <p:sp>
          <p:nvSpPr>
            <p:cNvPr id="74768" name="Rectangle 15"/>
            <p:cNvSpPr>
              <a:spLocks noChangeArrowheads="1"/>
            </p:cNvSpPr>
            <p:nvPr/>
          </p:nvSpPr>
          <p:spPr bwMode="auto">
            <a:xfrm>
              <a:off x="1108" y="2405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/>
                <a:t>40</a:t>
              </a:r>
            </a:p>
          </p:txBody>
        </p:sp>
        <p:sp>
          <p:nvSpPr>
            <p:cNvPr id="74769" name="Rectangle 16"/>
            <p:cNvSpPr>
              <a:spLocks noChangeArrowheads="1"/>
            </p:cNvSpPr>
            <p:nvPr/>
          </p:nvSpPr>
          <p:spPr bwMode="auto">
            <a:xfrm>
              <a:off x="1108" y="1993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/>
                <a:t>60</a:t>
              </a:r>
            </a:p>
          </p:txBody>
        </p:sp>
        <p:sp>
          <p:nvSpPr>
            <p:cNvPr id="74770" name="Rectangle 17"/>
            <p:cNvSpPr>
              <a:spLocks noChangeArrowheads="1"/>
            </p:cNvSpPr>
            <p:nvPr/>
          </p:nvSpPr>
          <p:spPr bwMode="auto">
            <a:xfrm>
              <a:off x="1108" y="1567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/>
                <a:t>80</a:t>
              </a:r>
            </a:p>
          </p:txBody>
        </p:sp>
        <p:sp>
          <p:nvSpPr>
            <p:cNvPr id="74771" name="Rectangle 18"/>
            <p:cNvSpPr>
              <a:spLocks noChangeArrowheads="1"/>
            </p:cNvSpPr>
            <p:nvPr/>
          </p:nvSpPr>
          <p:spPr bwMode="auto">
            <a:xfrm>
              <a:off x="1025" y="1161"/>
              <a:ext cx="2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/>
                <a:t>100</a:t>
              </a:r>
            </a:p>
          </p:txBody>
        </p:sp>
        <p:sp>
          <p:nvSpPr>
            <p:cNvPr id="74772" name="Line 19"/>
            <p:cNvSpPr>
              <a:spLocks noChangeShapeType="1"/>
            </p:cNvSpPr>
            <p:nvPr/>
          </p:nvSpPr>
          <p:spPr bwMode="auto">
            <a:xfrm flipH="1">
              <a:off x="1392" y="1258"/>
              <a:ext cx="106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773" name="Line 20"/>
            <p:cNvSpPr>
              <a:spLocks noChangeShapeType="1"/>
            </p:cNvSpPr>
            <p:nvPr/>
          </p:nvSpPr>
          <p:spPr bwMode="auto">
            <a:xfrm flipH="1">
              <a:off x="1392" y="2083"/>
              <a:ext cx="106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774" name="Line 21"/>
            <p:cNvSpPr>
              <a:spLocks noChangeShapeType="1"/>
            </p:cNvSpPr>
            <p:nvPr/>
          </p:nvSpPr>
          <p:spPr bwMode="auto">
            <a:xfrm flipH="1">
              <a:off x="1392" y="2910"/>
              <a:ext cx="106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775" name="Freeform 22"/>
            <p:cNvSpPr>
              <a:spLocks noChangeArrowheads="1"/>
            </p:cNvSpPr>
            <p:nvPr/>
          </p:nvSpPr>
          <p:spPr bwMode="auto">
            <a:xfrm>
              <a:off x="1392" y="3322"/>
              <a:ext cx="107" cy="1"/>
            </a:xfrm>
            <a:custGeom>
              <a:avLst/>
              <a:gdLst>
                <a:gd name="T0" fmla="*/ 151 w 76"/>
                <a:gd name="T1" fmla="*/ 0 h 1"/>
                <a:gd name="T2" fmla="*/ 0 w 76"/>
                <a:gd name="T3" fmla="*/ 0 h 1"/>
                <a:gd name="T4" fmla="*/ 0 60000 65536"/>
                <a:gd name="T5" fmla="*/ 0 60000 65536"/>
                <a:gd name="T6" fmla="*/ 0 w 76"/>
                <a:gd name="T7" fmla="*/ 0 h 1"/>
                <a:gd name="T8" fmla="*/ 76 w 7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1">
                  <a:moveTo>
                    <a:pt x="76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85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776" name="Rectangle 23"/>
            <p:cNvSpPr>
              <a:spLocks noChangeArrowheads="1"/>
            </p:cNvSpPr>
            <p:nvPr/>
          </p:nvSpPr>
          <p:spPr bwMode="auto">
            <a:xfrm>
              <a:off x="2278" y="1699"/>
              <a:ext cx="40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/>
                <a:t>68.2%</a:t>
              </a:r>
            </a:p>
          </p:txBody>
        </p:sp>
        <p:sp>
          <p:nvSpPr>
            <p:cNvPr id="74777" name="Text Box 24"/>
            <p:cNvSpPr txBox="1">
              <a:spLocks noChangeArrowheads="1"/>
            </p:cNvSpPr>
            <p:nvPr/>
          </p:nvSpPr>
          <p:spPr bwMode="auto">
            <a:xfrm>
              <a:off x="2920" y="1158"/>
              <a:ext cx="6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7051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en-US" altLang="en-US"/>
                <a:t>p=0.008</a:t>
              </a:r>
            </a:p>
          </p:txBody>
        </p:sp>
        <p:sp>
          <p:nvSpPr>
            <p:cNvPr id="74778" name="Rectangle 25"/>
            <p:cNvSpPr>
              <a:spLocks noChangeArrowheads="1"/>
            </p:cNvSpPr>
            <p:nvPr/>
          </p:nvSpPr>
          <p:spPr bwMode="auto">
            <a:xfrm>
              <a:off x="3866" y="2816"/>
              <a:ext cx="40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/>
                <a:t>13.7%</a:t>
              </a:r>
            </a:p>
          </p:txBody>
        </p:sp>
        <p:sp>
          <p:nvSpPr>
            <p:cNvPr id="74779" name="Line 26"/>
            <p:cNvSpPr>
              <a:spLocks noChangeShapeType="1"/>
            </p:cNvSpPr>
            <p:nvPr/>
          </p:nvSpPr>
          <p:spPr bwMode="auto">
            <a:xfrm flipV="1">
              <a:off x="2455" y="1420"/>
              <a:ext cx="0" cy="2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GB"/>
            </a:p>
          </p:txBody>
        </p:sp>
        <p:sp>
          <p:nvSpPr>
            <p:cNvPr id="74780" name="Line 27"/>
            <p:cNvSpPr>
              <a:spLocks noChangeShapeType="1"/>
            </p:cNvSpPr>
            <p:nvPr/>
          </p:nvSpPr>
          <p:spPr bwMode="auto">
            <a:xfrm>
              <a:off x="2455" y="1420"/>
              <a:ext cx="155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GB"/>
            </a:p>
          </p:txBody>
        </p:sp>
        <p:sp>
          <p:nvSpPr>
            <p:cNvPr id="74781" name="Line 28"/>
            <p:cNvSpPr>
              <a:spLocks noChangeShapeType="1"/>
            </p:cNvSpPr>
            <p:nvPr/>
          </p:nvSpPr>
          <p:spPr bwMode="auto">
            <a:xfrm>
              <a:off x="4006" y="1420"/>
              <a:ext cx="0" cy="127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GB"/>
            </a:p>
          </p:txBody>
        </p:sp>
      </p:grpSp>
      <p:sp>
        <p:nvSpPr>
          <p:cNvPr id="74757" name="Text Box 29"/>
          <p:cNvSpPr txBox="1">
            <a:spLocks noChangeArrowheads="1"/>
          </p:cNvSpPr>
          <p:nvPr/>
        </p:nvSpPr>
        <p:spPr bwMode="auto">
          <a:xfrm>
            <a:off x="2036763" y="6451600"/>
            <a:ext cx="5457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GB" sz="1200"/>
              <a:t>Adapted from Milgrom H et al </a:t>
            </a:r>
            <a:r>
              <a:rPr lang="en-GB" sz="1200" i="1"/>
              <a:t>J Allergy Clin Immunol</a:t>
            </a:r>
            <a:r>
              <a:rPr lang="en-GB" sz="1200"/>
              <a:t> 1996;98:1051–1057.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5779" name="Picture 3" descr="10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-1588"/>
            <a:ext cx="447992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5400" smtClean="0">
                <a:solidFill>
                  <a:srgbClr val="FFCC00"/>
                </a:solidFill>
              </a:rPr>
              <a:t>Concordance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b="1" smtClean="0"/>
              <a:t>         REDUCED</a:t>
            </a:r>
          </a:p>
          <a:p>
            <a:pPr eaLnBrk="1" hangingPunct="1">
              <a:defRPr/>
            </a:pPr>
            <a:r>
              <a:rPr lang="en-GB" b="1" smtClean="0"/>
              <a:t>Poly-pharmacy.</a:t>
            </a:r>
          </a:p>
          <a:p>
            <a:pPr eaLnBrk="1" hangingPunct="1">
              <a:defRPr/>
            </a:pPr>
            <a:r>
              <a:rPr lang="en-GB" b="1" smtClean="0"/>
              <a:t>Multiple doses and devices.</a:t>
            </a:r>
          </a:p>
          <a:p>
            <a:pPr eaLnBrk="1" hangingPunct="1">
              <a:defRPr/>
            </a:pPr>
            <a:r>
              <a:rPr lang="en-GB" b="1" smtClean="0"/>
              <a:t>Prolonged therapy.</a:t>
            </a:r>
          </a:p>
          <a:p>
            <a:pPr eaLnBrk="1" hangingPunct="1">
              <a:defRPr/>
            </a:pPr>
            <a:r>
              <a:rPr lang="en-GB" b="1" smtClean="0"/>
              <a:t>Poor self image.</a:t>
            </a:r>
          </a:p>
          <a:p>
            <a:pPr eaLnBrk="1" hangingPunct="1">
              <a:defRPr/>
            </a:pPr>
            <a:r>
              <a:rPr lang="en-GB" b="1" smtClean="0"/>
              <a:t>Emotional stress. </a:t>
            </a:r>
          </a:p>
          <a:p>
            <a:pPr eaLnBrk="1" hangingPunct="1">
              <a:defRPr/>
            </a:pPr>
            <a:r>
              <a:rPr lang="en-GB" b="1" smtClean="0"/>
              <a:t>Peer influence.</a:t>
            </a:r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b="1" smtClean="0"/>
              <a:t>        INCREASED</a:t>
            </a:r>
          </a:p>
          <a:p>
            <a:pPr eaLnBrk="1" hangingPunct="1">
              <a:defRPr/>
            </a:pPr>
            <a:r>
              <a:rPr lang="en-GB" b="1" smtClean="0"/>
              <a:t>Consistency and continuity.</a:t>
            </a:r>
          </a:p>
          <a:p>
            <a:pPr eaLnBrk="1" hangingPunct="1">
              <a:defRPr/>
            </a:pPr>
            <a:r>
              <a:rPr lang="en-GB" b="1" smtClean="0"/>
              <a:t>Education.</a:t>
            </a:r>
          </a:p>
          <a:p>
            <a:pPr eaLnBrk="1" hangingPunct="1">
              <a:defRPr/>
            </a:pPr>
            <a:r>
              <a:rPr lang="en-GB" b="1" smtClean="0"/>
              <a:t>Packaging.</a:t>
            </a:r>
          </a:p>
          <a:p>
            <a:pPr eaLnBrk="1" hangingPunct="1">
              <a:defRPr/>
            </a:pPr>
            <a:r>
              <a:rPr lang="en-GB" b="1" smtClean="0"/>
              <a:t>Sustained action medications</a:t>
            </a:r>
          </a:p>
          <a:p>
            <a:pPr eaLnBrk="1" hangingPunct="1">
              <a:defRPr/>
            </a:pPr>
            <a:r>
              <a:rPr lang="en-GB" b="1" smtClean="0"/>
              <a:t>“Aide memoire”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 hidden="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7827" name="Picture 3" descr="100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19100"/>
            <a:ext cx="91455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 hidden="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8851" name="Picture 3" descr="1009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3175"/>
            <a:ext cx="48323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CC00"/>
                </a:solidFill>
              </a:rPr>
              <a:t>THERAPEUTIC ALGORITHM</a:t>
            </a:r>
            <a:br>
              <a:rPr lang="en-GB" sz="4000" smtClean="0">
                <a:solidFill>
                  <a:srgbClr val="FFCC00"/>
                </a:solidFill>
              </a:rPr>
            </a:br>
            <a:r>
              <a:rPr lang="en-GB" sz="4000" smtClean="0">
                <a:solidFill>
                  <a:srgbClr val="FFCC00"/>
                </a:solidFill>
              </a:rPr>
              <a:t>FOR ASTHMA</a:t>
            </a: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2843213" y="1412875"/>
            <a:ext cx="4105275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 INHALED SHORT ACTING</a:t>
            </a:r>
          </a:p>
          <a:p>
            <a:r>
              <a:rPr lang="en-GB">
                <a:solidFill>
                  <a:schemeClr val="hlink"/>
                </a:solidFill>
              </a:rPr>
              <a:t>BETA-AGONIST AS REQUIRED</a:t>
            </a:r>
          </a:p>
        </p:txBody>
      </p:sp>
      <p:sp>
        <p:nvSpPr>
          <p:cNvPr id="79876" name="Rectangle 10"/>
          <p:cNvSpPr>
            <a:spLocks noChangeArrowheads="1"/>
          </p:cNvSpPr>
          <p:nvPr/>
        </p:nvSpPr>
        <p:spPr bwMode="auto">
          <a:xfrm>
            <a:off x="539750" y="1412875"/>
            <a:ext cx="201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INFREQUENT</a:t>
            </a:r>
          </a:p>
          <a:p>
            <a:r>
              <a:rPr lang="en-GB"/>
              <a:t>INTERMITTENT</a:t>
            </a:r>
          </a:p>
        </p:txBody>
      </p:sp>
      <p:sp>
        <p:nvSpPr>
          <p:cNvPr id="79877" name="Text Box 16"/>
          <p:cNvSpPr txBox="1">
            <a:spLocks noChangeArrowheads="1"/>
          </p:cNvSpPr>
          <p:nvPr/>
        </p:nvSpPr>
        <p:spPr bwMode="auto">
          <a:xfrm rot="5400000">
            <a:off x="4976019" y="3817144"/>
            <a:ext cx="5184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chemeClr val="hlink"/>
                </a:solidFill>
              </a:rPr>
              <a:t> AVOIDANCE OF TRIGGERS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CC00"/>
                </a:solidFill>
              </a:rPr>
              <a:t>THERAPEUTIC ALGORITHM</a:t>
            </a:r>
            <a:br>
              <a:rPr lang="en-GB" sz="4000" smtClean="0">
                <a:solidFill>
                  <a:srgbClr val="FFCC00"/>
                </a:solidFill>
              </a:rPr>
            </a:br>
            <a:r>
              <a:rPr lang="en-GB" sz="4000" smtClean="0">
                <a:solidFill>
                  <a:srgbClr val="FFCC00"/>
                </a:solidFill>
              </a:rPr>
              <a:t>FOR ASTHMA</a:t>
            </a:r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2843213" y="1412875"/>
            <a:ext cx="4105275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 INHALED SHORT ACTING</a:t>
            </a:r>
          </a:p>
          <a:p>
            <a:r>
              <a:rPr lang="en-GB">
                <a:solidFill>
                  <a:schemeClr val="hlink"/>
                </a:solidFill>
              </a:rPr>
              <a:t>BETA-AGONIST AS REQUIRED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2843213" y="2492375"/>
            <a:ext cx="3529012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LTRA OR</a:t>
            </a:r>
          </a:p>
          <a:p>
            <a:r>
              <a:rPr lang="en-GB">
                <a:solidFill>
                  <a:schemeClr val="hlink"/>
                </a:solidFill>
              </a:rPr>
              <a:t> LOW DOSE ICS</a:t>
            </a:r>
          </a:p>
        </p:txBody>
      </p:sp>
      <p:sp>
        <p:nvSpPr>
          <p:cNvPr id="80901" name="Line 7"/>
          <p:cNvSpPr>
            <a:spLocks noChangeShapeType="1"/>
          </p:cNvSpPr>
          <p:nvPr/>
        </p:nvSpPr>
        <p:spPr bwMode="auto">
          <a:xfrm>
            <a:off x="4500563" y="2060575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2" name="Rectangle 10"/>
          <p:cNvSpPr>
            <a:spLocks noChangeArrowheads="1"/>
          </p:cNvSpPr>
          <p:nvPr/>
        </p:nvSpPr>
        <p:spPr bwMode="auto">
          <a:xfrm>
            <a:off x="539750" y="1412875"/>
            <a:ext cx="201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INFREQUENT</a:t>
            </a:r>
          </a:p>
          <a:p>
            <a:r>
              <a:rPr lang="en-GB"/>
              <a:t>INTERMITTENT</a:t>
            </a:r>
          </a:p>
        </p:txBody>
      </p:sp>
      <p:sp>
        <p:nvSpPr>
          <p:cNvPr id="80903" name="Rectangle 11"/>
          <p:cNvSpPr>
            <a:spLocks noChangeArrowheads="1"/>
          </p:cNvSpPr>
          <p:nvPr/>
        </p:nvSpPr>
        <p:spPr bwMode="auto">
          <a:xfrm>
            <a:off x="827088" y="2492375"/>
            <a:ext cx="15843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FREQUENT</a:t>
            </a:r>
          </a:p>
          <a:p>
            <a:r>
              <a:rPr lang="en-GB"/>
              <a:t>INTERMITTENT</a:t>
            </a:r>
          </a:p>
        </p:txBody>
      </p:sp>
      <p:sp>
        <p:nvSpPr>
          <p:cNvPr id="80904" name="Text Box 16"/>
          <p:cNvSpPr txBox="1">
            <a:spLocks noChangeArrowheads="1"/>
          </p:cNvSpPr>
          <p:nvPr/>
        </p:nvSpPr>
        <p:spPr bwMode="auto">
          <a:xfrm rot="5400000">
            <a:off x="4976019" y="3817144"/>
            <a:ext cx="5184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chemeClr val="hlink"/>
                </a:solidFill>
              </a:rPr>
              <a:t> AVOIDANCE OF TRIGGERS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CC00"/>
                </a:solidFill>
              </a:rPr>
              <a:t>THERAPEUTIC ALGORITHM</a:t>
            </a:r>
            <a:br>
              <a:rPr lang="en-GB" sz="4000" smtClean="0">
                <a:solidFill>
                  <a:srgbClr val="FFCC00"/>
                </a:solidFill>
              </a:rPr>
            </a:br>
            <a:r>
              <a:rPr lang="en-GB" sz="4000" smtClean="0">
                <a:solidFill>
                  <a:srgbClr val="FFCC00"/>
                </a:solidFill>
              </a:rPr>
              <a:t>FOR ASTHMA</a:t>
            </a: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2843213" y="1412875"/>
            <a:ext cx="4032250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 INHALED SHORT ACTING</a:t>
            </a:r>
          </a:p>
          <a:p>
            <a:r>
              <a:rPr lang="en-GB">
                <a:solidFill>
                  <a:schemeClr val="hlink"/>
                </a:solidFill>
              </a:rPr>
              <a:t>BETA-AGONIST AS REQUIRED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2843213" y="2492375"/>
            <a:ext cx="3529012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LTRA OR</a:t>
            </a:r>
          </a:p>
          <a:p>
            <a:r>
              <a:rPr lang="en-GB">
                <a:solidFill>
                  <a:schemeClr val="hlink"/>
                </a:solidFill>
              </a:rPr>
              <a:t> LOW DOSE ICS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2843213" y="3644900"/>
            <a:ext cx="4032250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 ICS (MAXIMUM 4-800</a:t>
            </a:r>
            <a:r>
              <a:rPr lang="en-US">
                <a:solidFill>
                  <a:schemeClr val="hlink"/>
                </a:solidFill>
                <a:cs typeface="Arial" charset="0"/>
              </a:rPr>
              <a:t>µg/DAY</a:t>
            </a:r>
            <a:r>
              <a:rPr lang="en-GB">
                <a:solidFill>
                  <a:schemeClr val="hlink"/>
                </a:solidFill>
              </a:rPr>
              <a:t>)</a:t>
            </a:r>
          </a:p>
        </p:txBody>
      </p:sp>
      <p:sp>
        <p:nvSpPr>
          <p:cNvPr id="81926" name="Line 7"/>
          <p:cNvSpPr>
            <a:spLocks noChangeShapeType="1"/>
          </p:cNvSpPr>
          <p:nvPr/>
        </p:nvSpPr>
        <p:spPr bwMode="auto">
          <a:xfrm>
            <a:off x="4500563" y="2060575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27" name="Line 8"/>
          <p:cNvSpPr>
            <a:spLocks noChangeShapeType="1"/>
          </p:cNvSpPr>
          <p:nvPr/>
        </p:nvSpPr>
        <p:spPr bwMode="auto">
          <a:xfrm>
            <a:off x="4500563" y="3141663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28" name="Rectangle 10"/>
          <p:cNvSpPr>
            <a:spLocks noChangeArrowheads="1"/>
          </p:cNvSpPr>
          <p:nvPr/>
        </p:nvSpPr>
        <p:spPr bwMode="auto">
          <a:xfrm>
            <a:off x="539750" y="1412875"/>
            <a:ext cx="201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INFREQUENT</a:t>
            </a:r>
          </a:p>
          <a:p>
            <a:r>
              <a:rPr lang="en-GB"/>
              <a:t>INTERMITTENT</a:t>
            </a:r>
          </a:p>
        </p:txBody>
      </p:sp>
      <p:sp>
        <p:nvSpPr>
          <p:cNvPr id="81929" name="Rectangle 11"/>
          <p:cNvSpPr>
            <a:spLocks noChangeArrowheads="1"/>
          </p:cNvSpPr>
          <p:nvPr/>
        </p:nvSpPr>
        <p:spPr bwMode="auto">
          <a:xfrm>
            <a:off x="827088" y="2492375"/>
            <a:ext cx="15843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FREQUENT</a:t>
            </a:r>
          </a:p>
          <a:p>
            <a:r>
              <a:rPr lang="en-GB"/>
              <a:t>INTERMITTENT</a:t>
            </a:r>
          </a:p>
        </p:txBody>
      </p:sp>
      <p:sp>
        <p:nvSpPr>
          <p:cNvPr id="81930" name="Rectangle 12"/>
          <p:cNvSpPr>
            <a:spLocks noChangeArrowheads="1"/>
          </p:cNvSpPr>
          <p:nvPr/>
        </p:nvSpPr>
        <p:spPr bwMode="auto">
          <a:xfrm>
            <a:off x="755650" y="3644900"/>
            <a:ext cx="17287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MILD</a:t>
            </a:r>
          </a:p>
          <a:p>
            <a:r>
              <a:rPr lang="en-GB"/>
              <a:t>PERSISTENT</a:t>
            </a:r>
          </a:p>
        </p:txBody>
      </p:sp>
      <p:sp>
        <p:nvSpPr>
          <p:cNvPr id="81931" name="Text Box 16"/>
          <p:cNvSpPr txBox="1">
            <a:spLocks noChangeArrowheads="1"/>
          </p:cNvSpPr>
          <p:nvPr/>
        </p:nvSpPr>
        <p:spPr bwMode="auto">
          <a:xfrm rot="5400000">
            <a:off x="4976019" y="3817144"/>
            <a:ext cx="5184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chemeClr val="hlink"/>
                </a:solidFill>
              </a:rPr>
              <a:t> AVOIDANCE OF TRIGGERS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CC00"/>
                </a:solidFill>
              </a:rPr>
              <a:t>THERAPEUTIC ALGORITHM</a:t>
            </a:r>
            <a:br>
              <a:rPr lang="en-GB" sz="4000" smtClean="0">
                <a:solidFill>
                  <a:srgbClr val="FFCC00"/>
                </a:solidFill>
              </a:rPr>
            </a:br>
            <a:r>
              <a:rPr lang="en-GB" sz="4000" smtClean="0">
                <a:solidFill>
                  <a:srgbClr val="FFCC00"/>
                </a:solidFill>
              </a:rPr>
              <a:t>FOR ASTHMA</a:t>
            </a: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2843213" y="1412875"/>
            <a:ext cx="3960812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 INHALED SHORT ACTING</a:t>
            </a:r>
          </a:p>
          <a:p>
            <a:r>
              <a:rPr lang="en-GB">
                <a:solidFill>
                  <a:schemeClr val="hlink"/>
                </a:solidFill>
              </a:rPr>
              <a:t>BETA-AGONIST AS REQUIRED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2843213" y="2492375"/>
            <a:ext cx="3529012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LTRA OR</a:t>
            </a:r>
          </a:p>
          <a:p>
            <a:r>
              <a:rPr lang="en-GB">
                <a:solidFill>
                  <a:schemeClr val="hlink"/>
                </a:solidFill>
              </a:rPr>
              <a:t> LOW DOSE ICS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2843213" y="3644900"/>
            <a:ext cx="3960812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 ICS (MAXIMUM 4-800</a:t>
            </a:r>
            <a:r>
              <a:rPr lang="en-US">
                <a:solidFill>
                  <a:schemeClr val="hlink"/>
                </a:solidFill>
                <a:cs typeface="Arial" charset="0"/>
              </a:rPr>
              <a:t>µg/DAY</a:t>
            </a:r>
            <a:r>
              <a:rPr lang="en-GB">
                <a:solidFill>
                  <a:schemeClr val="hlink"/>
                </a:solidFill>
              </a:rPr>
              <a:t>)</a:t>
            </a: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2771775" y="4581525"/>
            <a:ext cx="3816350" cy="865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 ADD LTRA  BEFORE</a:t>
            </a:r>
          </a:p>
          <a:p>
            <a:r>
              <a:rPr lang="en-GB">
                <a:solidFill>
                  <a:schemeClr val="hlink"/>
                </a:solidFill>
              </a:rPr>
              <a:t> LONG-ACTING BETA-AGONIST</a:t>
            </a:r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4500563" y="2060575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>
            <a:off x="4500563" y="3141663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4500563" y="4076700"/>
            <a:ext cx="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539750" y="1412875"/>
            <a:ext cx="201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INFREQUENT</a:t>
            </a:r>
          </a:p>
          <a:p>
            <a:r>
              <a:rPr lang="en-GB"/>
              <a:t>INTERMITTENT</a:t>
            </a:r>
          </a:p>
        </p:txBody>
      </p:sp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827088" y="2492375"/>
            <a:ext cx="15843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FREQUENT</a:t>
            </a:r>
          </a:p>
          <a:p>
            <a:r>
              <a:rPr lang="en-GB"/>
              <a:t>INTERMITTENT</a:t>
            </a:r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755650" y="3644900"/>
            <a:ext cx="17287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MILD</a:t>
            </a:r>
          </a:p>
          <a:p>
            <a:r>
              <a:rPr lang="en-GB"/>
              <a:t>PERSISTENT</a:t>
            </a:r>
          </a:p>
        </p:txBody>
      </p:sp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755650" y="4797425"/>
            <a:ext cx="18002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MODERATE</a:t>
            </a:r>
          </a:p>
          <a:p>
            <a:r>
              <a:rPr lang="en-GB"/>
              <a:t>PERSISTENT</a:t>
            </a:r>
          </a:p>
        </p:txBody>
      </p:sp>
      <p:sp>
        <p:nvSpPr>
          <p:cNvPr id="82958" name="Text Box 16"/>
          <p:cNvSpPr txBox="1">
            <a:spLocks noChangeArrowheads="1"/>
          </p:cNvSpPr>
          <p:nvPr/>
        </p:nvSpPr>
        <p:spPr bwMode="auto">
          <a:xfrm rot="5400000">
            <a:off x="4976019" y="3817144"/>
            <a:ext cx="5184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chemeClr val="hlink"/>
                </a:solidFill>
              </a:rPr>
              <a:t> AVOIDANCE OF TRIGGERS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FCC00"/>
                </a:solidFill>
              </a:rPr>
              <a:t>THERAPEUTIC ALGORITHM</a:t>
            </a:r>
            <a:br>
              <a:rPr lang="en-GB" sz="4000" smtClean="0">
                <a:solidFill>
                  <a:srgbClr val="FFCC00"/>
                </a:solidFill>
              </a:rPr>
            </a:br>
            <a:r>
              <a:rPr lang="en-GB" sz="4000" smtClean="0">
                <a:solidFill>
                  <a:srgbClr val="FFCC00"/>
                </a:solidFill>
              </a:rPr>
              <a:t>FOR ASTHMA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2843213" y="1412875"/>
            <a:ext cx="4033837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 INHALED SHORT ACTING</a:t>
            </a:r>
          </a:p>
          <a:p>
            <a:r>
              <a:rPr lang="en-GB">
                <a:solidFill>
                  <a:schemeClr val="hlink"/>
                </a:solidFill>
              </a:rPr>
              <a:t>BETA-AGONIST AS REQUIRED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2843213" y="2492375"/>
            <a:ext cx="3529012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LTRA OR</a:t>
            </a:r>
          </a:p>
          <a:p>
            <a:r>
              <a:rPr lang="en-GB">
                <a:solidFill>
                  <a:schemeClr val="hlink"/>
                </a:solidFill>
              </a:rPr>
              <a:t> LOW DOSE ICS</a:t>
            </a: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2843213" y="3644900"/>
            <a:ext cx="4176712" cy="433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 ICS (MAXIMUM 4-800</a:t>
            </a:r>
            <a:r>
              <a:rPr lang="en-US">
                <a:solidFill>
                  <a:schemeClr val="hlink"/>
                </a:solidFill>
                <a:cs typeface="Arial" charset="0"/>
              </a:rPr>
              <a:t>µg/DAY</a:t>
            </a:r>
            <a:r>
              <a:rPr lang="en-GB">
                <a:solidFill>
                  <a:schemeClr val="hlink"/>
                </a:solidFill>
              </a:rPr>
              <a:t>)</a:t>
            </a: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2771775" y="4581525"/>
            <a:ext cx="3816350" cy="865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GB">
                <a:solidFill>
                  <a:schemeClr val="hlink"/>
                </a:solidFill>
              </a:rPr>
              <a:t> ADD LTRA  BEFORE</a:t>
            </a:r>
          </a:p>
          <a:p>
            <a:r>
              <a:rPr lang="en-GB">
                <a:solidFill>
                  <a:schemeClr val="hlink"/>
                </a:solidFill>
              </a:rPr>
              <a:t> LONG-ACTING BETA-AGONIST</a:t>
            </a: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>
            <a:off x="4500563" y="2060575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>
            <a:off x="4500563" y="3141663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>
            <a:off x="4500563" y="4076700"/>
            <a:ext cx="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539750" y="1412875"/>
            <a:ext cx="201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INFREQUENT</a:t>
            </a:r>
          </a:p>
          <a:p>
            <a:r>
              <a:rPr lang="en-GB"/>
              <a:t>INTERMITTENT</a:t>
            </a: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827088" y="2492375"/>
            <a:ext cx="15843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FREQUENT</a:t>
            </a:r>
          </a:p>
          <a:p>
            <a:r>
              <a:rPr lang="en-GB"/>
              <a:t>INTERMITTENT</a:t>
            </a: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755650" y="3644900"/>
            <a:ext cx="17287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MILD</a:t>
            </a:r>
          </a:p>
          <a:p>
            <a:r>
              <a:rPr lang="en-GB"/>
              <a:t>PERSISTENT</a:t>
            </a: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755650" y="4797425"/>
            <a:ext cx="18002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GB"/>
              <a:t> MODERATE</a:t>
            </a:r>
          </a:p>
          <a:p>
            <a:r>
              <a:rPr lang="en-GB"/>
              <a:t>PERSISTENT</a:t>
            </a:r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1547813" y="5949950"/>
            <a:ext cx="5616575" cy="78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chemeClr val="hlink"/>
                </a:solidFill>
              </a:rPr>
              <a:t>ORAL STEROIDS; CYCLOSPORIN;</a:t>
            </a:r>
          </a:p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chemeClr val="hlink"/>
                </a:solidFill>
              </a:rPr>
              <a:t> ANTI-IgE; MACROLIDES</a:t>
            </a:r>
          </a:p>
        </p:txBody>
      </p:sp>
      <p:sp>
        <p:nvSpPr>
          <p:cNvPr id="83983" name="Line 15"/>
          <p:cNvSpPr>
            <a:spLocks noChangeShapeType="1"/>
          </p:cNvSpPr>
          <p:nvPr/>
        </p:nvSpPr>
        <p:spPr bwMode="auto">
          <a:xfrm>
            <a:off x="4500563" y="5445125"/>
            <a:ext cx="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 rot="5400000">
            <a:off x="4976019" y="3817144"/>
            <a:ext cx="5184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chemeClr val="hlink"/>
                </a:solidFill>
              </a:rPr>
              <a:t> AVOIDANCE OF TRIGGERS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>
                <a:solidFill>
                  <a:srgbClr val="F7F703"/>
                </a:solidFill>
              </a:rPr>
              <a:t>Lung function trends </a:t>
            </a:r>
            <a:br>
              <a:rPr lang="en-GB" sz="4000" smtClean="0">
                <a:solidFill>
                  <a:srgbClr val="F7F703"/>
                </a:solidFill>
              </a:rPr>
            </a:br>
            <a:r>
              <a:rPr lang="en-GB" sz="4000" smtClean="0">
                <a:solidFill>
                  <a:srgbClr val="F7F703"/>
                </a:solidFill>
              </a:rPr>
              <a:t>(% of predicted)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ph idx="1"/>
          </p:nvPr>
        </p:nvGraphicFramePr>
        <p:xfrm>
          <a:off x="611188" y="1557338"/>
          <a:ext cx="7885112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Chart" r:id="rId4" imgW="8229600" imgH="4533900" progId="MSGraph.Chart.8">
                  <p:embed followColorScheme="full"/>
                </p:oleObj>
              </mc:Choice>
              <mc:Fallback>
                <p:oleObj name="Chart" r:id="rId4" imgW="8229600" imgH="45339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557338"/>
                        <a:ext cx="7885112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908175" y="2276475"/>
            <a:ext cx="1295400" cy="360363"/>
          </a:xfrm>
          <a:prstGeom prst="line">
            <a:avLst/>
          </a:prstGeom>
          <a:noFill/>
          <a:ln w="38100">
            <a:solidFill>
              <a:srgbClr val="F7F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3203575" y="2636838"/>
            <a:ext cx="1368425" cy="144462"/>
          </a:xfrm>
          <a:prstGeom prst="line">
            <a:avLst/>
          </a:prstGeom>
          <a:noFill/>
          <a:ln w="38100">
            <a:solidFill>
              <a:srgbClr val="F7F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4500563" y="2781300"/>
            <a:ext cx="1295400" cy="215900"/>
          </a:xfrm>
          <a:prstGeom prst="line">
            <a:avLst/>
          </a:prstGeom>
          <a:noFill/>
          <a:ln w="38100">
            <a:solidFill>
              <a:srgbClr val="F7F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835150" y="2205038"/>
            <a:ext cx="144463" cy="144462"/>
          </a:xfrm>
          <a:prstGeom prst="rect">
            <a:avLst/>
          </a:prstGeom>
          <a:solidFill>
            <a:srgbClr val="F7F703"/>
          </a:solidFill>
          <a:ln w="9525">
            <a:solidFill>
              <a:srgbClr val="F7F70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132138" y="2565400"/>
            <a:ext cx="144462" cy="144463"/>
          </a:xfrm>
          <a:prstGeom prst="rect">
            <a:avLst/>
          </a:prstGeom>
          <a:solidFill>
            <a:srgbClr val="F7F703"/>
          </a:solidFill>
          <a:ln w="9525">
            <a:solidFill>
              <a:srgbClr val="F7F70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5724525" y="2924175"/>
            <a:ext cx="144463" cy="144463"/>
          </a:xfrm>
          <a:prstGeom prst="rect">
            <a:avLst/>
          </a:prstGeom>
          <a:solidFill>
            <a:srgbClr val="F7F703"/>
          </a:solidFill>
          <a:ln w="9525">
            <a:solidFill>
              <a:srgbClr val="F7F70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F7F703"/>
              </a:solidFill>
              <a:latin typeface="Arial" charset="0"/>
              <a:cs typeface="Arial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4427538" y="2708275"/>
            <a:ext cx="144462" cy="144463"/>
          </a:xfrm>
          <a:prstGeom prst="rect">
            <a:avLst/>
          </a:prstGeom>
          <a:solidFill>
            <a:srgbClr val="F7F703"/>
          </a:solidFill>
          <a:ln w="9525">
            <a:solidFill>
              <a:srgbClr val="F7F70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1692275" y="188913"/>
          <a:ext cx="5688013" cy="648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Photo Editor Photo" r:id="rId4" imgW="3514286" imgH="5087060" progId="MSPhotoEd.3">
                  <p:embed/>
                </p:oleObj>
              </mc:Choice>
              <mc:Fallback>
                <p:oleObj name="Photo Editor Photo" r:id="rId4" imgW="3514286" imgH="508706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88913"/>
                        <a:ext cx="5688013" cy="648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064000" y="6583363"/>
            <a:ext cx="5080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AU" sz="1200"/>
              <a:t>Bergmann et al. Clin Exp Allergy 1998;28:965-970.</a:t>
            </a:r>
            <a:endParaRPr lang="en-US" sz="1200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438400" y="5794375"/>
            <a:ext cx="2709863" cy="536575"/>
          </a:xfrm>
          <a:prstGeom prst="rect">
            <a:avLst/>
          </a:prstGeom>
          <a:noFill/>
          <a:ln w="19050">
            <a:solidFill>
              <a:srgbClr val="FFD1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0"/>
              <a:t>FH = Atopic Family History</a:t>
            </a:r>
            <a:br>
              <a:rPr lang="en-US" sz="1400" b="0"/>
            </a:br>
            <a:r>
              <a:rPr lang="en-US" sz="1400" b="0"/>
              <a:t>AD = Atopic Dermatitis</a:t>
            </a:r>
            <a:endParaRPr lang="en-US" sz="1600" b="0"/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569325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mtClean="0">
                <a:solidFill>
                  <a:srgbClr val="FFFF00"/>
                </a:solidFill>
              </a:rPr>
              <a:t>Children with asthma at 5 </a:t>
            </a:r>
            <a:r>
              <a:rPr lang="fr-FR" sz="5400" smtClean="0">
                <a:solidFill>
                  <a:srgbClr val="FFFF00"/>
                </a:solidFill>
              </a:rPr>
              <a:t>years</a:t>
            </a:r>
            <a:r>
              <a:rPr lang="fr-FR" smtClean="0">
                <a:solidFill>
                  <a:srgbClr val="FFFF00"/>
                </a:solidFill>
              </a:rPr>
              <a:t> </a:t>
            </a:r>
            <a:endParaRPr lang="en-GB" smtClean="0">
              <a:solidFill>
                <a:srgbClr val="FFFF00"/>
              </a:solidFill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876550" y="4791075"/>
            <a:ext cx="596900" cy="414338"/>
          </a:xfrm>
          <a:prstGeom prst="rect">
            <a:avLst/>
          </a:prstGeom>
          <a:solidFill>
            <a:srgbClr val="FFD1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4352925" y="4257675"/>
            <a:ext cx="588963" cy="947738"/>
          </a:xfrm>
          <a:prstGeom prst="rect">
            <a:avLst/>
          </a:prstGeom>
          <a:solidFill>
            <a:srgbClr val="FFD1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819775" y="3506788"/>
            <a:ext cx="598488" cy="1698625"/>
          </a:xfrm>
          <a:prstGeom prst="rect">
            <a:avLst/>
          </a:prstGeom>
          <a:solidFill>
            <a:srgbClr val="FFD1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2438400" y="1749425"/>
            <a:ext cx="1588" cy="345122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373313" y="5205413"/>
            <a:ext cx="65087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2373313" y="4872038"/>
            <a:ext cx="65087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2373313" y="4527550"/>
            <a:ext cx="65087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2373313" y="4192588"/>
            <a:ext cx="65087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2373313" y="3849688"/>
            <a:ext cx="65087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>
            <a:off x="2373313" y="3514725"/>
            <a:ext cx="65087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>
            <a:off x="2373313" y="3179763"/>
            <a:ext cx="65087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2373313" y="2836863"/>
            <a:ext cx="65087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2373313" y="2501900"/>
            <a:ext cx="65087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>
            <a:off x="2373313" y="2157413"/>
            <a:ext cx="65087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>
            <a:off x="2438400" y="5205413"/>
            <a:ext cx="4418013" cy="15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flipV="1">
            <a:off x="2438400" y="5205413"/>
            <a:ext cx="1588" cy="650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5621" name="Group 21"/>
          <p:cNvGrpSpPr>
            <a:grpSpLocks/>
          </p:cNvGrpSpPr>
          <p:nvPr/>
        </p:nvGrpSpPr>
        <p:grpSpPr bwMode="auto">
          <a:xfrm>
            <a:off x="3913188" y="5218113"/>
            <a:ext cx="2944812" cy="58737"/>
            <a:chOff x="2568" y="3387"/>
            <a:chExt cx="2012" cy="44"/>
          </a:xfrm>
        </p:grpSpPr>
        <p:sp>
          <p:nvSpPr>
            <p:cNvPr id="25641" name="Line 22"/>
            <p:cNvSpPr>
              <a:spLocks noChangeShapeType="1"/>
            </p:cNvSpPr>
            <p:nvPr/>
          </p:nvSpPr>
          <p:spPr bwMode="auto">
            <a:xfrm flipV="1">
              <a:off x="2568" y="3387"/>
              <a:ext cx="1" cy="4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642" name="Line 23"/>
            <p:cNvSpPr>
              <a:spLocks noChangeShapeType="1"/>
            </p:cNvSpPr>
            <p:nvPr/>
          </p:nvSpPr>
          <p:spPr bwMode="auto">
            <a:xfrm flipV="1">
              <a:off x="3571" y="3387"/>
              <a:ext cx="1" cy="4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643" name="Line 24"/>
            <p:cNvSpPr>
              <a:spLocks noChangeShapeType="1"/>
            </p:cNvSpPr>
            <p:nvPr/>
          </p:nvSpPr>
          <p:spPr bwMode="auto">
            <a:xfrm flipV="1">
              <a:off x="4579" y="3387"/>
              <a:ext cx="1" cy="4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5622" name="Rectangle 25"/>
          <p:cNvSpPr>
            <a:spLocks noChangeArrowheads="1"/>
          </p:cNvSpPr>
          <p:nvPr/>
        </p:nvSpPr>
        <p:spPr bwMode="auto">
          <a:xfrm>
            <a:off x="5845175" y="3148013"/>
            <a:ext cx="6064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2100" b="0">
                <a:solidFill>
                  <a:srgbClr val="FFFFFF"/>
                </a:solidFill>
              </a:rPr>
              <a:t>50.2</a:t>
            </a:r>
            <a:endParaRPr lang="en-GB" sz="2400" b="0"/>
          </a:p>
        </p:txBody>
      </p:sp>
      <p:sp>
        <p:nvSpPr>
          <p:cNvPr id="25623" name="Rectangle 26"/>
          <p:cNvSpPr>
            <a:spLocks noChangeArrowheads="1"/>
          </p:cNvSpPr>
          <p:nvPr/>
        </p:nvSpPr>
        <p:spPr bwMode="auto">
          <a:xfrm>
            <a:off x="4370388" y="3898900"/>
            <a:ext cx="6064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2100" b="0">
                <a:solidFill>
                  <a:srgbClr val="FFFFFF"/>
                </a:solidFill>
              </a:rPr>
              <a:t>28.1</a:t>
            </a:r>
            <a:endParaRPr lang="en-GB" sz="2400" b="0"/>
          </a:p>
        </p:txBody>
      </p:sp>
      <p:sp>
        <p:nvSpPr>
          <p:cNvPr id="25624" name="Rectangle 27"/>
          <p:cNvSpPr>
            <a:spLocks noChangeArrowheads="1"/>
          </p:cNvSpPr>
          <p:nvPr/>
        </p:nvSpPr>
        <p:spPr bwMode="auto">
          <a:xfrm>
            <a:off x="2940050" y="4432300"/>
            <a:ext cx="6064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2100" b="0">
                <a:solidFill>
                  <a:srgbClr val="FFFFFF"/>
                </a:solidFill>
              </a:rPr>
              <a:t>12.2</a:t>
            </a:r>
            <a:endParaRPr lang="en-GB" sz="2400" b="0"/>
          </a:p>
        </p:txBody>
      </p:sp>
      <p:sp>
        <p:nvSpPr>
          <p:cNvPr id="25625" name="Rectangle 28"/>
          <p:cNvSpPr>
            <a:spLocks noChangeArrowheads="1"/>
          </p:cNvSpPr>
          <p:nvPr/>
        </p:nvSpPr>
        <p:spPr bwMode="auto">
          <a:xfrm>
            <a:off x="2228850" y="5078413"/>
            <a:ext cx="112713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1400" b="0">
                <a:solidFill>
                  <a:srgbClr val="FFFFFF"/>
                </a:solidFill>
              </a:rPr>
              <a:t>0</a:t>
            </a:r>
            <a:endParaRPr lang="en-GB" sz="1400" b="0"/>
          </a:p>
        </p:txBody>
      </p:sp>
      <p:sp>
        <p:nvSpPr>
          <p:cNvPr id="25626" name="Rectangle 29"/>
          <p:cNvSpPr>
            <a:spLocks noChangeArrowheads="1"/>
          </p:cNvSpPr>
          <p:nvPr/>
        </p:nvSpPr>
        <p:spPr bwMode="auto">
          <a:xfrm>
            <a:off x="2108200" y="4743450"/>
            <a:ext cx="22542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1400" b="0">
                <a:solidFill>
                  <a:srgbClr val="FFFFFF"/>
                </a:solidFill>
              </a:rPr>
              <a:t>10</a:t>
            </a:r>
            <a:endParaRPr lang="en-GB" sz="1400" b="0"/>
          </a:p>
        </p:txBody>
      </p:sp>
      <p:sp>
        <p:nvSpPr>
          <p:cNvPr id="25627" name="Rectangle 30"/>
          <p:cNvSpPr>
            <a:spLocks noChangeArrowheads="1"/>
          </p:cNvSpPr>
          <p:nvPr/>
        </p:nvSpPr>
        <p:spPr bwMode="auto">
          <a:xfrm>
            <a:off x="2108200" y="4400550"/>
            <a:ext cx="22542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1400" b="0">
                <a:solidFill>
                  <a:srgbClr val="FFFFFF"/>
                </a:solidFill>
              </a:rPr>
              <a:t>20</a:t>
            </a:r>
            <a:endParaRPr lang="en-GB" sz="1400" b="0"/>
          </a:p>
        </p:txBody>
      </p:sp>
      <p:sp>
        <p:nvSpPr>
          <p:cNvPr id="25628" name="Rectangle 31"/>
          <p:cNvSpPr>
            <a:spLocks noChangeArrowheads="1"/>
          </p:cNvSpPr>
          <p:nvPr/>
        </p:nvSpPr>
        <p:spPr bwMode="auto">
          <a:xfrm>
            <a:off x="2108200" y="4065588"/>
            <a:ext cx="225425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1400" b="0">
                <a:solidFill>
                  <a:srgbClr val="FFFFFF"/>
                </a:solidFill>
              </a:rPr>
              <a:t>30</a:t>
            </a:r>
            <a:endParaRPr lang="en-GB" sz="1400" b="0"/>
          </a:p>
        </p:txBody>
      </p:sp>
      <p:sp>
        <p:nvSpPr>
          <p:cNvPr id="25629" name="Rectangle 32"/>
          <p:cNvSpPr>
            <a:spLocks noChangeArrowheads="1"/>
          </p:cNvSpPr>
          <p:nvPr/>
        </p:nvSpPr>
        <p:spPr bwMode="auto">
          <a:xfrm>
            <a:off x="2108200" y="3722688"/>
            <a:ext cx="225425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1400" b="0">
                <a:solidFill>
                  <a:srgbClr val="FFFFFF"/>
                </a:solidFill>
              </a:rPr>
              <a:t>40</a:t>
            </a:r>
            <a:endParaRPr lang="en-GB" sz="1400" b="0"/>
          </a:p>
        </p:txBody>
      </p:sp>
      <p:sp>
        <p:nvSpPr>
          <p:cNvPr id="25630" name="Rectangle 33"/>
          <p:cNvSpPr>
            <a:spLocks noChangeArrowheads="1"/>
          </p:cNvSpPr>
          <p:nvPr/>
        </p:nvSpPr>
        <p:spPr bwMode="auto">
          <a:xfrm>
            <a:off x="2108200" y="3387725"/>
            <a:ext cx="22542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1400" b="0">
                <a:solidFill>
                  <a:srgbClr val="FFFFFF"/>
                </a:solidFill>
              </a:rPr>
              <a:t>50</a:t>
            </a:r>
            <a:endParaRPr lang="en-GB" sz="1400" b="0"/>
          </a:p>
        </p:txBody>
      </p:sp>
      <p:sp>
        <p:nvSpPr>
          <p:cNvPr id="25631" name="Rectangle 34"/>
          <p:cNvSpPr>
            <a:spLocks noChangeArrowheads="1"/>
          </p:cNvSpPr>
          <p:nvPr/>
        </p:nvSpPr>
        <p:spPr bwMode="auto">
          <a:xfrm>
            <a:off x="2108200" y="3052763"/>
            <a:ext cx="225425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1400" b="0">
                <a:solidFill>
                  <a:srgbClr val="FFFFFF"/>
                </a:solidFill>
              </a:rPr>
              <a:t>60</a:t>
            </a:r>
            <a:endParaRPr lang="en-GB" sz="1400" b="0"/>
          </a:p>
        </p:txBody>
      </p:sp>
      <p:sp>
        <p:nvSpPr>
          <p:cNvPr id="25632" name="Rectangle 35"/>
          <p:cNvSpPr>
            <a:spLocks noChangeArrowheads="1"/>
          </p:cNvSpPr>
          <p:nvPr/>
        </p:nvSpPr>
        <p:spPr bwMode="auto">
          <a:xfrm>
            <a:off x="2108200" y="2709863"/>
            <a:ext cx="225425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1400" b="0">
                <a:solidFill>
                  <a:srgbClr val="FFFFFF"/>
                </a:solidFill>
              </a:rPr>
              <a:t>70</a:t>
            </a:r>
            <a:endParaRPr lang="en-GB" sz="1400" b="0"/>
          </a:p>
        </p:txBody>
      </p:sp>
      <p:sp>
        <p:nvSpPr>
          <p:cNvPr id="25633" name="Rectangle 36"/>
          <p:cNvSpPr>
            <a:spLocks noChangeArrowheads="1"/>
          </p:cNvSpPr>
          <p:nvPr/>
        </p:nvSpPr>
        <p:spPr bwMode="auto">
          <a:xfrm>
            <a:off x="2108200" y="2374900"/>
            <a:ext cx="22542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1400" b="0">
                <a:solidFill>
                  <a:srgbClr val="FFFFFF"/>
                </a:solidFill>
              </a:rPr>
              <a:t>80</a:t>
            </a:r>
            <a:endParaRPr lang="en-GB" sz="1400" b="0"/>
          </a:p>
        </p:txBody>
      </p:sp>
      <p:sp>
        <p:nvSpPr>
          <p:cNvPr id="25634" name="Rectangle 37"/>
          <p:cNvSpPr>
            <a:spLocks noChangeArrowheads="1"/>
          </p:cNvSpPr>
          <p:nvPr/>
        </p:nvSpPr>
        <p:spPr bwMode="auto">
          <a:xfrm>
            <a:off x="2108200" y="2030413"/>
            <a:ext cx="225425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1400" b="0">
                <a:solidFill>
                  <a:srgbClr val="FFFFFF"/>
                </a:solidFill>
              </a:rPr>
              <a:t>90</a:t>
            </a:r>
            <a:endParaRPr lang="en-GB" sz="1400" b="0"/>
          </a:p>
        </p:txBody>
      </p:sp>
      <p:sp>
        <p:nvSpPr>
          <p:cNvPr id="25635" name="Rectangle 38"/>
          <p:cNvSpPr>
            <a:spLocks noChangeArrowheads="1"/>
          </p:cNvSpPr>
          <p:nvPr/>
        </p:nvSpPr>
        <p:spPr bwMode="auto">
          <a:xfrm>
            <a:off x="1990725" y="1676400"/>
            <a:ext cx="33813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sz="1400" b="0">
                <a:solidFill>
                  <a:srgbClr val="FFFFFF"/>
                </a:solidFill>
              </a:rPr>
              <a:t>100</a:t>
            </a:r>
            <a:endParaRPr lang="en-GB" sz="1400" b="0"/>
          </a:p>
        </p:txBody>
      </p:sp>
      <p:sp>
        <p:nvSpPr>
          <p:cNvPr id="25636" name="Rectangle 39"/>
          <p:cNvSpPr>
            <a:spLocks noChangeArrowheads="1"/>
          </p:cNvSpPr>
          <p:nvPr/>
        </p:nvSpPr>
        <p:spPr bwMode="auto">
          <a:xfrm>
            <a:off x="2701925" y="5307013"/>
            <a:ext cx="10842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b="0">
                <a:solidFill>
                  <a:srgbClr val="FFFFFF"/>
                </a:solidFill>
              </a:rPr>
              <a:t>FH - AD -</a:t>
            </a:r>
            <a:endParaRPr lang="en-GB" sz="2400" b="0"/>
          </a:p>
        </p:txBody>
      </p:sp>
      <p:sp>
        <p:nvSpPr>
          <p:cNvPr id="25637" name="Rectangle 40"/>
          <p:cNvSpPr>
            <a:spLocks noChangeArrowheads="1"/>
          </p:cNvSpPr>
          <p:nvPr/>
        </p:nvSpPr>
        <p:spPr bwMode="auto">
          <a:xfrm>
            <a:off x="4400550" y="5307013"/>
            <a:ext cx="600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b="0">
                <a:solidFill>
                  <a:srgbClr val="FFFFFF"/>
                </a:solidFill>
              </a:rPr>
              <a:t>AD +</a:t>
            </a:r>
            <a:endParaRPr lang="en-GB" sz="2400" b="0"/>
          </a:p>
        </p:txBody>
      </p:sp>
      <p:sp>
        <p:nvSpPr>
          <p:cNvPr id="25638" name="Rectangle 41"/>
          <p:cNvSpPr>
            <a:spLocks noChangeArrowheads="1"/>
          </p:cNvSpPr>
          <p:nvPr/>
        </p:nvSpPr>
        <p:spPr bwMode="auto">
          <a:xfrm>
            <a:off x="5494338" y="5307013"/>
            <a:ext cx="1252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en-GB" b="0">
                <a:solidFill>
                  <a:srgbClr val="FFFFFF"/>
                </a:solidFill>
              </a:rPr>
              <a:t>FH + AD +</a:t>
            </a:r>
            <a:endParaRPr lang="en-GB" sz="2400" b="0"/>
          </a:p>
        </p:txBody>
      </p:sp>
      <p:sp>
        <p:nvSpPr>
          <p:cNvPr id="25639" name="Text Box 42"/>
          <p:cNvSpPr txBox="1">
            <a:spLocks noChangeArrowheads="1"/>
          </p:cNvSpPr>
          <p:nvPr/>
        </p:nvSpPr>
        <p:spPr bwMode="auto">
          <a:xfrm>
            <a:off x="1554163" y="1600200"/>
            <a:ext cx="350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%</a:t>
            </a:r>
          </a:p>
        </p:txBody>
      </p:sp>
      <p:sp>
        <p:nvSpPr>
          <p:cNvPr id="25640" name="Line 43"/>
          <p:cNvSpPr>
            <a:spLocks noChangeShapeType="1"/>
          </p:cNvSpPr>
          <p:nvPr/>
        </p:nvSpPr>
        <p:spPr bwMode="auto">
          <a:xfrm>
            <a:off x="2346325" y="1752600"/>
            <a:ext cx="650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randomBa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cans\Warner\1011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b66fb8be-94f7-44e2-9c85-96a3434120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b1543273-d8a3-44cc-96e8-a190915c006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G:\GRAPHICS\Warner\warner 2\1008.psd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d87e5a95-15cf-4e72-816f-b3fc1d22078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0c48bfd6-0076-48b5-8cbe-cea5e75aa74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a60e33ef-7153-49bb-81c5-659c25ac01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G:\GRAPHICS\Warner\warner 2\1001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G:\GRAPHICS\Warner\warner 2\1006.psd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G:\GRAPHICS\Warner\warner 2\1009.psd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G:\GRAPHICS\Warner\warner 2\1013.psd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X:\warner01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X:\warner18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X:\warner19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bae3c5ad-3ce2-480a-9df2-4972bfcd8c6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777a1355-38dc-43eb-91a5-ef85022447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35c5599f-ada9-4ee5-91e9-30d7c727954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G:\GRAPHICS\Warner\warner 2\1006.psd.jpg"/>
</p:tagLst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2645</TotalTime>
  <Words>2841</Words>
  <Application>Microsoft Office PowerPoint</Application>
  <PresentationFormat>On-screen Show (4:3)</PresentationFormat>
  <Paragraphs>674</Paragraphs>
  <Slides>80</Slides>
  <Notes>80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80</vt:i4>
      </vt:variant>
    </vt:vector>
  </HeadingPairs>
  <TitlesOfParts>
    <vt:vector size="99" baseType="lpstr">
      <vt:lpstr>Verdana</vt:lpstr>
      <vt:lpstr>Arial</vt:lpstr>
      <vt:lpstr>Wingdings</vt:lpstr>
      <vt:lpstr>Garamond</vt:lpstr>
      <vt:lpstr>Times New Roman</vt:lpstr>
      <vt:lpstr>ヒラギノ角ゴ Pro W3</vt:lpstr>
      <vt:lpstr>Symbol</vt:lpstr>
      <vt:lpstr>Tahoma</vt:lpstr>
      <vt:lpstr>Arial Unicode MS</vt:lpstr>
      <vt:lpstr>MS PGothic</vt:lpstr>
      <vt:lpstr>Calibri</vt:lpstr>
      <vt:lpstr>Arial Black</vt:lpstr>
      <vt:lpstr>Globe</vt:lpstr>
      <vt:lpstr>Adobe Photoshop Image</vt:lpstr>
      <vt:lpstr>Squeeze Graph</vt:lpstr>
      <vt:lpstr>Microsoft Graph Chart</vt:lpstr>
      <vt:lpstr>Microsoft Word Picture</vt:lpstr>
      <vt:lpstr>MinitabGraph.Document</vt:lpstr>
      <vt:lpstr>Microsoft Photo Editor 3.0 Photo</vt:lpstr>
      <vt:lpstr>Asthma: basic mechanisms and management</vt:lpstr>
      <vt:lpstr>Age of first wheeze and asthma at 10 years</vt:lpstr>
      <vt:lpstr>Wheezing pheno-types (Henderson et al Thorax 2008;63:974-80)</vt:lpstr>
      <vt:lpstr>PowerPoint Presentation</vt:lpstr>
      <vt:lpstr>Normal rapid thoracic compression flow volume loop</vt:lpstr>
      <vt:lpstr>PowerPoint Presentation</vt:lpstr>
      <vt:lpstr>Ontogeny of Asthma</vt:lpstr>
      <vt:lpstr>Lung function trends  (% of predicted)</vt:lpstr>
      <vt:lpstr>Children with asthma at 5 years </vt:lpstr>
      <vt:lpstr>Asthma severity and allergy.</vt:lpstr>
      <vt:lpstr>Food allergy and asthma.</vt:lpstr>
      <vt:lpstr>Allergy onset and asthma persistence.</vt:lpstr>
      <vt:lpstr>Allergen challenge and Asthma</vt:lpstr>
      <vt:lpstr>Bronchoscopic Appearance of Airways</vt:lpstr>
      <vt:lpstr>Bronchial allergen challenge dual reaction.</vt:lpstr>
      <vt:lpstr>Effects of β-agonist on immediate and late allergen induced reactions.</vt:lpstr>
      <vt:lpstr>Effect of prior ICS on bronchial allergen induced dual reaction.</vt:lpstr>
      <vt:lpstr>Late allergen induced bronchial responses;</vt:lpstr>
      <vt:lpstr>PowerPoint Presentation</vt:lpstr>
      <vt:lpstr>Eosinophils in lamina propria in pre-school wheezers with or without later asthma.</vt:lpstr>
      <vt:lpstr>Allergy shots; immunotherapy.</vt:lpstr>
      <vt:lpstr>Specific immunotherapy for asthma. A meta –analysis. </vt:lpstr>
      <vt:lpstr>Allergic Rhinitis and Asthma</vt:lpstr>
      <vt:lpstr>PAT study follow-up</vt:lpstr>
      <vt:lpstr>PowerPoint Presentation</vt:lpstr>
      <vt:lpstr>Mechanisms of action. (Established and likely)</vt:lpstr>
      <vt:lpstr>PowerPoint Presentation</vt:lpstr>
      <vt:lpstr>Paediatric study (6-12 years)</vt:lpstr>
      <vt:lpstr>Allergy and asthma</vt:lpstr>
      <vt:lpstr>Attributable fraction of asthma due to atopy.</vt:lpstr>
      <vt:lpstr>PowerPoint Presentation</vt:lpstr>
      <vt:lpstr>Asthma; inflammation and airway wall remodelling</vt:lpstr>
      <vt:lpstr> Lamina reticularis thickness in pre-school wheezers with or with out later asthma.</vt:lpstr>
      <vt:lpstr>Neutrophils and asthma.</vt:lpstr>
      <vt:lpstr>Broncho-alveolar lavage neutrophils and asthma </vt:lpstr>
      <vt:lpstr>Effect of instilled TGF-β1 on airway fibrosis in mice.</vt:lpstr>
      <vt:lpstr>Age and allergen induced airway changes in Brown Norway rats.</vt:lpstr>
      <vt:lpstr>Airway matrix modelling/remodelling in asthma.</vt:lpstr>
      <vt:lpstr>PowerPoint Presentation</vt:lpstr>
      <vt:lpstr>Virus induced wheeze in infancy and asthma at 6 years.</vt:lpstr>
      <vt:lpstr>Rhinovirus RNA in nasal lavage after acute asthma.</vt:lpstr>
      <vt:lpstr>Asthma exacerbation, allergy and viruses.</vt:lpstr>
      <vt:lpstr> Up-regulation of ICAM-1</vt:lpstr>
      <vt:lpstr>Bronchial Biopsy Stained for ICAM-1 (in brown)</vt:lpstr>
      <vt:lpstr>sICAM at presentation in transient and persistent wheeze</vt:lpstr>
      <vt:lpstr>Normal epithelial cell response to rhino-virus - up-regulation of IFN-β</vt:lpstr>
      <vt:lpstr>IFN-β in epithelial cell culture supernatants</vt:lpstr>
      <vt:lpstr>No rhino-virus induced up-regulation of IFN-β in asthma.</vt:lpstr>
      <vt:lpstr>Choice of therapy is dictated by;</vt:lpstr>
      <vt:lpstr>PowerPoint Presentation</vt:lpstr>
      <vt:lpstr>PowerPoint Presentation</vt:lpstr>
      <vt:lpstr>House mite avoidance. A meta-analysis</vt:lpstr>
      <vt:lpstr>PowerPoint Presentation</vt:lpstr>
      <vt:lpstr>PowerPoint Presentation</vt:lpstr>
      <vt:lpstr>A novel environmental control system</vt:lpstr>
      <vt:lpstr>PowerPoint Presentation</vt:lpstr>
      <vt:lpstr>PowerPoint Presentation</vt:lpstr>
      <vt:lpstr>Other allergens.</vt:lpstr>
      <vt:lpstr>PowerPoint Presentation</vt:lpstr>
      <vt:lpstr>Other non-pharmacological approaches.</vt:lpstr>
      <vt:lpstr>Therapy for different phenotypes of asthma </vt:lpstr>
      <vt:lpstr>Pharmaco-therapy  Efficacy and side effects dictated by:</vt:lpstr>
      <vt:lpstr>Approach to β-agonist therapy</vt:lpstr>
      <vt:lpstr>PowerPoint Presentation</vt:lpstr>
      <vt:lpstr>Growth</vt:lpstr>
      <vt:lpstr>PowerPoint Presentation</vt:lpstr>
      <vt:lpstr>Dose response for ICS efficacy and systemic activity. </vt:lpstr>
      <vt:lpstr>Strategies to reduce the systemic effects of I.C.S.</vt:lpstr>
      <vt:lpstr>Concordance problems with inhaled corticosteroids</vt:lpstr>
      <vt:lpstr>PowerPoint Presentation</vt:lpstr>
      <vt:lpstr>PowerPoint Presentation</vt:lpstr>
      <vt:lpstr>Concordance</vt:lpstr>
      <vt:lpstr>PowerPoint Presentation</vt:lpstr>
      <vt:lpstr>PowerPoint Presentation</vt:lpstr>
      <vt:lpstr>THERAPEUTIC ALGORITHM FOR ASTHMA</vt:lpstr>
      <vt:lpstr>THERAPEUTIC ALGORITHM FOR ASTHMA</vt:lpstr>
      <vt:lpstr>THERAPEUTIC ALGORITHM FOR ASTHMA</vt:lpstr>
      <vt:lpstr>THERAPEUTIC ALGORITHM FOR ASTHMA</vt:lpstr>
      <vt:lpstr>THERAPEUTIC ALGORITHM FOR ASTHMA</vt:lpstr>
      <vt:lpstr>PowerPoint Presentation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Ontogeny of immune   responses in early life; relevance to allergy and infection.</dc:title>
  <dc:creator>johnw</dc:creator>
  <cp:lastModifiedBy>Shiel, Nuala</cp:lastModifiedBy>
  <cp:revision>32</cp:revision>
  <dcterms:created xsi:type="dcterms:W3CDTF">2004-03-29T08:06:18Z</dcterms:created>
  <dcterms:modified xsi:type="dcterms:W3CDTF">2013-01-10T17:39:08Z</dcterms:modified>
</cp:coreProperties>
</file>